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4"/>
  </p:notesMasterIdLst>
  <p:sldIdLst>
    <p:sldId id="259" r:id="rId5"/>
    <p:sldId id="260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7" r:id="rId20"/>
    <p:sldId id="276" r:id="rId21"/>
    <p:sldId id="278" r:id="rId22"/>
    <p:sldId id="262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C1E6"/>
    <a:srgbClr val="0089B5"/>
    <a:srgbClr val="005872"/>
    <a:srgbClr val="284579"/>
    <a:srgbClr val="9CB0D5"/>
    <a:srgbClr val="3861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9" d="100"/>
          <a:sy n="79" d="100"/>
        </p:scale>
        <p:origin x="-22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6.wmf"/><Relationship Id="rId1" Type="http://schemas.openxmlformats.org/officeDocument/2006/relationships/image" Target="../media/image2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2CD457-2C93-4605-B86D-F519940C8090}" type="datetimeFigureOut">
              <a:rPr lang="en-GB" smtClean="0"/>
              <a:t>15/11/2012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AD5AE1-8DAA-4720-851B-5749129BD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302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14" y="1861231"/>
            <a:ext cx="4149834" cy="19987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8310" y="1608069"/>
            <a:ext cx="3978489" cy="2506731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828800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00" b="1">
                <a:solidFill>
                  <a:schemeClr val="bg1">
                    <a:lumMod val="50000"/>
                  </a:schemeClr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61279" y="1967225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430" y="6147097"/>
            <a:ext cx="493025" cy="40181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207140"/>
            <a:ext cx="417381" cy="281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8793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26A6D-2B93-4E2D-BBD8-3880C0392E0A}" type="datetime1">
              <a:rPr lang="en-US" smtClean="0"/>
              <a:t>11/16/2012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78561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9A5A7-3CCE-45DF-9823-F2C9162A88E9}" type="datetime1">
              <a:rPr lang="en-US" smtClean="0"/>
              <a:t>11/16/2012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189037"/>
            <a:ext cx="8229600" cy="5349240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81266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99A2AD-DB4B-4C41-A5A1-3B475E8DD249}" type="datetime1">
              <a:rPr lang="en-US" smtClean="0"/>
              <a:t>11/16/2012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89038"/>
            <a:ext cx="4038600" cy="5348922"/>
          </a:xfrm>
        </p:spPr>
        <p:txBody>
          <a:bodyPr/>
          <a:lstStyle>
            <a:lvl1pPr>
              <a:defRPr sz="3200"/>
            </a:lvl1pPr>
            <a:lvl2pPr marL="346075" indent="-228600">
              <a:defRPr sz="3200"/>
            </a:lvl2pPr>
            <a:lvl3pPr marL="452438" indent="-228600">
              <a:defRPr sz="2800"/>
            </a:lvl3pPr>
            <a:lvl4pPr marL="569913" indent="-228600">
              <a:defRPr sz="2800"/>
            </a:lvl4pPr>
            <a:lvl5pPr marL="685800" indent="-228600">
              <a:defRPr sz="2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89038"/>
            <a:ext cx="4038600" cy="5348922"/>
          </a:xfrm>
        </p:spPr>
        <p:txBody>
          <a:bodyPr/>
          <a:lstStyle>
            <a:lvl1pPr>
              <a:defRPr sz="3200"/>
            </a:lvl1pPr>
            <a:lvl2pPr marL="346075" indent="-228600">
              <a:defRPr sz="3200"/>
            </a:lvl2pPr>
            <a:lvl3pPr marL="452438" indent="-228600">
              <a:defRPr sz="2800"/>
            </a:lvl3pPr>
            <a:lvl4pPr marL="569913" indent="-228600">
              <a:defRPr sz="2800"/>
            </a:lvl4pPr>
            <a:lvl5pPr marL="685800" indent="-228600">
              <a:defRPr sz="2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91446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95553-E9EE-4FD2-BA83-A4099125E3D3}" type="datetime1">
              <a:rPr lang="en-US" smtClean="0"/>
              <a:t>11/16/2012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77959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194F50-1E24-4691-BC57-324ECBFDFD72}" type="datetime1">
              <a:rPr lang="en-US" smtClean="0"/>
              <a:t>11/16/2012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274638"/>
            <a:ext cx="8229600" cy="6263639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857947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0EEBCB-6291-45CC-A4E1-9BCE2C3254FA}" type="datetime1">
              <a:rPr lang="en-US" smtClean="0"/>
              <a:t>11/16/2012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451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8798" y="2298933"/>
            <a:ext cx="3430919" cy="1652483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430" y="6147097"/>
            <a:ext cx="493025" cy="40181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207140"/>
            <a:ext cx="417381" cy="281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5898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5769864" y="3154680"/>
            <a:ext cx="6537962" cy="228600"/>
          </a:xfrm>
          <a:prstGeom prst="rect">
            <a:avLst/>
          </a:prstGeom>
        </p:spPr>
        <p:txBody>
          <a:bodyPr vert="horz" lIns="91440" tIns="0" rIns="91440" bIns="0" rtlCol="0" anchor="ctr"/>
          <a:lstStyle>
            <a:lvl1pPr algn="l">
              <a:defRPr sz="100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DFC10D61-F44A-41A4-871C-D9D3FCC2B7D8}" type="datetime1">
              <a:rPr lang="en-US" smtClean="0"/>
              <a:t>11/16/2012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" name="Picture 9" descr="2011-10-04_logoHiLumi561px.jp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5" y="6163009"/>
            <a:ext cx="777850" cy="374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953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0" r:id="rId2"/>
    <p:sldLayoutId id="2147483659" r:id="rId3"/>
    <p:sldLayoutId id="2147483657" r:id="rId4"/>
    <p:sldLayoutId id="2147483654" r:id="rId5"/>
    <p:sldLayoutId id="2147483658" r:id="rId6"/>
    <p:sldLayoutId id="2147483655" r:id="rId7"/>
    <p:sldLayoutId id="2147483660" r:id="rId8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457200" rtl="0" eaLnBrk="1" latinLnBrk="0" hangingPunct="1">
        <a:spcBef>
          <a:spcPct val="0"/>
        </a:spcBef>
        <a:buNone/>
        <a:defRPr sz="4000" kern="1200" baseline="0">
          <a:solidFill>
            <a:schemeClr val="tx1">
              <a:lumMod val="75000"/>
              <a:lumOff val="25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lnSpc>
          <a:spcPct val="120000"/>
        </a:lnSpc>
        <a:spcBef>
          <a:spcPts val="600"/>
        </a:spcBef>
        <a:buClr>
          <a:srgbClr val="0089B5"/>
        </a:buClr>
        <a:buFont typeface="Arial"/>
        <a:buChar char="•"/>
        <a:defRPr sz="3200" kern="120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lnSpc>
          <a:spcPct val="120000"/>
        </a:lnSpc>
        <a:spcBef>
          <a:spcPts val="400"/>
        </a:spcBef>
        <a:buClr>
          <a:srgbClr val="0089B5"/>
        </a:buClr>
        <a:buSzPct val="95000"/>
        <a:buFont typeface="Arial"/>
        <a:buChar char="•"/>
        <a:defRPr sz="32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lnSpc>
          <a:spcPct val="120000"/>
        </a:lnSpc>
        <a:spcBef>
          <a:spcPts val="0"/>
        </a:spcBef>
        <a:buClr>
          <a:schemeClr val="bg1">
            <a:lumMod val="50000"/>
          </a:schemeClr>
        </a:buClr>
        <a:buSzPct val="90000"/>
        <a:buFont typeface="Arial"/>
        <a:buChar char="•"/>
        <a:defRPr sz="2800" kern="1200" baseline="0">
          <a:solidFill>
            <a:schemeClr val="tx1">
              <a:lumMod val="50000"/>
              <a:lumOff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3.emf"/><Relationship Id="rId4" Type="http://schemas.openxmlformats.org/officeDocument/2006/relationships/oleObject" Target="../embeddings/oleObject1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3" Type="http://schemas.openxmlformats.org/officeDocument/2006/relationships/image" Target="../media/image27.png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5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effectLst/>
              </a:rPr>
              <a:t>Crab Cavity Status</a:t>
            </a:r>
            <a:endParaRPr lang="en-US" dirty="0"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effectLst/>
              </a:rPr>
              <a:t>Outcome of the last </a:t>
            </a:r>
            <a:r>
              <a:rPr lang="en-US" dirty="0" smtClean="0">
                <a:effectLst/>
              </a:rPr>
              <a:t>2 </a:t>
            </a:r>
            <a:r>
              <a:rPr lang="en-US" dirty="0" smtClean="0">
                <a:effectLst/>
              </a:rPr>
              <a:t>days</a:t>
            </a:r>
          </a:p>
          <a:p>
            <a:endParaRPr lang="en-US" dirty="0"/>
          </a:p>
          <a:p>
            <a:r>
              <a:rPr lang="en-US" dirty="0" smtClean="0">
                <a:effectLst/>
              </a:rPr>
              <a:t>E. Jensen</a:t>
            </a:r>
            <a:endParaRPr 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994055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10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LLRF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GB" sz="2600" dirty="0" smtClean="0"/>
                  <a:t>Active feedback (as used in many modern RF systems) is key. It can reduce </a:t>
                </a:r>
                <a14:m>
                  <m:oMath xmlns:m="http://schemas.openxmlformats.org/officeDocument/2006/math">
                    <m:r>
                      <a:rPr lang="en-GB" sz="2600" b="0" i="1" smtClean="0">
                        <a:latin typeface="Cambria Math"/>
                      </a:rPr>
                      <m:t>𝑍</m:t>
                    </m:r>
                  </m:oMath>
                </a14:m>
                <a:r>
                  <a:rPr lang="en-GB" sz="2600" dirty="0" smtClean="0"/>
                  <a:t> by loop gain. Limit: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sz="2600" b="0" i="1" smtClean="0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en-GB" sz="2600" b="0" i="1" smtClean="0">
                            <a:latin typeface="Cambria Math"/>
                          </a:rPr>
                          <m:t>𝑚𝑖𝑛</m:t>
                        </m:r>
                      </m:sub>
                    </m:sSub>
                    <m:r>
                      <a:rPr lang="en-GB" sz="2600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GB" sz="26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GB" sz="2600" b="0" i="1" smtClean="0">
                            <a:latin typeface="Cambria Math"/>
                          </a:rPr>
                          <m:t>𝑅</m:t>
                        </m:r>
                      </m:num>
                      <m:den>
                        <m:r>
                          <a:rPr lang="en-GB" sz="2600" b="0" i="1" smtClean="0">
                            <a:latin typeface="Cambria Math"/>
                          </a:rPr>
                          <m:t>𝑄</m:t>
                        </m:r>
                      </m:den>
                    </m:f>
                    <m:sSub>
                      <m:sSubPr>
                        <m:ctrlPr>
                          <a:rPr lang="en-GB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sz="2600" b="0" i="1" smtClean="0">
                            <a:latin typeface="Cambria Math"/>
                            <a:ea typeface="Cambria Math"/>
                          </a:rPr>
                          <m:t>𝜔</m:t>
                        </m:r>
                      </m:e>
                      <m:sub>
                        <m:r>
                          <a:rPr lang="en-GB" sz="2600" b="0" i="1" smtClean="0">
                            <a:latin typeface="Cambria Math"/>
                          </a:rPr>
                          <m:t>0</m:t>
                        </m:r>
                      </m:sub>
                    </m:sSub>
                    <m:sSub>
                      <m:sSubPr>
                        <m:ctrlPr>
                          <a:rPr lang="en-GB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GB" sz="2600" b="0" i="1" smtClean="0">
                            <a:latin typeface="Cambria Math"/>
                            <a:ea typeface="Cambria Math"/>
                          </a:rPr>
                          <m:t>𝜏</m:t>
                        </m:r>
                      </m:e>
                      <m:sub>
                        <m:r>
                          <a:rPr lang="en-GB" sz="2600" b="0" i="1" smtClean="0">
                            <a:latin typeface="Cambria Math"/>
                          </a:rPr>
                          <m:t>𝑔</m:t>
                        </m:r>
                      </m:sub>
                    </m:sSub>
                  </m:oMath>
                </a14:m>
                <a:r>
                  <a:rPr lang="en-GB" sz="2600" dirty="0" smtClean="0"/>
                  <a:t>. For CCs approx. 50 </a:t>
                </a:r>
                <a:r>
                  <a:rPr lang="en-GB" sz="2600" dirty="0" err="1" smtClean="0"/>
                  <a:t>dB.</a:t>
                </a:r>
                <a:r>
                  <a:rPr lang="en-GB" sz="2600" dirty="0" smtClean="0"/>
                  <a:t> </a:t>
                </a:r>
              </a:p>
              <a:p>
                <a:r>
                  <a:rPr lang="en-GB" sz="2600" dirty="0" smtClean="0"/>
                  <a:t>Large feedback gain increases BW. Trade off against noise!</a:t>
                </a:r>
              </a:p>
              <a:p>
                <a:r>
                  <a:rPr lang="en-GB" sz="2600" dirty="0" smtClean="0"/>
                  <a:t>Coupled feedback interesting and challenging – required to minimize impact of single cavity failure.</a:t>
                </a:r>
                <a:endParaRPr lang="en-GB" sz="2600" dirty="0"/>
              </a:p>
            </p:txBody>
          </p:sp>
        </mc:Choice>
        <mc:Fallback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1111" t="-798" r="-44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8047142"/>
              </p:ext>
            </p:extLst>
          </p:nvPr>
        </p:nvGraphicFramePr>
        <p:xfrm>
          <a:off x="2489767" y="4515858"/>
          <a:ext cx="5486400" cy="1773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5" name="Visio" r:id="rId4" imgW="8570110" imgH="2770346" progId="Visio.Drawing.11">
                  <p:embed/>
                </p:oleObj>
              </mc:Choice>
              <mc:Fallback>
                <p:oleObj name="Visio" r:id="rId4" imgW="8570110" imgH="2770346" progId="Visio.Drawing.11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9767" y="4515858"/>
                        <a:ext cx="5486400" cy="1773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02134" y="5530334"/>
            <a:ext cx="1699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P. Baudrenghien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31670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11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RF Noise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600" dirty="0" smtClean="0"/>
              <a:t>Different noise sources have </a:t>
            </a:r>
            <a:br>
              <a:rPr lang="en-GB" sz="2600" dirty="0" smtClean="0"/>
            </a:br>
            <a:r>
              <a:rPr lang="en-GB" sz="2600" dirty="0" smtClean="0"/>
              <a:t>different spectra;</a:t>
            </a:r>
          </a:p>
          <a:p>
            <a:r>
              <a:rPr lang="en-GB" sz="2600" dirty="0" smtClean="0"/>
              <a:t>1</a:t>
            </a:r>
            <a:r>
              <a:rPr lang="en-GB" sz="2600" baseline="30000" dirty="0" smtClean="0"/>
              <a:t>st</a:t>
            </a:r>
            <a:r>
              <a:rPr lang="en-GB" sz="2600" dirty="0" smtClean="0"/>
              <a:t> </a:t>
            </a:r>
            <a:r>
              <a:rPr lang="en-GB" sz="2600" dirty="0" err="1" smtClean="0"/>
              <a:t>betatron</a:t>
            </a:r>
            <a:r>
              <a:rPr lang="en-GB" sz="2600" dirty="0" smtClean="0"/>
              <a:t> SB 3 kHz off – </a:t>
            </a:r>
            <a:br>
              <a:rPr lang="en-GB" sz="2600" dirty="0" smtClean="0"/>
            </a:br>
            <a:r>
              <a:rPr lang="en-GB" sz="2600" dirty="0" smtClean="0"/>
              <a:t>dominated by TX noise.</a:t>
            </a:r>
          </a:p>
          <a:p>
            <a:r>
              <a:rPr lang="en-GB" sz="2600" dirty="0" smtClean="0"/>
              <a:t>Tetrode/IOT advantageous..</a:t>
            </a:r>
          </a:p>
          <a:p>
            <a:r>
              <a:rPr lang="en-GB" sz="2600" dirty="0" smtClean="0"/>
              <a:t>Scaling from ACS: expected</a:t>
            </a:r>
            <a:br>
              <a:rPr lang="en-GB" sz="2600" dirty="0" smtClean="0"/>
            </a:br>
            <a:r>
              <a:rPr lang="en-US" sz="2600" dirty="0" smtClean="0"/>
              <a:t>0.01 ° </a:t>
            </a:r>
            <a:r>
              <a:rPr lang="en-US" sz="2600" dirty="0" err="1" smtClean="0"/>
              <a:t>rms</a:t>
            </a:r>
            <a:r>
              <a:rPr lang="en-US" sz="2600" dirty="0" smtClean="0"/>
              <a:t> </a:t>
            </a:r>
            <a:r>
              <a:rPr lang="el-GR" sz="2600" dirty="0" smtClean="0"/>
              <a:t>ϕ</a:t>
            </a:r>
            <a:r>
              <a:rPr lang="en-US" sz="2600" dirty="0" smtClean="0"/>
              <a:t> </a:t>
            </a:r>
            <a:r>
              <a:rPr lang="en-US" sz="2600" dirty="0"/>
              <a:t>noise @ 400 </a:t>
            </a:r>
            <a:r>
              <a:rPr lang="en-US" sz="2600" dirty="0" err="1" smtClean="0"/>
              <a:t>MHz.</a:t>
            </a:r>
            <a:r>
              <a:rPr lang="en-US" sz="2600" dirty="0" smtClean="0"/>
              <a:t/>
            </a:r>
            <a:br>
              <a:rPr lang="en-US" sz="2600" dirty="0" smtClean="0"/>
            </a:br>
            <a:r>
              <a:rPr lang="en-US" sz="2600" dirty="0" smtClean="0"/>
              <a:t>This looks OK.</a:t>
            </a:r>
            <a:br>
              <a:rPr lang="en-US" sz="2600" dirty="0" smtClean="0"/>
            </a:br>
            <a:endParaRPr lang="en-US" sz="2600" dirty="0" smtClean="0"/>
          </a:p>
          <a:p>
            <a:r>
              <a:rPr lang="en-US" sz="2600" dirty="0" smtClean="0"/>
              <a:t>Idea for noise measurement: excite on </a:t>
            </a:r>
            <a:r>
              <a:rPr lang="en-US" sz="2600" dirty="0" err="1" smtClean="0"/>
              <a:t>betatron</a:t>
            </a:r>
            <a:r>
              <a:rPr lang="en-US" sz="2600" dirty="0" smtClean="0"/>
              <a:t> SB.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760" y="381000"/>
            <a:ext cx="4067743" cy="2281556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4374322" y="2980635"/>
            <a:ext cx="4682435" cy="2438400"/>
            <a:chOff x="685800" y="1828800"/>
            <a:chExt cx="6731000" cy="3505200"/>
          </a:xfrm>
        </p:grpSpPr>
        <p:pic>
          <p:nvPicPr>
            <p:cNvPr id="6" name="Picture 7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474788" y="1828800"/>
              <a:ext cx="5942012" cy="35052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graphicFrame>
          <p:nvGraphicFramePr>
            <p:cNvPr id="7" name="Objec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4410093"/>
                </p:ext>
              </p:extLst>
            </p:nvPr>
          </p:nvGraphicFramePr>
          <p:xfrm>
            <a:off x="2354263" y="3810000"/>
            <a:ext cx="2149475" cy="57943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04" name="Equation" r:id="rId5" imgW="1790640" imgH="482400" progId="Equation.3">
                    <p:embed/>
                  </p:oleObj>
                </mc:Choice>
                <mc:Fallback>
                  <p:oleObj name="Equation" r:id="rId5" imgW="1790640" imgH="4824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54263" y="3810000"/>
                          <a:ext cx="2149475" cy="579438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" name="Object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08097892"/>
                </p:ext>
              </p:extLst>
            </p:nvPr>
          </p:nvGraphicFramePr>
          <p:xfrm>
            <a:off x="685800" y="2422525"/>
            <a:ext cx="974725" cy="4730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205" name="Equation" r:id="rId7" imgW="812520" imgH="393480" progId="Equation.3">
                    <p:embed/>
                  </p:oleObj>
                </mc:Choice>
                <mc:Fallback>
                  <p:oleObj name="Equation" r:id="rId7" imgW="812520" imgH="39348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685800" y="2422525"/>
                          <a:ext cx="974725" cy="473075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29721658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12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Operational scenario revisited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GB" sz="2600" dirty="0" smtClean="0"/>
                  <a:t>Strong RF feedback on at all times</a:t>
                </a:r>
              </a:p>
              <a:p>
                <a:r>
                  <a:rPr lang="en-GB" sz="2600" dirty="0" smtClean="0"/>
                  <a:t>To keep CCs invisible during fill &amp; ramp, detune but keep small voltage (active tuning) – </a:t>
                </a:r>
                <a:r>
                  <a:rPr lang="en-GB" sz="2600" dirty="0" err="1" smtClean="0"/>
                  <a:t>dephase</a:t>
                </a:r>
                <a:r>
                  <a:rPr lang="en-GB" sz="2600" dirty="0" smtClean="0"/>
                  <a:t> 3 cavities 120 ° to cancel. RF feedback provides </a:t>
                </a:r>
                <a:r>
                  <a:rPr lang="en-GB" sz="2600" dirty="0" err="1" smtClean="0"/>
                  <a:t>add’l</a:t>
                </a:r>
                <a:r>
                  <a:rPr lang="en-GB" sz="2600" dirty="0" smtClean="0"/>
                  <a:t> stability.</a:t>
                </a:r>
              </a:p>
              <a:p>
                <a:r>
                  <a:rPr lang="en-GB" sz="2600" dirty="0" smtClean="0"/>
                  <a:t>On flat top, reduce detuning keeping </a:t>
                </a:r>
                <a14:m>
                  <m:oMath xmlns:m="http://schemas.openxmlformats.org/officeDocument/2006/math">
                    <m:r>
                      <a:rPr lang="en-GB" sz="2600" b="0" i="1" smtClean="0">
                        <a:latin typeface="Cambria Math"/>
                      </a:rPr>
                      <m:t>𝑉</m:t>
                    </m:r>
                    <m:r>
                      <a:rPr lang="en-GB" sz="2600" b="0" i="1" smtClean="0">
                        <a:latin typeface="Cambria Math"/>
                      </a:rPr>
                      <m:t> </m:t>
                    </m:r>
                  </m:oMath>
                </a14:m>
                <a:r>
                  <a:rPr lang="en-GB" sz="2600" dirty="0" smtClean="0"/>
                  <a:t>set-point small – RF feedback compensates BL. Once detuning is zero, synchronously change voltage on all CCs to desired kick.</a:t>
                </a:r>
              </a:p>
              <a:p>
                <a:endParaRPr lang="en-GB" sz="2600" dirty="0"/>
              </a:p>
              <a:p>
                <a:r>
                  <a:rPr lang="en-GB" sz="2600" dirty="0" smtClean="0"/>
                  <a:t>Much of this can be tried out, commissioned  and verified in SPS tests!</a:t>
                </a:r>
                <a:endParaRPr lang="en-GB" sz="2600" dirty="0"/>
              </a:p>
            </p:txBody>
          </p:sp>
        </mc:Choice>
        <mc:Fallback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111" t="-798" r="-103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099855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13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LLRF studies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GB" sz="2600" dirty="0" smtClean="0"/>
                  <a:t>ULANC developed time-domain model so study LLRF behaviour including noise propagation</a:t>
                </a:r>
              </a:p>
              <a:p>
                <a:r>
                  <a:rPr lang="en-GB" sz="2600" dirty="0" smtClean="0"/>
                  <a:t>Power requirement/position alignment:</a:t>
                </a:r>
                <a:br>
                  <a:rPr lang="en-GB" sz="2600" dirty="0" smtClean="0"/>
                </a:br>
                <a:r>
                  <a:rPr lang="en-GB" sz="2600" dirty="0" smtClean="0"/>
                  <a:t>Assuming </a:t>
                </a:r>
                <a14:m>
                  <m:oMath xmlns:m="http://schemas.openxmlformats.org/officeDocument/2006/math">
                    <m:r>
                      <a:rPr lang="en-GB" sz="2600" i="1" smtClean="0">
                        <a:latin typeface="Cambria Math"/>
                        <a:ea typeface="Cambria Math"/>
                      </a:rPr>
                      <m:t>∆</m:t>
                    </m:r>
                    <m:r>
                      <a:rPr lang="en-GB" sz="2600" b="0" i="1" smtClean="0">
                        <a:latin typeface="Cambria Math"/>
                        <a:ea typeface="Cambria Math"/>
                      </a:rPr>
                      <m:t>𝑦</m:t>
                    </m:r>
                    <m:r>
                      <a:rPr lang="en-GB" sz="2600" b="0" i="1" smtClean="0">
                        <a:latin typeface="Cambria Math"/>
                        <a:ea typeface="Cambria Math"/>
                      </a:rPr>
                      <m:t>=0.2 </m:t>
                    </m:r>
                    <m:sSub>
                      <m:sSubPr>
                        <m:ctrlPr>
                          <a:rPr lang="en-GB" sz="2600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GB" sz="2600" b="0" i="1" smtClean="0">
                            <a:latin typeface="Cambria Math"/>
                            <a:ea typeface="Cambria Math"/>
                          </a:rPr>
                          <m:t>𝜎</m:t>
                        </m:r>
                      </m:e>
                      <m:sub>
                        <m:r>
                          <a:rPr lang="en-GB" sz="2600" b="0" i="1" smtClean="0">
                            <a:latin typeface="Cambria Math"/>
                            <a:ea typeface="Cambria Math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GB" sz="2600" dirty="0" smtClean="0"/>
                  <a:t> results in 250 </a:t>
                </a:r>
                <a:r>
                  <a:rPr lang="el-GR" sz="2600" dirty="0" smtClean="0"/>
                  <a:t>μ</a:t>
                </a:r>
                <a:r>
                  <a:rPr lang="en-GB" sz="2600" dirty="0" smtClean="0"/>
                  <a:t>m. RF power to compensate for this: 16 kW.</a:t>
                </a:r>
              </a:p>
              <a:p>
                <a:r>
                  <a:rPr lang="en-GB" sz="2600" dirty="0" smtClean="0"/>
                  <a:t>Simulation result: assuming instantaneous quench: amplitude reduces to small levels before phase change significant.</a:t>
                </a:r>
              </a:p>
            </p:txBody>
          </p:sp>
        </mc:Choice>
        <mc:Fallback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111" t="-79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3128211" y="6075947"/>
            <a:ext cx="1054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A. Dexter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16299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14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i="1" dirty="0" smtClean="0"/>
              <a:t>n</a:t>
            </a:r>
            <a:r>
              <a:rPr lang="en-GB" dirty="0" smtClean="0"/>
              <a:t>-pole errors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600" dirty="0" smtClean="0"/>
              <a:t>For the first time, </a:t>
            </a:r>
            <a:r>
              <a:rPr lang="en-GB" sz="2600" dirty="0" err="1" smtClean="0"/>
              <a:t>SixTrack</a:t>
            </a:r>
            <a:r>
              <a:rPr lang="en-GB" sz="2600" dirty="0" smtClean="0"/>
              <a:t> simulations could study the effect of </a:t>
            </a:r>
            <a:r>
              <a:rPr lang="en-GB" sz="2600" i="1" dirty="0" smtClean="0"/>
              <a:t>n</a:t>
            </a:r>
            <a:r>
              <a:rPr lang="en-GB" sz="2600" dirty="0" smtClean="0"/>
              <a:t>-pole errors on beam. Results can give also tolerable misalignments:</a:t>
            </a:r>
            <a:endParaRPr lang="en-GB" sz="2600" dirty="0"/>
          </a:p>
          <a:p>
            <a:r>
              <a:rPr lang="en-GB" sz="2600" dirty="0" smtClean="0"/>
              <a:t>These studies were done with </a:t>
            </a:r>
            <a:br>
              <a:rPr lang="en-GB" sz="2600" dirty="0" smtClean="0"/>
            </a:br>
            <a:r>
              <a:rPr lang="en-GB" sz="2600" dirty="0" smtClean="0"/>
              <a:t>older versions of the cavities.</a:t>
            </a:r>
          </a:p>
          <a:p>
            <a:r>
              <a:rPr lang="en-GB" sz="2600" dirty="0" smtClean="0"/>
              <a:t>n-pole fields with latest </a:t>
            </a:r>
            <a:br>
              <a:rPr lang="en-GB" sz="2600" dirty="0" smtClean="0"/>
            </a:br>
            <a:r>
              <a:rPr lang="en-GB" sz="2600" dirty="0" smtClean="0"/>
              <a:t>versions of cavities indicate </a:t>
            </a:r>
            <a:br>
              <a:rPr lang="en-GB" sz="2600" dirty="0" smtClean="0"/>
            </a:br>
            <a:r>
              <a:rPr lang="en-GB" sz="2600" dirty="0" smtClean="0"/>
              <a:t>globally even smaller errors.</a:t>
            </a:r>
            <a:endParaRPr lang="en-GB" sz="26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2525" y="2276475"/>
            <a:ext cx="4181475" cy="933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522" y="3442536"/>
            <a:ext cx="4131593" cy="27314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359569" y="5955632"/>
            <a:ext cx="2928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J. </a:t>
            </a:r>
            <a:r>
              <a:rPr lang="en-GB" dirty="0" err="1" smtClean="0"/>
              <a:t>Barranco</a:t>
            </a:r>
            <a:r>
              <a:rPr lang="en-GB" dirty="0" smtClean="0"/>
              <a:t>, M. Navarro-Tapia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69474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15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Luminosity Levelling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GB" sz="2600" dirty="0" smtClean="0"/>
                  <a:t>Offset levelling successfully used </a:t>
                </a:r>
                <a:br>
                  <a:rPr lang="en-GB" sz="2600" dirty="0" smtClean="0"/>
                </a:br>
                <a:r>
                  <a:rPr lang="en-GB" sz="2600" dirty="0" smtClean="0"/>
                  <a:t>for </a:t>
                </a:r>
                <a:r>
                  <a:rPr lang="en-GB" sz="2600" dirty="0" err="1" smtClean="0"/>
                  <a:t>LHCb</a:t>
                </a:r>
                <a:r>
                  <a:rPr lang="en-GB" sz="2600" dirty="0" smtClean="0"/>
                  <a:t>, but beam-beam forces </a:t>
                </a:r>
                <a:br>
                  <a:rPr lang="en-GB" sz="2600" dirty="0" smtClean="0"/>
                </a:br>
                <a:r>
                  <a:rPr lang="en-GB" sz="2600" dirty="0" smtClean="0"/>
                  <a:t>may exclude this for high intensity.</a:t>
                </a:r>
              </a:p>
              <a:p>
                <a:r>
                  <a:rPr lang="en-GB" sz="2600" dirty="0" smtClean="0"/>
                  <a:t>Crab cavities allow levelling, but </a:t>
                </a:r>
                <a:br>
                  <a:rPr lang="en-GB" sz="2600" dirty="0" smtClean="0"/>
                </a:br>
                <a:r>
                  <a:rPr lang="en-GB" sz="2600" dirty="0" smtClean="0"/>
                  <a:t>CCs alone may result in inacceptable pile-up density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GB" sz="26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GB" sz="2600" i="1" smtClean="0">
                            <a:latin typeface="Cambria Math"/>
                            <a:ea typeface="Cambria Math"/>
                          </a:rPr>
                          <m:t>𝛽</m:t>
                        </m:r>
                      </m:e>
                      <m:sup>
                        <m:r>
                          <a:rPr lang="en-GB" sz="2600" b="0" i="1" smtClean="0">
                            <a:latin typeface="Cambria Math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sz="2600" dirty="0" smtClean="0"/>
                  <a:t> levelling alone is less interesting, but combining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600" i="1">
                            <a:latin typeface="Cambria Math"/>
                          </a:rPr>
                        </m:ctrlPr>
                      </m:sSupPr>
                      <m:e>
                        <m:r>
                          <a:rPr lang="en-GB" sz="2600" i="1">
                            <a:latin typeface="Cambria Math"/>
                            <a:ea typeface="Cambria Math"/>
                          </a:rPr>
                          <m:t>𝛽</m:t>
                        </m:r>
                      </m:e>
                      <m:sup>
                        <m:r>
                          <a:rPr lang="en-GB" sz="2600" i="1">
                            <a:latin typeface="Cambria Math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GB" sz="2600" dirty="0"/>
                  <a:t> levelling </a:t>
                </a:r>
                <a:r>
                  <a:rPr lang="en-GB" sz="2600" dirty="0" smtClean="0"/>
                  <a:t>with CC levelling looks attractive.</a:t>
                </a:r>
                <a:endParaRPr lang="en-GB" sz="2600" dirty="0"/>
              </a:p>
            </p:txBody>
          </p:sp>
        </mc:Choice>
        <mc:Fallback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111" t="-79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750408" y="5510793"/>
            <a:ext cx="1020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T. </a:t>
            </a:r>
            <a:r>
              <a:rPr lang="en-GB" dirty="0" err="1" smtClean="0"/>
              <a:t>Pieloni</a:t>
            </a:r>
            <a:endParaRPr lang="en-GB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4299" y="949499"/>
            <a:ext cx="3032975" cy="22940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24321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16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Machine Protection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98621"/>
                <a:ext cx="8229600" cy="5539338"/>
              </a:xfrm>
            </p:spPr>
            <p:txBody>
              <a:bodyPr>
                <a:normAutofit/>
              </a:bodyPr>
              <a:lstStyle/>
              <a:p>
                <a:r>
                  <a:rPr lang="en-GB" sz="2400" dirty="0" smtClean="0"/>
                  <a:t>One beam off – missing LRBB perturbs remaining beam </a:t>
                </a:r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/>
                      </a:rPr>
                      <m:t>0.2 </m:t>
                    </m:r>
                    <m:r>
                      <a:rPr lang="en-GB" sz="2400" b="0" i="1" smtClean="0">
                        <a:latin typeface="Cambria Math"/>
                        <a:ea typeface="Cambria Math"/>
                      </a:rPr>
                      <m:t>𝜎</m:t>
                    </m:r>
                  </m:oMath>
                </a14:m>
                <a:r>
                  <a:rPr lang="en-GB" sz="2400" dirty="0" smtClean="0"/>
                  <a:t>. Classification</a:t>
                </a:r>
                <a:r>
                  <a:rPr lang="en-GB" sz="2400" dirty="0"/>
                  <a:t>:    </a:t>
                </a:r>
                <a:r>
                  <a:rPr lang="en-GB" sz="2400" baseline="30000" dirty="0"/>
                  <a:t>slow</a:t>
                </a:r>
                <a:r>
                  <a:rPr lang="en-GB" sz="2400" dirty="0"/>
                  <a:t>   </a:t>
                </a:r>
                <a:r>
                  <a:rPr lang="en-GB" sz="2400" baseline="-25000" dirty="0"/>
                  <a:t>1 s   </a:t>
                </a:r>
                <a:r>
                  <a:rPr lang="en-GB" sz="2400" baseline="30000" dirty="0"/>
                  <a:t>fast   </a:t>
                </a:r>
                <a:r>
                  <a:rPr lang="en-GB" sz="2400" baseline="-25000" dirty="0"/>
                  <a:t>10 </a:t>
                </a:r>
                <a:r>
                  <a:rPr lang="en-GB" sz="2400" baseline="-25000" dirty="0" err="1"/>
                  <a:t>ms</a:t>
                </a:r>
                <a:r>
                  <a:rPr lang="en-GB" sz="2400" baseline="-25000" dirty="0"/>
                  <a:t>   </a:t>
                </a:r>
                <a:r>
                  <a:rPr lang="en-GB" sz="2400" baseline="30000" dirty="0"/>
                  <a:t>very fast</a:t>
                </a:r>
                <a:r>
                  <a:rPr lang="en-GB" sz="2400" dirty="0"/>
                  <a:t>    </a:t>
                </a:r>
                <a:r>
                  <a:rPr lang="en-GB" sz="2400" baseline="-25000" dirty="0"/>
                  <a:t>0.3 </a:t>
                </a:r>
                <a:r>
                  <a:rPr lang="en-GB" sz="2400" baseline="-25000" dirty="0" err="1"/>
                  <a:t>ms</a:t>
                </a:r>
                <a:r>
                  <a:rPr lang="en-GB" sz="2400" baseline="-25000" dirty="0"/>
                  <a:t>   </a:t>
                </a:r>
                <a:r>
                  <a:rPr lang="en-GB" sz="2400" baseline="30000" dirty="0"/>
                  <a:t>ultra </a:t>
                </a:r>
                <a:r>
                  <a:rPr lang="en-GB" sz="2400" baseline="30000" dirty="0" smtClean="0"/>
                  <a:t>fast</a:t>
                </a:r>
              </a:p>
              <a:p>
                <a:r>
                  <a:rPr lang="en-GB" sz="2400" dirty="0" smtClean="0"/>
                  <a:t>Up to very fast (dominated by external </a:t>
                </a:r>
                <a:r>
                  <a:rPr lang="en-GB" sz="2400" i="1" dirty="0" smtClean="0"/>
                  <a:t>Q</a:t>
                </a:r>
                <a:r>
                  <a:rPr lang="en-GB" sz="2400" dirty="0" smtClean="0"/>
                  <a:t>) – there seem to be solutions. Most worrying: ultra fast ( &lt; 3 turns).</a:t>
                </a:r>
              </a:p>
              <a:p>
                <a:r>
                  <a:rPr lang="en-GB" sz="2400" dirty="0" smtClean="0"/>
                  <a:t>Ultra-fast quench would lead to inacceptable displacement of 5 </a:t>
                </a:r>
                <a14:m>
                  <m:oMath xmlns:m="http://schemas.openxmlformats.org/officeDocument/2006/math">
                    <m:r>
                      <a:rPr lang="en-GB" sz="2400" i="1">
                        <a:latin typeface="Cambria Math"/>
                        <a:ea typeface="Cambria Math"/>
                      </a:rPr>
                      <m:t>𝜎</m:t>
                    </m:r>
                  </m:oMath>
                </a14:m>
                <a:r>
                  <a:rPr lang="en-GB" sz="2400" dirty="0" smtClean="0"/>
                  <a:t> with one and 1.7 </a:t>
                </a:r>
                <a14:m>
                  <m:oMath xmlns:m="http://schemas.openxmlformats.org/officeDocument/2006/math">
                    <m:r>
                      <a:rPr lang="en-GB" sz="2400" i="1" smtClean="0">
                        <a:latin typeface="Cambria Math"/>
                        <a:ea typeface="Cambria Math"/>
                      </a:rPr>
                      <m:t>𝜎</m:t>
                    </m:r>
                  </m:oMath>
                </a14:m>
                <a:r>
                  <a:rPr lang="en-GB" sz="2400" dirty="0" smtClean="0"/>
                  <a:t> with 3 (decoupled) cavities.</a:t>
                </a:r>
              </a:p>
              <a:p>
                <a:r>
                  <a:rPr lang="en-GB" sz="2400" dirty="0" smtClean="0"/>
                  <a:t>Can the “coupled feedback” be made reliable enough?</a:t>
                </a:r>
              </a:p>
              <a:p>
                <a:r>
                  <a:rPr lang="en-GB" sz="2400" dirty="0" smtClean="0"/>
                  <a:t>Better control of </a:t>
                </a:r>
                <a:br>
                  <a:rPr lang="en-GB" sz="2400" dirty="0" smtClean="0"/>
                </a:br>
                <a:r>
                  <a:rPr lang="en-GB" sz="2400" dirty="0" smtClean="0"/>
                  <a:t>transverse bunch </a:t>
                </a:r>
                <a:br>
                  <a:rPr lang="en-GB" sz="2400" dirty="0" smtClean="0"/>
                </a:br>
                <a:r>
                  <a:rPr lang="en-GB" sz="2400" dirty="0" smtClean="0"/>
                  <a:t>population would </a:t>
                </a:r>
                <a:br>
                  <a:rPr lang="en-GB" sz="2400" dirty="0" smtClean="0"/>
                </a:br>
                <a:r>
                  <a:rPr lang="en-GB" sz="2400" dirty="0" smtClean="0"/>
                  <a:t>help.</a:t>
                </a:r>
                <a:endParaRPr lang="en-GB" sz="2400" dirty="0"/>
              </a:p>
            </p:txBody>
          </p:sp>
        </mc:Choice>
        <mc:Fallback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98621"/>
                <a:ext cx="8229600" cy="5539338"/>
              </a:xfrm>
              <a:blipFill rotWithShape="1">
                <a:blip r:embed="rId2"/>
                <a:stretch>
                  <a:fillRect l="-963" t="-9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2" descr="C:\Users\Tobias Bär\Desktop\Bild1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6445" y="4343400"/>
            <a:ext cx="5837553" cy="2083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71713" y="6198624"/>
            <a:ext cx="19879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T. Baer, B.Y. </a:t>
            </a:r>
            <a:r>
              <a:rPr lang="en-GB" dirty="0" err="1" smtClean="0"/>
              <a:t>Rendón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29243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17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Discussions/brain storming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600" dirty="0" smtClean="0"/>
              <a:t>Lots of productive/critical discussion throughout – this was really a “work”-shop.</a:t>
            </a:r>
          </a:p>
          <a:p>
            <a:r>
              <a:rPr lang="en-GB" sz="2600" dirty="0" smtClean="0"/>
              <a:t>What instrumentation do we need for CCs – head-tail monitors, streak camera to measure remaining non-closure? What instrumentation do we need to make the SPS test a success?</a:t>
            </a:r>
          </a:p>
          <a:p>
            <a:r>
              <a:rPr lang="en-GB" sz="2600" dirty="0" smtClean="0"/>
              <a:t>We need fast BLMs for MP (diamond?)</a:t>
            </a:r>
          </a:p>
          <a:p>
            <a:r>
              <a:rPr lang="en-GB" sz="2600" dirty="0" smtClean="0"/>
              <a:t>We still need better understanding of possible (ultra) fast failure modes – cavity tests and in particular SPS tests will help this understanding.</a:t>
            </a:r>
            <a:endParaRPr lang="en-GB" sz="2600" dirty="0"/>
          </a:p>
        </p:txBody>
      </p:sp>
    </p:spTree>
    <p:extLst>
      <p:ext uri="{BB962C8B-B14F-4D97-AF65-F5344CB8AC3E}">
        <p14:creationId xmlns:p14="http://schemas.microsoft.com/office/powerpoint/2010/main" val="17525668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18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 – Crab Cavity Status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188719"/>
            <a:ext cx="8349916" cy="5349240"/>
          </a:xfrm>
        </p:spPr>
        <p:txBody>
          <a:bodyPr>
            <a:normAutofit/>
          </a:bodyPr>
          <a:lstStyle/>
          <a:p>
            <a:r>
              <a:rPr lang="en-GB" sz="2600" dirty="0" smtClean="0"/>
              <a:t>This was a very productive workshop – I have learned a lot.</a:t>
            </a:r>
          </a:p>
          <a:p>
            <a:r>
              <a:rPr lang="en-GB" sz="2600" dirty="0" smtClean="0"/>
              <a:t>Progress over the year and also during the last days was remarkable.</a:t>
            </a:r>
          </a:p>
          <a:p>
            <a:r>
              <a:rPr lang="en-GB" sz="2600" dirty="0" smtClean="0"/>
              <a:t>I see improved co-ordination of activities and true collaboration between international partners.</a:t>
            </a:r>
          </a:p>
          <a:p>
            <a:r>
              <a:rPr lang="en-GB" sz="2600" dirty="0" smtClean="0"/>
              <a:t>Thank you all for this effort.</a:t>
            </a:r>
          </a:p>
          <a:p>
            <a:r>
              <a:rPr lang="en-GB" sz="2600" dirty="0" smtClean="0"/>
              <a:t>There remain challenges, but really interesting ones!</a:t>
            </a:r>
            <a:endParaRPr lang="en-GB" sz="2600" dirty="0"/>
          </a:p>
        </p:txBody>
      </p:sp>
      <p:sp>
        <p:nvSpPr>
          <p:cNvPr id="5" name="TextBox 4"/>
          <p:cNvSpPr txBox="1"/>
          <p:nvPr/>
        </p:nvSpPr>
        <p:spPr>
          <a:xfrm>
            <a:off x="3429000" y="5202415"/>
            <a:ext cx="20409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Thank you!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39389800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0183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/>
              </a:rPr>
              <a:t>Crab Cavity Status</a:t>
            </a:r>
            <a:endParaRPr lang="en-US" dirty="0">
              <a:effectLst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 smtClean="0">
                    <a:effectLst/>
                  </a:rPr>
                  <a:t>Building on A. </a:t>
                </a:r>
                <a:r>
                  <a:rPr lang="en-US" dirty="0" err="1" smtClean="0">
                    <a:effectLst/>
                  </a:rPr>
                  <a:t>Ratti</a:t>
                </a:r>
                <a:r>
                  <a:rPr lang="en-US" dirty="0" err="1" smtClean="0"/>
                  <a:t>’s</a:t>
                </a:r>
                <a:r>
                  <a:rPr lang="en-US" dirty="0" smtClean="0"/>
                  <a:t> </a:t>
                </a:r>
                <a:r>
                  <a:rPr lang="en-US" dirty="0" smtClean="0">
                    <a:effectLst/>
                  </a:rPr>
                  <a:t> “Crab Cavity Progress” on Wed. – looking at the </a:t>
                </a:r>
                <a14:m>
                  <m:oMath xmlns:m="http://schemas.openxmlformats.org/officeDocument/2006/math">
                    <m:r>
                      <a:rPr lang="en-US" i="1" smtClean="0">
                        <a:effectLst/>
                        <a:latin typeface="Cambria Math"/>
                        <a:ea typeface="Cambria Math"/>
                      </a:rPr>
                      <m:t>∆</m:t>
                    </m:r>
                  </m:oMath>
                </a14:m>
                <a:r>
                  <a:rPr lang="en-US" dirty="0" smtClean="0">
                    <a:effectLst/>
                  </a:rPr>
                  <a:t>.</a:t>
                </a:r>
              </a:p>
              <a:p>
                <a:r>
                  <a:rPr lang="en-US" dirty="0" smtClean="0">
                    <a:effectLst/>
                  </a:rPr>
                  <a:t>This really was the “Crab Cavity 12” Workshop.</a:t>
                </a:r>
              </a:p>
              <a:p>
                <a:r>
                  <a:rPr lang="en-US" dirty="0" smtClean="0">
                    <a:effectLst/>
                  </a:rPr>
                  <a:t>We had 17 excellent presentations and lots of constructive discussions – also jointly with other WP’s.</a:t>
                </a:r>
              </a:p>
              <a:p>
                <a:r>
                  <a:rPr lang="en-US" dirty="0" smtClean="0"/>
                  <a:t>Some questions will be addressed in upcoming “CC Engineering Workshop” at FNAL in Dec.</a:t>
                </a:r>
                <a:endParaRPr lang="en-US" dirty="0">
                  <a:effectLst/>
                </a:endParaRPr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0" t="-1140" r="-27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737162" y="6155976"/>
            <a:ext cx="5807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https://indico.cern.ch/conferenceDisplay.py?confId=136807</a:t>
            </a:r>
          </a:p>
        </p:txBody>
      </p:sp>
    </p:spTree>
    <p:extLst>
      <p:ext uri="{BB962C8B-B14F-4D97-AF65-F5344CB8AC3E}">
        <p14:creationId xmlns:p14="http://schemas.microsoft.com/office/powerpoint/2010/main" val="2807670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Required kick voltage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sz="2800" dirty="0" smtClean="0"/>
              <a:t>Design kick: 10 MV /side /IP /beam – this is reached with 3 cavities. Our reference numbers!</a:t>
            </a:r>
          </a:p>
          <a:p>
            <a:r>
              <a:rPr lang="en-GB" sz="2800" dirty="0" smtClean="0"/>
              <a:t>B. </a:t>
            </a:r>
            <a:r>
              <a:rPr lang="en-GB" sz="2800" dirty="0" err="1" smtClean="0"/>
              <a:t>Dalena</a:t>
            </a:r>
            <a:r>
              <a:rPr lang="en-GB" sz="2800" dirty="0" smtClean="0"/>
              <a:t>: Needed for full compensation: 11.8 MV … 13.4 MV; this could be reduced to 8.2 MV with new </a:t>
            </a:r>
            <a:r>
              <a:rPr lang="en-GB" sz="2800" u="sng" dirty="0" smtClean="0"/>
              <a:t>Q7+ </a:t>
            </a:r>
            <a:r>
              <a:rPr lang="en-GB" sz="2800" dirty="0" smtClean="0"/>
              <a:t>. </a:t>
            </a:r>
          </a:p>
          <a:p>
            <a:r>
              <a:rPr lang="en-GB" sz="2800" dirty="0" smtClean="0"/>
              <a:t>Our reference is compatible with the latter – but is this the overall optimum (cost!)? </a:t>
            </a:r>
          </a:p>
          <a:p>
            <a:r>
              <a:rPr lang="en-GB" sz="2800" dirty="0" smtClean="0"/>
              <a:t>Let’s see the prototype cavity performance and adapt design parameters then if needed. Keep engineering margin!.</a:t>
            </a:r>
          </a:p>
          <a:p>
            <a:r>
              <a:rPr lang="en-GB" sz="2800" dirty="0" smtClean="0"/>
              <a:t>Even with reduced voltage, we should stay with 3 cavities (to reduce impact of single cavity trip)</a:t>
            </a:r>
          </a:p>
          <a:p>
            <a:endParaRPr lang="en-GB" sz="2800" dirty="0" smtClean="0"/>
          </a:p>
        </p:txBody>
      </p:sp>
    </p:spTree>
    <p:extLst>
      <p:ext uri="{BB962C8B-B14F-4D97-AF65-F5344CB8AC3E}">
        <p14:creationId xmlns:p14="http://schemas.microsoft.com/office/powerpoint/2010/main" val="9594085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4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Progress with Double Ridge (SLAC/ODU):</a:t>
            </a:r>
            <a:endParaRPr lang="en-GB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600" dirty="0" smtClean="0"/>
              <a:t>Synergy 3 applications: 400 MHz (HL-LHC), 500 MHz (CEBAF deflector), 750 MHz (MEIC crab)</a:t>
            </a:r>
          </a:p>
          <a:p>
            <a:r>
              <a:rPr lang="en-GB" sz="2600" dirty="0" smtClean="0"/>
              <a:t>Evolution from “round” to “</a:t>
            </a:r>
            <a:r>
              <a:rPr lang="en-GB" sz="2600" dirty="0" err="1" smtClean="0"/>
              <a:t>squarish</a:t>
            </a:r>
            <a:r>
              <a:rPr lang="en-GB" sz="2600" dirty="0" smtClean="0"/>
              <a:t>”,</a:t>
            </a:r>
            <a:br>
              <a:rPr lang="en-GB" sz="2600" dirty="0" smtClean="0"/>
            </a:br>
            <a:r>
              <a:rPr lang="en-GB" sz="2600" dirty="0" smtClean="0"/>
              <a:t>field homogeneity can be optimized </a:t>
            </a:r>
            <a:br>
              <a:rPr lang="en-GB" sz="2600" dirty="0" smtClean="0"/>
            </a:br>
            <a:r>
              <a:rPr lang="en-GB" sz="2600" dirty="0" smtClean="0"/>
              <a:t>with electrode inner profile.</a:t>
            </a:r>
          </a:p>
          <a:p>
            <a:r>
              <a:rPr lang="en-GB" sz="2600" dirty="0" smtClean="0"/>
              <a:t>750 MHz prototype tested: </a:t>
            </a:r>
            <a:br>
              <a:rPr lang="en-GB" sz="2600" dirty="0" smtClean="0"/>
            </a:br>
            <a:r>
              <a:rPr lang="en-GB" sz="2600" dirty="0" smtClean="0"/>
              <a:t>MP manageable, no quench, </a:t>
            </a:r>
            <a:r>
              <a:rPr lang="en-GB" sz="2600" i="1" dirty="0" smtClean="0"/>
              <a:t>Q</a:t>
            </a:r>
            <a:r>
              <a:rPr lang="en-GB" sz="2600" i="1" baseline="-25000" dirty="0" smtClean="0"/>
              <a:t>0</a:t>
            </a:r>
            <a:r>
              <a:rPr lang="en-GB" sz="2600" dirty="0" smtClean="0"/>
              <a:t> acceptable. </a:t>
            </a:r>
          </a:p>
          <a:p>
            <a:r>
              <a:rPr lang="en-GB" sz="2600" dirty="0" smtClean="0"/>
              <a:t>400 MHz prototype ready for </a:t>
            </a:r>
            <a:br>
              <a:rPr lang="en-GB" sz="2600" dirty="0" smtClean="0"/>
            </a:br>
            <a:r>
              <a:rPr lang="en-GB" sz="2600" dirty="0" smtClean="0"/>
              <a:t>tests at JLAB.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7" t="3044" r="1045" b="3044"/>
          <a:stretch/>
        </p:blipFill>
        <p:spPr bwMode="auto">
          <a:xfrm>
            <a:off x="5862637" y="2690813"/>
            <a:ext cx="2452688" cy="1028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2" descr="C:\Documents and Settings\sdesilva\Desktop\Pizza Seminar\IMG_0787.JPG"/>
          <p:cNvPicPr>
            <a:picLocks noChangeAspect="1" noChangeArrowheads="1"/>
          </p:cNvPicPr>
          <p:nvPr/>
        </p:nvPicPr>
        <p:blipFill>
          <a:blip r:embed="rId3" cstate="print"/>
          <a:srcRect t="16667"/>
          <a:stretch>
            <a:fillRect/>
          </a:stretch>
        </p:blipFill>
        <p:spPr bwMode="auto">
          <a:xfrm>
            <a:off x="5341276" y="4705343"/>
            <a:ext cx="2683764" cy="1676393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2021305" y="6087979"/>
            <a:ext cx="21790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J. </a:t>
            </a:r>
            <a:r>
              <a:rPr lang="en-GB" dirty="0" err="1" smtClean="0"/>
              <a:t>Delayen</a:t>
            </a:r>
            <a:r>
              <a:rPr lang="en-GB" dirty="0" smtClean="0"/>
              <a:t>, S. Da Silva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83015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1"/>
          <p:cNvGrpSpPr/>
          <p:nvPr/>
        </p:nvGrpSpPr>
        <p:grpSpPr>
          <a:xfrm>
            <a:off x="6359745" y="1008559"/>
            <a:ext cx="2666378" cy="2490676"/>
            <a:chOff x="3435941" y="1700808"/>
            <a:chExt cx="5249517" cy="4903598"/>
          </a:xfrm>
        </p:grpSpPr>
        <p:pic>
          <p:nvPicPr>
            <p:cNvPr id="8" name="Picture 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491880" y="1700808"/>
              <a:ext cx="5193578" cy="42981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TextBox 8"/>
            <p:cNvSpPr txBox="1"/>
            <p:nvPr/>
          </p:nvSpPr>
          <p:spPr>
            <a:xfrm>
              <a:off x="4716015" y="5877272"/>
              <a:ext cx="3528392" cy="7271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Offset / mm</a:t>
              </a:r>
              <a:endParaRPr lang="en-GB" dirty="0"/>
            </a:p>
          </p:txBody>
        </p:sp>
        <p:sp>
          <p:nvSpPr>
            <p:cNvPr id="10" name="TextBox 9"/>
            <p:cNvSpPr txBox="1"/>
            <p:nvPr/>
          </p:nvSpPr>
          <p:spPr>
            <a:xfrm rot="16200000">
              <a:off x="1946307" y="3455228"/>
              <a:ext cx="3604500" cy="6252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err="1" smtClean="0"/>
                <a:t>V</a:t>
              </a:r>
              <a:r>
                <a:rPr lang="en-GB" baseline="-25000" dirty="0" err="1" smtClean="0"/>
                <a:t>z</a:t>
              </a:r>
              <a:r>
                <a:rPr lang="en-GB" dirty="0" smtClean="0"/>
                <a:t>-V/m at U =1J</a:t>
              </a:r>
              <a:endParaRPr lang="en-GB" dirty="0"/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4139952" y="2852936"/>
              <a:ext cx="2016224" cy="20882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V="1">
              <a:off x="6228184" y="2852936"/>
              <a:ext cx="2016224" cy="208823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5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Progress with 4-rod (ULANC):</a:t>
            </a:r>
            <a:endParaRPr lang="en-GB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188719"/>
            <a:ext cx="8229600" cy="5349240"/>
          </a:xfrm>
        </p:spPr>
        <p:txBody>
          <a:bodyPr>
            <a:normAutofit/>
          </a:bodyPr>
          <a:lstStyle/>
          <a:p>
            <a:r>
              <a:rPr lang="en-GB" sz="2600" dirty="0" smtClean="0"/>
              <a:t>Field </a:t>
            </a:r>
            <a:r>
              <a:rPr lang="en-GB" sz="2600" dirty="0"/>
              <a:t>homogeneity can be optimized </a:t>
            </a:r>
            <a:r>
              <a:rPr lang="en-GB" sz="2600" dirty="0" smtClean="0"/>
              <a:t>with </a:t>
            </a:r>
            <a:br>
              <a:rPr lang="en-GB" sz="2600" dirty="0" smtClean="0"/>
            </a:br>
            <a:r>
              <a:rPr lang="en-GB" sz="2600" dirty="0" smtClean="0"/>
              <a:t>electrode </a:t>
            </a:r>
            <a:r>
              <a:rPr lang="en-GB" sz="2600" dirty="0"/>
              <a:t>inner profile</a:t>
            </a:r>
            <a:r>
              <a:rPr lang="en-GB" sz="2600" dirty="0" smtClean="0"/>
              <a:t>. Bead pull confirms</a:t>
            </a:r>
            <a:br>
              <a:rPr lang="en-GB" sz="2600" dirty="0" smtClean="0"/>
            </a:br>
            <a:r>
              <a:rPr lang="en-GB" sz="2600" dirty="0" smtClean="0"/>
              <a:t>field homogeneity in principle but error </a:t>
            </a:r>
            <a:br>
              <a:rPr lang="en-GB" sz="2600" dirty="0" smtClean="0"/>
            </a:br>
            <a:r>
              <a:rPr lang="en-GB" sz="2600" dirty="0" smtClean="0"/>
              <a:t>bars are large.</a:t>
            </a:r>
          </a:p>
          <a:p>
            <a:r>
              <a:rPr lang="en-GB" sz="2600" dirty="0" smtClean="0"/>
              <a:t>Cavity buckling solved by stiffening ribs.</a:t>
            </a:r>
          </a:p>
          <a:p>
            <a:r>
              <a:rPr lang="en-GB" sz="2600" dirty="0" smtClean="0"/>
              <a:t>Prototype ready, </a:t>
            </a:r>
            <a:br>
              <a:rPr lang="en-GB" sz="2600" dirty="0" smtClean="0"/>
            </a:br>
            <a:r>
              <a:rPr lang="en-GB" sz="2600" dirty="0" smtClean="0"/>
              <a:t>heat-treated, rinsed </a:t>
            </a:r>
            <a:br>
              <a:rPr lang="en-GB" sz="2600" dirty="0" smtClean="0"/>
            </a:br>
            <a:r>
              <a:rPr lang="en-GB" sz="2600" dirty="0" smtClean="0"/>
              <a:t>@ CERN, no BCP; </a:t>
            </a:r>
            <a:br>
              <a:rPr lang="en-GB" sz="2600" dirty="0" smtClean="0"/>
            </a:br>
            <a:r>
              <a:rPr lang="en-GB" sz="2600" dirty="0" smtClean="0"/>
              <a:t>ready for vertical test.</a:t>
            </a:r>
            <a:endParaRPr lang="en-GB" sz="2600" dirty="0"/>
          </a:p>
        </p:txBody>
      </p:sp>
      <p:grpSp>
        <p:nvGrpSpPr>
          <p:cNvPr id="16" name="Group 15"/>
          <p:cNvGrpSpPr/>
          <p:nvPr/>
        </p:nvGrpSpPr>
        <p:grpSpPr>
          <a:xfrm>
            <a:off x="6814776" y="3663497"/>
            <a:ext cx="2134351" cy="2843977"/>
            <a:chOff x="6263692" y="3360307"/>
            <a:chExt cx="2134351" cy="2843977"/>
          </a:xfrm>
        </p:grpSpPr>
        <p:pic>
          <p:nvPicPr>
            <p:cNvPr id="17" name="Picture 5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63692" y="3360944"/>
              <a:ext cx="2134351" cy="28433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8" name="TextBox 17"/>
            <p:cNvSpPr txBox="1"/>
            <p:nvPr/>
          </p:nvSpPr>
          <p:spPr>
            <a:xfrm>
              <a:off x="6263692" y="3360307"/>
              <a:ext cx="2134351" cy="670271"/>
            </a:xfrm>
            <a:prstGeom prst="rect">
              <a:avLst/>
            </a:prstGeom>
            <a:solidFill>
              <a:srgbClr val="FFFFFF">
                <a:alpha val="60000"/>
              </a:srgbClr>
            </a:solidFill>
          </p:spPr>
          <p:txBody>
            <a:bodyPr wrap="square" rtlCol="0">
              <a:spAutoFit/>
            </a:bodyPr>
            <a:lstStyle>
              <a:defPPr>
                <a:defRPr lang="en-US"/>
              </a:defPPr>
            </a:lstStyle>
            <a:p>
              <a:r>
                <a:rPr lang="en-GB" dirty="0"/>
                <a:t>4-rod prepared for rinsing @ CERN</a:t>
              </a: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2334127" y="5939408"/>
            <a:ext cx="15520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G. Burt, B. Hall</a:t>
            </a:r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93" t="7011" r="22152" b="34586"/>
          <a:stretch/>
        </p:blipFill>
        <p:spPr bwMode="auto">
          <a:xfrm>
            <a:off x="3740679" y="3663497"/>
            <a:ext cx="2984767" cy="2236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549612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6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Progress with 1/4 –wave, now DQW (BNL)</a:t>
            </a:r>
            <a:endParaRPr lang="en-GB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188719"/>
            <a:ext cx="7579895" cy="5349240"/>
          </a:xfrm>
        </p:spPr>
        <p:txBody>
          <a:bodyPr>
            <a:normAutofit/>
          </a:bodyPr>
          <a:lstStyle/>
          <a:p>
            <a:r>
              <a:rPr lang="en-GB" sz="2600" dirty="0" smtClean="0"/>
              <a:t>Evolution to </a:t>
            </a:r>
            <a:r>
              <a:rPr lang="en-GB" sz="2600" b="1" dirty="0" smtClean="0"/>
              <a:t>symmetric</a:t>
            </a:r>
            <a:r>
              <a:rPr lang="en-GB" sz="2600" dirty="0" smtClean="0"/>
              <a:t>; </a:t>
            </a:r>
            <a:br>
              <a:rPr lang="en-GB" sz="2600" dirty="0" smtClean="0"/>
            </a:br>
            <a:r>
              <a:rPr lang="en-GB" sz="2600" i="1" dirty="0" smtClean="0"/>
              <a:t>n</a:t>
            </a:r>
            <a:r>
              <a:rPr lang="en-GB" sz="2600" dirty="0" smtClean="0"/>
              <a:t>-pole error much </a:t>
            </a:r>
            <a:br>
              <a:rPr lang="en-GB" sz="2600" dirty="0" smtClean="0"/>
            </a:br>
            <a:r>
              <a:rPr lang="en-GB" sz="2600" dirty="0" smtClean="0"/>
              <a:t>reduced. </a:t>
            </a:r>
            <a:br>
              <a:rPr lang="en-GB" sz="2600" dirty="0" smtClean="0"/>
            </a:br>
            <a:endParaRPr lang="en-GB" sz="2600" dirty="0" smtClean="0"/>
          </a:p>
          <a:p>
            <a:r>
              <a:rPr lang="en-GB" sz="2600" dirty="0" smtClean="0"/>
              <a:t>Stiffening designed: </a:t>
            </a:r>
            <a:br>
              <a:rPr lang="en-GB" sz="2600" dirty="0" smtClean="0"/>
            </a:br>
            <a:r>
              <a:rPr lang="en-GB" sz="2600" dirty="0" smtClean="0"/>
              <a:t>idea to combine with </a:t>
            </a:r>
            <a:br>
              <a:rPr lang="en-GB" sz="2600" dirty="0" smtClean="0"/>
            </a:br>
            <a:r>
              <a:rPr lang="en-GB" sz="2600" dirty="0" smtClean="0"/>
              <a:t>He vessel</a:t>
            </a:r>
          </a:p>
          <a:p>
            <a:r>
              <a:rPr lang="en-GB" sz="2600" dirty="0" smtClean="0"/>
              <a:t>Prototype: In fabrication;</a:t>
            </a:r>
            <a:br>
              <a:rPr lang="en-GB" sz="2600" dirty="0" smtClean="0"/>
            </a:br>
            <a:r>
              <a:rPr lang="en-GB" sz="2600" dirty="0" smtClean="0"/>
              <a:t>first pieces received</a:t>
            </a:r>
            <a:endParaRPr lang="en-GB" sz="2600" dirty="0"/>
          </a:p>
        </p:txBody>
      </p:sp>
      <p:sp>
        <p:nvSpPr>
          <p:cNvPr id="6" name="TextBox 5"/>
          <p:cNvSpPr txBox="1"/>
          <p:nvPr/>
        </p:nvSpPr>
        <p:spPr>
          <a:xfrm>
            <a:off x="1438117" y="6027003"/>
            <a:ext cx="16730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Q.Wu</a:t>
            </a:r>
            <a:r>
              <a:rPr lang="en-GB" dirty="0" smtClean="0"/>
              <a:t>, I. Ben-</a:t>
            </a:r>
            <a:r>
              <a:rPr lang="en-GB" dirty="0" err="1" smtClean="0"/>
              <a:t>Zvi</a:t>
            </a:r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8937" y="1742491"/>
            <a:ext cx="2227812" cy="14660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711" y="1189038"/>
            <a:ext cx="2073651" cy="1466097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62" r="12773"/>
          <a:stretch/>
        </p:blipFill>
        <p:spPr>
          <a:xfrm>
            <a:off x="3766759" y="3317831"/>
            <a:ext cx="2336233" cy="1398145"/>
          </a:xfrm>
          <a:prstGeom prst="rect">
            <a:avLst/>
          </a:prstGeom>
        </p:spPr>
      </p:pic>
      <p:sp>
        <p:nvSpPr>
          <p:cNvPr id="19" name="Right Arrow 18"/>
          <p:cNvSpPr/>
          <p:nvPr/>
        </p:nvSpPr>
        <p:spPr>
          <a:xfrm rot="19948161">
            <a:off x="5696909" y="2201775"/>
            <a:ext cx="812166" cy="33304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5" name="Picture 24"/>
          <p:cNvPicPr/>
          <p:nvPr/>
        </p:nvPicPr>
        <p:blipFill>
          <a:blip r:embed="rId5"/>
          <a:stretch>
            <a:fillRect/>
          </a:stretch>
        </p:blipFill>
        <p:spPr>
          <a:xfrm>
            <a:off x="6321004" y="2932136"/>
            <a:ext cx="1160532" cy="1286140"/>
          </a:xfrm>
          <a:prstGeom prst="rect">
            <a:avLst/>
          </a:prstGeom>
        </p:spPr>
      </p:pic>
      <p:pic>
        <p:nvPicPr>
          <p:cNvPr id="26" name="Picture 25"/>
          <p:cNvPicPr/>
          <p:nvPr/>
        </p:nvPicPr>
        <p:blipFill>
          <a:blip r:embed="rId6"/>
          <a:stretch>
            <a:fillRect/>
          </a:stretch>
        </p:blipFill>
        <p:spPr>
          <a:xfrm>
            <a:off x="7315239" y="3564086"/>
            <a:ext cx="1347502" cy="1308380"/>
          </a:xfrm>
          <a:prstGeom prst="rect">
            <a:avLst/>
          </a:prstGeom>
        </p:spPr>
      </p:pic>
      <p:grpSp>
        <p:nvGrpSpPr>
          <p:cNvPr id="28" name="Group 27"/>
          <p:cNvGrpSpPr/>
          <p:nvPr/>
        </p:nvGrpSpPr>
        <p:grpSpPr>
          <a:xfrm>
            <a:off x="5235024" y="4715976"/>
            <a:ext cx="2610075" cy="2085764"/>
            <a:chOff x="5667653" y="4233192"/>
            <a:chExt cx="2610075" cy="2085764"/>
          </a:xfrm>
        </p:grpSpPr>
        <p:pic>
          <p:nvPicPr>
            <p:cNvPr id="29" name="Picture 3" descr="D:\Publication\LARP_HiLumi_2012\20121107_095357.jpg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67653" y="4233192"/>
              <a:ext cx="2610074" cy="19575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0" name="TextBox 29"/>
            <p:cNvSpPr txBox="1"/>
            <p:nvPr/>
          </p:nvSpPr>
          <p:spPr>
            <a:xfrm>
              <a:off x="5667654" y="5672625"/>
              <a:ext cx="2610074" cy="646331"/>
            </a:xfrm>
            <a:prstGeom prst="rect">
              <a:avLst/>
            </a:prstGeom>
            <a:solidFill>
              <a:srgbClr val="FFFFFF">
                <a:alpha val="60000"/>
              </a:srgbClr>
            </a:solidFill>
          </p:spPr>
          <p:txBody>
            <a:bodyPr wrap="square" rtlCol="0">
              <a:spAutoFit/>
            </a:bodyPr>
            <a:lstStyle>
              <a:defPPr>
                <a:defRPr lang="en-US"/>
              </a:defPPr>
            </a:lstStyle>
            <a:p>
              <a:r>
                <a:rPr lang="en-GB" dirty="0" smtClean="0"/>
                <a:t>Pieces for QWR (cheer-up after </a:t>
              </a:r>
              <a:r>
                <a:rPr lang="en-GB" dirty="0" smtClean="0"/>
                <a:t>hurricane Sandy</a:t>
              </a:r>
              <a:r>
                <a:rPr lang="en-GB" dirty="0" smtClean="0"/>
                <a:t>)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34744392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7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All 3 designs: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sz="2600" b="1" u="sng" dirty="0" smtClean="0"/>
              <a:t>Common numerical tools</a:t>
            </a:r>
            <a:r>
              <a:rPr lang="en-GB" sz="2600" dirty="0" smtClean="0"/>
              <a:t> used for comparative studies: HOMs, MP (ACE3P, Z. Li), </a:t>
            </a:r>
            <a:r>
              <a:rPr lang="en-GB" sz="2600" i="1" dirty="0" smtClean="0"/>
              <a:t>n</a:t>
            </a:r>
            <a:r>
              <a:rPr lang="en-GB" sz="2600" dirty="0" smtClean="0"/>
              <a:t>-pole (HFSS, M. Navarro-Tapia)</a:t>
            </a:r>
          </a:p>
          <a:p>
            <a:r>
              <a:rPr lang="en-GB" sz="2600" dirty="0" smtClean="0"/>
              <a:t>HOM damping: suppression below (demanding) CM18 numbers achieved – also thanks </a:t>
            </a:r>
            <a:br>
              <a:rPr lang="en-GB" sz="2600" dirty="0" smtClean="0"/>
            </a:br>
            <a:r>
              <a:rPr lang="en-GB" sz="2600" dirty="0" smtClean="0"/>
              <a:t>to newly designed coaxial </a:t>
            </a:r>
            <a:br>
              <a:rPr lang="en-GB" sz="2600" dirty="0" smtClean="0"/>
            </a:br>
            <a:r>
              <a:rPr lang="en-GB" sz="2600" dirty="0" smtClean="0"/>
              <a:t>high-pass filters and hook-shaped </a:t>
            </a:r>
            <a:br>
              <a:rPr lang="en-GB" sz="2600" dirty="0" smtClean="0"/>
            </a:br>
            <a:r>
              <a:rPr lang="en-GB" sz="2600" dirty="0" smtClean="0"/>
              <a:t>couplers.</a:t>
            </a:r>
          </a:p>
          <a:p>
            <a:r>
              <a:rPr lang="en-GB" sz="2600" dirty="0" smtClean="0"/>
              <a:t>MP simulations indicate:</a:t>
            </a:r>
          </a:p>
          <a:p>
            <a:pPr lvl="1"/>
            <a:r>
              <a:rPr lang="en-GB" sz="2600" dirty="0" smtClean="0"/>
              <a:t>MP at low fields is </a:t>
            </a:r>
            <a:br>
              <a:rPr lang="en-GB" sz="2600" dirty="0" smtClean="0"/>
            </a:br>
            <a:r>
              <a:rPr lang="en-GB" sz="2600" dirty="0" smtClean="0"/>
              <a:t>“soft” – can be conditioned;</a:t>
            </a:r>
          </a:p>
          <a:p>
            <a:pPr lvl="1"/>
            <a:r>
              <a:rPr lang="en-GB" sz="2600" dirty="0" smtClean="0"/>
              <a:t>MP at high fields has </a:t>
            </a:r>
            <a:br>
              <a:rPr lang="en-GB" sz="2600" dirty="0" smtClean="0"/>
            </a:br>
            <a:r>
              <a:rPr lang="en-GB" sz="2600" dirty="0" smtClean="0"/>
              <a:t>low impact energy.</a:t>
            </a:r>
            <a:endParaRPr lang="en-GB" sz="26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7958" y="2768028"/>
            <a:ext cx="3111041" cy="36977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295225" y="6240197"/>
            <a:ext cx="553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Z. Li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10729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8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Getting ready for SPS tests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600" dirty="0" smtClean="0"/>
              <a:t>SPS test is a must (LHC no best-bed!) </a:t>
            </a:r>
          </a:p>
          <a:p>
            <a:r>
              <a:rPr lang="en-GB" sz="2600" dirty="0" smtClean="0"/>
              <a:t>Goal: Confirm </a:t>
            </a:r>
            <a:r>
              <a:rPr lang="en-GB" sz="2600" dirty="0"/>
              <a:t>that cavity can be made invisible; it would allow to try out operational scenarios. </a:t>
            </a:r>
            <a:r>
              <a:rPr lang="en-GB" sz="2600" dirty="0" smtClean="0"/>
              <a:t/>
            </a:r>
            <a:br>
              <a:rPr lang="en-GB" sz="2600" dirty="0" smtClean="0"/>
            </a:br>
            <a:r>
              <a:rPr lang="en-GB" sz="2600" dirty="0" smtClean="0"/>
              <a:t>SPS </a:t>
            </a:r>
            <a:r>
              <a:rPr lang="en-GB" sz="2600" dirty="0"/>
              <a:t>beam may be </a:t>
            </a:r>
            <a:r>
              <a:rPr lang="en-GB" sz="2600" dirty="0" smtClean="0"/>
              <a:t/>
            </a:r>
            <a:br>
              <a:rPr lang="en-GB" sz="2600" dirty="0" smtClean="0"/>
            </a:br>
            <a:r>
              <a:rPr lang="en-GB" sz="2600" dirty="0" smtClean="0"/>
              <a:t>too </a:t>
            </a:r>
            <a:r>
              <a:rPr lang="en-GB" sz="2600" dirty="0"/>
              <a:t>noisy to test </a:t>
            </a:r>
            <a:r>
              <a:rPr lang="en-GB" sz="2600" dirty="0" smtClean="0"/>
              <a:t/>
            </a:r>
            <a:br>
              <a:rPr lang="en-GB" sz="2600" dirty="0" smtClean="0"/>
            </a:br>
            <a:r>
              <a:rPr lang="en-GB" sz="2600" dirty="0" smtClean="0"/>
              <a:t>additional noise</a:t>
            </a:r>
            <a:r>
              <a:rPr lang="en-GB" sz="2600" dirty="0"/>
              <a:t> </a:t>
            </a:r>
            <a:r>
              <a:rPr lang="en-GB" sz="2600" dirty="0" smtClean="0"/>
              <a:t/>
            </a:r>
            <a:br>
              <a:rPr lang="en-GB" sz="2600" dirty="0" smtClean="0"/>
            </a:br>
            <a:r>
              <a:rPr lang="en-GB" sz="2600" dirty="0" smtClean="0"/>
              <a:t>injected from CCs.</a:t>
            </a:r>
            <a:br>
              <a:rPr lang="en-GB" sz="2600" dirty="0" smtClean="0"/>
            </a:br>
            <a:r>
              <a:rPr lang="en-GB" sz="2600" dirty="0" smtClean="0"/>
              <a:t/>
            </a:r>
            <a:br>
              <a:rPr lang="en-GB" sz="2600" dirty="0" smtClean="0"/>
            </a:br>
            <a:endParaRPr lang="en-GB" sz="2600" dirty="0" smtClean="0"/>
          </a:p>
          <a:p>
            <a:r>
              <a:rPr lang="en-GB" sz="2600" dirty="0" smtClean="0"/>
              <a:t>Schedule: </a:t>
            </a:r>
            <a:r>
              <a:rPr lang="en-GB" sz="2400" dirty="0" smtClean="0"/>
              <a:t>Prepare during LS1 (RF power, </a:t>
            </a:r>
            <a:r>
              <a:rPr lang="en-GB" sz="2400" dirty="0" err="1" smtClean="0"/>
              <a:t>cryo</a:t>
            </a:r>
            <a:r>
              <a:rPr lang="en-GB" sz="2400" dirty="0" smtClean="0"/>
              <a:t>) – install cavities X-mas break 2015/16 – perform tests in 2016</a:t>
            </a:r>
            <a:endParaRPr lang="en-GB" sz="24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2651" y="2622886"/>
            <a:ext cx="5058227" cy="28354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57200" y="5101389"/>
            <a:ext cx="2564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R. Calaga, A. Macpherson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014122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9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Cryo</a:t>
            </a:r>
            <a:r>
              <a:rPr lang="en-GB" dirty="0" smtClean="0"/>
              <a:t> preparation for SPS tests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52663" y="1188719"/>
            <a:ext cx="8434137" cy="5349240"/>
          </a:xfrm>
        </p:spPr>
        <p:txBody>
          <a:bodyPr>
            <a:normAutofit/>
          </a:bodyPr>
          <a:lstStyle/>
          <a:p>
            <a:r>
              <a:rPr lang="en-GB" sz="2600" dirty="0" smtClean="0"/>
              <a:t>Existing TCF20 should do, </a:t>
            </a:r>
            <a:br>
              <a:rPr lang="en-GB" sz="2600" dirty="0" smtClean="0"/>
            </a:br>
            <a:r>
              <a:rPr lang="en-GB" sz="2600" dirty="0" smtClean="0"/>
              <a:t>but liquefaction test must </a:t>
            </a:r>
            <a:br>
              <a:rPr lang="en-GB" sz="2600" dirty="0" smtClean="0"/>
            </a:br>
            <a:r>
              <a:rPr lang="en-GB" sz="2600" dirty="0" smtClean="0"/>
              <a:t>be done before 15-Jun-2013.</a:t>
            </a:r>
          </a:p>
          <a:p>
            <a:r>
              <a:rPr lang="en-GB" sz="2600" dirty="0" smtClean="0"/>
              <a:t>Dynamic heat load assumed: </a:t>
            </a:r>
            <a:br>
              <a:rPr lang="en-GB" sz="2600" dirty="0" smtClean="0"/>
            </a:br>
            <a:r>
              <a:rPr lang="en-GB" sz="2600" dirty="0" smtClean="0"/>
              <a:t>2.5 W/module. </a:t>
            </a:r>
          </a:p>
          <a:p>
            <a:endParaRPr lang="en-GB" sz="2600" dirty="0" smtClean="0"/>
          </a:p>
          <a:p>
            <a:endParaRPr lang="en-GB" sz="2600" dirty="0"/>
          </a:p>
          <a:p>
            <a:endParaRPr lang="en-GB" sz="2600" dirty="0" smtClean="0"/>
          </a:p>
          <a:p>
            <a:r>
              <a:rPr lang="en-GB" sz="2600" dirty="0" smtClean="0"/>
              <a:t>Upgrade to 2 </a:t>
            </a:r>
            <a:r>
              <a:rPr lang="en-GB" sz="2600" dirty="0"/>
              <a:t>K </a:t>
            </a:r>
            <a:r>
              <a:rPr lang="en-GB" sz="2600" dirty="0" smtClean="0"/>
              <a:t>during LS1.</a:t>
            </a:r>
            <a:endParaRPr lang="en-GB" sz="26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567" y="3627901"/>
            <a:ext cx="4404561" cy="1611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7892" y="1507957"/>
            <a:ext cx="3800475" cy="472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TextBox 28"/>
          <p:cNvSpPr txBox="1"/>
          <p:nvPr/>
        </p:nvSpPr>
        <p:spPr>
          <a:xfrm>
            <a:off x="2863516" y="6047691"/>
            <a:ext cx="13735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K. </a:t>
            </a:r>
            <a:r>
              <a:rPr lang="en-US" dirty="0" err="1" smtClean="0"/>
              <a:t>Brodzinski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3740410"/>
      </p:ext>
    </p:extLst>
  </p:cSld>
  <p:clrMapOvr>
    <a:masterClrMapping/>
  </p:clrMapOvr>
</p:sld>
</file>

<file path=ppt/theme/theme1.xml><?xml version="1.0" encoding="utf-8"?>
<a:theme xmlns:a="http://schemas.openxmlformats.org/drawingml/2006/main" name="HiLumiLHC_Presentatio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65F00B9AFF9D4DB8D423D62D364FE5" ma:contentTypeVersion="0" ma:contentTypeDescription="Create a new document." ma:contentTypeScope="" ma:versionID="1f5c5222447e6795847028ce554a3f6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82125E1-CCB4-4909-BE88-A72A822A6F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A7ED259-6AEE-4E24-A95A-9729541A612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D553D58-F42B-43B9-BDA1-90638D0CBA0D}">
  <ds:schemaRefs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dcmitype/"/>
    <ds:schemaRef ds:uri="http://purl.org/dc/terms/"/>
    <ds:schemaRef ds:uri="http://schemas.microsoft.com/office/infopath/2007/PartnerControls"/>
    <ds:schemaRef ds:uri="http://www.w3.org/XML/1998/namespace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HiLumiLHC_PresentationTemplate</Template>
  <TotalTime>795</TotalTime>
  <Words>899</Words>
  <Application>Microsoft Office PowerPoint</Application>
  <PresentationFormat>On-screen Show (4:3)</PresentationFormat>
  <Paragraphs>124</Paragraphs>
  <Slides>19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HiLumiLHC_PresentationTemplate</vt:lpstr>
      <vt:lpstr>Visio</vt:lpstr>
      <vt:lpstr>Equation</vt:lpstr>
      <vt:lpstr>Crab Cavity Status</vt:lpstr>
      <vt:lpstr>Crab Cavity Status</vt:lpstr>
      <vt:lpstr>Required kick voltage</vt:lpstr>
      <vt:lpstr>Progress with Double Ridge (SLAC/ODU):</vt:lpstr>
      <vt:lpstr>Progress with 4-rod (ULANC):</vt:lpstr>
      <vt:lpstr>Progress with 1/4 –wave, now DQW (BNL)</vt:lpstr>
      <vt:lpstr>All 3 designs:</vt:lpstr>
      <vt:lpstr>Getting ready for SPS tests</vt:lpstr>
      <vt:lpstr>Cryo preparation for SPS tests</vt:lpstr>
      <vt:lpstr>LLRF</vt:lpstr>
      <vt:lpstr>RF Noise</vt:lpstr>
      <vt:lpstr>Operational scenario revisited</vt:lpstr>
      <vt:lpstr>LLRF studies</vt:lpstr>
      <vt:lpstr>n-pole errors</vt:lpstr>
      <vt:lpstr>Luminosity Levelling</vt:lpstr>
      <vt:lpstr>Machine Protection</vt:lpstr>
      <vt:lpstr>Discussions/brain storming</vt:lpstr>
      <vt:lpstr>Summary – Crab Cavity Status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 for HiLumi collaborators</dc:title>
  <dc:creator>Cecile Noels</dc:creator>
  <cp:lastModifiedBy>Erk Jensen</cp:lastModifiedBy>
  <cp:revision>42</cp:revision>
  <dcterms:created xsi:type="dcterms:W3CDTF">2011-12-13T14:40:13Z</dcterms:created>
  <dcterms:modified xsi:type="dcterms:W3CDTF">2012-11-16T05:37:59Z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0x0101003D65F00B9AFF9D4DB8D423D62D364FE5</vt:lpwstr>
  </property>
</Properties>
</file>