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7"/>
  </p:notesMasterIdLst>
  <p:sldIdLst>
    <p:sldId id="259" r:id="rId5"/>
    <p:sldId id="260" r:id="rId6"/>
    <p:sldId id="263" r:id="rId7"/>
    <p:sldId id="264" r:id="rId8"/>
    <p:sldId id="275" r:id="rId9"/>
    <p:sldId id="276" r:id="rId10"/>
    <p:sldId id="277" r:id="rId11"/>
    <p:sldId id="266" r:id="rId12"/>
    <p:sldId id="267" r:id="rId13"/>
    <p:sldId id="265" r:id="rId14"/>
    <p:sldId id="268" r:id="rId15"/>
    <p:sldId id="269" r:id="rId16"/>
    <p:sldId id="271" r:id="rId17"/>
    <p:sldId id="272" r:id="rId18"/>
    <p:sldId id="270" r:id="rId19"/>
    <p:sldId id="273" r:id="rId20"/>
    <p:sldId id="274" r:id="rId21"/>
    <p:sldId id="278" r:id="rId22"/>
    <p:sldId id="279" r:id="rId23"/>
    <p:sldId id="284" r:id="rId24"/>
    <p:sldId id="280" r:id="rId25"/>
    <p:sldId id="285" r:id="rId26"/>
    <p:sldId id="286" r:id="rId27"/>
    <p:sldId id="281" r:id="rId28"/>
    <p:sldId id="282" r:id="rId29"/>
    <p:sldId id="283" r:id="rId30"/>
    <p:sldId id="287" r:id="rId31"/>
    <p:sldId id="288" r:id="rId32"/>
    <p:sldId id="289" r:id="rId33"/>
    <p:sldId id="290" r:id="rId34"/>
    <p:sldId id="291" r:id="rId35"/>
    <p:sldId id="262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2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14/11/2012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11/14/2012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11/14/2012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11/14/2012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11/14/2012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11/14/2012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11/14/2012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11/14/2012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6.emf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Status of the HL-</a:t>
            </a:r>
            <a:r>
              <a:rPr lang="en-US" dirty="0" err="1" smtClean="0">
                <a:effectLst/>
              </a:rPr>
              <a:t>LHc</a:t>
            </a:r>
            <a:r>
              <a:rPr lang="en-US" dirty="0" smtClean="0">
                <a:effectLst/>
              </a:rPr>
              <a:t> project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Lucio Rossi</a:t>
            </a:r>
          </a:p>
          <a:p>
            <a:r>
              <a:rPr lang="en-US" dirty="0" smtClean="0"/>
              <a:t>CERN</a:t>
            </a:r>
            <a:endParaRPr lang="en-US" dirty="0" smtClean="0">
              <a:effectLst/>
            </a:endParaRPr>
          </a:p>
          <a:p>
            <a:r>
              <a:rPr lang="en-US" dirty="0" smtClean="0"/>
              <a:t>HL-LHC project coordinator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Structure and Management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4425"/>
            <a:ext cx="9153525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89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WP 1 : </a:t>
            </a:r>
            <a:r>
              <a:rPr lang="fr-CH" dirty="0"/>
              <a:t>P</a:t>
            </a:r>
            <a:r>
              <a:rPr lang="fr-CH" dirty="0" smtClean="0"/>
              <a:t>roject </a:t>
            </a:r>
            <a:r>
              <a:rPr lang="fr-CH" dirty="0" smtClean="0"/>
              <a:t>Management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err="1" smtClean="0"/>
              <a:t>Scientific</a:t>
            </a:r>
            <a:r>
              <a:rPr lang="fr-CH" dirty="0" smtClean="0"/>
              <a:t> </a:t>
            </a:r>
            <a:r>
              <a:rPr lang="fr-CH" dirty="0" err="1" smtClean="0"/>
              <a:t>Advisory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r>
              <a:rPr lang="fr-CH" dirty="0" smtClean="0"/>
              <a:t> (not </a:t>
            </a:r>
            <a:r>
              <a:rPr lang="fr-CH" dirty="0" err="1" smtClean="0"/>
              <a:t>appointed</a:t>
            </a:r>
            <a:r>
              <a:rPr lang="fr-CH" dirty="0" smtClean="0"/>
              <a:t>)</a:t>
            </a:r>
            <a:br>
              <a:rPr lang="fr-CH" dirty="0" smtClean="0"/>
            </a:br>
            <a:r>
              <a:rPr lang="fr-CH" dirty="0" smtClean="0">
                <a:sym typeface="Symbol"/>
              </a:rPr>
              <a:t> CERN Machine </a:t>
            </a:r>
            <a:r>
              <a:rPr lang="fr-CH" dirty="0" err="1" smtClean="0">
                <a:sym typeface="Symbol"/>
              </a:rPr>
              <a:t>Advisory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Committee</a:t>
            </a:r>
            <a:r>
              <a:rPr lang="fr-CH" dirty="0" smtClean="0">
                <a:sym typeface="Symbol"/>
              </a:rPr>
              <a:t> </a:t>
            </a:r>
            <a:br>
              <a:rPr lang="fr-CH" dirty="0" smtClean="0">
                <a:sym typeface="Symbol"/>
              </a:rPr>
            </a:br>
            <a:r>
              <a:rPr lang="fr-CH" dirty="0" smtClean="0">
                <a:sym typeface="Symbol"/>
              </a:rPr>
              <a:t>(T. Roser, BNL,  chair)</a:t>
            </a:r>
          </a:p>
          <a:p>
            <a:r>
              <a:rPr lang="fr-CH" dirty="0" err="1" smtClean="0"/>
              <a:t>Task</a:t>
            </a:r>
            <a:r>
              <a:rPr lang="fr-CH" dirty="0" smtClean="0"/>
              <a:t> 1.2 </a:t>
            </a:r>
            <a:r>
              <a:rPr lang="fr-CH" dirty="0" err="1" smtClean="0"/>
              <a:t>Parameter</a:t>
            </a:r>
            <a:r>
              <a:rPr lang="fr-CH" dirty="0" smtClean="0"/>
              <a:t> and Lay-out </a:t>
            </a:r>
            <a:r>
              <a:rPr lang="fr-CH" dirty="0" err="1" smtClean="0"/>
              <a:t>Committee</a:t>
            </a: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(</a:t>
            </a:r>
            <a:r>
              <a:rPr lang="fr-CH" dirty="0" err="1" smtClean="0"/>
              <a:t>O.Bruning</a:t>
            </a:r>
            <a:r>
              <a:rPr lang="fr-CH" dirty="0" smtClean="0"/>
              <a:t>, chair). </a:t>
            </a:r>
            <a:r>
              <a:rPr lang="fr-CH" dirty="0" err="1" smtClean="0"/>
              <a:t>Installed</a:t>
            </a:r>
            <a:r>
              <a:rPr lang="fr-CH" dirty="0" smtClean="0"/>
              <a:t> by April</a:t>
            </a:r>
          </a:p>
          <a:p>
            <a:r>
              <a:rPr lang="fr-CH" dirty="0" err="1" smtClean="0"/>
              <a:t>Task</a:t>
            </a:r>
            <a:r>
              <a:rPr lang="fr-CH" dirty="0" smtClean="0"/>
              <a:t> 1.3 QA plan</a:t>
            </a:r>
          </a:p>
          <a:p>
            <a:pPr lvl="2"/>
            <a:r>
              <a:rPr lang="fr-CH" dirty="0" err="1" smtClean="0"/>
              <a:t>Work</a:t>
            </a:r>
            <a:r>
              <a:rPr lang="fr-CH" dirty="0" smtClean="0"/>
              <a:t> in </a:t>
            </a:r>
            <a:r>
              <a:rPr lang="fr-CH" dirty="0" err="1" smtClean="0"/>
              <a:t>progress</a:t>
            </a:r>
            <a:r>
              <a:rPr lang="fr-CH" dirty="0"/>
              <a:t> </a:t>
            </a:r>
            <a:r>
              <a:rPr lang="fr-CH" dirty="0" smtClean="0"/>
              <a:t>(I. </a:t>
            </a:r>
            <a:r>
              <a:rPr lang="fr-CH" dirty="0"/>
              <a:t>B</a:t>
            </a:r>
            <a:r>
              <a:rPr lang="fr-CH" dirty="0" smtClean="0"/>
              <a:t>ejar Alonso)</a:t>
            </a:r>
          </a:p>
          <a:p>
            <a:pPr lvl="2"/>
            <a:r>
              <a:rPr lang="en-US" dirty="0" smtClean="0"/>
              <a:t>Study </a:t>
            </a:r>
            <a:r>
              <a:rPr lang="en-US" dirty="0"/>
              <a:t>of the LHC QAP and identification of the documents to be updated.</a:t>
            </a:r>
          </a:p>
          <a:p>
            <a:pPr lvl="2"/>
            <a:r>
              <a:rPr lang="en-US" dirty="0" smtClean="0"/>
              <a:t>Comparison </a:t>
            </a:r>
            <a:r>
              <a:rPr lang="en-US" dirty="0"/>
              <a:t>of the LHC QAP with the QAP for other research infrastructures today under study/construction on CERN site.</a:t>
            </a:r>
          </a:p>
          <a:p>
            <a:pPr lvl="2"/>
            <a:r>
              <a:rPr lang="en-US" dirty="0" smtClean="0"/>
              <a:t>Comparison </a:t>
            </a:r>
            <a:r>
              <a:rPr lang="en-US" dirty="0"/>
              <a:t>of the LHC QAP with the quality assurance guide for project management of the DOE (DOE G 413.3-2) and other DOE guides for the design and construction of research facilities.</a:t>
            </a:r>
          </a:p>
          <a:p>
            <a:pPr lvl="2"/>
            <a:endParaRPr lang="fr-CH" dirty="0" smtClean="0"/>
          </a:p>
          <a:p>
            <a:endParaRPr lang="en-GB" dirty="0"/>
          </a:p>
        </p:txBody>
      </p:sp>
      <p:pic>
        <p:nvPicPr>
          <p:cNvPr id="5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492" y="559328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64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WP1 – Project Management – cont.2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err="1" smtClean="0"/>
              <a:t>Task</a:t>
            </a:r>
            <a:r>
              <a:rPr lang="fr-CH" dirty="0" smtClean="0"/>
              <a:t> 1.4 : </a:t>
            </a:r>
            <a:r>
              <a:rPr lang="fr-CH" dirty="0" err="1" smtClean="0"/>
              <a:t>radiological</a:t>
            </a:r>
            <a:r>
              <a:rPr lang="fr-CH" dirty="0" smtClean="0"/>
              <a:t> impact :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endParaRPr lang="fr-CH" dirty="0" smtClean="0"/>
          </a:p>
          <a:p>
            <a:r>
              <a:rPr lang="fr-CH" dirty="0" err="1" smtClean="0"/>
              <a:t>Task</a:t>
            </a:r>
            <a:r>
              <a:rPr lang="fr-CH" dirty="0" smtClean="0"/>
              <a:t> 1.5 Liaison </a:t>
            </a:r>
            <a:r>
              <a:rPr lang="fr-CH" dirty="0" err="1" smtClean="0"/>
              <a:t>with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Detector Upgrade</a:t>
            </a:r>
          </a:p>
          <a:p>
            <a:pPr lvl="2"/>
            <a:r>
              <a:rPr lang="fr-CH" dirty="0" err="1" smtClean="0"/>
              <a:t>Many</a:t>
            </a:r>
            <a:r>
              <a:rPr lang="fr-CH" dirty="0" smtClean="0"/>
              <a:t> contacts (</a:t>
            </a:r>
            <a:r>
              <a:rPr lang="fr-CH" dirty="0" err="1" smtClean="0"/>
              <a:t>also</a:t>
            </a:r>
            <a:r>
              <a:rPr lang="fr-CH" dirty="0" smtClean="0"/>
              <a:t> in </a:t>
            </a:r>
            <a:r>
              <a:rPr lang="fr-CH" dirty="0" err="1" smtClean="0"/>
              <a:t>Experiment</a:t>
            </a:r>
            <a:r>
              <a:rPr lang="fr-CH" dirty="0" smtClean="0"/>
              <a:t> Coll. </a:t>
            </a:r>
            <a:r>
              <a:rPr lang="fr-CH" dirty="0" err="1" smtClean="0"/>
              <a:t>Meet</a:t>
            </a:r>
            <a:r>
              <a:rPr lang="fr-CH" dirty="0" smtClean="0"/>
              <a:t>.)</a:t>
            </a:r>
          </a:p>
          <a:p>
            <a:pPr lvl="2"/>
            <a:r>
              <a:rPr lang="fr-CH" dirty="0" smtClean="0"/>
              <a:t>HL-LHC Coordination Group (mandate by CERN </a:t>
            </a:r>
            <a:r>
              <a:rPr lang="fr-CH" dirty="0" err="1" smtClean="0"/>
              <a:t>Directorate</a:t>
            </a:r>
            <a:r>
              <a:rPr lang="en-GB" dirty="0" smtClean="0"/>
              <a:t>) to coordinate consolidation/upgrades in the LHC machine (and Injectors) after LS1</a:t>
            </a:r>
            <a:r>
              <a:rPr lang="en-GB" dirty="0" smtClean="0"/>
              <a:t>. Chaired by HL-LHC coordinator.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3 meetings: </a:t>
            </a:r>
            <a:r>
              <a:rPr lang="en-GB" dirty="0" smtClean="0">
                <a:sym typeface="Symbol"/>
              </a:rPr>
              <a:t> </a:t>
            </a:r>
            <a:r>
              <a:rPr lang="en-GB" b="1" dirty="0" smtClean="0">
                <a:solidFill>
                  <a:srgbClr val="C00000"/>
                </a:solidFill>
                <a:sym typeface="Symbol"/>
              </a:rPr>
              <a:t>New concepts of pile up volume density</a:t>
            </a:r>
          </a:p>
          <a:p>
            <a:pPr lvl="2"/>
            <a:r>
              <a:rPr lang="fr-CH" dirty="0" smtClean="0"/>
              <a:t>Agreement on the nominal design pile up: 140 (200 max)</a:t>
            </a:r>
          </a:p>
          <a:p>
            <a:pPr lvl="2"/>
            <a:r>
              <a:rPr lang="fr-CH" dirty="0" smtClean="0"/>
              <a:t>Inclusion </a:t>
            </a:r>
            <a:r>
              <a:rPr lang="fr-CH" dirty="0"/>
              <a:t>of Alice and </a:t>
            </a:r>
            <a:r>
              <a:rPr lang="fr-CH" dirty="0" err="1"/>
              <a:t>LHCb</a:t>
            </a:r>
            <a:r>
              <a:rPr lang="fr-CH" dirty="0"/>
              <a:t> plan and </a:t>
            </a:r>
            <a:r>
              <a:rPr lang="fr-CH" dirty="0" err="1"/>
              <a:t>Forward</a:t>
            </a:r>
            <a:r>
              <a:rPr lang="fr-CH" dirty="0"/>
              <a:t> detector plan</a:t>
            </a:r>
          </a:p>
          <a:p>
            <a:pPr lvl="2"/>
            <a:r>
              <a:rPr lang="fr-CH" dirty="0" smtClean="0">
                <a:sym typeface="Symbol"/>
              </a:rPr>
              <a:t>See talk of H. </a:t>
            </a:r>
            <a:r>
              <a:rPr lang="fr-CH" dirty="0" smtClean="0">
                <a:sym typeface="Symbol"/>
              </a:rPr>
              <a:t>Burkhardt, </a:t>
            </a:r>
            <a:r>
              <a:rPr lang="fr-CH" dirty="0" smtClean="0">
                <a:sym typeface="Symbol"/>
              </a:rPr>
              <a:t>Friday </a:t>
            </a:r>
            <a:r>
              <a:rPr lang="fr-CH" dirty="0" err="1" smtClean="0">
                <a:sym typeface="Symbol"/>
              </a:rPr>
              <a:t>morning</a:t>
            </a:r>
            <a:endParaRPr lang="fr-CH" dirty="0">
              <a:sym typeface="Symbol"/>
            </a:endParaRPr>
          </a:p>
          <a:p>
            <a:pPr lvl="2"/>
            <a:r>
              <a:rPr lang="fr-CH" dirty="0" smtClean="0">
                <a:sym typeface="Symbol"/>
              </a:rPr>
              <a:t>30 </a:t>
            </a:r>
            <a:r>
              <a:rPr lang="fr-CH" dirty="0" err="1" smtClean="0">
                <a:sym typeface="Symbol"/>
              </a:rPr>
              <a:t>Nov</a:t>
            </a:r>
            <a:r>
              <a:rPr lang="fr-CH" dirty="0" smtClean="0">
                <a:sym typeface="Symbol"/>
              </a:rPr>
              <a:t> 2012: </a:t>
            </a:r>
            <a:r>
              <a:rPr lang="fr-CH" dirty="0" err="1" smtClean="0">
                <a:sym typeface="Symbol"/>
              </a:rPr>
              <a:t>day</a:t>
            </a:r>
            <a:r>
              <a:rPr lang="fr-CH" dirty="0" smtClean="0">
                <a:sym typeface="Symbol"/>
              </a:rPr>
              <a:t> workshop on </a:t>
            </a:r>
            <a:r>
              <a:rPr lang="fr-CH" dirty="0" err="1" smtClean="0">
                <a:sym typeface="Symbol"/>
              </a:rPr>
              <a:t>Collider-Experments</a:t>
            </a:r>
            <a:r>
              <a:rPr lang="fr-CH" dirty="0" smtClean="0">
                <a:sym typeface="Symbol"/>
              </a:rPr>
              <a:t> interface</a:t>
            </a:r>
          </a:p>
          <a:p>
            <a:pPr lvl="1"/>
            <a:r>
              <a:rPr lang="fr-CH" dirty="0">
                <a:sym typeface="Symbol"/>
              </a:rPr>
              <a:t> </a:t>
            </a:r>
            <a:r>
              <a:rPr lang="fr-CH" dirty="0" smtClean="0">
                <a:sym typeface="Symbol"/>
              </a:rPr>
              <a:t>LHC </a:t>
            </a:r>
            <a:r>
              <a:rPr lang="fr-CH" dirty="0" err="1" smtClean="0">
                <a:sym typeface="Symbol"/>
              </a:rPr>
              <a:t>Injector</a:t>
            </a:r>
            <a:r>
              <a:rPr lang="fr-CH" dirty="0" smtClean="0">
                <a:sym typeface="Symbol"/>
              </a:rPr>
              <a:t> Upgrade : </a:t>
            </a:r>
          </a:p>
          <a:p>
            <a:pPr lvl="3"/>
            <a:r>
              <a:rPr lang="fr-CH" dirty="0" err="1" smtClean="0">
                <a:sym typeface="Symbol"/>
              </a:rPr>
              <a:t>Two</a:t>
            </a:r>
            <a:r>
              <a:rPr lang="fr-CH" dirty="0" smtClean="0">
                <a:sym typeface="Symbol"/>
              </a:rPr>
              <a:t> one-</a:t>
            </a:r>
            <a:r>
              <a:rPr lang="fr-CH" dirty="0" err="1" smtClean="0">
                <a:sym typeface="Symbol"/>
              </a:rPr>
              <a:t>day</a:t>
            </a:r>
            <a:r>
              <a:rPr lang="fr-CH" dirty="0" smtClean="0">
                <a:sym typeface="Symbol"/>
              </a:rPr>
              <a:t> workshops  </a:t>
            </a:r>
            <a:r>
              <a:rPr lang="fr-CH" b="1" dirty="0" smtClean="0">
                <a:solidFill>
                  <a:srgbClr val="0070C0"/>
                </a:solidFill>
                <a:sym typeface="Symbol"/>
              </a:rPr>
              <a:t>«</a:t>
            </a:r>
            <a:r>
              <a:rPr lang="fr-CH" b="1" dirty="0" err="1" smtClean="0">
                <a:solidFill>
                  <a:srgbClr val="0070C0"/>
                </a:solidFill>
                <a:sym typeface="Symbol"/>
              </a:rPr>
              <a:t>Agreed</a:t>
            </a:r>
            <a:r>
              <a:rPr lang="fr-CH" b="1" dirty="0" smtClean="0">
                <a:solidFill>
                  <a:srgbClr val="0070C0"/>
                </a:solidFill>
                <a:sym typeface="Symbol"/>
              </a:rPr>
              <a:t>» </a:t>
            </a:r>
            <a:r>
              <a:rPr lang="fr-CH" b="1" dirty="0" err="1" smtClean="0">
                <a:solidFill>
                  <a:srgbClr val="0070C0"/>
                </a:solidFill>
                <a:sym typeface="Symbol"/>
              </a:rPr>
              <a:t>parameter</a:t>
            </a:r>
            <a:r>
              <a:rPr lang="fr-CH" b="1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  <a:sym typeface="Symbol"/>
              </a:rPr>
              <a:t>list</a:t>
            </a:r>
            <a:r>
              <a:rPr lang="fr-CH" b="1" dirty="0" smtClean="0">
                <a:solidFill>
                  <a:srgbClr val="0070C0"/>
                </a:solidFill>
                <a:sym typeface="Symbol"/>
              </a:rPr>
              <a:t> HL-LIU</a:t>
            </a:r>
          </a:p>
          <a:p>
            <a:pPr lvl="8"/>
            <a:r>
              <a:rPr lang="fr-CH" sz="2600" b="1" dirty="0" smtClean="0">
                <a:solidFill>
                  <a:srgbClr val="0070C0"/>
                </a:solidFill>
                <a:sym typeface="Symbol"/>
              </a:rPr>
              <a:t>See talk by M. </a:t>
            </a:r>
            <a:r>
              <a:rPr lang="fr-CH" sz="2600" b="1" dirty="0" smtClean="0">
                <a:solidFill>
                  <a:srgbClr val="0070C0"/>
                </a:solidFill>
                <a:sym typeface="Symbol"/>
              </a:rPr>
              <a:t>Meddahi </a:t>
            </a:r>
            <a:r>
              <a:rPr lang="fr-CH" sz="2600" b="1" dirty="0" smtClean="0">
                <a:solidFill>
                  <a:srgbClr val="0070C0"/>
                </a:solidFill>
                <a:sym typeface="Symbol"/>
              </a:rPr>
              <a:t>on Friday</a:t>
            </a:r>
            <a:endParaRPr lang="fr-CH" sz="2600" b="1" dirty="0" smtClean="0">
              <a:solidFill>
                <a:srgbClr val="0070C0"/>
              </a:solidFill>
            </a:endParaRPr>
          </a:p>
        </p:txBody>
      </p:sp>
      <p:pic>
        <p:nvPicPr>
          <p:cNvPr id="5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100" y="105690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80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WP1 – Project Management – cont.3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H" dirty="0" err="1" smtClean="0"/>
              <a:t>Task</a:t>
            </a:r>
            <a:r>
              <a:rPr lang="fr-CH" dirty="0" smtClean="0"/>
              <a:t> 1.6 : </a:t>
            </a:r>
            <a:r>
              <a:rPr lang="fr-CH" dirty="0" err="1" smtClean="0"/>
              <a:t>Dissemination</a:t>
            </a:r>
            <a:r>
              <a:rPr lang="fr-CH" dirty="0" smtClean="0"/>
              <a:t> (</a:t>
            </a:r>
            <a:r>
              <a:rPr lang="fr-CH" dirty="0"/>
              <a:t>K</a:t>
            </a:r>
            <a:r>
              <a:rPr lang="fr-CH" dirty="0" smtClean="0"/>
              <a:t>ate </a:t>
            </a:r>
            <a:r>
              <a:rPr lang="fr-CH" dirty="0" smtClean="0">
                <a:sym typeface="Symbol"/>
              </a:rPr>
              <a:t> Agnes)</a:t>
            </a:r>
            <a:r>
              <a:rPr lang="fr-CH" dirty="0" smtClean="0"/>
              <a:t> </a:t>
            </a:r>
          </a:p>
          <a:p>
            <a:pPr lvl="2"/>
            <a:r>
              <a:rPr lang="fr-CH" dirty="0" smtClean="0"/>
              <a:t>Release on CERN Courier</a:t>
            </a:r>
          </a:p>
          <a:p>
            <a:pPr lvl="2"/>
            <a:r>
              <a:rPr lang="fr-CH" dirty="0" smtClean="0"/>
              <a:t>Release on </a:t>
            </a:r>
            <a:r>
              <a:rPr lang="fr-CH" dirty="0" err="1" smtClean="0"/>
              <a:t>Acc</a:t>
            </a:r>
            <a:r>
              <a:rPr lang="fr-CH" dirty="0" smtClean="0"/>
              <a:t>-News</a:t>
            </a:r>
          </a:p>
          <a:p>
            <a:pPr lvl="2"/>
            <a:r>
              <a:rPr lang="fr-CH" dirty="0" smtClean="0"/>
              <a:t>&gt; 10 </a:t>
            </a:r>
            <a:r>
              <a:rPr lang="fr-CH" dirty="0" err="1" smtClean="0"/>
              <a:t>outreach</a:t>
            </a:r>
            <a:r>
              <a:rPr lang="fr-CH" dirty="0" smtClean="0"/>
              <a:t> </a:t>
            </a:r>
            <a:r>
              <a:rPr lang="fr-CH" dirty="0" err="1" smtClean="0"/>
              <a:t>talks</a:t>
            </a:r>
            <a:endParaRPr lang="fr-CH" dirty="0" smtClean="0"/>
          </a:p>
          <a:p>
            <a:r>
              <a:rPr lang="fr-CH" dirty="0" err="1" smtClean="0"/>
              <a:t>Task</a:t>
            </a:r>
            <a:r>
              <a:rPr lang="fr-CH" dirty="0" smtClean="0"/>
              <a:t> 1.6 Information to </a:t>
            </a:r>
            <a:r>
              <a:rPr lang="fr-CH" dirty="0" err="1" smtClean="0"/>
              <a:t>Industry</a:t>
            </a:r>
            <a:endParaRPr lang="fr-CH" dirty="0" smtClean="0"/>
          </a:p>
          <a:p>
            <a:pPr lvl="2"/>
            <a:r>
              <a:rPr lang="fr-CH" dirty="0" err="1" smtClean="0"/>
              <a:t>Talks</a:t>
            </a:r>
            <a:r>
              <a:rPr lang="fr-CH" dirty="0" smtClean="0"/>
              <a:t> to CERN ILO forum, To </a:t>
            </a:r>
            <a:r>
              <a:rPr lang="fr-CH" dirty="0" err="1" smtClean="0"/>
              <a:t>Euspen</a:t>
            </a:r>
            <a:r>
              <a:rPr lang="fr-CH" dirty="0" smtClean="0"/>
              <a:t>, to </a:t>
            </a:r>
            <a:r>
              <a:rPr lang="fr-CH" dirty="0" err="1" smtClean="0"/>
              <a:t>German</a:t>
            </a:r>
            <a:r>
              <a:rPr lang="fr-CH" dirty="0" smtClean="0"/>
              <a:t> </a:t>
            </a:r>
            <a:r>
              <a:rPr lang="fr-CH" dirty="0" err="1" smtClean="0"/>
              <a:t>Industry@CERN</a:t>
            </a:r>
            <a:endParaRPr lang="fr-CH" dirty="0" smtClean="0"/>
          </a:p>
          <a:p>
            <a:pPr lvl="2"/>
            <a:r>
              <a:rPr lang="fr-CH" dirty="0" smtClean="0"/>
              <a:t>Workshop on SC Technologies 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Magnet</a:t>
            </a:r>
            <a:r>
              <a:rPr lang="fr-CH" dirty="0" smtClean="0"/>
              <a:t>, SCRF, Cryostats) </a:t>
            </a:r>
            <a:br>
              <a:rPr lang="fr-CH" dirty="0" smtClean="0"/>
            </a:br>
            <a:r>
              <a:rPr lang="fr-CH" b="1" dirty="0" smtClean="0">
                <a:solidFill>
                  <a:srgbClr val="00B050"/>
                </a:solidFill>
              </a:rPr>
              <a:t>4-5 </a:t>
            </a:r>
            <a:r>
              <a:rPr lang="fr-CH" b="1" dirty="0" err="1" smtClean="0">
                <a:solidFill>
                  <a:srgbClr val="00B050"/>
                </a:solidFill>
              </a:rPr>
              <a:t>December</a:t>
            </a:r>
            <a:r>
              <a:rPr lang="fr-CH" b="1" dirty="0" smtClean="0">
                <a:solidFill>
                  <a:srgbClr val="00B050"/>
                </a:solidFill>
              </a:rPr>
              <a:t> @ CERN </a:t>
            </a:r>
            <a:r>
              <a:rPr lang="fr-CH" dirty="0" smtClean="0"/>
              <a:t>, </a:t>
            </a:r>
            <a:br>
              <a:rPr lang="fr-CH" dirty="0" smtClean="0"/>
            </a:br>
            <a:r>
              <a:rPr lang="fr-CH" dirty="0" smtClean="0"/>
              <a:t>&gt;  20 </a:t>
            </a:r>
            <a:r>
              <a:rPr lang="fr-CH" dirty="0" err="1" smtClean="0"/>
              <a:t>firms</a:t>
            </a:r>
            <a:endParaRPr lang="fr-CH" dirty="0" smtClean="0"/>
          </a:p>
          <a:p>
            <a:endParaRPr lang="fr-CH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70" y="2420713"/>
            <a:ext cx="4887792" cy="794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79" y="1257710"/>
            <a:ext cx="1885950" cy="116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810" y="4230942"/>
            <a:ext cx="3513138" cy="171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871" y="5943597"/>
            <a:ext cx="6015037" cy="80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354" y="498763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18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WP 1 : </a:t>
            </a:r>
            <a:r>
              <a:rPr lang="fr-CH" dirty="0" err="1" smtClean="0"/>
              <a:t>project</a:t>
            </a:r>
            <a:r>
              <a:rPr lang="fr-CH" dirty="0" smtClean="0"/>
              <a:t> Management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err="1" smtClean="0"/>
              <a:t>Scientific</a:t>
            </a:r>
            <a:r>
              <a:rPr lang="fr-CH" dirty="0" smtClean="0"/>
              <a:t> </a:t>
            </a:r>
            <a:r>
              <a:rPr lang="fr-CH" dirty="0" err="1" smtClean="0"/>
              <a:t>Advisory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r>
              <a:rPr lang="fr-CH" dirty="0" smtClean="0"/>
              <a:t> (not </a:t>
            </a:r>
            <a:r>
              <a:rPr lang="fr-CH" dirty="0" err="1" smtClean="0"/>
              <a:t>appointed</a:t>
            </a:r>
            <a:r>
              <a:rPr lang="fr-CH" dirty="0" smtClean="0"/>
              <a:t>)</a:t>
            </a:r>
            <a:br>
              <a:rPr lang="fr-CH" dirty="0" smtClean="0"/>
            </a:br>
            <a:r>
              <a:rPr lang="fr-CH" dirty="0" smtClean="0">
                <a:sym typeface="Symbol"/>
              </a:rPr>
              <a:t> CERN Machine </a:t>
            </a:r>
            <a:r>
              <a:rPr lang="fr-CH" dirty="0" err="1" smtClean="0">
                <a:sym typeface="Symbol"/>
              </a:rPr>
              <a:t>Advisory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Committee</a:t>
            </a:r>
            <a:r>
              <a:rPr lang="fr-CH" dirty="0" smtClean="0">
                <a:sym typeface="Symbol"/>
              </a:rPr>
              <a:t> </a:t>
            </a:r>
            <a:br>
              <a:rPr lang="fr-CH" dirty="0" smtClean="0">
                <a:sym typeface="Symbol"/>
              </a:rPr>
            </a:br>
            <a:r>
              <a:rPr lang="fr-CH" dirty="0" smtClean="0">
                <a:sym typeface="Symbol"/>
              </a:rPr>
              <a:t>(T. Roser, BNL,  chair)</a:t>
            </a:r>
          </a:p>
          <a:p>
            <a:r>
              <a:rPr lang="fr-CH" dirty="0" err="1" smtClean="0"/>
              <a:t>Task</a:t>
            </a:r>
            <a:r>
              <a:rPr lang="fr-CH" dirty="0" smtClean="0"/>
              <a:t> 1.2 </a:t>
            </a:r>
            <a:r>
              <a:rPr lang="fr-CH" dirty="0" err="1" smtClean="0"/>
              <a:t>Parameter</a:t>
            </a:r>
            <a:r>
              <a:rPr lang="fr-CH" dirty="0" smtClean="0"/>
              <a:t> and Lay-out </a:t>
            </a:r>
            <a:r>
              <a:rPr lang="fr-CH" dirty="0" err="1" smtClean="0"/>
              <a:t>Committee</a:t>
            </a: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(</a:t>
            </a:r>
            <a:r>
              <a:rPr lang="fr-CH" dirty="0" err="1" smtClean="0"/>
              <a:t>O.Bruning</a:t>
            </a:r>
            <a:r>
              <a:rPr lang="fr-CH" dirty="0" smtClean="0"/>
              <a:t>, chair). </a:t>
            </a:r>
            <a:r>
              <a:rPr lang="fr-CH" dirty="0" err="1" smtClean="0"/>
              <a:t>Installed</a:t>
            </a:r>
            <a:r>
              <a:rPr lang="fr-CH" dirty="0" smtClean="0"/>
              <a:t> by April</a:t>
            </a:r>
          </a:p>
          <a:p>
            <a:r>
              <a:rPr lang="fr-CH" dirty="0" err="1" smtClean="0"/>
              <a:t>Task</a:t>
            </a:r>
            <a:r>
              <a:rPr lang="fr-CH" dirty="0" smtClean="0"/>
              <a:t> 1.3 QA plan</a:t>
            </a:r>
          </a:p>
          <a:p>
            <a:pPr lvl="2"/>
            <a:r>
              <a:rPr lang="fr-CH" dirty="0" err="1" smtClean="0"/>
              <a:t>Work</a:t>
            </a:r>
            <a:r>
              <a:rPr lang="fr-CH" dirty="0" smtClean="0"/>
              <a:t> in </a:t>
            </a:r>
            <a:r>
              <a:rPr lang="fr-CH" dirty="0" err="1" smtClean="0"/>
              <a:t>progress</a:t>
            </a:r>
            <a:r>
              <a:rPr lang="fr-CH" dirty="0"/>
              <a:t> </a:t>
            </a:r>
            <a:r>
              <a:rPr lang="fr-CH" dirty="0" smtClean="0"/>
              <a:t>(I. </a:t>
            </a:r>
            <a:r>
              <a:rPr lang="fr-CH" dirty="0"/>
              <a:t>B</a:t>
            </a:r>
            <a:r>
              <a:rPr lang="fr-CH" dirty="0" smtClean="0"/>
              <a:t>ejar Alonso)</a:t>
            </a:r>
          </a:p>
          <a:p>
            <a:pPr lvl="2"/>
            <a:r>
              <a:rPr lang="en-US" dirty="0" smtClean="0"/>
              <a:t>Study </a:t>
            </a:r>
            <a:r>
              <a:rPr lang="en-US" dirty="0"/>
              <a:t>of the LHC QAP and identification of the documents to be updated.</a:t>
            </a:r>
          </a:p>
          <a:p>
            <a:pPr lvl="2"/>
            <a:r>
              <a:rPr lang="en-US" dirty="0" smtClean="0"/>
              <a:t>Comparison </a:t>
            </a:r>
            <a:r>
              <a:rPr lang="en-US" dirty="0"/>
              <a:t>of the LHC QAP with the QAP for other research infrastructures today under study/construction on CERN site.</a:t>
            </a:r>
          </a:p>
          <a:p>
            <a:pPr lvl="2"/>
            <a:r>
              <a:rPr lang="en-US" dirty="0" smtClean="0"/>
              <a:t>Comparison </a:t>
            </a:r>
            <a:r>
              <a:rPr lang="en-US" dirty="0"/>
              <a:t>of the LHC QAP with the quality assurance guide for project management of the DOE (DOE G 413.3-2) and other DOE guides for the design and construction of research facilities.</a:t>
            </a:r>
          </a:p>
          <a:p>
            <a:pPr lvl="2"/>
            <a:endParaRPr lang="fr-CH" dirty="0" smtClean="0"/>
          </a:p>
          <a:p>
            <a:endParaRPr lang="en-GB" dirty="0"/>
          </a:p>
        </p:txBody>
      </p:sp>
      <p:pic>
        <p:nvPicPr>
          <p:cNvPr id="5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381" y="463138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5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WP1 – Project Management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H" dirty="0" smtClean="0"/>
              <a:t>Technical Coordination </a:t>
            </a:r>
            <a:br>
              <a:rPr lang="fr-CH" dirty="0" smtClean="0"/>
            </a:br>
            <a:r>
              <a:rPr lang="fr-CH" dirty="0" smtClean="0"/>
              <a:t>&amp; </a:t>
            </a:r>
            <a:r>
              <a:rPr lang="fr-CH" dirty="0" smtClean="0"/>
              <a:t>HL-LHC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	TC: Hermann Schmickler (CERN)</a:t>
            </a:r>
          </a:p>
          <a:p>
            <a:pPr lvl="3"/>
            <a:r>
              <a:rPr lang="fr-CH" dirty="0" smtClean="0"/>
              <a:t>I. Bejar Alonso (CERN) </a:t>
            </a:r>
          </a:p>
          <a:p>
            <a:pPr lvl="3"/>
            <a:r>
              <a:rPr lang="fr-CH" dirty="0" smtClean="0"/>
              <a:t>Th. Otto (</a:t>
            </a:r>
            <a:r>
              <a:rPr lang="fr-CH" dirty="0" err="1" smtClean="0"/>
              <a:t>Safety</a:t>
            </a:r>
            <a:r>
              <a:rPr lang="fr-CH" dirty="0" smtClean="0"/>
              <a:t> </a:t>
            </a:r>
            <a:r>
              <a:rPr lang="fr-CH" dirty="0" err="1" smtClean="0"/>
              <a:t>officer</a:t>
            </a:r>
            <a:r>
              <a:rPr lang="fr-CH" dirty="0" smtClean="0"/>
              <a:t>)</a:t>
            </a:r>
          </a:p>
          <a:p>
            <a:pPr lvl="3"/>
            <a:r>
              <a:rPr lang="fr-CH" dirty="0" smtClean="0"/>
              <a:t>D. Duret (budget and </a:t>
            </a:r>
            <a:r>
              <a:rPr lang="fr-CH" dirty="0" err="1" smtClean="0"/>
              <a:t>resources</a:t>
            </a:r>
            <a:r>
              <a:rPr lang="fr-CH" dirty="0"/>
              <a:t> </a:t>
            </a:r>
            <a:r>
              <a:rPr lang="fr-CH" dirty="0" smtClean="0"/>
              <a:t>plan)</a:t>
            </a:r>
          </a:p>
          <a:p>
            <a:pPr lvl="1"/>
            <a:r>
              <a:rPr lang="fr-CH" dirty="0" err="1" smtClean="0"/>
              <a:t>Coherent</a:t>
            </a:r>
            <a:r>
              <a:rPr lang="fr-CH" dirty="0" smtClean="0"/>
              <a:t> set of hardware </a:t>
            </a:r>
            <a:r>
              <a:rPr lang="fr-CH" dirty="0" err="1" smtClean="0"/>
              <a:t>systems</a:t>
            </a:r>
            <a:endParaRPr lang="fr-CH" dirty="0" smtClean="0"/>
          </a:p>
          <a:p>
            <a:pPr lvl="1"/>
            <a:r>
              <a:rPr lang="fr-CH" dirty="0" err="1" smtClean="0"/>
              <a:t>Define</a:t>
            </a:r>
            <a:r>
              <a:rPr lang="fr-CH" dirty="0" smtClean="0"/>
              <a:t> </a:t>
            </a:r>
            <a:r>
              <a:rPr lang="fr-CH" dirty="0" err="1" smtClean="0"/>
              <a:t>technical</a:t>
            </a:r>
            <a:r>
              <a:rPr lang="fr-CH" dirty="0" smtClean="0"/>
              <a:t> system PBS, ES, QAP, ECR…</a:t>
            </a:r>
          </a:p>
          <a:p>
            <a:pPr lvl="1"/>
            <a:r>
              <a:rPr lang="fr-CH" dirty="0" smtClean="0"/>
              <a:t>(</a:t>
            </a:r>
            <a:r>
              <a:rPr lang="fr-CH" dirty="0" err="1" smtClean="0"/>
              <a:t>Remote</a:t>
            </a:r>
            <a:r>
              <a:rPr lang="fr-CH" dirty="0" smtClean="0"/>
              <a:t>) Handling </a:t>
            </a:r>
            <a:r>
              <a:rPr lang="fr-CH" dirty="0" err="1" smtClean="0"/>
              <a:t>radioactivated</a:t>
            </a:r>
            <a:r>
              <a:rPr lang="fr-CH" dirty="0" smtClean="0"/>
              <a:t> </a:t>
            </a:r>
            <a:r>
              <a:rPr lang="fr-CH" dirty="0" smtClean="0"/>
              <a:t>components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480" y="1646784"/>
            <a:ext cx="1408126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576" y="451263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831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CERN </a:t>
            </a:r>
            <a:r>
              <a:rPr lang="fr-CH" dirty="0" err="1" smtClean="0"/>
              <a:t>Context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H" dirty="0" err="1" smtClean="0"/>
              <a:t>Resources</a:t>
            </a:r>
            <a:r>
              <a:rPr lang="fr-CH" dirty="0" smtClean="0"/>
              <a:t> for engineering and construction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LS1</a:t>
            </a:r>
          </a:p>
          <a:p>
            <a:pPr lvl="1"/>
            <a:r>
              <a:rPr lang="fr-CH" dirty="0" smtClean="0"/>
              <a:t>HiLumi DS, LARP, </a:t>
            </a:r>
            <a:r>
              <a:rPr lang="fr-CH" dirty="0" err="1" smtClean="0"/>
              <a:t>Eucard</a:t>
            </a:r>
            <a:r>
              <a:rPr lang="fr-CH" dirty="0" smtClean="0"/>
              <a:t> for Design and R&amp;D</a:t>
            </a:r>
          </a:p>
          <a:p>
            <a:pPr lvl="1"/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projects</a:t>
            </a:r>
            <a:r>
              <a:rPr lang="fr-CH" dirty="0" smtClean="0"/>
              <a:t> </a:t>
            </a:r>
            <a:r>
              <a:rPr lang="fr-CH" dirty="0" err="1" smtClean="0"/>
              <a:t>appearing</a:t>
            </a:r>
            <a:r>
              <a:rPr lang="fr-CH" dirty="0" smtClean="0"/>
              <a:t> on the </a:t>
            </a:r>
            <a:r>
              <a:rPr lang="fr-CH" dirty="0" err="1" smtClean="0"/>
              <a:t>scene</a:t>
            </a:r>
            <a:endParaRPr lang="fr-CH" dirty="0" smtClean="0"/>
          </a:p>
          <a:p>
            <a:pPr lvl="2"/>
            <a:r>
              <a:rPr lang="fr-CH" dirty="0" smtClean="0"/>
              <a:t>Secure </a:t>
            </a:r>
            <a:r>
              <a:rPr lang="fr-CH" dirty="0" err="1" smtClean="0"/>
              <a:t>resource</a:t>
            </a:r>
            <a:r>
              <a:rPr lang="fr-CH" dirty="0" smtClean="0"/>
              <a:t> for </a:t>
            </a:r>
            <a:r>
              <a:rPr lang="fr-CH" dirty="0" err="1" smtClean="0"/>
              <a:t>study</a:t>
            </a:r>
            <a:r>
              <a:rPr lang="fr-CH" dirty="0" smtClean="0"/>
              <a:t>, </a:t>
            </a:r>
            <a:r>
              <a:rPr lang="fr-CH" dirty="0" smtClean="0"/>
              <a:t>engineering and </a:t>
            </a:r>
            <a:r>
              <a:rPr lang="fr-CH" b="1" dirty="0" err="1" smtClean="0">
                <a:solidFill>
                  <a:srgbClr val="FF0000"/>
                </a:solidFill>
              </a:rPr>
              <a:t>integration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pursued</a:t>
            </a:r>
            <a:r>
              <a:rPr lang="fr-CH" dirty="0"/>
              <a:t> </a:t>
            </a:r>
            <a:r>
              <a:rPr lang="fr-CH" dirty="0" err="1" smtClean="0"/>
              <a:t>vigorously</a:t>
            </a:r>
            <a:endParaRPr lang="fr-CH" dirty="0"/>
          </a:p>
          <a:p>
            <a:pPr lvl="2"/>
            <a:r>
              <a:rPr lang="fr-CH" dirty="0" smtClean="0"/>
              <a:t>HiLumi serves a large </a:t>
            </a:r>
            <a:r>
              <a:rPr lang="fr-CH" dirty="0" err="1" smtClean="0"/>
              <a:t>community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in place and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synchronized</a:t>
            </a:r>
            <a:r>
              <a:rPr lang="fr-CH" dirty="0" smtClean="0"/>
              <a:t> to the Detector Upgrade.</a:t>
            </a:r>
          </a:p>
          <a:p>
            <a:pPr lvl="2"/>
            <a:r>
              <a:rPr lang="fr-CH" dirty="0" smtClean="0"/>
              <a:t>HiLumi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smtClean="0"/>
              <a:t>a </a:t>
            </a:r>
            <a:r>
              <a:rPr lang="fr-CH" dirty="0" err="1" smtClean="0"/>
              <a:t>step</a:t>
            </a:r>
            <a:r>
              <a:rPr lang="fr-CH" dirty="0" smtClean="0"/>
              <a:t>  </a:t>
            </a:r>
            <a:r>
              <a:rPr lang="fr-CH" dirty="0" err="1" smtClean="0"/>
              <a:t>forward</a:t>
            </a:r>
            <a:r>
              <a:rPr lang="fr-CH" dirty="0" smtClean="0"/>
              <a:t> but </a:t>
            </a:r>
            <a:r>
              <a:rPr lang="fr-CH" dirty="0" err="1" smtClean="0"/>
              <a:t>is</a:t>
            </a:r>
            <a:r>
              <a:rPr lang="fr-CH" dirty="0" smtClean="0"/>
              <a:t> ALSO the </a:t>
            </a:r>
            <a:r>
              <a:rPr lang="fr-CH" dirty="0" err="1" smtClean="0"/>
              <a:t>natural</a:t>
            </a:r>
            <a:r>
              <a:rPr lang="fr-CH" dirty="0" smtClean="0"/>
              <a:t> </a:t>
            </a:r>
            <a:r>
              <a:rPr lang="fr-CH" dirty="0" err="1" smtClean="0"/>
              <a:t>evolution</a:t>
            </a:r>
            <a:r>
              <a:rPr lang="fr-CH" dirty="0" smtClean="0"/>
              <a:t> of LHC. The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reasons</a:t>
            </a:r>
            <a:r>
              <a:rPr lang="fr-CH" dirty="0" smtClean="0"/>
              <a:t> for the </a:t>
            </a:r>
            <a:r>
              <a:rPr lang="fr-CH" dirty="0" smtClean="0"/>
              <a:t>upgrade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never</a:t>
            </a:r>
            <a:r>
              <a:rPr lang="fr-CH" dirty="0" smtClean="0"/>
              <a:t> </a:t>
            </a:r>
            <a:r>
              <a:rPr lang="fr-CH" dirty="0" err="1" smtClean="0"/>
              <a:t>disappear</a:t>
            </a:r>
            <a:r>
              <a:rPr lang="fr-CH" dirty="0" smtClean="0"/>
              <a:t> and a </a:t>
            </a:r>
            <a:r>
              <a:rPr lang="fr-CH" dirty="0" err="1" smtClean="0"/>
              <a:t>better</a:t>
            </a:r>
            <a:r>
              <a:rPr lang="fr-CH" dirty="0" smtClean="0"/>
              <a:t> </a:t>
            </a:r>
            <a:r>
              <a:rPr lang="fr-CH" dirty="0" smtClean="0"/>
              <a:t>performance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even</a:t>
            </a:r>
            <a:r>
              <a:rPr lang="fr-CH" dirty="0" smtClean="0"/>
              <a:t> </a:t>
            </a:r>
            <a:r>
              <a:rPr lang="fr-CH" dirty="0" err="1" smtClean="0"/>
              <a:t>anticipate</a:t>
            </a:r>
            <a:r>
              <a:rPr lang="fr-CH" dirty="0" smtClean="0"/>
              <a:t> </a:t>
            </a:r>
            <a:r>
              <a:rPr lang="fr-CH" dirty="0" smtClean="0"/>
              <a:t>the </a:t>
            </a: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smtClean="0"/>
              <a:t>limitations</a:t>
            </a:r>
            <a:endParaRPr lang="fr-CH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48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HiLumi: </a:t>
            </a:r>
            <a:r>
              <a:rPr lang="fr-CH" dirty="0" err="1" smtClean="0"/>
              <a:t>Two</a:t>
            </a:r>
            <a:r>
              <a:rPr lang="fr-CH" dirty="0" smtClean="0"/>
              <a:t> branches (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overlap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sz="2800" b="1" dirty="0" err="1" smtClean="0">
                <a:solidFill>
                  <a:srgbClr val="FF0000"/>
                </a:solidFill>
              </a:rPr>
              <a:t>Enhanced</a:t>
            </a:r>
            <a:r>
              <a:rPr lang="fr-CH" sz="2800" b="1" dirty="0" smtClean="0">
                <a:solidFill>
                  <a:srgbClr val="FF0000"/>
                </a:solidFill>
              </a:rPr>
              <a:t> </a:t>
            </a:r>
            <a:r>
              <a:rPr lang="fr-CH" sz="2800" b="1" dirty="0">
                <a:solidFill>
                  <a:srgbClr val="FF0000"/>
                </a:solidFill>
              </a:rPr>
              <a:t>C</a:t>
            </a:r>
            <a:r>
              <a:rPr lang="fr-CH" sz="2800" b="1" dirty="0" smtClean="0">
                <a:solidFill>
                  <a:srgbClr val="FF0000"/>
                </a:solidFill>
              </a:rPr>
              <a:t>onsolidation upgrade (1000-1200 fb</a:t>
            </a:r>
            <a:r>
              <a:rPr lang="fr-CH" sz="2800" b="1" baseline="30000" dirty="0" smtClean="0">
                <a:solidFill>
                  <a:srgbClr val="FF0000"/>
                </a:solidFill>
              </a:rPr>
              <a:t>-1</a:t>
            </a:r>
            <a:r>
              <a:rPr lang="fr-CH" sz="2800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fr-CH" sz="2800" dirty="0" err="1" smtClean="0"/>
              <a:t>Magnet</a:t>
            </a:r>
            <a:r>
              <a:rPr lang="fr-CH" sz="2800" dirty="0" smtClean="0"/>
              <a:t> rad. damage and </a:t>
            </a:r>
            <a:r>
              <a:rPr lang="fr-CH" sz="2800" dirty="0" err="1" smtClean="0"/>
              <a:t>enhanced</a:t>
            </a:r>
            <a:r>
              <a:rPr lang="fr-CH" sz="2800" dirty="0" smtClean="0"/>
              <a:t> </a:t>
            </a:r>
            <a:r>
              <a:rPr lang="fr-CH" sz="2800" dirty="0" err="1" smtClean="0"/>
              <a:t>cooling</a:t>
            </a:r>
            <a:endParaRPr lang="fr-CH" sz="2800" dirty="0" smtClean="0"/>
          </a:p>
          <a:p>
            <a:pPr lvl="1"/>
            <a:r>
              <a:rPr lang="fr-CH" sz="2800" dirty="0" err="1" smtClean="0"/>
              <a:t>Cryogenics</a:t>
            </a:r>
            <a:r>
              <a:rPr lang="fr-CH" sz="2800" dirty="0" smtClean="0"/>
              <a:t> (P4, IP4,IP5)</a:t>
            </a:r>
            <a:r>
              <a:rPr lang="fr-CH" sz="2800" dirty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</a:t>
            </a:r>
            <a:r>
              <a:rPr lang="fr-CH" sz="2800" dirty="0" err="1" smtClean="0"/>
              <a:t>separation</a:t>
            </a:r>
            <a:r>
              <a:rPr lang="fr-CH" sz="2800" dirty="0" smtClean="0"/>
              <a:t> Arc </a:t>
            </a:r>
            <a:r>
              <a:rPr lang="fr-CH" sz="2800" dirty="0" err="1" smtClean="0"/>
              <a:t>form</a:t>
            </a:r>
            <a:r>
              <a:rPr lang="fr-CH" sz="2800" dirty="0" smtClean="0"/>
              <a:t> RF </a:t>
            </a:r>
            <a:r>
              <a:rPr lang="fr-CH" sz="2800" dirty="0" smtClean="0"/>
              <a:t>and </a:t>
            </a:r>
            <a:r>
              <a:rPr lang="fr-CH" sz="2800" dirty="0" err="1" smtClean="0"/>
              <a:t>from</a:t>
            </a:r>
            <a:r>
              <a:rPr lang="fr-CH" sz="2800" dirty="0" smtClean="0"/>
              <a:t> </a:t>
            </a:r>
            <a:r>
              <a:rPr lang="fr-CH" sz="2800" dirty="0" smtClean="0"/>
              <a:t>IR</a:t>
            </a:r>
          </a:p>
          <a:p>
            <a:pPr lvl="1"/>
            <a:r>
              <a:rPr lang="fr-CH" sz="2800" dirty="0" smtClean="0"/>
              <a:t>Collimation</a:t>
            </a:r>
          </a:p>
          <a:p>
            <a:pPr lvl="1"/>
            <a:r>
              <a:rPr lang="fr-CH" sz="2800" dirty="0" smtClean="0"/>
              <a:t>SC links </a:t>
            </a:r>
            <a:r>
              <a:rPr lang="fr-CH" sz="2800" dirty="0" smtClean="0"/>
              <a:t>(in part</a:t>
            </a:r>
            <a:r>
              <a:rPr lang="fr-CH" sz="2800" dirty="0" smtClean="0"/>
              <a:t>)</a:t>
            </a:r>
          </a:p>
          <a:p>
            <a:pPr lvl="1"/>
            <a:r>
              <a:rPr lang="fr-CH" sz="2800" dirty="0" smtClean="0"/>
              <a:t>QPS and Machine </a:t>
            </a:r>
            <a:r>
              <a:rPr lang="fr-CH" sz="2800" dirty="0" err="1" smtClean="0"/>
              <a:t>Prot</a:t>
            </a:r>
            <a:r>
              <a:rPr lang="fr-CH" sz="2800" dirty="0" smtClean="0"/>
              <a:t>.</a:t>
            </a:r>
          </a:p>
          <a:p>
            <a:pPr lvl="2"/>
            <a:r>
              <a:rPr lang="fr-CH" sz="2400" dirty="0" smtClean="0"/>
              <a:t>Kickers </a:t>
            </a:r>
          </a:p>
          <a:p>
            <a:pPr lvl="2"/>
            <a:r>
              <a:rPr lang="fr-CH" sz="2400" dirty="0" smtClean="0"/>
              <a:t>Interlock system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sz="2800" b="1" dirty="0" smtClean="0">
                <a:solidFill>
                  <a:srgbClr val="FF0000"/>
                </a:solidFill>
              </a:rPr>
              <a:t>Full performance  upgrade (3000 fb</a:t>
            </a:r>
            <a:r>
              <a:rPr lang="fr-CH" sz="2800" b="1" baseline="30000" dirty="0" smtClean="0">
                <a:solidFill>
                  <a:srgbClr val="FF0000"/>
                </a:solidFill>
              </a:rPr>
              <a:t>-1</a:t>
            </a:r>
            <a:r>
              <a:rPr lang="fr-CH" sz="2800" b="1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fr-CH" sz="2800" dirty="0" smtClean="0"/>
              <a:t>Maximum </a:t>
            </a:r>
            <a:r>
              <a:rPr lang="fr-CH" sz="2800" dirty="0" err="1" smtClean="0"/>
              <a:t>low</a:t>
            </a:r>
            <a:r>
              <a:rPr lang="fr-CH" sz="2800" dirty="0" smtClean="0"/>
              <a:t>-</a:t>
            </a:r>
            <a:r>
              <a:rPr lang="fr-CH" sz="2800" dirty="0" smtClean="0">
                <a:sym typeface="Symbol"/>
              </a:rPr>
              <a:t> </a:t>
            </a:r>
            <a:r>
              <a:rPr lang="fr-CH" sz="2800" dirty="0" smtClean="0"/>
              <a:t> Quads aperture</a:t>
            </a:r>
          </a:p>
          <a:p>
            <a:pPr lvl="1"/>
            <a:r>
              <a:rPr lang="fr-CH" sz="2800" dirty="0" err="1" smtClean="0"/>
              <a:t>Crab</a:t>
            </a:r>
            <a:r>
              <a:rPr lang="fr-CH" sz="2800" dirty="0" smtClean="0"/>
              <a:t> </a:t>
            </a:r>
            <a:r>
              <a:rPr lang="fr-CH" sz="2800" dirty="0" err="1" smtClean="0"/>
              <a:t>Cavities</a:t>
            </a:r>
            <a:endParaRPr lang="fr-CH" sz="2800" dirty="0" smtClean="0"/>
          </a:p>
          <a:p>
            <a:pPr lvl="1"/>
            <a:r>
              <a:rPr lang="fr-CH" sz="2800" dirty="0" smtClean="0"/>
              <a:t>HB feedback system (SPS)</a:t>
            </a:r>
          </a:p>
          <a:p>
            <a:pPr lvl="1"/>
            <a:r>
              <a:rPr lang="fr-CH" sz="2800" dirty="0" smtClean="0"/>
              <a:t>Advanced collimation </a:t>
            </a:r>
            <a:r>
              <a:rPr lang="fr-CH" sz="2800" dirty="0" err="1" smtClean="0"/>
              <a:t>systems</a:t>
            </a:r>
            <a:endParaRPr lang="fr-CH" sz="2800" dirty="0" smtClean="0"/>
          </a:p>
          <a:p>
            <a:pPr lvl="1"/>
            <a:r>
              <a:rPr lang="fr-CH" sz="2800" dirty="0" smtClean="0"/>
              <a:t>E-</a:t>
            </a:r>
            <a:r>
              <a:rPr lang="fr-CH" sz="2800" dirty="0" err="1" smtClean="0"/>
              <a:t>lens</a:t>
            </a:r>
            <a:r>
              <a:rPr lang="fr-CH" sz="2800" dirty="0" smtClean="0"/>
              <a:t> (?)</a:t>
            </a:r>
          </a:p>
          <a:p>
            <a:pPr lvl="1"/>
            <a:r>
              <a:rPr lang="fr-CH" sz="2800" dirty="0" smtClean="0"/>
              <a:t>SC links (all)</a:t>
            </a:r>
          </a:p>
          <a:p>
            <a:pPr lvl="1"/>
            <a:r>
              <a:rPr lang="fr-CH" sz="2800" dirty="0" smtClean="0"/>
              <a:t>R2E and </a:t>
            </a:r>
            <a:r>
              <a:rPr lang="fr-CH" sz="2800" dirty="0" err="1" smtClean="0"/>
              <a:t>remote</a:t>
            </a:r>
            <a:r>
              <a:rPr lang="fr-CH" sz="2800" dirty="0" smtClean="0"/>
              <a:t> handling for 3000 fb</a:t>
            </a:r>
            <a:r>
              <a:rPr lang="fr-CH" sz="2800" baseline="30000" dirty="0" smtClean="0"/>
              <a:t>-1</a:t>
            </a:r>
          </a:p>
          <a:p>
            <a:pPr lvl="1"/>
            <a:endParaRPr lang="fr-CH" sz="2800" dirty="0" smtClean="0"/>
          </a:p>
          <a:p>
            <a:pPr lvl="1"/>
            <a:endParaRPr lang="fr-CH" sz="2800" dirty="0" smtClean="0"/>
          </a:p>
          <a:p>
            <a:pPr lvl="1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4282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Preliminary</a:t>
            </a:r>
            <a:r>
              <a:rPr lang="fr-CH" dirty="0" smtClean="0"/>
              <a:t> budget </a:t>
            </a:r>
            <a:r>
              <a:rPr lang="fr-CH" dirty="0" err="1" smtClean="0"/>
              <a:t>estimate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27" y="1055426"/>
            <a:ext cx="5023262" cy="3697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833590"/>
              </p:ext>
            </p:extLst>
          </p:nvPr>
        </p:nvGraphicFramePr>
        <p:xfrm>
          <a:off x="1730974" y="4785755"/>
          <a:ext cx="5702976" cy="1850863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526039"/>
                <a:gridCol w="1314985"/>
                <a:gridCol w="1355051"/>
                <a:gridCol w="1506901"/>
              </a:tblGrid>
              <a:tr h="64126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 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Improving Consolidation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Full performance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Total HL-LHC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Mat. (MCHF)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476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360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836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Pers. (MCHF)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182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31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213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Pers. (FTE-y)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910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160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>
                          <a:effectLst/>
                        </a:rPr>
                        <a:t>1070</a:t>
                      </a:r>
                      <a:endParaRPr lang="en-GB" sz="16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2399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TOT (MCHF)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658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391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</a:rPr>
                        <a:t>1,049</a:t>
                      </a:r>
                      <a:endParaRPr lang="en-GB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81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European</a:t>
            </a:r>
            <a:r>
              <a:rPr lang="fr-CH" dirty="0" smtClean="0"/>
              <a:t> </a:t>
            </a:r>
            <a:r>
              <a:rPr lang="fr-CH" dirty="0" err="1" smtClean="0"/>
              <a:t>Strategy</a:t>
            </a:r>
            <a:r>
              <a:rPr lang="fr-CH" dirty="0" smtClean="0"/>
              <a:t> Update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8"/>
            <a:ext cx="8229600" cy="5556465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/>
              <a:t>Open symposium in </a:t>
            </a:r>
            <a:r>
              <a:rPr lang="fr-CH" dirty="0" err="1" smtClean="0"/>
              <a:t>Cracow</a:t>
            </a:r>
            <a:r>
              <a:rPr lang="fr-CH" dirty="0" smtClean="0"/>
              <a:t> 10-12 Sept</a:t>
            </a:r>
          </a:p>
          <a:p>
            <a:r>
              <a:rPr lang="fr-CH" dirty="0" smtClean="0"/>
              <a:t>July 2012: </a:t>
            </a:r>
            <a:r>
              <a:rPr lang="fr-CH" dirty="0" err="1" smtClean="0"/>
              <a:t>submission</a:t>
            </a:r>
            <a:r>
              <a:rPr lang="fr-CH" dirty="0" smtClean="0"/>
              <a:t> of documents:</a:t>
            </a:r>
          </a:p>
          <a:p>
            <a:pPr lvl="2"/>
            <a:r>
              <a:rPr lang="fr-CH" dirty="0" smtClean="0"/>
              <a:t>CERN-ATS-2012-236</a:t>
            </a:r>
            <a:br>
              <a:rPr lang="fr-CH" dirty="0" smtClean="0"/>
            </a:br>
            <a:r>
              <a:rPr lang="en-US" sz="2400" i="1" dirty="0"/>
              <a:t>High Luminosity Large Hadron </a:t>
            </a:r>
            <a:r>
              <a:rPr lang="en-US" sz="2400" i="1" dirty="0" smtClean="0"/>
              <a:t>Collider - A </a:t>
            </a:r>
            <a:r>
              <a:rPr lang="en-US" sz="2400" i="1" dirty="0"/>
              <a:t>description for the European Strategy Preparatory Group</a:t>
            </a:r>
            <a:endParaRPr lang="fr-CH" sz="2400" i="1" dirty="0" smtClean="0"/>
          </a:p>
          <a:p>
            <a:pPr lvl="2"/>
            <a:r>
              <a:rPr lang="en-GB" dirty="0" smtClean="0"/>
              <a:t>CERN-ATS-2012-237</a:t>
            </a:r>
            <a:br>
              <a:rPr lang="en-GB" dirty="0" smtClean="0"/>
            </a:br>
            <a:r>
              <a:rPr lang="en-US" sz="2400" i="1" dirty="0"/>
              <a:t>High Energy </a:t>
            </a:r>
            <a:r>
              <a:rPr lang="en-US" sz="2400" i="1" dirty="0" smtClean="0"/>
              <a:t>LHC - Document </a:t>
            </a:r>
            <a:r>
              <a:rPr lang="en-US" sz="2400" i="1" dirty="0"/>
              <a:t>prepared for the European HEP strategy </a:t>
            </a:r>
            <a:r>
              <a:rPr lang="en-US" sz="2400" i="1" dirty="0" smtClean="0"/>
              <a:t>update </a:t>
            </a:r>
          </a:p>
          <a:p>
            <a:r>
              <a:rPr lang="en-US" dirty="0" smtClean="0"/>
              <a:t>We work hard to make HL-LHC “unavoidable”: much return in Physics and Accelerator Technology for little (extra)money</a:t>
            </a:r>
            <a:endParaRPr lang="en-GB" dirty="0"/>
          </a:p>
          <a:p>
            <a:r>
              <a:rPr lang="fr-CH" b="1" dirty="0" smtClean="0">
                <a:solidFill>
                  <a:srgbClr val="C00000"/>
                </a:solidFill>
              </a:rPr>
              <a:t>HL-LHC </a:t>
            </a:r>
            <a:r>
              <a:rPr lang="fr-CH" b="1" dirty="0" err="1" smtClean="0">
                <a:solidFill>
                  <a:srgbClr val="C00000"/>
                </a:solidFill>
              </a:rPr>
              <a:t>is</a:t>
            </a:r>
            <a:r>
              <a:rPr lang="fr-CH" b="1" dirty="0" smtClean="0">
                <a:solidFill>
                  <a:srgbClr val="C00000"/>
                </a:solidFill>
              </a:rPr>
              <a:t> the test </a:t>
            </a:r>
            <a:r>
              <a:rPr lang="fr-CH" b="1" dirty="0" err="1" smtClean="0">
                <a:solidFill>
                  <a:srgbClr val="C00000"/>
                </a:solidFill>
              </a:rPr>
              <a:t>bed</a:t>
            </a:r>
            <a:r>
              <a:rPr lang="fr-CH" b="1" dirty="0" smtClean="0">
                <a:solidFill>
                  <a:srgbClr val="C00000"/>
                </a:solidFill>
              </a:rPr>
              <a:t> (on real </a:t>
            </a:r>
            <a:r>
              <a:rPr lang="fr-CH" b="1" dirty="0" err="1" smtClean="0">
                <a:solidFill>
                  <a:srgbClr val="C00000"/>
                </a:solidFill>
              </a:rPr>
              <a:t>scale</a:t>
            </a:r>
            <a:r>
              <a:rPr lang="fr-CH" b="1" dirty="0" smtClean="0">
                <a:solidFill>
                  <a:srgbClr val="C00000"/>
                </a:solidFill>
              </a:rPr>
              <a:t>) of new </a:t>
            </a:r>
            <a:r>
              <a:rPr lang="fr-CH" b="1" dirty="0" err="1" smtClean="0">
                <a:solidFill>
                  <a:srgbClr val="C00000"/>
                </a:solidFill>
              </a:rPr>
              <a:t>advanced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technology</a:t>
            </a:r>
            <a:r>
              <a:rPr lang="fr-CH" b="1" dirty="0" smtClean="0">
                <a:solidFill>
                  <a:srgbClr val="C00000"/>
                </a:solidFill>
              </a:rPr>
              <a:t>: 11T and 13 T </a:t>
            </a:r>
            <a:r>
              <a:rPr lang="fr-CH" b="1" dirty="0" err="1" smtClean="0">
                <a:solidFill>
                  <a:srgbClr val="C00000"/>
                </a:solidFill>
              </a:rPr>
              <a:t>Magnets</a:t>
            </a:r>
            <a:r>
              <a:rPr lang="fr-CH" b="1" dirty="0" smtClean="0">
                <a:solidFill>
                  <a:srgbClr val="C00000"/>
                </a:solidFill>
              </a:rPr>
              <a:t>, </a:t>
            </a:r>
            <a:r>
              <a:rPr lang="fr-CH" b="1" dirty="0" err="1" smtClean="0">
                <a:solidFill>
                  <a:srgbClr val="C00000"/>
                </a:solidFill>
              </a:rPr>
              <a:t>CCs</a:t>
            </a:r>
            <a:r>
              <a:rPr lang="fr-CH" b="1" dirty="0" smtClean="0">
                <a:solidFill>
                  <a:srgbClr val="C00000"/>
                </a:solidFill>
              </a:rPr>
              <a:t>, new collimation concepts, new diagnostics, SC Links, </a:t>
            </a:r>
            <a:r>
              <a:rPr lang="fr-CH" b="1" dirty="0" err="1" smtClean="0">
                <a:solidFill>
                  <a:srgbClr val="C00000"/>
                </a:solidFill>
              </a:rPr>
              <a:t>advanced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modelling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at</a:t>
            </a:r>
            <a:r>
              <a:rPr lang="fr-CH" b="1" dirty="0" smtClean="0">
                <a:solidFill>
                  <a:srgbClr val="C00000"/>
                </a:solidFill>
              </a:rPr>
              <a:t> the </a:t>
            </a:r>
            <a:r>
              <a:rPr lang="fr-CH" b="1" dirty="0" err="1" smtClean="0">
                <a:solidFill>
                  <a:srgbClr val="C00000"/>
                </a:solidFill>
              </a:rPr>
              <a:t>highest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energy</a:t>
            </a:r>
            <a:r>
              <a:rPr lang="fr-CH" b="1" dirty="0" smtClean="0">
                <a:solidFill>
                  <a:srgbClr val="C00000"/>
                </a:solidFill>
              </a:rPr>
              <a:t>, all </a:t>
            </a:r>
            <a:r>
              <a:rPr lang="fr-CH" b="1" dirty="0" err="1" smtClean="0">
                <a:solidFill>
                  <a:srgbClr val="C00000"/>
                </a:solidFill>
              </a:rPr>
              <a:t>working</a:t>
            </a:r>
            <a:r>
              <a:rPr lang="fr-CH" b="1" dirty="0" smtClean="0">
                <a:solidFill>
                  <a:srgbClr val="C00000"/>
                </a:solidFill>
              </a:rPr>
              <a:t> on a </a:t>
            </a:r>
            <a:r>
              <a:rPr lang="fr-CH" b="1" dirty="0" smtClean="0">
                <a:solidFill>
                  <a:srgbClr val="C00000"/>
                </a:solidFill>
                <a:sym typeface="Symbol"/>
              </a:rPr>
              <a:t> 1 GJ </a:t>
            </a:r>
            <a:r>
              <a:rPr lang="fr-CH" b="1" dirty="0" err="1" smtClean="0">
                <a:solidFill>
                  <a:srgbClr val="C00000"/>
                </a:solidFill>
                <a:sym typeface="Symbol"/>
              </a:rPr>
              <a:t>beam</a:t>
            </a:r>
            <a:r>
              <a:rPr lang="fr-CH" b="1" dirty="0" smtClean="0">
                <a:solidFill>
                  <a:srgbClr val="C00000"/>
                </a:solidFill>
                <a:sym typeface="Symbol"/>
              </a:rPr>
              <a:t>… (vacuum, </a:t>
            </a:r>
            <a:r>
              <a:rPr lang="fr-CH" b="1" dirty="0" err="1" smtClean="0">
                <a:solidFill>
                  <a:srgbClr val="C00000"/>
                </a:solidFill>
                <a:sym typeface="Symbol"/>
              </a:rPr>
              <a:t>cryogenics</a:t>
            </a:r>
            <a:r>
              <a:rPr lang="fr-CH" b="1" dirty="0" smtClean="0">
                <a:solidFill>
                  <a:srgbClr val="C00000"/>
                </a:solidFill>
                <a:sym typeface="Symbol"/>
              </a:rPr>
              <a:t>, kickers, protections…)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29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Content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ffectLst/>
              </a:rPr>
              <a:t>Recap of the HL-LHC project</a:t>
            </a:r>
          </a:p>
          <a:p>
            <a:r>
              <a:rPr lang="en-US" dirty="0"/>
              <a:t>Project management update</a:t>
            </a:r>
          </a:p>
          <a:p>
            <a:pPr lvl="2"/>
            <a:r>
              <a:rPr lang="en-US" dirty="0"/>
              <a:t>TC</a:t>
            </a:r>
          </a:p>
          <a:p>
            <a:pPr lvl="2"/>
            <a:r>
              <a:rPr lang="en-US" dirty="0"/>
              <a:t>Coordination Group</a:t>
            </a:r>
          </a:p>
          <a:p>
            <a:r>
              <a:rPr lang="en-US" dirty="0" smtClean="0">
                <a:effectLst/>
              </a:rPr>
              <a:t>CERN context</a:t>
            </a:r>
          </a:p>
          <a:p>
            <a:pPr lvl="2"/>
            <a:r>
              <a:rPr lang="en-US" dirty="0" smtClean="0"/>
              <a:t>Two branches project and </a:t>
            </a:r>
            <a:r>
              <a:rPr lang="en-US" dirty="0" err="1" smtClean="0"/>
              <a:t>CtC</a:t>
            </a:r>
            <a:endParaRPr lang="en-US" dirty="0" smtClean="0">
              <a:effectLst/>
            </a:endParaRPr>
          </a:p>
          <a:p>
            <a:r>
              <a:rPr lang="en-US" dirty="0" smtClean="0"/>
              <a:t>EU strategy update context</a:t>
            </a:r>
          </a:p>
          <a:p>
            <a:r>
              <a:rPr lang="en-US" dirty="0" smtClean="0"/>
              <a:t>Progress of work</a:t>
            </a:r>
          </a:p>
          <a:p>
            <a:r>
              <a:rPr lang="en-US" dirty="0" smtClean="0"/>
              <a:t>Discussions for in kind-contribution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1.2 km of new </a:t>
            </a:r>
            <a:r>
              <a:rPr lang="fr-CH" dirty="0" err="1" smtClean="0"/>
              <a:t>equipment</a:t>
            </a:r>
            <a:r>
              <a:rPr lang="fr-CH" dirty="0" smtClean="0"/>
              <a:t> in the LHC…</a:t>
            </a:r>
            <a:endParaRPr lang="en-GB" dirty="0"/>
          </a:p>
        </p:txBody>
      </p:sp>
      <p:pic>
        <p:nvPicPr>
          <p:cNvPr id="27" name="Object 1"/>
          <p:cNvPicPr>
            <a:picLocks noChangeAspect="1" noChangeArrowheads="1"/>
          </p:cNvPicPr>
          <p:nvPr/>
        </p:nvPicPr>
        <p:blipFill>
          <a:blip r:embed="rId2" cstate="print"/>
          <a:srcRect b="180"/>
          <a:stretch>
            <a:fillRect/>
          </a:stretch>
        </p:blipFill>
        <p:spPr bwMode="auto">
          <a:xfrm>
            <a:off x="2339752" y="1268760"/>
            <a:ext cx="4896544" cy="508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Oval 27"/>
          <p:cNvSpPr/>
          <p:nvPr/>
        </p:nvSpPr>
        <p:spPr>
          <a:xfrm>
            <a:off x="4427984" y="5122140"/>
            <a:ext cx="720080" cy="360040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4405334" y="2025796"/>
            <a:ext cx="720080" cy="360040"/>
          </a:xfrm>
          <a:prstGeom prst="ellipse">
            <a:avLst/>
          </a:prstGeom>
          <a:solidFill>
            <a:srgbClr val="FF0000">
              <a:alpha val="10000"/>
            </a:srgb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 rot="20491458">
            <a:off x="5172764" y="5120461"/>
            <a:ext cx="357065" cy="286826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2219363">
            <a:off x="3685360" y="4902259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rot="3019893">
            <a:off x="3310555" y="4534412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rot="1567102">
            <a:off x="4097137" y="5126701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rot="16855689">
            <a:off x="6145641" y="3936252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rot="4617877">
            <a:off x="6165571" y="3357609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 rot="16875212">
            <a:off x="3072300" y="3322557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 rot="4722320">
            <a:off x="3106888" y="3959742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 rot="1449380">
            <a:off x="5170785" y="2185506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 rot="20491458">
            <a:off x="4025018" y="2185507"/>
            <a:ext cx="357065" cy="260751"/>
          </a:xfrm>
          <a:prstGeom prst="ellipse">
            <a:avLst/>
          </a:prstGeom>
          <a:solidFill>
            <a:schemeClr val="bg1">
              <a:lumMod val="65000"/>
              <a:alpha val="1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9" r="9346"/>
          <a:stretch/>
        </p:blipFill>
        <p:spPr bwMode="auto">
          <a:xfrm>
            <a:off x="971600" y="1089703"/>
            <a:ext cx="1584176" cy="167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1151620" y="2772298"/>
            <a:ext cx="122413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6.5 kW@4.5K  </a:t>
            </a:r>
            <a:r>
              <a:rPr lang="fr-CH" sz="1400" dirty="0" err="1" smtClean="0"/>
              <a:t>cryoplant</a:t>
            </a:r>
            <a:endParaRPr lang="en-GB" sz="1400" dirty="0"/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22" y="5244189"/>
            <a:ext cx="1151527" cy="1542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024" y="1289323"/>
            <a:ext cx="115252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4" name="Straight Arrow Connector 43"/>
          <p:cNvCxnSpPr/>
          <p:nvPr/>
        </p:nvCxnSpPr>
        <p:spPr>
          <a:xfrm>
            <a:off x="2395596" y="2438282"/>
            <a:ext cx="1017947" cy="23558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5148064" y="5482180"/>
            <a:ext cx="2147270" cy="103054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5148064" y="1690826"/>
            <a:ext cx="2147269" cy="43303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452320" y="3605006"/>
            <a:ext cx="158417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smtClean="0"/>
              <a:t>2 x 18 kW @4.5K  </a:t>
            </a:r>
            <a:r>
              <a:rPr lang="fr-CH" sz="1400" dirty="0" err="1" smtClean="0"/>
              <a:t>cryoplants</a:t>
            </a:r>
            <a:r>
              <a:rPr lang="fr-CH" sz="1400" dirty="0" smtClean="0"/>
              <a:t> for </a:t>
            </a:r>
            <a:r>
              <a:rPr lang="fr-CH" sz="1400" dirty="0" err="1" smtClean="0"/>
              <a:t>IRs</a:t>
            </a:r>
            <a:endParaRPr lang="en-GB" sz="1400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 flipV="1">
            <a:off x="7956376" y="2496116"/>
            <a:ext cx="676925" cy="108915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>
            <a:off x="7956376" y="4128226"/>
            <a:ext cx="779118" cy="117393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89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- 1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8135" y="1188719"/>
            <a:ext cx="8538359" cy="5349240"/>
          </a:xfrm>
        </p:spPr>
        <p:txBody>
          <a:bodyPr>
            <a:normAutofit/>
          </a:bodyPr>
          <a:lstStyle/>
          <a:p>
            <a:r>
              <a:rPr lang="fr-CH" b="1" dirty="0" smtClean="0"/>
              <a:t>WP2</a:t>
            </a:r>
          </a:p>
          <a:p>
            <a:pPr lvl="1"/>
            <a:r>
              <a:rPr lang="fr-CH" sz="2400" b="1" dirty="0" smtClean="0"/>
              <a:t>ATS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fully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proved</a:t>
            </a:r>
            <a:r>
              <a:rPr lang="fr-CH" sz="2400" b="1" dirty="0" smtClean="0"/>
              <a:t> </a:t>
            </a:r>
            <a:r>
              <a:rPr lang="fr-CH" sz="2400" dirty="0" smtClean="0"/>
              <a:t>(</a:t>
            </a:r>
            <a:r>
              <a:rPr lang="fr-CH" sz="2400" dirty="0" smtClean="0">
                <a:sym typeface="Symbol"/>
              </a:rPr>
              <a:t>* = </a:t>
            </a:r>
            <a:r>
              <a:rPr lang="fr-CH" sz="2400" dirty="0" smtClean="0"/>
              <a:t>15 </a:t>
            </a:r>
            <a:r>
              <a:rPr lang="fr-CH" sz="2400" dirty="0" smtClean="0"/>
              <a:t>cm «</a:t>
            </a:r>
            <a:r>
              <a:rPr lang="fr-CH" sz="2400" dirty="0" err="1" smtClean="0"/>
              <a:t>easy</a:t>
            </a:r>
            <a:r>
              <a:rPr lang="fr-CH" sz="2400" dirty="0" smtClean="0"/>
              <a:t>», </a:t>
            </a:r>
            <a:r>
              <a:rPr lang="fr-CH" sz="2400" dirty="0" smtClean="0"/>
              <a:t>room for 10-12 cm); </a:t>
            </a:r>
            <a:r>
              <a:rPr lang="fr-CH" sz="2400" dirty="0" err="1" smtClean="0"/>
              <a:t>optics</a:t>
            </a:r>
            <a:r>
              <a:rPr lang="fr-CH" sz="2400" dirty="0"/>
              <a:t> </a:t>
            </a:r>
            <a:r>
              <a:rPr lang="fr-CH" sz="2400" dirty="0" err="1" smtClean="0"/>
              <a:t>layout</a:t>
            </a:r>
            <a:r>
              <a:rPr lang="fr-CH" sz="2400" dirty="0" smtClean="0"/>
              <a:t> (</a:t>
            </a:r>
            <a:r>
              <a:rPr lang="fr-CH" sz="2400" dirty="0" err="1" smtClean="0"/>
              <a:t>many</a:t>
            </a:r>
            <a:r>
              <a:rPr lang="fr-CH" sz="2400" dirty="0" smtClean="0"/>
              <a:t> </a:t>
            </a:r>
            <a:r>
              <a:rPr lang="fr-CH" sz="2400" dirty="0" err="1" smtClean="0"/>
              <a:t>magnets</a:t>
            </a:r>
            <a:r>
              <a:rPr lang="fr-CH" sz="2400" dirty="0" smtClean="0"/>
              <a:t> to change); </a:t>
            </a:r>
            <a:r>
              <a:rPr lang="fr-CH" sz="2400" dirty="0" err="1" smtClean="0"/>
              <a:t>field</a:t>
            </a:r>
            <a:r>
              <a:rPr lang="fr-CH" sz="2400" dirty="0" smtClean="0"/>
              <a:t> </a:t>
            </a:r>
            <a:r>
              <a:rPr lang="fr-CH" sz="2400" dirty="0" err="1" smtClean="0"/>
              <a:t>errors</a:t>
            </a:r>
            <a:r>
              <a:rPr lang="fr-CH" sz="2400" dirty="0" smtClean="0"/>
              <a:t> (</a:t>
            </a:r>
            <a:r>
              <a:rPr lang="fr-CH" sz="2400" dirty="0" err="1" smtClean="0"/>
              <a:t>also</a:t>
            </a:r>
            <a:r>
              <a:rPr lang="fr-CH" sz="2400" dirty="0" smtClean="0"/>
              <a:t> CC)… </a:t>
            </a:r>
            <a:br>
              <a:rPr lang="fr-CH" sz="2400" dirty="0" smtClean="0"/>
            </a:br>
            <a:r>
              <a:rPr lang="fr-CH" sz="2400" dirty="0" err="1" smtClean="0"/>
              <a:t>Strong</a:t>
            </a:r>
            <a:r>
              <a:rPr lang="fr-CH" sz="2400" dirty="0" smtClean="0"/>
              <a:t> contribution </a:t>
            </a:r>
            <a:r>
              <a:rPr lang="fr-CH" sz="2400" dirty="0" err="1" smtClean="0"/>
              <a:t>from</a:t>
            </a:r>
            <a:r>
              <a:rPr lang="fr-CH" sz="2400" dirty="0" smtClean="0"/>
              <a:t> EU and LARP…</a:t>
            </a:r>
            <a:endParaRPr lang="en-GB" sz="24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28" y="3087584"/>
            <a:ext cx="7394750" cy="326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10336" y="6303255"/>
            <a:ext cx="696488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b="1" dirty="0" smtClean="0"/>
              <a:t>typical </a:t>
            </a:r>
            <a:r>
              <a:rPr lang="en-GB" b="1" dirty="0"/>
              <a:t>ATS collision optics with IR1 and IR5 squeezed down to b</a:t>
            </a:r>
            <a:r>
              <a:rPr lang="en-GB" b="1" baseline="30000" dirty="0"/>
              <a:t>*</a:t>
            </a:r>
            <a:r>
              <a:rPr lang="en-GB" b="1" dirty="0"/>
              <a:t>=10 cm </a:t>
            </a:r>
          </a:p>
        </p:txBody>
      </p:sp>
      <p:pic>
        <p:nvPicPr>
          <p:cNvPr id="3074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80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613763" cy="5349240"/>
          </a:xfrm>
        </p:spPr>
        <p:txBody>
          <a:bodyPr>
            <a:normAutofit/>
          </a:bodyPr>
          <a:lstStyle/>
          <a:p>
            <a:r>
              <a:rPr lang="fr-CH" dirty="0"/>
              <a:t>WP3</a:t>
            </a:r>
          </a:p>
          <a:p>
            <a:r>
              <a:rPr lang="fr-CH" sz="2400" dirty="0" smtClean="0"/>
              <a:t>LARP: HQ </a:t>
            </a:r>
            <a:r>
              <a:rPr lang="fr-CH" sz="2400" dirty="0"/>
              <a:t>(1m-120 </a:t>
            </a:r>
            <a:r>
              <a:rPr lang="fr-CH" sz="2400" dirty="0" smtClean="0"/>
              <a:t>mm) </a:t>
            </a:r>
            <a:r>
              <a:rPr lang="fr-CH" sz="2400" dirty="0"/>
              <a:t>and LQ3 (3.6 m -90 mm), </a:t>
            </a:r>
            <a:r>
              <a:rPr lang="fr-CH" sz="2400" dirty="0" err="1"/>
              <a:t>very</a:t>
            </a:r>
            <a:r>
              <a:rPr lang="fr-CH" sz="2400" dirty="0"/>
              <a:t> positive. </a:t>
            </a:r>
          </a:p>
          <a:p>
            <a:r>
              <a:rPr lang="fr-CH" sz="2400" b="1" dirty="0"/>
              <a:t>Aperture 150 mm, </a:t>
            </a:r>
            <a:r>
              <a:rPr lang="fr-CH" sz="2400" b="1" dirty="0" smtClean="0"/>
              <a:t>4.5+4.5 m long</a:t>
            </a:r>
            <a:r>
              <a:rPr lang="fr-CH" sz="2400" dirty="0" smtClean="0"/>
              <a:t>, W-</a:t>
            </a:r>
            <a:r>
              <a:rPr lang="fr-CH" sz="2400" dirty="0" err="1" smtClean="0"/>
              <a:t>shielded</a:t>
            </a:r>
            <a:r>
              <a:rPr lang="fr-CH" sz="2400" dirty="0"/>
              <a:t>, more rad-dam </a:t>
            </a:r>
            <a:r>
              <a:rPr lang="fr-CH" sz="2400" dirty="0" err="1"/>
              <a:t>limited</a:t>
            </a:r>
            <a:r>
              <a:rPr lang="fr-CH" sz="2400" dirty="0"/>
              <a:t> </a:t>
            </a:r>
            <a:r>
              <a:rPr lang="fr-CH" sz="2400" dirty="0" err="1"/>
              <a:t>than</a:t>
            </a:r>
            <a:r>
              <a:rPr lang="fr-CH" sz="2400" dirty="0"/>
              <a:t> </a:t>
            </a:r>
            <a:r>
              <a:rPr lang="fr-CH" sz="2400" dirty="0" err="1"/>
              <a:t>heat</a:t>
            </a:r>
            <a:r>
              <a:rPr lang="fr-CH" sz="2400" dirty="0"/>
              <a:t> </a:t>
            </a:r>
            <a:r>
              <a:rPr lang="fr-CH" sz="2400" dirty="0" err="1"/>
              <a:t>depo</a:t>
            </a:r>
            <a:r>
              <a:rPr lang="fr-CH" sz="2400" dirty="0"/>
              <a:t> </a:t>
            </a:r>
            <a:r>
              <a:rPr lang="fr-CH" sz="2400" dirty="0" err="1"/>
              <a:t>limited</a:t>
            </a:r>
            <a:r>
              <a:rPr lang="fr-CH" sz="2400" dirty="0"/>
              <a:t>, new plan for LARP+CERN </a:t>
            </a:r>
          </a:p>
          <a:p>
            <a:r>
              <a:rPr lang="fr-CH" sz="2400" dirty="0"/>
              <a:t>EU (CEA, INFN)+ </a:t>
            </a:r>
            <a:r>
              <a:rPr lang="fr-CH" sz="2400" dirty="0" smtClean="0"/>
              <a:t>JP</a:t>
            </a:r>
            <a:endParaRPr lang="fr-CH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875" y="3289465"/>
            <a:ext cx="5945088" cy="3194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03869" y="5885393"/>
            <a:ext cx="2374816" cy="584775"/>
          </a:xfrm>
          <a:prstGeom prst="rect">
            <a:avLst/>
          </a:prstGeom>
          <a:solidFill>
            <a:srgbClr val="FFC000">
              <a:alpha val="4902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Target: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200 T/m gradient at 1.9 K 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86902" y="5238859"/>
            <a:ext cx="1562544" cy="584775"/>
          </a:xfrm>
          <a:prstGeom prst="rect">
            <a:avLst/>
          </a:prstGeom>
          <a:solidFill>
            <a:srgbClr val="FFC000">
              <a:alpha val="4902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3.3 m coils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90 mm aperture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2399" y="4607916"/>
            <a:ext cx="262284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LQS03:  </a:t>
            </a:r>
            <a:r>
              <a:rPr lang="en-US" b="1" dirty="0" smtClean="0"/>
              <a:t>208 T/m </a:t>
            </a:r>
            <a:r>
              <a:rPr lang="en-US" dirty="0" smtClean="0"/>
              <a:t>at 4.6 K</a:t>
            </a:r>
          </a:p>
          <a:p>
            <a:r>
              <a:rPr lang="en-US" dirty="0" smtClean="0"/>
              <a:t>               </a:t>
            </a:r>
            <a:r>
              <a:rPr lang="en-US" b="1" dirty="0" smtClean="0"/>
              <a:t>210 T/m </a:t>
            </a:r>
            <a:r>
              <a:rPr lang="en-US" dirty="0" smtClean="0"/>
              <a:t>at 1.9 K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</a:t>
            </a:r>
            <a:r>
              <a:rPr lang="en-US" dirty="0" smtClean="0"/>
              <a:t>quench: 86% </a:t>
            </a:r>
            <a:r>
              <a:rPr lang="en-US" dirty="0" err="1" smtClean="0"/>
              <a:t>s.s.</a:t>
            </a:r>
            <a:r>
              <a:rPr lang="en-US" dirty="0" smtClean="0"/>
              <a:t> limit</a:t>
            </a:r>
          </a:p>
        </p:txBody>
      </p:sp>
      <p:pic>
        <p:nvPicPr>
          <p:cNvPr id="9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7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- 3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WP4</a:t>
            </a:r>
          </a:p>
          <a:p>
            <a:r>
              <a:rPr lang="fr-CH" sz="2400" dirty="0" smtClean="0"/>
              <a:t>First CC (</a:t>
            </a:r>
            <a:r>
              <a:rPr lang="fr-CH" sz="2400" dirty="0" err="1" smtClean="0"/>
              <a:t>from</a:t>
            </a:r>
            <a:r>
              <a:rPr lang="fr-CH" sz="2400" dirty="0" smtClean="0"/>
              <a:t> UK) </a:t>
            </a:r>
            <a:r>
              <a:rPr lang="fr-CH" sz="2400" dirty="0" err="1" smtClean="0"/>
              <a:t>arrived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CERN, </a:t>
            </a:r>
            <a:r>
              <a:rPr lang="fr-CH" sz="2400" dirty="0" err="1" smtClean="0"/>
              <a:t>near</a:t>
            </a:r>
            <a:r>
              <a:rPr lang="fr-CH" sz="2400" dirty="0" smtClean="0"/>
              <a:t> </a:t>
            </a:r>
            <a:r>
              <a:rPr lang="fr-CH" sz="2400" dirty="0" err="1" smtClean="0"/>
              <a:t>under</a:t>
            </a:r>
            <a:r>
              <a:rPr lang="fr-CH" sz="2400" dirty="0" smtClean="0"/>
              <a:t> test!</a:t>
            </a:r>
          </a:p>
          <a:p>
            <a:r>
              <a:rPr lang="fr-CH" sz="2400" dirty="0" smtClean="0"/>
              <a:t>ODU-SLAC  CC </a:t>
            </a:r>
            <a:r>
              <a:rPr lang="fr-CH" sz="2400" dirty="0" err="1" smtClean="0"/>
              <a:t>also</a:t>
            </a:r>
            <a:r>
              <a:rPr lang="fr-CH" sz="2400" dirty="0" smtClean="0"/>
              <a:t> </a:t>
            </a:r>
            <a:r>
              <a:rPr lang="fr-CH" sz="2400" dirty="0" err="1" smtClean="0"/>
              <a:t>very</a:t>
            </a:r>
            <a:r>
              <a:rPr lang="fr-CH" sz="2400" dirty="0" smtClean="0"/>
              <a:t> </a:t>
            </a:r>
            <a:r>
              <a:rPr lang="fr-CH" sz="2400" dirty="0" err="1" smtClean="0"/>
              <a:t>near</a:t>
            </a:r>
            <a:r>
              <a:rPr lang="fr-CH" sz="2400" dirty="0" smtClean="0"/>
              <a:t>, BNL </a:t>
            </a:r>
            <a:r>
              <a:rPr lang="fr-CH" sz="2400" dirty="0" err="1" smtClean="0"/>
              <a:t>under</a:t>
            </a:r>
            <a:r>
              <a:rPr lang="fr-CH" sz="2400" dirty="0" smtClean="0"/>
              <a:t> </a:t>
            </a:r>
            <a:r>
              <a:rPr lang="fr-CH" sz="2400" dirty="0" err="1" smtClean="0"/>
              <a:t>way</a:t>
            </a:r>
            <a:endParaRPr lang="fr-CH" sz="2400" dirty="0" smtClean="0"/>
          </a:p>
          <a:p>
            <a:r>
              <a:rPr lang="fr-CH" sz="2400" dirty="0" err="1" smtClean="0"/>
              <a:t>Interest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</a:t>
            </a:r>
            <a:r>
              <a:rPr lang="fr-CH" sz="2400" dirty="0" err="1" smtClean="0"/>
              <a:t>Fermilab</a:t>
            </a:r>
            <a:r>
              <a:rPr lang="fr-CH" sz="2400" dirty="0" smtClean="0"/>
              <a:t> for </a:t>
            </a:r>
            <a:r>
              <a:rPr lang="fr-CH" sz="2400" dirty="0" err="1" smtClean="0"/>
              <a:t>cryomodulization</a:t>
            </a:r>
            <a:endParaRPr lang="fr-CH" sz="2400" dirty="0"/>
          </a:p>
          <a:p>
            <a:pPr marL="0" indent="0">
              <a:buNone/>
            </a:pPr>
            <a:endParaRPr lang="fr-CH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17" y="3396342"/>
            <a:ext cx="5944123" cy="3461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58940" y="4570527"/>
            <a:ext cx="194755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err="1" smtClean="0"/>
              <a:t>From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virtual</a:t>
            </a:r>
            <a:r>
              <a:rPr lang="fr-CH" sz="2400" b="1" dirty="0" smtClean="0"/>
              <a:t> to </a:t>
            </a:r>
            <a:r>
              <a:rPr lang="fr-CH" sz="2400" b="1" dirty="0" err="1" smtClean="0"/>
              <a:t>actual</a:t>
            </a:r>
            <a:r>
              <a:rPr lang="fr-CH" sz="2400" b="1" dirty="0" smtClean="0"/>
              <a:t> reality!</a:t>
            </a:r>
            <a:endParaRPr lang="en-GB" sz="2400" b="1" dirty="0"/>
          </a:p>
        </p:txBody>
      </p:sp>
      <p:pic>
        <p:nvPicPr>
          <p:cNvPr id="7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22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- 4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WP5</a:t>
            </a:r>
          </a:p>
          <a:p>
            <a:r>
              <a:rPr lang="fr-CH" sz="2400" dirty="0" err="1" smtClean="0"/>
              <a:t>Assessment</a:t>
            </a:r>
            <a:r>
              <a:rPr lang="fr-CH" sz="2400" dirty="0" smtClean="0"/>
              <a:t> of collimation </a:t>
            </a:r>
            <a:r>
              <a:rPr lang="fr-CH" sz="2400" dirty="0" err="1" smtClean="0"/>
              <a:t>needs</a:t>
            </a:r>
            <a:r>
              <a:rPr lang="fr-CH" sz="2400" dirty="0" smtClean="0"/>
              <a:t> in LHC  </a:t>
            </a:r>
            <a:r>
              <a:rPr lang="fr-CH" sz="2400" dirty="0" err="1" smtClean="0"/>
              <a:t>after</a:t>
            </a:r>
            <a:r>
              <a:rPr lang="fr-CH" sz="2400" dirty="0" smtClean="0"/>
              <a:t> LS1 (</a:t>
            </a:r>
            <a:r>
              <a:rPr lang="fr-CH" sz="2400" dirty="0" err="1" smtClean="0"/>
              <a:t>Cryocollimators</a:t>
            </a:r>
            <a:r>
              <a:rPr lang="fr-CH" sz="2400" dirty="0" smtClean="0"/>
              <a:t>…): </a:t>
            </a:r>
            <a:r>
              <a:rPr lang="fr-CH" sz="2400" dirty="0" err="1" smtClean="0"/>
              <a:t>review</a:t>
            </a:r>
            <a:r>
              <a:rPr lang="fr-CH" sz="2400" dirty="0" smtClean="0"/>
              <a:t> in April 2013</a:t>
            </a:r>
          </a:p>
          <a:p>
            <a:r>
              <a:rPr lang="fr-CH" sz="2400" dirty="0" smtClean="0"/>
              <a:t>New </a:t>
            </a:r>
            <a:r>
              <a:rPr lang="fr-CH" sz="2400" dirty="0" err="1" smtClean="0"/>
              <a:t>Material</a:t>
            </a:r>
            <a:r>
              <a:rPr lang="fr-CH" sz="2400" dirty="0" smtClean="0"/>
              <a:t> test (</a:t>
            </a:r>
            <a:r>
              <a:rPr lang="fr-CH" sz="2400" dirty="0" err="1" smtClean="0"/>
              <a:t>HiRadMat</a:t>
            </a:r>
            <a:r>
              <a:rPr lang="fr-CH" sz="2400" dirty="0" smtClean="0"/>
              <a:t>)</a:t>
            </a:r>
          </a:p>
          <a:p>
            <a:r>
              <a:rPr lang="fr-CH" sz="2400" dirty="0" smtClean="0"/>
              <a:t>New concepts : </a:t>
            </a:r>
            <a:r>
              <a:rPr lang="fr-CH" sz="2400" dirty="0" err="1" smtClean="0"/>
              <a:t>Crystals</a:t>
            </a:r>
            <a:r>
              <a:rPr lang="fr-CH" sz="2400" dirty="0" smtClean="0"/>
              <a:t>, e-Lens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236" y="2398816"/>
            <a:ext cx="2398663" cy="3973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51073" y="5355635"/>
            <a:ext cx="5819280" cy="457200"/>
            <a:chOff x="0" y="0"/>
            <a:chExt cx="8272" cy="288"/>
          </a:xfrm>
        </p:grpSpPr>
        <p:sp>
          <p:nvSpPr>
            <p:cNvPr id="8" name="Line 2"/>
            <p:cNvSpPr>
              <a:spLocks noChangeShapeType="1"/>
            </p:cNvSpPr>
            <p:nvPr/>
          </p:nvSpPr>
          <p:spPr bwMode="auto">
            <a:xfrm rot="10800000" flipH="1">
              <a:off x="0" y="146"/>
              <a:ext cx="8272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sp>
          <p:nvSpPr>
            <p:cNvPr id="9" name="AutoShape 3"/>
            <p:cNvSpPr>
              <a:spLocks/>
            </p:cNvSpPr>
            <p:nvPr/>
          </p:nvSpPr>
          <p:spPr bwMode="auto">
            <a:xfrm>
              <a:off x="98" y="0"/>
              <a:ext cx="793" cy="288"/>
            </a:xfrm>
            <a:prstGeom prst="rightArrow">
              <a:avLst>
                <a:gd name="adj1" fmla="val 32000"/>
                <a:gd name="adj2" fmla="val 122236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0" name="Group 79"/>
          <p:cNvGrpSpPr>
            <a:grpSpLocks/>
          </p:cNvGrpSpPr>
          <p:nvPr/>
        </p:nvGrpSpPr>
        <p:grpSpPr bwMode="auto">
          <a:xfrm>
            <a:off x="877884" y="3866753"/>
            <a:ext cx="2486025" cy="1720658"/>
            <a:chOff x="0" y="149"/>
            <a:chExt cx="1566" cy="1083"/>
          </a:xfrm>
        </p:grpSpPr>
        <p:sp>
          <p:nvSpPr>
            <p:cNvPr id="11" name="Line 73"/>
            <p:cNvSpPr>
              <a:spLocks noChangeShapeType="1"/>
            </p:cNvSpPr>
            <p:nvPr/>
          </p:nvSpPr>
          <p:spPr bwMode="auto">
            <a:xfrm flipH="1">
              <a:off x="0" y="1035"/>
              <a:ext cx="979" cy="197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grpSp>
          <p:nvGrpSpPr>
            <p:cNvPr id="12" name="Group 78"/>
            <p:cNvGrpSpPr>
              <a:grpSpLocks/>
            </p:cNvGrpSpPr>
            <p:nvPr/>
          </p:nvGrpSpPr>
          <p:grpSpPr bwMode="auto">
            <a:xfrm>
              <a:off x="489" y="149"/>
              <a:ext cx="1077" cy="915"/>
              <a:chOff x="97" y="149"/>
              <a:chExt cx="1077" cy="915"/>
            </a:xfrm>
          </p:grpSpPr>
          <p:sp>
            <p:nvSpPr>
              <p:cNvPr id="13" name="Rectangle 74"/>
              <p:cNvSpPr>
                <a:spLocks/>
              </p:cNvSpPr>
              <p:nvPr/>
            </p:nvSpPr>
            <p:spPr bwMode="auto">
              <a:xfrm>
                <a:off x="592" y="536"/>
                <a:ext cx="224" cy="528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94955">
                    <a:srgbClr val="FFBF7F"/>
                  </a:gs>
                  <a:gs pos="100000">
                    <a:srgbClr val="FF7F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4" name="Rectangle 75"/>
              <p:cNvSpPr>
                <a:spLocks/>
              </p:cNvSpPr>
              <p:nvPr/>
            </p:nvSpPr>
            <p:spPr bwMode="auto">
              <a:xfrm>
                <a:off x="97" y="149"/>
                <a:ext cx="664" cy="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2100" b="1" i="1" dirty="0">
                    <a:solidFill>
                      <a:srgbClr val="FF7F00"/>
                    </a:solidFill>
                    <a:latin typeface="Helvetica" charset="0"/>
                    <a:ea typeface="MS PGothic" pitchFamily="34" charset="-128"/>
                    <a:sym typeface="Helvetica" charset="0"/>
                  </a:rPr>
                  <a:t>Hollow e-lens</a:t>
                </a:r>
              </a:p>
            </p:txBody>
          </p:sp>
          <p:sp>
            <p:nvSpPr>
              <p:cNvPr id="15" name="Line 76"/>
              <p:cNvSpPr>
                <a:spLocks noChangeShapeType="1"/>
              </p:cNvSpPr>
              <p:nvPr/>
            </p:nvSpPr>
            <p:spPr bwMode="auto">
              <a:xfrm flipH="1">
                <a:off x="808" y="671"/>
                <a:ext cx="366" cy="261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miter lim="800000"/>
                <a:headEnd type="stealth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  <p:sp>
            <p:nvSpPr>
              <p:cNvPr id="16" name="Freeform 77"/>
              <p:cNvSpPr>
                <a:spLocks/>
              </p:cNvSpPr>
              <p:nvPr/>
            </p:nvSpPr>
            <p:spPr bwMode="auto">
              <a:xfrm>
                <a:off x="587" y="934"/>
                <a:ext cx="219" cy="102"/>
              </a:xfrm>
              <a:custGeom>
                <a:avLst/>
                <a:gdLst>
                  <a:gd name="T0" fmla="*/ 0 w 21600"/>
                  <a:gd name="T1" fmla="*/ 102 h 21600"/>
                  <a:gd name="T2" fmla="*/ 117 w 21600"/>
                  <a:gd name="T3" fmla="*/ 66 h 21600"/>
                  <a:gd name="T4" fmla="*/ 219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11553" y="14040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0FFFF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GB"/>
              </a:p>
            </p:txBody>
          </p:sp>
        </p:grpSp>
      </p:grpSp>
      <p:sp>
        <p:nvSpPr>
          <p:cNvPr id="17" name="Line 80"/>
          <p:cNvSpPr>
            <a:spLocks noChangeShapeType="1"/>
          </p:cNvSpPr>
          <p:nvPr/>
        </p:nvSpPr>
        <p:spPr bwMode="auto">
          <a:xfrm flipH="1">
            <a:off x="890584" y="5068082"/>
            <a:ext cx="2473325" cy="504825"/>
          </a:xfrm>
          <a:prstGeom prst="line">
            <a:avLst/>
          </a:prstGeom>
          <a:noFill/>
          <a:ln w="38100">
            <a:solidFill>
              <a:srgbClr val="00FFFF"/>
            </a:solidFill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363910" y="3866753"/>
            <a:ext cx="457200" cy="1072061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821110" y="3876695"/>
            <a:ext cx="1202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Primary</a:t>
            </a:r>
            <a:r>
              <a:rPr lang="fr-CH" dirty="0" smtClean="0"/>
              <a:t> </a:t>
            </a:r>
            <a:r>
              <a:rPr lang="fr-CH" dirty="0" err="1" smtClean="0"/>
              <a:t>collimator</a:t>
            </a:r>
            <a:endParaRPr lang="en-GB" dirty="0"/>
          </a:p>
        </p:txBody>
      </p:sp>
      <p:pic>
        <p:nvPicPr>
          <p:cNvPr id="19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9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- 5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WP6</a:t>
            </a:r>
          </a:p>
          <a:p>
            <a:pPr lvl="2"/>
            <a:r>
              <a:rPr lang="fr-CH" dirty="0" smtClean="0"/>
              <a:t>first </a:t>
            </a:r>
            <a:r>
              <a:rPr lang="fr-CH" dirty="0"/>
              <a:t>proto 20 m – 20 kA </a:t>
            </a:r>
            <a:r>
              <a:rPr lang="fr-CH" dirty="0" err="1"/>
              <a:t>under</a:t>
            </a:r>
            <a:r>
              <a:rPr lang="fr-CH" dirty="0"/>
              <a:t> test </a:t>
            </a:r>
            <a:r>
              <a:rPr lang="fr-CH" dirty="0" err="1"/>
              <a:t>at</a:t>
            </a:r>
            <a:r>
              <a:rPr lang="fr-CH" dirty="0"/>
              <a:t> </a:t>
            </a:r>
            <a:r>
              <a:rPr lang="fr-CH" dirty="0" smtClean="0"/>
              <a:t>CERN!</a:t>
            </a:r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351" y="2493979"/>
            <a:ext cx="6329548" cy="4043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LUCIO_Cdisk\CERN R&amp;D-LHC upgrade\HL-LHC Lumi up\WP1- Management TC\Task.1.6 Dissemination and Outreach\FP7 logo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62" y="1211284"/>
            <a:ext cx="729933" cy="593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46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- 6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WP7 (Mach. Protection)</a:t>
            </a:r>
            <a:endParaRPr lang="fr-CH" dirty="0"/>
          </a:p>
          <a:p>
            <a:pPr lvl="2"/>
            <a:r>
              <a:rPr lang="fr-CH" dirty="0"/>
              <a:t>Start </a:t>
            </a:r>
            <a:r>
              <a:rPr lang="fr-CH" dirty="0" err="1"/>
              <a:t>analysis</a:t>
            </a:r>
            <a:r>
              <a:rPr lang="fr-CH" dirty="0"/>
              <a:t> CC protection</a:t>
            </a:r>
          </a:p>
          <a:p>
            <a:r>
              <a:rPr lang="fr-CH" dirty="0" smtClean="0"/>
              <a:t>WP8 (</a:t>
            </a:r>
            <a:r>
              <a:rPr lang="fr-CH" dirty="0" err="1" smtClean="0"/>
              <a:t>Collider-Experiment</a:t>
            </a:r>
            <a:r>
              <a:rPr lang="fr-CH" dirty="0" smtClean="0"/>
              <a:t> </a:t>
            </a:r>
            <a:r>
              <a:rPr lang="fr-CH" dirty="0" smtClean="0"/>
              <a:t>Int.)</a:t>
            </a:r>
          </a:p>
          <a:p>
            <a:pPr lvl="2"/>
            <a:r>
              <a:rPr lang="fr-CH" dirty="0" err="1" smtClean="0"/>
              <a:t>Starting</a:t>
            </a:r>
            <a:r>
              <a:rPr lang="fr-CH" dirty="0" smtClean="0"/>
              <a:t> </a:t>
            </a:r>
            <a:r>
              <a:rPr lang="fr-CH" dirty="0" err="1" smtClean="0"/>
              <a:t>now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endorsement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Coordination Group: 30 NOV Workshop</a:t>
            </a:r>
          </a:p>
          <a:p>
            <a:r>
              <a:rPr lang="fr-CH" dirty="0" smtClean="0"/>
              <a:t>WP9 (</a:t>
            </a:r>
            <a:r>
              <a:rPr lang="fr-CH" dirty="0" err="1" smtClean="0"/>
              <a:t>Cryogenics</a:t>
            </a:r>
            <a:r>
              <a:rPr lang="fr-CH" dirty="0" smtClean="0"/>
              <a:t>)</a:t>
            </a:r>
          </a:p>
          <a:p>
            <a:pPr lvl="2"/>
            <a:r>
              <a:rPr lang="fr-CH" dirty="0" smtClean="0"/>
              <a:t>SPS </a:t>
            </a:r>
            <a:r>
              <a:rPr lang="fr-CH" dirty="0" err="1" smtClean="0"/>
              <a:t>cryogenic</a:t>
            </a:r>
            <a:r>
              <a:rPr lang="fr-CH" dirty="0" smtClean="0"/>
              <a:t> zone (</a:t>
            </a:r>
            <a:r>
              <a:rPr lang="fr-CH" dirty="0" err="1" smtClean="0"/>
              <a:t>Coldex</a:t>
            </a:r>
            <a:r>
              <a:rPr lang="fr-CH" dirty="0" smtClean="0"/>
              <a:t>)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revamping</a:t>
            </a:r>
            <a:endParaRPr lang="fr-CH" dirty="0"/>
          </a:p>
          <a:p>
            <a:pPr lvl="2"/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smtClean="0"/>
              <a:t>for SC </a:t>
            </a:r>
            <a:r>
              <a:rPr lang="fr-CH" dirty="0" err="1" smtClean="0"/>
              <a:t>link</a:t>
            </a:r>
            <a:r>
              <a:rPr lang="fr-CH" dirty="0" smtClean="0"/>
              <a:t> and P4 </a:t>
            </a:r>
            <a:r>
              <a:rPr lang="fr-CH" dirty="0" err="1" smtClean="0"/>
              <a:t>progressing</a:t>
            </a:r>
            <a:endParaRPr lang="fr-CH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2591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- 7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WP10 (</a:t>
            </a:r>
            <a:r>
              <a:rPr lang="fr-CH" dirty="0" err="1" smtClean="0"/>
              <a:t>Energ</a:t>
            </a:r>
            <a:r>
              <a:rPr lang="fr-CH" dirty="0" err="1"/>
              <a:t>y</a:t>
            </a:r>
            <a:r>
              <a:rPr lang="fr-CH" dirty="0" smtClean="0"/>
              <a:t> </a:t>
            </a:r>
            <a:r>
              <a:rPr lang="fr-CH" dirty="0" err="1" smtClean="0"/>
              <a:t>depo</a:t>
            </a:r>
            <a:r>
              <a:rPr lang="fr-CH" dirty="0" smtClean="0"/>
              <a:t>) </a:t>
            </a:r>
          </a:p>
          <a:p>
            <a:r>
              <a:rPr lang="fr-CH" sz="2400" dirty="0" smtClean="0"/>
              <a:t>Support to all </a:t>
            </a:r>
            <a:r>
              <a:rPr lang="fr-CH" sz="2400" dirty="0" err="1" smtClean="0"/>
              <a:t>studies</a:t>
            </a:r>
            <a:endParaRPr lang="fr-CH" sz="2400" dirty="0" smtClean="0"/>
          </a:p>
          <a:p>
            <a:r>
              <a:rPr lang="fr-CH" sz="2400" dirty="0" err="1" smtClean="0"/>
              <a:t>Leading</a:t>
            </a:r>
            <a:r>
              <a:rPr lang="fr-CH" sz="2400" dirty="0" smtClean="0"/>
              <a:t> </a:t>
            </a:r>
            <a:r>
              <a:rPr lang="fr-CH" sz="2400" dirty="0" err="1" smtClean="0"/>
              <a:t>role</a:t>
            </a:r>
            <a:r>
              <a:rPr lang="fr-CH" sz="2400" dirty="0" smtClean="0"/>
              <a:t> in IP8 </a:t>
            </a:r>
            <a:r>
              <a:rPr lang="fr-CH" sz="2400" dirty="0" err="1" smtClean="0"/>
              <a:t>study</a:t>
            </a:r>
            <a:r>
              <a:rPr lang="fr-CH" sz="2400" dirty="0" smtClean="0"/>
              <a:t> for </a:t>
            </a:r>
            <a:r>
              <a:rPr lang="fr-CH" sz="2400" dirty="0" err="1" smtClean="0"/>
              <a:t>LHCb</a:t>
            </a:r>
            <a:r>
              <a:rPr lang="fr-CH" sz="2400" dirty="0" smtClean="0"/>
              <a:t> upgrade: no </a:t>
            </a:r>
            <a:r>
              <a:rPr lang="fr-CH" sz="2400" dirty="0" err="1" smtClean="0"/>
              <a:t>need</a:t>
            </a:r>
            <a:r>
              <a:rPr lang="fr-CH" sz="2400" dirty="0" smtClean="0"/>
              <a:t> of TAS for </a:t>
            </a:r>
            <a:r>
              <a:rPr lang="fr-CH" sz="2400" dirty="0" smtClean="0"/>
              <a:t>2e</a:t>
            </a:r>
            <a:r>
              <a:rPr lang="fr-CH" sz="2400" dirty="0" smtClean="0"/>
              <a:t>33 </a:t>
            </a:r>
            <a:r>
              <a:rPr lang="fr-CH" sz="2400" dirty="0" smtClean="0"/>
              <a:t>of </a:t>
            </a:r>
            <a:r>
              <a:rPr lang="fr-CH" sz="2400" dirty="0" err="1" smtClean="0"/>
              <a:t>luminosity</a:t>
            </a:r>
            <a:endParaRPr lang="fr-CH" sz="2400" dirty="0" smtClean="0"/>
          </a:p>
          <a:p>
            <a:endParaRPr lang="fr-CH" sz="2400" dirty="0"/>
          </a:p>
          <a:p>
            <a:endParaRPr lang="fr-CH" sz="2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333" y="2949199"/>
            <a:ext cx="5369911" cy="358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4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</a:t>
            </a:r>
            <a:r>
              <a:rPr lang="fr-CH" dirty="0" smtClean="0"/>
              <a:t>8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 11 (11 T </a:t>
            </a:r>
            <a:r>
              <a:rPr lang="fr-CH" dirty="0" err="1" smtClean="0"/>
              <a:t>dipole</a:t>
            </a:r>
            <a:r>
              <a:rPr lang="fr-CH" dirty="0" smtClean="0"/>
              <a:t>)</a:t>
            </a:r>
          </a:p>
          <a:p>
            <a:r>
              <a:rPr lang="fr-CH" sz="2400" dirty="0" smtClean="0"/>
              <a:t>2 m long single bore: test in </a:t>
            </a:r>
            <a:r>
              <a:rPr lang="fr-CH" sz="2400" dirty="0" err="1" smtClean="0"/>
              <a:t>June</a:t>
            </a:r>
            <a:r>
              <a:rPr lang="fr-CH" sz="2400" dirty="0" smtClean="0"/>
              <a:t>/July  2012</a:t>
            </a:r>
            <a:br>
              <a:rPr lang="fr-CH" sz="2400" dirty="0" smtClean="0"/>
            </a:br>
            <a:r>
              <a:rPr lang="fr-CH" sz="2400" dirty="0" smtClean="0"/>
              <a:t>10.4 T </a:t>
            </a:r>
            <a:r>
              <a:rPr lang="fr-CH" sz="2400" dirty="0" err="1" smtClean="0"/>
              <a:t>at</a:t>
            </a:r>
            <a:r>
              <a:rPr lang="fr-CH" sz="2400" dirty="0" smtClean="0"/>
              <a:t> </a:t>
            </a:r>
            <a:r>
              <a:rPr lang="fr-CH" sz="2400" dirty="0" err="1" smtClean="0"/>
              <a:t>low</a:t>
            </a:r>
            <a:r>
              <a:rPr lang="fr-CH" sz="2400" dirty="0" smtClean="0"/>
              <a:t> </a:t>
            </a:r>
            <a:r>
              <a:rPr lang="fr-CH" sz="2400" dirty="0" err="1" smtClean="0"/>
              <a:t>dI</a:t>
            </a:r>
            <a:r>
              <a:rPr lang="fr-CH" sz="2400" dirty="0" smtClean="0"/>
              <a:t>/</a:t>
            </a:r>
            <a:r>
              <a:rPr lang="fr-CH" sz="2400" dirty="0" err="1" smtClean="0"/>
              <a:t>dt</a:t>
            </a:r>
            <a:r>
              <a:rPr lang="fr-CH" sz="2400" dirty="0" smtClean="0"/>
              <a:t>, </a:t>
            </a:r>
            <a:br>
              <a:rPr lang="fr-CH" sz="2400" dirty="0" smtClean="0"/>
            </a:br>
            <a:r>
              <a:rPr lang="fr-CH" sz="2400" dirty="0" smtClean="0"/>
              <a:t>95% of the goal, </a:t>
            </a:r>
            <a:r>
              <a:rPr lang="fr-CH" sz="2400" dirty="0" err="1" smtClean="0"/>
              <a:t>coil</a:t>
            </a:r>
            <a:r>
              <a:rPr lang="fr-CH" sz="2400" dirty="0" smtClean="0"/>
              <a:t> damage </a:t>
            </a:r>
            <a:r>
              <a:rPr lang="fr-CH" sz="2400" dirty="0" err="1" smtClean="0"/>
              <a:t>recognized</a:t>
            </a: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 smtClean="0"/>
              <a:t>new 1 m single bore to test in </a:t>
            </a:r>
            <a:r>
              <a:rPr lang="fr-CH" sz="2400" dirty="0" err="1" smtClean="0"/>
              <a:t>February</a:t>
            </a: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 err="1" smtClean="0"/>
              <a:t>Then</a:t>
            </a:r>
            <a:r>
              <a:rPr lang="fr-CH" sz="2400" dirty="0" smtClean="0"/>
              <a:t> one 2 m single bore and </a:t>
            </a:r>
            <a:r>
              <a:rPr lang="fr-CH" sz="2400" dirty="0" err="1" smtClean="0"/>
              <a:t>then</a:t>
            </a:r>
            <a:r>
              <a:rPr lang="fr-CH" sz="2400" dirty="0" smtClean="0"/>
              <a:t> 2in1</a:t>
            </a:r>
          </a:p>
          <a:p>
            <a:endParaRPr lang="fr-CH" sz="2400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931" y="4146926"/>
            <a:ext cx="421957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006" y="2410691"/>
            <a:ext cx="2969994" cy="4176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62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</a:t>
            </a:r>
            <a:r>
              <a:rPr lang="fr-CH" dirty="0"/>
              <a:t>9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WP12 (Vacuum)</a:t>
            </a:r>
          </a:p>
          <a:p>
            <a:r>
              <a:rPr lang="fr-CH" dirty="0" err="1"/>
              <a:t>Careful</a:t>
            </a:r>
            <a:r>
              <a:rPr lang="fr-CH" dirty="0"/>
              <a:t> </a:t>
            </a:r>
            <a:r>
              <a:rPr lang="fr-CH" dirty="0" err="1"/>
              <a:t>study</a:t>
            </a:r>
            <a:r>
              <a:rPr lang="fr-CH" dirty="0"/>
              <a:t> </a:t>
            </a:r>
            <a:r>
              <a:rPr lang="fr-CH" dirty="0" err="1" smtClean="0"/>
              <a:t>undergoing</a:t>
            </a:r>
            <a:r>
              <a:rPr lang="fr-CH" dirty="0" smtClean="0"/>
              <a:t> </a:t>
            </a:r>
            <a:r>
              <a:rPr lang="fr-CH" dirty="0"/>
              <a:t>(for </a:t>
            </a:r>
            <a:r>
              <a:rPr lang="fr-CH" dirty="0" err="1" smtClean="0"/>
              <a:t>molecular</a:t>
            </a:r>
            <a:r>
              <a:rPr lang="fr-CH" dirty="0" smtClean="0"/>
              <a:t> </a:t>
            </a:r>
            <a:r>
              <a:rPr lang="fr-CH" dirty="0"/>
              <a:t>flow and </a:t>
            </a:r>
            <a:r>
              <a:rPr lang="fr-CH" dirty="0" err="1"/>
              <a:t>Synchr.Rad</a:t>
            </a:r>
            <a:r>
              <a:rPr lang="fr-CH" dirty="0"/>
              <a:t>.): no issue for the moment</a:t>
            </a:r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1" y="3167036"/>
            <a:ext cx="4475122" cy="3024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934" y="2977031"/>
            <a:ext cx="3215302" cy="196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"/>
          <p:cNvSpPr txBox="1">
            <a:spLocks noChangeArrowheads="1"/>
          </p:cNvSpPr>
          <p:nvPr/>
        </p:nvSpPr>
        <p:spPr>
          <a:xfrm>
            <a:off x="5057013" y="5069342"/>
            <a:ext cx="3816350" cy="13509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tIns="38808" anchor="ctr">
            <a:normAutofit fontScale="77500" lnSpcReduction="20000"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dirty="0">
                <a:latin typeface="Comic Sans MS" pitchFamily="66" charset="0"/>
              </a:rPr>
              <a:t>The integrated flux along the ~ 7700 mm-long orbit is </a:t>
            </a:r>
            <a:r>
              <a:rPr lang="en-US" sz="1400" b="1" dirty="0">
                <a:latin typeface="Comic Sans MS" pitchFamily="66" charset="0"/>
              </a:rPr>
              <a:t>F=2.84E+17 </a:t>
            </a:r>
            <a:r>
              <a:rPr lang="en-US" sz="1400" b="1" dirty="0" err="1">
                <a:latin typeface="Comic Sans MS" pitchFamily="66" charset="0"/>
              </a:rPr>
              <a:t>ph</a:t>
            </a:r>
            <a:r>
              <a:rPr lang="en-US" sz="1400" b="1" dirty="0">
                <a:latin typeface="Comic Sans MS" pitchFamily="66" charset="0"/>
              </a:rPr>
              <a:t>/s, and the integrated power is  </a:t>
            </a:r>
            <a:r>
              <a:rPr lang="en-US" sz="1400" b="1" dirty="0">
                <a:latin typeface="Comic Sans MS" pitchFamily="66" charset="0"/>
              </a:rPr>
              <a:t>P=0.88 </a:t>
            </a:r>
            <a:r>
              <a:rPr lang="en-US" sz="1400" b="1" dirty="0">
                <a:latin typeface="Comic Sans MS" pitchFamily="66" charset="0"/>
              </a:rPr>
              <a:t>W, for the nominal </a:t>
            </a:r>
            <a:r>
              <a:rPr lang="en-US" sz="1400" b="1" dirty="0" err="1">
                <a:latin typeface="Comic Sans MS" pitchFamily="66" charset="0"/>
              </a:rPr>
              <a:t>HiLumi</a:t>
            </a:r>
            <a:r>
              <a:rPr lang="en-US" sz="1400" b="1" dirty="0">
                <a:latin typeface="Comic Sans MS" pitchFamily="66" charset="0"/>
              </a:rPr>
              <a:t> current of 860 mA.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dirty="0">
                <a:latin typeface="Comic Sans MS" pitchFamily="66" charset="0"/>
              </a:rPr>
              <a:t>Even for a </a:t>
            </a:r>
            <a:r>
              <a:rPr lang="en-US" sz="1400" b="1" dirty="0">
                <a:latin typeface="Comic Sans MS" pitchFamily="66" charset="0"/>
              </a:rPr>
              <a:t>SR-induced </a:t>
            </a:r>
            <a:r>
              <a:rPr lang="en-US" sz="1400" b="1" dirty="0">
                <a:latin typeface="Comic Sans MS" pitchFamily="66" charset="0"/>
              </a:rPr>
              <a:t>outgassing yield </a:t>
            </a:r>
            <a:r>
              <a:rPr lang="en-US" sz="1400" b="1" dirty="0">
                <a:latin typeface="Symbol" pitchFamily="18" charset="2"/>
              </a:rPr>
              <a:t>h</a:t>
            </a:r>
            <a:r>
              <a:rPr lang="en-US" sz="1400" b="1" dirty="0">
                <a:latin typeface="Comic Sans MS" pitchFamily="66" charset="0"/>
              </a:rPr>
              <a:t>(</a:t>
            </a:r>
            <a:r>
              <a:rPr lang="en-US" sz="1400" b="1" dirty="0" err="1">
                <a:latin typeface="Comic Sans MS" pitchFamily="66" charset="0"/>
              </a:rPr>
              <a:t>molec</a:t>
            </a:r>
            <a:r>
              <a:rPr lang="en-US" sz="1400" b="1" dirty="0">
                <a:latin typeface="Comic Sans MS" pitchFamily="66" charset="0"/>
              </a:rPr>
              <a:t>/</a:t>
            </a:r>
            <a:r>
              <a:rPr lang="en-US" sz="1400" b="1" dirty="0" err="1">
                <a:latin typeface="Comic Sans MS" pitchFamily="66" charset="0"/>
              </a:rPr>
              <a:t>ph</a:t>
            </a:r>
            <a:r>
              <a:rPr lang="en-US" sz="1400" b="1" dirty="0">
                <a:latin typeface="Comic Sans MS" pitchFamily="66" charset="0"/>
              </a:rPr>
              <a:t>)=</a:t>
            </a:r>
            <a:r>
              <a:rPr lang="en-US" sz="1400" b="1" dirty="0">
                <a:latin typeface="Comic Sans MS" pitchFamily="66" charset="0"/>
              </a:rPr>
              <a:t> </a:t>
            </a:r>
            <a:r>
              <a:rPr lang="en-US" sz="1400" b="1" dirty="0">
                <a:latin typeface="Comic Sans MS" pitchFamily="66" charset="0"/>
              </a:rPr>
              <a:t>1.0E-4 the </a:t>
            </a:r>
            <a:r>
              <a:rPr lang="en-US" sz="1400" b="1" dirty="0">
                <a:latin typeface="Comic Sans MS" pitchFamily="66" charset="0"/>
              </a:rPr>
              <a:t>corresponding gas load Q</a:t>
            </a:r>
            <a:r>
              <a:rPr lang="en-US" sz="1400" b="1" baseline="-25000" dirty="0">
                <a:latin typeface="Comic Sans MS" pitchFamily="66" charset="0"/>
              </a:rPr>
              <a:t>SR</a:t>
            </a:r>
            <a:r>
              <a:rPr lang="en-US" sz="1400" b="1" dirty="0">
                <a:latin typeface="Comic Sans MS" pitchFamily="66" charset="0"/>
              </a:rPr>
              <a:t> is </a:t>
            </a:r>
            <a:r>
              <a:rPr lang="en-US" sz="1400" b="1" dirty="0">
                <a:latin typeface="Comic Sans MS" pitchFamily="66" charset="0"/>
              </a:rPr>
              <a:t>Q</a:t>
            </a:r>
            <a:r>
              <a:rPr lang="en-US" sz="1400" b="1" baseline="-25000" dirty="0">
                <a:latin typeface="Comic Sans MS" pitchFamily="66" charset="0"/>
              </a:rPr>
              <a:t>SR</a:t>
            </a:r>
            <a:r>
              <a:rPr lang="en-US" sz="1400" b="1" dirty="0">
                <a:latin typeface="Comic Sans MS" pitchFamily="66" charset="0"/>
              </a:rPr>
              <a:t>=1.158E-6 </a:t>
            </a:r>
            <a:r>
              <a:rPr lang="en-US" sz="1400" b="1" dirty="0" err="1">
                <a:latin typeface="Comic Sans MS" pitchFamily="66" charset="0"/>
              </a:rPr>
              <a:t>mbar·l</a:t>
            </a:r>
            <a:r>
              <a:rPr lang="en-US" sz="1400" b="1" dirty="0">
                <a:latin typeface="Comic Sans MS" pitchFamily="66" charset="0"/>
              </a:rPr>
              <a:t>/s, giving an average pressure rise of </a:t>
            </a:r>
            <a:r>
              <a:rPr lang="en-US" sz="1400" b="1" dirty="0">
                <a:latin typeface="Comic Sans MS" pitchFamily="66" charset="0"/>
              </a:rPr>
              <a:t>~1.1E-11 </a:t>
            </a:r>
            <a:r>
              <a:rPr lang="en-US" sz="1400" b="1" dirty="0">
                <a:latin typeface="Comic Sans MS" pitchFamily="66" charset="0"/>
              </a:rPr>
              <a:t>mbar, well below the pressure limit of 6.7E-10 mbar.</a:t>
            </a:r>
          </a:p>
        </p:txBody>
      </p:sp>
    </p:spTree>
    <p:extLst>
      <p:ext uri="{BB962C8B-B14F-4D97-AF65-F5344CB8AC3E}">
        <p14:creationId xmlns:p14="http://schemas.microsoft.com/office/powerpoint/2010/main" val="317910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Change of plan </a:t>
            </a:r>
            <a:r>
              <a:rPr lang="fr-CH" dirty="0" err="1" smtClean="0"/>
              <a:t>from</a:t>
            </a:r>
            <a:r>
              <a:rPr lang="fr-CH" dirty="0" smtClean="0"/>
              <a:t> last </a:t>
            </a:r>
            <a:r>
              <a:rPr lang="fr-CH" dirty="0" err="1" smtClean="0"/>
              <a:t>year</a:t>
            </a:r>
            <a:r>
              <a:rPr lang="fr-CH" dirty="0" smtClean="0"/>
              <a:t>…</a:t>
            </a:r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(official part </a:t>
            </a:r>
            <a:r>
              <a:rPr lang="fr-CH" dirty="0" err="1" smtClean="0"/>
              <a:t>is</a:t>
            </a:r>
            <a:r>
              <a:rPr lang="fr-CH" dirty="0" smtClean="0"/>
              <a:t> till 2015)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054225"/>
            <a:ext cx="8858250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1038225" y="2333625"/>
            <a:ext cx="1323975" cy="2105025"/>
            <a:chOff x="1076325" y="2333625"/>
            <a:chExt cx="1323975" cy="21050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cxnSp>
          <p:nvCxnSpPr>
            <p:cNvPr id="5" name="Straight Connector 4"/>
            <p:cNvCxnSpPr/>
            <p:nvPr/>
          </p:nvCxnSpPr>
          <p:spPr>
            <a:xfrm>
              <a:off x="1076325" y="2343150"/>
              <a:ext cx="1323975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400300" y="2333625"/>
              <a:ext cx="0" cy="210502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333500" y="4429125"/>
              <a:ext cx="1066799" cy="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076325" y="2343150"/>
              <a:ext cx="0" cy="174307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076325" y="4086225"/>
              <a:ext cx="257175" cy="34290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4248150" y="2314574"/>
            <a:ext cx="1038225" cy="2105025"/>
            <a:chOff x="1076325" y="2333625"/>
            <a:chExt cx="1038225" cy="2105025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076325" y="2343150"/>
              <a:ext cx="1038225" cy="952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114550" y="2333625"/>
              <a:ext cx="0" cy="210502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333500" y="4429125"/>
              <a:ext cx="781050" cy="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076325" y="2343150"/>
              <a:ext cx="0" cy="174307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076325" y="4086225"/>
              <a:ext cx="257175" cy="34290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3524250" y="2324099"/>
            <a:ext cx="161925" cy="2105025"/>
            <a:chOff x="1076325" y="2333625"/>
            <a:chExt cx="161925" cy="210502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1076325" y="2343150"/>
              <a:ext cx="128587" cy="952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238250" y="2333625"/>
              <a:ext cx="0" cy="210502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076325" y="2343150"/>
              <a:ext cx="0" cy="1743075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076325" y="4086225"/>
              <a:ext cx="128587" cy="333376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2496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Technical Progress (</a:t>
            </a:r>
            <a:r>
              <a:rPr lang="fr-CH" dirty="0" err="1" smtClean="0"/>
              <a:t>incomplete</a:t>
            </a:r>
            <a:r>
              <a:rPr lang="fr-CH" dirty="0" smtClean="0"/>
              <a:t> …) - </a:t>
            </a:r>
            <a:r>
              <a:rPr lang="fr-CH" dirty="0" smtClean="0"/>
              <a:t>10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smtClean="0"/>
              <a:t>WP13 (</a:t>
            </a:r>
            <a:r>
              <a:rPr lang="fr-CH" dirty="0" err="1" smtClean="0"/>
              <a:t>Beam</a:t>
            </a:r>
            <a:r>
              <a:rPr lang="fr-CH" dirty="0" smtClean="0"/>
              <a:t> Diagnostic) </a:t>
            </a:r>
            <a:r>
              <a:rPr lang="fr-CH" dirty="0" err="1" smtClean="0"/>
              <a:t>just</a:t>
            </a:r>
            <a:r>
              <a:rPr lang="fr-CH" dirty="0" smtClean="0"/>
              <a:t> </a:t>
            </a:r>
            <a:r>
              <a:rPr lang="fr-CH" dirty="0" err="1" smtClean="0"/>
              <a:t>starting</a:t>
            </a:r>
            <a:endParaRPr lang="fr-CH" dirty="0" smtClean="0"/>
          </a:p>
          <a:p>
            <a:r>
              <a:rPr lang="fr-CH" dirty="0" smtClean="0"/>
              <a:t>WP14 (de)Installation and </a:t>
            </a:r>
            <a:r>
              <a:rPr lang="fr-CH" dirty="0" err="1" smtClean="0"/>
              <a:t>Integration</a:t>
            </a:r>
            <a:endParaRPr lang="fr-CH" dirty="0" smtClean="0"/>
          </a:p>
          <a:p>
            <a:r>
              <a:rPr lang="fr-CH" dirty="0" smtClean="0"/>
              <a:t>WP15 HWC</a:t>
            </a:r>
          </a:p>
          <a:p>
            <a:endParaRPr lang="fr-CH" dirty="0"/>
          </a:p>
          <a:p>
            <a:r>
              <a:rPr lang="fr-CH" dirty="0" smtClean="0"/>
              <a:t>WP16 (HE-LHC </a:t>
            </a:r>
            <a:r>
              <a:rPr lang="fr-CH" dirty="0" err="1" smtClean="0"/>
              <a:t>Study</a:t>
            </a:r>
            <a:r>
              <a:rPr lang="fr-CH" dirty="0" smtClean="0"/>
              <a:t>): </a:t>
            </a:r>
            <a:r>
              <a:rPr lang="fr-CH" dirty="0" err="1" smtClean="0"/>
              <a:t>Begins</a:t>
            </a:r>
            <a:r>
              <a:rPr lang="fr-CH" dirty="0" smtClean="0"/>
              <a:t> in 2013, </a:t>
            </a:r>
          </a:p>
          <a:p>
            <a:pPr lvl="2"/>
            <a:r>
              <a:rPr lang="fr-CH" dirty="0" smtClean="0"/>
              <a:t>FP7-Eucard2 – WP10 </a:t>
            </a:r>
            <a:r>
              <a:rPr lang="fr-CH" dirty="0" err="1" smtClean="0"/>
              <a:t>approved</a:t>
            </a:r>
            <a:r>
              <a:rPr lang="fr-CH" dirty="0" smtClean="0"/>
              <a:t>: </a:t>
            </a:r>
            <a:r>
              <a:rPr lang="fr-CH" dirty="0" err="1" smtClean="0"/>
              <a:t>start</a:t>
            </a:r>
            <a:r>
              <a:rPr lang="fr-CH" dirty="0" smtClean="0"/>
              <a:t> in May 2013</a:t>
            </a:r>
          </a:p>
          <a:p>
            <a:r>
              <a:rPr lang="fr-CH" dirty="0" smtClean="0"/>
              <a:t>WP17 : High Field </a:t>
            </a:r>
            <a:r>
              <a:rPr lang="fr-CH" dirty="0" err="1" smtClean="0"/>
              <a:t>Magnet</a:t>
            </a:r>
            <a:r>
              <a:rPr lang="fr-CH" dirty="0" smtClean="0"/>
              <a:t> (</a:t>
            </a:r>
            <a:r>
              <a:rPr lang="fr-CH" dirty="0" err="1" smtClean="0"/>
              <a:t>technology</a:t>
            </a:r>
            <a:r>
              <a:rPr lang="fr-CH" dirty="0" smtClean="0"/>
              <a:t> R&amp;D  and 130 mm – 13 </a:t>
            </a:r>
            <a:r>
              <a:rPr lang="fr-CH" dirty="0" err="1" smtClean="0"/>
              <a:t>dipole</a:t>
            </a:r>
            <a:r>
              <a:rPr lang="fr-CH" dirty="0" smtClean="0"/>
              <a:t> for Test station) </a:t>
            </a:r>
            <a:r>
              <a:rPr lang="fr-CH" dirty="0" err="1" smtClean="0"/>
              <a:t>under</a:t>
            </a:r>
            <a:r>
              <a:rPr lang="fr-CH" dirty="0" smtClean="0"/>
              <a:t> FP7 </a:t>
            </a:r>
            <a:r>
              <a:rPr lang="fr-CH" dirty="0" err="1" smtClean="0"/>
              <a:t>Eucard</a:t>
            </a:r>
            <a:r>
              <a:rPr lang="fr-CH" dirty="0" smtClean="0"/>
              <a:t> WP7.</a:t>
            </a:r>
          </a:p>
          <a:p>
            <a:pPr marL="0" indent="0">
              <a:buNone/>
            </a:pPr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38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Discussing</a:t>
            </a:r>
            <a:r>
              <a:rPr lang="fr-CH" dirty="0" smtClean="0"/>
              <a:t> in-</a:t>
            </a:r>
            <a:r>
              <a:rPr lang="fr-CH" dirty="0" err="1" smtClean="0"/>
              <a:t>kind</a:t>
            </a:r>
            <a:r>
              <a:rPr lang="fr-CH" dirty="0" smtClean="0"/>
              <a:t> contribution 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secure</a:t>
            </a:r>
            <a:r>
              <a:rPr lang="fr-CH" dirty="0" smtClean="0"/>
              <a:t> Full Performance </a:t>
            </a:r>
            <a:r>
              <a:rPr lang="fr-CH" dirty="0"/>
              <a:t>U</a:t>
            </a:r>
            <a:r>
              <a:rPr lang="fr-CH" dirty="0" smtClean="0"/>
              <a:t>pgrade)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DOE: </a:t>
            </a:r>
            <a:r>
              <a:rPr lang="fr-CH" dirty="0" err="1" smtClean="0"/>
              <a:t>extremely</a:t>
            </a:r>
            <a:r>
              <a:rPr lang="fr-CH" dirty="0" smtClean="0"/>
              <a:t> positive: </a:t>
            </a:r>
            <a:r>
              <a:rPr lang="fr-CH" b="1" dirty="0" smtClean="0"/>
              <a:t>on 10 July 2012 first public sentence to </a:t>
            </a:r>
            <a:r>
              <a:rPr lang="fr-CH" b="1" dirty="0" err="1" smtClean="0"/>
              <a:t>prepare</a:t>
            </a:r>
            <a:r>
              <a:rPr lang="fr-CH" b="1" dirty="0" smtClean="0"/>
              <a:t> plan for  200 M$ </a:t>
            </a:r>
            <a:r>
              <a:rPr lang="fr-CH" dirty="0" smtClean="0"/>
              <a:t>contribution (</a:t>
            </a:r>
            <a:r>
              <a:rPr lang="fr-CH" dirty="0" err="1" smtClean="0"/>
              <a:t>project</a:t>
            </a:r>
            <a:r>
              <a:rPr lang="fr-CH" dirty="0" smtClean="0"/>
              <a:t> in addition to LARP R&amp;D)</a:t>
            </a:r>
          </a:p>
          <a:p>
            <a:r>
              <a:rPr lang="fr-CH" dirty="0" err="1" smtClean="0"/>
              <a:t>Japan</a:t>
            </a:r>
            <a:r>
              <a:rPr lang="fr-CH" dirty="0" smtClean="0"/>
              <a:t>: </a:t>
            </a:r>
            <a:r>
              <a:rPr lang="fr-CH" dirty="0" err="1" smtClean="0"/>
              <a:t>progressing</a:t>
            </a:r>
            <a:r>
              <a:rPr lang="fr-CH" dirty="0" smtClean="0"/>
              <a:t>, </a:t>
            </a:r>
            <a:r>
              <a:rPr lang="fr-CH" b="1" dirty="0" err="1" smtClean="0"/>
              <a:t>proposing</a:t>
            </a:r>
            <a:r>
              <a:rPr lang="fr-CH" b="1" dirty="0" smtClean="0"/>
              <a:t> 20-50 MCHF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infrastructure </a:t>
            </a:r>
            <a:r>
              <a:rPr lang="fr-CH" dirty="0" err="1" smtClean="0"/>
              <a:t>renewal</a:t>
            </a:r>
            <a:r>
              <a:rPr lang="fr-CH" dirty="0" smtClean="0"/>
              <a:t> in KEK…</a:t>
            </a:r>
          </a:p>
          <a:p>
            <a:r>
              <a:rPr lang="fr-CH" dirty="0" err="1" smtClean="0"/>
              <a:t>Others</a:t>
            </a:r>
            <a:r>
              <a:rPr lang="fr-CH" dirty="0" smtClean="0"/>
              <a:t>? </a:t>
            </a:r>
            <a:r>
              <a:rPr lang="fr-CH" dirty="0" err="1" smtClean="0"/>
              <a:t>Any</a:t>
            </a:r>
            <a:r>
              <a:rPr lang="fr-CH" dirty="0" smtClean="0"/>
              <a:t> </a:t>
            </a:r>
            <a:r>
              <a:rPr lang="fr-CH" dirty="0" err="1" smtClean="0"/>
              <a:t>possibility</a:t>
            </a:r>
            <a:r>
              <a:rPr lang="fr-CH" dirty="0" smtClean="0"/>
              <a:t> </a:t>
            </a:r>
            <a:r>
              <a:rPr lang="fr-CH" dirty="0" err="1" smtClean="0"/>
              <a:t>welcome</a:t>
            </a:r>
            <a:r>
              <a:rPr lang="fr-CH" dirty="0" smtClean="0"/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31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259" y="876243"/>
            <a:ext cx="837210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2800" b="1" dirty="0" smtClean="0"/>
              <a:t>Progress are </a:t>
            </a:r>
            <a:r>
              <a:rPr lang="fr-CH" sz="2800" b="1" dirty="0" err="1" smtClean="0"/>
              <a:t>enormous</a:t>
            </a:r>
            <a:r>
              <a:rPr lang="fr-CH" sz="2800" b="1" dirty="0" smtClean="0"/>
              <a:t>: </a:t>
            </a:r>
            <a:br>
              <a:rPr lang="fr-CH" sz="2800" b="1" dirty="0" smtClean="0"/>
            </a:br>
            <a:r>
              <a:rPr lang="fr-CH" sz="2800" b="1" dirty="0" err="1" smtClean="0"/>
              <a:t>however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we</a:t>
            </a:r>
            <a:r>
              <a:rPr lang="fr-CH" sz="2800" b="1" dirty="0" smtClean="0"/>
              <a:t> are not </a:t>
            </a:r>
            <a:r>
              <a:rPr lang="fr-CH" sz="2800" b="1" dirty="0" err="1" smtClean="0"/>
              <a:t>engaging</a:t>
            </a:r>
            <a:r>
              <a:rPr lang="fr-CH" sz="2800" b="1" dirty="0" smtClean="0"/>
              <a:t> all </a:t>
            </a:r>
            <a:r>
              <a:rPr lang="fr-CH" sz="2800" b="1" dirty="0" err="1" smtClean="0"/>
              <a:t>available</a:t>
            </a:r>
            <a:r>
              <a:rPr lang="fr-CH" sz="2800" b="1" dirty="0" smtClean="0"/>
              <a:t> </a:t>
            </a:r>
            <a:r>
              <a:rPr lang="fr-CH" sz="2800" b="1" dirty="0" err="1" smtClean="0"/>
              <a:t>resources</a:t>
            </a:r>
            <a:r>
              <a:rPr lang="fr-CH" sz="2800" b="1" dirty="0" smtClean="0"/>
              <a:t>!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24876" cy="914400"/>
          </a:xfrm>
        </p:spPr>
        <p:txBody>
          <a:bodyPr/>
          <a:lstStyle/>
          <a:p>
            <a:r>
              <a:rPr lang="fr-CH" dirty="0" smtClean="0"/>
              <a:t>2 </a:t>
            </a:r>
            <a:r>
              <a:rPr lang="fr-CH" dirty="0" err="1" smtClean="0"/>
              <a:t>Reasons</a:t>
            </a:r>
            <a:r>
              <a:rPr lang="fr-CH" dirty="0" smtClean="0"/>
              <a:t> for upgrade: </a:t>
            </a:r>
            <a:br>
              <a:rPr lang="fr-CH" dirty="0" smtClean="0"/>
            </a:br>
            <a:r>
              <a:rPr lang="fr-CH" dirty="0" smtClean="0"/>
              <a:t>Performance &amp; Technical (Consolidation)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1750772"/>
            <a:ext cx="6002766" cy="441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499230"/>
            <a:ext cx="1835696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Shut</a:t>
            </a:r>
            <a:r>
              <a:rPr lang="fr-CH" sz="1600" b="1" dirty="0" smtClean="0"/>
              <a:t> down to </a:t>
            </a:r>
            <a:r>
              <a:rPr lang="fr-CH" sz="1600" b="1" dirty="0" err="1" smtClean="0"/>
              <a:t>fix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interconnects</a:t>
            </a:r>
            <a:r>
              <a:rPr lang="fr-CH" sz="1600" b="1" dirty="0" smtClean="0"/>
              <a:t> and </a:t>
            </a:r>
            <a:r>
              <a:rPr lang="fr-CH" sz="1600" b="1" dirty="0" err="1" smtClean="0"/>
              <a:t>overcome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energy</a:t>
            </a:r>
            <a:r>
              <a:rPr lang="fr-CH" sz="1600" b="1" dirty="0" smtClean="0"/>
              <a:t> limitation (LHC incident of Sept 2008) and R2E</a:t>
            </a:r>
            <a:endParaRPr lang="en-GB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691680" y="2492896"/>
            <a:ext cx="1872208" cy="2900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838462" y="2735460"/>
            <a:ext cx="1296144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Shut</a:t>
            </a:r>
            <a:r>
              <a:rPr lang="fr-CH" sz="1600" b="1" dirty="0" smtClean="0"/>
              <a:t> down to </a:t>
            </a:r>
            <a:r>
              <a:rPr lang="fr-CH" sz="1600" b="1" dirty="0" err="1" smtClean="0"/>
              <a:t>overcome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beam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intensity</a:t>
            </a:r>
            <a:r>
              <a:rPr lang="fr-CH" sz="1600" b="1" dirty="0" smtClean="0"/>
              <a:t>  limitation (</a:t>
            </a:r>
            <a:r>
              <a:rPr lang="fr-CH" sz="1600" b="1" dirty="0" err="1" smtClean="0"/>
              <a:t>Injectors</a:t>
            </a:r>
            <a:r>
              <a:rPr lang="fr-CH" sz="1600" b="1" dirty="0" smtClean="0"/>
              <a:t>, </a:t>
            </a:r>
            <a:r>
              <a:rPr lang="fr-CH" sz="1600" b="1" dirty="0" smtClean="0"/>
              <a:t>collimation and more…)</a:t>
            </a:r>
            <a:endParaRPr lang="en-GB" sz="1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" y="3104918"/>
            <a:ext cx="1836152" cy="137711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5364088" y="3793475"/>
            <a:ext cx="2523810" cy="42761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t0.gstatic.com/images?q=tbn:ANd9GcR29cvio0X8OTwYycknAzK2U_gngDbZuGePVxRo062yx2Z69wTJFw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540" y="5882129"/>
            <a:ext cx="2447925" cy="97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vixra.files.wordpress.com/2011/05/ps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4844" y="4733496"/>
            <a:ext cx="1389156" cy="113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7705614" y="1499230"/>
            <a:ext cx="1428992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Full upgrade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815175" y="2287307"/>
            <a:ext cx="1481100" cy="20558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5732"/>
            <a:ext cx="2209799" cy="155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12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Peak</a:t>
            </a:r>
            <a:r>
              <a:rPr lang="fr-CH" dirty="0" smtClean="0"/>
              <a:t> Performance: </a:t>
            </a:r>
            <a:r>
              <a:rPr lang="fr-CH" dirty="0" err="1" smtClean="0"/>
              <a:t>Luminosity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191131"/>
            <a:ext cx="267181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2354389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42" y="4784378"/>
            <a:ext cx="2810856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78296" y="2956285"/>
            <a:ext cx="8275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err="1" smtClean="0"/>
              <a:t>energy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3553998" y="2419255"/>
            <a:ext cx="413774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8" idx="7"/>
            <a:endCxn id="11" idx="1"/>
          </p:cNvCxnSpPr>
          <p:nvPr/>
        </p:nvCxnSpPr>
        <p:spPr>
          <a:xfrm flipV="1">
            <a:off x="3907176" y="2123146"/>
            <a:ext cx="1542685" cy="3630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8" idx="5"/>
          </p:cNvCxnSpPr>
          <p:nvPr/>
        </p:nvCxnSpPr>
        <p:spPr>
          <a:xfrm>
            <a:off x="3907176" y="2809500"/>
            <a:ext cx="1376995" cy="2230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5069230" y="1916832"/>
            <a:ext cx="2599114" cy="1408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092060" y="1597978"/>
            <a:ext cx="146193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current</a:t>
            </a:r>
            <a:endParaRPr lang="fr-CH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491017" y="3170653"/>
            <a:ext cx="11422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size</a:t>
            </a:r>
            <a:endParaRPr lang="en-GB" dirty="0"/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844" y="3785052"/>
            <a:ext cx="3401548" cy="260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20634" y="3861048"/>
            <a:ext cx="4037610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current</a:t>
            </a:r>
            <a:r>
              <a:rPr lang="fr-CH" dirty="0" smtClean="0"/>
              <a:t> and emittance: </a:t>
            </a:r>
            <a:r>
              <a:rPr lang="fr-CH" dirty="0" err="1" smtClean="0"/>
              <a:t>involve</a:t>
            </a:r>
            <a:r>
              <a:rPr lang="fr-CH" dirty="0" smtClean="0"/>
              <a:t> </a:t>
            </a:r>
            <a:r>
              <a:rPr lang="fr-CH" dirty="0" err="1" smtClean="0"/>
              <a:t>Inj</a:t>
            </a:r>
            <a:r>
              <a:rPr lang="fr-CH" dirty="0" smtClean="0"/>
              <a:t> </a:t>
            </a:r>
            <a:r>
              <a:rPr lang="fr-CH" dirty="0" err="1" smtClean="0"/>
              <a:t>chain</a:t>
            </a:r>
            <a:r>
              <a:rPr lang="fr-CH" dirty="0" smtClean="0"/>
              <a:t> and </a:t>
            </a:r>
            <a:r>
              <a:rPr lang="fr-CH" dirty="0" err="1" smtClean="0"/>
              <a:t>whole</a:t>
            </a:r>
            <a:r>
              <a:rPr lang="fr-CH" dirty="0" smtClean="0"/>
              <a:t> ring</a:t>
            </a:r>
            <a:endParaRPr lang="fr-CH" dirty="0"/>
          </a:p>
          <a:p>
            <a:r>
              <a:rPr lang="fr-CH" dirty="0" smtClean="0"/>
              <a:t>β</a:t>
            </a:r>
            <a:r>
              <a:rPr lang="fr-CH" baseline="30000" dirty="0" smtClean="0">
                <a:sym typeface="Symbol"/>
              </a:rPr>
              <a:t></a:t>
            </a:r>
            <a:r>
              <a:rPr lang="fr-CH" dirty="0" smtClean="0">
                <a:sym typeface="Symbol"/>
              </a:rPr>
              <a:t> </a:t>
            </a:r>
            <a:r>
              <a:rPr lang="fr-CH" dirty="0" err="1" smtClean="0">
                <a:sym typeface="Symbol"/>
              </a:rPr>
              <a:t>involve</a:t>
            </a:r>
            <a:r>
              <a:rPr lang="fr-CH" dirty="0" smtClean="0">
                <a:sym typeface="Symbol"/>
              </a:rPr>
              <a:t> «</a:t>
            </a:r>
            <a:r>
              <a:rPr lang="fr-CH" dirty="0" err="1" smtClean="0">
                <a:sym typeface="Symbol"/>
              </a:rPr>
              <a:t>only</a:t>
            </a:r>
            <a:r>
              <a:rPr lang="fr-CH" dirty="0" smtClean="0">
                <a:sym typeface="Symbol"/>
              </a:rPr>
              <a:t>» 2 </a:t>
            </a:r>
            <a:r>
              <a:rPr lang="fr-CH" dirty="0" err="1" smtClean="0">
                <a:sym typeface="Symbol"/>
              </a:rPr>
              <a:t>IRs</a:t>
            </a:r>
            <a:r>
              <a:rPr lang="fr-CH" dirty="0" smtClean="0">
                <a:sym typeface="Symbol"/>
              </a:rPr>
              <a:t>, 600 m (but ATS…)</a:t>
            </a:r>
            <a:endParaRPr lang="fr-CH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70348" y="5292701"/>
            <a:ext cx="3937268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LHC has been </a:t>
            </a:r>
            <a:r>
              <a:rPr lang="fr-CH" b="1" dirty="0" err="1" smtClean="0"/>
              <a:t>designed</a:t>
            </a:r>
            <a:r>
              <a:rPr lang="fr-CH" b="1" dirty="0" smtClean="0"/>
              <a:t> for L</a:t>
            </a:r>
            <a:r>
              <a:rPr lang="fr-CH" b="1" baseline="-25000" dirty="0" smtClean="0"/>
              <a:t>0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All </a:t>
            </a:r>
            <a:r>
              <a:rPr lang="fr-CH" b="1" dirty="0" err="1" smtClean="0"/>
              <a:t>systems</a:t>
            </a:r>
            <a:r>
              <a:rPr lang="fr-CH" b="1" dirty="0" smtClean="0"/>
              <a:t> have </a:t>
            </a:r>
            <a:r>
              <a:rPr lang="fr-CH" b="1" dirty="0" err="1" smtClean="0"/>
              <a:t>singularly</a:t>
            </a:r>
            <a:r>
              <a:rPr lang="fr-CH" b="1" dirty="0" smtClean="0"/>
              <a:t> </a:t>
            </a:r>
            <a:r>
              <a:rPr lang="fr-CH" b="1" dirty="0" err="1" smtClean="0"/>
              <a:t>designed</a:t>
            </a:r>
            <a:r>
              <a:rPr lang="fr-CH" b="1" dirty="0" smtClean="0"/>
              <a:t> </a:t>
            </a:r>
            <a:r>
              <a:rPr lang="fr-CH" b="1" dirty="0" err="1" smtClean="0"/>
              <a:t>tentatively</a:t>
            </a:r>
            <a:r>
              <a:rPr lang="fr-CH" b="1" dirty="0" smtClean="0"/>
              <a:t> for </a:t>
            </a:r>
            <a:r>
              <a:rPr lang="fr-CH" b="1" dirty="0" err="1" smtClean="0"/>
              <a:t>ultimate</a:t>
            </a:r>
            <a:r>
              <a:rPr lang="fr-CH" b="1" dirty="0" smtClean="0"/>
              <a:t> 2L</a:t>
            </a:r>
            <a:r>
              <a:rPr lang="fr-CH" b="1" baseline="-25000" dirty="0" smtClean="0"/>
              <a:t>0</a:t>
            </a:r>
            <a:r>
              <a:rPr lang="fr-CH" b="1" dirty="0" smtClean="0"/>
              <a:t> (</a:t>
            </a:r>
            <a:r>
              <a:rPr lang="fr-CH" b="1" dirty="0" err="1" smtClean="0"/>
              <a:t>almost</a:t>
            </a:r>
            <a:r>
              <a:rPr lang="fr-CH" b="1" dirty="0" smtClean="0"/>
              <a:t>…)</a:t>
            </a:r>
            <a:endParaRPr lang="en-GB" b="1" baseline="-25000" dirty="0"/>
          </a:p>
        </p:txBody>
      </p:sp>
    </p:spTree>
    <p:extLst>
      <p:ext uri="{BB962C8B-B14F-4D97-AF65-F5344CB8AC3E}">
        <p14:creationId xmlns:p14="http://schemas.microsoft.com/office/powerpoint/2010/main" val="215521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2445" y="191510"/>
            <a:ext cx="8229600" cy="1684792"/>
          </a:xfrm>
        </p:spPr>
        <p:txBody>
          <a:bodyPr/>
          <a:lstStyle/>
          <a:p>
            <a:r>
              <a:rPr lang="fr-CH" sz="3200" dirty="0" smtClean="0"/>
              <a:t>The final performance: </a:t>
            </a:r>
            <a:r>
              <a:rPr lang="fr-CH" sz="3200" dirty="0" smtClean="0">
                <a:sym typeface="Symbol"/>
              </a:rPr>
              <a:t></a:t>
            </a:r>
            <a:r>
              <a:rPr lang="fr-CH" sz="3200" i="1" dirty="0" err="1" smtClean="0">
                <a:sym typeface="Symbol"/>
              </a:rPr>
              <a:t>Ldt</a:t>
            </a:r>
            <a:r>
              <a:rPr lang="fr-CH" sz="3200" i="1" dirty="0" smtClean="0">
                <a:sym typeface="Symbol"/>
              </a:rPr>
              <a:t> </a:t>
            </a:r>
            <a:r>
              <a:rPr lang="fr-CH" sz="3200" dirty="0" smtClean="0">
                <a:sym typeface="Symbol"/>
              </a:rPr>
              <a:t/>
            </a:r>
            <a:br>
              <a:rPr lang="fr-CH" sz="3200" dirty="0" smtClean="0">
                <a:sym typeface="Symbol"/>
              </a:rPr>
            </a:br>
            <a:r>
              <a:rPr lang="fr-CH" sz="3200" dirty="0" smtClean="0">
                <a:sym typeface="Symbol"/>
              </a:rPr>
              <a:t>This </a:t>
            </a:r>
            <a:r>
              <a:rPr lang="fr-CH" sz="3200" dirty="0" err="1" smtClean="0">
                <a:sym typeface="Symbol"/>
              </a:rPr>
              <a:t>requires</a:t>
            </a:r>
            <a:r>
              <a:rPr lang="fr-CH" sz="3200" dirty="0" smtClean="0">
                <a:sym typeface="Symbol"/>
              </a:rPr>
              <a:t> </a:t>
            </a:r>
            <a:r>
              <a:rPr lang="fr-CH" sz="3200" dirty="0" err="1" smtClean="0">
                <a:sym typeface="Symbol"/>
              </a:rPr>
              <a:t>levelling</a:t>
            </a:r>
            <a:r>
              <a:rPr lang="fr-CH" sz="3200" dirty="0" smtClean="0">
                <a:sym typeface="Symbol"/>
              </a:rPr>
              <a:t> (&lt;&lt; </a:t>
            </a:r>
            <a:r>
              <a:rPr lang="fr-CH" sz="3200" dirty="0" err="1" smtClean="0">
                <a:sym typeface="Symbol"/>
              </a:rPr>
              <a:t>virtual</a:t>
            </a:r>
            <a:r>
              <a:rPr lang="fr-CH" sz="3200" dirty="0" smtClean="0">
                <a:sym typeface="Symbol"/>
              </a:rPr>
              <a:t> </a:t>
            </a:r>
            <a:r>
              <a:rPr lang="fr-CH" sz="3200" dirty="0" err="1" smtClean="0">
                <a:sym typeface="Symbol"/>
              </a:rPr>
              <a:t>lumi</a:t>
            </a:r>
            <a:r>
              <a:rPr lang="fr-CH" sz="3200" dirty="0" smtClean="0">
                <a:sym typeface="Symbol"/>
              </a:rPr>
              <a:t>)</a:t>
            </a:r>
            <a:br>
              <a:rPr lang="fr-CH" sz="3200" dirty="0" smtClean="0">
                <a:sym typeface="Symbol"/>
              </a:rPr>
            </a:br>
            <a:r>
              <a:rPr lang="fr-CH" sz="3200" dirty="0" smtClean="0">
                <a:sym typeface="Symbol"/>
              </a:rPr>
              <a:t>This </a:t>
            </a:r>
            <a:r>
              <a:rPr lang="fr-CH" sz="3200" dirty="0" err="1" smtClean="0">
                <a:sym typeface="Symbol"/>
              </a:rPr>
              <a:t>requires</a:t>
            </a:r>
            <a:r>
              <a:rPr lang="fr-CH" sz="3200" dirty="0" smtClean="0">
                <a:sym typeface="Symbol"/>
              </a:rPr>
              <a:t> </a:t>
            </a:r>
            <a:r>
              <a:rPr lang="fr-CH" sz="3200" dirty="0" err="1" smtClean="0">
                <a:sym typeface="Symbol"/>
              </a:rPr>
              <a:t>availability</a:t>
            </a:r>
            <a:r>
              <a:rPr lang="fr-CH" sz="3200" dirty="0" smtClean="0">
                <a:sym typeface="Symbol"/>
              </a:rPr>
              <a:t> and </a:t>
            </a:r>
            <a:r>
              <a:rPr lang="fr-CH" sz="3200" dirty="0" err="1" smtClean="0">
                <a:sym typeface="Symbol"/>
              </a:rPr>
              <a:t>reliability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53807"/>
            <a:ext cx="7416824" cy="4561347"/>
          </a:xfrm>
          <a:prstGeom prst="rect">
            <a:avLst/>
          </a:prstGeom>
        </p:spPr>
      </p:pic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228184" y="2137033"/>
            <a:ext cx="10567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 smtClean="0">
                <a:solidFill>
                  <a:srgbClr val="FF3300"/>
                </a:solidFill>
              </a:rPr>
              <a:t>25 ns</a:t>
            </a:r>
          </a:p>
          <a:p>
            <a:pPr eaLnBrk="1" hangingPunct="1"/>
            <a:r>
              <a:rPr lang="en-US" sz="2000" dirty="0" smtClean="0">
                <a:solidFill>
                  <a:srgbClr val="FF3300"/>
                </a:solidFill>
              </a:rPr>
              <a:t>w/o </a:t>
            </a:r>
          </a:p>
          <a:p>
            <a:pPr eaLnBrk="1" hangingPunct="1"/>
            <a:r>
              <a:rPr lang="en-US" sz="2000" dirty="0" smtClean="0">
                <a:solidFill>
                  <a:srgbClr val="FF3300"/>
                </a:solidFill>
              </a:rPr>
              <a:t>leveling</a:t>
            </a:r>
            <a:endParaRPr lang="en-US" sz="2000" dirty="0">
              <a:solidFill>
                <a:srgbClr val="FF3300"/>
              </a:solidFill>
            </a:endParaRP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6506340" y="3812907"/>
            <a:ext cx="99899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 smtClean="0">
                <a:solidFill>
                  <a:srgbClr val="0000FF"/>
                </a:solidFill>
              </a:rPr>
              <a:t>25 ns </a:t>
            </a:r>
            <a:endParaRPr lang="en-US" sz="2000" dirty="0">
              <a:solidFill>
                <a:srgbClr val="0000FF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0000FF"/>
                </a:solidFill>
              </a:rPr>
              <a:t>leveled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4425142" y="2147135"/>
            <a:ext cx="13260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virtual </a:t>
            </a:r>
            <a:endParaRPr lang="en-US" sz="20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rgbClr val="FF0000"/>
                </a:solidFill>
              </a:rPr>
              <a:t>peak </a:t>
            </a:r>
            <a:endParaRPr lang="en-US" sz="20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2000" dirty="0">
                <a:solidFill>
                  <a:srgbClr val="FF0000"/>
                </a:solidFill>
              </a:rPr>
              <a:t>luminosity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383208" y="2521377"/>
            <a:ext cx="470289" cy="99871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47409" y="4195140"/>
            <a:ext cx="1920860" cy="0"/>
          </a:xfrm>
          <a:prstGeom prst="straightConnector1">
            <a:avLst/>
          </a:prstGeom>
          <a:ln w="34925">
            <a:solidFill>
              <a:srgbClr val="0000C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06494" y="3549706"/>
            <a:ext cx="661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rgbClr val="0000CC"/>
                </a:solidFill>
              </a:rPr>
              <a:t>t</a:t>
            </a:r>
            <a:r>
              <a:rPr lang="en-US" sz="3200" baseline="-25000" dirty="0" err="1" smtClean="0">
                <a:solidFill>
                  <a:srgbClr val="0000CC"/>
                </a:solidFill>
              </a:rPr>
              <a:t>lev</a:t>
            </a:r>
            <a:endParaRPr lang="en-GB" sz="3200" baseline="-25000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81" y="3842094"/>
            <a:ext cx="7218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CC"/>
                </a:solidFill>
              </a:rPr>
              <a:t>t</a:t>
            </a:r>
            <a:r>
              <a:rPr lang="en-US" sz="3200" baseline="-25000" dirty="0" err="1" smtClean="0">
                <a:solidFill>
                  <a:srgbClr val="0000CC"/>
                </a:solidFill>
              </a:rPr>
              <a:t>dec</a:t>
            </a:r>
            <a:endParaRPr lang="en-GB" sz="3200" baseline="-25000" dirty="0">
              <a:solidFill>
                <a:srgbClr val="0000CC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68269" y="4459237"/>
            <a:ext cx="808976" cy="0"/>
          </a:xfrm>
          <a:prstGeom prst="straightConnector1">
            <a:avLst/>
          </a:prstGeom>
          <a:ln w="34925">
            <a:solidFill>
              <a:srgbClr val="0000C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677245" y="4751625"/>
            <a:ext cx="1049537" cy="0"/>
          </a:xfrm>
          <a:prstGeom prst="straightConnector1">
            <a:avLst/>
          </a:prstGeom>
          <a:ln w="34925">
            <a:solidFill>
              <a:srgbClr val="0000CC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77119" y="4166850"/>
            <a:ext cx="549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000CC"/>
                </a:solidFill>
              </a:rPr>
              <a:t>t</a:t>
            </a:r>
            <a:r>
              <a:rPr lang="en-US" sz="3200" baseline="-25000" dirty="0" err="1" smtClean="0">
                <a:solidFill>
                  <a:srgbClr val="0000CC"/>
                </a:solidFill>
              </a:rPr>
              <a:t>ta</a:t>
            </a:r>
            <a:endParaRPr lang="en-GB" sz="3200" baseline="-25000" dirty="0">
              <a:solidFill>
                <a:srgbClr val="0000CC"/>
              </a:solidFill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2016584" y="4957735"/>
            <a:ext cx="21564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000" dirty="0" smtClean="0">
                <a:solidFill>
                  <a:srgbClr val="0000FF"/>
                </a:solidFill>
              </a:rPr>
              <a:t>50 ns    leveled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34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Final goal : 3000 fb</a:t>
            </a:r>
            <a:r>
              <a:rPr lang="fr-CH" baseline="30000" dirty="0" smtClean="0"/>
              <a:t>-1</a:t>
            </a:r>
            <a:r>
              <a:rPr lang="fr-CH" dirty="0" smtClean="0"/>
              <a:t> by 2030’s…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726" y="1030965"/>
            <a:ext cx="3998789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42" y="3445677"/>
            <a:ext cx="5033185" cy="3092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93574" y="1345671"/>
            <a:ext cx="3313216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3 fb-1 per </a:t>
            </a:r>
            <a:r>
              <a:rPr lang="fr-CH" sz="2000" b="1" dirty="0" err="1" smtClean="0"/>
              <a:t>day</a:t>
            </a:r>
            <a:endParaRPr lang="fr-CH" sz="2000" b="1" dirty="0" smtClean="0"/>
          </a:p>
          <a:p>
            <a:r>
              <a:rPr lang="fr-CH" sz="2000" b="1" dirty="0" smtClean="0"/>
              <a:t>60% of </a:t>
            </a:r>
            <a:r>
              <a:rPr lang="fr-CH" sz="2000" b="1" dirty="0" err="1" smtClean="0"/>
              <a:t>efficiency</a:t>
            </a:r>
            <a:endParaRPr lang="fr-CH" sz="2000" b="1" dirty="0" smtClean="0"/>
          </a:p>
          <a:p>
            <a:r>
              <a:rPr lang="fr-CH" sz="2000" b="1" dirty="0" smtClean="0"/>
              <a:t>250 fb-1 /</a:t>
            </a:r>
            <a:r>
              <a:rPr lang="fr-CH" sz="2000" b="1" dirty="0" err="1" smtClean="0"/>
              <a:t>year</a:t>
            </a:r>
            <a:endParaRPr lang="fr-CH" sz="2000" b="1" dirty="0" smtClean="0"/>
          </a:p>
          <a:p>
            <a:r>
              <a:rPr lang="fr-CH" sz="2000" b="1" dirty="0" smtClean="0"/>
              <a:t>300 fb-1/</a:t>
            </a:r>
            <a:r>
              <a:rPr lang="fr-CH" sz="2000" b="1" dirty="0" err="1" smtClean="0"/>
              <a:t>year</a:t>
            </a:r>
            <a:r>
              <a:rPr lang="fr-CH" sz="2000" b="1" dirty="0" smtClean="0"/>
              <a:t> as «</a:t>
            </a:r>
            <a:r>
              <a:rPr lang="fr-CH" sz="2000" b="1" dirty="0" err="1" smtClean="0"/>
              <a:t>ultimate</a:t>
            </a:r>
            <a:r>
              <a:rPr lang="fr-CH" sz="2000" b="1" dirty="0" smtClean="0"/>
              <a:t>»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04066" y="3900818"/>
            <a:ext cx="164473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Full </a:t>
            </a:r>
            <a:r>
              <a:rPr lang="fr-CH" sz="2400" b="1" dirty="0" err="1" smtClean="0"/>
              <a:t>project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07977" y="5076106"/>
            <a:ext cx="322440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400" b="1" dirty="0" err="1" smtClean="0"/>
              <a:t>Enhanced</a:t>
            </a:r>
            <a:r>
              <a:rPr lang="fr-CH" sz="2400" b="1" dirty="0" smtClean="0"/>
              <a:t> consolidation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55972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Official </a:t>
            </a:r>
            <a:r>
              <a:rPr lang="fr-CH" dirty="0" err="1"/>
              <a:t>B</a:t>
            </a:r>
            <a:r>
              <a:rPr lang="fr-CH" dirty="0" err="1" smtClean="0"/>
              <a:t>eam</a:t>
            </a:r>
            <a:r>
              <a:rPr lang="fr-CH" dirty="0" smtClean="0"/>
              <a:t>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sz="2800" dirty="0" smtClean="0"/>
              <a:t>(</a:t>
            </a:r>
            <a:r>
              <a:rPr lang="fr-CH" sz="2800" dirty="0" err="1" smtClean="0"/>
              <a:t>see</a:t>
            </a:r>
            <a:r>
              <a:rPr lang="fr-CH" sz="2800" dirty="0" smtClean="0"/>
              <a:t> PLC by </a:t>
            </a:r>
            <a:r>
              <a:rPr lang="fr-CH" sz="2800" dirty="0" err="1" smtClean="0"/>
              <a:t>O.Bruning</a:t>
            </a:r>
            <a:r>
              <a:rPr lang="fr-CH" sz="2800" dirty="0" smtClean="0"/>
              <a:t>)</a:t>
            </a:r>
            <a:endParaRPr lang="en-GB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67946"/>
              </p:ext>
            </p:extLst>
          </p:nvPr>
        </p:nvGraphicFramePr>
        <p:xfrm>
          <a:off x="213295" y="1295400"/>
          <a:ext cx="5958905" cy="4865373"/>
        </p:xfrm>
        <a:graphic>
          <a:graphicData uri="http://schemas.openxmlformats.org/drawingml/2006/table">
            <a:tbl>
              <a:tblPr/>
              <a:tblGrid>
                <a:gridCol w="1850455"/>
                <a:gridCol w="1193800"/>
                <a:gridCol w="1466850"/>
                <a:gridCol w="14478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2.2E+11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1.12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0.89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x-ing angle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rad]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300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590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12.5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11.4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65" charset="2"/>
                          <a:ea typeface="ＭＳ Ｐゴシック" pitchFamily="-65" charset="-128"/>
                          <a:cs typeface="ＭＳ Ｐゴシック" pitchFamily="-65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eVs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]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pitchFamily="-65" charset="2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energy spread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1.20E-04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bunch length [m]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7.50E-02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horizontal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80 -&gt; 106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20.0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20.7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IBS longitudinal [h]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61 -&gt; 60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15.8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13.2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Piwinski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2.9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0.35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27551F"/>
                        </a:solidFill>
                        <a:effectLst/>
                        <a:latin typeface="Verdana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0.33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3.9E-03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5.0E-03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7.4 10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8.5 10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Virtual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1.2 10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21 10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26 10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400800" y="5410200"/>
            <a:ext cx="2667000" cy="728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(Leveled to 5 10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  <a:endParaRPr lang="en-US" sz="150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        and 2.5 10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  <a:r>
              <a:rPr lang="en-US" sz="150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27729"/>
              </p:ext>
            </p:extLst>
          </p:nvPr>
        </p:nvGraphicFramePr>
        <p:xfrm>
          <a:off x="152400" y="6172200"/>
          <a:ext cx="8839200" cy="230188"/>
        </p:xfrm>
        <a:graphic>
          <a:graphicData uri="http://schemas.openxmlformats.org/drawingml/2006/table">
            <a:tbl>
              <a:tblPr/>
              <a:tblGrid>
                <a:gridCol w="2819400"/>
                <a:gridCol w="285750"/>
                <a:gridCol w="1466850"/>
                <a:gridCol w="1447800"/>
                <a:gridCol w="1371600"/>
                <a:gridCol w="1447800"/>
              </a:tblGrid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Events /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crossing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(peak &amp; leveled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)</a:t>
                      </a: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19</a:t>
                      </a:r>
                      <a:endParaRPr kumimoji="0" 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210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475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</a:t>
                      </a:r>
                      <a:endParaRPr kumimoji="0" lang="en-US" sz="1400" b="1" i="0" u="none" strike="noStrike" cap="none" normalizeH="0" baseline="3000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6424613" y="1371600"/>
            <a:ext cx="23383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6.2 10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14 </a:t>
            </a: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and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 </a:t>
            </a: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4.9 10</a:t>
            </a:r>
            <a:r>
              <a:rPr lang="en-US" sz="1600" b="1" baseline="30000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14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smtClean="0">
                <a:solidFill>
                  <a:srgbClr val="800000"/>
                </a:solidFill>
                <a:latin typeface="Comic Sans MS" pitchFamily="-65" charset="0"/>
                <a:ea typeface="Comic Sans MS" pitchFamily="-65" charset="0"/>
                <a:cs typeface="Comic Sans MS" pitchFamily="-65" charset="0"/>
                <a:sym typeface="Wingdings" pitchFamily="-65" charset="2"/>
              </a:rPr>
              <a:t>p/beam</a:t>
            </a:r>
            <a:endParaRPr lang="de-DE" sz="1600" smtClean="0">
              <a:solidFill>
                <a:srgbClr val="3B812F"/>
              </a:solidFill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248400" y="2057400"/>
            <a:ext cx="2895600" cy="31130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-65" charset="2"/>
              <a:buChar char="è"/>
            </a:pPr>
            <a:r>
              <a:rPr lang="en-US" sz="1500" dirty="0" smtClean="0">
                <a:solidFill>
                  <a:srgbClr val="27551F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 sufficient room for leveling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27551F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     (with Crab Cavities)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27551F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Virtual luminosity (25ns)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L = 7.4 / 0.35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baseline="300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= 21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(‘k’ = 5)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  <a:sym typeface="Wingdings" pitchFamily="-65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Virtual luminosity (50ns) of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L = 8.5 / 0.33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baseline="300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  <a:sym typeface="Wingdings" pitchFamily="-65" charset="2"/>
              </a:rPr>
              <a:t>= 26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10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34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cm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-2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 s</a:t>
            </a:r>
            <a:r>
              <a:rPr lang="en-US" sz="1500" baseline="300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-1 </a:t>
            </a:r>
            <a:r>
              <a:rPr lang="en-US" sz="1500" dirty="0" smtClean="0">
                <a:solidFill>
                  <a:srgbClr val="000000"/>
                </a:solidFill>
                <a:latin typeface="Comic Sans MS" pitchFamily="-65" charset="0"/>
                <a:ea typeface="ＭＳ Ｐゴシック" pitchFamily="-65" charset="-128"/>
                <a:cs typeface="ＭＳ Ｐゴシック" pitchFamily="-65" charset="-128"/>
              </a:rPr>
              <a:t>(‘k’ = 10)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500" dirty="0" smtClean="0">
              <a:solidFill>
                <a:srgbClr val="000000"/>
              </a:solidFill>
              <a:latin typeface="Comic Sans MS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2" name="6-Point Star 11"/>
          <p:cNvSpPr>
            <a:spLocks noChangeAspect="1"/>
          </p:cNvSpPr>
          <p:nvPr/>
        </p:nvSpPr>
        <p:spPr>
          <a:xfrm>
            <a:off x="2772720" y="5987064"/>
            <a:ext cx="671124" cy="671124"/>
          </a:xfrm>
          <a:prstGeom prst="star6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28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15127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07-02 at 7.00.4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300" y="1385281"/>
            <a:ext cx="7667625" cy="492272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 </a:t>
            </a:r>
            <a:r>
              <a:rPr lang="fr-CH" dirty="0" err="1" smtClean="0"/>
              <a:t>project</a:t>
            </a:r>
            <a:r>
              <a:rPr lang="fr-CH" dirty="0" smtClean="0"/>
              <a:t> – 1 structure: HL-LHC</a:t>
            </a:r>
            <a:br>
              <a:rPr lang="fr-CH" dirty="0" smtClean="0"/>
            </a:br>
            <a:r>
              <a:rPr lang="fr-CH" sz="3200" dirty="0" smtClean="0"/>
              <a:t>FP7 HiLumi Design </a:t>
            </a:r>
            <a:r>
              <a:rPr lang="fr-CH" sz="3200" dirty="0" err="1" smtClean="0"/>
              <a:t>Study</a:t>
            </a:r>
            <a:r>
              <a:rPr lang="fr-CH" sz="3200" dirty="0" smtClean="0"/>
              <a:t> </a:t>
            </a:r>
            <a:r>
              <a:rPr lang="fr-CH" sz="3200" dirty="0" err="1" smtClean="0"/>
              <a:t>just</a:t>
            </a:r>
            <a:r>
              <a:rPr lang="fr-CH" sz="3200" dirty="0" smtClean="0"/>
              <a:t> </a:t>
            </a:r>
            <a:r>
              <a:rPr lang="fr-CH" sz="3200" dirty="0" err="1" smtClean="0"/>
              <a:t>covers</a:t>
            </a:r>
            <a:r>
              <a:rPr lang="fr-CH" sz="3200" dirty="0" smtClean="0"/>
              <a:t> part of </a:t>
            </a:r>
            <a:r>
              <a:rPr lang="fr-CH" sz="3200" dirty="0" err="1" smtClean="0"/>
              <a:t>it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65563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745</TotalTime>
  <Words>1404</Words>
  <Application>Microsoft Office PowerPoint</Application>
  <PresentationFormat>On-screen Show (4:3)</PresentationFormat>
  <Paragraphs>347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HiLumiLHC_PresentationTemplate</vt:lpstr>
      <vt:lpstr>Status of the HL-LHc project</vt:lpstr>
      <vt:lpstr>Content</vt:lpstr>
      <vt:lpstr>Change of plan from last year… (official part is till 2015)</vt:lpstr>
      <vt:lpstr>2 Reasons for upgrade:  Performance &amp; Technical (Consolidation)</vt:lpstr>
      <vt:lpstr>Peak Performance: Luminosity</vt:lpstr>
      <vt:lpstr>The final performance: Ldt  This requires levelling (&lt;&lt; virtual lumi) This requires availability and reliability</vt:lpstr>
      <vt:lpstr>Final goal : 3000 fb-1 by 2030’s…</vt:lpstr>
      <vt:lpstr>Official Beam Parameters  (see PLC by O.Bruning)</vt:lpstr>
      <vt:lpstr>1 project – 1 structure: HL-LHC FP7 HiLumi Design Study just covers part of it</vt:lpstr>
      <vt:lpstr>Structure and Management</vt:lpstr>
      <vt:lpstr>WP 1 : Project Management</vt:lpstr>
      <vt:lpstr>WP1 – Project Management – cont.2</vt:lpstr>
      <vt:lpstr>WP1 – Project Management – cont.3</vt:lpstr>
      <vt:lpstr>WP 1 : project Management</vt:lpstr>
      <vt:lpstr>WP1 – Project Management</vt:lpstr>
      <vt:lpstr>CERN Context</vt:lpstr>
      <vt:lpstr>HiLumi: Two branches (with overlap)</vt:lpstr>
      <vt:lpstr>Preliminary budget estimate</vt:lpstr>
      <vt:lpstr>European Strategy Update</vt:lpstr>
      <vt:lpstr>1.2 km of new equipment in the LHC…</vt:lpstr>
      <vt:lpstr>Technical Progress (incomplete …) - 1</vt:lpstr>
      <vt:lpstr>Technical Progress (incomplete …) - 2</vt:lpstr>
      <vt:lpstr>Technical Progress (incomplete …) - 3</vt:lpstr>
      <vt:lpstr>Technical Progress (incomplete …) - 4</vt:lpstr>
      <vt:lpstr>Technical Progress (incomplete …) - 5</vt:lpstr>
      <vt:lpstr>Technical Progress (incomplete …) - 6</vt:lpstr>
      <vt:lpstr>Technical Progress (incomplete …) - 7</vt:lpstr>
      <vt:lpstr>Technical Progress (incomplete …) - 8</vt:lpstr>
      <vt:lpstr>Technical Progress (incomplete …) - 9</vt:lpstr>
      <vt:lpstr>Technical Progress (incomplete …) - 10</vt:lpstr>
      <vt:lpstr>Discussing in-kind contribution  (secure Full Performance Upgrade)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rossiluc</cp:lastModifiedBy>
  <cp:revision>59</cp:revision>
  <dcterms:created xsi:type="dcterms:W3CDTF">2011-12-13T14:40:13Z</dcterms:created>
  <dcterms:modified xsi:type="dcterms:W3CDTF">2012-11-14T00:52:48Z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