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10"/>
  </p:notesMasterIdLst>
  <p:handoutMasterIdLst>
    <p:handoutMasterId r:id="rId11"/>
  </p:handoutMasterIdLst>
  <p:sldIdLst>
    <p:sldId id="292" r:id="rId3"/>
    <p:sldId id="331" r:id="rId4"/>
    <p:sldId id="332" r:id="rId5"/>
    <p:sldId id="333" r:id="rId6"/>
    <p:sldId id="336" r:id="rId7"/>
    <p:sldId id="334" r:id="rId8"/>
    <p:sldId id="335" r:id="rId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00"/>
    <a:srgbClr val="FF3300"/>
    <a:srgbClr val="0066FF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74" d="100"/>
          <a:sy n="74" d="100"/>
        </p:scale>
        <p:origin x="-1410" y="-9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2" rIns="91623" bIns="4581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744" y="0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2" rIns="91623" bIns="4581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861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2" rIns="91623" bIns="4581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744" y="9430861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23" tIns="45812" rIns="91623" bIns="4581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8802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3" tIns="45812" rIns="91623" bIns="4581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35" y="0"/>
            <a:ext cx="2945340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3" tIns="45812" rIns="91623" bIns="4581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403" y="4714637"/>
            <a:ext cx="4986871" cy="44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3" tIns="45812" rIns="91623" bIns="458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449"/>
            <a:ext cx="2945341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3" tIns="45812" rIns="91623" bIns="4581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35" y="9432449"/>
            <a:ext cx="2945340" cy="49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3" tIns="45812" rIns="91623" bIns="4581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6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ISSUES IN QXF PROTECTION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60612" y="3810000"/>
            <a:ext cx="7279341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000" dirty="0" smtClean="0"/>
              <a:t>With contributions from </a:t>
            </a:r>
          </a:p>
          <a:p>
            <a:pPr eaLnBrk="1" hangingPunct="1"/>
            <a:r>
              <a:rPr lang="en-US" sz="2000" dirty="0" smtClean="0"/>
              <a:t>H. </a:t>
            </a:r>
            <a:r>
              <a:rPr lang="en-US" sz="2000" dirty="0" err="1" smtClean="0"/>
              <a:t>Bajas</a:t>
            </a:r>
            <a:r>
              <a:rPr lang="en-US" sz="2000" dirty="0" smtClean="0"/>
              <a:t>, H. </a:t>
            </a:r>
            <a:r>
              <a:rPr lang="en-US" sz="2000" dirty="0" err="1" smtClean="0"/>
              <a:t>Felice</a:t>
            </a:r>
            <a:r>
              <a:rPr lang="en-US" sz="2000" dirty="0" smtClean="0"/>
              <a:t>, T. </a:t>
            </a:r>
            <a:r>
              <a:rPr lang="en-US" sz="2000" dirty="0" err="1" smtClean="0"/>
              <a:t>Salmi</a:t>
            </a:r>
            <a:r>
              <a:rPr lang="en-US" sz="2000" dirty="0" smtClean="0"/>
              <a:t>, M. </a:t>
            </a:r>
            <a:r>
              <a:rPr lang="en-US" sz="2000" dirty="0" err="1" smtClean="0"/>
              <a:t>Sorbi</a:t>
            </a:r>
            <a:endParaRPr lang="en-US" sz="20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err="1" smtClean="0">
                <a:solidFill>
                  <a:schemeClr val="bg1"/>
                </a:solidFill>
              </a:rPr>
              <a:t>Frascati</a:t>
            </a:r>
            <a:r>
              <a:rPr lang="en-US" sz="1200" dirty="0" smtClean="0">
                <a:solidFill>
                  <a:schemeClr val="bg1"/>
                </a:solidFill>
              </a:rPr>
              <a:t>,  15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November 2012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QXF session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Issues in QXF protection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QXF: DUMP RESISTOR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Short </a:t>
            </a:r>
            <a:r>
              <a:rPr lang="fr-CH" dirty="0" err="1" smtClean="0"/>
              <a:t>magnets</a:t>
            </a:r>
            <a:r>
              <a:rPr lang="fr-CH" dirty="0" smtClean="0"/>
              <a:t> have been </a:t>
            </a:r>
            <a:r>
              <a:rPr lang="fr-CH" dirty="0" err="1" smtClean="0"/>
              <a:t>always</a:t>
            </a:r>
            <a:r>
              <a:rPr lang="fr-CH" dirty="0" smtClean="0"/>
              <a:t> </a:t>
            </a:r>
            <a:r>
              <a:rPr lang="fr-CH" dirty="0" err="1" smtClean="0"/>
              <a:t>tested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extraction </a:t>
            </a:r>
            <a:r>
              <a:rPr lang="fr-CH" dirty="0" err="1" smtClean="0"/>
              <a:t>through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C00000"/>
                </a:solidFill>
              </a:rPr>
              <a:t>dump </a:t>
            </a:r>
            <a:r>
              <a:rPr lang="fr-CH" dirty="0" err="1" smtClean="0">
                <a:solidFill>
                  <a:srgbClr val="C00000"/>
                </a:solidFill>
              </a:rPr>
              <a:t>resistor</a:t>
            </a:r>
            <a:endParaRPr lang="fr-CH" dirty="0" smtClean="0">
              <a:solidFill>
                <a:srgbClr val="C00000"/>
              </a:solidFill>
            </a:endParaRPr>
          </a:p>
          <a:p>
            <a:pPr lvl="1" eaLnBrk="1" hangingPunct="1"/>
            <a:r>
              <a:rPr lang="fr-CH" dirty="0" smtClean="0"/>
              <a:t>Non </a:t>
            </a:r>
            <a:r>
              <a:rPr lang="fr-CH" dirty="0" err="1" smtClean="0"/>
              <a:t>negligible</a:t>
            </a:r>
            <a:r>
              <a:rPr lang="fr-CH" dirty="0" smtClean="0"/>
              <a:t> fraction of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extracted</a:t>
            </a:r>
            <a:endParaRPr lang="fr-CH" dirty="0" smtClean="0"/>
          </a:p>
          <a:p>
            <a:pPr lvl="1" eaLnBrk="1" hangingPunct="1"/>
            <a:r>
              <a:rPr lang="fr-CH" dirty="0" smtClean="0"/>
              <a:t>For long </a:t>
            </a:r>
            <a:r>
              <a:rPr lang="fr-CH" dirty="0" err="1" smtClean="0"/>
              <a:t>magnets</a:t>
            </a:r>
            <a:r>
              <a:rPr lang="fr-CH" dirty="0" smtClean="0"/>
              <a:t> situation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endParaRPr lang="fr-CH" dirty="0" smtClean="0"/>
          </a:p>
          <a:p>
            <a:pPr eaLnBrk="1" hangingPunct="1"/>
            <a:r>
              <a:rPr lang="fr-CH" dirty="0" err="1" smtClean="0"/>
              <a:t>Estimate</a:t>
            </a:r>
            <a:r>
              <a:rPr lang="fr-CH" dirty="0" smtClean="0"/>
              <a:t> for the QXF</a:t>
            </a:r>
          </a:p>
          <a:p>
            <a:pPr lvl="1" eaLnBrk="1" hangingPunct="1"/>
            <a:r>
              <a:rPr lang="fr-CH" dirty="0" smtClean="0"/>
              <a:t>800 V as maximal voltage on the </a:t>
            </a:r>
            <a:r>
              <a:rPr lang="fr-CH" dirty="0" err="1" smtClean="0"/>
              <a:t>magnet</a:t>
            </a:r>
            <a:r>
              <a:rPr lang="fr-CH" dirty="0" smtClean="0"/>
              <a:t>, </a:t>
            </a:r>
            <a:r>
              <a:rPr lang="fr-CH" dirty="0" err="1" smtClean="0"/>
              <a:t>current</a:t>
            </a:r>
            <a:r>
              <a:rPr lang="fr-CH" dirty="0" smtClean="0"/>
              <a:t> of 17 kA, 50 m</a:t>
            </a:r>
            <a:r>
              <a:rPr lang="fr-CH" dirty="0" smtClean="0">
                <a:latin typeface="Symbol" pitchFamily="18" charset="2"/>
              </a:rPr>
              <a:t>W</a:t>
            </a:r>
            <a:r>
              <a:rPr lang="fr-CH" dirty="0" smtClean="0"/>
              <a:t> dump </a:t>
            </a:r>
            <a:r>
              <a:rPr lang="fr-CH" dirty="0" err="1" smtClean="0"/>
              <a:t>resistor</a:t>
            </a:r>
            <a:endParaRPr lang="fr-CH" dirty="0" smtClean="0"/>
          </a:p>
          <a:p>
            <a:pPr lvl="1" eaLnBrk="1" hangingPunct="1"/>
            <a:r>
              <a:rPr lang="fr-CH" dirty="0" smtClean="0"/>
              <a:t>1-m-long → </a:t>
            </a:r>
            <a:r>
              <a:rPr lang="fr-CH" dirty="0" err="1" smtClean="0"/>
              <a:t>half</a:t>
            </a:r>
            <a:r>
              <a:rPr lang="fr-CH" dirty="0" smtClean="0"/>
              <a:t> of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extracted</a:t>
            </a:r>
            <a:endParaRPr lang="fr-CH" dirty="0" smtClean="0"/>
          </a:p>
          <a:p>
            <a:pPr lvl="1" eaLnBrk="1" hangingPunct="1"/>
            <a:r>
              <a:rPr lang="fr-CH" dirty="0" smtClean="0">
                <a:solidFill>
                  <a:srgbClr val="C00000"/>
                </a:solidFill>
              </a:rPr>
              <a:t>8-m-long </a:t>
            </a:r>
            <a:r>
              <a:rPr lang="fr-CH" dirty="0" err="1" smtClean="0">
                <a:solidFill>
                  <a:srgbClr val="C00000"/>
                </a:solidFill>
              </a:rPr>
              <a:t>negligible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effect</a:t>
            </a:r>
            <a:endParaRPr lang="fr-CH" dirty="0" smtClean="0">
              <a:solidFill>
                <a:srgbClr val="C00000"/>
              </a:solidFill>
            </a:endParaRPr>
          </a:p>
          <a:p>
            <a:pPr lvl="1" eaLnBrk="1" hangingPunct="1"/>
            <a:endParaRPr lang="fr-CH" dirty="0">
              <a:solidFill>
                <a:srgbClr val="C00000"/>
              </a:solidFill>
            </a:endParaRPr>
          </a:p>
          <a:p>
            <a:pPr lvl="1" eaLnBrk="1" hangingPunct="1"/>
            <a:endParaRPr lang="fr-CH" dirty="0" smtClean="0"/>
          </a:p>
          <a:p>
            <a:pPr lvl="1" eaLnBrk="1" hangingPunct="1"/>
            <a:endParaRPr lang="fr-CH" dirty="0"/>
          </a:p>
          <a:p>
            <a:pPr eaLnBrk="1" hangingPunct="1"/>
            <a:r>
              <a:rPr lang="fr-CH" dirty="0" err="1" smtClean="0"/>
              <a:t>We</a:t>
            </a:r>
            <a:r>
              <a:rPr lang="fr-CH" dirty="0" smtClean="0"/>
              <a:t> must </a:t>
            </a:r>
            <a:r>
              <a:rPr lang="fr-CH" dirty="0" err="1" smtClean="0"/>
              <a:t>work</a:t>
            </a:r>
            <a:r>
              <a:rPr lang="fr-CH" dirty="0" smtClean="0"/>
              <a:t> in the </a:t>
            </a:r>
            <a:r>
              <a:rPr lang="fr-CH" dirty="0" err="1" smtClean="0"/>
              <a:t>hypothesis</a:t>
            </a:r>
            <a:r>
              <a:rPr lang="fr-CH" dirty="0" smtClean="0"/>
              <a:t> of no </a:t>
            </a:r>
            <a:r>
              <a:rPr lang="fr-CH" dirty="0" smtClean="0">
                <a:solidFill>
                  <a:srgbClr val="C00000"/>
                </a:solidFill>
              </a:rPr>
              <a:t>(</a:t>
            </a:r>
            <a:r>
              <a:rPr lang="fr-CH" dirty="0" err="1" smtClean="0">
                <a:solidFill>
                  <a:srgbClr val="C00000"/>
                </a:solidFill>
              </a:rPr>
              <a:t>negligible</a:t>
            </a:r>
            <a:r>
              <a:rPr lang="fr-CH" dirty="0" smtClean="0">
                <a:solidFill>
                  <a:srgbClr val="C00000"/>
                </a:solidFill>
              </a:rPr>
              <a:t>) dump </a:t>
            </a:r>
            <a:r>
              <a:rPr lang="fr-CH" dirty="0" err="1" smtClean="0">
                <a:solidFill>
                  <a:srgbClr val="C00000"/>
                </a:solidFill>
              </a:rPr>
              <a:t>resistor</a:t>
            </a:r>
            <a:endParaRPr lang="fr-CH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7510" y="4061209"/>
            <a:ext cx="3046730" cy="145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2638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Issues in QXF protection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QXF: </a:t>
            </a:r>
            <a:r>
              <a:rPr lang="fr-CH" dirty="0" smtClean="0">
                <a:sym typeface="Symbol" pitchFamily="18" charset="2"/>
              </a:rPr>
              <a:t>HOTSPOT TEMPERATURE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Time </a:t>
            </a:r>
            <a:r>
              <a:rPr lang="fr-CH" dirty="0" err="1" smtClean="0"/>
              <a:t>margin</a:t>
            </a:r>
            <a:r>
              <a:rPr lang="fr-CH" dirty="0" smtClean="0"/>
              <a:t> for protection: how long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stay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nominal</a:t>
            </a:r>
          </a:p>
          <a:p>
            <a:pPr lvl="1" eaLnBrk="1" hangingPunct="1"/>
            <a:r>
              <a:rPr lang="fr-CH" dirty="0" err="1"/>
              <a:t>B</a:t>
            </a:r>
            <a:r>
              <a:rPr lang="fr-CH" dirty="0" err="1" smtClean="0"/>
              <a:t>efore</a:t>
            </a:r>
            <a:r>
              <a:rPr lang="fr-CH" dirty="0" smtClean="0"/>
              <a:t> </a:t>
            </a:r>
            <a:r>
              <a:rPr lang="fr-CH" dirty="0" err="1" smtClean="0"/>
              <a:t>having</a:t>
            </a:r>
            <a:r>
              <a:rPr lang="fr-CH" dirty="0" smtClean="0"/>
              <a:t> all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quenched</a:t>
            </a:r>
            <a:endParaRPr lang="fr-CH" dirty="0" smtClean="0"/>
          </a:p>
          <a:p>
            <a:pPr lvl="1" eaLnBrk="1" hangingPunct="1"/>
            <a:r>
              <a:rPr lang="fr-CH" dirty="0" smtClean="0"/>
              <a:t>And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reaching</a:t>
            </a:r>
            <a:r>
              <a:rPr lang="fr-CH" dirty="0" smtClean="0"/>
              <a:t> </a:t>
            </a:r>
            <a:r>
              <a:rPr lang="fr-CH" dirty="0" err="1" smtClean="0"/>
              <a:t>T</a:t>
            </a:r>
            <a:r>
              <a:rPr lang="fr-CH" baseline="-25000" dirty="0" err="1" smtClean="0"/>
              <a:t>max</a:t>
            </a:r>
            <a:r>
              <a:rPr lang="fr-CH" dirty="0" smtClean="0"/>
              <a:t>=300 </a:t>
            </a:r>
            <a:r>
              <a:rPr lang="fr-CH" dirty="0" smtClean="0"/>
              <a:t>K </a:t>
            </a:r>
            <a:r>
              <a:rPr lang="fr-CH" dirty="0" err="1" smtClean="0"/>
              <a:t>at</a:t>
            </a:r>
            <a:r>
              <a:rPr lang="fr-CH" dirty="0" smtClean="0"/>
              <a:t> I(t)=0</a:t>
            </a:r>
            <a:endParaRPr lang="fr-CH" dirty="0" smtClean="0"/>
          </a:p>
          <a:p>
            <a:pPr lvl="1" eaLnBrk="1" hangingPunct="1"/>
            <a:endParaRPr lang="fr-CH" dirty="0"/>
          </a:p>
          <a:p>
            <a:pPr lvl="1" eaLnBrk="1" hangingPunct="1"/>
            <a:endParaRPr lang="fr-CH" dirty="0" smtClean="0"/>
          </a:p>
          <a:p>
            <a:pPr lvl="1" eaLnBrk="1" hangingPunct="1"/>
            <a:endParaRPr lang="fr-CH" dirty="0"/>
          </a:p>
          <a:p>
            <a:pPr lvl="1" eaLnBrk="1" hangingPunct="1"/>
            <a:endParaRPr lang="fr-CH" dirty="0" smtClean="0"/>
          </a:p>
          <a:p>
            <a:pPr lvl="1" eaLnBrk="1" hangingPunct="1"/>
            <a:endParaRPr lang="fr-CH" dirty="0"/>
          </a:p>
          <a:p>
            <a:pPr lvl="1" eaLnBrk="1" hangingPunct="1"/>
            <a:endParaRPr lang="fr-CH" dirty="0" smtClean="0"/>
          </a:p>
          <a:p>
            <a:pPr lvl="1" eaLnBrk="1" hangingPunct="1"/>
            <a:endParaRPr lang="fr-CH" dirty="0"/>
          </a:p>
          <a:p>
            <a:pPr lvl="1" eaLnBrk="1" hangingPunct="1"/>
            <a:endParaRPr lang="fr-CH" dirty="0" smtClean="0"/>
          </a:p>
          <a:p>
            <a:pPr lvl="1" eaLnBrk="1" hangingPunct="1"/>
            <a:endParaRPr lang="fr-CH" dirty="0"/>
          </a:p>
          <a:p>
            <a:pPr lvl="1" eaLnBrk="1" hangingPunct="1"/>
            <a:r>
              <a:rPr lang="fr-CH" dirty="0" smtClean="0">
                <a:solidFill>
                  <a:srgbClr val="C00000"/>
                </a:solidFill>
              </a:rPr>
              <a:t>Time </a:t>
            </a:r>
            <a:r>
              <a:rPr lang="fr-CH" dirty="0" err="1" smtClean="0">
                <a:solidFill>
                  <a:srgbClr val="C00000"/>
                </a:solidFill>
              </a:rPr>
              <a:t>is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smtClean="0">
                <a:solidFill>
                  <a:srgbClr val="C00000"/>
                </a:solidFill>
                <a:latin typeface="Book Antiqua"/>
              </a:rPr>
              <a:t>~</a:t>
            </a:r>
            <a:r>
              <a:rPr lang="fr-CH" dirty="0" smtClean="0">
                <a:solidFill>
                  <a:srgbClr val="C00000"/>
                </a:solidFill>
                <a:latin typeface="Book Antiqua"/>
              </a:rPr>
              <a:t>30 </a:t>
            </a:r>
            <a:r>
              <a:rPr lang="fr-CH" dirty="0" smtClean="0">
                <a:solidFill>
                  <a:srgbClr val="C00000"/>
                </a:solidFill>
                <a:latin typeface="Book Antiqua"/>
              </a:rPr>
              <a:t>ms</a:t>
            </a:r>
            <a:r>
              <a:rPr lang="fr-CH" dirty="0" smtClean="0">
                <a:latin typeface="Book Antiqua"/>
              </a:rPr>
              <a:t>: </a:t>
            </a:r>
            <a:r>
              <a:rPr lang="fr-CH" dirty="0" err="1" smtClean="0">
                <a:latin typeface="Book Antiqua"/>
              </a:rPr>
              <a:t>improved</a:t>
            </a:r>
            <a:r>
              <a:rPr lang="fr-CH" dirty="0" smtClean="0">
                <a:latin typeface="Book Antiqua"/>
              </a:rPr>
              <a:t> situation w.r.t. HQ and TQ, </a:t>
            </a:r>
            <a:r>
              <a:rPr lang="fr-CH" dirty="0" err="1" smtClean="0">
                <a:latin typeface="Book Antiqua"/>
              </a:rPr>
              <a:t>similar</a:t>
            </a:r>
            <a:r>
              <a:rPr lang="fr-CH" dirty="0" smtClean="0">
                <a:latin typeface="Book Antiqua"/>
              </a:rPr>
              <a:t> to 11T</a:t>
            </a:r>
            <a:endParaRPr lang="fr-CH" dirty="0" smtClean="0"/>
          </a:p>
          <a:p>
            <a:pPr lvl="1" eaLnBrk="1" hangingPunct="1"/>
            <a:endParaRPr lang="fr-CH" dirty="0"/>
          </a:p>
          <a:p>
            <a:pPr lvl="1" eaLnBrk="1" hangingPunct="1"/>
            <a:endParaRPr lang="fr-CH" dirty="0" smtClean="0"/>
          </a:p>
          <a:p>
            <a:pPr lvl="1" eaLnBrk="1" hangingPunct="1"/>
            <a:endParaRPr lang="fr-CH" dirty="0" smtClean="0"/>
          </a:p>
          <a:p>
            <a:pPr eaLnBrk="1" hangingPunct="1"/>
            <a:endParaRPr lang="fr-CH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651" y="2972539"/>
            <a:ext cx="3742949" cy="215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99" y="2972540"/>
            <a:ext cx="4208031" cy="267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33079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Issues in QXF protection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QXF: </a:t>
            </a:r>
            <a:r>
              <a:rPr lang="fr-CH" dirty="0">
                <a:sym typeface="Symbol" pitchFamily="18" charset="2"/>
              </a:rPr>
              <a:t>HOTSPOT TEMPERATURE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smtClean="0">
                <a:latin typeface="Book Antiqua"/>
              </a:rPr>
              <a:t>~</a:t>
            </a:r>
            <a:r>
              <a:rPr lang="fr-CH" dirty="0" smtClean="0">
                <a:solidFill>
                  <a:srgbClr val="C00000"/>
                </a:solidFill>
              </a:rPr>
              <a:t>33 </a:t>
            </a:r>
            <a:r>
              <a:rPr lang="fr-CH" dirty="0" smtClean="0">
                <a:solidFill>
                  <a:srgbClr val="C00000"/>
                </a:solidFill>
              </a:rPr>
              <a:t>ms to </a:t>
            </a:r>
            <a:r>
              <a:rPr lang="fr-CH" dirty="0" err="1" smtClean="0">
                <a:solidFill>
                  <a:srgbClr val="C00000"/>
                </a:solidFill>
              </a:rPr>
              <a:t>quench</a:t>
            </a:r>
            <a:r>
              <a:rPr lang="fr-CH" dirty="0" smtClean="0">
                <a:solidFill>
                  <a:srgbClr val="C00000"/>
                </a:solidFill>
              </a:rPr>
              <a:t> all </a:t>
            </a:r>
            <a:r>
              <a:rPr lang="fr-CH" dirty="0" err="1" smtClean="0">
                <a:solidFill>
                  <a:srgbClr val="C00000"/>
                </a:solidFill>
              </a:rPr>
              <a:t>magnet</a:t>
            </a:r>
            <a:endParaRPr lang="fr-CH" dirty="0" smtClean="0">
              <a:solidFill>
                <a:srgbClr val="C00000"/>
              </a:solidFill>
            </a:endParaRPr>
          </a:p>
          <a:p>
            <a:pPr lvl="1" eaLnBrk="1" hangingPunct="1"/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>
                <a:solidFill>
                  <a:srgbClr val="C00000"/>
                </a:solidFill>
              </a:rPr>
              <a:t>detection</a:t>
            </a:r>
            <a:r>
              <a:rPr lang="fr-CH" dirty="0" smtClean="0"/>
              <a:t> (time to </a:t>
            </a:r>
            <a:r>
              <a:rPr lang="fr-CH" dirty="0" err="1" smtClean="0"/>
              <a:t>reach</a:t>
            </a:r>
            <a:r>
              <a:rPr lang="fr-CH" dirty="0" smtClean="0"/>
              <a:t> </a:t>
            </a:r>
            <a:r>
              <a:rPr lang="fr-CH" dirty="0" smtClean="0"/>
              <a:t>100 </a:t>
            </a:r>
            <a:r>
              <a:rPr lang="fr-CH" dirty="0" smtClean="0"/>
              <a:t>mV): </a:t>
            </a:r>
            <a:r>
              <a:rPr lang="fr-CH" dirty="0" err="1" smtClean="0"/>
              <a:t>typically</a:t>
            </a:r>
            <a:r>
              <a:rPr lang="fr-CH" dirty="0" smtClean="0"/>
              <a:t> 1-2 ms in HQ </a:t>
            </a:r>
          </a:p>
          <a:p>
            <a:pPr lvl="2" eaLnBrk="1" hangingPunct="1"/>
            <a:r>
              <a:rPr lang="fr-CH" dirty="0" smtClean="0"/>
              <a:t>[but up to 7 ms in one case </a:t>
            </a:r>
            <a:r>
              <a:rPr lang="fr-CH" dirty="0" err="1" smtClean="0"/>
              <a:t>at</a:t>
            </a:r>
            <a:r>
              <a:rPr lang="fr-CH" dirty="0" smtClean="0"/>
              <a:t> CERN]</a:t>
            </a:r>
          </a:p>
          <a:p>
            <a:pPr lvl="2" eaLnBrk="1" hangingPunct="1"/>
            <a:r>
              <a:rPr lang="fr-CH" dirty="0" err="1" smtClean="0"/>
              <a:t>With</a:t>
            </a:r>
            <a:r>
              <a:rPr lang="fr-CH" dirty="0" smtClean="0"/>
              <a:t> 30% </a:t>
            </a:r>
            <a:r>
              <a:rPr lang="fr-CH" dirty="0" err="1" smtClean="0"/>
              <a:t>larger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cross-section, </a:t>
            </a:r>
            <a:r>
              <a:rPr lang="fr-CH" dirty="0" err="1" smtClean="0"/>
              <a:t>this</a:t>
            </a:r>
            <a:r>
              <a:rPr lang="fr-CH" dirty="0" smtClean="0"/>
              <a:t> time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increase</a:t>
            </a:r>
            <a:r>
              <a:rPr lang="fr-CH" dirty="0" smtClean="0"/>
              <a:t> by 30%</a:t>
            </a:r>
          </a:p>
          <a:p>
            <a:pPr lvl="1" eaLnBrk="1" hangingPunct="1"/>
            <a:r>
              <a:rPr lang="fr-CH" dirty="0" smtClean="0">
                <a:solidFill>
                  <a:srgbClr val="C00000"/>
                </a:solidFill>
              </a:rPr>
              <a:t>Validation</a:t>
            </a:r>
            <a:r>
              <a:rPr lang="fr-CH" dirty="0" smtClean="0"/>
              <a:t> </a:t>
            </a:r>
            <a:r>
              <a:rPr lang="fr-CH" dirty="0" err="1" smtClean="0"/>
              <a:t>window</a:t>
            </a:r>
            <a:r>
              <a:rPr lang="fr-CH" dirty="0" smtClean="0"/>
              <a:t>: 10 ms in LHC, </a:t>
            </a:r>
            <a:r>
              <a:rPr lang="fr-CH" dirty="0" err="1" smtClean="0"/>
              <a:t>possibly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reduced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5 ms</a:t>
            </a:r>
          </a:p>
          <a:p>
            <a:pPr lvl="1" eaLnBrk="1" hangingPunct="1"/>
            <a:r>
              <a:rPr lang="fr-CH" dirty="0" smtClean="0">
                <a:solidFill>
                  <a:srgbClr val="C00000"/>
                </a:solidFill>
              </a:rPr>
              <a:t>Switch</a:t>
            </a:r>
            <a:r>
              <a:rPr lang="fr-CH" dirty="0" smtClean="0"/>
              <a:t> </a:t>
            </a:r>
            <a:r>
              <a:rPr lang="fr-CH" dirty="0" err="1" smtClean="0"/>
              <a:t>opening</a:t>
            </a:r>
            <a:r>
              <a:rPr lang="fr-CH" dirty="0" smtClean="0"/>
              <a:t>: 2 ms (hardware)</a:t>
            </a:r>
          </a:p>
          <a:p>
            <a:pPr lvl="1" eaLnBrk="1" hangingPunct="1"/>
            <a:r>
              <a:rPr lang="fr-CH" dirty="0" smtClean="0">
                <a:solidFill>
                  <a:srgbClr val="C00000"/>
                </a:solidFill>
              </a:rPr>
              <a:t>Delay </a:t>
            </a:r>
            <a:r>
              <a:rPr lang="fr-CH" dirty="0" err="1" smtClean="0"/>
              <a:t>between</a:t>
            </a:r>
            <a:r>
              <a:rPr lang="fr-CH" dirty="0" smtClean="0"/>
              <a:t> </a:t>
            </a:r>
            <a:r>
              <a:rPr lang="fr-CH" dirty="0" err="1" smtClean="0"/>
              <a:t>firing</a:t>
            </a:r>
            <a:r>
              <a:rPr lang="fr-CH" dirty="0" smtClean="0"/>
              <a:t> </a:t>
            </a:r>
            <a:r>
              <a:rPr lang="fr-CH" dirty="0" err="1" smtClean="0"/>
              <a:t>heaters</a:t>
            </a:r>
            <a:r>
              <a:rPr lang="fr-CH" dirty="0" smtClean="0"/>
              <a:t> </a:t>
            </a:r>
            <a:endParaRPr lang="fr-CH" dirty="0" smtClean="0"/>
          </a:p>
          <a:p>
            <a:pPr marL="457200" lvl="1" indent="0" eaLnBrk="1" hangingPunct="1">
              <a:buNone/>
            </a:pPr>
            <a:r>
              <a:rPr lang="fr-CH" dirty="0"/>
              <a:t>	</a:t>
            </a:r>
            <a:r>
              <a:rPr lang="fr-CH" dirty="0" smtClean="0"/>
              <a:t>and </a:t>
            </a:r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onset</a:t>
            </a:r>
            <a:r>
              <a:rPr lang="fr-CH" dirty="0" smtClean="0"/>
              <a:t>: </a:t>
            </a:r>
            <a:r>
              <a:rPr lang="fr-CH" dirty="0" smtClean="0">
                <a:latin typeface="Book Antiqua"/>
              </a:rPr>
              <a:t>~</a:t>
            </a:r>
            <a:r>
              <a:rPr lang="fr-CH" dirty="0" smtClean="0"/>
              <a:t>7 ms (HQ data)</a:t>
            </a:r>
          </a:p>
          <a:p>
            <a:pPr lvl="1" eaLnBrk="1" hangingPunct="1"/>
            <a:endParaRPr lang="fr-CH" dirty="0" smtClean="0"/>
          </a:p>
          <a:p>
            <a:pPr eaLnBrk="1" hangingPunct="1"/>
            <a:endParaRPr lang="fr-CH" dirty="0" smtClean="0"/>
          </a:p>
          <a:p>
            <a:pPr eaLnBrk="1" hangingPunct="1"/>
            <a:r>
              <a:rPr lang="fr-CH" dirty="0" smtClean="0"/>
              <a:t>So </a:t>
            </a:r>
            <a:r>
              <a:rPr lang="fr-CH" dirty="0" smtClean="0"/>
              <a:t>~15 </a:t>
            </a:r>
            <a:r>
              <a:rPr lang="fr-CH" dirty="0"/>
              <a:t>ms </a:t>
            </a:r>
            <a:r>
              <a:rPr lang="fr-CH" dirty="0" smtClean="0"/>
              <a:t>to </a:t>
            </a:r>
            <a:r>
              <a:rPr lang="fr-CH" dirty="0" err="1" smtClean="0"/>
              <a:t>start</a:t>
            </a:r>
            <a:r>
              <a:rPr lang="fr-CH" dirty="0" smtClean="0"/>
              <a:t> </a:t>
            </a:r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outer</a:t>
            </a:r>
            <a:r>
              <a:rPr lang="fr-CH" dirty="0" smtClean="0"/>
              <a:t> </a:t>
            </a:r>
            <a:r>
              <a:rPr lang="fr-CH" dirty="0" smtClean="0"/>
              <a:t>layer</a:t>
            </a:r>
          </a:p>
          <a:p>
            <a:pPr eaLnBrk="1" hangingPunct="1"/>
            <a:r>
              <a:rPr lang="fr-CH" dirty="0" err="1" smtClean="0"/>
              <a:t>Another</a:t>
            </a:r>
            <a:r>
              <a:rPr lang="fr-CH" dirty="0" smtClean="0"/>
              <a:t> </a:t>
            </a:r>
            <a:r>
              <a:rPr lang="fr-CH" dirty="0"/>
              <a:t>~</a:t>
            </a:r>
            <a:r>
              <a:rPr lang="fr-CH" dirty="0" smtClean="0">
                <a:solidFill>
                  <a:srgbClr val="C00000"/>
                </a:solidFill>
              </a:rPr>
              <a:t>15 </a:t>
            </a:r>
            <a:r>
              <a:rPr lang="fr-CH" dirty="0">
                <a:solidFill>
                  <a:srgbClr val="C00000"/>
                </a:solidFill>
              </a:rPr>
              <a:t>ms </a:t>
            </a:r>
            <a:r>
              <a:rPr lang="fr-CH" dirty="0" err="1" smtClean="0">
                <a:solidFill>
                  <a:srgbClr val="C00000"/>
                </a:solidFill>
              </a:rPr>
              <a:t>available</a:t>
            </a:r>
            <a:r>
              <a:rPr lang="fr-CH" dirty="0" smtClean="0">
                <a:solidFill>
                  <a:srgbClr val="C00000"/>
                </a:solidFill>
              </a:rPr>
              <a:t> to </a:t>
            </a:r>
            <a:r>
              <a:rPr lang="fr-CH" dirty="0" err="1" smtClean="0">
                <a:solidFill>
                  <a:srgbClr val="C00000"/>
                </a:solidFill>
              </a:rPr>
              <a:t>quench</a:t>
            </a:r>
            <a:r>
              <a:rPr lang="fr-CH" dirty="0" smtClean="0">
                <a:solidFill>
                  <a:srgbClr val="C00000"/>
                </a:solidFill>
              </a:rPr>
              <a:t> the </a:t>
            </a:r>
            <a:r>
              <a:rPr lang="fr-CH" dirty="0" err="1" smtClean="0">
                <a:solidFill>
                  <a:srgbClr val="C00000"/>
                </a:solidFill>
              </a:rPr>
              <a:t>inner</a:t>
            </a:r>
            <a:r>
              <a:rPr lang="fr-CH" dirty="0" smtClean="0">
                <a:solidFill>
                  <a:srgbClr val="C00000"/>
                </a:solidFill>
              </a:rPr>
              <a:t> layer</a:t>
            </a:r>
          </a:p>
          <a:p>
            <a:pPr lvl="1" eaLnBrk="1" hangingPunct="1"/>
            <a:r>
              <a:rPr lang="fr-CH" dirty="0" smtClean="0"/>
              <a:t>Data </a:t>
            </a:r>
            <a:r>
              <a:rPr lang="fr-CH" dirty="0" err="1" smtClean="0"/>
              <a:t>analysis</a:t>
            </a:r>
            <a:r>
              <a:rPr lang="fr-CH" dirty="0" smtClean="0"/>
              <a:t> of HQ </a:t>
            </a:r>
            <a:r>
              <a:rPr lang="fr-CH" dirty="0" err="1" smtClean="0"/>
              <a:t>needed</a:t>
            </a:r>
            <a:endParaRPr lang="fr-CH" dirty="0" smtClean="0"/>
          </a:p>
          <a:p>
            <a:pPr eaLnBrk="1" hangingPunct="1"/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plan to </a:t>
            </a:r>
            <a:r>
              <a:rPr lang="fr-CH" dirty="0" err="1" smtClean="0"/>
              <a:t>avoid</a:t>
            </a:r>
            <a:r>
              <a:rPr lang="fr-CH" dirty="0" smtClean="0"/>
              <a:t> the </a:t>
            </a:r>
            <a:r>
              <a:rPr lang="fr-CH" dirty="0" err="1" smtClean="0"/>
              <a:t>inner</a:t>
            </a:r>
            <a:r>
              <a:rPr lang="fr-CH" dirty="0" smtClean="0"/>
              <a:t> layer </a:t>
            </a:r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heater</a:t>
            </a:r>
            <a:endParaRPr lang="fr-CH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671" y="3166732"/>
            <a:ext cx="2954066" cy="176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612264" y="4856038"/>
            <a:ext cx="3531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Measured</a:t>
            </a:r>
            <a:r>
              <a:rPr lang="fr-CH" sz="1400" dirty="0" smtClean="0"/>
              <a:t> </a:t>
            </a:r>
            <a:r>
              <a:rPr lang="fr-CH" sz="1400" dirty="0" err="1" smtClean="0"/>
              <a:t>delay</a:t>
            </a:r>
            <a:r>
              <a:rPr lang="fr-CH" sz="1400" dirty="0" smtClean="0"/>
              <a:t> </a:t>
            </a:r>
            <a:r>
              <a:rPr lang="fr-CH" sz="1400" dirty="0" smtClean="0">
                <a:solidFill>
                  <a:srgbClr val="009900"/>
                </a:solidFill>
              </a:rPr>
              <a:t>[H. Felice, T. Salmi, et al.]</a:t>
            </a:r>
            <a:endParaRPr lang="en-GB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53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Issues in QXF protection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QXF: </a:t>
            </a:r>
            <a:r>
              <a:rPr lang="fr-CH" dirty="0">
                <a:sym typeface="Symbol" pitchFamily="18" charset="2"/>
              </a:rPr>
              <a:t>HOTSPOT TEMPERATURE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High MIITS test in HQ01e </a:t>
            </a:r>
            <a:r>
              <a:rPr lang="fr-CH" dirty="0" err="1" smtClean="0"/>
              <a:t>showed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in absence of dump </a:t>
            </a:r>
            <a:r>
              <a:rPr lang="fr-CH" dirty="0" err="1" smtClean="0"/>
              <a:t>resistor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below</a:t>
            </a:r>
            <a:r>
              <a:rPr lang="fr-CH" dirty="0" smtClean="0"/>
              <a:t> 300 K</a:t>
            </a:r>
          </a:p>
          <a:p>
            <a:pPr lvl="1" eaLnBrk="1" hangingPunct="1"/>
            <a:r>
              <a:rPr lang="fr-CH" dirty="0" smtClean="0"/>
              <a:t>But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has </a:t>
            </a:r>
            <a:r>
              <a:rPr lang="fr-CH" dirty="0" err="1" smtClean="0">
                <a:solidFill>
                  <a:srgbClr val="C00000"/>
                </a:solidFill>
              </a:rPr>
              <a:t>stron</a:t>
            </a:r>
            <a:r>
              <a:rPr lang="fr-CH" dirty="0" err="1" smtClean="0">
                <a:solidFill>
                  <a:srgbClr val="C00000"/>
                </a:solidFill>
              </a:rPr>
              <a:t>g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quenchback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smtClean="0"/>
              <a:t>(</a:t>
            </a:r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induced</a:t>
            </a:r>
            <a:r>
              <a:rPr lang="fr-CH" dirty="0" smtClean="0"/>
              <a:t> by </a:t>
            </a:r>
            <a:r>
              <a:rPr lang="fr-CH" dirty="0" err="1" smtClean="0"/>
              <a:t>heat</a:t>
            </a:r>
            <a:r>
              <a:rPr lang="fr-CH" dirty="0" smtClean="0"/>
              <a:t> </a:t>
            </a:r>
            <a:r>
              <a:rPr lang="fr-CH" dirty="0" err="1" smtClean="0"/>
              <a:t>created</a:t>
            </a:r>
            <a:r>
              <a:rPr lang="fr-CH" dirty="0" smtClean="0"/>
              <a:t> by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eddy</a:t>
            </a:r>
            <a:r>
              <a:rPr lang="fr-CH" dirty="0" smtClean="0"/>
              <a:t> </a:t>
            </a:r>
            <a:r>
              <a:rPr lang="fr-CH" dirty="0" err="1" smtClean="0"/>
              <a:t>currents</a:t>
            </a:r>
            <a:r>
              <a:rPr lang="fr-CH" dirty="0" smtClean="0"/>
              <a:t> due to </a:t>
            </a:r>
            <a:r>
              <a:rPr lang="fr-CH" dirty="0" err="1" smtClean="0"/>
              <a:t>dI</a:t>
            </a:r>
            <a:r>
              <a:rPr lang="fr-CH" dirty="0" smtClean="0"/>
              <a:t>/</a:t>
            </a:r>
            <a:r>
              <a:rPr lang="fr-CH" dirty="0" err="1" smtClean="0"/>
              <a:t>dt</a:t>
            </a:r>
            <a:r>
              <a:rPr lang="fr-CH" dirty="0" smtClean="0"/>
              <a:t>)</a:t>
            </a:r>
          </a:p>
          <a:p>
            <a:pPr lvl="1" eaLnBrk="1" hangingPunct="1"/>
            <a:r>
              <a:rPr lang="fr-CH" dirty="0" smtClean="0"/>
              <a:t>So </a:t>
            </a:r>
            <a:r>
              <a:rPr lang="fr-CH" dirty="0" err="1" smtClean="0">
                <a:solidFill>
                  <a:srgbClr val="C00000"/>
                </a:solidFill>
              </a:rPr>
              <a:t>this</a:t>
            </a:r>
            <a:r>
              <a:rPr lang="fr-CH" dirty="0" smtClean="0">
                <a:solidFill>
                  <a:srgbClr val="C00000"/>
                </a:solidFill>
              </a:rPr>
              <a:t> test </a:t>
            </a:r>
            <a:r>
              <a:rPr lang="fr-CH" dirty="0" err="1" smtClean="0">
                <a:solidFill>
                  <a:srgbClr val="C00000"/>
                </a:solidFill>
              </a:rPr>
              <a:t>is</a:t>
            </a:r>
            <a:r>
              <a:rPr lang="fr-CH" dirty="0" smtClean="0">
                <a:solidFill>
                  <a:srgbClr val="C00000"/>
                </a:solidFill>
              </a:rPr>
              <a:t> not conclusive</a:t>
            </a:r>
          </a:p>
          <a:p>
            <a:pPr lvl="1" eaLnBrk="1" hangingPunct="1"/>
            <a:r>
              <a:rPr lang="fr-CH" dirty="0" smtClean="0"/>
              <a:t>Test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cored</a:t>
            </a:r>
            <a:r>
              <a:rPr lang="fr-CH" dirty="0" smtClean="0"/>
              <a:t> </a:t>
            </a:r>
            <a:r>
              <a:rPr lang="fr-CH" dirty="0" err="1" smtClean="0"/>
              <a:t>cable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conclusive</a:t>
            </a:r>
            <a:endParaRPr lang="fr-CH" dirty="0" smtClean="0"/>
          </a:p>
        </p:txBody>
      </p:sp>
      <p:grpSp>
        <p:nvGrpSpPr>
          <p:cNvPr id="2" name="Groupe 1"/>
          <p:cNvGrpSpPr/>
          <p:nvPr/>
        </p:nvGrpSpPr>
        <p:grpSpPr>
          <a:xfrm>
            <a:off x="529961" y="3600997"/>
            <a:ext cx="4401196" cy="2297528"/>
            <a:chOff x="457200" y="1542365"/>
            <a:chExt cx="5562600" cy="3632737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542365"/>
              <a:ext cx="5562600" cy="3632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11"/>
            <p:cNvSpPr txBox="1"/>
            <p:nvPr/>
          </p:nvSpPr>
          <p:spPr>
            <a:xfrm>
              <a:off x="2210606" y="2532541"/>
              <a:ext cx="1661160" cy="535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FF0000"/>
                  </a:solidFill>
                </a:rPr>
                <a:t>18.3 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MIITs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12"/>
            <p:cNvSpPr txBox="1"/>
            <p:nvPr/>
          </p:nvSpPr>
          <p:spPr>
            <a:xfrm>
              <a:off x="1219201" y="3394221"/>
              <a:ext cx="1661160" cy="535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70C0"/>
                  </a:solidFill>
                </a:rPr>
                <a:t>13.2 </a:t>
              </a:r>
              <a:r>
                <a:rPr lang="en-GB" sz="1600" b="1" dirty="0" smtClean="0">
                  <a:solidFill>
                    <a:srgbClr val="0070C0"/>
                  </a:solidFill>
                </a:rPr>
                <a:t>MIITs</a:t>
              </a:r>
              <a:endParaRPr lang="en-GB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8" name="TextBox 13"/>
            <p:cNvSpPr txBox="1"/>
            <p:nvPr/>
          </p:nvSpPr>
          <p:spPr>
            <a:xfrm>
              <a:off x="2732066" y="3270401"/>
              <a:ext cx="1661160" cy="486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16.9 </a:t>
              </a:r>
              <a:r>
                <a:rPr lang="en-GB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MIITs</a:t>
              </a:r>
              <a:endParaRPr lang="en-GB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10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011" y="3656062"/>
            <a:ext cx="3628624" cy="2370638"/>
          </a:xfrm>
          <a:prstGeom prst="rect">
            <a:avLst/>
          </a:prstGeom>
          <a:noFill/>
        </p:spPr>
      </p:pic>
      <p:sp>
        <p:nvSpPr>
          <p:cNvPr id="3" name="ZoneTexte 2"/>
          <p:cNvSpPr txBox="1"/>
          <p:nvPr/>
        </p:nvSpPr>
        <p:spPr>
          <a:xfrm>
            <a:off x="801360" y="6026700"/>
            <a:ext cx="3546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High </a:t>
            </a:r>
            <a:r>
              <a:rPr lang="fr-CH" sz="1400" dirty="0" err="1" smtClean="0"/>
              <a:t>MIITs</a:t>
            </a:r>
            <a:r>
              <a:rPr lang="fr-CH" sz="1400" dirty="0" smtClean="0"/>
              <a:t> test </a:t>
            </a:r>
            <a:r>
              <a:rPr lang="fr-CH" sz="1400" dirty="0" smtClean="0">
                <a:solidFill>
                  <a:srgbClr val="009900"/>
                </a:solidFill>
              </a:rPr>
              <a:t>[H. </a:t>
            </a:r>
            <a:r>
              <a:rPr lang="fr-CH" sz="1400" dirty="0" err="1" smtClean="0">
                <a:solidFill>
                  <a:srgbClr val="009900"/>
                </a:solidFill>
              </a:rPr>
              <a:t>Bajas</a:t>
            </a:r>
            <a:r>
              <a:rPr lang="fr-CH" sz="1400" dirty="0" smtClean="0">
                <a:solidFill>
                  <a:srgbClr val="009900"/>
                </a:solidFill>
              </a:rPr>
              <a:t>, M. </a:t>
            </a:r>
            <a:r>
              <a:rPr lang="fr-CH" sz="1400" dirty="0" err="1" smtClean="0">
                <a:solidFill>
                  <a:srgbClr val="009900"/>
                </a:solidFill>
              </a:rPr>
              <a:t>Bajko</a:t>
            </a:r>
            <a:r>
              <a:rPr lang="fr-CH" sz="1400" dirty="0" smtClean="0">
                <a:solidFill>
                  <a:srgbClr val="009900"/>
                </a:solidFill>
              </a:rPr>
              <a:t>, et al.]</a:t>
            </a:r>
            <a:endParaRPr lang="en-GB" sz="1400" dirty="0">
              <a:solidFill>
                <a:srgbClr val="0099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931157" y="6026700"/>
            <a:ext cx="4177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Evidence of </a:t>
            </a:r>
            <a:r>
              <a:rPr lang="fr-CH" sz="1400" dirty="0" err="1" smtClean="0"/>
              <a:t>quenchback</a:t>
            </a:r>
            <a:r>
              <a:rPr lang="fr-CH" sz="1400" dirty="0" smtClean="0">
                <a:solidFill>
                  <a:srgbClr val="009900"/>
                </a:solidFill>
              </a:rPr>
              <a:t>[H. </a:t>
            </a:r>
            <a:r>
              <a:rPr lang="fr-CH" sz="1400" dirty="0" err="1" smtClean="0">
                <a:solidFill>
                  <a:srgbClr val="009900"/>
                </a:solidFill>
              </a:rPr>
              <a:t>Bajas</a:t>
            </a:r>
            <a:r>
              <a:rPr lang="fr-CH" sz="1400" dirty="0" smtClean="0">
                <a:solidFill>
                  <a:srgbClr val="009900"/>
                </a:solidFill>
              </a:rPr>
              <a:t>, M. </a:t>
            </a:r>
            <a:r>
              <a:rPr lang="fr-CH" sz="1400" dirty="0" err="1" smtClean="0">
                <a:solidFill>
                  <a:srgbClr val="009900"/>
                </a:solidFill>
              </a:rPr>
              <a:t>Bajko</a:t>
            </a:r>
            <a:r>
              <a:rPr lang="fr-CH" sz="1400" dirty="0" smtClean="0">
                <a:solidFill>
                  <a:srgbClr val="009900"/>
                </a:solidFill>
              </a:rPr>
              <a:t>, et al.]</a:t>
            </a:r>
            <a:endParaRPr lang="en-GB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518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Issues in QXF protection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QXF: </a:t>
            </a:r>
            <a:r>
              <a:rPr lang="fr-CH" dirty="0" smtClean="0">
                <a:sym typeface="Symbol" pitchFamily="18" charset="2"/>
              </a:rPr>
              <a:t>VOLTAGE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rgbClr val="C00000"/>
                </a:solidFill>
              </a:rPr>
              <a:t>Voltage </a:t>
            </a:r>
            <a:r>
              <a:rPr lang="fr-CH" dirty="0" err="1" smtClean="0">
                <a:solidFill>
                  <a:srgbClr val="C00000"/>
                </a:solidFill>
              </a:rPr>
              <a:t>scale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with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magnet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length</a:t>
            </a:r>
            <a:endParaRPr lang="fr-CH" dirty="0" smtClean="0">
              <a:solidFill>
                <a:srgbClr val="C00000"/>
              </a:solidFill>
            </a:endParaRPr>
          </a:p>
          <a:p>
            <a:pPr lvl="1" eaLnBrk="1" hangingPunct="1"/>
            <a:r>
              <a:rPr lang="fr-CH" dirty="0" smtClean="0"/>
              <a:t>So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have </a:t>
            </a:r>
            <a:r>
              <a:rPr lang="fr-CH" dirty="0" err="1" smtClean="0"/>
              <a:t>effects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do not </a:t>
            </a:r>
            <a:r>
              <a:rPr lang="fr-CH" dirty="0" err="1" smtClean="0"/>
              <a:t>see</a:t>
            </a:r>
            <a:r>
              <a:rPr lang="fr-CH" dirty="0" smtClean="0"/>
              <a:t> on 3.4-m-long but are a killer </a:t>
            </a:r>
            <a:r>
              <a:rPr lang="fr-CH" dirty="0" err="1" smtClean="0"/>
              <a:t>at</a:t>
            </a:r>
            <a:r>
              <a:rPr lang="fr-CH" dirty="0" smtClean="0"/>
              <a:t> 8 m</a:t>
            </a:r>
          </a:p>
          <a:p>
            <a:pPr lvl="1" eaLnBrk="1" hangingPunct="1"/>
            <a:r>
              <a:rPr lang="fr-CH" dirty="0" err="1" smtClean="0"/>
              <a:t>Analysis</a:t>
            </a:r>
            <a:r>
              <a:rPr lang="fr-CH" dirty="0" smtClean="0"/>
              <a:t> of an </a:t>
            </a:r>
            <a:r>
              <a:rPr lang="fr-CH" dirty="0" err="1" smtClean="0">
                <a:solidFill>
                  <a:srgbClr val="C00000"/>
                </a:solidFill>
              </a:rPr>
              <a:t>extreme</a:t>
            </a:r>
            <a:r>
              <a:rPr lang="fr-CH" dirty="0" smtClean="0">
                <a:solidFill>
                  <a:srgbClr val="C00000"/>
                </a:solidFill>
              </a:rPr>
              <a:t> case</a:t>
            </a:r>
            <a:r>
              <a:rPr lang="fr-CH" dirty="0" smtClean="0"/>
              <a:t>: </a:t>
            </a:r>
            <a:r>
              <a:rPr lang="fr-CH" dirty="0" err="1" smtClean="0"/>
              <a:t>outer</a:t>
            </a:r>
            <a:r>
              <a:rPr lang="fr-CH" dirty="0" smtClean="0"/>
              <a:t> layer </a:t>
            </a:r>
            <a:r>
              <a:rPr lang="fr-CH" dirty="0" err="1" smtClean="0"/>
              <a:t>totally</a:t>
            </a:r>
            <a:r>
              <a:rPr lang="fr-CH" dirty="0" smtClean="0"/>
              <a:t> </a:t>
            </a:r>
            <a:r>
              <a:rPr lang="fr-CH" dirty="0" err="1" smtClean="0"/>
              <a:t>quench</a:t>
            </a:r>
            <a:r>
              <a:rPr lang="fr-CH" dirty="0" smtClean="0"/>
              <a:t>, no </a:t>
            </a:r>
            <a:r>
              <a:rPr lang="fr-CH" dirty="0" err="1" smtClean="0"/>
              <a:t>quench</a:t>
            </a:r>
            <a:r>
              <a:rPr lang="fr-CH" dirty="0" smtClean="0"/>
              <a:t> on </a:t>
            </a:r>
            <a:r>
              <a:rPr lang="fr-CH" dirty="0" err="1" smtClean="0"/>
              <a:t>inner</a:t>
            </a:r>
            <a:r>
              <a:rPr lang="fr-CH" dirty="0" smtClean="0"/>
              <a:t> – for 8-m-long QXF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still</a:t>
            </a:r>
            <a:r>
              <a:rPr lang="fr-CH" dirty="0" smtClean="0"/>
              <a:t> </a:t>
            </a:r>
            <a:r>
              <a:rPr lang="fr-CH" dirty="0" err="1" smtClean="0"/>
              <a:t>safe</a:t>
            </a:r>
            <a:r>
              <a:rPr lang="fr-CH" dirty="0" smtClean="0"/>
              <a:t> in </a:t>
            </a:r>
            <a:r>
              <a:rPr lang="fr-CH" dirty="0" err="1" smtClean="0"/>
              <a:t>this</a:t>
            </a:r>
            <a:r>
              <a:rPr lang="fr-CH" dirty="0" smtClean="0"/>
              <a:t> case</a:t>
            </a:r>
          </a:p>
          <a:p>
            <a:pPr lvl="2" eaLnBrk="1" hangingPunct="1"/>
            <a:r>
              <a:rPr lang="fr-CH" dirty="0" err="1" smtClean="0"/>
              <a:t>Anyway</a:t>
            </a:r>
            <a:r>
              <a:rPr lang="fr-CH" dirty="0" smtClean="0"/>
              <a:t> </a:t>
            </a:r>
            <a:r>
              <a:rPr lang="fr-CH" dirty="0" err="1" smtClean="0"/>
              <a:t>inner</a:t>
            </a:r>
            <a:r>
              <a:rPr lang="fr-CH" dirty="0" smtClean="0"/>
              <a:t> layer must </a:t>
            </a:r>
            <a:r>
              <a:rPr lang="fr-CH" dirty="0" err="1" smtClean="0"/>
              <a:t>quench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20 ms, </a:t>
            </a:r>
            <a:r>
              <a:rPr lang="fr-CH" dirty="0" err="1" smtClean="0"/>
              <a:t>where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at</a:t>
            </a:r>
            <a:r>
              <a:rPr lang="fr-CH" dirty="0" smtClean="0"/>
              <a:t> 200 V</a:t>
            </a:r>
          </a:p>
          <a:p>
            <a:pPr lvl="1" eaLnBrk="1" hangingPunct="1"/>
            <a:endParaRPr lang="fr-CH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931" y="3343835"/>
            <a:ext cx="5316067" cy="2931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9173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Issues in QXF protection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CONCLUSIONS</a:t>
            </a:r>
            <a:endParaRPr lang="en-US" dirty="0" smtClean="0">
              <a:solidFill>
                <a:schemeClr val="bg1"/>
              </a:solidFill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/>
              <a:t>Protection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>
                <a:solidFill>
                  <a:srgbClr val="C00000"/>
                </a:solidFill>
              </a:rPr>
              <a:t>very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err="1" smtClean="0">
                <a:solidFill>
                  <a:srgbClr val="C00000"/>
                </a:solidFill>
              </a:rPr>
              <a:t>critical</a:t>
            </a:r>
            <a:r>
              <a:rPr lang="fr-CH" dirty="0" smtClean="0">
                <a:solidFill>
                  <a:srgbClr val="C00000"/>
                </a:solidFill>
              </a:rPr>
              <a:t> </a:t>
            </a:r>
            <a:r>
              <a:rPr lang="fr-CH" dirty="0" smtClean="0">
                <a:solidFill>
                  <a:srgbClr val="C00000"/>
                </a:solidFill>
              </a:rPr>
              <a:t>aspect </a:t>
            </a:r>
            <a:r>
              <a:rPr lang="fr-CH" dirty="0" smtClean="0"/>
              <a:t>for QXF</a:t>
            </a:r>
          </a:p>
          <a:p>
            <a:pPr lvl="1" eaLnBrk="1" hangingPunct="1"/>
            <a:r>
              <a:rPr lang="fr-CH" dirty="0" err="1" smtClean="0"/>
              <a:t>Scheme</a:t>
            </a:r>
            <a:r>
              <a:rPr lang="fr-CH" dirty="0" smtClean="0"/>
              <a:t>: </a:t>
            </a:r>
            <a:r>
              <a:rPr lang="fr-CH" dirty="0" err="1"/>
              <a:t>l</a:t>
            </a:r>
            <a:r>
              <a:rPr lang="fr-CH" dirty="0" err="1" smtClean="0"/>
              <a:t>ittle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extracted</a:t>
            </a:r>
            <a:r>
              <a:rPr lang="fr-CH" dirty="0" smtClean="0"/>
              <a:t> – </a:t>
            </a:r>
            <a:r>
              <a:rPr lang="fr-CH" dirty="0" err="1" smtClean="0"/>
              <a:t>we</a:t>
            </a:r>
            <a:r>
              <a:rPr lang="fr-CH" dirty="0" smtClean="0"/>
              <a:t> have to </a:t>
            </a:r>
            <a:r>
              <a:rPr lang="fr-CH" dirty="0" err="1" smtClean="0"/>
              <a:t>work</a:t>
            </a:r>
            <a:r>
              <a:rPr lang="fr-CH" dirty="0" smtClean="0"/>
              <a:t> in the scenario of </a:t>
            </a:r>
            <a:r>
              <a:rPr lang="fr-CH" dirty="0" err="1" smtClean="0">
                <a:solidFill>
                  <a:srgbClr val="C00000"/>
                </a:solidFill>
              </a:rPr>
              <a:t>negligible</a:t>
            </a:r>
            <a:r>
              <a:rPr lang="fr-CH" dirty="0" smtClean="0">
                <a:solidFill>
                  <a:srgbClr val="C00000"/>
                </a:solidFill>
              </a:rPr>
              <a:t> dump </a:t>
            </a:r>
            <a:r>
              <a:rPr lang="fr-CH" dirty="0" err="1" smtClean="0">
                <a:solidFill>
                  <a:srgbClr val="C00000"/>
                </a:solidFill>
              </a:rPr>
              <a:t>resistor</a:t>
            </a:r>
            <a:endParaRPr lang="fr-CH" dirty="0" smtClean="0">
              <a:solidFill>
                <a:srgbClr val="C00000"/>
              </a:solidFill>
            </a:endParaRPr>
          </a:p>
          <a:p>
            <a:pPr lvl="2" eaLnBrk="1" hangingPunct="1"/>
            <a:r>
              <a:rPr lang="fr-CH" dirty="0"/>
              <a:t>Important to test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dirty="0" err="1" smtClean="0"/>
              <a:t>without</a:t>
            </a:r>
            <a:r>
              <a:rPr lang="fr-CH" dirty="0" smtClean="0"/>
              <a:t> dump </a:t>
            </a:r>
            <a:r>
              <a:rPr lang="fr-CH" dirty="0" err="1" smtClean="0"/>
              <a:t>resistor</a:t>
            </a:r>
            <a:r>
              <a:rPr lang="fr-CH" dirty="0" smtClean="0"/>
              <a:t>!</a:t>
            </a:r>
            <a:endParaRPr lang="fr-CH" dirty="0"/>
          </a:p>
          <a:p>
            <a:pPr marL="457200" lvl="1" indent="0" eaLnBrk="1" hangingPunct="1">
              <a:buNone/>
            </a:pPr>
            <a:endParaRPr lang="fr-CH" dirty="0" smtClean="0">
              <a:latin typeface="Book Antiqua"/>
            </a:endParaRPr>
          </a:p>
          <a:p>
            <a:pPr lvl="1" eaLnBrk="1" hangingPunct="1"/>
            <a:r>
              <a:rPr lang="fr-CH" dirty="0" err="1" smtClean="0">
                <a:latin typeface="Book Antiqua"/>
              </a:rPr>
              <a:t>Hotspot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temperature</a:t>
            </a:r>
            <a:r>
              <a:rPr lang="fr-CH" dirty="0" smtClean="0">
                <a:latin typeface="Book Antiqua"/>
              </a:rPr>
              <a:t>: </a:t>
            </a:r>
            <a:r>
              <a:rPr lang="fr-CH" dirty="0" smtClean="0">
                <a:solidFill>
                  <a:srgbClr val="C00000"/>
                </a:solidFill>
                <a:latin typeface="Book Antiqua"/>
              </a:rPr>
              <a:t>~</a:t>
            </a:r>
            <a:r>
              <a:rPr lang="fr-CH" dirty="0" smtClean="0">
                <a:solidFill>
                  <a:srgbClr val="C00000"/>
                </a:solidFill>
                <a:latin typeface="Book Antiqua"/>
              </a:rPr>
              <a:t>30 </a:t>
            </a:r>
            <a:r>
              <a:rPr lang="fr-CH" dirty="0" smtClean="0">
                <a:solidFill>
                  <a:srgbClr val="C00000"/>
                </a:solidFill>
                <a:latin typeface="Book Antiqua"/>
              </a:rPr>
              <a:t>ms </a:t>
            </a:r>
            <a:r>
              <a:rPr lang="fr-CH" dirty="0" err="1" smtClean="0">
                <a:latin typeface="Book Antiqua"/>
              </a:rPr>
              <a:t>allowed</a:t>
            </a:r>
            <a:r>
              <a:rPr lang="fr-CH" dirty="0" smtClean="0">
                <a:latin typeface="Book Antiqua"/>
              </a:rPr>
              <a:t> to </a:t>
            </a:r>
            <a:r>
              <a:rPr lang="fr-CH" dirty="0" err="1" smtClean="0">
                <a:latin typeface="Book Antiqua"/>
              </a:rPr>
              <a:t>quench</a:t>
            </a:r>
            <a:r>
              <a:rPr lang="fr-CH" dirty="0" smtClean="0">
                <a:latin typeface="Book Antiqua"/>
              </a:rPr>
              <a:t> all </a:t>
            </a:r>
            <a:r>
              <a:rPr lang="fr-CH" dirty="0" err="1" smtClean="0">
                <a:latin typeface="Book Antiqua"/>
              </a:rPr>
              <a:t>magnet</a:t>
            </a:r>
            <a:r>
              <a:rPr lang="fr-CH" dirty="0">
                <a:latin typeface="Book Antiqua"/>
              </a:rPr>
              <a:t> </a:t>
            </a:r>
            <a:r>
              <a:rPr lang="fr-CH" dirty="0" smtClean="0">
                <a:latin typeface="Book Antiqua"/>
              </a:rPr>
              <a:t>to </a:t>
            </a:r>
            <a:r>
              <a:rPr lang="fr-CH" dirty="0" err="1" smtClean="0">
                <a:latin typeface="Book Antiqua"/>
              </a:rPr>
              <a:t>stay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below</a:t>
            </a:r>
            <a:r>
              <a:rPr lang="fr-CH" smtClean="0">
                <a:latin typeface="Book Antiqua"/>
              </a:rPr>
              <a:t> 300 </a:t>
            </a:r>
            <a:r>
              <a:rPr lang="fr-CH" dirty="0" smtClean="0">
                <a:latin typeface="Book Antiqua"/>
              </a:rPr>
              <a:t>K</a:t>
            </a:r>
            <a:endParaRPr lang="fr-CH" dirty="0" smtClean="0">
              <a:latin typeface="Book Antiqua"/>
            </a:endParaRPr>
          </a:p>
          <a:p>
            <a:pPr lvl="2" eaLnBrk="1" hangingPunct="1"/>
            <a:r>
              <a:rPr lang="fr-CH" dirty="0" smtClean="0">
                <a:latin typeface="Book Antiqua"/>
              </a:rPr>
              <a:t>Main issues:</a:t>
            </a:r>
          </a:p>
          <a:p>
            <a:pPr lvl="3" eaLnBrk="1" hangingPunct="1"/>
            <a:r>
              <a:rPr lang="fr-CH" dirty="0" err="1" smtClean="0">
                <a:latin typeface="Book Antiqua"/>
              </a:rPr>
              <a:t>Analysis</a:t>
            </a:r>
            <a:r>
              <a:rPr lang="fr-CH" dirty="0" smtClean="0">
                <a:latin typeface="Book Antiqua"/>
              </a:rPr>
              <a:t> of time to </a:t>
            </a:r>
            <a:r>
              <a:rPr lang="fr-CH" dirty="0" err="1" smtClean="0">
                <a:latin typeface="Book Antiqua"/>
              </a:rPr>
              <a:t>get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above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threshold</a:t>
            </a:r>
            <a:r>
              <a:rPr lang="fr-CH" dirty="0" smtClean="0">
                <a:latin typeface="Book Antiqua"/>
              </a:rPr>
              <a:t> and </a:t>
            </a:r>
            <a:r>
              <a:rPr lang="fr-CH" dirty="0" err="1" smtClean="0">
                <a:latin typeface="Book Antiqua"/>
              </a:rPr>
              <a:t>quench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velocity</a:t>
            </a:r>
            <a:endParaRPr lang="fr-CH" dirty="0" smtClean="0">
              <a:latin typeface="Book Antiqua"/>
            </a:endParaRPr>
          </a:p>
          <a:p>
            <a:pPr lvl="3" eaLnBrk="1" hangingPunct="1"/>
            <a:r>
              <a:rPr lang="fr-CH" dirty="0" err="1" smtClean="0">
                <a:latin typeface="Book Antiqua"/>
              </a:rPr>
              <a:t>Analysis</a:t>
            </a:r>
            <a:r>
              <a:rPr lang="fr-CH" dirty="0" smtClean="0">
                <a:latin typeface="Book Antiqua"/>
              </a:rPr>
              <a:t> of propagation </a:t>
            </a:r>
            <a:r>
              <a:rPr lang="fr-CH" dirty="0" err="1" smtClean="0">
                <a:latin typeface="Book Antiqua"/>
              </a:rPr>
              <a:t>from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outer</a:t>
            </a:r>
            <a:r>
              <a:rPr lang="fr-CH" dirty="0" smtClean="0">
                <a:latin typeface="Book Antiqua"/>
              </a:rPr>
              <a:t> to </a:t>
            </a:r>
            <a:r>
              <a:rPr lang="fr-CH" dirty="0" err="1" smtClean="0">
                <a:latin typeface="Book Antiqua"/>
              </a:rPr>
              <a:t>inner</a:t>
            </a:r>
            <a:endParaRPr lang="fr-CH" dirty="0" smtClean="0">
              <a:latin typeface="Book Antiqua"/>
            </a:endParaRPr>
          </a:p>
          <a:p>
            <a:pPr lvl="3" eaLnBrk="1" hangingPunct="1"/>
            <a:r>
              <a:rPr lang="fr-CH" dirty="0" err="1" smtClean="0">
                <a:latin typeface="Book Antiqua"/>
              </a:rPr>
              <a:t>Only</a:t>
            </a:r>
            <a:r>
              <a:rPr lang="fr-CH" dirty="0" smtClean="0">
                <a:latin typeface="Book Antiqua"/>
              </a:rPr>
              <a:t> data for </a:t>
            </a:r>
            <a:r>
              <a:rPr lang="fr-CH" dirty="0" err="1" smtClean="0">
                <a:latin typeface="Book Antiqua"/>
              </a:rPr>
              <a:t>magnet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with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cored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cable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will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be</a:t>
            </a:r>
            <a:r>
              <a:rPr lang="fr-CH" dirty="0" smtClean="0">
                <a:latin typeface="Book Antiqua"/>
              </a:rPr>
              <a:t> conclusive</a:t>
            </a:r>
            <a:endParaRPr lang="fr-CH" dirty="0" smtClean="0">
              <a:latin typeface="Book Antiqua"/>
            </a:endParaRPr>
          </a:p>
          <a:p>
            <a:pPr lvl="2" eaLnBrk="1" hangingPunct="1"/>
            <a:endParaRPr lang="fr-CH" dirty="0">
              <a:latin typeface="Book Antiqua"/>
            </a:endParaRPr>
          </a:p>
          <a:p>
            <a:pPr lvl="1" eaLnBrk="1" hangingPunct="1"/>
            <a:r>
              <a:rPr lang="fr-CH" dirty="0" smtClean="0">
                <a:latin typeface="Book Antiqua"/>
              </a:rPr>
              <a:t>Voltage</a:t>
            </a:r>
            <a:r>
              <a:rPr lang="fr-CH" dirty="0" smtClean="0">
                <a:latin typeface="Book Antiqua"/>
              </a:rPr>
              <a:t>: </a:t>
            </a:r>
            <a:r>
              <a:rPr lang="fr-CH" dirty="0" err="1" smtClean="0">
                <a:latin typeface="Book Antiqua"/>
              </a:rPr>
              <a:t>estimated</a:t>
            </a:r>
            <a:r>
              <a:rPr lang="fr-CH" dirty="0" smtClean="0">
                <a:latin typeface="Book Antiqua"/>
              </a:rPr>
              <a:t> in a </a:t>
            </a:r>
            <a:r>
              <a:rPr lang="fr-CH" dirty="0" err="1" smtClean="0">
                <a:latin typeface="Book Antiqua"/>
              </a:rPr>
              <a:t>worse</a:t>
            </a:r>
            <a:r>
              <a:rPr lang="fr-CH" dirty="0" smtClean="0">
                <a:latin typeface="Book Antiqua"/>
              </a:rPr>
              <a:t> case </a:t>
            </a:r>
            <a:r>
              <a:rPr lang="fr-CH" dirty="0" err="1" smtClean="0">
                <a:latin typeface="Book Antiqua"/>
              </a:rPr>
              <a:t>with</a:t>
            </a:r>
            <a:r>
              <a:rPr lang="fr-CH" dirty="0" smtClean="0">
                <a:latin typeface="Book Antiqua"/>
              </a:rPr>
              <a:t> 8-m-long </a:t>
            </a:r>
            <a:r>
              <a:rPr lang="fr-CH" dirty="0" err="1" smtClean="0">
                <a:latin typeface="Book Antiqua"/>
              </a:rPr>
              <a:t>magnet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seem</a:t>
            </a:r>
            <a:r>
              <a:rPr lang="fr-CH" dirty="0" smtClean="0">
                <a:latin typeface="Book Antiqua"/>
              </a:rPr>
              <a:t> to pose </a:t>
            </a:r>
            <a:r>
              <a:rPr lang="fr-CH" dirty="0" smtClean="0">
                <a:latin typeface="Book Antiqua"/>
              </a:rPr>
              <a:t>no </a:t>
            </a:r>
            <a:r>
              <a:rPr lang="fr-CH" dirty="0" err="1" smtClean="0">
                <a:latin typeface="Book Antiqua"/>
              </a:rPr>
              <a:t>problem</a:t>
            </a:r>
            <a:r>
              <a:rPr lang="fr-CH" dirty="0" smtClean="0">
                <a:latin typeface="Book Antiqua"/>
              </a:rPr>
              <a:t> (</a:t>
            </a:r>
            <a:r>
              <a:rPr lang="fr-CH" dirty="0" err="1" smtClean="0">
                <a:latin typeface="Book Antiqua"/>
              </a:rPr>
              <a:t>well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within</a:t>
            </a:r>
            <a:r>
              <a:rPr lang="fr-CH" dirty="0" smtClean="0">
                <a:latin typeface="Book Antiqua"/>
              </a:rPr>
              <a:t> 1kV)</a:t>
            </a:r>
          </a:p>
          <a:p>
            <a:pPr lvl="2" eaLnBrk="1" hangingPunct="1"/>
            <a:r>
              <a:rPr lang="fr-CH" dirty="0" err="1" smtClean="0">
                <a:latin typeface="Book Antiqua"/>
              </a:rPr>
              <a:t>Additional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verification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work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is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needed</a:t>
            </a:r>
            <a:r>
              <a:rPr lang="fr-CH" dirty="0" smtClean="0">
                <a:latin typeface="Book Antiqua"/>
              </a:rPr>
              <a:t> to </a:t>
            </a:r>
            <a:r>
              <a:rPr lang="fr-CH" dirty="0" err="1" smtClean="0">
                <a:latin typeface="Book Antiqua"/>
              </a:rPr>
              <a:t>really</a:t>
            </a:r>
            <a:r>
              <a:rPr lang="fr-CH" dirty="0" smtClean="0">
                <a:latin typeface="Book Antiqua"/>
              </a:rPr>
              <a:t> </a:t>
            </a:r>
            <a:r>
              <a:rPr lang="fr-CH" dirty="0" err="1" smtClean="0">
                <a:latin typeface="Book Antiqua"/>
              </a:rPr>
              <a:t>find</a:t>
            </a:r>
            <a:r>
              <a:rPr lang="fr-CH" dirty="0" smtClean="0">
                <a:latin typeface="Book Antiqua"/>
              </a:rPr>
              <a:t> the </a:t>
            </a:r>
            <a:r>
              <a:rPr lang="fr-CH" dirty="0" err="1" smtClean="0">
                <a:latin typeface="Book Antiqua"/>
              </a:rPr>
              <a:t>worst</a:t>
            </a:r>
            <a:r>
              <a:rPr lang="fr-CH" dirty="0" smtClean="0">
                <a:latin typeface="Book Antiqua"/>
              </a:rPr>
              <a:t> case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7359399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52055</TotalTime>
  <Words>551</Words>
  <Application>Microsoft Office PowerPoint</Application>
  <PresentationFormat>Affichage à l'écran (4:3)</PresentationFormat>
  <Paragraphs>86</Paragraphs>
  <Slides>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7</vt:i4>
      </vt:variant>
    </vt:vector>
  </HeadingPairs>
  <TitlesOfParts>
    <vt:vector size="9" baseType="lpstr">
      <vt:lpstr>1_Default Design</vt:lpstr>
      <vt:lpstr>Custom Design</vt:lpstr>
      <vt:lpstr>ISSUES IN QXF PROTECTION</vt:lpstr>
      <vt:lpstr>QXF: DUMP RESISTOR</vt:lpstr>
      <vt:lpstr>QXF: HOTSPOT TEMPERATURE</vt:lpstr>
      <vt:lpstr>QXF: HOTSPOT TEMPERATURE</vt:lpstr>
      <vt:lpstr>QXF: HOTSPOT TEMPERATURE</vt:lpstr>
      <vt:lpstr>QXF: VOLTAGE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et2</cp:lastModifiedBy>
  <cp:revision>1190</cp:revision>
  <dcterms:created xsi:type="dcterms:W3CDTF">2006-07-31T18:23:56Z</dcterms:created>
  <dcterms:modified xsi:type="dcterms:W3CDTF">2012-11-12T20:51:43Z</dcterms:modified>
</cp:coreProperties>
</file>