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5" r:id="rId1"/>
  </p:sldMasterIdLst>
  <p:notesMasterIdLst>
    <p:notesMasterId r:id="rId17"/>
  </p:notesMasterIdLst>
  <p:sldIdLst>
    <p:sldId id="256" r:id="rId2"/>
    <p:sldId id="289" r:id="rId3"/>
    <p:sldId id="277" r:id="rId4"/>
    <p:sldId id="285" r:id="rId5"/>
    <p:sldId id="286" r:id="rId6"/>
    <p:sldId id="260" r:id="rId7"/>
    <p:sldId id="271" r:id="rId8"/>
    <p:sldId id="263" r:id="rId9"/>
    <p:sldId id="291" r:id="rId10"/>
    <p:sldId id="287" r:id="rId11"/>
    <p:sldId id="288" r:id="rId12"/>
    <p:sldId id="296" r:id="rId13"/>
    <p:sldId id="298" r:id="rId14"/>
    <p:sldId id="297" r:id="rId15"/>
    <p:sldId id="273" r:id="rId16"/>
  </p:sldIdLst>
  <p:sldSz cx="9144000" cy="6858000" type="screen4x3"/>
  <p:notesSz cx="6858000"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706" autoAdjust="0"/>
  </p:normalViewPr>
  <p:slideViewPr>
    <p:cSldViewPr>
      <p:cViewPr varScale="1">
        <p:scale>
          <a:sx n="80" d="100"/>
          <a:sy n="80" d="100"/>
        </p:scale>
        <p:origin x="-1027"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p:cViewPr>
        <p:scale>
          <a:sx n="90" d="100"/>
          <a:sy n="90" d="100"/>
        </p:scale>
        <p:origin x="-2736" y="864"/>
      </p:cViewPr>
      <p:guideLst>
        <p:guide orient="horz" pos="3109"/>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3633"/>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93633"/>
          </a:xfrm>
          <a:prstGeom prst="rect">
            <a:avLst/>
          </a:prstGeom>
        </p:spPr>
        <p:txBody>
          <a:bodyPr vert="horz" lIns="91440" tIns="45720" rIns="91440" bIns="45720" rtlCol="0"/>
          <a:lstStyle>
            <a:lvl1pPr algn="r">
              <a:defRPr sz="1200"/>
            </a:lvl1pPr>
          </a:lstStyle>
          <a:p>
            <a:fld id="{83D355F2-BB44-4D9F-8AAC-8390BE514684}" type="datetimeFigureOut">
              <a:rPr lang="en-IE" smtClean="0"/>
              <a:pPr/>
              <a:t>14/11/2012</a:t>
            </a:fld>
            <a:endParaRPr lang="en-IE"/>
          </a:p>
        </p:txBody>
      </p:sp>
      <p:sp>
        <p:nvSpPr>
          <p:cNvPr id="4" name="Slide Image Placeholder 3"/>
          <p:cNvSpPr>
            <a:spLocks noGrp="1" noRot="1" noChangeAspect="1"/>
          </p:cNvSpPr>
          <p:nvPr>
            <p:ph type="sldImg" idx="2"/>
          </p:nvPr>
        </p:nvSpPr>
        <p:spPr>
          <a:xfrm>
            <a:off x="960438" y="739775"/>
            <a:ext cx="4937125" cy="3703638"/>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689515"/>
            <a:ext cx="5486400" cy="444269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9377316"/>
            <a:ext cx="2971800" cy="493633"/>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9377316"/>
            <a:ext cx="2971800" cy="493633"/>
          </a:xfrm>
          <a:prstGeom prst="rect">
            <a:avLst/>
          </a:prstGeom>
        </p:spPr>
        <p:txBody>
          <a:bodyPr vert="horz" lIns="91440" tIns="45720" rIns="91440" bIns="45720" rtlCol="0" anchor="b"/>
          <a:lstStyle>
            <a:lvl1pPr algn="r">
              <a:defRPr sz="1200"/>
            </a:lvl1pPr>
          </a:lstStyle>
          <a:p>
            <a:fld id="{18C53CC4-05AB-43DB-8849-CC2C708BFF52}" type="slidenum">
              <a:rPr lang="en-IE" smtClean="0"/>
              <a:pPr/>
              <a:t>‹#›</a:t>
            </a:fld>
            <a:endParaRPr lang="en-IE"/>
          </a:p>
        </p:txBody>
      </p:sp>
    </p:spTree>
    <p:extLst>
      <p:ext uri="{BB962C8B-B14F-4D97-AF65-F5344CB8AC3E}">
        <p14:creationId xmlns:p14="http://schemas.microsoft.com/office/powerpoint/2010/main" val="1266055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C53CC4-05AB-43DB-8849-CC2C708BFF52}" type="slidenum">
              <a:rPr lang="en-IE" smtClean="0"/>
              <a:pPr/>
              <a:t>1</a:t>
            </a:fld>
            <a:endParaRPr lang="en-IE"/>
          </a:p>
        </p:txBody>
      </p:sp>
    </p:spTree>
    <p:extLst>
      <p:ext uri="{BB962C8B-B14F-4D97-AF65-F5344CB8AC3E}">
        <p14:creationId xmlns:p14="http://schemas.microsoft.com/office/powerpoint/2010/main" val="5076264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 I recall what we have at the existing.</a:t>
            </a:r>
          </a:p>
          <a:p>
            <a:endParaRPr lang="en-GB" dirty="0"/>
          </a:p>
          <a:p>
            <a:r>
              <a:rPr lang="en-GB" dirty="0" smtClean="0"/>
              <a:t>A very simplified sketch of a DFB</a:t>
            </a:r>
          </a:p>
          <a:p>
            <a:endParaRPr lang="en-GB" dirty="0"/>
          </a:p>
          <a:p>
            <a:r>
              <a:rPr lang="en-GB" dirty="0" smtClean="0"/>
              <a:t>The actual values at the end of the arc are far off the nominal values for the different lines.</a:t>
            </a:r>
          </a:p>
          <a:p>
            <a:r>
              <a:rPr lang="en-GB" dirty="0" smtClean="0"/>
              <a:t>Due to heat load and height difference. </a:t>
            </a:r>
            <a:endParaRPr lang="en-GB" dirty="0"/>
          </a:p>
        </p:txBody>
      </p:sp>
      <p:sp>
        <p:nvSpPr>
          <p:cNvPr id="4" name="Slide Number Placeholder 3"/>
          <p:cNvSpPr>
            <a:spLocks noGrp="1"/>
          </p:cNvSpPr>
          <p:nvPr>
            <p:ph type="sldNum" sz="quarter" idx="10"/>
          </p:nvPr>
        </p:nvSpPr>
        <p:spPr/>
        <p:txBody>
          <a:bodyPr/>
          <a:lstStyle/>
          <a:p>
            <a:fld id="{18C53CC4-05AB-43DB-8849-CC2C708BFF52}" type="slidenum">
              <a:rPr lang="en-IE" smtClean="0"/>
              <a:pPr/>
              <a:t>10</a:t>
            </a:fld>
            <a:endParaRPr lang="en-IE"/>
          </a:p>
        </p:txBody>
      </p:sp>
    </p:spTree>
    <p:extLst>
      <p:ext uri="{BB962C8B-B14F-4D97-AF65-F5344CB8AC3E}">
        <p14:creationId xmlns:p14="http://schemas.microsoft.com/office/powerpoint/2010/main" val="35370359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 the base concept just issued by the Southampton university.</a:t>
            </a:r>
          </a:p>
          <a:p>
            <a:r>
              <a:rPr lang="en-GB" dirty="0" smtClean="0"/>
              <a:t>I show this to make clear we work together, they will show the same picture.</a:t>
            </a:r>
          </a:p>
          <a:p>
            <a:r>
              <a:rPr lang="en-GB" dirty="0" smtClean="0"/>
              <a:t>I consider it is very close to what we will end up with.</a:t>
            </a:r>
          </a:p>
          <a:p>
            <a:r>
              <a:rPr lang="en-GB" dirty="0" smtClean="0"/>
              <a:t>The control is much too detailed for the moment, but could e done like this.</a:t>
            </a:r>
          </a:p>
          <a:p>
            <a:endParaRPr lang="en-GB" dirty="0"/>
          </a:p>
          <a:p>
            <a:r>
              <a:rPr lang="en-GB" dirty="0" smtClean="0"/>
              <a:t>We have basically no other option than take the gas from line C, expand it to liquid for the cooling of the splice LTS to MgB2 and create sufficient flow for the leads and link by heating away in the bath.</a:t>
            </a:r>
          </a:p>
          <a:p>
            <a:r>
              <a:rPr lang="en-GB" dirty="0" smtClean="0"/>
              <a:t>The thermal shield can either be taken from the line D (most probable for a </a:t>
            </a:r>
            <a:r>
              <a:rPr lang="en-GB" dirty="0" err="1" smtClean="0"/>
              <a:t>nexans</a:t>
            </a:r>
            <a:r>
              <a:rPr lang="en-GB" dirty="0" smtClean="0"/>
              <a:t> line solution) or from line E back to line F. but this requires a custom TL with two shield gas lines.</a:t>
            </a:r>
          </a:p>
          <a:p>
            <a:endParaRPr lang="en-GB" dirty="0"/>
          </a:p>
          <a:p>
            <a:r>
              <a:rPr lang="en-GB" dirty="0" smtClean="0"/>
              <a:t>For the arc DFB the shield coming from line D will be mixed with the gas for the MgB2 cooling and can then cool the leads.</a:t>
            </a:r>
          </a:p>
          <a:p>
            <a:endParaRPr lang="en-GB" dirty="0"/>
          </a:p>
          <a:p>
            <a:r>
              <a:rPr lang="en-GB" dirty="0" smtClean="0"/>
              <a:t>For the other DFB-s either we cool with line E/F or we have to warm up some of the gas for the link and feed this back to ambient.</a:t>
            </a:r>
          </a:p>
          <a:p>
            <a:endParaRPr lang="en-GB" dirty="0" smtClean="0"/>
          </a:p>
          <a:p>
            <a:r>
              <a:rPr lang="en-GB" dirty="0" smtClean="0"/>
              <a:t>For the new refrigerator /IT DFB we can imagine recovering the cold gas through a surface TL&gt; I am even not certain if it will be worth the cost of the TL.</a:t>
            </a:r>
          </a:p>
          <a:p>
            <a:endParaRPr lang="en-GB" dirty="0"/>
          </a:p>
        </p:txBody>
      </p:sp>
      <p:sp>
        <p:nvSpPr>
          <p:cNvPr id="4" name="Slide Number Placeholder 3"/>
          <p:cNvSpPr>
            <a:spLocks noGrp="1"/>
          </p:cNvSpPr>
          <p:nvPr>
            <p:ph type="sldNum" sz="quarter" idx="10"/>
          </p:nvPr>
        </p:nvSpPr>
        <p:spPr/>
        <p:txBody>
          <a:bodyPr/>
          <a:lstStyle/>
          <a:p>
            <a:fld id="{18C53CC4-05AB-43DB-8849-CC2C708BFF52}" type="slidenum">
              <a:rPr lang="en-IE" smtClean="0"/>
              <a:pPr/>
              <a:t>11</a:t>
            </a:fld>
            <a:endParaRPr lang="en-IE"/>
          </a:p>
        </p:txBody>
      </p:sp>
    </p:spTree>
    <p:extLst>
      <p:ext uri="{BB962C8B-B14F-4D97-AF65-F5344CB8AC3E}">
        <p14:creationId xmlns:p14="http://schemas.microsoft.com/office/powerpoint/2010/main" val="29553055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Basically we can allow for the additional cooling charge because:</a:t>
            </a:r>
          </a:p>
          <a:p>
            <a:r>
              <a:rPr lang="en-GB" dirty="0" smtClean="0"/>
              <a:t>In P7 we have some margin from the fact that the 1.8 K load is lower than calculated.</a:t>
            </a:r>
          </a:p>
          <a:p>
            <a:r>
              <a:rPr lang="en-GB" dirty="0" smtClean="0"/>
              <a:t>This is sufficient for the about 5 g/s taken from 4.5 K and send back at ambient.</a:t>
            </a:r>
          </a:p>
          <a:p>
            <a:endParaRPr lang="en-GB" dirty="0" smtClean="0"/>
          </a:p>
          <a:p>
            <a:r>
              <a:rPr lang="en-GB" dirty="0" smtClean="0"/>
              <a:t>At P1/P5 for the ARC DFB the only difference is that instead cooling the lead with gas from 20 to ambient, we cool with the same flow from 4.5 K to ambient.</a:t>
            </a:r>
          </a:p>
          <a:p>
            <a:r>
              <a:rPr lang="en-GB" dirty="0" smtClean="0"/>
              <a:t>The fact that we do not need to cool the IT largely gives us the necessary flow between 4.5 K and 20 K.</a:t>
            </a:r>
          </a:p>
          <a:p>
            <a:endParaRPr lang="en-GB" dirty="0"/>
          </a:p>
        </p:txBody>
      </p:sp>
      <p:sp>
        <p:nvSpPr>
          <p:cNvPr id="4" name="Slide Number Placeholder 3"/>
          <p:cNvSpPr>
            <a:spLocks noGrp="1"/>
          </p:cNvSpPr>
          <p:nvPr>
            <p:ph type="sldNum" sz="quarter" idx="10"/>
          </p:nvPr>
        </p:nvSpPr>
        <p:spPr/>
        <p:txBody>
          <a:bodyPr/>
          <a:lstStyle/>
          <a:p>
            <a:fld id="{18C53CC4-05AB-43DB-8849-CC2C708BFF52}" type="slidenum">
              <a:rPr lang="en-IE" smtClean="0"/>
              <a:pPr/>
              <a:t>12</a:t>
            </a:fld>
            <a:endParaRPr lang="en-IE"/>
          </a:p>
        </p:txBody>
      </p:sp>
    </p:spTree>
    <p:extLst>
      <p:ext uri="{BB962C8B-B14F-4D97-AF65-F5344CB8AC3E}">
        <p14:creationId xmlns:p14="http://schemas.microsoft.com/office/powerpoint/2010/main" val="3044557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Basically we have no certainty as concerns anything of link and new lead!</a:t>
            </a:r>
          </a:p>
          <a:p>
            <a:endParaRPr lang="en-GB" dirty="0"/>
          </a:p>
        </p:txBody>
      </p:sp>
      <p:sp>
        <p:nvSpPr>
          <p:cNvPr id="4" name="Slide Number Placeholder 3"/>
          <p:cNvSpPr>
            <a:spLocks noGrp="1"/>
          </p:cNvSpPr>
          <p:nvPr>
            <p:ph type="sldNum" sz="quarter" idx="10"/>
          </p:nvPr>
        </p:nvSpPr>
        <p:spPr/>
        <p:txBody>
          <a:bodyPr/>
          <a:lstStyle/>
          <a:p>
            <a:fld id="{18C53CC4-05AB-43DB-8849-CC2C708BFF52}" type="slidenum">
              <a:rPr lang="en-IE" smtClean="0"/>
              <a:pPr/>
              <a:t>14</a:t>
            </a:fld>
            <a:endParaRPr lang="en-IE"/>
          </a:p>
        </p:txBody>
      </p:sp>
    </p:spTree>
    <p:extLst>
      <p:ext uri="{BB962C8B-B14F-4D97-AF65-F5344CB8AC3E}">
        <p14:creationId xmlns:p14="http://schemas.microsoft.com/office/powerpoint/2010/main" val="6489840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mtClean="0"/>
              <a:t>Self explaining </a:t>
            </a:r>
            <a:r>
              <a:rPr lang="en-GB" dirty="0" smtClean="0"/>
              <a:t>again</a:t>
            </a:r>
            <a:endParaRPr lang="en-GB" dirty="0"/>
          </a:p>
        </p:txBody>
      </p:sp>
      <p:sp>
        <p:nvSpPr>
          <p:cNvPr id="4" name="Slide Number Placeholder 3"/>
          <p:cNvSpPr>
            <a:spLocks noGrp="1"/>
          </p:cNvSpPr>
          <p:nvPr>
            <p:ph type="sldNum" sz="quarter" idx="10"/>
          </p:nvPr>
        </p:nvSpPr>
        <p:spPr/>
        <p:txBody>
          <a:bodyPr/>
          <a:lstStyle/>
          <a:p>
            <a:fld id="{18C53CC4-05AB-43DB-8849-CC2C708BFF52}" type="slidenum">
              <a:rPr lang="en-IE" smtClean="0"/>
              <a:pPr/>
              <a:t>15</a:t>
            </a:fld>
            <a:endParaRPr lang="en-IE"/>
          </a:p>
        </p:txBody>
      </p:sp>
    </p:spTree>
    <p:extLst>
      <p:ext uri="{BB962C8B-B14F-4D97-AF65-F5344CB8AC3E}">
        <p14:creationId xmlns:p14="http://schemas.microsoft.com/office/powerpoint/2010/main" val="2312818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Recall of the basic requirements as known of today.</a:t>
            </a:r>
          </a:p>
          <a:p>
            <a:endParaRPr lang="en-GB" dirty="0"/>
          </a:p>
          <a:p>
            <a:r>
              <a:rPr lang="en-GB" dirty="0" smtClean="0"/>
              <a:t>For the ARC DFB P1/P5 and the DFB for P7 we assume the total current is the same as today.</a:t>
            </a:r>
          </a:p>
          <a:p>
            <a:r>
              <a:rPr lang="en-GB" dirty="0" smtClean="0"/>
              <a:t>For the IT feed box the total current is still in discussion. According to Amalia the mentioned 100 kA is the most probable.</a:t>
            </a:r>
          </a:p>
          <a:p>
            <a:r>
              <a:rPr lang="en-GB" dirty="0" smtClean="0"/>
              <a:t>(total current in all leads under nominal conditions -&gt; defines the helium flow)</a:t>
            </a:r>
          </a:p>
          <a:p>
            <a:endParaRPr lang="en-GB" dirty="0"/>
          </a:p>
          <a:p>
            <a:r>
              <a:rPr lang="en-GB" dirty="0" smtClean="0"/>
              <a:t>The moving of the DFBs in P1 / P5 is connected to the high </a:t>
            </a:r>
            <a:r>
              <a:rPr lang="en-GB" dirty="0" err="1" smtClean="0"/>
              <a:t>lumi</a:t>
            </a:r>
            <a:r>
              <a:rPr lang="en-GB" dirty="0" smtClean="0"/>
              <a:t> upgrade; the moving for P7 is actually an R2E project.</a:t>
            </a:r>
            <a:endParaRPr lang="en-GB" dirty="0"/>
          </a:p>
        </p:txBody>
      </p:sp>
      <p:sp>
        <p:nvSpPr>
          <p:cNvPr id="4" name="Slide Number Placeholder 3"/>
          <p:cNvSpPr>
            <a:spLocks noGrp="1"/>
          </p:cNvSpPr>
          <p:nvPr>
            <p:ph type="sldNum" sz="quarter" idx="10"/>
          </p:nvPr>
        </p:nvSpPr>
        <p:spPr/>
        <p:txBody>
          <a:bodyPr/>
          <a:lstStyle/>
          <a:p>
            <a:fld id="{18C53CC4-05AB-43DB-8849-CC2C708BFF52}" type="slidenum">
              <a:rPr lang="en-IE" smtClean="0"/>
              <a:pPr/>
              <a:t>2</a:t>
            </a:fld>
            <a:endParaRPr lang="en-IE"/>
          </a:p>
        </p:txBody>
      </p:sp>
    </p:spTree>
    <p:extLst>
      <p:ext uri="{BB962C8B-B14F-4D97-AF65-F5344CB8AC3E}">
        <p14:creationId xmlns:p14="http://schemas.microsoft.com/office/powerpoint/2010/main" val="11778166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 I recall the locations more or less as Laurent has shown.</a:t>
            </a:r>
          </a:p>
          <a:p>
            <a:r>
              <a:rPr lang="en-GB" dirty="0" smtClean="0"/>
              <a:t>The important point is that we have to take the helium at the far end from the refrigerator and will have to feed all helium for the cooling of link and feed box back at ambient through the warm recovery line.</a:t>
            </a:r>
          </a:p>
          <a:p>
            <a:r>
              <a:rPr lang="en-GB" dirty="0" smtClean="0"/>
              <a:t>The reference solution the DFBL in P3; the link in MgB2 allows some savings in either helium consumption or TL design.</a:t>
            </a:r>
          </a:p>
          <a:p>
            <a:r>
              <a:rPr lang="en-GB" dirty="0" smtClean="0"/>
              <a:t>The NEXANS design is liked by all except CRG as it can solve some headache for installation.</a:t>
            </a:r>
          </a:p>
          <a:p>
            <a:r>
              <a:rPr lang="en-GB" dirty="0" smtClean="0"/>
              <a:t>We can do with an Mgb2 link, or as we did in P3 for the DFBL.</a:t>
            </a:r>
            <a:endParaRPr lang="en-GB" dirty="0"/>
          </a:p>
        </p:txBody>
      </p:sp>
      <p:sp>
        <p:nvSpPr>
          <p:cNvPr id="4" name="Slide Number Placeholder 3"/>
          <p:cNvSpPr>
            <a:spLocks noGrp="1"/>
          </p:cNvSpPr>
          <p:nvPr>
            <p:ph type="sldNum" sz="quarter" idx="10"/>
          </p:nvPr>
        </p:nvSpPr>
        <p:spPr/>
        <p:txBody>
          <a:bodyPr/>
          <a:lstStyle/>
          <a:p>
            <a:fld id="{18C53CC4-05AB-43DB-8849-CC2C708BFF52}" type="slidenum">
              <a:rPr lang="en-IE" smtClean="0"/>
              <a:pPr/>
              <a:t>3</a:t>
            </a:fld>
            <a:endParaRPr lang="en-IE"/>
          </a:p>
        </p:txBody>
      </p:sp>
    </p:spTree>
    <p:extLst>
      <p:ext uri="{BB962C8B-B14F-4D97-AF65-F5344CB8AC3E}">
        <p14:creationId xmlns:p14="http://schemas.microsoft.com/office/powerpoint/2010/main" val="26810696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new refrigerator opens the option to design as would be optimum for cooling, plus it has basically no capacity limit.</a:t>
            </a:r>
          </a:p>
          <a:p>
            <a:endParaRPr lang="en-GB" dirty="0"/>
          </a:p>
          <a:p>
            <a:r>
              <a:rPr lang="en-GB" dirty="0" smtClean="0"/>
              <a:t>Anyway we will use it probably only for the IT and MS magnet feed box.</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18C53CC4-05AB-43DB-8849-CC2C708BFF52}" type="slidenum">
              <a:rPr lang="en-IE" smtClean="0"/>
              <a:pPr/>
              <a:t>4</a:t>
            </a:fld>
            <a:endParaRPr lang="en-IE"/>
          </a:p>
        </p:txBody>
      </p:sp>
    </p:spTree>
    <p:extLst>
      <p:ext uri="{BB962C8B-B14F-4D97-AF65-F5344CB8AC3E}">
        <p14:creationId xmlns:p14="http://schemas.microsoft.com/office/powerpoint/2010/main" val="30916318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Self </a:t>
            </a:r>
            <a:r>
              <a:rPr lang="en-GB" dirty="0" err="1" smtClean="0"/>
              <a:t>expaling</a:t>
            </a:r>
            <a:endParaRPr lang="en-GB" dirty="0"/>
          </a:p>
        </p:txBody>
      </p:sp>
      <p:sp>
        <p:nvSpPr>
          <p:cNvPr id="4" name="Slide Number Placeholder 3"/>
          <p:cNvSpPr>
            <a:spLocks noGrp="1"/>
          </p:cNvSpPr>
          <p:nvPr>
            <p:ph type="sldNum" sz="quarter" idx="10"/>
          </p:nvPr>
        </p:nvSpPr>
        <p:spPr/>
        <p:txBody>
          <a:bodyPr/>
          <a:lstStyle/>
          <a:p>
            <a:fld id="{18C53CC4-05AB-43DB-8849-CC2C708BFF52}" type="slidenum">
              <a:rPr lang="en-IE" smtClean="0"/>
              <a:pPr/>
              <a:t>5</a:t>
            </a:fld>
            <a:endParaRPr lang="en-IE"/>
          </a:p>
        </p:txBody>
      </p:sp>
    </p:spTree>
    <p:extLst>
      <p:ext uri="{BB962C8B-B14F-4D97-AF65-F5344CB8AC3E}">
        <p14:creationId xmlns:p14="http://schemas.microsoft.com/office/powerpoint/2010/main" val="39279833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Well these are the assumptions.</a:t>
            </a:r>
          </a:p>
          <a:p>
            <a:r>
              <a:rPr lang="en-GB" dirty="0" smtClean="0"/>
              <a:t>The assumed flow per kA is rather at the high end.</a:t>
            </a:r>
          </a:p>
          <a:p>
            <a:r>
              <a:rPr lang="en-GB" dirty="0" smtClean="0"/>
              <a:t>But the current leads we need do not exist at this date.</a:t>
            </a:r>
          </a:p>
          <a:p>
            <a:r>
              <a:rPr lang="en-GB" dirty="0" smtClean="0"/>
              <a:t>The critical point for the leads is we cool with gas and have no thermal buffer from a two- phase volume. For transients or variations this may later prove a pain in the ..</a:t>
            </a:r>
          </a:p>
          <a:p>
            <a:endParaRPr lang="en-GB" dirty="0"/>
          </a:p>
          <a:p>
            <a:r>
              <a:rPr lang="en-GB" dirty="0" smtClean="0"/>
              <a:t>The other unresolved issue for high current and lots of leads (arc DFB) seems to be the possible cross talk on the link.</a:t>
            </a:r>
            <a:endParaRPr lang="en-GB" dirty="0"/>
          </a:p>
        </p:txBody>
      </p:sp>
      <p:sp>
        <p:nvSpPr>
          <p:cNvPr id="4" name="Slide Number Placeholder 3"/>
          <p:cNvSpPr>
            <a:spLocks noGrp="1"/>
          </p:cNvSpPr>
          <p:nvPr>
            <p:ph type="sldNum" sz="quarter" idx="10"/>
          </p:nvPr>
        </p:nvSpPr>
        <p:spPr/>
        <p:txBody>
          <a:bodyPr/>
          <a:lstStyle/>
          <a:p>
            <a:fld id="{18C53CC4-05AB-43DB-8849-CC2C708BFF52}" type="slidenum">
              <a:rPr lang="en-IE" smtClean="0"/>
              <a:pPr/>
              <a:t>6</a:t>
            </a:fld>
            <a:endParaRPr lang="en-IE"/>
          </a:p>
        </p:txBody>
      </p:sp>
    </p:spTree>
    <p:extLst>
      <p:ext uri="{BB962C8B-B14F-4D97-AF65-F5344CB8AC3E}">
        <p14:creationId xmlns:p14="http://schemas.microsoft.com/office/powerpoint/2010/main" val="2557207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Last hear I did not consider the IT DFB as there is the option to design as </a:t>
            </a:r>
            <a:r>
              <a:rPr lang="en-GB" dirty="0" err="1" smtClean="0"/>
              <a:t>neded</a:t>
            </a:r>
            <a:r>
              <a:rPr lang="en-GB" dirty="0" smtClean="0"/>
              <a:t> on the refrigerator side.</a:t>
            </a:r>
          </a:p>
          <a:p>
            <a:endParaRPr lang="en-GB" dirty="0"/>
          </a:p>
          <a:p>
            <a:r>
              <a:rPr lang="en-GB" dirty="0" smtClean="0"/>
              <a:t>For the arc DFB in P1 /P5 the MgB2 allows us actually to install a crappy transfer line as the cooling flow for the leads is so high.</a:t>
            </a:r>
          </a:p>
          <a:p>
            <a:r>
              <a:rPr lang="en-GB" dirty="0" smtClean="0"/>
              <a:t>I had urged to study options with LN2 cooling for the lead, or a combined cooling.</a:t>
            </a:r>
          </a:p>
          <a:p>
            <a:r>
              <a:rPr lang="en-GB" dirty="0" smtClean="0"/>
              <a:t>I basically understand those who are on it will not consider LN2.</a:t>
            </a:r>
          </a:p>
          <a:p>
            <a:r>
              <a:rPr lang="en-GB" dirty="0" smtClean="0"/>
              <a:t>We will basically get a “modified LHC lead” no real development envisaged here.</a:t>
            </a:r>
          </a:p>
          <a:p>
            <a:r>
              <a:rPr lang="en-GB" dirty="0" smtClean="0"/>
              <a:t>Just between us two.</a:t>
            </a:r>
          </a:p>
          <a:p>
            <a:endParaRPr lang="en-GB" dirty="0"/>
          </a:p>
          <a:p>
            <a:r>
              <a:rPr lang="en-GB" dirty="0" smtClean="0"/>
              <a:t>For the P7 solution, either we get a MgB2 link or we can do as in P3.</a:t>
            </a:r>
            <a:endParaRPr lang="en-GB" dirty="0"/>
          </a:p>
        </p:txBody>
      </p:sp>
      <p:sp>
        <p:nvSpPr>
          <p:cNvPr id="4" name="Slide Number Placeholder 3"/>
          <p:cNvSpPr>
            <a:spLocks noGrp="1"/>
          </p:cNvSpPr>
          <p:nvPr>
            <p:ph type="sldNum" sz="quarter" idx="10"/>
          </p:nvPr>
        </p:nvSpPr>
        <p:spPr/>
        <p:txBody>
          <a:bodyPr/>
          <a:lstStyle/>
          <a:p>
            <a:fld id="{18C53CC4-05AB-43DB-8849-CC2C708BFF52}" type="slidenum">
              <a:rPr lang="en-IE" smtClean="0"/>
              <a:pPr/>
              <a:t>7</a:t>
            </a:fld>
            <a:endParaRPr lang="en-IE"/>
          </a:p>
        </p:txBody>
      </p:sp>
    </p:spTree>
    <p:extLst>
      <p:ext uri="{BB962C8B-B14F-4D97-AF65-F5344CB8AC3E}">
        <p14:creationId xmlns:p14="http://schemas.microsoft.com/office/powerpoint/2010/main" val="33904745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Just a reminder on the TL issues, as a lot of people will not even think about a </a:t>
            </a:r>
            <a:r>
              <a:rPr lang="en-GB" dirty="0" err="1" smtClean="0"/>
              <a:t>rigiit</a:t>
            </a:r>
            <a:r>
              <a:rPr lang="en-GB" dirty="0" smtClean="0"/>
              <a:t> custom made line.</a:t>
            </a:r>
            <a:endParaRPr lang="en-GB" dirty="0"/>
          </a:p>
        </p:txBody>
      </p:sp>
      <p:sp>
        <p:nvSpPr>
          <p:cNvPr id="4" name="Slide Number Placeholder 3"/>
          <p:cNvSpPr>
            <a:spLocks noGrp="1"/>
          </p:cNvSpPr>
          <p:nvPr>
            <p:ph type="sldNum" sz="quarter" idx="10"/>
          </p:nvPr>
        </p:nvSpPr>
        <p:spPr/>
        <p:txBody>
          <a:bodyPr/>
          <a:lstStyle/>
          <a:p>
            <a:fld id="{18C53CC4-05AB-43DB-8849-CC2C708BFF52}" type="slidenum">
              <a:rPr lang="en-IE" smtClean="0"/>
              <a:pPr/>
              <a:t>8</a:t>
            </a:fld>
            <a:endParaRPr lang="en-IE"/>
          </a:p>
        </p:txBody>
      </p:sp>
    </p:spTree>
    <p:extLst>
      <p:ext uri="{BB962C8B-B14F-4D97-AF65-F5344CB8AC3E}">
        <p14:creationId xmlns:p14="http://schemas.microsoft.com/office/powerpoint/2010/main" val="15744943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are a lot of assumptions here, but the basis is about right.</a:t>
            </a:r>
          </a:p>
          <a:p>
            <a:endParaRPr lang="en-GB" dirty="0"/>
          </a:p>
          <a:p>
            <a:r>
              <a:rPr lang="en-GB" dirty="0" smtClean="0"/>
              <a:t>We have one cooling case where we do not need to bother about the TL performance and two were the link eats more helium than necessary for the lead.</a:t>
            </a:r>
          </a:p>
          <a:p>
            <a:endParaRPr lang="en-GB" dirty="0"/>
          </a:p>
          <a:p>
            <a:r>
              <a:rPr lang="en-GB" dirty="0" smtClean="0"/>
              <a:t>PS: those we study space and integration want a 5 mm TL were one does not need to access for installation.</a:t>
            </a:r>
            <a:endParaRPr lang="en-GB" dirty="0"/>
          </a:p>
        </p:txBody>
      </p:sp>
      <p:sp>
        <p:nvSpPr>
          <p:cNvPr id="4" name="Slide Number Placeholder 3"/>
          <p:cNvSpPr>
            <a:spLocks noGrp="1"/>
          </p:cNvSpPr>
          <p:nvPr>
            <p:ph type="sldNum" sz="quarter" idx="10"/>
          </p:nvPr>
        </p:nvSpPr>
        <p:spPr/>
        <p:txBody>
          <a:bodyPr/>
          <a:lstStyle/>
          <a:p>
            <a:fld id="{18C53CC4-05AB-43DB-8849-CC2C708BFF52}" type="slidenum">
              <a:rPr lang="en-IE" smtClean="0"/>
              <a:pPr/>
              <a:t>9</a:t>
            </a:fld>
            <a:endParaRPr lang="en-IE"/>
          </a:p>
        </p:txBody>
      </p:sp>
    </p:spTree>
    <p:extLst>
      <p:ext uri="{BB962C8B-B14F-4D97-AF65-F5344CB8AC3E}">
        <p14:creationId xmlns:p14="http://schemas.microsoft.com/office/powerpoint/2010/main" val="41919018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61314" y="1861231"/>
            <a:ext cx="4149834" cy="1998745"/>
          </a:xfrm>
          <a:prstGeom prst="rect">
            <a:avLst/>
          </a:prstGeom>
        </p:spPr>
      </p:pic>
      <p:sp>
        <p:nvSpPr>
          <p:cNvPr id="2" name="Title 1"/>
          <p:cNvSpPr>
            <a:spLocks noGrp="1"/>
          </p:cNvSpPr>
          <p:nvPr>
            <p:ph type="ctrTitle"/>
          </p:nvPr>
        </p:nvSpPr>
        <p:spPr>
          <a:xfrm>
            <a:off x="4708310" y="1608069"/>
            <a:ext cx="3978489" cy="2506731"/>
          </a:xfrm>
        </p:spPr>
        <p:txBody>
          <a:bodyPr/>
          <a:lstStyle>
            <a:lvl1pPr algn="l">
              <a:lnSpc>
                <a:spcPct val="100000"/>
              </a:lnSpc>
              <a:defRPr b="1" i="0">
                <a:solidFill>
                  <a:srgbClr val="005872"/>
                </a:solidFill>
                <a:effectLst>
                  <a:outerShdw blurRad="63500" dist="31750" dir="2700000" algn="tl" rotWithShape="0">
                    <a:srgbClr val="9CB0D5">
                      <a:alpha val="5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4114800"/>
            <a:ext cx="8229600" cy="1828800"/>
          </a:xfrm>
        </p:spPr>
        <p:txBody>
          <a:bodyPr lIns="0" rIns="0">
            <a:normAutofit/>
          </a:bodyPr>
          <a:lstStyle>
            <a:lvl1pPr marL="0" indent="0" algn="ctr">
              <a:lnSpc>
                <a:spcPct val="100000"/>
              </a:lnSpc>
              <a:spcBef>
                <a:spcPts val="0"/>
              </a:spcBef>
              <a:buNone/>
              <a:defRPr sz="2500" b="1">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cxnSp>
        <p:nvCxnSpPr>
          <p:cNvPr id="7" name="Straight Connector 6"/>
          <p:cNvCxnSpPr/>
          <p:nvPr/>
        </p:nvCxnSpPr>
        <p:spPr>
          <a:xfrm>
            <a:off x="4561279" y="1967225"/>
            <a:ext cx="0" cy="1786759"/>
          </a:xfrm>
          <a:prstGeom prst="line">
            <a:avLst/>
          </a:prstGeom>
          <a:ln>
            <a:solidFill>
              <a:srgbClr val="5BC1E6"/>
            </a:solidFill>
          </a:ln>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is included in the High Luminosity LHC project and is partly 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8" name="Picture 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86430" y="6147097"/>
            <a:ext cx="493025" cy="401816"/>
          </a:xfrm>
          <a:prstGeom prst="rect">
            <a:avLst/>
          </a:prstGeom>
        </p:spPr>
      </p:pic>
      <p:pic>
        <p:nvPicPr>
          <p:cNvPr id="9" name="Picture 8"/>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8460290" y="6207140"/>
            <a:ext cx="417381" cy="281731"/>
          </a:xfrm>
          <a:prstGeom prst="rect">
            <a:avLst/>
          </a:prstGeom>
        </p:spPr>
      </p:pic>
    </p:spTree>
    <p:extLst>
      <p:ext uri="{BB962C8B-B14F-4D97-AF65-F5344CB8AC3E}">
        <p14:creationId xmlns:p14="http://schemas.microsoft.com/office/powerpoint/2010/main" val="3542879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Title , Sub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75000"/>
            </a:schemeClr>
          </a:solidFill>
        </p:spPr>
        <p:txBody>
          <a:bodyPr/>
          <a:lstStyle>
            <a:lvl1pPr>
              <a:defRPr sz="2800"/>
            </a:lvl1pPr>
          </a:lstStyle>
          <a:p>
            <a:r>
              <a:rPr lang="en-US" smtClean="0"/>
              <a:t>Click to edit Master title style</a:t>
            </a:r>
            <a:endParaRPr lang="en-US" dirty="0"/>
          </a:p>
        </p:txBody>
      </p:sp>
      <p:sp>
        <p:nvSpPr>
          <p:cNvPr id="3" name="Content Placeholder 2"/>
          <p:cNvSpPr>
            <a:spLocks noGrp="1"/>
          </p:cNvSpPr>
          <p:nvPr>
            <p:ph idx="1"/>
          </p:nvPr>
        </p:nvSpPr>
        <p:spPr>
          <a:xfrm>
            <a:off x="468314" y="1544128"/>
            <a:ext cx="8207375" cy="4621722"/>
          </a:xfrm>
        </p:spPr>
        <p:txBody>
          <a:bodyPr/>
          <a:lstStyle>
            <a:lvl1pPr>
              <a:spcBef>
                <a:spcPts val="1200"/>
              </a:spcBef>
              <a:buFont typeface="Symbol" pitchFamily="18" charset="2"/>
              <a:buChar char="·"/>
              <a:defRPr sz="2400">
                <a:latin typeface="+mn-lt"/>
              </a:defRPr>
            </a:lvl1pPr>
            <a:lvl2pPr>
              <a:buSzPct val="100000"/>
              <a:buFont typeface="Symbol" pitchFamily="18" charset="2"/>
              <a:buChar char="·"/>
              <a:defRPr sz="2200" b="0">
                <a:latin typeface="+mn-lt"/>
              </a:defRPr>
            </a:lvl2pPr>
            <a:lvl3pPr>
              <a:buFont typeface="Symbol" pitchFamily="18" charset="2"/>
              <a:buChar char="·"/>
              <a:defRPr sz="2000">
                <a:latin typeface="+mn-lt"/>
              </a:defRPr>
            </a:lvl3pPr>
            <a:lvl4pPr>
              <a:defRPr sz="1800">
                <a:latin typeface="+mn-lt"/>
              </a:defRPr>
            </a:lvl4pPr>
            <a:lvl5pPr>
              <a:buFontTx/>
              <a:buNone/>
              <a:defRPr sz="18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r>
              <a:rPr lang="en-IE" smtClean="0"/>
              <a:t>17/11/2011</a:t>
            </a:r>
            <a:endParaRPr lang="en-IE"/>
          </a:p>
        </p:txBody>
      </p:sp>
      <p:sp>
        <p:nvSpPr>
          <p:cNvPr id="5" name="Footer Placeholder 4"/>
          <p:cNvSpPr>
            <a:spLocks noGrp="1"/>
          </p:cNvSpPr>
          <p:nvPr>
            <p:ph type="ftr" sz="quarter" idx="11"/>
          </p:nvPr>
        </p:nvSpPr>
        <p:spPr/>
        <p:txBody>
          <a:bodyPr/>
          <a:lstStyle>
            <a:lvl1pPr>
              <a:defRPr/>
            </a:lvl1pPr>
          </a:lstStyle>
          <a:p>
            <a:r>
              <a:rPr lang="en-IE" dirty="0" smtClean="0"/>
              <a:t>1</a:t>
            </a:r>
            <a:r>
              <a:rPr lang="en-IE" baseline="30000" dirty="0" smtClean="0"/>
              <a:t>st </a:t>
            </a:r>
            <a:r>
              <a:rPr lang="en-IE" dirty="0" smtClean="0"/>
              <a:t> </a:t>
            </a:r>
            <a:r>
              <a:rPr lang="en-IE" dirty="0" err="1" smtClean="0"/>
              <a:t>HiLumi</a:t>
            </a:r>
            <a:r>
              <a:rPr lang="en-IE" dirty="0" smtClean="0"/>
              <a:t> LHC / LARP </a:t>
            </a:r>
          </a:p>
          <a:p>
            <a:endParaRPr lang="en-IE" dirty="0"/>
          </a:p>
        </p:txBody>
      </p:sp>
      <p:sp>
        <p:nvSpPr>
          <p:cNvPr id="6" name="Slide Number Placeholder 5"/>
          <p:cNvSpPr>
            <a:spLocks noGrp="1"/>
          </p:cNvSpPr>
          <p:nvPr>
            <p:ph type="sldNum" sz="quarter" idx="12"/>
          </p:nvPr>
        </p:nvSpPr>
        <p:spPr/>
        <p:txBody>
          <a:bodyPr/>
          <a:lstStyle>
            <a:lvl1pPr>
              <a:defRPr/>
            </a:lvl1pPr>
          </a:lstStyle>
          <a:p>
            <a:fld id="{98FEEE14-7BBE-420A-98CF-3AC9C8CC2D4A}" type="slidenum">
              <a:rPr lang="en-IE" smtClean="0"/>
              <a:pPr/>
              <a:t>‹#›</a:t>
            </a:fld>
            <a:endParaRPr lang="en-IE"/>
          </a:p>
        </p:txBody>
      </p:sp>
      <p:sp>
        <p:nvSpPr>
          <p:cNvPr id="7" name="Text Placeholder 13"/>
          <p:cNvSpPr>
            <a:spLocks noGrp="1"/>
          </p:cNvSpPr>
          <p:nvPr>
            <p:ph type="body" sz="quarter" idx="13" hasCustomPrompt="1"/>
          </p:nvPr>
        </p:nvSpPr>
        <p:spPr>
          <a:xfrm>
            <a:off x="844332" y="819268"/>
            <a:ext cx="7463578" cy="362549"/>
          </a:xfrm>
          <a:noFill/>
        </p:spPr>
        <p:txBody>
          <a:bodyPr/>
          <a:lstStyle>
            <a:lvl1pPr algn="ctr">
              <a:buFontTx/>
              <a:buNone/>
              <a:defRPr sz="1800" b="1" baseline="0">
                <a:solidFill>
                  <a:schemeClr val="accent2">
                    <a:lumMod val="75000"/>
                  </a:schemeClr>
                </a:solidFill>
              </a:defRPr>
            </a:lvl1pPr>
          </a:lstStyle>
          <a:p>
            <a:pPr lvl="0"/>
            <a:r>
              <a:rPr lang="en-US" dirty="0" smtClean="0"/>
              <a:t>Click to edit subtitle style</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IE" smtClean="0"/>
              <a:t>17/11/2011</a:t>
            </a:r>
            <a:endParaRPr lang="en-IE"/>
          </a:p>
        </p:txBody>
      </p:sp>
      <p:sp>
        <p:nvSpPr>
          <p:cNvPr id="5" name="Footer Placeholder 4"/>
          <p:cNvSpPr>
            <a:spLocks noGrp="1"/>
          </p:cNvSpPr>
          <p:nvPr>
            <p:ph type="ftr" sz="quarter" idx="11"/>
          </p:nvPr>
        </p:nvSpPr>
        <p:spPr/>
        <p:txBody>
          <a:bodyPr/>
          <a:lstStyle/>
          <a:p>
            <a:r>
              <a:rPr lang="en-IE" smtClean="0"/>
              <a:t>1st  HiLumi LHC / LARP</a:t>
            </a:r>
            <a:endParaRPr lang="en-IE" dirty="0"/>
          </a:p>
        </p:txBody>
      </p:sp>
      <p:sp>
        <p:nvSpPr>
          <p:cNvPr id="6" name="Slide Number Placeholder 5"/>
          <p:cNvSpPr>
            <a:spLocks noGrp="1"/>
          </p:cNvSpPr>
          <p:nvPr>
            <p:ph type="sldNum" sz="quarter" idx="12"/>
          </p:nvPr>
        </p:nvSpPr>
        <p:spPr/>
        <p:txBody>
          <a:bodyPr/>
          <a:lstStyle/>
          <a:p>
            <a:fld id="{98FEEE14-7BBE-420A-98CF-3AC9C8CC2D4A}" type="slidenum">
              <a:rPr lang="en-IE" smtClean="0"/>
              <a:pPr/>
              <a:t>‹#›</a:t>
            </a:fld>
            <a:endParaRPr lang="en-IE"/>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57856181"/>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IE" smtClean="0"/>
              <a:t>17/11/2011</a:t>
            </a:r>
            <a:endParaRPr lang="en-IE"/>
          </a:p>
        </p:txBody>
      </p:sp>
      <p:sp>
        <p:nvSpPr>
          <p:cNvPr id="4" name="Footer Placeholder 3"/>
          <p:cNvSpPr>
            <a:spLocks noGrp="1"/>
          </p:cNvSpPr>
          <p:nvPr>
            <p:ph type="ftr" sz="quarter" idx="11"/>
          </p:nvPr>
        </p:nvSpPr>
        <p:spPr/>
        <p:txBody>
          <a:bodyPr/>
          <a:lstStyle/>
          <a:p>
            <a:r>
              <a:rPr lang="en-IE" smtClean="0"/>
              <a:t>1st  HiLumi LHC / LARP</a:t>
            </a:r>
            <a:endParaRPr lang="en-IE" dirty="0"/>
          </a:p>
        </p:txBody>
      </p:sp>
      <p:sp>
        <p:nvSpPr>
          <p:cNvPr id="5" name="Slide Number Placeholder 4"/>
          <p:cNvSpPr>
            <a:spLocks noGrp="1"/>
          </p:cNvSpPr>
          <p:nvPr>
            <p:ph type="sldNum" sz="quarter" idx="12"/>
          </p:nvPr>
        </p:nvSpPr>
        <p:spPr/>
        <p:txBody>
          <a:bodyPr/>
          <a:lstStyle/>
          <a:p>
            <a:fld id="{98FEEE14-7BBE-420A-98CF-3AC9C8CC2D4A}" type="slidenum">
              <a:rPr lang="en-IE" smtClean="0"/>
              <a:pPr/>
              <a:t>‹#›</a:t>
            </a:fld>
            <a:endParaRPr lang="en-IE"/>
          </a:p>
        </p:txBody>
      </p:sp>
      <p:sp>
        <p:nvSpPr>
          <p:cNvPr id="2" name="Title 1"/>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3"/>
          </p:nvPr>
        </p:nvSpPr>
        <p:spPr>
          <a:xfrm>
            <a:off x="457200" y="1189037"/>
            <a:ext cx="8229600" cy="5349240"/>
          </a:xfrm>
        </p:spPr>
        <p:txBody>
          <a:bodyPr anchor="ctr" anchorCtr="1">
            <a:noAutofit/>
          </a:bodyPr>
          <a:lstStyle>
            <a:lvl1pPr marL="0" indent="0">
              <a:buFontTx/>
              <a:buNone/>
              <a:defRPr sz="4000" baseline="0">
                <a:solidFill>
                  <a:srgbClr val="005872"/>
                </a:solidFill>
                <a:effectLst>
                  <a:outerShdw blurRad="63500" dist="63500" dir="2700000" algn="tl" rotWithShape="0">
                    <a:srgbClr val="9CB0D5">
                      <a:alpha val="50000"/>
                    </a:srgbClr>
                  </a:outerShdw>
                </a:effectLst>
              </a:defRPr>
            </a:lvl1pPr>
          </a:lstStyle>
          <a:p>
            <a:pPr lvl="0"/>
            <a:r>
              <a:rPr lang="en-US" smtClean="0"/>
              <a:t>Click to edit Master text styles</a:t>
            </a:r>
          </a:p>
        </p:txBody>
      </p:sp>
    </p:spTree>
    <p:extLst>
      <p:ext uri="{BB962C8B-B14F-4D97-AF65-F5344CB8AC3E}">
        <p14:creationId xmlns:p14="http://schemas.microsoft.com/office/powerpoint/2010/main" val="3638126621"/>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IE" smtClean="0"/>
              <a:t>17/11/2011</a:t>
            </a:r>
            <a:endParaRPr lang="en-IE"/>
          </a:p>
        </p:txBody>
      </p:sp>
      <p:sp>
        <p:nvSpPr>
          <p:cNvPr id="6" name="Footer Placeholder 5"/>
          <p:cNvSpPr>
            <a:spLocks noGrp="1"/>
          </p:cNvSpPr>
          <p:nvPr>
            <p:ph type="ftr" sz="quarter" idx="11"/>
          </p:nvPr>
        </p:nvSpPr>
        <p:spPr/>
        <p:txBody>
          <a:bodyPr/>
          <a:lstStyle/>
          <a:p>
            <a:r>
              <a:rPr lang="en-IE" smtClean="0"/>
              <a:t>1st  HiLumi LHC / LARP</a:t>
            </a:r>
            <a:endParaRPr lang="en-IE" dirty="0"/>
          </a:p>
        </p:txBody>
      </p:sp>
      <p:sp>
        <p:nvSpPr>
          <p:cNvPr id="7" name="Slide Number Placeholder 6"/>
          <p:cNvSpPr>
            <a:spLocks noGrp="1"/>
          </p:cNvSpPr>
          <p:nvPr>
            <p:ph type="sldNum" sz="quarter" idx="12"/>
          </p:nvPr>
        </p:nvSpPr>
        <p:spPr/>
        <p:txBody>
          <a:bodyPr/>
          <a:lstStyle/>
          <a:p>
            <a:fld id="{98FEEE14-7BBE-420A-98CF-3AC9C8CC2D4A}" type="slidenum">
              <a:rPr lang="en-IE" smtClean="0"/>
              <a:pPr/>
              <a:t>‹#›</a:t>
            </a:fld>
            <a:endParaRPr lang="en-IE"/>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89038"/>
            <a:ext cx="4038600" cy="5348922"/>
          </a:xfrm>
        </p:spPr>
        <p:txBody>
          <a:bodyPr/>
          <a:lstStyle>
            <a:lvl1pPr>
              <a:defRPr sz="3200"/>
            </a:lvl1pPr>
            <a:lvl2pPr marL="346075" indent="-228600">
              <a:defRPr sz="3200"/>
            </a:lvl2pPr>
            <a:lvl3pPr marL="452438" indent="-228600">
              <a:defRPr sz="2800"/>
            </a:lvl3pPr>
            <a:lvl4pPr marL="569913" indent="-228600">
              <a:defRPr sz="2800"/>
            </a:lvl4pPr>
            <a:lvl5pPr marL="685800" indent="-228600">
              <a:defRPr sz="2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189038"/>
            <a:ext cx="4038600" cy="5348922"/>
          </a:xfrm>
        </p:spPr>
        <p:txBody>
          <a:bodyPr/>
          <a:lstStyle>
            <a:lvl1pPr>
              <a:defRPr sz="3200"/>
            </a:lvl1pPr>
            <a:lvl2pPr marL="346075" indent="-228600">
              <a:defRPr sz="3200"/>
            </a:lvl2pPr>
            <a:lvl3pPr marL="452438" indent="-228600">
              <a:defRPr sz="2800"/>
            </a:lvl3pPr>
            <a:lvl4pPr marL="569913" indent="-228600">
              <a:defRPr sz="2800"/>
            </a:lvl4pPr>
            <a:lvl5pPr marL="685800" indent="-228600">
              <a:defRPr sz="2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29144626"/>
      </p:ext>
    </p:extLst>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IE" smtClean="0"/>
              <a:t>17/11/2011</a:t>
            </a:r>
            <a:endParaRPr lang="en-IE"/>
          </a:p>
        </p:txBody>
      </p:sp>
      <p:sp>
        <p:nvSpPr>
          <p:cNvPr id="4" name="Footer Placeholder 3"/>
          <p:cNvSpPr>
            <a:spLocks noGrp="1"/>
          </p:cNvSpPr>
          <p:nvPr>
            <p:ph type="ftr" sz="quarter" idx="11"/>
          </p:nvPr>
        </p:nvSpPr>
        <p:spPr/>
        <p:txBody>
          <a:bodyPr/>
          <a:lstStyle/>
          <a:p>
            <a:r>
              <a:rPr lang="en-IE" smtClean="0"/>
              <a:t>1st  HiLumi LHC / LARP</a:t>
            </a:r>
            <a:endParaRPr lang="en-IE" dirty="0"/>
          </a:p>
        </p:txBody>
      </p:sp>
      <p:sp>
        <p:nvSpPr>
          <p:cNvPr id="5" name="Slide Number Placeholder 4"/>
          <p:cNvSpPr>
            <a:spLocks noGrp="1"/>
          </p:cNvSpPr>
          <p:nvPr>
            <p:ph type="sldNum" sz="quarter" idx="12"/>
          </p:nvPr>
        </p:nvSpPr>
        <p:spPr/>
        <p:txBody>
          <a:bodyPr/>
          <a:lstStyle/>
          <a:p>
            <a:fld id="{98FEEE14-7BBE-420A-98CF-3AC9C8CC2D4A}" type="slidenum">
              <a:rPr lang="en-IE" smtClean="0"/>
              <a:pPr/>
              <a:t>‹#›</a:t>
            </a:fld>
            <a:endParaRPr lang="en-IE"/>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27795993"/>
      </p:ext>
    </p:extLst>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IE" smtClean="0"/>
              <a:t>17/11/2011</a:t>
            </a:r>
            <a:endParaRPr lang="en-IE"/>
          </a:p>
        </p:txBody>
      </p:sp>
      <p:sp>
        <p:nvSpPr>
          <p:cNvPr id="4" name="Footer Placeholder 3"/>
          <p:cNvSpPr>
            <a:spLocks noGrp="1"/>
          </p:cNvSpPr>
          <p:nvPr>
            <p:ph type="ftr" sz="quarter" idx="11"/>
          </p:nvPr>
        </p:nvSpPr>
        <p:spPr/>
        <p:txBody>
          <a:bodyPr/>
          <a:lstStyle/>
          <a:p>
            <a:r>
              <a:rPr lang="en-IE" smtClean="0"/>
              <a:t>1st  HiLumi LHC / LARP</a:t>
            </a:r>
            <a:endParaRPr lang="en-IE" dirty="0"/>
          </a:p>
        </p:txBody>
      </p:sp>
      <p:sp>
        <p:nvSpPr>
          <p:cNvPr id="5" name="Slide Number Placeholder 4"/>
          <p:cNvSpPr>
            <a:spLocks noGrp="1"/>
          </p:cNvSpPr>
          <p:nvPr>
            <p:ph type="sldNum" sz="quarter" idx="12"/>
          </p:nvPr>
        </p:nvSpPr>
        <p:spPr/>
        <p:txBody>
          <a:bodyPr/>
          <a:lstStyle/>
          <a:p>
            <a:fld id="{98FEEE14-7BBE-420A-98CF-3AC9C8CC2D4A}" type="slidenum">
              <a:rPr lang="en-IE" smtClean="0"/>
              <a:pPr/>
              <a:t>‹#›</a:t>
            </a:fld>
            <a:endParaRPr lang="en-IE"/>
          </a:p>
        </p:txBody>
      </p:sp>
      <p:sp>
        <p:nvSpPr>
          <p:cNvPr id="7" name="Content Placeholder 6"/>
          <p:cNvSpPr>
            <a:spLocks noGrp="1"/>
          </p:cNvSpPr>
          <p:nvPr>
            <p:ph sz="quarter" idx="13"/>
          </p:nvPr>
        </p:nvSpPr>
        <p:spPr>
          <a:xfrm>
            <a:off x="457200" y="274638"/>
            <a:ext cx="8229600" cy="6263639"/>
          </a:xfrm>
        </p:spPr>
        <p:txBody>
          <a:bodyPr anchor="ctr" anchorCtr="1">
            <a:noAutofit/>
          </a:bodyPr>
          <a:lstStyle>
            <a:lvl1pPr marL="0" indent="0">
              <a:buFontTx/>
              <a:buNone/>
              <a:defRPr sz="4000" baseline="0">
                <a:solidFill>
                  <a:srgbClr val="005872"/>
                </a:solidFill>
                <a:effectLst>
                  <a:outerShdw blurRad="63500" dist="63500" dir="2700000" algn="tl" rotWithShape="0">
                    <a:srgbClr val="9CB0D5">
                      <a:alpha val="50000"/>
                    </a:srgbClr>
                  </a:outerShdw>
                </a:effectLst>
              </a:defRPr>
            </a:lvl1pPr>
          </a:lstStyle>
          <a:p>
            <a:pPr lvl="0"/>
            <a:r>
              <a:rPr lang="en-US" smtClean="0"/>
              <a:t>Click to edit Master text styles</a:t>
            </a:r>
          </a:p>
        </p:txBody>
      </p:sp>
    </p:spTree>
    <p:extLst>
      <p:ext uri="{BB962C8B-B14F-4D97-AF65-F5344CB8AC3E}">
        <p14:creationId xmlns:p14="http://schemas.microsoft.com/office/powerpoint/2010/main" val="2785794767"/>
      </p:ext>
    </p:extLst>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IE" smtClean="0"/>
              <a:t>17/11/2011</a:t>
            </a:r>
            <a:endParaRPr lang="en-IE"/>
          </a:p>
        </p:txBody>
      </p:sp>
      <p:sp>
        <p:nvSpPr>
          <p:cNvPr id="3" name="Footer Placeholder 2"/>
          <p:cNvSpPr>
            <a:spLocks noGrp="1"/>
          </p:cNvSpPr>
          <p:nvPr>
            <p:ph type="ftr" sz="quarter" idx="11"/>
          </p:nvPr>
        </p:nvSpPr>
        <p:spPr/>
        <p:txBody>
          <a:bodyPr/>
          <a:lstStyle/>
          <a:p>
            <a:r>
              <a:rPr lang="en-IE" smtClean="0"/>
              <a:t>1st  HiLumi LHC / LARP  </a:t>
            </a:r>
            <a:endParaRPr lang="en-IE"/>
          </a:p>
        </p:txBody>
      </p:sp>
      <p:sp>
        <p:nvSpPr>
          <p:cNvPr id="4" name="Slide Number Placeholder 3"/>
          <p:cNvSpPr>
            <a:spLocks noGrp="1"/>
          </p:cNvSpPr>
          <p:nvPr>
            <p:ph type="sldNum" sz="quarter" idx="12"/>
          </p:nvPr>
        </p:nvSpPr>
        <p:spPr/>
        <p:txBody>
          <a:bodyPr/>
          <a:lstStyle/>
          <a:p>
            <a:fld id="{98FEEE14-7BBE-420A-98CF-3AC9C8CC2D4A}" type="slidenum">
              <a:rPr lang="en-IE" smtClean="0"/>
              <a:pPr/>
              <a:t>‹#›</a:t>
            </a:fld>
            <a:endParaRPr lang="en-IE"/>
          </a:p>
        </p:txBody>
      </p:sp>
    </p:spTree>
    <p:extLst>
      <p:ext uri="{BB962C8B-B14F-4D97-AF65-F5344CB8AC3E}">
        <p14:creationId xmlns:p14="http://schemas.microsoft.com/office/powerpoint/2010/main" val="3788451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2_Custom Layout">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55" y="-1"/>
            <a:ext cx="9157855" cy="6977413"/>
          </a:xfrm>
          <a:prstGeom prst="rect">
            <a:avLst/>
          </a:prstGeom>
        </p:spPr>
      </p:pic>
    </p:spTree>
    <p:extLst>
      <p:ext uri="{BB962C8B-B14F-4D97-AF65-F5344CB8AC3E}">
        <p14:creationId xmlns:p14="http://schemas.microsoft.com/office/powerpoint/2010/main" val="3127985366"/>
      </p:ext>
    </p:extLst>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75000"/>
            </a:schemeClr>
          </a:solidFill>
        </p:spPr>
        <p:txBody>
          <a:bodyPr/>
          <a:lstStyle/>
          <a:p>
            <a:r>
              <a:rPr lang="en-US" smtClean="0"/>
              <a:t>Click to edit Master title style</a:t>
            </a:r>
            <a:endParaRPr lang="en-US"/>
          </a:p>
        </p:txBody>
      </p:sp>
      <p:sp>
        <p:nvSpPr>
          <p:cNvPr id="3" name="Content Placeholder 2"/>
          <p:cNvSpPr>
            <a:spLocks noGrp="1"/>
          </p:cNvSpPr>
          <p:nvPr>
            <p:ph idx="1"/>
          </p:nvPr>
        </p:nvSpPr>
        <p:spPr>
          <a:xfrm>
            <a:off x="468314" y="1457864"/>
            <a:ext cx="8207375" cy="4707986"/>
          </a:xfrm>
        </p:spPr>
        <p:txBody>
          <a:bodyPr/>
          <a:lstStyle>
            <a:lvl1pPr>
              <a:spcBef>
                <a:spcPts val="1200"/>
              </a:spcBef>
              <a:buSzPct val="100000"/>
              <a:buFont typeface="Symbol" pitchFamily="18" charset="2"/>
              <a:buChar char="·"/>
              <a:defRPr sz="2400">
                <a:latin typeface="+mn-lt"/>
              </a:defRPr>
            </a:lvl1pPr>
            <a:lvl2pPr>
              <a:buSzPct val="100000"/>
              <a:buFont typeface="Symbol" pitchFamily="18" charset="2"/>
              <a:buChar char="·"/>
              <a:defRPr sz="2200" b="0">
                <a:latin typeface="+mn-lt"/>
              </a:defRPr>
            </a:lvl2pPr>
            <a:lvl3pPr>
              <a:buFont typeface="Symbol" pitchFamily="18" charset="2"/>
              <a:buChar char="·"/>
              <a:defRPr sz="2000">
                <a:latin typeface="+mn-lt"/>
              </a:defRPr>
            </a:lvl3pPr>
            <a:lvl4pPr>
              <a:defRPr sz="1800">
                <a:latin typeface="+mn-lt"/>
              </a:defRPr>
            </a:lvl4pPr>
            <a:lvl5pPr>
              <a:buFontTx/>
              <a:buNone/>
              <a:defRPr sz="18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r>
              <a:rPr lang="en-IE" smtClean="0"/>
              <a:t>17/11/2011</a:t>
            </a:r>
            <a:endParaRPr lang="en-IE"/>
          </a:p>
        </p:txBody>
      </p:sp>
      <p:sp>
        <p:nvSpPr>
          <p:cNvPr id="5" name="Footer Placeholder 4"/>
          <p:cNvSpPr>
            <a:spLocks noGrp="1"/>
          </p:cNvSpPr>
          <p:nvPr>
            <p:ph type="ftr" sz="quarter" idx="11"/>
          </p:nvPr>
        </p:nvSpPr>
        <p:spPr/>
        <p:txBody>
          <a:bodyPr/>
          <a:lstStyle>
            <a:lvl1pPr>
              <a:defRPr/>
            </a:lvl1pPr>
          </a:lstStyle>
          <a:p>
            <a:r>
              <a:rPr lang="en-IE" dirty="0" smtClean="0"/>
              <a:t>1</a:t>
            </a:r>
            <a:r>
              <a:rPr lang="en-IE" baseline="30000" dirty="0" smtClean="0"/>
              <a:t>st </a:t>
            </a:r>
            <a:r>
              <a:rPr lang="en-IE" dirty="0" smtClean="0"/>
              <a:t> </a:t>
            </a:r>
            <a:r>
              <a:rPr lang="en-IE" dirty="0" err="1" smtClean="0"/>
              <a:t>HiLumi</a:t>
            </a:r>
            <a:r>
              <a:rPr lang="en-IE" dirty="0" smtClean="0"/>
              <a:t> LHC / LARP </a:t>
            </a:r>
          </a:p>
          <a:p>
            <a:endParaRPr lang="en-IE" dirty="0"/>
          </a:p>
        </p:txBody>
      </p:sp>
      <p:sp>
        <p:nvSpPr>
          <p:cNvPr id="6" name="Slide Number Placeholder 5"/>
          <p:cNvSpPr>
            <a:spLocks noGrp="1"/>
          </p:cNvSpPr>
          <p:nvPr>
            <p:ph type="sldNum" sz="quarter" idx="12"/>
          </p:nvPr>
        </p:nvSpPr>
        <p:spPr/>
        <p:txBody>
          <a:bodyPr/>
          <a:lstStyle>
            <a:lvl1pPr>
              <a:defRPr/>
            </a:lvl1pPr>
          </a:lstStyle>
          <a:p>
            <a:fld id="{98FEEE14-7BBE-420A-98CF-3AC9C8CC2D4A}" type="slidenum">
              <a:rPr lang="en-IE" smtClean="0"/>
              <a:pPr/>
              <a:t>‹#›</a:t>
            </a:fld>
            <a:r>
              <a:rPr lang="en-IE" dirty="0" smtClean="0"/>
              <a:t> </a:t>
            </a:r>
            <a:endParaRPr lang="en-IE"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Date Placeholder 3"/>
          <p:cNvSpPr>
            <a:spLocks noGrp="1"/>
          </p:cNvSpPr>
          <p:nvPr>
            <p:ph type="dt" sz="half" idx="2"/>
          </p:nvPr>
        </p:nvSpPr>
        <p:spPr>
          <a:xfrm rot="16200000">
            <a:off x="5769864" y="3154680"/>
            <a:ext cx="6537962" cy="228600"/>
          </a:xfrm>
          <a:prstGeom prst="rect">
            <a:avLst/>
          </a:prstGeom>
        </p:spPr>
        <p:txBody>
          <a:bodyPr vert="horz" lIns="91440" tIns="0" rIns="91440" bIns="0" rtlCol="0" anchor="ctr"/>
          <a:lstStyle>
            <a:lvl1pPr algn="l">
              <a:defRPr sz="1000" baseline="0">
                <a:solidFill>
                  <a:schemeClr val="bg1">
                    <a:lumMod val="75000"/>
                  </a:schemeClr>
                </a:solidFill>
              </a:defRPr>
            </a:lvl1pPr>
          </a:lstStyle>
          <a:p>
            <a:r>
              <a:rPr lang="en-IE" dirty="0" smtClean="0"/>
              <a:t>14/11/2012</a:t>
            </a:r>
            <a:endParaRPr lang="en-IE" dirty="0"/>
          </a:p>
        </p:txBody>
      </p:sp>
      <p:sp>
        <p:nvSpPr>
          <p:cNvPr id="5" name="Footer Placeholder 4"/>
          <p:cNvSpPr>
            <a:spLocks noGrp="1"/>
          </p:cNvSpPr>
          <p:nvPr>
            <p:ph type="ftr" sz="quarter" idx="3"/>
          </p:nvPr>
        </p:nvSpPr>
        <p:spPr>
          <a:xfrm>
            <a:off x="4572000" y="6537960"/>
            <a:ext cx="4114800" cy="320040"/>
          </a:xfrm>
          <a:prstGeom prst="rect">
            <a:avLst/>
          </a:prstGeom>
        </p:spPr>
        <p:txBody>
          <a:bodyPr vert="horz" lIns="91440" tIns="0" rIns="91440" bIns="0" rtlCol="0" anchor="ctr" anchorCtr="0"/>
          <a:lstStyle>
            <a:lvl1pPr algn="r">
              <a:defRPr sz="1200">
                <a:solidFill>
                  <a:schemeClr val="tx1">
                    <a:tint val="75000"/>
                  </a:schemeClr>
                </a:solidFill>
              </a:defRPr>
            </a:lvl1pPr>
          </a:lstStyle>
          <a:p>
            <a:r>
              <a:rPr lang="en-IE" dirty="0" smtClean="0"/>
              <a:t>12nd  HiLumi LHC / LARP</a:t>
            </a:r>
            <a:endParaRPr lang="en-IE" dirty="0"/>
          </a:p>
        </p:txBody>
      </p:sp>
      <p:sp>
        <p:nvSpPr>
          <p:cNvPr id="6"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1200" b="1" baseline="0">
                <a:solidFill>
                  <a:schemeClr val="tx1">
                    <a:lumMod val="50000"/>
                    <a:lumOff val="50000"/>
                  </a:schemeClr>
                </a:solidFill>
              </a:defRPr>
            </a:lvl1pPr>
          </a:lstStyle>
          <a:p>
            <a:fld id="{98FEEE14-7BBE-420A-98CF-3AC9C8CC2D4A}" type="slidenum">
              <a:rPr lang="en-IE" smtClean="0"/>
              <a:pPr/>
              <a:t>‹#›</a:t>
            </a:fld>
            <a:endParaRPr lang="en-IE"/>
          </a:p>
        </p:txBody>
      </p:sp>
      <p:sp>
        <p:nvSpPr>
          <p:cNvPr id="2" name="Title Placeholder 1"/>
          <p:cNvSpPr>
            <a:spLocks noGrp="1"/>
          </p:cNvSpPr>
          <p:nvPr>
            <p:ph type="title"/>
          </p:nvPr>
        </p:nvSpPr>
        <p:spPr>
          <a:xfrm>
            <a:off x="457200" y="274638"/>
            <a:ext cx="8229600" cy="914400"/>
          </a:xfrm>
          <a:prstGeom prst="rect">
            <a:avLst/>
          </a:prstGeom>
        </p:spPr>
        <p:txBody>
          <a:bodyPr vert="horz" lIns="36000" tIns="0" rIns="36000" bIns="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188719"/>
            <a:ext cx="8229600" cy="5349240"/>
          </a:xfrm>
          <a:prstGeom prst="rect">
            <a:avLst/>
          </a:prstGeom>
        </p:spPr>
        <p:txBody>
          <a:bodyPr vert="horz" lIns="91440" tIns="0" rIns="9144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2011-10-04_logoHiLumi561px.jpg"/>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8275" y="6163009"/>
            <a:ext cx="777850" cy="374952"/>
          </a:xfrm>
          <a:prstGeom prst="rect">
            <a:avLst/>
          </a:prstGeom>
        </p:spPr>
      </p:pic>
    </p:spTree>
    <p:extLst>
      <p:ext uri="{BB962C8B-B14F-4D97-AF65-F5344CB8AC3E}">
        <p14:creationId xmlns:p14="http://schemas.microsoft.com/office/powerpoint/2010/main" val="3049953712"/>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Lst>
  <p:hf hdr="0"/>
  <p:txStyles>
    <p:titleStyle>
      <a:lvl1pPr algn="l" defTabSz="457200" rtl="0" eaLnBrk="1" latinLnBrk="0" hangingPunct="1">
        <a:spcBef>
          <a:spcPct val="0"/>
        </a:spcBef>
        <a:buNone/>
        <a:defRPr sz="40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j-lt"/>
          <a:ea typeface="+mj-ea"/>
          <a:cs typeface="+mj-cs"/>
        </a:defRPr>
      </a:lvl1pPr>
    </p:titleStyle>
    <p:body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outerShdw blurRad="63500" dist="63500" dir="2700000" algn="tl" rotWithShape="0">
              <a:schemeClr val="bg1">
                <a:lumMod val="75000"/>
                <a:alpha val="50000"/>
              </a:schemeClr>
            </a:outerShdw>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3200" dirty="0"/>
              <a:t>Status and prospective of cryogenics for cold-powering systems at LHC P7, P1 and P5 </a:t>
            </a:r>
            <a:endParaRPr lang="en-IE" sz="3200" dirty="0"/>
          </a:p>
        </p:txBody>
      </p:sp>
      <p:sp>
        <p:nvSpPr>
          <p:cNvPr id="3" name="Subtitle 2"/>
          <p:cNvSpPr>
            <a:spLocks noGrp="1"/>
          </p:cNvSpPr>
          <p:nvPr>
            <p:ph type="subTitle" idx="1"/>
          </p:nvPr>
        </p:nvSpPr>
        <p:spPr/>
        <p:txBody>
          <a:bodyPr/>
          <a:lstStyle/>
          <a:p>
            <a:r>
              <a:rPr lang="en-IE" dirty="0" smtClean="0"/>
              <a:t>R. van Weelderen and U. Wagner</a:t>
            </a:r>
          </a:p>
          <a:p>
            <a:r>
              <a:rPr lang="en-IE" dirty="0" smtClean="0"/>
              <a:t>CERN</a:t>
            </a:r>
            <a:endParaRPr lang="en-I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IE" smtClean="0"/>
              <a:t>17/11/2011</a:t>
            </a:r>
            <a:endParaRPr lang="en-IE"/>
          </a:p>
        </p:txBody>
      </p:sp>
      <p:sp>
        <p:nvSpPr>
          <p:cNvPr id="3" name="Footer Placeholder 2"/>
          <p:cNvSpPr>
            <a:spLocks noGrp="1"/>
          </p:cNvSpPr>
          <p:nvPr>
            <p:ph type="ftr" sz="quarter" idx="11"/>
          </p:nvPr>
        </p:nvSpPr>
        <p:spPr/>
        <p:txBody>
          <a:bodyPr/>
          <a:lstStyle/>
          <a:p>
            <a:r>
              <a:rPr lang="en-IE" smtClean="0"/>
              <a:t>1st  HiLumi LHC / LARP</a:t>
            </a:r>
            <a:endParaRPr lang="en-IE" dirty="0"/>
          </a:p>
        </p:txBody>
      </p:sp>
      <p:sp>
        <p:nvSpPr>
          <p:cNvPr id="4" name="Slide Number Placeholder 3"/>
          <p:cNvSpPr>
            <a:spLocks noGrp="1"/>
          </p:cNvSpPr>
          <p:nvPr>
            <p:ph type="sldNum" sz="quarter" idx="12"/>
          </p:nvPr>
        </p:nvSpPr>
        <p:spPr/>
        <p:txBody>
          <a:bodyPr/>
          <a:lstStyle/>
          <a:p>
            <a:fld id="{98FEEE14-7BBE-420A-98CF-3AC9C8CC2D4A}" type="slidenum">
              <a:rPr lang="en-IE" smtClean="0"/>
              <a:pPr/>
              <a:t>10</a:t>
            </a:fld>
            <a:endParaRPr lang="en-IE"/>
          </a:p>
        </p:txBody>
      </p:sp>
      <p:sp>
        <p:nvSpPr>
          <p:cNvPr id="5" name="Title 4"/>
          <p:cNvSpPr>
            <a:spLocks noGrp="1"/>
          </p:cNvSpPr>
          <p:nvPr>
            <p:ph type="title"/>
          </p:nvPr>
        </p:nvSpPr>
        <p:spPr/>
        <p:txBody>
          <a:bodyPr/>
          <a:lstStyle/>
          <a:p>
            <a:r>
              <a:rPr lang="en-GB" dirty="0" smtClean="0"/>
              <a:t>Current situation</a:t>
            </a:r>
            <a:endParaRPr lang="en-GB" dirty="0"/>
          </a:p>
        </p:txBody>
      </p:sp>
      <p:sp>
        <p:nvSpPr>
          <p:cNvPr id="7" name="Content Placeholder 6"/>
          <p:cNvSpPr>
            <a:spLocks noGrp="1"/>
          </p:cNvSpPr>
          <p:nvPr>
            <p:ph sz="half" idx="2"/>
          </p:nvPr>
        </p:nvSpPr>
        <p:spPr>
          <a:xfrm>
            <a:off x="6026124" y="1189038"/>
            <a:ext cx="2660675" cy="2960042"/>
          </a:xfrm>
        </p:spPr>
        <p:txBody>
          <a:bodyPr>
            <a:normAutofit fontScale="77500" lnSpcReduction="20000"/>
          </a:bodyPr>
          <a:lstStyle/>
          <a:p>
            <a:r>
              <a:rPr lang="en-GB" dirty="0" smtClean="0"/>
              <a:t>DFB in the LHC tunnel</a:t>
            </a:r>
          </a:p>
          <a:p>
            <a:r>
              <a:rPr lang="en-GB" dirty="0" smtClean="0"/>
              <a:t>Cooling:</a:t>
            </a:r>
          </a:p>
          <a:p>
            <a:pPr lvl="1"/>
            <a:r>
              <a:rPr lang="en-GB" dirty="0" smtClean="0"/>
              <a:t>LTS with 4.5 K 2-phase helium</a:t>
            </a:r>
          </a:p>
          <a:p>
            <a:pPr lvl="1"/>
            <a:r>
              <a:rPr lang="en-GB" dirty="0" smtClean="0"/>
              <a:t>Lead with 20 K gas helium</a:t>
            </a:r>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2850039"/>
            <a:ext cx="5270549" cy="3026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 name="Group 8"/>
          <p:cNvGrpSpPr/>
          <p:nvPr/>
        </p:nvGrpSpPr>
        <p:grpSpPr>
          <a:xfrm>
            <a:off x="611560" y="1484784"/>
            <a:ext cx="2376264" cy="2778992"/>
            <a:chOff x="611560" y="1484784"/>
            <a:chExt cx="2376264" cy="2778992"/>
          </a:xfrm>
        </p:grpSpPr>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1484784"/>
              <a:ext cx="2376264" cy="126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Up Arrow 10"/>
            <p:cNvSpPr/>
            <p:nvPr/>
          </p:nvSpPr>
          <p:spPr>
            <a:xfrm rot="727984">
              <a:off x="899592" y="2823616"/>
              <a:ext cx="432048" cy="1440160"/>
            </a:xfrm>
            <a:prstGeom prst="up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433429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323528" y="1189646"/>
            <a:ext cx="8424936" cy="3319474"/>
            <a:chOff x="323528" y="1189646"/>
            <a:chExt cx="8424936" cy="3319474"/>
          </a:xfrm>
        </p:grpSpPr>
        <p:grpSp>
          <p:nvGrpSpPr>
            <p:cNvPr id="7" name="Group 6"/>
            <p:cNvGrpSpPr/>
            <p:nvPr/>
          </p:nvGrpSpPr>
          <p:grpSpPr>
            <a:xfrm>
              <a:off x="323528" y="1189646"/>
              <a:ext cx="8424936" cy="3319474"/>
              <a:chOff x="323528" y="1189646"/>
              <a:chExt cx="8424936" cy="3319474"/>
            </a:xfrm>
          </p:grpSpPr>
          <p:pic>
            <p:nvPicPr>
              <p:cNvPr id="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053" t="14764" r="6447" b="25347"/>
              <a:stretch/>
            </p:blipFill>
            <p:spPr bwMode="auto">
              <a:xfrm>
                <a:off x="323528" y="1189646"/>
                <a:ext cx="8424936" cy="3319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23528" y="4077072"/>
                <a:ext cx="864096" cy="4320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1" name="Rectangle 20"/>
            <p:cNvSpPr/>
            <p:nvPr/>
          </p:nvSpPr>
          <p:spPr>
            <a:xfrm>
              <a:off x="5004048" y="3275111"/>
              <a:ext cx="2952328" cy="12340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Rectangle 22"/>
            <p:cNvSpPr/>
            <p:nvPr/>
          </p:nvSpPr>
          <p:spPr>
            <a:xfrm>
              <a:off x="330761" y="1189646"/>
              <a:ext cx="3017103" cy="9336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Rectangle 23"/>
            <p:cNvSpPr/>
            <p:nvPr/>
          </p:nvSpPr>
          <p:spPr>
            <a:xfrm>
              <a:off x="611560" y="1352399"/>
              <a:ext cx="1800200" cy="9336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 name="Date Placeholder 1"/>
          <p:cNvSpPr>
            <a:spLocks noGrp="1"/>
          </p:cNvSpPr>
          <p:nvPr>
            <p:ph type="dt" sz="half" idx="10"/>
          </p:nvPr>
        </p:nvSpPr>
        <p:spPr/>
        <p:txBody>
          <a:bodyPr/>
          <a:lstStyle/>
          <a:p>
            <a:r>
              <a:rPr lang="en-IE" smtClean="0"/>
              <a:t>17/11/2011</a:t>
            </a:r>
            <a:endParaRPr lang="en-IE"/>
          </a:p>
        </p:txBody>
      </p:sp>
      <p:sp>
        <p:nvSpPr>
          <p:cNvPr id="3" name="Footer Placeholder 2"/>
          <p:cNvSpPr>
            <a:spLocks noGrp="1"/>
          </p:cNvSpPr>
          <p:nvPr>
            <p:ph type="ftr" sz="quarter" idx="11"/>
          </p:nvPr>
        </p:nvSpPr>
        <p:spPr/>
        <p:txBody>
          <a:bodyPr/>
          <a:lstStyle/>
          <a:p>
            <a:r>
              <a:rPr lang="en-IE" smtClean="0"/>
              <a:t>1st  HiLumi LHC / LARP</a:t>
            </a:r>
            <a:endParaRPr lang="en-IE" dirty="0"/>
          </a:p>
        </p:txBody>
      </p:sp>
      <p:sp>
        <p:nvSpPr>
          <p:cNvPr id="4" name="Slide Number Placeholder 3"/>
          <p:cNvSpPr>
            <a:spLocks noGrp="1"/>
          </p:cNvSpPr>
          <p:nvPr>
            <p:ph type="sldNum" sz="quarter" idx="12"/>
          </p:nvPr>
        </p:nvSpPr>
        <p:spPr/>
        <p:txBody>
          <a:bodyPr/>
          <a:lstStyle/>
          <a:p>
            <a:fld id="{98FEEE14-7BBE-420A-98CF-3AC9C8CC2D4A}" type="slidenum">
              <a:rPr lang="en-IE" smtClean="0"/>
              <a:pPr/>
              <a:t>11</a:t>
            </a:fld>
            <a:endParaRPr lang="en-IE"/>
          </a:p>
        </p:txBody>
      </p:sp>
      <p:sp>
        <p:nvSpPr>
          <p:cNvPr id="6" name="Content Placeholder 5"/>
          <p:cNvSpPr>
            <a:spLocks noGrp="1"/>
          </p:cNvSpPr>
          <p:nvPr>
            <p:ph sz="half" idx="2"/>
          </p:nvPr>
        </p:nvSpPr>
        <p:spPr>
          <a:xfrm>
            <a:off x="611560" y="4293096"/>
            <a:ext cx="8075240" cy="1944216"/>
          </a:xfrm>
        </p:spPr>
        <p:txBody>
          <a:bodyPr>
            <a:normAutofit fontScale="70000" lnSpcReduction="20000"/>
          </a:bodyPr>
          <a:lstStyle/>
          <a:p>
            <a:pPr lvl="1"/>
            <a:r>
              <a:rPr lang="en-GB" dirty="0" smtClean="0"/>
              <a:t>The (assumed) 17 K limit for the MgB2 link allows only the </a:t>
            </a:r>
            <a:br>
              <a:rPr lang="en-GB" dirty="0" smtClean="0"/>
            </a:br>
            <a:r>
              <a:rPr lang="en-GB" dirty="0" smtClean="0"/>
              <a:t>5 K,  3.5 bar helium from line C as coolant.</a:t>
            </a:r>
          </a:p>
          <a:p>
            <a:pPr lvl="1"/>
            <a:r>
              <a:rPr lang="en-GB" dirty="0" smtClean="0"/>
              <a:t>The link will be cooled by helium gas created by evaporating the liquid helium in the spice box.</a:t>
            </a:r>
          </a:p>
          <a:p>
            <a:pPr lvl="1"/>
            <a:r>
              <a:rPr lang="en-GB" dirty="0" smtClean="0"/>
              <a:t>Thermal shield solution not shown.</a:t>
            </a:r>
          </a:p>
        </p:txBody>
      </p:sp>
      <p:sp>
        <p:nvSpPr>
          <p:cNvPr id="12" name="Title 11"/>
          <p:cNvSpPr>
            <a:spLocks noGrp="1"/>
          </p:cNvSpPr>
          <p:nvPr>
            <p:ph type="title"/>
          </p:nvPr>
        </p:nvSpPr>
        <p:spPr/>
        <p:txBody>
          <a:bodyPr/>
          <a:lstStyle/>
          <a:p>
            <a:r>
              <a:rPr lang="en-GB" dirty="0" smtClean="0"/>
              <a:t>Current Base concept (all sites)</a:t>
            </a:r>
            <a:endParaRPr lang="en-GB" dirty="0"/>
          </a:p>
        </p:txBody>
      </p:sp>
      <p:grpSp>
        <p:nvGrpSpPr>
          <p:cNvPr id="20" name="Group 19"/>
          <p:cNvGrpSpPr/>
          <p:nvPr/>
        </p:nvGrpSpPr>
        <p:grpSpPr>
          <a:xfrm>
            <a:off x="236239" y="3121223"/>
            <a:ext cx="1570686" cy="667817"/>
            <a:chOff x="236239" y="3121223"/>
            <a:chExt cx="1570686" cy="667817"/>
          </a:xfrm>
        </p:grpSpPr>
        <p:sp>
          <p:nvSpPr>
            <p:cNvPr id="9" name="Right Arrow 8"/>
            <p:cNvSpPr/>
            <p:nvPr/>
          </p:nvSpPr>
          <p:spPr>
            <a:xfrm>
              <a:off x="611560" y="3429000"/>
              <a:ext cx="792088" cy="36004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TextBox 9"/>
            <p:cNvSpPr txBox="1"/>
            <p:nvPr/>
          </p:nvSpPr>
          <p:spPr>
            <a:xfrm>
              <a:off x="236239" y="3121223"/>
              <a:ext cx="1570686" cy="307777"/>
            </a:xfrm>
            <a:prstGeom prst="rect">
              <a:avLst/>
            </a:prstGeom>
            <a:solidFill>
              <a:schemeClr val="bg1"/>
            </a:solidFill>
          </p:spPr>
          <p:txBody>
            <a:bodyPr wrap="none" rtlCol="0">
              <a:spAutoFit/>
            </a:bodyPr>
            <a:lstStyle/>
            <a:p>
              <a:r>
                <a:rPr lang="en-GB" sz="1400" b="1" dirty="0" smtClean="0">
                  <a:solidFill>
                    <a:srgbClr val="FF0000"/>
                  </a:solidFill>
                </a:rPr>
                <a:t>Helium from line C</a:t>
              </a:r>
              <a:endParaRPr lang="en-GB" sz="1400" b="1" dirty="0">
                <a:solidFill>
                  <a:srgbClr val="FF0000"/>
                </a:solidFill>
              </a:endParaRPr>
            </a:p>
          </p:txBody>
        </p:sp>
      </p:grpSp>
      <p:grpSp>
        <p:nvGrpSpPr>
          <p:cNvPr id="16" name="Group 15"/>
          <p:cNvGrpSpPr/>
          <p:nvPr/>
        </p:nvGrpSpPr>
        <p:grpSpPr>
          <a:xfrm>
            <a:off x="3483667" y="1352399"/>
            <a:ext cx="2168453" cy="1428529"/>
            <a:chOff x="3483667" y="1352399"/>
            <a:chExt cx="2168453" cy="1428529"/>
          </a:xfrm>
        </p:grpSpPr>
        <p:sp>
          <p:nvSpPr>
            <p:cNvPr id="13" name="Oval 12"/>
            <p:cNvSpPr/>
            <p:nvPr/>
          </p:nvSpPr>
          <p:spPr>
            <a:xfrm>
              <a:off x="5220072" y="2348880"/>
              <a:ext cx="432048" cy="432048"/>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5" name="Straight Arrow Connector 14"/>
            <p:cNvCxnSpPr/>
            <p:nvPr/>
          </p:nvCxnSpPr>
          <p:spPr>
            <a:xfrm>
              <a:off x="4283968" y="1844824"/>
              <a:ext cx="936104" cy="576064"/>
            </a:xfrm>
            <a:prstGeom prst="straightConnector1">
              <a:avLst/>
            </a:prstGeom>
            <a:ln w="38100">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3483667" y="1352399"/>
              <a:ext cx="1672124" cy="307777"/>
            </a:xfrm>
            <a:prstGeom prst="rect">
              <a:avLst/>
            </a:prstGeom>
            <a:solidFill>
              <a:schemeClr val="bg1"/>
            </a:solidFill>
          </p:spPr>
          <p:txBody>
            <a:bodyPr wrap="none" rtlCol="0">
              <a:spAutoFit/>
            </a:bodyPr>
            <a:lstStyle/>
            <a:p>
              <a:r>
                <a:rPr lang="en-GB" sz="1400" b="1" dirty="0" smtClean="0">
                  <a:solidFill>
                    <a:srgbClr val="FF0000"/>
                  </a:solidFill>
                </a:rPr>
                <a:t>Helium at max. 17 K</a:t>
              </a:r>
              <a:endParaRPr lang="en-GB" sz="1400" b="1" dirty="0">
                <a:solidFill>
                  <a:srgbClr val="FF0000"/>
                </a:solidFill>
              </a:endParaRPr>
            </a:p>
          </p:txBody>
        </p:sp>
      </p:grpSp>
    </p:spTree>
    <p:extLst>
      <p:ext uri="{BB962C8B-B14F-4D97-AF65-F5344CB8AC3E}">
        <p14:creationId xmlns:p14="http://schemas.microsoft.com/office/powerpoint/2010/main" val="807880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IE" smtClean="0"/>
              <a:t>17/11/2011</a:t>
            </a:r>
            <a:endParaRPr lang="en-IE"/>
          </a:p>
        </p:txBody>
      </p:sp>
      <p:sp>
        <p:nvSpPr>
          <p:cNvPr id="3" name="Footer Placeholder 2"/>
          <p:cNvSpPr>
            <a:spLocks noGrp="1"/>
          </p:cNvSpPr>
          <p:nvPr>
            <p:ph type="ftr" sz="quarter" idx="11"/>
          </p:nvPr>
        </p:nvSpPr>
        <p:spPr/>
        <p:txBody>
          <a:bodyPr/>
          <a:lstStyle/>
          <a:p>
            <a:r>
              <a:rPr lang="en-IE" smtClean="0"/>
              <a:t>1st  HiLumi LHC / LARP</a:t>
            </a:r>
            <a:endParaRPr lang="en-IE" dirty="0"/>
          </a:p>
        </p:txBody>
      </p:sp>
      <p:sp>
        <p:nvSpPr>
          <p:cNvPr id="4" name="Slide Number Placeholder 3"/>
          <p:cNvSpPr>
            <a:spLocks noGrp="1"/>
          </p:cNvSpPr>
          <p:nvPr>
            <p:ph type="sldNum" sz="quarter" idx="12"/>
          </p:nvPr>
        </p:nvSpPr>
        <p:spPr/>
        <p:txBody>
          <a:bodyPr/>
          <a:lstStyle/>
          <a:p>
            <a:fld id="{98FEEE14-7BBE-420A-98CF-3AC9C8CC2D4A}" type="slidenum">
              <a:rPr lang="en-IE" smtClean="0"/>
              <a:pPr/>
              <a:t>12</a:t>
            </a:fld>
            <a:endParaRPr lang="en-IE"/>
          </a:p>
        </p:txBody>
      </p:sp>
      <p:sp>
        <p:nvSpPr>
          <p:cNvPr id="5" name="Title 4"/>
          <p:cNvSpPr>
            <a:spLocks noGrp="1"/>
          </p:cNvSpPr>
          <p:nvPr>
            <p:ph type="title"/>
          </p:nvPr>
        </p:nvSpPr>
        <p:spPr/>
        <p:txBody>
          <a:bodyPr/>
          <a:lstStyle/>
          <a:p>
            <a:r>
              <a:rPr lang="en-GB" dirty="0" smtClean="0"/>
              <a:t>Cooling capacity</a:t>
            </a:r>
            <a:endParaRPr lang="en-GB" dirty="0"/>
          </a:p>
        </p:txBody>
      </p:sp>
      <p:sp>
        <p:nvSpPr>
          <p:cNvPr id="6" name="Content Placeholder 5"/>
          <p:cNvSpPr>
            <a:spLocks noGrp="1"/>
          </p:cNvSpPr>
          <p:nvPr>
            <p:ph idx="1"/>
          </p:nvPr>
        </p:nvSpPr>
        <p:spPr/>
        <p:txBody>
          <a:bodyPr>
            <a:normAutofit fontScale="85000" lnSpcReduction="10000"/>
          </a:bodyPr>
          <a:lstStyle/>
          <a:p>
            <a:r>
              <a:rPr lang="en-GB" dirty="0" smtClean="0"/>
              <a:t>The relocated current feed boxes with superconducting link will charge the refrigeration system more than the currently existing feed boxes.</a:t>
            </a:r>
          </a:p>
          <a:p>
            <a:r>
              <a:rPr lang="en-GB" dirty="0" smtClean="0"/>
              <a:t>The cooling of the link is not for free.</a:t>
            </a:r>
          </a:p>
          <a:p>
            <a:r>
              <a:rPr lang="en-GB" dirty="0" smtClean="0"/>
              <a:t>The existing refrigerators have sufficient margin in the respective temperature range to cover this additional load. (Without proof </a:t>
            </a:r>
            <a:r>
              <a:rPr lang="en-GB" dirty="0" smtClean="0"/>
              <a:t>here, but see </a:t>
            </a:r>
            <a:r>
              <a:rPr lang="fi-FI" dirty="0"/>
              <a:t>L. </a:t>
            </a:r>
            <a:r>
              <a:rPr lang="fi-FI" dirty="0" smtClean="0"/>
              <a:t>Tavian’s plenary </a:t>
            </a:r>
            <a:r>
              <a:rPr lang="fi-FI" dirty="0"/>
              <a:t>on 16 Nov</a:t>
            </a:r>
            <a:r>
              <a:rPr lang="en-GB" dirty="0" smtClean="0"/>
              <a:t>)</a:t>
            </a:r>
            <a:endParaRPr lang="en-GB" dirty="0" smtClean="0"/>
          </a:p>
          <a:p>
            <a:r>
              <a:rPr lang="en-GB" dirty="0" smtClean="0"/>
              <a:t>The new refrigerators can be designed as necessary.</a:t>
            </a:r>
          </a:p>
          <a:p>
            <a:r>
              <a:rPr lang="en-GB" dirty="0" smtClean="0"/>
              <a:t>We are certain we can supply the cooling for the relocated current feed boxes.</a:t>
            </a:r>
            <a:endParaRPr lang="en-GB" dirty="0"/>
          </a:p>
        </p:txBody>
      </p:sp>
    </p:spTree>
    <p:extLst>
      <p:ext uri="{BB962C8B-B14F-4D97-AF65-F5344CB8AC3E}">
        <p14:creationId xmlns:p14="http://schemas.microsoft.com/office/powerpoint/2010/main" val="8993337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IE" smtClean="0"/>
              <a:t>17/11/2011</a:t>
            </a:r>
            <a:endParaRPr lang="en-IE"/>
          </a:p>
        </p:txBody>
      </p:sp>
      <p:sp>
        <p:nvSpPr>
          <p:cNvPr id="3" name="Footer Placeholder 2"/>
          <p:cNvSpPr>
            <a:spLocks noGrp="1"/>
          </p:cNvSpPr>
          <p:nvPr>
            <p:ph type="ftr" sz="quarter" idx="11"/>
          </p:nvPr>
        </p:nvSpPr>
        <p:spPr/>
        <p:txBody>
          <a:bodyPr/>
          <a:lstStyle/>
          <a:p>
            <a:r>
              <a:rPr lang="en-IE" smtClean="0"/>
              <a:t>1st  HiLumi LHC / LARP</a:t>
            </a:r>
            <a:endParaRPr lang="en-IE" dirty="0"/>
          </a:p>
        </p:txBody>
      </p:sp>
      <p:sp>
        <p:nvSpPr>
          <p:cNvPr id="4" name="Slide Number Placeholder 3"/>
          <p:cNvSpPr>
            <a:spLocks noGrp="1"/>
          </p:cNvSpPr>
          <p:nvPr>
            <p:ph type="sldNum" sz="quarter" idx="12"/>
          </p:nvPr>
        </p:nvSpPr>
        <p:spPr/>
        <p:txBody>
          <a:bodyPr/>
          <a:lstStyle/>
          <a:p>
            <a:fld id="{98FEEE14-7BBE-420A-98CF-3AC9C8CC2D4A}" type="slidenum">
              <a:rPr lang="en-IE" smtClean="0"/>
              <a:pPr/>
              <a:t>13</a:t>
            </a:fld>
            <a:endParaRPr lang="en-IE"/>
          </a:p>
        </p:txBody>
      </p:sp>
      <p:sp>
        <p:nvSpPr>
          <p:cNvPr id="5" name="Title 4"/>
          <p:cNvSpPr>
            <a:spLocks noGrp="1"/>
          </p:cNvSpPr>
          <p:nvPr>
            <p:ph type="title"/>
          </p:nvPr>
        </p:nvSpPr>
        <p:spPr/>
        <p:txBody>
          <a:bodyPr/>
          <a:lstStyle/>
          <a:p>
            <a:r>
              <a:rPr lang="en-GB" sz="3600" dirty="0" smtClean="0"/>
              <a:t>Cost of cooling for the existing refrigerators</a:t>
            </a:r>
            <a:endParaRPr lang="en-GB" sz="3600" dirty="0"/>
          </a:p>
        </p:txBody>
      </p:sp>
      <p:sp>
        <p:nvSpPr>
          <p:cNvPr id="6" name="Content Placeholder 5"/>
          <p:cNvSpPr>
            <a:spLocks noGrp="1"/>
          </p:cNvSpPr>
          <p:nvPr>
            <p:ph idx="1"/>
          </p:nvPr>
        </p:nvSpPr>
        <p:spPr/>
        <p:txBody>
          <a:bodyPr>
            <a:normAutofit/>
          </a:bodyPr>
          <a:lstStyle/>
          <a:p>
            <a:r>
              <a:rPr lang="en-GB" dirty="0" smtClean="0"/>
              <a:t>The additional cost of cooling is for all points:</a:t>
            </a:r>
          </a:p>
          <a:p>
            <a:pPr lvl="2"/>
            <a:r>
              <a:rPr lang="en-GB" dirty="0" smtClean="0"/>
              <a:t>About </a:t>
            </a:r>
            <a:r>
              <a:rPr lang="en-GB" dirty="0"/>
              <a:t>2.0 g/s from 4.5 </a:t>
            </a:r>
            <a:r>
              <a:rPr lang="en-GB" dirty="0" smtClean="0"/>
              <a:t>K, </a:t>
            </a:r>
            <a:r>
              <a:rPr lang="en-GB" dirty="0"/>
              <a:t>3.5 bar to 20 </a:t>
            </a:r>
            <a:r>
              <a:rPr lang="en-GB" dirty="0" smtClean="0"/>
              <a:t>K, 1.3 bar</a:t>
            </a:r>
            <a:endParaRPr lang="en-GB" dirty="0"/>
          </a:p>
          <a:p>
            <a:pPr lvl="2"/>
            <a:r>
              <a:rPr lang="en-GB" dirty="0" smtClean="0"/>
              <a:t>Equivalent to about </a:t>
            </a:r>
            <a:r>
              <a:rPr lang="en-GB" dirty="0"/>
              <a:t>220 W between 4.5 K and 20 </a:t>
            </a:r>
            <a:r>
              <a:rPr lang="en-GB" dirty="0" smtClean="0"/>
              <a:t>K</a:t>
            </a:r>
            <a:endParaRPr lang="en-GB" dirty="0"/>
          </a:p>
        </p:txBody>
      </p:sp>
    </p:spTree>
    <p:extLst>
      <p:ext uri="{BB962C8B-B14F-4D97-AF65-F5344CB8AC3E}">
        <p14:creationId xmlns:p14="http://schemas.microsoft.com/office/powerpoint/2010/main" val="4474837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IE" smtClean="0"/>
              <a:t>17/11/2011</a:t>
            </a:r>
            <a:endParaRPr lang="en-IE"/>
          </a:p>
        </p:txBody>
      </p:sp>
      <p:sp>
        <p:nvSpPr>
          <p:cNvPr id="3" name="Footer Placeholder 2"/>
          <p:cNvSpPr>
            <a:spLocks noGrp="1"/>
          </p:cNvSpPr>
          <p:nvPr>
            <p:ph type="ftr" sz="quarter" idx="11"/>
          </p:nvPr>
        </p:nvSpPr>
        <p:spPr/>
        <p:txBody>
          <a:bodyPr/>
          <a:lstStyle/>
          <a:p>
            <a:r>
              <a:rPr lang="en-IE" smtClean="0"/>
              <a:t>1st  HiLumi LHC / LARP</a:t>
            </a:r>
            <a:endParaRPr lang="en-IE" dirty="0"/>
          </a:p>
        </p:txBody>
      </p:sp>
      <p:sp>
        <p:nvSpPr>
          <p:cNvPr id="4" name="Slide Number Placeholder 3"/>
          <p:cNvSpPr>
            <a:spLocks noGrp="1"/>
          </p:cNvSpPr>
          <p:nvPr>
            <p:ph type="sldNum" sz="quarter" idx="12"/>
          </p:nvPr>
        </p:nvSpPr>
        <p:spPr/>
        <p:txBody>
          <a:bodyPr/>
          <a:lstStyle/>
          <a:p>
            <a:fld id="{98FEEE14-7BBE-420A-98CF-3AC9C8CC2D4A}" type="slidenum">
              <a:rPr lang="en-IE" smtClean="0"/>
              <a:pPr/>
              <a:t>14</a:t>
            </a:fld>
            <a:endParaRPr lang="en-IE"/>
          </a:p>
        </p:txBody>
      </p:sp>
      <p:sp>
        <p:nvSpPr>
          <p:cNvPr id="5" name="Title 4"/>
          <p:cNvSpPr>
            <a:spLocks noGrp="1"/>
          </p:cNvSpPr>
          <p:nvPr>
            <p:ph type="title"/>
          </p:nvPr>
        </p:nvSpPr>
        <p:spPr/>
        <p:txBody>
          <a:bodyPr/>
          <a:lstStyle/>
          <a:p>
            <a:r>
              <a:rPr lang="en-GB" dirty="0" smtClean="0"/>
              <a:t>Uncertainties as of today</a:t>
            </a:r>
            <a:endParaRPr lang="en-GB" dirty="0"/>
          </a:p>
        </p:txBody>
      </p:sp>
      <p:sp>
        <p:nvSpPr>
          <p:cNvPr id="6" name="Content Placeholder 5"/>
          <p:cNvSpPr>
            <a:spLocks noGrp="1"/>
          </p:cNvSpPr>
          <p:nvPr>
            <p:ph idx="1"/>
          </p:nvPr>
        </p:nvSpPr>
        <p:spPr/>
        <p:txBody>
          <a:bodyPr/>
          <a:lstStyle/>
          <a:p>
            <a:pPr lvl="1"/>
            <a:r>
              <a:rPr lang="en-GB" dirty="0" smtClean="0"/>
              <a:t>MgB</a:t>
            </a:r>
            <a:r>
              <a:rPr lang="en-GB" baseline="-25000" dirty="0" smtClean="0"/>
              <a:t>2</a:t>
            </a:r>
            <a:r>
              <a:rPr lang="en-GB" dirty="0" smtClean="0"/>
              <a:t> performance and detailed requirements.</a:t>
            </a:r>
          </a:p>
          <a:p>
            <a:pPr lvl="1"/>
            <a:r>
              <a:rPr lang="en-GB" dirty="0" smtClean="0"/>
              <a:t>Lead performance and detailed requirements.</a:t>
            </a:r>
          </a:p>
          <a:p>
            <a:pPr lvl="1"/>
            <a:r>
              <a:rPr lang="en-GB" dirty="0" smtClean="0"/>
              <a:t>Transfer line design </a:t>
            </a:r>
            <a:r>
              <a:rPr lang="en-GB" dirty="0"/>
              <a:t>(link cryostat</a:t>
            </a:r>
            <a:r>
              <a:rPr lang="en-GB" dirty="0" smtClean="0"/>
              <a:t>)</a:t>
            </a:r>
            <a:endParaRPr lang="en-GB" dirty="0"/>
          </a:p>
        </p:txBody>
      </p:sp>
    </p:spTree>
    <p:extLst>
      <p:ext uri="{BB962C8B-B14F-4D97-AF65-F5344CB8AC3E}">
        <p14:creationId xmlns:p14="http://schemas.microsoft.com/office/powerpoint/2010/main" val="5360189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vert="horz" lIns="36000" tIns="0" rIns="36000" bIns="0" rtlCol="0" anchor="ctr">
            <a:noAutofit/>
          </a:bodyPr>
          <a:lstStyle/>
          <a:p>
            <a:r>
              <a:rPr lang="en-IE" dirty="0" smtClean="0"/>
              <a:t>Conclusion</a:t>
            </a:r>
            <a:endParaRPr lang="en-IE" dirty="0"/>
          </a:p>
        </p:txBody>
      </p:sp>
      <p:sp>
        <p:nvSpPr>
          <p:cNvPr id="3" name="Content Placeholder 2"/>
          <p:cNvSpPr>
            <a:spLocks noGrp="1"/>
          </p:cNvSpPr>
          <p:nvPr>
            <p:ph idx="1"/>
          </p:nvPr>
        </p:nvSpPr>
        <p:spPr>
          <a:xfrm>
            <a:off x="468314" y="1268760"/>
            <a:ext cx="8207375" cy="5112568"/>
          </a:xfrm>
        </p:spPr>
        <p:txBody>
          <a:bodyPr/>
          <a:lstStyle/>
          <a:p>
            <a:r>
              <a:rPr lang="en-IE" dirty="0" smtClean="0"/>
              <a:t>We are certain that we can supply the cooling for the current feed boxes and the corresponding superconducting link.</a:t>
            </a:r>
          </a:p>
          <a:p>
            <a:r>
              <a:rPr lang="en-IE" dirty="0" smtClean="0"/>
              <a:t>We do not know precisely what and how we will cool.</a:t>
            </a:r>
          </a:p>
          <a:p>
            <a:r>
              <a:rPr lang="en-IE" dirty="0" smtClean="0"/>
              <a:t>In short</a:t>
            </a:r>
          </a:p>
          <a:p>
            <a:pPr lvl="1"/>
            <a:r>
              <a:rPr lang="en-IE" dirty="0" smtClean="0"/>
              <a:t>We do not know what we will do, but we know we can do it.</a:t>
            </a:r>
          </a:p>
        </p:txBody>
      </p:sp>
      <p:sp>
        <p:nvSpPr>
          <p:cNvPr id="4" name="Date Placeholder 3"/>
          <p:cNvSpPr>
            <a:spLocks noGrp="1"/>
          </p:cNvSpPr>
          <p:nvPr>
            <p:ph type="dt" sz="half" idx="10"/>
          </p:nvPr>
        </p:nvSpPr>
        <p:spPr/>
        <p:txBody>
          <a:bodyPr/>
          <a:lstStyle/>
          <a:p>
            <a:r>
              <a:rPr lang="en-IE" smtClean="0"/>
              <a:t>17/11/2011</a:t>
            </a:r>
            <a:endParaRPr lang="en-IE"/>
          </a:p>
        </p:txBody>
      </p:sp>
      <p:sp>
        <p:nvSpPr>
          <p:cNvPr id="6" name="Footer Placeholder 5"/>
          <p:cNvSpPr>
            <a:spLocks noGrp="1"/>
          </p:cNvSpPr>
          <p:nvPr>
            <p:ph type="ftr" sz="quarter" idx="11"/>
          </p:nvPr>
        </p:nvSpPr>
        <p:spPr/>
        <p:txBody>
          <a:bodyPr/>
          <a:lstStyle/>
          <a:p>
            <a:r>
              <a:rPr lang="en-IE" smtClean="0"/>
              <a:t>1</a:t>
            </a:r>
            <a:r>
              <a:rPr lang="en-IE" baseline="30000" smtClean="0"/>
              <a:t>st </a:t>
            </a:r>
            <a:r>
              <a:rPr lang="en-IE" smtClean="0"/>
              <a:t> HiLumi LHC / LARP </a:t>
            </a:r>
          </a:p>
          <a:p>
            <a:endParaRPr lang="en-IE" dirty="0"/>
          </a:p>
        </p:txBody>
      </p:sp>
      <p:sp>
        <p:nvSpPr>
          <p:cNvPr id="5" name="Slide Number Placeholder 4"/>
          <p:cNvSpPr>
            <a:spLocks noGrp="1"/>
          </p:cNvSpPr>
          <p:nvPr>
            <p:ph type="sldNum" sz="quarter" idx="12"/>
          </p:nvPr>
        </p:nvSpPr>
        <p:spPr/>
        <p:txBody>
          <a:bodyPr/>
          <a:lstStyle/>
          <a:p>
            <a:fld id="{98FEEE14-7BBE-420A-98CF-3AC9C8CC2D4A}" type="slidenum">
              <a:rPr lang="en-IE" smtClean="0"/>
              <a:pPr/>
              <a:t>15</a:t>
            </a:fld>
            <a:endParaRPr lang="en-IE"/>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vert="horz" lIns="36000" tIns="0" rIns="36000" bIns="0" rtlCol="0" anchor="ctr">
            <a:noAutofit/>
          </a:bodyPr>
          <a:lstStyle/>
          <a:p>
            <a:r>
              <a:rPr lang="en-IE" dirty="0" smtClean="0"/>
              <a:t>Cold powering systems</a:t>
            </a:r>
            <a:endParaRPr lang="en-IE" dirty="0"/>
          </a:p>
        </p:txBody>
      </p:sp>
      <p:sp>
        <p:nvSpPr>
          <p:cNvPr id="3" name="Content Placeholder 2"/>
          <p:cNvSpPr>
            <a:spLocks noGrp="1"/>
          </p:cNvSpPr>
          <p:nvPr>
            <p:ph idx="1"/>
          </p:nvPr>
        </p:nvSpPr>
        <p:spPr/>
        <p:txBody>
          <a:bodyPr>
            <a:normAutofit fontScale="85000" lnSpcReduction="20000"/>
          </a:bodyPr>
          <a:lstStyle/>
          <a:p>
            <a:r>
              <a:rPr lang="en-IE" dirty="0" smtClean="0"/>
              <a:t>Foreseen at LHC Points 1 and 5</a:t>
            </a:r>
          </a:p>
          <a:p>
            <a:pPr lvl="1"/>
            <a:r>
              <a:rPr lang="en-IE" dirty="0" smtClean="0"/>
              <a:t>Replacement of ARC </a:t>
            </a:r>
            <a:r>
              <a:rPr lang="en-IE" dirty="0"/>
              <a:t>and IT current feed </a:t>
            </a:r>
            <a:r>
              <a:rPr lang="en-IE" dirty="0" smtClean="0"/>
              <a:t>boxes from LHC tunnel to </a:t>
            </a:r>
            <a:r>
              <a:rPr lang="en-IE" u="sng" dirty="0" smtClean="0"/>
              <a:t>surface building</a:t>
            </a:r>
            <a:r>
              <a:rPr lang="en-IE" dirty="0" smtClean="0"/>
              <a:t>.</a:t>
            </a:r>
          </a:p>
          <a:p>
            <a:pPr lvl="2"/>
            <a:r>
              <a:rPr lang="en-IE" dirty="0" smtClean="0"/>
              <a:t>Arc: ~ 220 kA total current; </a:t>
            </a:r>
          </a:p>
          <a:p>
            <a:pPr lvl="2"/>
            <a:r>
              <a:rPr lang="en-IE" dirty="0" smtClean="0"/>
              <a:t>IT: </a:t>
            </a:r>
            <a:r>
              <a:rPr lang="en-IE" dirty="0"/>
              <a:t>~ 100 kA total current</a:t>
            </a:r>
          </a:p>
          <a:p>
            <a:pPr lvl="2"/>
            <a:r>
              <a:rPr lang="en-IE" dirty="0" smtClean="0"/>
              <a:t>~ </a:t>
            </a:r>
            <a:r>
              <a:rPr lang="en-IE" dirty="0"/>
              <a:t>400 m SC link line incl. ~100 m vertical </a:t>
            </a:r>
            <a:r>
              <a:rPr lang="en-IE" dirty="0" smtClean="0"/>
              <a:t>shaft</a:t>
            </a:r>
          </a:p>
          <a:p>
            <a:pPr lvl="2"/>
            <a:endParaRPr lang="en-IE" dirty="0" smtClean="0"/>
          </a:p>
          <a:p>
            <a:r>
              <a:rPr lang="en-IE" dirty="0" smtClean="0"/>
              <a:t>Foreseen at LHC point 7</a:t>
            </a:r>
          </a:p>
          <a:p>
            <a:pPr lvl="1"/>
            <a:r>
              <a:rPr lang="en-IE" dirty="0" smtClean="0"/>
              <a:t>Replacement of ARC current feed boxes from LHC tunnel to </a:t>
            </a:r>
            <a:r>
              <a:rPr lang="en-IE" u="sng" dirty="0" smtClean="0"/>
              <a:t>distant underground cavern</a:t>
            </a:r>
            <a:r>
              <a:rPr lang="en-IE" dirty="0" smtClean="0"/>
              <a:t>.</a:t>
            </a:r>
          </a:p>
          <a:p>
            <a:pPr lvl="2"/>
            <a:r>
              <a:rPr lang="en-IE" dirty="0" smtClean="0"/>
              <a:t>~ 32 kA total current; ~ 500 m “semi horizontal” SC link line.</a:t>
            </a:r>
          </a:p>
          <a:p>
            <a:r>
              <a:rPr lang="en-IE" dirty="0" smtClean="0"/>
              <a:t>For each point:</a:t>
            </a:r>
          </a:p>
          <a:p>
            <a:pPr lvl="1"/>
            <a:r>
              <a:rPr lang="en-IE" dirty="0" smtClean="0"/>
              <a:t>A </a:t>
            </a:r>
            <a:r>
              <a:rPr lang="en-IE" dirty="0"/>
              <a:t>new cryostat must be integrated in the tunnel for the energy extraction and the connection between magnet LTS and link.</a:t>
            </a:r>
          </a:p>
          <a:p>
            <a:pPr lvl="2"/>
            <a:endParaRPr lang="en-IE" dirty="0" smtClean="0"/>
          </a:p>
        </p:txBody>
      </p:sp>
      <p:sp>
        <p:nvSpPr>
          <p:cNvPr id="5" name="Date Placeholder 4"/>
          <p:cNvSpPr>
            <a:spLocks noGrp="1"/>
          </p:cNvSpPr>
          <p:nvPr>
            <p:ph type="dt" sz="half" idx="10"/>
          </p:nvPr>
        </p:nvSpPr>
        <p:spPr/>
        <p:txBody>
          <a:bodyPr/>
          <a:lstStyle/>
          <a:p>
            <a:r>
              <a:rPr lang="en-IE" smtClean="0"/>
              <a:t>17/11/2011</a:t>
            </a:r>
            <a:endParaRPr lang="en-IE"/>
          </a:p>
        </p:txBody>
      </p:sp>
      <p:sp>
        <p:nvSpPr>
          <p:cNvPr id="7" name="Footer Placeholder 6"/>
          <p:cNvSpPr>
            <a:spLocks noGrp="1"/>
          </p:cNvSpPr>
          <p:nvPr>
            <p:ph type="ftr" sz="quarter" idx="11"/>
          </p:nvPr>
        </p:nvSpPr>
        <p:spPr/>
        <p:txBody>
          <a:bodyPr/>
          <a:lstStyle/>
          <a:p>
            <a:r>
              <a:rPr lang="en-IE" smtClean="0"/>
              <a:t>1</a:t>
            </a:r>
            <a:r>
              <a:rPr lang="en-IE" baseline="30000" smtClean="0"/>
              <a:t>st </a:t>
            </a:r>
            <a:r>
              <a:rPr lang="en-IE" smtClean="0"/>
              <a:t> HiLumi LHC / LARP </a:t>
            </a:r>
          </a:p>
          <a:p>
            <a:endParaRPr lang="en-IE" dirty="0"/>
          </a:p>
        </p:txBody>
      </p:sp>
      <p:sp>
        <p:nvSpPr>
          <p:cNvPr id="6" name="Slide Number Placeholder 5"/>
          <p:cNvSpPr>
            <a:spLocks noGrp="1"/>
          </p:cNvSpPr>
          <p:nvPr>
            <p:ph type="sldNum" sz="quarter" idx="12"/>
          </p:nvPr>
        </p:nvSpPr>
        <p:spPr/>
        <p:txBody>
          <a:bodyPr/>
          <a:lstStyle/>
          <a:p>
            <a:fld id="{98FEEE14-7BBE-420A-98CF-3AC9C8CC2D4A}" type="slidenum">
              <a:rPr lang="en-IE" smtClean="0"/>
              <a:pPr/>
              <a:t>2</a:t>
            </a:fld>
            <a:endParaRPr lang="en-IE"/>
          </a:p>
        </p:txBody>
      </p:sp>
    </p:spTree>
    <p:extLst>
      <p:ext uri="{BB962C8B-B14F-4D97-AF65-F5344CB8AC3E}">
        <p14:creationId xmlns:p14="http://schemas.microsoft.com/office/powerpoint/2010/main" val="426787674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vert="horz" lIns="36000" tIns="0" rIns="36000" bIns="0" rtlCol="0" anchor="ctr">
            <a:noAutofit/>
          </a:bodyPr>
          <a:lstStyle/>
          <a:p>
            <a:r>
              <a:rPr lang="en-IE" dirty="0" smtClean="0"/>
              <a:t>Locations I: P7</a:t>
            </a:r>
            <a:endParaRPr lang="en-IE" dirty="0"/>
          </a:p>
        </p:txBody>
      </p:sp>
      <p:sp>
        <p:nvSpPr>
          <p:cNvPr id="3" name="Content Placeholder 2"/>
          <p:cNvSpPr>
            <a:spLocks noGrp="1"/>
          </p:cNvSpPr>
          <p:nvPr>
            <p:ph idx="1"/>
          </p:nvPr>
        </p:nvSpPr>
        <p:spPr>
          <a:xfrm>
            <a:off x="468314" y="3429000"/>
            <a:ext cx="8207375" cy="2736850"/>
          </a:xfrm>
        </p:spPr>
        <p:txBody>
          <a:bodyPr/>
          <a:lstStyle/>
          <a:p>
            <a:r>
              <a:rPr lang="en-IE" dirty="0" smtClean="0"/>
              <a:t>New current feed box (DFB) to be placed in distant underground cavern</a:t>
            </a:r>
          </a:p>
          <a:p>
            <a:r>
              <a:rPr lang="en-IE" dirty="0" smtClean="0"/>
              <a:t>Cryogenic supply from existing refrigerators at P6 and P8</a:t>
            </a:r>
          </a:p>
          <a:p>
            <a:r>
              <a:rPr lang="en-IE" dirty="0" smtClean="0"/>
              <a:t>Available fluids for cooling defined by existing infrastructure</a:t>
            </a:r>
          </a:p>
        </p:txBody>
      </p:sp>
      <p:sp>
        <p:nvSpPr>
          <p:cNvPr id="4" name="Date Placeholder 3"/>
          <p:cNvSpPr>
            <a:spLocks noGrp="1"/>
          </p:cNvSpPr>
          <p:nvPr>
            <p:ph type="dt" sz="half" idx="10"/>
          </p:nvPr>
        </p:nvSpPr>
        <p:spPr/>
        <p:txBody>
          <a:bodyPr/>
          <a:lstStyle/>
          <a:p>
            <a:r>
              <a:rPr lang="en-IE" smtClean="0"/>
              <a:t>17/11/2011</a:t>
            </a:r>
            <a:endParaRPr lang="en-IE"/>
          </a:p>
        </p:txBody>
      </p:sp>
      <p:sp>
        <p:nvSpPr>
          <p:cNvPr id="6" name="Footer Placeholder 5"/>
          <p:cNvSpPr>
            <a:spLocks noGrp="1"/>
          </p:cNvSpPr>
          <p:nvPr>
            <p:ph type="ftr" sz="quarter" idx="11"/>
          </p:nvPr>
        </p:nvSpPr>
        <p:spPr/>
        <p:txBody>
          <a:bodyPr/>
          <a:lstStyle/>
          <a:p>
            <a:r>
              <a:rPr lang="en-IE" smtClean="0"/>
              <a:t>1</a:t>
            </a:r>
            <a:r>
              <a:rPr lang="en-IE" baseline="30000" smtClean="0"/>
              <a:t>st </a:t>
            </a:r>
            <a:r>
              <a:rPr lang="en-IE" smtClean="0"/>
              <a:t> HiLumi LHC / LARP </a:t>
            </a:r>
          </a:p>
          <a:p>
            <a:endParaRPr lang="en-IE" dirty="0"/>
          </a:p>
        </p:txBody>
      </p:sp>
      <p:sp>
        <p:nvSpPr>
          <p:cNvPr id="5" name="Slide Number Placeholder 4"/>
          <p:cNvSpPr>
            <a:spLocks noGrp="1"/>
          </p:cNvSpPr>
          <p:nvPr>
            <p:ph type="sldNum" sz="quarter" idx="12"/>
          </p:nvPr>
        </p:nvSpPr>
        <p:spPr/>
        <p:txBody>
          <a:bodyPr/>
          <a:lstStyle/>
          <a:p>
            <a:fld id="{98FEEE14-7BBE-420A-98CF-3AC9C8CC2D4A}" type="slidenum">
              <a:rPr lang="en-IE" smtClean="0"/>
              <a:pPr/>
              <a:t>3</a:t>
            </a:fld>
            <a:endParaRPr lang="en-IE"/>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7175" y="1151954"/>
            <a:ext cx="6089650" cy="220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vert="horz" lIns="36000" tIns="0" rIns="36000" bIns="0" rtlCol="0" anchor="ctr">
            <a:noAutofit/>
          </a:bodyPr>
          <a:lstStyle/>
          <a:p>
            <a:r>
              <a:rPr lang="en-IE" dirty="0" smtClean="0"/>
              <a:t>Locations II: P1</a:t>
            </a:r>
            <a:r>
              <a:rPr lang="en-IE" dirty="0"/>
              <a:t> </a:t>
            </a:r>
            <a:r>
              <a:rPr lang="en-IE" dirty="0" smtClean="0"/>
              <a:t>and P5</a:t>
            </a:r>
            <a:endParaRPr lang="en-IE" dirty="0"/>
          </a:p>
        </p:txBody>
      </p:sp>
      <p:sp>
        <p:nvSpPr>
          <p:cNvPr id="3" name="Content Placeholder 2"/>
          <p:cNvSpPr>
            <a:spLocks noGrp="1"/>
          </p:cNvSpPr>
          <p:nvPr>
            <p:ph idx="1"/>
          </p:nvPr>
        </p:nvSpPr>
        <p:spPr>
          <a:xfrm>
            <a:off x="468314" y="3429000"/>
            <a:ext cx="8207375" cy="2736850"/>
          </a:xfrm>
        </p:spPr>
        <p:txBody>
          <a:bodyPr>
            <a:normAutofit fontScale="85000" lnSpcReduction="10000"/>
          </a:bodyPr>
          <a:lstStyle/>
          <a:p>
            <a:r>
              <a:rPr lang="en-IE" dirty="0" smtClean="0"/>
              <a:t>New current feed boxes (DFB) to be placed on surface level</a:t>
            </a:r>
          </a:p>
          <a:p>
            <a:r>
              <a:rPr lang="en-IE" dirty="0" smtClean="0"/>
              <a:t>Cryogenic supply possible:</a:t>
            </a:r>
          </a:p>
          <a:p>
            <a:pPr lvl="1"/>
            <a:r>
              <a:rPr lang="en-IE" dirty="0"/>
              <a:t>F</a:t>
            </a:r>
            <a:r>
              <a:rPr lang="en-IE" dirty="0" smtClean="0"/>
              <a:t>rom existing refrigerators at P18, P4, P6 and P8</a:t>
            </a:r>
          </a:p>
          <a:p>
            <a:pPr lvl="1"/>
            <a:r>
              <a:rPr lang="en-IE" dirty="0" smtClean="0"/>
              <a:t>From new refrigerator at P1 and P5</a:t>
            </a:r>
          </a:p>
          <a:p>
            <a:r>
              <a:rPr lang="en-IE" dirty="0" smtClean="0"/>
              <a:t>Available fluids for cooling defined </a:t>
            </a:r>
            <a:r>
              <a:rPr lang="en-IE" u="sng" dirty="0" smtClean="0"/>
              <a:t>only for the existing </a:t>
            </a:r>
            <a:r>
              <a:rPr lang="en-IE" dirty="0" smtClean="0"/>
              <a:t>infrastructure</a:t>
            </a:r>
          </a:p>
          <a:p>
            <a:r>
              <a:rPr lang="en-IE" dirty="0" smtClean="0"/>
              <a:t>Liberty to define new refrigerator according to needs</a:t>
            </a:r>
          </a:p>
        </p:txBody>
      </p:sp>
      <p:sp>
        <p:nvSpPr>
          <p:cNvPr id="4" name="Date Placeholder 3"/>
          <p:cNvSpPr>
            <a:spLocks noGrp="1"/>
          </p:cNvSpPr>
          <p:nvPr>
            <p:ph type="dt" sz="half" idx="10"/>
          </p:nvPr>
        </p:nvSpPr>
        <p:spPr/>
        <p:txBody>
          <a:bodyPr/>
          <a:lstStyle/>
          <a:p>
            <a:r>
              <a:rPr lang="en-IE" smtClean="0"/>
              <a:t>17/11/2011</a:t>
            </a:r>
            <a:endParaRPr lang="en-IE"/>
          </a:p>
        </p:txBody>
      </p:sp>
      <p:sp>
        <p:nvSpPr>
          <p:cNvPr id="6" name="Footer Placeholder 5"/>
          <p:cNvSpPr>
            <a:spLocks noGrp="1"/>
          </p:cNvSpPr>
          <p:nvPr>
            <p:ph type="ftr" sz="quarter" idx="11"/>
          </p:nvPr>
        </p:nvSpPr>
        <p:spPr/>
        <p:txBody>
          <a:bodyPr/>
          <a:lstStyle/>
          <a:p>
            <a:r>
              <a:rPr lang="en-IE" smtClean="0"/>
              <a:t>1</a:t>
            </a:r>
            <a:r>
              <a:rPr lang="en-IE" baseline="30000" smtClean="0"/>
              <a:t>st </a:t>
            </a:r>
            <a:r>
              <a:rPr lang="en-IE" smtClean="0"/>
              <a:t> HiLumi LHC / LARP </a:t>
            </a:r>
          </a:p>
          <a:p>
            <a:endParaRPr lang="en-IE" dirty="0"/>
          </a:p>
        </p:txBody>
      </p:sp>
      <p:sp>
        <p:nvSpPr>
          <p:cNvPr id="5" name="Slide Number Placeholder 4"/>
          <p:cNvSpPr>
            <a:spLocks noGrp="1"/>
          </p:cNvSpPr>
          <p:nvPr>
            <p:ph type="sldNum" sz="quarter" idx="12"/>
          </p:nvPr>
        </p:nvSpPr>
        <p:spPr/>
        <p:txBody>
          <a:bodyPr/>
          <a:lstStyle/>
          <a:p>
            <a:fld id="{98FEEE14-7BBE-420A-98CF-3AC9C8CC2D4A}" type="slidenum">
              <a:rPr lang="en-IE" smtClean="0"/>
              <a:pPr/>
              <a:t>4</a:t>
            </a:fld>
            <a:endParaRPr lang="en-IE"/>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9238" y="980728"/>
            <a:ext cx="6105525" cy="2420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123855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557264" y="5335116"/>
            <a:ext cx="1400572" cy="216024"/>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p:cNvSpPr/>
          <p:nvPr/>
        </p:nvSpPr>
        <p:spPr>
          <a:xfrm>
            <a:off x="5868144" y="5325591"/>
            <a:ext cx="2088232" cy="216024"/>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p:cNvSpPr/>
          <p:nvPr/>
        </p:nvSpPr>
        <p:spPr>
          <a:xfrm>
            <a:off x="2555776" y="5013176"/>
            <a:ext cx="504056" cy="216024"/>
          </a:xfrm>
          <a:prstGeom prst="rect">
            <a:avLst/>
          </a:prstGeom>
          <a:solidFill>
            <a:schemeClr val="accent3">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ectangle 7"/>
          <p:cNvSpPr/>
          <p:nvPr/>
        </p:nvSpPr>
        <p:spPr>
          <a:xfrm>
            <a:off x="5868144" y="5013176"/>
            <a:ext cx="2088232" cy="216024"/>
          </a:xfrm>
          <a:prstGeom prst="rect">
            <a:avLst/>
          </a:prstGeom>
          <a:solidFill>
            <a:schemeClr val="accent3">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noFill/>
        </p:spPr>
        <p:txBody>
          <a:bodyPr vert="horz" lIns="36000" tIns="0" rIns="36000" bIns="0" rtlCol="0" anchor="ctr">
            <a:noAutofit/>
          </a:bodyPr>
          <a:lstStyle/>
          <a:p>
            <a:r>
              <a:rPr lang="en-IE" dirty="0" smtClean="0"/>
              <a:t>Locations II: P1</a:t>
            </a:r>
            <a:r>
              <a:rPr lang="en-IE" dirty="0"/>
              <a:t> </a:t>
            </a:r>
            <a:r>
              <a:rPr lang="en-IE" dirty="0" smtClean="0"/>
              <a:t>and P5 (continued)</a:t>
            </a:r>
            <a:endParaRPr lang="en-IE" dirty="0"/>
          </a:p>
        </p:txBody>
      </p:sp>
      <p:sp>
        <p:nvSpPr>
          <p:cNvPr id="3" name="Content Placeholder 2"/>
          <p:cNvSpPr>
            <a:spLocks noGrp="1"/>
          </p:cNvSpPr>
          <p:nvPr>
            <p:ph idx="1"/>
          </p:nvPr>
        </p:nvSpPr>
        <p:spPr>
          <a:xfrm>
            <a:off x="468314" y="2828913"/>
            <a:ext cx="8207375" cy="3336937"/>
          </a:xfrm>
        </p:spPr>
        <p:txBody>
          <a:bodyPr>
            <a:normAutofit fontScale="92500" lnSpcReduction="20000"/>
          </a:bodyPr>
          <a:lstStyle/>
          <a:p>
            <a:r>
              <a:rPr lang="en-IE" dirty="0" smtClean="0"/>
              <a:t>In principle three possibilities for cooling of the cold powering line (link) and DFB.</a:t>
            </a:r>
          </a:p>
          <a:p>
            <a:pPr lvl="2"/>
            <a:r>
              <a:rPr lang="en-IE" dirty="0" smtClean="0"/>
              <a:t>All from existing refrigerators</a:t>
            </a:r>
          </a:p>
          <a:p>
            <a:pPr lvl="2"/>
            <a:r>
              <a:rPr lang="en-IE" dirty="0" smtClean="0"/>
              <a:t>All from new refrigerator</a:t>
            </a:r>
          </a:p>
          <a:p>
            <a:pPr lvl="2"/>
            <a:r>
              <a:rPr lang="en-IE" dirty="0" smtClean="0"/>
              <a:t>Part from new, part from old</a:t>
            </a:r>
          </a:p>
          <a:p>
            <a:r>
              <a:rPr lang="en-IE" dirty="0" smtClean="0"/>
              <a:t>Probable </a:t>
            </a:r>
            <a:r>
              <a:rPr lang="en-IE" dirty="0" smtClean="0"/>
              <a:t>solution (to allow separation of ARC and LSS cryogenics) :</a:t>
            </a:r>
            <a:endParaRPr lang="en-IE" dirty="0" smtClean="0"/>
          </a:p>
          <a:p>
            <a:pPr lvl="2">
              <a:tabLst>
                <a:tab pos="3771900" algn="l"/>
              </a:tabLst>
            </a:pPr>
            <a:r>
              <a:rPr lang="en-IE" dirty="0" smtClean="0"/>
              <a:t>DFB / link for arc 	supplied by the existing refrigerators</a:t>
            </a:r>
          </a:p>
          <a:p>
            <a:pPr lvl="2">
              <a:tabLst>
                <a:tab pos="3771900" algn="l"/>
              </a:tabLst>
            </a:pPr>
            <a:r>
              <a:rPr lang="en-IE" dirty="0" smtClean="0"/>
              <a:t>DFB / link for new magnets 	supplied by the new refrigerator</a:t>
            </a:r>
          </a:p>
          <a:p>
            <a:r>
              <a:rPr lang="en-IE" dirty="0" smtClean="0"/>
              <a:t>Please refer to the presentation of L. Tavian (plenary on 16 Nov.)</a:t>
            </a:r>
          </a:p>
        </p:txBody>
      </p:sp>
      <p:sp>
        <p:nvSpPr>
          <p:cNvPr id="4" name="Date Placeholder 3"/>
          <p:cNvSpPr>
            <a:spLocks noGrp="1"/>
          </p:cNvSpPr>
          <p:nvPr>
            <p:ph type="dt" sz="half" idx="10"/>
          </p:nvPr>
        </p:nvSpPr>
        <p:spPr/>
        <p:txBody>
          <a:bodyPr/>
          <a:lstStyle/>
          <a:p>
            <a:r>
              <a:rPr lang="en-IE" smtClean="0"/>
              <a:t>17/11/2011</a:t>
            </a:r>
            <a:endParaRPr lang="en-IE"/>
          </a:p>
        </p:txBody>
      </p:sp>
      <p:sp>
        <p:nvSpPr>
          <p:cNvPr id="6" name="Footer Placeholder 5"/>
          <p:cNvSpPr>
            <a:spLocks noGrp="1"/>
          </p:cNvSpPr>
          <p:nvPr>
            <p:ph type="ftr" sz="quarter" idx="11"/>
          </p:nvPr>
        </p:nvSpPr>
        <p:spPr/>
        <p:txBody>
          <a:bodyPr/>
          <a:lstStyle/>
          <a:p>
            <a:r>
              <a:rPr lang="en-IE" smtClean="0"/>
              <a:t>1</a:t>
            </a:r>
            <a:r>
              <a:rPr lang="en-IE" baseline="30000" smtClean="0"/>
              <a:t>st </a:t>
            </a:r>
            <a:r>
              <a:rPr lang="en-IE" smtClean="0"/>
              <a:t> HiLumi LHC / LARP </a:t>
            </a:r>
          </a:p>
          <a:p>
            <a:endParaRPr lang="en-IE" dirty="0"/>
          </a:p>
        </p:txBody>
      </p:sp>
      <p:sp>
        <p:nvSpPr>
          <p:cNvPr id="5" name="Slide Number Placeholder 4"/>
          <p:cNvSpPr>
            <a:spLocks noGrp="1"/>
          </p:cNvSpPr>
          <p:nvPr>
            <p:ph type="sldNum" sz="quarter" idx="12"/>
          </p:nvPr>
        </p:nvSpPr>
        <p:spPr/>
        <p:txBody>
          <a:bodyPr/>
          <a:lstStyle/>
          <a:p>
            <a:fld id="{98FEEE14-7BBE-420A-98CF-3AC9C8CC2D4A}" type="slidenum">
              <a:rPr lang="en-IE" smtClean="0"/>
              <a:pPr/>
              <a:t>5</a:t>
            </a:fld>
            <a:endParaRPr lang="en-IE"/>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1325" y="980728"/>
            <a:ext cx="4564931" cy="18100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9604191"/>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vert="horz" lIns="36000" tIns="0" rIns="36000" bIns="0" rtlCol="0" anchor="ctr">
            <a:noAutofit/>
          </a:bodyPr>
          <a:lstStyle/>
          <a:p>
            <a:r>
              <a:rPr lang="en-IE" dirty="0" smtClean="0"/>
              <a:t>Assumptions as of today</a:t>
            </a:r>
            <a:endParaRPr lang="en-IE" dirty="0"/>
          </a:p>
        </p:txBody>
      </p:sp>
      <p:sp>
        <p:nvSpPr>
          <p:cNvPr id="3" name="Content Placeholder 2"/>
          <p:cNvSpPr>
            <a:spLocks noGrp="1"/>
          </p:cNvSpPr>
          <p:nvPr>
            <p:ph idx="1"/>
          </p:nvPr>
        </p:nvSpPr>
        <p:spPr/>
        <p:txBody>
          <a:bodyPr/>
          <a:lstStyle/>
          <a:p>
            <a:r>
              <a:rPr lang="en-IE" dirty="0" smtClean="0"/>
              <a:t>Link SC is MgB</a:t>
            </a:r>
            <a:r>
              <a:rPr lang="en-IE" baseline="-25000" dirty="0" smtClean="0"/>
              <a:t>2</a:t>
            </a:r>
            <a:endParaRPr lang="en-IE" dirty="0" smtClean="0"/>
          </a:p>
          <a:p>
            <a:pPr marL="228600" lvl="1">
              <a:spcBef>
                <a:spcPts val="1200"/>
              </a:spcBef>
              <a:buSzTx/>
            </a:pPr>
            <a:r>
              <a:rPr lang="en-IE" dirty="0" smtClean="0"/>
              <a:t>Splice LTS to MgB</a:t>
            </a:r>
            <a:r>
              <a:rPr lang="en-IE" baseline="-25000" dirty="0" smtClean="0"/>
              <a:t>2 </a:t>
            </a:r>
            <a:r>
              <a:rPr lang="en-IE" dirty="0" smtClean="0"/>
              <a:t>(magnet to link) requires </a:t>
            </a:r>
            <a:r>
              <a:rPr lang="en-IE" dirty="0"/>
              <a:t>liquid helium bath</a:t>
            </a:r>
            <a:r>
              <a:rPr lang="en-IE" dirty="0" smtClean="0"/>
              <a:t>.</a:t>
            </a:r>
          </a:p>
          <a:p>
            <a:r>
              <a:rPr lang="en-IE" dirty="0" smtClean="0"/>
              <a:t>Max MgB</a:t>
            </a:r>
            <a:r>
              <a:rPr lang="en-IE" baseline="-25000" dirty="0" smtClean="0"/>
              <a:t>2 </a:t>
            </a:r>
            <a:r>
              <a:rPr lang="en-IE" dirty="0" smtClean="0"/>
              <a:t>temperature 20K</a:t>
            </a:r>
          </a:p>
          <a:p>
            <a:pPr lvl="1"/>
            <a:r>
              <a:rPr lang="en-IE" dirty="0"/>
              <a:t>M</a:t>
            </a:r>
            <a:r>
              <a:rPr lang="en-IE" dirty="0" smtClean="0"/>
              <a:t>ax. helium temperature 17 K</a:t>
            </a:r>
          </a:p>
          <a:p>
            <a:r>
              <a:rPr lang="en-IE" dirty="0" smtClean="0"/>
              <a:t>He consumption for current lead cooling: 0.06 g/s per kA</a:t>
            </a:r>
          </a:p>
        </p:txBody>
      </p:sp>
      <p:sp>
        <p:nvSpPr>
          <p:cNvPr id="5" name="Date Placeholder 4"/>
          <p:cNvSpPr>
            <a:spLocks noGrp="1"/>
          </p:cNvSpPr>
          <p:nvPr>
            <p:ph type="dt" sz="half" idx="10"/>
          </p:nvPr>
        </p:nvSpPr>
        <p:spPr/>
        <p:txBody>
          <a:bodyPr/>
          <a:lstStyle/>
          <a:p>
            <a:r>
              <a:rPr lang="en-IE" smtClean="0"/>
              <a:t>17/11/2011</a:t>
            </a:r>
            <a:endParaRPr lang="en-IE"/>
          </a:p>
        </p:txBody>
      </p:sp>
      <p:sp>
        <p:nvSpPr>
          <p:cNvPr id="7" name="Footer Placeholder 6"/>
          <p:cNvSpPr>
            <a:spLocks noGrp="1"/>
          </p:cNvSpPr>
          <p:nvPr>
            <p:ph type="ftr" sz="quarter" idx="11"/>
          </p:nvPr>
        </p:nvSpPr>
        <p:spPr/>
        <p:txBody>
          <a:bodyPr/>
          <a:lstStyle/>
          <a:p>
            <a:r>
              <a:rPr lang="en-IE" smtClean="0"/>
              <a:t>1</a:t>
            </a:r>
            <a:r>
              <a:rPr lang="en-IE" baseline="30000" smtClean="0"/>
              <a:t>st </a:t>
            </a:r>
            <a:r>
              <a:rPr lang="en-IE" smtClean="0"/>
              <a:t> HiLumi LHC / LARP </a:t>
            </a:r>
          </a:p>
          <a:p>
            <a:endParaRPr lang="en-IE" dirty="0"/>
          </a:p>
        </p:txBody>
      </p:sp>
      <p:sp>
        <p:nvSpPr>
          <p:cNvPr id="6" name="Slide Number Placeholder 5"/>
          <p:cNvSpPr>
            <a:spLocks noGrp="1"/>
          </p:cNvSpPr>
          <p:nvPr>
            <p:ph type="sldNum" sz="quarter" idx="12"/>
          </p:nvPr>
        </p:nvSpPr>
        <p:spPr/>
        <p:txBody>
          <a:bodyPr/>
          <a:lstStyle/>
          <a:p>
            <a:fld id="{98FEEE14-7BBE-420A-98CF-3AC9C8CC2D4A}" type="slidenum">
              <a:rPr lang="en-IE" smtClean="0"/>
              <a:pPr/>
              <a:t>6</a:t>
            </a:fld>
            <a:endParaRPr lang="en-IE"/>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vert="horz" lIns="36000" tIns="0" rIns="36000" bIns="0" rtlCol="0" anchor="ctr">
            <a:noAutofit/>
          </a:bodyPr>
          <a:lstStyle/>
          <a:p>
            <a:r>
              <a:rPr lang="en-IE" dirty="0" smtClean="0"/>
              <a:t>Conclusions from 2011 presentation</a:t>
            </a:r>
            <a:endParaRPr lang="en-IE" dirty="0"/>
          </a:p>
        </p:txBody>
      </p:sp>
      <p:sp>
        <p:nvSpPr>
          <p:cNvPr id="3" name="Content Placeholder 2"/>
          <p:cNvSpPr>
            <a:spLocks noGrp="1"/>
          </p:cNvSpPr>
          <p:nvPr>
            <p:ph idx="1"/>
          </p:nvPr>
        </p:nvSpPr>
        <p:spPr>
          <a:xfrm>
            <a:off x="468314" y="1124744"/>
            <a:ext cx="8207375" cy="5040560"/>
          </a:xfrm>
        </p:spPr>
        <p:txBody>
          <a:bodyPr>
            <a:normAutofit fontScale="77500" lnSpcReduction="20000"/>
          </a:bodyPr>
          <a:lstStyle/>
          <a:p>
            <a:r>
              <a:rPr lang="en-IE" dirty="0" smtClean="0"/>
              <a:t>Two cases can be distinguished</a:t>
            </a:r>
          </a:p>
          <a:p>
            <a:r>
              <a:rPr lang="en-IE" dirty="0" smtClean="0"/>
              <a:t>High current case P1 and P5</a:t>
            </a:r>
          </a:p>
          <a:p>
            <a:pPr lvl="1"/>
            <a:r>
              <a:rPr lang="en-IE" dirty="0" smtClean="0"/>
              <a:t>The cooling for the current lead defines the helium flow.</a:t>
            </a:r>
          </a:p>
          <a:p>
            <a:pPr lvl="1"/>
            <a:r>
              <a:rPr lang="en-IE" dirty="0" smtClean="0"/>
              <a:t>Heat load on transfer lines of second order.</a:t>
            </a:r>
          </a:p>
          <a:p>
            <a:pPr lvl="1"/>
            <a:r>
              <a:rPr lang="en-IE" dirty="0" smtClean="0"/>
              <a:t>Invest design effort to obtain a current lead with low coolant consumption.</a:t>
            </a:r>
          </a:p>
          <a:p>
            <a:r>
              <a:rPr lang="en-IE" dirty="0" smtClean="0"/>
              <a:t>Low current case</a:t>
            </a:r>
          </a:p>
          <a:p>
            <a:pPr lvl="1"/>
            <a:r>
              <a:rPr lang="en-IE" dirty="0"/>
              <a:t>Heat load on transfer lines defines the </a:t>
            </a:r>
            <a:r>
              <a:rPr lang="en-IE" dirty="0" smtClean="0"/>
              <a:t>cooling flow</a:t>
            </a:r>
            <a:r>
              <a:rPr lang="en-IE" dirty="0"/>
              <a:t>.</a:t>
            </a:r>
          </a:p>
          <a:p>
            <a:pPr lvl="1"/>
            <a:r>
              <a:rPr lang="en-IE" dirty="0"/>
              <a:t>Flow in excess </a:t>
            </a:r>
            <a:r>
              <a:rPr lang="en-IE" dirty="0" smtClean="0"/>
              <a:t>for current </a:t>
            </a:r>
            <a:r>
              <a:rPr lang="en-IE" dirty="0"/>
              <a:t>lead </a:t>
            </a:r>
            <a:r>
              <a:rPr lang="en-IE" dirty="0" smtClean="0"/>
              <a:t>cooling is heated to ambient.  (“wasted”)</a:t>
            </a:r>
            <a:endParaRPr lang="en-IE" dirty="0"/>
          </a:p>
          <a:p>
            <a:pPr lvl="1"/>
            <a:r>
              <a:rPr lang="en-IE" dirty="0"/>
              <a:t>Invest design effort to obtain a </a:t>
            </a:r>
            <a:r>
              <a:rPr lang="en-IE" dirty="0" smtClean="0"/>
              <a:t>transfer line with low heat leak.</a:t>
            </a:r>
            <a:endParaRPr lang="en-IE" dirty="0"/>
          </a:p>
          <a:p>
            <a:pPr lvl="2"/>
            <a:r>
              <a:rPr lang="en-IE" dirty="0"/>
              <a:t>C</a:t>
            </a:r>
            <a:r>
              <a:rPr lang="en-IE" dirty="0" smtClean="0"/>
              <a:t>omplex custom design transfer line</a:t>
            </a:r>
            <a:endParaRPr lang="en-IE" dirty="0"/>
          </a:p>
          <a:p>
            <a:pPr lvl="2"/>
            <a:r>
              <a:rPr lang="en-IE" dirty="0" smtClean="0"/>
              <a:t>Shield circuit using 60 K, 18 bar gas (as already realised for existing 520 m long link in P3)*</a:t>
            </a:r>
          </a:p>
          <a:p>
            <a:pPr marL="457200" lvl="2" indent="0">
              <a:buNone/>
            </a:pPr>
            <a:endParaRPr lang="en-IE" dirty="0" smtClean="0"/>
          </a:p>
          <a:p>
            <a:pPr marL="0" indent="0">
              <a:buNone/>
            </a:pPr>
            <a:r>
              <a:rPr lang="en-IE" sz="1600" dirty="0" smtClean="0"/>
              <a:t>* see “</a:t>
            </a:r>
            <a:r>
              <a:rPr lang="en-US" sz="1600" dirty="0" smtClean="0"/>
              <a:t>OPERATIONAL </a:t>
            </a:r>
            <a:r>
              <a:rPr lang="en-US" sz="1600" dirty="0"/>
              <a:t>EXPERIENCE WITH THE LHC SUPERCONDUCTING LINKS AND EVALUATION OF POSSIBLE CRYOGENIC SCHEMES FOR FUTURE REMOTE POWERING OF SUPERCONDUCTING </a:t>
            </a:r>
            <a:r>
              <a:rPr lang="en-US" sz="1600" dirty="0" smtClean="0"/>
              <a:t>MAGNETS” A</a:t>
            </a:r>
            <a:r>
              <a:rPr lang="en-US" sz="1600" dirty="0"/>
              <a:t>. Perin, R. van </a:t>
            </a:r>
            <a:r>
              <a:rPr lang="en-US" sz="1600" dirty="0" err="1"/>
              <a:t>Weelderen</a:t>
            </a:r>
            <a:r>
              <a:rPr lang="en-US" sz="1600" dirty="0"/>
              <a:t>, S. </a:t>
            </a:r>
            <a:r>
              <a:rPr lang="en-US" sz="1600" dirty="0" err="1" smtClean="0"/>
              <a:t>Claudet</a:t>
            </a:r>
            <a:r>
              <a:rPr lang="en-US" sz="1600" dirty="0" smtClean="0"/>
              <a:t>, </a:t>
            </a:r>
            <a:r>
              <a:rPr lang="en-IE" sz="1600" dirty="0" smtClean="0"/>
              <a:t>IPAC 2010</a:t>
            </a:r>
          </a:p>
        </p:txBody>
      </p:sp>
      <p:sp>
        <p:nvSpPr>
          <p:cNvPr id="5" name="Date Placeholder 4"/>
          <p:cNvSpPr>
            <a:spLocks noGrp="1"/>
          </p:cNvSpPr>
          <p:nvPr>
            <p:ph type="dt" sz="half" idx="10"/>
          </p:nvPr>
        </p:nvSpPr>
        <p:spPr/>
        <p:txBody>
          <a:bodyPr/>
          <a:lstStyle/>
          <a:p>
            <a:r>
              <a:rPr lang="en-IE" dirty="0" smtClean="0"/>
              <a:t>17/11/2011</a:t>
            </a:r>
            <a:endParaRPr lang="en-IE" dirty="0"/>
          </a:p>
        </p:txBody>
      </p:sp>
      <p:sp>
        <p:nvSpPr>
          <p:cNvPr id="7" name="Footer Placeholder 6"/>
          <p:cNvSpPr>
            <a:spLocks noGrp="1"/>
          </p:cNvSpPr>
          <p:nvPr>
            <p:ph type="ftr" sz="quarter" idx="11"/>
          </p:nvPr>
        </p:nvSpPr>
        <p:spPr/>
        <p:txBody>
          <a:bodyPr/>
          <a:lstStyle/>
          <a:p>
            <a:r>
              <a:rPr lang="en-IE" smtClean="0"/>
              <a:t>1</a:t>
            </a:r>
            <a:r>
              <a:rPr lang="en-IE" baseline="30000" smtClean="0"/>
              <a:t>st </a:t>
            </a:r>
            <a:r>
              <a:rPr lang="en-IE" smtClean="0"/>
              <a:t> HiLumi LHC / LARP </a:t>
            </a:r>
          </a:p>
          <a:p>
            <a:endParaRPr lang="en-IE" dirty="0"/>
          </a:p>
        </p:txBody>
      </p:sp>
      <p:sp>
        <p:nvSpPr>
          <p:cNvPr id="6" name="Slide Number Placeholder 5"/>
          <p:cNvSpPr>
            <a:spLocks noGrp="1"/>
          </p:cNvSpPr>
          <p:nvPr>
            <p:ph type="sldNum" sz="quarter" idx="12"/>
          </p:nvPr>
        </p:nvSpPr>
        <p:spPr/>
        <p:txBody>
          <a:bodyPr/>
          <a:lstStyle/>
          <a:p>
            <a:fld id="{98FEEE14-7BBE-420A-98CF-3AC9C8CC2D4A}" type="slidenum">
              <a:rPr lang="en-IE" smtClean="0"/>
              <a:pPr/>
              <a:t>7</a:t>
            </a:fld>
            <a:endParaRPr lang="en-IE"/>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vert="horz" lIns="36000" tIns="0" rIns="36000" bIns="0" rtlCol="0" anchor="ctr">
            <a:noAutofit/>
          </a:bodyPr>
          <a:lstStyle/>
          <a:p>
            <a:r>
              <a:rPr lang="en-IE" dirty="0"/>
              <a:t>Transfer line options</a:t>
            </a:r>
          </a:p>
        </p:txBody>
      </p:sp>
      <p:sp>
        <p:nvSpPr>
          <p:cNvPr id="3" name="Content Placeholder 2"/>
          <p:cNvSpPr>
            <a:spLocks noGrp="1"/>
          </p:cNvSpPr>
          <p:nvPr>
            <p:ph idx="1"/>
          </p:nvPr>
        </p:nvSpPr>
        <p:spPr>
          <a:xfrm>
            <a:off x="468314" y="1340768"/>
            <a:ext cx="8207375" cy="4825082"/>
          </a:xfrm>
        </p:spPr>
        <p:txBody>
          <a:bodyPr>
            <a:normAutofit/>
          </a:bodyPr>
          <a:lstStyle/>
          <a:p>
            <a:r>
              <a:rPr lang="en-IE" dirty="0" smtClean="0"/>
              <a:t>“Nexans like” (semi rigid) transfer line</a:t>
            </a:r>
          </a:p>
          <a:p>
            <a:pPr lvl="1"/>
            <a:r>
              <a:rPr lang="en-IE" dirty="0" smtClean="0"/>
              <a:t>Advantage: easier to install.</a:t>
            </a:r>
          </a:p>
          <a:p>
            <a:pPr lvl="1"/>
            <a:r>
              <a:rPr lang="en-IE" dirty="0" smtClean="0"/>
              <a:t>Disadvantage: high heat load.</a:t>
            </a:r>
          </a:p>
          <a:p>
            <a:pPr lvl="2"/>
            <a:r>
              <a:rPr lang="en-IE" dirty="0" smtClean="0"/>
              <a:t>Relevant for “low current cases”.</a:t>
            </a:r>
            <a:endParaRPr lang="en-IE" dirty="0"/>
          </a:p>
          <a:p>
            <a:r>
              <a:rPr lang="en-IE" dirty="0" smtClean="0"/>
              <a:t>Custom build rigid transfer line</a:t>
            </a:r>
          </a:p>
          <a:p>
            <a:pPr lvl="1"/>
            <a:r>
              <a:rPr lang="en-IE" dirty="0"/>
              <a:t>Advantage: </a:t>
            </a:r>
            <a:r>
              <a:rPr lang="en-IE" dirty="0" smtClean="0"/>
              <a:t>low heat load. </a:t>
            </a:r>
            <a:endParaRPr lang="en-IE" dirty="0"/>
          </a:p>
          <a:p>
            <a:pPr lvl="1"/>
            <a:r>
              <a:rPr lang="en-IE" dirty="0" smtClean="0"/>
              <a:t>Disadvantage: Installation time consuming; space requirement for installation.</a:t>
            </a:r>
          </a:p>
        </p:txBody>
      </p:sp>
      <p:sp>
        <p:nvSpPr>
          <p:cNvPr id="4" name="Date Placeholder 3"/>
          <p:cNvSpPr>
            <a:spLocks noGrp="1"/>
          </p:cNvSpPr>
          <p:nvPr>
            <p:ph type="dt" sz="half" idx="10"/>
          </p:nvPr>
        </p:nvSpPr>
        <p:spPr/>
        <p:txBody>
          <a:bodyPr/>
          <a:lstStyle/>
          <a:p>
            <a:r>
              <a:rPr lang="en-IE" smtClean="0"/>
              <a:t>17/11/2011</a:t>
            </a:r>
            <a:endParaRPr lang="en-IE"/>
          </a:p>
        </p:txBody>
      </p:sp>
      <p:sp>
        <p:nvSpPr>
          <p:cNvPr id="6" name="Footer Placeholder 5"/>
          <p:cNvSpPr>
            <a:spLocks noGrp="1"/>
          </p:cNvSpPr>
          <p:nvPr>
            <p:ph type="ftr" sz="quarter" idx="11"/>
          </p:nvPr>
        </p:nvSpPr>
        <p:spPr/>
        <p:txBody>
          <a:bodyPr/>
          <a:lstStyle/>
          <a:p>
            <a:r>
              <a:rPr lang="en-IE" smtClean="0"/>
              <a:t>1</a:t>
            </a:r>
            <a:r>
              <a:rPr lang="en-IE" baseline="30000" smtClean="0"/>
              <a:t>st </a:t>
            </a:r>
            <a:r>
              <a:rPr lang="en-IE" smtClean="0"/>
              <a:t> HiLumi LHC / LARP </a:t>
            </a:r>
          </a:p>
          <a:p>
            <a:endParaRPr lang="en-IE" dirty="0"/>
          </a:p>
        </p:txBody>
      </p:sp>
      <p:sp>
        <p:nvSpPr>
          <p:cNvPr id="5" name="Slide Number Placeholder 4"/>
          <p:cNvSpPr>
            <a:spLocks noGrp="1"/>
          </p:cNvSpPr>
          <p:nvPr>
            <p:ph type="sldNum" sz="quarter" idx="12"/>
          </p:nvPr>
        </p:nvSpPr>
        <p:spPr/>
        <p:txBody>
          <a:bodyPr/>
          <a:lstStyle/>
          <a:p>
            <a:fld id="{98FEEE14-7BBE-420A-98CF-3AC9C8CC2D4A}" type="slidenum">
              <a:rPr lang="en-IE" smtClean="0"/>
              <a:pPr/>
              <a:t>8</a:t>
            </a:fld>
            <a:endParaRPr lang="en-IE"/>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IE" smtClean="0"/>
              <a:t>17/11/2011</a:t>
            </a:r>
            <a:endParaRPr lang="en-IE"/>
          </a:p>
        </p:txBody>
      </p:sp>
      <p:sp>
        <p:nvSpPr>
          <p:cNvPr id="3" name="Footer Placeholder 2"/>
          <p:cNvSpPr>
            <a:spLocks noGrp="1"/>
          </p:cNvSpPr>
          <p:nvPr>
            <p:ph type="ftr" sz="quarter" idx="11"/>
          </p:nvPr>
        </p:nvSpPr>
        <p:spPr/>
        <p:txBody>
          <a:bodyPr/>
          <a:lstStyle/>
          <a:p>
            <a:r>
              <a:rPr lang="en-IE" smtClean="0"/>
              <a:t>1st  HiLumi LHC / LARP</a:t>
            </a:r>
            <a:endParaRPr lang="en-IE" dirty="0"/>
          </a:p>
        </p:txBody>
      </p:sp>
      <p:sp>
        <p:nvSpPr>
          <p:cNvPr id="4" name="Slide Number Placeholder 3"/>
          <p:cNvSpPr>
            <a:spLocks noGrp="1"/>
          </p:cNvSpPr>
          <p:nvPr>
            <p:ph type="sldNum" sz="quarter" idx="12"/>
          </p:nvPr>
        </p:nvSpPr>
        <p:spPr/>
        <p:txBody>
          <a:bodyPr/>
          <a:lstStyle/>
          <a:p>
            <a:fld id="{98FEEE14-7BBE-420A-98CF-3AC9C8CC2D4A}" type="slidenum">
              <a:rPr lang="en-IE" smtClean="0"/>
              <a:pPr/>
              <a:t>9</a:t>
            </a:fld>
            <a:endParaRPr lang="en-IE"/>
          </a:p>
        </p:txBody>
      </p:sp>
      <p:sp>
        <p:nvSpPr>
          <p:cNvPr id="5" name="Title 4"/>
          <p:cNvSpPr>
            <a:spLocks noGrp="1"/>
          </p:cNvSpPr>
          <p:nvPr>
            <p:ph type="title"/>
          </p:nvPr>
        </p:nvSpPr>
        <p:spPr/>
        <p:txBody>
          <a:bodyPr/>
          <a:lstStyle/>
          <a:p>
            <a:r>
              <a:rPr lang="en-GB" dirty="0" smtClean="0"/>
              <a:t>High and low current case</a:t>
            </a:r>
            <a:endParaRPr lang="en-GB"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81819" y="1196752"/>
            <a:ext cx="8180362" cy="534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0" name="Group 19"/>
          <p:cNvGrpSpPr/>
          <p:nvPr/>
        </p:nvGrpSpPr>
        <p:grpSpPr>
          <a:xfrm>
            <a:off x="2499369" y="4545124"/>
            <a:ext cx="2304257" cy="1393213"/>
            <a:chOff x="2499369" y="4545124"/>
            <a:chExt cx="2304257" cy="1393213"/>
          </a:xfrm>
        </p:grpSpPr>
        <p:sp>
          <p:nvSpPr>
            <p:cNvPr id="10" name="Right Arrow 9"/>
            <p:cNvSpPr/>
            <p:nvPr/>
          </p:nvSpPr>
          <p:spPr>
            <a:xfrm rot="5400000">
              <a:off x="3556366" y="4696662"/>
              <a:ext cx="663116" cy="36004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TextBox 10"/>
            <p:cNvSpPr txBox="1"/>
            <p:nvPr/>
          </p:nvSpPr>
          <p:spPr>
            <a:xfrm>
              <a:off x="2499369" y="5292006"/>
              <a:ext cx="2304257" cy="646331"/>
            </a:xfrm>
            <a:prstGeom prst="rect">
              <a:avLst/>
            </a:prstGeom>
            <a:solidFill>
              <a:schemeClr val="bg1"/>
            </a:solidFill>
          </p:spPr>
          <p:txBody>
            <a:bodyPr wrap="square" rtlCol="0">
              <a:spAutoFit/>
            </a:bodyPr>
            <a:lstStyle/>
            <a:p>
              <a:pPr algn="ctr"/>
              <a:r>
                <a:rPr lang="en-GB" dirty="0" smtClean="0"/>
                <a:t>Link heat load defines coolant flow </a:t>
              </a:r>
              <a:endParaRPr lang="en-GB" dirty="0"/>
            </a:p>
          </p:txBody>
        </p:sp>
      </p:grpSp>
      <p:grpSp>
        <p:nvGrpSpPr>
          <p:cNvPr id="13" name="Group 12"/>
          <p:cNvGrpSpPr/>
          <p:nvPr/>
        </p:nvGrpSpPr>
        <p:grpSpPr>
          <a:xfrm>
            <a:off x="1392936" y="1772816"/>
            <a:ext cx="2242960" cy="1517920"/>
            <a:chOff x="1392936" y="1772816"/>
            <a:chExt cx="2242960" cy="1517920"/>
          </a:xfrm>
        </p:grpSpPr>
        <p:sp>
          <p:nvSpPr>
            <p:cNvPr id="8" name="TextBox 7"/>
            <p:cNvSpPr txBox="1"/>
            <p:nvPr/>
          </p:nvSpPr>
          <p:spPr>
            <a:xfrm>
              <a:off x="1392936" y="1772816"/>
              <a:ext cx="2242960" cy="646331"/>
            </a:xfrm>
            <a:prstGeom prst="rect">
              <a:avLst/>
            </a:prstGeom>
            <a:solidFill>
              <a:schemeClr val="bg1"/>
            </a:solidFill>
          </p:spPr>
          <p:txBody>
            <a:bodyPr wrap="square" rtlCol="0">
              <a:spAutoFit/>
            </a:bodyPr>
            <a:lstStyle/>
            <a:p>
              <a:pPr algn="ctr"/>
              <a:r>
                <a:rPr lang="en-GB" dirty="0" smtClean="0"/>
                <a:t>Total current defines coolant flow </a:t>
              </a:r>
              <a:endParaRPr lang="en-GB" dirty="0"/>
            </a:p>
          </p:txBody>
        </p:sp>
        <p:sp>
          <p:nvSpPr>
            <p:cNvPr id="16" name="Right Arrow 15"/>
            <p:cNvSpPr/>
            <p:nvPr/>
          </p:nvSpPr>
          <p:spPr>
            <a:xfrm rot="16200000">
              <a:off x="2182858" y="2779158"/>
              <a:ext cx="663116" cy="36004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1" name="Group 20"/>
          <p:cNvGrpSpPr/>
          <p:nvPr/>
        </p:nvGrpSpPr>
        <p:grpSpPr>
          <a:xfrm>
            <a:off x="2915816" y="2627620"/>
            <a:ext cx="3960440" cy="3064206"/>
            <a:chOff x="2915816" y="2627620"/>
            <a:chExt cx="3960440" cy="3064206"/>
          </a:xfrm>
        </p:grpSpPr>
        <p:sp>
          <p:nvSpPr>
            <p:cNvPr id="12" name="Oval 11"/>
            <p:cNvSpPr/>
            <p:nvPr/>
          </p:nvSpPr>
          <p:spPr>
            <a:xfrm>
              <a:off x="5580112" y="5399148"/>
              <a:ext cx="216024" cy="216024"/>
            </a:xfrm>
            <a:prstGeom prst="ellipse">
              <a:avLst/>
            </a:prstGeom>
            <a:solidFill>
              <a:srgbClr val="FF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Oval 13"/>
            <p:cNvSpPr/>
            <p:nvPr/>
          </p:nvSpPr>
          <p:spPr>
            <a:xfrm>
              <a:off x="4644008" y="4437112"/>
              <a:ext cx="216024" cy="216024"/>
            </a:xfrm>
            <a:prstGeom prst="ellipse">
              <a:avLst/>
            </a:prstGeom>
            <a:solidFill>
              <a:srgbClr val="FF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Oval 14"/>
            <p:cNvSpPr/>
            <p:nvPr/>
          </p:nvSpPr>
          <p:spPr>
            <a:xfrm>
              <a:off x="4644008" y="2708920"/>
              <a:ext cx="216024" cy="216024"/>
            </a:xfrm>
            <a:prstGeom prst="ellipse">
              <a:avLst/>
            </a:prstGeom>
            <a:solidFill>
              <a:srgbClr val="FF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TextBox 16"/>
            <p:cNvSpPr txBox="1"/>
            <p:nvPr/>
          </p:nvSpPr>
          <p:spPr>
            <a:xfrm>
              <a:off x="2915816" y="2627620"/>
              <a:ext cx="1656184" cy="369332"/>
            </a:xfrm>
            <a:prstGeom prst="rect">
              <a:avLst/>
            </a:prstGeom>
            <a:solidFill>
              <a:schemeClr val="bg1"/>
            </a:solidFill>
          </p:spPr>
          <p:txBody>
            <a:bodyPr wrap="square" rtlCol="0">
              <a:spAutoFit/>
            </a:bodyPr>
            <a:lstStyle/>
            <a:p>
              <a:pPr algn="ctr"/>
              <a:r>
                <a:rPr lang="en-GB" dirty="0" smtClean="0"/>
                <a:t>ARC DFB P1/P5</a:t>
              </a:r>
              <a:endParaRPr lang="en-GB" dirty="0"/>
            </a:p>
          </p:txBody>
        </p:sp>
        <p:sp>
          <p:nvSpPr>
            <p:cNvPr id="18" name="TextBox 17"/>
            <p:cNvSpPr txBox="1"/>
            <p:nvPr/>
          </p:nvSpPr>
          <p:spPr>
            <a:xfrm>
              <a:off x="4932040" y="4360458"/>
              <a:ext cx="1512168" cy="369332"/>
            </a:xfrm>
            <a:prstGeom prst="rect">
              <a:avLst/>
            </a:prstGeom>
            <a:solidFill>
              <a:schemeClr val="bg1"/>
            </a:solidFill>
          </p:spPr>
          <p:txBody>
            <a:bodyPr wrap="square" rtlCol="0">
              <a:spAutoFit/>
            </a:bodyPr>
            <a:lstStyle/>
            <a:p>
              <a:pPr algn="ctr"/>
              <a:r>
                <a:rPr lang="en-GB" dirty="0" smtClean="0"/>
                <a:t>IT DFB P1/P5</a:t>
              </a:r>
              <a:endParaRPr lang="en-GB" dirty="0"/>
            </a:p>
          </p:txBody>
        </p:sp>
        <p:sp>
          <p:nvSpPr>
            <p:cNvPr id="19" name="TextBox 18"/>
            <p:cNvSpPr txBox="1"/>
            <p:nvPr/>
          </p:nvSpPr>
          <p:spPr>
            <a:xfrm>
              <a:off x="5940152" y="5322494"/>
              <a:ext cx="936104" cy="369332"/>
            </a:xfrm>
            <a:prstGeom prst="rect">
              <a:avLst/>
            </a:prstGeom>
            <a:solidFill>
              <a:schemeClr val="bg1"/>
            </a:solidFill>
          </p:spPr>
          <p:txBody>
            <a:bodyPr wrap="square" rtlCol="0">
              <a:spAutoFit/>
            </a:bodyPr>
            <a:lstStyle/>
            <a:p>
              <a:pPr algn="ctr"/>
              <a:r>
                <a:rPr lang="en-GB" dirty="0" smtClean="0"/>
                <a:t>DFB P7</a:t>
              </a:r>
              <a:endParaRPr lang="en-GB" dirty="0"/>
            </a:p>
          </p:txBody>
        </p:sp>
      </p:grpSp>
    </p:spTree>
    <p:extLst>
      <p:ext uri="{BB962C8B-B14F-4D97-AF65-F5344CB8AC3E}">
        <p14:creationId xmlns:p14="http://schemas.microsoft.com/office/powerpoint/2010/main" val="2959837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2425</TotalTime>
  <Words>1891</Words>
  <Application>Microsoft Office PowerPoint</Application>
  <PresentationFormat>On-screen Show (4:3)</PresentationFormat>
  <Paragraphs>219</Paragraphs>
  <Slides>15</Slides>
  <Notes>14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HiLumiLHC_PresentationTemplate</vt:lpstr>
      <vt:lpstr>Status and prospective of cryogenics for cold-powering systems at LHC P7, P1 and P5 </vt:lpstr>
      <vt:lpstr>Cold powering systems</vt:lpstr>
      <vt:lpstr>Locations I: P7</vt:lpstr>
      <vt:lpstr>Locations II: P1 and P5</vt:lpstr>
      <vt:lpstr>Locations II: P1 and P5 (continued)</vt:lpstr>
      <vt:lpstr>Assumptions as of today</vt:lpstr>
      <vt:lpstr>Conclusions from 2011 presentation</vt:lpstr>
      <vt:lpstr>Transfer line options</vt:lpstr>
      <vt:lpstr>High and low current case</vt:lpstr>
      <vt:lpstr>Current situation</vt:lpstr>
      <vt:lpstr>Current Base concept (all sites)</vt:lpstr>
      <vt:lpstr>Cooling capacity</vt:lpstr>
      <vt:lpstr>Cost of cooling for the existing refrigerators</vt:lpstr>
      <vt:lpstr>Uncertainties as of today</vt:lpstr>
      <vt:lpstr>Conclusion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wagner</dc:creator>
  <cp:lastModifiedBy>Rob van Weelderen</cp:lastModifiedBy>
  <cp:revision>129</cp:revision>
  <cp:lastPrinted>2012-11-11T15:28:50Z</cp:lastPrinted>
  <dcterms:created xsi:type="dcterms:W3CDTF">2011-11-09T13:31:17Z</dcterms:created>
  <dcterms:modified xsi:type="dcterms:W3CDTF">2012-11-14T12:25:30Z</dcterms:modified>
</cp:coreProperties>
</file>