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1121" r:id="rId2"/>
    <p:sldId id="1122" r:id="rId3"/>
    <p:sldId id="1178" r:id="rId4"/>
    <p:sldId id="1179" r:id="rId5"/>
    <p:sldId id="1125" r:id="rId6"/>
    <p:sldId id="1126" r:id="rId7"/>
    <p:sldId id="1180" r:id="rId8"/>
    <p:sldId id="1128" r:id="rId9"/>
    <p:sldId id="1129" r:id="rId10"/>
    <p:sldId id="1130" r:id="rId11"/>
    <p:sldId id="1131" r:id="rId12"/>
    <p:sldId id="1132" r:id="rId13"/>
    <p:sldId id="1181" r:id="rId14"/>
    <p:sldId id="1133" r:id="rId15"/>
    <p:sldId id="1183" r:id="rId16"/>
    <p:sldId id="1184" r:id="rId17"/>
    <p:sldId id="1185" r:id="rId18"/>
    <p:sldId id="1137" r:id="rId19"/>
    <p:sldId id="1138" r:id="rId20"/>
    <p:sldId id="1188" r:id="rId21"/>
    <p:sldId id="1140" r:id="rId22"/>
    <p:sldId id="1189" r:id="rId23"/>
    <p:sldId id="1142" r:id="rId24"/>
    <p:sldId id="1207" r:id="rId25"/>
    <p:sldId id="1192" r:id="rId26"/>
    <p:sldId id="1193" r:id="rId27"/>
    <p:sldId id="1194" r:id="rId28"/>
    <p:sldId id="1209" r:id="rId29"/>
    <p:sldId id="1146" r:id="rId30"/>
    <p:sldId id="1147" r:id="rId31"/>
    <p:sldId id="1196" r:id="rId32"/>
    <p:sldId id="1149" r:id="rId33"/>
    <p:sldId id="1150" r:id="rId34"/>
    <p:sldId id="1201" r:id="rId35"/>
    <p:sldId id="1202" r:id="rId36"/>
    <p:sldId id="1154" r:id="rId37"/>
    <p:sldId id="1155" r:id="rId38"/>
    <p:sldId id="1156" r:id="rId39"/>
    <p:sldId id="1157" r:id="rId40"/>
    <p:sldId id="1158" r:id="rId41"/>
    <p:sldId id="1159" r:id="rId42"/>
    <p:sldId id="1160" r:id="rId43"/>
    <p:sldId id="1161" r:id="rId44"/>
    <p:sldId id="1208" r:id="rId45"/>
    <p:sldId id="1162" r:id="rId46"/>
    <p:sldId id="1163" r:id="rId47"/>
    <p:sldId id="1164" r:id="rId48"/>
    <p:sldId id="1165" r:id="rId49"/>
    <p:sldId id="1166" r:id="rId50"/>
    <p:sldId id="1167" r:id="rId51"/>
    <p:sldId id="1168" r:id="rId52"/>
    <p:sldId id="1169" r:id="rId53"/>
    <p:sldId id="1170" r:id="rId54"/>
    <p:sldId id="1171" r:id="rId55"/>
    <p:sldId id="1172" r:id="rId56"/>
    <p:sldId id="1173" r:id="rId57"/>
    <p:sldId id="1174" r:id="rId58"/>
    <p:sldId id="1175" r:id="rId59"/>
    <p:sldId id="1176" r:id="rId60"/>
    <p:sldId id="1177" r:id="rId61"/>
  </p:sldIdLst>
  <p:sldSz cx="9144000" cy="6858000" type="screen4x3"/>
  <p:notesSz cx="6781800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Courier New" pitchFamily="49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33CC"/>
    <a:srgbClr val="FF41FB"/>
    <a:srgbClr val="808000"/>
    <a:srgbClr val="003300"/>
    <a:srgbClr val="00CC99"/>
    <a:srgbClr val="FFCC66"/>
    <a:srgbClr val="D3FFAB"/>
    <a:srgbClr val="B5E6FF"/>
    <a:srgbClr val="C430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4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notesViewPr>
    <p:cSldViewPr>
      <p:cViewPr varScale="1">
        <p:scale>
          <a:sx n="79" d="100"/>
          <a:sy n="79" d="100"/>
        </p:scale>
        <p:origin x="-2460" y="-84"/>
      </p:cViewPr>
      <p:guideLst>
        <p:guide orient="horz" pos="3125"/>
        <p:guide pos="21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9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6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65" charset="0"/>
              </a:defRPr>
            </a:lvl1pPr>
          </a:lstStyle>
          <a:p>
            <a:pPr>
              <a:defRPr/>
            </a:pPr>
            <a:fld id="{62B4015D-A8F7-4F3C-A186-6F97BA5B4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6781800" cy="99187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it-IT">
              <a:latin typeface="Courier New" pitchFamily="-65" charset="0"/>
            </a:endParaRPr>
          </a:p>
        </p:txBody>
      </p:sp>
      <p:sp>
        <p:nvSpPr>
          <p:cNvPr id="47113" name="Rectangle 8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2813" y="742950"/>
            <a:ext cx="4959350" cy="37195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81" name="Rectangle 9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4875" y="4710113"/>
            <a:ext cx="49720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72280"/>
          </a:xfr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lIns="4680" tIns="4680" rIns="4680" bIns="468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72280"/>
          </a:xfr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lIns="4680" tIns="4680" rIns="4680" bIns="468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034999" y="4721040"/>
            <a:ext cx="4718160" cy="3773520"/>
          </a:xfrm>
        </p:spPr>
        <p:txBody>
          <a:bodyPr wrap="square" lIns="90000" tIns="46800" rIns="90000" bIns="46800" anchor="ctr" anchorCtr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/>
            <a:r>
              <a:rPr lang="en-GB"/>
              <a:t>add libANALYISalice.so for new versions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97000" y="752400"/>
            <a:ext cx="438768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742950"/>
            <a:ext cx="4957762" cy="37179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97000" y="752400"/>
            <a:ext cx="438768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97000" y="752400"/>
            <a:ext cx="438768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01800" y="762120"/>
            <a:ext cx="4978440" cy="37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97000" y="752400"/>
            <a:ext cx="438768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7880" y="4708080"/>
            <a:ext cx="5415120" cy="4467600"/>
          </a:xfrm>
        </p:spPr>
        <p:txBody>
          <a:bodyPr wrap="square" lIns="90000" tIns="46800" rIns="90000" bIns="46800" anchor="ctr" anchorCtr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/>
            <a:r>
              <a:rPr lang="en-GB"/>
              <a:t>May go to the analysis framework</a:t>
            </a:r>
          </a:p>
          <a:p>
            <a:pPr lvl="0"/>
            <a:r>
              <a:rPr lang="en-GB"/>
              <a:t>Remove SetData(chain)</a:t>
            </a:r>
          </a:p>
          <a:p>
            <a:pPr lvl="0"/>
            <a:r>
              <a:rPr lang="en-GB"/>
              <a:t>Add if (manager-&gt;InitAnalysis()) manager-StartAnalysis()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01800" y="762120"/>
            <a:ext cx="4978440" cy="37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01800" y="762120"/>
            <a:ext cx="4978440" cy="37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41920" y="9421920"/>
            <a:ext cx="2938320" cy="495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buNone/>
              <a:tabLst/>
            </a:pPr>
            <a:fld id="{3D725BB8-0BCB-4108-AAF4-89376B4BC491}" type="slidenum">
              <a:rPr/>
              <a:pPr marL="0" marR="0" lvl="0" indent="0" algn="r" rtl="0" hangingPunct="1">
                <a:lnSpc>
                  <a:spcPct val="100000"/>
                </a:lnSpc>
                <a:buNone/>
                <a:tabLst/>
              </a:pPr>
              <a:t>56</a:t>
            </a:fld>
            <a:endParaRPr lang="en-GB" sz="1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911159" y="74448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677880" y="4711680"/>
            <a:ext cx="5425920" cy="4464360"/>
          </a:xfrm>
        </p:spPr>
        <p:txBody>
          <a:bodyPr wrap="square" lIns="91440" tIns="45720" rIns="91440" bIns="45720" anchor="t" anchorCtr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/>
            <a:r>
              <a:rPr lang="en-GB"/>
              <a:t>May -&gt; has to be</a:t>
            </a:r>
          </a:p>
          <a:p>
            <a:pPr lvl="0" hangingPunct="1"/>
            <a:r>
              <a:rPr lang="en-GB"/>
              <a:t>Structure -&gt; Advanced structure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41920" y="9421920"/>
            <a:ext cx="2938320" cy="495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buNone/>
              <a:tabLst/>
            </a:pPr>
            <a:fld id="{D803AD03-7E4F-4DD8-AE86-6E78BD658483}" type="slidenum">
              <a:rPr/>
              <a:pPr marL="0" marR="0" lvl="0" indent="0" algn="r" rtl="0" hangingPunct="1">
                <a:lnSpc>
                  <a:spcPct val="100000"/>
                </a:lnSpc>
                <a:buNone/>
                <a:tabLst/>
              </a:pPr>
              <a:t>57</a:t>
            </a:fld>
            <a:endParaRPr lang="en-GB" sz="1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911159" y="74448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677880" y="4711680"/>
            <a:ext cx="5425920" cy="4464360"/>
          </a:xfrm>
        </p:spPr>
        <p:txBody>
          <a:bodyPr wrap="square" lIns="91440" tIns="45720" rIns="91440" bIns="45720" anchor="t" anchorCtr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/>
            <a:r>
              <a:rPr lang="en-GB"/>
              <a:t>To connect to the file one has to call OpenFile in AliAnalysisTask::CreateOutputObjets _before_ creating the objets in this container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23920" y="992159"/>
            <a:ext cx="4533840" cy="340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195560" y="752400"/>
            <a:ext cx="4383000" cy="3718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41920" y="9421920"/>
            <a:ext cx="2938320" cy="495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buNone/>
              <a:tabLst/>
            </a:pPr>
            <a:fld id="{12AE8DAF-77FF-43F8-A289-BFD755DA41C6}" type="slidenum">
              <a:rPr/>
              <a:pPr marL="0" marR="0" lvl="0" indent="0" algn="r" rtl="0" hangingPunct="1">
                <a:lnSpc>
                  <a:spcPct val="100000"/>
                </a:lnSpc>
                <a:buNone/>
                <a:tabLst/>
              </a:pPr>
              <a:t>8</a:t>
            </a:fld>
            <a:endParaRPr lang="en-GB" sz="1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911159" y="74448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41920" y="9421920"/>
            <a:ext cx="2938320" cy="495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buNone/>
              <a:tabLst/>
            </a:pPr>
            <a:fld id="{B8F41F31-33FD-42FF-B1DC-FBE60BDF927E}" type="slidenum">
              <a:rPr/>
              <a:pPr marL="0" marR="0" lvl="0" indent="0" algn="r" rtl="0" hangingPunct="1">
                <a:lnSpc>
                  <a:spcPct val="100000"/>
                </a:lnSpc>
                <a:buNone/>
                <a:tabLst/>
              </a:pPr>
              <a:t>9</a:t>
            </a:fld>
            <a:endParaRPr lang="en-GB" sz="1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911159" y="74448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72280"/>
          </a:xfr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lIns="4680" tIns="4680" rIns="4680" bIns="468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01800" y="762120"/>
            <a:ext cx="4978440" cy="37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72280"/>
          </a:xfr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lIns="4680" tIns="4680" rIns="4680" bIns="468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12959" y="743040"/>
            <a:ext cx="4959360" cy="3719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05039" y="4709880"/>
            <a:ext cx="4968720" cy="44629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019300" cy="6099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905500" cy="6099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13" y="152400"/>
            <a:ext cx="7380287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03650" cy="503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1850" y="1219200"/>
            <a:ext cx="3805238" cy="5032375"/>
          </a:xfrm>
        </p:spPr>
        <p:txBody>
          <a:bodyPr/>
          <a:lstStyle/>
          <a:p>
            <a:pPr lvl="0"/>
            <a:endParaRPr lang="it-IT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13" y="152400"/>
            <a:ext cx="7380287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219200"/>
            <a:ext cx="3803650" cy="5032375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1219200"/>
            <a:ext cx="3805238" cy="503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13" y="152400"/>
            <a:ext cx="7380287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03650" cy="503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1850" y="1219200"/>
            <a:ext cx="3805238" cy="5032375"/>
          </a:xfrm>
        </p:spPr>
        <p:txBody>
          <a:bodyPr/>
          <a:lstStyle/>
          <a:p>
            <a:pPr lvl="0"/>
            <a:endParaRPr lang="it-IT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13" y="152400"/>
            <a:ext cx="7380287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03650" cy="503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19200"/>
            <a:ext cx="3805238" cy="503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03650" cy="503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19200"/>
            <a:ext cx="3805238" cy="503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FFFF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553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spAutoFit/>
          </a:bodyPr>
          <a:lstStyle/>
          <a:p>
            <a:pPr algn="r" eaLnBrk="0" hangingPunct="0">
              <a:buClr>
                <a:srgbClr val="000000"/>
              </a:buClr>
              <a:buSzPct val="100000"/>
              <a:buFont typeface="Times New Roman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2A5C4B0E-84EE-4F02-92C6-804737D90467}" type="slidenum">
              <a:rPr lang="en-GB" sz="1400" b="0">
                <a:solidFill>
                  <a:schemeClr val="tx1"/>
                </a:solidFill>
                <a:latin typeface="Times New Roman" pitchFamily="-65" charset="0"/>
              </a:rPr>
              <a:pPr algn="r" eaLnBrk="0" hangingPunct="0">
                <a:buClr>
                  <a:srgbClr val="000000"/>
                </a:buClr>
                <a:buSzPct val="100000"/>
                <a:buFont typeface="Times New Roman" pitchFamily="-65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‹#›</a:t>
            </a:fld>
            <a:r>
              <a:rPr lang="en-GB" sz="1400" b="0">
                <a:solidFill>
                  <a:schemeClr val="tx1"/>
                </a:solidFill>
                <a:latin typeface="Times New Roman" pitchFamily="-65" charset="0"/>
              </a:rPr>
              <a:t>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54100" y="165100"/>
            <a:ext cx="7685088" cy="674688"/>
            <a:chOff x="664" y="104"/>
            <a:chExt cx="4841" cy="425"/>
          </a:xfrm>
        </p:grpSpPr>
        <p:sp>
          <p:nvSpPr>
            <p:cNvPr id="3" name="Freeform 5"/>
            <p:cNvSpPr>
              <a:spLocks noChangeArrowheads="1"/>
            </p:cNvSpPr>
            <p:nvPr/>
          </p:nvSpPr>
          <p:spPr bwMode="auto">
            <a:xfrm>
              <a:off x="664" y="104"/>
              <a:ext cx="4842" cy="426"/>
            </a:xfrm>
            <a:custGeom>
              <a:avLst/>
              <a:gdLst/>
              <a:ahLst/>
              <a:cxnLst>
                <a:cxn ang="0">
                  <a:pos x="21352" y="208"/>
                </a:cxn>
                <a:cxn ang="0">
                  <a:pos x="21352" y="1878"/>
                </a:cxn>
                <a:cxn ang="0">
                  <a:pos x="0" y="1878"/>
                </a:cxn>
                <a:cxn ang="0">
                  <a:pos x="0" y="0"/>
                </a:cxn>
                <a:cxn ang="0">
                  <a:pos x="21352" y="0"/>
                </a:cxn>
                <a:cxn ang="0">
                  <a:pos x="21352" y="208"/>
                </a:cxn>
                <a:cxn ang="0">
                  <a:pos x="21352" y="208"/>
                </a:cxn>
              </a:cxnLst>
              <a:rect l="0" t="0" r="r" b="b"/>
              <a:pathLst>
                <a:path w="21353" h="1879">
                  <a:moveTo>
                    <a:pt x="21352" y="208"/>
                  </a:moveTo>
                  <a:lnTo>
                    <a:pt x="21352" y="1878"/>
                  </a:lnTo>
                  <a:cubicBezTo>
                    <a:pt x="21352" y="1878"/>
                    <a:pt x="10676" y="1878"/>
                    <a:pt x="0" y="1878"/>
                  </a:cubicBezTo>
                  <a:cubicBezTo>
                    <a:pt x="709" y="1500"/>
                    <a:pt x="745" y="263"/>
                    <a:pt x="0" y="0"/>
                  </a:cubicBezTo>
                  <a:cubicBezTo>
                    <a:pt x="10676" y="0"/>
                    <a:pt x="21352" y="0"/>
                    <a:pt x="21352" y="0"/>
                  </a:cubicBezTo>
                  <a:lnTo>
                    <a:pt x="21352" y="208"/>
                  </a:lnTo>
                  <a:lnTo>
                    <a:pt x="21352" y="208"/>
                  </a:lnTo>
                </a:path>
              </a:pathLst>
            </a:custGeom>
            <a:solidFill>
              <a:srgbClr val="E5D093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it-IT">
                <a:latin typeface="Courier New" pitchFamily="-65" charset="0"/>
              </a:endParaRPr>
            </a:p>
          </p:txBody>
        </p:sp>
        <p:grpSp>
          <p:nvGrpSpPr>
            <p:cNvPr id="1032" name="Group 6"/>
            <p:cNvGrpSpPr>
              <a:grpSpLocks/>
            </p:cNvGrpSpPr>
            <p:nvPr/>
          </p:nvGrpSpPr>
          <p:grpSpPr bwMode="auto">
            <a:xfrm>
              <a:off x="1195" y="104"/>
              <a:ext cx="3815" cy="416"/>
              <a:chOff x="1195" y="104"/>
              <a:chExt cx="3815" cy="416"/>
            </a:xfrm>
          </p:grpSpPr>
          <p:grpSp>
            <p:nvGrpSpPr>
              <p:cNvPr id="1081" name="Group 7"/>
              <p:cNvGrpSpPr>
                <a:grpSpLocks/>
              </p:cNvGrpSpPr>
              <p:nvPr/>
            </p:nvGrpSpPr>
            <p:grpSpPr bwMode="auto">
              <a:xfrm>
                <a:off x="1195" y="105"/>
                <a:ext cx="2201" cy="414"/>
                <a:chOff x="1195" y="105"/>
                <a:chExt cx="2201" cy="414"/>
              </a:xfrm>
            </p:grpSpPr>
            <p:sp>
              <p:nvSpPr>
                <p:cNvPr id="4" name="Freeform 8"/>
                <p:cNvSpPr>
                  <a:spLocks noChangeArrowheads="1"/>
                </p:cNvSpPr>
                <p:nvPr/>
              </p:nvSpPr>
              <p:spPr bwMode="auto">
                <a:xfrm>
                  <a:off x="2426" y="481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9" y="17"/>
                    </a:cxn>
                    <a:cxn ang="0">
                      <a:pos x="30" y="7"/>
                    </a:cxn>
                    <a:cxn ang="0">
                      <a:pos x="26" y="29"/>
                    </a:cxn>
                    <a:cxn ang="0">
                      <a:pos x="9" y="17"/>
                    </a:cxn>
                    <a:cxn ang="0">
                      <a:pos x="9" y="17"/>
                    </a:cxn>
                  </a:cxnLst>
                  <a:rect l="0" t="0" r="r" b="b"/>
                  <a:pathLst>
                    <a:path w="31" h="39">
                      <a:moveTo>
                        <a:pt x="9" y="17"/>
                      </a:moveTo>
                      <a:cubicBezTo>
                        <a:pt x="3" y="1"/>
                        <a:pt x="13" y="0"/>
                        <a:pt x="30" y="7"/>
                      </a:cubicBezTo>
                      <a:cubicBezTo>
                        <a:pt x="28" y="14"/>
                        <a:pt x="30" y="21"/>
                        <a:pt x="26" y="29"/>
                      </a:cubicBezTo>
                      <a:cubicBezTo>
                        <a:pt x="18" y="38"/>
                        <a:pt x="0" y="26"/>
                        <a:pt x="9" y="17"/>
                      </a:cubicBezTo>
                      <a:lnTo>
                        <a:pt x="9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5" name="Freeform 9"/>
                <p:cNvSpPr>
                  <a:spLocks noChangeArrowheads="1"/>
                </p:cNvSpPr>
                <p:nvPr/>
              </p:nvSpPr>
              <p:spPr bwMode="auto">
                <a:xfrm>
                  <a:off x="2500" y="506"/>
                  <a:ext cx="9" cy="9"/>
                </a:xfrm>
                <a:custGeom>
                  <a:avLst/>
                  <a:gdLst/>
                  <a:ahLst/>
                  <a:cxnLst>
                    <a:cxn ang="0">
                      <a:pos x="5" y="21"/>
                    </a:cxn>
                    <a:cxn ang="0">
                      <a:pos x="21" y="4"/>
                    </a:cxn>
                    <a:cxn ang="0">
                      <a:pos x="13" y="32"/>
                    </a:cxn>
                    <a:cxn ang="0">
                      <a:pos x="5" y="21"/>
                    </a:cxn>
                    <a:cxn ang="0">
                      <a:pos x="5" y="21"/>
                    </a:cxn>
                  </a:cxnLst>
                  <a:rect l="0" t="0" r="r" b="b"/>
                  <a:pathLst>
                    <a:path w="40" h="40">
                      <a:moveTo>
                        <a:pt x="5" y="21"/>
                      </a:moveTo>
                      <a:cubicBezTo>
                        <a:pt x="0" y="8"/>
                        <a:pt x="3" y="0"/>
                        <a:pt x="21" y="4"/>
                      </a:cubicBezTo>
                      <a:cubicBezTo>
                        <a:pt x="31" y="17"/>
                        <a:pt x="39" y="39"/>
                        <a:pt x="13" y="32"/>
                      </a:cubicBezTo>
                      <a:cubicBezTo>
                        <a:pt x="11" y="29"/>
                        <a:pt x="5" y="21"/>
                        <a:pt x="5" y="21"/>
                      </a:cubicBezTo>
                      <a:lnTo>
                        <a:pt x="5" y="2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6" name="Freeform 10"/>
                <p:cNvSpPr>
                  <a:spLocks noChangeArrowheads="1"/>
                </p:cNvSpPr>
                <p:nvPr/>
              </p:nvSpPr>
              <p:spPr bwMode="auto">
                <a:xfrm>
                  <a:off x="2289" y="466"/>
                  <a:ext cx="13" cy="15"/>
                </a:xfrm>
                <a:custGeom>
                  <a:avLst/>
                  <a:gdLst/>
                  <a:ahLst/>
                  <a:cxnLst>
                    <a:cxn ang="0">
                      <a:pos x="29" y="52"/>
                    </a:cxn>
                    <a:cxn ang="0">
                      <a:pos x="14" y="32"/>
                    </a:cxn>
                    <a:cxn ang="0">
                      <a:pos x="0" y="13"/>
                    </a:cxn>
                    <a:cxn ang="0">
                      <a:pos x="29" y="4"/>
                    </a:cxn>
                    <a:cxn ang="0">
                      <a:pos x="56" y="36"/>
                    </a:cxn>
                    <a:cxn ang="0">
                      <a:pos x="52" y="49"/>
                    </a:cxn>
                    <a:cxn ang="0">
                      <a:pos x="29" y="52"/>
                    </a:cxn>
                    <a:cxn ang="0">
                      <a:pos x="29" y="52"/>
                    </a:cxn>
                  </a:cxnLst>
                  <a:rect l="0" t="0" r="r" b="b"/>
                  <a:pathLst>
                    <a:path w="57" h="66">
                      <a:moveTo>
                        <a:pt x="29" y="52"/>
                      </a:moveTo>
                      <a:cubicBezTo>
                        <a:pt x="4" y="31"/>
                        <a:pt x="27" y="54"/>
                        <a:pt x="14" y="32"/>
                      </a:cubicBezTo>
                      <a:cubicBezTo>
                        <a:pt x="10" y="26"/>
                        <a:pt x="0" y="13"/>
                        <a:pt x="0" y="13"/>
                      </a:cubicBezTo>
                      <a:cubicBezTo>
                        <a:pt x="8" y="1"/>
                        <a:pt x="12" y="0"/>
                        <a:pt x="29" y="4"/>
                      </a:cubicBezTo>
                      <a:cubicBezTo>
                        <a:pt x="46" y="25"/>
                        <a:pt x="18" y="25"/>
                        <a:pt x="56" y="36"/>
                      </a:cubicBezTo>
                      <a:cubicBezTo>
                        <a:pt x="54" y="41"/>
                        <a:pt x="56" y="46"/>
                        <a:pt x="52" y="49"/>
                      </a:cubicBezTo>
                      <a:cubicBezTo>
                        <a:pt x="27" y="65"/>
                        <a:pt x="29" y="60"/>
                        <a:pt x="29" y="52"/>
                      </a:cubicBezTo>
                      <a:lnTo>
                        <a:pt x="29" y="5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35" name="Freeform 11"/>
                <p:cNvSpPr>
                  <a:spLocks noChangeArrowheads="1"/>
                </p:cNvSpPr>
                <p:nvPr/>
              </p:nvSpPr>
              <p:spPr bwMode="auto">
                <a:xfrm>
                  <a:off x="2137" y="478"/>
                  <a:ext cx="11" cy="5"/>
                </a:xfrm>
                <a:custGeom>
                  <a:avLst/>
                  <a:gdLst/>
                  <a:ahLst/>
                  <a:cxnLst>
                    <a:cxn ang="0">
                      <a:pos x="29" y="21"/>
                    </a:cxn>
                    <a:cxn ang="0">
                      <a:pos x="5" y="9"/>
                    </a:cxn>
                    <a:cxn ang="0">
                      <a:pos x="29" y="0"/>
                    </a:cxn>
                    <a:cxn ang="0">
                      <a:pos x="29" y="21"/>
                    </a:cxn>
                    <a:cxn ang="0">
                      <a:pos x="29" y="21"/>
                    </a:cxn>
                  </a:cxnLst>
                  <a:rect l="0" t="0" r="r" b="b"/>
                  <a:pathLst>
                    <a:path w="49" h="22">
                      <a:moveTo>
                        <a:pt x="29" y="21"/>
                      </a:moveTo>
                      <a:cubicBezTo>
                        <a:pt x="19" y="20"/>
                        <a:pt x="0" y="16"/>
                        <a:pt x="5" y="9"/>
                      </a:cubicBezTo>
                      <a:cubicBezTo>
                        <a:pt x="11" y="3"/>
                        <a:pt x="29" y="0"/>
                        <a:pt x="29" y="0"/>
                      </a:cubicBezTo>
                      <a:cubicBezTo>
                        <a:pt x="33" y="2"/>
                        <a:pt x="48" y="21"/>
                        <a:pt x="29" y="21"/>
                      </a:cubicBezTo>
                      <a:lnTo>
                        <a:pt x="29" y="2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36" name="Freeform 12"/>
                <p:cNvSpPr>
                  <a:spLocks noChangeArrowheads="1"/>
                </p:cNvSpPr>
                <p:nvPr/>
              </p:nvSpPr>
              <p:spPr bwMode="auto">
                <a:xfrm>
                  <a:off x="2092" y="483"/>
                  <a:ext cx="29" cy="17"/>
                </a:xfrm>
                <a:custGeom>
                  <a:avLst/>
                  <a:gdLst/>
                  <a:ahLst/>
                  <a:cxnLst>
                    <a:cxn ang="0">
                      <a:pos x="26" y="36"/>
                    </a:cxn>
                    <a:cxn ang="0">
                      <a:pos x="59" y="6"/>
                    </a:cxn>
                    <a:cxn ang="0">
                      <a:pos x="82" y="0"/>
                    </a:cxn>
                    <a:cxn ang="0">
                      <a:pos x="113" y="17"/>
                    </a:cxn>
                    <a:cxn ang="0">
                      <a:pos x="63" y="43"/>
                    </a:cxn>
                    <a:cxn ang="0">
                      <a:pos x="23" y="72"/>
                    </a:cxn>
                    <a:cxn ang="0">
                      <a:pos x="15" y="31"/>
                    </a:cxn>
                    <a:cxn ang="0">
                      <a:pos x="23" y="20"/>
                    </a:cxn>
                    <a:cxn ang="0">
                      <a:pos x="26" y="36"/>
                    </a:cxn>
                    <a:cxn ang="0">
                      <a:pos x="26" y="36"/>
                    </a:cxn>
                  </a:cxnLst>
                  <a:rect l="0" t="0" r="r" b="b"/>
                  <a:pathLst>
                    <a:path w="128" h="73">
                      <a:moveTo>
                        <a:pt x="26" y="36"/>
                      </a:moveTo>
                      <a:cubicBezTo>
                        <a:pt x="34" y="19"/>
                        <a:pt x="30" y="14"/>
                        <a:pt x="59" y="6"/>
                      </a:cubicBezTo>
                      <a:cubicBezTo>
                        <a:pt x="67" y="4"/>
                        <a:pt x="82" y="0"/>
                        <a:pt x="82" y="0"/>
                      </a:cubicBezTo>
                      <a:cubicBezTo>
                        <a:pt x="100" y="1"/>
                        <a:pt x="127" y="0"/>
                        <a:pt x="113" y="17"/>
                      </a:cubicBezTo>
                      <a:cubicBezTo>
                        <a:pt x="105" y="32"/>
                        <a:pt x="78" y="32"/>
                        <a:pt x="63" y="43"/>
                      </a:cubicBezTo>
                      <a:cubicBezTo>
                        <a:pt x="52" y="54"/>
                        <a:pt x="46" y="65"/>
                        <a:pt x="23" y="72"/>
                      </a:cubicBezTo>
                      <a:cubicBezTo>
                        <a:pt x="0" y="65"/>
                        <a:pt x="9" y="45"/>
                        <a:pt x="15" y="31"/>
                      </a:cubicBezTo>
                      <a:cubicBezTo>
                        <a:pt x="17" y="28"/>
                        <a:pt x="19" y="19"/>
                        <a:pt x="23" y="20"/>
                      </a:cubicBezTo>
                      <a:cubicBezTo>
                        <a:pt x="28" y="25"/>
                        <a:pt x="25" y="32"/>
                        <a:pt x="26" y="36"/>
                      </a:cubicBezTo>
                      <a:lnTo>
                        <a:pt x="26" y="3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37" name="Freeform 13"/>
                <p:cNvSpPr>
                  <a:spLocks noChangeArrowheads="1"/>
                </p:cNvSpPr>
                <p:nvPr/>
              </p:nvSpPr>
              <p:spPr bwMode="auto">
                <a:xfrm>
                  <a:off x="2062" y="483"/>
                  <a:ext cx="29" cy="16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32" y="37"/>
                    </a:cxn>
                    <a:cxn ang="0">
                      <a:pos x="96" y="1"/>
                    </a:cxn>
                    <a:cxn ang="0">
                      <a:pos x="118" y="4"/>
                    </a:cxn>
                    <a:cxn ang="0">
                      <a:pos x="92" y="28"/>
                    </a:cxn>
                    <a:cxn ang="0">
                      <a:pos x="51" y="45"/>
                    </a:cxn>
                    <a:cxn ang="0">
                      <a:pos x="40" y="68"/>
                    </a:cxn>
                    <a:cxn ang="0">
                      <a:pos x="28" y="64"/>
                    </a:cxn>
                    <a:cxn ang="0">
                      <a:pos x="21" y="55"/>
                    </a:cxn>
                    <a:cxn ang="0">
                      <a:pos x="0" y="49"/>
                    </a:cxn>
                    <a:cxn ang="0">
                      <a:pos x="0" y="45"/>
                    </a:cxn>
                    <a:cxn ang="0">
                      <a:pos x="0" y="45"/>
                    </a:cxn>
                  </a:cxnLst>
                  <a:rect l="0" t="0" r="r" b="b"/>
                  <a:pathLst>
                    <a:path w="129" h="69">
                      <a:moveTo>
                        <a:pt x="0" y="45"/>
                      </a:moveTo>
                      <a:cubicBezTo>
                        <a:pt x="12" y="37"/>
                        <a:pt x="15" y="33"/>
                        <a:pt x="32" y="37"/>
                      </a:cubicBezTo>
                      <a:cubicBezTo>
                        <a:pt x="45" y="6"/>
                        <a:pt x="66" y="17"/>
                        <a:pt x="96" y="1"/>
                      </a:cubicBezTo>
                      <a:cubicBezTo>
                        <a:pt x="103" y="3"/>
                        <a:pt x="113" y="0"/>
                        <a:pt x="118" y="4"/>
                      </a:cubicBezTo>
                      <a:cubicBezTo>
                        <a:pt x="128" y="12"/>
                        <a:pt x="92" y="28"/>
                        <a:pt x="92" y="28"/>
                      </a:cubicBezTo>
                      <a:cubicBezTo>
                        <a:pt x="85" y="45"/>
                        <a:pt x="64" y="33"/>
                        <a:pt x="51" y="45"/>
                      </a:cubicBezTo>
                      <a:cubicBezTo>
                        <a:pt x="56" y="58"/>
                        <a:pt x="56" y="63"/>
                        <a:pt x="40" y="68"/>
                      </a:cubicBezTo>
                      <a:cubicBezTo>
                        <a:pt x="36" y="66"/>
                        <a:pt x="32" y="66"/>
                        <a:pt x="28" y="64"/>
                      </a:cubicBezTo>
                      <a:cubicBezTo>
                        <a:pt x="25" y="61"/>
                        <a:pt x="25" y="57"/>
                        <a:pt x="21" y="55"/>
                      </a:cubicBezTo>
                      <a:cubicBezTo>
                        <a:pt x="13" y="52"/>
                        <a:pt x="0" y="49"/>
                        <a:pt x="0" y="49"/>
                      </a:cubicBezTo>
                      <a:cubicBezTo>
                        <a:pt x="2" y="39"/>
                        <a:pt x="4" y="37"/>
                        <a:pt x="0" y="45"/>
                      </a:cubicBezTo>
                      <a:lnTo>
                        <a:pt x="0" y="4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38" name="Freeform 14"/>
                <p:cNvSpPr>
                  <a:spLocks noChangeArrowheads="1"/>
                </p:cNvSpPr>
                <p:nvPr/>
              </p:nvSpPr>
              <p:spPr bwMode="auto">
                <a:xfrm>
                  <a:off x="1909" y="399"/>
                  <a:ext cx="151" cy="92"/>
                </a:xfrm>
                <a:custGeom>
                  <a:avLst/>
                  <a:gdLst/>
                  <a:ahLst/>
                  <a:cxnLst>
                    <a:cxn ang="0">
                      <a:pos x="18" y="5"/>
                    </a:cxn>
                    <a:cxn ang="0">
                      <a:pos x="67" y="25"/>
                    </a:cxn>
                    <a:cxn ang="0">
                      <a:pos x="86" y="43"/>
                    </a:cxn>
                    <a:cxn ang="0">
                      <a:pos x="142" y="76"/>
                    </a:cxn>
                    <a:cxn ang="0">
                      <a:pos x="172" y="96"/>
                    </a:cxn>
                    <a:cxn ang="0">
                      <a:pos x="229" y="148"/>
                    </a:cxn>
                    <a:cxn ang="0">
                      <a:pos x="255" y="189"/>
                    </a:cxn>
                    <a:cxn ang="0">
                      <a:pos x="278" y="193"/>
                    </a:cxn>
                    <a:cxn ang="0">
                      <a:pos x="289" y="221"/>
                    </a:cxn>
                    <a:cxn ang="0">
                      <a:pos x="330" y="223"/>
                    </a:cxn>
                    <a:cxn ang="0">
                      <a:pos x="319" y="292"/>
                    </a:cxn>
                    <a:cxn ang="0">
                      <a:pos x="340" y="333"/>
                    </a:cxn>
                    <a:cxn ang="0">
                      <a:pos x="374" y="343"/>
                    </a:cxn>
                    <a:cxn ang="0">
                      <a:pos x="407" y="346"/>
                    </a:cxn>
                    <a:cxn ang="0">
                      <a:pos x="445" y="358"/>
                    </a:cxn>
                    <a:cxn ang="0">
                      <a:pos x="479" y="349"/>
                    </a:cxn>
                    <a:cxn ang="0">
                      <a:pos x="510" y="366"/>
                    </a:cxn>
                    <a:cxn ang="0">
                      <a:pos x="555" y="376"/>
                    </a:cxn>
                    <a:cxn ang="0">
                      <a:pos x="588" y="388"/>
                    </a:cxn>
                    <a:cxn ang="0">
                      <a:pos x="660" y="390"/>
                    </a:cxn>
                    <a:cxn ang="0">
                      <a:pos x="641" y="402"/>
                    </a:cxn>
                    <a:cxn ang="0">
                      <a:pos x="603" y="399"/>
                    </a:cxn>
                    <a:cxn ang="0">
                      <a:pos x="562" y="396"/>
                    </a:cxn>
                    <a:cxn ang="0">
                      <a:pos x="540" y="390"/>
                    </a:cxn>
                    <a:cxn ang="0">
                      <a:pos x="475" y="388"/>
                    </a:cxn>
                    <a:cxn ang="0">
                      <a:pos x="441" y="382"/>
                    </a:cxn>
                    <a:cxn ang="0">
                      <a:pos x="323" y="358"/>
                    </a:cxn>
                    <a:cxn ang="0">
                      <a:pos x="300" y="322"/>
                    </a:cxn>
                    <a:cxn ang="0">
                      <a:pos x="236" y="298"/>
                    </a:cxn>
                    <a:cxn ang="0">
                      <a:pos x="202" y="277"/>
                    </a:cxn>
                    <a:cxn ang="0">
                      <a:pos x="176" y="232"/>
                    </a:cxn>
                    <a:cxn ang="0">
                      <a:pos x="127" y="163"/>
                    </a:cxn>
                    <a:cxn ang="0">
                      <a:pos x="120" y="154"/>
                    </a:cxn>
                    <a:cxn ang="0">
                      <a:pos x="108" y="151"/>
                    </a:cxn>
                    <a:cxn ang="0">
                      <a:pos x="101" y="129"/>
                    </a:cxn>
                    <a:cxn ang="0">
                      <a:pos x="71" y="85"/>
                    </a:cxn>
                    <a:cxn ang="0">
                      <a:pos x="37" y="58"/>
                    </a:cxn>
                    <a:cxn ang="0">
                      <a:pos x="7" y="31"/>
                    </a:cxn>
                    <a:cxn ang="0">
                      <a:pos x="18" y="2"/>
                    </a:cxn>
                    <a:cxn ang="0">
                      <a:pos x="18" y="5"/>
                    </a:cxn>
                    <a:cxn ang="0">
                      <a:pos x="18" y="5"/>
                    </a:cxn>
                  </a:cxnLst>
                  <a:rect l="0" t="0" r="r" b="b"/>
                  <a:pathLst>
                    <a:path w="666" h="407">
                      <a:moveTo>
                        <a:pt x="18" y="5"/>
                      </a:moveTo>
                      <a:cubicBezTo>
                        <a:pt x="41" y="0"/>
                        <a:pt x="45" y="19"/>
                        <a:pt x="67" y="25"/>
                      </a:cubicBezTo>
                      <a:cubicBezTo>
                        <a:pt x="69" y="27"/>
                        <a:pt x="84" y="42"/>
                        <a:pt x="86" y="43"/>
                      </a:cubicBezTo>
                      <a:cubicBezTo>
                        <a:pt x="105" y="58"/>
                        <a:pt x="125" y="55"/>
                        <a:pt x="142" y="76"/>
                      </a:cubicBezTo>
                      <a:cubicBezTo>
                        <a:pt x="150" y="85"/>
                        <a:pt x="172" y="96"/>
                        <a:pt x="172" y="96"/>
                      </a:cubicBezTo>
                      <a:cubicBezTo>
                        <a:pt x="180" y="116"/>
                        <a:pt x="210" y="129"/>
                        <a:pt x="229" y="148"/>
                      </a:cubicBezTo>
                      <a:cubicBezTo>
                        <a:pt x="232" y="158"/>
                        <a:pt x="244" y="186"/>
                        <a:pt x="255" y="189"/>
                      </a:cubicBezTo>
                      <a:cubicBezTo>
                        <a:pt x="263" y="190"/>
                        <a:pt x="278" y="193"/>
                        <a:pt x="278" y="193"/>
                      </a:cubicBezTo>
                      <a:cubicBezTo>
                        <a:pt x="281" y="202"/>
                        <a:pt x="289" y="221"/>
                        <a:pt x="289" y="221"/>
                      </a:cubicBezTo>
                      <a:cubicBezTo>
                        <a:pt x="302" y="205"/>
                        <a:pt x="315" y="212"/>
                        <a:pt x="330" y="223"/>
                      </a:cubicBezTo>
                      <a:cubicBezTo>
                        <a:pt x="326" y="245"/>
                        <a:pt x="325" y="266"/>
                        <a:pt x="319" y="292"/>
                      </a:cubicBezTo>
                      <a:cubicBezTo>
                        <a:pt x="321" y="301"/>
                        <a:pt x="326" y="327"/>
                        <a:pt x="340" y="333"/>
                      </a:cubicBezTo>
                      <a:cubicBezTo>
                        <a:pt x="349" y="338"/>
                        <a:pt x="364" y="338"/>
                        <a:pt x="374" y="343"/>
                      </a:cubicBezTo>
                      <a:cubicBezTo>
                        <a:pt x="385" y="340"/>
                        <a:pt x="407" y="346"/>
                        <a:pt x="407" y="346"/>
                      </a:cubicBezTo>
                      <a:cubicBezTo>
                        <a:pt x="420" y="356"/>
                        <a:pt x="424" y="362"/>
                        <a:pt x="445" y="358"/>
                      </a:cubicBezTo>
                      <a:cubicBezTo>
                        <a:pt x="456" y="355"/>
                        <a:pt x="479" y="349"/>
                        <a:pt x="479" y="349"/>
                      </a:cubicBezTo>
                      <a:cubicBezTo>
                        <a:pt x="490" y="355"/>
                        <a:pt x="498" y="364"/>
                        <a:pt x="510" y="366"/>
                      </a:cubicBezTo>
                      <a:cubicBezTo>
                        <a:pt x="519" y="368"/>
                        <a:pt x="545" y="371"/>
                        <a:pt x="555" y="376"/>
                      </a:cubicBezTo>
                      <a:cubicBezTo>
                        <a:pt x="564" y="382"/>
                        <a:pt x="588" y="388"/>
                        <a:pt x="588" y="388"/>
                      </a:cubicBezTo>
                      <a:cubicBezTo>
                        <a:pt x="619" y="387"/>
                        <a:pt x="634" y="384"/>
                        <a:pt x="660" y="390"/>
                      </a:cubicBezTo>
                      <a:cubicBezTo>
                        <a:pt x="665" y="404"/>
                        <a:pt x="656" y="406"/>
                        <a:pt x="641" y="402"/>
                      </a:cubicBezTo>
                      <a:cubicBezTo>
                        <a:pt x="630" y="405"/>
                        <a:pt x="603" y="399"/>
                        <a:pt x="603" y="399"/>
                      </a:cubicBezTo>
                      <a:cubicBezTo>
                        <a:pt x="588" y="404"/>
                        <a:pt x="577" y="399"/>
                        <a:pt x="562" y="396"/>
                      </a:cubicBezTo>
                      <a:cubicBezTo>
                        <a:pt x="555" y="395"/>
                        <a:pt x="540" y="390"/>
                        <a:pt x="540" y="390"/>
                      </a:cubicBezTo>
                      <a:cubicBezTo>
                        <a:pt x="517" y="396"/>
                        <a:pt x="497" y="390"/>
                        <a:pt x="475" y="388"/>
                      </a:cubicBezTo>
                      <a:cubicBezTo>
                        <a:pt x="462" y="381"/>
                        <a:pt x="456" y="378"/>
                        <a:pt x="441" y="382"/>
                      </a:cubicBezTo>
                      <a:cubicBezTo>
                        <a:pt x="398" y="371"/>
                        <a:pt x="362" y="376"/>
                        <a:pt x="323" y="358"/>
                      </a:cubicBezTo>
                      <a:cubicBezTo>
                        <a:pt x="310" y="341"/>
                        <a:pt x="330" y="328"/>
                        <a:pt x="300" y="322"/>
                      </a:cubicBezTo>
                      <a:cubicBezTo>
                        <a:pt x="289" y="344"/>
                        <a:pt x="255" y="303"/>
                        <a:pt x="236" y="298"/>
                      </a:cubicBezTo>
                      <a:cubicBezTo>
                        <a:pt x="225" y="292"/>
                        <a:pt x="214" y="283"/>
                        <a:pt x="202" y="277"/>
                      </a:cubicBezTo>
                      <a:cubicBezTo>
                        <a:pt x="195" y="257"/>
                        <a:pt x="195" y="242"/>
                        <a:pt x="176" y="232"/>
                      </a:cubicBezTo>
                      <a:cubicBezTo>
                        <a:pt x="155" y="209"/>
                        <a:pt x="159" y="179"/>
                        <a:pt x="127" y="163"/>
                      </a:cubicBezTo>
                      <a:cubicBezTo>
                        <a:pt x="125" y="160"/>
                        <a:pt x="124" y="157"/>
                        <a:pt x="120" y="154"/>
                      </a:cubicBezTo>
                      <a:cubicBezTo>
                        <a:pt x="116" y="152"/>
                        <a:pt x="110" y="154"/>
                        <a:pt x="108" y="151"/>
                      </a:cubicBezTo>
                      <a:cubicBezTo>
                        <a:pt x="105" y="146"/>
                        <a:pt x="101" y="129"/>
                        <a:pt x="101" y="129"/>
                      </a:cubicBezTo>
                      <a:cubicBezTo>
                        <a:pt x="110" y="107"/>
                        <a:pt x="97" y="89"/>
                        <a:pt x="71" y="85"/>
                      </a:cubicBezTo>
                      <a:cubicBezTo>
                        <a:pt x="60" y="71"/>
                        <a:pt x="58" y="64"/>
                        <a:pt x="37" y="58"/>
                      </a:cubicBezTo>
                      <a:cubicBezTo>
                        <a:pt x="30" y="39"/>
                        <a:pt x="30" y="37"/>
                        <a:pt x="7" y="31"/>
                      </a:cubicBezTo>
                      <a:cubicBezTo>
                        <a:pt x="1" y="18"/>
                        <a:pt x="0" y="7"/>
                        <a:pt x="18" y="2"/>
                      </a:cubicBezTo>
                      <a:cubicBezTo>
                        <a:pt x="33" y="7"/>
                        <a:pt x="33" y="5"/>
                        <a:pt x="18" y="5"/>
                      </a:cubicBezTo>
                      <a:lnTo>
                        <a:pt x="18" y="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39" name="Freeform 15"/>
                <p:cNvSpPr>
                  <a:spLocks noChangeArrowheads="1"/>
                </p:cNvSpPr>
                <p:nvPr/>
              </p:nvSpPr>
              <p:spPr bwMode="auto">
                <a:xfrm>
                  <a:off x="2001" y="394"/>
                  <a:ext cx="67" cy="68"/>
                </a:xfrm>
                <a:custGeom>
                  <a:avLst/>
                  <a:gdLst/>
                  <a:ahLst/>
                  <a:cxnLst>
                    <a:cxn ang="0">
                      <a:pos x="99" y="92"/>
                    </a:cxn>
                    <a:cxn ang="0">
                      <a:pos x="122" y="80"/>
                    </a:cxn>
                    <a:cxn ang="0">
                      <a:pos x="126" y="71"/>
                    </a:cxn>
                    <a:cxn ang="0">
                      <a:pos x="150" y="60"/>
                    </a:cxn>
                    <a:cxn ang="0">
                      <a:pos x="200" y="29"/>
                    </a:cxn>
                    <a:cxn ang="0">
                      <a:pos x="211" y="4"/>
                    </a:cxn>
                    <a:cxn ang="0">
                      <a:pos x="234" y="0"/>
                    </a:cxn>
                    <a:cxn ang="0">
                      <a:pos x="283" y="37"/>
                    </a:cxn>
                    <a:cxn ang="0">
                      <a:pos x="276" y="60"/>
                    </a:cxn>
                    <a:cxn ang="0">
                      <a:pos x="238" y="89"/>
                    </a:cxn>
                    <a:cxn ang="0">
                      <a:pos x="249" y="135"/>
                    </a:cxn>
                    <a:cxn ang="0">
                      <a:pos x="268" y="160"/>
                    </a:cxn>
                    <a:cxn ang="0">
                      <a:pos x="276" y="187"/>
                    </a:cxn>
                    <a:cxn ang="0">
                      <a:pos x="241" y="187"/>
                    </a:cxn>
                    <a:cxn ang="0">
                      <a:pos x="219" y="211"/>
                    </a:cxn>
                    <a:cxn ang="0">
                      <a:pos x="196" y="224"/>
                    </a:cxn>
                    <a:cxn ang="0">
                      <a:pos x="188" y="285"/>
                    </a:cxn>
                    <a:cxn ang="0">
                      <a:pos x="165" y="291"/>
                    </a:cxn>
                    <a:cxn ang="0">
                      <a:pos x="154" y="297"/>
                    </a:cxn>
                    <a:cxn ang="0">
                      <a:pos x="141" y="291"/>
                    </a:cxn>
                    <a:cxn ang="0">
                      <a:pos x="133" y="273"/>
                    </a:cxn>
                    <a:cxn ang="0">
                      <a:pos x="110" y="267"/>
                    </a:cxn>
                    <a:cxn ang="0">
                      <a:pos x="79" y="279"/>
                    </a:cxn>
                    <a:cxn ang="0">
                      <a:pos x="53" y="267"/>
                    </a:cxn>
                    <a:cxn ang="0">
                      <a:pos x="18" y="213"/>
                    </a:cxn>
                    <a:cxn ang="0">
                      <a:pos x="7" y="189"/>
                    </a:cxn>
                    <a:cxn ang="0">
                      <a:pos x="0" y="172"/>
                    </a:cxn>
                    <a:cxn ang="0">
                      <a:pos x="37" y="138"/>
                    </a:cxn>
                    <a:cxn ang="0">
                      <a:pos x="60" y="151"/>
                    </a:cxn>
                    <a:cxn ang="0">
                      <a:pos x="64" y="114"/>
                    </a:cxn>
                    <a:cxn ang="0">
                      <a:pos x="95" y="100"/>
                    </a:cxn>
                    <a:cxn ang="0">
                      <a:pos x="99" y="92"/>
                    </a:cxn>
                    <a:cxn ang="0">
                      <a:pos x="99" y="92"/>
                    </a:cxn>
                  </a:cxnLst>
                  <a:rect l="0" t="0" r="r" b="b"/>
                  <a:pathLst>
                    <a:path w="295" h="298">
                      <a:moveTo>
                        <a:pt x="99" y="92"/>
                      </a:moveTo>
                      <a:cubicBezTo>
                        <a:pt x="107" y="88"/>
                        <a:pt x="118" y="88"/>
                        <a:pt x="122" y="80"/>
                      </a:cubicBezTo>
                      <a:cubicBezTo>
                        <a:pt x="124" y="77"/>
                        <a:pt x="124" y="73"/>
                        <a:pt x="126" y="71"/>
                      </a:cubicBezTo>
                      <a:cubicBezTo>
                        <a:pt x="131" y="67"/>
                        <a:pt x="150" y="60"/>
                        <a:pt x="150" y="60"/>
                      </a:cubicBezTo>
                      <a:cubicBezTo>
                        <a:pt x="213" y="76"/>
                        <a:pt x="160" y="38"/>
                        <a:pt x="200" y="29"/>
                      </a:cubicBezTo>
                      <a:cubicBezTo>
                        <a:pt x="207" y="21"/>
                        <a:pt x="203" y="11"/>
                        <a:pt x="211" y="4"/>
                      </a:cubicBezTo>
                      <a:cubicBezTo>
                        <a:pt x="217" y="0"/>
                        <a:pt x="234" y="0"/>
                        <a:pt x="234" y="0"/>
                      </a:cubicBezTo>
                      <a:cubicBezTo>
                        <a:pt x="260" y="18"/>
                        <a:pt x="238" y="30"/>
                        <a:pt x="283" y="37"/>
                      </a:cubicBezTo>
                      <a:cubicBezTo>
                        <a:pt x="294" y="48"/>
                        <a:pt x="291" y="52"/>
                        <a:pt x="276" y="60"/>
                      </a:cubicBezTo>
                      <a:cubicBezTo>
                        <a:pt x="266" y="71"/>
                        <a:pt x="255" y="85"/>
                        <a:pt x="238" y="89"/>
                      </a:cubicBezTo>
                      <a:cubicBezTo>
                        <a:pt x="222" y="107"/>
                        <a:pt x="241" y="119"/>
                        <a:pt x="249" y="135"/>
                      </a:cubicBezTo>
                      <a:cubicBezTo>
                        <a:pt x="243" y="148"/>
                        <a:pt x="255" y="153"/>
                        <a:pt x="268" y="160"/>
                      </a:cubicBezTo>
                      <a:cubicBezTo>
                        <a:pt x="274" y="173"/>
                        <a:pt x="266" y="175"/>
                        <a:pt x="276" y="187"/>
                      </a:cubicBezTo>
                      <a:cubicBezTo>
                        <a:pt x="268" y="205"/>
                        <a:pt x="255" y="194"/>
                        <a:pt x="241" y="187"/>
                      </a:cubicBezTo>
                      <a:cubicBezTo>
                        <a:pt x="219" y="192"/>
                        <a:pt x="230" y="198"/>
                        <a:pt x="219" y="211"/>
                      </a:cubicBezTo>
                      <a:cubicBezTo>
                        <a:pt x="213" y="217"/>
                        <a:pt x="203" y="219"/>
                        <a:pt x="196" y="224"/>
                      </a:cubicBezTo>
                      <a:cubicBezTo>
                        <a:pt x="202" y="241"/>
                        <a:pt x="211" y="275"/>
                        <a:pt x="188" y="285"/>
                      </a:cubicBezTo>
                      <a:cubicBezTo>
                        <a:pt x="181" y="288"/>
                        <a:pt x="173" y="288"/>
                        <a:pt x="165" y="291"/>
                      </a:cubicBezTo>
                      <a:cubicBezTo>
                        <a:pt x="162" y="292"/>
                        <a:pt x="158" y="295"/>
                        <a:pt x="154" y="297"/>
                      </a:cubicBezTo>
                      <a:cubicBezTo>
                        <a:pt x="150" y="295"/>
                        <a:pt x="143" y="294"/>
                        <a:pt x="141" y="291"/>
                      </a:cubicBezTo>
                      <a:cubicBezTo>
                        <a:pt x="137" y="285"/>
                        <a:pt x="141" y="275"/>
                        <a:pt x="133" y="273"/>
                      </a:cubicBezTo>
                      <a:cubicBezTo>
                        <a:pt x="126" y="272"/>
                        <a:pt x="110" y="267"/>
                        <a:pt x="110" y="267"/>
                      </a:cubicBezTo>
                      <a:cubicBezTo>
                        <a:pt x="97" y="270"/>
                        <a:pt x="91" y="276"/>
                        <a:pt x="79" y="279"/>
                      </a:cubicBezTo>
                      <a:cubicBezTo>
                        <a:pt x="64" y="272"/>
                        <a:pt x="70" y="263"/>
                        <a:pt x="53" y="267"/>
                      </a:cubicBezTo>
                      <a:cubicBezTo>
                        <a:pt x="22" y="260"/>
                        <a:pt x="36" y="232"/>
                        <a:pt x="18" y="213"/>
                      </a:cubicBezTo>
                      <a:cubicBezTo>
                        <a:pt x="9" y="176"/>
                        <a:pt x="20" y="212"/>
                        <a:pt x="7" y="189"/>
                      </a:cubicBezTo>
                      <a:cubicBezTo>
                        <a:pt x="3" y="184"/>
                        <a:pt x="0" y="172"/>
                        <a:pt x="0" y="172"/>
                      </a:cubicBezTo>
                      <a:cubicBezTo>
                        <a:pt x="3" y="136"/>
                        <a:pt x="0" y="119"/>
                        <a:pt x="37" y="138"/>
                      </a:cubicBezTo>
                      <a:cubicBezTo>
                        <a:pt x="43" y="153"/>
                        <a:pt x="43" y="160"/>
                        <a:pt x="60" y="151"/>
                      </a:cubicBezTo>
                      <a:cubicBezTo>
                        <a:pt x="66" y="136"/>
                        <a:pt x="55" y="126"/>
                        <a:pt x="64" y="114"/>
                      </a:cubicBezTo>
                      <a:cubicBezTo>
                        <a:pt x="68" y="109"/>
                        <a:pt x="90" y="104"/>
                        <a:pt x="95" y="100"/>
                      </a:cubicBezTo>
                      <a:cubicBezTo>
                        <a:pt x="105" y="88"/>
                        <a:pt x="107" y="86"/>
                        <a:pt x="99" y="92"/>
                      </a:cubicBezTo>
                      <a:lnTo>
                        <a:pt x="99" y="9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0" name="Freeform 16"/>
                <p:cNvSpPr>
                  <a:spLocks noChangeArrowheads="1"/>
                </p:cNvSpPr>
                <p:nvPr/>
              </p:nvSpPr>
              <p:spPr bwMode="auto">
                <a:xfrm>
                  <a:off x="2062" y="424"/>
                  <a:ext cx="47" cy="13"/>
                </a:xfrm>
                <a:custGeom>
                  <a:avLst/>
                  <a:gdLst/>
                  <a:ahLst/>
                  <a:cxnLst>
                    <a:cxn ang="0">
                      <a:pos x="6" y="48"/>
                    </a:cxn>
                    <a:cxn ang="0">
                      <a:pos x="33" y="14"/>
                    </a:cxn>
                    <a:cxn ang="0">
                      <a:pos x="86" y="30"/>
                    </a:cxn>
                    <a:cxn ang="0">
                      <a:pos x="136" y="20"/>
                    </a:cxn>
                    <a:cxn ang="0">
                      <a:pos x="170" y="0"/>
                    </a:cxn>
                    <a:cxn ang="0">
                      <a:pos x="144" y="39"/>
                    </a:cxn>
                    <a:cxn ang="0">
                      <a:pos x="113" y="57"/>
                    </a:cxn>
                    <a:cxn ang="0">
                      <a:pos x="79" y="48"/>
                    </a:cxn>
                    <a:cxn ang="0">
                      <a:pos x="25" y="45"/>
                    </a:cxn>
                    <a:cxn ang="0">
                      <a:pos x="6" y="48"/>
                    </a:cxn>
                    <a:cxn ang="0">
                      <a:pos x="6" y="48"/>
                    </a:cxn>
                  </a:cxnLst>
                  <a:rect l="0" t="0" r="r" b="b"/>
                  <a:pathLst>
                    <a:path w="208" h="58">
                      <a:moveTo>
                        <a:pt x="6" y="48"/>
                      </a:moveTo>
                      <a:cubicBezTo>
                        <a:pt x="12" y="33"/>
                        <a:pt x="12" y="20"/>
                        <a:pt x="33" y="14"/>
                      </a:cubicBezTo>
                      <a:cubicBezTo>
                        <a:pt x="52" y="17"/>
                        <a:pt x="69" y="20"/>
                        <a:pt x="86" y="30"/>
                      </a:cubicBezTo>
                      <a:cubicBezTo>
                        <a:pt x="117" y="22"/>
                        <a:pt x="102" y="25"/>
                        <a:pt x="136" y="20"/>
                      </a:cubicBezTo>
                      <a:cubicBezTo>
                        <a:pt x="145" y="12"/>
                        <a:pt x="170" y="0"/>
                        <a:pt x="170" y="0"/>
                      </a:cubicBezTo>
                      <a:cubicBezTo>
                        <a:pt x="207" y="8"/>
                        <a:pt x="161" y="34"/>
                        <a:pt x="144" y="39"/>
                      </a:cubicBezTo>
                      <a:cubicBezTo>
                        <a:pt x="134" y="50"/>
                        <a:pt x="128" y="53"/>
                        <a:pt x="113" y="57"/>
                      </a:cubicBezTo>
                      <a:cubicBezTo>
                        <a:pt x="102" y="54"/>
                        <a:pt x="79" y="48"/>
                        <a:pt x="79" y="48"/>
                      </a:cubicBezTo>
                      <a:cubicBezTo>
                        <a:pt x="61" y="34"/>
                        <a:pt x="48" y="39"/>
                        <a:pt x="25" y="45"/>
                      </a:cubicBezTo>
                      <a:cubicBezTo>
                        <a:pt x="0" y="42"/>
                        <a:pt x="0" y="36"/>
                        <a:pt x="6" y="48"/>
                      </a:cubicBezTo>
                      <a:lnTo>
                        <a:pt x="6" y="4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1" name="Freeform 17"/>
                <p:cNvSpPr>
                  <a:spLocks noChangeArrowheads="1"/>
                </p:cNvSpPr>
                <p:nvPr/>
              </p:nvSpPr>
              <p:spPr bwMode="auto">
                <a:xfrm>
                  <a:off x="2060" y="441"/>
                  <a:ext cx="32" cy="34"/>
                </a:xfrm>
                <a:custGeom>
                  <a:avLst/>
                  <a:gdLst/>
                  <a:ahLst/>
                  <a:cxnLst>
                    <a:cxn ang="0">
                      <a:pos x="13" y="22"/>
                    </a:cxn>
                    <a:cxn ang="0">
                      <a:pos x="32" y="0"/>
                    </a:cxn>
                    <a:cxn ang="0">
                      <a:pos x="62" y="22"/>
                    </a:cxn>
                    <a:cxn ang="0">
                      <a:pos x="114" y="3"/>
                    </a:cxn>
                    <a:cxn ang="0">
                      <a:pos x="84" y="44"/>
                    </a:cxn>
                    <a:cxn ang="0">
                      <a:pos x="99" y="64"/>
                    </a:cxn>
                    <a:cxn ang="0">
                      <a:pos x="107" y="85"/>
                    </a:cxn>
                    <a:cxn ang="0">
                      <a:pos x="84" y="105"/>
                    </a:cxn>
                    <a:cxn ang="0">
                      <a:pos x="62" y="85"/>
                    </a:cxn>
                    <a:cxn ang="0">
                      <a:pos x="40" y="64"/>
                    </a:cxn>
                    <a:cxn ang="0">
                      <a:pos x="51" y="96"/>
                    </a:cxn>
                    <a:cxn ang="0">
                      <a:pos x="55" y="105"/>
                    </a:cxn>
                    <a:cxn ang="0">
                      <a:pos x="36" y="147"/>
                    </a:cxn>
                    <a:cxn ang="0">
                      <a:pos x="21" y="145"/>
                    </a:cxn>
                    <a:cxn ang="0">
                      <a:pos x="13" y="128"/>
                    </a:cxn>
                    <a:cxn ang="0">
                      <a:pos x="0" y="76"/>
                    </a:cxn>
                    <a:cxn ang="0">
                      <a:pos x="2" y="38"/>
                    </a:cxn>
                    <a:cxn ang="0">
                      <a:pos x="13" y="22"/>
                    </a:cxn>
                    <a:cxn ang="0">
                      <a:pos x="13" y="22"/>
                    </a:cxn>
                  </a:cxnLst>
                  <a:rect l="0" t="0" r="r" b="b"/>
                  <a:pathLst>
                    <a:path w="142" h="148">
                      <a:moveTo>
                        <a:pt x="13" y="22"/>
                      </a:moveTo>
                      <a:cubicBezTo>
                        <a:pt x="17" y="7"/>
                        <a:pt x="15" y="3"/>
                        <a:pt x="32" y="0"/>
                      </a:cubicBezTo>
                      <a:cubicBezTo>
                        <a:pt x="51" y="3"/>
                        <a:pt x="45" y="13"/>
                        <a:pt x="62" y="22"/>
                      </a:cubicBezTo>
                      <a:cubicBezTo>
                        <a:pt x="84" y="19"/>
                        <a:pt x="94" y="7"/>
                        <a:pt x="114" y="3"/>
                      </a:cubicBezTo>
                      <a:cubicBezTo>
                        <a:pt x="141" y="9"/>
                        <a:pt x="103" y="40"/>
                        <a:pt x="84" y="44"/>
                      </a:cubicBezTo>
                      <a:cubicBezTo>
                        <a:pt x="94" y="79"/>
                        <a:pt x="79" y="37"/>
                        <a:pt x="99" y="64"/>
                      </a:cubicBezTo>
                      <a:cubicBezTo>
                        <a:pt x="103" y="70"/>
                        <a:pt x="107" y="85"/>
                        <a:pt x="107" y="85"/>
                      </a:cubicBezTo>
                      <a:cubicBezTo>
                        <a:pt x="101" y="96"/>
                        <a:pt x="99" y="101"/>
                        <a:pt x="84" y="105"/>
                      </a:cubicBezTo>
                      <a:cubicBezTo>
                        <a:pt x="70" y="101"/>
                        <a:pt x="68" y="96"/>
                        <a:pt x="62" y="85"/>
                      </a:cubicBezTo>
                      <a:cubicBezTo>
                        <a:pt x="60" y="67"/>
                        <a:pt x="58" y="42"/>
                        <a:pt x="40" y="64"/>
                      </a:cubicBezTo>
                      <a:cubicBezTo>
                        <a:pt x="45" y="85"/>
                        <a:pt x="41" y="74"/>
                        <a:pt x="51" y="96"/>
                      </a:cubicBezTo>
                      <a:cubicBezTo>
                        <a:pt x="53" y="99"/>
                        <a:pt x="55" y="105"/>
                        <a:pt x="55" y="105"/>
                      </a:cubicBezTo>
                      <a:cubicBezTo>
                        <a:pt x="43" y="119"/>
                        <a:pt x="40" y="133"/>
                        <a:pt x="36" y="147"/>
                      </a:cubicBezTo>
                      <a:cubicBezTo>
                        <a:pt x="30" y="146"/>
                        <a:pt x="25" y="147"/>
                        <a:pt x="21" y="145"/>
                      </a:cubicBezTo>
                      <a:cubicBezTo>
                        <a:pt x="15" y="140"/>
                        <a:pt x="13" y="128"/>
                        <a:pt x="13" y="128"/>
                      </a:cubicBezTo>
                      <a:cubicBezTo>
                        <a:pt x="23" y="106"/>
                        <a:pt x="25" y="90"/>
                        <a:pt x="0" y="76"/>
                      </a:cubicBezTo>
                      <a:cubicBezTo>
                        <a:pt x="0" y="61"/>
                        <a:pt x="0" y="50"/>
                        <a:pt x="2" y="38"/>
                      </a:cubicBezTo>
                      <a:cubicBezTo>
                        <a:pt x="2" y="34"/>
                        <a:pt x="23" y="1"/>
                        <a:pt x="13" y="22"/>
                      </a:cubicBezTo>
                      <a:lnTo>
                        <a:pt x="13" y="2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2" name="Freeform 18"/>
                <p:cNvSpPr>
                  <a:spLocks noChangeArrowheads="1"/>
                </p:cNvSpPr>
                <p:nvPr/>
              </p:nvSpPr>
              <p:spPr bwMode="auto">
                <a:xfrm>
                  <a:off x="2115" y="421"/>
                  <a:ext cx="16" cy="20"/>
                </a:xfrm>
                <a:custGeom>
                  <a:avLst/>
                  <a:gdLst/>
                  <a:ahLst/>
                  <a:cxnLst>
                    <a:cxn ang="0">
                      <a:pos x="5" y="39"/>
                    </a:cxn>
                    <a:cxn ang="0">
                      <a:pos x="22" y="0"/>
                    </a:cxn>
                    <a:cxn ang="0">
                      <a:pos x="26" y="39"/>
                    </a:cxn>
                    <a:cxn ang="0">
                      <a:pos x="69" y="55"/>
                    </a:cxn>
                    <a:cxn ang="0">
                      <a:pos x="34" y="64"/>
                    </a:cxn>
                    <a:cxn ang="0">
                      <a:pos x="8" y="84"/>
                    </a:cxn>
                    <a:cxn ang="0">
                      <a:pos x="1" y="49"/>
                    </a:cxn>
                    <a:cxn ang="0">
                      <a:pos x="5" y="39"/>
                    </a:cxn>
                    <a:cxn ang="0">
                      <a:pos x="5" y="39"/>
                    </a:cxn>
                  </a:cxnLst>
                  <a:rect l="0" t="0" r="r" b="b"/>
                  <a:pathLst>
                    <a:path w="70" h="89">
                      <a:moveTo>
                        <a:pt x="5" y="39"/>
                      </a:moveTo>
                      <a:cubicBezTo>
                        <a:pt x="8" y="19"/>
                        <a:pt x="3" y="9"/>
                        <a:pt x="22" y="0"/>
                      </a:cubicBezTo>
                      <a:cubicBezTo>
                        <a:pt x="48" y="12"/>
                        <a:pt x="43" y="23"/>
                        <a:pt x="26" y="39"/>
                      </a:cubicBezTo>
                      <a:cubicBezTo>
                        <a:pt x="46" y="44"/>
                        <a:pt x="62" y="38"/>
                        <a:pt x="69" y="55"/>
                      </a:cubicBezTo>
                      <a:cubicBezTo>
                        <a:pt x="56" y="65"/>
                        <a:pt x="52" y="68"/>
                        <a:pt x="34" y="64"/>
                      </a:cubicBezTo>
                      <a:cubicBezTo>
                        <a:pt x="22" y="78"/>
                        <a:pt x="32" y="88"/>
                        <a:pt x="8" y="84"/>
                      </a:cubicBezTo>
                      <a:cubicBezTo>
                        <a:pt x="0" y="72"/>
                        <a:pt x="5" y="64"/>
                        <a:pt x="1" y="49"/>
                      </a:cubicBezTo>
                      <a:cubicBezTo>
                        <a:pt x="3" y="46"/>
                        <a:pt x="5" y="39"/>
                        <a:pt x="5" y="39"/>
                      </a:cubicBezTo>
                      <a:lnTo>
                        <a:pt x="5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3" name="Freeform 19"/>
                <p:cNvSpPr>
                  <a:spLocks noChangeArrowheads="1"/>
                </p:cNvSpPr>
                <p:nvPr/>
              </p:nvSpPr>
              <p:spPr bwMode="auto">
                <a:xfrm>
                  <a:off x="2118" y="451"/>
                  <a:ext cx="20" cy="10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51" y="0"/>
                    </a:cxn>
                    <a:cxn ang="0">
                      <a:pos x="88" y="24"/>
                    </a:cxn>
                    <a:cxn ang="0">
                      <a:pos x="62" y="21"/>
                    </a:cxn>
                    <a:cxn ang="0">
                      <a:pos x="4" y="24"/>
                    </a:cxn>
                    <a:cxn ang="0">
                      <a:pos x="11" y="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89" h="45">
                      <a:moveTo>
                        <a:pt x="11" y="0"/>
                      </a:moveTo>
                      <a:cubicBezTo>
                        <a:pt x="26" y="9"/>
                        <a:pt x="33" y="3"/>
                        <a:pt x="51" y="0"/>
                      </a:cubicBezTo>
                      <a:cubicBezTo>
                        <a:pt x="80" y="7"/>
                        <a:pt x="71" y="4"/>
                        <a:pt x="88" y="24"/>
                      </a:cubicBezTo>
                      <a:cubicBezTo>
                        <a:pt x="82" y="44"/>
                        <a:pt x="75" y="32"/>
                        <a:pt x="62" y="21"/>
                      </a:cubicBezTo>
                      <a:cubicBezTo>
                        <a:pt x="46" y="23"/>
                        <a:pt x="20" y="29"/>
                        <a:pt x="4" y="24"/>
                      </a:cubicBezTo>
                      <a:cubicBezTo>
                        <a:pt x="0" y="9"/>
                        <a:pt x="11" y="15"/>
                        <a:pt x="11" y="0"/>
                      </a:cubicBezTo>
                      <a:lnTo>
                        <a:pt x="11" y="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4" name="Freeform 20"/>
                <p:cNvSpPr>
                  <a:spLocks noChangeArrowheads="1"/>
                </p:cNvSpPr>
                <p:nvPr/>
              </p:nvSpPr>
              <p:spPr bwMode="auto">
                <a:xfrm>
                  <a:off x="2138" y="438"/>
                  <a:ext cx="26" cy="17"/>
                </a:xfrm>
                <a:custGeom>
                  <a:avLst/>
                  <a:gdLst/>
                  <a:ahLst/>
                  <a:cxnLst>
                    <a:cxn ang="0">
                      <a:pos x="38" y="58"/>
                    </a:cxn>
                    <a:cxn ang="0">
                      <a:pos x="27" y="40"/>
                    </a:cxn>
                    <a:cxn ang="0">
                      <a:pos x="4" y="29"/>
                    </a:cxn>
                    <a:cxn ang="0">
                      <a:pos x="23" y="12"/>
                    </a:cxn>
                    <a:cxn ang="0">
                      <a:pos x="46" y="0"/>
                    </a:cxn>
                    <a:cxn ang="0">
                      <a:pos x="91" y="14"/>
                    </a:cxn>
                    <a:cxn ang="0">
                      <a:pos x="98" y="26"/>
                    </a:cxn>
                    <a:cxn ang="0">
                      <a:pos x="114" y="49"/>
                    </a:cxn>
                    <a:cxn ang="0">
                      <a:pos x="76" y="58"/>
                    </a:cxn>
                    <a:cxn ang="0">
                      <a:pos x="42" y="67"/>
                    </a:cxn>
                    <a:cxn ang="0">
                      <a:pos x="38" y="58"/>
                    </a:cxn>
                    <a:cxn ang="0">
                      <a:pos x="38" y="58"/>
                    </a:cxn>
                  </a:cxnLst>
                  <a:rect l="0" t="0" r="r" b="b"/>
                  <a:pathLst>
                    <a:path w="115" h="74">
                      <a:moveTo>
                        <a:pt x="38" y="58"/>
                      </a:moveTo>
                      <a:cubicBezTo>
                        <a:pt x="34" y="51"/>
                        <a:pt x="34" y="44"/>
                        <a:pt x="27" y="40"/>
                      </a:cubicBezTo>
                      <a:cubicBezTo>
                        <a:pt x="21" y="32"/>
                        <a:pt x="4" y="29"/>
                        <a:pt x="4" y="29"/>
                      </a:cubicBezTo>
                      <a:cubicBezTo>
                        <a:pt x="0" y="16"/>
                        <a:pt x="8" y="16"/>
                        <a:pt x="23" y="12"/>
                      </a:cubicBezTo>
                      <a:cubicBezTo>
                        <a:pt x="31" y="9"/>
                        <a:pt x="46" y="0"/>
                        <a:pt x="46" y="0"/>
                      </a:cubicBezTo>
                      <a:cubicBezTo>
                        <a:pt x="68" y="3"/>
                        <a:pt x="76" y="3"/>
                        <a:pt x="91" y="14"/>
                      </a:cubicBezTo>
                      <a:cubicBezTo>
                        <a:pt x="83" y="28"/>
                        <a:pt x="85" y="16"/>
                        <a:pt x="98" y="26"/>
                      </a:cubicBezTo>
                      <a:cubicBezTo>
                        <a:pt x="104" y="32"/>
                        <a:pt x="114" y="49"/>
                        <a:pt x="114" y="49"/>
                      </a:cubicBezTo>
                      <a:cubicBezTo>
                        <a:pt x="104" y="72"/>
                        <a:pt x="98" y="64"/>
                        <a:pt x="76" y="58"/>
                      </a:cubicBezTo>
                      <a:cubicBezTo>
                        <a:pt x="49" y="72"/>
                        <a:pt x="63" y="73"/>
                        <a:pt x="42" y="67"/>
                      </a:cubicBezTo>
                      <a:cubicBezTo>
                        <a:pt x="40" y="64"/>
                        <a:pt x="38" y="58"/>
                        <a:pt x="38" y="58"/>
                      </a:cubicBezTo>
                      <a:lnTo>
                        <a:pt x="38" y="5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5" name="Freeform 21"/>
                <p:cNvSpPr>
                  <a:spLocks noChangeArrowheads="1"/>
                </p:cNvSpPr>
                <p:nvPr/>
              </p:nvSpPr>
              <p:spPr bwMode="auto">
                <a:xfrm>
                  <a:off x="2145" y="444"/>
                  <a:ext cx="122" cy="61"/>
                </a:xfrm>
                <a:custGeom>
                  <a:avLst/>
                  <a:gdLst/>
                  <a:ahLst/>
                  <a:cxnLst>
                    <a:cxn ang="0">
                      <a:pos x="86" y="39"/>
                    </a:cxn>
                    <a:cxn ang="0">
                      <a:pos x="67" y="19"/>
                    </a:cxn>
                    <a:cxn ang="0">
                      <a:pos x="48" y="42"/>
                    </a:cxn>
                    <a:cxn ang="0">
                      <a:pos x="0" y="33"/>
                    </a:cxn>
                    <a:cxn ang="0">
                      <a:pos x="18" y="60"/>
                    </a:cxn>
                    <a:cxn ang="0">
                      <a:pos x="30" y="93"/>
                    </a:cxn>
                    <a:cxn ang="0">
                      <a:pos x="45" y="69"/>
                    </a:cxn>
                    <a:cxn ang="0">
                      <a:pos x="56" y="63"/>
                    </a:cxn>
                    <a:cxn ang="0">
                      <a:pos x="90" y="81"/>
                    </a:cxn>
                    <a:cxn ang="0">
                      <a:pos x="131" y="93"/>
                    </a:cxn>
                    <a:cxn ang="0">
                      <a:pos x="165" y="108"/>
                    </a:cxn>
                    <a:cxn ang="0">
                      <a:pos x="199" y="151"/>
                    </a:cxn>
                    <a:cxn ang="0">
                      <a:pos x="195" y="178"/>
                    </a:cxn>
                    <a:cxn ang="0">
                      <a:pos x="184" y="199"/>
                    </a:cxn>
                    <a:cxn ang="0">
                      <a:pos x="229" y="190"/>
                    </a:cxn>
                    <a:cxn ang="0">
                      <a:pos x="263" y="208"/>
                    </a:cxn>
                    <a:cxn ang="0">
                      <a:pos x="316" y="217"/>
                    </a:cxn>
                    <a:cxn ang="0">
                      <a:pos x="327" y="217"/>
                    </a:cxn>
                    <a:cxn ang="0">
                      <a:pos x="316" y="199"/>
                    </a:cxn>
                    <a:cxn ang="0">
                      <a:pos x="335" y="202"/>
                    </a:cxn>
                    <a:cxn ang="0">
                      <a:pos x="350" y="174"/>
                    </a:cxn>
                    <a:cxn ang="0">
                      <a:pos x="380" y="178"/>
                    </a:cxn>
                    <a:cxn ang="0">
                      <a:pos x="403" y="193"/>
                    </a:cxn>
                    <a:cxn ang="0">
                      <a:pos x="459" y="245"/>
                    </a:cxn>
                    <a:cxn ang="0">
                      <a:pos x="493" y="260"/>
                    </a:cxn>
                    <a:cxn ang="0">
                      <a:pos x="535" y="248"/>
                    </a:cxn>
                    <a:cxn ang="0">
                      <a:pos x="505" y="233"/>
                    </a:cxn>
                    <a:cxn ang="0">
                      <a:pos x="482" y="205"/>
                    </a:cxn>
                    <a:cxn ang="0">
                      <a:pos x="471" y="196"/>
                    </a:cxn>
                    <a:cxn ang="0">
                      <a:pos x="467" y="178"/>
                    </a:cxn>
                    <a:cxn ang="0">
                      <a:pos x="444" y="171"/>
                    </a:cxn>
                    <a:cxn ang="0">
                      <a:pos x="452" y="142"/>
                    </a:cxn>
                    <a:cxn ang="0">
                      <a:pos x="414" y="128"/>
                    </a:cxn>
                    <a:cxn ang="0">
                      <a:pos x="395" y="105"/>
                    </a:cxn>
                    <a:cxn ang="0">
                      <a:pos x="358" y="78"/>
                    </a:cxn>
                    <a:cxn ang="0">
                      <a:pos x="316" y="54"/>
                    </a:cxn>
                    <a:cxn ang="0">
                      <a:pos x="293" y="48"/>
                    </a:cxn>
                    <a:cxn ang="0">
                      <a:pos x="226" y="21"/>
                    </a:cxn>
                    <a:cxn ang="0">
                      <a:pos x="192" y="4"/>
                    </a:cxn>
                    <a:cxn ang="0">
                      <a:pos x="180" y="0"/>
                    </a:cxn>
                    <a:cxn ang="0">
                      <a:pos x="131" y="13"/>
                    </a:cxn>
                    <a:cxn ang="0">
                      <a:pos x="105" y="45"/>
                    </a:cxn>
                    <a:cxn ang="0">
                      <a:pos x="86" y="39"/>
                    </a:cxn>
                    <a:cxn ang="0">
                      <a:pos x="86" y="39"/>
                    </a:cxn>
                  </a:cxnLst>
                  <a:rect l="0" t="0" r="r" b="b"/>
                  <a:pathLst>
                    <a:path w="539" h="267">
                      <a:moveTo>
                        <a:pt x="86" y="39"/>
                      </a:moveTo>
                      <a:cubicBezTo>
                        <a:pt x="77" y="19"/>
                        <a:pt x="86" y="23"/>
                        <a:pt x="67" y="19"/>
                      </a:cubicBezTo>
                      <a:cubicBezTo>
                        <a:pt x="58" y="23"/>
                        <a:pt x="48" y="42"/>
                        <a:pt x="48" y="42"/>
                      </a:cubicBezTo>
                      <a:cubicBezTo>
                        <a:pt x="22" y="35"/>
                        <a:pt x="35" y="29"/>
                        <a:pt x="0" y="33"/>
                      </a:cubicBezTo>
                      <a:cubicBezTo>
                        <a:pt x="3" y="46"/>
                        <a:pt x="3" y="52"/>
                        <a:pt x="18" y="60"/>
                      </a:cubicBezTo>
                      <a:cubicBezTo>
                        <a:pt x="22" y="70"/>
                        <a:pt x="26" y="79"/>
                        <a:pt x="30" y="93"/>
                      </a:cubicBezTo>
                      <a:cubicBezTo>
                        <a:pt x="45" y="85"/>
                        <a:pt x="50" y="82"/>
                        <a:pt x="45" y="69"/>
                      </a:cubicBezTo>
                      <a:cubicBezTo>
                        <a:pt x="48" y="67"/>
                        <a:pt x="52" y="61"/>
                        <a:pt x="56" y="63"/>
                      </a:cubicBezTo>
                      <a:cubicBezTo>
                        <a:pt x="90" y="69"/>
                        <a:pt x="67" y="75"/>
                        <a:pt x="90" y="81"/>
                      </a:cubicBezTo>
                      <a:cubicBezTo>
                        <a:pt x="139" y="98"/>
                        <a:pt x="88" y="81"/>
                        <a:pt x="131" y="93"/>
                      </a:cubicBezTo>
                      <a:cubicBezTo>
                        <a:pt x="145" y="96"/>
                        <a:pt x="165" y="108"/>
                        <a:pt x="165" y="108"/>
                      </a:cubicBezTo>
                      <a:cubicBezTo>
                        <a:pt x="180" y="126"/>
                        <a:pt x="192" y="130"/>
                        <a:pt x="199" y="151"/>
                      </a:cubicBezTo>
                      <a:cubicBezTo>
                        <a:pt x="197" y="161"/>
                        <a:pt x="199" y="169"/>
                        <a:pt x="195" y="178"/>
                      </a:cubicBezTo>
                      <a:cubicBezTo>
                        <a:pt x="194" y="188"/>
                        <a:pt x="177" y="196"/>
                        <a:pt x="184" y="199"/>
                      </a:cubicBezTo>
                      <a:cubicBezTo>
                        <a:pt x="199" y="204"/>
                        <a:pt x="229" y="190"/>
                        <a:pt x="229" y="190"/>
                      </a:cubicBezTo>
                      <a:cubicBezTo>
                        <a:pt x="244" y="195"/>
                        <a:pt x="250" y="201"/>
                        <a:pt x="263" y="208"/>
                      </a:cubicBezTo>
                      <a:cubicBezTo>
                        <a:pt x="278" y="216"/>
                        <a:pt x="299" y="216"/>
                        <a:pt x="316" y="217"/>
                      </a:cubicBezTo>
                      <a:cubicBezTo>
                        <a:pt x="320" y="217"/>
                        <a:pt x="326" y="217"/>
                        <a:pt x="327" y="217"/>
                      </a:cubicBezTo>
                      <a:cubicBezTo>
                        <a:pt x="331" y="211"/>
                        <a:pt x="309" y="202"/>
                        <a:pt x="316" y="199"/>
                      </a:cubicBezTo>
                      <a:cubicBezTo>
                        <a:pt x="322" y="196"/>
                        <a:pt x="329" y="201"/>
                        <a:pt x="335" y="202"/>
                      </a:cubicBezTo>
                      <a:cubicBezTo>
                        <a:pt x="342" y="195"/>
                        <a:pt x="350" y="174"/>
                        <a:pt x="350" y="174"/>
                      </a:cubicBezTo>
                      <a:cubicBezTo>
                        <a:pt x="356" y="175"/>
                        <a:pt x="375" y="176"/>
                        <a:pt x="380" y="178"/>
                      </a:cubicBezTo>
                      <a:cubicBezTo>
                        <a:pt x="388" y="185"/>
                        <a:pt x="403" y="193"/>
                        <a:pt x="403" y="193"/>
                      </a:cubicBezTo>
                      <a:cubicBezTo>
                        <a:pt x="422" y="216"/>
                        <a:pt x="429" y="230"/>
                        <a:pt x="459" y="245"/>
                      </a:cubicBezTo>
                      <a:cubicBezTo>
                        <a:pt x="471" y="251"/>
                        <a:pt x="493" y="260"/>
                        <a:pt x="493" y="260"/>
                      </a:cubicBezTo>
                      <a:cubicBezTo>
                        <a:pt x="499" y="260"/>
                        <a:pt x="538" y="266"/>
                        <a:pt x="535" y="248"/>
                      </a:cubicBezTo>
                      <a:cubicBezTo>
                        <a:pt x="533" y="239"/>
                        <a:pt x="505" y="233"/>
                        <a:pt x="505" y="233"/>
                      </a:cubicBezTo>
                      <a:cubicBezTo>
                        <a:pt x="491" y="218"/>
                        <a:pt x="508" y="213"/>
                        <a:pt x="482" y="205"/>
                      </a:cubicBezTo>
                      <a:cubicBezTo>
                        <a:pt x="478" y="202"/>
                        <a:pt x="473" y="201"/>
                        <a:pt x="471" y="196"/>
                      </a:cubicBezTo>
                      <a:cubicBezTo>
                        <a:pt x="467" y="192"/>
                        <a:pt x="471" y="187"/>
                        <a:pt x="467" y="178"/>
                      </a:cubicBezTo>
                      <a:cubicBezTo>
                        <a:pt x="463" y="174"/>
                        <a:pt x="452" y="174"/>
                        <a:pt x="444" y="171"/>
                      </a:cubicBezTo>
                      <a:cubicBezTo>
                        <a:pt x="433" y="158"/>
                        <a:pt x="427" y="148"/>
                        <a:pt x="452" y="142"/>
                      </a:cubicBezTo>
                      <a:cubicBezTo>
                        <a:pt x="444" y="125"/>
                        <a:pt x="444" y="126"/>
                        <a:pt x="414" y="128"/>
                      </a:cubicBezTo>
                      <a:cubicBezTo>
                        <a:pt x="393" y="123"/>
                        <a:pt x="391" y="123"/>
                        <a:pt x="395" y="105"/>
                      </a:cubicBezTo>
                      <a:cubicBezTo>
                        <a:pt x="390" y="87"/>
                        <a:pt x="375" y="82"/>
                        <a:pt x="358" y="78"/>
                      </a:cubicBezTo>
                      <a:cubicBezTo>
                        <a:pt x="341" y="64"/>
                        <a:pt x="341" y="60"/>
                        <a:pt x="316" y="54"/>
                      </a:cubicBezTo>
                      <a:cubicBezTo>
                        <a:pt x="309" y="52"/>
                        <a:pt x="293" y="48"/>
                        <a:pt x="293" y="48"/>
                      </a:cubicBezTo>
                      <a:cubicBezTo>
                        <a:pt x="275" y="33"/>
                        <a:pt x="252" y="29"/>
                        <a:pt x="226" y="21"/>
                      </a:cubicBezTo>
                      <a:cubicBezTo>
                        <a:pt x="212" y="19"/>
                        <a:pt x="203" y="10"/>
                        <a:pt x="192" y="4"/>
                      </a:cubicBezTo>
                      <a:cubicBezTo>
                        <a:pt x="188" y="3"/>
                        <a:pt x="180" y="0"/>
                        <a:pt x="180" y="0"/>
                      </a:cubicBezTo>
                      <a:cubicBezTo>
                        <a:pt x="156" y="1"/>
                        <a:pt x="148" y="0"/>
                        <a:pt x="131" y="13"/>
                      </a:cubicBezTo>
                      <a:cubicBezTo>
                        <a:pt x="126" y="26"/>
                        <a:pt x="118" y="38"/>
                        <a:pt x="105" y="45"/>
                      </a:cubicBezTo>
                      <a:cubicBezTo>
                        <a:pt x="92" y="42"/>
                        <a:pt x="97" y="43"/>
                        <a:pt x="86" y="39"/>
                      </a:cubicBezTo>
                      <a:lnTo>
                        <a:pt x="86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6" name="Freeform 22"/>
                <p:cNvSpPr>
                  <a:spLocks noChangeArrowheads="1"/>
                </p:cNvSpPr>
                <p:nvPr/>
              </p:nvSpPr>
              <p:spPr bwMode="auto">
                <a:xfrm>
                  <a:off x="2252" y="449"/>
                  <a:ext cx="33" cy="27"/>
                </a:xfrm>
                <a:custGeom>
                  <a:avLst/>
                  <a:gdLst/>
                  <a:ahLst/>
                  <a:cxnLst>
                    <a:cxn ang="0">
                      <a:pos x="0" y="91"/>
                    </a:cxn>
                    <a:cxn ang="0">
                      <a:pos x="49" y="94"/>
                    </a:cxn>
                    <a:cxn ang="0">
                      <a:pos x="83" y="75"/>
                    </a:cxn>
                    <a:cxn ang="0">
                      <a:pos x="106" y="45"/>
                    </a:cxn>
                    <a:cxn ang="0">
                      <a:pos x="80" y="20"/>
                    </a:cxn>
                    <a:cxn ang="0">
                      <a:pos x="80" y="5"/>
                    </a:cxn>
                    <a:cxn ang="0">
                      <a:pos x="132" y="38"/>
                    </a:cxn>
                    <a:cxn ang="0">
                      <a:pos x="125" y="85"/>
                    </a:cxn>
                    <a:cxn ang="0">
                      <a:pos x="61" y="118"/>
                    </a:cxn>
                    <a:cxn ang="0">
                      <a:pos x="15" y="102"/>
                    </a:cxn>
                    <a:cxn ang="0">
                      <a:pos x="4" y="97"/>
                    </a:cxn>
                    <a:cxn ang="0">
                      <a:pos x="0" y="91"/>
                    </a:cxn>
                    <a:cxn ang="0">
                      <a:pos x="0" y="91"/>
                    </a:cxn>
                  </a:cxnLst>
                  <a:rect l="0" t="0" r="r" b="b"/>
                  <a:pathLst>
                    <a:path w="146" h="119">
                      <a:moveTo>
                        <a:pt x="0" y="91"/>
                      </a:moveTo>
                      <a:cubicBezTo>
                        <a:pt x="10" y="69"/>
                        <a:pt x="32" y="89"/>
                        <a:pt x="49" y="94"/>
                      </a:cubicBezTo>
                      <a:cubicBezTo>
                        <a:pt x="64" y="89"/>
                        <a:pt x="70" y="81"/>
                        <a:pt x="83" y="75"/>
                      </a:cubicBezTo>
                      <a:cubicBezTo>
                        <a:pt x="89" y="63"/>
                        <a:pt x="95" y="54"/>
                        <a:pt x="106" y="45"/>
                      </a:cubicBezTo>
                      <a:cubicBezTo>
                        <a:pt x="102" y="34"/>
                        <a:pt x="80" y="20"/>
                        <a:pt x="80" y="20"/>
                      </a:cubicBezTo>
                      <a:cubicBezTo>
                        <a:pt x="61" y="0"/>
                        <a:pt x="55" y="1"/>
                        <a:pt x="80" y="5"/>
                      </a:cubicBezTo>
                      <a:cubicBezTo>
                        <a:pt x="100" y="16"/>
                        <a:pt x="108" y="32"/>
                        <a:pt x="132" y="38"/>
                      </a:cubicBezTo>
                      <a:cubicBezTo>
                        <a:pt x="145" y="56"/>
                        <a:pt x="145" y="72"/>
                        <a:pt x="125" y="85"/>
                      </a:cubicBezTo>
                      <a:cubicBezTo>
                        <a:pt x="95" y="76"/>
                        <a:pt x="98" y="109"/>
                        <a:pt x="61" y="118"/>
                      </a:cubicBezTo>
                      <a:cubicBezTo>
                        <a:pt x="29" y="111"/>
                        <a:pt x="46" y="116"/>
                        <a:pt x="15" y="102"/>
                      </a:cubicBezTo>
                      <a:cubicBezTo>
                        <a:pt x="12" y="101"/>
                        <a:pt x="4" y="97"/>
                        <a:pt x="4" y="97"/>
                      </a:cubicBezTo>
                      <a:cubicBezTo>
                        <a:pt x="0" y="85"/>
                        <a:pt x="23" y="66"/>
                        <a:pt x="0" y="91"/>
                      </a:cubicBezTo>
                      <a:lnTo>
                        <a:pt x="0" y="9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7" name="Freeform 23"/>
                <p:cNvSpPr>
                  <a:spLocks noChangeArrowheads="1"/>
                </p:cNvSpPr>
                <p:nvPr/>
              </p:nvSpPr>
              <p:spPr bwMode="auto">
                <a:xfrm>
                  <a:off x="2321" y="397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5" y="5"/>
                    </a:cxn>
                    <a:cxn ang="0">
                      <a:pos x="5" y="20"/>
                    </a:cxn>
                    <a:cxn ang="0">
                      <a:pos x="5" y="5"/>
                    </a:cxn>
                    <a:cxn ang="0">
                      <a:pos x="5" y="5"/>
                    </a:cxn>
                  </a:cxnLst>
                  <a:rect l="0" t="0" r="r" b="b"/>
                  <a:pathLst>
                    <a:path w="36" h="26">
                      <a:moveTo>
                        <a:pt x="5" y="5"/>
                      </a:moveTo>
                      <a:cubicBezTo>
                        <a:pt x="35" y="8"/>
                        <a:pt x="32" y="25"/>
                        <a:pt x="5" y="20"/>
                      </a:cubicBezTo>
                      <a:cubicBezTo>
                        <a:pt x="0" y="7"/>
                        <a:pt x="13" y="0"/>
                        <a:pt x="5" y="5"/>
                      </a:cubicBezTo>
                      <a:lnTo>
                        <a:pt x="5" y="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8" name="Freeform 24"/>
                <p:cNvSpPr>
                  <a:spLocks noChangeArrowheads="1"/>
                </p:cNvSpPr>
                <p:nvPr/>
              </p:nvSpPr>
              <p:spPr bwMode="auto">
                <a:xfrm>
                  <a:off x="2363" y="436"/>
                  <a:ext cx="11" cy="9"/>
                </a:xfrm>
                <a:custGeom>
                  <a:avLst/>
                  <a:gdLst/>
                  <a:ahLst/>
                  <a:cxnLst>
                    <a:cxn ang="0">
                      <a:pos x="15" y="26"/>
                    </a:cxn>
                    <a:cxn ang="0">
                      <a:pos x="26" y="0"/>
                    </a:cxn>
                    <a:cxn ang="0">
                      <a:pos x="26" y="38"/>
                    </a:cxn>
                    <a:cxn ang="0">
                      <a:pos x="15" y="26"/>
                    </a:cxn>
                    <a:cxn ang="0">
                      <a:pos x="15" y="26"/>
                    </a:cxn>
                  </a:cxnLst>
                  <a:rect l="0" t="0" r="r" b="b"/>
                  <a:pathLst>
                    <a:path w="49" h="39">
                      <a:moveTo>
                        <a:pt x="15" y="26"/>
                      </a:moveTo>
                      <a:cubicBezTo>
                        <a:pt x="9" y="10"/>
                        <a:pt x="9" y="5"/>
                        <a:pt x="26" y="0"/>
                      </a:cubicBezTo>
                      <a:cubicBezTo>
                        <a:pt x="48" y="6"/>
                        <a:pt x="43" y="28"/>
                        <a:pt x="26" y="38"/>
                      </a:cubicBezTo>
                      <a:cubicBezTo>
                        <a:pt x="0" y="29"/>
                        <a:pt x="24" y="5"/>
                        <a:pt x="15" y="26"/>
                      </a:cubicBezTo>
                      <a:lnTo>
                        <a:pt x="15" y="2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49" name="Freeform 25"/>
                <p:cNvSpPr>
                  <a:spLocks noChangeArrowheads="1"/>
                </p:cNvSpPr>
                <p:nvPr/>
              </p:nvSpPr>
              <p:spPr bwMode="auto">
                <a:xfrm>
                  <a:off x="2228" y="346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11" y="17"/>
                    </a:cxn>
                    <a:cxn ang="0">
                      <a:pos x="29" y="2"/>
                    </a:cxn>
                    <a:cxn ang="0">
                      <a:pos x="15" y="17"/>
                    </a:cxn>
                    <a:cxn ang="0">
                      <a:pos x="11" y="17"/>
                    </a:cxn>
                    <a:cxn ang="0">
                      <a:pos x="11" y="17"/>
                    </a:cxn>
                  </a:cxnLst>
                  <a:rect l="0" t="0" r="r" b="b"/>
                  <a:pathLst>
                    <a:path w="36" h="23">
                      <a:moveTo>
                        <a:pt x="11" y="17"/>
                      </a:moveTo>
                      <a:cubicBezTo>
                        <a:pt x="0" y="0"/>
                        <a:pt x="9" y="0"/>
                        <a:pt x="29" y="2"/>
                      </a:cubicBezTo>
                      <a:cubicBezTo>
                        <a:pt x="35" y="14"/>
                        <a:pt x="31" y="22"/>
                        <a:pt x="15" y="17"/>
                      </a:cubicBezTo>
                      <a:cubicBezTo>
                        <a:pt x="6" y="5"/>
                        <a:pt x="6" y="5"/>
                        <a:pt x="11" y="17"/>
                      </a:cubicBezTo>
                      <a:lnTo>
                        <a:pt x="11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0" name="Freeform 26"/>
                <p:cNvSpPr>
                  <a:spLocks noChangeArrowheads="1"/>
                </p:cNvSpPr>
                <p:nvPr/>
              </p:nvSpPr>
              <p:spPr bwMode="auto">
                <a:xfrm>
                  <a:off x="2158" y="389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11" y="15"/>
                    </a:cxn>
                    <a:cxn ang="0">
                      <a:pos x="26" y="2"/>
                    </a:cxn>
                    <a:cxn ang="0">
                      <a:pos x="26" y="18"/>
                    </a:cxn>
                    <a:cxn ang="0">
                      <a:pos x="11" y="15"/>
                    </a:cxn>
                    <a:cxn ang="0">
                      <a:pos x="11" y="15"/>
                    </a:cxn>
                  </a:cxnLst>
                  <a:rect l="0" t="0" r="r" b="b"/>
                  <a:pathLst>
                    <a:path w="36" h="21">
                      <a:moveTo>
                        <a:pt x="11" y="15"/>
                      </a:moveTo>
                      <a:cubicBezTo>
                        <a:pt x="0" y="2"/>
                        <a:pt x="4" y="0"/>
                        <a:pt x="26" y="2"/>
                      </a:cubicBezTo>
                      <a:cubicBezTo>
                        <a:pt x="27" y="4"/>
                        <a:pt x="35" y="15"/>
                        <a:pt x="26" y="18"/>
                      </a:cubicBezTo>
                      <a:cubicBezTo>
                        <a:pt x="20" y="20"/>
                        <a:pt x="11" y="15"/>
                        <a:pt x="11" y="15"/>
                      </a:cubicBezTo>
                      <a:lnTo>
                        <a:pt x="11" y="1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1" name="Freeform 27"/>
                <p:cNvSpPr>
                  <a:spLocks noChangeArrowheads="1"/>
                </p:cNvSpPr>
                <p:nvPr/>
              </p:nvSpPr>
              <p:spPr bwMode="auto">
                <a:xfrm>
                  <a:off x="2081" y="375"/>
                  <a:ext cx="34" cy="27"/>
                </a:xfrm>
                <a:custGeom>
                  <a:avLst/>
                  <a:gdLst/>
                  <a:ahLst/>
                  <a:cxnLst>
                    <a:cxn ang="0">
                      <a:pos x="0" y="73"/>
                    </a:cxn>
                    <a:cxn ang="0">
                      <a:pos x="26" y="35"/>
                    </a:cxn>
                    <a:cxn ang="0">
                      <a:pos x="49" y="29"/>
                    </a:cxn>
                    <a:cxn ang="0">
                      <a:pos x="90" y="26"/>
                    </a:cxn>
                    <a:cxn ang="0">
                      <a:pos x="109" y="0"/>
                    </a:cxn>
                    <a:cxn ang="0">
                      <a:pos x="150" y="60"/>
                    </a:cxn>
                    <a:cxn ang="0">
                      <a:pos x="132" y="84"/>
                    </a:cxn>
                    <a:cxn ang="0">
                      <a:pos x="101" y="93"/>
                    </a:cxn>
                    <a:cxn ang="0">
                      <a:pos x="90" y="118"/>
                    </a:cxn>
                    <a:cxn ang="0">
                      <a:pos x="60" y="101"/>
                    </a:cxn>
                    <a:cxn ang="0">
                      <a:pos x="71" y="76"/>
                    </a:cxn>
                    <a:cxn ang="0">
                      <a:pos x="56" y="43"/>
                    </a:cxn>
                    <a:cxn ang="0">
                      <a:pos x="37" y="70"/>
                    </a:cxn>
                    <a:cxn ang="0">
                      <a:pos x="15" y="84"/>
                    </a:cxn>
                    <a:cxn ang="0">
                      <a:pos x="0" y="73"/>
                    </a:cxn>
                    <a:cxn ang="0">
                      <a:pos x="0" y="73"/>
                    </a:cxn>
                  </a:cxnLst>
                  <a:rect l="0" t="0" r="r" b="b"/>
                  <a:pathLst>
                    <a:path w="151" h="119">
                      <a:moveTo>
                        <a:pt x="0" y="73"/>
                      </a:moveTo>
                      <a:cubicBezTo>
                        <a:pt x="1" y="68"/>
                        <a:pt x="22" y="36"/>
                        <a:pt x="26" y="35"/>
                      </a:cubicBezTo>
                      <a:cubicBezTo>
                        <a:pt x="32" y="32"/>
                        <a:pt x="49" y="29"/>
                        <a:pt x="49" y="29"/>
                      </a:cubicBezTo>
                      <a:cubicBezTo>
                        <a:pt x="64" y="33"/>
                        <a:pt x="75" y="30"/>
                        <a:pt x="90" y="26"/>
                      </a:cubicBezTo>
                      <a:cubicBezTo>
                        <a:pt x="98" y="17"/>
                        <a:pt x="101" y="8"/>
                        <a:pt x="109" y="0"/>
                      </a:cubicBezTo>
                      <a:cubicBezTo>
                        <a:pt x="132" y="5"/>
                        <a:pt x="143" y="43"/>
                        <a:pt x="150" y="60"/>
                      </a:cubicBezTo>
                      <a:cubicBezTo>
                        <a:pt x="141" y="81"/>
                        <a:pt x="150" y="73"/>
                        <a:pt x="132" y="84"/>
                      </a:cubicBezTo>
                      <a:cubicBezTo>
                        <a:pt x="115" y="77"/>
                        <a:pt x="111" y="81"/>
                        <a:pt x="101" y="93"/>
                      </a:cubicBezTo>
                      <a:cubicBezTo>
                        <a:pt x="107" y="104"/>
                        <a:pt x="105" y="110"/>
                        <a:pt x="90" y="118"/>
                      </a:cubicBezTo>
                      <a:cubicBezTo>
                        <a:pt x="75" y="113"/>
                        <a:pt x="73" y="106"/>
                        <a:pt x="60" y="101"/>
                      </a:cubicBezTo>
                      <a:cubicBezTo>
                        <a:pt x="49" y="88"/>
                        <a:pt x="56" y="85"/>
                        <a:pt x="71" y="76"/>
                      </a:cubicBezTo>
                      <a:cubicBezTo>
                        <a:pt x="77" y="63"/>
                        <a:pt x="73" y="52"/>
                        <a:pt x="56" y="43"/>
                      </a:cubicBezTo>
                      <a:cubicBezTo>
                        <a:pt x="37" y="47"/>
                        <a:pt x="56" y="60"/>
                        <a:pt x="37" y="70"/>
                      </a:cubicBezTo>
                      <a:cubicBezTo>
                        <a:pt x="30" y="74"/>
                        <a:pt x="15" y="84"/>
                        <a:pt x="15" y="84"/>
                      </a:cubicBezTo>
                      <a:cubicBezTo>
                        <a:pt x="3" y="73"/>
                        <a:pt x="9" y="73"/>
                        <a:pt x="0" y="73"/>
                      </a:cubicBezTo>
                      <a:lnTo>
                        <a:pt x="0" y="7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2" name="Freeform 28"/>
                <p:cNvSpPr>
                  <a:spLocks noChangeArrowheads="1"/>
                </p:cNvSpPr>
                <p:nvPr/>
              </p:nvSpPr>
              <p:spPr bwMode="auto">
                <a:xfrm>
                  <a:off x="2070" y="321"/>
                  <a:ext cx="40" cy="59"/>
                </a:xfrm>
                <a:custGeom>
                  <a:avLst/>
                  <a:gdLst/>
                  <a:ahLst/>
                  <a:cxnLst>
                    <a:cxn ang="0">
                      <a:pos x="25" y="143"/>
                    </a:cxn>
                    <a:cxn ang="0">
                      <a:pos x="47" y="193"/>
                    </a:cxn>
                    <a:cxn ang="0">
                      <a:pos x="59" y="161"/>
                    </a:cxn>
                    <a:cxn ang="0">
                      <a:pos x="96" y="149"/>
                    </a:cxn>
                    <a:cxn ang="0">
                      <a:pos x="85" y="187"/>
                    </a:cxn>
                    <a:cxn ang="0">
                      <a:pos x="123" y="190"/>
                    </a:cxn>
                    <a:cxn ang="0">
                      <a:pos x="142" y="213"/>
                    </a:cxn>
                    <a:cxn ang="0">
                      <a:pos x="108" y="220"/>
                    </a:cxn>
                    <a:cxn ang="0">
                      <a:pos x="138" y="259"/>
                    </a:cxn>
                    <a:cxn ang="0">
                      <a:pos x="157" y="229"/>
                    </a:cxn>
                    <a:cxn ang="0">
                      <a:pos x="153" y="167"/>
                    </a:cxn>
                    <a:cxn ang="0">
                      <a:pos x="111" y="158"/>
                    </a:cxn>
                    <a:cxn ang="0">
                      <a:pos x="93" y="119"/>
                    </a:cxn>
                    <a:cxn ang="0">
                      <a:pos x="63" y="119"/>
                    </a:cxn>
                    <a:cxn ang="0">
                      <a:pos x="55" y="101"/>
                    </a:cxn>
                    <a:cxn ang="0">
                      <a:pos x="78" y="62"/>
                    </a:cxn>
                    <a:cxn ang="0">
                      <a:pos x="55" y="0"/>
                    </a:cxn>
                    <a:cxn ang="0">
                      <a:pos x="32" y="32"/>
                    </a:cxn>
                    <a:cxn ang="0">
                      <a:pos x="6" y="68"/>
                    </a:cxn>
                    <a:cxn ang="0">
                      <a:pos x="25" y="110"/>
                    </a:cxn>
                    <a:cxn ang="0">
                      <a:pos x="25" y="143"/>
                    </a:cxn>
                    <a:cxn ang="0">
                      <a:pos x="25" y="143"/>
                    </a:cxn>
                  </a:cxnLst>
                  <a:rect l="0" t="0" r="r" b="b"/>
                  <a:pathLst>
                    <a:path w="177" h="260">
                      <a:moveTo>
                        <a:pt x="25" y="143"/>
                      </a:moveTo>
                      <a:cubicBezTo>
                        <a:pt x="19" y="162"/>
                        <a:pt x="27" y="181"/>
                        <a:pt x="47" y="193"/>
                      </a:cubicBezTo>
                      <a:cubicBezTo>
                        <a:pt x="63" y="181"/>
                        <a:pt x="64" y="179"/>
                        <a:pt x="59" y="161"/>
                      </a:cubicBezTo>
                      <a:cubicBezTo>
                        <a:pt x="64" y="137"/>
                        <a:pt x="72" y="137"/>
                        <a:pt x="96" y="149"/>
                      </a:cubicBezTo>
                      <a:cubicBezTo>
                        <a:pt x="110" y="164"/>
                        <a:pt x="91" y="170"/>
                        <a:pt x="85" y="187"/>
                      </a:cubicBezTo>
                      <a:cubicBezTo>
                        <a:pt x="93" y="207"/>
                        <a:pt x="106" y="194"/>
                        <a:pt x="123" y="190"/>
                      </a:cubicBezTo>
                      <a:cubicBezTo>
                        <a:pt x="143" y="194"/>
                        <a:pt x="147" y="198"/>
                        <a:pt x="142" y="213"/>
                      </a:cubicBezTo>
                      <a:cubicBezTo>
                        <a:pt x="125" y="209"/>
                        <a:pt x="121" y="212"/>
                        <a:pt x="108" y="220"/>
                      </a:cubicBezTo>
                      <a:cubicBezTo>
                        <a:pt x="111" y="238"/>
                        <a:pt x="115" y="253"/>
                        <a:pt x="138" y="259"/>
                      </a:cubicBezTo>
                      <a:cubicBezTo>
                        <a:pt x="143" y="245"/>
                        <a:pt x="138" y="233"/>
                        <a:pt x="157" y="229"/>
                      </a:cubicBezTo>
                      <a:cubicBezTo>
                        <a:pt x="170" y="214"/>
                        <a:pt x="176" y="184"/>
                        <a:pt x="153" y="167"/>
                      </a:cubicBezTo>
                      <a:cubicBezTo>
                        <a:pt x="143" y="161"/>
                        <a:pt x="123" y="161"/>
                        <a:pt x="111" y="158"/>
                      </a:cubicBezTo>
                      <a:cubicBezTo>
                        <a:pt x="121" y="137"/>
                        <a:pt x="123" y="126"/>
                        <a:pt x="93" y="119"/>
                      </a:cubicBezTo>
                      <a:cubicBezTo>
                        <a:pt x="89" y="119"/>
                        <a:pt x="68" y="125"/>
                        <a:pt x="63" y="119"/>
                      </a:cubicBezTo>
                      <a:cubicBezTo>
                        <a:pt x="59" y="114"/>
                        <a:pt x="55" y="101"/>
                        <a:pt x="55" y="101"/>
                      </a:cubicBezTo>
                      <a:cubicBezTo>
                        <a:pt x="59" y="75"/>
                        <a:pt x="59" y="75"/>
                        <a:pt x="78" y="62"/>
                      </a:cubicBezTo>
                      <a:cubicBezTo>
                        <a:pt x="76" y="44"/>
                        <a:pt x="83" y="7"/>
                        <a:pt x="55" y="0"/>
                      </a:cubicBezTo>
                      <a:cubicBezTo>
                        <a:pt x="25" y="5"/>
                        <a:pt x="29" y="5"/>
                        <a:pt x="32" y="32"/>
                      </a:cubicBezTo>
                      <a:cubicBezTo>
                        <a:pt x="29" y="57"/>
                        <a:pt x="27" y="51"/>
                        <a:pt x="6" y="68"/>
                      </a:cubicBezTo>
                      <a:cubicBezTo>
                        <a:pt x="0" y="84"/>
                        <a:pt x="8" y="96"/>
                        <a:pt x="25" y="110"/>
                      </a:cubicBezTo>
                      <a:cubicBezTo>
                        <a:pt x="27" y="116"/>
                        <a:pt x="31" y="139"/>
                        <a:pt x="25" y="143"/>
                      </a:cubicBezTo>
                      <a:lnTo>
                        <a:pt x="25" y="14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3" name="Freeform 29"/>
                <p:cNvSpPr>
                  <a:spLocks noChangeArrowheads="1"/>
                </p:cNvSpPr>
                <p:nvPr/>
              </p:nvSpPr>
              <p:spPr bwMode="auto">
                <a:xfrm>
                  <a:off x="2079" y="362"/>
                  <a:ext cx="15" cy="17"/>
                </a:xfrm>
                <a:custGeom>
                  <a:avLst/>
                  <a:gdLst/>
                  <a:ahLst/>
                  <a:cxnLst>
                    <a:cxn ang="0">
                      <a:pos x="11" y="33"/>
                    </a:cxn>
                    <a:cxn ang="0">
                      <a:pos x="24" y="0"/>
                    </a:cxn>
                    <a:cxn ang="0">
                      <a:pos x="41" y="22"/>
                    </a:cxn>
                    <a:cxn ang="0">
                      <a:pos x="45" y="33"/>
                    </a:cxn>
                    <a:cxn ang="0">
                      <a:pos x="58" y="35"/>
                    </a:cxn>
                    <a:cxn ang="0">
                      <a:pos x="66" y="55"/>
                    </a:cxn>
                    <a:cxn ang="0">
                      <a:pos x="37" y="74"/>
                    </a:cxn>
                    <a:cxn ang="0">
                      <a:pos x="11" y="33"/>
                    </a:cxn>
                    <a:cxn ang="0">
                      <a:pos x="11" y="33"/>
                    </a:cxn>
                  </a:cxnLst>
                  <a:rect l="0" t="0" r="r" b="b"/>
                  <a:pathLst>
                    <a:path w="67" h="75">
                      <a:moveTo>
                        <a:pt x="11" y="33"/>
                      </a:moveTo>
                      <a:cubicBezTo>
                        <a:pt x="0" y="20"/>
                        <a:pt x="5" y="8"/>
                        <a:pt x="24" y="0"/>
                      </a:cubicBezTo>
                      <a:cubicBezTo>
                        <a:pt x="47" y="3"/>
                        <a:pt x="47" y="6"/>
                        <a:pt x="41" y="22"/>
                      </a:cubicBezTo>
                      <a:cubicBezTo>
                        <a:pt x="43" y="26"/>
                        <a:pt x="41" y="30"/>
                        <a:pt x="45" y="33"/>
                      </a:cubicBezTo>
                      <a:cubicBezTo>
                        <a:pt x="47" y="35"/>
                        <a:pt x="56" y="33"/>
                        <a:pt x="58" y="35"/>
                      </a:cubicBezTo>
                      <a:cubicBezTo>
                        <a:pt x="62" y="42"/>
                        <a:pt x="66" y="55"/>
                        <a:pt x="66" y="55"/>
                      </a:cubicBezTo>
                      <a:cubicBezTo>
                        <a:pt x="60" y="67"/>
                        <a:pt x="54" y="69"/>
                        <a:pt x="37" y="74"/>
                      </a:cubicBezTo>
                      <a:cubicBezTo>
                        <a:pt x="24" y="60"/>
                        <a:pt x="37" y="33"/>
                        <a:pt x="11" y="33"/>
                      </a:cubicBezTo>
                      <a:lnTo>
                        <a:pt x="11" y="3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4" name="Freeform 30"/>
                <p:cNvSpPr>
                  <a:spLocks noChangeArrowheads="1"/>
                </p:cNvSpPr>
                <p:nvPr/>
              </p:nvSpPr>
              <p:spPr bwMode="auto">
                <a:xfrm>
                  <a:off x="2052" y="365"/>
                  <a:ext cx="19" cy="1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42" y="27"/>
                    </a:cxn>
                    <a:cxn ang="0">
                      <a:pos x="70" y="0"/>
                    </a:cxn>
                    <a:cxn ang="0">
                      <a:pos x="46" y="40"/>
                    </a:cxn>
                    <a:cxn ang="0">
                      <a:pos x="3" y="74"/>
                    </a:cxn>
                    <a:cxn ang="0">
                      <a:pos x="0" y="64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84" h="75">
                      <a:moveTo>
                        <a:pt x="0" y="64"/>
                      </a:moveTo>
                      <a:cubicBezTo>
                        <a:pt x="11" y="55"/>
                        <a:pt x="35" y="42"/>
                        <a:pt x="42" y="27"/>
                      </a:cubicBezTo>
                      <a:cubicBezTo>
                        <a:pt x="52" y="13"/>
                        <a:pt x="48" y="5"/>
                        <a:pt x="70" y="0"/>
                      </a:cubicBezTo>
                      <a:cubicBezTo>
                        <a:pt x="83" y="14"/>
                        <a:pt x="70" y="33"/>
                        <a:pt x="46" y="40"/>
                      </a:cubicBezTo>
                      <a:cubicBezTo>
                        <a:pt x="41" y="55"/>
                        <a:pt x="23" y="69"/>
                        <a:pt x="3" y="74"/>
                      </a:cubicBezTo>
                      <a:cubicBezTo>
                        <a:pt x="1" y="70"/>
                        <a:pt x="0" y="64"/>
                        <a:pt x="0" y="64"/>
                      </a:cubicBezTo>
                      <a:lnTo>
                        <a:pt x="0" y="64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5" name="Freeform 31"/>
                <p:cNvSpPr>
                  <a:spLocks noChangeArrowheads="1"/>
                </p:cNvSpPr>
                <p:nvPr/>
              </p:nvSpPr>
              <p:spPr bwMode="auto">
                <a:xfrm>
                  <a:off x="3098" y="341"/>
                  <a:ext cx="299" cy="174"/>
                </a:xfrm>
                <a:custGeom>
                  <a:avLst/>
                  <a:gdLst/>
                  <a:ahLst/>
                  <a:cxnLst>
                    <a:cxn ang="0">
                      <a:pos x="57" y="762"/>
                    </a:cxn>
                    <a:cxn ang="0">
                      <a:pos x="66" y="677"/>
                    </a:cxn>
                    <a:cxn ang="0">
                      <a:pos x="60" y="665"/>
                    </a:cxn>
                    <a:cxn ang="0">
                      <a:pos x="43" y="595"/>
                    </a:cxn>
                    <a:cxn ang="0">
                      <a:pos x="10" y="588"/>
                    </a:cxn>
                    <a:cxn ang="0">
                      <a:pos x="0" y="522"/>
                    </a:cxn>
                    <a:cxn ang="0">
                      <a:pos x="32" y="490"/>
                    </a:cxn>
                    <a:cxn ang="0">
                      <a:pos x="15" y="449"/>
                    </a:cxn>
                    <a:cxn ang="0">
                      <a:pos x="4" y="438"/>
                    </a:cxn>
                    <a:cxn ang="0">
                      <a:pos x="77" y="326"/>
                    </a:cxn>
                    <a:cxn ang="0">
                      <a:pos x="119" y="260"/>
                    </a:cxn>
                    <a:cxn ang="0">
                      <a:pos x="113" y="193"/>
                    </a:cxn>
                    <a:cxn ang="0">
                      <a:pos x="66" y="118"/>
                    </a:cxn>
                    <a:cxn ang="0">
                      <a:pos x="55" y="89"/>
                    </a:cxn>
                    <a:cxn ang="0">
                      <a:pos x="71" y="100"/>
                    </a:cxn>
                    <a:cxn ang="0">
                      <a:pos x="130" y="97"/>
                    </a:cxn>
                    <a:cxn ang="0">
                      <a:pos x="175" y="29"/>
                    </a:cxn>
                    <a:cxn ang="0">
                      <a:pos x="225" y="0"/>
                    </a:cxn>
                    <a:cxn ang="0">
                      <a:pos x="242" y="4"/>
                    </a:cxn>
                    <a:cxn ang="0">
                      <a:pos x="253" y="24"/>
                    </a:cxn>
                    <a:cxn ang="0">
                      <a:pos x="270" y="13"/>
                    </a:cxn>
                    <a:cxn ang="0">
                      <a:pos x="304" y="21"/>
                    </a:cxn>
                    <a:cxn ang="0">
                      <a:pos x="321" y="24"/>
                    </a:cxn>
                    <a:cxn ang="0">
                      <a:pos x="391" y="38"/>
                    </a:cxn>
                    <a:cxn ang="0">
                      <a:pos x="430" y="66"/>
                    </a:cxn>
                    <a:cxn ang="0">
                      <a:pos x="464" y="46"/>
                    </a:cxn>
                    <a:cxn ang="0">
                      <a:pos x="480" y="38"/>
                    </a:cxn>
                    <a:cxn ang="0">
                      <a:pos x="542" y="38"/>
                    </a:cxn>
                    <a:cxn ang="0">
                      <a:pos x="587" y="89"/>
                    </a:cxn>
                    <a:cxn ang="0">
                      <a:pos x="643" y="162"/>
                    </a:cxn>
                    <a:cxn ang="0">
                      <a:pos x="684" y="193"/>
                    </a:cxn>
                    <a:cxn ang="0">
                      <a:pos x="718" y="187"/>
                    </a:cxn>
                    <a:cxn ang="0">
                      <a:pos x="754" y="178"/>
                    </a:cxn>
                    <a:cxn ang="0">
                      <a:pos x="810" y="195"/>
                    </a:cxn>
                    <a:cxn ang="0">
                      <a:pos x="838" y="219"/>
                    </a:cxn>
                    <a:cxn ang="0">
                      <a:pos x="861" y="243"/>
                    </a:cxn>
                    <a:cxn ang="0">
                      <a:pos x="889" y="301"/>
                    </a:cxn>
                    <a:cxn ang="0">
                      <a:pos x="900" y="326"/>
                    </a:cxn>
                    <a:cxn ang="0">
                      <a:pos x="906" y="340"/>
                    </a:cxn>
                    <a:cxn ang="0">
                      <a:pos x="866" y="389"/>
                    </a:cxn>
                    <a:cxn ang="0">
                      <a:pos x="900" y="386"/>
                    </a:cxn>
                    <a:cxn ang="0">
                      <a:pos x="956" y="426"/>
                    </a:cxn>
                    <a:cxn ang="0">
                      <a:pos x="1018" y="431"/>
                    </a:cxn>
                    <a:cxn ang="0">
                      <a:pos x="1062" y="457"/>
                    </a:cxn>
                    <a:cxn ang="0">
                      <a:pos x="1068" y="468"/>
                    </a:cxn>
                    <a:cxn ang="0">
                      <a:pos x="1068" y="479"/>
                    </a:cxn>
                    <a:cxn ang="0">
                      <a:pos x="1102" y="468"/>
                    </a:cxn>
                    <a:cxn ang="0">
                      <a:pos x="1119" y="465"/>
                    </a:cxn>
                    <a:cxn ang="0">
                      <a:pos x="1228" y="504"/>
                    </a:cxn>
                    <a:cxn ang="0">
                      <a:pos x="1250" y="545"/>
                    </a:cxn>
                    <a:cxn ang="0">
                      <a:pos x="1301" y="550"/>
                    </a:cxn>
                    <a:cxn ang="0">
                      <a:pos x="1317" y="588"/>
                    </a:cxn>
                    <a:cxn ang="0">
                      <a:pos x="1261" y="700"/>
                    </a:cxn>
                    <a:cxn ang="0">
                      <a:pos x="1217" y="765"/>
                    </a:cxn>
                    <a:cxn ang="0">
                      <a:pos x="57" y="762"/>
                    </a:cxn>
                  </a:cxnLst>
                  <a:rect l="0" t="0" r="r" b="b"/>
                  <a:pathLst>
                    <a:path w="1318" h="766">
                      <a:moveTo>
                        <a:pt x="57" y="762"/>
                      </a:moveTo>
                      <a:cubicBezTo>
                        <a:pt x="88" y="765"/>
                        <a:pt x="69" y="686"/>
                        <a:pt x="66" y="677"/>
                      </a:cubicBezTo>
                      <a:cubicBezTo>
                        <a:pt x="63" y="672"/>
                        <a:pt x="60" y="665"/>
                        <a:pt x="60" y="665"/>
                      </a:cubicBezTo>
                      <a:cubicBezTo>
                        <a:pt x="57" y="661"/>
                        <a:pt x="55" y="604"/>
                        <a:pt x="43" y="595"/>
                      </a:cubicBezTo>
                      <a:cubicBezTo>
                        <a:pt x="35" y="590"/>
                        <a:pt x="10" y="588"/>
                        <a:pt x="10" y="588"/>
                      </a:cubicBezTo>
                      <a:cubicBezTo>
                        <a:pt x="0" y="566"/>
                        <a:pt x="7" y="547"/>
                        <a:pt x="0" y="522"/>
                      </a:cubicBezTo>
                      <a:cubicBezTo>
                        <a:pt x="4" y="504"/>
                        <a:pt x="18" y="507"/>
                        <a:pt x="32" y="490"/>
                      </a:cubicBezTo>
                      <a:cubicBezTo>
                        <a:pt x="38" y="468"/>
                        <a:pt x="38" y="460"/>
                        <a:pt x="15" y="449"/>
                      </a:cubicBezTo>
                      <a:cubicBezTo>
                        <a:pt x="10" y="444"/>
                        <a:pt x="4" y="442"/>
                        <a:pt x="4" y="438"/>
                      </a:cubicBezTo>
                      <a:cubicBezTo>
                        <a:pt x="4" y="412"/>
                        <a:pt x="43" y="335"/>
                        <a:pt x="77" y="326"/>
                      </a:cubicBezTo>
                      <a:cubicBezTo>
                        <a:pt x="88" y="301"/>
                        <a:pt x="108" y="284"/>
                        <a:pt x="119" y="260"/>
                      </a:cubicBezTo>
                      <a:cubicBezTo>
                        <a:pt x="105" y="224"/>
                        <a:pt x="103" y="230"/>
                        <a:pt x="113" y="193"/>
                      </a:cubicBezTo>
                      <a:cubicBezTo>
                        <a:pt x="103" y="164"/>
                        <a:pt x="94" y="131"/>
                        <a:pt x="66" y="118"/>
                      </a:cubicBezTo>
                      <a:cubicBezTo>
                        <a:pt x="49" y="100"/>
                        <a:pt x="27" y="103"/>
                        <a:pt x="55" y="89"/>
                      </a:cubicBezTo>
                      <a:cubicBezTo>
                        <a:pt x="74" y="94"/>
                        <a:pt x="71" y="89"/>
                        <a:pt x="71" y="100"/>
                      </a:cubicBezTo>
                      <a:cubicBezTo>
                        <a:pt x="94" y="113"/>
                        <a:pt x="105" y="107"/>
                        <a:pt x="130" y="97"/>
                      </a:cubicBezTo>
                      <a:cubicBezTo>
                        <a:pt x="122" y="60"/>
                        <a:pt x="130" y="38"/>
                        <a:pt x="175" y="29"/>
                      </a:cubicBezTo>
                      <a:cubicBezTo>
                        <a:pt x="194" y="21"/>
                        <a:pt x="206" y="7"/>
                        <a:pt x="225" y="0"/>
                      </a:cubicBezTo>
                      <a:cubicBezTo>
                        <a:pt x="231" y="1"/>
                        <a:pt x="242" y="0"/>
                        <a:pt x="242" y="4"/>
                      </a:cubicBezTo>
                      <a:cubicBezTo>
                        <a:pt x="248" y="32"/>
                        <a:pt x="206" y="35"/>
                        <a:pt x="253" y="24"/>
                      </a:cubicBezTo>
                      <a:cubicBezTo>
                        <a:pt x="259" y="21"/>
                        <a:pt x="265" y="13"/>
                        <a:pt x="270" y="13"/>
                      </a:cubicBezTo>
                      <a:cubicBezTo>
                        <a:pt x="281" y="10"/>
                        <a:pt x="293" y="18"/>
                        <a:pt x="304" y="21"/>
                      </a:cubicBezTo>
                      <a:cubicBezTo>
                        <a:pt x="309" y="21"/>
                        <a:pt x="321" y="24"/>
                        <a:pt x="321" y="24"/>
                      </a:cubicBezTo>
                      <a:cubicBezTo>
                        <a:pt x="337" y="44"/>
                        <a:pt x="357" y="35"/>
                        <a:pt x="391" y="38"/>
                      </a:cubicBezTo>
                      <a:cubicBezTo>
                        <a:pt x="396" y="58"/>
                        <a:pt x="407" y="60"/>
                        <a:pt x="430" y="66"/>
                      </a:cubicBezTo>
                      <a:cubicBezTo>
                        <a:pt x="441" y="60"/>
                        <a:pt x="452" y="55"/>
                        <a:pt x="464" y="46"/>
                      </a:cubicBezTo>
                      <a:cubicBezTo>
                        <a:pt x="469" y="44"/>
                        <a:pt x="480" y="38"/>
                        <a:pt x="480" y="38"/>
                      </a:cubicBezTo>
                      <a:cubicBezTo>
                        <a:pt x="542" y="72"/>
                        <a:pt x="486" y="55"/>
                        <a:pt x="542" y="38"/>
                      </a:cubicBezTo>
                      <a:cubicBezTo>
                        <a:pt x="576" y="46"/>
                        <a:pt x="559" y="72"/>
                        <a:pt x="587" y="89"/>
                      </a:cubicBezTo>
                      <a:cubicBezTo>
                        <a:pt x="595" y="104"/>
                        <a:pt x="623" y="150"/>
                        <a:pt x="643" y="162"/>
                      </a:cubicBezTo>
                      <a:cubicBezTo>
                        <a:pt x="673" y="193"/>
                        <a:pt x="654" y="184"/>
                        <a:pt x="684" y="193"/>
                      </a:cubicBezTo>
                      <a:cubicBezTo>
                        <a:pt x="695" y="190"/>
                        <a:pt x="707" y="190"/>
                        <a:pt x="718" y="187"/>
                      </a:cubicBezTo>
                      <a:cubicBezTo>
                        <a:pt x="729" y="184"/>
                        <a:pt x="754" y="178"/>
                        <a:pt x="754" y="178"/>
                      </a:cubicBezTo>
                      <a:cubicBezTo>
                        <a:pt x="777" y="181"/>
                        <a:pt x="791" y="184"/>
                        <a:pt x="810" y="195"/>
                      </a:cubicBezTo>
                      <a:cubicBezTo>
                        <a:pt x="849" y="237"/>
                        <a:pt x="788" y="170"/>
                        <a:pt x="838" y="219"/>
                      </a:cubicBezTo>
                      <a:cubicBezTo>
                        <a:pt x="844" y="227"/>
                        <a:pt x="861" y="243"/>
                        <a:pt x="861" y="243"/>
                      </a:cubicBezTo>
                      <a:cubicBezTo>
                        <a:pt x="869" y="265"/>
                        <a:pt x="880" y="278"/>
                        <a:pt x="889" y="301"/>
                      </a:cubicBezTo>
                      <a:cubicBezTo>
                        <a:pt x="892" y="309"/>
                        <a:pt x="897" y="318"/>
                        <a:pt x="900" y="326"/>
                      </a:cubicBezTo>
                      <a:cubicBezTo>
                        <a:pt x="903" y="332"/>
                        <a:pt x="906" y="340"/>
                        <a:pt x="906" y="340"/>
                      </a:cubicBezTo>
                      <a:cubicBezTo>
                        <a:pt x="897" y="360"/>
                        <a:pt x="875" y="366"/>
                        <a:pt x="866" y="389"/>
                      </a:cubicBezTo>
                      <a:cubicBezTo>
                        <a:pt x="875" y="415"/>
                        <a:pt x="886" y="400"/>
                        <a:pt x="900" y="386"/>
                      </a:cubicBezTo>
                      <a:cubicBezTo>
                        <a:pt x="953" y="392"/>
                        <a:pt x="948" y="389"/>
                        <a:pt x="956" y="426"/>
                      </a:cubicBezTo>
                      <a:cubicBezTo>
                        <a:pt x="981" y="412"/>
                        <a:pt x="992" y="417"/>
                        <a:pt x="1018" y="431"/>
                      </a:cubicBezTo>
                      <a:cubicBezTo>
                        <a:pt x="1032" y="442"/>
                        <a:pt x="1040" y="452"/>
                        <a:pt x="1062" y="457"/>
                      </a:cubicBezTo>
                      <a:cubicBezTo>
                        <a:pt x="1065" y="460"/>
                        <a:pt x="1071" y="465"/>
                        <a:pt x="1068" y="468"/>
                      </a:cubicBezTo>
                      <a:cubicBezTo>
                        <a:pt x="1062" y="479"/>
                        <a:pt x="1029" y="468"/>
                        <a:pt x="1068" y="479"/>
                      </a:cubicBezTo>
                      <a:cubicBezTo>
                        <a:pt x="1079" y="476"/>
                        <a:pt x="1090" y="470"/>
                        <a:pt x="1102" y="468"/>
                      </a:cubicBezTo>
                      <a:cubicBezTo>
                        <a:pt x="1107" y="468"/>
                        <a:pt x="1119" y="465"/>
                        <a:pt x="1119" y="465"/>
                      </a:cubicBezTo>
                      <a:cubicBezTo>
                        <a:pt x="1155" y="482"/>
                        <a:pt x="1194" y="487"/>
                        <a:pt x="1228" y="504"/>
                      </a:cubicBezTo>
                      <a:cubicBezTo>
                        <a:pt x="1233" y="519"/>
                        <a:pt x="1245" y="531"/>
                        <a:pt x="1250" y="545"/>
                      </a:cubicBezTo>
                      <a:cubicBezTo>
                        <a:pt x="1267" y="542"/>
                        <a:pt x="1287" y="533"/>
                        <a:pt x="1301" y="550"/>
                      </a:cubicBezTo>
                      <a:cubicBezTo>
                        <a:pt x="1309" y="562"/>
                        <a:pt x="1317" y="588"/>
                        <a:pt x="1317" y="588"/>
                      </a:cubicBezTo>
                      <a:cubicBezTo>
                        <a:pt x="1309" y="630"/>
                        <a:pt x="1312" y="672"/>
                        <a:pt x="1261" y="700"/>
                      </a:cubicBezTo>
                      <a:cubicBezTo>
                        <a:pt x="1250" y="711"/>
                        <a:pt x="1222" y="748"/>
                        <a:pt x="1217" y="765"/>
                      </a:cubicBezTo>
                      <a:lnTo>
                        <a:pt x="57" y="76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6" name="Freeform 32"/>
                <p:cNvSpPr>
                  <a:spLocks noChangeArrowheads="1"/>
                </p:cNvSpPr>
                <p:nvPr/>
              </p:nvSpPr>
              <p:spPr bwMode="auto">
                <a:xfrm>
                  <a:off x="2702" y="106"/>
                  <a:ext cx="420" cy="273"/>
                </a:xfrm>
                <a:custGeom>
                  <a:avLst/>
                  <a:gdLst/>
                  <a:ahLst/>
                  <a:cxnLst>
                    <a:cxn ang="0">
                      <a:pos x="766" y="7"/>
                    </a:cxn>
                    <a:cxn ang="0">
                      <a:pos x="951" y="49"/>
                    </a:cxn>
                    <a:cxn ang="0">
                      <a:pos x="1041" y="55"/>
                    </a:cxn>
                    <a:cxn ang="0">
                      <a:pos x="1094" y="183"/>
                    </a:cxn>
                    <a:cxn ang="0">
                      <a:pos x="1109" y="127"/>
                    </a:cxn>
                    <a:cxn ang="0">
                      <a:pos x="1147" y="102"/>
                    </a:cxn>
                    <a:cxn ang="0">
                      <a:pos x="1214" y="178"/>
                    </a:cxn>
                    <a:cxn ang="0">
                      <a:pos x="1291" y="139"/>
                    </a:cxn>
                    <a:cxn ang="0">
                      <a:pos x="1336" y="121"/>
                    </a:cxn>
                    <a:cxn ang="0">
                      <a:pos x="1442" y="1"/>
                    </a:cxn>
                    <a:cxn ang="0">
                      <a:pos x="1507" y="102"/>
                    </a:cxn>
                    <a:cxn ang="0">
                      <a:pos x="1507" y="183"/>
                    </a:cxn>
                    <a:cxn ang="0">
                      <a:pos x="1492" y="223"/>
                    </a:cxn>
                    <a:cxn ang="0">
                      <a:pos x="1447" y="227"/>
                    </a:cxn>
                    <a:cxn ang="0">
                      <a:pos x="1442" y="263"/>
                    </a:cxn>
                    <a:cxn ang="0">
                      <a:pos x="1515" y="321"/>
                    </a:cxn>
                    <a:cxn ang="0">
                      <a:pos x="1485" y="460"/>
                    </a:cxn>
                    <a:cxn ang="0">
                      <a:pos x="1567" y="588"/>
                    </a:cxn>
                    <a:cxn ang="0">
                      <a:pos x="1613" y="642"/>
                    </a:cxn>
                    <a:cxn ang="0">
                      <a:pos x="1567" y="642"/>
                    </a:cxn>
                    <a:cxn ang="0">
                      <a:pos x="1412" y="543"/>
                    </a:cxn>
                    <a:cxn ang="0">
                      <a:pos x="1283" y="570"/>
                    </a:cxn>
                    <a:cxn ang="0">
                      <a:pos x="1117" y="631"/>
                    </a:cxn>
                    <a:cxn ang="0">
                      <a:pos x="1214" y="826"/>
                    </a:cxn>
                    <a:cxn ang="0">
                      <a:pos x="1344" y="873"/>
                    </a:cxn>
                    <a:cxn ang="0">
                      <a:pos x="1397" y="787"/>
                    </a:cxn>
                    <a:cxn ang="0">
                      <a:pos x="1462" y="814"/>
                    </a:cxn>
                    <a:cxn ang="0">
                      <a:pos x="1447" y="903"/>
                    </a:cxn>
                    <a:cxn ang="0">
                      <a:pos x="1515" y="955"/>
                    </a:cxn>
                    <a:cxn ang="0">
                      <a:pos x="1583" y="937"/>
                    </a:cxn>
                    <a:cxn ang="0">
                      <a:pos x="1738" y="1150"/>
                    </a:cxn>
                    <a:cxn ang="0">
                      <a:pos x="1775" y="1178"/>
                    </a:cxn>
                    <a:cxn ang="0">
                      <a:pos x="1650" y="1156"/>
                    </a:cxn>
                    <a:cxn ang="0">
                      <a:pos x="1567" y="1080"/>
                    </a:cxn>
                    <a:cxn ang="0">
                      <a:pos x="1470" y="1014"/>
                    </a:cxn>
                    <a:cxn ang="0">
                      <a:pos x="1328" y="943"/>
                    </a:cxn>
                    <a:cxn ang="0">
                      <a:pos x="1162" y="921"/>
                    </a:cxn>
                    <a:cxn ang="0">
                      <a:pos x="958" y="850"/>
                    </a:cxn>
                    <a:cxn ang="0">
                      <a:pos x="872" y="722"/>
                    </a:cxn>
                    <a:cxn ang="0">
                      <a:pos x="811" y="660"/>
                    </a:cxn>
                    <a:cxn ang="0">
                      <a:pos x="721" y="613"/>
                    </a:cxn>
                    <a:cxn ang="0">
                      <a:pos x="646" y="531"/>
                    </a:cxn>
                    <a:cxn ang="0">
                      <a:pos x="668" y="588"/>
                    </a:cxn>
                    <a:cxn ang="0">
                      <a:pos x="789" y="705"/>
                    </a:cxn>
                    <a:cxn ang="0">
                      <a:pos x="796" y="752"/>
                    </a:cxn>
                    <a:cxn ang="0">
                      <a:pos x="743" y="710"/>
                    </a:cxn>
                    <a:cxn ang="0">
                      <a:pos x="668" y="666"/>
                    </a:cxn>
                    <a:cxn ang="0">
                      <a:pos x="592" y="570"/>
                    </a:cxn>
                    <a:cxn ang="0">
                      <a:pos x="501" y="496"/>
                    </a:cxn>
                    <a:cxn ang="0">
                      <a:pos x="395" y="448"/>
                    </a:cxn>
                    <a:cxn ang="0">
                      <a:pos x="290" y="337"/>
                    </a:cxn>
                    <a:cxn ang="0">
                      <a:pos x="124" y="96"/>
                    </a:cxn>
                    <a:cxn ang="0">
                      <a:pos x="64" y="55"/>
                    </a:cxn>
                    <a:cxn ang="0">
                      <a:pos x="86" y="31"/>
                    </a:cxn>
                    <a:cxn ang="0">
                      <a:pos x="192" y="102"/>
                    </a:cxn>
                    <a:cxn ang="0">
                      <a:pos x="154" y="55"/>
                    </a:cxn>
                  </a:cxnLst>
                  <a:rect l="0" t="0" r="r" b="b"/>
                  <a:pathLst>
                    <a:path w="1852" h="1205">
                      <a:moveTo>
                        <a:pt x="154" y="55"/>
                      </a:moveTo>
                      <a:lnTo>
                        <a:pt x="766" y="7"/>
                      </a:lnTo>
                      <a:cubicBezTo>
                        <a:pt x="941" y="31"/>
                        <a:pt x="877" y="0"/>
                        <a:pt x="894" y="78"/>
                      </a:cubicBezTo>
                      <a:cubicBezTo>
                        <a:pt x="932" y="70"/>
                        <a:pt x="913" y="58"/>
                        <a:pt x="951" y="49"/>
                      </a:cubicBezTo>
                      <a:cubicBezTo>
                        <a:pt x="966" y="53"/>
                        <a:pt x="979" y="67"/>
                        <a:pt x="996" y="67"/>
                      </a:cubicBezTo>
                      <a:cubicBezTo>
                        <a:pt x="1011" y="67"/>
                        <a:pt x="1041" y="55"/>
                        <a:pt x="1041" y="55"/>
                      </a:cubicBezTo>
                      <a:cubicBezTo>
                        <a:pt x="1053" y="80"/>
                        <a:pt x="1045" y="87"/>
                        <a:pt x="1026" y="108"/>
                      </a:cubicBezTo>
                      <a:cubicBezTo>
                        <a:pt x="1051" y="162"/>
                        <a:pt x="1041" y="144"/>
                        <a:pt x="1094" y="183"/>
                      </a:cubicBezTo>
                      <a:cubicBezTo>
                        <a:pt x="1105" y="210"/>
                        <a:pt x="1117" y="210"/>
                        <a:pt x="1147" y="195"/>
                      </a:cubicBezTo>
                      <a:cubicBezTo>
                        <a:pt x="1135" y="170"/>
                        <a:pt x="1124" y="152"/>
                        <a:pt x="1109" y="127"/>
                      </a:cubicBezTo>
                      <a:cubicBezTo>
                        <a:pt x="1103" y="115"/>
                        <a:pt x="1094" y="96"/>
                        <a:pt x="1094" y="96"/>
                      </a:cubicBezTo>
                      <a:cubicBezTo>
                        <a:pt x="1107" y="64"/>
                        <a:pt x="1130" y="81"/>
                        <a:pt x="1147" y="102"/>
                      </a:cubicBezTo>
                      <a:cubicBezTo>
                        <a:pt x="1152" y="121"/>
                        <a:pt x="1150" y="167"/>
                        <a:pt x="1184" y="127"/>
                      </a:cubicBezTo>
                      <a:cubicBezTo>
                        <a:pt x="1226" y="137"/>
                        <a:pt x="1222" y="147"/>
                        <a:pt x="1214" y="178"/>
                      </a:cubicBezTo>
                      <a:cubicBezTo>
                        <a:pt x="1230" y="212"/>
                        <a:pt x="1259" y="199"/>
                        <a:pt x="1291" y="183"/>
                      </a:cubicBezTo>
                      <a:cubicBezTo>
                        <a:pt x="1304" y="153"/>
                        <a:pt x="1274" y="176"/>
                        <a:pt x="1291" y="139"/>
                      </a:cubicBezTo>
                      <a:cubicBezTo>
                        <a:pt x="1293" y="133"/>
                        <a:pt x="1306" y="136"/>
                        <a:pt x="1313" y="133"/>
                      </a:cubicBezTo>
                      <a:cubicBezTo>
                        <a:pt x="1321" y="130"/>
                        <a:pt x="1328" y="125"/>
                        <a:pt x="1336" y="121"/>
                      </a:cubicBezTo>
                      <a:cubicBezTo>
                        <a:pt x="1357" y="78"/>
                        <a:pt x="1302" y="78"/>
                        <a:pt x="1405" y="67"/>
                      </a:cubicBezTo>
                      <a:cubicBezTo>
                        <a:pt x="1416" y="38"/>
                        <a:pt x="1403" y="12"/>
                        <a:pt x="1442" y="1"/>
                      </a:cubicBezTo>
                      <a:cubicBezTo>
                        <a:pt x="1488" y="15"/>
                        <a:pt x="1468" y="55"/>
                        <a:pt x="1515" y="67"/>
                      </a:cubicBezTo>
                      <a:cubicBezTo>
                        <a:pt x="1569" y="52"/>
                        <a:pt x="1520" y="92"/>
                        <a:pt x="1507" y="102"/>
                      </a:cubicBezTo>
                      <a:cubicBezTo>
                        <a:pt x="1490" y="136"/>
                        <a:pt x="1487" y="136"/>
                        <a:pt x="1515" y="168"/>
                      </a:cubicBezTo>
                      <a:cubicBezTo>
                        <a:pt x="1513" y="174"/>
                        <a:pt x="1513" y="179"/>
                        <a:pt x="1507" y="183"/>
                      </a:cubicBezTo>
                      <a:cubicBezTo>
                        <a:pt x="1500" y="187"/>
                        <a:pt x="1481" y="181"/>
                        <a:pt x="1477" y="189"/>
                      </a:cubicBezTo>
                      <a:cubicBezTo>
                        <a:pt x="1473" y="201"/>
                        <a:pt x="1492" y="223"/>
                        <a:pt x="1492" y="223"/>
                      </a:cubicBezTo>
                      <a:cubicBezTo>
                        <a:pt x="1485" y="226"/>
                        <a:pt x="1479" y="232"/>
                        <a:pt x="1470" y="233"/>
                      </a:cubicBezTo>
                      <a:cubicBezTo>
                        <a:pt x="1462" y="235"/>
                        <a:pt x="1453" y="225"/>
                        <a:pt x="1447" y="227"/>
                      </a:cubicBezTo>
                      <a:cubicBezTo>
                        <a:pt x="1435" y="239"/>
                        <a:pt x="1500" y="257"/>
                        <a:pt x="1500" y="257"/>
                      </a:cubicBezTo>
                      <a:cubicBezTo>
                        <a:pt x="1519" y="299"/>
                        <a:pt x="1464" y="269"/>
                        <a:pt x="1442" y="263"/>
                      </a:cubicBezTo>
                      <a:cubicBezTo>
                        <a:pt x="1449" y="275"/>
                        <a:pt x="1460" y="286"/>
                        <a:pt x="1470" y="297"/>
                      </a:cubicBezTo>
                      <a:cubicBezTo>
                        <a:pt x="1479" y="309"/>
                        <a:pt x="1515" y="321"/>
                        <a:pt x="1515" y="321"/>
                      </a:cubicBezTo>
                      <a:cubicBezTo>
                        <a:pt x="1535" y="340"/>
                        <a:pt x="1519" y="344"/>
                        <a:pt x="1530" y="369"/>
                      </a:cubicBezTo>
                      <a:cubicBezTo>
                        <a:pt x="1517" y="400"/>
                        <a:pt x="1498" y="429"/>
                        <a:pt x="1485" y="460"/>
                      </a:cubicBezTo>
                      <a:cubicBezTo>
                        <a:pt x="1479" y="472"/>
                        <a:pt x="1470" y="496"/>
                        <a:pt x="1470" y="496"/>
                      </a:cubicBezTo>
                      <a:cubicBezTo>
                        <a:pt x="1483" y="525"/>
                        <a:pt x="1543" y="564"/>
                        <a:pt x="1567" y="588"/>
                      </a:cubicBezTo>
                      <a:cubicBezTo>
                        <a:pt x="1577" y="601"/>
                        <a:pt x="1588" y="613"/>
                        <a:pt x="1598" y="625"/>
                      </a:cubicBezTo>
                      <a:cubicBezTo>
                        <a:pt x="1603" y="631"/>
                        <a:pt x="1613" y="642"/>
                        <a:pt x="1613" y="642"/>
                      </a:cubicBezTo>
                      <a:cubicBezTo>
                        <a:pt x="1611" y="653"/>
                        <a:pt x="1615" y="666"/>
                        <a:pt x="1605" y="672"/>
                      </a:cubicBezTo>
                      <a:cubicBezTo>
                        <a:pt x="1594" y="679"/>
                        <a:pt x="1569" y="644"/>
                        <a:pt x="1567" y="642"/>
                      </a:cubicBezTo>
                      <a:cubicBezTo>
                        <a:pt x="1532" y="614"/>
                        <a:pt x="1490" y="599"/>
                        <a:pt x="1462" y="567"/>
                      </a:cubicBezTo>
                      <a:cubicBezTo>
                        <a:pt x="1453" y="544"/>
                        <a:pt x="1447" y="533"/>
                        <a:pt x="1412" y="543"/>
                      </a:cubicBezTo>
                      <a:cubicBezTo>
                        <a:pt x="1357" y="528"/>
                        <a:pt x="1381" y="528"/>
                        <a:pt x="1336" y="537"/>
                      </a:cubicBezTo>
                      <a:cubicBezTo>
                        <a:pt x="1302" y="570"/>
                        <a:pt x="1323" y="565"/>
                        <a:pt x="1283" y="570"/>
                      </a:cubicBezTo>
                      <a:cubicBezTo>
                        <a:pt x="1237" y="553"/>
                        <a:pt x="1230" y="558"/>
                        <a:pt x="1169" y="564"/>
                      </a:cubicBezTo>
                      <a:cubicBezTo>
                        <a:pt x="1149" y="584"/>
                        <a:pt x="1137" y="607"/>
                        <a:pt x="1117" y="631"/>
                      </a:cubicBezTo>
                      <a:cubicBezTo>
                        <a:pt x="1135" y="674"/>
                        <a:pt x="1122" y="656"/>
                        <a:pt x="1147" y="684"/>
                      </a:cubicBezTo>
                      <a:cubicBezTo>
                        <a:pt x="1122" y="740"/>
                        <a:pt x="1177" y="784"/>
                        <a:pt x="1214" y="826"/>
                      </a:cubicBezTo>
                      <a:cubicBezTo>
                        <a:pt x="1231" y="845"/>
                        <a:pt x="1231" y="860"/>
                        <a:pt x="1261" y="867"/>
                      </a:cubicBezTo>
                      <a:cubicBezTo>
                        <a:pt x="1287" y="898"/>
                        <a:pt x="1308" y="892"/>
                        <a:pt x="1344" y="873"/>
                      </a:cubicBezTo>
                      <a:cubicBezTo>
                        <a:pt x="1379" y="882"/>
                        <a:pt x="1379" y="867"/>
                        <a:pt x="1389" y="844"/>
                      </a:cubicBezTo>
                      <a:cubicBezTo>
                        <a:pt x="1392" y="824"/>
                        <a:pt x="1383" y="801"/>
                        <a:pt x="1397" y="787"/>
                      </a:cubicBezTo>
                      <a:cubicBezTo>
                        <a:pt x="1405" y="777"/>
                        <a:pt x="1442" y="776"/>
                        <a:pt x="1442" y="776"/>
                      </a:cubicBezTo>
                      <a:cubicBezTo>
                        <a:pt x="1479" y="783"/>
                        <a:pt x="1485" y="790"/>
                        <a:pt x="1462" y="814"/>
                      </a:cubicBezTo>
                      <a:cubicBezTo>
                        <a:pt x="1471" y="844"/>
                        <a:pt x="1492" y="866"/>
                        <a:pt x="1455" y="885"/>
                      </a:cubicBezTo>
                      <a:cubicBezTo>
                        <a:pt x="1453" y="891"/>
                        <a:pt x="1445" y="897"/>
                        <a:pt x="1447" y="903"/>
                      </a:cubicBezTo>
                      <a:cubicBezTo>
                        <a:pt x="1451" y="907"/>
                        <a:pt x="1464" y="907"/>
                        <a:pt x="1470" y="912"/>
                      </a:cubicBezTo>
                      <a:cubicBezTo>
                        <a:pt x="1488" y="928"/>
                        <a:pt x="1485" y="940"/>
                        <a:pt x="1515" y="955"/>
                      </a:cubicBezTo>
                      <a:cubicBezTo>
                        <a:pt x="1530" y="951"/>
                        <a:pt x="1545" y="948"/>
                        <a:pt x="1560" y="943"/>
                      </a:cubicBezTo>
                      <a:cubicBezTo>
                        <a:pt x="1567" y="942"/>
                        <a:pt x="1583" y="937"/>
                        <a:pt x="1583" y="937"/>
                      </a:cubicBezTo>
                      <a:cubicBezTo>
                        <a:pt x="1618" y="946"/>
                        <a:pt x="1632" y="970"/>
                        <a:pt x="1643" y="996"/>
                      </a:cubicBezTo>
                      <a:cubicBezTo>
                        <a:pt x="1622" y="1040"/>
                        <a:pt x="1675" y="1134"/>
                        <a:pt x="1738" y="1150"/>
                      </a:cubicBezTo>
                      <a:cubicBezTo>
                        <a:pt x="1768" y="1144"/>
                        <a:pt x="1774" y="1131"/>
                        <a:pt x="1806" y="1139"/>
                      </a:cubicBezTo>
                      <a:cubicBezTo>
                        <a:pt x="1851" y="1194"/>
                        <a:pt x="1749" y="1119"/>
                        <a:pt x="1775" y="1178"/>
                      </a:cubicBezTo>
                      <a:cubicBezTo>
                        <a:pt x="1764" y="1204"/>
                        <a:pt x="1753" y="1204"/>
                        <a:pt x="1723" y="1190"/>
                      </a:cubicBezTo>
                      <a:cubicBezTo>
                        <a:pt x="1702" y="1165"/>
                        <a:pt x="1680" y="1170"/>
                        <a:pt x="1650" y="1156"/>
                      </a:cubicBezTo>
                      <a:cubicBezTo>
                        <a:pt x="1607" y="1107"/>
                        <a:pt x="1665" y="1163"/>
                        <a:pt x="1613" y="1134"/>
                      </a:cubicBezTo>
                      <a:cubicBezTo>
                        <a:pt x="1592" y="1120"/>
                        <a:pt x="1586" y="1095"/>
                        <a:pt x="1567" y="1080"/>
                      </a:cubicBezTo>
                      <a:cubicBezTo>
                        <a:pt x="1556" y="1052"/>
                        <a:pt x="1543" y="1030"/>
                        <a:pt x="1507" y="1024"/>
                      </a:cubicBezTo>
                      <a:cubicBezTo>
                        <a:pt x="1494" y="993"/>
                        <a:pt x="1511" y="1017"/>
                        <a:pt x="1470" y="1014"/>
                      </a:cubicBezTo>
                      <a:cubicBezTo>
                        <a:pt x="1449" y="1013"/>
                        <a:pt x="1412" y="1002"/>
                        <a:pt x="1412" y="1002"/>
                      </a:cubicBezTo>
                      <a:cubicBezTo>
                        <a:pt x="1379" y="986"/>
                        <a:pt x="1362" y="961"/>
                        <a:pt x="1328" y="943"/>
                      </a:cubicBezTo>
                      <a:cubicBezTo>
                        <a:pt x="1313" y="948"/>
                        <a:pt x="1300" y="959"/>
                        <a:pt x="1283" y="961"/>
                      </a:cubicBezTo>
                      <a:cubicBezTo>
                        <a:pt x="1244" y="965"/>
                        <a:pt x="1192" y="936"/>
                        <a:pt x="1162" y="921"/>
                      </a:cubicBezTo>
                      <a:cubicBezTo>
                        <a:pt x="1135" y="910"/>
                        <a:pt x="1098" y="913"/>
                        <a:pt x="1071" y="903"/>
                      </a:cubicBezTo>
                      <a:cubicBezTo>
                        <a:pt x="1034" y="884"/>
                        <a:pt x="994" y="869"/>
                        <a:pt x="958" y="850"/>
                      </a:cubicBezTo>
                      <a:cubicBezTo>
                        <a:pt x="972" y="817"/>
                        <a:pt x="964" y="789"/>
                        <a:pt x="924" y="770"/>
                      </a:cubicBezTo>
                      <a:cubicBezTo>
                        <a:pt x="915" y="746"/>
                        <a:pt x="898" y="736"/>
                        <a:pt x="872" y="722"/>
                      </a:cubicBezTo>
                      <a:cubicBezTo>
                        <a:pt x="832" y="678"/>
                        <a:pt x="885" y="733"/>
                        <a:pt x="834" y="694"/>
                      </a:cubicBezTo>
                      <a:cubicBezTo>
                        <a:pt x="823" y="686"/>
                        <a:pt x="823" y="669"/>
                        <a:pt x="811" y="660"/>
                      </a:cubicBezTo>
                      <a:cubicBezTo>
                        <a:pt x="806" y="656"/>
                        <a:pt x="796" y="656"/>
                        <a:pt x="789" y="654"/>
                      </a:cubicBezTo>
                      <a:cubicBezTo>
                        <a:pt x="768" y="638"/>
                        <a:pt x="721" y="613"/>
                        <a:pt x="721" y="613"/>
                      </a:cubicBezTo>
                      <a:cubicBezTo>
                        <a:pt x="700" y="587"/>
                        <a:pt x="676" y="567"/>
                        <a:pt x="653" y="548"/>
                      </a:cubicBezTo>
                      <a:cubicBezTo>
                        <a:pt x="649" y="543"/>
                        <a:pt x="651" y="535"/>
                        <a:pt x="646" y="531"/>
                      </a:cubicBezTo>
                      <a:cubicBezTo>
                        <a:pt x="640" y="527"/>
                        <a:pt x="630" y="527"/>
                        <a:pt x="623" y="525"/>
                      </a:cubicBezTo>
                      <a:cubicBezTo>
                        <a:pt x="607" y="558"/>
                        <a:pt x="646" y="567"/>
                        <a:pt x="668" y="588"/>
                      </a:cubicBezTo>
                      <a:cubicBezTo>
                        <a:pt x="694" y="616"/>
                        <a:pt x="702" y="637"/>
                        <a:pt x="736" y="654"/>
                      </a:cubicBezTo>
                      <a:cubicBezTo>
                        <a:pt x="772" y="694"/>
                        <a:pt x="753" y="679"/>
                        <a:pt x="789" y="705"/>
                      </a:cubicBezTo>
                      <a:cubicBezTo>
                        <a:pt x="798" y="728"/>
                        <a:pt x="807" y="739"/>
                        <a:pt x="834" y="752"/>
                      </a:cubicBezTo>
                      <a:cubicBezTo>
                        <a:pt x="849" y="787"/>
                        <a:pt x="815" y="762"/>
                        <a:pt x="796" y="752"/>
                      </a:cubicBezTo>
                      <a:cubicBezTo>
                        <a:pt x="753" y="702"/>
                        <a:pt x="811" y="761"/>
                        <a:pt x="759" y="728"/>
                      </a:cubicBezTo>
                      <a:cubicBezTo>
                        <a:pt x="751" y="724"/>
                        <a:pt x="749" y="715"/>
                        <a:pt x="743" y="710"/>
                      </a:cubicBezTo>
                      <a:cubicBezTo>
                        <a:pt x="738" y="706"/>
                        <a:pt x="728" y="703"/>
                        <a:pt x="721" y="699"/>
                      </a:cubicBezTo>
                      <a:cubicBezTo>
                        <a:pt x="711" y="678"/>
                        <a:pt x="698" y="674"/>
                        <a:pt x="668" y="666"/>
                      </a:cubicBezTo>
                      <a:cubicBezTo>
                        <a:pt x="649" y="645"/>
                        <a:pt x="642" y="638"/>
                        <a:pt x="653" y="613"/>
                      </a:cubicBezTo>
                      <a:cubicBezTo>
                        <a:pt x="638" y="594"/>
                        <a:pt x="592" y="570"/>
                        <a:pt x="592" y="570"/>
                      </a:cubicBezTo>
                      <a:cubicBezTo>
                        <a:pt x="577" y="558"/>
                        <a:pt x="562" y="543"/>
                        <a:pt x="547" y="525"/>
                      </a:cubicBezTo>
                      <a:cubicBezTo>
                        <a:pt x="535" y="512"/>
                        <a:pt x="515" y="507"/>
                        <a:pt x="501" y="496"/>
                      </a:cubicBezTo>
                      <a:cubicBezTo>
                        <a:pt x="496" y="490"/>
                        <a:pt x="494" y="482"/>
                        <a:pt x="486" y="478"/>
                      </a:cubicBezTo>
                      <a:cubicBezTo>
                        <a:pt x="457" y="463"/>
                        <a:pt x="423" y="463"/>
                        <a:pt x="395" y="448"/>
                      </a:cubicBezTo>
                      <a:cubicBezTo>
                        <a:pt x="378" y="427"/>
                        <a:pt x="365" y="414"/>
                        <a:pt x="335" y="407"/>
                      </a:cubicBezTo>
                      <a:cubicBezTo>
                        <a:pt x="301" y="366"/>
                        <a:pt x="361" y="347"/>
                        <a:pt x="290" y="337"/>
                      </a:cubicBezTo>
                      <a:cubicBezTo>
                        <a:pt x="209" y="297"/>
                        <a:pt x="199" y="211"/>
                        <a:pt x="169" y="144"/>
                      </a:cubicBezTo>
                      <a:cubicBezTo>
                        <a:pt x="161" y="127"/>
                        <a:pt x="143" y="107"/>
                        <a:pt x="124" y="96"/>
                      </a:cubicBezTo>
                      <a:cubicBezTo>
                        <a:pt x="109" y="87"/>
                        <a:pt x="79" y="72"/>
                        <a:pt x="79" y="72"/>
                      </a:cubicBezTo>
                      <a:cubicBezTo>
                        <a:pt x="73" y="67"/>
                        <a:pt x="71" y="59"/>
                        <a:pt x="64" y="55"/>
                      </a:cubicBezTo>
                      <a:cubicBezTo>
                        <a:pt x="50" y="49"/>
                        <a:pt x="18" y="43"/>
                        <a:pt x="18" y="43"/>
                      </a:cubicBezTo>
                      <a:cubicBezTo>
                        <a:pt x="0" y="0"/>
                        <a:pt x="58" y="24"/>
                        <a:pt x="86" y="31"/>
                      </a:cubicBezTo>
                      <a:cubicBezTo>
                        <a:pt x="122" y="74"/>
                        <a:pt x="114" y="59"/>
                        <a:pt x="161" y="84"/>
                      </a:cubicBezTo>
                      <a:cubicBezTo>
                        <a:pt x="177" y="102"/>
                        <a:pt x="177" y="131"/>
                        <a:pt x="192" y="102"/>
                      </a:cubicBezTo>
                      <a:cubicBezTo>
                        <a:pt x="178" y="71"/>
                        <a:pt x="154" y="90"/>
                        <a:pt x="154" y="55"/>
                      </a:cubicBezTo>
                      <a:lnTo>
                        <a:pt x="154" y="5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7" name="Freeform 33"/>
                <p:cNvSpPr>
                  <a:spLocks noChangeArrowheads="1"/>
                </p:cNvSpPr>
                <p:nvPr/>
              </p:nvSpPr>
              <p:spPr bwMode="auto">
                <a:xfrm>
                  <a:off x="2573" y="303"/>
                  <a:ext cx="15" cy="15"/>
                </a:xfrm>
                <a:custGeom>
                  <a:avLst/>
                  <a:gdLst/>
                  <a:ahLst/>
                  <a:cxnLst>
                    <a:cxn ang="0">
                      <a:pos x="10" y="41"/>
                    </a:cxn>
                    <a:cxn ang="0">
                      <a:pos x="17" y="65"/>
                    </a:cxn>
                    <a:cxn ang="0">
                      <a:pos x="10" y="41"/>
                    </a:cxn>
                    <a:cxn ang="0">
                      <a:pos x="10" y="41"/>
                    </a:cxn>
                  </a:cxnLst>
                  <a:rect l="0" t="0" r="r" b="b"/>
                  <a:pathLst>
                    <a:path w="67" h="66">
                      <a:moveTo>
                        <a:pt x="10" y="41"/>
                      </a:moveTo>
                      <a:cubicBezTo>
                        <a:pt x="46" y="0"/>
                        <a:pt x="66" y="43"/>
                        <a:pt x="17" y="65"/>
                      </a:cubicBezTo>
                      <a:cubicBezTo>
                        <a:pt x="0" y="48"/>
                        <a:pt x="0" y="55"/>
                        <a:pt x="10" y="41"/>
                      </a:cubicBezTo>
                      <a:lnTo>
                        <a:pt x="10" y="4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8" name="Freeform 34"/>
                <p:cNvSpPr>
                  <a:spLocks noChangeArrowheads="1"/>
                </p:cNvSpPr>
                <p:nvPr/>
              </p:nvSpPr>
              <p:spPr bwMode="auto">
                <a:xfrm>
                  <a:off x="2561" y="297"/>
                  <a:ext cx="17" cy="12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24" y="0"/>
                    </a:cxn>
                    <a:cxn ang="0">
                      <a:pos x="74" y="23"/>
                    </a:cxn>
                    <a:cxn ang="0">
                      <a:pos x="16" y="23"/>
                    </a:cxn>
                    <a:cxn ang="0">
                      <a:pos x="0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5" h="53">
                      <a:moveTo>
                        <a:pt x="0" y="6"/>
                      </a:moveTo>
                      <a:cubicBezTo>
                        <a:pt x="8" y="4"/>
                        <a:pt x="16" y="0"/>
                        <a:pt x="24" y="0"/>
                      </a:cubicBezTo>
                      <a:cubicBezTo>
                        <a:pt x="43" y="4"/>
                        <a:pt x="74" y="23"/>
                        <a:pt x="74" y="23"/>
                      </a:cubicBezTo>
                      <a:cubicBezTo>
                        <a:pt x="60" y="52"/>
                        <a:pt x="45" y="36"/>
                        <a:pt x="16" y="23"/>
                      </a:cubicBezTo>
                      <a:cubicBezTo>
                        <a:pt x="10" y="17"/>
                        <a:pt x="0" y="6"/>
                        <a:pt x="0" y="6"/>
                      </a:cubicBezTo>
                      <a:lnTo>
                        <a:pt x="0" y="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59" name="Freeform 35"/>
                <p:cNvSpPr>
                  <a:spLocks noChangeArrowheads="1"/>
                </p:cNvSpPr>
                <p:nvPr/>
              </p:nvSpPr>
              <p:spPr bwMode="auto">
                <a:xfrm>
                  <a:off x="3046" y="264"/>
                  <a:ext cx="73" cy="34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53" y="38"/>
                    </a:cxn>
                    <a:cxn ang="0">
                      <a:pos x="106" y="32"/>
                    </a:cxn>
                    <a:cxn ang="0">
                      <a:pos x="151" y="13"/>
                    </a:cxn>
                    <a:cxn ang="0">
                      <a:pos x="121" y="38"/>
                    </a:cxn>
                    <a:cxn ang="0">
                      <a:pos x="234" y="80"/>
                    </a:cxn>
                    <a:cxn ang="0">
                      <a:pos x="302" y="100"/>
                    </a:cxn>
                    <a:cxn ang="0">
                      <a:pos x="219" y="118"/>
                    </a:cxn>
                    <a:cxn ang="0">
                      <a:pos x="168" y="92"/>
                    </a:cxn>
                    <a:cxn ang="0">
                      <a:pos x="144" y="86"/>
                    </a:cxn>
                    <a:cxn ang="0">
                      <a:pos x="45" y="63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322" h="149">
                      <a:moveTo>
                        <a:pt x="0" y="80"/>
                      </a:moveTo>
                      <a:cubicBezTo>
                        <a:pt x="9" y="51"/>
                        <a:pt x="22" y="45"/>
                        <a:pt x="53" y="38"/>
                      </a:cubicBezTo>
                      <a:cubicBezTo>
                        <a:pt x="37" y="0"/>
                        <a:pt x="79" y="24"/>
                        <a:pt x="106" y="32"/>
                      </a:cubicBezTo>
                      <a:cubicBezTo>
                        <a:pt x="106" y="32"/>
                        <a:pt x="146" y="9"/>
                        <a:pt x="151" y="13"/>
                      </a:cubicBezTo>
                      <a:cubicBezTo>
                        <a:pt x="160" y="21"/>
                        <a:pt x="134" y="35"/>
                        <a:pt x="121" y="38"/>
                      </a:cubicBezTo>
                      <a:cubicBezTo>
                        <a:pt x="155" y="57"/>
                        <a:pt x="194" y="65"/>
                        <a:pt x="234" y="80"/>
                      </a:cubicBezTo>
                      <a:cubicBezTo>
                        <a:pt x="257" y="86"/>
                        <a:pt x="302" y="100"/>
                        <a:pt x="302" y="100"/>
                      </a:cubicBezTo>
                      <a:cubicBezTo>
                        <a:pt x="321" y="148"/>
                        <a:pt x="253" y="128"/>
                        <a:pt x="219" y="118"/>
                      </a:cubicBezTo>
                      <a:cubicBezTo>
                        <a:pt x="206" y="92"/>
                        <a:pt x="219" y="102"/>
                        <a:pt x="168" y="92"/>
                      </a:cubicBezTo>
                      <a:cubicBezTo>
                        <a:pt x="158" y="90"/>
                        <a:pt x="144" y="86"/>
                        <a:pt x="144" y="86"/>
                      </a:cubicBezTo>
                      <a:cubicBezTo>
                        <a:pt x="108" y="53"/>
                        <a:pt x="100" y="57"/>
                        <a:pt x="45" y="63"/>
                      </a:cubicBezTo>
                      <a:cubicBezTo>
                        <a:pt x="17" y="83"/>
                        <a:pt x="32" y="80"/>
                        <a:pt x="0" y="80"/>
                      </a:cubicBezTo>
                      <a:lnTo>
                        <a:pt x="0" y="8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0" name="Freeform 36"/>
                <p:cNvSpPr>
                  <a:spLocks noChangeArrowheads="1"/>
                </p:cNvSpPr>
                <p:nvPr/>
              </p:nvSpPr>
              <p:spPr bwMode="auto">
                <a:xfrm>
                  <a:off x="3122" y="291"/>
                  <a:ext cx="59" cy="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8" y="5"/>
                    </a:cxn>
                    <a:cxn ang="0">
                      <a:pos x="166" y="36"/>
                    </a:cxn>
                    <a:cxn ang="0">
                      <a:pos x="211" y="29"/>
                    </a:cxn>
                    <a:cxn ang="0">
                      <a:pos x="204" y="66"/>
                    </a:cxn>
                    <a:cxn ang="0">
                      <a:pos x="121" y="60"/>
                    </a:cxn>
                    <a:cxn ang="0">
                      <a:pos x="0" y="54"/>
                    </a:cxn>
                    <a:cxn ang="0">
                      <a:pos x="52" y="29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1" h="67">
                      <a:moveTo>
                        <a:pt x="0" y="0"/>
                      </a:moveTo>
                      <a:cubicBezTo>
                        <a:pt x="35" y="3"/>
                        <a:pt x="66" y="14"/>
                        <a:pt x="98" y="5"/>
                      </a:cubicBezTo>
                      <a:cubicBezTo>
                        <a:pt x="164" y="15"/>
                        <a:pt x="115" y="22"/>
                        <a:pt x="166" y="36"/>
                      </a:cubicBezTo>
                      <a:cubicBezTo>
                        <a:pt x="181" y="34"/>
                        <a:pt x="196" y="28"/>
                        <a:pt x="211" y="29"/>
                      </a:cubicBezTo>
                      <a:cubicBezTo>
                        <a:pt x="260" y="34"/>
                        <a:pt x="223" y="62"/>
                        <a:pt x="204" y="66"/>
                      </a:cubicBezTo>
                      <a:cubicBezTo>
                        <a:pt x="147" y="51"/>
                        <a:pt x="173" y="51"/>
                        <a:pt x="121" y="60"/>
                      </a:cubicBezTo>
                      <a:cubicBezTo>
                        <a:pt x="77" y="56"/>
                        <a:pt x="41" y="62"/>
                        <a:pt x="0" y="54"/>
                      </a:cubicBezTo>
                      <a:cubicBezTo>
                        <a:pt x="11" y="15"/>
                        <a:pt x="13" y="40"/>
                        <a:pt x="52" y="29"/>
                      </a:cubicBezTo>
                      <a:cubicBezTo>
                        <a:pt x="32" y="19"/>
                        <a:pt x="0" y="19"/>
                        <a:pt x="0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1" name="Freeform 37"/>
                <p:cNvSpPr>
                  <a:spLocks noChangeArrowheads="1"/>
                </p:cNvSpPr>
                <p:nvPr/>
              </p:nvSpPr>
              <p:spPr bwMode="auto">
                <a:xfrm>
                  <a:off x="3092" y="299"/>
                  <a:ext cx="24" cy="14"/>
                </a:xfrm>
                <a:custGeom>
                  <a:avLst/>
                  <a:gdLst/>
                  <a:ahLst/>
                  <a:cxnLst>
                    <a:cxn ang="0">
                      <a:pos x="29" y="38"/>
                    </a:cxn>
                    <a:cxn ang="0">
                      <a:pos x="67" y="19"/>
                    </a:cxn>
                    <a:cxn ang="0">
                      <a:pos x="29" y="38"/>
                    </a:cxn>
                    <a:cxn ang="0">
                      <a:pos x="29" y="38"/>
                    </a:cxn>
                  </a:cxnLst>
                  <a:rect l="0" t="0" r="r" b="b"/>
                  <a:pathLst>
                    <a:path w="106" h="62">
                      <a:moveTo>
                        <a:pt x="29" y="38"/>
                      </a:moveTo>
                      <a:cubicBezTo>
                        <a:pt x="0" y="0"/>
                        <a:pt x="37" y="13"/>
                        <a:pt x="67" y="19"/>
                      </a:cubicBezTo>
                      <a:cubicBezTo>
                        <a:pt x="105" y="61"/>
                        <a:pt x="54" y="38"/>
                        <a:pt x="29" y="38"/>
                      </a:cubicBezTo>
                      <a:lnTo>
                        <a:pt x="29" y="3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2" name="Freeform 38"/>
                <p:cNvSpPr>
                  <a:spLocks noChangeArrowheads="1"/>
                </p:cNvSpPr>
                <p:nvPr/>
              </p:nvSpPr>
              <p:spPr bwMode="auto">
                <a:xfrm>
                  <a:off x="3076" y="256"/>
                  <a:ext cx="16" cy="18"/>
                </a:xfrm>
                <a:custGeom>
                  <a:avLst/>
                  <a:gdLst/>
                  <a:ahLst/>
                  <a:cxnLst>
                    <a:cxn ang="0">
                      <a:pos x="33" y="47"/>
                    </a:cxn>
                    <a:cxn ang="0">
                      <a:pos x="33" y="0"/>
                    </a:cxn>
                    <a:cxn ang="0">
                      <a:pos x="33" y="47"/>
                    </a:cxn>
                    <a:cxn ang="0">
                      <a:pos x="33" y="47"/>
                    </a:cxn>
                  </a:cxnLst>
                  <a:rect l="0" t="0" r="r" b="b"/>
                  <a:pathLst>
                    <a:path w="70" h="80">
                      <a:moveTo>
                        <a:pt x="33" y="47"/>
                      </a:moveTo>
                      <a:cubicBezTo>
                        <a:pt x="23" y="20"/>
                        <a:pt x="0" y="19"/>
                        <a:pt x="33" y="0"/>
                      </a:cubicBezTo>
                      <a:cubicBezTo>
                        <a:pt x="39" y="6"/>
                        <a:pt x="69" y="79"/>
                        <a:pt x="33" y="47"/>
                      </a:cubicBezTo>
                      <a:lnTo>
                        <a:pt x="33" y="4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3" name="Freeform 39"/>
                <p:cNvSpPr>
                  <a:spLocks noChangeArrowheads="1"/>
                </p:cNvSpPr>
                <p:nvPr/>
              </p:nvSpPr>
              <p:spPr bwMode="auto">
                <a:xfrm>
                  <a:off x="3202" y="310"/>
                  <a:ext cx="19" cy="27"/>
                </a:xfrm>
                <a:custGeom>
                  <a:avLst/>
                  <a:gdLst/>
                  <a:ahLst/>
                  <a:cxnLst>
                    <a:cxn ang="0">
                      <a:pos x="6" y="11"/>
                    </a:cxn>
                    <a:cxn ang="0">
                      <a:pos x="37" y="43"/>
                    </a:cxn>
                    <a:cxn ang="0">
                      <a:pos x="44" y="69"/>
                    </a:cxn>
                    <a:cxn ang="0">
                      <a:pos x="67" y="75"/>
                    </a:cxn>
                    <a:cxn ang="0">
                      <a:pos x="44" y="106"/>
                    </a:cxn>
                    <a:cxn ang="0">
                      <a:pos x="0" y="26"/>
                    </a:cxn>
                    <a:cxn ang="0">
                      <a:pos x="6" y="11"/>
                    </a:cxn>
                    <a:cxn ang="0">
                      <a:pos x="6" y="11"/>
                    </a:cxn>
                  </a:cxnLst>
                  <a:rect l="0" t="0" r="r" b="b"/>
                  <a:pathLst>
                    <a:path w="84" h="118">
                      <a:moveTo>
                        <a:pt x="6" y="11"/>
                      </a:moveTo>
                      <a:cubicBezTo>
                        <a:pt x="16" y="20"/>
                        <a:pt x="33" y="30"/>
                        <a:pt x="37" y="43"/>
                      </a:cubicBezTo>
                      <a:cubicBezTo>
                        <a:pt x="39" y="51"/>
                        <a:pt x="39" y="63"/>
                        <a:pt x="44" y="69"/>
                      </a:cubicBezTo>
                      <a:cubicBezTo>
                        <a:pt x="50" y="74"/>
                        <a:pt x="60" y="74"/>
                        <a:pt x="67" y="75"/>
                      </a:cubicBezTo>
                      <a:cubicBezTo>
                        <a:pt x="77" y="99"/>
                        <a:pt x="83" y="117"/>
                        <a:pt x="44" y="106"/>
                      </a:cubicBezTo>
                      <a:cubicBezTo>
                        <a:pt x="35" y="79"/>
                        <a:pt x="20" y="49"/>
                        <a:pt x="0" y="26"/>
                      </a:cubicBezTo>
                      <a:cubicBezTo>
                        <a:pt x="6" y="6"/>
                        <a:pt x="6" y="0"/>
                        <a:pt x="6" y="11"/>
                      </a:cubicBezTo>
                      <a:lnTo>
                        <a:pt x="6" y="1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4" name="Freeform 40"/>
                <p:cNvSpPr>
                  <a:spLocks noChangeArrowheads="1"/>
                </p:cNvSpPr>
                <p:nvPr/>
              </p:nvSpPr>
              <p:spPr bwMode="auto">
                <a:xfrm>
                  <a:off x="2865" y="111"/>
                  <a:ext cx="205" cy="41"/>
                </a:xfrm>
                <a:custGeom>
                  <a:avLst/>
                  <a:gdLst/>
                  <a:ahLst/>
                  <a:cxnLst>
                    <a:cxn ang="0">
                      <a:pos x="617" y="1"/>
                    </a:cxn>
                    <a:cxn ang="0">
                      <a:pos x="648" y="21"/>
                    </a:cxn>
                    <a:cxn ang="0">
                      <a:pos x="659" y="0"/>
                    </a:cxn>
                    <a:cxn ang="0">
                      <a:pos x="740" y="0"/>
                    </a:cxn>
                    <a:cxn ang="0">
                      <a:pos x="802" y="47"/>
                    </a:cxn>
                    <a:cxn ang="0">
                      <a:pos x="891" y="27"/>
                    </a:cxn>
                    <a:cxn ang="0">
                      <a:pos x="877" y="82"/>
                    </a:cxn>
                    <a:cxn ang="0">
                      <a:pos x="832" y="129"/>
                    </a:cxn>
                    <a:cxn ang="0">
                      <a:pos x="824" y="82"/>
                    </a:cxn>
                    <a:cxn ang="0">
                      <a:pos x="802" y="88"/>
                    </a:cxn>
                    <a:cxn ang="0">
                      <a:pos x="779" y="82"/>
                    </a:cxn>
                    <a:cxn ang="0">
                      <a:pos x="734" y="58"/>
                    </a:cxn>
                    <a:cxn ang="0">
                      <a:pos x="639" y="106"/>
                    </a:cxn>
                    <a:cxn ang="0">
                      <a:pos x="564" y="124"/>
                    </a:cxn>
                    <a:cxn ang="0">
                      <a:pos x="594" y="159"/>
                    </a:cxn>
                    <a:cxn ang="0">
                      <a:pos x="527" y="175"/>
                    </a:cxn>
                    <a:cxn ang="0">
                      <a:pos x="474" y="169"/>
                    </a:cxn>
                    <a:cxn ang="0">
                      <a:pos x="496" y="159"/>
                    </a:cxn>
                    <a:cxn ang="0">
                      <a:pos x="480" y="111"/>
                    </a:cxn>
                    <a:cxn ang="0">
                      <a:pos x="474" y="88"/>
                    </a:cxn>
                    <a:cxn ang="0">
                      <a:pos x="442" y="65"/>
                    </a:cxn>
                    <a:cxn ang="0">
                      <a:pos x="397" y="76"/>
                    </a:cxn>
                    <a:cxn ang="0">
                      <a:pos x="375" y="76"/>
                    </a:cxn>
                    <a:cxn ang="0">
                      <a:pos x="344" y="71"/>
                    </a:cxn>
                    <a:cxn ang="0">
                      <a:pos x="232" y="4"/>
                    </a:cxn>
                    <a:cxn ang="0">
                      <a:pos x="165" y="38"/>
                    </a:cxn>
                    <a:cxn ang="0">
                      <a:pos x="2" y="0"/>
                    </a:cxn>
                    <a:cxn ang="0">
                      <a:pos x="617" y="1"/>
                    </a:cxn>
                    <a:cxn ang="0">
                      <a:pos x="617" y="1"/>
                    </a:cxn>
                  </a:cxnLst>
                  <a:rect l="0" t="0" r="r" b="b"/>
                  <a:pathLst>
                    <a:path w="903" h="179">
                      <a:moveTo>
                        <a:pt x="617" y="1"/>
                      </a:moveTo>
                      <a:cubicBezTo>
                        <a:pt x="603" y="33"/>
                        <a:pt x="631" y="47"/>
                        <a:pt x="648" y="21"/>
                      </a:cubicBezTo>
                      <a:cubicBezTo>
                        <a:pt x="659" y="0"/>
                        <a:pt x="642" y="18"/>
                        <a:pt x="659" y="0"/>
                      </a:cubicBezTo>
                      <a:lnTo>
                        <a:pt x="740" y="0"/>
                      </a:lnTo>
                      <a:cubicBezTo>
                        <a:pt x="774" y="16"/>
                        <a:pt x="771" y="30"/>
                        <a:pt x="802" y="47"/>
                      </a:cubicBezTo>
                      <a:cubicBezTo>
                        <a:pt x="860" y="30"/>
                        <a:pt x="818" y="18"/>
                        <a:pt x="891" y="27"/>
                      </a:cubicBezTo>
                      <a:cubicBezTo>
                        <a:pt x="902" y="53"/>
                        <a:pt x="897" y="62"/>
                        <a:pt x="877" y="82"/>
                      </a:cubicBezTo>
                      <a:cubicBezTo>
                        <a:pt x="872" y="108"/>
                        <a:pt x="874" y="141"/>
                        <a:pt x="832" y="129"/>
                      </a:cubicBezTo>
                      <a:cubicBezTo>
                        <a:pt x="830" y="111"/>
                        <a:pt x="832" y="94"/>
                        <a:pt x="824" y="82"/>
                      </a:cubicBezTo>
                      <a:cubicBezTo>
                        <a:pt x="821" y="76"/>
                        <a:pt x="810" y="88"/>
                        <a:pt x="802" y="88"/>
                      </a:cubicBezTo>
                      <a:cubicBezTo>
                        <a:pt x="793" y="88"/>
                        <a:pt x="788" y="85"/>
                        <a:pt x="779" y="82"/>
                      </a:cubicBezTo>
                      <a:cubicBezTo>
                        <a:pt x="765" y="76"/>
                        <a:pt x="734" y="58"/>
                        <a:pt x="734" y="58"/>
                      </a:cubicBezTo>
                      <a:cubicBezTo>
                        <a:pt x="698" y="65"/>
                        <a:pt x="676" y="88"/>
                        <a:pt x="639" y="106"/>
                      </a:cubicBezTo>
                      <a:cubicBezTo>
                        <a:pt x="617" y="114"/>
                        <a:pt x="586" y="117"/>
                        <a:pt x="564" y="124"/>
                      </a:cubicBezTo>
                      <a:cubicBezTo>
                        <a:pt x="541" y="152"/>
                        <a:pt x="561" y="149"/>
                        <a:pt x="594" y="159"/>
                      </a:cubicBezTo>
                      <a:cubicBezTo>
                        <a:pt x="561" y="172"/>
                        <a:pt x="558" y="159"/>
                        <a:pt x="527" y="175"/>
                      </a:cubicBezTo>
                      <a:cubicBezTo>
                        <a:pt x="508" y="172"/>
                        <a:pt x="488" y="178"/>
                        <a:pt x="474" y="169"/>
                      </a:cubicBezTo>
                      <a:cubicBezTo>
                        <a:pt x="466" y="163"/>
                        <a:pt x="491" y="163"/>
                        <a:pt x="496" y="159"/>
                      </a:cubicBezTo>
                      <a:cubicBezTo>
                        <a:pt x="508" y="135"/>
                        <a:pt x="417" y="79"/>
                        <a:pt x="480" y="111"/>
                      </a:cubicBezTo>
                      <a:cubicBezTo>
                        <a:pt x="516" y="155"/>
                        <a:pt x="516" y="100"/>
                        <a:pt x="474" y="88"/>
                      </a:cubicBezTo>
                      <a:cubicBezTo>
                        <a:pt x="468" y="76"/>
                        <a:pt x="468" y="62"/>
                        <a:pt x="442" y="65"/>
                      </a:cubicBezTo>
                      <a:cubicBezTo>
                        <a:pt x="428" y="65"/>
                        <a:pt x="397" y="76"/>
                        <a:pt x="397" y="76"/>
                      </a:cubicBezTo>
                      <a:cubicBezTo>
                        <a:pt x="381" y="108"/>
                        <a:pt x="400" y="88"/>
                        <a:pt x="375" y="76"/>
                      </a:cubicBezTo>
                      <a:cubicBezTo>
                        <a:pt x="364" y="71"/>
                        <a:pt x="353" y="71"/>
                        <a:pt x="344" y="71"/>
                      </a:cubicBezTo>
                      <a:cubicBezTo>
                        <a:pt x="327" y="30"/>
                        <a:pt x="280" y="16"/>
                        <a:pt x="232" y="4"/>
                      </a:cubicBezTo>
                      <a:cubicBezTo>
                        <a:pt x="196" y="10"/>
                        <a:pt x="193" y="24"/>
                        <a:pt x="165" y="38"/>
                      </a:cubicBezTo>
                      <a:cubicBezTo>
                        <a:pt x="126" y="38"/>
                        <a:pt x="0" y="33"/>
                        <a:pt x="2" y="0"/>
                      </a:cubicBezTo>
                      <a:lnTo>
                        <a:pt x="617" y="1"/>
                      </a:lnTo>
                      <a:lnTo>
                        <a:pt x="617" y="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5" name="Freeform 41"/>
                <p:cNvSpPr>
                  <a:spLocks noChangeArrowheads="1"/>
                </p:cNvSpPr>
                <p:nvPr/>
              </p:nvSpPr>
              <p:spPr bwMode="auto">
                <a:xfrm>
                  <a:off x="2684" y="110"/>
                  <a:ext cx="190" cy="20"/>
                </a:xfrm>
                <a:custGeom>
                  <a:avLst/>
                  <a:gdLst/>
                  <a:ahLst/>
                  <a:cxnLst>
                    <a:cxn ang="0">
                      <a:pos x="291" y="88"/>
                    </a:cxn>
                    <a:cxn ang="0">
                      <a:pos x="81" y="1"/>
                    </a:cxn>
                    <a:cxn ang="0">
                      <a:pos x="795" y="0"/>
                    </a:cxn>
                    <a:cxn ang="0">
                      <a:pos x="825" y="39"/>
                    </a:cxn>
                    <a:cxn ang="0">
                      <a:pos x="736" y="44"/>
                    </a:cxn>
                    <a:cxn ang="0">
                      <a:pos x="291" y="88"/>
                    </a:cxn>
                    <a:cxn ang="0">
                      <a:pos x="291" y="88"/>
                    </a:cxn>
                  </a:cxnLst>
                  <a:rect l="0" t="0" r="r" b="b"/>
                  <a:pathLst>
                    <a:path w="838" h="89">
                      <a:moveTo>
                        <a:pt x="291" y="88"/>
                      </a:moveTo>
                      <a:cubicBezTo>
                        <a:pt x="230" y="53"/>
                        <a:pt x="0" y="16"/>
                        <a:pt x="81" y="1"/>
                      </a:cubicBezTo>
                      <a:lnTo>
                        <a:pt x="795" y="0"/>
                      </a:lnTo>
                      <a:cubicBezTo>
                        <a:pt x="825" y="10"/>
                        <a:pt x="837" y="13"/>
                        <a:pt x="825" y="39"/>
                      </a:cubicBezTo>
                      <a:cubicBezTo>
                        <a:pt x="795" y="30"/>
                        <a:pt x="769" y="44"/>
                        <a:pt x="736" y="44"/>
                      </a:cubicBezTo>
                      <a:lnTo>
                        <a:pt x="291" y="88"/>
                      </a:lnTo>
                      <a:lnTo>
                        <a:pt x="291" y="8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6" name="Freeform 42"/>
                <p:cNvSpPr>
                  <a:spLocks noChangeArrowheads="1"/>
                </p:cNvSpPr>
                <p:nvPr/>
              </p:nvSpPr>
              <p:spPr bwMode="auto">
                <a:xfrm>
                  <a:off x="2265" y="139"/>
                  <a:ext cx="18" cy="1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23" y="42"/>
                    </a:cxn>
                    <a:cxn ang="0">
                      <a:pos x="0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80" h="43">
                      <a:moveTo>
                        <a:pt x="0" y="36"/>
                      </a:moveTo>
                      <a:cubicBezTo>
                        <a:pt x="19" y="17"/>
                        <a:pt x="79" y="0"/>
                        <a:pt x="23" y="42"/>
                      </a:cubicBezTo>
                      <a:cubicBezTo>
                        <a:pt x="15" y="41"/>
                        <a:pt x="0" y="36"/>
                        <a:pt x="0" y="36"/>
                      </a:cubicBezTo>
                      <a:lnTo>
                        <a:pt x="0" y="3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7" name="Freeform 43"/>
                <p:cNvSpPr>
                  <a:spLocks noChangeArrowheads="1"/>
                </p:cNvSpPr>
                <p:nvPr/>
              </p:nvSpPr>
              <p:spPr bwMode="auto">
                <a:xfrm>
                  <a:off x="1779" y="110"/>
                  <a:ext cx="436" cy="146"/>
                </a:xfrm>
                <a:custGeom>
                  <a:avLst/>
                  <a:gdLst/>
                  <a:ahLst/>
                  <a:cxnLst>
                    <a:cxn ang="0">
                      <a:pos x="322" y="1"/>
                    </a:cxn>
                    <a:cxn ang="0">
                      <a:pos x="1922" y="0"/>
                    </a:cxn>
                    <a:cxn ang="0">
                      <a:pos x="1834" y="224"/>
                    </a:cxn>
                    <a:cxn ang="0">
                      <a:pos x="1750" y="285"/>
                    </a:cxn>
                    <a:cxn ang="0">
                      <a:pos x="1728" y="294"/>
                    </a:cxn>
                    <a:cxn ang="0">
                      <a:pos x="1653" y="307"/>
                    </a:cxn>
                    <a:cxn ang="0">
                      <a:pos x="1592" y="368"/>
                    </a:cxn>
                    <a:cxn ang="0">
                      <a:pos x="1596" y="417"/>
                    </a:cxn>
                    <a:cxn ang="0">
                      <a:pos x="1605" y="452"/>
                    </a:cxn>
                    <a:cxn ang="0">
                      <a:pos x="1614" y="478"/>
                    </a:cxn>
                    <a:cxn ang="0">
                      <a:pos x="1596" y="518"/>
                    </a:cxn>
                    <a:cxn ang="0">
                      <a:pos x="1547" y="509"/>
                    </a:cxn>
                    <a:cxn ang="0">
                      <a:pos x="1508" y="546"/>
                    </a:cxn>
                    <a:cxn ang="0">
                      <a:pos x="1530" y="443"/>
                    </a:cxn>
                    <a:cxn ang="0">
                      <a:pos x="1492" y="421"/>
                    </a:cxn>
                    <a:cxn ang="0">
                      <a:pos x="1517" y="390"/>
                    </a:cxn>
                    <a:cxn ang="0">
                      <a:pos x="1508" y="372"/>
                    </a:cxn>
                    <a:cxn ang="0">
                      <a:pos x="1413" y="394"/>
                    </a:cxn>
                    <a:cxn ang="0">
                      <a:pos x="1399" y="355"/>
                    </a:cxn>
                    <a:cxn ang="0">
                      <a:pos x="1311" y="394"/>
                    </a:cxn>
                    <a:cxn ang="0">
                      <a:pos x="1413" y="434"/>
                    </a:cxn>
                    <a:cxn ang="0">
                      <a:pos x="1346" y="496"/>
                    </a:cxn>
                    <a:cxn ang="0">
                      <a:pos x="1373" y="534"/>
                    </a:cxn>
                    <a:cxn ang="0">
                      <a:pos x="1391" y="581"/>
                    </a:cxn>
                    <a:cxn ang="0">
                      <a:pos x="1364" y="585"/>
                    </a:cxn>
                    <a:cxn ang="0">
                      <a:pos x="1386" y="607"/>
                    </a:cxn>
                    <a:cxn ang="0">
                      <a:pos x="1355" y="643"/>
                    </a:cxn>
                    <a:cxn ang="0">
                      <a:pos x="0" y="629"/>
                    </a:cxn>
                    <a:cxn ang="0">
                      <a:pos x="322" y="1"/>
                    </a:cxn>
                    <a:cxn ang="0">
                      <a:pos x="322" y="1"/>
                    </a:cxn>
                  </a:cxnLst>
                  <a:rect l="0" t="0" r="r" b="b"/>
                  <a:pathLst>
                    <a:path w="1923" h="644">
                      <a:moveTo>
                        <a:pt x="322" y="1"/>
                      </a:moveTo>
                      <a:lnTo>
                        <a:pt x="1922" y="0"/>
                      </a:lnTo>
                      <a:cubicBezTo>
                        <a:pt x="1896" y="63"/>
                        <a:pt x="1892" y="174"/>
                        <a:pt x="1834" y="224"/>
                      </a:cubicBezTo>
                      <a:cubicBezTo>
                        <a:pt x="1808" y="250"/>
                        <a:pt x="1786" y="264"/>
                        <a:pt x="1750" y="285"/>
                      </a:cubicBezTo>
                      <a:cubicBezTo>
                        <a:pt x="1746" y="289"/>
                        <a:pt x="1728" y="294"/>
                        <a:pt x="1728" y="294"/>
                      </a:cubicBezTo>
                      <a:cubicBezTo>
                        <a:pt x="1662" y="264"/>
                        <a:pt x="1697" y="285"/>
                        <a:pt x="1653" y="307"/>
                      </a:cubicBezTo>
                      <a:cubicBezTo>
                        <a:pt x="1636" y="341"/>
                        <a:pt x="1636" y="346"/>
                        <a:pt x="1592" y="368"/>
                      </a:cubicBezTo>
                      <a:cubicBezTo>
                        <a:pt x="1583" y="386"/>
                        <a:pt x="1605" y="390"/>
                        <a:pt x="1596" y="417"/>
                      </a:cubicBezTo>
                      <a:cubicBezTo>
                        <a:pt x="1600" y="430"/>
                        <a:pt x="1605" y="443"/>
                        <a:pt x="1605" y="452"/>
                      </a:cubicBezTo>
                      <a:cubicBezTo>
                        <a:pt x="1609" y="461"/>
                        <a:pt x="1614" y="470"/>
                        <a:pt x="1614" y="478"/>
                      </a:cubicBezTo>
                      <a:cubicBezTo>
                        <a:pt x="1609" y="487"/>
                        <a:pt x="1605" y="509"/>
                        <a:pt x="1596" y="518"/>
                      </a:cubicBezTo>
                      <a:cubicBezTo>
                        <a:pt x="1583" y="522"/>
                        <a:pt x="1561" y="505"/>
                        <a:pt x="1547" y="509"/>
                      </a:cubicBezTo>
                      <a:cubicBezTo>
                        <a:pt x="1530" y="546"/>
                        <a:pt x="1552" y="537"/>
                        <a:pt x="1508" y="546"/>
                      </a:cubicBezTo>
                      <a:cubicBezTo>
                        <a:pt x="1499" y="522"/>
                        <a:pt x="1521" y="470"/>
                        <a:pt x="1530" y="443"/>
                      </a:cubicBezTo>
                      <a:cubicBezTo>
                        <a:pt x="1530" y="421"/>
                        <a:pt x="1492" y="430"/>
                        <a:pt x="1492" y="421"/>
                      </a:cubicBezTo>
                      <a:cubicBezTo>
                        <a:pt x="1492" y="412"/>
                        <a:pt x="1517" y="399"/>
                        <a:pt x="1517" y="390"/>
                      </a:cubicBezTo>
                      <a:cubicBezTo>
                        <a:pt x="1517" y="386"/>
                        <a:pt x="1517" y="372"/>
                        <a:pt x="1508" y="372"/>
                      </a:cubicBezTo>
                      <a:cubicBezTo>
                        <a:pt x="1495" y="372"/>
                        <a:pt x="1430" y="394"/>
                        <a:pt x="1413" y="394"/>
                      </a:cubicBezTo>
                      <a:cubicBezTo>
                        <a:pt x="1399" y="359"/>
                        <a:pt x="1448" y="368"/>
                        <a:pt x="1399" y="355"/>
                      </a:cubicBezTo>
                      <a:cubicBezTo>
                        <a:pt x="1373" y="381"/>
                        <a:pt x="1351" y="390"/>
                        <a:pt x="1311" y="394"/>
                      </a:cubicBezTo>
                      <a:cubicBezTo>
                        <a:pt x="1324" y="439"/>
                        <a:pt x="1355" y="425"/>
                        <a:pt x="1413" y="434"/>
                      </a:cubicBezTo>
                      <a:cubicBezTo>
                        <a:pt x="1404" y="461"/>
                        <a:pt x="1373" y="470"/>
                        <a:pt x="1346" y="496"/>
                      </a:cubicBezTo>
                      <a:lnTo>
                        <a:pt x="1373" y="534"/>
                      </a:lnTo>
                      <a:lnTo>
                        <a:pt x="1391" y="581"/>
                      </a:lnTo>
                      <a:lnTo>
                        <a:pt x="1364" y="585"/>
                      </a:lnTo>
                      <a:lnTo>
                        <a:pt x="1386" y="607"/>
                      </a:lnTo>
                      <a:lnTo>
                        <a:pt x="1355" y="643"/>
                      </a:lnTo>
                      <a:lnTo>
                        <a:pt x="0" y="629"/>
                      </a:lnTo>
                      <a:lnTo>
                        <a:pt x="322" y="1"/>
                      </a:lnTo>
                      <a:lnTo>
                        <a:pt x="322" y="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8" name="Freeform 44"/>
                <p:cNvSpPr>
                  <a:spLocks noChangeArrowheads="1"/>
                </p:cNvSpPr>
                <p:nvPr/>
              </p:nvSpPr>
              <p:spPr bwMode="auto">
                <a:xfrm>
                  <a:off x="2213" y="105"/>
                  <a:ext cx="20" cy="55"/>
                </a:xfrm>
                <a:custGeom>
                  <a:avLst/>
                  <a:gdLst/>
                  <a:ahLst/>
                  <a:cxnLst>
                    <a:cxn ang="0">
                      <a:pos x="9" y="230"/>
                    </a:cxn>
                    <a:cxn ang="0">
                      <a:pos x="28" y="159"/>
                    </a:cxn>
                    <a:cxn ang="0">
                      <a:pos x="32" y="104"/>
                    </a:cxn>
                    <a:cxn ang="0">
                      <a:pos x="20" y="58"/>
                    </a:cxn>
                    <a:cxn ang="0">
                      <a:pos x="32" y="17"/>
                    </a:cxn>
                    <a:cxn ang="0">
                      <a:pos x="39" y="0"/>
                    </a:cxn>
                    <a:cxn ang="0">
                      <a:pos x="58" y="44"/>
                    </a:cxn>
                    <a:cxn ang="0">
                      <a:pos x="88" y="144"/>
                    </a:cxn>
                    <a:cxn ang="0">
                      <a:pos x="58" y="159"/>
                    </a:cxn>
                    <a:cxn ang="0">
                      <a:pos x="43" y="187"/>
                    </a:cxn>
                    <a:cxn ang="0">
                      <a:pos x="39" y="195"/>
                    </a:cxn>
                    <a:cxn ang="0">
                      <a:pos x="51" y="198"/>
                    </a:cxn>
                    <a:cxn ang="0">
                      <a:pos x="58" y="216"/>
                    </a:cxn>
                    <a:cxn ang="0">
                      <a:pos x="24" y="218"/>
                    </a:cxn>
                    <a:cxn ang="0">
                      <a:pos x="13" y="233"/>
                    </a:cxn>
                    <a:cxn ang="0">
                      <a:pos x="5" y="227"/>
                    </a:cxn>
                    <a:cxn ang="0">
                      <a:pos x="9" y="230"/>
                    </a:cxn>
                    <a:cxn ang="0">
                      <a:pos x="9" y="230"/>
                    </a:cxn>
                  </a:cxnLst>
                  <a:rect l="0" t="0" r="r" b="b"/>
                  <a:pathLst>
                    <a:path w="89" h="241">
                      <a:moveTo>
                        <a:pt x="9" y="230"/>
                      </a:moveTo>
                      <a:cubicBezTo>
                        <a:pt x="0" y="208"/>
                        <a:pt x="1" y="177"/>
                        <a:pt x="28" y="159"/>
                      </a:cubicBezTo>
                      <a:cubicBezTo>
                        <a:pt x="30" y="139"/>
                        <a:pt x="32" y="118"/>
                        <a:pt x="32" y="104"/>
                      </a:cubicBezTo>
                      <a:cubicBezTo>
                        <a:pt x="32" y="89"/>
                        <a:pt x="20" y="58"/>
                        <a:pt x="20" y="58"/>
                      </a:cubicBezTo>
                      <a:cubicBezTo>
                        <a:pt x="26" y="29"/>
                        <a:pt x="20" y="42"/>
                        <a:pt x="32" y="17"/>
                      </a:cubicBezTo>
                      <a:cubicBezTo>
                        <a:pt x="34" y="11"/>
                        <a:pt x="39" y="0"/>
                        <a:pt x="39" y="0"/>
                      </a:cubicBezTo>
                      <a:cubicBezTo>
                        <a:pt x="71" y="8"/>
                        <a:pt x="62" y="10"/>
                        <a:pt x="58" y="44"/>
                      </a:cubicBezTo>
                      <a:cubicBezTo>
                        <a:pt x="71" y="76"/>
                        <a:pt x="75" y="115"/>
                        <a:pt x="88" y="144"/>
                      </a:cubicBezTo>
                      <a:cubicBezTo>
                        <a:pt x="83" y="174"/>
                        <a:pt x="85" y="170"/>
                        <a:pt x="58" y="159"/>
                      </a:cubicBezTo>
                      <a:cubicBezTo>
                        <a:pt x="47" y="177"/>
                        <a:pt x="53" y="168"/>
                        <a:pt x="43" y="187"/>
                      </a:cubicBezTo>
                      <a:cubicBezTo>
                        <a:pt x="41" y="189"/>
                        <a:pt x="39" y="195"/>
                        <a:pt x="39" y="195"/>
                      </a:cubicBezTo>
                      <a:cubicBezTo>
                        <a:pt x="43" y="196"/>
                        <a:pt x="49" y="195"/>
                        <a:pt x="51" y="198"/>
                      </a:cubicBezTo>
                      <a:cubicBezTo>
                        <a:pt x="54" y="202"/>
                        <a:pt x="58" y="216"/>
                        <a:pt x="58" y="216"/>
                      </a:cubicBezTo>
                      <a:cubicBezTo>
                        <a:pt x="51" y="240"/>
                        <a:pt x="43" y="229"/>
                        <a:pt x="24" y="218"/>
                      </a:cubicBezTo>
                      <a:cubicBezTo>
                        <a:pt x="20" y="224"/>
                        <a:pt x="20" y="233"/>
                        <a:pt x="13" y="233"/>
                      </a:cubicBezTo>
                      <a:cubicBezTo>
                        <a:pt x="9" y="233"/>
                        <a:pt x="7" y="230"/>
                        <a:pt x="5" y="227"/>
                      </a:cubicBezTo>
                      <a:cubicBezTo>
                        <a:pt x="5" y="226"/>
                        <a:pt x="7" y="229"/>
                        <a:pt x="9" y="230"/>
                      </a:cubicBezTo>
                      <a:lnTo>
                        <a:pt x="9" y="23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69" name="Freeform 45"/>
                <p:cNvSpPr>
                  <a:spLocks noChangeArrowheads="1"/>
                </p:cNvSpPr>
                <p:nvPr/>
              </p:nvSpPr>
              <p:spPr bwMode="auto">
                <a:xfrm>
                  <a:off x="2201" y="151"/>
                  <a:ext cx="59" cy="34"/>
                </a:xfrm>
                <a:custGeom>
                  <a:avLst/>
                  <a:gdLst/>
                  <a:ahLst/>
                  <a:cxnLst>
                    <a:cxn ang="0">
                      <a:pos x="49" y="89"/>
                    </a:cxn>
                    <a:cxn ang="0">
                      <a:pos x="56" y="61"/>
                    </a:cxn>
                    <a:cxn ang="0">
                      <a:pos x="94" y="44"/>
                    </a:cxn>
                    <a:cxn ang="0">
                      <a:pos x="102" y="63"/>
                    </a:cxn>
                    <a:cxn ang="0">
                      <a:pos x="124" y="69"/>
                    </a:cxn>
                    <a:cxn ang="0">
                      <a:pos x="151" y="80"/>
                    </a:cxn>
                    <a:cxn ang="0">
                      <a:pos x="219" y="44"/>
                    </a:cxn>
                    <a:cxn ang="0">
                      <a:pos x="245" y="23"/>
                    </a:cxn>
                    <a:cxn ang="0">
                      <a:pos x="260" y="15"/>
                    </a:cxn>
                    <a:cxn ang="0">
                      <a:pos x="200" y="69"/>
                    </a:cxn>
                    <a:cxn ang="0">
                      <a:pos x="158" y="98"/>
                    </a:cxn>
                    <a:cxn ang="0">
                      <a:pos x="124" y="119"/>
                    </a:cxn>
                    <a:cxn ang="0">
                      <a:pos x="90" y="148"/>
                    </a:cxn>
                    <a:cxn ang="0">
                      <a:pos x="49" y="131"/>
                    </a:cxn>
                    <a:cxn ang="0">
                      <a:pos x="37" y="128"/>
                    </a:cxn>
                    <a:cxn ang="0">
                      <a:pos x="41" y="142"/>
                    </a:cxn>
                    <a:cxn ang="0">
                      <a:pos x="0" y="142"/>
                    </a:cxn>
                    <a:cxn ang="0">
                      <a:pos x="18" y="116"/>
                    </a:cxn>
                    <a:cxn ang="0">
                      <a:pos x="49" y="89"/>
                    </a:cxn>
                    <a:cxn ang="0">
                      <a:pos x="49" y="89"/>
                    </a:cxn>
                  </a:cxnLst>
                  <a:rect l="0" t="0" r="r" b="b"/>
                  <a:pathLst>
                    <a:path w="261" h="149">
                      <a:moveTo>
                        <a:pt x="49" y="89"/>
                      </a:moveTo>
                      <a:cubicBezTo>
                        <a:pt x="54" y="77"/>
                        <a:pt x="62" y="72"/>
                        <a:pt x="56" y="61"/>
                      </a:cubicBezTo>
                      <a:cubicBezTo>
                        <a:pt x="62" y="35"/>
                        <a:pt x="69" y="31"/>
                        <a:pt x="94" y="44"/>
                      </a:cubicBezTo>
                      <a:cubicBezTo>
                        <a:pt x="96" y="52"/>
                        <a:pt x="100" y="58"/>
                        <a:pt x="102" y="63"/>
                      </a:cubicBezTo>
                      <a:cubicBezTo>
                        <a:pt x="104" y="69"/>
                        <a:pt x="124" y="69"/>
                        <a:pt x="124" y="69"/>
                      </a:cubicBezTo>
                      <a:cubicBezTo>
                        <a:pt x="141" y="61"/>
                        <a:pt x="145" y="63"/>
                        <a:pt x="151" y="80"/>
                      </a:cubicBezTo>
                      <a:cubicBezTo>
                        <a:pt x="173" y="66"/>
                        <a:pt x="191" y="52"/>
                        <a:pt x="219" y="44"/>
                      </a:cubicBezTo>
                      <a:cubicBezTo>
                        <a:pt x="236" y="26"/>
                        <a:pt x="226" y="31"/>
                        <a:pt x="245" y="23"/>
                      </a:cubicBezTo>
                      <a:cubicBezTo>
                        <a:pt x="253" y="15"/>
                        <a:pt x="253" y="0"/>
                        <a:pt x="260" y="15"/>
                      </a:cubicBezTo>
                      <a:cubicBezTo>
                        <a:pt x="255" y="41"/>
                        <a:pt x="238" y="63"/>
                        <a:pt x="200" y="69"/>
                      </a:cubicBezTo>
                      <a:cubicBezTo>
                        <a:pt x="183" y="80"/>
                        <a:pt x="175" y="89"/>
                        <a:pt x="158" y="98"/>
                      </a:cubicBezTo>
                      <a:cubicBezTo>
                        <a:pt x="151" y="116"/>
                        <a:pt x="149" y="116"/>
                        <a:pt x="124" y="119"/>
                      </a:cubicBezTo>
                      <a:cubicBezTo>
                        <a:pt x="113" y="132"/>
                        <a:pt x="107" y="142"/>
                        <a:pt x="90" y="148"/>
                      </a:cubicBezTo>
                      <a:cubicBezTo>
                        <a:pt x="79" y="138"/>
                        <a:pt x="69" y="137"/>
                        <a:pt x="49" y="131"/>
                      </a:cubicBezTo>
                      <a:cubicBezTo>
                        <a:pt x="45" y="130"/>
                        <a:pt x="37" y="128"/>
                        <a:pt x="37" y="128"/>
                      </a:cubicBezTo>
                      <a:cubicBezTo>
                        <a:pt x="18" y="132"/>
                        <a:pt x="26" y="138"/>
                        <a:pt x="41" y="142"/>
                      </a:cubicBezTo>
                      <a:cubicBezTo>
                        <a:pt x="26" y="148"/>
                        <a:pt x="17" y="145"/>
                        <a:pt x="0" y="142"/>
                      </a:cubicBezTo>
                      <a:cubicBezTo>
                        <a:pt x="3" y="128"/>
                        <a:pt x="1" y="121"/>
                        <a:pt x="18" y="116"/>
                      </a:cubicBezTo>
                      <a:cubicBezTo>
                        <a:pt x="28" y="92"/>
                        <a:pt x="26" y="103"/>
                        <a:pt x="49" y="89"/>
                      </a:cubicBezTo>
                      <a:lnTo>
                        <a:pt x="49" y="8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0" name="Freeform 46"/>
                <p:cNvSpPr>
                  <a:spLocks noChangeArrowheads="1"/>
                </p:cNvSpPr>
                <p:nvPr/>
              </p:nvSpPr>
              <p:spPr bwMode="auto">
                <a:xfrm>
                  <a:off x="2138" y="183"/>
                  <a:ext cx="81" cy="70"/>
                </a:xfrm>
                <a:custGeom>
                  <a:avLst/>
                  <a:gdLst/>
                  <a:ahLst/>
                  <a:cxnLst>
                    <a:cxn ang="0">
                      <a:pos x="300" y="28"/>
                    </a:cxn>
                    <a:cxn ang="0">
                      <a:pos x="304" y="3"/>
                    </a:cxn>
                    <a:cxn ang="0">
                      <a:pos x="323" y="0"/>
                    </a:cxn>
                    <a:cxn ang="0">
                      <a:pos x="345" y="28"/>
                    </a:cxn>
                    <a:cxn ang="0">
                      <a:pos x="357" y="55"/>
                    </a:cxn>
                    <a:cxn ang="0">
                      <a:pos x="338" y="79"/>
                    </a:cxn>
                    <a:cxn ang="0">
                      <a:pos x="323" y="108"/>
                    </a:cxn>
                    <a:cxn ang="0">
                      <a:pos x="308" y="183"/>
                    </a:cxn>
                    <a:cxn ang="0">
                      <a:pos x="274" y="198"/>
                    </a:cxn>
                    <a:cxn ang="0">
                      <a:pos x="227" y="201"/>
                    </a:cxn>
                    <a:cxn ang="0">
                      <a:pos x="212" y="180"/>
                    </a:cxn>
                    <a:cxn ang="0">
                      <a:pos x="194" y="215"/>
                    </a:cxn>
                    <a:cxn ang="0">
                      <a:pos x="170" y="220"/>
                    </a:cxn>
                    <a:cxn ang="0">
                      <a:pos x="151" y="192"/>
                    </a:cxn>
                    <a:cxn ang="0">
                      <a:pos x="109" y="212"/>
                    </a:cxn>
                    <a:cxn ang="0">
                      <a:pos x="144" y="207"/>
                    </a:cxn>
                    <a:cxn ang="0">
                      <a:pos x="147" y="232"/>
                    </a:cxn>
                    <a:cxn ang="0">
                      <a:pos x="109" y="237"/>
                    </a:cxn>
                    <a:cxn ang="0">
                      <a:pos x="64" y="237"/>
                    </a:cxn>
                    <a:cxn ang="0">
                      <a:pos x="67" y="224"/>
                    </a:cxn>
                    <a:cxn ang="0">
                      <a:pos x="86" y="212"/>
                    </a:cxn>
                    <a:cxn ang="0">
                      <a:pos x="64" y="217"/>
                    </a:cxn>
                    <a:cxn ang="0">
                      <a:pos x="48" y="237"/>
                    </a:cxn>
                    <a:cxn ang="0">
                      <a:pos x="56" y="273"/>
                    </a:cxn>
                    <a:cxn ang="0">
                      <a:pos x="26" y="288"/>
                    </a:cxn>
                    <a:cxn ang="0">
                      <a:pos x="0" y="309"/>
                    </a:cxn>
                    <a:cxn ang="0">
                      <a:pos x="15" y="270"/>
                    </a:cxn>
                    <a:cxn ang="0">
                      <a:pos x="0" y="236"/>
                    </a:cxn>
                    <a:cxn ang="0">
                      <a:pos x="26" y="223"/>
                    </a:cxn>
                    <a:cxn ang="0">
                      <a:pos x="60" y="195"/>
                    </a:cxn>
                    <a:cxn ang="0">
                      <a:pos x="82" y="171"/>
                    </a:cxn>
                    <a:cxn ang="0">
                      <a:pos x="136" y="168"/>
                    </a:cxn>
                    <a:cxn ang="0">
                      <a:pos x="159" y="162"/>
                    </a:cxn>
                    <a:cxn ang="0">
                      <a:pos x="216" y="111"/>
                    </a:cxn>
                    <a:cxn ang="0">
                      <a:pos x="227" y="132"/>
                    </a:cxn>
                    <a:cxn ang="0">
                      <a:pos x="251" y="108"/>
                    </a:cxn>
                    <a:cxn ang="0">
                      <a:pos x="285" y="73"/>
                    </a:cxn>
                    <a:cxn ang="0">
                      <a:pos x="292" y="55"/>
                    </a:cxn>
                    <a:cxn ang="0">
                      <a:pos x="281" y="49"/>
                    </a:cxn>
                    <a:cxn ang="0">
                      <a:pos x="289" y="40"/>
                    </a:cxn>
                    <a:cxn ang="0">
                      <a:pos x="300" y="28"/>
                    </a:cxn>
                    <a:cxn ang="0">
                      <a:pos x="300" y="28"/>
                    </a:cxn>
                  </a:cxnLst>
                  <a:rect l="0" t="0" r="r" b="b"/>
                  <a:pathLst>
                    <a:path w="358" h="310">
                      <a:moveTo>
                        <a:pt x="300" y="28"/>
                      </a:moveTo>
                      <a:cubicBezTo>
                        <a:pt x="296" y="19"/>
                        <a:pt x="304" y="3"/>
                        <a:pt x="304" y="3"/>
                      </a:cubicBezTo>
                      <a:cubicBezTo>
                        <a:pt x="317" y="16"/>
                        <a:pt x="317" y="4"/>
                        <a:pt x="323" y="0"/>
                      </a:cubicBezTo>
                      <a:cubicBezTo>
                        <a:pt x="343" y="2"/>
                        <a:pt x="340" y="13"/>
                        <a:pt x="345" y="28"/>
                      </a:cubicBezTo>
                      <a:cubicBezTo>
                        <a:pt x="349" y="37"/>
                        <a:pt x="357" y="55"/>
                        <a:pt x="357" y="55"/>
                      </a:cubicBezTo>
                      <a:cubicBezTo>
                        <a:pt x="347" y="76"/>
                        <a:pt x="357" y="70"/>
                        <a:pt x="338" y="79"/>
                      </a:cubicBezTo>
                      <a:cubicBezTo>
                        <a:pt x="330" y="86"/>
                        <a:pt x="323" y="108"/>
                        <a:pt x="323" y="108"/>
                      </a:cubicBezTo>
                      <a:cubicBezTo>
                        <a:pt x="321" y="144"/>
                        <a:pt x="328" y="159"/>
                        <a:pt x="308" y="183"/>
                      </a:cubicBezTo>
                      <a:cubicBezTo>
                        <a:pt x="285" y="171"/>
                        <a:pt x="294" y="192"/>
                        <a:pt x="274" y="198"/>
                      </a:cubicBezTo>
                      <a:cubicBezTo>
                        <a:pt x="257" y="195"/>
                        <a:pt x="245" y="196"/>
                        <a:pt x="227" y="201"/>
                      </a:cubicBezTo>
                      <a:cubicBezTo>
                        <a:pt x="216" y="187"/>
                        <a:pt x="231" y="184"/>
                        <a:pt x="212" y="180"/>
                      </a:cubicBezTo>
                      <a:cubicBezTo>
                        <a:pt x="205" y="189"/>
                        <a:pt x="205" y="207"/>
                        <a:pt x="194" y="215"/>
                      </a:cubicBezTo>
                      <a:cubicBezTo>
                        <a:pt x="186" y="217"/>
                        <a:pt x="170" y="220"/>
                        <a:pt x="170" y="220"/>
                      </a:cubicBezTo>
                      <a:cubicBezTo>
                        <a:pt x="164" y="205"/>
                        <a:pt x="168" y="196"/>
                        <a:pt x="151" y="192"/>
                      </a:cubicBezTo>
                      <a:cubicBezTo>
                        <a:pt x="129" y="195"/>
                        <a:pt x="123" y="195"/>
                        <a:pt x="109" y="212"/>
                      </a:cubicBezTo>
                      <a:cubicBezTo>
                        <a:pt x="125" y="220"/>
                        <a:pt x="129" y="217"/>
                        <a:pt x="144" y="207"/>
                      </a:cubicBezTo>
                      <a:cubicBezTo>
                        <a:pt x="153" y="215"/>
                        <a:pt x="161" y="226"/>
                        <a:pt x="147" y="232"/>
                      </a:cubicBezTo>
                      <a:cubicBezTo>
                        <a:pt x="142" y="234"/>
                        <a:pt x="116" y="237"/>
                        <a:pt x="109" y="237"/>
                      </a:cubicBezTo>
                      <a:cubicBezTo>
                        <a:pt x="90" y="248"/>
                        <a:pt x="82" y="248"/>
                        <a:pt x="64" y="237"/>
                      </a:cubicBezTo>
                      <a:cubicBezTo>
                        <a:pt x="65" y="234"/>
                        <a:pt x="64" y="229"/>
                        <a:pt x="67" y="224"/>
                      </a:cubicBezTo>
                      <a:cubicBezTo>
                        <a:pt x="71" y="220"/>
                        <a:pt x="103" y="215"/>
                        <a:pt x="86" y="212"/>
                      </a:cubicBezTo>
                      <a:cubicBezTo>
                        <a:pt x="79" y="211"/>
                        <a:pt x="64" y="217"/>
                        <a:pt x="64" y="217"/>
                      </a:cubicBezTo>
                      <a:cubicBezTo>
                        <a:pt x="60" y="226"/>
                        <a:pt x="52" y="231"/>
                        <a:pt x="48" y="237"/>
                      </a:cubicBezTo>
                      <a:cubicBezTo>
                        <a:pt x="67" y="261"/>
                        <a:pt x="67" y="248"/>
                        <a:pt x="56" y="273"/>
                      </a:cubicBezTo>
                      <a:cubicBezTo>
                        <a:pt x="52" y="282"/>
                        <a:pt x="26" y="288"/>
                        <a:pt x="26" y="288"/>
                      </a:cubicBezTo>
                      <a:cubicBezTo>
                        <a:pt x="9" y="309"/>
                        <a:pt x="20" y="303"/>
                        <a:pt x="0" y="309"/>
                      </a:cubicBezTo>
                      <a:cubicBezTo>
                        <a:pt x="3" y="291"/>
                        <a:pt x="9" y="285"/>
                        <a:pt x="15" y="270"/>
                      </a:cubicBezTo>
                      <a:cubicBezTo>
                        <a:pt x="11" y="255"/>
                        <a:pt x="5" y="248"/>
                        <a:pt x="0" y="236"/>
                      </a:cubicBezTo>
                      <a:cubicBezTo>
                        <a:pt x="5" y="227"/>
                        <a:pt x="13" y="229"/>
                        <a:pt x="26" y="223"/>
                      </a:cubicBezTo>
                      <a:cubicBezTo>
                        <a:pt x="33" y="205"/>
                        <a:pt x="43" y="204"/>
                        <a:pt x="60" y="195"/>
                      </a:cubicBezTo>
                      <a:cubicBezTo>
                        <a:pt x="69" y="184"/>
                        <a:pt x="69" y="178"/>
                        <a:pt x="82" y="171"/>
                      </a:cubicBezTo>
                      <a:cubicBezTo>
                        <a:pt x="121" y="175"/>
                        <a:pt x="103" y="177"/>
                        <a:pt x="136" y="168"/>
                      </a:cubicBezTo>
                      <a:cubicBezTo>
                        <a:pt x="144" y="166"/>
                        <a:pt x="159" y="162"/>
                        <a:pt x="159" y="162"/>
                      </a:cubicBezTo>
                      <a:cubicBezTo>
                        <a:pt x="199" y="172"/>
                        <a:pt x="184" y="120"/>
                        <a:pt x="216" y="111"/>
                      </a:cubicBezTo>
                      <a:cubicBezTo>
                        <a:pt x="222" y="125"/>
                        <a:pt x="209" y="128"/>
                        <a:pt x="227" y="132"/>
                      </a:cubicBezTo>
                      <a:cubicBezTo>
                        <a:pt x="237" y="122"/>
                        <a:pt x="237" y="116"/>
                        <a:pt x="251" y="108"/>
                      </a:cubicBezTo>
                      <a:cubicBezTo>
                        <a:pt x="262" y="94"/>
                        <a:pt x="277" y="89"/>
                        <a:pt x="285" y="73"/>
                      </a:cubicBezTo>
                      <a:cubicBezTo>
                        <a:pt x="287" y="67"/>
                        <a:pt x="292" y="55"/>
                        <a:pt x="292" y="55"/>
                      </a:cubicBezTo>
                      <a:cubicBezTo>
                        <a:pt x="289" y="53"/>
                        <a:pt x="281" y="52"/>
                        <a:pt x="281" y="49"/>
                      </a:cubicBezTo>
                      <a:cubicBezTo>
                        <a:pt x="281" y="46"/>
                        <a:pt x="306" y="42"/>
                        <a:pt x="289" y="40"/>
                      </a:cubicBezTo>
                      <a:lnTo>
                        <a:pt x="300" y="28"/>
                      </a:lnTo>
                      <a:lnTo>
                        <a:pt x="300" y="2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1" name="Freeform 47"/>
                <p:cNvSpPr>
                  <a:spLocks noChangeArrowheads="1"/>
                </p:cNvSpPr>
                <p:nvPr/>
              </p:nvSpPr>
              <p:spPr bwMode="auto">
                <a:xfrm>
                  <a:off x="2191" y="199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7" y="17"/>
                    </a:cxn>
                    <a:cxn ang="0">
                      <a:pos x="0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7" h="18">
                      <a:moveTo>
                        <a:pt x="0" y="12"/>
                      </a:moveTo>
                      <a:cubicBezTo>
                        <a:pt x="11" y="0"/>
                        <a:pt x="26" y="9"/>
                        <a:pt x="7" y="17"/>
                      </a:cubicBezTo>
                      <a:cubicBezTo>
                        <a:pt x="0" y="7"/>
                        <a:pt x="0" y="6"/>
                        <a:pt x="0" y="12"/>
                      </a:cubicBezTo>
                      <a:lnTo>
                        <a:pt x="0" y="1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2" name="Freeform 48"/>
                <p:cNvSpPr>
                  <a:spLocks noChangeArrowheads="1"/>
                </p:cNvSpPr>
                <p:nvPr/>
              </p:nvSpPr>
              <p:spPr bwMode="auto">
                <a:xfrm>
                  <a:off x="1747" y="247"/>
                  <a:ext cx="348" cy="183"/>
                </a:xfrm>
                <a:custGeom>
                  <a:avLst/>
                  <a:gdLst/>
                  <a:ahLst/>
                  <a:cxnLst>
                    <a:cxn ang="0">
                      <a:pos x="1533" y="38"/>
                    </a:cxn>
                    <a:cxn ang="0">
                      <a:pos x="1468" y="112"/>
                    </a:cxn>
                    <a:cxn ang="0">
                      <a:pos x="1412" y="173"/>
                    </a:cxn>
                    <a:cxn ang="0">
                      <a:pos x="1363" y="202"/>
                    </a:cxn>
                    <a:cxn ang="0">
                      <a:pos x="1200" y="258"/>
                    </a:cxn>
                    <a:cxn ang="0">
                      <a:pos x="1196" y="297"/>
                    </a:cxn>
                    <a:cxn ang="0">
                      <a:pos x="1143" y="325"/>
                    </a:cxn>
                    <a:cxn ang="0">
                      <a:pos x="1173" y="255"/>
                    </a:cxn>
                    <a:cxn ang="0">
                      <a:pos x="1090" y="270"/>
                    </a:cxn>
                    <a:cxn ang="0">
                      <a:pos x="1053" y="308"/>
                    </a:cxn>
                    <a:cxn ang="0">
                      <a:pos x="1128" y="398"/>
                    </a:cxn>
                    <a:cxn ang="0">
                      <a:pos x="1124" y="525"/>
                    </a:cxn>
                    <a:cxn ang="0">
                      <a:pos x="1026" y="579"/>
                    </a:cxn>
                    <a:cxn ang="0">
                      <a:pos x="988" y="549"/>
                    </a:cxn>
                    <a:cxn ang="0">
                      <a:pos x="913" y="496"/>
                    </a:cxn>
                    <a:cxn ang="0">
                      <a:pos x="875" y="496"/>
                    </a:cxn>
                    <a:cxn ang="0">
                      <a:pos x="853" y="561"/>
                    </a:cxn>
                    <a:cxn ang="0">
                      <a:pos x="947" y="658"/>
                    </a:cxn>
                    <a:cxn ang="0">
                      <a:pos x="966" y="745"/>
                    </a:cxn>
                    <a:cxn ang="0">
                      <a:pos x="996" y="799"/>
                    </a:cxn>
                    <a:cxn ang="0">
                      <a:pos x="932" y="775"/>
                    </a:cxn>
                    <a:cxn ang="0">
                      <a:pos x="890" y="736"/>
                    </a:cxn>
                    <a:cxn ang="0">
                      <a:pos x="800" y="605"/>
                    </a:cxn>
                    <a:cxn ang="0">
                      <a:pos x="807" y="439"/>
                    </a:cxn>
                    <a:cxn ang="0">
                      <a:pos x="800" y="381"/>
                    </a:cxn>
                    <a:cxn ang="0">
                      <a:pos x="781" y="393"/>
                    </a:cxn>
                    <a:cxn ang="0">
                      <a:pos x="728" y="378"/>
                    </a:cxn>
                    <a:cxn ang="0">
                      <a:pos x="679" y="243"/>
                    </a:cxn>
                    <a:cxn ang="0">
                      <a:pos x="622" y="237"/>
                    </a:cxn>
                    <a:cxn ang="0">
                      <a:pos x="543" y="246"/>
                    </a:cxn>
                    <a:cxn ang="0">
                      <a:pos x="456" y="328"/>
                    </a:cxn>
                    <a:cxn ang="0">
                      <a:pos x="369" y="381"/>
                    </a:cxn>
                    <a:cxn ang="0">
                      <a:pos x="347" y="390"/>
                    </a:cxn>
                    <a:cxn ang="0">
                      <a:pos x="301" y="466"/>
                    </a:cxn>
                    <a:cxn ang="0">
                      <a:pos x="286" y="505"/>
                    </a:cxn>
                    <a:cxn ang="0">
                      <a:pos x="241" y="576"/>
                    </a:cxn>
                    <a:cxn ang="0">
                      <a:pos x="177" y="558"/>
                    </a:cxn>
                    <a:cxn ang="0">
                      <a:pos x="124" y="366"/>
                    </a:cxn>
                    <a:cxn ang="0">
                      <a:pos x="135" y="222"/>
                    </a:cxn>
                    <a:cxn ang="0">
                      <a:pos x="83" y="258"/>
                    </a:cxn>
                    <a:cxn ang="0">
                      <a:pos x="37" y="214"/>
                    </a:cxn>
                    <a:cxn ang="0">
                      <a:pos x="45" y="196"/>
                    </a:cxn>
                    <a:cxn ang="0">
                      <a:pos x="0" y="133"/>
                    </a:cxn>
                    <a:cxn ang="0">
                      <a:pos x="1506" y="8"/>
                    </a:cxn>
                  </a:cxnLst>
                  <a:rect l="0" t="0" r="r" b="b"/>
                  <a:pathLst>
                    <a:path w="1534" h="806">
                      <a:moveTo>
                        <a:pt x="1506" y="8"/>
                      </a:moveTo>
                      <a:cubicBezTo>
                        <a:pt x="1512" y="22"/>
                        <a:pt x="1527" y="23"/>
                        <a:pt x="1533" y="38"/>
                      </a:cubicBezTo>
                      <a:cubicBezTo>
                        <a:pt x="1527" y="53"/>
                        <a:pt x="1512" y="60"/>
                        <a:pt x="1502" y="71"/>
                      </a:cubicBezTo>
                      <a:cubicBezTo>
                        <a:pt x="1493" y="87"/>
                        <a:pt x="1487" y="102"/>
                        <a:pt x="1468" y="112"/>
                      </a:cubicBezTo>
                      <a:cubicBezTo>
                        <a:pt x="1459" y="122"/>
                        <a:pt x="1455" y="127"/>
                        <a:pt x="1461" y="139"/>
                      </a:cubicBezTo>
                      <a:cubicBezTo>
                        <a:pt x="1448" y="155"/>
                        <a:pt x="1431" y="165"/>
                        <a:pt x="1412" y="173"/>
                      </a:cubicBezTo>
                      <a:cubicBezTo>
                        <a:pt x="1404" y="177"/>
                        <a:pt x="1389" y="184"/>
                        <a:pt x="1389" y="184"/>
                      </a:cubicBezTo>
                      <a:cubicBezTo>
                        <a:pt x="1397" y="200"/>
                        <a:pt x="1380" y="199"/>
                        <a:pt x="1363" y="202"/>
                      </a:cubicBezTo>
                      <a:cubicBezTo>
                        <a:pt x="1351" y="211"/>
                        <a:pt x="1344" y="215"/>
                        <a:pt x="1329" y="219"/>
                      </a:cubicBezTo>
                      <a:cubicBezTo>
                        <a:pt x="1295" y="214"/>
                        <a:pt x="1227" y="242"/>
                        <a:pt x="1200" y="258"/>
                      </a:cubicBezTo>
                      <a:cubicBezTo>
                        <a:pt x="1203" y="271"/>
                        <a:pt x="1194" y="277"/>
                        <a:pt x="1211" y="280"/>
                      </a:cubicBezTo>
                      <a:cubicBezTo>
                        <a:pt x="1216" y="290"/>
                        <a:pt x="1211" y="293"/>
                        <a:pt x="1196" y="297"/>
                      </a:cubicBezTo>
                      <a:cubicBezTo>
                        <a:pt x="1185" y="309"/>
                        <a:pt x="1179" y="319"/>
                        <a:pt x="1162" y="328"/>
                      </a:cubicBezTo>
                      <a:cubicBezTo>
                        <a:pt x="1156" y="326"/>
                        <a:pt x="1147" y="329"/>
                        <a:pt x="1143" y="325"/>
                      </a:cubicBezTo>
                      <a:cubicBezTo>
                        <a:pt x="1134" y="310"/>
                        <a:pt x="1154" y="283"/>
                        <a:pt x="1173" y="280"/>
                      </a:cubicBezTo>
                      <a:cubicBezTo>
                        <a:pt x="1179" y="268"/>
                        <a:pt x="1168" y="268"/>
                        <a:pt x="1173" y="255"/>
                      </a:cubicBezTo>
                      <a:cubicBezTo>
                        <a:pt x="1168" y="234"/>
                        <a:pt x="1153" y="240"/>
                        <a:pt x="1132" y="246"/>
                      </a:cubicBezTo>
                      <a:cubicBezTo>
                        <a:pt x="1120" y="258"/>
                        <a:pt x="1107" y="265"/>
                        <a:pt x="1090" y="270"/>
                      </a:cubicBezTo>
                      <a:cubicBezTo>
                        <a:pt x="1083" y="279"/>
                        <a:pt x="1075" y="285"/>
                        <a:pt x="1068" y="291"/>
                      </a:cubicBezTo>
                      <a:cubicBezTo>
                        <a:pt x="1062" y="297"/>
                        <a:pt x="1053" y="308"/>
                        <a:pt x="1053" y="308"/>
                      </a:cubicBezTo>
                      <a:cubicBezTo>
                        <a:pt x="1056" y="331"/>
                        <a:pt x="1058" y="344"/>
                        <a:pt x="1083" y="358"/>
                      </a:cubicBezTo>
                      <a:cubicBezTo>
                        <a:pt x="1096" y="372"/>
                        <a:pt x="1109" y="389"/>
                        <a:pt x="1128" y="398"/>
                      </a:cubicBezTo>
                      <a:cubicBezTo>
                        <a:pt x="1132" y="404"/>
                        <a:pt x="1139" y="422"/>
                        <a:pt x="1139" y="422"/>
                      </a:cubicBezTo>
                      <a:cubicBezTo>
                        <a:pt x="1137" y="436"/>
                        <a:pt x="1134" y="515"/>
                        <a:pt x="1124" y="525"/>
                      </a:cubicBezTo>
                      <a:cubicBezTo>
                        <a:pt x="1117" y="533"/>
                        <a:pt x="1090" y="538"/>
                        <a:pt x="1079" y="543"/>
                      </a:cubicBezTo>
                      <a:cubicBezTo>
                        <a:pt x="1066" y="559"/>
                        <a:pt x="1041" y="564"/>
                        <a:pt x="1026" y="579"/>
                      </a:cubicBezTo>
                      <a:cubicBezTo>
                        <a:pt x="1015" y="589"/>
                        <a:pt x="1020" y="595"/>
                        <a:pt x="1003" y="599"/>
                      </a:cubicBezTo>
                      <a:cubicBezTo>
                        <a:pt x="996" y="582"/>
                        <a:pt x="1019" y="556"/>
                        <a:pt x="988" y="549"/>
                      </a:cubicBezTo>
                      <a:cubicBezTo>
                        <a:pt x="977" y="537"/>
                        <a:pt x="966" y="519"/>
                        <a:pt x="951" y="508"/>
                      </a:cubicBezTo>
                      <a:cubicBezTo>
                        <a:pt x="941" y="485"/>
                        <a:pt x="956" y="513"/>
                        <a:pt x="913" y="496"/>
                      </a:cubicBezTo>
                      <a:cubicBezTo>
                        <a:pt x="905" y="493"/>
                        <a:pt x="905" y="482"/>
                        <a:pt x="898" y="478"/>
                      </a:cubicBezTo>
                      <a:cubicBezTo>
                        <a:pt x="890" y="459"/>
                        <a:pt x="883" y="487"/>
                        <a:pt x="875" y="496"/>
                      </a:cubicBezTo>
                      <a:cubicBezTo>
                        <a:pt x="871" y="511"/>
                        <a:pt x="864" y="518"/>
                        <a:pt x="860" y="533"/>
                      </a:cubicBezTo>
                      <a:cubicBezTo>
                        <a:pt x="866" y="545"/>
                        <a:pt x="862" y="550"/>
                        <a:pt x="853" y="561"/>
                      </a:cubicBezTo>
                      <a:cubicBezTo>
                        <a:pt x="860" y="568"/>
                        <a:pt x="879" y="586"/>
                        <a:pt x="883" y="596"/>
                      </a:cubicBezTo>
                      <a:cubicBezTo>
                        <a:pt x="898" y="630"/>
                        <a:pt x="894" y="651"/>
                        <a:pt x="947" y="658"/>
                      </a:cubicBezTo>
                      <a:cubicBezTo>
                        <a:pt x="960" y="666"/>
                        <a:pt x="966" y="672"/>
                        <a:pt x="977" y="681"/>
                      </a:cubicBezTo>
                      <a:cubicBezTo>
                        <a:pt x="968" y="701"/>
                        <a:pt x="971" y="723"/>
                        <a:pt x="966" y="745"/>
                      </a:cubicBezTo>
                      <a:cubicBezTo>
                        <a:pt x="969" y="765"/>
                        <a:pt x="968" y="770"/>
                        <a:pt x="988" y="781"/>
                      </a:cubicBezTo>
                      <a:cubicBezTo>
                        <a:pt x="990" y="787"/>
                        <a:pt x="994" y="793"/>
                        <a:pt x="996" y="799"/>
                      </a:cubicBezTo>
                      <a:cubicBezTo>
                        <a:pt x="998" y="805"/>
                        <a:pt x="973" y="793"/>
                        <a:pt x="973" y="793"/>
                      </a:cubicBezTo>
                      <a:cubicBezTo>
                        <a:pt x="951" y="805"/>
                        <a:pt x="949" y="785"/>
                        <a:pt x="932" y="775"/>
                      </a:cubicBezTo>
                      <a:cubicBezTo>
                        <a:pt x="924" y="770"/>
                        <a:pt x="909" y="763"/>
                        <a:pt x="909" y="763"/>
                      </a:cubicBezTo>
                      <a:cubicBezTo>
                        <a:pt x="892" y="742"/>
                        <a:pt x="898" y="753"/>
                        <a:pt x="890" y="736"/>
                      </a:cubicBezTo>
                      <a:cubicBezTo>
                        <a:pt x="885" y="696"/>
                        <a:pt x="873" y="633"/>
                        <a:pt x="826" y="614"/>
                      </a:cubicBezTo>
                      <a:cubicBezTo>
                        <a:pt x="811" y="619"/>
                        <a:pt x="805" y="619"/>
                        <a:pt x="800" y="605"/>
                      </a:cubicBezTo>
                      <a:cubicBezTo>
                        <a:pt x="809" y="576"/>
                        <a:pt x="819" y="545"/>
                        <a:pt x="830" y="519"/>
                      </a:cubicBezTo>
                      <a:cubicBezTo>
                        <a:pt x="826" y="488"/>
                        <a:pt x="817" y="469"/>
                        <a:pt x="807" y="439"/>
                      </a:cubicBezTo>
                      <a:cubicBezTo>
                        <a:pt x="813" y="428"/>
                        <a:pt x="805" y="425"/>
                        <a:pt x="800" y="413"/>
                      </a:cubicBezTo>
                      <a:cubicBezTo>
                        <a:pt x="803" y="400"/>
                        <a:pt x="811" y="395"/>
                        <a:pt x="800" y="381"/>
                      </a:cubicBezTo>
                      <a:cubicBezTo>
                        <a:pt x="796" y="383"/>
                        <a:pt x="792" y="383"/>
                        <a:pt x="788" y="384"/>
                      </a:cubicBezTo>
                      <a:cubicBezTo>
                        <a:pt x="785" y="387"/>
                        <a:pt x="785" y="392"/>
                        <a:pt x="781" y="393"/>
                      </a:cubicBezTo>
                      <a:cubicBezTo>
                        <a:pt x="773" y="396"/>
                        <a:pt x="754" y="398"/>
                        <a:pt x="754" y="398"/>
                      </a:cubicBezTo>
                      <a:cubicBezTo>
                        <a:pt x="743" y="390"/>
                        <a:pt x="733" y="390"/>
                        <a:pt x="728" y="378"/>
                      </a:cubicBezTo>
                      <a:cubicBezTo>
                        <a:pt x="737" y="356"/>
                        <a:pt x="715" y="291"/>
                        <a:pt x="686" y="280"/>
                      </a:cubicBezTo>
                      <a:cubicBezTo>
                        <a:pt x="673" y="267"/>
                        <a:pt x="675" y="261"/>
                        <a:pt x="679" y="243"/>
                      </a:cubicBezTo>
                      <a:cubicBezTo>
                        <a:pt x="675" y="228"/>
                        <a:pt x="671" y="209"/>
                        <a:pt x="652" y="205"/>
                      </a:cubicBezTo>
                      <a:cubicBezTo>
                        <a:pt x="647" y="219"/>
                        <a:pt x="637" y="228"/>
                        <a:pt x="622" y="237"/>
                      </a:cubicBezTo>
                      <a:cubicBezTo>
                        <a:pt x="609" y="234"/>
                        <a:pt x="581" y="228"/>
                        <a:pt x="581" y="228"/>
                      </a:cubicBezTo>
                      <a:cubicBezTo>
                        <a:pt x="558" y="231"/>
                        <a:pt x="560" y="237"/>
                        <a:pt x="543" y="246"/>
                      </a:cubicBezTo>
                      <a:cubicBezTo>
                        <a:pt x="535" y="265"/>
                        <a:pt x="532" y="274"/>
                        <a:pt x="505" y="280"/>
                      </a:cubicBezTo>
                      <a:cubicBezTo>
                        <a:pt x="498" y="285"/>
                        <a:pt x="458" y="326"/>
                        <a:pt x="456" y="328"/>
                      </a:cubicBezTo>
                      <a:cubicBezTo>
                        <a:pt x="435" y="338"/>
                        <a:pt x="405" y="350"/>
                        <a:pt x="388" y="364"/>
                      </a:cubicBezTo>
                      <a:cubicBezTo>
                        <a:pt x="381" y="369"/>
                        <a:pt x="377" y="377"/>
                        <a:pt x="369" y="381"/>
                      </a:cubicBezTo>
                      <a:cubicBezTo>
                        <a:pt x="366" y="383"/>
                        <a:pt x="362" y="383"/>
                        <a:pt x="358" y="384"/>
                      </a:cubicBezTo>
                      <a:cubicBezTo>
                        <a:pt x="354" y="386"/>
                        <a:pt x="350" y="387"/>
                        <a:pt x="347" y="390"/>
                      </a:cubicBezTo>
                      <a:cubicBezTo>
                        <a:pt x="339" y="396"/>
                        <a:pt x="324" y="404"/>
                        <a:pt x="324" y="404"/>
                      </a:cubicBezTo>
                      <a:cubicBezTo>
                        <a:pt x="315" y="425"/>
                        <a:pt x="311" y="445"/>
                        <a:pt x="301" y="466"/>
                      </a:cubicBezTo>
                      <a:cubicBezTo>
                        <a:pt x="298" y="476"/>
                        <a:pt x="294" y="485"/>
                        <a:pt x="290" y="496"/>
                      </a:cubicBezTo>
                      <a:cubicBezTo>
                        <a:pt x="288" y="499"/>
                        <a:pt x="286" y="505"/>
                        <a:pt x="286" y="505"/>
                      </a:cubicBezTo>
                      <a:cubicBezTo>
                        <a:pt x="286" y="512"/>
                        <a:pt x="294" y="546"/>
                        <a:pt x="275" y="558"/>
                      </a:cubicBezTo>
                      <a:cubicBezTo>
                        <a:pt x="266" y="565"/>
                        <a:pt x="241" y="576"/>
                        <a:pt x="241" y="576"/>
                      </a:cubicBezTo>
                      <a:cubicBezTo>
                        <a:pt x="235" y="587"/>
                        <a:pt x="230" y="601"/>
                        <a:pt x="215" y="605"/>
                      </a:cubicBezTo>
                      <a:cubicBezTo>
                        <a:pt x="188" y="598"/>
                        <a:pt x="183" y="577"/>
                        <a:pt x="177" y="558"/>
                      </a:cubicBezTo>
                      <a:cubicBezTo>
                        <a:pt x="162" y="516"/>
                        <a:pt x="154" y="472"/>
                        <a:pt x="135" y="428"/>
                      </a:cubicBezTo>
                      <a:cubicBezTo>
                        <a:pt x="133" y="399"/>
                        <a:pt x="132" y="392"/>
                        <a:pt x="124" y="366"/>
                      </a:cubicBezTo>
                      <a:cubicBezTo>
                        <a:pt x="124" y="356"/>
                        <a:pt x="128" y="309"/>
                        <a:pt x="120" y="294"/>
                      </a:cubicBezTo>
                      <a:cubicBezTo>
                        <a:pt x="132" y="274"/>
                        <a:pt x="124" y="248"/>
                        <a:pt x="135" y="222"/>
                      </a:cubicBezTo>
                      <a:cubicBezTo>
                        <a:pt x="124" y="197"/>
                        <a:pt x="113" y="240"/>
                        <a:pt x="105" y="246"/>
                      </a:cubicBezTo>
                      <a:cubicBezTo>
                        <a:pt x="99" y="251"/>
                        <a:pt x="83" y="258"/>
                        <a:pt x="83" y="258"/>
                      </a:cubicBezTo>
                      <a:cubicBezTo>
                        <a:pt x="66" y="254"/>
                        <a:pt x="52" y="248"/>
                        <a:pt x="45" y="231"/>
                      </a:cubicBezTo>
                      <a:cubicBezTo>
                        <a:pt x="43" y="225"/>
                        <a:pt x="37" y="214"/>
                        <a:pt x="37" y="214"/>
                      </a:cubicBezTo>
                      <a:cubicBezTo>
                        <a:pt x="56" y="211"/>
                        <a:pt x="56" y="203"/>
                        <a:pt x="71" y="196"/>
                      </a:cubicBezTo>
                      <a:cubicBezTo>
                        <a:pt x="66" y="181"/>
                        <a:pt x="58" y="188"/>
                        <a:pt x="45" y="196"/>
                      </a:cubicBezTo>
                      <a:cubicBezTo>
                        <a:pt x="28" y="191"/>
                        <a:pt x="28" y="187"/>
                        <a:pt x="33" y="175"/>
                      </a:cubicBezTo>
                      <a:cubicBezTo>
                        <a:pt x="20" y="165"/>
                        <a:pt x="16" y="146"/>
                        <a:pt x="0" y="133"/>
                      </a:cubicBezTo>
                      <a:lnTo>
                        <a:pt x="143" y="0"/>
                      </a:lnTo>
                      <a:lnTo>
                        <a:pt x="1506" y="8"/>
                      </a:lnTo>
                      <a:lnTo>
                        <a:pt x="1506" y="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3" name="Freeform 49"/>
                <p:cNvSpPr>
                  <a:spLocks noChangeArrowheads="1"/>
                </p:cNvSpPr>
                <p:nvPr/>
              </p:nvSpPr>
              <p:spPr bwMode="auto">
                <a:xfrm>
                  <a:off x="1808" y="372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13" y="16"/>
                    </a:cxn>
                    <a:cxn ang="0">
                      <a:pos x="33" y="4"/>
                    </a:cxn>
                    <a:cxn ang="0">
                      <a:pos x="73" y="51"/>
                    </a:cxn>
                    <a:cxn ang="0">
                      <a:pos x="37" y="126"/>
                    </a:cxn>
                    <a:cxn ang="0">
                      <a:pos x="1" y="104"/>
                    </a:cxn>
                    <a:cxn ang="0">
                      <a:pos x="13" y="16"/>
                    </a:cxn>
                    <a:cxn ang="0">
                      <a:pos x="13" y="16"/>
                    </a:cxn>
                  </a:cxnLst>
                  <a:rect l="0" t="0" r="r" b="b"/>
                  <a:pathLst>
                    <a:path w="85" h="127">
                      <a:moveTo>
                        <a:pt x="13" y="16"/>
                      </a:moveTo>
                      <a:cubicBezTo>
                        <a:pt x="7" y="3"/>
                        <a:pt x="17" y="0"/>
                        <a:pt x="33" y="4"/>
                      </a:cubicBezTo>
                      <a:cubicBezTo>
                        <a:pt x="47" y="19"/>
                        <a:pt x="55" y="36"/>
                        <a:pt x="73" y="51"/>
                      </a:cubicBezTo>
                      <a:cubicBezTo>
                        <a:pt x="84" y="78"/>
                        <a:pt x="79" y="116"/>
                        <a:pt x="37" y="126"/>
                      </a:cubicBezTo>
                      <a:cubicBezTo>
                        <a:pt x="11" y="120"/>
                        <a:pt x="9" y="120"/>
                        <a:pt x="1" y="104"/>
                      </a:cubicBezTo>
                      <a:cubicBezTo>
                        <a:pt x="3" y="100"/>
                        <a:pt x="0" y="6"/>
                        <a:pt x="13" y="16"/>
                      </a:cubicBezTo>
                      <a:lnTo>
                        <a:pt x="13" y="1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4" name="Freeform 50"/>
                <p:cNvSpPr>
                  <a:spLocks noChangeArrowheads="1"/>
                </p:cNvSpPr>
                <p:nvPr/>
              </p:nvSpPr>
              <p:spPr bwMode="auto">
                <a:xfrm>
                  <a:off x="2071" y="279"/>
                  <a:ext cx="18" cy="24"/>
                </a:xfrm>
                <a:custGeom>
                  <a:avLst/>
                  <a:gdLst/>
                  <a:ahLst/>
                  <a:cxnLst>
                    <a:cxn ang="0">
                      <a:pos x="22" y="35"/>
                    </a:cxn>
                    <a:cxn ang="0">
                      <a:pos x="52" y="1"/>
                    </a:cxn>
                    <a:cxn ang="0">
                      <a:pos x="78" y="4"/>
                    </a:cxn>
                    <a:cxn ang="0">
                      <a:pos x="70" y="33"/>
                    </a:cxn>
                    <a:cxn ang="0">
                      <a:pos x="22" y="104"/>
                    </a:cxn>
                    <a:cxn ang="0">
                      <a:pos x="11" y="83"/>
                    </a:cxn>
                    <a:cxn ang="0">
                      <a:pos x="4" y="47"/>
                    </a:cxn>
                    <a:cxn ang="0">
                      <a:pos x="22" y="35"/>
                    </a:cxn>
                    <a:cxn ang="0">
                      <a:pos x="22" y="35"/>
                    </a:cxn>
                  </a:cxnLst>
                  <a:rect l="0" t="0" r="r" b="b"/>
                  <a:pathLst>
                    <a:path w="80" h="105">
                      <a:moveTo>
                        <a:pt x="22" y="35"/>
                      </a:moveTo>
                      <a:cubicBezTo>
                        <a:pt x="26" y="17"/>
                        <a:pt x="24" y="9"/>
                        <a:pt x="52" y="1"/>
                      </a:cubicBezTo>
                      <a:cubicBezTo>
                        <a:pt x="61" y="3"/>
                        <a:pt x="72" y="0"/>
                        <a:pt x="78" y="4"/>
                      </a:cubicBezTo>
                      <a:cubicBezTo>
                        <a:pt x="79" y="7"/>
                        <a:pt x="74" y="29"/>
                        <a:pt x="70" y="33"/>
                      </a:cubicBezTo>
                      <a:cubicBezTo>
                        <a:pt x="56" y="58"/>
                        <a:pt x="54" y="88"/>
                        <a:pt x="22" y="104"/>
                      </a:cubicBezTo>
                      <a:cubicBezTo>
                        <a:pt x="6" y="99"/>
                        <a:pt x="6" y="95"/>
                        <a:pt x="11" y="83"/>
                      </a:cubicBezTo>
                      <a:cubicBezTo>
                        <a:pt x="8" y="68"/>
                        <a:pt x="0" y="62"/>
                        <a:pt x="4" y="47"/>
                      </a:cubicBezTo>
                      <a:cubicBezTo>
                        <a:pt x="6" y="41"/>
                        <a:pt x="13" y="32"/>
                        <a:pt x="22" y="35"/>
                      </a:cubicBezTo>
                      <a:lnTo>
                        <a:pt x="22" y="3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5" name="Freeform 51"/>
                <p:cNvSpPr>
                  <a:spLocks noChangeArrowheads="1"/>
                </p:cNvSpPr>
                <p:nvPr/>
              </p:nvSpPr>
              <p:spPr bwMode="auto">
                <a:xfrm>
                  <a:off x="2121" y="267"/>
                  <a:ext cx="9" cy="10"/>
                </a:xfrm>
                <a:custGeom>
                  <a:avLst/>
                  <a:gdLst/>
                  <a:ahLst/>
                  <a:cxnLst>
                    <a:cxn ang="0">
                      <a:pos x="13" y="23"/>
                    </a:cxn>
                    <a:cxn ang="0">
                      <a:pos x="9" y="44"/>
                    </a:cxn>
                    <a:cxn ang="0">
                      <a:pos x="13" y="23"/>
                    </a:cxn>
                    <a:cxn ang="0">
                      <a:pos x="13" y="23"/>
                    </a:cxn>
                  </a:cxnLst>
                  <a:rect l="0" t="0" r="r" b="b"/>
                  <a:pathLst>
                    <a:path w="40" h="45">
                      <a:moveTo>
                        <a:pt x="13" y="23"/>
                      </a:moveTo>
                      <a:cubicBezTo>
                        <a:pt x="35" y="0"/>
                        <a:pt x="39" y="29"/>
                        <a:pt x="9" y="44"/>
                      </a:cubicBezTo>
                      <a:cubicBezTo>
                        <a:pt x="0" y="33"/>
                        <a:pt x="1" y="32"/>
                        <a:pt x="13" y="23"/>
                      </a:cubicBezTo>
                      <a:lnTo>
                        <a:pt x="13" y="2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6" name="Freeform 52"/>
                <p:cNvSpPr>
                  <a:spLocks noChangeArrowheads="1"/>
                </p:cNvSpPr>
                <p:nvPr/>
              </p:nvSpPr>
              <p:spPr bwMode="auto">
                <a:xfrm>
                  <a:off x="1195" y="178"/>
                  <a:ext cx="432" cy="342"/>
                </a:xfrm>
                <a:custGeom>
                  <a:avLst/>
                  <a:gdLst/>
                  <a:ahLst/>
                  <a:cxnLst>
                    <a:cxn ang="0">
                      <a:pos x="1341" y="1259"/>
                    </a:cxn>
                    <a:cxn ang="0">
                      <a:pos x="1355" y="1222"/>
                    </a:cxn>
                    <a:cxn ang="0">
                      <a:pos x="1395" y="1122"/>
                    </a:cxn>
                    <a:cxn ang="0">
                      <a:pos x="859" y="777"/>
                    </a:cxn>
                    <a:cxn ang="0">
                      <a:pos x="784" y="938"/>
                    </a:cxn>
                    <a:cxn ang="0">
                      <a:pos x="843" y="1506"/>
                    </a:cxn>
                    <a:cxn ang="0">
                      <a:pos x="784" y="1340"/>
                    </a:cxn>
                    <a:cxn ang="0">
                      <a:pos x="672" y="1190"/>
                    </a:cxn>
                    <a:cxn ang="0">
                      <a:pos x="680" y="1122"/>
                    </a:cxn>
                    <a:cxn ang="0">
                      <a:pos x="686" y="1068"/>
                    </a:cxn>
                    <a:cxn ang="0">
                      <a:pos x="610" y="1015"/>
                    </a:cxn>
                    <a:cxn ang="0">
                      <a:pos x="537" y="938"/>
                    </a:cxn>
                    <a:cxn ang="0">
                      <a:pos x="408" y="957"/>
                    </a:cxn>
                    <a:cxn ang="0">
                      <a:pos x="347" y="986"/>
                    </a:cxn>
                    <a:cxn ang="0">
                      <a:pos x="216" y="986"/>
                    </a:cxn>
                    <a:cxn ang="0">
                      <a:pos x="59" y="846"/>
                    </a:cxn>
                    <a:cxn ang="0">
                      <a:pos x="28" y="800"/>
                    </a:cxn>
                    <a:cxn ang="0">
                      <a:pos x="0" y="709"/>
                    </a:cxn>
                    <a:cxn ang="0">
                      <a:pos x="65" y="578"/>
                    </a:cxn>
                    <a:cxn ang="0">
                      <a:pos x="87" y="486"/>
                    </a:cxn>
                    <a:cxn ang="0">
                      <a:pos x="140" y="385"/>
                    </a:cxn>
                    <a:cxn ang="0">
                      <a:pos x="224" y="312"/>
                    </a:cxn>
                    <a:cxn ang="0">
                      <a:pos x="461" y="182"/>
                    </a:cxn>
                    <a:cxn ang="0">
                      <a:pos x="610" y="79"/>
                    </a:cxn>
                    <a:cxn ang="0">
                      <a:pos x="716" y="16"/>
                    </a:cxn>
                    <a:cxn ang="0">
                      <a:pos x="1014" y="5"/>
                    </a:cxn>
                    <a:cxn ang="0">
                      <a:pos x="1112" y="0"/>
                    </a:cxn>
                    <a:cxn ang="0">
                      <a:pos x="1072" y="90"/>
                    </a:cxn>
                    <a:cxn ang="0">
                      <a:pos x="1235" y="230"/>
                    </a:cxn>
                    <a:cxn ang="0">
                      <a:pos x="1386" y="202"/>
                    </a:cxn>
                    <a:cxn ang="0">
                      <a:pos x="1476" y="224"/>
                    </a:cxn>
                    <a:cxn ang="0">
                      <a:pos x="1560" y="259"/>
                    </a:cxn>
                    <a:cxn ang="0">
                      <a:pos x="1596" y="508"/>
                    </a:cxn>
                    <a:cxn ang="0">
                      <a:pos x="1596" y="647"/>
                    </a:cxn>
                    <a:cxn ang="0">
                      <a:pos x="1669" y="766"/>
                    </a:cxn>
                    <a:cxn ang="0">
                      <a:pos x="1798" y="814"/>
                    </a:cxn>
                    <a:cxn ang="0">
                      <a:pos x="1896" y="800"/>
                    </a:cxn>
                    <a:cxn ang="0">
                      <a:pos x="1851" y="923"/>
                    </a:cxn>
                    <a:cxn ang="0">
                      <a:pos x="1669" y="1105"/>
                    </a:cxn>
                    <a:cxn ang="0">
                      <a:pos x="1529" y="1316"/>
                    </a:cxn>
                    <a:cxn ang="0">
                      <a:pos x="1551" y="1376"/>
                    </a:cxn>
                    <a:cxn ang="0">
                      <a:pos x="1213" y="1506"/>
                    </a:cxn>
                  </a:cxnLst>
                  <a:rect l="0" t="0" r="r" b="b"/>
                  <a:pathLst>
                    <a:path w="1903" h="1510">
                      <a:moveTo>
                        <a:pt x="1213" y="1506"/>
                      </a:moveTo>
                      <a:lnTo>
                        <a:pt x="1341" y="1259"/>
                      </a:lnTo>
                      <a:lnTo>
                        <a:pt x="1319" y="1217"/>
                      </a:lnTo>
                      <a:lnTo>
                        <a:pt x="1355" y="1222"/>
                      </a:lnTo>
                      <a:lnTo>
                        <a:pt x="1381" y="1195"/>
                      </a:lnTo>
                      <a:lnTo>
                        <a:pt x="1395" y="1122"/>
                      </a:lnTo>
                      <a:lnTo>
                        <a:pt x="1395" y="1002"/>
                      </a:lnTo>
                      <a:lnTo>
                        <a:pt x="859" y="777"/>
                      </a:lnTo>
                      <a:lnTo>
                        <a:pt x="823" y="836"/>
                      </a:lnTo>
                      <a:lnTo>
                        <a:pt x="784" y="938"/>
                      </a:lnTo>
                      <a:lnTo>
                        <a:pt x="1106" y="1509"/>
                      </a:lnTo>
                      <a:lnTo>
                        <a:pt x="843" y="1506"/>
                      </a:lnTo>
                      <a:lnTo>
                        <a:pt x="845" y="1450"/>
                      </a:lnTo>
                      <a:cubicBezTo>
                        <a:pt x="789" y="1405"/>
                        <a:pt x="823" y="1382"/>
                        <a:pt x="784" y="1340"/>
                      </a:cubicBezTo>
                      <a:cubicBezTo>
                        <a:pt x="767" y="1290"/>
                        <a:pt x="742" y="1270"/>
                        <a:pt x="702" y="1222"/>
                      </a:cubicBezTo>
                      <a:cubicBezTo>
                        <a:pt x="691" y="1211"/>
                        <a:pt x="680" y="1201"/>
                        <a:pt x="672" y="1190"/>
                      </a:cubicBezTo>
                      <a:lnTo>
                        <a:pt x="658" y="1170"/>
                      </a:lnTo>
                      <a:cubicBezTo>
                        <a:pt x="658" y="1170"/>
                        <a:pt x="680" y="1122"/>
                        <a:pt x="680" y="1122"/>
                      </a:cubicBezTo>
                      <a:cubicBezTo>
                        <a:pt x="686" y="1110"/>
                        <a:pt x="694" y="1088"/>
                        <a:pt x="694" y="1088"/>
                      </a:cubicBezTo>
                      <a:cubicBezTo>
                        <a:pt x="691" y="1082"/>
                        <a:pt x="686" y="1077"/>
                        <a:pt x="686" y="1068"/>
                      </a:cubicBezTo>
                      <a:cubicBezTo>
                        <a:pt x="688" y="1057"/>
                        <a:pt x="702" y="1035"/>
                        <a:pt x="702" y="1035"/>
                      </a:cubicBezTo>
                      <a:cubicBezTo>
                        <a:pt x="674" y="999"/>
                        <a:pt x="658" y="1002"/>
                        <a:pt x="610" y="1015"/>
                      </a:cubicBezTo>
                      <a:cubicBezTo>
                        <a:pt x="602" y="1002"/>
                        <a:pt x="582" y="996"/>
                        <a:pt x="574" y="986"/>
                      </a:cubicBezTo>
                      <a:cubicBezTo>
                        <a:pt x="512" y="915"/>
                        <a:pt x="599" y="981"/>
                        <a:pt x="537" y="938"/>
                      </a:cubicBezTo>
                      <a:cubicBezTo>
                        <a:pt x="461" y="943"/>
                        <a:pt x="495" y="938"/>
                        <a:pt x="431" y="952"/>
                      </a:cubicBezTo>
                      <a:cubicBezTo>
                        <a:pt x="422" y="954"/>
                        <a:pt x="408" y="957"/>
                        <a:pt x="408" y="957"/>
                      </a:cubicBezTo>
                      <a:cubicBezTo>
                        <a:pt x="403" y="963"/>
                        <a:pt x="400" y="971"/>
                        <a:pt x="391" y="976"/>
                      </a:cubicBezTo>
                      <a:cubicBezTo>
                        <a:pt x="380" y="981"/>
                        <a:pt x="347" y="986"/>
                        <a:pt x="347" y="986"/>
                      </a:cubicBezTo>
                      <a:cubicBezTo>
                        <a:pt x="292" y="957"/>
                        <a:pt x="323" y="960"/>
                        <a:pt x="261" y="976"/>
                      </a:cubicBezTo>
                      <a:cubicBezTo>
                        <a:pt x="247" y="979"/>
                        <a:pt x="216" y="986"/>
                        <a:pt x="216" y="986"/>
                      </a:cubicBezTo>
                      <a:cubicBezTo>
                        <a:pt x="171" y="1038"/>
                        <a:pt x="126" y="938"/>
                        <a:pt x="96" y="915"/>
                      </a:cubicBezTo>
                      <a:cubicBezTo>
                        <a:pt x="87" y="895"/>
                        <a:pt x="65" y="867"/>
                        <a:pt x="59" y="846"/>
                      </a:cubicBezTo>
                      <a:cubicBezTo>
                        <a:pt x="54" y="836"/>
                        <a:pt x="59" y="822"/>
                        <a:pt x="51" y="814"/>
                      </a:cubicBezTo>
                      <a:cubicBezTo>
                        <a:pt x="45" y="805"/>
                        <a:pt x="34" y="805"/>
                        <a:pt x="28" y="800"/>
                      </a:cubicBezTo>
                      <a:cubicBezTo>
                        <a:pt x="6" y="745"/>
                        <a:pt x="40" y="831"/>
                        <a:pt x="12" y="742"/>
                      </a:cubicBezTo>
                      <a:cubicBezTo>
                        <a:pt x="9" y="731"/>
                        <a:pt x="0" y="709"/>
                        <a:pt x="0" y="709"/>
                      </a:cubicBezTo>
                      <a:cubicBezTo>
                        <a:pt x="6" y="683"/>
                        <a:pt x="3" y="669"/>
                        <a:pt x="34" y="655"/>
                      </a:cubicBezTo>
                      <a:cubicBezTo>
                        <a:pt x="54" y="600"/>
                        <a:pt x="45" y="621"/>
                        <a:pt x="65" y="578"/>
                      </a:cubicBezTo>
                      <a:cubicBezTo>
                        <a:pt x="70" y="567"/>
                        <a:pt x="82" y="541"/>
                        <a:pt x="82" y="541"/>
                      </a:cubicBezTo>
                      <a:cubicBezTo>
                        <a:pt x="70" y="519"/>
                        <a:pt x="65" y="516"/>
                        <a:pt x="87" y="486"/>
                      </a:cubicBezTo>
                      <a:cubicBezTo>
                        <a:pt x="98" y="480"/>
                        <a:pt x="118" y="457"/>
                        <a:pt x="118" y="457"/>
                      </a:cubicBezTo>
                      <a:cubicBezTo>
                        <a:pt x="101" y="418"/>
                        <a:pt x="98" y="413"/>
                        <a:pt x="140" y="385"/>
                      </a:cubicBezTo>
                      <a:cubicBezTo>
                        <a:pt x="154" y="378"/>
                        <a:pt x="185" y="365"/>
                        <a:pt x="185" y="365"/>
                      </a:cubicBezTo>
                      <a:cubicBezTo>
                        <a:pt x="202" y="348"/>
                        <a:pt x="208" y="329"/>
                        <a:pt x="224" y="312"/>
                      </a:cubicBezTo>
                      <a:cubicBezTo>
                        <a:pt x="247" y="287"/>
                        <a:pt x="283" y="281"/>
                        <a:pt x="314" y="264"/>
                      </a:cubicBezTo>
                      <a:cubicBezTo>
                        <a:pt x="344" y="233"/>
                        <a:pt x="411" y="208"/>
                        <a:pt x="461" y="182"/>
                      </a:cubicBezTo>
                      <a:cubicBezTo>
                        <a:pt x="481" y="160"/>
                        <a:pt x="484" y="135"/>
                        <a:pt x="520" y="123"/>
                      </a:cubicBezTo>
                      <a:cubicBezTo>
                        <a:pt x="548" y="104"/>
                        <a:pt x="576" y="95"/>
                        <a:pt x="610" y="79"/>
                      </a:cubicBezTo>
                      <a:cubicBezTo>
                        <a:pt x="618" y="73"/>
                        <a:pt x="632" y="65"/>
                        <a:pt x="632" y="65"/>
                      </a:cubicBezTo>
                      <a:cubicBezTo>
                        <a:pt x="658" y="39"/>
                        <a:pt x="680" y="25"/>
                        <a:pt x="716" y="16"/>
                      </a:cubicBezTo>
                      <a:cubicBezTo>
                        <a:pt x="747" y="81"/>
                        <a:pt x="837" y="16"/>
                        <a:pt x="890" y="11"/>
                      </a:cubicBezTo>
                      <a:cubicBezTo>
                        <a:pt x="929" y="8"/>
                        <a:pt x="974" y="8"/>
                        <a:pt x="1014" y="5"/>
                      </a:cubicBezTo>
                      <a:cubicBezTo>
                        <a:pt x="1030" y="8"/>
                        <a:pt x="1050" y="14"/>
                        <a:pt x="1067" y="11"/>
                      </a:cubicBezTo>
                      <a:cubicBezTo>
                        <a:pt x="1081" y="11"/>
                        <a:pt x="1112" y="0"/>
                        <a:pt x="1112" y="0"/>
                      </a:cubicBezTo>
                      <a:cubicBezTo>
                        <a:pt x="1159" y="22"/>
                        <a:pt x="1134" y="39"/>
                        <a:pt x="1117" y="79"/>
                      </a:cubicBezTo>
                      <a:cubicBezTo>
                        <a:pt x="1112" y="90"/>
                        <a:pt x="1072" y="90"/>
                        <a:pt x="1072" y="90"/>
                      </a:cubicBezTo>
                      <a:cubicBezTo>
                        <a:pt x="1058" y="126"/>
                        <a:pt x="1112" y="138"/>
                        <a:pt x="1148" y="149"/>
                      </a:cubicBezTo>
                      <a:cubicBezTo>
                        <a:pt x="1171" y="196"/>
                        <a:pt x="1176" y="216"/>
                        <a:pt x="1235" y="230"/>
                      </a:cubicBezTo>
                      <a:cubicBezTo>
                        <a:pt x="1285" y="194"/>
                        <a:pt x="1213" y="177"/>
                        <a:pt x="1305" y="154"/>
                      </a:cubicBezTo>
                      <a:cubicBezTo>
                        <a:pt x="1344" y="166"/>
                        <a:pt x="1352" y="191"/>
                        <a:pt x="1386" y="202"/>
                      </a:cubicBezTo>
                      <a:cubicBezTo>
                        <a:pt x="1409" y="208"/>
                        <a:pt x="1431" y="213"/>
                        <a:pt x="1453" y="219"/>
                      </a:cubicBezTo>
                      <a:cubicBezTo>
                        <a:pt x="1462" y="222"/>
                        <a:pt x="1476" y="224"/>
                        <a:pt x="1476" y="224"/>
                      </a:cubicBezTo>
                      <a:cubicBezTo>
                        <a:pt x="1526" y="213"/>
                        <a:pt x="1526" y="208"/>
                        <a:pt x="1568" y="230"/>
                      </a:cubicBezTo>
                      <a:cubicBezTo>
                        <a:pt x="1579" y="253"/>
                        <a:pt x="1577" y="236"/>
                        <a:pt x="1560" y="259"/>
                      </a:cubicBezTo>
                      <a:cubicBezTo>
                        <a:pt x="1554" y="270"/>
                        <a:pt x="1546" y="295"/>
                        <a:pt x="1546" y="295"/>
                      </a:cubicBezTo>
                      <a:cubicBezTo>
                        <a:pt x="1551" y="357"/>
                        <a:pt x="1551" y="455"/>
                        <a:pt x="1596" y="508"/>
                      </a:cubicBezTo>
                      <a:cubicBezTo>
                        <a:pt x="1585" y="536"/>
                        <a:pt x="1574" y="564"/>
                        <a:pt x="1568" y="595"/>
                      </a:cubicBezTo>
                      <a:cubicBezTo>
                        <a:pt x="1574" y="611"/>
                        <a:pt x="1588" y="627"/>
                        <a:pt x="1596" y="647"/>
                      </a:cubicBezTo>
                      <a:cubicBezTo>
                        <a:pt x="1599" y="666"/>
                        <a:pt x="1596" y="686"/>
                        <a:pt x="1605" y="700"/>
                      </a:cubicBezTo>
                      <a:cubicBezTo>
                        <a:pt x="1610" y="709"/>
                        <a:pt x="1658" y="731"/>
                        <a:pt x="1669" y="766"/>
                      </a:cubicBezTo>
                      <a:cubicBezTo>
                        <a:pt x="1655" y="800"/>
                        <a:pt x="1680" y="831"/>
                        <a:pt x="1722" y="842"/>
                      </a:cubicBezTo>
                      <a:cubicBezTo>
                        <a:pt x="1756" y="833"/>
                        <a:pt x="1778" y="836"/>
                        <a:pt x="1798" y="814"/>
                      </a:cubicBezTo>
                      <a:cubicBezTo>
                        <a:pt x="1840" y="819"/>
                        <a:pt x="1848" y="822"/>
                        <a:pt x="1873" y="794"/>
                      </a:cubicBezTo>
                      <a:cubicBezTo>
                        <a:pt x="1882" y="797"/>
                        <a:pt x="1893" y="794"/>
                        <a:pt x="1896" y="800"/>
                      </a:cubicBezTo>
                      <a:cubicBezTo>
                        <a:pt x="1902" y="817"/>
                        <a:pt x="1879" y="870"/>
                        <a:pt x="1873" y="887"/>
                      </a:cubicBezTo>
                      <a:cubicBezTo>
                        <a:pt x="1862" y="923"/>
                        <a:pt x="1871" y="884"/>
                        <a:pt x="1851" y="923"/>
                      </a:cubicBezTo>
                      <a:cubicBezTo>
                        <a:pt x="1817" y="974"/>
                        <a:pt x="1801" y="1032"/>
                        <a:pt x="1731" y="1068"/>
                      </a:cubicBezTo>
                      <a:cubicBezTo>
                        <a:pt x="1711" y="1091"/>
                        <a:pt x="1697" y="1091"/>
                        <a:pt x="1669" y="1105"/>
                      </a:cubicBezTo>
                      <a:cubicBezTo>
                        <a:pt x="1644" y="1136"/>
                        <a:pt x="1616" y="1166"/>
                        <a:pt x="1582" y="1190"/>
                      </a:cubicBezTo>
                      <a:cubicBezTo>
                        <a:pt x="1563" y="1231"/>
                        <a:pt x="1549" y="1276"/>
                        <a:pt x="1529" y="1316"/>
                      </a:cubicBezTo>
                      <a:cubicBezTo>
                        <a:pt x="1532" y="1326"/>
                        <a:pt x="1535" y="1334"/>
                        <a:pt x="1537" y="1345"/>
                      </a:cubicBezTo>
                      <a:cubicBezTo>
                        <a:pt x="1540" y="1355"/>
                        <a:pt x="1551" y="1376"/>
                        <a:pt x="1551" y="1376"/>
                      </a:cubicBezTo>
                      <a:cubicBezTo>
                        <a:pt x="1560" y="1416"/>
                        <a:pt x="1568" y="1478"/>
                        <a:pt x="1607" y="1509"/>
                      </a:cubicBezTo>
                      <a:lnTo>
                        <a:pt x="1213" y="1506"/>
                      </a:lnTo>
                      <a:lnTo>
                        <a:pt x="1213" y="150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7" name="Freeform 53"/>
                <p:cNvSpPr>
                  <a:spLocks noChangeArrowheads="1"/>
                </p:cNvSpPr>
                <p:nvPr/>
              </p:nvSpPr>
              <p:spPr bwMode="auto">
                <a:xfrm>
                  <a:off x="1363" y="305"/>
                  <a:ext cx="163" cy="213"/>
                </a:xfrm>
                <a:custGeom>
                  <a:avLst/>
                  <a:gdLst/>
                  <a:ahLst/>
                  <a:cxnLst>
                    <a:cxn ang="0">
                      <a:pos x="679" y="940"/>
                    </a:cxn>
                    <a:cxn ang="0">
                      <a:pos x="651" y="815"/>
                    </a:cxn>
                    <a:cxn ang="0">
                      <a:pos x="606" y="781"/>
                    </a:cxn>
                    <a:cxn ang="0">
                      <a:pos x="601" y="731"/>
                    </a:cxn>
                    <a:cxn ang="0">
                      <a:pos x="584" y="689"/>
                    </a:cxn>
                    <a:cxn ang="0">
                      <a:pos x="584" y="619"/>
                    </a:cxn>
                    <a:cxn ang="0">
                      <a:pos x="578" y="581"/>
                    </a:cxn>
                    <a:cxn ang="0">
                      <a:pos x="637" y="548"/>
                    </a:cxn>
                    <a:cxn ang="0">
                      <a:pos x="718" y="534"/>
                    </a:cxn>
                    <a:cxn ang="0">
                      <a:pos x="718" y="368"/>
                    </a:cxn>
                    <a:cxn ang="0">
                      <a:pos x="151" y="258"/>
                    </a:cxn>
                    <a:cxn ang="0">
                      <a:pos x="89" y="263"/>
                    </a:cxn>
                    <a:cxn ang="0">
                      <a:pos x="44" y="274"/>
                    </a:cxn>
                    <a:cxn ang="0">
                      <a:pos x="0" y="400"/>
                    </a:cxn>
                    <a:cxn ang="0">
                      <a:pos x="260" y="937"/>
                    </a:cxn>
                    <a:cxn ang="0">
                      <a:pos x="679" y="940"/>
                    </a:cxn>
                    <a:cxn ang="0">
                      <a:pos x="679" y="940"/>
                    </a:cxn>
                  </a:cxnLst>
                  <a:rect l="0" t="0" r="r" b="b"/>
                  <a:pathLst>
                    <a:path w="719" h="941">
                      <a:moveTo>
                        <a:pt x="679" y="940"/>
                      </a:moveTo>
                      <a:lnTo>
                        <a:pt x="651" y="815"/>
                      </a:lnTo>
                      <a:lnTo>
                        <a:pt x="606" y="781"/>
                      </a:lnTo>
                      <a:lnTo>
                        <a:pt x="601" y="731"/>
                      </a:lnTo>
                      <a:lnTo>
                        <a:pt x="584" y="689"/>
                      </a:lnTo>
                      <a:lnTo>
                        <a:pt x="584" y="619"/>
                      </a:lnTo>
                      <a:lnTo>
                        <a:pt x="578" y="581"/>
                      </a:lnTo>
                      <a:lnTo>
                        <a:pt x="637" y="548"/>
                      </a:lnTo>
                      <a:lnTo>
                        <a:pt x="718" y="534"/>
                      </a:lnTo>
                      <a:lnTo>
                        <a:pt x="718" y="368"/>
                      </a:lnTo>
                      <a:cubicBezTo>
                        <a:pt x="584" y="320"/>
                        <a:pt x="36" y="0"/>
                        <a:pt x="151" y="258"/>
                      </a:cubicBezTo>
                      <a:cubicBezTo>
                        <a:pt x="100" y="284"/>
                        <a:pt x="159" y="260"/>
                        <a:pt x="89" y="263"/>
                      </a:cubicBezTo>
                      <a:cubicBezTo>
                        <a:pt x="75" y="266"/>
                        <a:pt x="44" y="274"/>
                        <a:pt x="44" y="274"/>
                      </a:cubicBezTo>
                      <a:lnTo>
                        <a:pt x="0" y="400"/>
                      </a:lnTo>
                      <a:lnTo>
                        <a:pt x="260" y="937"/>
                      </a:lnTo>
                      <a:lnTo>
                        <a:pt x="679" y="940"/>
                      </a:lnTo>
                      <a:lnTo>
                        <a:pt x="679" y="94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8" name="Freeform 54"/>
                <p:cNvSpPr>
                  <a:spLocks noChangeArrowheads="1"/>
                </p:cNvSpPr>
                <p:nvPr/>
              </p:nvSpPr>
              <p:spPr bwMode="auto">
                <a:xfrm>
                  <a:off x="1650" y="461"/>
                  <a:ext cx="7" cy="12"/>
                </a:xfrm>
                <a:custGeom>
                  <a:avLst/>
                  <a:gdLst/>
                  <a:ahLst/>
                  <a:cxnLst>
                    <a:cxn ang="0">
                      <a:pos x="11" y="36"/>
                    </a:cxn>
                    <a:cxn ang="0">
                      <a:pos x="31" y="30"/>
                    </a:cxn>
                    <a:cxn ang="0">
                      <a:pos x="11" y="36"/>
                    </a:cxn>
                    <a:cxn ang="0">
                      <a:pos x="11" y="36"/>
                    </a:cxn>
                  </a:cxnLst>
                  <a:rect l="0" t="0" r="r" b="b"/>
                  <a:pathLst>
                    <a:path w="32" h="53">
                      <a:moveTo>
                        <a:pt x="11" y="36"/>
                      </a:moveTo>
                      <a:cubicBezTo>
                        <a:pt x="0" y="5"/>
                        <a:pt x="20" y="0"/>
                        <a:pt x="31" y="30"/>
                      </a:cubicBezTo>
                      <a:cubicBezTo>
                        <a:pt x="23" y="52"/>
                        <a:pt x="30" y="51"/>
                        <a:pt x="11" y="36"/>
                      </a:cubicBezTo>
                      <a:lnTo>
                        <a:pt x="11" y="3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79" name="Freeform 55"/>
                <p:cNvSpPr>
                  <a:spLocks noChangeArrowheads="1"/>
                </p:cNvSpPr>
                <p:nvPr/>
              </p:nvSpPr>
              <p:spPr bwMode="auto">
                <a:xfrm>
                  <a:off x="1640" y="351"/>
                  <a:ext cx="9" cy="7"/>
                </a:xfrm>
                <a:custGeom>
                  <a:avLst/>
                  <a:gdLst/>
                  <a:ahLst/>
                  <a:cxnLst>
                    <a:cxn ang="0">
                      <a:pos x="22" y="17"/>
                    </a:cxn>
                    <a:cxn ang="0">
                      <a:pos x="29" y="0"/>
                    </a:cxn>
                    <a:cxn ang="0">
                      <a:pos x="37" y="17"/>
                    </a:cxn>
                    <a:cxn ang="0">
                      <a:pos x="14" y="30"/>
                    </a:cxn>
                    <a:cxn ang="0">
                      <a:pos x="22" y="17"/>
                    </a:cxn>
                    <a:cxn ang="0">
                      <a:pos x="22" y="17"/>
                    </a:cxn>
                  </a:cxnLst>
                  <a:rect l="0" t="0" r="r" b="b"/>
                  <a:pathLst>
                    <a:path w="41" h="31">
                      <a:moveTo>
                        <a:pt x="22" y="17"/>
                      </a:moveTo>
                      <a:cubicBezTo>
                        <a:pt x="24" y="10"/>
                        <a:pt x="22" y="0"/>
                        <a:pt x="29" y="0"/>
                      </a:cubicBezTo>
                      <a:cubicBezTo>
                        <a:pt x="37" y="0"/>
                        <a:pt x="40" y="10"/>
                        <a:pt x="37" y="17"/>
                      </a:cubicBezTo>
                      <a:cubicBezTo>
                        <a:pt x="33" y="23"/>
                        <a:pt x="22" y="25"/>
                        <a:pt x="14" y="30"/>
                      </a:cubicBezTo>
                      <a:cubicBezTo>
                        <a:pt x="5" y="6"/>
                        <a:pt x="0" y="7"/>
                        <a:pt x="22" y="17"/>
                      </a:cubicBezTo>
                      <a:lnTo>
                        <a:pt x="22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0" name="Freeform 56"/>
                <p:cNvSpPr>
                  <a:spLocks noChangeArrowheads="1"/>
                </p:cNvSpPr>
                <p:nvPr/>
              </p:nvSpPr>
              <p:spPr bwMode="auto">
                <a:xfrm>
                  <a:off x="1246" y="216"/>
                  <a:ext cx="25" cy="10"/>
                </a:xfrm>
                <a:custGeom>
                  <a:avLst/>
                  <a:gdLst/>
                  <a:ahLst/>
                  <a:cxnLst>
                    <a:cxn ang="0">
                      <a:pos x="45" y="26"/>
                    </a:cxn>
                    <a:cxn ang="0">
                      <a:pos x="63" y="8"/>
                    </a:cxn>
                    <a:cxn ang="0">
                      <a:pos x="71" y="44"/>
                    </a:cxn>
                    <a:cxn ang="0">
                      <a:pos x="45" y="26"/>
                    </a:cxn>
                    <a:cxn ang="0">
                      <a:pos x="45" y="26"/>
                    </a:cxn>
                  </a:cxnLst>
                  <a:rect l="0" t="0" r="r" b="b"/>
                  <a:pathLst>
                    <a:path w="109" h="45">
                      <a:moveTo>
                        <a:pt x="45" y="26"/>
                      </a:moveTo>
                      <a:cubicBezTo>
                        <a:pt x="0" y="14"/>
                        <a:pt x="16" y="0"/>
                        <a:pt x="63" y="8"/>
                      </a:cubicBezTo>
                      <a:cubicBezTo>
                        <a:pt x="90" y="21"/>
                        <a:pt x="108" y="33"/>
                        <a:pt x="71" y="44"/>
                      </a:cubicBezTo>
                      <a:cubicBezTo>
                        <a:pt x="39" y="36"/>
                        <a:pt x="45" y="44"/>
                        <a:pt x="45" y="26"/>
                      </a:cubicBezTo>
                      <a:lnTo>
                        <a:pt x="45" y="2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7" name="Freeform 57"/>
                <p:cNvSpPr>
                  <a:spLocks noChangeArrowheads="1"/>
                </p:cNvSpPr>
                <p:nvPr/>
              </p:nvSpPr>
              <p:spPr bwMode="auto">
                <a:xfrm>
                  <a:off x="1547" y="129"/>
                  <a:ext cx="295" cy="223"/>
                </a:xfrm>
                <a:custGeom>
                  <a:avLst/>
                  <a:gdLst/>
                  <a:ahLst/>
                  <a:cxnLst>
                    <a:cxn ang="0">
                      <a:pos x="885" y="658"/>
                    </a:cxn>
                    <a:cxn ang="0">
                      <a:pos x="735" y="639"/>
                    </a:cxn>
                    <a:cxn ang="0">
                      <a:pos x="607" y="582"/>
                    </a:cxn>
                    <a:cxn ang="0">
                      <a:pos x="493" y="565"/>
                    </a:cxn>
                    <a:cxn ang="0">
                      <a:pos x="441" y="588"/>
                    </a:cxn>
                    <a:cxn ang="0">
                      <a:pos x="486" y="604"/>
                    </a:cxn>
                    <a:cxn ang="0">
                      <a:pos x="546" y="664"/>
                    </a:cxn>
                    <a:cxn ang="0">
                      <a:pos x="600" y="676"/>
                    </a:cxn>
                    <a:cxn ang="0">
                      <a:pos x="622" y="759"/>
                    </a:cxn>
                    <a:cxn ang="0">
                      <a:pos x="585" y="783"/>
                    </a:cxn>
                    <a:cxn ang="0">
                      <a:pos x="486" y="870"/>
                    </a:cxn>
                    <a:cxn ang="0">
                      <a:pos x="418" y="888"/>
                    </a:cxn>
                    <a:cxn ang="0">
                      <a:pos x="178" y="984"/>
                    </a:cxn>
                    <a:cxn ang="0">
                      <a:pos x="140" y="870"/>
                    </a:cxn>
                    <a:cxn ang="0">
                      <a:pos x="80" y="741"/>
                    </a:cxn>
                    <a:cxn ang="0">
                      <a:pos x="61" y="633"/>
                    </a:cxn>
                    <a:cxn ang="0">
                      <a:pos x="95" y="481"/>
                    </a:cxn>
                    <a:cxn ang="0">
                      <a:pos x="30" y="553"/>
                    </a:cxn>
                    <a:cxn ang="0">
                      <a:pos x="148" y="394"/>
                    </a:cxn>
                    <a:cxn ang="0">
                      <a:pos x="208" y="281"/>
                    </a:cxn>
                    <a:cxn ang="0">
                      <a:pos x="67" y="281"/>
                    </a:cxn>
                    <a:cxn ang="0">
                      <a:pos x="0" y="269"/>
                    </a:cxn>
                    <a:cxn ang="0">
                      <a:pos x="45" y="192"/>
                    </a:cxn>
                    <a:cxn ang="0">
                      <a:pos x="178" y="151"/>
                    </a:cxn>
                    <a:cxn ang="0">
                      <a:pos x="411" y="169"/>
                    </a:cxn>
                    <a:cxn ang="0">
                      <a:pos x="426" y="83"/>
                    </a:cxn>
                    <a:cxn ang="0">
                      <a:pos x="486" y="0"/>
                    </a:cxn>
                    <a:cxn ang="0">
                      <a:pos x="667" y="56"/>
                    </a:cxn>
                    <a:cxn ang="0">
                      <a:pos x="615" y="118"/>
                    </a:cxn>
                    <a:cxn ang="0">
                      <a:pos x="562" y="239"/>
                    </a:cxn>
                    <a:cxn ang="0">
                      <a:pos x="675" y="263"/>
                    </a:cxn>
                    <a:cxn ang="0">
                      <a:pos x="697" y="186"/>
                    </a:cxn>
                    <a:cxn ang="0">
                      <a:pos x="780" y="122"/>
                    </a:cxn>
                    <a:cxn ang="0">
                      <a:pos x="930" y="118"/>
                    </a:cxn>
                    <a:cxn ang="0">
                      <a:pos x="990" y="68"/>
                    </a:cxn>
                    <a:cxn ang="0">
                      <a:pos x="1013" y="651"/>
                    </a:cxn>
                  </a:cxnLst>
                  <a:rect l="0" t="0" r="r" b="b"/>
                  <a:pathLst>
                    <a:path w="1300" h="985">
                      <a:moveTo>
                        <a:pt x="1013" y="651"/>
                      </a:moveTo>
                      <a:lnTo>
                        <a:pt x="885" y="658"/>
                      </a:lnTo>
                      <a:lnTo>
                        <a:pt x="825" y="639"/>
                      </a:lnTo>
                      <a:lnTo>
                        <a:pt x="735" y="639"/>
                      </a:lnTo>
                      <a:cubicBezTo>
                        <a:pt x="682" y="633"/>
                        <a:pt x="673" y="627"/>
                        <a:pt x="630" y="615"/>
                      </a:cubicBezTo>
                      <a:cubicBezTo>
                        <a:pt x="628" y="610"/>
                        <a:pt x="617" y="584"/>
                        <a:pt x="607" y="582"/>
                      </a:cubicBezTo>
                      <a:cubicBezTo>
                        <a:pt x="592" y="581"/>
                        <a:pt x="562" y="592"/>
                        <a:pt x="562" y="592"/>
                      </a:cubicBezTo>
                      <a:cubicBezTo>
                        <a:pt x="538" y="582"/>
                        <a:pt x="516" y="577"/>
                        <a:pt x="493" y="565"/>
                      </a:cubicBezTo>
                      <a:cubicBezTo>
                        <a:pt x="469" y="536"/>
                        <a:pt x="476" y="500"/>
                        <a:pt x="433" y="489"/>
                      </a:cubicBezTo>
                      <a:cubicBezTo>
                        <a:pt x="403" y="524"/>
                        <a:pt x="411" y="553"/>
                        <a:pt x="441" y="588"/>
                      </a:cubicBezTo>
                      <a:cubicBezTo>
                        <a:pt x="435" y="604"/>
                        <a:pt x="424" y="629"/>
                        <a:pt x="441" y="627"/>
                      </a:cubicBezTo>
                      <a:cubicBezTo>
                        <a:pt x="460" y="626"/>
                        <a:pt x="486" y="604"/>
                        <a:pt x="486" y="604"/>
                      </a:cubicBezTo>
                      <a:cubicBezTo>
                        <a:pt x="480" y="636"/>
                        <a:pt x="452" y="674"/>
                        <a:pt x="501" y="687"/>
                      </a:cubicBezTo>
                      <a:cubicBezTo>
                        <a:pt x="516" y="680"/>
                        <a:pt x="537" y="676"/>
                        <a:pt x="546" y="664"/>
                      </a:cubicBezTo>
                      <a:cubicBezTo>
                        <a:pt x="564" y="642"/>
                        <a:pt x="566" y="630"/>
                        <a:pt x="592" y="615"/>
                      </a:cubicBezTo>
                      <a:cubicBezTo>
                        <a:pt x="588" y="633"/>
                        <a:pt x="571" y="662"/>
                        <a:pt x="600" y="676"/>
                      </a:cubicBezTo>
                      <a:cubicBezTo>
                        <a:pt x="613" y="681"/>
                        <a:pt x="645" y="687"/>
                        <a:pt x="645" y="687"/>
                      </a:cubicBezTo>
                      <a:cubicBezTo>
                        <a:pt x="714" y="670"/>
                        <a:pt x="648" y="746"/>
                        <a:pt x="622" y="759"/>
                      </a:cubicBezTo>
                      <a:cubicBezTo>
                        <a:pt x="617" y="765"/>
                        <a:pt x="615" y="772"/>
                        <a:pt x="607" y="777"/>
                      </a:cubicBezTo>
                      <a:cubicBezTo>
                        <a:pt x="601" y="781"/>
                        <a:pt x="590" y="778"/>
                        <a:pt x="585" y="783"/>
                      </a:cubicBezTo>
                      <a:cubicBezTo>
                        <a:pt x="560" y="802"/>
                        <a:pt x="598" y="812"/>
                        <a:pt x="546" y="824"/>
                      </a:cubicBezTo>
                      <a:cubicBezTo>
                        <a:pt x="533" y="839"/>
                        <a:pt x="507" y="861"/>
                        <a:pt x="486" y="870"/>
                      </a:cubicBezTo>
                      <a:cubicBezTo>
                        <a:pt x="473" y="876"/>
                        <a:pt x="456" y="878"/>
                        <a:pt x="441" y="882"/>
                      </a:cubicBezTo>
                      <a:cubicBezTo>
                        <a:pt x="433" y="884"/>
                        <a:pt x="418" y="888"/>
                        <a:pt x="418" y="888"/>
                      </a:cubicBezTo>
                      <a:cubicBezTo>
                        <a:pt x="399" y="929"/>
                        <a:pt x="394" y="921"/>
                        <a:pt x="321" y="924"/>
                      </a:cubicBezTo>
                      <a:cubicBezTo>
                        <a:pt x="259" y="941"/>
                        <a:pt x="244" y="970"/>
                        <a:pt x="178" y="984"/>
                      </a:cubicBezTo>
                      <a:cubicBezTo>
                        <a:pt x="140" y="976"/>
                        <a:pt x="136" y="970"/>
                        <a:pt x="148" y="942"/>
                      </a:cubicBezTo>
                      <a:cubicBezTo>
                        <a:pt x="140" y="915"/>
                        <a:pt x="131" y="904"/>
                        <a:pt x="140" y="870"/>
                      </a:cubicBezTo>
                      <a:cubicBezTo>
                        <a:pt x="133" y="844"/>
                        <a:pt x="129" y="829"/>
                        <a:pt x="110" y="809"/>
                      </a:cubicBezTo>
                      <a:cubicBezTo>
                        <a:pt x="104" y="781"/>
                        <a:pt x="91" y="770"/>
                        <a:pt x="80" y="741"/>
                      </a:cubicBezTo>
                      <a:cubicBezTo>
                        <a:pt x="93" y="709"/>
                        <a:pt x="104" y="700"/>
                        <a:pt x="88" y="670"/>
                      </a:cubicBezTo>
                      <a:cubicBezTo>
                        <a:pt x="82" y="655"/>
                        <a:pt x="61" y="633"/>
                        <a:pt x="61" y="633"/>
                      </a:cubicBezTo>
                      <a:cubicBezTo>
                        <a:pt x="74" y="595"/>
                        <a:pt x="74" y="577"/>
                        <a:pt x="61" y="536"/>
                      </a:cubicBezTo>
                      <a:cubicBezTo>
                        <a:pt x="88" y="520"/>
                        <a:pt x="86" y="509"/>
                        <a:pt x="95" y="481"/>
                      </a:cubicBezTo>
                      <a:cubicBezTo>
                        <a:pt x="84" y="460"/>
                        <a:pt x="88" y="435"/>
                        <a:pt x="61" y="464"/>
                      </a:cubicBezTo>
                      <a:cubicBezTo>
                        <a:pt x="71" y="496"/>
                        <a:pt x="53" y="527"/>
                        <a:pt x="30" y="553"/>
                      </a:cubicBezTo>
                      <a:cubicBezTo>
                        <a:pt x="10" y="506"/>
                        <a:pt x="17" y="475"/>
                        <a:pt x="23" y="430"/>
                      </a:cubicBezTo>
                      <a:cubicBezTo>
                        <a:pt x="78" y="443"/>
                        <a:pt x="97" y="407"/>
                        <a:pt x="148" y="394"/>
                      </a:cubicBezTo>
                      <a:cubicBezTo>
                        <a:pt x="172" y="366"/>
                        <a:pt x="155" y="338"/>
                        <a:pt x="193" y="316"/>
                      </a:cubicBezTo>
                      <a:cubicBezTo>
                        <a:pt x="198" y="304"/>
                        <a:pt x="202" y="293"/>
                        <a:pt x="208" y="281"/>
                      </a:cubicBezTo>
                      <a:cubicBezTo>
                        <a:pt x="213" y="269"/>
                        <a:pt x="163" y="269"/>
                        <a:pt x="163" y="269"/>
                      </a:cubicBezTo>
                      <a:cubicBezTo>
                        <a:pt x="148" y="306"/>
                        <a:pt x="104" y="291"/>
                        <a:pt x="67" y="281"/>
                      </a:cubicBezTo>
                      <a:cubicBezTo>
                        <a:pt x="61" y="285"/>
                        <a:pt x="55" y="294"/>
                        <a:pt x="45" y="293"/>
                      </a:cubicBezTo>
                      <a:cubicBezTo>
                        <a:pt x="29" y="290"/>
                        <a:pt x="0" y="269"/>
                        <a:pt x="0" y="269"/>
                      </a:cubicBezTo>
                      <a:cubicBezTo>
                        <a:pt x="6" y="254"/>
                        <a:pt x="6" y="237"/>
                        <a:pt x="15" y="227"/>
                      </a:cubicBezTo>
                      <a:cubicBezTo>
                        <a:pt x="23" y="213"/>
                        <a:pt x="45" y="192"/>
                        <a:pt x="45" y="192"/>
                      </a:cubicBezTo>
                      <a:cubicBezTo>
                        <a:pt x="0" y="180"/>
                        <a:pt x="45" y="175"/>
                        <a:pt x="67" y="169"/>
                      </a:cubicBezTo>
                      <a:cubicBezTo>
                        <a:pt x="104" y="179"/>
                        <a:pt x="136" y="157"/>
                        <a:pt x="178" y="151"/>
                      </a:cubicBezTo>
                      <a:cubicBezTo>
                        <a:pt x="249" y="117"/>
                        <a:pt x="294" y="166"/>
                        <a:pt x="366" y="180"/>
                      </a:cubicBezTo>
                      <a:cubicBezTo>
                        <a:pt x="381" y="176"/>
                        <a:pt x="396" y="173"/>
                        <a:pt x="411" y="169"/>
                      </a:cubicBezTo>
                      <a:cubicBezTo>
                        <a:pt x="418" y="167"/>
                        <a:pt x="420" y="202"/>
                        <a:pt x="433" y="163"/>
                      </a:cubicBezTo>
                      <a:lnTo>
                        <a:pt x="426" y="83"/>
                      </a:lnTo>
                      <a:lnTo>
                        <a:pt x="388" y="51"/>
                      </a:lnTo>
                      <a:cubicBezTo>
                        <a:pt x="452" y="23"/>
                        <a:pt x="446" y="23"/>
                        <a:pt x="486" y="0"/>
                      </a:cubicBezTo>
                      <a:cubicBezTo>
                        <a:pt x="555" y="15"/>
                        <a:pt x="622" y="39"/>
                        <a:pt x="690" y="62"/>
                      </a:cubicBezTo>
                      <a:cubicBezTo>
                        <a:pt x="697" y="65"/>
                        <a:pt x="675" y="56"/>
                        <a:pt x="667" y="56"/>
                      </a:cubicBezTo>
                      <a:cubicBezTo>
                        <a:pt x="652" y="58"/>
                        <a:pt x="622" y="68"/>
                        <a:pt x="622" y="68"/>
                      </a:cubicBezTo>
                      <a:cubicBezTo>
                        <a:pt x="601" y="89"/>
                        <a:pt x="594" y="93"/>
                        <a:pt x="615" y="118"/>
                      </a:cubicBezTo>
                      <a:cubicBezTo>
                        <a:pt x="575" y="161"/>
                        <a:pt x="603" y="160"/>
                        <a:pt x="622" y="203"/>
                      </a:cubicBezTo>
                      <a:cubicBezTo>
                        <a:pt x="598" y="216"/>
                        <a:pt x="586" y="231"/>
                        <a:pt x="562" y="239"/>
                      </a:cubicBezTo>
                      <a:cubicBezTo>
                        <a:pt x="571" y="294"/>
                        <a:pt x="566" y="294"/>
                        <a:pt x="630" y="304"/>
                      </a:cubicBezTo>
                      <a:cubicBezTo>
                        <a:pt x="669" y="299"/>
                        <a:pt x="688" y="296"/>
                        <a:pt x="675" y="263"/>
                      </a:cubicBezTo>
                      <a:cubicBezTo>
                        <a:pt x="677" y="241"/>
                        <a:pt x="677" y="224"/>
                        <a:pt x="682" y="203"/>
                      </a:cubicBezTo>
                      <a:cubicBezTo>
                        <a:pt x="684" y="196"/>
                        <a:pt x="690" y="182"/>
                        <a:pt x="697" y="186"/>
                      </a:cubicBezTo>
                      <a:cubicBezTo>
                        <a:pt x="709" y="192"/>
                        <a:pt x="703" y="205"/>
                        <a:pt x="705" y="215"/>
                      </a:cubicBezTo>
                      <a:cubicBezTo>
                        <a:pt x="756" y="202"/>
                        <a:pt x="765" y="157"/>
                        <a:pt x="780" y="122"/>
                      </a:cubicBezTo>
                      <a:cubicBezTo>
                        <a:pt x="789" y="101"/>
                        <a:pt x="848" y="98"/>
                        <a:pt x="870" y="95"/>
                      </a:cubicBezTo>
                      <a:cubicBezTo>
                        <a:pt x="883" y="122"/>
                        <a:pt x="893" y="123"/>
                        <a:pt x="930" y="118"/>
                      </a:cubicBezTo>
                      <a:cubicBezTo>
                        <a:pt x="958" y="104"/>
                        <a:pt x="964" y="98"/>
                        <a:pt x="953" y="73"/>
                      </a:cubicBezTo>
                      <a:cubicBezTo>
                        <a:pt x="979" y="59"/>
                        <a:pt x="968" y="59"/>
                        <a:pt x="990" y="68"/>
                      </a:cubicBezTo>
                      <a:lnTo>
                        <a:pt x="1299" y="95"/>
                      </a:lnTo>
                      <a:lnTo>
                        <a:pt x="1013" y="651"/>
                      </a:lnTo>
                      <a:lnTo>
                        <a:pt x="1013" y="65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8" name="Freeform 58"/>
                <p:cNvSpPr>
                  <a:spLocks noChangeArrowheads="1"/>
                </p:cNvSpPr>
                <p:nvPr/>
              </p:nvSpPr>
              <p:spPr bwMode="auto">
                <a:xfrm>
                  <a:off x="1347" y="111"/>
                  <a:ext cx="591" cy="93"/>
                </a:xfrm>
                <a:custGeom>
                  <a:avLst/>
                  <a:gdLst/>
                  <a:ahLst/>
                  <a:cxnLst>
                    <a:cxn ang="0">
                      <a:pos x="2307" y="0"/>
                    </a:cxn>
                    <a:cxn ang="0">
                      <a:pos x="399" y="81"/>
                    </a:cxn>
                    <a:cxn ang="0">
                      <a:pos x="253" y="113"/>
                    </a:cxn>
                    <a:cxn ang="0">
                      <a:pos x="172" y="113"/>
                    </a:cxn>
                    <a:cxn ang="0">
                      <a:pos x="60" y="209"/>
                    </a:cxn>
                    <a:cxn ang="0">
                      <a:pos x="0" y="288"/>
                    </a:cxn>
                    <a:cxn ang="0">
                      <a:pos x="164" y="317"/>
                    </a:cxn>
                    <a:cxn ang="0">
                      <a:pos x="270" y="262"/>
                    </a:cxn>
                    <a:cxn ang="0">
                      <a:pos x="301" y="228"/>
                    </a:cxn>
                    <a:cxn ang="0">
                      <a:pos x="466" y="143"/>
                    </a:cxn>
                    <a:cxn ang="0">
                      <a:pos x="598" y="124"/>
                    </a:cxn>
                    <a:cxn ang="0">
                      <a:pos x="659" y="256"/>
                    </a:cxn>
                    <a:cxn ang="0">
                      <a:pos x="525" y="300"/>
                    </a:cxn>
                    <a:cxn ang="0">
                      <a:pos x="642" y="311"/>
                    </a:cxn>
                    <a:cxn ang="0">
                      <a:pos x="696" y="245"/>
                    </a:cxn>
                    <a:cxn ang="0">
                      <a:pos x="740" y="251"/>
                    </a:cxn>
                    <a:cxn ang="0">
                      <a:pos x="704" y="149"/>
                    </a:cxn>
                    <a:cxn ang="0">
                      <a:pos x="740" y="119"/>
                    </a:cxn>
                    <a:cxn ang="0">
                      <a:pos x="771" y="240"/>
                    </a:cxn>
                    <a:cxn ang="0">
                      <a:pos x="740" y="311"/>
                    </a:cxn>
                    <a:cxn ang="0">
                      <a:pos x="824" y="354"/>
                    </a:cxn>
                    <a:cxn ang="0">
                      <a:pos x="833" y="251"/>
                    </a:cxn>
                    <a:cxn ang="0">
                      <a:pos x="922" y="283"/>
                    </a:cxn>
                    <a:cxn ang="0">
                      <a:pos x="1062" y="199"/>
                    </a:cxn>
                    <a:cxn ang="0">
                      <a:pos x="1138" y="137"/>
                    </a:cxn>
                    <a:cxn ang="0">
                      <a:pos x="1222" y="154"/>
                    </a:cxn>
                    <a:cxn ang="0">
                      <a:pos x="1267" y="137"/>
                    </a:cxn>
                    <a:cxn ang="0">
                      <a:pos x="1199" y="119"/>
                    </a:cxn>
                    <a:cxn ang="0">
                      <a:pos x="1323" y="93"/>
                    </a:cxn>
                    <a:cxn ang="0">
                      <a:pos x="1520" y="149"/>
                    </a:cxn>
                    <a:cxn ang="0">
                      <a:pos x="1623" y="113"/>
                    </a:cxn>
                    <a:cxn ang="0">
                      <a:pos x="1632" y="171"/>
                    </a:cxn>
                    <a:cxn ang="0">
                      <a:pos x="1587" y="278"/>
                    </a:cxn>
                    <a:cxn ang="0">
                      <a:pos x="1707" y="240"/>
                    </a:cxn>
                    <a:cxn ang="0">
                      <a:pos x="1744" y="217"/>
                    </a:cxn>
                    <a:cxn ang="0">
                      <a:pos x="1811" y="165"/>
                    </a:cxn>
                    <a:cxn ang="0">
                      <a:pos x="2220" y="228"/>
                    </a:cxn>
                  </a:cxnLst>
                  <a:rect l="0" t="0" r="r" b="b"/>
                  <a:pathLst>
                    <a:path w="2605" h="408">
                      <a:moveTo>
                        <a:pt x="2220" y="228"/>
                      </a:moveTo>
                      <a:cubicBezTo>
                        <a:pt x="2273" y="196"/>
                        <a:pt x="2604" y="39"/>
                        <a:pt x="2307" y="0"/>
                      </a:cubicBezTo>
                      <a:lnTo>
                        <a:pt x="444" y="0"/>
                      </a:lnTo>
                      <a:cubicBezTo>
                        <a:pt x="416" y="33"/>
                        <a:pt x="452" y="50"/>
                        <a:pt x="399" y="81"/>
                      </a:cubicBezTo>
                      <a:cubicBezTo>
                        <a:pt x="363" y="119"/>
                        <a:pt x="371" y="104"/>
                        <a:pt x="323" y="130"/>
                      </a:cubicBezTo>
                      <a:cubicBezTo>
                        <a:pt x="301" y="124"/>
                        <a:pt x="279" y="119"/>
                        <a:pt x="253" y="113"/>
                      </a:cubicBezTo>
                      <a:cubicBezTo>
                        <a:pt x="248" y="110"/>
                        <a:pt x="231" y="107"/>
                        <a:pt x="231" y="107"/>
                      </a:cubicBezTo>
                      <a:cubicBezTo>
                        <a:pt x="211" y="107"/>
                        <a:pt x="189" y="104"/>
                        <a:pt x="172" y="113"/>
                      </a:cubicBezTo>
                      <a:cubicBezTo>
                        <a:pt x="150" y="121"/>
                        <a:pt x="127" y="165"/>
                        <a:pt x="105" y="182"/>
                      </a:cubicBezTo>
                      <a:cubicBezTo>
                        <a:pt x="88" y="194"/>
                        <a:pt x="74" y="202"/>
                        <a:pt x="60" y="209"/>
                      </a:cubicBezTo>
                      <a:cubicBezTo>
                        <a:pt x="43" y="220"/>
                        <a:pt x="13" y="234"/>
                        <a:pt x="13" y="234"/>
                      </a:cubicBezTo>
                      <a:cubicBezTo>
                        <a:pt x="24" y="259"/>
                        <a:pt x="18" y="265"/>
                        <a:pt x="0" y="288"/>
                      </a:cubicBezTo>
                      <a:cubicBezTo>
                        <a:pt x="46" y="294"/>
                        <a:pt x="60" y="294"/>
                        <a:pt x="43" y="326"/>
                      </a:cubicBezTo>
                      <a:cubicBezTo>
                        <a:pt x="74" y="331"/>
                        <a:pt x="133" y="317"/>
                        <a:pt x="164" y="317"/>
                      </a:cubicBezTo>
                      <a:cubicBezTo>
                        <a:pt x="197" y="308"/>
                        <a:pt x="203" y="318"/>
                        <a:pt x="231" y="305"/>
                      </a:cubicBezTo>
                      <a:cubicBezTo>
                        <a:pt x="248" y="262"/>
                        <a:pt x="231" y="275"/>
                        <a:pt x="270" y="262"/>
                      </a:cubicBezTo>
                      <a:cubicBezTo>
                        <a:pt x="279" y="256"/>
                        <a:pt x="287" y="254"/>
                        <a:pt x="293" y="245"/>
                      </a:cubicBezTo>
                      <a:cubicBezTo>
                        <a:pt x="295" y="240"/>
                        <a:pt x="295" y="231"/>
                        <a:pt x="301" y="228"/>
                      </a:cubicBezTo>
                      <a:cubicBezTo>
                        <a:pt x="312" y="217"/>
                        <a:pt x="391" y="188"/>
                        <a:pt x="413" y="182"/>
                      </a:cubicBezTo>
                      <a:cubicBezTo>
                        <a:pt x="447" y="143"/>
                        <a:pt x="427" y="154"/>
                        <a:pt x="466" y="143"/>
                      </a:cubicBezTo>
                      <a:cubicBezTo>
                        <a:pt x="497" y="152"/>
                        <a:pt x="500" y="168"/>
                        <a:pt x="533" y="158"/>
                      </a:cubicBezTo>
                      <a:cubicBezTo>
                        <a:pt x="553" y="143"/>
                        <a:pt x="572" y="140"/>
                        <a:pt x="598" y="124"/>
                      </a:cubicBezTo>
                      <a:cubicBezTo>
                        <a:pt x="628" y="158"/>
                        <a:pt x="603" y="124"/>
                        <a:pt x="620" y="188"/>
                      </a:cubicBezTo>
                      <a:cubicBezTo>
                        <a:pt x="628" y="214"/>
                        <a:pt x="648" y="231"/>
                        <a:pt x="659" y="256"/>
                      </a:cubicBezTo>
                      <a:cubicBezTo>
                        <a:pt x="631" y="275"/>
                        <a:pt x="637" y="286"/>
                        <a:pt x="606" y="294"/>
                      </a:cubicBezTo>
                      <a:cubicBezTo>
                        <a:pt x="575" y="326"/>
                        <a:pt x="564" y="311"/>
                        <a:pt x="525" y="300"/>
                      </a:cubicBezTo>
                      <a:cubicBezTo>
                        <a:pt x="533" y="318"/>
                        <a:pt x="556" y="345"/>
                        <a:pt x="584" y="360"/>
                      </a:cubicBezTo>
                      <a:cubicBezTo>
                        <a:pt x="606" y="314"/>
                        <a:pt x="586" y="331"/>
                        <a:pt x="642" y="311"/>
                      </a:cubicBezTo>
                      <a:cubicBezTo>
                        <a:pt x="659" y="305"/>
                        <a:pt x="690" y="288"/>
                        <a:pt x="690" y="288"/>
                      </a:cubicBezTo>
                      <a:cubicBezTo>
                        <a:pt x="690" y="275"/>
                        <a:pt x="684" y="256"/>
                        <a:pt x="696" y="245"/>
                      </a:cubicBezTo>
                      <a:cubicBezTo>
                        <a:pt x="704" y="240"/>
                        <a:pt x="707" y="262"/>
                        <a:pt x="718" y="262"/>
                      </a:cubicBezTo>
                      <a:cubicBezTo>
                        <a:pt x="729" y="265"/>
                        <a:pt x="735" y="256"/>
                        <a:pt x="740" y="251"/>
                      </a:cubicBezTo>
                      <a:cubicBezTo>
                        <a:pt x="729" y="223"/>
                        <a:pt x="701" y="209"/>
                        <a:pt x="690" y="182"/>
                      </a:cubicBezTo>
                      <a:cubicBezTo>
                        <a:pt x="696" y="171"/>
                        <a:pt x="710" y="158"/>
                        <a:pt x="704" y="149"/>
                      </a:cubicBezTo>
                      <a:cubicBezTo>
                        <a:pt x="698" y="137"/>
                        <a:pt x="690" y="113"/>
                        <a:pt x="690" y="113"/>
                      </a:cubicBezTo>
                      <a:cubicBezTo>
                        <a:pt x="712" y="89"/>
                        <a:pt x="721" y="93"/>
                        <a:pt x="740" y="119"/>
                      </a:cubicBezTo>
                      <a:cubicBezTo>
                        <a:pt x="752" y="154"/>
                        <a:pt x="768" y="165"/>
                        <a:pt x="794" y="194"/>
                      </a:cubicBezTo>
                      <a:cubicBezTo>
                        <a:pt x="782" y="220"/>
                        <a:pt x="805" y="223"/>
                        <a:pt x="771" y="240"/>
                      </a:cubicBezTo>
                      <a:cubicBezTo>
                        <a:pt x="729" y="291"/>
                        <a:pt x="774" y="225"/>
                        <a:pt x="763" y="278"/>
                      </a:cubicBezTo>
                      <a:cubicBezTo>
                        <a:pt x="763" y="288"/>
                        <a:pt x="746" y="300"/>
                        <a:pt x="740" y="311"/>
                      </a:cubicBezTo>
                      <a:cubicBezTo>
                        <a:pt x="752" y="331"/>
                        <a:pt x="746" y="340"/>
                        <a:pt x="726" y="360"/>
                      </a:cubicBezTo>
                      <a:cubicBezTo>
                        <a:pt x="746" y="407"/>
                        <a:pt x="785" y="365"/>
                        <a:pt x="824" y="354"/>
                      </a:cubicBezTo>
                      <a:cubicBezTo>
                        <a:pt x="833" y="331"/>
                        <a:pt x="822" y="323"/>
                        <a:pt x="833" y="305"/>
                      </a:cubicBezTo>
                      <a:cubicBezTo>
                        <a:pt x="824" y="288"/>
                        <a:pt x="802" y="265"/>
                        <a:pt x="833" y="251"/>
                      </a:cubicBezTo>
                      <a:cubicBezTo>
                        <a:pt x="844" y="245"/>
                        <a:pt x="878" y="240"/>
                        <a:pt x="878" y="240"/>
                      </a:cubicBezTo>
                      <a:cubicBezTo>
                        <a:pt x="908" y="248"/>
                        <a:pt x="906" y="259"/>
                        <a:pt x="922" y="283"/>
                      </a:cubicBezTo>
                      <a:cubicBezTo>
                        <a:pt x="945" y="228"/>
                        <a:pt x="922" y="245"/>
                        <a:pt x="1003" y="251"/>
                      </a:cubicBezTo>
                      <a:cubicBezTo>
                        <a:pt x="987" y="206"/>
                        <a:pt x="1015" y="206"/>
                        <a:pt x="1062" y="199"/>
                      </a:cubicBezTo>
                      <a:cubicBezTo>
                        <a:pt x="1065" y="194"/>
                        <a:pt x="1076" y="157"/>
                        <a:pt x="1093" y="149"/>
                      </a:cubicBezTo>
                      <a:cubicBezTo>
                        <a:pt x="1107" y="143"/>
                        <a:pt x="1138" y="137"/>
                        <a:pt x="1138" y="137"/>
                      </a:cubicBezTo>
                      <a:cubicBezTo>
                        <a:pt x="1197" y="149"/>
                        <a:pt x="1149" y="158"/>
                        <a:pt x="1199" y="171"/>
                      </a:cubicBezTo>
                      <a:cubicBezTo>
                        <a:pt x="1205" y="165"/>
                        <a:pt x="1211" y="157"/>
                        <a:pt x="1222" y="154"/>
                      </a:cubicBezTo>
                      <a:cubicBezTo>
                        <a:pt x="1239" y="152"/>
                        <a:pt x="1258" y="165"/>
                        <a:pt x="1272" y="158"/>
                      </a:cubicBezTo>
                      <a:cubicBezTo>
                        <a:pt x="1283" y="157"/>
                        <a:pt x="1272" y="143"/>
                        <a:pt x="1267" y="137"/>
                      </a:cubicBezTo>
                      <a:cubicBezTo>
                        <a:pt x="1255" y="127"/>
                        <a:pt x="1236" y="127"/>
                        <a:pt x="1222" y="124"/>
                      </a:cubicBezTo>
                      <a:cubicBezTo>
                        <a:pt x="1213" y="121"/>
                        <a:pt x="1199" y="119"/>
                        <a:pt x="1199" y="119"/>
                      </a:cubicBezTo>
                      <a:cubicBezTo>
                        <a:pt x="1225" y="102"/>
                        <a:pt x="1233" y="96"/>
                        <a:pt x="1267" y="107"/>
                      </a:cubicBezTo>
                      <a:cubicBezTo>
                        <a:pt x="1283" y="102"/>
                        <a:pt x="1303" y="93"/>
                        <a:pt x="1323" y="93"/>
                      </a:cubicBezTo>
                      <a:cubicBezTo>
                        <a:pt x="1348" y="96"/>
                        <a:pt x="1426" y="116"/>
                        <a:pt x="1450" y="124"/>
                      </a:cubicBezTo>
                      <a:cubicBezTo>
                        <a:pt x="1472" y="133"/>
                        <a:pt x="1520" y="149"/>
                        <a:pt x="1520" y="149"/>
                      </a:cubicBezTo>
                      <a:cubicBezTo>
                        <a:pt x="1531" y="149"/>
                        <a:pt x="1565" y="143"/>
                        <a:pt x="1579" y="137"/>
                      </a:cubicBezTo>
                      <a:cubicBezTo>
                        <a:pt x="1593" y="127"/>
                        <a:pt x="1623" y="113"/>
                        <a:pt x="1623" y="113"/>
                      </a:cubicBezTo>
                      <a:cubicBezTo>
                        <a:pt x="1635" y="113"/>
                        <a:pt x="1671" y="119"/>
                        <a:pt x="1677" y="130"/>
                      </a:cubicBezTo>
                      <a:cubicBezTo>
                        <a:pt x="1685" y="152"/>
                        <a:pt x="1646" y="165"/>
                        <a:pt x="1632" y="171"/>
                      </a:cubicBezTo>
                      <a:cubicBezTo>
                        <a:pt x="1609" y="188"/>
                        <a:pt x="1587" y="188"/>
                        <a:pt x="1579" y="209"/>
                      </a:cubicBezTo>
                      <a:cubicBezTo>
                        <a:pt x="1587" y="234"/>
                        <a:pt x="1576" y="251"/>
                        <a:pt x="1587" y="278"/>
                      </a:cubicBezTo>
                      <a:cubicBezTo>
                        <a:pt x="1604" y="254"/>
                        <a:pt x="1612" y="248"/>
                        <a:pt x="1646" y="256"/>
                      </a:cubicBezTo>
                      <a:cubicBezTo>
                        <a:pt x="1663" y="297"/>
                        <a:pt x="1682" y="254"/>
                        <a:pt x="1707" y="240"/>
                      </a:cubicBezTo>
                      <a:cubicBezTo>
                        <a:pt x="1713" y="234"/>
                        <a:pt x="1713" y="225"/>
                        <a:pt x="1721" y="223"/>
                      </a:cubicBezTo>
                      <a:cubicBezTo>
                        <a:pt x="1727" y="217"/>
                        <a:pt x="1738" y="220"/>
                        <a:pt x="1744" y="217"/>
                      </a:cubicBezTo>
                      <a:cubicBezTo>
                        <a:pt x="1749" y="211"/>
                        <a:pt x="1749" y="204"/>
                        <a:pt x="1752" y="199"/>
                      </a:cubicBezTo>
                      <a:cubicBezTo>
                        <a:pt x="1766" y="177"/>
                        <a:pt x="1783" y="171"/>
                        <a:pt x="1811" y="165"/>
                      </a:cubicBezTo>
                      <a:cubicBezTo>
                        <a:pt x="1856" y="168"/>
                        <a:pt x="1912" y="188"/>
                        <a:pt x="1957" y="188"/>
                      </a:cubicBezTo>
                      <a:lnTo>
                        <a:pt x="2220" y="228"/>
                      </a:lnTo>
                      <a:lnTo>
                        <a:pt x="2220" y="22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3" name="Freeform 59"/>
                <p:cNvSpPr>
                  <a:spLocks noChangeArrowheads="1"/>
                </p:cNvSpPr>
                <p:nvPr/>
              </p:nvSpPr>
              <p:spPr bwMode="auto">
                <a:xfrm>
                  <a:off x="1467" y="146"/>
                  <a:ext cx="13" cy="10"/>
                </a:xfrm>
                <a:custGeom>
                  <a:avLst/>
                  <a:gdLst/>
                  <a:ahLst/>
                  <a:cxnLst>
                    <a:cxn ang="0">
                      <a:pos x="5" y="39"/>
                    </a:cxn>
                    <a:cxn ang="0">
                      <a:pos x="56" y="0"/>
                    </a:cxn>
                    <a:cxn ang="0">
                      <a:pos x="34" y="33"/>
                    </a:cxn>
                    <a:cxn ang="0">
                      <a:pos x="5" y="39"/>
                    </a:cxn>
                    <a:cxn ang="0">
                      <a:pos x="5" y="39"/>
                    </a:cxn>
                  </a:cxnLst>
                  <a:rect l="0" t="0" r="r" b="b"/>
                  <a:pathLst>
                    <a:path w="57" h="43">
                      <a:moveTo>
                        <a:pt x="5" y="39"/>
                      </a:moveTo>
                      <a:cubicBezTo>
                        <a:pt x="14" y="8"/>
                        <a:pt x="19" y="5"/>
                        <a:pt x="56" y="0"/>
                      </a:cubicBezTo>
                      <a:cubicBezTo>
                        <a:pt x="53" y="4"/>
                        <a:pt x="45" y="30"/>
                        <a:pt x="34" y="33"/>
                      </a:cubicBezTo>
                      <a:cubicBezTo>
                        <a:pt x="0" y="42"/>
                        <a:pt x="5" y="9"/>
                        <a:pt x="5" y="39"/>
                      </a:cubicBezTo>
                      <a:lnTo>
                        <a:pt x="5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4" name="Freeform 60"/>
                <p:cNvSpPr>
                  <a:spLocks noChangeArrowheads="1"/>
                </p:cNvSpPr>
                <p:nvPr/>
              </p:nvSpPr>
              <p:spPr bwMode="auto">
                <a:xfrm>
                  <a:off x="1452" y="160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11" y="51"/>
                    </a:cxn>
                    <a:cxn ang="0">
                      <a:pos x="43" y="0"/>
                    </a:cxn>
                    <a:cxn ang="0">
                      <a:pos x="73" y="6"/>
                    </a:cxn>
                    <a:cxn ang="0">
                      <a:pos x="11" y="51"/>
                    </a:cxn>
                    <a:cxn ang="0">
                      <a:pos x="11" y="51"/>
                    </a:cxn>
                  </a:cxnLst>
                  <a:rect l="0" t="0" r="r" b="b"/>
                  <a:pathLst>
                    <a:path w="84" h="52">
                      <a:moveTo>
                        <a:pt x="11" y="51"/>
                      </a:moveTo>
                      <a:cubicBezTo>
                        <a:pt x="0" y="21"/>
                        <a:pt x="13" y="15"/>
                        <a:pt x="43" y="0"/>
                      </a:cubicBezTo>
                      <a:cubicBezTo>
                        <a:pt x="52" y="1"/>
                        <a:pt x="67" y="0"/>
                        <a:pt x="73" y="6"/>
                      </a:cubicBezTo>
                      <a:cubicBezTo>
                        <a:pt x="83" y="20"/>
                        <a:pt x="30" y="51"/>
                        <a:pt x="11" y="51"/>
                      </a:cubicBezTo>
                      <a:lnTo>
                        <a:pt x="11" y="5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5" name="Freeform 61"/>
                <p:cNvSpPr>
                  <a:spLocks noChangeArrowheads="1"/>
                </p:cNvSpPr>
                <p:nvPr/>
              </p:nvSpPr>
              <p:spPr bwMode="auto">
                <a:xfrm>
                  <a:off x="1513" y="195"/>
                  <a:ext cx="32" cy="7"/>
                </a:xfrm>
                <a:custGeom>
                  <a:avLst/>
                  <a:gdLst/>
                  <a:ahLst/>
                  <a:cxnLst>
                    <a:cxn ang="0">
                      <a:pos x="68" y="30"/>
                    </a:cxn>
                    <a:cxn ang="0">
                      <a:pos x="45" y="3"/>
                    </a:cxn>
                    <a:cxn ang="0">
                      <a:pos x="68" y="30"/>
                    </a:cxn>
                    <a:cxn ang="0">
                      <a:pos x="68" y="30"/>
                    </a:cxn>
                  </a:cxnLst>
                  <a:rect l="0" t="0" r="r" b="b"/>
                  <a:pathLst>
                    <a:path w="142" h="31">
                      <a:moveTo>
                        <a:pt x="68" y="30"/>
                      </a:moveTo>
                      <a:cubicBezTo>
                        <a:pt x="45" y="23"/>
                        <a:pt x="0" y="16"/>
                        <a:pt x="45" y="3"/>
                      </a:cubicBezTo>
                      <a:cubicBezTo>
                        <a:pt x="141" y="15"/>
                        <a:pt x="84" y="0"/>
                        <a:pt x="68" y="30"/>
                      </a:cubicBezTo>
                      <a:lnTo>
                        <a:pt x="68" y="3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6" name="Freeform 62"/>
                <p:cNvSpPr>
                  <a:spLocks noChangeArrowheads="1"/>
                </p:cNvSpPr>
                <p:nvPr/>
              </p:nvSpPr>
              <p:spPr bwMode="auto">
                <a:xfrm>
                  <a:off x="1569" y="195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2" y="13"/>
                    </a:cxn>
                    <a:cxn ang="0">
                      <a:pos x="0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80" h="67">
                      <a:moveTo>
                        <a:pt x="0" y="31"/>
                      </a:moveTo>
                      <a:cubicBezTo>
                        <a:pt x="7" y="25"/>
                        <a:pt x="13" y="16"/>
                        <a:pt x="22" y="13"/>
                      </a:cubicBezTo>
                      <a:cubicBezTo>
                        <a:pt x="79" y="0"/>
                        <a:pt x="43" y="66"/>
                        <a:pt x="0" y="31"/>
                      </a:cubicBezTo>
                      <a:lnTo>
                        <a:pt x="0" y="3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87" name="Freeform 63"/>
                <p:cNvSpPr>
                  <a:spLocks noChangeArrowheads="1"/>
                </p:cNvSpPr>
                <p:nvPr/>
              </p:nvSpPr>
              <p:spPr bwMode="auto">
                <a:xfrm>
                  <a:off x="1422" y="159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61" y="14"/>
                    </a:cxn>
                    <a:cxn ang="0">
                      <a:pos x="13" y="32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62" h="45">
                      <a:moveTo>
                        <a:pt x="13" y="32"/>
                      </a:moveTo>
                      <a:cubicBezTo>
                        <a:pt x="0" y="0"/>
                        <a:pt x="29" y="8"/>
                        <a:pt x="61" y="14"/>
                      </a:cubicBezTo>
                      <a:cubicBezTo>
                        <a:pt x="27" y="23"/>
                        <a:pt x="29" y="44"/>
                        <a:pt x="13" y="32"/>
                      </a:cubicBezTo>
                      <a:lnTo>
                        <a:pt x="13" y="3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</p:grpSp>
          <p:grpSp>
            <p:nvGrpSpPr>
              <p:cNvPr id="1082" name="Group 64"/>
              <p:cNvGrpSpPr>
                <a:grpSpLocks/>
              </p:cNvGrpSpPr>
              <p:nvPr/>
            </p:nvGrpSpPr>
            <p:grpSpPr bwMode="auto">
              <a:xfrm>
                <a:off x="3878" y="104"/>
                <a:ext cx="1132" cy="416"/>
                <a:chOff x="3878" y="104"/>
                <a:chExt cx="1132" cy="416"/>
              </a:xfrm>
            </p:grpSpPr>
            <p:sp>
              <p:nvSpPr>
                <p:cNvPr id="1089" name="Freeform 65"/>
                <p:cNvSpPr>
                  <a:spLocks noChangeArrowheads="1"/>
                </p:cNvSpPr>
                <p:nvPr/>
              </p:nvSpPr>
              <p:spPr bwMode="auto">
                <a:xfrm>
                  <a:off x="4973" y="468"/>
                  <a:ext cx="13" cy="15"/>
                </a:xfrm>
                <a:custGeom>
                  <a:avLst/>
                  <a:gdLst/>
                  <a:ahLst/>
                  <a:cxnLst>
                    <a:cxn ang="0">
                      <a:pos x="29" y="52"/>
                    </a:cxn>
                    <a:cxn ang="0">
                      <a:pos x="14" y="31"/>
                    </a:cxn>
                    <a:cxn ang="0">
                      <a:pos x="0" y="11"/>
                    </a:cxn>
                    <a:cxn ang="0">
                      <a:pos x="29" y="3"/>
                    </a:cxn>
                    <a:cxn ang="0">
                      <a:pos x="57" y="35"/>
                    </a:cxn>
                    <a:cxn ang="0">
                      <a:pos x="53" y="48"/>
                    </a:cxn>
                    <a:cxn ang="0">
                      <a:pos x="29" y="52"/>
                    </a:cxn>
                    <a:cxn ang="0">
                      <a:pos x="29" y="52"/>
                    </a:cxn>
                  </a:cxnLst>
                  <a:rect l="0" t="0" r="r" b="b"/>
                  <a:pathLst>
                    <a:path w="58" h="66">
                      <a:moveTo>
                        <a:pt x="29" y="52"/>
                      </a:moveTo>
                      <a:cubicBezTo>
                        <a:pt x="4" y="30"/>
                        <a:pt x="28" y="54"/>
                        <a:pt x="14" y="31"/>
                      </a:cubicBezTo>
                      <a:cubicBezTo>
                        <a:pt x="10" y="25"/>
                        <a:pt x="0" y="11"/>
                        <a:pt x="0" y="11"/>
                      </a:cubicBezTo>
                      <a:cubicBezTo>
                        <a:pt x="8" y="1"/>
                        <a:pt x="12" y="0"/>
                        <a:pt x="29" y="3"/>
                      </a:cubicBezTo>
                      <a:cubicBezTo>
                        <a:pt x="47" y="24"/>
                        <a:pt x="18" y="24"/>
                        <a:pt x="57" y="35"/>
                      </a:cubicBezTo>
                      <a:cubicBezTo>
                        <a:pt x="55" y="39"/>
                        <a:pt x="57" y="45"/>
                        <a:pt x="53" y="48"/>
                      </a:cubicBezTo>
                      <a:cubicBezTo>
                        <a:pt x="28" y="65"/>
                        <a:pt x="29" y="60"/>
                        <a:pt x="29" y="52"/>
                      </a:cubicBezTo>
                      <a:lnTo>
                        <a:pt x="29" y="5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0" name="Freeform 66"/>
                <p:cNvSpPr>
                  <a:spLocks noChangeArrowheads="1"/>
                </p:cNvSpPr>
                <p:nvPr/>
              </p:nvSpPr>
              <p:spPr bwMode="auto">
                <a:xfrm>
                  <a:off x="4822" y="478"/>
                  <a:ext cx="12" cy="5"/>
                </a:xfrm>
                <a:custGeom>
                  <a:avLst/>
                  <a:gdLst/>
                  <a:ahLst/>
                  <a:cxnLst>
                    <a:cxn ang="0">
                      <a:pos x="30" y="21"/>
                    </a:cxn>
                    <a:cxn ang="0">
                      <a:pos x="5" y="9"/>
                    </a:cxn>
                    <a:cxn ang="0">
                      <a:pos x="30" y="0"/>
                    </a:cxn>
                    <a:cxn ang="0">
                      <a:pos x="30" y="21"/>
                    </a:cxn>
                    <a:cxn ang="0">
                      <a:pos x="30" y="21"/>
                    </a:cxn>
                  </a:cxnLst>
                  <a:rect l="0" t="0" r="r" b="b"/>
                  <a:pathLst>
                    <a:path w="52" h="22">
                      <a:moveTo>
                        <a:pt x="30" y="21"/>
                      </a:moveTo>
                      <a:cubicBezTo>
                        <a:pt x="20" y="19"/>
                        <a:pt x="0" y="16"/>
                        <a:pt x="5" y="9"/>
                      </a:cubicBezTo>
                      <a:cubicBezTo>
                        <a:pt x="11" y="3"/>
                        <a:pt x="30" y="0"/>
                        <a:pt x="30" y="0"/>
                      </a:cubicBezTo>
                      <a:cubicBezTo>
                        <a:pt x="35" y="2"/>
                        <a:pt x="51" y="21"/>
                        <a:pt x="30" y="21"/>
                      </a:cubicBezTo>
                      <a:lnTo>
                        <a:pt x="30" y="2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1" name="Freeform 67"/>
                <p:cNvSpPr>
                  <a:spLocks noChangeArrowheads="1"/>
                </p:cNvSpPr>
                <p:nvPr/>
              </p:nvSpPr>
              <p:spPr bwMode="auto">
                <a:xfrm>
                  <a:off x="4776" y="483"/>
                  <a:ext cx="29" cy="17"/>
                </a:xfrm>
                <a:custGeom>
                  <a:avLst/>
                  <a:gdLst/>
                  <a:ahLst/>
                  <a:cxnLst>
                    <a:cxn ang="0">
                      <a:pos x="26" y="39"/>
                    </a:cxn>
                    <a:cxn ang="0">
                      <a:pos x="57" y="6"/>
                    </a:cxn>
                    <a:cxn ang="0">
                      <a:pos x="81" y="0"/>
                    </a:cxn>
                    <a:cxn ang="0">
                      <a:pos x="113" y="17"/>
                    </a:cxn>
                    <a:cxn ang="0">
                      <a:pos x="61" y="41"/>
                    </a:cxn>
                    <a:cxn ang="0">
                      <a:pos x="23" y="72"/>
                    </a:cxn>
                    <a:cxn ang="0">
                      <a:pos x="15" y="31"/>
                    </a:cxn>
                    <a:cxn ang="0">
                      <a:pos x="23" y="20"/>
                    </a:cxn>
                    <a:cxn ang="0">
                      <a:pos x="26" y="39"/>
                    </a:cxn>
                    <a:cxn ang="0">
                      <a:pos x="26" y="39"/>
                    </a:cxn>
                  </a:cxnLst>
                  <a:rect l="0" t="0" r="r" b="b"/>
                  <a:pathLst>
                    <a:path w="128" h="73">
                      <a:moveTo>
                        <a:pt x="26" y="39"/>
                      </a:moveTo>
                      <a:cubicBezTo>
                        <a:pt x="34" y="19"/>
                        <a:pt x="30" y="14"/>
                        <a:pt x="57" y="6"/>
                      </a:cubicBezTo>
                      <a:cubicBezTo>
                        <a:pt x="66" y="4"/>
                        <a:pt x="81" y="0"/>
                        <a:pt x="81" y="0"/>
                      </a:cubicBezTo>
                      <a:cubicBezTo>
                        <a:pt x="97" y="1"/>
                        <a:pt x="127" y="0"/>
                        <a:pt x="113" y="17"/>
                      </a:cubicBezTo>
                      <a:cubicBezTo>
                        <a:pt x="102" y="32"/>
                        <a:pt x="77" y="32"/>
                        <a:pt x="61" y="41"/>
                      </a:cubicBezTo>
                      <a:cubicBezTo>
                        <a:pt x="50" y="54"/>
                        <a:pt x="44" y="65"/>
                        <a:pt x="23" y="72"/>
                      </a:cubicBezTo>
                      <a:cubicBezTo>
                        <a:pt x="0" y="65"/>
                        <a:pt x="9" y="46"/>
                        <a:pt x="15" y="31"/>
                      </a:cubicBezTo>
                      <a:cubicBezTo>
                        <a:pt x="17" y="28"/>
                        <a:pt x="19" y="19"/>
                        <a:pt x="23" y="20"/>
                      </a:cubicBezTo>
                      <a:cubicBezTo>
                        <a:pt x="28" y="25"/>
                        <a:pt x="25" y="32"/>
                        <a:pt x="26" y="39"/>
                      </a:cubicBezTo>
                      <a:lnTo>
                        <a:pt x="26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2" name="Freeform 68"/>
                <p:cNvSpPr>
                  <a:spLocks noChangeArrowheads="1"/>
                </p:cNvSpPr>
                <p:nvPr/>
              </p:nvSpPr>
              <p:spPr bwMode="auto">
                <a:xfrm>
                  <a:off x="4749" y="483"/>
                  <a:ext cx="29" cy="16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32" y="37"/>
                    </a:cxn>
                    <a:cxn ang="0">
                      <a:pos x="95" y="1"/>
                    </a:cxn>
                    <a:cxn ang="0">
                      <a:pos x="117" y="4"/>
                    </a:cxn>
                    <a:cxn ang="0">
                      <a:pos x="91" y="27"/>
                    </a:cxn>
                    <a:cxn ang="0">
                      <a:pos x="50" y="47"/>
                    </a:cxn>
                    <a:cxn ang="0">
                      <a:pos x="39" y="68"/>
                    </a:cxn>
                    <a:cxn ang="0">
                      <a:pos x="28" y="64"/>
                    </a:cxn>
                    <a:cxn ang="0">
                      <a:pos x="21" y="55"/>
                    </a:cxn>
                    <a:cxn ang="0">
                      <a:pos x="0" y="50"/>
                    </a:cxn>
                    <a:cxn ang="0">
                      <a:pos x="0" y="45"/>
                    </a:cxn>
                    <a:cxn ang="0">
                      <a:pos x="0" y="45"/>
                    </a:cxn>
                  </a:cxnLst>
                  <a:rect l="0" t="0" r="r" b="b"/>
                  <a:pathLst>
                    <a:path w="128" h="69">
                      <a:moveTo>
                        <a:pt x="0" y="45"/>
                      </a:moveTo>
                      <a:cubicBezTo>
                        <a:pt x="11" y="36"/>
                        <a:pt x="15" y="32"/>
                        <a:pt x="32" y="37"/>
                      </a:cubicBezTo>
                      <a:cubicBezTo>
                        <a:pt x="45" y="6"/>
                        <a:pt x="65" y="17"/>
                        <a:pt x="95" y="1"/>
                      </a:cubicBezTo>
                      <a:cubicBezTo>
                        <a:pt x="102" y="3"/>
                        <a:pt x="112" y="0"/>
                        <a:pt x="117" y="4"/>
                      </a:cubicBezTo>
                      <a:cubicBezTo>
                        <a:pt x="127" y="12"/>
                        <a:pt x="91" y="27"/>
                        <a:pt x="91" y="27"/>
                      </a:cubicBezTo>
                      <a:cubicBezTo>
                        <a:pt x="84" y="45"/>
                        <a:pt x="63" y="32"/>
                        <a:pt x="50" y="47"/>
                      </a:cubicBezTo>
                      <a:cubicBezTo>
                        <a:pt x="56" y="58"/>
                        <a:pt x="56" y="63"/>
                        <a:pt x="39" y="68"/>
                      </a:cubicBezTo>
                      <a:cubicBezTo>
                        <a:pt x="36" y="66"/>
                        <a:pt x="32" y="66"/>
                        <a:pt x="28" y="64"/>
                      </a:cubicBezTo>
                      <a:cubicBezTo>
                        <a:pt x="24" y="61"/>
                        <a:pt x="24" y="57"/>
                        <a:pt x="21" y="55"/>
                      </a:cubicBezTo>
                      <a:cubicBezTo>
                        <a:pt x="13" y="52"/>
                        <a:pt x="0" y="50"/>
                        <a:pt x="0" y="50"/>
                      </a:cubicBezTo>
                      <a:cubicBezTo>
                        <a:pt x="2" y="39"/>
                        <a:pt x="4" y="37"/>
                        <a:pt x="0" y="45"/>
                      </a:cubicBezTo>
                      <a:lnTo>
                        <a:pt x="0" y="4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3" name="Freeform 69"/>
                <p:cNvSpPr>
                  <a:spLocks noChangeArrowheads="1"/>
                </p:cNvSpPr>
                <p:nvPr/>
              </p:nvSpPr>
              <p:spPr bwMode="auto">
                <a:xfrm>
                  <a:off x="4590" y="401"/>
                  <a:ext cx="151" cy="92"/>
                </a:xfrm>
                <a:custGeom>
                  <a:avLst/>
                  <a:gdLst/>
                  <a:ahLst/>
                  <a:cxnLst>
                    <a:cxn ang="0">
                      <a:pos x="17" y="5"/>
                    </a:cxn>
                    <a:cxn ang="0">
                      <a:pos x="66" y="25"/>
                    </a:cxn>
                    <a:cxn ang="0">
                      <a:pos x="85" y="43"/>
                    </a:cxn>
                    <a:cxn ang="0">
                      <a:pos x="141" y="76"/>
                    </a:cxn>
                    <a:cxn ang="0">
                      <a:pos x="171" y="96"/>
                    </a:cxn>
                    <a:cxn ang="0">
                      <a:pos x="228" y="148"/>
                    </a:cxn>
                    <a:cxn ang="0">
                      <a:pos x="254" y="189"/>
                    </a:cxn>
                    <a:cxn ang="0">
                      <a:pos x="277" y="195"/>
                    </a:cxn>
                    <a:cxn ang="0">
                      <a:pos x="288" y="223"/>
                    </a:cxn>
                    <a:cxn ang="0">
                      <a:pos x="330" y="226"/>
                    </a:cxn>
                    <a:cxn ang="0">
                      <a:pos x="319" y="294"/>
                    </a:cxn>
                    <a:cxn ang="0">
                      <a:pos x="338" y="331"/>
                    </a:cxn>
                    <a:cxn ang="0">
                      <a:pos x="372" y="343"/>
                    </a:cxn>
                    <a:cxn ang="0">
                      <a:pos x="405" y="346"/>
                    </a:cxn>
                    <a:cxn ang="0">
                      <a:pos x="443" y="358"/>
                    </a:cxn>
                    <a:cxn ang="0">
                      <a:pos x="477" y="349"/>
                    </a:cxn>
                    <a:cxn ang="0">
                      <a:pos x="511" y="366"/>
                    </a:cxn>
                    <a:cxn ang="0">
                      <a:pos x="556" y="376"/>
                    </a:cxn>
                    <a:cxn ang="0">
                      <a:pos x="589" y="387"/>
                    </a:cxn>
                    <a:cxn ang="0">
                      <a:pos x="661" y="390"/>
                    </a:cxn>
                    <a:cxn ang="0">
                      <a:pos x="642" y="402"/>
                    </a:cxn>
                    <a:cxn ang="0">
                      <a:pos x="604" y="399"/>
                    </a:cxn>
                    <a:cxn ang="0">
                      <a:pos x="563" y="396"/>
                    </a:cxn>
                    <a:cxn ang="0">
                      <a:pos x="541" y="390"/>
                    </a:cxn>
                    <a:cxn ang="0">
                      <a:pos x="473" y="387"/>
                    </a:cxn>
                    <a:cxn ang="0">
                      <a:pos x="439" y="381"/>
                    </a:cxn>
                    <a:cxn ang="0">
                      <a:pos x="323" y="358"/>
                    </a:cxn>
                    <a:cxn ang="0">
                      <a:pos x="300" y="322"/>
                    </a:cxn>
                    <a:cxn ang="0">
                      <a:pos x="235" y="300"/>
                    </a:cxn>
                    <a:cxn ang="0">
                      <a:pos x="201" y="279"/>
                    </a:cxn>
                    <a:cxn ang="0">
                      <a:pos x="175" y="234"/>
                    </a:cxn>
                    <a:cxn ang="0">
                      <a:pos x="126" y="163"/>
                    </a:cxn>
                    <a:cxn ang="0">
                      <a:pos x="119" y="154"/>
                    </a:cxn>
                    <a:cxn ang="0">
                      <a:pos x="107" y="151"/>
                    </a:cxn>
                    <a:cxn ang="0">
                      <a:pos x="100" y="129"/>
                    </a:cxn>
                    <a:cxn ang="0">
                      <a:pos x="70" y="85"/>
                    </a:cxn>
                    <a:cxn ang="0">
                      <a:pos x="36" y="58"/>
                    </a:cxn>
                    <a:cxn ang="0">
                      <a:pos x="6" y="31"/>
                    </a:cxn>
                    <a:cxn ang="0">
                      <a:pos x="17" y="2"/>
                    </a:cxn>
                    <a:cxn ang="0">
                      <a:pos x="17" y="5"/>
                    </a:cxn>
                    <a:cxn ang="0">
                      <a:pos x="17" y="5"/>
                    </a:cxn>
                  </a:cxnLst>
                  <a:rect l="0" t="0" r="r" b="b"/>
                  <a:pathLst>
                    <a:path w="667" h="407">
                      <a:moveTo>
                        <a:pt x="17" y="5"/>
                      </a:moveTo>
                      <a:cubicBezTo>
                        <a:pt x="40" y="0"/>
                        <a:pt x="44" y="19"/>
                        <a:pt x="66" y="25"/>
                      </a:cubicBezTo>
                      <a:cubicBezTo>
                        <a:pt x="68" y="27"/>
                        <a:pt x="83" y="42"/>
                        <a:pt x="85" y="43"/>
                      </a:cubicBezTo>
                      <a:cubicBezTo>
                        <a:pt x="104" y="58"/>
                        <a:pt x="124" y="55"/>
                        <a:pt x="141" y="76"/>
                      </a:cubicBezTo>
                      <a:cubicBezTo>
                        <a:pt x="149" y="85"/>
                        <a:pt x="171" y="96"/>
                        <a:pt x="171" y="96"/>
                      </a:cubicBezTo>
                      <a:cubicBezTo>
                        <a:pt x="179" y="116"/>
                        <a:pt x="209" y="129"/>
                        <a:pt x="228" y="148"/>
                      </a:cubicBezTo>
                      <a:cubicBezTo>
                        <a:pt x="231" y="158"/>
                        <a:pt x="243" y="184"/>
                        <a:pt x="254" y="189"/>
                      </a:cubicBezTo>
                      <a:cubicBezTo>
                        <a:pt x="262" y="192"/>
                        <a:pt x="277" y="195"/>
                        <a:pt x="277" y="195"/>
                      </a:cubicBezTo>
                      <a:cubicBezTo>
                        <a:pt x="280" y="204"/>
                        <a:pt x="288" y="223"/>
                        <a:pt x="288" y="223"/>
                      </a:cubicBezTo>
                      <a:cubicBezTo>
                        <a:pt x="302" y="207"/>
                        <a:pt x="315" y="214"/>
                        <a:pt x="330" y="226"/>
                      </a:cubicBezTo>
                      <a:cubicBezTo>
                        <a:pt x="326" y="247"/>
                        <a:pt x="325" y="268"/>
                        <a:pt x="319" y="294"/>
                      </a:cubicBezTo>
                      <a:cubicBezTo>
                        <a:pt x="321" y="302"/>
                        <a:pt x="326" y="327"/>
                        <a:pt x="338" y="331"/>
                      </a:cubicBezTo>
                      <a:cubicBezTo>
                        <a:pt x="347" y="337"/>
                        <a:pt x="362" y="337"/>
                        <a:pt x="372" y="343"/>
                      </a:cubicBezTo>
                      <a:cubicBezTo>
                        <a:pt x="383" y="340"/>
                        <a:pt x="405" y="346"/>
                        <a:pt x="405" y="346"/>
                      </a:cubicBezTo>
                      <a:cubicBezTo>
                        <a:pt x="418" y="356"/>
                        <a:pt x="422" y="362"/>
                        <a:pt x="443" y="358"/>
                      </a:cubicBezTo>
                      <a:cubicBezTo>
                        <a:pt x="454" y="355"/>
                        <a:pt x="477" y="349"/>
                        <a:pt x="477" y="349"/>
                      </a:cubicBezTo>
                      <a:cubicBezTo>
                        <a:pt x="488" y="355"/>
                        <a:pt x="497" y="364"/>
                        <a:pt x="511" y="366"/>
                      </a:cubicBezTo>
                      <a:cubicBezTo>
                        <a:pt x="520" y="368"/>
                        <a:pt x="546" y="371"/>
                        <a:pt x="556" y="376"/>
                      </a:cubicBezTo>
                      <a:cubicBezTo>
                        <a:pt x="565" y="381"/>
                        <a:pt x="589" y="387"/>
                        <a:pt x="589" y="387"/>
                      </a:cubicBezTo>
                      <a:cubicBezTo>
                        <a:pt x="620" y="386"/>
                        <a:pt x="635" y="383"/>
                        <a:pt x="661" y="390"/>
                      </a:cubicBezTo>
                      <a:cubicBezTo>
                        <a:pt x="666" y="404"/>
                        <a:pt x="657" y="406"/>
                        <a:pt x="642" y="402"/>
                      </a:cubicBezTo>
                      <a:cubicBezTo>
                        <a:pt x="631" y="405"/>
                        <a:pt x="604" y="399"/>
                        <a:pt x="604" y="399"/>
                      </a:cubicBezTo>
                      <a:cubicBezTo>
                        <a:pt x="589" y="404"/>
                        <a:pt x="578" y="399"/>
                        <a:pt x="563" y="396"/>
                      </a:cubicBezTo>
                      <a:cubicBezTo>
                        <a:pt x="556" y="395"/>
                        <a:pt x="541" y="390"/>
                        <a:pt x="541" y="390"/>
                      </a:cubicBezTo>
                      <a:cubicBezTo>
                        <a:pt x="518" y="396"/>
                        <a:pt x="496" y="390"/>
                        <a:pt x="473" y="387"/>
                      </a:cubicBezTo>
                      <a:cubicBezTo>
                        <a:pt x="460" y="381"/>
                        <a:pt x="454" y="378"/>
                        <a:pt x="439" y="381"/>
                      </a:cubicBezTo>
                      <a:cubicBezTo>
                        <a:pt x="396" y="371"/>
                        <a:pt x="360" y="376"/>
                        <a:pt x="323" y="358"/>
                      </a:cubicBezTo>
                      <a:cubicBezTo>
                        <a:pt x="310" y="341"/>
                        <a:pt x="330" y="327"/>
                        <a:pt x="300" y="322"/>
                      </a:cubicBezTo>
                      <a:cubicBezTo>
                        <a:pt x="288" y="344"/>
                        <a:pt x="254" y="304"/>
                        <a:pt x="235" y="300"/>
                      </a:cubicBezTo>
                      <a:cubicBezTo>
                        <a:pt x="224" y="294"/>
                        <a:pt x="213" y="285"/>
                        <a:pt x="201" y="279"/>
                      </a:cubicBezTo>
                      <a:cubicBezTo>
                        <a:pt x="194" y="259"/>
                        <a:pt x="194" y="244"/>
                        <a:pt x="175" y="234"/>
                      </a:cubicBezTo>
                      <a:cubicBezTo>
                        <a:pt x="154" y="211"/>
                        <a:pt x="158" y="179"/>
                        <a:pt x="126" y="163"/>
                      </a:cubicBezTo>
                      <a:cubicBezTo>
                        <a:pt x="124" y="160"/>
                        <a:pt x="123" y="157"/>
                        <a:pt x="119" y="154"/>
                      </a:cubicBezTo>
                      <a:cubicBezTo>
                        <a:pt x="115" y="152"/>
                        <a:pt x="109" y="154"/>
                        <a:pt x="107" y="151"/>
                      </a:cubicBezTo>
                      <a:cubicBezTo>
                        <a:pt x="104" y="146"/>
                        <a:pt x="100" y="129"/>
                        <a:pt x="100" y="129"/>
                      </a:cubicBezTo>
                      <a:cubicBezTo>
                        <a:pt x="109" y="107"/>
                        <a:pt x="96" y="89"/>
                        <a:pt x="70" y="85"/>
                      </a:cubicBezTo>
                      <a:cubicBezTo>
                        <a:pt x="59" y="71"/>
                        <a:pt x="57" y="64"/>
                        <a:pt x="36" y="58"/>
                      </a:cubicBezTo>
                      <a:cubicBezTo>
                        <a:pt x="29" y="39"/>
                        <a:pt x="29" y="37"/>
                        <a:pt x="6" y="31"/>
                      </a:cubicBezTo>
                      <a:cubicBezTo>
                        <a:pt x="0" y="18"/>
                        <a:pt x="0" y="6"/>
                        <a:pt x="17" y="2"/>
                      </a:cubicBezTo>
                      <a:cubicBezTo>
                        <a:pt x="32" y="6"/>
                        <a:pt x="32" y="5"/>
                        <a:pt x="17" y="5"/>
                      </a:cubicBezTo>
                      <a:lnTo>
                        <a:pt x="17" y="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4" name="Freeform 70"/>
                <p:cNvSpPr>
                  <a:spLocks noChangeArrowheads="1"/>
                </p:cNvSpPr>
                <p:nvPr/>
              </p:nvSpPr>
              <p:spPr bwMode="auto">
                <a:xfrm>
                  <a:off x="4683" y="396"/>
                  <a:ext cx="67" cy="68"/>
                </a:xfrm>
                <a:custGeom>
                  <a:avLst/>
                  <a:gdLst/>
                  <a:ahLst/>
                  <a:cxnLst>
                    <a:cxn ang="0">
                      <a:pos x="102" y="92"/>
                    </a:cxn>
                    <a:cxn ang="0">
                      <a:pos x="125" y="80"/>
                    </a:cxn>
                    <a:cxn ang="0">
                      <a:pos x="129" y="71"/>
                    </a:cxn>
                    <a:cxn ang="0">
                      <a:pos x="151" y="60"/>
                    </a:cxn>
                    <a:cxn ang="0">
                      <a:pos x="201" y="28"/>
                    </a:cxn>
                    <a:cxn ang="0">
                      <a:pos x="212" y="4"/>
                    </a:cxn>
                    <a:cxn ang="0">
                      <a:pos x="235" y="0"/>
                    </a:cxn>
                    <a:cxn ang="0">
                      <a:pos x="284" y="36"/>
                    </a:cxn>
                    <a:cxn ang="0">
                      <a:pos x="277" y="60"/>
                    </a:cxn>
                    <a:cxn ang="0">
                      <a:pos x="239" y="89"/>
                    </a:cxn>
                    <a:cxn ang="0">
                      <a:pos x="250" y="134"/>
                    </a:cxn>
                    <a:cxn ang="0">
                      <a:pos x="269" y="159"/>
                    </a:cxn>
                    <a:cxn ang="0">
                      <a:pos x="277" y="186"/>
                    </a:cxn>
                    <a:cxn ang="0">
                      <a:pos x="242" y="186"/>
                    </a:cxn>
                    <a:cxn ang="0">
                      <a:pos x="220" y="210"/>
                    </a:cxn>
                    <a:cxn ang="0">
                      <a:pos x="197" y="224"/>
                    </a:cxn>
                    <a:cxn ang="0">
                      <a:pos x="189" y="285"/>
                    </a:cxn>
                    <a:cxn ang="0">
                      <a:pos x="166" y="291"/>
                    </a:cxn>
                    <a:cxn ang="0">
                      <a:pos x="155" y="297"/>
                    </a:cxn>
                    <a:cxn ang="0">
                      <a:pos x="144" y="291"/>
                    </a:cxn>
                    <a:cxn ang="0">
                      <a:pos x="136" y="273"/>
                    </a:cxn>
                    <a:cxn ang="0">
                      <a:pos x="113" y="267"/>
                    </a:cxn>
                    <a:cxn ang="0">
                      <a:pos x="79" y="279"/>
                    </a:cxn>
                    <a:cxn ang="0">
                      <a:pos x="53" y="267"/>
                    </a:cxn>
                    <a:cxn ang="0">
                      <a:pos x="18" y="213"/>
                    </a:cxn>
                    <a:cxn ang="0">
                      <a:pos x="7" y="188"/>
                    </a:cxn>
                    <a:cxn ang="0">
                      <a:pos x="0" y="171"/>
                    </a:cxn>
                    <a:cxn ang="0">
                      <a:pos x="37" y="137"/>
                    </a:cxn>
                    <a:cxn ang="0">
                      <a:pos x="60" y="148"/>
                    </a:cxn>
                    <a:cxn ang="0">
                      <a:pos x="64" y="113"/>
                    </a:cxn>
                    <a:cxn ang="0">
                      <a:pos x="98" y="98"/>
                    </a:cxn>
                    <a:cxn ang="0">
                      <a:pos x="102" y="92"/>
                    </a:cxn>
                    <a:cxn ang="0">
                      <a:pos x="102" y="92"/>
                    </a:cxn>
                  </a:cxnLst>
                  <a:rect l="0" t="0" r="r" b="b"/>
                  <a:pathLst>
                    <a:path w="296" h="298">
                      <a:moveTo>
                        <a:pt x="102" y="92"/>
                      </a:moveTo>
                      <a:cubicBezTo>
                        <a:pt x="110" y="88"/>
                        <a:pt x="121" y="88"/>
                        <a:pt x="125" y="80"/>
                      </a:cubicBezTo>
                      <a:cubicBezTo>
                        <a:pt x="127" y="77"/>
                        <a:pt x="127" y="73"/>
                        <a:pt x="129" y="71"/>
                      </a:cubicBezTo>
                      <a:cubicBezTo>
                        <a:pt x="134" y="67"/>
                        <a:pt x="151" y="60"/>
                        <a:pt x="151" y="60"/>
                      </a:cubicBezTo>
                      <a:cubicBezTo>
                        <a:pt x="214" y="76"/>
                        <a:pt x="161" y="38"/>
                        <a:pt x="201" y="28"/>
                      </a:cubicBezTo>
                      <a:cubicBezTo>
                        <a:pt x="208" y="21"/>
                        <a:pt x="204" y="11"/>
                        <a:pt x="212" y="4"/>
                      </a:cubicBezTo>
                      <a:cubicBezTo>
                        <a:pt x="218" y="0"/>
                        <a:pt x="235" y="0"/>
                        <a:pt x="235" y="0"/>
                      </a:cubicBezTo>
                      <a:cubicBezTo>
                        <a:pt x="261" y="17"/>
                        <a:pt x="239" y="29"/>
                        <a:pt x="284" y="36"/>
                      </a:cubicBezTo>
                      <a:cubicBezTo>
                        <a:pt x="295" y="48"/>
                        <a:pt x="292" y="52"/>
                        <a:pt x="277" y="60"/>
                      </a:cubicBezTo>
                      <a:cubicBezTo>
                        <a:pt x="267" y="71"/>
                        <a:pt x="256" y="85"/>
                        <a:pt x="239" y="89"/>
                      </a:cubicBezTo>
                      <a:cubicBezTo>
                        <a:pt x="223" y="106"/>
                        <a:pt x="242" y="118"/>
                        <a:pt x="250" y="134"/>
                      </a:cubicBezTo>
                      <a:cubicBezTo>
                        <a:pt x="244" y="147"/>
                        <a:pt x="256" y="152"/>
                        <a:pt x="269" y="159"/>
                      </a:cubicBezTo>
                      <a:cubicBezTo>
                        <a:pt x="275" y="172"/>
                        <a:pt x="267" y="174"/>
                        <a:pt x="277" y="186"/>
                      </a:cubicBezTo>
                      <a:cubicBezTo>
                        <a:pt x="269" y="203"/>
                        <a:pt x="256" y="193"/>
                        <a:pt x="242" y="186"/>
                      </a:cubicBezTo>
                      <a:cubicBezTo>
                        <a:pt x="220" y="191"/>
                        <a:pt x="231" y="197"/>
                        <a:pt x="220" y="210"/>
                      </a:cubicBezTo>
                      <a:cubicBezTo>
                        <a:pt x="214" y="217"/>
                        <a:pt x="204" y="219"/>
                        <a:pt x="197" y="224"/>
                      </a:cubicBezTo>
                      <a:cubicBezTo>
                        <a:pt x="203" y="241"/>
                        <a:pt x="212" y="275"/>
                        <a:pt x="189" y="285"/>
                      </a:cubicBezTo>
                      <a:cubicBezTo>
                        <a:pt x="182" y="288"/>
                        <a:pt x="174" y="288"/>
                        <a:pt x="166" y="291"/>
                      </a:cubicBezTo>
                      <a:cubicBezTo>
                        <a:pt x="163" y="292"/>
                        <a:pt x="159" y="295"/>
                        <a:pt x="155" y="297"/>
                      </a:cubicBezTo>
                      <a:cubicBezTo>
                        <a:pt x="151" y="295"/>
                        <a:pt x="146" y="294"/>
                        <a:pt x="144" y="291"/>
                      </a:cubicBezTo>
                      <a:cubicBezTo>
                        <a:pt x="140" y="285"/>
                        <a:pt x="144" y="275"/>
                        <a:pt x="136" y="273"/>
                      </a:cubicBezTo>
                      <a:cubicBezTo>
                        <a:pt x="129" y="272"/>
                        <a:pt x="113" y="267"/>
                        <a:pt x="113" y="267"/>
                      </a:cubicBezTo>
                      <a:cubicBezTo>
                        <a:pt x="100" y="270"/>
                        <a:pt x="92" y="276"/>
                        <a:pt x="79" y="279"/>
                      </a:cubicBezTo>
                      <a:cubicBezTo>
                        <a:pt x="64" y="272"/>
                        <a:pt x="70" y="263"/>
                        <a:pt x="53" y="267"/>
                      </a:cubicBezTo>
                      <a:cubicBezTo>
                        <a:pt x="22" y="260"/>
                        <a:pt x="36" y="232"/>
                        <a:pt x="18" y="213"/>
                      </a:cubicBezTo>
                      <a:cubicBezTo>
                        <a:pt x="9" y="175"/>
                        <a:pt x="20" y="211"/>
                        <a:pt x="7" y="188"/>
                      </a:cubicBezTo>
                      <a:cubicBezTo>
                        <a:pt x="3" y="183"/>
                        <a:pt x="0" y="171"/>
                        <a:pt x="0" y="171"/>
                      </a:cubicBezTo>
                      <a:cubicBezTo>
                        <a:pt x="3" y="135"/>
                        <a:pt x="0" y="118"/>
                        <a:pt x="37" y="137"/>
                      </a:cubicBezTo>
                      <a:cubicBezTo>
                        <a:pt x="43" y="152"/>
                        <a:pt x="43" y="159"/>
                        <a:pt x="60" y="148"/>
                      </a:cubicBezTo>
                      <a:cubicBezTo>
                        <a:pt x="66" y="135"/>
                        <a:pt x="55" y="125"/>
                        <a:pt x="64" y="113"/>
                      </a:cubicBezTo>
                      <a:cubicBezTo>
                        <a:pt x="68" y="108"/>
                        <a:pt x="91" y="103"/>
                        <a:pt x="98" y="98"/>
                      </a:cubicBezTo>
                      <a:cubicBezTo>
                        <a:pt x="108" y="88"/>
                        <a:pt x="110" y="86"/>
                        <a:pt x="102" y="92"/>
                      </a:cubicBezTo>
                      <a:lnTo>
                        <a:pt x="102" y="9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5" name="Freeform 71"/>
                <p:cNvSpPr>
                  <a:spLocks noChangeArrowheads="1"/>
                </p:cNvSpPr>
                <p:nvPr/>
              </p:nvSpPr>
              <p:spPr bwMode="auto">
                <a:xfrm>
                  <a:off x="4749" y="426"/>
                  <a:ext cx="47" cy="13"/>
                </a:xfrm>
                <a:custGeom>
                  <a:avLst/>
                  <a:gdLst/>
                  <a:ahLst/>
                  <a:cxnLst>
                    <a:cxn ang="0">
                      <a:pos x="6" y="48"/>
                    </a:cxn>
                    <a:cxn ang="0">
                      <a:pos x="33" y="14"/>
                    </a:cxn>
                    <a:cxn ang="0">
                      <a:pos x="86" y="30"/>
                    </a:cxn>
                    <a:cxn ang="0">
                      <a:pos x="136" y="20"/>
                    </a:cxn>
                    <a:cxn ang="0">
                      <a:pos x="170" y="0"/>
                    </a:cxn>
                    <a:cxn ang="0">
                      <a:pos x="144" y="39"/>
                    </a:cxn>
                    <a:cxn ang="0">
                      <a:pos x="113" y="57"/>
                    </a:cxn>
                    <a:cxn ang="0">
                      <a:pos x="79" y="48"/>
                    </a:cxn>
                    <a:cxn ang="0">
                      <a:pos x="25" y="45"/>
                    </a:cxn>
                    <a:cxn ang="0">
                      <a:pos x="6" y="48"/>
                    </a:cxn>
                    <a:cxn ang="0">
                      <a:pos x="6" y="48"/>
                    </a:cxn>
                  </a:cxnLst>
                  <a:rect l="0" t="0" r="r" b="b"/>
                  <a:pathLst>
                    <a:path w="208" h="58">
                      <a:moveTo>
                        <a:pt x="6" y="48"/>
                      </a:moveTo>
                      <a:cubicBezTo>
                        <a:pt x="12" y="33"/>
                        <a:pt x="12" y="20"/>
                        <a:pt x="33" y="14"/>
                      </a:cubicBezTo>
                      <a:cubicBezTo>
                        <a:pt x="52" y="17"/>
                        <a:pt x="69" y="20"/>
                        <a:pt x="86" y="30"/>
                      </a:cubicBezTo>
                      <a:cubicBezTo>
                        <a:pt x="117" y="22"/>
                        <a:pt x="102" y="25"/>
                        <a:pt x="136" y="20"/>
                      </a:cubicBezTo>
                      <a:cubicBezTo>
                        <a:pt x="145" y="12"/>
                        <a:pt x="170" y="0"/>
                        <a:pt x="170" y="0"/>
                      </a:cubicBezTo>
                      <a:cubicBezTo>
                        <a:pt x="207" y="8"/>
                        <a:pt x="161" y="34"/>
                        <a:pt x="144" y="39"/>
                      </a:cubicBezTo>
                      <a:cubicBezTo>
                        <a:pt x="134" y="50"/>
                        <a:pt x="128" y="53"/>
                        <a:pt x="113" y="57"/>
                      </a:cubicBezTo>
                      <a:cubicBezTo>
                        <a:pt x="102" y="54"/>
                        <a:pt x="79" y="48"/>
                        <a:pt x="79" y="48"/>
                      </a:cubicBezTo>
                      <a:cubicBezTo>
                        <a:pt x="61" y="34"/>
                        <a:pt x="48" y="39"/>
                        <a:pt x="25" y="45"/>
                      </a:cubicBezTo>
                      <a:cubicBezTo>
                        <a:pt x="0" y="42"/>
                        <a:pt x="0" y="36"/>
                        <a:pt x="6" y="48"/>
                      </a:cubicBezTo>
                      <a:lnTo>
                        <a:pt x="6" y="4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6" name="Freeform 72"/>
                <p:cNvSpPr>
                  <a:spLocks noChangeArrowheads="1"/>
                </p:cNvSpPr>
                <p:nvPr/>
              </p:nvSpPr>
              <p:spPr bwMode="auto">
                <a:xfrm>
                  <a:off x="4747" y="443"/>
                  <a:ext cx="32" cy="33"/>
                </a:xfrm>
                <a:custGeom>
                  <a:avLst/>
                  <a:gdLst/>
                  <a:ahLst/>
                  <a:cxnLst>
                    <a:cxn ang="0">
                      <a:pos x="13" y="24"/>
                    </a:cxn>
                    <a:cxn ang="0">
                      <a:pos x="32" y="0"/>
                    </a:cxn>
                    <a:cxn ang="0">
                      <a:pos x="62" y="24"/>
                    </a:cxn>
                    <a:cxn ang="0">
                      <a:pos x="114" y="3"/>
                    </a:cxn>
                    <a:cxn ang="0">
                      <a:pos x="84" y="46"/>
                    </a:cxn>
                    <a:cxn ang="0">
                      <a:pos x="99" y="67"/>
                    </a:cxn>
                    <a:cxn ang="0">
                      <a:pos x="107" y="85"/>
                    </a:cxn>
                    <a:cxn ang="0">
                      <a:pos x="84" y="106"/>
                    </a:cxn>
                    <a:cxn ang="0">
                      <a:pos x="62" y="85"/>
                    </a:cxn>
                    <a:cxn ang="0">
                      <a:pos x="40" y="67"/>
                    </a:cxn>
                    <a:cxn ang="0">
                      <a:pos x="51" y="96"/>
                    </a:cxn>
                    <a:cxn ang="0">
                      <a:pos x="55" y="106"/>
                    </a:cxn>
                    <a:cxn ang="0">
                      <a:pos x="36" y="145"/>
                    </a:cxn>
                    <a:cxn ang="0">
                      <a:pos x="21" y="143"/>
                    </a:cxn>
                    <a:cxn ang="0">
                      <a:pos x="13" y="127"/>
                    </a:cxn>
                    <a:cxn ang="0">
                      <a:pos x="0" y="76"/>
                    </a:cxn>
                    <a:cxn ang="0">
                      <a:pos x="2" y="40"/>
                    </a:cxn>
                    <a:cxn ang="0">
                      <a:pos x="13" y="24"/>
                    </a:cxn>
                    <a:cxn ang="0">
                      <a:pos x="13" y="24"/>
                    </a:cxn>
                  </a:cxnLst>
                  <a:rect l="0" t="0" r="r" b="b"/>
                  <a:pathLst>
                    <a:path w="142" h="146">
                      <a:moveTo>
                        <a:pt x="13" y="24"/>
                      </a:moveTo>
                      <a:cubicBezTo>
                        <a:pt x="17" y="9"/>
                        <a:pt x="15" y="2"/>
                        <a:pt x="32" y="0"/>
                      </a:cubicBezTo>
                      <a:cubicBezTo>
                        <a:pt x="51" y="2"/>
                        <a:pt x="45" y="15"/>
                        <a:pt x="62" y="24"/>
                      </a:cubicBezTo>
                      <a:cubicBezTo>
                        <a:pt x="84" y="21"/>
                        <a:pt x="94" y="9"/>
                        <a:pt x="114" y="3"/>
                      </a:cubicBezTo>
                      <a:cubicBezTo>
                        <a:pt x="141" y="11"/>
                        <a:pt x="103" y="42"/>
                        <a:pt x="84" y="46"/>
                      </a:cubicBezTo>
                      <a:cubicBezTo>
                        <a:pt x="94" y="79"/>
                        <a:pt x="79" y="39"/>
                        <a:pt x="99" y="67"/>
                      </a:cubicBezTo>
                      <a:cubicBezTo>
                        <a:pt x="103" y="73"/>
                        <a:pt x="107" y="85"/>
                        <a:pt x="107" y="85"/>
                      </a:cubicBezTo>
                      <a:cubicBezTo>
                        <a:pt x="101" y="96"/>
                        <a:pt x="99" y="102"/>
                        <a:pt x="84" y="106"/>
                      </a:cubicBezTo>
                      <a:cubicBezTo>
                        <a:pt x="70" y="102"/>
                        <a:pt x="68" y="96"/>
                        <a:pt x="62" y="85"/>
                      </a:cubicBezTo>
                      <a:cubicBezTo>
                        <a:pt x="60" y="70"/>
                        <a:pt x="58" y="44"/>
                        <a:pt x="40" y="67"/>
                      </a:cubicBezTo>
                      <a:cubicBezTo>
                        <a:pt x="45" y="85"/>
                        <a:pt x="41" y="74"/>
                        <a:pt x="51" y="96"/>
                      </a:cubicBezTo>
                      <a:cubicBezTo>
                        <a:pt x="53" y="100"/>
                        <a:pt x="55" y="106"/>
                        <a:pt x="55" y="106"/>
                      </a:cubicBezTo>
                      <a:cubicBezTo>
                        <a:pt x="43" y="118"/>
                        <a:pt x="40" y="132"/>
                        <a:pt x="36" y="145"/>
                      </a:cubicBezTo>
                      <a:cubicBezTo>
                        <a:pt x="30" y="144"/>
                        <a:pt x="25" y="145"/>
                        <a:pt x="21" y="143"/>
                      </a:cubicBezTo>
                      <a:cubicBezTo>
                        <a:pt x="15" y="139"/>
                        <a:pt x="13" y="127"/>
                        <a:pt x="13" y="127"/>
                      </a:cubicBezTo>
                      <a:cubicBezTo>
                        <a:pt x="23" y="107"/>
                        <a:pt x="25" y="90"/>
                        <a:pt x="0" y="76"/>
                      </a:cubicBezTo>
                      <a:cubicBezTo>
                        <a:pt x="0" y="64"/>
                        <a:pt x="0" y="53"/>
                        <a:pt x="2" y="40"/>
                      </a:cubicBezTo>
                      <a:cubicBezTo>
                        <a:pt x="2" y="37"/>
                        <a:pt x="23" y="0"/>
                        <a:pt x="13" y="24"/>
                      </a:cubicBezTo>
                      <a:lnTo>
                        <a:pt x="13" y="24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7" name="Freeform 73"/>
                <p:cNvSpPr>
                  <a:spLocks noChangeArrowheads="1"/>
                </p:cNvSpPr>
                <p:nvPr/>
              </p:nvSpPr>
              <p:spPr bwMode="auto">
                <a:xfrm>
                  <a:off x="4800" y="423"/>
                  <a:ext cx="16" cy="20"/>
                </a:xfrm>
                <a:custGeom>
                  <a:avLst/>
                  <a:gdLst/>
                  <a:ahLst/>
                  <a:cxnLst>
                    <a:cxn ang="0">
                      <a:pos x="5" y="39"/>
                    </a:cxn>
                    <a:cxn ang="0">
                      <a:pos x="24" y="0"/>
                    </a:cxn>
                    <a:cxn ang="0">
                      <a:pos x="28" y="39"/>
                    </a:cxn>
                    <a:cxn ang="0">
                      <a:pos x="70" y="54"/>
                    </a:cxn>
                    <a:cxn ang="0">
                      <a:pos x="36" y="63"/>
                    </a:cxn>
                    <a:cxn ang="0">
                      <a:pos x="9" y="83"/>
                    </a:cxn>
                    <a:cxn ang="0">
                      <a:pos x="0" y="48"/>
                    </a:cxn>
                    <a:cxn ang="0">
                      <a:pos x="5" y="39"/>
                    </a:cxn>
                    <a:cxn ang="0">
                      <a:pos x="5" y="39"/>
                    </a:cxn>
                  </a:cxnLst>
                  <a:rect l="0" t="0" r="r" b="b"/>
                  <a:pathLst>
                    <a:path w="71" h="88">
                      <a:moveTo>
                        <a:pt x="5" y="39"/>
                      </a:moveTo>
                      <a:cubicBezTo>
                        <a:pt x="9" y="19"/>
                        <a:pt x="2" y="9"/>
                        <a:pt x="24" y="0"/>
                      </a:cubicBezTo>
                      <a:cubicBezTo>
                        <a:pt x="49" y="12"/>
                        <a:pt x="44" y="23"/>
                        <a:pt x="28" y="39"/>
                      </a:cubicBezTo>
                      <a:cubicBezTo>
                        <a:pt x="47" y="44"/>
                        <a:pt x="63" y="38"/>
                        <a:pt x="70" y="54"/>
                      </a:cubicBezTo>
                      <a:cubicBezTo>
                        <a:pt x="57" y="64"/>
                        <a:pt x="53" y="67"/>
                        <a:pt x="36" y="63"/>
                      </a:cubicBezTo>
                      <a:cubicBezTo>
                        <a:pt x="24" y="77"/>
                        <a:pt x="34" y="87"/>
                        <a:pt x="9" y="83"/>
                      </a:cubicBezTo>
                      <a:cubicBezTo>
                        <a:pt x="0" y="71"/>
                        <a:pt x="5" y="63"/>
                        <a:pt x="0" y="48"/>
                      </a:cubicBezTo>
                      <a:cubicBezTo>
                        <a:pt x="2" y="45"/>
                        <a:pt x="5" y="39"/>
                        <a:pt x="5" y="39"/>
                      </a:cubicBezTo>
                      <a:lnTo>
                        <a:pt x="5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8" name="Freeform 74"/>
                <p:cNvSpPr>
                  <a:spLocks noChangeArrowheads="1"/>
                </p:cNvSpPr>
                <p:nvPr/>
              </p:nvSpPr>
              <p:spPr bwMode="auto">
                <a:xfrm>
                  <a:off x="4805" y="454"/>
                  <a:ext cx="21" cy="10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54" y="0"/>
                    </a:cxn>
                    <a:cxn ang="0">
                      <a:pos x="91" y="24"/>
                    </a:cxn>
                    <a:cxn ang="0">
                      <a:pos x="66" y="21"/>
                    </a:cxn>
                    <a:cxn ang="0">
                      <a:pos x="5" y="24"/>
                    </a:cxn>
                    <a:cxn ang="0">
                      <a:pos x="12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92" h="45">
                      <a:moveTo>
                        <a:pt x="12" y="0"/>
                      </a:moveTo>
                      <a:cubicBezTo>
                        <a:pt x="27" y="9"/>
                        <a:pt x="35" y="3"/>
                        <a:pt x="54" y="0"/>
                      </a:cubicBezTo>
                      <a:cubicBezTo>
                        <a:pt x="83" y="7"/>
                        <a:pt x="75" y="4"/>
                        <a:pt x="91" y="24"/>
                      </a:cubicBezTo>
                      <a:cubicBezTo>
                        <a:pt x="85" y="44"/>
                        <a:pt x="78" y="32"/>
                        <a:pt x="66" y="21"/>
                      </a:cubicBezTo>
                      <a:cubicBezTo>
                        <a:pt x="48" y="23"/>
                        <a:pt x="22" y="29"/>
                        <a:pt x="5" y="24"/>
                      </a:cubicBezTo>
                      <a:cubicBezTo>
                        <a:pt x="0" y="9"/>
                        <a:pt x="12" y="15"/>
                        <a:pt x="12" y="0"/>
                      </a:cubicBezTo>
                      <a:lnTo>
                        <a:pt x="12" y="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099" name="Freeform 75"/>
                <p:cNvSpPr>
                  <a:spLocks noChangeArrowheads="1"/>
                </p:cNvSpPr>
                <p:nvPr/>
              </p:nvSpPr>
              <p:spPr bwMode="auto">
                <a:xfrm>
                  <a:off x="4827" y="440"/>
                  <a:ext cx="26" cy="17"/>
                </a:xfrm>
                <a:custGeom>
                  <a:avLst/>
                  <a:gdLst/>
                  <a:ahLst/>
                  <a:cxnLst>
                    <a:cxn ang="0">
                      <a:pos x="38" y="58"/>
                    </a:cxn>
                    <a:cxn ang="0">
                      <a:pos x="27" y="40"/>
                    </a:cxn>
                    <a:cxn ang="0">
                      <a:pos x="4" y="31"/>
                    </a:cxn>
                    <a:cxn ang="0">
                      <a:pos x="23" y="12"/>
                    </a:cxn>
                    <a:cxn ang="0">
                      <a:pos x="46" y="0"/>
                    </a:cxn>
                    <a:cxn ang="0">
                      <a:pos x="92" y="13"/>
                    </a:cxn>
                    <a:cxn ang="0">
                      <a:pos x="99" y="28"/>
                    </a:cxn>
                    <a:cxn ang="0">
                      <a:pos x="114" y="49"/>
                    </a:cxn>
                    <a:cxn ang="0">
                      <a:pos x="76" y="58"/>
                    </a:cxn>
                    <a:cxn ang="0">
                      <a:pos x="42" y="67"/>
                    </a:cxn>
                    <a:cxn ang="0">
                      <a:pos x="38" y="58"/>
                    </a:cxn>
                    <a:cxn ang="0">
                      <a:pos x="38" y="58"/>
                    </a:cxn>
                  </a:cxnLst>
                  <a:rect l="0" t="0" r="r" b="b"/>
                  <a:pathLst>
                    <a:path w="115" h="74">
                      <a:moveTo>
                        <a:pt x="38" y="58"/>
                      </a:moveTo>
                      <a:cubicBezTo>
                        <a:pt x="35" y="52"/>
                        <a:pt x="35" y="44"/>
                        <a:pt x="27" y="40"/>
                      </a:cubicBezTo>
                      <a:cubicBezTo>
                        <a:pt x="21" y="34"/>
                        <a:pt x="4" y="31"/>
                        <a:pt x="4" y="31"/>
                      </a:cubicBezTo>
                      <a:cubicBezTo>
                        <a:pt x="0" y="15"/>
                        <a:pt x="8" y="15"/>
                        <a:pt x="23" y="12"/>
                      </a:cubicBezTo>
                      <a:cubicBezTo>
                        <a:pt x="31" y="9"/>
                        <a:pt x="46" y="0"/>
                        <a:pt x="46" y="0"/>
                      </a:cubicBezTo>
                      <a:cubicBezTo>
                        <a:pt x="69" y="3"/>
                        <a:pt x="76" y="3"/>
                        <a:pt x="92" y="13"/>
                      </a:cubicBezTo>
                      <a:cubicBezTo>
                        <a:pt x="84" y="30"/>
                        <a:pt x="86" y="15"/>
                        <a:pt x="99" y="28"/>
                      </a:cubicBezTo>
                      <a:cubicBezTo>
                        <a:pt x="105" y="34"/>
                        <a:pt x="114" y="49"/>
                        <a:pt x="114" y="49"/>
                      </a:cubicBezTo>
                      <a:cubicBezTo>
                        <a:pt x="105" y="72"/>
                        <a:pt x="99" y="64"/>
                        <a:pt x="76" y="58"/>
                      </a:cubicBezTo>
                      <a:cubicBezTo>
                        <a:pt x="50" y="72"/>
                        <a:pt x="63" y="73"/>
                        <a:pt x="42" y="67"/>
                      </a:cubicBezTo>
                      <a:cubicBezTo>
                        <a:pt x="40" y="64"/>
                        <a:pt x="38" y="58"/>
                        <a:pt x="38" y="58"/>
                      </a:cubicBezTo>
                      <a:lnTo>
                        <a:pt x="38" y="5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0" name="Freeform 76"/>
                <p:cNvSpPr>
                  <a:spLocks noChangeArrowheads="1"/>
                </p:cNvSpPr>
                <p:nvPr/>
              </p:nvSpPr>
              <p:spPr bwMode="auto">
                <a:xfrm>
                  <a:off x="4832" y="447"/>
                  <a:ext cx="122" cy="61"/>
                </a:xfrm>
                <a:custGeom>
                  <a:avLst/>
                  <a:gdLst/>
                  <a:ahLst/>
                  <a:cxnLst>
                    <a:cxn ang="0">
                      <a:pos x="85" y="39"/>
                    </a:cxn>
                    <a:cxn ang="0">
                      <a:pos x="66" y="19"/>
                    </a:cxn>
                    <a:cxn ang="0">
                      <a:pos x="47" y="42"/>
                    </a:cxn>
                    <a:cxn ang="0">
                      <a:pos x="0" y="33"/>
                    </a:cxn>
                    <a:cxn ang="0">
                      <a:pos x="17" y="60"/>
                    </a:cxn>
                    <a:cxn ang="0">
                      <a:pos x="29" y="93"/>
                    </a:cxn>
                    <a:cxn ang="0">
                      <a:pos x="44" y="69"/>
                    </a:cxn>
                    <a:cxn ang="0">
                      <a:pos x="55" y="63"/>
                    </a:cxn>
                    <a:cxn ang="0">
                      <a:pos x="89" y="81"/>
                    </a:cxn>
                    <a:cxn ang="0">
                      <a:pos x="130" y="93"/>
                    </a:cxn>
                    <a:cxn ang="0">
                      <a:pos x="164" y="106"/>
                    </a:cxn>
                    <a:cxn ang="0">
                      <a:pos x="195" y="149"/>
                    </a:cxn>
                    <a:cxn ang="0">
                      <a:pos x="191" y="176"/>
                    </a:cxn>
                    <a:cxn ang="0">
                      <a:pos x="180" y="197"/>
                    </a:cxn>
                    <a:cxn ang="0">
                      <a:pos x="225" y="188"/>
                    </a:cxn>
                    <a:cxn ang="0">
                      <a:pos x="259" y="206"/>
                    </a:cxn>
                    <a:cxn ang="0">
                      <a:pos x="311" y="215"/>
                    </a:cxn>
                    <a:cxn ang="0">
                      <a:pos x="322" y="213"/>
                    </a:cxn>
                    <a:cxn ang="0">
                      <a:pos x="311" y="197"/>
                    </a:cxn>
                    <a:cxn ang="0">
                      <a:pos x="330" y="200"/>
                    </a:cxn>
                    <a:cxn ang="0">
                      <a:pos x="345" y="171"/>
                    </a:cxn>
                    <a:cxn ang="0">
                      <a:pos x="377" y="176"/>
                    </a:cxn>
                    <a:cxn ang="0">
                      <a:pos x="400" y="191"/>
                    </a:cxn>
                    <a:cxn ang="0">
                      <a:pos x="456" y="245"/>
                    </a:cxn>
                    <a:cxn ang="0">
                      <a:pos x="491" y="260"/>
                    </a:cxn>
                    <a:cxn ang="0">
                      <a:pos x="533" y="248"/>
                    </a:cxn>
                    <a:cxn ang="0">
                      <a:pos x="503" y="233"/>
                    </a:cxn>
                    <a:cxn ang="0">
                      <a:pos x="479" y="203"/>
                    </a:cxn>
                    <a:cxn ang="0">
                      <a:pos x="468" y="194"/>
                    </a:cxn>
                    <a:cxn ang="0">
                      <a:pos x="464" y="176"/>
                    </a:cxn>
                    <a:cxn ang="0">
                      <a:pos x="441" y="169"/>
                    </a:cxn>
                    <a:cxn ang="0">
                      <a:pos x="449" y="140"/>
                    </a:cxn>
                    <a:cxn ang="0">
                      <a:pos x="411" y="125"/>
                    </a:cxn>
                    <a:cxn ang="0">
                      <a:pos x="392" y="103"/>
                    </a:cxn>
                    <a:cxn ang="0">
                      <a:pos x="353" y="78"/>
                    </a:cxn>
                    <a:cxn ang="0">
                      <a:pos x="311" y="54"/>
                    </a:cxn>
                    <a:cxn ang="0">
                      <a:pos x="292" y="48"/>
                    </a:cxn>
                    <a:cxn ang="0">
                      <a:pos x="222" y="22"/>
                    </a:cxn>
                    <a:cxn ang="0">
                      <a:pos x="188" y="4"/>
                    </a:cxn>
                    <a:cxn ang="0">
                      <a:pos x="174" y="0"/>
                    </a:cxn>
                    <a:cxn ang="0">
                      <a:pos x="130" y="13"/>
                    </a:cxn>
                    <a:cxn ang="0">
                      <a:pos x="104" y="45"/>
                    </a:cxn>
                    <a:cxn ang="0">
                      <a:pos x="85" y="39"/>
                    </a:cxn>
                    <a:cxn ang="0">
                      <a:pos x="85" y="39"/>
                    </a:cxn>
                  </a:cxnLst>
                  <a:rect l="0" t="0" r="r" b="b"/>
                  <a:pathLst>
                    <a:path w="537" h="267">
                      <a:moveTo>
                        <a:pt x="85" y="39"/>
                      </a:moveTo>
                      <a:cubicBezTo>
                        <a:pt x="76" y="19"/>
                        <a:pt x="85" y="23"/>
                        <a:pt x="66" y="19"/>
                      </a:cubicBezTo>
                      <a:cubicBezTo>
                        <a:pt x="57" y="23"/>
                        <a:pt x="47" y="42"/>
                        <a:pt x="47" y="42"/>
                      </a:cubicBezTo>
                      <a:cubicBezTo>
                        <a:pt x="21" y="35"/>
                        <a:pt x="34" y="29"/>
                        <a:pt x="0" y="33"/>
                      </a:cubicBezTo>
                      <a:cubicBezTo>
                        <a:pt x="2" y="46"/>
                        <a:pt x="2" y="52"/>
                        <a:pt x="17" y="60"/>
                      </a:cubicBezTo>
                      <a:cubicBezTo>
                        <a:pt x="21" y="70"/>
                        <a:pt x="25" y="79"/>
                        <a:pt x="29" y="93"/>
                      </a:cubicBezTo>
                      <a:cubicBezTo>
                        <a:pt x="44" y="85"/>
                        <a:pt x="49" y="82"/>
                        <a:pt x="44" y="69"/>
                      </a:cubicBezTo>
                      <a:cubicBezTo>
                        <a:pt x="47" y="67"/>
                        <a:pt x="51" y="61"/>
                        <a:pt x="55" y="63"/>
                      </a:cubicBezTo>
                      <a:cubicBezTo>
                        <a:pt x="89" y="69"/>
                        <a:pt x="66" y="75"/>
                        <a:pt x="89" y="81"/>
                      </a:cubicBezTo>
                      <a:cubicBezTo>
                        <a:pt x="138" y="98"/>
                        <a:pt x="87" y="81"/>
                        <a:pt x="130" y="93"/>
                      </a:cubicBezTo>
                      <a:cubicBezTo>
                        <a:pt x="144" y="96"/>
                        <a:pt x="164" y="106"/>
                        <a:pt x="164" y="106"/>
                      </a:cubicBezTo>
                      <a:cubicBezTo>
                        <a:pt x="174" y="123"/>
                        <a:pt x="188" y="127"/>
                        <a:pt x="195" y="149"/>
                      </a:cubicBezTo>
                      <a:cubicBezTo>
                        <a:pt x="193" y="159"/>
                        <a:pt x="195" y="167"/>
                        <a:pt x="191" y="176"/>
                      </a:cubicBezTo>
                      <a:cubicBezTo>
                        <a:pt x="190" y="185"/>
                        <a:pt x="171" y="194"/>
                        <a:pt x="180" y="197"/>
                      </a:cubicBezTo>
                      <a:cubicBezTo>
                        <a:pt x="195" y="202"/>
                        <a:pt x="225" y="188"/>
                        <a:pt x="225" y="188"/>
                      </a:cubicBezTo>
                      <a:cubicBezTo>
                        <a:pt x="240" y="193"/>
                        <a:pt x="246" y="199"/>
                        <a:pt x="259" y="206"/>
                      </a:cubicBezTo>
                      <a:cubicBezTo>
                        <a:pt x="277" y="213"/>
                        <a:pt x="296" y="213"/>
                        <a:pt x="311" y="215"/>
                      </a:cubicBezTo>
                      <a:cubicBezTo>
                        <a:pt x="315" y="215"/>
                        <a:pt x="321" y="215"/>
                        <a:pt x="322" y="213"/>
                      </a:cubicBezTo>
                      <a:cubicBezTo>
                        <a:pt x="326" y="209"/>
                        <a:pt x="305" y="200"/>
                        <a:pt x="311" y="197"/>
                      </a:cubicBezTo>
                      <a:cubicBezTo>
                        <a:pt x="317" y="194"/>
                        <a:pt x="324" y="199"/>
                        <a:pt x="330" y="200"/>
                      </a:cubicBezTo>
                      <a:cubicBezTo>
                        <a:pt x="337" y="193"/>
                        <a:pt x="345" y="171"/>
                        <a:pt x="345" y="171"/>
                      </a:cubicBezTo>
                      <a:cubicBezTo>
                        <a:pt x="351" y="172"/>
                        <a:pt x="372" y="174"/>
                        <a:pt x="377" y="176"/>
                      </a:cubicBezTo>
                      <a:cubicBezTo>
                        <a:pt x="385" y="182"/>
                        <a:pt x="400" y="191"/>
                        <a:pt x="400" y="191"/>
                      </a:cubicBezTo>
                      <a:cubicBezTo>
                        <a:pt x="419" y="213"/>
                        <a:pt x="426" y="230"/>
                        <a:pt x="456" y="245"/>
                      </a:cubicBezTo>
                      <a:cubicBezTo>
                        <a:pt x="468" y="251"/>
                        <a:pt x="491" y="260"/>
                        <a:pt x="491" y="260"/>
                      </a:cubicBezTo>
                      <a:cubicBezTo>
                        <a:pt x="497" y="260"/>
                        <a:pt x="536" y="266"/>
                        <a:pt x="533" y="248"/>
                      </a:cubicBezTo>
                      <a:cubicBezTo>
                        <a:pt x="531" y="239"/>
                        <a:pt x="503" y="233"/>
                        <a:pt x="503" y="233"/>
                      </a:cubicBezTo>
                      <a:cubicBezTo>
                        <a:pt x="489" y="218"/>
                        <a:pt x="506" y="211"/>
                        <a:pt x="479" y="203"/>
                      </a:cubicBezTo>
                      <a:cubicBezTo>
                        <a:pt x="475" y="200"/>
                        <a:pt x="470" y="199"/>
                        <a:pt x="468" y="194"/>
                      </a:cubicBezTo>
                      <a:cubicBezTo>
                        <a:pt x="464" y="190"/>
                        <a:pt x="468" y="184"/>
                        <a:pt x="464" y="176"/>
                      </a:cubicBezTo>
                      <a:cubicBezTo>
                        <a:pt x="460" y="171"/>
                        <a:pt x="449" y="171"/>
                        <a:pt x="441" y="169"/>
                      </a:cubicBezTo>
                      <a:cubicBezTo>
                        <a:pt x="430" y="156"/>
                        <a:pt x="424" y="146"/>
                        <a:pt x="449" y="140"/>
                      </a:cubicBezTo>
                      <a:cubicBezTo>
                        <a:pt x="441" y="122"/>
                        <a:pt x="441" y="123"/>
                        <a:pt x="411" y="125"/>
                      </a:cubicBezTo>
                      <a:cubicBezTo>
                        <a:pt x="390" y="121"/>
                        <a:pt x="388" y="121"/>
                        <a:pt x="392" y="103"/>
                      </a:cubicBezTo>
                      <a:cubicBezTo>
                        <a:pt x="387" y="87"/>
                        <a:pt x="372" y="82"/>
                        <a:pt x="353" y="78"/>
                      </a:cubicBezTo>
                      <a:cubicBezTo>
                        <a:pt x="336" y="64"/>
                        <a:pt x="336" y="60"/>
                        <a:pt x="311" y="54"/>
                      </a:cubicBezTo>
                      <a:cubicBezTo>
                        <a:pt x="305" y="52"/>
                        <a:pt x="292" y="48"/>
                        <a:pt x="292" y="48"/>
                      </a:cubicBezTo>
                      <a:cubicBezTo>
                        <a:pt x="274" y="33"/>
                        <a:pt x="248" y="29"/>
                        <a:pt x="222" y="22"/>
                      </a:cubicBezTo>
                      <a:cubicBezTo>
                        <a:pt x="208" y="19"/>
                        <a:pt x="199" y="10"/>
                        <a:pt x="188" y="4"/>
                      </a:cubicBezTo>
                      <a:cubicBezTo>
                        <a:pt x="184" y="3"/>
                        <a:pt x="174" y="0"/>
                        <a:pt x="174" y="0"/>
                      </a:cubicBezTo>
                      <a:cubicBezTo>
                        <a:pt x="155" y="1"/>
                        <a:pt x="147" y="0"/>
                        <a:pt x="130" y="13"/>
                      </a:cubicBezTo>
                      <a:cubicBezTo>
                        <a:pt x="125" y="26"/>
                        <a:pt x="117" y="38"/>
                        <a:pt x="104" y="45"/>
                      </a:cubicBezTo>
                      <a:cubicBezTo>
                        <a:pt x="91" y="42"/>
                        <a:pt x="96" y="43"/>
                        <a:pt x="85" y="39"/>
                      </a:cubicBezTo>
                      <a:lnTo>
                        <a:pt x="85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1" name="Freeform 77"/>
                <p:cNvSpPr>
                  <a:spLocks noChangeArrowheads="1"/>
                </p:cNvSpPr>
                <p:nvPr/>
              </p:nvSpPr>
              <p:spPr bwMode="auto">
                <a:xfrm>
                  <a:off x="4934" y="451"/>
                  <a:ext cx="34" cy="27"/>
                </a:xfrm>
                <a:custGeom>
                  <a:avLst/>
                  <a:gdLst/>
                  <a:ahLst/>
                  <a:cxnLst>
                    <a:cxn ang="0">
                      <a:pos x="1" y="91"/>
                    </a:cxn>
                    <a:cxn ang="0">
                      <a:pos x="52" y="94"/>
                    </a:cxn>
                    <a:cxn ang="0">
                      <a:pos x="86" y="76"/>
                    </a:cxn>
                    <a:cxn ang="0">
                      <a:pos x="110" y="46"/>
                    </a:cxn>
                    <a:cxn ang="0">
                      <a:pos x="83" y="20"/>
                    </a:cxn>
                    <a:cxn ang="0">
                      <a:pos x="83" y="5"/>
                    </a:cxn>
                    <a:cxn ang="0">
                      <a:pos x="136" y="38"/>
                    </a:cxn>
                    <a:cxn ang="0">
                      <a:pos x="129" y="85"/>
                    </a:cxn>
                    <a:cxn ang="0">
                      <a:pos x="64" y="118"/>
                    </a:cxn>
                    <a:cxn ang="0">
                      <a:pos x="16" y="102"/>
                    </a:cxn>
                    <a:cxn ang="0">
                      <a:pos x="5" y="97"/>
                    </a:cxn>
                    <a:cxn ang="0">
                      <a:pos x="1" y="91"/>
                    </a:cxn>
                    <a:cxn ang="0">
                      <a:pos x="1" y="91"/>
                    </a:cxn>
                  </a:cxnLst>
                  <a:rect l="0" t="0" r="r" b="b"/>
                  <a:pathLst>
                    <a:path w="150" h="119">
                      <a:moveTo>
                        <a:pt x="1" y="91"/>
                      </a:moveTo>
                      <a:cubicBezTo>
                        <a:pt x="11" y="70"/>
                        <a:pt x="34" y="89"/>
                        <a:pt x="52" y="94"/>
                      </a:cubicBezTo>
                      <a:cubicBezTo>
                        <a:pt x="67" y="89"/>
                        <a:pt x="73" y="82"/>
                        <a:pt x="86" y="76"/>
                      </a:cubicBezTo>
                      <a:cubicBezTo>
                        <a:pt x="92" y="64"/>
                        <a:pt x="98" y="55"/>
                        <a:pt x="110" y="46"/>
                      </a:cubicBezTo>
                      <a:cubicBezTo>
                        <a:pt x="106" y="34"/>
                        <a:pt x="83" y="20"/>
                        <a:pt x="83" y="20"/>
                      </a:cubicBezTo>
                      <a:cubicBezTo>
                        <a:pt x="64" y="0"/>
                        <a:pt x="58" y="1"/>
                        <a:pt x="83" y="5"/>
                      </a:cubicBezTo>
                      <a:cubicBezTo>
                        <a:pt x="104" y="16"/>
                        <a:pt x="112" y="32"/>
                        <a:pt x="136" y="38"/>
                      </a:cubicBezTo>
                      <a:cubicBezTo>
                        <a:pt x="149" y="57"/>
                        <a:pt x="149" y="73"/>
                        <a:pt x="129" y="85"/>
                      </a:cubicBezTo>
                      <a:cubicBezTo>
                        <a:pt x="98" y="77"/>
                        <a:pt x="102" y="108"/>
                        <a:pt x="64" y="118"/>
                      </a:cubicBezTo>
                      <a:cubicBezTo>
                        <a:pt x="31" y="110"/>
                        <a:pt x="48" y="115"/>
                        <a:pt x="16" y="102"/>
                      </a:cubicBezTo>
                      <a:cubicBezTo>
                        <a:pt x="13" y="100"/>
                        <a:pt x="5" y="97"/>
                        <a:pt x="5" y="97"/>
                      </a:cubicBezTo>
                      <a:cubicBezTo>
                        <a:pt x="0" y="85"/>
                        <a:pt x="25" y="67"/>
                        <a:pt x="1" y="91"/>
                      </a:cubicBezTo>
                      <a:lnTo>
                        <a:pt x="1" y="9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2" name="Freeform 78"/>
                <p:cNvSpPr>
                  <a:spLocks noChangeArrowheads="1"/>
                </p:cNvSpPr>
                <p:nvPr/>
              </p:nvSpPr>
              <p:spPr bwMode="auto">
                <a:xfrm>
                  <a:off x="5005" y="399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5" y="4"/>
                    </a:cxn>
                    <a:cxn ang="0">
                      <a:pos x="5" y="19"/>
                    </a:cxn>
                    <a:cxn ang="0">
                      <a:pos x="5" y="4"/>
                    </a:cxn>
                    <a:cxn ang="0">
                      <a:pos x="5" y="4"/>
                    </a:cxn>
                  </a:cxnLst>
                  <a:rect l="0" t="0" r="r" b="b"/>
                  <a:pathLst>
                    <a:path w="36" h="26">
                      <a:moveTo>
                        <a:pt x="5" y="4"/>
                      </a:moveTo>
                      <a:cubicBezTo>
                        <a:pt x="35" y="8"/>
                        <a:pt x="32" y="25"/>
                        <a:pt x="5" y="19"/>
                      </a:cubicBezTo>
                      <a:cubicBezTo>
                        <a:pt x="0" y="7"/>
                        <a:pt x="13" y="0"/>
                        <a:pt x="5" y="4"/>
                      </a:cubicBezTo>
                      <a:lnTo>
                        <a:pt x="5" y="4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3" name="Freeform 79"/>
                <p:cNvSpPr>
                  <a:spLocks noChangeArrowheads="1"/>
                </p:cNvSpPr>
                <p:nvPr/>
              </p:nvSpPr>
              <p:spPr bwMode="auto">
                <a:xfrm>
                  <a:off x="4912" y="348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11" y="17"/>
                    </a:cxn>
                    <a:cxn ang="0">
                      <a:pos x="29" y="2"/>
                    </a:cxn>
                    <a:cxn ang="0">
                      <a:pos x="15" y="17"/>
                    </a:cxn>
                    <a:cxn ang="0">
                      <a:pos x="11" y="17"/>
                    </a:cxn>
                    <a:cxn ang="0">
                      <a:pos x="11" y="17"/>
                    </a:cxn>
                  </a:cxnLst>
                  <a:rect l="0" t="0" r="r" b="b"/>
                  <a:pathLst>
                    <a:path w="36" h="23">
                      <a:moveTo>
                        <a:pt x="11" y="17"/>
                      </a:moveTo>
                      <a:cubicBezTo>
                        <a:pt x="0" y="0"/>
                        <a:pt x="9" y="0"/>
                        <a:pt x="29" y="2"/>
                      </a:cubicBezTo>
                      <a:cubicBezTo>
                        <a:pt x="35" y="14"/>
                        <a:pt x="31" y="22"/>
                        <a:pt x="15" y="17"/>
                      </a:cubicBezTo>
                      <a:cubicBezTo>
                        <a:pt x="6" y="5"/>
                        <a:pt x="6" y="5"/>
                        <a:pt x="11" y="17"/>
                      </a:cubicBezTo>
                      <a:lnTo>
                        <a:pt x="11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4" name="Freeform 80"/>
                <p:cNvSpPr>
                  <a:spLocks noChangeArrowheads="1"/>
                </p:cNvSpPr>
                <p:nvPr/>
              </p:nvSpPr>
              <p:spPr bwMode="auto">
                <a:xfrm>
                  <a:off x="4844" y="391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11" y="17"/>
                    </a:cxn>
                    <a:cxn ang="0">
                      <a:pos x="26" y="2"/>
                    </a:cxn>
                    <a:cxn ang="0">
                      <a:pos x="26" y="20"/>
                    </a:cxn>
                    <a:cxn ang="0">
                      <a:pos x="11" y="17"/>
                    </a:cxn>
                    <a:cxn ang="0">
                      <a:pos x="11" y="17"/>
                    </a:cxn>
                  </a:cxnLst>
                  <a:rect l="0" t="0" r="r" b="b"/>
                  <a:pathLst>
                    <a:path w="36" h="23">
                      <a:moveTo>
                        <a:pt x="11" y="17"/>
                      </a:moveTo>
                      <a:cubicBezTo>
                        <a:pt x="0" y="2"/>
                        <a:pt x="4" y="0"/>
                        <a:pt x="26" y="2"/>
                      </a:cubicBezTo>
                      <a:cubicBezTo>
                        <a:pt x="27" y="5"/>
                        <a:pt x="35" y="17"/>
                        <a:pt x="26" y="20"/>
                      </a:cubicBezTo>
                      <a:cubicBezTo>
                        <a:pt x="20" y="22"/>
                        <a:pt x="11" y="17"/>
                        <a:pt x="11" y="17"/>
                      </a:cubicBezTo>
                      <a:lnTo>
                        <a:pt x="11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5" name="Freeform 81"/>
                <p:cNvSpPr>
                  <a:spLocks noChangeArrowheads="1"/>
                </p:cNvSpPr>
                <p:nvPr/>
              </p:nvSpPr>
              <p:spPr bwMode="auto">
                <a:xfrm>
                  <a:off x="4766" y="377"/>
                  <a:ext cx="34" cy="27"/>
                </a:xfrm>
                <a:custGeom>
                  <a:avLst/>
                  <a:gdLst/>
                  <a:ahLst/>
                  <a:cxnLst>
                    <a:cxn ang="0">
                      <a:pos x="0" y="73"/>
                    </a:cxn>
                    <a:cxn ang="0">
                      <a:pos x="26" y="35"/>
                    </a:cxn>
                    <a:cxn ang="0">
                      <a:pos x="49" y="29"/>
                    </a:cxn>
                    <a:cxn ang="0">
                      <a:pos x="90" y="26"/>
                    </a:cxn>
                    <a:cxn ang="0">
                      <a:pos x="109" y="0"/>
                    </a:cxn>
                    <a:cxn ang="0">
                      <a:pos x="150" y="58"/>
                    </a:cxn>
                    <a:cxn ang="0">
                      <a:pos x="132" y="83"/>
                    </a:cxn>
                    <a:cxn ang="0">
                      <a:pos x="101" y="92"/>
                    </a:cxn>
                    <a:cxn ang="0">
                      <a:pos x="90" y="116"/>
                    </a:cxn>
                    <a:cxn ang="0">
                      <a:pos x="60" y="99"/>
                    </a:cxn>
                    <a:cxn ang="0">
                      <a:pos x="71" y="76"/>
                    </a:cxn>
                    <a:cxn ang="0">
                      <a:pos x="56" y="42"/>
                    </a:cxn>
                    <a:cxn ang="0">
                      <a:pos x="37" y="70"/>
                    </a:cxn>
                    <a:cxn ang="0">
                      <a:pos x="15" y="83"/>
                    </a:cxn>
                    <a:cxn ang="0">
                      <a:pos x="0" y="73"/>
                    </a:cxn>
                    <a:cxn ang="0">
                      <a:pos x="0" y="73"/>
                    </a:cxn>
                  </a:cxnLst>
                  <a:rect l="0" t="0" r="r" b="b"/>
                  <a:pathLst>
                    <a:path w="151" h="117">
                      <a:moveTo>
                        <a:pt x="0" y="73"/>
                      </a:moveTo>
                      <a:cubicBezTo>
                        <a:pt x="1" y="68"/>
                        <a:pt x="22" y="36"/>
                        <a:pt x="26" y="35"/>
                      </a:cubicBezTo>
                      <a:cubicBezTo>
                        <a:pt x="32" y="32"/>
                        <a:pt x="49" y="29"/>
                        <a:pt x="49" y="29"/>
                      </a:cubicBezTo>
                      <a:cubicBezTo>
                        <a:pt x="64" y="33"/>
                        <a:pt x="75" y="30"/>
                        <a:pt x="90" y="26"/>
                      </a:cubicBezTo>
                      <a:cubicBezTo>
                        <a:pt x="98" y="17"/>
                        <a:pt x="101" y="8"/>
                        <a:pt x="109" y="0"/>
                      </a:cubicBezTo>
                      <a:cubicBezTo>
                        <a:pt x="132" y="5"/>
                        <a:pt x="143" y="42"/>
                        <a:pt x="150" y="58"/>
                      </a:cubicBezTo>
                      <a:cubicBezTo>
                        <a:pt x="141" y="80"/>
                        <a:pt x="150" y="73"/>
                        <a:pt x="132" y="83"/>
                      </a:cubicBezTo>
                      <a:cubicBezTo>
                        <a:pt x="115" y="77"/>
                        <a:pt x="111" y="80"/>
                        <a:pt x="101" y="92"/>
                      </a:cubicBezTo>
                      <a:cubicBezTo>
                        <a:pt x="107" y="103"/>
                        <a:pt x="105" y="109"/>
                        <a:pt x="90" y="116"/>
                      </a:cubicBezTo>
                      <a:cubicBezTo>
                        <a:pt x="75" y="111"/>
                        <a:pt x="73" y="105"/>
                        <a:pt x="60" y="99"/>
                      </a:cubicBezTo>
                      <a:cubicBezTo>
                        <a:pt x="49" y="87"/>
                        <a:pt x="56" y="84"/>
                        <a:pt x="71" y="76"/>
                      </a:cubicBezTo>
                      <a:cubicBezTo>
                        <a:pt x="77" y="61"/>
                        <a:pt x="73" y="51"/>
                        <a:pt x="56" y="42"/>
                      </a:cubicBezTo>
                      <a:cubicBezTo>
                        <a:pt x="37" y="46"/>
                        <a:pt x="56" y="58"/>
                        <a:pt x="37" y="70"/>
                      </a:cubicBezTo>
                      <a:cubicBezTo>
                        <a:pt x="30" y="74"/>
                        <a:pt x="15" y="83"/>
                        <a:pt x="15" y="83"/>
                      </a:cubicBezTo>
                      <a:cubicBezTo>
                        <a:pt x="3" y="73"/>
                        <a:pt x="9" y="73"/>
                        <a:pt x="0" y="73"/>
                      </a:cubicBezTo>
                      <a:lnTo>
                        <a:pt x="0" y="7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6" name="Freeform 82"/>
                <p:cNvSpPr>
                  <a:spLocks noChangeArrowheads="1"/>
                </p:cNvSpPr>
                <p:nvPr/>
              </p:nvSpPr>
              <p:spPr bwMode="auto">
                <a:xfrm>
                  <a:off x="4754" y="321"/>
                  <a:ext cx="40" cy="59"/>
                </a:xfrm>
                <a:custGeom>
                  <a:avLst/>
                  <a:gdLst/>
                  <a:ahLst/>
                  <a:cxnLst>
                    <a:cxn ang="0">
                      <a:pos x="25" y="145"/>
                    </a:cxn>
                    <a:cxn ang="0">
                      <a:pos x="48" y="193"/>
                    </a:cxn>
                    <a:cxn ang="0">
                      <a:pos x="59" y="163"/>
                    </a:cxn>
                    <a:cxn ang="0">
                      <a:pos x="97" y="151"/>
                    </a:cxn>
                    <a:cxn ang="0">
                      <a:pos x="86" y="189"/>
                    </a:cxn>
                    <a:cxn ang="0">
                      <a:pos x="123" y="192"/>
                    </a:cxn>
                    <a:cxn ang="0">
                      <a:pos x="142" y="212"/>
                    </a:cxn>
                    <a:cxn ang="0">
                      <a:pos x="108" y="220"/>
                    </a:cxn>
                    <a:cxn ang="0">
                      <a:pos x="139" y="259"/>
                    </a:cxn>
                    <a:cxn ang="0">
                      <a:pos x="158" y="229"/>
                    </a:cxn>
                    <a:cxn ang="0">
                      <a:pos x="154" y="169"/>
                    </a:cxn>
                    <a:cxn ang="0">
                      <a:pos x="112" y="160"/>
                    </a:cxn>
                    <a:cxn ang="0">
                      <a:pos x="93" y="121"/>
                    </a:cxn>
                    <a:cxn ang="0">
                      <a:pos x="63" y="121"/>
                    </a:cxn>
                    <a:cxn ang="0">
                      <a:pos x="55" y="103"/>
                    </a:cxn>
                    <a:cxn ang="0">
                      <a:pos x="78" y="62"/>
                    </a:cxn>
                    <a:cxn ang="0">
                      <a:pos x="55" y="0"/>
                    </a:cxn>
                    <a:cxn ang="0">
                      <a:pos x="33" y="32"/>
                    </a:cxn>
                    <a:cxn ang="0">
                      <a:pos x="6" y="68"/>
                    </a:cxn>
                    <a:cxn ang="0">
                      <a:pos x="25" y="112"/>
                    </a:cxn>
                    <a:cxn ang="0">
                      <a:pos x="25" y="145"/>
                    </a:cxn>
                    <a:cxn ang="0">
                      <a:pos x="25" y="145"/>
                    </a:cxn>
                  </a:cxnLst>
                  <a:rect l="0" t="0" r="r" b="b"/>
                  <a:pathLst>
                    <a:path w="177" h="260">
                      <a:moveTo>
                        <a:pt x="25" y="145"/>
                      </a:moveTo>
                      <a:cubicBezTo>
                        <a:pt x="19" y="164"/>
                        <a:pt x="27" y="183"/>
                        <a:pt x="48" y="193"/>
                      </a:cubicBezTo>
                      <a:cubicBezTo>
                        <a:pt x="63" y="183"/>
                        <a:pt x="65" y="181"/>
                        <a:pt x="59" y="163"/>
                      </a:cubicBezTo>
                      <a:cubicBezTo>
                        <a:pt x="65" y="139"/>
                        <a:pt x="72" y="139"/>
                        <a:pt x="97" y="151"/>
                      </a:cubicBezTo>
                      <a:cubicBezTo>
                        <a:pt x="110" y="166"/>
                        <a:pt x="91" y="172"/>
                        <a:pt x="86" y="189"/>
                      </a:cubicBezTo>
                      <a:cubicBezTo>
                        <a:pt x="93" y="206"/>
                        <a:pt x="106" y="194"/>
                        <a:pt x="123" y="192"/>
                      </a:cubicBezTo>
                      <a:cubicBezTo>
                        <a:pt x="144" y="194"/>
                        <a:pt x="148" y="198"/>
                        <a:pt x="142" y="212"/>
                      </a:cubicBezTo>
                      <a:cubicBezTo>
                        <a:pt x="125" y="209"/>
                        <a:pt x="122" y="212"/>
                        <a:pt x="108" y="220"/>
                      </a:cubicBezTo>
                      <a:cubicBezTo>
                        <a:pt x="112" y="238"/>
                        <a:pt x="116" y="253"/>
                        <a:pt x="139" y="259"/>
                      </a:cubicBezTo>
                      <a:cubicBezTo>
                        <a:pt x="144" y="245"/>
                        <a:pt x="139" y="233"/>
                        <a:pt x="158" y="229"/>
                      </a:cubicBezTo>
                      <a:cubicBezTo>
                        <a:pt x="171" y="214"/>
                        <a:pt x="176" y="186"/>
                        <a:pt x="154" y="169"/>
                      </a:cubicBezTo>
                      <a:cubicBezTo>
                        <a:pt x="144" y="163"/>
                        <a:pt x="123" y="163"/>
                        <a:pt x="112" y="160"/>
                      </a:cubicBezTo>
                      <a:cubicBezTo>
                        <a:pt x="122" y="139"/>
                        <a:pt x="123" y="128"/>
                        <a:pt x="93" y="121"/>
                      </a:cubicBezTo>
                      <a:cubicBezTo>
                        <a:pt x="89" y="121"/>
                        <a:pt x="69" y="127"/>
                        <a:pt x="63" y="121"/>
                      </a:cubicBezTo>
                      <a:cubicBezTo>
                        <a:pt x="59" y="116"/>
                        <a:pt x="55" y="103"/>
                        <a:pt x="55" y="103"/>
                      </a:cubicBezTo>
                      <a:cubicBezTo>
                        <a:pt x="59" y="77"/>
                        <a:pt x="59" y="76"/>
                        <a:pt x="78" y="62"/>
                      </a:cubicBezTo>
                      <a:cubicBezTo>
                        <a:pt x="76" y="44"/>
                        <a:pt x="84" y="7"/>
                        <a:pt x="55" y="0"/>
                      </a:cubicBezTo>
                      <a:cubicBezTo>
                        <a:pt x="25" y="5"/>
                        <a:pt x="29" y="5"/>
                        <a:pt x="33" y="32"/>
                      </a:cubicBezTo>
                      <a:cubicBezTo>
                        <a:pt x="29" y="57"/>
                        <a:pt x="27" y="51"/>
                        <a:pt x="6" y="68"/>
                      </a:cubicBezTo>
                      <a:cubicBezTo>
                        <a:pt x="0" y="87"/>
                        <a:pt x="8" y="98"/>
                        <a:pt x="25" y="112"/>
                      </a:cubicBezTo>
                      <a:cubicBezTo>
                        <a:pt x="27" y="118"/>
                        <a:pt x="31" y="141"/>
                        <a:pt x="25" y="145"/>
                      </a:cubicBezTo>
                      <a:lnTo>
                        <a:pt x="25" y="14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7" name="Freeform 83"/>
                <p:cNvSpPr>
                  <a:spLocks noChangeArrowheads="1"/>
                </p:cNvSpPr>
                <p:nvPr/>
              </p:nvSpPr>
              <p:spPr bwMode="auto">
                <a:xfrm>
                  <a:off x="4766" y="362"/>
                  <a:ext cx="15" cy="17"/>
                </a:xfrm>
                <a:custGeom>
                  <a:avLst/>
                  <a:gdLst/>
                  <a:ahLst/>
                  <a:cxnLst>
                    <a:cxn ang="0">
                      <a:pos x="11" y="31"/>
                    </a:cxn>
                    <a:cxn ang="0">
                      <a:pos x="24" y="0"/>
                    </a:cxn>
                    <a:cxn ang="0">
                      <a:pos x="41" y="20"/>
                    </a:cxn>
                    <a:cxn ang="0">
                      <a:pos x="46" y="31"/>
                    </a:cxn>
                    <a:cxn ang="0">
                      <a:pos x="58" y="34"/>
                    </a:cxn>
                    <a:cxn ang="0">
                      <a:pos x="66" y="55"/>
                    </a:cxn>
                    <a:cxn ang="0">
                      <a:pos x="37" y="74"/>
                    </a:cxn>
                    <a:cxn ang="0">
                      <a:pos x="11" y="31"/>
                    </a:cxn>
                    <a:cxn ang="0">
                      <a:pos x="11" y="31"/>
                    </a:cxn>
                  </a:cxnLst>
                  <a:rect l="0" t="0" r="r" b="b"/>
                  <a:pathLst>
                    <a:path w="67" h="75">
                      <a:moveTo>
                        <a:pt x="11" y="31"/>
                      </a:moveTo>
                      <a:cubicBezTo>
                        <a:pt x="0" y="18"/>
                        <a:pt x="5" y="6"/>
                        <a:pt x="24" y="0"/>
                      </a:cubicBezTo>
                      <a:cubicBezTo>
                        <a:pt x="48" y="3"/>
                        <a:pt x="48" y="5"/>
                        <a:pt x="41" y="20"/>
                      </a:cubicBezTo>
                      <a:cubicBezTo>
                        <a:pt x="43" y="24"/>
                        <a:pt x="41" y="29"/>
                        <a:pt x="46" y="31"/>
                      </a:cubicBezTo>
                      <a:cubicBezTo>
                        <a:pt x="48" y="34"/>
                        <a:pt x="56" y="31"/>
                        <a:pt x="58" y="34"/>
                      </a:cubicBezTo>
                      <a:cubicBezTo>
                        <a:pt x="62" y="41"/>
                        <a:pt x="66" y="55"/>
                        <a:pt x="66" y="55"/>
                      </a:cubicBezTo>
                      <a:cubicBezTo>
                        <a:pt x="60" y="67"/>
                        <a:pt x="54" y="69"/>
                        <a:pt x="37" y="74"/>
                      </a:cubicBezTo>
                      <a:cubicBezTo>
                        <a:pt x="24" y="60"/>
                        <a:pt x="37" y="31"/>
                        <a:pt x="11" y="31"/>
                      </a:cubicBezTo>
                      <a:lnTo>
                        <a:pt x="11" y="3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8" name="Freeform 84"/>
                <p:cNvSpPr>
                  <a:spLocks noChangeArrowheads="1"/>
                </p:cNvSpPr>
                <p:nvPr/>
              </p:nvSpPr>
              <p:spPr bwMode="auto">
                <a:xfrm>
                  <a:off x="4737" y="367"/>
                  <a:ext cx="19" cy="1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43" y="27"/>
                    </a:cxn>
                    <a:cxn ang="0">
                      <a:pos x="71" y="0"/>
                    </a:cxn>
                    <a:cxn ang="0">
                      <a:pos x="47" y="40"/>
                    </a:cxn>
                    <a:cxn ang="0">
                      <a:pos x="3" y="74"/>
                    </a:cxn>
                    <a:cxn ang="0">
                      <a:pos x="0" y="64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85" h="75">
                      <a:moveTo>
                        <a:pt x="0" y="64"/>
                      </a:moveTo>
                      <a:cubicBezTo>
                        <a:pt x="11" y="55"/>
                        <a:pt x="35" y="42"/>
                        <a:pt x="43" y="27"/>
                      </a:cubicBezTo>
                      <a:cubicBezTo>
                        <a:pt x="53" y="12"/>
                        <a:pt x="49" y="4"/>
                        <a:pt x="71" y="0"/>
                      </a:cubicBezTo>
                      <a:cubicBezTo>
                        <a:pt x="84" y="13"/>
                        <a:pt x="71" y="33"/>
                        <a:pt x="47" y="40"/>
                      </a:cubicBezTo>
                      <a:cubicBezTo>
                        <a:pt x="41" y="55"/>
                        <a:pt x="23" y="69"/>
                        <a:pt x="3" y="74"/>
                      </a:cubicBezTo>
                      <a:cubicBezTo>
                        <a:pt x="1" y="70"/>
                        <a:pt x="0" y="64"/>
                        <a:pt x="0" y="64"/>
                      </a:cubicBezTo>
                      <a:lnTo>
                        <a:pt x="0" y="64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09" name="Freeform 85"/>
                <p:cNvSpPr>
                  <a:spLocks noChangeArrowheads="1"/>
                </p:cNvSpPr>
                <p:nvPr/>
              </p:nvSpPr>
              <p:spPr bwMode="auto">
                <a:xfrm>
                  <a:off x="4950" y="139"/>
                  <a:ext cx="18" cy="1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23" y="42"/>
                    </a:cxn>
                    <a:cxn ang="0">
                      <a:pos x="0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80" h="43">
                      <a:moveTo>
                        <a:pt x="0" y="36"/>
                      </a:moveTo>
                      <a:cubicBezTo>
                        <a:pt x="19" y="17"/>
                        <a:pt x="79" y="0"/>
                        <a:pt x="23" y="42"/>
                      </a:cubicBezTo>
                      <a:cubicBezTo>
                        <a:pt x="15" y="41"/>
                        <a:pt x="0" y="36"/>
                        <a:pt x="0" y="36"/>
                      </a:cubicBezTo>
                      <a:lnTo>
                        <a:pt x="0" y="3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0" name="Freeform 86"/>
                <p:cNvSpPr>
                  <a:spLocks noChangeArrowheads="1"/>
                </p:cNvSpPr>
                <p:nvPr/>
              </p:nvSpPr>
              <p:spPr bwMode="auto">
                <a:xfrm>
                  <a:off x="4462" y="110"/>
                  <a:ext cx="437" cy="148"/>
                </a:xfrm>
                <a:custGeom>
                  <a:avLst/>
                  <a:gdLst/>
                  <a:ahLst/>
                  <a:cxnLst>
                    <a:cxn ang="0">
                      <a:pos x="321" y="2"/>
                    </a:cxn>
                    <a:cxn ang="0">
                      <a:pos x="1925" y="0"/>
                    </a:cxn>
                    <a:cxn ang="0">
                      <a:pos x="1829" y="226"/>
                    </a:cxn>
                    <a:cxn ang="0">
                      <a:pos x="1751" y="287"/>
                    </a:cxn>
                    <a:cxn ang="0">
                      <a:pos x="1729" y="296"/>
                    </a:cxn>
                    <a:cxn ang="0">
                      <a:pos x="1654" y="309"/>
                    </a:cxn>
                    <a:cxn ang="0">
                      <a:pos x="1592" y="374"/>
                    </a:cxn>
                    <a:cxn ang="0">
                      <a:pos x="1596" y="423"/>
                    </a:cxn>
                    <a:cxn ang="0">
                      <a:pos x="1605" y="459"/>
                    </a:cxn>
                    <a:cxn ang="0">
                      <a:pos x="1614" y="485"/>
                    </a:cxn>
                    <a:cxn ang="0">
                      <a:pos x="1596" y="525"/>
                    </a:cxn>
                    <a:cxn ang="0">
                      <a:pos x="1549" y="516"/>
                    </a:cxn>
                    <a:cxn ang="0">
                      <a:pos x="1509" y="550"/>
                    </a:cxn>
                    <a:cxn ang="0">
                      <a:pos x="1531" y="450"/>
                    </a:cxn>
                    <a:cxn ang="0">
                      <a:pos x="1490" y="427"/>
                    </a:cxn>
                    <a:cxn ang="0">
                      <a:pos x="1518" y="396"/>
                    </a:cxn>
                    <a:cxn ang="0">
                      <a:pos x="1509" y="378"/>
                    </a:cxn>
                    <a:cxn ang="0">
                      <a:pos x="1411" y="400"/>
                    </a:cxn>
                    <a:cxn ang="0">
                      <a:pos x="1398" y="361"/>
                    </a:cxn>
                    <a:cxn ang="0">
                      <a:pos x="1310" y="400"/>
                    </a:cxn>
                    <a:cxn ang="0">
                      <a:pos x="1411" y="441"/>
                    </a:cxn>
                    <a:cxn ang="0">
                      <a:pos x="1345" y="503"/>
                    </a:cxn>
                    <a:cxn ang="0">
                      <a:pos x="1371" y="540"/>
                    </a:cxn>
                    <a:cxn ang="0">
                      <a:pos x="1389" y="590"/>
                    </a:cxn>
                    <a:cxn ang="0">
                      <a:pos x="1362" y="594"/>
                    </a:cxn>
                    <a:cxn ang="0">
                      <a:pos x="1385" y="616"/>
                    </a:cxn>
                    <a:cxn ang="0">
                      <a:pos x="1354" y="652"/>
                    </a:cxn>
                    <a:cxn ang="0">
                      <a:pos x="0" y="638"/>
                    </a:cxn>
                    <a:cxn ang="0">
                      <a:pos x="321" y="2"/>
                    </a:cxn>
                    <a:cxn ang="0">
                      <a:pos x="321" y="2"/>
                    </a:cxn>
                  </a:cxnLst>
                  <a:rect l="0" t="0" r="r" b="b"/>
                  <a:pathLst>
                    <a:path w="1926" h="653">
                      <a:moveTo>
                        <a:pt x="321" y="2"/>
                      </a:moveTo>
                      <a:lnTo>
                        <a:pt x="1925" y="0"/>
                      </a:lnTo>
                      <a:cubicBezTo>
                        <a:pt x="1900" y="64"/>
                        <a:pt x="1887" y="177"/>
                        <a:pt x="1829" y="226"/>
                      </a:cubicBezTo>
                      <a:cubicBezTo>
                        <a:pt x="1804" y="252"/>
                        <a:pt x="1786" y="266"/>
                        <a:pt x="1751" y="287"/>
                      </a:cubicBezTo>
                      <a:cubicBezTo>
                        <a:pt x="1746" y="291"/>
                        <a:pt x="1729" y="296"/>
                        <a:pt x="1729" y="296"/>
                      </a:cubicBezTo>
                      <a:cubicBezTo>
                        <a:pt x="1662" y="266"/>
                        <a:pt x="1698" y="287"/>
                        <a:pt x="1654" y="309"/>
                      </a:cubicBezTo>
                      <a:cubicBezTo>
                        <a:pt x="1636" y="347"/>
                        <a:pt x="1636" y="352"/>
                        <a:pt x="1592" y="374"/>
                      </a:cubicBezTo>
                      <a:cubicBezTo>
                        <a:pt x="1584" y="392"/>
                        <a:pt x="1605" y="396"/>
                        <a:pt x="1596" y="423"/>
                      </a:cubicBezTo>
                      <a:cubicBezTo>
                        <a:pt x="1601" y="437"/>
                        <a:pt x="1605" y="450"/>
                        <a:pt x="1605" y="459"/>
                      </a:cubicBezTo>
                      <a:cubicBezTo>
                        <a:pt x="1609" y="468"/>
                        <a:pt x="1614" y="477"/>
                        <a:pt x="1614" y="485"/>
                      </a:cubicBezTo>
                      <a:cubicBezTo>
                        <a:pt x="1609" y="494"/>
                        <a:pt x="1605" y="516"/>
                        <a:pt x="1596" y="525"/>
                      </a:cubicBezTo>
                      <a:cubicBezTo>
                        <a:pt x="1584" y="529"/>
                        <a:pt x="1562" y="512"/>
                        <a:pt x="1549" y="516"/>
                      </a:cubicBezTo>
                      <a:cubicBezTo>
                        <a:pt x="1531" y="550"/>
                        <a:pt x="1553" y="544"/>
                        <a:pt x="1509" y="550"/>
                      </a:cubicBezTo>
                      <a:cubicBezTo>
                        <a:pt x="1500" y="529"/>
                        <a:pt x="1522" y="477"/>
                        <a:pt x="1531" y="450"/>
                      </a:cubicBezTo>
                      <a:cubicBezTo>
                        <a:pt x="1531" y="427"/>
                        <a:pt x="1490" y="437"/>
                        <a:pt x="1490" y="427"/>
                      </a:cubicBezTo>
                      <a:cubicBezTo>
                        <a:pt x="1490" y="418"/>
                        <a:pt x="1518" y="405"/>
                        <a:pt x="1518" y="396"/>
                      </a:cubicBezTo>
                      <a:cubicBezTo>
                        <a:pt x="1518" y="392"/>
                        <a:pt x="1518" y="378"/>
                        <a:pt x="1509" y="378"/>
                      </a:cubicBezTo>
                      <a:cubicBezTo>
                        <a:pt x="1495" y="378"/>
                        <a:pt x="1429" y="400"/>
                        <a:pt x="1411" y="400"/>
                      </a:cubicBezTo>
                      <a:cubicBezTo>
                        <a:pt x="1398" y="365"/>
                        <a:pt x="1446" y="374"/>
                        <a:pt x="1398" y="361"/>
                      </a:cubicBezTo>
                      <a:cubicBezTo>
                        <a:pt x="1371" y="387"/>
                        <a:pt x="1349" y="396"/>
                        <a:pt x="1310" y="400"/>
                      </a:cubicBezTo>
                      <a:cubicBezTo>
                        <a:pt x="1323" y="446"/>
                        <a:pt x="1354" y="431"/>
                        <a:pt x="1411" y="441"/>
                      </a:cubicBezTo>
                      <a:cubicBezTo>
                        <a:pt x="1402" y="468"/>
                        <a:pt x="1371" y="477"/>
                        <a:pt x="1345" y="503"/>
                      </a:cubicBezTo>
                      <a:lnTo>
                        <a:pt x="1371" y="540"/>
                      </a:lnTo>
                      <a:lnTo>
                        <a:pt x="1389" y="590"/>
                      </a:lnTo>
                      <a:lnTo>
                        <a:pt x="1362" y="594"/>
                      </a:lnTo>
                      <a:lnTo>
                        <a:pt x="1385" y="616"/>
                      </a:lnTo>
                      <a:lnTo>
                        <a:pt x="1354" y="652"/>
                      </a:lnTo>
                      <a:lnTo>
                        <a:pt x="0" y="638"/>
                      </a:lnTo>
                      <a:lnTo>
                        <a:pt x="321" y="2"/>
                      </a:lnTo>
                      <a:lnTo>
                        <a:pt x="321" y="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1" name="Freeform 87"/>
                <p:cNvSpPr>
                  <a:spLocks noChangeArrowheads="1"/>
                </p:cNvSpPr>
                <p:nvPr/>
              </p:nvSpPr>
              <p:spPr bwMode="auto">
                <a:xfrm>
                  <a:off x="4896" y="104"/>
                  <a:ext cx="21" cy="54"/>
                </a:xfrm>
                <a:custGeom>
                  <a:avLst/>
                  <a:gdLst/>
                  <a:ahLst/>
                  <a:cxnLst>
                    <a:cxn ang="0">
                      <a:pos x="8" y="226"/>
                    </a:cxn>
                    <a:cxn ang="0">
                      <a:pos x="24" y="157"/>
                    </a:cxn>
                    <a:cxn ang="0">
                      <a:pos x="29" y="99"/>
                    </a:cxn>
                    <a:cxn ang="0">
                      <a:pos x="18" y="57"/>
                    </a:cxn>
                    <a:cxn ang="0">
                      <a:pos x="29" y="15"/>
                    </a:cxn>
                    <a:cxn ang="0">
                      <a:pos x="37" y="0"/>
                    </a:cxn>
                    <a:cxn ang="0">
                      <a:pos x="59" y="42"/>
                    </a:cxn>
                    <a:cxn ang="0">
                      <a:pos x="91" y="142"/>
                    </a:cxn>
                    <a:cxn ang="0">
                      <a:pos x="59" y="157"/>
                    </a:cxn>
                    <a:cxn ang="0">
                      <a:pos x="41" y="185"/>
                    </a:cxn>
                    <a:cxn ang="0">
                      <a:pos x="37" y="191"/>
                    </a:cxn>
                    <a:cxn ang="0">
                      <a:pos x="51" y="194"/>
                    </a:cxn>
                    <a:cxn ang="0">
                      <a:pos x="59" y="211"/>
                    </a:cxn>
                    <a:cxn ang="0">
                      <a:pos x="21" y="214"/>
                    </a:cxn>
                    <a:cxn ang="0">
                      <a:pos x="11" y="232"/>
                    </a:cxn>
                    <a:cxn ang="0">
                      <a:pos x="4" y="223"/>
                    </a:cxn>
                    <a:cxn ang="0">
                      <a:pos x="8" y="226"/>
                    </a:cxn>
                    <a:cxn ang="0">
                      <a:pos x="8" y="226"/>
                    </a:cxn>
                  </a:cxnLst>
                  <a:rect l="0" t="0" r="r" b="b"/>
                  <a:pathLst>
                    <a:path w="92" h="236">
                      <a:moveTo>
                        <a:pt x="8" y="226"/>
                      </a:moveTo>
                      <a:cubicBezTo>
                        <a:pt x="0" y="204"/>
                        <a:pt x="1" y="173"/>
                        <a:pt x="24" y="157"/>
                      </a:cubicBezTo>
                      <a:cubicBezTo>
                        <a:pt x="26" y="138"/>
                        <a:pt x="29" y="116"/>
                        <a:pt x="29" y="99"/>
                      </a:cubicBezTo>
                      <a:cubicBezTo>
                        <a:pt x="29" y="84"/>
                        <a:pt x="18" y="57"/>
                        <a:pt x="18" y="57"/>
                      </a:cubicBezTo>
                      <a:cubicBezTo>
                        <a:pt x="23" y="27"/>
                        <a:pt x="18" y="40"/>
                        <a:pt x="29" y="15"/>
                      </a:cubicBezTo>
                      <a:cubicBezTo>
                        <a:pt x="31" y="9"/>
                        <a:pt x="37" y="0"/>
                        <a:pt x="37" y="0"/>
                      </a:cubicBezTo>
                      <a:cubicBezTo>
                        <a:pt x="73" y="6"/>
                        <a:pt x="64" y="8"/>
                        <a:pt x="59" y="42"/>
                      </a:cubicBezTo>
                      <a:cubicBezTo>
                        <a:pt x="73" y="74"/>
                        <a:pt x="77" y="111"/>
                        <a:pt x="91" y="142"/>
                      </a:cubicBezTo>
                      <a:cubicBezTo>
                        <a:pt x="85" y="170"/>
                        <a:pt x="87" y="166"/>
                        <a:pt x="59" y="157"/>
                      </a:cubicBezTo>
                      <a:cubicBezTo>
                        <a:pt x="47" y="173"/>
                        <a:pt x="53" y="164"/>
                        <a:pt x="41" y="185"/>
                      </a:cubicBezTo>
                      <a:cubicBezTo>
                        <a:pt x="39" y="188"/>
                        <a:pt x="37" y="191"/>
                        <a:pt x="37" y="191"/>
                      </a:cubicBezTo>
                      <a:cubicBezTo>
                        <a:pt x="41" y="192"/>
                        <a:pt x="49" y="191"/>
                        <a:pt x="51" y="194"/>
                      </a:cubicBezTo>
                      <a:cubicBezTo>
                        <a:pt x="55" y="198"/>
                        <a:pt x="59" y="211"/>
                        <a:pt x="59" y="211"/>
                      </a:cubicBezTo>
                      <a:cubicBezTo>
                        <a:pt x="51" y="235"/>
                        <a:pt x="41" y="225"/>
                        <a:pt x="21" y="214"/>
                      </a:cubicBezTo>
                      <a:cubicBezTo>
                        <a:pt x="18" y="220"/>
                        <a:pt x="18" y="232"/>
                        <a:pt x="11" y="232"/>
                      </a:cubicBezTo>
                      <a:cubicBezTo>
                        <a:pt x="8" y="232"/>
                        <a:pt x="6" y="226"/>
                        <a:pt x="4" y="223"/>
                      </a:cubicBezTo>
                      <a:cubicBezTo>
                        <a:pt x="4" y="222"/>
                        <a:pt x="6" y="225"/>
                        <a:pt x="8" y="226"/>
                      </a:cubicBezTo>
                      <a:lnTo>
                        <a:pt x="8" y="22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2" name="Freeform 88"/>
                <p:cNvSpPr>
                  <a:spLocks noChangeArrowheads="1"/>
                </p:cNvSpPr>
                <p:nvPr/>
              </p:nvSpPr>
              <p:spPr bwMode="auto">
                <a:xfrm>
                  <a:off x="4884" y="151"/>
                  <a:ext cx="60" cy="34"/>
                </a:xfrm>
                <a:custGeom>
                  <a:avLst/>
                  <a:gdLst/>
                  <a:ahLst/>
                  <a:cxnLst>
                    <a:cxn ang="0">
                      <a:pos x="49" y="87"/>
                    </a:cxn>
                    <a:cxn ang="0">
                      <a:pos x="56" y="60"/>
                    </a:cxn>
                    <a:cxn ang="0">
                      <a:pos x="92" y="42"/>
                    </a:cxn>
                    <a:cxn ang="0">
                      <a:pos x="100" y="62"/>
                    </a:cxn>
                    <a:cxn ang="0">
                      <a:pos x="123" y="68"/>
                    </a:cxn>
                    <a:cxn ang="0">
                      <a:pos x="150" y="78"/>
                    </a:cxn>
                    <a:cxn ang="0">
                      <a:pos x="221" y="42"/>
                    </a:cxn>
                    <a:cxn ang="0">
                      <a:pos x="247" y="23"/>
                    </a:cxn>
                    <a:cxn ang="0">
                      <a:pos x="263" y="15"/>
                    </a:cxn>
                    <a:cxn ang="0">
                      <a:pos x="202" y="68"/>
                    </a:cxn>
                    <a:cxn ang="0">
                      <a:pos x="158" y="96"/>
                    </a:cxn>
                    <a:cxn ang="0">
                      <a:pos x="123" y="118"/>
                    </a:cxn>
                    <a:cxn ang="0">
                      <a:pos x="89" y="148"/>
                    </a:cxn>
                    <a:cxn ang="0">
                      <a:pos x="49" y="130"/>
                    </a:cxn>
                    <a:cxn ang="0">
                      <a:pos x="37" y="127"/>
                    </a:cxn>
                    <a:cxn ang="0">
                      <a:pos x="41" y="141"/>
                    </a:cxn>
                    <a:cxn ang="0">
                      <a:pos x="0" y="141"/>
                    </a:cxn>
                    <a:cxn ang="0">
                      <a:pos x="18" y="115"/>
                    </a:cxn>
                    <a:cxn ang="0">
                      <a:pos x="49" y="87"/>
                    </a:cxn>
                    <a:cxn ang="0">
                      <a:pos x="49" y="87"/>
                    </a:cxn>
                  </a:cxnLst>
                  <a:rect l="0" t="0" r="r" b="b"/>
                  <a:pathLst>
                    <a:path w="264" h="149">
                      <a:moveTo>
                        <a:pt x="49" y="87"/>
                      </a:moveTo>
                      <a:cubicBezTo>
                        <a:pt x="55" y="75"/>
                        <a:pt x="61" y="71"/>
                        <a:pt x="56" y="60"/>
                      </a:cubicBezTo>
                      <a:cubicBezTo>
                        <a:pt x="61" y="33"/>
                        <a:pt x="67" y="29"/>
                        <a:pt x="92" y="42"/>
                      </a:cubicBezTo>
                      <a:cubicBezTo>
                        <a:pt x="94" y="51"/>
                        <a:pt x="98" y="57"/>
                        <a:pt x="100" y="62"/>
                      </a:cubicBezTo>
                      <a:cubicBezTo>
                        <a:pt x="102" y="68"/>
                        <a:pt x="123" y="68"/>
                        <a:pt x="123" y="68"/>
                      </a:cubicBezTo>
                      <a:cubicBezTo>
                        <a:pt x="141" y="60"/>
                        <a:pt x="145" y="62"/>
                        <a:pt x="150" y="78"/>
                      </a:cubicBezTo>
                      <a:cubicBezTo>
                        <a:pt x="173" y="65"/>
                        <a:pt x="192" y="51"/>
                        <a:pt x="221" y="42"/>
                      </a:cubicBezTo>
                      <a:cubicBezTo>
                        <a:pt x="238" y="26"/>
                        <a:pt x="228" y="29"/>
                        <a:pt x="247" y="23"/>
                      </a:cubicBezTo>
                      <a:cubicBezTo>
                        <a:pt x="256" y="15"/>
                        <a:pt x="256" y="0"/>
                        <a:pt x="263" y="15"/>
                      </a:cubicBezTo>
                      <a:cubicBezTo>
                        <a:pt x="258" y="39"/>
                        <a:pt x="240" y="62"/>
                        <a:pt x="202" y="68"/>
                      </a:cubicBezTo>
                      <a:cubicBezTo>
                        <a:pt x="185" y="78"/>
                        <a:pt x="177" y="87"/>
                        <a:pt x="158" y="96"/>
                      </a:cubicBezTo>
                      <a:cubicBezTo>
                        <a:pt x="150" y="115"/>
                        <a:pt x="148" y="115"/>
                        <a:pt x="123" y="118"/>
                      </a:cubicBezTo>
                      <a:cubicBezTo>
                        <a:pt x="111" y="131"/>
                        <a:pt x="106" y="141"/>
                        <a:pt x="89" y="148"/>
                      </a:cubicBezTo>
                      <a:cubicBezTo>
                        <a:pt x="76" y="137"/>
                        <a:pt x="67" y="136"/>
                        <a:pt x="49" y="130"/>
                      </a:cubicBezTo>
                      <a:cubicBezTo>
                        <a:pt x="45" y="129"/>
                        <a:pt x="37" y="127"/>
                        <a:pt x="37" y="127"/>
                      </a:cubicBezTo>
                      <a:cubicBezTo>
                        <a:pt x="18" y="131"/>
                        <a:pt x="26" y="137"/>
                        <a:pt x="41" y="141"/>
                      </a:cubicBezTo>
                      <a:cubicBezTo>
                        <a:pt x="26" y="148"/>
                        <a:pt x="17" y="144"/>
                        <a:pt x="0" y="141"/>
                      </a:cubicBezTo>
                      <a:cubicBezTo>
                        <a:pt x="3" y="127"/>
                        <a:pt x="1" y="120"/>
                        <a:pt x="18" y="115"/>
                      </a:cubicBezTo>
                      <a:cubicBezTo>
                        <a:pt x="28" y="90"/>
                        <a:pt x="26" y="99"/>
                        <a:pt x="49" y="87"/>
                      </a:cubicBezTo>
                      <a:lnTo>
                        <a:pt x="49" y="8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3" name="Freeform 89"/>
                <p:cNvSpPr>
                  <a:spLocks noChangeArrowheads="1"/>
                </p:cNvSpPr>
                <p:nvPr/>
              </p:nvSpPr>
              <p:spPr bwMode="auto">
                <a:xfrm>
                  <a:off x="4825" y="182"/>
                  <a:ext cx="80" cy="71"/>
                </a:xfrm>
                <a:custGeom>
                  <a:avLst/>
                  <a:gdLst/>
                  <a:ahLst/>
                  <a:cxnLst>
                    <a:cxn ang="0">
                      <a:pos x="299" y="32"/>
                    </a:cxn>
                    <a:cxn ang="0">
                      <a:pos x="303" y="5"/>
                    </a:cxn>
                    <a:cxn ang="0">
                      <a:pos x="322" y="0"/>
                    </a:cxn>
                    <a:cxn ang="0">
                      <a:pos x="340" y="32"/>
                    </a:cxn>
                    <a:cxn ang="0">
                      <a:pos x="351" y="59"/>
                    </a:cxn>
                    <a:cxn ang="0">
                      <a:pos x="334" y="83"/>
                    </a:cxn>
                    <a:cxn ang="0">
                      <a:pos x="322" y="109"/>
                    </a:cxn>
                    <a:cxn ang="0">
                      <a:pos x="307" y="185"/>
                    </a:cxn>
                    <a:cxn ang="0">
                      <a:pos x="273" y="200"/>
                    </a:cxn>
                    <a:cxn ang="0">
                      <a:pos x="225" y="203"/>
                    </a:cxn>
                    <a:cxn ang="0">
                      <a:pos x="210" y="182"/>
                    </a:cxn>
                    <a:cxn ang="0">
                      <a:pos x="196" y="214"/>
                    </a:cxn>
                    <a:cxn ang="0">
                      <a:pos x="171" y="219"/>
                    </a:cxn>
                    <a:cxn ang="0">
                      <a:pos x="153" y="194"/>
                    </a:cxn>
                    <a:cxn ang="0">
                      <a:pos x="108" y="211"/>
                    </a:cxn>
                    <a:cxn ang="0">
                      <a:pos x="145" y="209"/>
                    </a:cxn>
                    <a:cxn ang="0">
                      <a:pos x="149" y="231"/>
                    </a:cxn>
                    <a:cxn ang="0">
                      <a:pos x="108" y="238"/>
                    </a:cxn>
                    <a:cxn ang="0">
                      <a:pos x="63" y="238"/>
                    </a:cxn>
                    <a:cxn ang="0">
                      <a:pos x="67" y="223"/>
                    </a:cxn>
                    <a:cxn ang="0">
                      <a:pos x="86" y="211"/>
                    </a:cxn>
                    <a:cxn ang="0">
                      <a:pos x="63" y="217"/>
                    </a:cxn>
                    <a:cxn ang="0">
                      <a:pos x="48" y="238"/>
                    </a:cxn>
                    <a:cxn ang="0">
                      <a:pos x="56" y="274"/>
                    </a:cxn>
                    <a:cxn ang="0">
                      <a:pos x="26" y="289"/>
                    </a:cxn>
                    <a:cxn ang="0">
                      <a:pos x="0" y="310"/>
                    </a:cxn>
                    <a:cxn ang="0">
                      <a:pos x="15" y="271"/>
                    </a:cxn>
                    <a:cxn ang="0">
                      <a:pos x="0" y="235"/>
                    </a:cxn>
                    <a:cxn ang="0">
                      <a:pos x="26" y="221"/>
                    </a:cxn>
                    <a:cxn ang="0">
                      <a:pos x="60" y="197"/>
                    </a:cxn>
                    <a:cxn ang="0">
                      <a:pos x="82" y="173"/>
                    </a:cxn>
                    <a:cxn ang="0">
                      <a:pos x="138" y="170"/>
                    </a:cxn>
                    <a:cxn ang="0">
                      <a:pos x="160" y="164"/>
                    </a:cxn>
                    <a:cxn ang="0">
                      <a:pos x="214" y="112"/>
                    </a:cxn>
                    <a:cxn ang="0">
                      <a:pos x="225" y="133"/>
                    </a:cxn>
                    <a:cxn ang="0">
                      <a:pos x="250" y="109"/>
                    </a:cxn>
                    <a:cxn ang="0">
                      <a:pos x="284" y="77"/>
                    </a:cxn>
                    <a:cxn ang="0">
                      <a:pos x="292" y="59"/>
                    </a:cxn>
                    <a:cxn ang="0">
                      <a:pos x="280" y="53"/>
                    </a:cxn>
                    <a:cxn ang="0">
                      <a:pos x="288" y="44"/>
                    </a:cxn>
                    <a:cxn ang="0">
                      <a:pos x="299" y="32"/>
                    </a:cxn>
                    <a:cxn ang="0">
                      <a:pos x="299" y="32"/>
                    </a:cxn>
                  </a:cxnLst>
                  <a:rect l="0" t="0" r="r" b="b"/>
                  <a:pathLst>
                    <a:path w="352" h="311">
                      <a:moveTo>
                        <a:pt x="299" y="32"/>
                      </a:moveTo>
                      <a:cubicBezTo>
                        <a:pt x="295" y="23"/>
                        <a:pt x="303" y="5"/>
                        <a:pt x="303" y="5"/>
                      </a:cubicBezTo>
                      <a:cubicBezTo>
                        <a:pt x="316" y="20"/>
                        <a:pt x="316" y="8"/>
                        <a:pt x="322" y="0"/>
                      </a:cubicBezTo>
                      <a:cubicBezTo>
                        <a:pt x="338" y="2"/>
                        <a:pt x="336" y="17"/>
                        <a:pt x="340" y="32"/>
                      </a:cubicBezTo>
                      <a:cubicBezTo>
                        <a:pt x="344" y="41"/>
                        <a:pt x="351" y="59"/>
                        <a:pt x="351" y="59"/>
                      </a:cubicBezTo>
                      <a:cubicBezTo>
                        <a:pt x="342" y="80"/>
                        <a:pt x="351" y="74"/>
                        <a:pt x="334" y="83"/>
                      </a:cubicBezTo>
                      <a:cubicBezTo>
                        <a:pt x="329" y="90"/>
                        <a:pt x="322" y="109"/>
                        <a:pt x="322" y="109"/>
                      </a:cubicBezTo>
                      <a:cubicBezTo>
                        <a:pt x="320" y="145"/>
                        <a:pt x="327" y="161"/>
                        <a:pt x="307" y="185"/>
                      </a:cubicBezTo>
                      <a:cubicBezTo>
                        <a:pt x="284" y="173"/>
                        <a:pt x="294" y="194"/>
                        <a:pt x="273" y="200"/>
                      </a:cubicBezTo>
                      <a:cubicBezTo>
                        <a:pt x="256" y="197"/>
                        <a:pt x="245" y="198"/>
                        <a:pt x="225" y="203"/>
                      </a:cubicBezTo>
                      <a:cubicBezTo>
                        <a:pt x="214" y="189"/>
                        <a:pt x="229" y="186"/>
                        <a:pt x="210" y="182"/>
                      </a:cubicBezTo>
                      <a:cubicBezTo>
                        <a:pt x="204" y="191"/>
                        <a:pt x="204" y="209"/>
                        <a:pt x="196" y="214"/>
                      </a:cubicBezTo>
                      <a:cubicBezTo>
                        <a:pt x="189" y="217"/>
                        <a:pt x="171" y="219"/>
                        <a:pt x="171" y="219"/>
                      </a:cubicBezTo>
                      <a:cubicBezTo>
                        <a:pt x="166" y="207"/>
                        <a:pt x="170" y="198"/>
                        <a:pt x="153" y="194"/>
                      </a:cubicBezTo>
                      <a:cubicBezTo>
                        <a:pt x="130" y="197"/>
                        <a:pt x="125" y="197"/>
                        <a:pt x="108" y="211"/>
                      </a:cubicBezTo>
                      <a:cubicBezTo>
                        <a:pt x="126" y="219"/>
                        <a:pt x="130" y="216"/>
                        <a:pt x="145" y="209"/>
                      </a:cubicBezTo>
                      <a:cubicBezTo>
                        <a:pt x="155" y="214"/>
                        <a:pt x="162" y="225"/>
                        <a:pt x="149" y="231"/>
                      </a:cubicBezTo>
                      <a:cubicBezTo>
                        <a:pt x="143" y="233"/>
                        <a:pt x="116" y="237"/>
                        <a:pt x="108" y="238"/>
                      </a:cubicBezTo>
                      <a:cubicBezTo>
                        <a:pt x="90" y="249"/>
                        <a:pt x="82" y="249"/>
                        <a:pt x="63" y="238"/>
                      </a:cubicBezTo>
                      <a:cubicBezTo>
                        <a:pt x="65" y="233"/>
                        <a:pt x="63" y="229"/>
                        <a:pt x="67" y="223"/>
                      </a:cubicBezTo>
                      <a:cubicBezTo>
                        <a:pt x="71" y="219"/>
                        <a:pt x="103" y="214"/>
                        <a:pt x="86" y="211"/>
                      </a:cubicBezTo>
                      <a:cubicBezTo>
                        <a:pt x="78" y="210"/>
                        <a:pt x="63" y="217"/>
                        <a:pt x="63" y="217"/>
                      </a:cubicBezTo>
                      <a:cubicBezTo>
                        <a:pt x="60" y="225"/>
                        <a:pt x="52" y="230"/>
                        <a:pt x="48" y="238"/>
                      </a:cubicBezTo>
                      <a:cubicBezTo>
                        <a:pt x="67" y="262"/>
                        <a:pt x="67" y="249"/>
                        <a:pt x="56" y="274"/>
                      </a:cubicBezTo>
                      <a:cubicBezTo>
                        <a:pt x="52" y="283"/>
                        <a:pt x="26" y="289"/>
                        <a:pt x="26" y="289"/>
                      </a:cubicBezTo>
                      <a:cubicBezTo>
                        <a:pt x="9" y="310"/>
                        <a:pt x="20" y="304"/>
                        <a:pt x="0" y="310"/>
                      </a:cubicBezTo>
                      <a:cubicBezTo>
                        <a:pt x="3" y="292"/>
                        <a:pt x="9" y="286"/>
                        <a:pt x="15" y="271"/>
                      </a:cubicBezTo>
                      <a:cubicBezTo>
                        <a:pt x="11" y="256"/>
                        <a:pt x="5" y="249"/>
                        <a:pt x="0" y="235"/>
                      </a:cubicBezTo>
                      <a:cubicBezTo>
                        <a:pt x="5" y="226"/>
                        <a:pt x="13" y="228"/>
                        <a:pt x="26" y="221"/>
                      </a:cubicBezTo>
                      <a:cubicBezTo>
                        <a:pt x="33" y="207"/>
                        <a:pt x="43" y="206"/>
                        <a:pt x="60" y="197"/>
                      </a:cubicBezTo>
                      <a:cubicBezTo>
                        <a:pt x="69" y="186"/>
                        <a:pt x="69" y="180"/>
                        <a:pt x="82" y="173"/>
                      </a:cubicBezTo>
                      <a:cubicBezTo>
                        <a:pt x="123" y="177"/>
                        <a:pt x="103" y="179"/>
                        <a:pt x="138" y="170"/>
                      </a:cubicBezTo>
                      <a:cubicBezTo>
                        <a:pt x="145" y="168"/>
                        <a:pt x="160" y="164"/>
                        <a:pt x="160" y="164"/>
                      </a:cubicBezTo>
                      <a:cubicBezTo>
                        <a:pt x="201" y="174"/>
                        <a:pt x="187" y="121"/>
                        <a:pt x="214" y="112"/>
                      </a:cubicBezTo>
                      <a:cubicBezTo>
                        <a:pt x="219" y="126"/>
                        <a:pt x="207" y="129"/>
                        <a:pt x="225" y="133"/>
                      </a:cubicBezTo>
                      <a:cubicBezTo>
                        <a:pt x="234" y="123"/>
                        <a:pt x="234" y="117"/>
                        <a:pt x="250" y="109"/>
                      </a:cubicBezTo>
                      <a:cubicBezTo>
                        <a:pt x="262" y="98"/>
                        <a:pt x="277" y="93"/>
                        <a:pt x="284" y="77"/>
                      </a:cubicBezTo>
                      <a:cubicBezTo>
                        <a:pt x="286" y="71"/>
                        <a:pt x="292" y="59"/>
                        <a:pt x="292" y="59"/>
                      </a:cubicBezTo>
                      <a:cubicBezTo>
                        <a:pt x="288" y="57"/>
                        <a:pt x="280" y="56"/>
                        <a:pt x="280" y="53"/>
                      </a:cubicBezTo>
                      <a:cubicBezTo>
                        <a:pt x="280" y="50"/>
                        <a:pt x="305" y="46"/>
                        <a:pt x="288" y="44"/>
                      </a:cubicBezTo>
                      <a:lnTo>
                        <a:pt x="299" y="32"/>
                      </a:lnTo>
                      <a:lnTo>
                        <a:pt x="299" y="3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4" name="Freeform 90"/>
                <p:cNvSpPr>
                  <a:spLocks noChangeArrowheads="1"/>
                </p:cNvSpPr>
                <p:nvPr/>
              </p:nvSpPr>
              <p:spPr bwMode="auto">
                <a:xfrm>
                  <a:off x="4874" y="20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7" y="17"/>
                    </a:cxn>
                    <a:cxn ang="0">
                      <a:pos x="0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7" h="18">
                      <a:moveTo>
                        <a:pt x="0" y="12"/>
                      </a:moveTo>
                      <a:cubicBezTo>
                        <a:pt x="11" y="0"/>
                        <a:pt x="26" y="9"/>
                        <a:pt x="7" y="17"/>
                      </a:cubicBezTo>
                      <a:cubicBezTo>
                        <a:pt x="0" y="7"/>
                        <a:pt x="0" y="6"/>
                        <a:pt x="0" y="12"/>
                      </a:cubicBezTo>
                      <a:lnTo>
                        <a:pt x="0" y="1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5" name="Freeform 91"/>
                <p:cNvSpPr>
                  <a:spLocks noChangeArrowheads="1"/>
                </p:cNvSpPr>
                <p:nvPr/>
              </p:nvSpPr>
              <p:spPr bwMode="auto">
                <a:xfrm>
                  <a:off x="4430" y="247"/>
                  <a:ext cx="348" cy="183"/>
                </a:xfrm>
                <a:custGeom>
                  <a:avLst/>
                  <a:gdLst/>
                  <a:ahLst/>
                  <a:cxnLst>
                    <a:cxn ang="0">
                      <a:pos x="1533" y="37"/>
                    </a:cxn>
                    <a:cxn ang="0">
                      <a:pos x="1468" y="109"/>
                    </a:cxn>
                    <a:cxn ang="0">
                      <a:pos x="1412" y="173"/>
                    </a:cxn>
                    <a:cxn ang="0">
                      <a:pos x="1363" y="201"/>
                    </a:cxn>
                    <a:cxn ang="0">
                      <a:pos x="1197" y="257"/>
                    </a:cxn>
                    <a:cxn ang="0">
                      <a:pos x="1193" y="296"/>
                    </a:cxn>
                    <a:cxn ang="0">
                      <a:pos x="1140" y="324"/>
                    </a:cxn>
                    <a:cxn ang="0">
                      <a:pos x="1170" y="254"/>
                    </a:cxn>
                    <a:cxn ang="0">
                      <a:pos x="1088" y="269"/>
                    </a:cxn>
                    <a:cxn ang="0">
                      <a:pos x="1050" y="307"/>
                    </a:cxn>
                    <a:cxn ang="0">
                      <a:pos x="1125" y="398"/>
                    </a:cxn>
                    <a:cxn ang="0">
                      <a:pos x="1121" y="523"/>
                    </a:cxn>
                    <a:cxn ang="0">
                      <a:pos x="1021" y="578"/>
                    </a:cxn>
                    <a:cxn ang="0">
                      <a:pos x="983" y="548"/>
                    </a:cxn>
                    <a:cxn ang="0">
                      <a:pos x="907" y="497"/>
                    </a:cxn>
                    <a:cxn ang="0">
                      <a:pos x="870" y="497"/>
                    </a:cxn>
                    <a:cxn ang="0">
                      <a:pos x="847" y="560"/>
                    </a:cxn>
                    <a:cxn ang="0">
                      <a:pos x="941" y="659"/>
                    </a:cxn>
                    <a:cxn ang="0">
                      <a:pos x="960" y="746"/>
                    </a:cxn>
                    <a:cxn ang="0">
                      <a:pos x="990" y="800"/>
                    </a:cxn>
                    <a:cxn ang="0">
                      <a:pos x="926" y="776"/>
                    </a:cxn>
                    <a:cxn ang="0">
                      <a:pos x="885" y="737"/>
                    </a:cxn>
                    <a:cxn ang="0">
                      <a:pos x="794" y="604"/>
                    </a:cxn>
                    <a:cxn ang="0">
                      <a:pos x="802" y="440"/>
                    </a:cxn>
                    <a:cxn ang="0">
                      <a:pos x="794" y="380"/>
                    </a:cxn>
                    <a:cxn ang="0">
                      <a:pos x="775" y="392"/>
                    </a:cxn>
                    <a:cxn ang="0">
                      <a:pos x="725" y="377"/>
                    </a:cxn>
                    <a:cxn ang="0">
                      <a:pos x="681" y="242"/>
                    </a:cxn>
                    <a:cxn ang="0">
                      <a:pos x="625" y="236"/>
                    </a:cxn>
                    <a:cxn ang="0">
                      <a:pos x="546" y="245"/>
                    </a:cxn>
                    <a:cxn ang="0">
                      <a:pos x="456" y="327"/>
                    </a:cxn>
                    <a:cxn ang="0">
                      <a:pos x="368" y="380"/>
                    </a:cxn>
                    <a:cxn ang="0">
                      <a:pos x="345" y="389"/>
                    </a:cxn>
                    <a:cxn ang="0">
                      <a:pos x="300" y="467"/>
                    </a:cxn>
                    <a:cxn ang="0">
                      <a:pos x="285" y="506"/>
                    </a:cxn>
                    <a:cxn ang="0">
                      <a:pos x="240" y="575"/>
                    </a:cxn>
                    <a:cxn ang="0">
                      <a:pos x="176" y="557"/>
                    </a:cxn>
                    <a:cxn ang="0">
                      <a:pos x="123" y="365"/>
                    </a:cxn>
                    <a:cxn ang="0">
                      <a:pos x="134" y="221"/>
                    </a:cxn>
                    <a:cxn ang="0">
                      <a:pos x="81" y="257"/>
                    </a:cxn>
                    <a:cxn ang="0">
                      <a:pos x="37" y="213"/>
                    </a:cxn>
                    <a:cxn ang="0">
                      <a:pos x="45" y="195"/>
                    </a:cxn>
                    <a:cxn ang="0">
                      <a:pos x="0" y="130"/>
                    </a:cxn>
                    <a:cxn ang="0">
                      <a:pos x="1506" y="7"/>
                    </a:cxn>
                  </a:cxnLst>
                  <a:rect l="0" t="0" r="r" b="b"/>
                  <a:pathLst>
                    <a:path w="1534" h="807">
                      <a:moveTo>
                        <a:pt x="1506" y="7"/>
                      </a:moveTo>
                      <a:cubicBezTo>
                        <a:pt x="1512" y="21"/>
                        <a:pt x="1527" y="22"/>
                        <a:pt x="1533" y="37"/>
                      </a:cubicBezTo>
                      <a:cubicBezTo>
                        <a:pt x="1527" y="52"/>
                        <a:pt x="1512" y="57"/>
                        <a:pt x="1502" y="69"/>
                      </a:cubicBezTo>
                      <a:cubicBezTo>
                        <a:pt x="1493" y="84"/>
                        <a:pt x="1487" y="99"/>
                        <a:pt x="1468" y="109"/>
                      </a:cubicBezTo>
                      <a:cubicBezTo>
                        <a:pt x="1459" y="119"/>
                        <a:pt x="1455" y="124"/>
                        <a:pt x="1461" y="136"/>
                      </a:cubicBezTo>
                      <a:cubicBezTo>
                        <a:pt x="1448" y="152"/>
                        <a:pt x="1431" y="162"/>
                        <a:pt x="1412" y="173"/>
                      </a:cubicBezTo>
                      <a:cubicBezTo>
                        <a:pt x="1404" y="176"/>
                        <a:pt x="1389" y="183"/>
                        <a:pt x="1389" y="183"/>
                      </a:cubicBezTo>
                      <a:cubicBezTo>
                        <a:pt x="1397" y="199"/>
                        <a:pt x="1380" y="198"/>
                        <a:pt x="1363" y="201"/>
                      </a:cubicBezTo>
                      <a:cubicBezTo>
                        <a:pt x="1351" y="210"/>
                        <a:pt x="1344" y="214"/>
                        <a:pt x="1329" y="218"/>
                      </a:cubicBezTo>
                      <a:cubicBezTo>
                        <a:pt x="1295" y="213"/>
                        <a:pt x="1227" y="241"/>
                        <a:pt x="1197" y="257"/>
                      </a:cubicBezTo>
                      <a:cubicBezTo>
                        <a:pt x="1201" y="270"/>
                        <a:pt x="1191" y="276"/>
                        <a:pt x="1208" y="279"/>
                      </a:cubicBezTo>
                      <a:cubicBezTo>
                        <a:pt x="1214" y="289"/>
                        <a:pt x="1208" y="292"/>
                        <a:pt x="1193" y="296"/>
                      </a:cubicBezTo>
                      <a:cubicBezTo>
                        <a:pt x="1182" y="309"/>
                        <a:pt x="1176" y="318"/>
                        <a:pt x="1159" y="327"/>
                      </a:cubicBezTo>
                      <a:cubicBezTo>
                        <a:pt x="1154" y="325"/>
                        <a:pt x="1144" y="328"/>
                        <a:pt x="1140" y="324"/>
                      </a:cubicBezTo>
                      <a:cubicBezTo>
                        <a:pt x="1131" y="309"/>
                        <a:pt x="1152" y="282"/>
                        <a:pt x="1170" y="279"/>
                      </a:cubicBezTo>
                      <a:cubicBezTo>
                        <a:pt x="1176" y="267"/>
                        <a:pt x="1165" y="267"/>
                        <a:pt x="1170" y="254"/>
                      </a:cubicBezTo>
                      <a:cubicBezTo>
                        <a:pt x="1165" y="233"/>
                        <a:pt x="1150" y="239"/>
                        <a:pt x="1129" y="245"/>
                      </a:cubicBezTo>
                      <a:cubicBezTo>
                        <a:pt x="1118" y="257"/>
                        <a:pt x="1104" y="264"/>
                        <a:pt x="1088" y="269"/>
                      </a:cubicBezTo>
                      <a:cubicBezTo>
                        <a:pt x="1080" y="278"/>
                        <a:pt x="1072" y="284"/>
                        <a:pt x="1065" y="290"/>
                      </a:cubicBezTo>
                      <a:cubicBezTo>
                        <a:pt x="1059" y="296"/>
                        <a:pt x="1050" y="307"/>
                        <a:pt x="1050" y="307"/>
                      </a:cubicBezTo>
                      <a:cubicBezTo>
                        <a:pt x="1054" y="330"/>
                        <a:pt x="1055" y="343"/>
                        <a:pt x="1080" y="357"/>
                      </a:cubicBezTo>
                      <a:cubicBezTo>
                        <a:pt x="1093" y="371"/>
                        <a:pt x="1106" y="388"/>
                        <a:pt x="1125" y="398"/>
                      </a:cubicBezTo>
                      <a:cubicBezTo>
                        <a:pt x="1129" y="405"/>
                        <a:pt x="1137" y="423"/>
                        <a:pt x="1137" y="423"/>
                      </a:cubicBezTo>
                      <a:cubicBezTo>
                        <a:pt x="1135" y="437"/>
                        <a:pt x="1131" y="514"/>
                        <a:pt x="1121" y="523"/>
                      </a:cubicBezTo>
                      <a:cubicBezTo>
                        <a:pt x="1114" y="532"/>
                        <a:pt x="1088" y="537"/>
                        <a:pt x="1076" y="542"/>
                      </a:cubicBezTo>
                      <a:cubicBezTo>
                        <a:pt x="1063" y="558"/>
                        <a:pt x="1039" y="563"/>
                        <a:pt x="1021" y="578"/>
                      </a:cubicBezTo>
                      <a:cubicBezTo>
                        <a:pt x="1009" y="588"/>
                        <a:pt x="1016" y="594"/>
                        <a:pt x="998" y="598"/>
                      </a:cubicBezTo>
                      <a:cubicBezTo>
                        <a:pt x="990" y="581"/>
                        <a:pt x="1014" y="555"/>
                        <a:pt x="983" y="548"/>
                      </a:cubicBezTo>
                      <a:cubicBezTo>
                        <a:pt x="971" y="536"/>
                        <a:pt x="960" y="518"/>
                        <a:pt x="945" y="509"/>
                      </a:cubicBezTo>
                      <a:cubicBezTo>
                        <a:pt x="936" y="486"/>
                        <a:pt x="951" y="513"/>
                        <a:pt x="907" y="497"/>
                      </a:cubicBezTo>
                      <a:cubicBezTo>
                        <a:pt x="900" y="494"/>
                        <a:pt x="900" y="483"/>
                        <a:pt x="892" y="479"/>
                      </a:cubicBezTo>
                      <a:cubicBezTo>
                        <a:pt x="885" y="460"/>
                        <a:pt x="877" y="488"/>
                        <a:pt x="870" y="497"/>
                      </a:cubicBezTo>
                      <a:cubicBezTo>
                        <a:pt x="866" y="511"/>
                        <a:pt x="858" y="517"/>
                        <a:pt x="855" y="532"/>
                      </a:cubicBezTo>
                      <a:cubicBezTo>
                        <a:pt x="860" y="544"/>
                        <a:pt x="856" y="549"/>
                        <a:pt x="847" y="560"/>
                      </a:cubicBezTo>
                      <a:cubicBezTo>
                        <a:pt x="855" y="567"/>
                        <a:pt x="873" y="585"/>
                        <a:pt x="877" y="595"/>
                      </a:cubicBezTo>
                      <a:cubicBezTo>
                        <a:pt x="892" y="631"/>
                        <a:pt x="888" y="652"/>
                        <a:pt x="941" y="659"/>
                      </a:cubicBezTo>
                      <a:cubicBezTo>
                        <a:pt x="954" y="667"/>
                        <a:pt x="960" y="673"/>
                        <a:pt x="971" y="682"/>
                      </a:cubicBezTo>
                      <a:cubicBezTo>
                        <a:pt x="962" y="702"/>
                        <a:pt x="966" y="724"/>
                        <a:pt x="960" y="746"/>
                      </a:cubicBezTo>
                      <a:cubicBezTo>
                        <a:pt x="964" y="766"/>
                        <a:pt x="962" y="771"/>
                        <a:pt x="983" y="782"/>
                      </a:cubicBezTo>
                      <a:cubicBezTo>
                        <a:pt x="985" y="788"/>
                        <a:pt x="988" y="794"/>
                        <a:pt x="990" y="800"/>
                      </a:cubicBezTo>
                      <a:cubicBezTo>
                        <a:pt x="992" y="806"/>
                        <a:pt x="968" y="794"/>
                        <a:pt x="968" y="794"/>
                      </a:cubicBezTo>
                      <a:cubicBezTo>
                        <a:pt x="945" y="806"/>
                        <a:pt x="943" y="786"/>
                        <a:pt x="926" y="776"/>
                      </a:cubicBezTo>
                      <a:cubicBezTo>
                        <a:pt x="919" y="771"/>
                        <a:pt x="904" y="764"/>
                        <a:pt x="904" y="764"/>
                      </a:cubicBezTo>
                      <a:cubicBezTo>
                        <a:pt x="887" y="743"/>
                        <a:pt x="892" y="754"/>
                        <a:pt x="885" y="737"/>
                      </a:cubicBezTo>
                      <a:cubicBezTo>
                        <a:pt x="879" y="697"/>
                        <a:pt x="868" y="634"/>
                        <a:pt x="821" y="613"/>
                      </a:cubicBezTo>
                      <a:cubicBezTo>
                        <a:pt x="805" y="618"/>
                        <a:pt x="800" y="618"/>
                        <a:pt x="794" y="604"/>
                      </a:cubicBezTo>
                      <a:cubicBezTo>
                        <a:pt x="804" y="575"/>
                        <a:pt x="813" y="544"/>
                        <a:pt x="824" y="518"/>
                      </a:cubicBezTo>
                      <a:cubicBezTo>
                        <a:pt x="821" y="489"/>
                        <a:pt x="811" y="470"/>
                        <a:pt x="802" y="440"/>
                      </a:cubicBezTo>
                      <a:cubicBezTo>
                        <a:pt x="807" y="429"/>
                        <a:pt x="800" y="426"/>
                        <a:pt x="794" y="414"/>
                      </a:cubicBezTo>
                      <a:cubicBezTo>
                        <a:pt x="798" y="400"/>
                        <a:pt x="805" y="394"/>
                        <a:pt x="794" y="380"/>
                      </a:cubicBezTo>
                      <a:cubicBezTo>
                        <a:pt x="790" y="382"/>
                        <a:pt x="787" y="382"/>
                        <a:pt x="783" y="383"/>
                      </a:cubicBezTo>
                      <a:cubicBezTo>
                        <a:pt x="779" y="386"/>
                        <a:pt x="779" y="391"/>
                        <a:pt x="775" y="392"/>
                      </a:cubicBezTo>
                      <a:cubicBezTo>
                        <a:pt x="768" y="395"/>
                        <a:pt x="752" y="398"/>
                        <a:pt x="752" y="398"/>
                      </a:cubicBezTo>
                      <a:cubicBezTo>
                        <a:pt x="740" y="389"/>
                        <a:pt x="731" y="389"/>
                        <a:pt x="725" y="377"/>
                      </a:cubicBezTo>
                      <a:cubicBezTo>
                        <a:pt x="735" y="355"/>
                        <a:pt x="712" y="290"/>
                        <a:pt x="689" y="279"/>
                      </a:cubicBezTo>
                      <a:cubicBezTo>
                        <a:pt x="676" y="266"/>
                        <a:pt x="677" y="260"/>
                        <a:pt x="681" y="242"/>
                      </a:cubicBezTo>
                      <a:cubicBezTo>
                        <a:pt x="677" y="227"/>
                        <a:pt x="674" y="208"/>
                        <a:pt x="655" y="204"/>
                      </a:cubicBezTo>
                      <a:cubicBezTo>
                        <a:pt x="649" y="218"/>
                        <a:pt x="640" y="227"/>
                        <a:pt x="625" y="236"/>
                      </a:cubicBezTo>
                      <a:cubicBezTo>
                        <a:pt x="612" y="233"/>
                        <a:pt x="583" y="227"/>
                        <a:pt x="583" y="227"/>
                      </a:cubicBezTo>
                      <a:cubicBezTo>
                        <a:pt x="561" y="230"/>
                        <a:pt x="562" y="236"/>
                        <a:pt x="546" y="245"/>
                      </a:cubicBezTo>
                      <a:cubicBezTo>
                        <a:pt x="538" y="264"/>
                        <a:pt x="534" y="273"/>
                        <a:pt x="506" y="279"/>
                      </a:cubicBezTo>
                      <a:cubicBezTo>
                        <a:pt x="498" y="284"/>
                        <a:pt x="458" y="325"/>
                        <a:pt x="456" y="327"/>
                      </a:cubicBezTo>
                      <a:cubicBezTo>
                        <a:pt x="435" y="337"/>
                        <a:pt x="405" y="349"/>
                        <a:pt x="388" y="363"/>
                      </a:cubicBezTo>
                      <a:cubicBezTo>
                        <a:pt x="379" y="368"/>
                        <a:pt x="376" y="376"/>
                        <a:pt x="368" y="380"/>
                      </a:cubicBezTo>
                      <a:cubicBezTo>
                        <a:pt x="364" y="382"/>
                        <a:pt x="361" y="382"/>
                        <a:pt x="357" y="383"/>
                      </a:cubicBezTo>
                      <a:cubicBezTo>
                        <a:pt x="353" y="385"/>
                        <a:pt x="349" y="386"/>
                        <a:pt x="345" y="389"/>
                      </a:cubicBezTo>
                      <a:cubicBezTo>
                        <a:pt x="338" y="395"/>
                        <a:pt x="323" y="405"/>
                        <a:pt x="323" y="405"/>
                      </a:cubicBezTo>
                      <a:cubicBezTo>
                        <a:pt x="313" y="426"/>
                        <a:pt x="310" y="446"/>
                        <a:pt x="300" y="467"/>
                      </a:cubicBezTo>
                      <a:cubicBezTo>
                        <a:pt x="296" y="477"/>
                        <a:pt x="293" y="486"/>
                        <a:pt x="289" y="497"/>
                      </a:cubicBezTo>
                      <a:cubicBezTo>
                        <a:pt x="287" y="500"/>
                        <a:pt x="285" y="506"/>
                        <a:pt x="285" y="506"/>
                      </a:cubicBezTo>
                      <a:cubicBezTo>
                        <a:pt x="285" y="512"/>
                        <a:pt x="293" y="545"/>
                        <a:pt x="274" y="557"/>
                      </a:cubicBezTo>
                      <a:cubicBezTo>
                        <a:pt x="264" y="564"/>
                        <a:pt x="240" y="575"/>
                        <a:pt x="240" y="575"/>
                      </a:cubicBezTo>
                      <a:cubicBezTo>
                        <a:pt x="234" y="586"/>
                        <a:pt x="229" y="600"/>
                        <a:pt x="213" y="604"/>
                      </a:cubicBezTo>
                      <a:cubicBezTo>
                        <a:pt x="187" y="597"/>
                        <a:pt x="181" y="576"/>
                        <a:pt x="176" y="557"/>
                      </a:cubicBezTo>
                      <a:cubicBezTo>
                        <a:pt x="161" y="515"/>
                        <a:pt x="153" y="473"/>
                        <a:pt x="134" y="429"/>
                      </a:cubicBezTo>
                      <a:cubicBezTo>
                        <a:pt x="132" y="399"/>
                        <a:pt x="130" y="391"/>
                        <a:pt x="123" y="365"/>
                      </a:cubicBezTo>
                      <a:cubicBezTo>
                        <a:pt x="123" y="355"/>
                        <a:pt x="127" y="309"/>
                        <a:pt x="119" y="293"/>
                      </a:cubicBezTo>
                      <a:cubicBezTo>
                        <a:pt x="130" y="273"/>
                        <a:pt x="123" y="247"/>
                        <a:pt x="134" y="221"/>
                      </a:cubicBezTo>
                      <a:cubicBezTo>
                        <a:pt x="123" y="196"/>
                        <a:pt x="112" y="239"/>
                        <a:pt x="104" y="245"/>
                      </a:cubicBezTo>
                      <a:cubicBezTo>
                        <a:pt x="98" y="250"/>
                        <a:pt x="81" y="257"/>
                        <a:pt x="81" y="257"/>
                      </a:cubicBezTo>
                      <a:cubicBezTo>
                        <a:pt x="65" y="253"/>
                        <a:pt x="52" y="247"/>
                        <a:pt x="45" y="230"/>
                      </a:cubicBezTo>
                      <a:cubicBezTo>
                        <a:pt x="43" y="224"/>
                        <a:pt x="37" y="213"/>
                        <a:pt x="37" y="213"/>
                      </a:cubicBezTo>
                      <a:cubicBezTo>
                        <a:pt x="56" y="210"/>
                        <a:pt x="56" y="202"/>
                        <a:pt x="70" y="195"/>
                      </a:cubicBezTo>
                      <a:cubicBezTo>
                        <a:pt x="65" y="180"/>
                        <a:pt x="58" y="187"/>
                        <a:pt x="45" y="195"/>
                      </a:cubicBezTo>
                      <a:cubicBezTo>
                        <a:pt x="28" y="190"/>
                        <a:pt x="28" y="186"/>
                        <a:pt x="33" y="174"/>
                      </a:cubicBezTo>
                      <a:cubicBezTo>
                        <a:pt x="20" y="162"/>
                        <a:pt x="16" y="143"/>
                        <a:pt x="0" y="130"/>
                      </a:cubicBezTo>
                      <a:lnTo>
                        <a:pt x="142" y="0"/>
                      </a:lnTo>
                      <a:lnTo>
                        <a:pt x="1506" y="7"/>
                      </a:lnTo>
                      <a:lnTo>
                        <a:pt x="1506" y="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6" name="Freeform 92"/>
                <p:cNvSpPr>
                  <a:spLocks noChangeArrowheads="1"/>
                </p:cNvSpPr>
                <p:nvPr/>
              </p:nvSpPr>
              <p:spPr bwMode="auto">
                <a:xfrm>
                  <a:off x="4491" y="37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32" y="4"/>
                    </a:cxn>
                    <a:cxn ang="0">
                      <a:pos x="72" y="51"/>
                    </a:cxn>
                    <a:cxn ang="0">
                      <a:pos x="36" y="125"/>
                    </a:cxn>
                    <a:cxn ang="0">
                      <a:pos x="0" y="104"/>
                    </a:cxn>
                    <a:cxn ang="0">
                      <a:pos x="12" y="16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84" h="126">
                      <a:moveTo>
                        <a:pt x="12" y="16"/>
                      </a:moveTo>
                      <a:cubicBezTo>
                        <a:pt x="6" y="3"/>
                        <a:pt x="16" y="0"/>
                        <a:pt x="32" y="4"/>
                      </a:cubicBezTo>
                      <a:cubicBezTo>
                        <a:pt x="46" y="19"/>
                        <a:pt x="54" y="36"/>
                        <a:pt x="72" y="51"/>
                      </a:cubicBezTo>
                      <a:cubicBezTo>
                        <a:pt x="83" y="77"/>
                        <a:pt x="78" y="116"/>
                        <a:pt x="36" y="125"/>
                      </a:cubicBezTo>
                      <a:cubicBezTo>
                        <a:pt x="10" y="120"/>
                        <a:pt x="8" y="120"/>
                        <a:pt x="0" y="104"/>
                      </a:cubicBezTo>
                      <a:cubicBezTo>
                        <a:pt x="2" y="100"/>
                        <a:pt x="0" y="6"/>
                        <a:pt x="12" y="16"/>
                      </a:cubicBezTo>
                      <a:lnTo>
                        <a:pt x="12" y="1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7" name="Freeform 93"/>
                <p:cNvSpPr>
                  <a:spLocks noChangeArrowheads="1"/>
                </p:cNvSpPr>
                <p:nvPr/>
              </p:nvSpPr>
              <p:spPr bwMode="auto">
                <a:xfrm>
                  <a:off x="4756" y="279"/>
                  <a:ext cx="18" cy="24"/>
                </a:xfrm>
                <a:custGeom>
                  <a:avLst/>
                  <a:gdLst/>
                  <a:ahLst/>
                  <a:cxnLst>
                    <a:cxn ang="0">
                      <a:pos x="23" y="36"/>
                    </a:cxn>
                    <a:cxn ang="0">
                      <a:pos x="52" y="1"/>
                    </a:cxn>
                    <a:cxn ang="0">
                      <a:pos x="78" y="4"/>
                    </a:cxn>
                    <a:cxn ang="0">
                      <a:pos x="70" y="33"/>
                    </a:cxn>
                    <a:cxn ang="0">
                      <a:pos x="23" y="104"/>
                    </a:cxn>
                    <a:cxn ang="0">
                      <a:pos x="12" y="83"/>
                    </a:cxn>
                    <a:cxn ang="0">
                      <a:pos x="5" y="48"/>
                    </a:cxn>
                    <a:cxn ang="0">
                      <a:pos x="23" y="36"/>
                    </a:cxn>
                    <a:cxn ang="0">
                      <a:pos x="23" y="36"/>
                    </a:cxn>
                  </a:cxnLst>
                  <a:rect l="0" t="0" r="r" b="b"/>
                  <a:pathLst>
                    <a:path w="80" h="105">
                      <a:moveTo>
                        <a:pt x="23" y="36"/>
                      </a:moveTo>
                      <a:cubicBezTo>
                        <a:pt x="27" y="17"/>
                        <a:pt x="25" y="9"/>
                        <a:pt x="52" y="1"/>
                      </a:cubicBezTo>
                      <a:cubicBezTo>
                        <a:pt x="61" y="3"/>
                        <a:pt x="72" y="0"/>
                        <a:pt x="78" y="4"/>
                      </a:cubicBezTo>
                      <a:cubicBezTo>
                        <a:pt x="79" y="7"/>
                        <a:pt x="74" y="29"/>
                        <a:pt x="70" y="33"/>
                      </a:cubicBezTo>
                      <a:cubicBezTo>
                        <a:pt x="56" y="59"/>
                        <a:pt x="54" y="88"/>
                        <a:pt x="23" y="104"/>
                      </a:cubicBezTo>
                      <a:cubicBezTo>
                        <a:pt x="7" y="99"/>
                        <a:pt x="7" y="95"/>
                        <a:pt x="12" y="83"/>
                      </a:cubicBezTo>
                      <a:cubicBezTo>
                        <a:pt x="9" y="69"/>
                        <a:pt x="0" y="63"/>
                        <a:pt x="5" y="48"/>
                      </a:cubicBezTo>
                      <a:cubicBezTo>
                        <a:pt x="7" y="42"/>
                        <a:pt x="14" y="32"/>
                        <a:pt x="23" y="36"/>
                      </a:cubicBezTo>
                      <a:lnTo>
                        <a:pt x="23" y="3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8" name="Freeform 94"/>
                <p:cNvSpPr>
                  <a:spLocks noChangeArrowheads="1"/>
                </p:cNvSpPr>
                <p:nvPr/>
              </p:nvSpPr>
              <p:spPr bwMode="auto">
                <a:xfrm>
                  <a:off x="4808" y="267"/>
                  <a:ext cx="9" cy="10"/>
                </a:xfrm>
                <a:custGeom>
                  <a:avLst/>
                  <a:gdLst/>
                  <a:ahLst/>
                  <a:cxnLst>
                    <a:cxn ang="0">
                      <a:pos x="14" y="23"/>
                    </a:cxn>
                    <a:cxn ang="0">
                      <a:pos x="10" y="44"/>
                    </a:cxn>
                    <a:cxn ang="0">
                      <a:pos x="14" y="23"/>
                    </a:cxn>
                    <a:cxn ang="0">
                      <a:pos x="14" y="23"/>
                    </a:cxn>
                  </a:cxnLst>
                  <a:rect l="0" t="0" r="r" b="b"/>
                  <a:pathLst>
                    <a:path w="41" h="45">
                      <a:moveTo>
                        <a:pt x="14" y="23"/>
                      </a:moveTo>
                      <a:cubicBezTo>
                        <a:pt x="36" y="0"/>
                        <a:pt x="40" y="29"/>
                        <a:pt x="10" y="44"/>
                      </a:cubicBezTo>
                      <a:cubicBezTo>
                        <a:pt x="0" y="33"/>
                        <a:pt x="2" y="32"/>
                        <a:pt x="14" y="23"/>
                      </a:cubicBezTo>
                      <a:lnTo>
                        <a:pt x="14" y="23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19" name="Freeform 95"/>
                <p:cNvSpPr>
                  <a:spLocks noChangeArrowheads="1"/>
                </p:cNvSpPr>
                <p:nvPr/>
              </p:nvSpPr>
              <p:spPr bwMode="auto">
                <a:xfrm>
                  <a:off x="3878" y="178"/>
                  <a:ext cx="432" cy="344"/>
                </a:xfrm>
                <a:custGeom>
                  <a:avLst/>
                  <a:gdLst/>
                  <a:ahLst/>
                  <a:cxnLst>
                    <a:cxn ang="0">
                      <a:pos x="1344" y="1264"/>
                    </a:cxn>
                    <a:cxn ang="0">
                      <a:pos x="1358" y="1227"/>
                    </a:cxn>
                    <a:cxn ang="0">
                      <a:pos x="1397" y="1125"/>
                    </a:cxn>
                    <a:cxn ang="0">
                      <a:pos x="858" y="781"/>
                    </a:cxn>
                    <a:cxn ang="0">
                      <a:pos x="783" y="940"/>
                    </a:cxn>
                    <a:cxn ang="0">
                      <a:pos x="841" y="1511"/>
                    </a:cxn>
                    <a:cxn ang="0">
                      <a:pos x="783" y="1343"/>
                    </a:cxn>
                    <a:cxn ang="0">
                      <a:pos x="673" y="1195"/>
                    </a:cxn>
                    <a:cxn ang="0">
                      <a:pos x="682" y="1125"/>
                    </a:cxn>
                    <a:cxn ang="0">
                      <a:pos x="687" y="1071"/>
                    </a:cxn>
                    <a:cxn ang="0">
                      <a:pos x="616" y="1018"/>
                    </a:cxn>
                    <a:cxn ang="0">
                      <a:pos x="543" y="940"/>
                    </a:cxn>
                    <a:cxn ang="0">
                      <a:pos x="414" y="961"/>
                    </a:cxn>
                    <a:cxn ang="0">
                      <a:pos x="352" y="990"/>
                    </a:cxn>
                    <a:cxn ang="0">
                      <a:pos x="217" y="990"/>
                    </a:cxn>
                    <a:cxn ang="0">
                      <a:pos x="60" y="847"/>
                    </a:cxn>
                    <a:cxn ang="0">
                      <a:pos x="29" y="804"/>
                    </a:cxn>
                    <a:cxn ang="0">
                      <a:pos x="0" y="713"/>
                    </a:cxn>
                    <a:cxn ang="0">
                      <a:pos x="66" y="580"/>
                    </a:cxn>
                    <a:cxn ang="0">
                      <a:pos x="88" y="489"/>
                    </a:cxn>
                    <a:cxn ang="0">
                      <a:pos x="141" y="386"/>
                    </a:cxn>
                    <a:cxn ang="0">
                      <a:pos x="225" y="315"/>
                    </a:cxn>
                    <a:cxn ang="0">
                      <a:pos x="467" y="183"/>
                    </a:cxn>
                    <a:cxn ang="0">
                      <a:pos x="616" y="80"/>
                    </a:cxn>
                    <a:cxn ang="0">
                      <a:pos x="718" y="15"/>
                    </a:cxn>
                    <a:cxn ang="0">
                      <a:pos x="1012" y="4"/>
                    </a:cxn>
                    <a:cxn ang="0">
                      <a:pos x="1110" y="0"/>
                    </a:cxn>
                    <a:cxn ang="0">
                      <a:pos x="1071" y="91"/>
                    </a:cxn>
                    <a:cxn ang="0">
                      <a:pos x="1236" y="231"/>
                    </a:cxn>
                    <a:cxn ang="0">
                      <a:pos x="1388" y="203"/>
                    </a:cxn>
                    <a:cxn ang="0">
                      <a:pos x="1478" y="225"/>
                    </a:cxn>
                    <a:cxn ang="0">
                      <a:pos x="1562" y="262"/>
                    </a:cxn>
                    <a:cxn ang="0">
                      <a:pos x="1599" y="510"/>
                    </a:cxn>
                    <a:cxn ang="0">
                      <a:pos x="1599" y="649"/>
                    </a:cxn>
                    <a:cxn ang="0">
                      <a:pos x="1675" y="770"/>
                    </a:cxn>
                    <a:cxn ang="0">
                      <a:pos x="1804" y="818"/>
                    </a:cxn>
                    <a:cxn ang="0">
                      <a:pos x="1897" y="804"/>
                    </a:cxn>
                    <a:cxn ang="0">
                      <a:pos x="1857" y="925"/>
                    </a:cxn>
                    <a:cxn ang="0">
                      <a:pos x="1675" y="1108"/>
                    </a:cxn>
                    <a:cxn ang="0">
                      <a:pos x="1531" y="1318"/>
                    </a:cxn>
                    <a:cxn ang="0">
                      <a:pos x="1554" y="1379"/>
                    </a:cxn>
                    <a:cxn ang="0">
                      <a:pos x="1214" y="1511"/>
                    </a:cxn>
                  </a:cxnLst>
                  <a:rect l="0" t="0" r="r" b="b"/>
                  <a:pathLst>
                    <a:path w="1904" h="1515">
                      <a:moveTo>
                        <a:pt x="1214" y="1511"/>
                      </a:moveTo>
                      <a:lnTo>
                        <a:pt x="1344" y="1264"/>
                      </a:lnTo>
                      <a:lnTo>
                        <a:pt x="1321" y="1222"/>
                      </a:lnTo>
                      <a:lnTo>
                        <a:pt x="1358" y="1227"/>
                      </a:lnTo>
                      <a:lnTo>
                        <a:pt x="1383" y="1200"/>
                      </a:lnTo>
                      <a:lnTo>
                        <a:pt x="1397" y="1125"/>
                      </a:lnTo>
                      <a:lnTo>
                        <a:pt x="1397" y="1006"/>
                      </a:lnTo>
                      <a:lnTo>
                        <a:pt x="858" y="781"/>
                      </a:lnTo>
                      <a:lnTo>
                        <a:pt x="822" y="838"/>
                      </a:lnTo>
                      <a:lnTo>
                        <a:pt x="783" y="940"/>
                      </a:lnTo>
                      <a:lnTo>
                        <a:pt x="1105" y="1514"/>
                      </a:lnTo>
                      <a:lnTo>
                        <a:pt x="841" y="1511"/>
                      </a:lnTo>
                      <a:lnTo>
                        <a:pt x="844" y="1455"/>
                      </a:lnTo>
                      <a:cubicBezTo>
                        <a:pt x="789" y="1410"/>
                        <a:pt x="822" y="1385"/>
                        <a:pt x="783" y="1343"/>
                      </a:cubicBezTo>
                      <a:cubicBezTo>
                        <a:pt x="768" y="1293"/>
                        <a:pt x="743" y="1275"/>
                        <a:pt x="704" y="1227"/>
                      </a:cubicBezTo>
                      <a:cubicBezTo>
                        <a:pt x="693" y="1216"/>
                        <a:pt x="682" y="1206"/>
                        <a:pt x="673" y="1195"/>
                      </a:cubicBezTo>
                      <a:lnTo>
                        <a:pt x="659" y="1175"/>
                      </a:lnTo>
                      <a:cubicBezTo>
                        <a:pt x="659" y="1175"/>
                        <a:pt x="682" y="1125"/>
                        <a:pt x="682" y="1125"/>
                      </a:cubicBezTo>
                      <a:cubicBezTo>
                        <a:pt x="687" y="1113"/>
                        <a:pt x="696" y="1091"/>
                        <a:pt x="696" y="1091"/>
                      </a:cubicBezTo>
                      <a:cubicBezTo>
                        <a:pt x="693" y="1085"/>
                        <a:pt x="687" y="1080"/>
                        <a:pt x="687" y="1071"/>
                      </a:cubicBezTo>
                      <a:cubicBezTo>
                        <a:pt x="690" y="1060"/>
                        <a:pt x="704" y="1038"/>
                        <a:pt x="704" y="1038"/>
                      </a:cubicBezTo>
                      <a:cubicBezTo>
                        <a:pt x="676" y="1003"/>
                        <a:pt x="659" y="1006"/>
                        <a:pt x="616" y="1018"/>
                      </a:cubicBezTo>
                      <a:cubicBezTo>
                        <a:pt x="607" y="1006"/>
                        <a:pt x="588" y="1000"/>
                        <a:pt x="579" y="990"/>
                      </a:cubicBezTo>
                      <a:cubicBezTo>
                        <a:pt x="518" y="917"/>
                        <a:pt x="604" y="984"/>
                        <a:pt x="543" y="940"/>
                      </a:cubicBezTo>
                      <a:cubicBezTo>
                        <a:pt x="467" y="947"/>
                        <a:pt x="501" y="940"/>
                        <a:pt x="436" y="956"/>
                      </a:cubicBezTo>
                      <a:cubicBezTo>
                        <a:pt x="428" y="958"/>
                        <a:pt x="414" y="961"/>
                        <a:pt x="414" y="961"/>
                      </a:cubicBezTo>
                      <a:cubicBezTo>
                        <a:pt x="408" y="967"/>
                        <a:pt x="406" y="975"/>
                        <a:pt x="397" y="980"/>
                      </a:cubicBezTo>
                      <a:cubicBezTo>
                        <a:pt x="386" y="984"/>
                        <a:pt x="352" y="990"/>
                        <a:pt x="352" y="990"/>
                      </a:cubicBezTo>
                      <a:cubicBezTo>
                        <a:pt x="293" y="961"/>
                        <a:pt x="324" y="964"/>
                        <a:pt x="262" y="980"/>
                      </a:cubicBezTo>
                      <a:cubicBezTo>
                        <a:pt x="248" y="983"/>
                        <a:pt x="217" y="990"/>
                        <a:pt x="217" y="990"/>
                      </a:cubicBezTo>
                      <a:cubicBezTo>
                        <a:pt x="172" y="1041"/>
                        <a:pt x="127" y="940"/>
                        <a:pt x="97" y="917"/>
                      </a:cubicBezTo>
                      <a:cubicBezTo>
                        <a:pt x="88" y="897"/>
                        <a:pt x="66" y="869"/>
                        <a:pt x="60" y="847"/>
                      </a:cubicBezTo>
                      <a:cubicBezTo>
                        <a:pt x="55" y="838"/>
                        <a:pt x="60" y="826"/>
                        <a:pt x="52" y="818"/>
                      </a:cubicBezTo>
                      <a:cubicBezTo>
                        <a:pt x="46" y="809"/>
                        <a:pt x="35" y="809"/>
                        <a:pt x="29" y="804"/>
                      </a:cubicBezTo>
                      <a:cubicBezTo>
                        <a:pt x="7" y="749"/>
                        <a:pt x="41" y="833"/>
                        <a:pt x="13" y="746"/>
                      </a:cubicBezTo>
                      <a:cubicBezTo>
                        <a:pt x="10" y="735"/>
                        <a:pt x="0" y="713"/>
                        <a:pt x="0" y="713"/>
                      </a:cubicBezTo>
                      <a:cubicBezTo>
                        <a:pt x="7" y="685"/>
                        <a:pt x="4" y="671"/>
                        <a:pt x="35" y="657"/>
                      </a:cubicBezTo>
                      <a:cubicBezTo>
                        <a:pt x="55" y="599"/>
                        <a:pt x="46" y="623"/>
                        <a:pt x="66" y="580"/>
                      </a:cubicBezTo>
                      <a:cubicBezTo>
                        <a:pt x="71" y="569"/>
                        <a:pt x="83" y="543"/>
                        <a:pt x="83" y="543"/>
                      </a:cubicBezTo>
                      <a:cubicBezTo>
                        <a:pt x="71" y="521"/>
                        <a:pt x="66" y="518"/>
                        <a:pt x="88" y="489"/>
                      </a:cubicBezTo>
                      <a:cubicBezTo>
                        <a:pt x="99" y="480"/>
                        <a:pt x="119" y="458"/>
                        <a:pt x="119" y="458"/>
                      </a:cubicBezTo>
                      <a:cubicBezTo>
                        <a:pt x="102" y="419"/>
                        <a:pt x="99" y="414"/>
                        <a:pt x="141" y="386"/>
                      </a:cubicBezTo>
                      <a:cubicBezTo>
                        <a:pt x="155" y="379"/>
                        <a:pt x="186" y="368"/>
                        <a:pt x="186" y="368"/>
                      </a:cubicBezTo>
                      <a:cubicBezTo>
                        <a:pt x="203" y="351"/>
                        <a:pt x="209" y="332"/>
                        <a:pt x="225" y="315"/>
                      </a:cubicBezTo>
                      <a:cubicBezTo>
                        <a:pt x="248" y="290"/>
                        <a:pt x="284" y="284"/>
                        <a:pt x="316" y="267"/>
                      </a:cubicBezTo>
                      <a:cubicBezTo>
                        <a:pt x="350" y="234"/>
                        <a:pt x="417" y="209"/>
                        <a:pt x="467" y="183"/>
                      </a:cubicBezTo>
                      <a:cubicBezTo>
                        <a:pt x="487" y="161"/>
                        <a:pt x="490" y="136"/>
                        <a:pt x="526" y="124"/>
                      </a:cubicBezTo>
                      <a:cubicBezTo>
                        <a:pt x="554" y="105"/>
                        <a:pt x="582" y="96"/>
                        <a:pt x="616" y="80"/>
                      </a:cubicBezTo>
                      <a:cubicBezTo>
                        <a:pt x="624" y="74"/>
                        <a:pt x="633" y="66"/>
                        <a:pt x="633" y="66"/>
                      </a:cubicBezTo>
                      <a:cubicBezTo>
                        <a:pt x="659" y="40"/>
                        <a:pt x="682" y="24"/>
                        <a:pt x="718" y="15"/>
                      </a:cubicBezTo>
                      <a:cubicBezTo>
                        <a:pt x="749" y="82"/>
                        <a:pt x="835" y="15"/>
                        <a:pt x="889" y="10"/>
                      </a:cubicBezTo>
                      <a:cubicBezTo>
                        <a:pt x="928" y="7"/>
                        <a:pt x="973" y="7"/>
                        <a:pt x="1012" y="4"/>
                      </a:cubicBezTo>
                      <a:cubicBezTo>
                        <a:pt x="1029" y="7"/>
                        <a:pt x="1049" y="13"/>
                        <a:pt x="1065" y="10"/>
                      </a:cubicBezTo>
                      <a:cubicBezTo>
                        <a:pt x="1079" y="10"/>
                        <a:pt x="1110" y="0"/>
                        <a:pt x="1110" y="0"/>
                      </a:cubicBezTo>
                      <a:cubicBezTo>
                        <a:pt x="1158" y="21"/>
                        <a:pt x="1133" y="40"/>
                        <a:pt x="1116" y="80"/>
                      </a:cubicBezTo>
                      <a:cubicBezTo>
                        <a:pt x="1110" y="91"/>
                        <a:pt x="1071" y="91"/>
                        <a:pt x="1071" y="91"/>
                      </a:cubicBezTo>
                      <a:cubicBezTo>
                        <a:pt x="1057" y="127"/>
                        <a:pt x="1110" y="139"/>
                        <a:pt x="1147" y="150"/>
                      </a:cubicBezTo>
                      <a:cubicBezTo>
                        <a:pt x="1169" y="197"/>
                        <a:pt x="1175" y="217"/>
                        <a:pt x="1236" y="231"/>
                      </a:cubicBezTo>
                      <a:cubicBezTo>
                        <a:pt x="1288" y="195"/>
                        <a:pt x="1214" y="178"/>
                        <a:pt x="1307" y="155"/>
                      </a:cubicBezTo>
                      <a:cubicBezTo>
                        <a:pt x="1346" y="167"/>
                        <a:pt x="1355" y="192"/>
                        <a:pt x="1388" y="203"/>
                      </a:cubicBezTo>
                      <a:cubicBezTo>
                        <a:pt x="1411" y="209"/>
                        <a:pt x="1433" y="214"/>
                        <a:pt x="1456" y="220"/>
                      </a:cubicBezTo>
                      <a:cubicBezTo>
                        <a:pt x="1464" y="223"/>
                        <a:pt x="1478" y="225"/>
                        <a:pt x="1478" y="225"/>
                      </a:cubicBezTo>
                      <a:cubicBezTo>
                        <a:pt x="1528" y="214"/>
                        <a:pt x="1528" y="209"/>
                        <a:pt x="1571" y="231"/>
                      </a:cubicBezTo>
                      <a:cubicBezTo>
                        <a:pt x="1583" y="256"/>
                        <a:pt x="1580" y="237"/>
                        <a:pt x="1562" y="262"/>
                      </a:cubicBezTo>
                      <a:cubicBezTo>
                        <a:pt x="1556" y="273"/>
                        <a:pt x="1548" y="298"/>
                        <a:pt x="1548" y="298"/>
                      </a:cubicBezTo>
                      <a:cubicBezTo>
                        <a:pt x="1554" y="360"/>
                        <a:pt x="1554" y="456"/>
                        <a:pt x="1599" y="510"/>
                      </a:cubicBezTo>
                      <a:cubicBezTo>
                        <a:pt x="1588" y="538"/>
                        <a:pt x="1577" y="566"/>
                        <a:pt x="1571" y="597"/>
                      </a:cubicBezTo>
                      <a:cubicBezTo>
                        <a:pt x="1577" y="613"/>
                        <a:pt x="1591" y="629"/>
                        <a:pt x="1599" y="649"/>
                      </a:cubicBezTo>
                      <a:cubicBezTo>
                        <a:pt x="1602" y="668"/>
                        <a:pt x="1599" y="688"/>
                        <a:pt x="1608" y="702"/>
                      </a:cubicBezTo>
                      <a:cubicBezTo>
                        <a:pt x="1613" y="710"/>
                        <a:pt x="1664" y="735"/>
                        <a:pt x="1675" y="770"/>
                      </a:cubicBezTo>
                      <a:cubicBezTo>
                        <a:pt x="1661" y="804"/>
                        <a:pt x="1686" y="833"/>
                        <a:pt x="1728" y="843"/>
                      </a:cubicBezTo>
                      <a:cubicBezTo>
                        <a:pt x="1762" y="835"/>
                        <a:pt x="1784" y="838"/>
                        <a:pt x="1804" y="818"/>
                      </a:cubicBezTo>
                      <a:cubicBezTo>
                        <a:pt x="1846" y="823"/>
                        <a:pt x="1854" y="826"/>
                        <a:pt x="1875" y="798"/>
                      </a:cubicBezTo>
                      <a:cubicBezTo>
                        <a:pt x="1883" y="801"/>
                        <a:pt x="1894" y="798"/>
                        <a:pt x="1897" y="804"/>
                      </a:cubicBezTo>
                      <a:cubicBezTo>
                        <a:pt x="1903" y="821"/>
                        <a:pt x="1880" y="872"/>
                        <a:pt x="1875" y="889"/>
                      </a:cubicBezTo>
                      <a:cubicBezTo>
                        <a:pt x="1868" y="925"/>
                        <a:pt x="1875" y="886"/>
                        <a:pt x="1857" y="925"/>
                      </a:cubicBezTo>
                      <a:cubicBezTo>
                        <a:pt x="1823" y="977"/>
                        <a:pt x="1807" y="1035"/>
                        <a:pt x="1737" y="1071"/>
                      </a:cubicBezTo>
                      <a:cubicBezTo>
                        <a:pt x="1717" y="1094"/>
                        <a:pt x="1703" y="1094"/>
                        <a:pt x="1675" y="1108"/>
                      </a:cubicBezTo>
                      <a:cubicBezTo>
                        <a:pt x="1650" y="1139"/>
                        <a:pt x="1619" y="1169"/>
                        <a:pt x="1585" y="1195"/>
                      </a:cubicBezTo>
                      <a:cubicBezTo>
                        <a:pt x="1566" y="1236"/>
                        <a:pt x="1551" y="1281"/>
                        <a:pt x="1531" y="1318"/>
                      </a:cubicBezTo>
                      <a:cubicBezTo>
                        <a:pt x="1534" y="1329"/>
                        <a:pt x="1537" y="1337"/>
                        <a:pt x="1540" y="1347"/>
                      </a:cubicBezTo>
                      <a:cubicBezTo>
                        <a:pt x="1542" y="1358"/>
                        <a:pt x="1554" y="1379"/>
                        <a:pt x="1554" y="1379"/>
                      </a:cubicBezTo>
                      <a:cubicBezTo>
                        <a:pt x="1562" y="1421"/>
                        <a:pt x="1571" y="1483"/>
                        <a:pt x="1611" y="1514"/>
                      </a:cubicBezTo>
                      <a:lnTo>
                        <a:pt x="1214" y="1511"/>
                      </a:lnTo>
                      <a:lnTo>
                        <a:pt x="1214" y="151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0" name="Freeform 96"/>
                <p:cNvSpPr>
                  <a:spLocks noChangeArrowheads="1"/>
                </p:cNvSpPr>
                <p:nvPr/>
              </p:nvSpPr>
              <p:spPr bwMode="auto">
                <a:xfrm>
                  <a:off x="4046" y="306"/>
                  <a:ext cx="164" cy="214"/>
                </a:xfrm>
                <a:custGeom>
                  <a:avLst/>
                  <a:gdLst/>
                  <a:ahLst/>
                  <a:cxnLst>
                    <a:cxn ang="0">
                      <a:pos x="682" y="944"/>
                    </a:cxn>
                    <a:cxn ang="0">
                      <a:pos x="654" y="817"/>
                    </a:cxn>
                    <a:cxn ang="0">
                      <a:pos x="609" y="783"/>
                    </a:cxn>
                    <a:cxn ang="0">
                      <a:pos x="604" y="733"/>
                    </a:cxn>
                    <a:cxn ang="0">
                      <a:pos x="587" y="693"/>
                    </a:cxn>
                    <a:cxn ang="0">
                      <a:pos x="587" y="623"/>
                    </a:cxn>
                    <a:cxn ang="0">
                      <a:pos x="581" y="584"/>
                    </a:cxn>
                    <a:cxn ang="0">
                      <a:pos x="640" y="550"/>
                    </a:cxn>
                    <a:cxn ang="0">
                      <a:pos x="721" y="536"/>
                    </a:cxn>
                    <a:cxn ang="0">
                      <a:pos x="721" y="368"/>
                    </a:cxn>
                    <a:cxn ang="0">
                      <a:pos x="148" y="258"/>
                    </a:cxn>
                    <a:cxn ang="0">
                      <a:pos x="87" y="263"/>
                    </a:cxn>
                    <a:cxn ang="0">
                      <a:pos x="42" y="273"/>
                    </a:cxn>
                    <a:cxn ang="0">
                      <a:pos x="0" y="401"/>
                    </a:cxn>
                    <a:cxn ang="0">
                      <a:pos x="259" y="941"/>
                    </a:cxn>
                    <a:cxn ang="0">
                      <a:pos x="682" y="944"/>
                    </a:cxn>
                    <a:cxn ang="0">
                      <a:pos x="682" y="944"/>
                    </a:cxn>
                  </a:cxnLst>
                  <a:rect l="0" t="0" r="r" b="b"/>
                  <a:pathLst>
                    <a:path w="722" h="945">
                      <a:moveTo>
                        <a:pt x="682" y="944"/>
                      </a:moveTo>
                      <a:lnTo>
                        <a:pt x="654" y="817"/>
                      </a:lnTo>
                      <a:lnTo>
                        <a:pt x="609" y="783"/>
                      </a:lnTo>
                      <a:lnTo>
                        <a:pt x="604" y="733"/>
                      </a:lnTo>
                      <a:lnTo>
                        <a:pt x="587" y="693"/>
                      </a:lnTo>
                      <a:lnTo>
                        <a:pt x="587" y="623"/>
                      </a:lnTo>
                      <a:lnTo>
                        <a:pt x="581" y="584"/>
                      </a:lnTo>
                      <a:lnTo>
                        <a:pt x="640" y="550"/>
                      </a:lnTo>
                      <a:lnTo>
                        <a:pt x="721" y="536"/>
                      </a:lnTo>
                      <a:lnTo>
                        <a:pt x="721" y="368"/>
                      </a:lnTo>
                      <a:cubicBezTo>
                        <a:pt x="587" y="320"/>
                        <a:pt x="34" y="0"/>
                        <a:pt x="148" y="258"/>
                      </a:cubicBezTo>
                      <a:cubicBezTo>
                        <a:pt x="97" y="282"/>
                        <a:pt x="156" y="260"/>
                        <a:pt x="87" y="263"/>
                      </a:cubicBezTo>
                      <a:cubicBezTo>
                        <a:pt x="73" y="266"/>
                        <a:pt x="42" y="273"/>
                        <a:pt x="42" y="273"/>
                      </a:cubicBezTo>
                      <a:lnTo>
                        <a:pt x="0" y="401"/>
                      </a:lnTo>
                      <a:lnTo>
                        <a:pt x="259" y="941"/>
                      </a:lnTo>
                      <a:lnTo>
                        <a:pt x="682" y="944"/>
                      </a:lnTo>
                      <a:lnTo>
                        <a:pt x="682" y="944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1" name="Freeform 97"/>
                <p:cNvSpPr>
                  <a:spLocks noChangeArrowheads="1"/>
                </p:cNvSpPr>
                <p:nvPr/>
              </p:nvSpPr>
              <p:spPr bwMode="auto">
                <a:xfrm>
                  <a:off x="4334" y="464"/>
                  <a:ext cx="7" cy="12"/>
                </a:xfrm>
                <a:custGeom>
                  <a:avLst/>
                  <a:gdLst/>
                  <a:ahLst/>
                  <a:cxnLst>
                    <a:cxn ang="0">
                      <a:pos x="10" y="37"/>
                    </a:cxn>
                    <a:cxn ang="0">
                      <a:pos x="30" y="30"/>
                    </a:cxn>
                    <a:cxn ang="0">
                      <a:pos x="10" y="37"/>
                    </a:cxn>
                    <a:cxn ang="0">
                      <a:pos x="10" y="37"/>
                    </a:cxn>
                  </a:cxnLst>
                  <a:rect l="0" t="0" r="r" b="b"/>
                  <a:pathLst>
                    <a:path w="31" h="53">
                      <a:moveTo>
                        <a:pt x="10" y="37"/>
                      </a:moveTo>
                      <a:cubicBezTo>
                        <a:pt x="0" y="5"/>
                        <a:pt x="19" y="0"/>
                        <a:pt x="30" y="30"/>
                      </a:cubicBezTo>
                      <a:cubicBezTo>
                        <a:pt x="22" y="52"/>
                        <a:pt x="29" y="51"/>
                        <a:pt x="10" y="37"/>
                      </a:cubicBezTo>
                      <a:lnTo>
                        <a:pt x="10" y="3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2" name="Freeform 98"/>
                <p:cNvSpPr>
                  <a:spLocks noChangeArrowheads="1"/>
                </p:cNvSpPr>
                <p:nvPr/>
              </p:nvSpPr>
              <p:spPr bwMode="auto">
                <a:xfrm>
                  <a:off x="4325" y="352"/>
                  <a:ext cx="9" cy="7"/>
                </a:xfrm>
                <a:custGeom>
                  <a:avLst/>
                  <a:gdLst/>
                  <a:ahLst/>
                  <a:cxnLst>
                    <a:cxn ang="0">
                      <a:pos x="21" y="17"/>
                    </a:cxn>
                    <a:cxn ang="0">
                      <a:pos x="28" y="0"/>
                    </a:cxn>
                    <a:cxn ang="0">
                      <a:pos x="36" y="17"/>
                    </a:cxn>
                    <a:cxn ang="0">
                      <a:pos x="13" y="30"/>
                    </a:cxn>
                    <a:cxn ang="0">
                      <a:pos x="21" y="17"/>
                    </a:cxn>
                    <a:cxn ang="0">
                      <a:pos x="21" y="17"/>
                    </a:cxn>
                  </a:cxnLst>
                  <a:rect l="0" t="0" r="r" b="b"/>
                  <a:pathLst>
                    <a:path w="40" h="31">
                      <a:moveTo>
                        <a:pt x="21" y="17"/>
                      </a:moveTo>
                      <a:cubicBezTo>
                        <a:pt x="23" y="10"/>
                        <a:pt x="21" y="0"/>
                        <a:pt x="28" y="0"/>
                      </a:cubicBezTo>
                      <a:cubicBezTo>
                        <a:pt x="36" y="0"/>
                        <a:pt x="39" y="10"/>
                        <a:pt x="36" y="17"/>
                      </a:cubicBezTo>
                      <a:cubicBezTo>
                        <a:pt x="32" y="23"/>
                        <a:pt x="21" y="25"/>
                        <a:pt x="13" y="30"/>
                      </a:cubicBezTo>
                      <a:cubicBezTo>
                        <a:pt x="4" y="6"/>
                        <a:pt x="0" y="7"/>
                        <a:pt x="21" y="17"/>
                      </a:cubicBezTo>
                      <a:lnTo>
                        <a:pt x="21" y="17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3" name="Freeform 99"/>
                <p:cNvSpPr>
                  <a:spLocks noChangeArrowheads="1"/>
                </p:cNvSpPr>
                <p:nvPr/>
              </p:nvSpPr>
              <p:spPr bwMode="auto">
                <a:xfrm>
                  <a:off x="3929" y="218"/>
                  <a:ext cx="26" cy="10"/>
                </a:xfrm>
                <a:custGeom>
                  <a:avLst/>
                  <a:gdLst/>
                  <a:ahLst/>
                  <a:cxnLst>
                    <a:cxn ang="0">
                      <a:pos x="47" y="26"/>
                    </a:cxn>
                    <a:cxn ang="0">
                      <a:pos x="63" y="8"/>
                    </a:cxn>
                    <a:cxn ang="0">
                      <a:pos x="71" y="44"/>
                    </a:cxn>
                    <a:cxn ang="0">
                      <a:pos x="47" y="26"/>
                    </a:cxn>
                    <a:cxn ang="0">
                      <a:pos x="47" y="26"/>
                    </a:cxn>
                  </a:cxnLst>
                  <a:rect l="0" t="0" r="r" b="b"/>
                  <a:pathLst>
                    <a:path w="115" h="45">
                      <a:moveTo>
                        <a:pt x="47" y="26"/>
                      </a:moveTo>
                      <a:cubicBezTo>
                        <a:pt x="0" y="14"/>
                        <a:pt x="17" y="0"/>
                        <a:pt x="63" y="8"/>
                      </a:cubicBezTo>
                      <a:cubicBezTo>
                        <a:pt x="92" y="21"/>
                        <a:pt x="114" y="33"/>
                        <a:pt x="71" y="44"/>
                      </a:cubicBezTo>
                      <a:cubicBezTo>
                        <a:pt x="41" y="36"/>
                        <a:pt x="47" y="44"/>
                        <a:pt x="47" y="26"/>
                      </a:cubicBezTo>
                      <a:lnTo>
                        <a:pt x="47" y="26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4" name="Freeform 100"/>
                <p:cNvSpPr>
                  <a:spLocks noChangeArrowheads="1"/>
                </p:cNvSpPr>
                <p:nvPr/>
              </p:nvSpPr>
              <p:spPr bwMode="auto">
                <a:xfrm>
                  <a:off x="4231" y="129"/>
                  <a:ext cx="296" cy="225"/>
                </a:xfrm>
                <a:custGeom>
                  <a:avLst/>
                  <a:gdLst/>
                  <a:ahLst/>
                  <a:cxnLst>
                    <a:cxn ang="0">
                      <a:pos x="889" y="661"/>
                    </a:cxn>
                    <a:cxn ang="0">
                      <a:pos x="738" y="643"/>
                    </a:cxn>
                    <a:cxn ang="0">
                      <a:pos x="607" y="586"/>
                    </a:cxn>
                    <a:cxn ang="0">
                      <a:pos x="494" y="571"/>
                    </a:cxn>
                    <a:cxn ang="0">
                      <a:pos x="442" y="591"/>
                    </a:cxn>
                    <a:cxn ang="0">
                      <a:pos x="487" y="608"/>
                    </a:cxn>
                    <a:cxn ang="0">
                      <a:pos x="547" y="668"/>
                    </a:cxn>
                    <a:cxn ang="0">
                      <a:pos x="600" y="680"/>
                    </a:cxn>
                    <a:cxn ang="0">
                      <a:pos x="622" y="765"/>
                    </a:cxn>
                    <a:cxn ang="0">
                      <a:pos x="585" y="789"/>
                    </a:cxn>
                    <a:cxn ang="0">
                      <a:pos x="487" y="876"/>
                    </a:cxn>
                    <a:cxn ang="0">
                      <a:pos x="418" y="894"/>
                    </a:cxn>
                    <a:cxn ang="0">
                      <a:pos x="183" y="992"/>
                    </a:cxn>
                    <a:cxn ang="0">
                      <a:pos x="145" y="876"/>
                    </a:cxn>
                    <a:cxn ang="0">
                      <a:pos x="85" y="747"/>
                    </a:cxn>
                    <a:cxn ang="0">
                      <a:pos x="63" y="637"/>
                    </a:cxn>
                    <a:cxn ang="0">
                      <a:pos x="100" y="487"/>
                    </a:cxn>
                    <a:cxn ang="0">
                      <a:pos x="32" y="559"/>
                    </a:cxn>
                    <a:cxn ang="0">
                      <a:pos x="153" y="398"/>
                    </a:cxn>
                    <a:cxn ang="0">
                      <a:pos x="213" y="285"/>
                    </a:cxn>
                    <a:cxn ang="0">
                      <a:pos x="70" y="285"/>
                    </a:cxn>
                    <a:cxn ang="0">
                      <a:pos x="1" y="273"/>
                    </a:cxn>
                    <a:cxn ang="0">
                      <a:pos x="47" y="193"/>
                    </a:cxn>
                    <a:cxn ang="0">
                      <a:pos x="183" y="153"/>
                    </a:cxn>
                    <a:cxn ang="0">
                      <a:pos x="411" y="171"/>
                    </a:cxn>
                    <a:cxn ang="0">
                      <a:pos x="426" y="87"/>
                    </a:cxn>
                    <a:cxn ang="0">
                      <a:pos x="487" y="0"/>
                    </a:cxn>
                    <a:cxn ang="0">
                      <a:pos x="670" y="60"/>
                    </a:cxn>
                    <a:cxn ang="0">
                      <a:pos x="615" y="120"/>
                    </a:cxn>
                    <a:cxn ang="0">
                      <a:pos x="562" y="243"/>
                    </a:cxn>
                    <a:cxn ang="0">
                      <a:pos x="678" y="267"/>
                    </a:cxn>
                    <a:cxn ang="0">
                      <a:pos x="700" y="188"/>
                    </a:cxn>
                    <a:cxn ang="0">
                      <a:pos x="783" y="123"/>
                    </a:cxn>
                    <a:cxn ang="0">
                      <a:pos x="934" y="120"/>
                    </a:cxn>
                    <a:cxn ang="0">
                      <a:pos x="993" y="72"/>
                    </a:cxn>
                    <a:cxn ang="0">
                      <a:pos x="1016" y="655"/>
                    </a:cxn>
                  </a:cxnLst>
                  <a:rect l="0" t="0" r="r" b="b"/>
                  <a:pathLst>
                    <a:path w="1304" h="993">
                      <a:moveTo>
                        <a:pt x="1016" y="655"/>
                      </a:moveTo>
                      <a:lnTo>
                        <a:pt x="889" y="661"/>
                      </a:lnTo>
                      <a:lnTo>
                        <a:pt x="828" y="643"/>
                      </a:lnTo>
                      <a:lnTo>
                        <a:pt x="738" y="643"/>
                      </a:lnTo>
                      <a:cubicBezTo>
                        <a:pt x="685" y="637"/>
                        <a:pt x="676" y="631"/>
                        <a:pt x="630" y="619"/>
                      </a:cubicBezTo>
                      <a:cubicBezTo>
                        <a:pt x="628" y="614"/>
                        <a:pt x="617" y="588"/>
                        <a:pt x="607" y="586"/>
                      </a:cubicBezTo>
                      <a:cubicBezTo>
                        <a:pt x="592" y="585"/>
                        <a:pt x="562" y="596"/>
                        <a:pt x="562" y="596"/>
                      </a:cubicBezTo>
                      <a:cubicBezTo>
                        <a:pt x="539" y="586"/>
                        <a:pt x="517" y="581"/>
                        <a:pt x="494" y="571"/>
                      </a:cubicBezTo>
                      <a:cubicBezTo>
                        <a:pt x="470" y="542"/>
                        <a:pt x="477" y="506"/>
                        <a:pt x="434" y="495"/>
                      </a:cubicBezTo>
                      <a:cubicBezTo>
                        <a:pt x="403" y="530"/>
                        <a:pt x="411" y="559"/>
                        <a:pt x="442" y="591"/>
                      </a:cubicBezTo>
                      <a:cubicBezTo>
                        <a:pt x="436" y="608"/>
                        <a:pt x="424" y="633"/>
                        <a:pt x="442" y="631"/>
                      </a:cubicBezTo>
                      <a:cubicBezTo>
                        <a:pt x="461" y="630"/>
                        <a:pt x="487" y="608"/>
                        <a:pt x="487" y="608"/>
                      </a:cubicBezTo>
                      <a:cubicBezTo>
                        <a:pt x="481" y="640"/>
                        <a:pt x="453" y="678"/>
                        <a:pt x="502" y="691"/>
                      </a:cubicBezTo>
                      <a:cubicBezTo>
                        <a:pt x="517" y="684"/>
                        <a:pt x="538" y="680"/>
                        <a:pt x="547" y="668"/>
                      </a:cubicBezTo>
                      <a:cubicBezTo>
                        <a:pt x="564" y="646"/>
                        <a:pt x="566" y="634"/>
                        <a:pt x="592" y="619"/>
                      </a:cubicBezTo>
                      <a:cubicBezTo>
                        <a:pt x="588" y="637"/>
                        <a:pt x="571" y="666"/>
                        <a:pt x="600" y="680"/>
                      </a:cubicBezTo>
                      <a:cubicBezTo>
                        <a:pt x="613" y="685"/>
                        <a:pt x="646" y="691"/>
                        <a:pt x="646" y="691"/>
                      </a:cubicBezTo>
                      <a:cubicBezTo>
                        <a:pt x="717" y="674"/>
                        <a:pt x="649" y="752"/>
                        <a:pt x="622" y="765"/>
                      </a:cubicBezTo>
                      <a:cubicBezTo>
                        <a:pt x="617" y="771"/>
                        <a:pt x="615" y="778"/>
                        <a:pt x="607" y="783"/>
                      </a:cubicBezTo>
                      <a:cubicBezTo>
                        <a:pt x="601" y="787"/>
                        <a:pt x="590" y="784"/>
                        <a:pt x="585" y="789"/>
                      </a:cubicBezTo>
                      <a:cubicBezTo>
                        <a:pt x="560" y="808"/>
                        <a:pt x="598" y="818"/>
                        <a:pt x="547" y="829"/>
                      </a:cubicBezTo>
                      <a:cubicBezTo>
                        <a:pt x="534" y="845"/>
                        <a:pt x="508" y="867"/>
                        <a:pt x="487" y="876"/>
                      </a:cubicBezTo>
                      <a:cubicBezTo>
                        <a:pt x="474" y="882"/>
                        <a:pt x="457" y="884"/>
                        <a:pt x="442" y="888"/>
                      </a:cubicBezTo>
                      <a:cubicBezTo>
                        <a:pt x="434" y="890"/>
                        <a:pt x="418" y="894"/>
                        <a:pt x="418" y="894"/>
                      </a:cubicBezTo>
                      <a:cubicBezTo>
                        <a:pt x="399" y="937"/>
                        <a:pt x="394" y="927"/>
                        <a:pt x="322" y="932"/>
                      </a:cubicBezTo>
                      <a:cubicBezTo>
                        <a:pt x="264" y="949"/>
                        <a:pt x="249" y="978"/>
                        <a:pt x="183" y="992"/>
                      </a:cubicBezTo>
                      <a:cubicBezTo>
                        <a:pt x="145" y="984"/>
                        <a:pt x="141" y="978"/>
                        <a:pt x="153" y="950"/>
                      </a:cubicBezTo>
                      <a:cubicBezTo>
                        <a:pt x="145" y="921"/>
                        <a:pt x="136" y="910"/>
                        <a:pt x="145" y="876"/>
                      </a:cubicBezTo>
                      <a:cubicBezTo>
                        <a:pt x="138" y="850"/>
                        <a:pt x="134" y="834"/>
                        <a:pt x="115" y="815"/>
                      </a:cubicBezTo>
                      <a:cubicBezTo>
                        <a:pt x="109" y="787"/>
                        <a:pt x="96" y="776"/>
                        <a:pt x="85" y="747"/>
                      </a:cubicBezTo>
                      <a:cubicBezTo>
                        <a:pt x="98" y="715"/>
                        <a:pt x="109" y="706"/>
                        <a:pt x="93" y="674"/>
                      </a:cubicBezTo>
                      <a:cubicBezTo>
                        <a:pt x="87" y="659"/>
                        <a:pt x="63" y="637"/>
                        <a:pt x="63" y="637"/>
                      </a:cubicBezTo>
                      <a:cubicBezTo>
                        <a:pt x="79" y="599"/>
                        <a:pt x="79" y="581"/>
                        <a:pt x="63" y="542"/>
                      </a:cubicBezTo>
                      <a:cubicBezTo>
                        <a:pt x="93" y="526"/>
                        <a:pt x="91" y="515"/>
                        <a:pt x="100" y="487"/>
                      </a:cubicBezTo>
                      <a:cubicBezTo>
                        <a:pt x="89" y="463"/>
                        <a:pt x="93" y="439"/>
                        <a:pt x="63" y="469"/>
                      </a:cubicBezTo>
                      <a:cubicBezTo>
                        <a:pt x="76" y="502"/>
                        <a:pt x="55" y="533"/>
                        <a:pt x="32" y="559"/>
                      </a:cubicBezTo>
                      <a:cubicBezTo>
                        <a:pt x="12" y="512"/>
                        <a:pt x="19" y="481"/>
                        <a:pt x="25" y="434"/>
                      </a:cubicBezTo>
                      <a:cubicBezTo>
                        <a:pt x="83" y="447"/>
                        <a:pt x="102" y="411"/>
                        <a:pt x="153" y="398"/>
                      </a:cubicBezTo>
                      <a:cubicBezTo>
                        <a:pt x="177" y="370"/>
                        <a:pt x="160" y="342"/>
                        <a:pt x="198" y="320"/>
                      </a:cubicBezTo>
                      <a:cubicBezTo>
                        <a:pt x="203" y="308"/>
                        <a:pt x="207" y="297"/>
                        <a:pt x="213" y="285"/>
                      </a:cubicBezTo>
                      <a:cubicBezTo>
                        <a:pt x="218" y="273"/>
                        <a:pt x="168" y="273"/>
                        <a:pt x="168" y="273"/>
                      </a:cubicBezTo>
                      <a:cubicBezTo>
                        <a:pt x="153" y="310"/>
                        <a:pt x="109" y="295"/>
                        <a:pt x="70" y="285"/>
                      </a:cubicBezTo>
                      <a:cubicBezTo>
                        <a:pt x="63" y="289"/>
                        <a:pt x="57" y="298"/>
                        <a:pt x="47" y="297"/>
                      </a:cubicBezTo>
                      <a:cubicBezTo>
                        <a:pt x="31" y="294"/>
                        <a:pt x="1" y="273"/>
                        <a:pt x="1" y="273"/>
                      </a:cubicBezTo>
                      <a:cubicBezTo>
                        <a:pt x="7" y="258"/>
                        <a:pt x="7" y="241"/>
                        <a:pt x="17" y="229"/>
                      </a:cubicBezTo>
                      <a:cubicBezTo>
                        <a:pt x="25" y="215"/>
                        <a:pt x="47" y="193"/>
                        <a:pt x="47" y="193"/>
                      </a:cubicBezTo>
                      <a:cubicBezTo>
                        <a:pt x="0" y="182"/>
                        <a:pt x="47" y="177"/>
                        <a:pt x="70" y="171"/>
                      </a:cubicBezTo>
                      <a:cubicBezTo>
                        <a:pt x="109" y="181"/>
                        <a:pt x="141" y="159"/>
                        <a:pt x="183" y="153"/>
                      </a:cubicBezTo>
                      <a:cubicBezTo>
                        <a:pt x="254" y="119"/>
                        <a:pt x="299" y="168"/>
                        <a:pt x="366" y="182"/>
                      </a:cubicBezTo>
                      <a:cubicBezTo>
                        <a:pt x="381" y="178"/>
                        <a:pt x="396" y="175"/>
                        <a:pt x="411" y="171"/>
                      </a:cubicBezTo>
                      <a:cubicBezTo>
                        <a:pt x="418" y="169"/>
                        <a:pt x="420" y="204"/>
                        <a:pt x="434" y="165"/>
                      </a:cubicBezTo>
                      <a:lnTo>
                        <a:pt x="426" y="87"/>
                      </a:lnTo>
                      <a:lnTo>
                        <a:pt x="388" y="55"/>
                      </a:lnTo>
                      <a:cubicBezTo>
                        <a:pt x="453" y="27"/>
                        <a:pt x="447" y="27"/>
                        <a:pt x="487" y="0"/>
                      </a:cubicBezTo>
                      <a:cubicBezTo>
                        <a:pt x="555" y="19"/>
                        <a:pt x="622" y="43"/>
                        <a:pt x="693" y="66"/>
                      </a:cubicBezTo>
                      <a:cubicBezTo>
                        <a:pt x="700" y="69"/>
                        <a:pt x="678" y="60"/>
                        <a:pt x="670" y="60"/>
                      </a:cubicBezTo>
                      <a:cubicBezTo>
                        <a:pt x="655" y="62"/>
                        <a:pt x="622" y="72"/>
                        <a:pt x="622" y="72"/>
                      </a:cubicBezTo>
                      <a:cubicBezTo>
                        <a:pt x="601" y="93"/>
                        <a:pt x="594" y="97"/>
                        <a:pt x="615" y="120"/>
                      </a:cubicBezTo>
                      <a:cubicBezTo>
                        <a:pt x="575" y="163"/>
                        <a:pt x="603" y="162"/>
                        <a:pt x="622" y="205"/>
                      </a:cubicBezTo>
                      <a:cubicBezTo>
                        <a:pt x="598" y="218"/>
                        <a:pt x="586" y="232"/>
                        <a:pt x="562" y="243"/>
                      </a:cubicBezTo>
                      <a:cubicBezTo>
                        <a:pt x="571" y="298"/>
                        <a:pt x="566" y="298"/>
                        <a:pt x="630" y="308"/>
                      </a:cubicBezTo>
                      <a:cubicBezTo>
                        <a:pt x="672" y="303"/>
                        <a:pt x="691" y="300"/>
                        <a:pt x="678" y="267"/>
                      </a:cubicBezTo>
                      <a:cubicBezTo>
                        <a:pt x="680" y="245"/>
                        <a:pt x="680" y="226"/>
                        <a:pt x="685" y="205"/>
                      </a:cubicBezTo>
                      <a:cubicBezTo>
                        <a:pt x="687" y="198"/>
                        <a:pt x="693" y="184"/>
                        <a:pt x="700" y="188"/>
                      </a:cubicBezTo>
                      <a:cubicBezTo>
                        <a:pt x="712" y="193"/>
                        <a:pt x="706" y="207"/>
                        <a:pt x="708" y="217"/>
                      </a:cubicBezTo>
                      <a:cubicBezTo>
                        <a:pt x="759" y="204"/>
                        <a:pt x="768" y="159"/>
                        <a:pt x="783" y="123"/>
                      </a:cubicBezTo>
                      <a:cubicBezTo>
                        <a:pt x="792" y="105"/>
                        <a:pt x="851" y="102"/>
                        <a:pt x="874" y="99"/>
                      </a:cubicBezTo>
                      <a:cubicBezTo>
                        <a:pt x="887" y="123"/>
                        <a:pt x="897" y="125"/>
                        <a:pt x="934" y="120"/>
                      </a:cubicBezTo>
                      <a:cubicBezTo>
                        <a:pt x="961" y="108"/>
                        <a:pt x="967" y="102"/>
                        <a:pt x="956" y="76"/>
                      </a:cubicBezTo>
                      <a:cubicBezTo>
                        <a:pt x="982" y="63"/>
                        <a:pt x="971" y="63"/>
                        <a:pt x="993" y="72"/>
                      </a:cubicBezTo>
                      <a:lnTo>
                        <a:pt x="1303" y="99"/>
                      </a:lnTo>
                      <a:lnTo>
                        <a:pt x="1016" y="655"/>
                      </a:lnTo>
                      <a:lnTo>
                        <a:pt x="1016" y="655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5" name="Freeform 101"/>
                <p:cNvSpPr>
                  <a:spLocks noChangeArrowheads="1"/>
                </p:cNvSpPr>
                <p:nvPr/>
              </p:nvSpPr>
              <p:spPr bwMode="auto">
                <a:xfrm>
                  <a:off x="4030" y="111"/>
                  <a:ext cx="590" cy="93"/>
                </a:xfrm>
                <a:custGeom>
                  <a:avLst/>
                  <a:gdLst/>
                  <a:ahLst/>
                  <a:cxnLst>
                    <a:cxn ang="0">
                      <a:pos x="2307" y="0"/>
                    </a:cxn>
                    <a:cxn ang="0">
                      <a:pos x="397" y="81"/>
                    </a:cxn>
                    <a:cxn ang="0">
                      <a:pos x="250" y="115"/>
                    </a:cxn>
                    <a:cxn ang="0">
                      <a:pos x="169" y="115"/>
                    </a:cxn>
                    <a:cxn ang="0">
                      <a:pos x="60" y="209"/>
                    </a:cxn>
                    <a:cxn ang="0">
                      <a:pos x="0" y="287"/>
                    </a:cxn>
                    <a:cxn ang="0">
                      <a:pos x="162" y="314"/>
                    </a:cxn>
                    <a:cxn ang="0">
                      <a:pos x="268" y="262"/>
                    </a:cxn>
                    <a:cxn ang="0">
                      <a:pos x="299" y="228"/>
                    </a:cxn>
                    <a:cxn ang="0">
                      <a:pos x="464" y="144"/>
                    </a:cxn>
                    <a:cxn ang="0">
                      <a:pos x="599" y="126"/>
                    </a:cxn>
                    <a:cxn ang="0">
                      <a:pos x="660" y="256"/>
                    </a:cxn>
                    <a:cxn ang="0">
                      <a:pos x="523" y="299"/>
                    </a:cxn>
                    <a:cxn ang="0">
                      <a:pos x="643" y="310"/>
                    </a:cxn>
                    <a:cxn ang="0">
                      <a:pos x="697" y="245"/>
                    </a:cxn>
                    <a:cxn ang="0">
                      <a:pos x="741" y="251"/>
                    </a:cxn>
                    <a:cxn ang="0">
                      <a:pos x="705" y="150"/>
                    </a:cxn>
                    <a:cxn ang="0">
                      <a:pos x="741" y="121"/>
                    </a:cxn>
                    <a:cxn ang="0">
                      <a:pos x="772" y="240"/>
                    </a:cxn>
                    <a:cxn ang="0">
                      <a:pos x="741" y="310"/>
                    </a:cxn>
                    <a:cxn ang="0">
                      <a:pos x="825" y="355"/>
                    </a:cxn>
                    <a:cxn ang="0">
                      <a:pos x="834" y="251"/>
                    </a:cxn>
                    <a:cxn ang="0">
                      <a:pos x="924" y="282"/>
                    </a:cxn>
                    <a:cxn ang="0">
                      <a:pos x="1067" y="200"/>
                    </a:cxn>
                    <a:cxn ang="0">
                      <a:pos x="1143" y="138"/>
                    </a:cxn>
                    <a:cxn ang="0">
                      <a:pos x="1222" y="155"/>
                    </a:cxn>
                    <a:cxn ang="0">
                      <a:pos x="1267" y="138"/>
                    </a:cxn>
                    <a:cxn ang="0">
                      <a:pos x="1203" y="121"/>
                    </a:cxn>
                    <a:cxn ang="0">
                      <a:pos x="1322" y="95"/>
                    </a:cxn>
                    <a:cxn ang="0">
                      <a:pos x="1518" y="150"/>
                    </a:cxn>
                    <a:cxn ang="0">
                      <a:pos x="1622" y="115"/>
                    </a:cxn>
                    <a:cxn ang="0">
                      <a:pos x="1631" y="172"/>
                    </a:cxn>
                    <a:cxn ang="0">
                      <a:pos x="1586" y="277"/>
                    </a:cxn>
                    <a:cxn ang="0">
                      <a:pos x="1706" y="240"/>
                    </a:cxn>
                    <a:cxn ang="0">
                      <a:pos x="1743" y="217"/>
                    </a:cxn>
                    <a:cxn ang="0">
                      <a:pos x="1810" y="166"/>
                    </a:cxn>
                    <a:cxn ang="0">
                      <a:pos x="2219" y="228"/>
                    </a:cxn>
                  </a:cxnLst>
                  <a:rect l="0" t="0" r="r" b="b"/>
                  <a:pathLst>
                    <a:path w="2600" h="409">
                      <a:moveTo>
                        <a:pt x="2219" y="228"/>
                      </a:moveTo>
                      <a:cubicBezTo>
                        <a:pt x="2273" y="197"/>
                        <a:pt x="2599" y="39"/>
                        <a:pt x="2307" y="0"/>
                      </a:cubicBezTo>
                      <a:lnTo>
                        <a:pt x="442" y="0"/>
                      </a:lnTo>
                      <a:cubicBezTo>
                        <a:pt x="414" y="33"/>
                        <a:pt x="450" y="50"/>
                        <a:pt x="397" y="81"/>
                      </a:cubicBezTo>
                      <a:cubicBezTo>
                        <a:pt x="361" y="121"/>
                        <a:pt x="369" y="106"/>
                        <a:pt x="321" y="132"/>
                      </a:cubicBezTo>
                      <a:cubicBezTo>
                        <a:pt x="299" y="126"/>
                        <a:pt x="277" y="121"/>
                        <a:pt x="250" y="115"/>
                      </a:cubicBezTo>
                      <a:cubicBezTo>
                        <a:pt x="245" y="112"/>
                        <a:pt x="228" y="109"/>
                        <a:pt x="228" y="109"/>
                      </a:cubicBezTo>
                      <a:cubicBezTo>
                        <a:pt x="208" y="109"/>
                        <a:pt x="186" y="106"/>
                        <a:pt x="169" y="115"/>
                      </a:cubicBezTo>
                      <a:cubicBezTo>
                        <a:pt x="148" y="123"/>
                        <a:pt x="125" y="166"/>
                        <a:pt x="103" y="183"/>
                      </a:cubicBezTo>
                      <a:cubicBezTo>
                        <a:pt x="88" y="195"/>
                        <a:pt x="74" y="201"/>
                        <a:pt x="60" y="209"/>
                      </a:cubicBezTo>
                      <a:cubicBezTo>
                        <a:pt x="43" y="220"/>
                        <a:pt x="13" y="234"/>
                        <a:pt x="13" y="234"/>
                      </a:cubicBezTo>
                      <a:cubicBezTo>
                        <a:pt x="24" y="259"/>
                        <a:pt x="18" y="265"/>
                        <a:pt x="0" y="287"/>
                      </a:cubicBezTo>
                      <a:cubicBezTo>
                        <a:pt x="46" y="293"/>
                        <a:pt x="60" y="293"/>
                        <a:pt x="43" y="327"/>
                      </a:cubicBezTo>
                      <a:cubicBezTo>
                        <a:pt x="74" y="332"/>
                        <a:pt x="131" y="315"/>
                        <a:pt x="162" y="314"/>
                      </a:cubicBezTo>
                      <a:cubicBezTo>
                        <a:pt x="194" y="307"/>
                        <a:pt x="200" y="318"/>
                        <a:pt x="228" y="304"/>
                      </a:cubicBezTo>
                      <a:cubicBezTo>
                        <a:pt x="245" y="262"/>
                        <a:pt x="228" y="274"/>
                        <a:pt x="268" y="262"/>
                      </a:cubicBezTo>
                      <a:cubicBezTo>
                        <a:pt x="277" y="256"/>
                        <a:pt x="285" y="254"/>
                        <a:pt x="291" y="245"/>
                      </a:cubicBezTo>
                      <a:cubicBezTo>
                        <a:pt x="293" y="240"/>
                        <a:pt x="293" y="231"/>
                        <a:pt x="299" y="228"/>
                      </a:cubicBezTo>
                      <a:cubicBezTo>
                        <a:pt x="310" y="217"/>
                        <a:pt x="389" y="189"/>
                        <a:pt x="411" y="183"/>
                      </a:cubicBezTo>
                      <a:cubicBezTo>
                        <a:pt x="445" y="144"/>
                        <a:pt x="425" y="155"/>
                        <a:pt x="464" y="144"/>
                      </a:cubicBezTo>
                      <a:cubicBezTo>
                        <a:pt x="495" y="153"/>
                        <a:pt x="498" y="169"/>
                        <a:pt x="531" y="158"/>
                      </a:cubicBezTo>
                      <a:cubicBezTo>
                        <a:pt x="554" y="144"/>
                        <a:pt x="573" y="141"/>
                        <a:pt x="599" y="126"/>
                      </a:cubicBezTo>
                      <a:cubicBezTo>
                        <a:pt x="629" y="158"/>
                        <a:pt x="604" y="126"/>
                        <a:pt x="621" y="189"/>
                      </a:cubicBezTo>
                      <a:cubicBezTo>
                        <a:pt x="629" y="214"/>
                        <a:pt x="649" y="231"/>
                        <a:pt x="660" y="256"/>
                      </a:cubicBezTo>
                      <a:cubicBezTo>
                        <a:pt x="632" y="274"/>
                        <a:pt x="638" y="285"/>
                        <a:pt x="607" y="293"/>
                      </a:cubicBezTo>
                      <a:cubicBezTo>
                        <a:pt x="576" y="327"/>
                        <a:pt x="565" y="310"/>
                        <a:pt x="523" y="299"/>
                      </a:cubicBezTo>
                      <a:cubicBezTo>
                        <a:pt x="531" y="318"/>
                        <a:pt x="557" y="346"/>
                        <a:pt x="585" y="361"/>
                      </a:cubicBezTo>
                      <a:cubicBezTo>
                        <a:pt x="607" y="313"/>
                        <a:pt x="587" y="332"/>
                        <a:pt x="643" y="310"/>
                      </a:cubicBezTo>
                      <a:cubicBezTo>
                        <a:pt x="660" y="304"/>
                        <a:pt x="691" y="287"/>
                        <a:pt x="691" y="287"/>
                      </a:cubicBezTo>
                      <a:cubicBezTo>
                        <a:pt x="691" y="274"/>
                        <a:pt x="685" y="256"/>
                        <a:pt x="697" y="245"/>
                      </a:cubicBezTo>
                      <a:cubicBezTo>
                        <a:pt x="705" y="240"/>
                        <a:pt x="708" y="262"/>
                        <a:pt x="719" y="262"/>
                      </a:cubicBezTo>
                      <a:cubicBezTo>
                        <a:pt x="730" y="265"/>
                        <a:pt x="736" y="256"/>
                        <a:pt x="741" y="251"/>
                      </a:cubicBezTo>
                      <a:cubicBezTo>
                        <a:pt x="730" y="223"/>
                        <a:pt x="702" y="209"/>
                        <a:pt x="691" y="183"/>
                      </a:cubicBezTo>
                      <a:cubicBezTo>
                        <a:pt x="697" y="172"/>
                        <a:pt x="711" y="158"/>
                        <a:pt x="705" y="150"/>
                      </a:cubicBezTo>
                      <a:cubicBezTo>
                        <a:pt x="699" y="138"/>
                        <a:pt x="691" y="115"/>
                        <a:pt x="691" y="115"/>
                      </a:cubicBezTo>
                      <a:cubicBezTo>
                        <a:pt x="713" y="87"/>
                        <a:pt x="722" y="95"/>
                        <a:pt x="741" y="121"/>
                      </a:cubicBezTo>
                      <a:cubicBezTo>
                        <a:pt x="753" y="155"/>
                        <a:pt x="769" y="166"/>
                        <a:pt x="795" y="195"/>
                      </a:cubicBezTo>
                      <a:cubicBezTo>
                        <a:pt x="783" y="220"/>
                        <a:pt x="806" y="223"/>
                        <a:pt x="772" y="240"/>
                      </a:cubicBezTo>
                      <a:cubicBezTo>
                        <a:pt x="730" y="290"/>
                        <a:pt x="775" y="225"/>
                        <a:pt x="764" y="277"/>
                      </a:cubicBezTo>
                      <a:cubicBezTo>
                        <a:pt x="764" y="287"/>
                        <a:pt x="747" y="299"/>
                        <a:pt x="741" y="310"/>
                      </a:cubicBezTo>
                      <a:cubicBezTo>
                        <a:pt x="753" y="332"/>
                        <a:pt x="747" y="341"/>
                        <a:pt x="727" y="361"/>
                      </a:cubicBezTo>
                      <a:cubicBezTo>
                        <a:pt x="747" y="408"/>
                        <a:pt x="786" y="366"/>
                        <a:pt x="825" y="355"/>
                      </a:cubicBezTo>
                      <a:cubicBezTo>
                        <a:pt x="834" y="332"/>
                        <a:pt x="823" y="324"/>
                        <a:pt x="834" y="304"/>
                      </a:cubicBezTo>
                      <a:cubicBezTo>
                        <a:pt x="825" y="287"/>
                        <a:pt x="803" y="265"/>
                        <a:pt x="834" y="251"/>
                      </a:cubicBezTo>
                      <a:cubicBezTo>
                        <a:pt x="845" y="245"/>
                        <a:pt x="879" y="240"/>
                        <a:pt x="879" y="240"/>
                      </a:cubicBezTo>
                      <a:cubicBezTo>
                        <a:pt x="910" y="248"/>
                        <a:pt x="908" y="259"/>
                        <a:pt x="924" y="282"/>
                      </a:cubicBezTo>
                      <a:cubicBezTo>
                        <a:pt x="947" y="228"/>
                        <a:pt x="924" y="245"/>
                        <a:pt x="1008" y="251"/>
                      </a:cubicBezTo>
                      <a:cubicBezTo>
                        <a:pt x="992" y="206"/>
                        <a:pt x="1020" y="206"/>
                        <a:pt x="1067" y="200"/>
                      </a:cubicBezTo>
                      <a:cubicBezTo>
                        <a:pt x="1070" y="195"/>
                        <a:pt x="1081" y="157"/>
                        <a:pt x="1098" y="150"/>
                      </a:cubicBezTo>
                      <a:cubicBezTo>
                        <a:pt x="1112" y="144"/>
                        <a:pt x="1143" y="138"/>
                        <a:pt x="1143" y="138"/>
                      </a:cubicBezTo>
                      <a:cubicBezTo>
                        <a:pt x="1202" y="150"/>
                        <a:pt x="1154" y="158"/>
                        <a:pt x="1203" y="172"/>
                      </a:cubicBezTo>
                      <a:cubicBezTo>
                        <a:pt x="1205" y="166"/>
                        <a:pt x="1211" y="157"/>
                        <a:pt x="1222" y="155"/>
                      </a:cubicBezTo>
                      <a:cubicBezTo>
                        <a:pt x="1239" y="153"/>
                        <a:pt x="1258" y="166"/>
                        <a:pt x="1272" y="158"/>
                      </a:cubicBezTo>
                      <a:cubicBezTo>
                        <a:pt x="1283" y="157"/>
                        <a:pt x="1272" y="144"/>
                        <a:pt x="1267" y="138"/>
                      </a:cubicBezTo>
                      <a:cubicBezTo>
                        <a:pt x="1255" y="129"/>
                        <a:pt x="1236" y="129"/>
                        <a:pt x="1222" y="126"/>
                      </a:cubicBezTo>
                      <a:cubicBezTo>
                        <a:pt x="1213" y="123"/>
                        <a:pt x="1203" y="121"/>
                        <a:pt x="1203" y="121"/>
                      </a:cubicBezTo>
                      <a:cubicBezTo>
                        <a:pt x="1225" y="104"/>
                        <a:pt x="1233" y="98"/>
                        <a:pt x="1267" y="109"/>
                      </a:cubicBezTo>
                      <a:cubicBezTo>
                        <a:pt x="1283" y="104"/>
                        <a:pt x="1302" y="95"/>
                        <a:pt x="1322" y="95"/>
                      </a:cubicBezTo>
                      <a:cubicBezTo>
                        <a:pt x="1347" y="98"/>
                        <a:pt x="1425" y="118"/>
                        <a:pt x="1448" y="126"/>
                      </a:cubicBezTo>
                      <a:cubicBezTo>
                        <a:pt x="1470" y="135"/>
                        <a:pt x="1518" y="150"/>
                        <a:pt x="1518" y="150"/>
                      </a:cubicBezTo>
                      <a:cubicBezTo>
                        <a:pt x="1530" y="150"/>
                        <a:pt x="1564" y="144"/>
                        <a:pt x="1578" y="138"/>
                      </a:cubicBezTo>
                      <a:cubicBezTo>
                        <a:pt x="1592" y="129"/>
                        <a:pt x="1622" y="115"/>
                        <a:pt x="1622" y="115"/>
                      </a:cubicBezTo>
                      <a:cubicBezTo>
                        <a:pt x="1634" y="115"/>
                        <a:pt x="1670" y="121"/>
                        <a:pt x="1676" y="132"/>
                      </a:cubicBezTo>
                      <a:cubicBezTo>
                        <a:pt x="1684" y="153"/>
                        <a:pt x="1645" y="166"/>
                        <a:pt x="1631" y="172"/>
                      </a:cubicBezTo>
                      <a:cubicBezTo>
                        <a:pt x="1608" y="189"/>
                        <a:pt x="1586" y="189"/>
                        <a:pt x="1578" y="209"/>
                      </a:cubicBezTo>
                      <a:cubicBezTo>
                        <a:pt x="1586" y="234"/>
                        <a:pt x="1575" y="251"/>
                        <a:pt x="1586" y="277"/>
                      </a:cubicBezTo>
                      <a:cubicBezTo>
                        <a:pt x="1603" y="254"/>
                        <a:pt x="1611" y="248"/>
                        <a:pt x="1645" y="256"/>
                      </a:cubicBezTo>
                      <a:cubicBezTo>
                        <a:pt x="1662" y="296"/>
                        <a:pt x="1681" y="254"/>
                        <a:pt x="1706" y="240"/>
                      </a:cubicBezTo>
                      <a:cubicBezTo>
                        <a:pt x="1712" y="234"/>
                        <a:pt x="1712" y="225"/>
                        <a:pt x="1720" y="223"/>
                      </a:cubicBezTo>
                      <a:cubicBezTo>
                        <a:pt x="1726" y="217"/>
                        <a:pt x="1737" y="220"/>
                        <a:pt x="1743" y="217"/>
                      </a:cubicBezTo>
                      <a:cubicBezTo>
                        <a:pt x="1748" y="211"/>
                        <a:pt x="1748" y="203"/>
                        <a:pt x="1751" y="200"/>
                      </a:cubicBezTo>
                      <a:cubicBezTo>
                        <a:pt x="1765" y="178"/>
                        <a:pt x="1782" y="172"/>
                        <a:pt x="1810" y="166"/>
                      </a:cubicBezTo>
                      <a:cubicBezTo>
                        <a:pt x="1854" y="169"/>
                        <a:pt x="1910" y="189"/>
                        <a:pt x="1955" y="189"/>
                      </a:cubicBezTo>
                      <a:lnTo>
                        <a:pt x="2219" y="228"/>
                      </a:lnTo>
                      <a:lnTo>
                        <a:pt x="2219" y="228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6" name="Freeform 102"/>
                <p:cNvSpPr>
                  <a:spLocks noChangeArrowheads="1"/>
                </p:cNvSpPr>
                <p:nvPr/>
              </p:nvSpPr>
              <p:spPr bwMode="auto">
                <a:xfrm>
                  <a:off x="4150" y="146"/>
                  <a:ext cx="13" cy="10"/>
                </a:xfrm>
                <a:custGeom>
                  <a:avLst/>
                  <a:gdLst/>
                  <a:ahLst/>
                  <a:cxnLst>
                    <a:cxn ang="0">
                      <a:pos x="5" y="39"/>
                    </a:cxn>
                    <a:cxn ang="0">
                      <a:pos x="57" y="0"/>
                    </a:cxn>
                    <a:cxn ang="0">
                      <a:pos x="35" y="33"/>
                    </a:cxn>
                    <a:cxn ang="0">
                      <a:pos x="5" y="39"/>
                    </a:cxn>
                    <a:cxn ang="0">
                      <a:pos x="5" y="39"/>
                    </a:cxn>
                  </a:cxnLst>
                  <a:rect l="0" t="0" r="r" b="b"/>
                  <a:pathLst>
                    <a:path w="58" h="43">
                      <a:moveTo>
                        <a:pt x="5" y="39"/>
                      </a:moveTo>
                      <a:cubicBezTo>
                        <a:pt x="14" y="8"/>
                        <a:pt x="22" y="5"/>
                        <a:pt x="57" y="0"/>
                      </a:cubicBezTo>
                      <a:cubicBezTo>
                        <a:pt x="54" y="4"/>
                        <a:pt x="46" y="30"/>
                        <a:pt x="35" y="33"/>
                      </a:cubicBezTo>
                      <a:cubicBezTo>
                        <a:pt x="0" y="42"/>
                        <a:pt x="5" y="9"/>
                        <a:pt x="5" y="39"/>
                      </a:cubicBezTo>
                      <a:lnTo>
                        <a:pt x="5" y="39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7" name="Freeform 103"/>
                <p:cNvSpPr>
                  <a:spLocks noChangeArrowheads="1"/>
                </p:cNvSpPr>
                <p:nvPr/>
              </p:nvSpPr>
              <p:spPr bwMode="auto">
                <a:xfrm>
                  <a:off x="4135" y="160"/>
                  <a:ext cx="20" cy="12"/>
                </a:xfrm>
                <a:custGeom>
                  <a:avLst/>
                  <a:gdLst/>
                  <a:ahLst/>
                  <a:cxnLst>
                    <a:cxn ang="0">
                      <a:pos x="11" y="51"/>
                    </a:cxn>
                    <a:cxn ang="0">
                      <a:pos x="43" y="0"/>
                    </a:cxn>
                    <a:cxn ang="0">
                      <a:pos x="76" y="6"/>
                    </a:cxn>
                    <a:cxn ang="0">
                      <a:pos x="11" y="51"/>
                    </a:cxn>
                    <a:cxn ang="0">
                      <a:pos x="11" y="51"/>
                    </a:cxn>
                  </a:cxnLst>
                  <a:rect l="0" t="0" r="r" b="b"/>
                  <a:pathLst>
                    <a:path w="89" h="52">
                      <a:moveTo>
                        <a:pt x="11" y="51"/>
                      </a:moveTo>
                      <a:cubicBezTo>
                        <a:pt x="0" y="21"/>
                        <a:pt x="13" y="15"/>
                        <a:pt x="43" y="0"/>
                      </a:cubicBezTo>
                      <a:cubicBezTo>
                        <a:pt x="54" y="1"/>
                        <a:pt x="70" y="0"/>
                        <a:pt x="76" y="6"/>
                      </a:cubicBezTo>
                      <a:cubicBezTo>
                        <a:pt x="88" y="20"/>
                        <a:pt x="31" y="51"/>
                        <a:pt x="11" y="51"/>
                      </a:cubicBezTo>
                      <a:lnTo>
                        <a:pt x="11" y="5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8" name="Freeform 104"/>
                <p:cNvSpPr>
                  <a:spLocks noChangeArrowheads="1"/>
                </p:cNvSpPr>
                <p:nvPr/>
              </p:nvSpPr>
              <p:spPr bwMode="auto">
                <a:xfrm>
                  <a:off x="4197" y="197"/>
                  <a:ext cx="32" cy="7"/>
                </a:xfrm>
                <a:custGeom>
                  <a:avLst/>
                  <a:gdLst/>
                  <a:ahLst/>
                  <a:cxnLst>
                    <a:cxn ang="0">
                      <a:pos x="68" y="30"/>
                    </a:cxn>
                    <a:cxn ang="0">
                      <a:pos x="45" y="3"/>
                    </a:cxn>
                    <a:cxn ang="0">
                      <a:pos x="68" y="30"/>
                    </a:cxn>
                    <a:cxn ang="0">
                      <a:pos x="68" y="30"/>
                    </a:cxn>
                  </a:cxnLst>
                  <a:rect l="0" t="0" r="r" b="b"/>
                  <a:pathLst>
                    <a:path w="142" h="31">
                      <a:moveTo>
                        <a:pt x="68" y="30"/>
                      </a:moveTo>
                      <a:cubicBezTo>
                        <a:pt x="45" y="23"/>
                        <a:pt x="0" y="16"/>
                        <a:pt x="45" y="3"/>
                      </a:cubicBezTo>
                      <a:cubicBezTo>
                        <a:pt x="141" y="15"/>
                        <a:pt x="84" y="0"/>
                        <a:pt x="68" y="30"/>
                      </a:cubicBezTo>
                      <a:lnTo>
                        <a:pt x="68" y="30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29" name="Freeform 105"/>
                <p:cNvSpPr>
                  <a:spLocks noChangeArrowheads="1"/>
                </p:cNvSpPr>
                <p:nvPr/>
              </p:nvSpPr>
              <p:spPr bwMode="auto">
                <a:xfrm>
                  <a:off x="4253" y="197"/>
                  <a:ext cx="18" cy="1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2" y="13"/>
                    </a:cxn>
                    <a:cxn ang="0">
                      <a:pos x="0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80" h="67">
                      <a:moveTo>
                        <a:pt x="0" y="31"/>
                      </a:moveTo>
                      <a:cubicBezTo>
                        <a:pt x="7" y="25"/>
                        <a:pt x="13" y="16"/>
                        <a:pt x="22" y="13"/>
                      </a:cubicBezTo>
                      <a:cubicBezTo>
                        <a:pt x="79" y="0"/>
                        <a:pt x="43" y="66"/>
                        <a:pt x="0" y="31"/>
                      </a:cubicBezTo>
                      <a:lnTo>
                        <a:pt x="0" y="31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  <p:sp>
              <p:nvSpPr>
                <p:cNvPr id="1130" name="Freeform 106"/>
                <p:cNvSpPr>
                  <a:spLocks noChangeArrowheads="1"/>
                </p:cNvSpPr>
                <p:nvPr/>
              </p:nvSpPr>
              <p:spPr bwMode="auto">
                <a:xfrm>
                  <a:off x="4105" y="159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61" y="14"/>
                    </a:cxn>
                    <a:cxn ang="0">
                      <a:pos x="13" y="32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62" h="45">
                      <a:moveTo>
                        <a:pt x="13" y="32"/>
                      </a:moveTo>
                      <a:cubicBezTo>
                        <a:pt x="0" y="0"/>
                        <a:pt x="29" y="8"/>
                        <a:pt x="61" y="14"/>
                      </a:cubicBezTo>
                      <a:cubicBezTo>
                        <a:pt x="27" y="23"/>
                        <a:pt x="29" y="44"/>
                        <a:pt x="13" y="32"/>
                      </a:cubicBezTo>
                      <a:lnTo>
                        <a:pt x="13" y="32"/>
                      </a:lnTo>
                    </a:path>
                  </a:pathLst>
                </a:custGeom>
                <a:solidFill>
                  <a:srgbClr val="CCB3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it-IT">
                    <a:latin typeface="Courier New" pitchFamily="-65" charset="0"/>
                  </a:endParaRPr>
                </a:p>
              </p:txBody>
            </p:sp>
          </p:grpSp>
        </p:grpSp>
        <p:grpSp>
          <p:nvGrpSpPr>
            <p:cNvPr id="1033" name="Group 107"/>
            <p:cNvGrpSpPr>
              <a:grpSpLocks/>
            </p:cNvGrpSpPr>
            <p:nvPr/>
          </p:nvGrpSpPr>
          <p:grpSpPr bwMode="auto">
            <a:xfrm>
              <a:off x="798" y="111"/>
              <a:ext cx="4689" cy="406"/>
              <a:chOff x="798" y="111"/>
              <a:chExt cx="4689" cy="406"/>
            </a:xfrm>
          </p:grpSpPr>
          <p:sp>
            <p:nvSpPr>
              <p:cNvPr id="1132" name="Line 108"/>
              <p:cNvSpPr>
                <a:spLocks noChangeShapeType="1"/>
              </p:cNvSpPr>
              <p:nvPr/>
            </p:nvSpPr>
            <p:spPr bwMode="auto">
              <a:xfrm>
                <a:off x="798" y="326"/>
                <a:ext cx="4690" cy="1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3" name="Line 109"/>
              <p:cNvSpPr>
                <a:spLocks noChangeShapeType="1"/>
              </p:cNvSpPr>
              <p:nvPr/>
            </p:nvSpPr>
            <p:spPr bwMode="auto">
              <a:xfrm>
                <a:off x="1026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4" name="Line 110"/>
              <p:cNvSpPr>
                <a:spLocks noChangeShapeType="1"/>
              </p:cNvSpPr>
              <p:nvPr/>
            </p:nvSpPr>
            <p:spPr bwMode="auto">
              <a:xfrm>
                <a:off x="1254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5" name="Line 111"/>
              <p:cNvSpPr>
                <a:spLocks noChangeShapeType="1"/>
              </p:cNvSpPr>
              <p:nvPr/>
            </p:nvSpPr>
            <p:spPr bwMode="auto">
              <a:xfrm>
                <a:off x="1481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6" name="Line 112"/>
              <p:cNvSpPr>
                <a:spLocks noChangeShapeType="1"/>
              </p:cNvSpPr>
              <p:nvPr/>
            </p:nvSpPr>
            <p:spPr bwMode="auto">
              <a:xfrm>
                <a:off x="1710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7" name="Line 113"/>
              <p:cNvSpPr>
                <a:spLocks noChangeShapeType="1"/>
              </p:cNvSpPr>
              <p:nvPr/>
            </p:nvSpPr>
            <p:spPr bwMode="auto">
              <a:xfrm>
                <a:off x="1938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8" name="Line 114"/>
              <p:cNvSpPr>
                <a:spLocks noChangeShapeType="1"/>
              </p:cNvSpPr>
              <p:nvPr/>
            </p:nvSpPr>
            <p:spPr bwMode="auto">
              <a:xfrm>
                <a:off x="2162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39" name="Line 115"/>
              <p:cNvSpPr>
                <a:spLocks noChangeShapeType="1"/>
              </p:cNvSpPr>
              <p:nvPr/>
            </p:nvSpPr>
            <p:spPr bwMode="auto">
              <a:xfrm>
                <a:off x="2391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0" name="Line 116"/>
              <p:cNvSpPr>
                <a:spLocks noChangeShapeType="1"/>
              </p:cNvSpPr>
              <p:nvPr/>
            </p:nvSpPr>
            <p:spPr bwMode="auto">
              <a:xfrm>
                <a:off x="2616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1" name="Line 117"/>
              <p:cNvSpPr>
                <a:spLocks noChangeShapeType="1"/>
              </p:cNvSpPr>
              <p:nvPr/>
            </p:nvSpPr>
            <p:spPr bwMode="auto">
              <a:xfrm>
                <a:off x="2844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2" name="Line 118"/>
              <p:cNvSpPr>
                <a:spLocks noChangeShapeType="1"/>
              </p:cNvSpPr>
              <p:nvPr/>
            </p:nvSpPr>
            <p:spPr bwMode="auto">
              <a:xfrm>
                <a:off x="3072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3" name="Line 119"/>
              <p:cNvSpPr>
                <a:spLocks noChangeShapeType="1"/>
              </p:cNvSpPr>
              <p:nvPr/>
            </p:nvSpPr>
            <p:spPr bwMode="auto">
              <a:xfrm>
                <a:off x="3300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4" name="Line 120"/>
              <p:cNvSpPr>
                <a:spLocks noChangeShapeType="1"/>
              </p:cNvSpPr>
              <p:nvPr/>
            </p:nvSpPr>
            <p:spPr bwMode="auto">
              <a:xfrm>
                <a:off x="3528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5" name="Line 121"/>
              <p:cNvSpPr>
                <a:spLocks noChangeShapeType="1"/>
              </p:cNvSpPr>
              <p:nvPr/>
            </p:nvSpPr>
            <p:spPr bwMode="auto">
              <a:xfrm>
                <a:off x="3756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6" name="Line 122"/>
              <p:cNvSpPr>
                <a:spLocks noChangeShapeType="1"/>
              </p:cNvSpPr>
              <p:nvPr/>
            </p:nvSpPr>
            <p:spPr bwMode="auto">
              <a:xfrm>
                <a:off x="3984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7" name="Line 123"/>
              <p:cNvSpPr>
                <a:spLocks noChangeShapeType="1"/>
              </p:cNvSpPr>
              <p:nvPr/>
            </p:nvSpPr>
            <p:spPr bwMode="auto">
              <a:xfrm>
                <a:off x="4209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8" name="Line 124"/>
              <p:cNvSpPr>
                <a:spLocks noChangeShapeType="1"/>
              </p:cNvSpPr>
              <p:nvPr/>
            </p:nvSpPr>
            <p:spPr bwMode="auto">
              <a:xfrm>
                <a:off x="4437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49" name="Line 125"/>
              <p:cNvSpPr>
                <a:spLocks noChangeShapeType="1"/>
              </p:cNvSpPr>
              <p:nvPr/>
            </p:nvSpPr>
            <p:spPr bwMode="auto">
              <a:xfrm>
                <a:off x="4666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0" name="Line 126"/>
              <p:cNvSpPr>
                <a:spLocks noChangeShapeType="1"/>
              </p:cNvSpPr>
              <p:nvPr/>
            </p:nvSpPr>
            <p:spPr bwMode="auto">
              <a:xfrm>
                <a:off x="4893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1" name="Line 127"/>
              <p:cNvSpPr>
                <a:spLocks noChangeShapeType="1"/>
              </p:cNvSpPr>
              <p:nvPr/>
            </p:nvSpPr>
            <p:spPr bwMode="auto">
              <a:xfrm>
                <a:off x="5118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2" name="Line 128"/>
              <p:cNvSpPr>
                <a:spLocks noChangeShapeType="1"/>
              </p:cNvSpPr>
              <p:nvPr/>
            </p:nvSpPr>
            <p:spPr bwMode="auto">
              <a:xfrm>
                <a:off x="5346" y="111"/>
                <a:ext cx="1" cy="407"/>
              </a:xfrm>
              <a:prstGeom prst="line">
                <a:avLst/>
              </a:prstGeom>
              <a:noFill/>
              <a:ln w="9360">
                <a:solidFill>
                  <a:srgbClr val="CCB37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</p:grpSp>
        <p:grpSp>
          <p:nvGrpSpPr>
            <p:cNvPr id="1034" name="Group 129"/>
            <p:cNvGrpSpPr>
              <a:grpSpLocks/>
            </p:cNvGrpSpPr>
            <p:nvPr/>
          </p:nvGrpSpPr>
          <p:grpSpPr bwMode="auto">
            <a:xfrm>
              <a:off x="1208" y="109"/>
              <a:ext cx="3684" cy="410"/>
              <a:chOff x="1208" y="109"/>
              <a:chExt cx="3684" cy="410"/>
            </a:xfrm>
          </p:grpSpPr>
          <p:sp>
            <p:nvSpPr>
              <p:cNvPr id="1154" name="Line 130"/>
              <p:cNvSpPr>
                <a:spLocks noChangeShapeType="1"/>
              </p:cNvSpPr>
              <p:nvPr/>
            </p:nvSpPr>
            <p:spPr bwMode="auto">
              <a:xfrm>
                <a:off x="2846" y="116"/>
                <a:ext cx="1" cy="136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5" name="Line 131"/>
              <p:cNvSpPr>
                <a:spLocks noChangeShapeType="1"/>
              </p:cNvSpPr>
              <p:nvPr/>
            </p:nvSpPr>
            <p:spPr bwMode="auto">
              <a:xfrm>
                <a:off x="2968" y="328"/>
                <a:ext cx="70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6" name="Line 132"/>
              <p:cNvSpPr>
                <a:spLocks noChangeShapeType="1"/>
              </p:cNvSpPr>
              <p:nvPr/>
            </p:nvSpPr>
            <p:spPr bwMode="auto">
              <a:xfrm>
                <a:off x="3073" y="347"/>
                <a:ext cx="1" cy="27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7" name="Line 133"/>
              <p:cNvSpPr>
                <a:spLocks noChangeShapeType="1"/>
              </p:cNvSpPr>
              <p:nvPr/>
            </p:nvSpPr>
            <p:spPr bwMode="auto">
              <a:xfrm>
                <a:off x="3302" y="443"/>
                <a:ext cx="1" cy="73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8" name="Line 134"/>
              <p:cNvSpPr>
                <a:spLocks noChangeShapeType="1"/>
              </p:cNvSpPr>
              <p:nvPr/>
            </p:nvSpPr>
            <p:spPr bwMode="auto">
              <a:xfrm>
                <a:off x="3982" y="222"/>
                <a:ext cx="1" cy="172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59" name="Line 135"/>
              <p:cNvSpPr>
                <a:spLocks noChangeShapeType="1"/>
              </p:cNvSpPr>
              <p:nvPr/>
            </p:nvSpPr>
            <p:spPr bwMode="auto">
              <a:xfrm>
                <a:off x="3888" y="328"/>
                <a:ext cx="348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0" name="Line 136"/>
              <p:cNvSpPr>
                <a:spLocks noChangeShapeType="1"/>
              </p:cNvSpPr>
              <p:nvPr/>
            </p:nvSpPr>
            <p:spPr bwMode="auto">
              <a:xfrm>
                <a:off x="4210" y="237"/>
                <a:ext cx="1" cy="28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1" name="Line 137"/>
              <p:cNvSpPr>
                <a:spLocks noChangeShapeType="1"/>
              </p:cNvSpPr>
              <p:nvPr/>
            </p:nvSpPr>
            <p:spPr bwMode="auto">
              <a:xfrm flipV="1">
                <a:off x="4212" y="111"/>
                <a:ext cx="1" cy="62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2" name="Line 138"/>
              <p:cNvSpPr>
                <a:spLocks noChangeShapeType="1"/>
              </p:cNvSpPr>
              <p:nvPr/>
            </p:nvSpPr>
            <p:spPr bwMode="auto">
              <a:xfrm flipV="1">
                <a:off x="4437" y="111"/>
                <a:ext cx="1" cy="187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3" name="Line 139"/>
              <p:cNvSpPr>
                <a:spLocks noChangeShapeType="1"/>
              </p:cNvSpPr>
              <p:nvPr/>
            </p:nvSpPr>
            <p:spPr bwMode="auto">
              <a:xfrm flipH="1">
                <a:off x="4579" y="328"/>
                <a:ext cx="92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4" name="Line 140"/>
              <p:cNvSpPr>
                <a:spLocks noChangeShapeType="1"/>
              </p:cNvSpPr>
              <p:nvPr/>
            </p:nvSpPr>
            <p:spPr bwMode="auto">
              <a:xfrm flipH="1">
                <a:off x="4446" y="328"/>
                <a:ext cx="76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/>
            </p:nvSpPr>
            <p:spPr bwMode="auto">
              <a:xfrm flipV="1">
                <a:off x="4664" y="110"/>
                <a:ext cx="1" cy="27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6" name="Line 142"/>
              <p:cNvSpPr>
                <a:spLocks noChangeShapeType="1"/>
              </p:cNvSpPr>
              <p:nvPr/>
            </p:nvSpPr>
            <p:spPr bwMode="auto">
              <a:xfrm>
                <a:off x="4892" y="462"/>
                <a:ext cx="1" cy="33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7" name="Line 143"/>
              <p:cNvSpPr>
                <a:spLocks noChangeShapeType="1"/>
              </p:cNvSpPr>
              <p:nvPr/>
            </p:nvSpPr>
            <p:spPr bwMode="auto">
              <a:xfrm>
                <a:off x="2164" y="120"/>
                <a:ext cx="1" cy="56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8" name="Line 144"/>
              <p:cNvSpPr>
                <a:spLocks noChangeShapeType="1"/>
              </p:cNvSpPr>
              <p:nvPr/>
            </p:nvSpPr>
            <p:spPr bwMode="auto">
              <a:xfrm>
                <a:off x="1937" y="117"/>
                <a:ext cx="1" cy="320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69" name="Line 145"/>
              <p:cNvSpPr>
                <a:spLocks noChangeShapeType="1"/>
              </p:cNvSpPr>
              <p:nvPr/>
            </p:nvSpPr>
            <p:spPr bwMode="auto">
              <a:xfrm flipH="1">
                <a:off x="1902" y="328"/>
                <a:ext cx="82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/>
            </p:nvSpPr>
            <p:spPr bwMode="auto">
              <a:xfrm>
                <a:off x="1777" y="328"/>
                <a:ext cx="60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1" name="Line 147"/>
              <p:cNvSpPr>
                <a:spLocks noChangeShapeType="1"/>
              </p:cNvSpPr>
              <p:nvPr/>
            </p:nvSpPr>
            <p:spPr bwMode="auto">
              <a:xfrm flipH="1">
                <a:off x="1568" y="328"/>
                <a:ext cx="96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2" name="Line 148"/>
              <p:cNvSpPr>
                <a:spLocks noChangeShapeType="1"/>
              </p:cNvSpPr>
              <p:nvPr/>
            </p:nvSpPr>
            <p:spPr bwMode="auto">
              <a:xfrm>
                <a:off x="1208" y="328"/>
                <a:ext cx="348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/>
            </p:nvSpPr>
            <p:spPr bwMode="auto">
              <a:xfrm>
                <a:off x="1479" y="234"/>
                <a:ext cx="1" cy="286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4" name="Line 150"/>
              <p:cNvSpPr>
                <a:spLocks noChangeShapeType="1"/>
              </p:cNvSpPr>
              <p:nvPr/>
            </p:nvSpPr>
            <p:spPr bwMode="auto">
              <a:xfrm>
                <a:off x="1254" y="252"/>
                <a:ext cx="1" cy="150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5" name="Line 151"/>
              <p:cNvSpPr>
                <a:spLocks noChangeShapeType="1"/>
              </p:cNvSpPr>
              <p:nvPr/>
            </p:nvSpPr>
            <p:spPr bwMode="auto">
              <a:xfrm flipV="1">
                <a:off x="1481" y="108"/>
                <a:ext cx="1" cy="4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6" name="Line 152"/>
              <p:cNvSpPr>
                <a:spLocks noChangeShapeType="1"/>
              </p:cNvSpPr>
              <p:nvPr/>
            </p:nvSpPr>
            <p:spPr bwMode="auto">
              <a:xfrm>
                <a:off x="1710" y="185"/>
                <a:ext cx="1" cy="90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7" name="Line 153"/>
              <p:cNvSpPr>
                <a:spLocks noChangeShapeType="1"/>
              </p:cNvSpPr>
              <p:nvPr/>
            </p:nvSpPr>
            <p:spPr bwMode="auto">
              <a:xfrm flipV="1">
                <a:off x="1710" y="110"/>
                <a:ext cx="1" cy="36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  <p:sp>
            <p:nvSpPr>
              <p:cNvPr id="1178" name="Line 154"/>
              <p:cNvSpPr>
                <a:spLocks noChangeShapeType="1"/>
              </p:cNvSpPr>
              <p:nvPr/>
            </p:nvSpPr>
            <p:spPr bwMode="auto">
              <a:xfrm>
                <a:off x="4260" y="328"/>
                <a:ext cx="80" cy="1"/>
              </a:xfrm>
              <a:prstGeom prst="line">
                <a:avLst/>
              </a:prstGeom>
              <a:noFill/>
              <a:ln w="9360">
                <a:solidFill>
                  <a:srgbClr val="E5D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it-IT">
                  <a:cs typeface="+mn-cs"/>
                </a:endParaRPr>
              </a:p>
            </p:txBody>
          </p:sp>
        </p:grpSp>
      </p:grpSp>
      <p:pic>
        <p:nvPicPr>
          <p:cNvPr id="1028" name="Picture 15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152400"/>
            <a:ext cx="7286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156"/>
          <p:cNvSpPr>
            <a:spLocks noGrp="1" noChangeArrowheads="1"/>
          </p:cNvSpPr>
          <p:nvPr>
            <p:ph type="title"/>
          </p:nvPr>
        </p:nvSpPr>
        <p:spPr bwMode="auto">
          <a:xfrm>
            <a:off x="1382713" y="152400"/>
            <a:ext cx="73802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612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3600">
          <a:solidFill>
            <a:srgbClr val="090D7E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3600">
          <a:solidFill>
            <a:srgbClr val="090D7E"/>
          </a:solidFill>
          <a:latin typeface="Lucida Sans" charset="0"/>
          <a:ea typeface="ＭＳ Ｐゴシック" pitchFamily="-65" charset="-128"/>
          <a:cs typeface="ＭＳ Ｐゴシック" pitchFamily="-65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3600">
          <a:solidFill>
            <a:srgbClr val="090D7E"/>
          </a:solidFill>
          <a:latin typeface="Lucida Sans" charset="0"/>
          <a:ea typeface="ＭＳ Ｐゴシック" pitchFamily="-65" charset="-128"/>
          <a:cs typeface="ＭＳ Ｐゴシック" pitchFamily="-65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3600">
          <a:solidFill>
            <a:srgbClr val="090D7E"/>
          </a:solidFill>
          <a:latin typeface="Lucida Sans" charset="0"/>
          <a:ea typeface="ＭＳ Ｐゴシック" pitchFamily="-65" charset="-128"/>
          <a:cs typeface="ＭＳ Ｐゴシック" pitchFamily="-65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3600">
          <a:solidFill>
            <a:srgbClr val="090D7E"/>
          </a:solidFill>
          <a:latin typeface="Lucida Sans" charset="0"/>
          <a:ea typeface="ＭＳ Ｐゴシック" pitchFamily="-65" charset="-128"/>
          <a:cs typeface="ＭＳ Ｐゴシック" pitchFamily="-65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buClr>
          <a:srgbClr val="CC66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331788" indent="-331788" algn="l" defTabSz="457200" rtl="0" eaLnBrk="0" fontAlgn="base" hangingPunct="0">
        <a:lnSpc>
          <a:spcPct val="102000"/>
        </a:lnSpc>
        <a:spcBef>
          <a:spcPct val="210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Blip>
          <a:blip r:embed="rId18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31838" indent="-274638" algn="l" defTabSz="457200" rtl="0" eaLnBrk="0" fontAlgn="base" hangingPunct="0">
        <a:lnSpc>
          <a:spcPct val="91000"/>
        </a:lnSpc>
        <a:spcBef>
          <a:spcPct val="21000"/>
        </a:spcBef>
        <a:spcAft>
          <a:spcPct val="0"/>
        </a:spcAft>
        <a:buClr>
          <a:srgbClr val="000000"/>
        </a:buClr>
        <a:buSzPct val="80000"/>
        <a:buFont typeface="Tahoma" pitchFamily="34" charset="0"/>
        <a:buBlip>
          <a:blip r:embed="rId19"/>
        </a:buBlip>
        <a:defRPr sz="2800">
          <a:solidFill>
            <a:srgbClr val="3333CC"/>
          </a:solidFill>
          <a:latin typeface="+mn-lt"/>
          <a:ea typeface="ＭＳ Ｐゴシック" charset="-128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ct val="210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•"/>
        <a:defRPr sz="2400">
          <a:solidFill>
            <a:srgbClr val="C430C2"/>
          </a:solidFill>
          <a:latin typeface="+mn-lt"/>
          <a:ea typeface="ＭＳ Ｐゴシック" charset="-128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ct val="210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514600" indent="-228600" algn="l" defTabSz="457200" rtl="0" fontAlgn="base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60000"/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user@lxplus.cern.ch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Pictures/100000000000000800000008564F9A3B.png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Pictures/1000000000000008000000081AB72320.png" TargetMode="Externa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iceinfo.cern.ch/Offline/Activities/Analysis/NewsAndProblems.html" TargetMode="External"/><Relationship Id="rId5" Type="http://schemas.openxmlformats.org/officeDocument/2006/relationships/hyperlink" Target="http://aliceinfo.cern.ch/Offline/Activities/Analysis/AnalysisFramework/index.html" TargetMode="External"/><Relationship Id="rId4" Type="http://schemas.openxmlformats.org/officeDocument/2006/relationships/hyperlink" Target="http://aliceinfo.cern.ch/Offline/Activities/Analysis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447919" y="2833560"/>
            <a:ext cx="6248160" cy="11923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i="1" dirty="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Part II</a:t>
            </a:r>
            <a:br>
              <a:rPr lang="en-GB" sz="3600" i="1" dirty="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3600" i="1" dirty="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</a:t>
            </a:r>
          </a:p>
        </p:txBody>
      </p:sp>
      <p:sp>
        <p:nvSpPr>
          <p:cNvPr id="3" name="Freeform 2"/>
          <p:cNvSpPr/>
          <p:nvPr/>
        </p:nvSpPr>
        <p:spPr>
          <a:xfrm>
            <a:off x="1476360" y="4292640"/>
            <a:ext cx="5615920" cy="59465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>
              <a:lnSpc>
                <a:spcPts val="3925"/>
              </a:lnSpc>
            </a:pPr>
            <a:r>
              <a:rPr lang="fr-FR" dirty="0" err="1" smtClean="0">
                <a:solidFill>
                  <a:schemeClr val="tx1"/>
                </a:solidFill>
              </a:rPr>
              <a:t>A.Gheata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A.Morsch</a:t>
            </a:r>
            <a:r>
              <a:rPr lang="fr-FR" dirty="0" smtClean="0">
                <a:solidFill>
                  <a:schemeClr val="tx1"/>
                </a:solidFill>
              </a:rPr>
              <a:t>, C-K. </a:t>
            </a:r>
            <a:r>
              <a:rPr lang="fr-FR" dirty="0" err="1" smtClean="0">
                <a:solidFill>
                  <a:schemeClr val="tx1"/>
                </a:solidFill>
              </a:rPr>
              <a:t>Boesing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495079" y="5367240"/>
            <a:ext cx="1759049" cy="35997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v2.0: </a:t>
            </a:r>
            <a:r>
              <a:rPr lang="en-GB" sz="1800" dirty="0" smtClean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26.03.2012</a:t>
            </a:r>
            <a:endParaRPr lang="en-GB" sz="18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216800" y="5830920"/>
            <a:ext cx="7501903" cy="3304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lvl="0" hangingPunct="0"/>
            <a:r>
              <a:rPr lang="en-GB" sz="16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These slides + </a:t>
            </a:r>
            <a:r>
              <a:rPr lang="en-GB" sz="1600" dirty="0" smtClean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examples</a:t>
            </a:r>
            <a:r>
              <a:rPr lang="en-GB" sz="1600" dirty="0" smtClean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 https</a:t>
            </a:r>
            <a:r>
              <a:rPr lang="en-GB" sz="1600" dirty="0" smtClean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://indico.cern.ch/conferenceDisplay.py?confId=183795</a:t>
            </a:r>
            <a:endParaRPr lang="en-GB" sz="16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04920" y="1143000"/>
            <a:ext cx="2036519" cy="1198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600" dirty="0" err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AliAnalysisManager</a:t>
            </a:r>
            <a:endParaRPr lang="en-GB" sz="1600" dirty="0">
              <a:solidFill>
                <a:srgbClr val="000000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7236000" y="2514600"/>
            <a:ext cx="1699919" cy="69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AliAODHandler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(Output)</a:t>
            </a:r>
          </a:p>
        </p:txBody>
      </p:sp>
      <p:sp>
        <p:nvSpPr>
          <p:cNvPr id="4" name="Freeform 3"/>
          <p:cNvSpPr/>
          <p:nvPr/>
        </p:nvSpPr>
        <p:spPr>
          <a:xfrm>
            <a:off x="7324560" y="4075200"/>
            <a:ext cx="1522440" cy="6984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AliAODEvent</a:t>
            </a:r>
          </a:p>
        </p:txBody>
      </p:sp>
      <p:sp>
        <p:nvSpPr>
          <p:cNvPr id="5" name="Freeform 4"/>
          <p:cNvSpPr/>
          <p:nvPr/>
        </p:nvSpPr>
        <p:spPr>
          <a:xfrm>
            <a:off x="4867200" y="2514600"/>
            <a:ext cx="1968480" cy="69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AliMCEventHandler</a:t>
            </a:r>
          </a:p>
        </p:txBody>
      </p:sp>
      <p:sp>
        <p:nvSpPr>
          <p:cNvPr id="6" name="Freeform 5"/>
          <p:cNvSpPr/>
          <p:nvPr/>
        </p:nvSpPr>
        <p:spPr>
          <a:xfrm>
            <a:off x="2590919" y="1219320"/>
            <a:ext cx="1880999" cy="10666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600">
                <a:solidFill>
                  <a:srgbClr val="FF0000"/>
                </a:solidFill>
                <a:latin typeface="Lucida Sans" pitchFamily="18"/>
                <a:ea typeface="DejaVu Sans" pitchFamily="2"/>
                <a:cs typeface="DejaVu Sans" pitchFamily="2"/>
              </a:rPr>
              <a:t>AliVEventHandler</a:t>
            </a:r>
          </a:p>
        </p:txBody>
      </p:sp>
      <p:sp>
        <p:nvSpPr>
          <p:cNvPr id="7" name="Freeform 6"/>
          <p:cNvSpPr/>
          <p:nvPr/>
        </p:nvSpPr>
        <p:spPr>
          <a:xfrm>
            <a:off x="5256360" y="4075200"/>
            <a:ext cx="1190520" cy="6984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AliMCEvent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8600" y="3505319"/>
            <a:ext cx="2173320" cy="1195199"/>
            <a:chOff x="228600" y="3505319"/>
            <a:chExt cx="2173320" cy="1195199"/>
          </a:xfrm>
        </p:grpSpPr>
        <p:sp>
          <p:nvSpPr>
            <p:cNvPr id="9" name="Freeform 8"/>
            <p:cNvSpPr/>
            <p:nvPr/>
          </p:nvSpPr>
          <p:spPr>
            <a:xfrm>
              <a:off x="228600" y="3505319"/>
              <a:ext cx="1755720" cy="769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600">
                  <a:solidFill>
                    <a:srgbClr val="00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AliAnalysisTask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368279" y="3645000"/>
              <a:ext cx="1755720" cy="769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600">
                  <a:solidFill>
                    <a:srgbClr val="00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AliAnalysisTask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06519" y="3784680"/>
              <a:ext cx="1755720" cy="769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600">
                  <a:solidFill>
                    <a:srgbClr val="00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AliAnalysisTask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46200" y="3930479"/>
              <a:ext cx="1755720" cy="770039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400">
                  <a:solidFill>
                    <a:srgbClr val="00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AliAnalysisTask</a:t>
              </a:r>
            </a:p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400">
                  <a:solidFill>
                    <a:srgbClr val="00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(or SE/ME)</a:t>
              </a:r>
            </a:p>
          </p:txBody>
        </p:sp>
      </p:grpSp>
      <p:sp>
        <p:nvSpPr>
          <p:cNvPr id="13" name="Freeform 12"/>
          <p:cNvSpPr/>
          <p:nvPr/>
        </p:nvSpPr>
        <p:spPr>
          <a:xfrm>
            <a:off x="5086440" y="5680079"/>
            <a:ext cx="1530360" cy="3492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AliMCParticle</a:t>
            </a:r>
          </a:p>
        </p:txBody>
      </p:sp>
      <p:sp>
        <p:nvSpPr>
          <p:cNvPr id="14" name="Freeform 13"/>
          <p:cNvSpPr/>
          <p:nvPr/>
        </p:nvSpPr>
        <p:spPr>
          <a:xfrm>
            <a:off x="7394400" y="5680079"/>
            <a:ext cx="1384559" cy="3492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AliAODtrack</a:t>
            </a:r>
          </a:p>
        </p:txBody>
      </p:sp>
      <p:sp>
        <p:nvSpPr>
          <p:cNvPr id="15" name="Freeform 14"/>
          <p:cNvSpPr/>
          <p:nvPr/>
        </p:nvSpPr>
        <p:spPr>
          <a:xfrm>
            <a:off x="2978280" y="4075200"/>
            <a:ext cx="1344600" cy="6984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AliESDEvent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(AliAODEvent)</a:t>
            </a:r>
          </a:p>
        </p:txBody>
      </p:sp>
      <p:sp>
        <p:nvSpPr>
          <p:cNvPr id="16" name="Freeform 15"/>
          <p:cNvSpPr/>
          <p:nvPr/>
        </p:nvSpPr>
        <p:spPr>
          <a:xfrm>
            <a:off x="2886120" y="5680079"/>
            <a:ext cx="1530360" cy="3492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AliESDtrack</a:t>
            </a:r>
          </a:p>
        </p:txBody>
      </p:sp>
      <p:cxnSp>
        <p:nvCxnSpPr>
          <p:cNvPr id="17" name="Elbow Connector 16"/>
          <p:cNvCxnSpPr>
            <a:stCxn id="5" idx="0"/>
            <a:endCxn id="6" idx="1"/>
          </p:cNvCxnSpPr>
          <p:nvPr/>
        </p:nvCxnSpPr>
        <p:spPr>
          <a:xfrm rot="16200000" flipV="1">
            <a:off x="4780709" y="1443869"/>
            <a:ext cx="761940" cy="1379522"/>
          </a:xfrm>
          <a:prstGeom prst="bentConnector2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18" name="Elbow Connector 17"/>
          <p:cNvCxnSpPr>
            <a:stCxn id="3" idx="0"/>
            <a:endCxn id="6" idx="0"/>
          </p:cNvCxnSpPr>
          <p:nvPr/>
        </p:nvCxnSpPr>
        <p:spPr>
          <a:xfrm rot="16200000" flipV="1">
            <a:off x="5161050" y="-410311"/>
            <a:ext cx="1295280" cy="4554541"/>
          </a:xfrm>
          <a:prstGeom prst="bentConnector3">
            <a:avLst>
              <a:gd name="adj1" fmla="val 117649"/>
            </a:avLst>
          </a:prstGeom>
          <a:noFill/>
          <a:ln w="19080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19" name="Elbow Connector 18"/>
          <p:cNvCxnSpPr>
            <a:stCxn id="20" idx="0"/>
            <a:endCxn id="6" idx="2"/>
          </p:cNvCxnSpPr>
          <p:nvPr/>
        </p:nvCxnSpPr>
        <p:spPr>
          <a:xfrm rot="16200000" flipV="1">
            <a:off x="3482640" y="2334779"/>
            <a:ext cx="237960" cy="140401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0" name="Freeform 19"/>
          <p:cNvSpPr/>
          <p:nvPr/>
        </p:nvSpPr>
        <p:spPr>
          <a:xfrm>
            <a:off x="2627280" y="2523960"/>
            <a:ext cx="2089080" cy="69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AliESDInputHandler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(AliAODInputHandler)</a:t>
            </a:r>
          </a:p>
        </p:txBody>
      </p:sp>
      <p:sp>
        <p:nvSpPr>
          <p:cNvPr id="21" name="Freeform 20"/>
          <p:cNvSpPr/>
          <p:nvPr/>
        </p:nvSpPr>
        <p:spPr>
          <a:xfrm>
            <a:off x="76320" y="3352680"/>
            <a:ext cx="2438280" cy="198143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b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28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Tasks</a:t>
            </a:r>
          </a:p>
        </p:txBody>
      </p:sp>
      <p:sp>
        <p:nvSpPr>
          <p:cNvPr id="22" name="Freeform 2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The overall picture</a:t>
            </a:r>
          </a:p>
        </p:txBody>
      </p:sp>
      <p:cxnSp>
        <p:nvCxnSpPr>
          <p:cNvPr id="23" name="Straight Arrow Connector 22"/>
          <p:cNvCxnSpPr>
            <a:stCxn id="21" idx="0"/>
            <a:endCxn id="2" idx="8"/>
          </p:cNvCxnSpPr>
          <p:nvPr/>
        </p:nvCxnSpPr>
        <p:spPr>
          <a:xfrm flipV="1">
            <a:off x="1295460" y="2341440"/>
            <a:ext cx="27720" cy="101124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24" name="Straight Arrow Connector 23"/>
          <p:cNvCxnSpPr>
            <a:stCxn id="44" idx="0"/>
            <a:endCxn id="20" idx="2"/>
          </p:cNvCxnSpPr>
          <p:nvPr/>
        </p:nvCxnSpPr>
        <p:spPr>
          <a:xfrm flipV="1">
            <a:off x="3645000" y="3220920"/>
            <a:ext cx="26820" cy="29376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5" name="Straight Arrow Connector 24"/>
          <p:cNvCxnSpPr>
            <a:stCxn id="45" idx="0"/>
            <a:endCxn id="5" idx="2"/>
          </p:cNvCxnSpPr>
          <p:nvPr/>
        </p:nvCxnSpPr>
        <p:spPr>
          <a:xfrm flipV="1">
            <a:off x="5845140" y="3211560"/>
            <a:ext cx="6300" cy="30312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6" name="Straight Arrow Connector 25"/>
          <p:cNvCxnSpPr>
            <a:stCxn id="46" idx="0"/>
            <a:endCxn id="3" idx="2"/>
          </p:cNvCxnSpPr>
          <p:nvPr/>
        </p:nvCxnSpPr>
        <p:spPr>
          <a:xfrm flipV="1">
            <a:off x="8083439" y="3211560"/>
            <a:ext cx="2521" cy="30312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7" name="Straight Arrow Connector 26"/>
          <p:cNvCxnSpPr>
            <a:stCxn id="38" idx="0"/>
            <a:endCxn id="15" idx="2"/>
          </p:cNvCxnSpPr>
          <p:nvPr/>
        </p:nvCxnSpPr>
        <p:spPr>
          <a:xfrm flipV="1">
            <a:off x="3645000" y="4773600"/>
            <a:ext cx="5580" cy="2952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8" name="Straight Arrow Connector 27"/>
          <p:cNvCxnSpPr>
            <a:stCxn id="39" idx="0"/>
            <a:endCxn id="7" idx="2"/>
          </p:cNvCxnSpPr>
          <p:nvPr/>
        </p:nvCxnSpPr>
        <p:spPr>
          <a:xfrm flipV="1">
            <a:off x="5845140" y="4773600"/>
            <a:ext cx="6480" cy="2952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29" name="Straight Arrow Connector 28"/>
          <p:cNvCxnSpPr>
            <a:stCxn id="40" idx="0"/>
            <a:endCxn id="4" idx="2"/>
          </p:cNvCxnSpPr>
          <p:nvPr/>
        </p:nvCxnSpPr>
        <p:spPr>
          <a:xfrm flipV="1">
            <a:off x="8083439" y="4773600"/>
            <a:ext cx="2341" cy="2952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Straight Arrow Connector 29"/>
          <p:cNvCxnSpPr>
            <a:stCxn id="15" idx="0"/>
            <a:endCxn id="44" idx="2"/>
          </p:cNvCxnSpPr>
          <p:nvPr/>
        </p:nvCxnSpPr>
        <p:spPr>
          <a:xfrm flipH="1" flipV="1">
            <a:off x="3645000" y="3819600"/>
            <a:ext cx="5580" cy="2556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Straight Arrow Connector 30"/>
          <p:cNvCxnSpPr>
            <a:stCxn id="7" idx="0"/>
            <a:endCxn id="45" idx="2"/>
          </p:cNvCxnSpPr>
          <p:nvPr/>
        </p:nvCxnSpPr>
        <p:spPr>
          <a:xfrm flipH="1" flipV="1">
            <a:off x="5845140" y="3819600"/>
            <a:ext cx="6480" cy="2556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Arrow Connector 31"/>
          <p:cNvCxnSpPr>
            <a:stCxn id="4" idx="0"/>
            <a:endCxn id="46" idx="2"/>
          </p:cNvCxnSpPr>
          <p:nvPr/>
        </p:nvCxnSpPr>
        <p:spPr>
          <a:xfrm flipH="1" flipV="1">
            <a:off x="8083439" y="3819600"/>
            <a:ext cx="2341" cy="255600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32"/>
          <p:cNvCxnSpPr>
            <a:stCxn id="16" idx="0"/>
            <a:endCxn id="38" idx="2"/>
          </p:cNvCxnSpPr>
          <p:nvPr/>
        </p:nvCxnSpPr>
        <p:spPr>
          <a:xfrm flipH="1" flipV="1">
            <a:off x="3645000" y="5373720"/>
            <a:ext cx="6300" cy="306359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4" name="Straight Arrow Connector 33"/>
          <p:cNvCxnSpPr>
            <a:stCxn id="13" idx="0"/>
            <a:endCxn id="39" idx="2"/>
          </p:cNvCxnSpPr>
          <p:nvPr/>
        </p:nvCxnSpPr>
        <p:spPr>
          <a:xfrm flipH="1" flipV="1">
            <a:off x="5845140" y="5373720"/>
            <a:ext cx="6480" cy="306359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5" name="Straight Arrow Connector 34"/>
          <p:cNvCxnSpPr>
            <a:stCxn id="14" idx="0"/>
            <a:endCxn id="40" idx="2"/>
          </p:cNvCxnSpPr>
          <p:nvPr/>
        </p:nvCxnSpPr>
        <p:spPr>
          <a:xfrm flipH="1" flipV="1">
            <a:off x="8083439" y="5373720"/>
            <a:ext cx="3241" cy="306359"/>
          </a:xfrm>
          <a:prstGeom prst="straightConnector1">
            <a:avLst/>
          </a:prstGeom>
          <a:noFill/>
          <a:ln w="19080">
            <a:solidFill>
              <a:srgbClr val="000000"/>
            </a:solidFill>
            <a:prstDash val="solid"/>
            <a:miter/>
            <a:tailEnd type="arrow"/>
          </a:ln>
        </p:spPr>
      </p:cxnSp>
      <p:grpSp>
        <p:nvGrpSpPr>
          <p:cNvPr id="36" name="Group 35"/>
          <p:cNvGrpSpPr/>
          <p:nvPr/>
        </p:nvGrpSpPr>
        <p:grpSpPr>
          <a:xfrm>
            <a:off x="3044880" y="5038560"/>
            <a:ext cx="5638680" cy="347760"/>
            <a:chOff x="3044880" y="5038560"/>
            <a:chExt cx="5638680" cy="347760"/>
          </a:xfrm>
        </p:grpSpPr>
        <p:grpSp>
          <p:nvGrpSpPr>
            <p:cNvPr id="37" name="Group 36"/>
            <p:cNvGrpSpPr/>
            <p:nvPr/>
          </p:nvGrpSpPr>
          <p:grpSpPr>
            <a:xfrm>
              <a:off x="3454560" y="5068800"/>
              <a:ext cx="4819319" cy="304920"/>
              <a:chOff x="3454560" y="5068800"/>
              <a:chExt cx="4819319" cy="304920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3454560" y="5068800"/>
                <a:ext cx="38088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5654520" y="5068800"/>
                <a:ext cx="38124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7892999" y="5068800"/>
                <a:ext cx="38088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</p:grpSp>
        <p:sp>
          <p:nvSpPr>
            <p:cNvPr id="41" name="Freeform 40"/>
            <p:cNvSpPr/>
            <p:nvPr/>
          </p:nvSpPr>
          <p:spPr>
            <a:xfrm>
              <a:off x="3044880" y="5038560"/>
              <a:ext cx="5638680" cy="34776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solidFill>
                    <a:srgbClr val="FF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AliVParticle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044880" y="3484440"/>
            <a:ext cx="5638680" cy="347760"/>
            <a:chOff x="3044880" y="3484440"/>
            <a:chExt cx="5638680" cy="347760"/>
          </a:xfrm>
        </p:grpSpPr>
        <p:grpSp>
          <p:nvGrpSpPr>
            <p:cNvPr id="43" name="Group 42"/>
            <p:cNvGrpSpPr/>
            <p:nvPr/>
          </p:nvGrpSpPr>
          <p:grpSpPr>
            <a:xfrm>
              <a:off x="3454560" y="3514680"/>
              <a:ext cx="4819319" cy="304920"/>
              <a:chOff x="3454560" y="3514680"/>
              <a:chExt cx="4819319" cy="304920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3454560" y="3514680"/>
                <a:ext cx="38088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5654520" y="3514680"/>
                <a:ext cx="38124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7892999" y="3514680"/>
                <a:ext cx="380880" cy="30492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en-US" sz="2400">
                  <a:latin typeface="Times New Roman" pitchFamily="18"/>
                  <a:ea typeface="DejaVu Sans" pitchFamily="2"/>
                  <a:cs typeface="DejaVu Sans" pitchFamily="2"/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3044880" y="3484440"/>
              <a:ext cx="5638680" cy="34776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1440" tIns="45720" rIns="91440" bIns="457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solidFill>
                    <a:srgbClr val="FF0000"/>
                  </a:solidFill>
                  <a:latin typeface="Lucida Sans" pitchFamily="18"/>
                  <a:ea typeface="DejaVu Sans" pitchFamily="2"/>
                  <a:cs typeface="DejaVu Sans" pitchFamily="2"/>
                </a:rPr>
                <a:t>AliVEvent</a:t>
              </a:r>
            </a:p>
          </p:txBody>
        </p:sp>
      </p:grpSp>
      <p:sp>
        <p:nvSpPr>
          <p:cNvPr id="51" name="Freeform 50"/>
          <p:cNvSpPr/>
          <p:nvPr/>
        </p:nvSpPr>
        <p:spPr>
          <a:xfrm>
            <a:off x="2819520" y="3362400"/>
            <a:ext cx="6095880" cy="32670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0" anchor="b" anchorCtr="0" compatLnSpc="0"/>
          <a:lstStyle/>
          <a:p>
            <a:pPr marL="0" marR="0" lvl="0" indent="0" algn="ctr" rtl="0" hangingPunct="0">
              <a:lnSpc>
                <a:spcPct val="80000"/>
              </a:lnSpc>
              <a:buNone/>
              <a:tabLst/>
            </a:pPr>
            <a:r>
              <a:rPr lang="en-GB" sz="280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Data</a:t>
            </a:r>
          </a:p>
        </p:txBody>
      </p:sp>
      <p:sp>
        <p:nvSpPr>
          <p:cNvPr id="52" name="Freeform 51"/>
          <p:cNvSpPr/>
          <p:nvPr/>
        </p:nvSpPr>
        <p:spPr>
          <a:xfrm>
            <a:off x="94680" y="2636999"/>
            <a:ext cx="1195560" cy="276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I/O via slots</a:t>
            </a:r>
          </a:p>
        </p:txBody>
      </p:sp>
      <p:cxnSp>
        <p:nvCxnSpPr>
          <p:cNvPr id="55" name="Straight Arrow Connector 54"/>
          <p:cNvCxnSpPr>
            <a:stCxn id="6" idx="3"/>
            <a:endCxn id="2" idx="1"/>
          </p:cNvCxnSpPr>
          <p:nvPr/>
        </p:nvCxnSpPr>
        <p:spPr bwMode="auto">
          <a:xfrm flipH="1" flipV="1">
            <a:off x="2341439" y="1742220"/>
            <a:ext cx="249480" cy="10440"/>
          </a:xfrm>
          <a:prstGeom prst="straightConnector1">
            <a:avLst/>
          </a:prstGeom>
          <a:solidFill>
            <a:srgbClr val="00B8FF"/>
          </a:solidFill>
          <a:ln w="22225" cap="sq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Freeform 56"/>
          <p:cNvSpPr/>
          <p:nvPr/>
        </p:nvSpPr>
        <p:spPr>
          <a:xfrm>
            <a:off x="4788024" y="1268760"/>
            <a:ext cx="2304256" cy="93610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 gdRefY="" minY="0" maxY="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70C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 dirty="0" err="1" smtClean="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AliMultiInputEvent</a:t>
            </a:r>
            <a:endParaRPr lang="en-GB" sz="1500" dirty="0" smtClean="0">
              <a:solidFill>
                <a:srgbClr val="000000"/>
              </a:solidFill>
              <a:latin typeface="Lucida Sans" pitchFamily="18"/>
              <a:ea typeface="DejaVu Sans" pitchFamily="2"/>
              <a:cs typeface="DejaVu 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500" dirty="0" smtClean="0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Handler</a:t>
            </a:r>
            <a:endParaRPr lang="en-GB" sz="1500" dirty="0">
              <a:solidFill>
                <a:srgbClr val="000000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685799" y="1219320"/>
            <a:ext cx="7924680" cy="5362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1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endParaRPr lang="en-GB" sz="2800" b="1" i="0" u="none" strike="noStrike" baseline="0" dirty="0">
              <a:solidFill>
                <a:srgbClr val="000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2713" y="188640"/>
            <a:ext cx="7380287" cy="685800"/>
          </a:xfrm>
        </p:spPr>
        <p:txBody>
          <a:bodyPr/>
          <a:lstStyle/>
          <a:p>
            <a:r>
              <a:rPr lang="en-US" dirty="0" smtClean="0"/>
              <a:t>Library 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136" y="1268760"/>
            <a:ext cx="7761288" cy="5032375"/>
          </a:xfrm>
        </p:spPr>
        <p:txBody>
          <a:bodyPr>
            <a:normAutofit/>
          </a:bodyPr>
          <a:lstStyle/>
          <a:p>
            <a:r>
              <a:rPr lang="en-US" dirty="0" smtClean="0"/>
              <a:t>ANALYSIS classes split</a:t>
            </a:r>
          </a:p>
          <a:p>
            <a:pPr lvl="1"/>
            <a:r>
              <a:rPr lang="en-US" dirty="0" smtClean="0"/>
              <a:t>ALICE independent: </a:t>
            </a:r>
            <a:r>
              <a:rPr lang="en-US" dirty="0" err="1" smtClean="0"/>
              <a:t>libANALYSIS.so</a:t>
            </a:r>
            <a:endParaRPr lang="en-US" dirty="0" smtClean="0"/>
          </a:p>
          <a:p>
            <a:pPr lvl="1"/>
            <a:r>
              <a:rPr lang="en-US" dirty="0" smtClean="0"/>
              <a:t>ALICE specific:        </a:t>
            </a:r>
            <a:r>
              <a:rPr lang="en-US" dirty="0" err="1" smtClean="0"/>
              <a:t>libANALAYSISalice.so</a:t>
            </a:r>
            <a:endParaRPr lang="en-US" dirty="0" smtClean="0"/>
          </a:p>
          <a:p>
            <a:pPr lvl="1"/>
            <a:r>
              <a:rPr lang="en-US" dirty="0" smtClean="0"/>
              <a:t>Load both in your steering macro</a:t>
            </a:r>
          </a:p>
          <a:p>
            <a:r>
              <a:rPr lang="en-US" dirty="0" smtClean="0"/>
              <a:t>Additional layer of inheritance  </a:t>
            </a:r>
          </a:p>
          <a:p>
            <a:pPr lvl="1"/>
            <a:r>
              <a:rPr lang="en-US" dirty="0" err="1" smtClean="0"/>
              <a:t>YourTask:AliAnalyisTaskSE</a:t>
            </a:r>
            <a:r>
              <a:rPr lang="en-US" dirty="0" smtClean="0"/>
              <a:t>(:</a:t>
            </a:r>
            <a:r>
              <a:rPr lang="en-US" dirty="0" err="1" smtClean="0"/>
              <a:t>AliAnalysisTask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Does some work for you specific for “Single Event” analysis </a:t>
            </a:r>
            <a:r>
              <a:rPr lang="en-US" dirty="0" smtClean="0"/>
              <a:t>?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 new layer </a:t>
            </a:r>
            <a:r>
              <a:rPr lang="en-GB" sz="3600" dirty="0" err="1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AliAnalyisTaskSE</a:t>
            </a:r>
            <a:endParaRPr lang="en-GB" sz="360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033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1">
              <a:lnSpc>
                <a:spcPct val="82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7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Already provides the access to input ESD/AOD/Kinematics and define AOD output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697"/>
              </a:spcBef>
              <a:spcAft>
                <a:spcPts val="0"/>
              </a:spcAft>
              <a:buNone/>
              <a:tabLst/>
            </a:pPr>
            <a:endParaRPr lang="en-GB" sz="2700" dirty="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697"/>
              </a:spcBef>
              <a:spcAft>
                <a:spcPts val="0"/>
              </a:spcAft>
              <a:buNone/>
              <a:tabLst/>
            </a:pPr>
            <a:endParaRPr lang="en-GB" sz="2700" dirty="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0" marR="0" lvl="1" indent="0" algn="l" rtl="0" hangingPunct="1">
              <a:lnSpc>
                <a:spcPct val="71000"/>
              </a:lnSpc>
              <a:spcBef>
                <a:spcPts val="624"/>
              </a:spcBef>
              <a:spcAft>
                <a:spcPts val="0"/>
              </a:spcAft>
              <a:buSzPts val="1976"/>
              <a:buBlip>
                <a:blip r:embed="rId3"/>
              </a:buBlip>
              <a:tabLst/>
            </a:pPr>
            <a:r>
              <a:rPr lang="en-GB" sz="24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Inherited from </a:t>
            </a:r>
            <a:r>
              <a:rPr lang="en-GB" sz="2400" b="1" i="0" u="none" strike="noStrike" baseline="0" dirty="0" err="1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AliAnalyisTaskSE</a:t>
            </a:r>
            <a:r>
              <a:rPr lang="en-GB" sz="24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now</a:t>
            </a:r>
          </a:p>
          <a:p>
            <a:pPr marL="0" marR="0" lvl="1" indent="0" algn="l" rtl="0" hangingPunct="1">
              <a:lnSpc>
                <a:spcPct val="71000"/>
              </a:lnSpc>
              <a:spcBef>
                <a:spcPts val="624"/>
              </a:spcBef>
              <a:spcAft>
                <a:spcPts val="0"/>
              </a:spcAft>
              <a:buSzPts val="1976"/>
              <a:buBlip>
                <a:blip r:embed="rId4"/>
              </a:buBlip>
              <a:tabLst/>
            </a:pPr>
            <a:r>
              <a:rPr lang="en-GB" sz="24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Input event can be cast as needed</a:t>
            </a:r>
          </a:p>
          <a:p>
            <a:pPr marL="0" marR="0" lvl="2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•"/>
              <a:tabLst/>
            </a:pP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AliESDEvent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*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esd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= 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dynamic_cast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&lt;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AliESDEvent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*&gt;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fInputEvent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;</a:t>
            </a:r>
          </a:p>
          <a:p>
            <a:pPr marL="0" marR="0" lvl="0" indent="0" rtl="0" hangingPunct="1">
              <a:lnSpc>
                <a:spcPct val="82000"/>
              </a:lnSpc>
              <a:spcBef>
                <a:spcPts val="697"/>
              </a:spcBef>
              <a:spcAft>
                <a:spcPts val="0"/>
              </a:spcAft>
              <a:buSzPts val="2778"/>
              <a:buBlip>
                <a:blip r:embed="rId4"/>
              </a:buBlip>
              <a:tabLst/>
            </a:pPr>
            <a:r>
              <a:rPr lang="en-GB" sz="27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You need to implement at minimum:</a:t>
            </a:r>
          </a:p>
          <a:p>
            <a:pPr marL="0" marR="0" lvl="1" indent="0" algn="l" rtl="0" hangingPunct="1">
              <a:lnSpc>
                <a:spcPct val="71000"/>
              </a:lnSpc>
              <a:spcBef>
                <a:spcPts val="462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virtual void </a:t>
            </a:r>
            <a:r>
              <a:rPr lang="en-GB" sz="1800" b="1" i="0" u="none" strike="noStrike" baseline="0" dirty="0" err="1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UserCreateOutputObjects</a:t>
            </a: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(){;}</a:t>
            </a:r>
          </a:p>
          <a:p>
            <a:pPr marL="0" marR="0" lvl="1" indent="0" algn="l" rtl="0" hangingPunct="1">
              <a:lnSpc>
                <a:spcPct val="71000"/>
              </a:lnSpc>
              <a:spcBef>
                <a:spcPts val="462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virtual void </a:t>
            </a:r>
            <a:r>
              <a:rPr lang="en-GB" sz="1800" b="1" i="0" u="none" strike="noStrike" baseline="0" dirty="0" err="1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UserExec</a:t>
            </a: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(){;}</a:t>
            </a:r>
          </a:p>
          <a:p>
            <a:pPr marL="0" marR="0" lvl="1" indent="0" algn="l" rtl="0" hangingPunct="1">
              <a:lnSpc>
                <a:spcPct val="71000"/>
              </a:lnSpc>
              <a:spcBef>
                <a:spcPts val="462"/>
              </a:spcBef>
              <a:spcAft>
                <a:spcPts val="0"/>
              </a:spcAft>
              <a:buSzPts val="1482"/>
              <a:buBlip>
                <a:blip r:embed="rId4"/>
              </a:buBlip>
              <a:tabLst/>
            </a:pPr>
            <a:r>
              <a:rPr lang="en-GB" sz="1800" b="1" i="0" u="none" strike="noStrike" baseline="0" dirty="0">
                <a:solidFill>
                  <a:srgbClr val="1220FF"/>
                </a:solidFill>
                <a:latin typeface="Tahoma" pitchFamily="18"/>
                <a:ea typeface="Courier New" pitchFamily="2"/>
                <a:cs typeface="Courier New" pitchFamily="2"/>
              </a:rPr>
              <a:t>…instead of </a:t>
            </a:r>
            <a:r>
              <a:rPr lang="en-GB" sz="1800" b="1" i="0" u="none" strike="noStrike" baseline="0" dirty="0" err="1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CreateOutputObjects</a:t>
            </a: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()</a:t>
            </a:r>
            <a:r>
              <a:rPr lang="en-GB" sz="1800" b="1" i="0" u="none" strike="noStrike" baseline="0" dirty="0">
                <a:solidFill>
                  <a:srgbClr val="1220FF"/>
                </a:solidFill>
                <a:latin typeface="Tahoma" pitchFamily="18"/>
                <a:ea typeface="Courier New" pitchFamily="2"/>
                <a:cs typeface="Courier New" pitchFamily="2"/>
              </a:rPr>
              <a:t>and</a:t>
            </a:r>
            <a:r>
              <a:rPr lang="en-GB" sz="1800" b="1" i="0" u="none" strike="noStrike" baseline="0" dirty="0">
                <a:solidFill>
                  <a:srgbClr val="1220FF"/>
                </a:solidFill>
                <a:latin typeface="Courier New" pitchFamily="18"/>
                <a:ea typeface="Courier New" pitchFamily="2"/>
                <a:cs typeface="Courier New" pitchFamily="2"/>
              </a:rPr>
              <a:t> Exec()</a:t>
            </a:r>
          </a:p>
          <a:p>
            <a:pPr marL="0" marR="0" lvl="1" indent="0" algn="l" rtl="0" hangingPunct="1">
              <a:lnSpc>
                <a:spcPct val="71000"/>
              </a:lnSpc>
              <a:spcBef>
                <a:spcPts val="624"/>
              </a:spcBef>
              <a:spcAft>
                <a:spcPts val="0"/>
              </a:spcAft>
              <a:buSzPts val="1976"/>
              <a:buBlip>
                <a:blip r:embed="rId3"/>
              </a:buBlip>
              <a:tabLst/>
            </a:pPr>
            <a:r>
              <a:rPr lang="en-GB" sz="24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Have a look at:</a:t>
            </a:r>
          </a:p>
          <a:p>
            <a:pPr marL="0" marR="0" lvl="2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•"/>
              <a:tabLst/>
            </a:pP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analysis-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tutorial.tgz#analysis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-tutorial/</a:t>
            </a:r>
            <a:r>
              <a:rPr lang="en-GB" sz="2000" b="1" i="0" u="none" strike="noStrike" baseline="0" dirty="0" err="1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TaskSE</a:t>
            </a:r>
            <a:r>
              <a:rPr lang="en-GB" sz="2000" b="1" i="0" u="none" strike="noStrike" baseline="0" dirty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/</a:t>
            </a:r>
          </a:p>
        </p:txBody>
      </p:sp>
      <p:sp>
        <p:nvSpPr>
          <p:cNvPr id="4" name="Freeform 3"/>
          <p:cNvSpPr/>
          <p:nvPr/>
        </p:nvSpPr>
        <p:spPr>
          <a:xfrm>
            <a:off x="1480319" y="1971720"/>
            <a:ext cx="6352920" cy="1191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AliVEvent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fInputEvent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//!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VEvent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Input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AliAODEvent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fOutputAOD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 //! AOD out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AliMCEvent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fMCEvent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   //! MC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A new layer </a:t>
            </a:r>
            <a:r>
              <a:rPr lang="en-US" dirty="0" err="1" smtClean="0"/>
              <a:t>AliAnalyisTaskSE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Already provides the access to input ESD/AOD/Kinematics and define AOD output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Inherit from </a:t>
            </a:r>
            <a:r>
              <a:rPr lang="en-US" dirty="0" err="1" smtClean="0"/>
              <a:t>AliAnalyisTaskSE</a:t>
            </a:r>
            <a:r>
              <a:rPr lang="en-US" dirty="0" smtClean="0"/>
              <a:t> now</a:t>
            </a:r>
          </a:p>
          <a:p>
            <a:r>
              <a:rPr lang="en-US" dirty="0" smtClean="0"/>
              <a:t>Input event can be cast as needed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AliESDEvent</a:t>
            </a:r>
            <a:r>
              <a:rPr lang="en-US" dirty="0" smtClean="0">
                <a:solidFill>
                  <a:srgbClr val="FF0000"/>
                </a:solidFill>
              </a:rPr>
              <a:t> *</a:t>
            </a:r>
            <a:r>
              <a:rPr lang="en-US" dirty="0" err="1" smtClean="0">
                <a:solidFill>
                  <a:srgbClr val="FF0000"/>
                </a:solidFill>
              </a:rPr>
              <a:t>esd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 err="1" smtClean="0">
                <a:solidFill>
                  <a:srgbClr val="FF0000"/>
                </a:solidFill>
              </a:rPr>
              <a:t>dynamic_cast</a:t>
            </a: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AliESDEvent</a:t>
            </a:r>
            <a:r>
              <a:rPr lang="en-US" dirty="0" smtClean="0">
                <a:solidFill>
                  <a:srgbClr val="FF0000"/>
                </a:solidFill>
              </a:rPr>
              <a:t>*&gt;</a:t>
            </a:r>
            <a:r>
              <a:rPr lang="en-US" dirty="0" err="1" smtClean="0">
                <a:solidFill>
                  <a:srgbClr val="FF0000"/>
                </a:solidFill>
              </a:rPr>
              <a:t>fInputEvent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dirty="0" smtClean="0"/>
              <a:t>You need to implement at minimum: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virtual void </a:t>
            </a:r>
            <a:r>
              <a:rPr lang="en-US" dirty="0" err="1" smtClean="0">
                <a:solidFill>
                  <a:srgbClr val="FF0000"/>
                </a:solidFill>
              </a:rPr>
              <a:t>UserCreateOutputObjects</a:t>
            </a:r>
            <a:r>
              <a:rPr lang="en-US" dirty="0" smtClean="0">
                <a:solidFill>
                  <a:srgbClr val="FF0000"/>
                </a:solidFill>
              </a:rPr>
              <a:t>(){;}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virtual void </a:t>
            </a:r>
            <a:r>
              <a:rPr lang="en-US" dirty="0" err="1" smtClean="0">
                <a:solidFill>
                  <a:srgbClr val="FF0000"/>
                </a:solidFill>
              </a:rPr>
              <a:t>UserExec</a:t>
            </a:r>
            <a:r>
              <a:rPr lang="en-US" dirty="0" smtClean="0">
                <a:solidFill>
                  <a:srgbClr val="FF0000"/>
                </a:solidFill>
              </a:rPr>
              <a:t>(){;}</a:t>
            </a:r>
          </a:p>
          <a:p>
            <a:pPr lvl="1"/>
            <a:r>
              <a:rPr lang="en-US" dirty="0" smtClean="0"/>
              <a:t>…instead of </a:t>
            </a:r>
            <a:r>
              <a:rPr lang="en-US" dirty="0" err="1" smtClean="0"/>
              <a:t>CreateOutputObjects</a:t>
            </a:r>
            <a:r>
              <a:rPr lang="en-US" dirty="0" smtClean="0"/>
              <a:t>()and Exec()</a:t>
            </a:r>
          </a:p>
          <a:p>
            <a:r>
              <a:rPr lang="en-US" dirty="0" smtClean="0"/>
              <a:t>Have a look at:</a:t>
            </a:r>
          </a:p>
          <a:p>
            <a:pPr lvl="1"/>
            <a:r>
              <a:rPr lang="en-US" dirty="0" smtClean="0"/>
              <a:t> analysis-</a:t>
            </a:r>
            <a:r>
              <a:rPr lang="en-US" dirty="0" err="1" smtClean="0"/>
              <a:t>tutorial.tgz#analysis</a:t>
            </a:r>
            <a:r>
              <a:rPr lang="en-US" dirty="0" smtClean="0"/>
              <a:t>-tutorial/</a:t>
            </a:r>
            <a:r>
              <a:rPr lang="en-US" dirty="0" err="1" smtClean="0"/>
              <a:t>TaskSE</a:t>
            </a:r>
            <a:r>
              <a:rPr lang="en-US" dirty="0" smtClean="0"/>
              <a:t>/</a:t>
            </a:r>
          </a:p>
          <a:p>
            <a:r>
              <a:rPr lang="en-US" dirty="0" smtClean="0"/>
              <a:t>Mandatory to use to profit from centralized utilities (trigger-based event selection)</a:t>
            </a:r>
          </a:p>
          <a:p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403648" y="1844824"/>
            <a:ext cx="6352920" cy="1191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AliVEvent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fInputEvent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//!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VEvent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Input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AliAODEvent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fOutputAOD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 //! AOD out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AliMCEvent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*  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fMCEvent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;      //! MC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447919" y="2833560"/>
            <a:ext cx="6248160" cy="11923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</a:t>
            </a:r>
            <a:b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… in practice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Evolution of your analysis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practice</a:t>
            </a:r>
          </a:p>
          <a:p>
            <a:pPr lvl="1"/>
            <a:r>
              <a:rPr lang="en-US" dirty="0" smtClean="0"/>
              <a:t>Develop your analysis code as </a:t>
            </a:r>
            <a:r>
              <a:rPr lang="en-US" dirty="0" err="1" smtClean="0"/>
              <a:t>AliAnalysisTaskSE</a:t>
            </a:r>
            <a:r>
              <a:rPr lang="en-US" dirty="0" smtClean="0"/>
              <a:t> and test locally on a few files</a:t>
            </a:r>
          </a:p>
          <a:p>
            <a:pPr lvl="1"/>
            <a:r>
              <a:rPr lang="en-US" dirty="0" smtClean="0"/>
              <a:t>Most debugging done here</a:t>
            </a:r>
          </a:p>
          <a:p>
            <a:r>
              <a:rPr lang="en-US" dirty="0" smtClean="0"/>
              <a:t>When the code works locally, submit to PROOF or </a:t>
            </a:r>
            <a:r>
              <a:rPr lang="en-US" dirty="0" err="1" smtClean="0"/>
              <a:t>AliEn</a:t>
            </a:r>
            <a:r>
              <a:rPr lang="en-US" dirty="0" smtClean="0"/>
              <a:t> Grid</a:t>
            </a:r>
          </a:p>
          <a:p>
            <a:pPr lvl="1"/>
            <a:r>
              <a:rPr lang="en-US" dirty="0" smtClean="0"/>
              <a:t>PROOF</a:t>
            </a:r>
          </a:p>
          <a:p>
            <a:pPr lvl="2"/>
            <a:r>
              <a:rPr lang="en-US" dirty="0" smtClean="0"/>
              <a:t>Fast response, fast turnaround</a:t>
            </a:r>
          </a:p>
          <a:p>
            <a:pPr lvl="2"/>
            <a:r>
              <a:rPr lang="en-US" dirty="0" smtClean="0"/>
              <a:t>Limited number of files</a:t>
            </a:r>
          </a:p>
          <a:p>
            <a:pPr lvl="1"/>
            <a:r>
              <a:rPr lang="en-US" dirty="0" err="1" smtClean="0"/>
              <a:t>AliEn</a:t>
            </a:r>
            <a:r>
              <a:rPr lang="en-US" dirty="0" smtClean="0"/>
              <a:t> Grid: Access to all files</a:t>
            </a:r>
          </a:p>
          <a:p>
            <a:r>
              <a:rPr lang="en-US" dirty="0" smtClean="0"/>
              <a:t>Optionally, add to the organized analysis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13" y="152400"/>
            <a:ext cx="7437759" cy="685800"/>
          </a:xfrm>
        </p:spPr>
        <p:txBody>
          <a:bodyPr/>
          <a:lstStyle/>
          <a:p>
            <a:pPr lvl="0"/>
            <a:r>
              <a:rPr lang="en-US" sz="3200" dirty="0" smtClean="0"/>
              <a:t>Analysis: Component by Component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is needed</a:t>
            </a:r>
          </a:p>
          <a:p>
            <a:pPr lvl="1"/>
            <a:r>
              <a:rPr lang="en-US" dirty="0" smtClean="0"/>
              <a:t>The manager: 	</a:t>
            </a:r>
            <a:r>
              <a:rPr lang="en-US" dirty="0" err="1" smtClean="0"/>
              <a:t>AliAnalysisManager</a:t>
            </a:r>
            <a:endParaRPr lang="en-US" dirty="0" smtClean="0"/>
          </a:p>
          <a:p>
            <a:pPr lvl="1"/>
            <a:r>
              <a:rPr lang="en-US" dirty="0" smtClean="0"/>
              <a:t>The input handler:	ESD/AOD supported</a:t>
            </a:r>
          </a:p>
          <a:p>
            <a:pPr lvl="1"/>
            <a:r>
              <a:rPr lang="en-US" dirty="0" smtClean="0"/>
              <a:t>The output handler: 	</a:t>
            </a:r>
            <a:r>
              <a:rPr lang="en-US" dirty="0" err="1" smtClean="0"/>
              <a:t>AliAODHandler</a:t>
            </a:r>
            <a:endParaRPr lang="en-US" dirty="0" smtClean="0"/>
          </a:p>
          <a:p>
            <a:r>
              <a:rPr lang="en-US" dirty="0" smtClean="0"/>
              <a:t>Optional</a:t>
            </a:r>
          </a:p>
          <a:p>
            <a:pPr lvl="1"/>
            <a:r>
              <a:rPr lang="en-US" dirty="0" smtClean="0"/>
              <a:t>MC Truth handler:	</a:t>
            </a:r>
            <a:r>
              <a:rPr lang="en-US" dirty="0" err="1" smtClean="0"/>
              <a:t>AliMCEventHandler</a:t>
            </a:r>
            <a:endParaRPr lang="en-US" dirty="0" smtClean="0"/>
          </a:p>
          <a:p>
            <a:r>
              <a:rPr lang="en-US" dirty="0" smtClean="0"/>
              <a:t>Your Task(s)		</a:t>
            </a:r>
            <a:r>
              <a:rPr lang="en-US" dirty="0" err="1" smtClean="0"/>
              <a:t>AliAnalysisTask</a:t>
            </a:r>
            <a:r>
              <a:rPr lang="en-US" dirty="0" smtClean="0"/>
              <a:t>(SE)</a:t>
            </a:r>
          </a:p>
          <a:p>
            <a:r>
              <a:rPr lang="en-US" dirty="0" smtClean="0"/>
              <a:t>A small execution macro</a:t>
            </a:r>
          </a:p>
          <a:p>
            <a:pPr lvl="1"/>
            <a:r>
              <a:rPr lang="en-US" dirty="0" smtClean="0"/>
              <a:t>Load libraries</a:t>
            </a:r>
          </a:p>
          <a:p>
            <a:pPr lvl="1"/>
            <a:r>
              <a:rPr lang="en-US" dirty="0" smtClean="0"/>
              <a:t>Collect input files (</a:t>
            </a:r>
            <a:r>
              <a:rPr lang="en-US" dirty="0" err="1" smtClean="0"/>
              <a:t>TChain</a:t>
            </a:r>
            <a:r>
              <a:rPr lang="en-US" dirty="0" smtClean="0"/>
              <a:t>), connect everything to the manager</a:t>
            </a:r>
          </a:p>
          <a:p>
            <a:pPr lvl="1"/>
            <a:r>
              <a:rPr lang="en-US" dirty="0" smtClean="0"/>
              <a:t>Run  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AliAnalysisManager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AddTask</a:t>
            </a:r>
            <a:r>
              <a:rPr lang="en-US" dirty="0" smtClean="0"/>
              <a:t>(</a:t>
            </a:r>
            <a:r>
              <a:rPr lang="en-US" dirty="0" err="1" smtClean="0"/>
              <a:t>AliAnalysisTask</a:t>
            </a:r>
            <a:r>
              <a:rPr lang="en-US" dirty="0" smtClean="0"/>
              <a:t> *</a:t>
            </a:r>
            <a:r>
              <a:rPr lang="en-US" dirty="0" err="1" smtClean="0"/>
              <a:t>pTask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At least 1 task per analysis (top task)</a:t>
            </a:r>
          </a:p>
          <a:p>
            <a:r>
              <a:rPr lang="en-US" dirty="0" err="1" smtClean="0"/>
              <a:t>CreateContainer</a:t>
            </a:r>
            <a:r>
              <a:rPr lang="en-US" dirty="0" smtClean="0"/>
              <a:t>(name, </a:t>
            </a:r>
            <a:r>
              <a:rPr lang="en-US" dirty="0" err="1" smtClean="0"/>
              <a:t>data_type</a:t>
            </a:r>
            <a:r>
              <a:rPr lang="en-US" dirty="0" smtClean="0"/>
              <a:t>, </a:t>
            </a:r>
            <a:r>
              <a:rPr lang="en-US" dirty="0" err="1" smtClean="0"/>
              <a:t>container_type</a:t>
            </a:r>
            <a:r>
              <a:rPr lang="en-US" dirty="0" smtClean="0"/>
              <a:t>, </a:t>
            </a:r>
            <a:r>
              <a:rPr lang="en-US" dirty="0" err="1" smtClean="0"/>
              <a:t>file_name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Data can be optionally connected to a file</a:t>
            </a:r>
          </a:p>
          <a:p>
            <a:r>
              <a:rPr lang="en-US" dirty="0" err="1" smtClean="0"/>
              <a:t>ConnectInput</a:t>
            </a:r>
            <a:r>
              <a:rPr lang="en-US" dirty="0" smtClean="0"/>
              <a:t>/Output(</a:t>
            </a:r>
            <a:r>
              <a:rPr lang="en-US" dirty="0" err="1" smtClean="0"/>
              <a:t>pTask</a:t>
            </a:r>
            <a:r>
              <a:rPr lang="en-US" dirty="0" smtClean="0"/>
              <a:t>, </a:t>
            </a:r>
            <a:r>
              <a:rPr lang="en-US" dirty="0" err="1" smtClean="0"/>
              <a:t>islot</a:t>
            </a:r>
            <a:r>
              <a:rPr lang="en-US" dirty="0" smtClean="0"/>
              <a:t>, </a:t>
            </a:r>
            <a:r>
              <a:rPr lang="en-US" dirty="0" err="1" smtClean="0"/>
              <a:t>pContainer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Mandatory for all data slots defined by used analysis modules</a:t>
            </a:r>
          </a:p>
          <a:p>
            <a:r>
              <a:rPr lang="en-US" dirty="0" err="1" smtClean="0"/>
              <a:t>InitAnalysis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Performs a check for data type consistency and signal any illegal circular dependencies between modules</a:t>
            </a:r>
          </a:p>
          <a:p>
            <a:r>
              <a:rPr lang="en-US" dirty="0" err="1" smtClean="0"/>
              <a:t>StartAnalysis</a:t>
            </a:r>
            <a:r>
              <a:rPr lang="en-US" dirty="0" smtClean="0"/>
              <a:t>(const char *mode)</a:t>
            </a:r>
          </a:p>
          <a:p>
            <a:pPr lvl="1"/>
            <a:r>
              <a:rPr lang="en-US" dirty="0" smtClean="0"/>
              <a:t>Starts the analysis in “local”, “proof” or “grid” mode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71599" y="82440"/>
            <a:ext cx="7467479" cy="825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macro </a:t>
            </a:r>
            <a:b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Load libs and create manager</a:t>
            </a:r>
          </a:p>
        </p:txBody>
      </p:sp>
      <p:sp>
        <p:nvSpPr>
          <p:cNvPr id="3" name="Freeform 2"/>
          <p:cNvSpPr/>
          <p:nvPr/>
        </p:nvSpPr>
        <p:spPr>
          <a:xfrm>
            <a:off x="228600" y="1219320"/>
            <a:ext cx="8686800" cy="5486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Load 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libs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 (more needed when running with root instead of 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aliroot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)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Minimum need to load </a:t>
            </a:r>
            <a:r>
              <a:rPr lang="en-GB" sz="1800" b="1" dirty="0" err="1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libANALYSISalice</a:t>
            </a:r>
            <a:endParaRPr lang="en-GB" sz="1800" b="1" dirty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gSystem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-&gt;Load("</a:t>
            </a:r>
            <a:r>
              <a:rPr lang="en-GB" sz="1800" b="1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libANALYSISalice.so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Load the task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AliAnalysisTaskJets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 is in 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libJETAN</a:t>
            </a:r>
            <a:endParaRPr lang="en-GB" sz="1800" b="1" dirty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 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gSystem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-&gt;Load("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libJETAN.so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User tasks usually compiled on the </a:t>
            </a:r>
            <a:r>
              <a:rPr lang="en-GB" sz="1800" b="1" dirty="0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fly at the beginning, 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not needed here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 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gROOT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-&gt;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LoadMacro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(”</a:t>
            </a:r>
            <a:r>
              <a:rPr lang="en-GB" sz="1800" b="1" dirty="0" err="1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AliAnalysisMyTaskXYZ.cxx+g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”);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Create a Chain of input files ESDs here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External file list is used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gROOT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LoadMacro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("$</a:t>
            </a:r>
            <a:r>
              <a:rPr lang="en-GB" sz="1800" b="1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ALICE_ROOT/PWGUD/macros/</a:t>
            </a:r>
            <a:r>
              <a:rPr lang="en-GB" sz="1800" b="1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CreateESDChain.C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TChain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*chain =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CreateESDChain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("filelist.txt");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// or Manual </a:t>
            </a:r>
            <a:r>
              <a:rPr lang="en-GB" sz="1800" b="1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chaining:</a:t>
            </a: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//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TChain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*chain = new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TChain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("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esdTree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// chain-&gt;Add(”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SomePath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/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AliESDs.root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Create the Analysis manager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*mgr  =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  new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("My Manager", "My Analysis");</a:t>
            </a:r>
          </a:p>
        </p:txBody>
      </p:sp>
      <p:sp>
        <p:nvSpPr>
          <p:cNvPr id="4" name="Freeform 3"/>
          <p:cNvSpPr/>
          <p:nvPr/>
        </p:nvSpPr>
        <p:spPr>
          <a:xfrm>
            <a:off x="3609719" y="838080"/>
            <a:ext cx="552996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see analysis_tutorial.tgz#Task/jetana.C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71599" y="82440"/>
            <a:ext cx="7467479" cy="825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macro </a:t>
            </a:r>
            <a:b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24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Create Input/Output handler</a:t>
            </a:r>
          </a:p>
        </p:txBody>
      </p:sp>
      <p:sp>
        <p:nvSpPr>
          <p:cNvPr id="3" name="Freeform 2"/>
          <p:cNvSpPr/>
          <p:nvPr/>
        </p:nvSpPr>
        <p:spPr>
          <a:xfrm>
            <a:off x="228600" y="1219320"/>
            <a:ext cx="8686800" cy="503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Define Input Event Handler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AliESDInputHandler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*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esd</a:t>
            </a:r>
            <a:r>
              <a:rPr lang="en-GB" sz="1800" b="1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Handler</a:t>
            </a:r>
            <a:r>
              <a:rPr lang="en-GB" sz="1800" b="1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= new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AliESDInputHandler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();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Define MC Truth Event Handler (optional)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AliMCEventHandler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*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mcHandler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= new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AliMCEventHandler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Add input handlers to the Task Manager via a multi handler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AliMultiInputEventHandler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*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mH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= new    		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						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AliMultiInputEventHandler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();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mH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AddInputEventHandler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esdHandler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);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mH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AddInputEventHandler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mcHandler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);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mgr-&gt;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SetInputEventHandler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(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mH</a:t>
            </a:r>
            <a:r>
              <a:rPr lang="en-GB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 smtClean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</a:t>
            </a: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Define Output Event </a:t>
            </a:r>
            <a:r>
              <a:rPr lang="en-GB" sz="1800" b="1" dirty="0" smtClean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Handler (only if filtering specific information in form of a tree to be reprocessed later)</a:t>
            </a:r>
            <a:endParaRPr lang="en-GB" sz="1800" b="1" dirty="0">
              <a:solidFill>
                <a:srgbClr val="FF1212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AliAODHandler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*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aodHandler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= new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AliAODHandler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();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  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aodHandler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-&gt;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SetOutputFileName</a:t>
            </a: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("</a:t>
            </a:r>
            <a:r>
              <a:rPr lang="en-GB" sz="1800" b="1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aod.root</a:t>
            </a:r>
            <a:r>
              <a:rPr lang="en-GB" sz="1800" b="1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");</a:t>
            </a:r>
          </a:p>
          <a:p>
            <a:pPr marL="328320" lvl="0" indent="-328320">
              <a:lnSpc>
                <a:spcPct val="82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mgr-&gt;</a:t>
            </a:r>
            <a:r>
              <a:rPr lang="en-GB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SetOutputEventHandler</a:t>
            </a:r>
            <a:r>
              <a:rPr lang="en-GB" sz="2000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(</a:t>
            </a:r>
            <a:r>
              <a:rPr lang="en-GB" sz="2000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aodHandler</a:t>
            </a:r>
            <a:r>
              <a:rPr lang="en-GB" sz="2000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);</a:t>
            </a: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FF1212"/>
                </a:solidFill>
                <a:latin typeface="Courier New" pitchFamily="18"/>
                <a:ea typeface="DejaVu Sans" pitchFamily="2"/>
                <a:cs typeface="DejaVu Sans" pitchFamily="2"/>
              </a:rPr>
              <a:t>// Be sure you are told what you are doing</a:t>
            </a:r>
          </a:p>
          <a:p>
            <a:pPr marL="328320" marR="0" lvl="0" indent="-328320" rtl="0" hangingPunct="1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  mgr-&gt;</a:t>
            </a:r>
            <a:r>
              <a:rPr lang="en-GB" sz="1800" b="1" dirty="0" err="1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SetDebugLevel</a:t>
            </a:r>
            <a:r>
              <a:rPr lang="en-GB" sz="1800" b="1" dirty="0" smtClean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(3);</a:t>
            </a:r>
            <a:endParaRPr lang="en-GB" sz="1800" b="1" dirty="0">
              <a:solidFill>
                <a:srgbClr val="000000"/>
              </a:solidFill>
              <a:latin typeface="Courier New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5300" y="-55563"/>
            <a:ext cx="7378700" cy="1101726"/>
          </a:xfrm>
        </p:spPr>
        <p:txBody>
          <a:bodyPr wrap="square" lIns="0" tIns="0" rIns="0" bIns="0">
            <a:spAutoFit/>
          </a:bodyPr>
          <a:lstStyle>
            <a:defPPr lvl="0">
              <a:buNone/>
            </a:defPPr>
            <a:lvl1pPr lvl="0">
              <a:buNone/>
            </a:lvl1pPr>
          </a:lstStyle>
          <a:p>
            <a:pPr lvl="0"/>
            <a:r>
              <a:rPr lang="en-GB"/>
              <a:t>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3568" y="1219200"/>
            <a:ext cx="7920880" cy="5399088"/>
          </a:xfrm>
        </p:spPr>
        <p:txBody>
          <a:bodyPr wrap="square" lIns="0" tIns="0" rIns="0" bIns="0">
            <a:normAutofit/>
          </a:bodyPr>
          <a:lstStyle>
            <a:defPPr marL="328320" marR="0" lvl="0" indent="-328320" algn="l" rtl="0" hangingPunct="0">
              <a:lnSpc>
                <a:spcPct val="97000"/>
              </a:lnSpc>
              <a:spcBef>
                <a:spcPts val="836"/>
              </a:spcBef>
              <a:spcAft>
                <a:spcPts val="0"/>
              </a:spcAft>
              <a:buSzPts val="3292"/>
              <a:buNone/>
              <a:tabLst>
                <a:tab pos="128520" algn="l"/>
                <a:tab pos="585720" algn="l"/>
                <a:tab pos="1042919" algn="l"/>
                <a:tab pos="1500119" algn="l"/>
                <a:tab pos="1957320" algn="l"/>
                <a:tab pos="2414520" algn="l"/>
                <a:tab pos="2871720" algn="l"/>
                <a:tab pos="3328919" algn="l"/>
                <a:tab pos="3786120" algn="l"/>
                <a:tab pos="4243320" algn="l"/>
                <a:tab pos="4700520" algn="l"/>
                <a:tab pos="5157720" algn="l"/>
                <a:tab pos="5614920" algn="l"/>
                <a:tab pos="6072120" algn="l"/>
                <a:tab pos="6529320" algn="l"/>
                <a:tab pos="6986520" algn="l"/>
                <a:tab pos="7443720" algn="l"/>
                <a:tab pos="7900920" algn="l"/>
                <a:tab pos="8358120" algn="l"/>
                <a:tab pos="88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defPPr>
            <a:lvl1pPr marL="328320" marR="0" lvl="0" indent="-328320" algn="l" rtl="0" hangingPunct="0">
              <a:lnSpc>
                <a:spcPct val="97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>
                <a:tab pos="128520" algn="l"/>
                <a:tab pos="585720" algn="l"/>
                <a:tab pos="1042919" algn="l"/>
                <a:tab pos="1500119" algn="l"/>
                <a:tab pos="1957320" algn="l"/>
                <a:tab pos="2414520" algn="l"/>
                <a:tab pos="2871720" algn="l"/>
                <a:tab pos="3328919" algn="l"/>
                <a:tab pos="3786120" algn="l"/>
                <a:tab pos="4243320" algn="l"/>
                <a:tab pos="4700520" algn="l"/>
                <a:tab pos="5157720" algn="l"/>
                <a:tab pos="5614920" algn="l"/>
                <a:tab pos="6072120" algn="l"/>
                <a:tab pos="6529320" algn="l"/>
                <a:tab pos="6986520" algn="l"/>
                <a:tab pos="7443720" algn="l"/>
                <a:tab pos="7900920" algn="l"/>
                <a:tab pos="8358120" algn="l"/>
                <a:tab pos="881532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1pPr>
            <a:lvl2pPr marL="728640" marR="0" lvl="1" indent="-271440" algn="l" rtl="0" hangingPunct="0">
              <a:lnSpc>
                <a:spcPct val="87000"/>
              </a:lnSpc>
              <a:spcBef>
                <a:spcPts val="723"/>
              </a:spcBef>
              <a:spcAft>
                <a:spcPts val="0"/>
              </a:spcAft>
              <a:buSzPts val="3109"/>
              <a:buBlip>
                <a:blip r:embed="rId4"/>
              </a:buBlip>
              <a:tabLst>
                <a:tab pos="185400" algn="l"/>
                <a:tab pos="642600" algn="l"/>
                <a:tab pos="1099800" algn="l"/>
                <a:tab pos="1556999" algn="l"/>
                <a:tab pos="2014200" algn="l"/>
                <a:tab pos="2471399" algn="l"/>
                <a:tab pos="2928600" algn="l"/>
                <a:tab pos="3385800" algn="l"/>
                <a:tab pos="3843000" algn="l"/>
                <a:tab pos="4300200" algn="l"/>
                <a:tab pos="4757400" algn="l"/>
                <a:tab pos="5214600" algn="l"/>
                <a:tab pos="5671800" algn="l"/>
                <a:tab pos="6128999" algn="l"/>
                <a:tab pos="6586199" algn="l"/>
                <a:tab pos="7043399" algn="l"/>
                <a:tab pos="7500600" algn="l"/>
                <a:tab pos="7957800" algn="l"/>
                <a:tab pos="8415000" algn="l"/>
                <a:tab pos="887220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1220FF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2pPr>
            <a:lvl3pPr marL="1143000" marR="0" lvl="2" indent="-228600" algn="l" rtl="0" hangingPunct="0">
              <a:lnSpc>
                <a:spcPct val="96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•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  <a:tab pos="8915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C430C2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3pPr>
            <a:lvl4pPr marL="1600199" marR="0" lvl="3" indent="-228600" algn="l" rtl="0" hangingPunct="0">
              <a:lnSpc>
                <a:spcPct val="96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  <a:tab pos="8915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96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96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96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96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96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Tahoma" pitchFamily="2"/>
                <a:ea typeface="ＭＳ Ｐゴシック" pitchFamily="2"/>
                <a:cs typeface="ＭＳ Ｐゴシック" pitchFamily="2"/>
              </a:defRPr>
            </a:lvl9pPr>
          </a:lstStyle>
          <a:p>
            <a:pPr marL="0" lvl="0" indent="0">
              <a:lnSpc>
                <a:spcPct val="98000"/>
              </a:lnSpc>
            </a:pPr>
            <a:r>
              <a:rPr lang="en-GB" dirty="0">
                <a:latin typeface="" pitchFamily="16"/>
              </a:rPr>
              <a:t>Login to your AFS account on LXPLUS</a:t>
            </a:r>
          </a:p>
          <a:p>
            <a:pPr marL="0" lvl="1" indent="0">
              <a:buSzPts val="2676"/>
              <a:buFont typeface="Wingdings"/>
              <a:buChar char="Ø"/>
            </a:pPr>
            <a:r>
              <a:rPr lang="en-GB" dirty="0" err="1" smtClean="0">
                <a:latin typeface="" pitchFamily="16"/>
              </a:rPr>
              <a:t>ssh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-X </a:t>
            </a:r>
            <a:r>
              <a:rPr lang="en-GB" dirty="0" smtClean="0">
                <a:solidFill>
                  <a:srgbClr val="3333CC"/>
                </a:solidFill>
                <a:latin typeface="" pitchFamily="16"/>
              </a:rPr>
              <a:t>user@lxplus.cern.ch</a:t>
            </a:r>
            <a:r>
              <a:rPr lang="en-GB" dirty="0" smtClean="0">
                <a:solidFill>
                  <a:srgbClr val="CCCCFF"/>
                </a:solidFill>
                <a:latin typeface="" pitchFamily="16"/>
              </a:rPr>
              <a:t>  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-&gt;skip</a:t>
            </a:r>
            <a:endParaRPr lang="en-GB" dirty="0">
              <a:solidFill>
                <a:srgbClr val="FF0000"/>
              </a:solidFill>
              <a:latin typeface="" pitchFamily="16"/>
              <a:hlinkClick r:id="rId5"/>
            </a:endParaRPr>
          </a:p>
          <a:p>
            <a:pPr marL="0" lvl="0" indent="0"/>
            <a:r>
              <a:rPr lang="en-GB" dirty="0">
                <a:latin typeface="" pitchFamily="16"/>
              </a:rPr>
              <a:t>Enable </a:t>
            </a:r>
            <a:r>
              <a:rPr lang="en-GB" dirty="0" err="1">
                <a:latin typeface="" pitchFamily="16"/>
              </a:rPr>
              <a:t>AliRoot</a:t>
            </a:r>
            <a:r>
              <a:rPr lang="en-GB" dirty="0">
                <a:latin typeface="" pitchFamily="16"/>
              </a:rPr>
              <a:t> v4-16-release</a:t>
            </a:r>
          </a:p>
          <a:p>
            <a:pPr marL="0" lvl="1" indent="0">
              <a:buSzPts val="2676"/>
              <a:buNone/>
            </a:pPr>
            <a:r>
              <a:rPr lang="en-GB" dirty="0">
                <a:latin typeface="" pitchFamily="16"/>
              </a:rPr>
              <a:t>&gt; source /</a:t>
            </a:r>
            <a:r>
              <a:rPr lang="en-GB" dirty="0" err="1">
                <a:latin typeface="" pitchFamily="16"/>
              </a:rPr>
              <a:t>afs</a:t>
            </a:r>
            <a:r>
              <a:rPr lang="en-GB" dirty="0">
                <a:latin typeface="" pitchFamily="16"/>
              </a:rPr>
              <a:t>/cern.ch/</a:t>
            </a:r>
            <a:r>
              <a:rPr lang="en-GB" dirty="0" err="1">
                <a:latin typeface="" pitchFamily="16"/>
              </a:rPr>
              <a:t>alice</a:t>
            </a:r>
            <a:r>
              <a:rPr lang="en-GB" dirty="0">
                <a:latin typeface="" pitchFamily="16"/>
              </a:rPr>
              <a:t>/</a:t>
            </a:r>
            <a:r>
              <a:rPr lang="en-GB" dirty="0" err="1">
                <a:latin typeface="" pitchFamily="16"/>
              </a:rPr>
              <a:t>caf</a:t>
            </a:r>
            <a:r>
              <a:rPr lang="en-GB" dirty="0">
                <a:latin typeface="" pitchFamily="16"/>
              </a:rPr>
              <a:t>/caf-lxplus.sh </a:t>
            </a:r>
            <a:r>
              <a:rPr lang="en-GB" dirty="0" smtClean="0">
                <a:latin typeface="" pitchFamily="16"/>
              </a:rPr>
              <a:t>v4-16-Release 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-&gt;skip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marL="0" lvl="0" indent="0"/>
            <a:r>
              <a:rPr lang="en-GB" dirty="0" smtClean="0">
                <a:latin typeface="" pitchFamily="16"/>
              </a:rPr>
              <a:t>Download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the tutorial </a:t>
            </a:r>
            <a:r>
              <a:rPr lang="en-GB" dirty="0" err="1">
                <a:latin typeface="" pitchFamily="16"/>
              </a:rPr>
              <a:t>tarball</a:t>
            </a:r>
            <a:r>
              <a:rPr lang="en-GB" dirty="0">
                <a:latin typeface="" pitchFamily="16"/>
              </a:rPr>
              <a:t> locally:</a:t>
            </a:r>
          </a:p>
          <a:p>
            <a:pPr marL="0" lvl="1" indent="0">
              <a:buSzPts val="2676"/>
              <a:buNone/>
            </a:pPr>
            <a:r>
              <a:rPr lang="en-GB" dirty="0">
                <a:latin typeface="" pitchFamily="16"/>
              </a:rPr>
              <a:t>&gt; </a:t>
            </a:r>
            <a:endParaRPr lang="en-GB" dirty="0" smtClean="0">
              <a:latin typeface="" pitchFamily="16"/>
            </a:endParaRPr>
          </a:p>
          <a:p>
            <a:pPr marL="0" lvl="1" indent="0">
              <a:buSzPts val="2676"/>
              <a:buNone/>
            </a:pPr>
            <a:r>
              <a:rPr lang="en-GB" dirty="0" smtClean="0">
                <a:latin typeface="" pitchFamily="16"/>
              </a:rPr>
              <a:t>&gt; </a:t>
            </a:r>
            <a:r>
              <a:rPr lang="en-GB" dirty="0">
                <a:latin typeface="" pitchFamily="16"/>
              </a:rPr>
              <a:t>tar </a:t>
            </a:r>
            <a:r>
              <a:rPr lang="en-GB" dirty="0" err="1">
                <a:latin typeface="" pitchFamily="16"/>
              </a:rPr>
              <a:t>xvzf</a:t>
            </a:r>
            <a:r>
              <a:rPr lang="en-GB" dirty="0">
                <a:latin typeface="" pitchFamily="16"/>
              </a:rPr>
              <a:t> analysis-tutorial.tgz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>
                <a:latin typeface="Lucida Sans" pitchFamily="18"/>
                <a:ea typeface="DejaVu Sans" pitchFamily="2"/>
                <a:cs typeface="DejaVu Sans" pitchFamily="2"/>
              </a:rPr>
              <a:t>AOD or Kinematics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Same schema works for AOD analysis</a:t>
            </a:r>
          </a:p>
          <a:p>
            <a:pPr lvl="1"/>
            <a:r>
              <a:rPr lang="en-US" dirty="0" err="1" smtClean="0"/>
              <a:t>TChain</a:t>
            </a:r>
            <a:r>
              <a:rPr lang="en-US" dirty="0" smtClean="0"/>
              <a:t> contains AOD files</a:t>
            </a:r>
          </a:p>
          <a:p>
            <a:pPr lvl="1"/>
            <a:r>
              <a:rPr lang="en-US" dirty="0" smtClean="0"/>
              <a:t>User retrieves </a:t>
            </a:r>
            <a:r>
              <a:rPr lang="en-US" dirty="0" err="1" smtClean="0"/>
              <a:t>AliAODEvent</a:t>
            </a:r>
            <a:r>
              <a:rPr lang="en-US" dirty="0" smtClean="0"/>
              <a:t> directly from the task (</a:t>
            </a:r>
            <a:r>
              <a:rPr lang="en-US" dirty="0" err="1" smtClean="0"/>
              <a:t>fInputEvent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… and even for Kinematics</a:t>
            </a:r>
          </a:p>
          <a:p>
            <a:pPr lvl="1"/>
            <a:r>
              <a:rPr lang="en-US" dirty="0" smtClean="0"/>
              <a:t>Add </a:t>
            </a:r>
            <a:r>
              <a:rPr lang="en-US" dirty="0" err="1" smtClean="0"/>
              <a:t>galice.root</a:t>
            </a:r>
            <a:r>
              <a:rPr lang="en-US" dirty="0" smtClean="0"/>
              <a:t> files to </a:t>
            </a:r>
            <a:r>
              <a:rPr lang="en-US" dirty="0" err="1" smtClean="0"/>
              <a:t>TChain</a:t>
            </a:r>
            <a:endParaRPr lang="en-US" dirty="0" smtClean="0"/>
          </a:p>
          <a:p>
            <a:pPr lvl="1"/>
            <a:r>
              <a:rPr lang="en-US" dirty="0" smtClean="0"/>
              <a:t>This “triggers” correct loop over files</a:t>
            </a:r>
          </a:p>
          <a:p>
            <a:pPr lvl="1"/>
            <a:r>
              <a:rPr lang="en-US" dirty="0" smtClean="0"/>
              <a:t>Obtain </a:t>
            </a:r>
            <a:r>
              <a:rPr lang="en-US" dirty="0" err="1" smtClean="0"/>
              <a:t>AliMCEvent</a:t>
            </a:r>
            <a:r>
              <a:rPr lang="en-US" dirty="0" smtClean="0"/>
              <a:t> from the task (</a:t>
            </a:r>
            <a:r>
              <a:rPr lang="en-US" dirty="0" err="1" smtClean="0"/>
              <a:t>fMCEvent</a:t>
            </a:r>
            <a:r>
              <a:rPr lang="en-US" dirty="0" smtClean="0"/>
              <a:t>) combining:</a:t>
            </a:r>
          </a:p>
          <a:p>
            <a:pPr lvl="2"/>
            <a:r>
              <a:rPr lang="en-US" dirty="0" smtClean="0"/>
              <a:t>Kinematics tree</a:t>
            </a:r>
          </a:p>
          <a:p>
            <a:pPr lvl="2"/>
            <a:r>
              <a:rPr lang="en-US" dirty="0" err="1" smtClean="0"/>
              <a:t>TreeE</a:t>
            </a:r>
            <a:r>
              <a:rPr lang="en-US" dirty="0" smtClean="0"/>
              <a:t> (Event Headers)</a:t>
            </a:r>
          </a:p>
          <a:p>
            <a:pPr lvl="2"/>
            <a:r>
              <a:rPr lang="en-US" dirty="0" smtClean="0"/>
              <a:t>Track references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11560" y="1676519"/>
            <a:ext cx="8303840" cy="343068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Declare Common Input </a:t>
            </a:r>
            <a:r>
              <a:rPr lang="en-GB" sz="1800" dirty="0" err="1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TChain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AliAnalysisDataContainer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*cinput1 =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mgr-&gt;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Chain",TChain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::Class(),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	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kInputContainer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Common Output Tree in common ‘default’ output file </a:t>
            </a:r>
            <a:r>
              <a:rPr lang="en-GB" sz="1800" dirty="0" err="1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aod.root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(ONLY NEEDED IF YOUR TASK WRITES AN AOD!)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AliAnalysisDataContainer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*coutput1 =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mgr-&gt;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("tree",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TTree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::Class(),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	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kOutputContainer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"default");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Private output objects 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to write </a:t>
            </a: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to a file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AliAnalysisDataContainer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*coutput2 =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mgr-&gt;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TList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::Class(),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	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kOutputContainer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histos.root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382760" y="82440"/>
            <a:ext cx="7380360" cy="825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240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macro: </a:t>
            </a:r>
            <a:br>
              <a:rPr lang="en-GB" sz="240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240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Define </a:t>
            </a:r>
            <a:r>
              <a:rPr lang="en-GB" sz="2400" dirty="0" err="1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Input/Output</a:t>
            </a:r>
            <a:endParaRPr lang="en-GB" sz="240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AliAnalysisDataContainer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Normally a class to be used ‘as is’</a:t>
            </a:r>
          </a:p>
          <a:p>
            <a:pPr lvl="1"/>
            <a:r>
              <a:rPr lang="en-US" dirty="0" smtClean="0"/>
              <a:t>Enforcing a data type deriving from </a:t>
            </a:r>
            <a:r>
              <a:rPr lang="en-US" dirty="0" err="1" smtClean="0"/>
              <a:t>TObject</a:t>
            </a:r>
            <a:endParaRPr lang="en-US" dirty="0" smtClean="0"/>
          </a:p>
          <a:p>
            <a:pPr lvl="2"/>
            <a:r>
              <a:rPr lang="en-US" dirty="0" smtClean="0"/>
              <a:t>Type e.g. given by </a:t>
            </a:r>
            <a:r>
              <a:rPr lang="en-US" dirty="0" err="1" smtClean="0"/>
              <a:t>TChain</a:t>
            </a:r>
            <a:r>
              <a:rPr lang="en-US" dirty="0" smtClean="0"/>
              <a:t>::Class()</a:t>
            </a:r>
          </a:p>
          <a:p>
            <a:r>
              <a:rPr lang="en-US" dirty="0" smtClean="0"/>
              <a:t>Three types of data containers</a:t>
            </a:r>
          </a:p>
          <a:p>
            <a:pPr lvl="1"/>
            <a:r>
              <a:rPr lang="en-US" dirty="0" smtClean="0"/>
              <a:t>Input – containing input data provided by </a:t>
            </a:r>
            <a:r>
              <a:rPr lang="en-US" dirty="0" err="1" smtClean="0"/>
              <a:t>AliAnalysisManager</a:t>
            </a:r>
            <a:endParaRPr lang="en-US" dirty="0" smtClean="0"/>
          </a:p>
          <a:p>
            <a:pPr lvl="1"/>
            <a:r>
              <a:rPr lang="en-US" dirty="0" smtClean="0"/>
              <a:t>Exchange – containing data transmitted between tasks</a:t>
            </a:r>
          </a:p>
          <a:p>
            <a:pPr lvl="1"/>
            <a:r>
              <a:rPr lang="en-US" dirty="0" smtClean="0"/>
              <a:t>Output – containing final output data of an analysis chain, eventually written to files.</a:t>
            </a:r>
          </a:p>
          <a:p>
            <a:r>
              <a:rPr lang="en-US" dirty="0" smtClean="0"/>
              <a:t>One can specify the output file name in the format: </a:t>
            </a:r>
            <a:r>
              <a:rPr lang="en-US" dirty="0" err="1" smtClean="0"/>
              <a:t>file.root:folder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827584" y="1496879"/>
            <a:ext cx="7754456" cy="40495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Create Jet Finder Task </a:t>
            </a:r>
            <a:r>
              <a:rPr lang="en-GB" sz="2000" dirty="0" err="1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task</a:t>
            </a:r>
            <a:endParaRPr lang="en-GB" sz="20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 </a:t>
            </a:r>
            <a:r>
              <a:rPr lang="en-GB" sz="2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         </a:t>
            </a:r>
            <a:r>
              <a:rPr lang="en-GB" sz="2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JetAnalysis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SetDebugLevel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(10);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20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Add task to the manager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AddTask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20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Connect I/O to the task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ConnectInput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(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0, cinput1);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ConnectOutput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0, coutput1);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ConnectOutput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jetana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1, coutput2);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20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Run the task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InitAnalysis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PrintStatus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StartAnalysis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(“</a:t>
            </a:r>
            <a:r>
              <a:rPr lang="en-GB" sz="2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local”,chain</a:t>
            </a:r>
            <a:r>
              <a:rPr lang="en-GB" sz="2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</p:txBody>
      </p:sp>
      <p:sp>
        <p:nvSpPr>
          <p:cNvPr id="4" name="Freeform 3"/>
          <p:cNvSpPr/>
          <p:nvPr/>
        </p:nvSpPr>
        <p:spPr>
          <a:xfrm>
            <a:off x="1382760" y="142920"/>
            <a:ext cx="7380360" cy="704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20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Macro </a:t>
            </a:r>
            <a:br>
              <a:rPr lang="en-GB" sz="20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20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Add an Analysis Task and run</a:t>
            </a:r>
          </a:p>
        </p:txBody>
      </p:sp>
      <p:sp>
        <p:nvSpPr>
          <p:cNvPr id="5" name="Freeform 4"/>
          <p:cNvSpPr/>
          <p:nvPr/>
        </p:nvSpPr>
        <p:spPr>
          <a:xfrm>
            <a:off x="4871520" y="5805360"/>
            <a:ext cx="3741515" cy="4660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9360">
            <a:solidFill>
              <a:srgbClr val="FFFFFF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latin typeface="Tahoma" pitchFamily="18"/>
                <a:ea typeface="DejaVu Sans" pitchFamily="2"/>
                <a:cs typeface="DejaVu Sans" pitchFamily="2"/>
              </a:rPr>
              <a:t>For jet </a:t>
            </a:r>
            <a:r>
              <a:rPr lang="en-GB" sz="1200" dirty="0" err="1">
                <a:latin typeface="Tahoma" pitchFamily="18"/>
                <a:ea typeface="DejaVu Sans" pitchFamily="2"/>
                <a:cs typeface="DejaVu Sans" pitchFamily="2"/>
              </a:rPr>
              <a:t>analyis</a:t>
            </a:r>
            <a:r>
              <a:rPr lang="en-GB" sz="1200" dirty="0">
                <a:latin typeface="Tahoma" pitchFamily="18"/>
                <a:ea typeface="DejaVu Sans" pitchFamily="2"/>
                <a:cs typeface="DejaVu Sans" pitchFamily="2"/>
              </a:rPr>
              <a:t> task see: $ALICE_ROOT/JETAN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 err="1">
                <a:latin typeface="Tahoma" pitchFamily="18"/>
                <a:ea typeface="DejaVu Sans" pitchFamily="2"/>
                <a:cs typeface="DejaVu Sans" pitchFamily="2"/>
              </a:rPr>
              <a:t>AliAnalysisJets</a:t>
            </a:r>
            <a:r>
              <a:rPr lang="en-GB" sz="1200" dirty="0">
                <a:latin typeface="Tahoma" pitchFamily="18"/>
                <a:ea typeface="DejaVu Sans" pitchFamily="2"/>
                <a:cs typeface="DejaVu Sans" pitchFamily="2"/>
              </a:rPr>
              <a:t>.{</a:t>
            </a:r>
            <a:r>
              <a:rPr lang="en-GB" sz="1200" dirty="0" err="1">
                <a:latin typeface="Tahoma" pitchFamily="18"/>
                <a:ea typeface="DejaVu Sans" pitchFamily="2"/>
                <a:cs typeface="DejaVu Sans" pitchFamily="2"/>
              </a:rPr>
              <a:t>cxx,h</a:t>
            </a:r>
            <a:r>
              <a:rPr lang="en-GB" sz="1200" dirty="0" smtClean="0">
                <a:latin typeface="Tahoma" pitchFamily="18"/>
                <a:ea typeface="DejaVu Sans" pitchFamily="2"/>
                <a:cs typeface="DejaVu Sans" pitchFamily="2"/>
              </a:rPr>
              <a:t>}</a:t>
            </a:r>
            <a:endParaRPr lang="en-GB" sz="1200" dirty="0">
              <a:latin typeface="Tahoma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to be added to a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Few extra things to be considered when running in a train</a:t>
            </a:r>
          </a:p>
          <a:p>
            <a:pPr lvl="1"/>
            <a:r>
              <a:rPr lang="en-US" dirty="0" smtClean="0"/>
              <a:t>Write the following parts of the analysis macro to a separate file (named: </a:t>
            </a:r>
            <a:r>
              <a:rPr lang="en-US" dirty="0" err="1" smtClean="0"/>
              <a:t>AddTask</a:t>
            </a:r>
            <a:r>
              <a:rPr lang="en-US" dirty="0" smtClean="0"/>
              <a:t>(…).C</a:t>
            </a:r>
          </a:p>
          <a:p>
            <a:pPr lvl="2"/>
            <a:r>
              <a:rPr lang="en-US" dirty="0" smtClean="0"/>
              <a:t>Creation of the task + possible configuration parameters</a:t>
            </a:r>
          </a:p>
          <a:p>
            <a:pPr lvl="2"/>
            <a:r>
              <a:rPr lang="en-US" dirty="0" smtClean="0"/>
              <a:t>Creation of containers and connection of slots</a:t>
            </a:r>
          </a:p>
          <a:p>
            <a:pPr lvl="3"/>
            <a:r>
              <a:rPr lang="en-US" dirty="0" smtClean="0"/>
              <a:t>Use: mgr-&gt;</a:t>
            </a:r>
            <a:r>
              <a:rPr lang="en-US" dirty="0" err="1" smtClean="0"/>
              <a:t>GetCommonFileName</a:t>
            </a:r>
            <a:r>
              <a:rPr lang="en-US" dirty="0" smtClean="0"/>
              <a:t>() as output file and append the outputs of your task to a specific folder</a:t>
            </a:r>
          </a:p>
          <a:p>
            <a:pPr lvl="1">
              <a:buNone/>
            </a:pP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TString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file = mgr-&gt;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GetCommonFileName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file += “: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myFolder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”;</a:t>
            </a:r>
          </a:p>
          <a:p>
            <a:pPr lvl="1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mgr-&gt;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CreateContainer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histos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",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TList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::Class(),</a:t>
            </a:r>
          </a:p>
          <a:p>
            <a:pPr lvl="1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AliAnalysisManager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kOutputContainer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, file);</a:t>
            </a:r>
            <a:endParaRPr lang="en-US" sz="1800" dirty="0" smtClean="0"/>
          </a:p>
          <a:p>
            <a:pPr lvl="2"/>
            <a:r>
              <a:rPr lang="en-US" dirty="0" smtClean="0"/>
              <a:t>Adding the task to the manager</a:t>
            </a:r>
          </a:p>
          <a:p>
            <a:r>
              <a:rPr lang="en-US" dirty="0" smtClean="0"/>
              <a:t>Check for an example: $ALICE_ROOT/ANALYSIS/macros/</a:t>
            </a:r>
            <a:r>
              <a:rPr lang="en-US" dirty="0" err="1" smtClean="0"/>
              <a:t>AddTaskPIDResponse.C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 on: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Download/copy:</a:t>
            </a:r>
          </a:p>
          <a:p>
            <a:pPr lvl="1"/>
            <a:r>
              <a:rPr lang="en-US" dirty="0" smtClean="0"/>
              <a:t>...analysis-</a:t>
            </a:r>
            <a:r>
              <a:rPr lang="en-US" dirty="0" err="1" smtClean="0"/>
              <a:t>tutorial.tgz</a:t>
            </a:r>
            <a:endParaRPr lang="en-US" dirty="0" smtClean="0"/>
          </a:p>
          <a:p>
            <a:r>
              <a:rPr lang="en-US" dirty="0" smtClean="0"/>
              <a:t>Unpack the file: </a:t>
            </a:r>
          </a:p>
          <a:p>
            <a:pPr lvl="1"/>
            <a:r>
              <a:rPr lang="en-US" dirty="0" smtClean="0"/>
              <a:t>tar </a:t>
            </a:r>
            <a:r>
              <a:rPr lang="en-US" dirty="0" err="1" smtClean="0"/>
              <a:t>xvzf</a:t>
            </a:r>
            <a:r>
              <a:rPr lang="en-US" dirty="0" smtClean="0"/>
              <a:t> analysis_tutorial.tgz</a:t>
            </a:r>
          </a:p>
          <a:p>
            <a:r>
              <a:rPr lang="en-US" dirty="0" smtClean="0"/>
              <a:t>Look at </a:t>
            </a:r>
            <a:r>
              <a:rPr lang="en-US" dirty="0" err="1" smtClean="0"/>
              <a:t>TaskSE</a:t>
            </a:r>
            <a:r>
              <a:rPr lang="en-US" dirty="0" smtClean="0"/>
              <a:t>/</a:t>
            </a:r>
            <a:r>
              <a:rPr lang="en-US" dirty="0" err="1" smtClean="0"/>
              <a:t>jetana.C</a:t>
            </a:r>
            <a:endParaRPr lang="en-US" dirty="0" smtClean="0"/>
          </a:p>
          <a:p>
            <a:pPr lvl="1"/>
            <a:r>
              <a:rPr lang="en-US" dirty="0" smtClean="0"/>
              <a:t>Do you recognize everything?</a:t>
            </a:r>
          </a:p>
          <a:p>
            <a:r>
              <a:rPr lang="en-US" dirty="0" smtClean="0"/>
              <a:t>Edit </a:t>
            </a:r>
            <a:r>
              <a:rPr lang="en-US" dirty="0" err="1" smtClean="0"/>
              <a:t>jetana.C</a:t>
            </a:r>
            <a:endParaRPr lang="en-US" dirty="0" smtClean="0"/>
          </a:p>
          <a:p>
            <a:pPr lvl="1"/>
            <a:r>
              <a:rPr lang="en-US" dirty="0" smtClean="0"/>
              <a:t>Put a return; after the mgr-&gt;</a:t>
            </a:r>
            <a:r>
              <a:rPr lang="en-US" dirty="0" err="1" smtClean="0"/>
              <a:t>PrintStatus</a:t>
            </a:r>
            <a:r>
              <a:rPr lang="en-US" dirty="0" smtClean="0"/>
              <a:t>();</a:t>
            </a:r>
          </a:p>
          <a:p>
            <a:pPr lvl="1"/>
            <a:r>
              <a:rPr lang="en-US" dirty="0" smtClean="0"/>
              <a:t>Run the macro</a:t>
            </a:r>
          </a:p>
          <a:p>
            <a:pPr lvl="1"/>
            <a:r>
              <a:rPr lang="en-US" dirty="0" smtClean="0"/>
              <a:t>Look at the output on the screen</a:t>
            </a:r>
          </a:p>
          <a:p>
            <a:r>
              <a:rPr lang="en-US" dirty="0" smtClean="0"/>
              <a:t>Remove the return; and re-run</a:t>
            </a:r>
          </a:p>
          <a:p>
            <a:pPr lvl="1"/>
            <a:r>
              <a:rPr lang="en-US" dirty="0" smtClean="0"/>
              <a:t>Which files are created?</a:t>
            </a:r>
          </a:p>
          <a:p>
            <a:pPr lvl="1"/>
            <a:r>
              <a:rPr lang="en-US" dirty="0" smtClean="0"/>
              <a:t>Have a look in a </a:t>
            </a:r>
            <a:r>
              <a:rPr lang="en-US" dirty="0" err="1" smtClean="0"/>
              <a:t>TBrowser</a:t>
            </a:r>
            <a:r>
              <a:rPr lang="en-US" dirty="0" smtClean="0"/>
              <a:t>()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Implement task: Method by Method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have a framework that calls an analysis task with inputs and outputs connected</a:t>
            </a:r>
          </a:p>
          <a:p>
            <a:r>
              <a:rPr lang="en-US" dirty="0" smtClean="0"/>
              <a:t>How do we implement our own analysis ask?</a:t>
            </a:r>
          </a:p>
          <a:p>
            <a:pPr lvl="1"/>
            <a:r>
              <a:rPr lang="en-US" dirty="0" smtClean="0"/>
              <a:t>“Constructor” and “Destructor”</a:t>
            </a:r>
          </a:p>
          <a:p>
            <a:pPr lvl="2"/>
            <a:r>
              <a:rPr lang="en-US" dirty="0" smtClean="0"/>
              <a:t>like any C++ class</a:t>
            </a:r>
          </a:p>
          <a:p>
            <a:pPr lvl="1"/>
            <a:r>
              <a:rPr lang="en-US" dirty="0" err="1" smtClean="0"/>
              <a:t>UserCreateOutputObjects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Create Histograms</a:t>
            </a:r>
          </a:p>
          <a:p>
            <a:pPr lvl="1"/>
            <a:r>
              <a:rPr lang="en-US" dirty="0" err="1" smtClean="0"/>
              <a:t>UserExec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The event loop</a:t>
            </a:r>
          </a:p>
          <a:p>
            <a:pPr lvl="1"/>
            <a:r>
              <a:rPr lang="en-US" dirty="0" smtClean="0"/>
              <a:t>Terminate()</a:t>
            </a:r>
          </a:p>
          <a:p>
            <a:pPr lvl="2"/>
            <a:r>
              <a:rPr lang="en-US" dirty="0" smtClean="0"/>
              <a:t>Called at the end, can draw (or fit) e.g. a histogram</a:t>
            </a:r>
          </a:p>
          <a:p>
            <a:r>
              <a:rPr lang="en-US" dirty="0" smtClean="0"/>
              <a:t>We cover here the case for </a:t>
            </a:r>
            <a:r>
              <a:rPr lang="en-US" dirty="0" err="1" smtClean="0"/>
              <a:t>AliAnalysisTaskSE</a:t>
            </a:r>
            <a:endParaRPr lang="en-US" dirty="0" smtClean="0"/>
          </a:p>
          <a:p>
            <a:pPr lvl="1"/>
            <a:r>
              <a:rPr lang="en-US" dirty="0" smtClean="0"/>
              <a:t>Recommended to use </a:t>
            </a:r>
            <a:r>
              <a:rPr lang="en-US" dirty="0" err="1" smtClean="0"/>
              <a:t>TaskSE</a:t>
            </a:r>
            <a:endParaRPr lang="en-US" dirty="0" smtClean="0"/>
          </a:p>
          <a:p>
            <a:pPr lvl="1"/>
            <a:r>
              <a:rPr lang="en-US" dirty="0" smtClean="0"/>
              <a:t>Examples for </a:t>
            </a:r>
            <a:r>
              <a:rPr lang="en-US" dirty="0" err="1" smtClean="0"/>
              <a:t>AliAnalysisTask</a:t>
            </a:r>
            <a:r>
              <a:rPr lang="en-US" dirty="0" smtClean="0"/>
              <a:t> are in the </a:t>
            </a:r>
            <a:r>
              <a:rPr lang="en-US" dirty="0" err="1" smtClean="0"/>
              <a:t>tarball</a:t>
            </a:r>
            <a:r>
              <a:rPr lang="en-US" dirty="0" smtClean="0"/>
              <a:t> (Task/) for reference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AliAnalysisTaskSE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1"/>
            <a:ext cx="7761288" cy="1129680"/>
          </a:xfrm>
        </p:spPr>
        <p:txBody>
          <a:bodyPr/>
          <a:lstStyle/>
          <a:p>
            <a:r>
              <a:rPr lang="en-US" dirty="0" smtClean="0"/>
              <a:t>Classes derived from </a:t>
            </a:r>
            <a:r>
              <a:rPr lang="en-US" dirty="0" err="1" smtClean="0"/>
              <a:t>AliAnalysisTaskSE</a:t>
            </a:r>
            <a:r>
              <a:rPr lang="en-US" dirty="0" smtClean="0"/>
              <a:t> can run locally, in PROOF and in </a:t>
            </a:r>
            <a:r>
              <a:rPr lang="en-US" dirty="0" err="1" smtClean="0"/>
              <a:t>AliEn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267744" y="2420888"/>
            <a:ext cx="5760640" cy="1296144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effectLst/>
                <a:latin typeface="Courier New" pitchFamily="49" charset="0"/>
              </a:rPr>
              <a:t>MyComputer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Courier New" pitchFamily="49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solidFill>
                  <a:schemeClr val="tx1"/>
                </a:solidFill>
              </a:rPr>
              <a:t>MyTask</a:t>
            </a:r>
            <a:r>
              <a:rPr lang="en-US" dirty="0" smtClean="0">
                <a:solidFill>
                  <a:schemeClr val="tx1"/>
                </a:solidFill>
              </a:rPr>
              <a:t>(name):</a:t>
            </a:r>
            <a:r>
              <a:rPr lang="en-US" dirty="0" err="1" smtClean="0">
                <a:solidFill>
                  <a:schemeClr val="tx1"/>
                </a:solidFill>
              </a:rPr>
              <a:t>AliAnalysisTaskSE</a:t>
            </a:r>
            <a:r>
              <a:rPr lang="en-US" dirty="0" smtClean="0">
                <a:solidFill>
                  <a:schemeClr val="tx1"/>
                </a:solidFill>
              </a:rPr>
              <a:t>(name)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MyTask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::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LocalInit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</a:rPr>
              <a:t>() // not mandatory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3286725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MyTask</a:t>
            </a:r>
            <a:r>
              <a:rPr lang="en-US" dirty="0" smtClean="0">
                <a:solidFill>
                  <a:srgbClr val="FFFF00"/>
                </a:solidFill>
              </a:rPr>
              <a:t>::Terminate() // useful to implement</a:t>
            </a:r>
          </a:p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67544" y="3717032"/>
            <a:ext cx="6120680" cy="2232248"/>
            <a:chOff x="467544" y="3717032"/>
            <a:chExt cx="6120680" cy="2232248"/>
          </a:xfrm>
        </p:grpSpPr>
        <p:sp>
          <p:nvSpPr>
            <p:cNvPr id="5" name="Rectangle 4"/>
            <p:cNvSpPr/>
            <p:nvPr/>
          </p:nvSpPr>
          <p:spPr bwMode="auto">
            <a:xfrm>
              <a:off x="467544" y="4005064"/>
              <a:ext cx="6120680" cy="194421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ourier New" pitchFamily="49" charset="0"/>
                </a:rPr>
                <a:t>Worker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 allocations here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>
                  <a:solidFill>
                    <a:srgbClr val="FFFF00"/>
                  </a:solidFill>
                </a:rPr>
                <a:t>MyTask</a:t>
              </a:r>
              <a:r>
                <a:rPr lang="en-US" dirty="0" smtClean="0">
                  <a:solidFill>
                    <a:srgbClr val="FFFF00"/>
                  </a:solidFill>
                </a:rPr>
                <a:t>::</a:t>
              </a:r>
              <a:r>
                <a:rPr lang="en-US" dirty="0" err="1" smtClean="0">
                  <a:solidFill>
                    <a:srgbClr val="FFFF00"/>
                  </a:solidFill>
                </a:rPr>
                <a:t>UserCreateOutputObjects</a:t>
              </a:r>
              <a:r>
                <a:rPr lang="en-US" dirty="0" smtClean="0">
                  <a:solidFill>
                    <a:srgbClr val="FFFF00"/>
                  </a:solidFill>
                </a:rPr>
                <a:t>() // book histograms here !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UserExec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() // Called in a loop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FinishTaskOutput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not mandatory</a:t>
              </a:r>
            </a:p>
          </p:txBody>
        </p:sp>
        <p:cxnSp>
          <p:nvCxnSpPr>
            <p:cNvPr id="12" name="Straight Arrow Connector 11"/>
            <p:cNvCxnSpPr>
              <a:stCxn id="4" idx="2"/>
              <a:endCxn id="5" idx="0"/>
            </p:cNvCxnSpPr>
            <p:nvPr/>
          </p:nvCxnSpPr>
          <p:spPr bwMode="auto">
            <a:xfrm flipH="1">
              <a:off x="3527884" y="3717032"/>
              <a:ext cx="1620180" cy="288032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683568" y="3717032"/>
            <a:ext cx="6120680" cy="2384648"/>
            <a:chOff x="683568" y="3717032"/>
            <a:chExt cx="6120680" cy="2384648"/>
          </a:xfrm>
        </p:grpSpPr>
        <p:sp>
          <p:nvSpPr>
            <p:cNvPr id="6" name="Rectangle 5"/>
            <p:cNvSpPr/>
            <p:nvPr/>
          </p:nvSpPr>
          <p:spPr bwMode="auto">
            <a:xfrm>
              <a:off x="683568" y="4157464"/>
              <a:ext cx="6120680" cy="194421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ourier New" pitchFamily="49" charset="0"/>
                </a:rPr>
                <a:t>Worker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 allocations here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>
                  <a:solidFill>
                    <a:srgbClr val="FFFF00"/>
                  </a:solidFill>
                </a:rPr>
                <a:t>MyTask</a:t>
              </a:r>
              <a:r>
                <a:rPr lang="en-US" dirty="0" smtClean="0">
                  <a:solidFill>
                    <a:srgbClr val="FFFF00"/>
                  </a:solidFill>
                </a:rPr>
                <a:t>::</a:t>
              </a:r>
              <a:r>
                <a:rPr lang="en-US" dirty="0" err="1" smtClean="0">
                  <a:solidFill>
                    <a:srgbClr val="FFFF00"/>
                  </a:solidFill>
                </a:rPr>
                <a:t>UserCreateOutputObjects</a:t>
              </a:r>
              <a:r>
                <a:rPr lang="en-US" dirty="0" smtClean="0">
                  <a:solidFill>
                    <a:srgbClr val="FFFF00"/>
                  </a:solidFill>
                </a:rPr>
                <a:t>() // book histograms here !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UserExec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() // Called in a loop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FinishTaskOutput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not mandatory</a:t>
              </a:r>
            </a:p>
          </p:txBody>
        </p:sp>
        <p:cxnSp>
          <p:nvCxnSpPr>
            <p:cNvPr id="13" name="Straight Arrow Connector 12"/>
            <p:cNvCxnSpPr>
              <a:stCxn id="4" idx="2"/>
              <a:endCxn id="6" idx="0"/>
            </p:cNvCxnSpPr>
            <p:nvPr/>
          </p:nvCxnSpPr>
          <p:spPr bwMode="auto">
            <a:xfrm flipH="1">
              <a:off x="3743908" y="3717032"/>
              <a:ext cx="1404156" cy="440432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>
            <a:off x="899592" y="3717032"/>
            <a:ext cx="6120680" cy="2520280"/>
            <a:chOff x="899592" y="3717032"/>
            <a:chExt cx="6120680" cy="2520280"/>
          </a:xfrm>
        </p:grpSpPr>
        <p:sp>
          <p:nvSpPr>
            <p:cNvPr id="7" name="Rectangle 6"/>
            <p:cNvSpPr/>
            <p:nvPr/>
          </p:nvSpPr>
          <p:spPr bwMode="auto">
            <a:xfrm>
              <a:off x="899592" y="4293096"/>
              <a:ext cx="6120680" cy="194421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ourier New" pitchFamily="49" charset="0"/>
                </a:rPr>
                <a:t>Worker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 allocations here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>
                  <a:solidFill>
                    <a:srgbClr val="FFFF00"/>
                  </a:solidFill>
                </a:rPr>
                <a:t>MyTask</a:t>
              </a:r>
              <a:r>
                <a:rPr lang="en-US" dirty="0" smtClean="0">
                  <a:solidFill>
                    <a:srgbClr val="FFFF00"/>
                  </a:solidFill>
                </a:rPr>
                <a:t>::</a:t>
              </a:r>
              <a:r>
                <a:rPr lang="en-US" dirty="0" err="1" smtClean="0">
                  <a:solidFill>
                    <a:srgbClr val="FFFF00"/>
                  </a:solidFill>
                </a:rPr>
                <a:t>UserCreateOutputObjects</a:t>
              </a:r>
              <a:r>
                <a:rPr lang="en-US" dirty="0" smtClean="0">
                  <a:solidFill>
                    <a:srgbClr val="FFFF00"/>
                  </a:solidFill>
                </a:rPr>
                <a:t>() // book histograms here !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UserExec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() // Called in a loop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FinishTaskOutput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not mandatory</a:t>
              </a:r>
            </a:p>
          </p:txBody>
        </p:sp>
        <p:cxnSp>
          <p:nvCxnSpPr>
            <p:cNvPr id="16" name="Straight Arrow Connector 15"/>
            <p:cNvCxnSpPr>
              <a:stCxn id="4" idx="2"/>
              <a:endCxn id="7" idx="0"/>
            </p:cNvCxnSpPr>
            <p:nvPr/>
          </p:nvCxnSpPr>
          <p:spPr bwMode="auto">
            <a:xfrm flipH="1">
              <a:off x="3959932" y="3717032"/>
              <a:ext cx="1188132" cy="576064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1115616" y="3717032"/>
            <a:ext cx="6120680" cy="2664296"/>
            <a:chOff x="1115616" y="3717032"/>
            <a:chExt cx="6120680" cy="2664296"/>
          </a:xfrm>
        </p:grpSpPr>
        <p:sp>
          <p:nvSpPr>
            <p:cNvPr id="8" name="Rectangle 7"/>
            <p:cNvSpPr/>
            <p:nvPr/>
          </p:nvSpPr>
          <p:spPr bwMode="auto">
            <a:xfrm>
              <a:off x="1115616" y="4437112"/>
              <a:ext cx="6120680" cy="194421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ourier New" pitchFamily="49" charset="0"/>
                </a:rPr>
                <a:t>Worker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 allocations here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>
                  <a:solidFill>
                    <a:srgbClr val="FFFF00"/>
                  </a:solidFill>
                </a:rPr>
                <a:t>MyTask</a:t>
              </a:r>
              <a:r>
                <a:rPr lang="en-US" dirty="0" smtClean="0">
                  <a:solidFill>
                    <a:srgbClr val="FFFF00"/>
                  </a:solidFill>
                </a:rPr>
                <a:t>::</a:t>
              </a:r>
              <a:r>
                <a:rPr lang="en-US" dirty="0" err="1" smtClean="0">
                  <a:solidFill>
                    <a:srgbClr val="FFFF00"/>
                  </a:solidFill>
                </a:rPr>
                <a:t>UserCreateOutputObjects</a:t>
              </a:r>
              <a:r>
                <a:rPr lang="en-US" dirty="0" smtClean="0">
                  <a:solidFill>
                    <a:srgbClr val="FFFF00"/>
                  </a:solidFill>
                </a:rPr>
                <a:t>() // book histograms here !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UserExec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() // Called in a loop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MyTask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::</a:t>
              </a: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FinishTaskOutput</a:t>
              </a: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ourier New" pitchFamily="49" charset="0"/>
                </a:rPr>
                <a:t>() // not mandatory</a:t>
              </a:r>
            </a:p>
          </p:txBody>
        </p:sp>
        <p:cxnSp>
          <p:nvCxnSpPr>
            <p:cNvPr id="19" name="Straight Arrow Connector 18"/>
            <p:cNvCxnSpPr>
              <a:stCxn id="4" idx="2"/>
              <a:endCxn id="8" idx="0"/>
            </p:cNvCxnSpPr>
            <p:nvPr/>
          </p:nvCxnSpPr>
          <p:spPr bwMode="auto">
            <a:xfrm flipH="1">
              <a:off x="4175956" y="3717032"/>
              <a:ext cx="972108" cy="72008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9" name="Group 38"/>
          <p:cNvGrpSpPr/>
          <p:nvPr/>
        </p:nvGrpSpPr>
        <p:grpSpPr>
          <a:xfrm>
            <a:off x="7236296" y="4149080"/>
            <a:ext cx="1296144" cy="2016224"/>
            <a:chOff x="7236296" y="4149080"/>
            <a:chExt cx="1296144" cy="2016224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740352" y="4149080"/>
              <a:ext cx="792088" cy="201622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urier New" pitchFamily="49" charset="0"/>
                </a:rPr>
                <a:t>Merger</a:t>
              </a:r>
            </a:p>
          </p:txBody>
        </p:sp>
        <p:cxnSp>
          <p:nvCxnSpPr>
            <p:cNvPr id="27" name="Straight Arrow Connector 26"/>
            <p:cNvCxnSpPr>
              <a:stCxn id="8" idx="3"/>
              <a:endCxn id="26" idx="1"/>
            </p:cNvCxnSpPr>
            <p:nvPr/>
          </p:nvCxnSpPr>
          <p:spPr bwMode="auto">
            <a:xfrm flipV="1">
              <a:off x="7236296" y="5157192"/>
              <a:ext cx="504056" cy="252028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Arrow Connector 29"/>
            <p:cNvCxnSpPr>
              <a:endCxn id="26" idx="1"/>
            </p:cNvCxnSpPr>
            <p:nvPr/>
          </p:nvCxnSpPr>
          <p:spPr bwMode="auto">
            <a:xfrm>
              <a:off x="7236296" y="5157192"/>
              <a:ext cx="504056" cy="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>
              <a:endCxn id="26" idx="1"/>
            </p:cNvCxnSpPr>
            <p:nvPr/>
          </p:nvCxnSpPr>
          <p:spPr bwMode="auto">
            <a:xfrm>
              <a:off x="7236296" y="5013176"/>
              <a:ext cx="504056" cy="144016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/>
            <p:cNvCxnSpPr>
              <a:endCxn id="26" idx="1"/>
            </p:cNvCxnSpPr>
            <p:nvPr/>
          </p:nvCxnSpPr>
          <p:spPr bwMode="auto">
            <a:xfrm>
              <a:off x="7236296" y="4869160"/>
              <a:ext cx="504056" cy="288032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44" name="Elbow Connector 43"/>
          <p:cNvCxnSpPr>
            <a:stCxn id="26" idx="3"/>
            <a:endCxn id="4" idx="3"/>
          </p:cNvCxnSpPr>
          <p:nvPr/>
        </p:nvCxnSpPr>
        <p:spPr bwMode="auto">
          <a:xfrm flipH="1" flipV="1">
            <a:off x="8028384" y="3068960"/>
            <a:ext cx="504056" cy="2088232"/>
          </a:xfrm>
          <a:prstGeom prst="bentConnector3">
            <a:avLst>
              <a:gd name="adj1" fmla="val -45352"/>
            </a:avLst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8" name="Group 47"/>
          <p:cNvGrpSpPr/>
          <p:nvPr/>
        </p:nvGrpSpPr>
        <p:grpSpPr>
          <a:xfrm>
            <a:off x="611560" y="2708920"/>
            <a:ext cx="1656184" cy="720080"/>
            <a:chOff x="611560" y="2708920"/>
            <a:chExt cx="1656184" cy="720080"/>
          </a:xfrm>
        </p:grpSpPr>
        <p:sp>
          <p:nvSpPr>
            <p:cNvPr id="45" name="Rectangle 44"/>
            <p:cNvSpPr/>
            <p:nvPr/>
          </p:nvSpPr>
          <p:spPr bwMode="auto">
            <a:xfrm>
              <a:off x="611560" y="2708920"/>
              <a:ext cx="1368152" cy="72008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ourier New" pitchFamily="49" charset="0"/>
                </a:rPr>
                <a:t>Results.root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</a:endParaRPr>
            </a:p>
          </p:txBody>
        </p:sp>
        <p:cxnSp>
          <p:nvCxnSpPr>
            <p:cNvPr id="47" name="Straight Arrow Connector 46"/>
            <p:cNvCxnSpPr>
              <a:stCxn id="4" idx="1"/>
              <a:endCxn id="45" idx="3"/>
            </p:cNvCxnSpPr>
            <p:nvPr/>
          </p:nvCxnSpPr>
          <p:spPr bwMode="auto">
            <a:xfrm flipH="1">
              <a:off x="1979712" y="3068960"/>
              <a:ext cx="288032" cy="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about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task working perfectly locally can fail in distributed mode</a:t>
            </a:r>
          </a:p>
          <a:p>
            <a:pPr lvl="1"/>
            <a:r>
              <a:rPr lang="en-US" dirty="0" smtClean="0"/>
              <a:t>There is an intermediate step for streaming your class object to the workers</a:t>
            </a:r>
          </a:p>
          <a:p>
            <a:r>
              <a:rPr lang="en-US" dirty="0" smtClean="0"/>
              <a:t>What to check:</a:t>
            </a:r>
          </a:p>
          <a:p>
            <a:pPr lvl="1"/>
            <a:r>
              <a:rPr lang="en-US" dirty="0" smtClean="0"/>
              <a:t>Do I initialize all data members in my constructors ?</a:t>
            </a:r>
          </a:p>
          <a:p>
            <a:pPr lvl="1"/>
            <a:r>
              <a:rPr lang="en-US" dirty="0" smtClean="0"/>
              <a:t>I use </a:t>
            </a:r>
            <a:r>
              <a:rPr lang="en-US" dirty="0" smtClean="0">
                <a:solidFill>
                  <a:srgbClr val="FF0000"/>
                </a:solidFill>
              </a:rPr>
              <a:t>//!</a:t>
            </a:r>
            <a:r>
              <a:rPr lang="en-US" dirty="0" smtClean="0"/>
              <a:t> Comments to all histograms and objects that are created on the workers (in </a:t>
            </a:r>
            <a:r>
              <a:rPr lang="en-US" dirty="0" err="1" smtClean="0"/>
              <a:t>UserCreateOutputObjects</a:t>
            </a:r>
            <a:r>
              <a:rPr lang="en-US" dirty="0" smtClean="0"/>
              <a:t>) but NOT for data members that are initialized in the initial configuration phase (constructor, </a:t>
            </a:r>
            <a:r>
              <a:rPr lang="en-US" dirty="0" err="1" smtClean="0"/>
              <a:t>LocalInit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 use </a:t>
            </a:r>
            <a:r>
              <a:rPr lang="en-US" dirty="0" err="1" smtClean="0">
                <a:solidFill>
                  <a:srgbClr val="FF0000"/>
                </a:solidFill>
              </a:rPr>
              <a:t>ClassDef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MyClass</a:t>
            </a:r>
            <a:r>
              <a:rPr lang="en-US" dirty="0" smtClean="0">
                <a:solidFill>
                  <a:srgbClr val="FF0000"/>
                </a:solidFill>
              </a:rPr>
              <a:t>, n) </a:t>
            </a:r>
            <a:r>
              <a:rPr lang="en-US" dirty="0" smtClean="0"/>
              <a:t>in my header file</a:t>
            </a: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1800" cy="689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 smtClean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Named constructor</a:t>
            </a: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:</a:t>
            </a:r>
          </a:p>
        </p:txBody>
      </p:sp>
      <p:sp>
        <p:nvSpPr>
          <p:cNvPr id="3" name="Freeform 2"/>
          <p:cNvSpPr/>
          <p:nvPr/>
        </p:nvSpPr>
        <p:spPr>
          <a:xfrm>
            <a:off x="533520" y="1752479"/>
            <a:ext cx="7661160" cy="674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23720" y="4509120"/>
            <a:ext cx="843156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Called in the macro via 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new 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(“</a:t>
            </a:r>
            <a:r>
              <a:rPr lang="en-GB" sz="18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JetAnalysis</a:t>
            </a:r>
            <a:r>
              <a:rPr lang="en-GB" sz="18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“)</a:t>
            </a:r>
          </a:p>
        </p:txBody>
      </p:sp>
      <p:sp>
        <p:nvSpPr>
          <p:cNvPr id="5" name="Freeform 4"/>
          <p:cNvSpPr/>
          <p:nvPr/>
        </p:nvSpPr>
        <p:spPr>
          <a:xfrm>
            <a:off x="457200" y="1143000"/>
            <a:ext cx="8077320" cy="34937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(const char* name):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(name),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fConfigFile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ConfigJetAnalysis.C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"),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fNonStdBranch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(""),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fJetFinder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DefineOutput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TList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::Class()); // 0 slots assigned in parent class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09480" y="5157192"/>
            <a:ext cx="6858000" cy="14891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(const char* name):…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DefineInput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(0,TChain::Class());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DefineOutput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(0,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TTree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Software</a:t>
            </a:r>
          </a:p>
          <a:p>
            <a:pPr lvl="1"/>
            <a:r>
              <a:rPr lang="en-GB" dirty="0" err="1" smtClean="0">
                <a:solidFill>
                  <a:srgbClr val="3333CC"/>
                </a:solidFill>
                <a:latin typeface="Tahoma" pitchFamily="18"/>
                <a:ea typeface="DejaVu Sans" pitchFamily="2"/>
                <a:cs typeface="DejaVu Sans" pitchFamily="2"/>
              </a:rPr>
              <a:t>AliRoot</a:t>
            </a:r>
            <a:endParaRPr lang="en-GB" dirty="0" smtClean="0">
              <a:solidFill>
                <a:srgbClr val="3333CC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lvl="2"/>
            <a:r>
              <a:rPr lang="en-GB" sz="2600" b="1" dirty="0" smtClean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Specialized ROOT for ALICE</a:t>
            </a:r>
          </a:p>
          <a:p>
            <a:pPr lvl="2"/>
            <a:r>
              <a:rPr lang="en-GB" sz="2600" b="1" dirty="0" err="1" smtClean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AliRoot</a:t>
            </a:r>
            <a:r>
              <a:rPr lang="en-GB" sz="2600" b="1" dirty="0" smtClean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= ROOT + ALICE libraries</a:t>
            </a:r>
            <a:endParaRPr lang="en-GB" b="1" dirty="0" smtClean="0">
              <a:solidFill>
                <a:srgbClr val="C430C2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r>
              <a:rPr lang="en-GB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Your code</a:t>
            </a:r>
          </a:p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What is the data</a:t>
            </a:r>
          </a:p>
          <a:p>
            <a:pPr lvl="1"/>
            <a:r>
              <a:rPr lang="en-GB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Usually ESD, AOD or Monte Carlo kinematics (MC truth)</a:t>
            </a:r>
          </a:p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Where does your analysis code run?</a:t>
            </a:r>
          </a:p>
          <a:p>
            <a:pPr lvl="1"/>
            <a:r>
              <a:rPr lang="en-GB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Local = On your machine</a:t>
            </a:r>
          </a:p>
          <a:p>
            <a:pPr lvl="1"/>
            <a:r>
              <a:rPr lang="en-GB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In PROOF ("Parallel ROOT Facility")</a:t>
            </a:r>
          </a:p>
          <a:p>
            <a:pPr lvl="2"/>
            <a:r>
              <a:rPr lang="en-GB" sz="2600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Parallel analysis on a cluster</a:t>
            </a:r>
          </a:p>
          <a:p>
            <a:pPr lvl="2"/>
            <a:r>
              <a:rPr lang="en-GB" sz="2600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Not related to the Grid</a:t>
            </a:r>
          </a:p>
          <a:p>
            <a:pPr lvl="1"/>
            <a:r>
              <a:rPr lang="en-GB" sz="2900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In the </a:t>
            </a:r>
            <a:r>
              <a:rPr lang="en-GB" sz="2900" dirty="0" err="1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AliEn</a:t>
            </a:r>
            <a:r>
              <a:rPr lang="en-GB" sz="2900" dirty="0" smtClean="0">
                <a:solidFill>
                  <a:srgbClr val="3333CC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("Alice Environment") Grid</a:t>
            </a:r>
          </a:p>
          <a:p>
            <a:pPr lvl="2"/>
            <a:r>
              <a:rPr lang="en-GB" sz="2600" b="1" dirty="0" err="1" smtClean="0">
                <a:latin typeface="Tahoma" pitchFamily="18"/>
                <a:ea typeface="ＭＳ Ｐゴシック" pitchFamily="2"/>
                <a:cs typeface="ＭＳ Ｐゴシック" pitchFamily="2"/>
              </a:rPr>
              <a:t>AliEn</a:t>
            </a:r>
            <a:r>
              <a:rPr lang="en-GB" sz="2600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 is the software of ALICE to access the Grid</a:t>
            </a:r>
          </a:p>
          <a:p>
            <a:pPr lvl="2"/>
            <a:r>
              <a:rPr lang="en-GB" sz="2600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As a user job or in an organized analysis</a:t>
            </a:r>
          </a:p>
          <a:p>
            <a:pPr lvl="1"/>
            <a:endParaRPr lang="en-GB" dirty="0" smtClean="0">
              <a:solidFill>
                <a:srgbClr val="3333CC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GB" dirty="0" smtClean="0">
              <a:solidFill>
                <a:srgbClr val="3333CC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GB" dirty="0" smtClean="0">
              <a:latin typeface="Tahoma" pitchFamily="18"/>
              <a:ea typeface="DejaVu Sans" pitchFamily="2"/>
              <a:cs typeface="DejaVu Sans" pitchFamily="2"/>
            </a:endParaRPr>
          </a:p>
          <a:p>
            <a:pPr lvl="1"/>
            <a:endParaRPr lang="en-GB" dirty="0" smtClean="0">
              <a:solidFill>
                <a:srgbClr val="3333CC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GB" dirty="0" smtClean="0">
              <a:solidFill>
                <a:srgbClr val="3333CC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endParaRPr lang="en-GB" b="1" dirty="0" smtClean="0">
              <a:solidFill>
                <a:srgbClr val="C430C2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GB" dirty="0" smtClean="0">
              <a:latin typeface="Tahoma" pitchFamily="18"/>
              <a:ea typeface="DejaVu Sans" pitchFamily="2"/>
              <a:cs typeface="DejaVu Sans" pitchFamily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1800" cy="689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 smtClean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Default constructor</a:t>
            </a: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:</a:t>
            </a:r>
          </a:p>
        </p:txBody>
      </p:sp>
      <p:sp>
        <p:nvSpPr>
          <p:cNvPr id="3" name="Freeform 2"/>
          <p:cNvSpPr/>
          <p:nvPr/>
        </p:nvSpPr>
        <p:spPr>
          <a:xfrm>
            <a:off x="533520" y="1752479"/>
            <a:ext cx="7661160" cy="674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10320" y="5599080"/>
            <a:ext cx="6068882" cy="651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N.B.: No </a:t>
            </a:r>
            <a:r>
              <a:rPr lang="en-GB" sz="1800" dirty="0" err="1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DefineInput</a:t>
            </a: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/</a:t>
            </a:r>
            <a:r>
              <a:rPr lang="en-GB" sz="1800" dirty="0" err="1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DefineOutput</a:t>
            </a: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in default </a:t>
            </a:r>
            <a:r>
              <a:rPr lang="en-GB" sz="1800" dirty="0" err="1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c‘tor</a:t>
            </a:r>
            <a:endParaRPr lang="en-GB" sz="1800" dirty="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(important for </a:t>
            </a:r>
            <a:r>
              <a:rPr lang="en-GB" sz="1800" dirty="0" smtClean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PROOF/GRID </a:t>
            </a: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case)</a:t>
            </a:r>
          </a:p>
        </p:txBody>
      </p:sp>
      <p:sp>
        <p:nvSpPr>
          <p:cNvPr id="5" name="Freeform 4"/>
          <p:cNvSpPr/>
          <p:nvPr/>
        </p:nvSpPr>
        <p:spPr>
          <a:xfrm>
            <a:off x="457200" y="1143000"/>
            <a:ext cx="7467479" cy="40167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():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fConfigFile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ConfigJetAnalysis.C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"),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fNonStdBranch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(""),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fJetFinder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(0x0)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Default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constructor. Initialize all data members correctly. DO NOT allocate objects here, since this is calle</a:t>
            </a: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 by ROOT while streaming and will result in memory leaks.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Constructor: additional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 analysis module MUST derive from </a:t>
            </a:r>
            <a:r>
              <a:rPr lang="en-US" dirty="0" err="1" smtClean="0"/>
              <a:t>AliAnalysisTask</a:t>
            </a:r>
            <a:endParaRPr lang="en-US" dirty="0" smtClean="0"/>
          </a:p>
          <a:p>
            <a:pPr lvl="1"/>
            <a:r>
              <a:rPr lang="en-US" dirty="0" err="1" smtClean="0"/>
              <a:t>DefineInput</a:t>
            </a:r>
            <a:r>
              <a:rPr lang="en-US" dirty="0" smtClean="0"/>
              <a:t>/Output(</a:t>
            </a:r>
            <a:r>
              <a:rPr lang="en-US" dirty="0" err="1" smtClean="0"/>
              <a:t>Int_t</a:t>
            </a:r>
            <a:r>
              <a:rPr lang="en-US" dirty="0" smtClean="0"/>
              <a:t> </a:t>
            </a:r>
            <a:r>
              <a:rPr lang="en-US" dirty="0" err="1" smtClean="0"/>
              <a:t>islot</a:t>
            </a:r>
            <a:r>
              <a:rPr lang="en-US" dirty="0" smtClean="0"/>
              <a:t>, </a:t>
            </a:r>
            <a:r>
              <a:rPr lang="en-US" dirty="0" err="1" smtClean="0"/>
              <a:t>TClass</a:t>
            </a:r>
            <a:r>
              <a:rPr lang="en-US" dirty="0" smtClean="0"/>
              <a:t> *type)</a:t>
            </a:r>
          </a:p>
          <a:p>
            <a:pPr lvl="1"/>
            <a:r>
              <a:rPr lang="en-US" dirty="0" smtClean="0"/>
              <a:t>Declared in the named class constructor</a:t>
            </a:r>
          </a:p>
          <a:p>
            <a:pPr lvl="1"/>
            <a:r>
              <a:rPr lang="en-US" dirty="0" smtClean="0"/>
              <a:t>Mandatory at least 1 input &amp; 1 output slots</a:t>
            </a:r>
          </a:p>
          <a:p>
            <a:r>
              <a:rPr lang="en-US" dirty="0" smtClean="0"/>
              <a:t>… or </a:t>
            </a:r>
            <a:r>
              <a:rPr lang="en-US" dirty="0" err="1" smtClean="0"/>
              <a:t>AliAnalysisTaskSE</a:t>
            </a:r>
            <a:endParaRPr lang="en-US" dirty="0" smtClean="0"/>
          </a:p>
          <a:p>
            <a:pPr lvl="1"/>
            <a:r>
              <a:rPr lang="en-US" dirty="0" smtClean="0"/>
              <a:t>Predefined input (</a:t>
            </a:r>
            <a:r>
              <a:rPr lang="en-US" dirty="0" err="1" smtClean="0"/>
              <a:t>TChain</a:t>
            </a:r>
            <a:r>
              <a:rPr lang="en-US" dirty="0" smtClean="0"/>
              <a:t>) and output (AOD) at slot #0</a:t>
            </a:r>
          </a:p>
          <a:p>
            <a:pPr lvl="1"/>
            <a:r>
              <a:rPr lang="en-US" dirty="0" smtClean="0"/>
              <a:t>User must define at least one extra output slot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1800" cy="689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 err="1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UserCreateOutputObjects</a:t>
            </a: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()</a:t>
            </a:r>
          </a:p>
        </p:txBody>
      </p:sp>
      <p:sp>
        <p:nvSpPr>
          <p:cNvPr id="3" name="Freeform 2"/>
          <p:cNvSpPr/>
          <p:nvPr/>
        </p:nvSpPr>
        <p:spPr>
          <a:xfrm>
            <a:off x="349200" y="1965240"/>
            <a:ext cx="8593200" cy="386278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</a:t>
            </a:r>
            <a:r>
              <a:rPr lang="en-GB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Book all custom output objects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OpenFile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 // optional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// This connects all booked histograms/trees to the output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// </a:t>
            </a:r>
            <a:r>
              <a:rPr lang="en-GB" sz="1800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file and makes sense only for large outputs</a:t>
            </a:r>
            <a:endParaRPr lang="en-GB" sz="1800" dirty="0">
              <a:solidFill>
                <a:srgbClr val="FF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…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TH1F(“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”, “My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Histo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”, 100, 0., 10.);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.......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// Several histograms are more conveniently managed in a </a:t>
            </a:r>
            <a:endParaRPr lang="en-GB" sz="1800" dirty="0" smtClean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// </a:t>
            </a:r>
            <a:r>
              <a:rPr lang="en-GB" sz="1800" dirty="0" err="1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TList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TList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lvl="0">
              <a:lnSpc>
                <a:spcPct val="82000"/>
              </a:lnSpc>
            </a:pP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dirty="0" err="1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dirty="0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dirty="0" err="1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SetOwner</a:t>
            </a:r>
            <a:r>
              <a:rPr lang="en-GB" dirty="0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();  </a:t>
            </a: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// </a:t>
            </a:r>
            <a:r>
              <a:rPr lang="en-GB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MANDATORY!</a:t>
            </a: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To avoid leaks in merging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-&gt;Add(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dirty="0" err="1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PostData</a:t>
            </a:r>
            <a:r>
              <a:rPr lang="en-GB" dirty="0" smtClean="0">
                <a:solidFill>
                  <a:srgbClr val="FF41FB"/>
                </a:solidFill>
                <a:ea typeface="DejaVu Sans" pitchFamily="2"/>
                <a:cs typeface="Courier New" pitchFamily="49" charset="0"/>
              </a:rPr>
              <a:t>(1,fListOfHistos);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// Just to avoid merging problems when the output is not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// produced</a:t>
            </a:r>
            <a:endParaRPr lang="en-GB" sz="1800" dirty="0">
              <a:solidFill>
                <a:srgbClr val="FF0000"/>
              </a:solidFill>
              <a:ea typeface="DejaVu Sans" pitchFamily="2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1800" cy="689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 err="1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UserExec</a:t>
            </a: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()</a:t>
            </a:r>
          </a:p>
        </p:txBody>
      </p:sp>
      <p:sp>
        <p:nvSpPr>
          <p:cNvPr id="3" name="Freeform 2"/>
          <p:cNvSpPr/>
          <p:nvPr/>
        </p:nvSpPr>
        <p:spPr>
          <a:xfrm>
            <a:off x="583272" y="1124744"/>
            <a:ext cx="7877160" cy="428835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AliAnalysisTaskJets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UserExec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*/*option*/)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Execute analysis for current event</a:t>
            </a:r>
          </a:p>
          <a:p>
            <a:pPr>
              <a:lnSpc>
                <a:spcPct val="82000"/>
              </a:lnSpc>
            </a:pPr>
            <a:r>
              <a:rPr lang="en-GB" sz="18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</a:t>
            </a:r>
            <a:r>
              <a:rPr lang="en-US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This actually implements how the analysis module </a:t>
            </a:r>
          </a:p>
          <a:p>
            <a:pPr>
              <a:lnSpc>
                <a:spcPct val="82000"/>
              </a:lnSpc>
            </a:pPr>
            <a:r>
              <a:rPr lang="en-US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 // processes the current event from input data</a:t>
            </a:r>
          </a:p>
          <a:p>
            <a:pPr>
              <a:lnSpc>
                <a:spcPct val="82000"/>
              </a:lnSpc>
            </a:pPr>
            <a:endParaRPr lang="en-GB" sz="1800" dirty="0">
              <a:solidFill>
                <a:srgbClr val="FF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Jet finding is delegated access to input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output 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and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MC given by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TaskSE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fJetFinder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GetReader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SetInputEvent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InputEvent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AODEvent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MCEvent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fJetFinder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ProcessEvent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….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fHisto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-&gt;Fill(pt);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…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 // Post the data (it 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serves as notification message for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 // 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possible client tasks. </a:t>
            </a:r>
            <a:r>
              <a:rPr lang="en-GB" sz="1800" dirty="0" err="1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Unposted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data is also not 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 // </a:t>
            </a:r>
            <a:r>
              <a:rPr lang="en-GB" sz="1800" dirty="0" smtClean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written to file.)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PostData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(1,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fListOfHistos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</p:txBody>
      </p:sp>
      <p:sp>
        <p:nvSpPr>
          <p:cNvPr id="4" name="Freeform 3"/>
          <p:cNvSpPr/>
          <p:nvPr/>
        </p:nvSpPr>
        <p:spPr>
          <a:xfrm>
            <a:off x="373320" y="5410079"/>
            <a:ext cx="292392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Called for each event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AliAnalysisTaskJets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task is already quite elaborated</a:t>
            </a:r>
          </a:p>
          <a:p>
            <a:pPr lvl="1"/>
            <a:r>
              <a:rPr lang="en-US" dirty="0" smtClean="0"/>
              <a:t>Fills an AOD output</a:t>
            </a:r>
          </a:p>
          <a:p>
            <a:pPr lvl="1"/>
            <a:r>
              <a:rPr lang="en-US" dirty="0" smtClean="0"/>
              <a:t>Uses a </a:t>
            </a:r>
            <a:r>
              <a:rPr lang="en-US" dirty="0" err="1" smtClean="0"/>
              <a:t>TList</a:t>
            </a:r>
            <a:r>
              <a:rPr lang="en-US" dirty="0" smtClean="0"/>
              <a:t> to manage histograms</a:t>
            </a:r>
          </a:p>
          <a:p>
            <a:pPr lvl="1"/>
            <a:r>
              <a:rPr lang="en-US" dirty="0" smtClean="0"/>
              <a:t>Passes data to a </a:t>
            </a:r>
            <a:r>
              <a:rPr lang="en-US" dirty="0" err="1" smtClean="0"/>
              <a:t>AliJetFinder</a:t>
            </a:r>
            <a:r>
              <a:rPr lang="en-US" dirty="0" smtClean="0"/>
              <a:t> configured by an external macro</a:t>
            </a:r>
          </a:p>
          <a:p>
            <a:r>
              <a:rPr lang="en-US" dirty="0" smtClean="0"/>
              <a:t>Let‘s turn to something simpler…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Trivial example: plot the pt of the ESD particles</a:t>
            </a:r>
          </a:p>
          <a:p>
            <a:pPr lvl="1"/>
            <a:r>
              <a:rPr lang="en-US" dirty="0" smtClean="0"/>
              <a:t>Files in the analysis_tutorial.tgz archive (</a:t>
            </a:r>
            <a:r>
              <a:rPr lang="en-US" dirty="0" err="1" smtClean="0"/>
              <a:t>TaskSE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AliAnalysisTaskPt.cxx</a:t>
            </a:r>
          </a:p>
          <a:p>
            <a:pPr lvl="2"/>
            <a:r>
              <a:rPr lang="en-US" dirty="0" err="1" smtClean="0"/>
              <a:t>AliAnalysisTaskPt.h</a:t>
            </a:r>
            <a:endParaRPr lang="en-US" dirty="0" smtClean="0"/>
          </a:p>
          <a:p>
            <a:pPr lvl="2"/>
            <a:r>
              <a:rPr lang="en-US" dirty="0" smtClean="0"/>
              <a:t>files.txt</a:t>
            </a:r>
          </a:p>
          <a:p>
            <a:pPr lvl="2"/>
            <a:r>
              <a:rPr lang="en-US" dirty="0" smtClean="0"/>
              <a:t>run1.C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</a:p>
        </p:txBody>
      </p:sp>
      <p:sp>
        <p:nvSpPr>
          <p:cNvPr id="3" name="Freeform 2"/>
          <p:cNvSpPr/>
          <p:nvPr/>
        </p:nvSpPr>
        <p:spPr>
          <a:xfrm>
            <a:off x="894600" y="826920"/>
            <a:ext cx="8030060" cy="567347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run1()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load analysis framework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gSystem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&gt;Load("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libANALYSISalice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gROOT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LoadMacro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("$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ALICE_ROOT/PWGUD/macros/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CreateESDChain.C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TChain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chain =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CreateESDChain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("files.txt", 2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  <a:endParaRPr lang="en-GB" sz="1200" dirty="0">
              <a:solidFill>
                <a:srgbClr val="FF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 // Create the analysis </a:t>
            </a:r>
            <a:r>
              <a:rPr lang="en-GB" sz="1200" dirty="0" smtClean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manager and input handler</a:t>
            </a:r>
            <a:endParaRPr lang="en-GB" sz="1200" dirty="0">
              <a:solidFill>
                <a:srgbClr val="FF0000"/>
              </a:solidFill>
              <a:ea typeface="DejaVu Sans" pitchFamily="2"/>
              <a:cs typeface="Courier New" pitchFamily="49" charset="0"/>
            </a:endParaRPr>
          </a:p>
          <a:p>
            <a:pPr lvl="0" hangingPunct="0"/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*mgr = new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testAnalysis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 </a:t>
            </a:r>
          </a:p>
          <a:p>
            <a:pPr lvl="0" hangingPunct="0"/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// Add multi input handler</a:t>
            </a:r>
          </a:p>
          <a:p>
            <a:pPr lvl="0" hangingPunct="0"/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AliMultiInputEventHandler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mH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AliMultiInputEventHandler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  </a:t>
            </a:r>
          </a:p>
          <a:p>
            <a:pPr lvl="0" hangingPunct="0"/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AliESDInputHandler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esdH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AliESDInputHandler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lvl="0" hangingPunct="0"/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mH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AddInputEventHandler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esdH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&gt;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SetInputEventHandler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2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mH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 // Create task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gROOT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LoadMacro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AliAnalysisTaskPt.cxx+g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*task = new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TaskPt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Add task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AddTask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(task);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  // Create containers for input/output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AliAnalysisDataContainer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cinput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CreateContainer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cchain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",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TChain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::Class(),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		               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kInputContainer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AliAnalysisDataContainer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coutput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CreateContainer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chist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", TH1::Class(),    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			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AliAnalysisManager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::kOutputContainer,"Pt.ESD.1.root");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Connect input/output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ConnectInput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(task, 0,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cinput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ConnectOutput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(task, 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1, 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coutput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200" dirty="0">
                <a:solidFill>
                  <a:srgbClr val="FF0000"/>
                </a:solidFill>
                <a:ea typeface="DejaVu Sans" pitchFamily="2"/>
                <a:cs typeface="Courier New" pitchFamily="49" charset="0"/>
              </a:rPr>
              <a:t>// Enable debug printouts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SetDebugLevel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(2);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en-GB" sz="12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if (!mgr-&gt;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InitAnalysis</a:t>
            </a:r>
            <a:r>
              <a:rPr lang="en-GB" sz="12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())    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return;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PrintStatus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mgr-&gt;</a:t>
            </a:r>
            <a:r>
              <a:rPr lang="en-GB" sz="12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StartAnalysis</a:t>
            </a: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("local", chain);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2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</p:txBody>
      </p:sp>
      <p:sp>
        <p:nvSpPr>
          <p:cNvPr id="4" name="Freeform 3"/>
          <p:cNvSpPr/>
          <p:nvPr/>
        </p:nvSpPr>
        <p:spPr>
          <a:xfrm>
            <a:off x="6024600" y="1068480"/>
            <a:ext cx="2962079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CC99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Have a look at run1.C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547640" y="3898368"/>
            <a:ext cx="6193080" cy="898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547640" y="2780928"/>
            <a:ext cx="583271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643280" y="2421000"/>
            <a:ext cx="3600720" cy="3603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170777" y="785880"/>
            <a:ext cx="7937727" cy="61085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#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ifndef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AliAnalysisTaskPt_cxx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#define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AliAnalysisTaskPt_cxx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class TH1F;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#include "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AliAnalysisTaskSE.h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class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: public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public: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(const char *name = "");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virtual ~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 {}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virtual void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UserCreateOutputObjects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virtual void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UserExec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*option);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virtual void   Terminate(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private: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AliESDEvent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</a:t>
            </a:r>
            <a:r>
              <a:rPr lang="en-GB" sz="18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;    //! ESD object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TList</a:t>
            </a: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   *</a:t>
            </a:r>
            <a:r>
              <a:rPr lang="en-GB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fOutputList</a:t>
            </a: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; //! Output list</a:t>
            </a:r>
            <a:endParaRPr lang="en-GB" sz="1800" dirty="0" smtClean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TH1F        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;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//!Pt 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spectrum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ClassDef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, 1); // example of analysis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#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endif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</a:p>
        </p:txBody>
      </p:sp>
      <p:sp>
        <p:nvSpPr>
          <p:cNvPr id="7" name="Freeform 6"/>
          <p:cNvSpPr/>
          <p:nvPr/>
        </p:nvSpPr>
        <p:spPr>
          <a:xfrm>
            <a:off x="6208559" y="1217519"/>
            <a:ext cx="184320" cy="3668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356880" y="907919"/>
            <a:ext cx="2707560" cy="642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CC99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Have a look at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AliAnalysisTaskPt.h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0880" y="3048120"/>
            <a:ext cx="4032359" cy="215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80880" y="1612800"/>
            <a:ext cx="4648320" cy="216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</a:p>
        </p:txBody>
      </p:sp>
      <p:sp>
        <p:nvSpPr>
          <p:cNvPr id="5" name="Freeform 4"/>
          <p:cNvSpPr/>
          <p:nvPr/>
        </p:nvSpPr>
        <p:spPr>
          <a:xfrm>
            <a:off x="126360" y="908720"/>
            <a:ext cx="9291944" cy="59089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6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//________________________________________________________________________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(const char *name)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: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AliAnalysisTaskSE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(name),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(0)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Constructor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Define input and output slots here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Slot #0 works are defined in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TaskSE</a:t>
            </a:r>
            <a:endParaRPr lang="en-GB" sz="16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Output slot #1 writes into a TH1 container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DefineOutput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(1, TH1F::Class());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6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//________________________________________________________________________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UserCreateOutputObjects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Create histograms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Called once</a:t>
            </a:r>
          </a:p>
          <a:p>
            <a:pPr lvl="0" hangingPunct="0"/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fOutputList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</a:t>
            </a:r>
            <a:r>
              <a:rPr lang="en-US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TList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lvl="0" hangingPunct="0"/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fOutputList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US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SetOwner</a:t>
            </a:r>
            <a:r>
              <a:rPr lang="en-US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 // otherwise it produces leaks in merging</a:t>
            </a:r>
            <a:endParaRPr lang="en-GB" sz="16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new TH1F("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", "P_{T} distribution", 15, 0.1, 3.1);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GetXaxis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()-&gt;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SetTitle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("P_{T} (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GeV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/c)");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GetYaxis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()-&gt;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SetTitle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dN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/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dP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_{T} (c/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GeV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SetMarkerStyle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6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kFullCircle</a:t>
            </a:r>
            <a:r>
              <a:rPr lang="en-GB" sz="16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lvl="0" hangingPunct="0"/>
            <a:r>
              <a:rPr lang="en-GB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fOutputList</a:t>
            </a:r>
            <a:r>
              <a:rPr lang="en-GB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-&gt;Add(</a:t>
            </a:r>
            <a:r>
              <a:rPr lang="en-GB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lvl="0" hangingPunct="0"/>
            <a:r>
              <a:rPr lang="en-GB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6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PostData</a:t>
            </a:r>
            <a:r>
              <a:rPr lang="en-GB" sz="16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(1,fOutputList); // important for merging}</a:t>
            </a:r>
            <a:endParaRPr lang="en-GB" sz="16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940152" y="1700280"/>
            <a:ext cx="2975760" cy="642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CC99"/>
          </a:solidFill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Have a look at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AliAnalysisTaskPt.cxx</a:t>
            </a:r>
          </a:p>
        </p:txBody>
      </p:sp>
      <p:sp>
        <p:nvSpPr>
          <p:cNvPr id="7" name="Freeform 6"/>
          <p:cNvSpPr/>
          <p:nvPr/>
        </p:nvSpPr>
        <p:spPr>
          <a:xfrm>
            <a:off x="5991480" y="3048120"/>
            <a:ext cx="3466440" cy="520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4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Only in the constructor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4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with the signature (const char *)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043608" y="4005064"/>
            <a:ext cx="1800000" cy="216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</a:p>
        </p:txBody>
      </p:sp>
      <p:sp>
        <p:nvSpPr>
          <p:cNvPr id="4" name="Freeform 3"/>
          <p:cNvSpPr/>
          <p:nvPr/>
        </p:nvSpPr>
        <p:spPr>
          <a:xfrm>
            <a:off x="838080" y="1143000"/>
            <a:ext cx="7772400" cy="32910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</a:t>
            </a:r>
            <a:r>
              <a:rPr lang="en-GB" sz="1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UserExec</a:t>
            </a: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0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lvl="0" hangingPunct="0"/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dynamic_cast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&lt;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AliESDEvent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*&gt;(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InputEvent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());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if (!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 {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printf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("ERROR: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not available\n");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return;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}</a:t>
            </a:r>
          </a:p>
          <a:p>
            <a:pPr lvl="0" hangingPunct="0"/>
            <a:endParaRPr lang="en-GB" sz="1000" dirty="0" smtClean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printf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("There are %d tracks in this event\n",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GetNumberOfTracks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());</a:t>
            </a:r>
          </a:p>
          <a:p>
            <a:pPr lvl="0" hangingPunct="0"/>
            <a:endParaRPr lang="en-GB" sz="1000" dirty="0" smtClean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Track loop to fill a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spectrum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for (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Int_t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0;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&lt;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GetNumberOfTracks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++) {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AliESDtrack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track =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fESD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GetTrack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if (!track) {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printf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("ERROR: Could not receive track %d\n",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iTracks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  continue;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}</a:t>
            </a:r>
          </a:p>
          <a:p>
            <a:pPr lvl="0" hangingPunct="0"/>
            <a:endParaRPr lang="en-GB" sz="1000" dirty="0" smtClean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-&gt;Fill(track-&gt;Pt());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} //track loop </a:t>
            </a:r>
          </a:p>
          <a:p>
            <a:pPr lvl="0" hangingPunct="0"/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PostData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(1, </a:t>
            </a:r>
            <a:r>
              <a:rPr lang="en-GB" sz="1000" dirty="0" err="1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fOutputList</a:t>
            </a: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);// </a:t>
            </a:r>
            <a:r>
              <a:rPr lang="en-GB" sz="10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Main loop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  </a:t>
            </a:r>
            <a:endParaRPr lang="en-GB" sz="10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6012160" y="4293096"/>
            <a:ext cx="3075948" cy="89088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FF0000"/>
                </a:solidFill>
                <a:latin typeface="Times New Roman" pitchFamily="18"/>
                <a:ea typeface="DejaVu Sans" pitchFamily="2"/>
                <a:cs typeface="DejaVu Sans" pitchFamily="2"/>
              </a:rPr>
              <a:t>Works for </a:t>
            </a:r>
            <a:r>
              <a:rPr lang="en-GB" sz="1800" dirty="0" smtClean="0">
                <a:solidFill>
                  <a:srgbClr val="FF0000"/>
                </a:solidFill>
                <a:latin typeface="Times New Roman" pitchFamily="18"/>
                <a:ea typeface="DejaVu Sans" pitchFamily="2"/>
                <a:cs typeface="DejaVu Sans" pitchFamily="2"/>
              </a:rPr>
              <a:t>ESD Input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dirty="0" smtClean="0">
                <a:solidFill>
                  <a:srgbClr val="FF0000"/>
                </a:solidFill>
                <a:latin typeface="Times New Roman" pitchFamily="18"/>
                <a:ea typeface="DejaVu Sans" pitchFamily="2"/>
                <a:cs typeface="DejaVu Sans" pitchFamily="2"/>
              </a:rPr>
              <a:t>How would you change it for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dirty="0" smtClean="0">
                <a:solidFill>
                  <a:srgbClr val="FF0000"/>
                </a:solidFill>
                <a:latin typeface="Times New Roman" pitchFamily="18"/>
                <a:ea typeface="DejaVu Sans" pitchFamily="2"/>
                <a:cs typeface="DejaVu Sans" pitchFamily="2"/>
              </a:rPr>
              <a:t>AOD ?</a:t>
            </a:r>
            <a:endParaRPr lang="en-GB" sz="1800" dirty="0">
              <a:solidFill>
                <a:srgbClr val="FF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organized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Centrally coordinated analysis “train”</a:t>
            </a:r>
          </a:p>
          <a:p>
            <a:pPr lvl="1"/>
            <a:r>
              <a:rPr lang="en-US" dirty="0" smtClean="0"/>
              <a:t>Collected analysis tasks (“train-wagons”) pass over the data</a:t>
            </a:r>
          </a:p>
          <a:p>
            <a:pPr lvl="1"/>
            <a:r>
              <a:rPr lang="en-US" dirty="0" smtClean="0"/>
              <a:t>No chaotic request of data</a:t>
            </a:r>
          </a:p>
          <a:p>
            <a:pPr lvl="2"/>
            <a:r>
              <a:rPr lang="en-US" dirty="0" smtClean="0"/>
              <a:t>Most efficient way for many analysis tasks to read and process the full data set, in particular if resources are sparse</a:t>
            </a:r>
          </a:p>
          <a:p>
            <a:pPr lvl="1"/>
            <a:r>
              <a:rPr lang="en-US" dirty="0" err="1" smtClean="0"/>
              <a:t>Optimise</a:t>
            </a:r>
            <a:r>
              <a:rPr lang="en-US" dirty="0" smtClean="0"/>
              <a:t> CPU/IO ratio</a:t>
            </a:r>
          </a:p>
          <a:p>
            <a:pPr lvl="2"/>
            <a:r>
              <a:rPr lang="en-US" dirty="0" smtClean="0"/>
              <a:t>User can rely on previous “service” and PWG tasks</a:t>
            </a:r>
          </a:p>
          <a:p>
            <a:pPr lvl="1"/>
            <a:r>
              <a:rPr lang="en-US" dirty="0" smtClean="0"/>
              <a:t>Check for data integrity</a:t>
            </a:r>
          </a:p>
          <a:p>
            <a:r>
              <a:rPr lang="en-US" dirty="0" smtClean="0"/>
              <a:t>But also…</a:t>
            </a:r>
          </a:p>
          <a:p>
            <a:pPr lvl="1"/>
            <a:r>
              <a:rPr lang="en-US" dirty="0" smtClean="0"/>
              <a:t>Helps to develop a common well tested framework for analysis</a:t>
            </a:r>
          </a:p>
          <a:p>
            <a:pPr lvl="1"/>
            <a:r>
              <a:rPr lang="en-GB" dirty="0" smtClean="0"/>
              <a:t>Develops common knowledge base and terminology</a:t>
            </a:r>
          </a:p>
          <a:p>
            <a:pPr lvl="1"/>
            <a:r>
              <a:rPr lang="en-GB" dirty="0" smtClean="0"/>
              <a:t>Helps documenting the analysis procedure and makes results reproducible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Side Remark: MC truth</a:t>
            </a:r>
          </a:p>
        </p:txBody>
      </p:sp>
      <p:sp>
        <p:nvSpPr>
          <p:cNvPr id="3" name="Freeform 2"/>
          <p:cNvSpPr/>
          <p:nvPr/>
        </p:nvSpPr>
        <p:spPr>
          <a:xfrm>
            <a:off x="380880" y="1184400"/>
            <a:ext cx="8120160" cy="29686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AliAnalysisTaskXYZ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UserExec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option 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  <a:endParaRPr lang="en-GB" sz="1800" dirty="0">
              <a:solidFill>
                <a:srgbClr val="FF1212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FF1212"/>
                </a:solidFill>
                <a:ea typeface="DejaVu Sans" pitchFamily="2"/>
                <a:cs typeface="Courier New" pitchFamily="49" charset="0"/>
              </a:rPr>
              <a:t>  // During Analysis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AliVEvent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mc =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MCEvent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Int_t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ntrack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mc-&gt;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GetNumberOfTracks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for 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Int_t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0;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&lt;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ntrack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;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++)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AliVParticle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* particle = mc-&gt;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GetTrack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i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);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Double_t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pt = particle-&gt;Pt();	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smtClean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</p:txBody>
      </p:sp>
      <p:sp>
        <p:nvSpPr>
          <p:cNvPr id="4" name="Freeform 3"/>
          <p:cNvSpPr/>
          <p:nvPr/>
        </p:nvSpPr>
        <p:spPr>
          <a:xfrm>
            <a:off x="1352160" y="5181480"/>
            <a:ext cx="6727680" cy="1191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Can also read only Kinematics (no need for ESDs),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without ESDs change one line in steering macro: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chain = CreateChain(“TE”,galice_root_list,2);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framework: hands on</a:t>
            </a:r>
          </a:p>
        </p:txBody>
      </p:sp>
      <p:sp>
        <p:nvSpPr>
          <p:cNvPr id="3" name="Freeform 2"/>
          <p:cNvSpPr/>
          <p:nvPr/>
        </p:nvSpPr>
        <p:spPr>
          <a:xfrm>
            <a:off x="1066680" y="1066680"/>
            <a:ext cx="6912000" cy="45397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void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AliAnalysisTaskPt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::Terminate(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Option_t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Draw result to the screen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// Called once at the end of the query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endParaRPr lang="en-GB" sz="1800" dirty="0">
              <a:solidFill>
                <a:srgbClr val="000000"/>
              </a:solidFill>
              <a:ea typeface="DejaVu Sans" pitchFamily="2"/>
              <a:cs typeface="Courier New" pitchFamily="49" charset="0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=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dynamic_cast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&lt;TH1F*&gt;(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GetOutputData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(1));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if (!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) {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Printf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("ERROR: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not available");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 return;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}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TCanvas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*c1 = new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TCanvas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("AliAnalysisTaskPt","Pt",10,10,510,510);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c1-&gt;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cd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(1)-&gt;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SetLogy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fHistPt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-&gt;</a:t>
            </a:r>
            <a:r>
              <a:rPr lang="en-GB" sz="1800" dirty="0" err="1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DrawCopy</a:t>
            </a: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("E");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 dirty="0">
                <a:solidFill>
                  <a:srgbClr val="000000"/>
                </a:solidFill>
                <a:ea typeface="DejaVu Sans" pitchFamily="2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645080" y="981000"/>
            <a:ext cx="4498920" cy="4286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2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 smtClean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Run the macro run1.C</a:t>
            </a:r>
            <a:endParaRPr lang="en-GB" sz="3600" b="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08000" y="1125360"/>
            <a:ext cx="14109480" cy="542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root[0].x run1.C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Processing run1.C...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task: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TaskPt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ACTIVE=0 POST_LOOP=0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INPUT #0: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TChain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&lt;-  [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cchain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]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OUTPUT #0: TH1F -&gt;  [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chist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]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Container: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chist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type: TH1 POST_LOOP=0   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= Data producer: task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TaskPt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 = Consumer tasks: -none-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Filename: Pt.ESD.1.root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StartAnalysis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testAnalysis</a:t>
            </a:r>
            <a:endParaRPr lang="en-GB" sz="10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===== RUNNING LOCAL ANALYSIS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testAnalysis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ON TREE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esdTree</a:t>
            </a:r>
            <a:endParaRPr lang="en-GB" sz="10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-&gt;Init: Analysis manager restored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SlaveBegin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 after Restore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SlaveBegin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::Init(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esdTree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::Init(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esdTree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SlaveBegin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SlaveBegin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::Notify() file: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AliESDs.root</a:t>
            </a:r>
            <a:endParaRPr lang="en-GB" sz="10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::Process()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==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GetEntry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ExecAnalysis</a:t>
            </a:r>
            <a:endParaRPr lang="en-GB" sz="10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Executing task 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TaskPt</a:t>
            </a:r>
            <a:endParaRPr lang="en-GB" sz="1000" dirty="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…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::Process()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SlaveTerminate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PackOutput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PackOutput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 output list contains 0 containers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SlaveTerminate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::Terminate()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UnpackOutput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Source list contains 0 containers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UnpackOutput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-&gt;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::Terminate()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AliAnalysisManager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::Terminate()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&lt;-</a:t>
            </a:r>
            <a:r>
              <a:rPr lang="en-GB" sz="10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AliAnalysisSelector</a:t>
            </a:r>
            <a:r>
              <a:rPr lang="en-GB" sz="10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::Terminate()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b="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Hands on: </a:t>
            </a:r>
            <a:r>
              <a:rPr lang="en-GB" sz="3600" b="0" dirty="0" err="1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Excercises</a:t>
            </a:r>
            <a:endParaRPr lang="en-GB" sz="3600" b="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332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1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Replace </a:t>
            </a:r>
            <a:r>
              <a:rPr lang="en-GB" sz="3200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AliAnalysisTaskPt</a:t>
            </a: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by </a:t>
            </a:r>
            <a:r>
              <a:rPr lang="en-GB" sz="3200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AliAnalysisTaskPtMC</a:t>
            </a: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in </a:t>
            </a:r>
            <a:r>
              <a:rPr lang="en-GB" sz="3200" dirty="0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run1.C</a:t>
            </a:r>
          </a:p>
          <a:p>
            <a:pPr marL="0" marR="0" lvl="1" indent="0" algn="l" rtl="0" hangingPunct="1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8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What happens?</a:t>
            </a:r>
          </a:p>
          <a:p>
            <a:pPr marL="0" marR="0" lvl="1" indent="0" algn="l" rtl="0" hangingPunct="1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8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Why?</a:t>
            </a:r>
          </a:p>
          <a:p>
            <a:pPr marL="0" marR="0" lvl="1" indent="0" algn="l" rtl="0" hangingPunct="1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8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How to fix it?</a:t>
            </a:r>
          </a:p>
          <a:p>
            <a:pPr marL="0" marR="0" lvl="0" indent="0" rtl="0" hangingPunct="1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Try to run </a:t>
            </a:r>
            <a:r>
              <a:rPr lang="en-GB" sz="3200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AliAnalysisTaskPt</a:t>
            </a: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and </a:t>
            </a:r>
            <a:r>
              <a:rPr lang="en-GB" sz="3200" dirty="0" err="1">
                <a:solidFill>
                  <a:srgbClr val="000000"/>
                </a:solidFill>
                <a:latin typeface="Courier New" pitchFamily="18"/>
                <a:ea typeface="DejaVu Sans" pitchFamily="2"/>
                <a:cs typeface="DejaVu Sans" pitchFamily="2"/>
              </a:rPr>
              <a:t>AliAnalysisTaskPtMC</a:t>
            </a: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together</a:t>
            </a:r>
          </a:p>
          <a:p>
            <a:pPr marL="0" marR="0" lvl="0" indent="0" rtl="0" hangingPunct="1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Try to run with root alone instead of </a:t>
            </a:r>
            <a:r>
              <a:rPr lang="en-GB" sz="3200" dirty="0" err="1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aliroot</a:t>
            </a:r>
            <a:endParaRPr lang="en-GB" sz="3200" dirty="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328320" marR="0" lvl="0" indent="-328320" rtl="0" hangingPunct="1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None/>
              <a:tabLst/>
            </a:pPr>
            <a:endParaRPr lang="en-GB" sz="3200" dirty="0">
              <a:solidFill>
                <a:srgbClr val="000000"/>
              </a:solidFill>
              <a:latin typeface="Tahoma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>
                <a:latin typeface="Lucida Sans" pitchFamily="18"/>
                <a:ea typeface="DejaVu Sans" pitchFamily="2"/>
                <a:cs typeface="DejaVu Sans" pitchFamily="2"/>
              </a:rPr>
              <a:t>Hands on: </a:t>
            </a:r>
            <a:r>
              <a:rPr lang="en-GB" dirty="0" err="1" smtClean="0">
                <a:latin typeface="Lucida Sans" pitchFamily="18"/>
                <a:ea typeface="DejaVu Sans" pitchFamily="2"/>
                <a:cs typeface="DejaVu Sans" pitchFamily="2"/>
              </a:rPr>
              <a:t>Excercises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Replace </a:t>
            </a:r>
            <a:r>
              <a:rPr lang="en-US" dirty="0" err="1" smtClean="0"/>
              <a:t>AliAnalysisTaskPt</a:t>
            </a:r>
            <a:r>
              <a:rPr lang="en-US" dirty="0" smtClean="0"/>
              <a:t> by </a:t>
            </a:r>
            <a:r>
              <a:rPr lang="en-US" dirty="0" err="1" smtClean="0"/>
              <a:t>AliAnalysisTaskPtMC</a:t>
            </a:r>
            <a:r>
              <a:rPr lang="en-US" dirty="0" smtClean="0"/>
              <a:t> in run1.C</a:t>
            </a:r>
          </a:p>
          <a:p>
            <a:pPr lvl="1"/>
            <a:r>
              <a:rPr lang="en-US" dirty="0" smtClean="0"/>
              <a:t>What happens?</a:t>
            </a:r>
          </a:p>
          <a:p>
            <a:pPr lvl="1"/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How to fix it?</a:t>
            </a:r>
          </a:p>
          <a:p>
            <a:r>
              <a:rPr lang="en-US" dirty="0" smtClean="0"/>
              <a:t>Try to run </a:t>
            </a:r>
            <a:r>
              <a:rPr lang="en-US" dirty="0" err="1" smtClean="0"/>
              <a:t>AliAnalysisTaskPt</a:t>
            </a:r>
            <a:r>
              <a:rPr lang="en-US" dirty="0" smtClean="0"/>
              <a:t> and </a:t>
            </a:r>
            <a:r>
              <a:rPr lang="en-US" dirty="0" err="1" smtClean="0"/>
              <a:t>AliAnalysisTaskPtMC</a:t>
            </a:r>
            <a:r>
              <a:rPr lang="en-US" dirty="0" smtClean="0"/>
              <a:t> together</a:t>
            </a:r>
          </a:p>
          <a:p>
            <a:r>
              <a:rPr lang="en-US" dirty="0" smtClean="0"/>
              <a:t>Try to run with root alone instead of </a:t>
            </a:r>
            <a:r>
              <a:rPr lang="en-US" dirty="0" err="1" smtClean="0"/>
              <a:t>aliroot</a:t>
            </a:r>
            <a:endParaRPr lang="en-US" dirty="0" smtClean="0"/>
          </a:p>
          <a:p>
            <a:r>
              <a:rPr lang="en-US" dirty="0" smtClean="0"/>
              <a:t>Add another histogram to the output list of </a:t>
            </a:r>
            <a:r>
              <a:rPr lang="en-US" dirty="0" err="1" smtClean="0"/>
              <a:t>AliAnalysisTaskPt</a:t>
            </a:r>
            <a:r>
              <a:rPr lang="en-US" dirty="0" smtClean="0"/>
              <a:t>: eta=track-&gt;Eta()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85799" y="2130480"/>
            <a:ext cx="7772400" cy="1469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Some extras….</a:t>
            </a:r>
          </a:p>
        </p:txBody>
      </p:sp>
      <p:sp>
        <p:nvSpPr>
          <p:cNvPr id="3" name="Freeform 2"/>
          <p:cNvSpPr/>
          <p:nvPr/>
        </p:nvSpPr>
        <p:spPr>
          <a:xfrm>
            <a:off x="1371599" y="3886200"/>
            <a:ext cx="6400799" cy="1752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algn="ctr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None/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Mixed Events and the Correction Framework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Mixed Events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532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6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Implemented since v4-13-Release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6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Needed for any analysis that suffers from combinatorial background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e.g. photon pair combinations for 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Symbol" pitchFamily="18"/>
                <a:ea typeface="Symbol" pitchFamily="2"/>
                <a:cs typeface="Symbol" pitchFamily="2"/>
              </a:rPr>
              <a:t></a:t>
            </a:r>
            <a:r>
              <a:rPr lang="en-GB" sz="2600" b="1" i="0" u="none" strike="noStrike" baseline="30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0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-&gt; 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Symbol" pitchFamily="18"/>
                <a:ea typeface="Symbol" pitchFamily="2"/>
                <a:cs typeface="Symbol" pitchFamily="2"/>
              </a:rPr>
              <a:t>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Symbol" pitchFamily="2"/>
                <a:cs typeface="Symbol" pitchFamily="2"/>
              </a:rPr>
              <a:t>analysis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88"/>
              <a:buBlip>
                <a:blip r:embed="rId4"/>
              </a:buBlip>
              <a:tabLst/>
            </a:pPr>
            <a:r>
              <a:rPr lang="en-GB" sz="26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Inherit from </a:t>
            </a:r>
            <a:r>
              <a:rPr lang="en-GB" sz="2600">
                <a:solidFill>
                  <a:srgbClr val="000000"/>
                </a:solidFill>
                <a:latin typeface="Courier New" pitchFamily="18"/>
                <a:ea typeface="Courier New" pitchFamily="2"/>
                <a:cs typeface="Courier New" pitchFamily="2"/>
              </a:rPr>
              <a:t>AliAnalysisTaskME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Provides access to a pool of events which are “close” (e.g. in multiplicity) to the current event (tags needed for selction)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Pool stored independent of user requirements only once.</a:t>
            </a:r>
          </a:p>
          <a:p>
            <a:pPr marL="728640" marR="0" lvl="1" indent="-27144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None/>
              <a:tabLst/>
            </a:pPr>
            <a:endParaRPr lang="en-GB" sz="2600" b="1" i="0" u="none" strike="noStrike" baseline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Mixed Events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057400" y="923759"/>
            <a:ext cx="5908680" cy="57819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eform 3"/>
          <p:cNvSpPr/>
          <p:nvPr/>
        </p:nvSpPr>
        <p:spPr>
          <a:xfrm>
            <a:off x="1828800" y="4800600"/>
            <a:ext cx="2286000" cy="8380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B8FF">
              <a:alpha val="31000"/>
            </a:srgbClr>
          </a:solidFill>
          <a:ln w="15840">
            <a:solidFill>
              <a:srgbClr val="00B9FF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Example Mixed Events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03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$ALICE_ROOT/ANALYSIS/ (trunk)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8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AliAnalysisTaskPhiCorr.{cxx,h}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304"/>
              <a:buBlip>
                <a:blip r:embed="rId3"/>
              </a:buBlip>
              <a:tabLst/>
            </a:pPr>
            <a:r>
              <a:rPr lang="en-GB" sz="28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DphiAnalysis.C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304"/>
              <a:buBlip>
                <a:blip r:embed="rId3"/>
              </a:buBlip>
              <a:tabLst/>
            </a:pPr>
            <a:r>
              <a:rPr lang="en-GB" sz="28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Data from /afs/cern.ch/user/m/morsch/public/</a:t>
            </a:r>
          </a:p>
          <a:p>
            <a:pPr marL="728640" marR="0" lvl="1" indent="-27144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None/>
              <a:tabLst/>
            </a:pPr>
            <a:endParaRPr lang="en-GB" sz="2800" b="1" i="0" u="none" strike="noStrike" baseline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marL="728640" marR="0" lvl="1" indent="-27144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None/>
              <a:tabLst/>
            </a:pPr>
            <a:endParaRPr lang="en-GB" sz="2800" b="1" i="0" u="none" strike="noStrike" baseline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marL="728640" marR="0" lvl="1" indent="-27144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None/>
              <a:tabLst/>
            </a:pPr>
            <a:endParaRPr lang="en-GB" sz="2800" b="1" i="0" u="none" strike="noStrike" baseline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343400" y="3560760"/>
            <a:ext cx="2900520" cy="2763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Correction framework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653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92000"/>
              </a:lnSpc>
              <a:spcBef>
                <a:spcPts val="78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0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In general efficiency is:</a:t>
            </a:r>
          </a:p>
          <a:p>
            <a:pPr marL="0" marR="0" lvl="1" indent="0" algn="l" rtl="0" hangingPunct="0">
              <a:lnSpc>
                <a:spcPct val="81000"/>
              </a:lnSpc>
              <a:spcBef>
                <a:spcPts val="675"/>
              </a:spcBef>
              <a:spcAft>
                <a:spcPts val="0"/>
              </a:spcAft>
              <a:buSzPts val="2138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Output(x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1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2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3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…)/Input(x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1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2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3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…)</a:t>
            </a:r>
          </a:p>
          <a:p>
            <a:pPr marL="0" marR="0" lvl="1" indent="0" algn="l" rtl="0" hangingPunct="0">
              <a:lnSpc>
                <a:spcPct val="81000"/>
              </a:lnSpc>
              <a:spcBef>
                <a:spcPts val="675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(x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1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2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,x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3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…) e.g. (p</a:t>
            </a:r>
            <a:r>
              <a:rPr lang="en-GB" sz="2600" b="1" i="0" u="none" strike="noStrike" baseline="-2500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T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Symbol" pitchFamily="18"/>
                <a:ea typeface="Symbol" pitchFamily="2"/>
                <a:cs typeface="Symbol" pitchFamily="2"/>
              </a:rPr>
              <a:t></a:t>
            </a: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,z,…)</a:t>
            </a:r>
          </a:p>
          <a:p>
            <a:pPr marL="0" marR="0" lvl="0" indent="0" rtl="0" hangingPunct="0">
              <a:lnSpc>
                <a:spcPct val="92000"/>
              </a:lnSpc>
              <a:spcBef>
                <a:spcPts val="785"/>
              </a:spcBef>
              <a:spcAft>
                <a:spcPts val="0"/>
              </a:spcAft>
              <a:buSzPts val="3300"/>
              <a:buBlip>
                <a:blip r:embed="rId4"/>
              </a:buBlip>
              <a:tabLst/>
            </a:pPr>
            <a:r>
              <a:rPr lang="en-GB" sz="30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$ALICE_ROOT/CORRFW provides</a:t>
            </a:r>
          </a:p>
          <a:p>
            <a:pPr marL="0" marR="0" lvl="1" indent="0" algn="l" rtl="0" hangingPunct="0">
              <a:lnSpc>
                <a:spcPct val="81000"/>
              </a:lnSpc>
              <a:spcBef>
                <a:spcPts val="675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Container classes</a:t>
            </a:r>
          </a:p>
          <a:p>
            <a:pPr marL="0" marR="0" lvl="2" indent="0" algn="l" rtl="0" hangingPunct="0">
              <a:lnSpc>
                <a:spcPct val="91000"/>
              </a:lnSpc>
              <a:spcBef>
                <a:spcPts val="573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•"/>
              <a:tabLst/>
            </a:pPr>
            <a:r>
              <a:rPr lang="en-GB" sz="2200" b="1" i="0" u="none" strike="noStrike" baseline="0">
                <a:solidFill>
                  <a:srgbClr val="C430C2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n-dim histograms which store distributions with</a:t>
            </a:r>
          </a:p>
          <a:p>
            <a:pPr marL="0" marR="0" lvl="3" indent="0" algn="l" rtl="0" hangingPunct="0">
              <a:lnSpc>
                <a:spcPct val="91000"/>
              </a:lnSpc>
              <a:spcBef>
                <a:spcPts val="485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/>
            </a:pPr>
            <a:r>
              <a:rPr lang="en-GB" sz="1900" b="1" i="0" u="none" strike="noStrike" baseline="0">
                <a:solidFill>
                  <a:srgbClr val="000000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MC input</a:t>
            </a:r>
          </a:p>
          <a:p>
            <a:pPr marL="0" marR="0" lvl="3" indent="0" algn="l" rtl="0" hangingPunct="0">
              <a:lnSpc>
                <a:spcPct val="91000"/>
              </a:lnSpc>
              <a:spcBef>
                <a:spcPts val="485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/>
            </a:pPr>
            <a:r>
              <a:rPr lang="en-GB" sz="1900" b="1" i="0" u="none" strike="noStrike" baseline="0">
                <a:solidFill>
                  <a:srgbClr val="000000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after acceptance cut (with track references)</a:t>
            </a:r>
          </a:p>
          <a:p>
            <a:pPr marL="0" marR="0" lvl="3" indent="0" algn="l" rtl="0" hangingPunct="0">
              <a:lnSpc>
                <a:spcPct val="91000"/>
              </a:lnSpc>
              <a:spcBef>
                <a:spcPts val="485"/>
              </a:spcBef>
              <a:spcAft>
                <a:spcPts val="0"/>
              </a:spcAft>
              <a:buClr>
                <a:srgbClr val="000000"/>
              </a:buClr>
              <a:buSzPct val="60000"/>
              <a:buFont typeface="Tahoma" pitchFamily="34"/>
              <a:buChar char="–"/>
              <a:tabLst/>
            </a:pPr>
            <a:r>
              <a:rPr lang="en-GB" sz="1900" b="1" i="0" u="none" strike="noStrike" baseline="0">
                <a:solidFill>
                  <a:srgbClr val="000000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reconstrcuted tracks w/wo cuts  </a:t>
            </a:r>
          </a:p>
          <a:p>
            <a:pPr marL="0" marR="0" lvl="1" indent="0" algn="l" rtl="0" hangingPunct="0">
              <a:lnSpc>
                <a:spcPct val="81000"/>
              </a:lnSpc>
              <a:spcBef>
                <a:spcPts val="675"/>
              </a:spcBef>
              <a:spcAft>
                <a:spcPts val="0"/>
              </a:spcAft>
              <a:buSzPts val="2300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Cut classes  </a:t>
            </a:r>
          </a:p>
          <a:p>
            <a:pPr marL="0" marR="0" lvl="0" indent="0" rtl="0" hangingPunct="0">
              <a:lnSpc>
                <a:spcPct val="92000"/>
              </a:lnSpc>
              <a:spcBef>
                <a:spcPts val="785"/>
              </a:spcBef>
              <a:spcAft>
                <a:spcPts val="0"/>
              </a:spcAft>
              <a:buSzPts val="3085"/>
              <a:buBlip>
                <a:blip r:embed="rId4"/>
              </a:buBlip>
              <a:tabLst/>
            </a:pPr>
            <a:r>
              <a:rPr lang="en-GB" sz="30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Basic example:</a:t>
            </a:r>
          </a:p>
          <a:p>
            <a:pPr marL="0" marR="0" lvl="1" indent="0" algn="l" rtl="0" hangingPunct="0">
              <a:lnSpc>
                <a:spcPct val="81000"/>
              </a:lnSpc>
              <a:spcBef>
                <a:spcPts val="675"/>
              </a:spcBef>
              <a:spcAft>
                <a:spcPts val="0"/>
              </a:spcAft>
              <a:buSzPts val="2138"/>
              <a:buBlip>
                <a:blip r:embed="rId3"/>
              </a:buBlip>
              <a:tabLst/>
            </a:pPr>
            <a:r>
              <a:rPr lang="en-GB" sz="26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 analysis-tutorial.tgz#analysis-tutorial/TaskSE/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268200" y="3257640"/>
            <a:ext cx="8394840" cy="182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2B2B2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036800" y="3257640"/>
            <a:ext cx="1479240" cy="14000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val 10800"/>
              <a:gd name="f11" fmla="*/ f4 1 21600"/>
              <a:gd name="f12" fmla="*/ f5 1 21600"/>
              <a:gd name="f13" fmla="pin 0 f0 f7"/>
              <a:gd name="f14" fmla="pin f6 f3 10800"/>
              <a:gd name="f15" fmla="val f13"/>
              <a:gd name="f16" fmla="val f14"/>
              <a:gd name="f17" fmla="pin f13 f2 21600"/>
              <a:gd name="f18" fmla="pin 0 f1 f14"/>
              <a:gd name="f19" fmla="*/ f6 f11 1"/>
              <a:gd name="f20" fmla="*/ f13 f12 1"/>
              <a:gd name="f21" fmla="*/ f14 f11 1"/>
              <a:gd name="f22" fmla="*/ f7 f12 1"/>
              <a:gd name="f23" fmla="*/ 0 f11 1"/>
              <a:gd name="f24" fmla="*/ 21600 f11 1"/>
              <a:gd name="f25" fmla="*/ 0 f12 1"/>
              <a:gd name="f26" fmla="val f18"/>
              <a:gd name="f27" fmla="val f17"/>
              <a:gd name="f28" fmla="+- 21600 0 f16"/>
              <a:gd name="f29" fmla="*/ f17 f12 1"/>
              <a:gd name="f30" fmla="*/ f18 f11 1"/>
              <a:gd name="f31" fmla="*/ f15 f12 1"/>
              <a:gd name="f32" fmla="+- 21600 0 f26"/>
            </a:gdLst>
            <a:ahLst>
              <a:ahXY gdRefX="" minX="0" maxX="0" gdRefY="f0" minY="f6" maxY="f7">
                <a:pos x="f19" y="f20"/>
              </a:ahXY>
              <a:ahXY gdRefX="f3" minX="f6" maxX="f10" gdRefY="f2" minY="f13" maxY="f7">
                <a:pos x="f21" y="f29"/>
              </a:ahXY>
              <a:ahXY gdRefX="f1" minX="f6" maxX="f14" gdRefY="" minY="0" maxY="0">
                <a:pos x="f30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5" r="f24" b="f31"/>
            <a:pathLst>
              <a:path w="21600" h="21600">
                <a:moveTo>
                  <a:pt x="f6" y="f15"/>
                </a:moveTo>
                <a:lnTo>
                  <a:pt x="f6" y="f6"/>
                </a:lnTo>
                <a:lnTo>
                  <a:pt x="f7" y="f6"/>
                </a:lnTo>
                <a:lnTo>
                  <a:pt x="f7" y="f15"/>
                </a:lnTo>
                <a:lnTo>
                  <a:pt x="f28" y="f15"/>
                </a:lnTo>
                <a:lnTo>
                  <a:pt x="f28" y="f27"/>
                </a:lnTo>
                <a:lnTo>
                  <a:pt x="f32" y="f27"/>
                </a:lnTo>
                <a:lnTo>
                  <a:pt x="f10" y="f7"/>
                </a:lnTo>
                <a:lnTo>
                  <a:pt x="f26" y="f27"/>
                </a:lnTo>
                <a:lnTo>
                  <a:pt x="f16" y="f27"/>
                </a:lnTo>
                <a:lnTo>
                  <a:pt x="f16" y="f15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TASK 1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070079" y="3257640"/>
            <a:ext cx="1479599" cy="14000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val 10800"/>
              <a:gd name="f11" fmla="*/ f4 1 21600"/>
              <a:gd name="f12" fmla="*/ f5 1 21600"/>
              <a:gd name="f13" fmla="pin 0 f0 f7"/>
              <a:gd name="f14" fmla="pin f6 f3 10800"/>
              <a:gd name="f15" fmla="val f13"/>
              <a:gd name="f16" fmla="val f14"/>
              <a:gd name="f17" fmla="pin f13 f2 21600"/>
              <a:gd name="f18" fmla="pin 0 f1 f14"/>
              <a:gd name="f19" fmla="*/ f6 f11 1"/>
              <a:gd name="f20" fmla="*/ f13 f12 1"/>
              <a:gd name="f21" fmla="*/ f14 f11 1"/>
              <a:gd name="f22" fmla="*/ f7 f12 1"/>
              <a:gd name="f23" fmla="*/ 0 f11 1"/>
              <a:gd name="f24" fmla="*/ 21600 f11 1"/>
              <a:gd name="f25" fmla="*/ 0 f12 1"/>
              <a:gd name="f26" fmla="val f18"/>
              <a:gd name="f27" fmla="val f17"/>
              <a:gd name="f28" fmla="+- 21600 0 f16"/>
              <a:gd name="f29" fmla="*/ f17 f12 1"/>
              <a:gd name="f30" fmla="*/ f18 f11 1"/>
              <a:gd name="f31" fmla="*/ f15 f12 1"/>
              <a:gd name="f32" fmla="+- 21600 0 f26"/>
            </a:gdLst>
            <a:ahLst>
              <a:ahXY gdRefX="" minX="0" maxX="0" gdRefY="f0" minY="f6" maxY="f7">
                <a:pos x="f19" y="f20"/>
              </a:ahXY>
              <a:ahXY gdRefX="f3" minX="f6" maxX="f10" gdRefY="f2" minY="f13" maxY="f7">
                <a:pos x="f21" y="f29"/>
              </a:ahXY>
              <a:ahXY gdRefX="f1" minX="f6" maxX="f14" gdRefY="" minY="0" maxY="0">
                <a:pos x="f30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5" r="f24" b="f31"/>
            <a:pathLst>
              <a:path w="21600" h="21600">
                <a:moveTo>
                  <a:pt x="f6" y="f15"/>
                </a:moveTo>
                <a:lnTo>
                  <a:pt x="f6" y="f6"/>
                </a:lnTo>
                <a:lnTo>
                  <a:pt x="f7" y="f6"/>
                </a:lnTo>
                <a:lnTo>
                  <a:pt x="f7" y="f15"/>
                </a:lnTo>
                <a:lnTo>
                  <a:pt x="f28" y="f15"/>
                </a:lnTo>
                <a:lnTo>
                  <a:pt x="f28" y="f27"/>
                </a:lnTo>
                <a:lnTo>
                  <a:pt x="f32" y="f27"/>
                </a:lnTo>
                <a:lnTo>
                  <a:pt x="f10" y="f7"/>
                </a:lnTo>
                <a:lnTo>
                  <a:pt x="f26" y="f27"/>
                </a:lnTo>
                <a:lnTo>
                  <a:pt x="f16" y="f27"/>
                </a:lnTo>
                <a:lnTo>
                  <a:pt x="f16" y="f15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TASK 2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079960" y="3257640"/>
            <a:ext cx="1479599" cy="14000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val 10800"/>
              <a:gd name="f11" fmla="*/ f4 1 21600"/>
              <a:gd name="f12" fmla="*/ f5 1 21600"/>
              <a:gd name="f13" fmla="pin 0 f0 f7"/>
              <a:gd name="f14" fmla="pin f6 f3 10800"/>
              <a:gd name="f15" fmla="val f13"/>
              <a:gd name="f16" fmla="val f14"/>
              <a:gd name="f17" fmla="pin f13 f2 21600"/>
              <a:gd name="f18" fmla="pin 0 f1 f14"/>
              <a:gd name="f19" fmla="*/ f6 f11 1"/>
              <a:gd name="f20" fmla="*/ f13 f12 1"/>
              <a:gd name="f21" fmla="*/ f14 f11 1"/>
              <a:gd name="f22" fmla="*/ f7 f12 1"/>
              <a:gd name="f23" fmla="*/ 0 f11 1"/>
              <a:gd name="f24" fmla="*/ 21600 f11 1"/>
              <a:gd name="f25" fmla="*/ 0 f12 1"/>
              <a:gd name="f26" fmla="val f18"/>
              <a:gd name="f27" fmla="val f17"/>
              <a:gd name="f28" fmla="+- 21600 0 f16"/>
              <a:gd name="f29" fmla="*/ f17 f12 1"/>
              <a:gd name="f30" fmla="*/ f18 f11 1"/>
              <a:gd name="f31" fmla="*/ f15 f12 1"/>
              <a:gd name="f32" fmla="+- 21600 0 f26"/>
            </a:gdLst>
            <a:ahLst>
              <a:ahXY gdRefX="" minX="0" maxX="0" gdRefY="f0" minY="f6" maxY="f7">
                <a:pos x="f19" y="f20"/>
              </a:ahXY>
              <a:ahXY gdRefX="f3" minX="f6" maxX="f10" gdRefY="f2" minY="f13" maxY="f7">
                <a:pos x="f21" y="f29"/>
              </a:ahXY>
              <a:ahXY gdRefX="f1" minX="f6" maxX="f14" gdRefY="" minY="0" maxY="0">
                <a:pos x="f30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5" r="f24" b="f31"/>
            <a:pathLst>
              <a:path w="21600" h="21600">
                <a:moveTo>
                  <a:pt x="f6" y="f15"/>
                </a:moveTo>
                <a:lnTo>
                  <a:pt x="f6" y="f6"/>
                </a:lnTo>
                <a:lnTo>
                  <a:pt x="f7" y="f6"/>
                </a:lnTo>
                <a:lnTo>
                  <a:pt x="f7" y="f15"/>
                </a:lnTo>
                <a:lnTo>
                  <a:pt x="f28" y="f15"/>
                </a:lnTo>
                <a:lnTo>
                  <a:pt x="f28" y="f27"/>
                </a:lnTo>
                <a:lnTo>
                  <a:pt x="f32" y="f27"/>
                </a:lnTo>
                <a:lnTo>
                  <a:pt x="f10" y="f7"/>
                </a:lnTo>
                <a:lnTo>
                  <a:pt x="f26" y="f27"/>
                </a:lnTo>
                <a:lnTo>
                  <a:pt x="f16" y="f27"/>
                </a:lnTo>
                <a:lnTo>
                  <a:pt x="f16" y="f15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TASK</a:t>
            </a:r>
            <a:r>
              <a:rPr lang="en-GB" sz="1800">
                <a:latin typeface="Arial" pitchFamily="18"/>
                <a:ea typeface="DejaVu Sans" pitchFamily="2"/>
                <a:cs typeface="DejaVu Sans" pitchFamily="2"/>
              </a:rPr>
              <a:t> …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en-GB" sz="1800"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015319" y="3257640"/>
            <a:ext cx="1479240" cy="140004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val 10800"/>
              <a:gd name="f11" fmla="*/ f4 1 21600"/>
              <a:gd name="f12" fmla="*/ f5 1 21600"/>
              <a:gd name="f13" fmla="pin 0 f0 f7"/>
              <a:gd name="f14" fmla="pin f6 f3 10800"/>
              <a:gd name="f15" fmla="val f13"/>
              <a:gd name="f16" fmla="val f14"/>
              <a:gd name="f17" fmla="pin f13 f2 21600"/>
              <a:gd name="f18" fmla="pin 0 f1 f14"/>
              <a:gd name="f19" fmla="*/ f6 f11 1"/>
              <a:gd name="f20" fmla="*/ f13 f12 1"/>
              <a:gd name="f21" fmla="*/ f14 f11 1"/>
              <a:gd name="f22" fmla="*/ f7 f12 1"/>
              <a:gd name="f23" fmla="*/ 0 f11 1"/>
              <a:gd name="f24" fmla="*/ 21600 f11 1"/>
              <a:gd name="f25" fmla="*/ 0 f12 1"/>
              <a:gd name="f26" fmla="val f18"/>
              <a:gd name="f27" fmla="val f17"/>
              <a:gd name="f28" fmla="+- 21600 0 f16"/>
              <a:gd name="f29" fmla="*/ f17 f12 1"/>
              <a:gd name="f30" fmla="*/ f18 f11 1"/>
              <a:gd name="f31" fmla="*/ f15 f12 1"/>
              <a:gd name="f32" fmla="+- 21600 0 f26"/>
            </a:gdLst>
            <a:ahLst>
              <a:ahXY gdRefX="" minX="0" maxX="0" gdRefY="f0" minY="f6" maxY="f7">
                <a:pos x="f19" y="f20"/>
              </a:ahXY>
              <a:ahXY gdRefX="f3" minX="f6" maxX="f10" gdRefY="f2" minY="f13" maxY="f7">
                <a:pos x="f21" y="f29"/>
              </a:ahXY>
              <a:ahXY gdRefX="f1" minX="f6" maxX="f14" gdRefY="" minY="0" maxY="0">
                <a:pos x="f30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5" r="f24" b="f31"/>
            <a:pathLst>
              <a:path w="21600" h="21600">
                <a:moveTo>
                  <a:pt x="f6" y="f15"/>
                </a:moveTo>
                <a:lnTo>
                  <a:pt x="f6" y="f6"/>
                </a:lnTo>
                <a:lnTo>
                  <a:pt x="f7" y="f6"/>
                </a:lnTo>
                <a:lnTo>
                  <a:pt x="f7" y="f15"/>
                </a:lnTo>
                <a:lnTo>
                  <a:pt x="f28" y="f15"/>
                </a:lnTo>
                <a:lnTo>
                  <a:pt x="f28" y="f27"/>
                </a:lnTo>
                <a:lnTo>
                  <a:pt x="f32" y="f27"/>
                </a:lnTo>
                <a:lnTo>
                  <a:pt x="f10" y="f7"/>
                </a:lnTo>
                <a:lnTo>
                  <a:pt x="f26" y="f27"/>
                </a:lnTo>
                <a:lnTo>
                  <a:pt x="f16" y="f27"/>
                </a:lnTo>
                <a:lnTo>
                  <a:pt x="f16" y="f15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TASK N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en-GB" sz="18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770120" y="4673520"/>
            <a:ext cx="6459479" cy="181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84680" y="4849920"/>
            <a:ext cx="4444920" cy="18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807160" y="5041800"/>
            <a:ext cx="2422440" cy="22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488360" y="5270400"/>
            <a:ext cx="741239" cy="230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251199" y="4838760"/>
            <a:ext cx="861839" cy="457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FF0000"/>
                </a:solidFill>
                <a:latin typeface="Arial" pitchFamily="18"/>
                <a:ea typeface="DejaVu Sans" pitchFamily="2"/>
                <a:cs typeface="DejaVu Sans" pitchFamily="2"/>
              </a:rPr>
              <a:t>AOD</a:t>
            </a:r>
          </a:p>
        </p:txBody>
      </p:sp>
      <p:sp>
        <p:nvSpPr>
          <p:cNvPr id="12" name="Freeform 11"/>
          <p:cNvSpPr/>
          <p:nvPr/>
        </p:nvSpPr>
        <p:spPr>
          <a:xfrm>
            <a:off x="268920" y="2825640"/>
            <a:ext cx="1572119" cy="457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B2B2B2"/>
                </a:solidFill>
                <a:latin typeface="Arial" pitchFamily="18"/>
                <a:ea typeface="DejaVu Sans" pitchFamily="2"/>
                <a:cs typeface="DejaVu Sans" pitchFamily="2"/>
              </a:rPr>
              <a:t>ESD/AOD</a:t>
            </a:r>
          </a:p>
        </p:txBody>
      </p:sp>
      <p:sp>
        <p:nvSpPr>
          <p:cNvPr id="13" name="Freeform 12"/>
          <p:cNvSpPr/>
          <p:nvPr/>
        </p:nvSpPr>
        <p:spPr>
          <a:xfrm>
            <a:off x="268200" y="2643120"/>
            <a:ext cx="8394840" cy="182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3" r:link="rId4" cstate="print"/>
            <a:tile/>
          </a:blip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62080" y="2211480"/>
            <a:ext cx="2808000" cy="457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B2B2B2"/>
                </a:solidFill>
                <a:latin typeface="Arial" pitchFamily="18"/>
                <a:ea typeface="DejaVu Sans" pitchFamily="2"/>
                <a:cs typeface="DejaVu Sans" pitchFamily="2"/>
              </a:rPr>
              <a:t>Monte Carlo Truth</a:t>
            </a:r>
          </a:p>
        </p:txBody>
      </p:sp>
      <p:sp>
        <p:nvSpPr>
          <p:cNvPr id="15" name="Straight Connector 14"/>
          <p:cNvSpPr/>
          <p:nvPr/>
        </p:nvSpPr>
        <p:spPr>
          <a:xfrm>
            <a:off x="1770120" y="2825640"/>
            <a:ext cx="1440" cy="432000"/>
          </a:xfrm>
          <a:prstGeom prst="line">
            <a:avLst/>
          </a:prstGeom>
          <a:noFill/>
          <a:ln w="2232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>
            <a:off x="5646600" y="2825640"/>
            <a:ext cx="1800" cy="432000"/>
          </a:xfrm>
          <a:prstGeom prst="line">
            <a:avLst/>
          </a:prstGeom>
          <a:noFill/>
          <a:ln w="2232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64960" y="1873080"/>
            <a:ext cx="8394840" cy="1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3" r:link="rId4" cstate="print"/>
            <a:tile/>
          </a:blip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62440" y="1441439"/>
            <a:ext cx="7006679" cy="457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2400">
                <a:solidFill>
                  <a:srgbClr val="B2B2B2"/>
                </a:solidFill>
                <a:latin typeface="Arial" pitchFamily="18"/>
                <a:ea typeface="DejaVu Sans" pitchFamily="2"/>
                <a:cs typeface="DejaVu Sans" pitchFamily="2"/>
              </a:rPr>
              <a:t>Acceptance and Efficiency Correction Services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2075039" y="2055960"/>
            <a:ext cx="1441" cy="1201680"/>
          </a:xfrm>
          <a:prstGeom prst="line">
            <a:avLst/>
          </a:prstGeom>
          <a:noFill/>
          <a:ln w="2232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5992920" y="2041560"/>
            <a:ext cx="1440" cy="1203120"/>
          </a:xfrm>
          <a:prstGeom prst="line">
            <a:avLst/>
          </a:prstGeom>
          <a:noFill/>
          <a:ln w="22320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2800" dirty="0" smtClean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Analysis trains</a:t>
            </a:r>
            <a:endParaRPr lang="en-GB" sz="280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319480" y="6095880"/>
            <a:ext cx="429552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Possibility to write DeltaAODs</a:t>
            </a:r>
          </a:p>
        </p:txBody>
      </p:sp>
      <p:sp>
        <p:nvSpPr>
          <p:cNvPr id="23" name="Freeform 22"/>
          <p:cNvSpPr/>
          <p:nvPr/>
        </p:nvSpPr>
        <p:spPr>
          <a:xfrm>
            <a:off x="213120" y="4800600"/>
            <a:ext cx="3999959" cy="642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Start directly from AOD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or start with ESD-&gt;AOD Filter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-39600"/>
            <a:ext cx="7380360" cy="1069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2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Correction Framework Crash Course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6320" y="1679399"/>
            <a:ext cx="9144000" cy="41878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eform 3"/>
          <p:cNvSpPr/>
          <p:nvPr/>
        </p:nvSpPr>
        <p:spPr>
          <a:xfrm>
            <a:off x="2689200" y="1143000"/>
            <a:ext cx="402120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Create the Cuts (see run6.C)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-39600"/>
            <a:ext cx="7380360" cy="1069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2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Correction Framework Crash Course</a:t>
            </a:r>
          </a:p>
        </p:txBody>
      </p:sp>
      <p:sp>
        <p:nvSpPr>
          <p:cNvPr id="3" name="Freeform 2"/>
          <p:cNvSpPr/>
          <p:nvPr/>
        </p:nvSpPr>
        <p:spPr>
          <a:xfrm>
            <a:off x="1105560" y="990719"/>
            <a:ext cx="758736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Create the Containers and create the Task (see run6.C)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1447919"/>
            <a:ext cx="9144000" cy="58118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/>
          <p:cNvSpPr/>
          <p:nvPr/>
        </p:nvSpPr>
        <p:spPr>
          <a:xfrm>
            <a:off x="0" y="4038479"/>
            <a:ext cx="9144000" cy="533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>
              <a:alpha val="22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059000" y="3244680"/>
            <a:ext cx="102492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latin typeface="Symbol" pitchFamily="18"/>
                <a:ea typeface="Symbol" pitchFamily="2"/>
                <a:cs typeface="Symbol" pitchFamily="2"/>
              </a:rPr>
              <a:t></a:t>
            </a:r>
            <a:r>
              <a:rPr lang="en-GB" sz="1800">
                <a:latin typeface="Times New Roman" pitchFamily="18"/>
                <a:ea typeface="DejaVu Sans" pitchFamily="2"/>
                <a:cs typeface="DejaVu Sans" pitchFamily="2"/>
              </a:rPr>
              <a:t>,</a:t>
            </a:r>
            <a:r>
              <a:rPr lang="en-GB" sz="1800">
                <a:latin typeface="Symbol" pitchFamily="18"/>
                <a:ea typeface="Symbol" pitchFamily="2"/>
                <a:cs typeface="Symbol" pitchFamily="2"/>
              </a:rPr>
              <a:t></a:t>
            </a:r>
            <a:r>
              <a:rPr lang="en-GB" sz="1800">
                <a:latin typeface="Times New Roman" pitchFamily="18"/>
                <a:ea typeface="DejaVu Sans" pitchFamily="2"/>
                <a:cs typeface="DejaVu Sans" pitchFamily="2"/>
              </a:rPr>
              <a:t>,z</a:t>
            </a:r>
          </a:p>
        </p:txBody>
      </p:sp>
      <p:sp>
        <p:nvSpPr>
          <p:cNvPr id="7" name="Freeform 6"/>
          <p:cNvSpPr/>
          <p:nvPr/>
        </p:nvSpPr>
        <p:spPr>
          <a:xfrm>
            <a:off x="0" y="6553080"/>
            <a:ext cx="8610480" cy="60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>
              <a:alpha val="22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-39600"/>
            <a:ext cx="7380360" cy="1069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2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Correction Framework Crash Course</a:t>
            </a:r>
          </a:p>
        </p:txBody>
      </p:sp>
      <p:sp>
        <p:nvSpPr>
          <p:cNvPr id="3" name="Freeform 2"/>
          <p:cNvSpPr/>
          <p:nvPr/>
        </p:nvSpPr>
        <p:spPr>
          <a:xfrm>
            <a:off x="646200" y="990719"/>
            <a:ext cx="7175880" cy="642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Fill MC information in AliAnaylisTaskCF::UserExec()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after kinematical cuts (see AliAnaylisTaskCF.cxx)</a:t>
            </a:r>
          </a:p>
        </p:txBody>
      </p:sp>
      <p:sp>
        <p:nvSpPr>
          <p:cNvPr id="4" name="Freeform 3"/>
          <p:cNvSpPr/>
          <p:nvPr/>
        </p:nvSpPr>
        <p:spPr>
          <a:xfrm>
            <a:off x="4059000" y="3244680"/>
            <a:ext cx="1024920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latin typeface="Symbol" pitchFamily="18"/>
                <a:ea typeface="Symbol" pitchFamily="2"/>
                <a:cs typeface="Symbol" pitchFamily="2"/>
              </a:rPr>
              <a:t></a:t>
            </a:r>
            <a:r>
              <a:rPr lang="en-GB" sz="1800">
                <a:latin typeface="Times New Roman" pitchFamily="18"/>
                <a:ea typeface="DejaVu Sans" pitchFamily="2"/>
                <a:cs typeface="DejaVu Sans" pitchFamily="2"/>
              </a:rPr>
              <a:t>,</a:t>
            </a:r>
            <a:r>
              <a:rPr lang="en-GB" sz="1800">
                <a:latin typeface="Symbol" pitchFamily="18"/>
                <a:ea typeface="Symbol" pitchFamily="2"/>
                <a:cs typeface="Symbol" pitchFamily="2"/>
              </a:rPr>
              <a:t></a:t>
            </a:r>
            <a:r>
              <a:rPr lang="en-GB" sz="1800">
                <a:latin typeface="Times New Roman" pitchFamily="18"/>
                <a:ea typeface="DejaVu Sans" pitchFamily="2"/>
                <a:cs typeface="DejaVu Sans" pitchFamily="2"/>
              </a:rPr>
              <a:t>,z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1762199"/>
            <a:ext cx="9144000" cy="19717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 5"/>
          <p:cNvSpPr/>
          <p:nvPr/>
        </p:nvSpPr>
        <p:spPr>
          <a:xfrm>
            <a:off x="0" y="3429000"/>
            <a:ext cx="9144000" cy="30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>
              <a:alpha val="22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52280" y="4178160"/>
            <a:ext cx="7290000" cy="25275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reeform 7"/>
          <p:cNvSpPr/>
          <p:nvPr/>
        </p:nvSpPr>
        <p:spPr>
          <a:xfrm>
            <a:off x="642600" y="3697200"/>
            <a:ext cx="6215759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Fill reconstructed information after QA cuts</a:t>
            </a:r>
          </a:p>
        </p:txBody>
      </p:sp>
      <p:sp>
        <p:nvSpPr>
          <p:cNvPr id="9" name="Freeform 8"/>
          <p:cNvSpPr/>
          <p:nvPr/>
        </p:nvSpPr>
        <p:spPr>
          <a:xfrm>
            <a:off x="0" y="5867279"/>
            <a:ext cx="9144000" cy="8384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>
              <a:alpha val="22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Try it Out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03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run TaskCF/run6.C and TaskCF/CalcEff_run6.C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219320" y="2438280"/>
            <a:ext cx="6705360" cy="423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To be continued…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85799" y="2692440"/>
            <a:ext cx="7772400" cy="1469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Analysis Framework </a:t>
            </a:r>
            <a:b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</a:br>
            <a:r>
              <a:rPr lang="en-GB" sz="3600" i="1">
                <a:solidFill>
                  <a:srgbClr val="000000"/>
                </a:solidFill>
                <a:latin typeface="Lucida Sans" pitchFamily="18"/>
                <a:ea typeface="DejaVu Sans" pitchFamily="2"/>
                <a:cs typeface="DejaVu Sans" pitchFamily="2"/>
              </a:rPr>
              <a:t>…technicalities (Backup)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Advanced Structure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4495680" cy="5128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1">
              <a:lnSpc>
                <a:spcPct val="92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4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Analysis has to be split in functional modules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At least one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Deriving from TTask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Parent task running active </a:t>
            </a:r>
            <a:b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</a:b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daughters</a:t>
            </a:r>
          </a:p>
          <a:p>
            <a:pPr marL="0" marR="0" lvl="0" indent="0" rtl="0" hangingPunct="1">
              <a:lnSpc>
                <a:spcPct val="92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4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Modules are not manually inter-connected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Connected just to input/output data containers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 data container has one provider and possibly several clients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5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0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 module becomes active when all input data is ready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105520" y="1600200"/>
            <a:ext cx="3887638" cy="1224000"/>
            <a:chOff x="5105520" y="1600200"/>
            <a:chExt cx="3887638" cy="1224000"/>
          </a:xfrm>
        </p:grpSpPr>
        <p:sp>
          <p:nvSpPr>
            <p:cNvPr id="5" name="Freeform 4"/>
            <p:cNvSpPr/>
            <p:nvPr/>
          </p:nvSpPr>
          <p:spPr>
            <a:xfrm>
              <a:off x="6545160" y="1600200"/>
              <a:ext cx="863639" cy="431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99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latin typeface="Arial" pitchFamily="18"/>
                  <a:ea typeface="DejaVu Sans" pitchFamily="2"/>
                  <a:cs typeface="DejaVu Sans" pitchFamily="2"/>
                </a:rPr>
                <a:t>TTask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321160" y="2392200"/>
              <a:ext cx="863639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99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latin typeface="Arial" pitchFamily="18"/>
                  <a:ea typeface="DejaVu Sans" pitchFamily="2"/>
                  <a:cs typeface="DejaVu Sans" pitchFamily="2"/>
                </a:rPr>
                <a:t>TTask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545160" y="2392200"/>
              <a:ext cx="863639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99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latin typeface="Arial" pitchFamily="18"/>
                  <a:ea typeface="DejaVu Sans" pitchFamily="2"/>
                  <a:cs typeface="DejaVu Sans" pitchFamily="2"/>
                </a:rPr>
                <a:t>TTask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7769160" y="2392200"/>
              <a:ext cx="863639" cy="432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3" r:link="rId4" cstate="print"/>
              <a:tile/>
            </a:blip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800">
                  <a:solidFill>
                    <a:srgbClr val="D25400"/>
                  </a:solidFill>
                  <a:latin typeface="Arial" pitchFamily="18"/>
                  <a:ea typeface="DejaVu Sans" pitchFamily="2"/>
                  <a:cs typeface="DejaVu Sans" pitchFamily="2"/>
                </a:rPr>
                <a:t>TTask</a:t>
              </a:r>
            </a:p>
          </p:txBody>
        </p:sp>
        <p:cxnSp>
          <p:nvCxnSpPr>
            <p:cNvPr id="9" name="Straight Arrow Connector 8"/>
            <p:cNvCxnSpPr>
              <a:stCxn id="5" idx="2"/>
              <a:endCxn id="6" idx="0"/>
            </p:cNvCxnSpPr>
            <p:nvPr/>
          </p:nvCxnSpPr>
          <p:spPr>
            <a:xfrm flipH="1">
              <a:off x="5752980" y="2031840"/>
              <a:ext cx="1224000" cy="360360"/>
            </a:xfrm>
            <a:prstGeom prst="straightConnector1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0" name="Straight Arrow Connector 9"/>
            <p:cNvCxnSpPr>
              <a:stCxn id="5" idx="2"/>
              <a:endCxn id="7" idx="0"/>
            </p:cNvCxnSpPr>
            <p:nvPr/>
          </p:nvCxnSpPr>
          <p:spPr>
            <a:xfrm>
              <a:off x="6976980" y="2031840"/>
              <a:ext cx="0" cy="360360"/>
            </a:xfrm>
            <a:prstGeom prst="straightConnector1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1" name="Straight Arrow Connector 10"/>
            <p:cNvCxnSpPr>
              <a:stCxn id="5" idx="2"/>
              <a:endCxn id="8" idx="0"/>
            </p:cNvCxnSpPr>
            <p:nvPr/>
          </p:nvCxnSpPr>
          <p:spPr>
            <a:xfrm>
              <a:off x="6976980" y="2031840"/>
              <a:ext cx="1224000" cy="360360"/>
            </a:xfrm>
            <a:prstGeom prst="straightConnector1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  <a:tailEnd type="arrow"/>
            </a:ln>
          </p:spPr>
        </p:cxnSp>
        <p:sp>
          <p:nvSpPr>
            <p:cNvPr id="12" name="Freeform 11"/>
            <p:cNvSpPr/>
            <p:nvPr/>
          </p:nvSpPr>
          <p:spPr>
            <a:xfrm>
              <a:off x="5105520" y="2147760"/>
              <a:ext cx="790559" cy="24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None/>
                <a:tabLst/>
              </a:pPr>
              <a:r>
                <a:rPr lang="en-GB" sz="1000">
                  <a:latin typeface="Arial" pitchFamily="18"/>
                  <a:ea typeface="DejaVu Sans" pitchFamily="2"/>
                  <a:cs typeface="DejaVu Sans" pitchFamily="2"/>
                </a:rPr>
                <a:t>ACTIVE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329519" y="2147760"/>
              <a:ext cx="790559" cy="24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None/>
                <a:tabLst/>
              </a:pPr>
              <a:r>
                <a:rPr lang="en-GB" sz="1000">
                  <a:latin typeface="Arial" pitchFamily="18"/>
                  <a:ea typeface="DejaVu Sans" pitchFamily="2"/>
                  <a:cs typeface="DejaVu Sans" pitchFamily="2"/>
                </a:rPr>
                <a:t>ACTIVE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8202599" y="2147760"/>
              <a:ext cx="790559" cy="24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None/>
                <a:tabLst/>
              </a:pPr>
              <a:r>
                <a:rPr lang="en-GB" sz="1000">
                  <a:latin typeface="Arial" pitchFamily="18"/>
                  <a:ea typeface="DejaVu Sans" pitchFamily="2"/>
                  <a:cs typeface="DejaVu Sans" pitchFamily="2"/>
                </a:rPr>
                <a:t>INACTIVE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38680" y="3196800"/>
            <a:ext cx="2471759" cy="3345479"/>
            <a:chOff x="5638680" y="3196800"/>
            <a:chExt cx="2471759" cy="3345479"/>
          </a:xfrm>
        </p:grpSpPr>
        <p:sp>
          <p:nvSpPr>
            <p:cNvPr id="16" name="Freeform 15"/>
            <p:cNvSpPr/>
            <p:nvPr/>
          </p:nvSpPr>
          <p:spPr>
            <a:xfrm>
              <a:off x="6445079" y="3587760"/>
              <a:ext cx="1105200" cy="3906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99CC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80640" tIns="40320" rIns="80640" bIns="403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40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MyTask1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935759" y="3459240"/>
              <a:ext cx="95400" cy="1317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D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7221600" y="3979800"/>
              <a:ext cx="95040" cy="1317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D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827680" y="5613480"/>
              <a:ext cx="1104840" cy="3920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99CC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80640" tIns="40320" rIns="80640" bIns="403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40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MyTask2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603840" y="6005519"/>
              <a:ext cx="95400" cy="128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D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7005599" y="5613480"/>
              <a:ext cx="1104840" cy="3920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99CC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80640" tIns="40320" rIns="80640" bIns="4032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40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MyTask3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7496280" y="6005519"/>
              <a:ext cx="95040" cy="128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D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3" name="Straight Connector 22"/>
            <p:cNvSpPr/>
            <p:nvPr/>
          </p:nvSpPr>
          <p:spPr>
            <a:xfrm>
              <a:off x="7311960" y="4048199"/>
              <a:ext cx="712800" cy="26028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4" name="Straight Connector 23"/>
            <p:cNvSpPr/>
            <p:nvPr/>
          </p:nvSpPr>
          <p:spPr>
            <a:xfrm flipH="1" flipV="1">
              <a:off x="5872320" y="5153040"/>
              <a:ext cx="196560" cy="33192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5" name="Straight Connector 24"/>
            <p:cNvSpPr/>
            <p:nvPr/>
          </p:nvSpPr>
          <p:spPr>
            <a:xfrm flipV="1">
              <a:off x="7824960" y="5284800"/>
              <a:ext cx="237960" cy="200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6" name="Straight Connector 25"/>
            <p:cNvSpPr/>
            <p:nvPr/>
          </p:nvSpPr>
          <p:spPr>
            <a:xfrm flipV="1">
              <a:off x="6969240" y="3196800"/>
              <a:ext cx="1440" cy="26531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7" name="Straight Connector 26"/>
            <p:cNvSpPr/>
            <p:nvPr/>
          </p:nvSpPr>
          <p:spPr>
            <a:xfrm flipV="1">
              <a:off x="7254720" y="3196800"/>
              <a:ext cx="236520" cy="26531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638680" y="6083280"/>
              <a:ext cx="1141560" cy="45899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748"/>
                </a:spcBef>
                <a:spcAft>
                  <a:spcPts val="0"/>
                </a:spcAft>
                <a:buNone/>
                <a:tabLst/>
              </a:pPr>
              <a:r>
                <a:rPr lang="en-GB" sz="120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Daughter tasks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7207200" y="3459240"/>
              <a:ext cx="95400" cy="13176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10800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10800"/>
                <a:gd name="f15" fmla="*/ f11 f1 1"/>
                <a:gd name="f16" fmla="val f14"/>
                <a:gd name="f17" fmla="+- 21600 0 f14"/>
                <a:gd name="f18" fmla="*/ f14 100 1"/>
                <a:gd name="f19" fmla="*/ f14 f12 1"/>
                <a:gd name="f20" fmla="*/ f6 f13 1"/>
                <a:gd name="f21" fmla="*/ 10800 f12 1"/>
                <a:gd name="f22" fmla="*/ 0 f13 1"/>
                <a:gd name="f23" fmla="*/ f15 1 f3"/>
                <a:gd name="f24" fmla="*/ 0 f12 1"/>
                <a:gd name="f25" fmla="*/ 10800 f13 1"/>
                <a:gd name="f26" fmla="*/ 21600 f13 1"/>
                <a:gd name="f27" fmla="*/ 21600 f12 1"/>
                <a:gd name="f28" fmla="*/ f18 1 234"/>
                <a:gd name="f29" fmla="+- f23 0 f2"/>
                <a:gd name="f30" fmla="+- f28 1700 0"/>
                <a:gd name="f31" fmla="+- 21600 0 f30"/>
                <a:gd name="f32" fmla="*/ f30 f12 1"/>
                <a:gd name="f33" fmla="*/ f30 f13 1"/>
                <a:gd name="f34" fmla="*/ f31 f12 1"/>
                <a:gd name="f35" fmla="*/ f31 f13 1"/>
              </a:gdLst>
              <a:ahLst>
                <a:ahXY gdRefX="f0" minX="f6" maxX="f8" gdRefY="" minY="0" maxY="0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1" y="f22"/>
                </a:cxn>
                <a:cxn ang="f29">
                  <a:pos x="f24" y="f25"/>
                </a:cxn>
                <a:cxn ang="f29">
                  <a:pos x="f21" y="f26"/>
                </a:cxn>
                <a:cxn ang="f29">
                  <a:pos x="f27" y="f25"/>
                </a:cxn>
              </a:cxnLst>
              <a:rect l="f32" t="f33" r="f34" b="f35"/>
              <a:pathLst>
                <a:path w="21600" h="21600">
                  <a:moveTo>
                    <a:pt x="f16" y="f6"/>
                  </a:moveTo>
                  <a:lnTo>
                    <a:pt x="f17" y="f6"/>
                  </a:lnTo>
                  <a:lnTo>
                    <a:pt x="f7" y="f8"/>
                  </a:lnTo>
                  <a:lnTo>
                    <a:pt x="f17" y="f7"/>
                  </a:lnTo>
                  <a:lnTo>
                    <a:pt x="f16" y="f7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018120" y="5483159"/>
              <a:ext cx="95400" cy="13176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+- 0 0 0"/>
                <a:gd name="f11" fmla="*/ f4 1 21600"/>
                <a:gd name="f12" fmla="*/ f5 1 21600"/>
                <a:gd name="f13" fmla="pin 0 f0 21600"/>
                <a:gd name="f14" fmla="*/ f10 f1 1"/>
                <a:gd name="f15" fmla="val f13"/>
                <a:gd name="f16" fmla="*/ f13 1 2"/>
                <a:gd name="f17" fmla="*/ f13 f11 1"/>
                <a:gd name="f18" fmla="*/ f6 f12 1"/>
                <a:gd name="f19" fmla="*/ 18000 f12 1"/>
                <a:gd name="f20" fmla="*/ 10800 f12 1"/>
                <a:gd name="f21" fmla="*/ 10800 f11 1"/>
                <a:gd name="f22" fmla="*/ 0 f12 1"/>
                <a:gd name="f23" fmla="*/ f14 1 f3"/>
                <a:gd name="f24" fmla="*/ 0 f11 1"/>
                <a:gd name="f25" fmla="*/ 21600 f12 1"/>
                <a:gd name="f26" fmla="*/ 21600 f11 1"/>
                <a:gd name="f27" fmla="+- f16 10800 0"/>
                <a:gd name="f28" fmla="+- 21600 0 f15"/>
                <a:gd name="f29" fmla="*/ f16 f11 1"/>
                <a:gd name="f30" fmla="+- f23 0 f2"/>
                <a:gd name="f31" fmla="*/ f28 1 2"/>
                <a:gd name="f32" fmla="*/ f27 f11 1"/>
                <a:gd name="f33" fmla="+- 21600 0 f31"/>
                <a:gd name="f34" fmla="*/ f33 f11 1"/>
              </a:gdLst>
              <a:ahLst>
                <a:ahXY gdRefX="f0" minX="f6" maxX="f7" gdRefY="" minY="0" maxY="0">
                  <a:pos x="f17" y="f18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21" y="f22"/>
                </a:cxn>
                <a:cxn ang="f30">
                  <a:pos x="f29" y="f20"/>
                </a:cxn>
                <a:cxn ang="f30">
                  <a:pos x="f24" y="f25"/>
                </a:cxn>
                <a:cxn ang="f30">
                  <a:pos x="f21" y="f25"/>
                </a:cxn>
                <a:cxn ang="f30">
                  <a:pos x="f26" y="f25"/>
                </a:cxn>
                <a:cxn ang="f30">
                  <a:pos x="f34" y="f20"/>
                </a:cxn>
              </a:cxnLst>
              <a:rect l="f29" t="f20" r="f32" b="f19"/>
              <a:pathLst>
                <a:path w="21600" h="21600">
                  <a:moveTo>
                    <a:pt x="f15" y="f6"/>
                  </a:moveTo>
                  <a:lnTo>
                    <a:pt x="f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99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7729560" y="5483159"/>
              <a:ext cx="142920" cy="13176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*/ 21600 10800 1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21600"/>
                <a:gd name="f15" fmla="*/ f11 f1 1"/>
                <a:gd name="f16" fmla="val f14"/>
                <a:gd name="f17" fmla="+- 21600 0 f14"/>
                <a:gd name="f18" fmla="*/ f14 10 1"/>
                <a:gd name="f19" fmla="*/ f14 f12 1"/>
                <a:gd name="f20" fmla="*/ f6 f13 1"/>
                <a:gd name="f21" fmla="*/ 0 f13 1"/>
                <a:gd name="f22" fmla="*/ f15 1 f3"/>
                <a:gd name="f23" fmla="*/ 10800 f12 1"/>
                <a:gd name="f24" fmla="*/ 10800 f13 1"/>
                <a:gd name="f25" fmla="*/ 21600 f13 1"/>
                <a:gd name="f26" fmla="*/ f18 1 24"/>
                <a:gd name="f27" fmla="*/ f16 1 2"/>
                <a:gd name="f28" fmla="+- f16 0 10800"/>
                <a:gd name="f29" fmla="*/ f8 1 f16"/>
                <a:gd name="f30" fmla="+- f22 0 f2"/>
                <a:gd name="f31" fmla="+- f26 1750 0"/>
                <a:gd name="f32" fmla="+- 10800 f27 0"/>
                <a:gd name="f33" fmla="+- 10800 0 f27"/>
                <a:gd name="f34" fmla="?: f28 f29 21600"/>
                <a:gd name="f35" fmla="+- 21600 0 f27"/>
                <a:gd name="f36" fmla="+- 21600 0 f29"/>
                <a:gd name="f37" fmla="*/ f27 f12 1"/>
                <a:gd name="f38" fmla="+- 21600 0 f31"/>
                <a:gd name="f39" fmla="?: f28 f36 0"/>
                <a:gd name="f40" fmla="*/ f31 f12 1"/>
                <a:gd name="f41" fmla="*/ f31 f13 1"/>
                <a:gd name="f42" fmla="*/ f32 f12 1"/>
                <a:gd name="f43" fmla="*/ f35 f12 1"/>
                <a:gd name="f44" fmla="*/ f33 f12 1"/>
                <a:gd name="f45" fmla="*/ f34 f13 1"/>
                <a:gd name="f46" fmla="*/ f38 f12 1"/>
                <a:gd name="f47" fmla="*/ f38 f13 1"/>
                <a:gd name="f48" fmla="*/ f39 f13 1"/>
              </a:gdLst>
              <a:ahLst>
                <a:ahXY gdRefX="f0" minX="f6" maxX="f7" gdRefY="" minY="0" maxY="0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2" y="f21"/>
                </a:cxn>
                <a:cxn ang="f30">
                  <a:pos x="f23" y="f48"/>
                </a:cxn>
                <a:cxn ang="f30">
                  <a:pos x="f43" y="f24"/>
                </a:cxn>
                <a:cxn ang="f30">
                  <a:pos x="f44" y="f25"/>
                </a:cxn>
                <a:cxn ang="f30">
                  <a:pos x="f23" y="f45"/>
                </a:cxn>
                <a:cxn ang="f30">
                  <a:pos x="f37" y="f24"/>
                </a:cxn>
              </a:cxnLst>
              <a:rect l="f40" t="f41" r="f46" b="f47"/>
              <a:pathLst>
                <a:path w="21600" h="21600">
                  <a:moveTo>
                    <a:pt x="f16" y="f6"/>
                  </a:moveTo>
                  <a:lnTo>
                    <a:pt x="f7" y="f6"/>
                  </a:lnTo>
                  <a:lnTo>
                    <a:pt x="f17" y="f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CCFF66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6161040" y="6005519"/>
              <a:ext cx="95400" cy="128520"/>
            </a:xfrm>
            <a:custGeom>
              <a:avLst>
                <a:gd name="f0" fmla="val 54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10800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10800"/>
                <a:gd name="f15" fmla="*/ f11 f1 1"/>
                <a:gd name="f16" fmla="val f14"/>
                <a:gd name="f17" fmla="+- 21600 0 f14"/>
                <a:gd name="f18" fmla="*/ f14 100 1"/>
                <a:gd name="f19" fmla="*/ f14 f12 1"/>
                <a:gd name="f20" fmla="*/ f6 f13 1"/>
                <a:gd name="f21" fmla="*/ 10800 f12 1"/>
                <a:gd name="f22" fmla="*/ 0 f13 1"/>
                <a:gd name="f23" fmla="*/ f15 1 f3"/>
                <a:gd name="f24" fmla="*/ 0 f12 1"/>
                <a:gd name="f25" fmla="*/ 10800 f13 1"/>
                <a:gd name="f26" fmla="*/ 21600 f13 1"/>
                <a:gd name="f27" fmla="*/ 21600 f12 1"/>
                <a:gd name="f28" fmla="*/ f18 1 234"/>
                <a:gd name="f29" fmla="+- f23 0 f2"/>
                <a:gd name="f30" fmla="+- f28 1700 0"/>
                <a:gd name="f31" fmla="+- 21600 0 f30"/>
                <a:gd name="f32" fmla="*/ f30 f12 1"/>
                <a:gd name="f33" fmla="*/ f30 f13 1"/>
                <a:gd name="f34" fmla="*/ f31 f12 1"/>
                <a:gd name="f35" fmla="*/ f31 f13 1"/>
              </a:gdLst>
              <a:ahLst>
                <a:ahXY gdRefX="f0" minX="f6" maxX="f8" gdRefY="" minY="0" maxY="0">
                  <a:pos x="f19" y="f2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1" y="f22"/>
                </a:cxn>
                <a:cxn ang="f29">
                  <a:pos x="f24" y="f25"/>
                </a:cxn>
                <a:cxn ang="f29">
                  <a:pos x="f21" y="f26"/>
                </a:cxn>
                <a:cxn ang="f29">
                  <a:pos x="f27" y="f25"/>
                </a:cxn>
              </a:cxnLst>
              <a:rect l="f32" t="f33" r="f34" b="f35"/>
              <a:pathLst>
                <a:path w="21600" h="21600">
                  <a:moveTo>
                    <a:pt x="f16" y="f6"/>
                  </a:moveTo>
                  <a:lnTo>
                    <a:pt x="f17" y="f6"/>
                  </a:lnTo>
                  <a:lnTo>
                    <a:pt x="f7" y="f8"/>
                  </a:lnTo>
                  <a:lnTo>
                    <a:pt x="f17" y="f7"/>
                  </a:lnTo>
                  <a:lnTo>
                    <a:pt x="f16" y="f7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en-US" sz="2400">
                <a:latin typeface="Times New Roman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5792760" y="3773520"/>
              <a:ext cx="855719" cy="45899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748"/>
                </a:spcBef>
                <a:spcAft>
                  <a:spcPts val="0"/>
                </a:spcAft>
                <a:buNone/>
                <a:tabLst/>
              </a:pPr>
              <a:r>
                <a:rPr lang="en-GB" sz="1200"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Parent task</a:t>
              </a:r>
            </a:p>
          </p:txBody>
        </p:sp>
        <p:cxnSp>
          <p:nvCxnSpPr>
            <p:cNvPr id="34" name="Straight Arrow Connector 33"/>
            <p:cNvCxnSpPr>
              <a:stCxn id="16" idx="2"/>
              <a:endCxn id="19" idx="0"/>
            </p:cNvCxnSpPr>
            <p:nvPr/>
          </p:nvCxnSpPr>
          <p:spPr>
            <a:xfrm flipH="1">
              <a:off x="6380100" y="3978360"/>
              <a:ext cx="617579" cy="1635120"/>
            </a:xfrm>
            <a:prstGeom prst="straightConnector1">
              <a:avLst/>
            </a:prstGeom>
            <a:noFill/>
            <a:ln w="28440">
              <a:solidFill>
                <a:srgbClr val="FF0000"/>
              </a:solidFill>
              <a:prstDash val="solid"/>
              <a:miter/>
            </a:ln>
          </p:spPr>
        </p:cxnSp>
        <p:cxnSp>
          <p:nvCxnSpPr>
            <p:cNvPr id="35" name="Straight Arrow Connector 34"/>
            <p:cNvCxnSpPr>
              <a:stCxn id="16" idx="2"/>
              <a:endCxn id="21" idx="0"/>
            </p:cNvCxnSpPr>
            <p:nvPr/>
          </p:nvCxnSpPr>
          <p:spPr>
            <a:xfrm>
              <a:off x="6997679" y="3978360"/>
              <a:ext cx="560340" cy="1635120"/>
            </a:xfrm>
            <a:prstGeom prst="straightConnector1">
              <a:avLst/>
            </a:prstGeom>
            <a:noFill/>
            <a:ln w="28440">
              <a:solidFill>
                <a:srgbClr val="FF0000"/>
              </a:solidFill>
              <a:prstDash val="solid"/>
              <a:miter/>
            </a:ln>
          </p:spPr>
        </p:cxnSp>
        <p:sp>
          <p:nvSpPr>
            <p:cNvPr id="36" name="Freeform 35"/>
            <p:cNvSpPr/>
            <p:nvPr/>
          </p:nvSpPr>
          <p:spPr>
            <a:xfrm>
              <a:off x="6219720" y="4581360"/>
              <a:ext cx="1520999" cy="6159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buNone/>
                <a:tabLst/>
              </a:pPr>
              <a:r>
                <a:rPr lang="en-GB" sz="1200">
                  <a:solidFill>
                    <a:srgbClr val="FF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Automatic connection via data containers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AliAnalysisDataContainer</a:t>
            </a: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20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1">
              <a:lnSpc>
                <a:spcPct val="92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Normally a class to be used ‘as is’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4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Enforcing a data type deriving from TObject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4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For non-TObject (e.g. basic) types one can subclass and append the needed types as data members</a:t>
            </a:r>
          </a:p>
          <a:p>
            <a:pPr marL="0" marR="0" lvl="0" indent="0" rtl="0" hangingPunct="1">
              <a:lnSpc>
                <a:spcPct val="92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Three types of data containers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4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Input – containing input data provided by AliAnalysisManager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4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Transient – containing data transmitted between modules</a:t>
            </a:r>
          </a:p>
          <a:p>
            <a:pPr marL="0" marR="0" lvl="1" indent="0" algn="l" rtl="0" hangingPunct="1">
              <a:lnSpc>
                <a:spcPct val="81000"/>
              </a:lnSpc>
              <a:spcBef>
                <a:spcPts val="624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Tahoma" pitchFamily="34"/>
              <a:buChar char="–"/>
              <a:tabLst/>
            </a:pPr>
            <a:r>
              <a:rPr lang="en-GB" sz="2400" b="1" i="0" u="none" strike="noStrike" baseline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Output – containing final output data of an analysis chain, eventually written to files.</a:t>
            </a:r>
          </a:p>
          <a:p>
            <a:pPr marL="0" marR="0" lvl="0" indent="0" rtl="0" hangingPunct="1">
              <a:lnSpc>
                <a:spcPct val="92000"/>
              </a:lnSpc>
              <a:spcBef>
                <a:spcPts val="723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28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One can set a file name if the content is to be written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7920"/>
            <a:ext cx="7381800" cy="9763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2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AliAnalysisTask::ConnectInputData()</a:t>
            </a:r>
          </a:p>
        </p:txBody>
      </p:sp>
      <p:sp>
        <p:nvSpPr>
          <p:cNvPr id="3" name="Freeform 2"/>
          <p:cNvSpPr/>
          <p:nvPr/>
        </p:nvSpPr>
        <p:spPr>
          <a:xfrm>
            <a:off x="201600" y="1960560"/>
            <a:ext cx="8186760" cy="2284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FF1212"/>
                </a:solidFill>
                <a:latin typeface="Times New Roman" pitchFamily="18"/>
                <a:ea typeface="DejaVu Sans" pitchFamily="2"/>
                <a:cs typeface="DejaVu Sans" pitchFamily="2"/>
              </a:rPr>
              <a:t>// Get the input handler from the manager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AliESDInputHandler* esdH = (AliESDInputHandler*) 	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 ((AliAnalysisManager::GetAnalysisManager()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   -&gt;GetInputEventHandler());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FF1212"/>
                </a:solidFill>
                <a:latin typeface="Times New Roman" pitchFamily="18"/>
                <a:ea typeface="DejaVu Sans" pitchFamily="2"/>
                <a:cs typeface="DejaVu Sans" pitchFamily="2"/>
              </a:rPr>
              <a:t>// Get pointer to esd event from input handler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8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AliESDEvent* fESD = esdH-&gt;GetEvent();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9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 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r>
              <a:rPr lang="en-GB" sz="190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    </a:t>
            </a:r>
          </a:p>
          <a:p>
            <a:pPr marL="0" marR="0" lvl="0" indent="0" algn="l" rtl="0" hangingPunct="1">
              <a:lnSpc>
                <a:spcPct val="82000"/>
              </a:lnSpc>
              <a:buNone/>
              <a:tabLst/>
            </a:pPr>
            <a:endParaRPr lang="en-GB" sz="1900">
              <a:solidFill>
                <a:srgbClr val="000000"/>
              </a:solidFill>
              <a:latin typeface="Times New Roman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685799" y="1219320"/>
            <a:ext cx="7761240" cy="503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/>
          <a:lstStyle/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EsdFilter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default constructor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copy from afs area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check corrfw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clean up some slides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which aliroot version?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SzPts val="3292"/>
              <a:buBlip>
                <a:blip r:embed="rId3"/>
              </a:buBlip>
              <a:tabLst/>
            </a:pPr>
            <a:r>
              <a:rPr lang="en-GB" sz="320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refer to analysis train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e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754" y="828660"/>
            <a:ext cx="8117694" cy="5747933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3600" dirty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Example: </a:t>
            </a:r>
            <a:r>
              <a:rPr lang="en-GB" sz="3600" dirty="0" smtClean="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PWG trains</a:t>
            </a:r>
            <a:endParaRPr lang="en-GB" sz="3600" dirty="0">
              <a:solidFill>
                <a:srgbClr val="090D7E"/>
              </a:solidFill>
              <a:latin typeface="Lucida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637203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</a:rPr>
              <a:t>https://alimonitor.cern.ch/trains/</a:t>
            </a:r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57200" y="1036800"/>
            <a:ext cx="8221680" cy="4403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/>
          <a:lstStyle/>
          <a:p>
            <a:pPr marL="0" marR="0" lvl="0" indent="0" rtl="0" hangingPunct="1">
              <a:lnSpc>
                <a:spcPct val="155000"/>
              </a:lnSpc>
              <a:spcBef>
                <a:spcPts val="4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This tutorial</a:t>
            </a:r>
            <a:r>
              <a:rPr lang="en-GB" sz="1800" b="1" dirty="0" smtClean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:</a:t>
            </a:r>
          </a:p>
          <a:p>
            <a:pPr lvl="1">
              <a:lnSpc>
                <a:spcPct val="155000"/>
              </a:lnSpc>
              <a:spcBef>
                <a:spcPts val="4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</a:pPr>
            <a:r>
              <a:rPr lang="en-GB" dirty="0" smtClean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https://indico.cern.ch/getFile.py/access?contribId=0&amp;resId=1&amp;materialId=slides&amp;confId=183795</a:t>
            </a:r>
            <a:endParaRPr lang="en-GB" b="1" dirty="0">
              <a:solidFill>
                <a:srgbClr val="1220FF"/>
              </a:solidFill>
              <a:latin typeface="Tahoma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 smtClean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Analysis </a:t>
            </a: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web pages: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CCCCFF"/>
                </a:solidFill>
                <a:latin typeface="Tahoma" pitchFamily="18"/>
                <a:ea typeface="ＭＳ Ｐゴシック" pitchFamily="2"/>
                <a:cs typeface="ＭＳ Ｐゴシック" pitchFamily="2"/>
                <a:hlinkClick r:id="rId4"/>
              </a:rPr>
              <a:t>http://aliceinfo.cern.ch/Offline/Activities/Analysis/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Analysis framework: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CCCCFF"/>
                </a:solidFill>
                <a:latin typeface="Tahoma" pitchFamily="18"/>
                <a:ea typeface="ＭＳ Ｐゴシック" pitchFamily="2"/>
                <a:cs typeface="ＭＳ Ｐゴシック" pitchFamily="2"/>
                <a:hlinkClick r:id="rId5"/>
              </a:rPr>
              <a:t>http://aliceinfo.cern.ch/Offline/Activities/Analysis/AnalysisFramework/index.html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Analysis train: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CCCCFF"/>
                </a:solidFill>
                <a:latin typeface="Tahoma" pitchFamily="18"/>
                <a:ea typeface="ＭＳ Ｐゴシック" pitchFamily="2"/>
                <a:cs typeface="ＭＳ Ｐゴシック" pitchFamily="2"/>
                <a:hlinkClick r:id="rId5"/>
              </a:rPr>
              <a:t>http://aliceinfo.cern.ch/Offline/Activities/Analysis/AnalysisFramework/index.html#train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News and known problems RSS: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CCCCFF"/>
                </a:solidFill>
                <a:latin typeface="Tahoma" pitchFamily="18"/>
                <a:ea typeface="ＭＳ Ｐゴシック" pitchFamily="2"/>
                <a:cs typeface="ＭＳ Ｐゴシック" pitchFamily="2"/>
                <a:hlinkClick r:id="rId6"/>
              </a:rPr>
              <a:t>http://aliceinfo.cern.ch/Offline/Activities/Analysis/NewsAndProblems.html</a:t>
            </a:r>
          </a:p>
          <a:p>
            <a:pPr marL="0" marR="0" lvl="0" indent="0" rtl="0" hangingPunct="0">
              <a:lnSpc>
                <a:spcPct val="102000"/>
              </a:lnSpc>
              <a:spcBef>
                <a:spcPts val="83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 pitchFamily="34"/>
              <a:buChar char="•"/>
              <a:tabLst/>
            </a:pPr>
            <a:r>
              <a:rPr lang="en-GB" sz="1800" b="1" dirty="0">
                <a:solidFill>
                  <a:srgbClr val="1220FF"/>
                </a:solidFill>
                <a:latin typeface="Tahoma" pitchFamily="18"/>
                <a:ea typeface="DejaVu Sans" pitchFamily="2"/>
                <a:cs typeface="DejaVu Sans" pitchFamily="2"/>
              </a:rPr>
              <a:t>Analysis task force mailing list:</a:t>
            </a:r>
          </a:p>
          <a:p>
            <a:pPr marL="0" marR="0" lvl="1" indent="0" algn="l" rtl="0" hangingPunct="0">
              <a:lnSpc>
                <a:spcPct val="91000"/>
              </a:lnSpc>
              <a:spcBef>
                <a:spcPts val="723"/>
              </a:spcBef>
              <a:spcAft>
                <a:spcPts val="0"/>
              </a:spcAft>
              <a:buSzPts val="2296"/>
              <a:buBlip>
                <a:blip r:embed="rId3"/>
              </a:buBlip>
              <a:tabLst/>
            </a:pPr>
            <a:r>
              <a:rPr lang="en-GB" sz="1800" b="1" i="0" u="none" strike="noStrike" baseline="0" dirty="0">
                <a:solidFill>
                  <a:srgbClr val="1220FF"/>
                </a:solidFill>
                <a:latin typeface="Tahoma" pitchFamily="18"/>
                <a:ea typeface="ＭＳ Ｐゴシック" pitchFamily="2"/>
                <a:cs typeface="ＭＳ Ｐゴシック" pitchFamily="2"/>
              </a:rPr>
              <a:t>alice-project-analysis-task-force@cern.ch</a:t>
            </a:r>
          </a:p>
        </p:txBody>
      </p:sp>
      <p:sp>
        <p:nvSpPr>
          <p:cNvPr id="3" name="Freeform 2"/>
          <p:cNvSpPr/>
          <p:nvPr/>
        </p:nvSpPr>
        <p:spPr>
          <a:xfrm>
            <a:off x="1382760" y="152280"/>
            <a:ext cx="7380360" cy="6857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/>
          <a:lstStyle/>
          <a:p>
            <a:pPr marL="0" marR="0" lvl="0" indent="0" rtl="0" hangingPunct="1">
              <a:lnSpc>
                <a:spcPct val="100000"/>
              </a:lnSpc>
              <a:buNone/>
              <a:tabLst/>
            </a:pPr>
            <a:r>
              <a:rPr lang="en-GB" sz="3600">
                <a:solidFill>
                  <a:srgbClr val="090D7E"/>
                </a:solidFill>
                <a:latin typeface="Lucida Sans" pitchFamily="18"/>
                <a:ea typeface="DejaVu Sans" pitchFamily="2"/>
                <a:cs typeface="DejaVu Sans" pitchFamily="2"/>
              </a:rPr>
              <a:t>References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The Basics:</a:t>
            </a:r>
            <a:br>
              <a:rPr lang="en-US" dirty="0" smtClean="0"/>
            </a:br>
            <a:r>
              <a:rPr lang="en-US" dirty="0" smtClean="0"/>
              <a:t>What the Analysis framework does in ALICE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Transparent access to all resources with the same code</a:t>
            </a:r>
          </a:p>
          <a:p>
            <a:pPr lvl="1"/>
            <a:r>
              <a:rPr lang="en-GB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Usage: Local, </a:t>
            </a:r>
            <a:r>
              <a:rPr lang="en-GB" b="1" dirty="0" err="1" smtClean="0">
                <a:latin typeface="Tahoma" pitchFamily="18"/>
                <a:ea typeface="ＭＳ Ｐゴシック" pitchFamily="2"/>
                <a:cs typeface="ＭＳ Ｐゴシック" pitchFamily="2"/>
              </a:rPr>
              <a:t>AliEn</a:t>
            </a:r>
            <a:r>
              <a:rPr lang="en-GB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 grid, CAF/PROOF</a:t>
            </a:r>
          </a:p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Transparent access to different inputs</a:t>
            </a:r>
          </a:p>
          <a:p>
            <a:pPr lvl="1"/>
            <a:r>
              <a:rPr lang="en-US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ESD, AOD, Kinematics tree (MC truth)</a:t>
            </a:r>
          </a:p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Allow for „scheduled“ analysis</a:t>
            </a:r>
          </a:p>
          <a:p>
            <a:pPr lvl="1"/>
            <a:r>
              <a:rPr lang="en-GB" b="1" dirty="0" smtClean="0">
                <a:latin typeface="Tahoma" pitchFamily="18"/>
                <a:ea typeface="ＭＳ Ｐゴシック" pitchFamily="2"/>
                <a:cs typeface="ＭＳ Ｐゴシック" pitchFamily="2"/>
              </a:rPr>
              <a:t>Common and well tested environment to run several tasks</a:t>
            </a:r>
          </a:p>
          <a:p>
            <a:pPr lvl="0"/>
            <a:r>
              <a:rPr lang="en-GB" dirty="0" smtClean="0">
                <a:latin typeface="Tahoma" pitchFamily="18"/>
                <a:ea typeface="DejaVu Sans" pitchFamily="2"/>
                <a:cs typeface="DejaVu Sans" pitchFamily="2"/>
              </a:rPr>
              <a:t>Defines a common terminology</a:t>
            </a:r>
          </a:p>
          <a:p>
            <a:endParaRPr lang="en-US" b="1" dirty="0" smtClean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GB" b="1" dirty="0" smtClean="0">
              <a:solidFill>
                <a:srgbClr val="1220FF"/>
              </a:solidFill>
              <a:latin typeface="Tahoma" pitchFamily="18"/>
              <a:ea typeface="ＭＳ Ｐゴシック" pitchFamily="2"/>
              <a:cs typeface="ＭＳ Ｐゴシック" pitchFamily="2"/>
            </a:endParaRPr>
          </a:p>
          <a:p>
            <a:pPr lvl="1"/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2465764" y="5873498"/>
            <a:ext cx="5255391" cy="651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 b="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N.B.: The analysis framework itself has a</a:t>
            </a:r>
          </a:p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800" b="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very general design, not bound to ALICE software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aight Connector 18"/>
          <p:cNvSpPr/>
          <p:nvPr/>
        </p:nvSpPr>
        <p:spPr>
          <a:xfrm>
            <a:off x="6410160" y="4645080"/>
            <a:ext cx="1800" cy="720720"/>
          </a:xfrm>
          <a:prstGeom prst="line">
            <a:avLst/>
          </a:prstGeom>
          <a:noFill/>
          <a:ln w="25560">
            <a:solidFill>
              <a:srgbClr val="D254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H="1">
            <a:off x="6804248" y="2195640"/>
            <a:ext cx="401152" cy="657296"/>
          </a:xfrm>
          <a:prstGeom prst="line">
            <a:avLst/>
          </a:prstGeom>
          <a:noFill/>
          <a:ln w="25560">
            <a:solidFill>
              <a:srgbClr val="75C475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traight Connector 1"/>
          <p:cNvSpPr/>
          <p:nvPr/>
        </p:nvSpPr>
        <p:spPr>
          <a:xfrm>
            <a:off x="6410160" y="3997439"/>
            <a:ext cx="1800" cy="431641"/>
          </a:xfrm>
          <a:prstGeom prst="line">
            <a:avLst/>
          </a:prstGeom>
          <a:noFill/>
          <a:ln w="25560">
            <a:solidFill>
              <a:srgbClr val="D254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5542953" y="3348000"/>
            <a:ext cx="1765351" cy="649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en-GB" sz="1600" dirty="0" err="1">
                <a:solidFill>
                  <a:schemeClr val="tx1"/>
                </a:solidFill>
                <a:latin typeface="Arial" pitchFamily="18"/>
                <a:ea typeface="DejaVu Sans" pitchFamily="2"/>
                <a:cs typeface="DejaVu Sans" pitchFamily="2"/>
              </a:rPr>
              <a:t>AliAnalysisTask</a:t>
            </a:r>
            <a:endParaRPr lang="en-GB" sz="1600" dirty="0">
              <a:solidFill>
                <a:schemeClr val="tx1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Straight Connector 3"/>
          <p:cNvSpPr/>
          <p:nvPr/>
        </p:nvSpPr>
        <p:spPr>
          <a:xfrm>
            <a:off x="5949579" y="3050106"/>
            <a:ext cx="1440" cy="289080"/>
          </a:xfrm>
          <a:prstGeom prst="line">
            <a:avLst/>
          </a:prstGeom>
          <a:noFill/>
          <a:ln w="25560">
            <a:solidFill>
              <a:srgbClr val="97973C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6804248" y="2996952"/>
            <a:ext cx="1800" cy="360361"/>
          </a:xfrm>
          <a:prstGeom prst="line">
            <a:avLst/>
          </a:prstGeom>
          <a:noFill/>
          <a:ln w="25560">
            <a:solidFill>
              <a:srgbClr val="75C475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706570" y="2828087"/>
            <a:ext cx="215640" cy="216000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 gdRefY="" minY="0" maxY="0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839887" y="2858979"/>
            <a:ext cx="216000" cy="2160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808000"/>
          </a:solidFill>
          <a:ln>
            <a:noFill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309619" y="4399404"/>
            <a:ext cx="216000" cy="2872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0800"/>
              <a:gd name="f8" fmla="+- 0 0 0"/>
              <a:gd name="f9" fmla="*/ f3 1 21600"/>
              <a:gd name="f10" fmla="*/ f4 1 21600"/>
              <a:gd name="f11" fmla="*/ f8 f0 1"/>
              <a:gd name="f12" fmla="*/ 5400 f9 1"/>
              <a:gd name="f13" fmla="*/ 16200 f9 1"/>
              <a:gd name="f14" fmla="*/ 16200 f10 1"/>
              <a:gd name="f15" fmla="*/ 5400 f10 1"/>
              <a:gd name="f16" fmla="*/ 10800 f9 1"/>
              <a:gd name="f17" fmla="*/ 0 f10 1"/>
              <a:gd name="f18" fmla="*/ f11 1 f2"/>
              <a:gd name="f19" fmla="*/ 0 f9 1"/>
              <a:gd name="f20" fmla="*/ 10800 f10 1"/>
              <a:gd name="f21" fmla="*/ 21600 f10 1"/>
              <a:gd name="f22" fmla="*/ 21600 f9 1"/>
              <a:gd name="f23" fmla="+- f1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16" y="f17"/>
              </a:cxn>
              <a:cxn ang="f23">
                <a:pos x="f19" y="f20"/>
              </a:cxn>
              <a:cxn ang="f23">
                <a:pos x="f16" y="f21"/>
              </a:cxn>
              <a:cxn ang="f23">
                <a:pos x="f22" y="f20"/>
              </a:cxn>
            </a:cxnLst>
            <a:rect l="f12" t="f15" r="f13" b="f14"/>
            <a:pathLst>
              <a:path w="21600" h="21600">
                <a:moveTo>
                  <a:pt x="f7" y="f5"/>
                </a:moveTo>
                <a:lnTo>
                  <a:pt x="f6" y="f7"/>
                </a:lnTo>
                <a:lnTo>
                  <a:pt x="f7" y="f6"/>
                </a:lnTo>
                <a:lnTo>
                  <a:pt x="f5" y="f7"/>
                </a:lnTo>
                <a:lnTo>
                  <a:pt x="f7" y="f5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257800" y="2743199"/>
            <a:ext cx="79200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INPUT 0</a:t>
            </a:r>
          </a:p>
        </p:txBody>
      </p:sp>
      <p:sp>
        <p:nvSpPr>
          <p:cNvPr id="10" name="Freeform 9"/>
          <p:cNvSpPr/>
          <p:nvPr/>
        </p:nvSpPr>
        <p:spPr>
          <a:xfrm>
            <a:off x="7129440" y="2743199"/>
            <a:ext cx="79236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INPUT 1</a:t>
            </a:r>
          </a:p>
        </p:txBody>
      </p:sp>
      <p:sp>
        <p:nvSpPr>
          <p:cNvPr id="11" name="Freeform 10"/>
          <p:cNvSpPr/>
          <p:nvPr/>
        </p:nvSpPr>
        <p:spPr>
          <a:xfrm>
            <a:off x="6697800" y="4400639"/>
            <a:ext cx="93636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OUTPUT 0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5436096" y="2132856"/>
            <a:ext cx="504056" cy="792088"/>
          </a:xfrm>
          <a:prstGeom prst="line">
            <a:avLst/>
          </a:prstGeom>
          <a:noFill/>
          <a:ln w="25560">
            <a:solidFill>
              <a:srgbClr val="97973C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5004048" y="1412113"/>
            <a:ext cx="576360" cy="504719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10800 f11 1"/>
              <a:gd name="f22" fmla="*/ 0 f12 1"/>
              <a:gd name="f23" fmla="*/ f14 1 f3"/>
              <a:gd name="f24" fmla="*/ 0 f11 1"/>
              <a:gd name="f25" fmla="*/ 21600 f12 1"/>
              <a:gd name="f26" fmla="*/ 21600 f11 1"/>
              <a:gd name="f27" fmla="+- f16 10800 0"/>
              <a:gd name="f28" fmla="+- 21600 0 f15"/>
              <a:gd name="f29" fmla="*/ f16 f11 1"/>
              <a:gd name="f30" fmla="+- f23 0 f2"/>
              <a:gd name="f31" fmla="*/ f28 1 2"/>
              <a:gd name="f32" fmla="*/ f27 f11 1"/>
              <a:gd name="f33" fmla="+- 21600 0 f31"/>
              <a:gd name="f34" fmla="*/ f33 f11 1"/>
            </a:gdLst>
            <a:ahLst>
              <a:ahXY gdRefX="f0" minX="f6" maxX="f7" gdRefY="" minY="0" maxY="0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21" y="f22"/>
              </a:cxn>
              <a:cxn ang="f30">
                <a:pos x="f29" y="f20"/>
              </a:cxn>
              <a:cxn ang="f30">
                <a:pos x="f24" y="f25"/>
              </a:cxn>
              <a:cxn ang="f30">
                <a:pos x="f21" y="f25"/>
              </a:cxn>
              <a:cxn ang="f30">
                <a:pos x="f26" y="f25"/>
              </a:cxn>
              <a:cxn ang="f30">
                <a:pos x="f34" y="f20"/>
              </a:cxn>
            </a:cxnLst>
            <a:rect l="f29" t="f20" r="f32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FFFF66"/>
          </a:solidFill>
          <a:ln>
            <a:noFill/>
          </a:ln>
          <a:scene3d>
            <a:camera prst="legacyObliqueBottomLeft">
              <a:rot lat="16199984" lon="0" rev="0"/>
            </a:camera>
            <a:lightRig rig="legacyNormal3" dir="b"/>
          </a:scene3d>
          <a:sp3d extrusionH="457200" prstMaterial="legacyPlastic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076056" y="1231920"/>
            <a:ext cx="79200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CONT 0</a:t>
            </a:r>
          </a:p>
        </p:txBody>
      </p:sp>
      <p:sp>
        <p:nvSpPr>
          <p:cNvPr id="16" name="Freeform 15"/>
          <p:cNvSpPr/>
          <p:nvPr/>
        </p:nvSpPr>
        <p:spPr>
          <a:xfrm>
            <a:off x="6986520" y="1405080"/>
            <a:ext cx="574920" cy="502920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 gdRefY="" minY="0" maxY="0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99FF99"/>
          </a:solidFill>
          <a:ln>
            <a:noFill/>
          </a:ln>
          <a:scene3d>
            <a:camera prst="legacyObliqueBottomLeft">
              <a:rot lat="16199984" lon="0" rev="0"/>
            </a:camera>
            <a:lightRig rig="legacyNormal3" dir="b"/>
          </a:scene3d>
          <a:sp3d extrusionH="457200" prstMaterial="legacyPlastic">
            <a:bevelT w="13500" h="13500" prst="angle"/>
            <a:bevelB w="13500" h="13500" prst="angle"/>
            <a:extrusionClr>
              <a:srgbClr val="99FF99"/>
            </a:extrusionClr>
          </a:sp3d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913440" y="1231920"/>
            <a:ext cx="79236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CONT 1</a:t>
            </a:r>
          </a:p>
        </p:txBody>
      </p:sp>
      <p:sp>
        <p:nvSpPr>
          <p:cNvPr id="18" name="Freeform 17"/>
          <p:cNvSpPr/>
          <p:nvPr/>
        </p:nvSpPr>
        <p:spPr>
          <a:xfrm>
            <a:off x="6049800" y="5076720"/>
            <a:ext cx="648000" cy="647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0800"/>
              <a:gd name="f8" fmla="+- 0 0 0"/>
              <a:gd name="f9" fmla="*/ f3 1 21600"/>
              <a:gd name="f10" fmla="*/ f4 1 21600"/>
              <a:gd name="f11" fmla="*/ f8 f0 1"/>
              <a:gd name="f12" fmla="*/ 5400 f9 1"/>
              <a:gd name="f13" fmla="*/ 16200 f9 1"/>
              <a:gd name="f14" fmla="*/ 16200 f10 1"/>
              <a:gd name="f15" fmla="*/ 5400 f10 1"/>
              <a:gd name="f16" fmla="*/ 10800 f9 1"/>
              <a:gd name="f17" fmla="*/ 0 f10 1"/>
              <a:gd name="f18" fmla="*/ f11 1 f2"/>
              <a:gd name="f19" fmla="*/ 0 f9 1"/>
              <a:gd name="f20" fmla="*/ 10800 f10 1"/>
              <a:gd name="f21" fmla="*/ 21600 f10 1"/>
              <a:gd name="f22" fmla="*/ 21600 f9 1"/>
              <a:gd name="f23" fmla="+- f1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16" y="f17"/>
              </a:cxn>
              <a:cxn ang="f23">
                <a:pos x="f19" y="f20"/>
              </a:cxn>
              <a:cxn ang="f23">
                <a:pos x="f16" y="f21"/>
              </a:cxn>
              <a:cxn ang="f23">
                <a:pos x="f22" y="f20"/>
              </a:cxn>
            </a:cxnLst>
            <a:rect l="f12" t="f15" r="f13" b="f14"/>
            <a:pathLst>
              <a:path w="21600" h="21600">
                <a:moveTo>
                  <a:pt x="f7" y="f5"/>
                </a:moveTo>
                <a:lnTo>
                  <a:pt x="f6" y="f7"/>
                </a:lnTo>
                <a:lnTo>
                  <a:pt x="f7" y="f6"/>
                </a:lnTo>
                <a:lnTo>
                  <a:pt x="f5" y="f7"/>
                </a:lnTo>
                <a:lnTo>
                  <a:pt x="f7" y="f5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scene3d>
            <a:camera prst="legacyObliqueBottomLeft">
              <a:rot lat="16199984" lon="0" rev="0"/>
            </a:camera>
            <a:lightRig rig="legacyNormal3" dir="b"/>
          </a:scene3d>
          <a:sp3d extrusionH="457200" prstMaterial="legacyPlastic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en-US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6049800" y="5983200"/>
            <a:ext cx="792360" cy="246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624"/>
              </a:spcBef>
              <a:spcAft>
                <a:spcPts val="0"/>
              </a:spcAft>
              <a:buNone/>
              <a:tabLst/>
            </a:pPr>
            <a:r>
              <a:rPr lang="en-GB" sz="1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CONT 2</a:t>
            </a:r>
          </a:p>
        </p:txBody>
      </p:sp>
      <p:sp>
        <p:nvSpPr>
          <p:cNvPr id="23" name="Freeform 22"/>
          <p:cNvSpPr/>
          <p:nvPr/>
        </p:nvSpPr>
        <p:spPr>
          <a:xfrm>
            <a:off x="581400" y="5805264"/>
            <a:ext cx="4606560" cy="520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4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N:B.: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/>
                <a:ea typeface="Courier New" pitchFamily="2"/>
                <a:cs typeface="Courier New" pitchFamily="2"/>
              </a:rPr>
              <a:t>AliAnalysisTask</a:t>
            </a:r>
            <a:r>
              <a:rPr lang="en-GB" sz="14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is a general Task</a:t>
            </a:r>
          </a:p>
          <a:p>
            <a:pPr marL="0" marR="0" lvl="0" indent="0" rtl="0" hangingPunct="0">
              <a:lnSpc>
                <a:spcPct val="100000"/>
              </a:lnSpc>
              <a:buNone/>
              <a:tabLst/>
            </a:pPr>
            <a:r>
              <a:rPr lang="en-GB" sz="1400" dirty="0" err="1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AliAnalysisTaskSE</a:t>
            </a:r>
            <a:r>
              <a:rPr lang="en-GB" sz="1400" dirty="0">
                <a:solidFill>
                  <a:srgbClr val="000000"/>
                </a:solidFill>
                <a:latin typeface="Times New Roman" pitchFamily="18"/>
                <a:ea typeface="DejaVu Sans" pitchFamily="2"/>
                <a:cs typeface="DejaVu Sans" pitchFamily="2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and </a:t>
            </a:r>
            <a:r>
              <a:rPr lang="en-GB" sz="1400" dirty="0">
                <a:solidFill>
                  <a:srgbClr val="000000"/>
                </a:solidFill>
                <a:latin typeface="Times New Roman" pitchFamily="18"/>
                <a:ea typeface="Courier New" pitchFamily="2"/>
                <a:cs typeface="Courier New" pitchFamily="2"/>
              </a:rPr>
              <a:t>ME</a:t>
            </a:r>
            <a:r>
              <a:rPr lang="en-GB" sz="1400" dirty="0">
                <a:solidFill>
                  <a:srgbClr val="000000"/>
                </a:solidFill>
                <a:latin typeface="Tahoma" pitchFamily="18"/>
                <a:ea typeface="DejaVu Sans" pitchFamily="2"/>
                <a:cs typeface="DejaVu Sans" pitchFamily="2"/>
              </a:rPr>
              <a:t> are ALICE specific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1382713" y="188640"/>
            <a:ext cx="7380287" cy="685800"/>
          </a:xfrm>
        </p:spPr>
        <p:txBody>
          <a:bodyPr/>
          <a:lstStyle/>
          <a:p>
            <a:r>
              <a:rPr lang="en-US" dirty="0" smtClean="0"/>
              <a:t>The single task view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AliAnalyisTask</a:t>
            </a:r>
            <a:endParaRPr lang="en-US" dirty="0" smtClean="0"/>
          </a:p>
          <a:p>
            <a:pPr lvl="1"/>
            <a:r>
              <a:rPr lang="en-US" dirty="0" smtClean="0"/>
              <a:t>User provided code</a:t>
            </a:r>
          </a:p>
          <a:p>
            <a:r>
              <a:rPr lang="en-US" dirty="0" smtClean="0"/>
              <a:t>Input data</a:t>
            </a:r>
          </a:p>
          <a:p>
            <a:pPr lvl="1"/>
            <a:r>
              <a:rPr lang="en-US" dirty="0" smtClean="0"/>
              <a:t>Provided via numbered slots</a:t>
            </a:r>
          </a:p>
          <a:p>
            <a:pPr lvl="1"/>
            <a:r>
              <a:rPr lang="en-US" dirty="0" smtClean="0"/>
              <a:t>Each slot connected to a data container of the corresponding type at run time</a:t>
            </a:r>
          </a:p>
          <a:p>
            <a:pPr lvl="1"/>
            <a:r>
              <a:rPr lang="en-US" dirty="0" smtClean="0"/>
              <a:t>Content can be any </a:t>
            </a:r>
            <a:r>
              <a:rPr lang="en-US" dirty="0" err="1" smtClean="0"/>
              <a:t>TObject</a:t>
            </a:r>
            <a:endParaRPr lang="en-US" dirty="0" smtClean="0"/>
          </a:p>
          <a:p>
            <a:pPr lvl="1"/>
            <a:r>
              <a:rPr lang="en-US" dirty="0" smtClean="0"/>
              <a:t>“Handlers” handle data specific operations</a:t>
            </a:r>
          </a:p>
          <a:p>
            <a:r>
              <a:rPr lang="en-US" dirty="0" smtClean="0"/>
              <a:t>Output data</a:t>
            </a:r>
          </a:p>
          <a:p>
            <a:pPr lvl="1"/>
            <a:r>
              <a:rPr lang="en-US" dirty="0" smtClean="0"/>
              <a:t>Communicated via one or more slots</a:t>
            </a:r>
          </a:p>
          <a:p>
            <a:pPr lvl="1"/>
            <a:r>
              <a:rPr lang="en-US" dirty="0" smtClean="0"/>
              <a:t>Handlers e.g. for AOD output</a:t>
            </a:r>
          </a:p>
          <a:p>
            <a:pPr lvl="1"/>
            <a:r>
              <a:rPr lang="en-US" dirty="0" smtClean="0"/>
              <a:t>Simpler output e.g. histograms</a:t>
            </a:r>
          </a:p>
          <a:p>
            <a:pPr lvl="1"/>
            <a:r>
              <a:rPr lang="en-US" dirty="0" smtClean="0"/>
              <a:t>Output can be disk resident (file) or only memory resident (transient data)</a:t>
            </a:r>
          </a:p>
          <a:p>
            <a:r>
              <a:rPr lang="en-US" dirty="0" smtClean="0"/>
              <a:t>Several of these tasks can be collected in the manager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2713" y="188640"/>
            <a:ext cx="7380287" cy="685800"/>
          </a:xfrm>
        </p:spPr>
        <p:txBody>
          <a:bodyPr/>
          <a:lstStyle/>
          <a:p>
            <a:r>
              <a:rPr lang="en-US" dirty="0" smtClean="0"/>
              <a:t>Analysis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219200"/>
            <a:ext cx="7761288" cy="50323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Several analysis tasks registered to an analysis manager</a:t>
            </a:r>
          </a:p>
          <a:p>
            <a:r>
              <a:rPr lang="en-US" dirty="0" smtClean="0"/>
              <a:t>Top data container(s) storing the initial input data chain (ESD, AOD, kinematics tree, …)</a:t>
            </a:r>
          </a:p>
          <a:p>
            <a:r>
              <a:rPr lang="en-US" dirty="0" smtClean="0"/>
              <a:t>Primary tasks feeding from top containers, executed in serial mode for each event</a:t>
            </a:r>
          </a:p>
          <a:p>
            <a:r>
              <a:rPr lang="en-US" dirty="0" smtClean="0"/>
              <a:t>Possibly secondary tasks feeding from data produced by parent tasks</a:t>
            </a:r>
          </a:p>
          <a:p>
            <a:pPr lvl="1"/>
            <a:r>
              <a:rPr lang="en-US" dirty="0" smtClean="0"/>
              <a:t>e.g. filtered AOD tracks, jets etc.</a:t>
            </a:r>
          </a:p>
          <a:p>
            <a:r>
              <a:rPr lang="en-US" dirty="0" smtClean="0"/>
              <a:t>Handles initialization, execution and termination of all registered tasks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1220FF"/>
      </a:hlink>
      <a:folHlink>
        <a:srgbClr val="B2B2B2"/>
      </a:folHlink>
    </a:clrScheme>
    <a:fontScheme name="Default Design">
      <a:majorFont>
        <a:latin typeface="Lucida Sans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</TotalTime>
  <Words>3849</Words>
  <Application>Microsoft Office PowerPoint</Application>
  <PresentationFormat>On-screen Show (4:3)</PresentationFormat>
  <Paragraphs>789</Paragraphs>
  <Slides>60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Default Design</vt:lpstr>
      <vt:lpstr>Slide 1</vt:lpstr>
      <vt:lpstr>Prerequisites</vt:lpstr>
      <vt:lpstr>Analysis</vt:lpstr>
      <vt:lpstr>What is organized analysis</vt:lpstr>
      <vt:lpstr>Slide 5</vt:lpstr>
      <vt:lpstr>Slide 6</vt:lpstr>
      <vt:lpstr>The Basics: What the Analysis framework does in ALICE </vt:lpstr>
      <vt:lpstr>The single task view</vt:lpstr>
      <vt:lpstr>Analysis manager</vt:lpstr>
      <vt:lpstr>Slide 10</vt:lpstr>
      <vt:lpstr>Library structure</vt:lpstr>
      <vt:lpstr>Slide 12</vt:lpstr>
      <vt:lpstr>A new layer AliAnalyisTaskSE</vt:lpstr>
      <vt:lpstr>Slide 14</vt:lpstr>
      <vt:lpstr>Evolution of your analysis code</vt:lpstr>
      <vt:lpstr>Analysis: Component by Component</vt:lpstr>
      <vt:lpstr>AliAnalysisManager</vt:lpstr>
      <vt:lpstr>Slide 18</vt:lpstr>
      <vt:lpstr>Slide 19</vt:lpstr>
      <vt:lpstr>AOD or Kinematics Analysis?</vt:lpstr>
      <vt:lpstr>Slide 21</vt:lpstr>
      <vt:lpstr>AliAnalysisDataContainer</vt:lpstr>
      <vt:lpstr>Slide 23</vt:lpstr>
      <vt:lpstr>Task to be added to a train</vt:lpstr>
      <vt:lpstr>Hands on: exercise</vt:lpstr>
      <vt:lpstr>Implement task: Method by Method</vt:lpstr>
      <vt:lpstr>AliAnalysisTaskSE</vt:lpstr>
      <vt:lpstr>Notes about streaming</vt:lpstr>
      <vt:lpstr>Slide 29</vt:lpstr>
      <vt:lpstr>Slide 30</vt:lpstr>
      <vt:lpstr>Constructor: additional</vt:lpstr>
      <vt:lpstr>Slide 32</vt:lpstr>
      <vt:lpstr>Slide 33</vt:lpstr>
      <vt:lpstr>AliAnalysisTaskJets</vt:lpstr>
      <vt:lpstr>Analysis framework: hands on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Hands on: Excercises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Versioning and Debugging Tools </dc:title>
  <cp:lastModifiedBy>Andrei Gheata</cp:lastModifiedBy>
  <cp:revision>741</cp:revision>
  <dcterms:created xsi:type="dcterms:W3CDTF">2009-08-28T06:52:24Z</dcterms:created>
  <dcterms:modified xsi:type="dcterms:W3CDTF">2012-03-26T06:26:10Z</dcterms:modified>
</cp:coreProperties>
</file>