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2" r:id="rId4"/>
    <p:sldId id="258" r:id="rId5"/>
    <p:sldId id="263" r:id="rId6"/>
    <p:sldId id="259" r:id="rId7"/>
    <p:sldId id="261" r:id="rId8"/>
    <p:sldId id="260" r:id="rId9"/>
    <p:sldId id="270"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9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nb-NO"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nb-NO" smtClean="0"/>
              <a:t>Click to edit Master subtitle style</a:t>
            </a:r>
            <a:endParaRPr kumimoji="0" lang="en-US"/>
          </a:p>
        </p:txBody>
      </p:sp>
      <p:sp>
        <p:nvSpPr>
          <p:cNvPr id="4" name="Date Placeholder 3"/>
          <p:cNvSpPr>
            <a:spLocks noGrp="1"/>
          </p:cNvSpPr>
          <p:nvPr>
            <p:ph type="dt" sz="half" idx="10"/>
          </p:nvPr>
        </p:nvSpPr>
        <p:spPr/>
        <p:txBody>
          <a:bodyPr/>
          <a:lstStyle/>
          <a:p>
            <a:fld id="{4E42674D-945B-444E-B770-F96FDE97B31B}" type="datetimeFigureOut">
              <a:rPr lang="en-US" smtClean="0"/>
              <a:pPr/>
              <a:t>4/19/12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130143-8B6D-774C-9FF6-EDBEE3579844}" type="slidenum">
              <a:rPr lang="en-GB" smtClean="0"/>
              <a:pPr/>
              <a:t>‹#›</a:t>
            </a:fld>
            <a:endParaRPr lang="en-GB"/>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b-NO"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4E42674D-945B-444E-B770-F96FDE97B31B}" type="datetimeFigureOut">
              <a:rPr lang="en-US" smtClean="0"/>
              <a:pPr/>
              <a:t>4/19/12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nb-NO"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4E42674D-945B-444E-B770-F96FDE97B31B}" type="datetimeFigureOut">
              <a:rPr lang="en-US" smtClean="0"/>
              <a:pPr/>
              <a:t>4/19/12</a:t>
            </a:fld>
            <a:endParaRPr lang="en-GB"/>
          </a:p>
        </p:txBody>
      </p:sp>
      <p:sp>
        <p:nvSpPr>
          <p:cNvPr id="5" name="Footer Placeholder 4"/>
          <p:cNvSpPr>
            <a:spLocks noGrp="1"/>
          </p:cNvSpPr>
          <p:nvPr>
            <p:ph type="ftr" sz="quarter" idx="11"/>
          </p:nvPr>
        </p:nvSpPr>
        <p:spPr>
          <a:xfrm>
            <a:off x="2640597" y="6377459"/>
            <a:ext cx="3836404" cy="365125"/>
          </a:xfrm>
        </p:spPr>
        <p:txBody>
          <a:bodyPr/>
          <a:lstStyle/>
          <a:p>
            <a:endParaRPr lang="en-GB"/>
          </a:p>
        </p:txBody>
      </p:sp>
      <p:sp>
        <p:nvSpPr>
          <p:cNvPr id="6" name="Slide Number Placeholder 5"/>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nb-NO"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Date Placeholder 3"/>
          <p:cNvSpPr>
            <a:spLocks noGrp="1"/>
          </p:cNvSpPr>
          <p:nvPr>
            <p:ph type="dt" sz="half" idx="10"/>
          </p:nvPr>
        </p:nvSpPr>
        <p:spPr/>
        <p:txBody>
          <a:bodyPr/>
          <a:lstStyle/>
          <a:p>
            <a:fld id="{4E42674D-945B-444E-B770-F96FDE97B31B}" type="datetimeFigureOut">
              <a:rPr lang="en-US" smtClean="0"/>
              <a:pPr/>
              <a:t>4/19/12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nb-NO"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nb-NO" smtClean="0"/>
              <a:t>Click to edit Master text styles</a:t>
            </a:r>
          </a:p>
        </p:txBody>
      </p:sp>
      <p:sp>
        <p:nvSpPr>
          <p:cNvPr id="4" name="Date Placeholder 3"/>
          <p:cNvSpPr>
            <a:spLocks noGrp="1"/>
          </p:cNvSpPr>
          <p:nvPr>
            <p:ph type="dt" sz="half" idx="10"/>
          </p:nvPr>
        </p:nvSpPr>
        <p:spPr/>
        <p:txBody>
          <a:bodyPr/>
          <a:lstStyle/>
          <a:p>
            <a:fld id="{4E42674D-945B-444E-B770-F96FDE97B31B}" type="datetimeFigureOut">
              <a:rPr lang="en-US" smtClean="0"/>
              <a:pPr/>
              <a:t>4/19/12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130143-8B6D-774C-9FF6-EDBEE357984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b-NO"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Date Placeholder 4"/>
          <p:cNvSpPr>
            <a:spLocks noGrp="1"/>
          </p:cNvSpPr>
          <p:nvPr>
            <p:ph type="dt" sz="half" idx="10"/>
          </p:nvPr>
        </p:nvSpPr>
        <p:spPr/>
        <p:txBody>
          <a:bodyPr/>
          <a:lstStyle/>
          <a:p>
            <a:fld id="{4E42674D-945B-444E-B770-F96FDE97B31B}" type="datetimeFigureOut">
              <a:rPr lang="en-US" smtClean="0"/>
              <a:pPr/>
              <a:t>4/19/12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nb-NO"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nb-NO"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nb-NO"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7" name="Date Placeholder 6"/>
          <p:cNvSpPr>
            <a:spLocks noGrp="1"/>
          </p:cNvSpPr>
          <p:nvPr>
            <p:ph type="dt" sz="half" idx="10"/>
          </p:nvPr>
        </p:nvSpPr>
        <p:spPr/>
        <p:txBody>
          <a:bodyPr/>
          <a:lstStyle/>
          <a:p>
            <a:fld id="{4E42674D-945B-444E-B770-F96FDE97B31B}" type="datetimeFigureOut">
              <a:rPr lang="en-US" smtClean="0"/>
              <a:pPr/>
              <a:t>4/19/12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nb-NO" smtClean="0"/>
              <a:t>Click to edit Master title style</a:t>
            </a:r>
            <a:endParaRPr kumimoji="0" lang="en-US"/>
          </a:p>
        </p:txBody>
      </p:sp>
      <p:sp>
        <p:nvSpPr>
          <p:cNvPr id="3" name="Date Placeholder 2"/>
          <p:cNvSpPr>
            <a:spLocks noGrp="1"/>
          </p:cNvSpPr>
          <p:nvPr>
            <p:ph type="dt" sz="half" idx="10"/>
          </p:nvPr>
        </p:nvSpPr>
        <p:spPr/>
        <p:txBody>
          <a:bodyPr/>
          <a:lstStyle/>
          <a:p>
            <a:fld id="{4E42674D-945B-444E-B770-F96FDE97B31B}" type="datetimeFigureOut">
              <a:rPr lang="en-US" smtClean="0"/>
              <a:pPr/>
              <a:t>4/19/12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42674D-945B-444E-B770-F96FDE97B31B}" type="datetimeFigureOut">
              <a:rPr lang="en-US" smtClean="0"/>
              <a:pPr/>
              <a:t>4/19/12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130143-8B6D-774C-9FF6-EDBEE357984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nb-NO"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nb-NO" smtClean="0"/>
              <a:t>Click to edit Master text styles</a:t>
            </a:r>
          </a:p>
        </p:txBody>
      </p:sp>
      <p:sp>
        <p:nvSpPr>
          <p:cNvPr id="5" name="Date Placeholder 4"/>
          <p:cNvSpPr>
            <a:spLocks noGrp="1"/>
          </p:cNvSpPr>
          <p:nvPr>
            <p:ph type="dt" sz="half" idx="10"/>
          </p:nvPr>
        </p:nvSpPr>
        <p:spPr/>
        <p:txBody>
          <a:bodyPr/>
          <a:lstStyle/>
          <a:p>
            <a:fld id="{4E42674D-945B-444E-B770-F96FDE97B31B}" type="datetimeFigureOut">
              <a:rPr lang="en-US" smtClean="0"/>
              <a:pPr/>
              <a:t>4/19/12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130143-8B6D-774C-9FF6-EDBEE3579844}" type="slidenum">
              <a:rPr lang="en-GB" smtClean="0"/>
              <a:pPr/>
              <a:t>‹#›</a:t>
            </a:fld>
            <a:endParaRPr lang="en-GB"/>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nb-NO"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nb-NO"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nb-NO"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E42674D-945B-444E-B770-F96FDE97B31B}" type="datetimeFigureOut">
              <a:rPr lang="en-US" smtClean="0"/>
              <a:pPr/>
              <a:t>4/19/12</a:t>
            </a:fld>
            <a:endParaRPr lang="en-GB"/>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a:p>
        </p:txBody>
      </p:sp>
      <p:sp>
        <p:nvSpPr>
          <p:cNvPr id="7" name="Slide Number Placeholder 6"/>
          <p:cNvSpPr>
            <a:spLocks noGrp="1"/>
          </p:cNvSpPr>
          <p:nvPr>
            <p:ph type="sldNum" sz="quarter" idx="12"/>
          </p:nvPr>
        </p:nvSpPr>
        <p:spPr>
          <a:xfrm>
            <a:off x="8339328" y="1170432"/>
            <a:ext cx="733864" cy="201168"/>
          </a:xfrm>
        </p:spPr>
        <p:txBody>
          <a:bodyPr/>
          <a:lstStyle/>
          <a:p>
            <a:fld id="{89130143-8B6D-774C-9FF6-EDBEE357984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nb-NO"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nb-NO" smtClean="0"/>
              <a:t>Click to edit Master text styles</a:t>
            </a:r>
          </a:p>
          <a:p>
            <a:pPr lvl="1" eaLnBrk="1" latinLnBrk="0" hangingPunct="1"/>
            <a:r>
              <a:rPr kumimoji="0" lang="nb-NO" smtClean="0"/>
              <a:t>Second level</a:t>
            </a:r>
          </a:p>
          <a:p>
            <a:pPr lvl="2" eaLnBrk="1" latinLnBrk="0" hangingPunct="1"/>
            <a:r>
              <a:rPr kumimoji="0" lang="nb-NO" smtClean="0"/>
              <a:t>Third level</a:t>
            </a:r>
          </a:p>
          <a:p>
            <a:pPr lvl="3" eaLnBrk="1" latinLnBrk="0" hangingPunct="1"/>
            <a:r>
              <a:rPr kumimoji="0" lang="nb-NO" smtClean="0"/>
              <a:t>Fourth level</a:t>
            </a:r>
          </a:p>
          <a:p>
            <a:pPr lvl="4" eaLnBrk="1" latinLnBrk="0" hangingPunct="1"/>
            <a:r>
              <a:rPr kumimoji="0" lang="nb-NO"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4E42674D-945B-444E-B770-F96FDE97B31B}" type="datetimeFigureOut">
              <a:rPr lang="en-US" smtClean="0"/>
              <a:pPr/>
              <a:t>4/19/12</a:t>
            </a:fld>
            <a:endParaRPr lang="en-GB"/>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GB"/>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89130143-8B6D-774C-9FF6-EDBEE357984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Master Class 2012</a:t>
            </a:r>
            <a:endParaRPr lang="en-GB" dirty="0"/>
          </a:p>
        </p:txBody>
      </p:sp>
      <p:sp>
        <p:nvSpPr>
          <p:cNvPr id="3" name="Subtitle 2"/>
          <p:cNvSpPr>
            <a:spLocks noGrp="1"/>
          </p:cNvSpPr>
          <p:nvPr>
            <p:ph type="subTitle" idx="1"/>
          </p:nvPr>
        </p:nvSpPr>
        <p:spPr/>
        <p:txBody>
          <a:bodyPr/>
          <a:lstStyle/>
          <a:p>
            <a:r>
              <a:rPr lang="en-GB" dirty="0" smtClean="0"/>
              <a:t>Z-path</a:t>
            </a:r>
            <a:endParaRPr lang="en-GB" dirty="0"/>
          </a:p>
        </p:txBody>
      </p:sp>
      <p:sp>
        <p:nvSpPr>
          <p:cNvPr id="4" name="TextBox 3"/>
          <p:cNvSpPr txBox="1"/>
          <p:nvPr/>
        </p:nvSpPr>
        <p:spPr>
          <a:xfrm>
            <a:off x="685800" y="5588000"/>
            <a:ext cx="2024901" cy="646331"/>
          </a:xfrm>
          <a:prstGeom prst="rect">
            <a:avLst/>
          </a:prstGeom>
          <a:noFill/>
        </p:spPr>
        <p:txBody>
          <a:bodyPr wrap="none" rtlCol="0">
            <a:spAutoFit/>
          </a:bodyPr>
          <a:lstStyle/>
          <a:p>
            <a:r>
              <a:rPr lang="en-GB" dirty="0" smtClean="0"/>
              <a:t>Innsbruck, </a:t>
            </a:r>
            <a:r>
              <a:rPr lang="en-GB" dirty="0" smtClean="0"/>
              <a:t>19.04.12</a:t>
            </a:r>
          </a:p>
          <a:p>
            <a:r>
              <a:rPr lang="en-GB" dirty="0" smtClean="0"/>
              <a:t>Farid, </a:t>
            </a:r>
            <a:r>
              <a:rPr lang="en-GB" dirty="0" err="1" smtClean="0"/>
              <a:t>Maiken</a:t>
            </a:r>
            <a:r>
              <a:rPr lang="en-GB" dirty="0" smtClean="0"/>
              <a:t> et al.</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PL</a:t>
            </a:r>
            <a:endParaRPr lang="en-GB" sz="3600" dirty="0"/>
          </a:p>
        </p:txBody>
      </p:sp>
      <p:sp>
        <p:nvSpPr>
          <p:cNvPr id="3" name="Content Placeholder 2"/>
          <p:cNvSpPr>
            <a:spLocks noGrp="1"/>
          </p:cNvSpPr>
          <p:nvPr>
            <p:ph idx="1"/>
          </p:nvPr>
        </p:nvSpPr>
        <p:spPr/>
        <p:txBody>
          <a:bodyPr>
            <a:normAutofit fontScale="70000" lnSpcReduction="20000"/>
          </a:bodyPr>
          <a:lstStyle/>
          <a:p>
            <a:r>
              <a:rPr lang="en-GB" dirty="0" smtClean="0"/>
              <a:t>What was your experience with these measurements</a:t>
            </a:r>
            <a:r>
              <a:rPr lang="en-GB" dirty="0" smtClean="0">
                <a:solidFill>
                  <a:srgbClr val="0000FF"/>
                </a:solidFill>
              </a:rPr>
              <a:t>? Varying!  Please use the same software for all of them next time</a:t>
            </a:r>
            <a:endParaRPr lang="en-US" dirty="0" smtClean="0">
              <a:solidFill>
                <a:srgbClr val="0000FF"/>
              </a:solidFill>
            </a:endParaRPr>
          </a:p>
          <a:p>
            <a:r>
              <a:rPr lang="en-GB" dirty="0" smtClean="0"/>
              <a:t>Did you find/have clear instructions for combination and discussion of results? Sometimes yes, </a:t>
            </a:r>
            <a:r>
              <a:rPr lang="en-GB" dirty="0" smtClean="0"/>
              <a:t>sometimes.  </a:t>
            </a:r>
            <a:r>
              <a:rPr lang="en-GB" dirty="0" smtClean="0">
                <a:solidFill>
                  <a:srgbClr val="0000FF"/>
                </a:solidFill>
              </a:rPr>
              <a:t>Use the same software to make it more pedagogical and allow to show the individual results and combined results at the same time, otherwise it’s difficult to compare.</a:t>
            </a:r>
            <a:endParaRPr lang="en-US" dirty="0" smtClean="0">
              <a:solidFill>
                <a:srgbClr val="0000FF"/>
              </a:solidFill>
            </a:endParaRPr>
          </a:p>
          <a:p>
            <a:r>
              <a:rPr lang="en-GB" dirty="0" smtClean="0"/>
              <a:t>Did the combination work, had institutes uploaded their results before the VC? </a:t>
            </a:r>
            <a:r>
              <a:rPr lang="en-GB" dirty="0" smtClean="0">
                <a:solidFill>
                  <a:srgbClr val="0000FF"/>
                </a:solidFill>
              </a:rPr>
              <a:t>Mostly, using the same software and having a “Problems hotline” to the experts would help. </a:t>
            </a:r>
            <a:r>
              <a:rPr lang="en-GB" dirty="0" smtClean="0"/>
              <a:t>This should be independent of the </a:t>
            </a:r>
            <a:r>
              <a:rPr lang="en-GB" dirty="0" err="1" smtClean="0"/>
              <a:t>Masterclass</a:t>
            </a:r>
            <a:r>
              <a:rPr lang="en-GB" dirty="0" smtClean="0"/>
              <a:t> VC so that problems can be fixed in parallel and not spoil the VC for all institutes.</a:t>
            </a:r>
            <a:endParaRPr lang="en-US" dirty="0" smtClean="0"/>
          </a:p>
          <a:p>
            <a:r>
              <a:rPr lang="en-GB" dirty="0" smtClean="0"/>
              <a:t>Did you have the impression that institutes were well prepared (report by students, upload results, answer sheets for the quiz distributed…) ? </a:t>
            </a:r>
            <a:r>
              <a:rPr lang="en-GB" dirty="0" smtClean="0">
                <a:solidFill>
                  <a:srgbClr val="0000FF"/>
                </a:solidFill>
              </a:rPr>
              <a:t>Mostly good but there were some upload problems and sometimes not all of the exercises had been done.</a:t>
            </a:r>
            <a:endParaRPr lang="en-US" dirty="0" smtClean="0">
              <a:solidFill>
                <a:srgbClr val="0000FF"/>
              </a:solidFill>
            </a:endParaRP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KR</a:t>
            </a:r>
            <a:endParaRPr lang="en-GB" sz="3600" dirty="0"/>
          </a:p>
        </p:txBody>
      </p:sp>
      <p:sp>
        <p:nvSpPr>
          <p:cNvPr id="3" name="Content Placeholder 2"/>
          <p:cNvSpPr>
            <a:spLocks noGrp="1"/>
          </p:cNvSpPr>
          <p:nvPr>
            <p:ph idx="1"/>
          </p:nvPr>
        </p:nvSpPr>
        <p:spPr/>
        <p:txBody>
          <a:bodyPr>
            <a:normAutofit fontScale="47500" lnSpcReduction="20000"/>
          </a:bodyPr>
          <a:lstStyle/>
          <a:p>
            <a:r>
              <a:rPr lang="en-GB" i="1" dirty="0" smtClean="0"/>
              <a:t>What was your experience with these measurements?</a:t>
            </a:r>
            <a:endParaRPr lang="en-US" dirty="0" smtClean="0"/>
          </a:p>
          <a:p>
            <a:pPr>
              <a:buNone/>
            </a:pPr>
            <a:r>
              <a:rPr lang="en-GB" dirty="0" smtClean="0"/>
              <a:t>	</a:t>
            </a:r>
            <a:r>
              <a:rPr lang="en-GB" dirty="0" smtClean="0">
                <a:solidFill>
                  <a:srgbClr val="0000FF"/>
                </a:solidFill>
              </a:rPr>
              <a:t>4 </a:t>
            </a:r>
            <a:r>
              <a:rPr lang="en-GB" dirty="0" smtClean="0">
                <a:solidFill>
                  <a:srgbClr val="0000FF"/>
                </a:solidFill>
              </a:rPr>
              <a:t>times ATLAS Z, only minor technical problems (see below), the difficulty of the task seems to be appropriate. Almost all institutes got reasonable results, but they were sufficiently diverse to make for an interesting discussion. Very good overall experience.</a:t>
            </a:r>
            <a:endParaRPr lang="en-US" dirty="0" smtClean="0">
              <a:solidFill>
                <a:srgbClr val="0000FF"/>
              </a:solidFill>
            </a:endParaRPr>
          </a:p>
          <a:p>
            <a:r>
              <a:rPr lang="en-GB" i="1" dirty="0" smtClean="0"/>
              <a:t>Did you find/have clear instructions for combination and discussion of results?</a:t>
            </a:r>
            <a:endParaRPr lang="en-US" dirty="0" smtClean="0"/>
          </a:p>
          <a:p>
            <a:pPr>
              <a:buNone/>
            </a:pPr>
            <a:r>
              <a:rPr lang="en-GB" dirty="0" smtClean="0"/>
              <a:t>	</a:t>
            </a:r>
            <a:r>
              <a:rPr lang="en-GB" dirty="0" smtClean="0">
                <a:solidFill>
                  <a:srgbClr val="0000FF"/>
                </a:solidFill>
              </a:rPr>
              <a:t>yes</a:t>
            </a:r>
            <a:r>
              <a:rPr lang="en-GB" dirty="0" smtClean="0">
                <a:solidFill>
                  <a:srgbClr val="0000FF"/>
                </a:solidFill>
              </a:rPr>
              <a:t>, the combination was very easy thanks to </a:t>
            </a:r>
            <a:r>
              <a:rPr lang="en-GB" dirty="0" err="1" smtClean="0">
                <a:solidFill>
                  <a:srgbClr val="0000FF"/>
                </a:solidFill>
              </a:rPr>
              <a:t>Maiken’s</a:t>
            </a:r>
            <a:r>
              <a:rPr lang="en-GB" dirty="0" smtClean="0">
                <a:solidFill>
                  <a:srgbClr val="0000FF"/>
                </a:solidFill>
              </a:rPr>
              <a:t> work, and the interface worked well most of the time. one could probably compile a list of some common features that can appear (for example: tiny/missing peaks for J/psi and Upsilon, different ratios of </a:t>
            </a:r>
            <a:r>
              <a:rPr lang="en-GB" dirty="0" err="1" smtClean="0">
                <a:solidFill>
                  <a:srgbClr val="0000FF"/>
                </a:solidFill>
              </a:rPr>
              <a:t>e</a:t>
            </a:r>
            <a:r>
              <a:rPr lang="en-GB" dirty="0" smtClean="0">
                <a:solidFill>
                  <a:srgbClr val="0000FF"/>
                </a:solidFill>
              </a:rPr>
              <a:t>/mu, very different amount of poorly reconstructed events). since as a moderator I didn’t follow the Z-path myself, I could only guess at possible reasons for these variations in results.</a:t>
            </a:r>
            <a:endParaRPr lang="en-US" dirty="0" smtClean="0">
              <a:solidFill>
                <a:srgbClr val="0000FF"/>
              </a:solidFill>
            </a:endParaRPr>
          </a:p>
          <a:p>
            <a:r>
              <a:rPr lang="en-GB" i="1" dirty="0" smtClean="0"/>
              <a:t>Did the combination work, had institutes uploaded their results before the VC?</a:t>
            </a:r>
            <a:endParaRPr lang="en-US" dirty="0" smtClean="0"/>
          </a:p>
          <a:p>
            <a:pPr>
              <a:buNone/>
            </a:pPr>
            <a:r>
              <a:rPr lang="en-GB" dirty="0" smtClean="0"/>
              <a:t>	There </a:t>
            </a:r>
            <a:r>
              <a:rPr lang="en-GB" dirty="0" smtClean="0"/>
              <a:t>were a few technical problems, during the early sessions </a:t>
            </a:r>
            <a:r>
              <a:rPr lang="en-GB" dirty="0" err="1" smtClean="0"/>
              <a:t>Maiken</a:t>
            </a:r>
            <a:r>
              <a:rPr lang="en-GB" dirty="0" smtClean="0"/>
              <a:t> was working in the background and helped us. As far as I remember, the problems included institutes being unable to upload results and needed to send them to </a:t>
            </a:r>
            <a:r>
              <a:rPr lang="en-GB" dirty="0" err="1" smtClean="0"/>
              <a:t>Maiken</a:t>
            </a:r>
            <a:r>
              <a:rPr lang="en-GB" dirty="0" smtClean="0"/>
              <a:t> by email (transmitting an email address by </a:t>
            </a:r>
            <a:r>
              <a:rPr lang="en-GB" dirty="0" err="1" smtClean="0"/>
              <a:t>Vidyo</a:t>
            </a:r>
            <a:r>
              <a:rPr lang="en-GB" dirty="0" smtClean="0"/>
              <a:t> was a challenge), </a:t>
            </a:r>
            <a:r>
              <a:rPr lang="en-GB" dirty="0" smtClean="0">
                <a:solidFill>
                  <a:srgbClr val="0000FF"/>
                </a:solidFill>
              </a:rPr>
              <a:t>On the last conference (24 March) two institutes had uploaded their results to some different pages, we needed to enter the address manually (the page was also located on the </a:t>
            </a:r>
            <a:r>
              <a:rPr lang="en-GB" dirty="0" err="1" smtClean="0">
                <a:solidFill>
                  <a:srgbClr val="0000FF"/>
                </a:solidFill>
              </a:rPr>
              <a:t>uio.no</a:t>
            </a:r>
            <a:r>
              <a:rPr lang="en-GB" dirty="0" smtClean="0">
                <a:solidFill>
                  <a:srgbClr val="0000FF"/>
                </a:solidFill>
              </a:rPr>
              <a:t> server, so I guess this page had been prepared by </a:t>
            </a:r>
            <a:r>
              <a:rPr lang="en-GB" dirty="0" err="1" smtClean="0">
                <a:solidFill>
                  <a:srgbClr val="0000FF"/>
                </a:solidFill>
              </a:rPr>
              <a:t>Maiken</a:t>
            </a:r>
            <a:r>
              <a:rPr lang="en-GB" dirty="0" smtClean="0">
                <a:solidFill>
                  <a:srgbClr val="0000FF"/>
                </a:solidFill>
              </a:rPr>
              <a:t>). We could see the results, but they were not included in the combination.</a:t>
            </a:r>
            <a:endParaRPr lang="en-US" dirty="0" smtClean="0">
              <a:solidFill>
                <a:srgbClr val="0000FF"/>
              </a:solidFill>
            </a:endParaRPr>
          </a:p>
          <a:p>
            <a:r>
              <a:rPr lang="en-GB" i="1" dirty="0" smtClean="0"/>
              <a:t>Did you have the impression that institutes were well prepared (report by students, upload results, answer sheets for the quiz distributed…) ?</a:t>
            </a:r>
            <a:endParaRPr lang="en-US" dirty="0" smtClean="0"/>
          </a:p>
          <a:p>
            <a:pPr>
              <a:buNone/>
            </a:pPr>
            <a:r>
              <a:rPr lang="en-GB" dirty="0" smtClean="0"/>
              <a:t>	</a:t>
            </a:r>
            <a:r>
              <a:rPr lang="en-GB" dirty="0" smtClean="0">
                <a:solidFill>
                  <a:srgbClr val="0000FF"/>
                </a:solidFill>
              </a:rPr>
              <a:t>In </a:t>
            </a:r>
            <a:r>
              <a:rPr lang="en-GB" dirty="0" smtClean="0">
                <a:solidFill>
                  <a:srgbClr val="0000FF"/>
                </a:solidFill>
              </a:rPr>
              <a:t>general, yes, although the degree of preparation varied a lot, as could be seen from the students’ presentations of the results. Results had almost always been uploaded and results seemed reasonable. Answer sheets seemed to be available in most of the cases.</a:t>
            </a:r>
            <a:endParaRPr lang="en-US" dirty="0" smtClean="0">
              <a:solidFill>
                <a:srgbClr val="0000FF"/>
              </a:solidFill>
            </a:endParaRP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KL</a:t>
            </a:r>
            <a:endParaRPr lang="en-GB" sz="3600" dirty="0"/>
          </a:p>
        </p:txBody>
      </p:sp>
      <p:sp>
        <p:nvSpPr>
          <p:cNvPr id="3" name="Content Placeholder 2"/>
          <p:cNvSpPr>
            <a:spLocks noGrp="1"/>
          </p:cNvSpPr>
          <p:nvPr>
            <p:ph idx="1"/>
          </p:nvPr>
        </p:nvSpPr>
        <p:spPr/>
        <p:txBody>
          <a:bodyPr>
            <a:normAutofit fontScale="70000" lnSpcReduction="20000"/>
          </a:bodyPr>
          <a:lstStyle/>
          <a:p>
            <a:r>
              <a:rPr lang="en-GB" dirty="0" smtClean="0"/>
              <a:t>What was your experience with these measurements?</a:t>
            </a:r>
            <a:endParaRPr lang="en-US" dirty="0" smtClean="0"/>
          </a:p>
          <a:p>
            <a:pPr>
              <a:buNone/>
            </a:pPr>
            <a:r>
              <a:rPr lang="en-GB" dirty="0" smtClean="0"/>
              <a:t>	</a:t>
            </a:r>
            <a:r>
              <a:rPr lang="en-GB" dirty="0" smtClean="0">
                <a:solidFill>
                  <a:srgbClr val="0000FF"/>
                </a:solidFill>
              </a:rPr>
              <a:t>ATLAS </a:t>
            </a:r>
            <a:r>
              <a:rPr lang="en-GB" dirty="0" smtClean="0">
                <a:solidFill>
                  <a:srgbClr val="0000FF"/>
                </a:solidFill>
              </a:rPr>
              <a:t>went a lot more smoothly.  Easier to combine </a:t>
            </a:r>
            <a:r>
              <a:rPr lang="en-GB" dirty="0" smtClean="0">
                <a:solidFill>
                  <a:srgbClr val="0000FF"/>
                </a:solidFill>
              </a:rPr>
              <a:t>results</a:t>
            </a:r>
            <a:endParaRPr lang="en-US" dirty="0" smtClean="0"/>
          </a:p>
          <a:p>
            <a:r>
              <a:rPr lang="en-GB" dirty="0" smtClean="0"/>
              <a:t>Did you find/have clear instructions for combination and discussion of results?</a:t>
            </a:r>
            <a:endParaRPr lang="en-US" dirty="0" smtClean="0"/>
          </a:p>
          <a:p>
            <a:pPr>
              <a:buNone/>
            </a:pPr>
            <a:r>
              <a:rPr lang="en-GB" dirty="0" smtClean="0"/>
              <a:t>	</a:t>
            </a:r>
            <a:r>
              <a:rPr lang="en-GB" dirty="0" smtClean="0">
                <a:solidFill>
                  <a:srgbClr val="0000FF"/>
                </a:solidFill>
              </a:rPr>
              <a:t>ATLAS yes</a:t>
            </a:r>
            <a:endParaRPr lang="en-US" dirty="0" smtClean="0">
              <a:solidFill>
                <a:srgbClr val="0000FF"/>
              </a:solidFill>
            </a:endParaRPr>
          </a:p>
          <a:p>
            <a:r>
              <a:rPr lang="en-GB" dirty="0" smtClean="0"/>
              <a:t>Did the combination work, had institutes uploaded their results before the VC?</a:t>
            </a:r>
            <a:endParaRPr lang="en-US" dirty="0" smtClean="0"/>
          </a:p>
          <a:p>
            <a:pPr>
              <a:buNone/>
            </a:pPr>
            <a:r>
              <a:rPr lang="en-GB" dirty="0" smtClean="0"/>
              <a:t>	~</a:t>
            </a:r>
            <a:r>
              <a:rPr lang="en-GB" dirty="0" smtClean="0"/>
              <a:t>50% success rate.  Lots of institutes had had problems uploading results – a particular problem when there’s only two groups!  The CMS system seemed to have more problems than the ATLAS one.</a:t>
            </a:r>
            <a:endParaRPr lang="en-US" dirty="0" smtClean="0"/>
          </a:p>
          <a:p>
            <a:r>
              <a:rPr lang="en-GB" dirty="0" smtClean="0"/>
              <a:t>Did you have the impression that institutes were well prepared (report by students, upload results, answer sheets for the quiz distributed…) ?</a:t>
            </a:r>
            <a:endParaRPr lang="en-US" dirty="0" smtClean="0"/>
          </a:p>
          <a:p>
            <a:pPr>
              <a:buNone/>
            </a:pPr>
            <a:r>
              <a:rPr lang="en-GB" dirty="0" smtClean="0"/>
              <a:t>	Variable</a:t>
            </a:r>
            <a:r>
              <a:rPr lang="en-GB" dirty="0" smtClean="0"/>
              <a:t>.  Some very prepared, some not at all.</a:t>
            </a:r>
            <a:endParaRPr lang="en-US" dirty="0" smtClean="0"/>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GM</a:t>
            </a:r>
            <a:endParaRPr lang="en-GB" sz="3600" dirty="0"/>
          </a:p>
        </p:txBody>
      </p:sp>
      <p:sp>
        <p:nvSpPr>
          <p:cNvPr id="3" name="Content Placeholder 2"/>
          <p:cNvSpPr>
            <a:spLocks noGrp="1"/>
          </p:cNvSpPr>
          <p:nvPr>
            <p:ph idx="1"/>
          </p:nvPr>
        </p:nvSpPr>
        <p:spPr/>
        <p:txBody>
          <a:bodyPr>
            <a:normAutofit fontScale="70000" lnSpcReduction="20000"/>
          </a:bodyPr>
          <a:lstStyle/>
          <a:p>
            <a:r>
              <a:rPr lang="en-GB" dirty="0" smtClean="0"/>
              <a:t>What was your experience with these measurements?</a:t>
            </a:r>
            <a:r>
              <a:rPr lang="en-GB" dirty="0" smtClean="0"/>
              <a:t> </a:t>
            </a:r>
          </a:p>
          <a:p>
            <a:pPr>
              <a:buNone/>
            </a:pPr>
            <a:r>
              <a:rPr lang="en-GB" dirty="0" smtClean="0"/>
              <a:t>	</a:t>
            </a:r>
            <a:r>
              <a:rPr lang="en-GB" dirty="0" smtClean="0">
                <a:solidFill>
                  <a:srgbClr val="0000FF"/>
                </a:solidFill>
              </a:rPr>
              <a:t>Both </a:t>
            </a:r>
            <a:r>
              <a:rPr lang="en-GB" dirty="0" smtClean="0">
                <a:solidFill>
                  <a:srgbClr val="0000FF"/>
                </a:solidFill>
              </a:rPr>
              <a:t>Atlas worked very well</a:t>
            </a:r>
            <a:r>
              <a:rPr lang="en-GB" dirty="0" smtClean="0"/>
              <a:t>, although for one session with W+/W- the data sample was not large enough for an institute to do all groups with </a:t>
            </a:r>
            <a:r>
              <a:rPr lang="en-GB" dirty="0" smtClean="0"/>
              <a:t>independent </a:t>
            </a:r>
            <a:r>
              <a:rPr lang="en-GB" dirty="0" smtClean="0"/>
              <a:t>sub-samples. This resulted in reported results being combined </a:t>
            </a:r>
            <a:r>
              <a:rPr lang="en-GB" dirty="0" smtClean="0"/>
              <a:t>locally </a:t>
            </a:r>
            <a:r>
              <a:rPr lang="en-GB" dirty="0" smtClean="0"/>
              <a:t>in different ways. </a:t>
            </a:r>
            <a:endParaRPr lang="en-US" dirty="0" smtClean="0"/>
          </a:p>
          <a:p>
            <a:pPr>
              <a:buNone/>
            </a:pPr>
            <a:r>
              <a:rPr lang="en-GB" dirty="0" smtClean="0"/>
              <a:t>	 </a:t>
            </a:r>
            <a:endParaRPr lang="en-US" dirty="0" smtClean="0"/>
          </a:p>
          <a:p>
            <a:r>
              <a:rPr lang="en-GB" dirty="0" smtClean="0"/>
              <a:t>Did you find/have clear instructions for combination and discussion of results? Not always, not easy of groups acted diversely </a:t>
            </a:r>
            <a:endParaRPr lang="en-US" dirty="0" smtClean="0"/>
          </a:p>
          <a:p>
            <a:r>
              <a:rPr lang="en-GB" dirty="0" smtClean="0"/>
              <a:t>Did the combination work, had institutes uploaded their results before the VC? mostly</a:t>
            </a:r>
            <a:endParaRPr lang="en-US" dirty="0" smtClean="0"/>
          </a:p>
          <a:p>
            <a:r>
              <a:rPr lang="en-GB" dirty="0" smtClean="0"/>
              <a:t>Did you have the impression that institutes were well prepared (report by students, upload results, answer sheets for the quiz distributed…) ?Yes</a:t>
            </a:r>
            <a:endParaRPr lang="en-US" dirty="0" smtClean="0"/>
          </a:p>
          <a:p>
            <a:r>
              <a:rPr lang="en-GB" dirty="0" smtClean="0"/>
              <a:t> </a:t>
            </a:r>
            <a:endParaRPr lang="en-US" dirty="0" smtClean="0"/>
          </a:p>
          <a:p>
            <a:pPr>
              <a:buNone/>
            </a:pPr>
            <a:endParaRPr lang="en-US" dirty="0" smtClean="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BL</a:t>
            </a:r>
            <a:endParaRPr lang="en-GB" sz="3600" dirty="0"/>
          </a:p>
        </p:txBody>
      </p:sp>
      <p:sp>
        <p:nvSpPr>
          <p:cNvPr id="3" name="Content Placeholder 2"/>
          <p:cNvSpPr>
            <a:spLocks noGrp="1"/>
          </p:cNvSpPr>
          <p:nvPr>
            <p:ph idx="1"/>
          </p:nvPr>
        </p:nvSpPr>
        <p:spPr/>
        <p:txBody>
          <a:bodyPr>
            <a:normAutofit fontScale="77500" lnSpcReduction="20000"/>
          </a:bodyPr>
          <a:lstStyle/>
          <a:p>
            <a:r>
              <a:rPr lang="en-GB" dirty="0" smtClean="0"/>
              <a:t>What was your experience with these measurements? </a:t>
            </a:r>
            <a:r>
              <a:rPr lang="en-GB" dirty="0" smtClean="0">
                <a:solidFill>
                  <a:srgbClr val="0000FF"/>
                </a:solidFill>
              </a:rPr>
              <a:t>Perfectly fine.</a:t>
            </a:r>
            <a:endParaRPr lang="en-US" dirty="0" smtClean="0">
              <a:solidFill>
                <a:srgbClr val="0000FF"/>
              </a:solidFill>
            </a:endParaRPr>
          </a:p>
          <a:p>
            <a:r>
              <a:rPr lang="en-GB" dirty="0" smtClean="0"/>
              <a:t>Did you find/have clear instructions for combination and discussion of results? </a:t>
            </a:r>
            <a:r>
              <a:rPr lang="en-GB" dirty="0" smtClean="0">
                <a:solidFill>
                  <a:srgbClr val="0000FF"/>
                </a:solidFill>
              </a:rPr>
              <a:t>Yes.</a:t>
            </a:r>
            <a:endParaRPr lang="en-US" dirty="0" smtClean="0">
              <a:solidFill>
                <a:srgbClr val="0000FF"/>
              </a:solidFill>
            </a:endParaRPr>
          </a:p>
          <a:p>
            <a:r>
              <a:rPr lang="en-GB" dirty="0" smtClean="0"/>
              <a:t>Did the combination work, had institutes uploaded their results before the VC? </a:t>
            </a:r>
            <a:r>
              <a:rPr lang="en-GB" dirty="0" smtClean="0">
                <a:solidFill>
                  <a:srgbClr val="0000FF"/>
                </a:solidFill>
              </a:rPr>
              <a:t>Yes, everything fine.</a:t>
            </a:r>
            <a:r>
              <a:rPr lang="en-GB" dirty="0" smtClean="0"/>
              <a:t> Confusions with the sub groups in Dresden </a:t>
            </a:r>
            <a:r>
              <a:rPr lang="en-GB" dirty="0" err="1" smtClean="0">
                <a:sym typeface="Wingdings"/>
              </a:rPr>
              <a:t></a:t>
            </a:r>
            <a:endParaRPr lang="en-US" dirty="0" smtClean="0"/>
          </a:p>
          <a:p>
            <a:r>
              <a:rPr lang="en-GB" dirty="0" smtClean="0"/>
              <a:t>Did you have the impression that institutes were well prepared (report by students, upload results, answer sheets for the quiz distributed…) ? </a:t>
            </a:r>
            <a:r>
              <a:rPr lang="en-GB" dirty="0" smtClean="0">
                <a:solidFill>
                  <a:srgbClr val="0000FF"/>
                </a:solidFill>
              </a:rPr>
              <a:t>Yes, everything was fine. </a:t>
            </a:r>
            <a:r>
              <a:rPr lang="en-GB" dirty="0" smtClean="0"/>
              <a:t>The late connections were annoying and could have been avoided by tests. Also, Quite a few mixed the conference room and did not follow our instructions to leave.</a:t>
            </a:r>
            <a:endParaRPr lang="en-US" dirty="0" smtClean="0"/>
          </a:p>
          <a:p>
            <a:endParaRPr lang="en-US" dirty="0" smtClean="0"/>
          </a:p>
          <a:p>
            <a:pPr>
              <a:buNone/>
            </a:pPr>
            <a:endParaRPr lang="en-US" dirty="0" smtClean="0"/>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Feedback ARV</a:t>
            </a:r>
            <a:endParaRPr lang="en-GB" sz="3600" dirty="0"/>
          </a:p>
        </p:txBody>
      </p:sp>
      <p:sp>
        <p:nvSpPr>
          <p:cNvPr id="3" name="Content Placeholder 2"/>
          <p:cNvSpPr>
            <a:spLocks noGrp="1"/>
          </p:cNvSpPr>
          <p:nvPr>
            <p:ph idx="1"/>
          </p:nvPr>
        </p:nvSpPr>
        <p:spPr/>
        <p:txBody>
          <a:bodyPr>
            <a:normAutofit fontScale="92500" lnSpcReduction="20000"/>
          </a:bodyPr>
          <a:lstStyle/>
          <a:p>
            <a:r>
              <a:rPr lang="en-GB" dirty="0" smtClean="0"/>
              <a:t>What was your experience with these measurements? I worked with electron performance</a:t>
            </a:r>
            <a:endParaRPr lang="en-US" dirty="0" smtClean="0"/>
          </a:p>
          <a:p>
            <a:r>
              <a:rPr lang="en-GB" dirty="0" smtClean="0"/>
              <a:t>Did you find/have clear instructions for combination and discussion of results? </a:t>
            </a:r>
            <a:r>
              <a:rPr lang="en-GB" dirty="0" smtClean="0">
                <a:solidFill>
                  <a:srgbClr val="0000FF"/>
                </a:solidFill>
              </a:rPr>
              <a:t>Yes</a:t>
            </a:r>
            <a:endParaRPr lang="en-US" dirty="0" smtClean="0">
              <a:solidFill>
                <a:srgbClr val="0000FF"/>
              </a:solidFill>
            </a:endParaRPr>
          </a:p>
          <a:p>
            <a:r>
              <a:rPr lang="en-GB" dirty="0" smtClean="0"/>
              <a:t>Did the combination work, had institutes uploaded their results before the VC? </a:t>
            </a:r>
            <a:r>
              <a:rPr lang="en-GB" dirty="0" smtClean="0">
                <a:solidFill>
                  <a:srgbClr val="0000FF"/>
                </a:solidFill>
              </a:rPr>
              <a:t>Yes</a:t>
            </a:r>
            <a:endParaRPr lang="en-US" dirty="0" smtClean="0">
              <a:solidFill>
                <a:srgbClr val="0000FF"/>
              </a:solidFill>
            </a:endParaRPr>
          </a:p>
          <a:p>
            <a:r>
              <a:rPr lang="en-GB" dirty="0" smtClean="0"/>
              <a:t>Did you have the impression that institutes were well prepared (report by students, upload results, answer sheets for the quiz distributed…) ? </a:t>
            </a:r>
            <a:r>
              <a:rPr lang="en-GB" dirty="0" smtClean="0">
                <a:solidFill>
                  <a:srgbClr val="0000FF"/>
                </a:solidFill>
              </a:rPr>
              <a:t>Yes</a:t>
            </a:r>
            <a:endParaRPr lang="en-US" dirty="0" smtClean="0">
              <a:solidFill>
                <a:srgbClr val="0000FF"/>
              </a:solidFill>
            </a:endParaRPr>
          </a:p>
          <a:p>
            <a:endParaRPr lang="en-US" dirty="0" smtClean="0"/>
          </a:p>
          <a:p>
            <a:pPr>
              <a:buNone/>
            </a:pPr>
            <a:endParaRPr lang="en-US"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a:t>
            </a:r>
            <a:endParaRPr lang="en-GB" dirty="0"/>
          </a:p>
        </p:txBody>
      </p:sp>
      <p:sp>
        <p:nvSpPr>
          <p:cNvPr id="3" name="Content Placeholder 2"/>
          <p:cNvSpPr>
            <a:spLocks noGrp="1"/>
          </p:cNvSpPr>
          <p:nvPr>
            <p:ph idx="1"/>
          </p:nvPr>
        </p:nvSpPr>
        <p:spPr/>
        <p:txBody>
          <a:bodyPr>
            <a:normAutofit/>
          </a:bodyPr>
          <a:lstStyle/>
          <a:p>
            <a:r>
              <a:rPr lang="en-US" dirty="0" smtClean="0"/>
              <a:t>The Z path in general works well, students are happy, and feel they have learned something, teachers are extremely happy and always want to come back (and they do)</a:t>
            </a:r>
          </a:p>
          <a:p>
            <a:r>
              <a:rPr lang="en-US" dirty="0" smtClean="0"/>
              <a:t>The tools worked well. Both HYPATIA and the plotting/upload tool </a:t>
            </a:r>
            <a:r>
              <a:rPr lang="en-US" dirty="0" err="1" smtClean="0"/>
              <a:t>OPloT</a:t>
            </a:r>
            <a:endParaRPr lang="en-US" dirty="0" smtClean="0"/>
          </a:p>
          <a:p>
            <a:r>
              <a:rPr lang="en-US" dirty="0" smtClean="0"/>
              <a:t>Very little technical difficulties this year, a large improvement to last year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Screen Shot 2012-04-18 at 10.26.50 PM.png"/>
          <p:cNvPicPr>
            <a:picLocks noGrp="1" noChangeAspect="1"/>
          </p:cNvPicPr>
          <p:nvPr>
            <p:ph idx="1"/>
          </p:nvPr>
        </p:nvPicPr>
        <p:blipFill>
          <a:blip r:embed="rId2"/>
          <a:srcRect l="-10574" r="-10574"/>
          <a:stretch>
            <a:fillRect/>
          </a:stretch>
        </p:blipFill>
        <p:spPr>
          <a:xfrm>
            <a:off x="-1073817" y="-7840"/>
            <a:ext cx="12215281" cy="6865839"/>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More challenges and closer to the way researchers do </a:t>
            </a:r>
            <a:endParaRPr lang="en-GB" dirty="0"/>
          </a:p>
        </p:txBody>
      </p:sp>
      <p:sp>
        <p:nvSpPr>
          <p:cNvPr id="3" name="Content Placeholder 2"/>
          <p:cNvSpPr>
            <a:spLocks noGrp="1"/>
          </p:cNvSpPr>
          <p:nvPr>
            <p:ph idx="1"/>
          </p:nvPr>
        </p:nvSpPr>
        <p:spPr>
          <a:xfrm>
            <a:off x="366484" y="1775191"/>
            <a:ext cx="8450943" cy="4865095"/>
          </a:xfrm>
        </p:spPr>
        <p:txBody>
          <a:bodyPr>
            <a:normAutofit fontScale="70000" lnSpcReduction="20000"/>
          </a:bodyPr>
          <a:lstStyle/>
          <a:p>
            <a:r>
              <a:rPr lang="en-US" dirty="0" smtClean="0"/>
              <a:t>However, we feel that the actual Z-exercise / measurement is too much on the easy and repetitive side, and we would like to improve this. We have thought of several things, but want to minimize need for making new tools, adding too much new.</a:t>
            </a:r>
          </a:p>
          <a:p>
            <a:pPr lvl="1"/>
            <a:r>
              <a:rPr lang="en-US" dirty="0" smtClean="0"/>
              <a:t> The CMS exercise from last year, where they classified events in 3 or 4 classes, as bad, medium, good lepton candidate events, </a:t>
            </a:r>
          </a:p>
          <a:p>
            <a:pPr lvl="2"/>
            <a:r>
              <a:rPr lang="en-US" dirty="0" smtClean="0"/>
              <a:t>challenges more the students need to work harder on each event, </a:t>
            </a:r>
          </a:p>
          <a:p>
            <a:pPr lvl="2"/>
            <a:r>
              <a:rPr lang="en-US" dirty="0" smtClean="0"/>
              <a:t>renders the exercise less automatic. </a:t>
            </a:r>
          </a:p>
          <a:p>
            <a:r>
              <a:rPr lang="en-US" dirty="0" smtClean="0"/>
              <a:t>For this we need to improve our event selection, and add in much more background</a:t>
            </a:r>
          </a:p>
          <a:p>
            <a:r>
              <a:rPr lang="en-US" dirty="0" smtClean="0"/>
              <a:t>Another idea is the looping over many events, and creating a nice invariant mass distribution by using cuts. </a:t>
            </a:r>
          </a:p>
          <a:p>
            <a:pPr lvl="1"/>
            <a:r>
              <a:rPr lang="en-US" dirty="0" smtClean="0"/>
              <a:t>However, this will need manpower to develop, … let’s take it up at some </a:t>
            </a:r>
            <a:r>
              <a:rPr lang="en-US" dirty="0" smtClean="0"/>
              <a:t>point</a:t>
            </a:r>
          </a:p>
          <a:p>
            <a:pPr lvl="1"/>
            <a:r>
              <a:rPr lang="en-US" dirty="0" smtClean="0"/>
              <a:t>I can convince some student (</a:t>
            </a:r>
            <a:r>
              <a:rPr lang="en-US" dirty="0" err="1" smtClean="0"/>
              <a:t>s</a:t>
            </a:r>
            <a:r>
              <a:rPr lang="en-US" dirty="0" smtClean="0"/>
              <a:t>) to work on this provided some rewarding … </a:t>
            </a:r>
          </a:p>
          <a:p>
            <a:pPr lvl="2"/>
            <a:r>
              <a:rPr lang="en-US" dirty="0" smtClean="0"/>
              <a:t>Any possibility </a:t>
            </a:r>
            <a:r>
              <a:rPr lang="en-US" dirty="0" smtClean="0"/>
              <a:t>as part of qualification?</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Towards an invariant mass exercise</a:t>
            </a:r>
            <a:endParaRPr lang="en-GB" dirty="0"/>
          </a:p>
        </p:txBody>
      </p:sp>
      <p:sp>
        <p:nvSpPr>
          <p:cNvPr id="3" name="Content Placeholder 2"/>
          <p:cNvSpPr>
            <a:spLocks noGrp="1"/>
          </p:cNvSpPr>
          <p:nvPr>
            <p:ph idx="1"/>
          </p:nvPr>
        </p:nvSpPr>
        <p:spPr/>
        <p:txBody>
          <a:bodyPr/>
          <a:lstStyle/>
          <a:p>
            <a:r>
              <a:rPr lang="en-GB" dirty="0" smtClean="0"/>
              <a:t>After </a:t>
            </a:r>
          </a:p>
          <a:p>
            <a:pPr lvl="1"/>
            <a:r>
              <a:rPr lang="en-GB" dirty="0" smtClean="0"/>
              <a:t>J/</a:t>
            </a:r>
            <a:r>
              <a:rPr lang="en-GB" dirty="0" err="1" smtClean="0">
                <a:latin typeface="Symbol" charset="2"/>
                <a:cs typeface="Symbol" charset="2"/>
              </a:rPr>
              <a:t>y,U</a:t>
            </a:r>
            <a:r>
              <a:rPr lang="en-GB" dirty="0" err="1" smtClean="0"/>
              <a:t>,Z,Z</a:t>
            </a:r>
            <a:r>
              <a:rPr lang="en-GB" dirty="0" smtClean="0"/>
              <a:t>’ </a:t>
            </a:r>
          </a:p>
          <a:p>
            <a:r>
              <a:rPr lang="en-GB" dirty="0" smtClean="0"/>
              <a:t>An option</a:t>
            </a:r>
          </a:p>
          <a:p>
            <a:pPr lvl="1"/>
            <a:r>
              <a:rPr lang="en-US" dirty="0" smtClean="0">
                <a:sym typeface="Wingdings"/>
              </a:rPr>
              <a:t>HZZ</a:t>
            </a:r>
          </a:p>
          <a:p>
            <a:pPr lvl="1"/>
            <a:r>
              <a:rPr lang="en-GB" dirty="0" smtClean="0"/>
              <a:t>H</a:t>
            </a:r>
            <a:r>
              <a:rPr lang="en-US" dirty="0" err="1" smtClean="0">
                <a:sym typeface="Wingdings"/>
              </a:rPr>
              <a:t></a:t>
            </a:r>
            <a:r>
              <a:rPr lang="en-US" dirty="0" err="1" smtClean="0">
                <a:latin typeface="Symbol" charset="2"/>
                <a:cs typeface="Symbol" charset="2"/>
                <a:sym typeface="Wingdings"/>
              </a:rPr>
              <a:t>gg</a:t>
            </a:r>
            <a:endParaRPr lang="en-US" dirty="0" smtClean="0">
              <a:latin typeface="Symbol" charset="2"/>
              <a:cs typeface="Symbol" charset="2"/>
              <a:sym typeface="Wingdings"/>
            </a:endParaRP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improvements</a:t>
            </a:r>
            <a:endParaRPr lang="en-GB" dirty="0"/>
          </a:p>
        </p:txBody>
      </p:sp>
      <p:sp>
        <p:nvSpPr>
          <p:cNvPr id="3" name="Content Placeholder 2"/>
          <p:cNvSpPr>
            <a:spLocks noGrp="1"/>
          </p:cNvSpPr>
          <p:nvPr>
            <p:ph idx="1"/>
          </p:nvPr>
        </p:nvSpPr>
        <p:spPr/>
        <p:txBody>
          <a:bodyPr>
            <a:normAutofit fontScale="92500" lnSpcReduction="10000"/>
          </a:bodyPr>
          <a:lstStyle/>
          <a:p>
            <a:r>
              <a:rPr lang="en-US" dirty="0" smtClean="0"/>
              <a:t>Wonder about the web pages: </a:t>
            </a:r>
          </a:p>
          <a:p>
            <a:pPr lvl="1"/>
            <a:r>
              <a:rPr lang="en-US" dirty="0" smtClean="0"/>
              <a:t>We should further improve these to become more useful for the actual international master class</a:t>
            </a:r>
          </a:p>
          <a:p>
            <a:pPr lvl="1"/>
            <a:r>
              <a:rPr lang="en-US" dirty="0" smtClean="0"/>
              <a:t>Now they contain lots and lots of info, more aiming at standalone master classes.</a:t>
            </a:r>
          </a:p>
          <a:p>
            <a:r>
              <a:rPr lang="en-US" dirty="0" err="1" smtClean="0"/>
              <a:t>OPloT</a:t>
            </a:r>
            <a:endParaRPr lang="en-US" dirty="0" smtClean="0"/>
          </a:p>
          <a:p>
            <a:pPr lvl="1"/>
            <a:r>
              <a:rPr lang="en-US" dirty="0" smtClean="0"/>
              <a:t>Some improvements can be made when it comes to the technical solutions, and interface to users. </a:t>
            </a:r>
          </a:p>
          <a:p>
            <a:pPr lvl="1"/>
            <a:r>
              <a:rPr lang="en-US" dirty="0" smtClean="0"/>
              <a:t>More direct access possibly for student upload, …</a:t>
            </a:r>
          </a:p>
          <a:p>
            <a:r>
              <a:rPr lang="en-US" dirty="0" smtClean="0"/>
              <a:t>But overall we feel that the tool does what it needs to do.</a:t>
            </a: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69086" cy="1252728"/>
          </a:xfrm>
        </p:spPr>
        <p:txBody>
          <a:bodyPr>
            <a:normAutofit/>
          </a:bodyPr>
          <a:lstStyle/>
          <a:p>
            <a:r>
              <a:rPr lang="en-GB" sz="3600" dirty="0" smtClean="0"/>
              <a:t>Useful comments from France on Exercises</a:t>
            </a:r>
            <a:endParaRPr lang="en-GB" sz="3600" dirty="0"/>
          </a:p>
        </p:txBody>
      </p:sp>
      <p:sp>
        <p:nvSpPr>
          <p:cNvPr id="3" name="Content Placeholder 2"/>
          <p:cNvSpPr>
            <a:spLocks noGrp="1"/>
          </p:cNvSpPr>
          <p:nvPr>
            <p:ph idx="1"/>
          </p:nvPr>
        </p:nvSpPr>
        <p:spPr>
          <a:xfrm>
            <a:off x="0" y="1408177"/>
            <a:ext cx="9144000" cy="5449824"/>
          </a:xfrm>
        </p:spPr>
        <p:txBody>
          <a:bodyPr>
            <a:noAutofit/>
          </a:bodyPr>
          <a:lstStyle/>
          <a:p>
            <a:r>
              <a:rPr lang="en-US" sz="2400" dirty="0" smtClean="0"/>
              <a:t>In general, exercises have </a:t>
            </a:r>
            <a:r>
              <a:rPr lang="en-US" sz="2400" dirty="0" smtClean="0">
                <a:solidFill>
                  <a:srgbClr val="0000FF"/>
                </a:solidFill>
              </a:rPr>
              <a:t>complicated physics goals </a:t>
            </a:r>
            <a:r>
              <a:rPr lang="en-US" sz="2400" dirty="0" smtClean="0"/>
              <a:t>but </a:t>
            </a:r>
            <a:r>
              <a:rPr lang="en-US" sz="2400" dirty="0" smtClean="0">
                <a:solidFill>
                  <a:srgbClr val="0000FF"/>
                </a:solidFill>
              </a:rPr>
              <a:t>are easy (and repetitive)</a:t>
            </a:r>
            <a:r>
              <a:rPr lang="en-US" sz="2400" dirty="0" smtClean="0"/>
              <a:t> once the students have understood the procedure</a:t>
            </a:r>
          </a:p>
          <a:p>
            <a:r>
              <a:rPr lang="en-US" sz="2400" b="1" dirty="0" smtClean="0"/>
              <a:t>How can we make sure that students won’t think that physicist daily activities are boring? </a:t>
            </a:r>
            <a:r>
              <a:rPr lang="en-US" sz="2400" b="1" dirty="0" err="1" smtClean="0">
                <a:solidFill>
                  <a:srgbClr val="0000FF"/>
                </a:solidFill>
                <a:sym typeface="Wingdings"/>
              </a:rPr>
              <a:t></a:t>
            </a:r>
            <a:r>
              <a:rPr lang="en-US" sz="2400" b="1" dirty="0" smtClean="0">
                <a:solidFill>
                  <a:srgbClr val="0000FF"/>
                </a:solidFill>
                <a:sym typeface="Wingdings"/>
              </a:rPr>
              <a:t> through some options</a:t>
            </a:r>
            <a:endParaRPr lang="en-US" sz="2400" b="1" dirty="0" smtClean="0">
              <a:solidFill>
                <a:srgbClr val="0000FF"/>
              </a:solidFill>
            </a:endParaRPr>
          </a:p>
          <a:p>
            <a:r>
              <a:rPr lang="en-US" sz="2400" b="1" dirty="0" smtClean="0"/>
              <a:t>Do we expect the exercises to be stable next year/in the coming years? </a:t>
            </a:r>
            <a:r>
              <a:rPr lang="en-US" sz="2400" b="1" dirty="0" smtClean="0">
                <a:solidFill>
                  <a:srgbClr val="0000FF"/>
                </a:solidFill>
              </a:rPr>
              <a:t>Stable and more challenging</a:t>
            </a:r>
          </a:p>
          <a:p>
            <a:r>
              <a:rPr lang="en-US" sz="2400" b="1" dirty="0" smtClean="0"/>
              <a:t>What do we do if the discovery/non-existence of the Higgs is announced by the end of the year ? </a:t>
            </a:r>
            <a:r>
              <a:rPr lang="en-US" sz="2400" b="1" dirty="0" smtClean="0">
                <a:solidFill>
                  <a:srgbClr val="0000FF"/>
                </a:solidFill>
              </a:rPr>
              <a:t>Interest in </a:t>
            </a:r>
            <a:r>
              <a:rPr lang="en-US" sz="2400" b="1" dirty="0" smtClean="0">
                <a:solidFill>
                  <a:srgbClr val="0000FF"/>
                </a:solidFill>
                <a:sym typeface="Wingdings"/>
              </a:rPr>
              <a:t>HZZ an/or </a:t>
            </a:r>
            <a:r>
              <a:rPr lang="en-US" sz="2400" b="1" smtClean="0">
                <a:solidFill>
                  <a:srgbClr val="0000FF"/>
                </a:solidFill>
                <a:sym typeface="Wingdings"/>
              </a:rPr>
              <a:t>H</a:t>
            </a:r>
            <a:r>
              <a:rPr lang="en-US" sz="2400" b="1" dirty="0" err="1" smtClean="0">
                <a:solidFill>
                  <a:srgbClr val="0000FF"/>
                </a:solidFill>
                <a:latin typeface="Symbol" charset="2"/>
                <a:cs typeface="Symbol" charset="2"/>
                <a:sym typeface="Wingdings"/>
              </a:rPr>
              <a:t>gg</a:t>
            </a:r>
            <a:endParaRPr lang="en-US" sz="2400" b="1" dirty="0" smtClean="0">
              <a:solidFill>
                <a:srgbClr val="0000FF"/>
              </a:solidFill>
            </a:endParaRPr>
          </a:p>
          <a:p>
            <a:r>
              <a:rPr lang="en-US" sz="2400" b="1" dirty="0" smtClean="0"/>
              <a:t>Do we anticipate this by preparing ‘light’ (no website, limited translation) exercises just in case or do we postpone this to 2014?</a:t>
            </a:r>
          </a:p>
          <a:p>
            <a:r>
              <a:rPr lang="en-US" sz="2400" dirty="0" smtClean="0"/>
              <a:t>There were some (small) bugs in the exercises during the first sessions. </a:t>
            </a:r>
            <a:r>
              <a:rPr lang="en-US" sz="2400" b="1" dirty="0" smtClean="0"/>
              <a:t>Could authors of each exercise organize a ‘dry session’ prior to first official session to make sure that everything works well? </a:t>
            </a:r>
            <a:r>
              <a:rPr lang="en-US" sz="2400" b="1" dirty="0" err="1" smtClean="0">
                <a:solidFill>
                  <a:srgbClr val="0000FF"/>
                </a:solidFill>
                <a:sym typeface="Wingdings"/>
              </a:rPr>
              <a:t></a:t>
            </a:r>
            <a:r>
              <a:rPr lang="en-US" sz="2400" b="1" dirty="0" smtClean="0">
                <a:solidFill>
                  <a:srgbClr val="0000FF"/>
                </a:solidFill>
                <a:sym typeface="Wingdings"/>
              </a:rPr>
              <a:t> definitely!</a:t>
            </a:r>
            <a:endParaRPr lang="en-GB" sz="2400" dirty="0">
              <a:solidFill>
                <a:srgbClr val="00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Thanks for the feed-back received so far …</a:t>
            </a:r>
          </a:p>
          <a:p>
            <a:r>
              <a:rPr lang="en-GB" dirty="0" smtClean="0"/>
              <a:t>Any further input and suggestions are welcome</a:t>
            </a:r>
          </a:p>
          <a:p>
            <a:endParaRPr lang="en-GB" dirty="0"/>
          </a:p>
          <a:p>
            <a:r>
              <a:rPr lang="en-GB" sz="2000" smtClean="0"/>
              <a:t>Additional comment </a:t>
            </a:r>
            <a:r>
              <a:rPr lang="en-GB" sz="2000" dirty="0" smtClean="0"/>
              <a:t>from our side on the VC: We followed many of them, and the format has really improved a lot. Still some minor improvements can be made (for instance a nicer not so abrupt ending after the quiz), but the overall experience this year was really exceptional!</a:t>
            </a:r>
            <a:endParaRPr lang="en-GB"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feed-back</a:t>
            </a:r>
            <a:endParaRPr lang="en-GB" dirty="0"/>
          </a:p>
        </p:txBody>
      </p:sp>
      <p:sp>
        <p:nvSpPr>
          <p:cNvPr id="3" name="Content Placeholder 2"/>
          <p:cNvSpPr>
            <a:spLocks noGrp="1"/>
          </p:cNvSpPr>
          <p:nvPr>
            <p:ph idx="1"/>
          </p:nvPr>
        </p:nvSpPr>
        <p:spPr/>
        <p:txBody>
          <a:bodyPr/>
          <a:lstStyle/>
          <a:p>
            <a:r>
              <a:rPr lang="en-GB" dirty="0" smtClean="0"/>
              <a:t>Seem to have been rather smooth …</a:t>
            </a:r>
          </a:p>
          <a:p>
            <a:endParaRPr lang="en-GB" dirty="0" smtClean="0"/>
          </a:p>
          <a:p>
            <a:endParaRPr lang="en-GB" dirty="0" smtClean="0"/>
          </a:p>
          <a:p>
            <a:r>
              <a:rPr lang="en-GB" dirty="0" smtClean="0"/>
              <a:t>Too smooth?</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73</TotalTime>
  <Words>1630</Words>
  <Application>Microsoft Macintosh PowerPoint</Application>
  <PresentationFormat>On-screen Show (4:3)</PresentationFormat>
  <Paragraphs>91</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Module</vt:lpstr>
      <vt:lpstr>Master Class 2012</vt:lpstr>
      <vt:lpstr>Status</vt:lpstr>
      <vt:lpstr>Slide 3</vt:lpstr>
      <vt:lpstr>More challenges and closer to the way researchers do </vt:lpstr>
      <vt:lpstr>Towards an invariant mass exercise</vt:lpstr>
      <vt:lpstr>Further improvements</vt:lpstr>
      <vt:lpstr>Useful comments from France on Exercises</vt:lpstr>
      <vt:lpstr>Slide 8</vt:lpstr>
      <vt:lpstr>More feed-back</vt:lpstr>
      <vt:lpstr>Feedback PL</vt:lpstr>
      <vt:lpstr>Feedback KR</vt:lpstr>
      <vt:lpstr>Feedback KL</vt:lpstr>
      <vt:lpstr>Feedback GM</vt:lpstr>
      <vt:lpstr>Feedback BL</vt:lpstr>
      <vt:lpstr>Feedback ARV</vt:lpstr>
    </vt:vector>
  </TitlesOfParts>
  <Company>UiO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Class 2012</dc:title>
  <dc:creator>Farid Ould-Saada</dc:creator>
  <cp:lastModifiedBy>Farid Ould-Saada</cp:lastModifiedBy>
  <cp:revision>8</cp:revision>
  <dcterms:created xsi:type="dcterms:W3CDTF">2012-04-19T10:44:53Z</dcterms:created>
  <dcterms:modified xsi:type="dcterms:W3CDTF">2012-04-19T11:10:35Z</dcterms:modified>
</cp:coreProperties>
</file>