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1" r:id="rId1"/>
  </p:sldMasterIdLst>
  <p:notesMasterIdLst>
    <p:notesMasterId r:id="rId17"/>
  </p:notesMasterIdLst>
  <p:sldIdLst>
    <p:sldId id="256" r:id="rId2"/>
    <p:sldId id="269" r:id="rId3"/>
    <p:sldId id="462" r:id="rId4"/>
    <p:sldId id="455" r:id="rId5"/>
    <p:sldId id="463" r:id="rId6"/>
    <p:sldId id="448" r:id="rId7"/>
    <p:sldId id="450" r:id="rId8"/>
    <p:sldId id="451" r:id="rId9"/>
    <p:sldId id="447" r:id="rId10"/>
    <p:sldId id="458" r:id="rId11"/>
    <p:sldId id="459" r:id="rId12"/>
    <p:sldId id="449" r:id="rId13"/>
    <p:sldId id="461" r:id="rId14"/>
    <p:sldId id="456" r:id="rId15"/>
    <p:sldId id="457" r:id="rId16"/>
  </p:sldIdLst>
  <p:sldSz cx="9144000" cy="6858000" type="screen4x3"/>
  <p:notesSz cx="7099300" cy="102346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10D"/>
    <a:srgbClr val="2466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352" autoAdjust="0"/>
  </p:normalViewPr>
  <p:slideViewPr>
    <p:cSldViewPr>
      <p:cViewPr>
        <p:scale>
          <a:sx n="85" d="100"/>
          <a:sy n="85" d="100"/>
        </p:scale>
        <p:origin x="-1208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C02E2BC5-499D-4891-8DEF-02733CCA13DA}" type="datetimeFigureOut">
              <a:rPr lang="de-DE" smtClean="0"/>
              <a:pPr/>
              <a:t>4/19/12</a:t>
            </a:fld>
            <a:endParaRPr lang="de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930" y="4861441"/>
            <a:ext cx="5679440" cy="4605576"/>
          </a:xfrm>
          <a:prstGeom prst="rect">
            <a:avLst/>
          </a:prstGeom>
        </p:spPr>
        <p:txBody>
          <a:bodyPr vert="horz" lIns="99048" tIns="49524" rIns="99048" bIns="49524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1294" y="9721106"/>
            <a:ext cx="3076363" cy="511731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72E2B0BF-EC36-49F2-B5FE-C57A4FC8EC3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56486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E2B0BF-EC36-49F2-B5FE-C57A4FC8EC30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3424B3C-E8F6-4E85-B9D8-526AD0C5FFFD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64934-831A-43A5-AC13-91592A437990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9DB53-70D9-44A7-912E-681D563E3408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5EE3-3B3B-42D3-A495-292DC3D55845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2B3C6D-3BFD-4EBB-BEA0-532CCF95C6DB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E45134-BE6D-4B0D-AF06-E5A997F1A24B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B78E4-35B2-47A3-87DB-9AACC6A398F9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4AF490-3298-4D5F-AADF-9986E0606D7D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29549D-224E-4568-88ED-DF77993C7153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27B25-8E85-45C8-8625-4D11F30694D7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983942-C546-4D26-BE2F-CF762CDD8B64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C18AA25-7838-4B8D-B7A9-AF568667F341}" type="datetime1">
              <a:rPr lang="de-DE" smtClean="0"/>
              <a:pPr/>
              <a:t>4/19/12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14C5DDA-9C21-4B0C-9510-85E7C95B719A}" type="slidenum">
              <a:rPr lang="de-DE" smtClean="0"/>
              <a:pPr/>
              <a:t>‹#›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</p:sldLayoutIdLst>
  <p:hf hdr="0" ftr="0" dt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jpe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file://localhost/f%C2%A0https/::cms-docdb.cern.ch:cgi-bin:PublicEPPOGDocDB:ShowDocumen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rn.ch/kjende/*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cern.ch/kjende/downloads/minerva2012.zip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4716016" y="-27384"/>
            <a:ext cx="3384376" cy="23391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sz="1400" dirty="0" smtClean="0">
              <a:solidFill>
                <a:schemeClr val="bg1"/>
              </a:solidFill>
              <a:latin typeface="Baskerville Old Face"/>
              <a:cs typeface="Baskerville Old Face"/>
            </a:endParaRPr>
          </a:p>
          <a:p>
            <a:r>
              <a:rPr lang="en-GB" sz="3200" dirty="0" smtClean="0">
                <a:solidFill>
                  <a:schemeClr val="bg1"/>
                </a:solidFill>
                <a:latin typeface="Baskerville Old Face"/>
                <a:cs typeface="Baskerville Old Face"/>
              </a:rPr>
              <a:t>2012 IMC </a:t>
            </a:r>
            <a:r>
              <a:rPr lang="en-GB" sz="3200" dirty="0" smtClean="0">
                <a:solidFill>
                  <a:schemeClr val="bg1"/>
                </a:solidFill>
                <a:latin typeface="Baskerville Old Face"/>
                <a:cs typeface="Baskerville Old Face"/>
              </a:rPr>
              <a:t>Debriefing: </a:t>
            </a:r>
            <a:endParaRPr lang="en-GB" sz="3200" dirty="0" smtClean="0">
              <a:solidFill>
                <a:schemeClr val="bg1"/>
              </a:solidFill>
              <a:latin typeface="Baskerville Old Face"/>
              <a:cs typeface="Baskerville Old Face"/>
            </a:endParaRPr>
          </a:p>
          <a:p>
            <a:endParaRPr lang="en-GB" sz="3600" dirty="0" smtClean="0">
              <a:solidFill>
                <a:schemeClr val="bg1"/>
              </a:solidFill>
              <a:latin typeface="Baskerville Old Face"/>
              <a:cs typeface="Baskerville Old Face"/>
            </a:endParaRPr>
          </a:p>
          <a:p>
            <a:r>
              <a:rPr lang="en-GB" sz="3200" dirty="0" smtClean="0">
                <a:solidFill>
                  <a:schemeClr val="bg1"/>
                </a:solidFill>
                <a:latin typeface="Baskerville Old Face"/>
                <a:cs typeface="Baskerville Old Face"/>
              </a:rPr>
              <a:t>ATLAS W-path </a:t>
            </a:r>
            <a:endParaRPr lang="en-GB" sz="3200" dirty="0" smtClean="0">
              <a:solidFill>
                <a:schemeClr val="bg1"/>
              </a:solidFill>
              <a:latin typeface="Baskerville Old Face"/>
              <a:cs typeface="Baskerville Old Face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899593" y="6165304"/>
            <a:ext cx="2520279" cy="519139"/>
            <a:chOff x="251521" y="6222228"/>
            <a:chExt cx="2520279" cy="519139"/>
          </a:xfrm>
        </p:grpSpPr>
        <p:pic>
          <p:nvPicPr>
            <p:cNvPr id="11" name="Picture 3"/>
            <p:cNvPicPr>
              <a:picLocks noChangeAspect="1" noChangeArrowheads="1"/>
            </p:cNvPicPr>
            <p:nvPr/>
          </p:nvPicPr>
          <p:blipFill rotWithShape="1">
            <a:blip r:embed="rId3" cstate="print"/>
            <a:srcRect r="52405" b="454"/>
            <a:stretch/>
          </p:blipFill>
          <p:spPr bwMode="auto">
            <a:xfrm>
              <a:off x="251521" y="6222228"/>
              <a:ext cx="1302361" cy="51624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4" descr="A:\Arbeit\Abbildungen\Logo\getPhoto.gif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768142" y="6237312"/>
              <a:ext cx="499602" cy="489510"/>
            </a:xfrm>
            <a:prstGeom prst="rect">
              <a:avLst/>
            </a:prstGeom>
            <a:noFill/>
          </p:spPr>
        </p:pic>
        <p:pic>
          <p:nvPicPr>
            <p:cNvPr id="13" name="Picture 1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2448444" y="6237312"/>
              <a:ext cx="323356" cy="50405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Rectangle 13"/>
          <p:cNvSpPr/>
          <p:nvPr/>
        </p:nvSpPr>
        <p:spPr>
          <a:xfrm>
            <a:off x="0" y="1556792"/>
            <a:ext cx="9144000" cy="720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latin typeface="Baskerville Old Face"/>
              <a:cs typeface="Baskerville Old Face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23528" y="1844824"/>
            <a:ext cx="3749744" cy="33855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GB" sz="2400" dirty="0" smtClean="0">
                <a:solidFill>
                  <a:srgbClr val="000000"/>
                </a:solidFill>
                <a:latin typeface="Baskerville Old Face"/>
                <a:cs typeface="Baskerville Old Face"/>
              </a:rPr>
              <a:t>Content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 smtClean="0">
                <a:solidFill>
                  <a:srgbClr val="000000"/>
                </a:solidFill>
                <a:latin typeface="Baskerville Old Face"/>
                <a:cs typeface="Baskerville Old Face"/>
              </a:rPr>
              <a:t>Review 2011 &amp; 2012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 smtClean="0">
                <a:solidFill>
                  <a:srgbClr val="000000"/>
                </a:solidFill>
                <a:latin typeface="Baskerville Old Face"/>
                <a:cs typeface="Baskerville Old Face"/>
              </a:rPr>
              <a:t>Students</a:t>
            </a:r>
            <a:r>
              <a:rPr lang="en-GB" sz="2400" dirty="0" smtClean="0">
                <a:solidFill>
                  <a:srgbClr val="000000"/>
                </a:solidFill>
                <a:latin typeface="Baskerville Old Face"/>
                <a:cs typeface="Baskerville Old Face"/>
              </a:rPr>
              <a:t>’ Results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 smtClean="0">
                <a:solidFill>
                  <a:srgbClr val="000000"/>
                </a:solidFill>
                <a:latin typeface="Baskerville Old Face"/>
                <a:cs typeface="Baskerville Old Face"/>
              </a:rPr>
              <a:t>Website statistics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 smtClean="0">
                <a:solidFill>
                  <a:srgbClr val="000000"/>
                </a:solidFill>
                <a:latin typeface="Baskerville Old Face"/>
                <a:cs typeface="Baskerville Old Face"/>
              </a:rPr>
              <a:t>Brief analysis of </a:t>
            </a:r>
            <a:r>
              <a:rPr lang="en-GB" sz="2400" dirty="0" smtClean="0">
                <a:solidFill>
                  <a:srgbClr val="000000"/>
                </a:solidFill>
                <a:latin typeface="Baskerville Old Face"/>
                <a:cs typeface="Baskerville Old Face"/>
              </a:rPr>
              <a:t>feedback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GB" sz="2400" dirty="0" smtClean="0">
                <a:solidFill>
                  <a:srgbClr val="000000"/>
                </a:solidFill>
                <a:latin typeface="Baskerville Old Face"/>
                <a:cs typeface="Baskerville Old Face"/>
              </a:rPr>
              <a:t>First results of evaluation</a:t>
            </a:r>
            <a:endParaRPr lang="en-GB" sz="2400" dirty="0" smtClean="0">
              <a:solidFill>
                <a:srgbClr val="000000"/>
              </a:solidFill>
              <a:latin typeface="Baskerville Old Face"/>
              <a:cs typeface="Baskerville Old Face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72000" y="2259687"/>
            <a:ext cx="3744416" cy="37061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</a:pPr>
            <a:r>
              <a:rPr lang="en-GB" sz="2000" dirty="0" smtClean="0">
                <a:latin typeface="Baskerville Old Face"/>
                <a:cs typeface="Baskerville Old Face"/>
              </a:rPr>
              <a:t>Interesting </a:t>
            </a:r>
            <a:r>
              <a:rPr lang="en-GB" sz="2000" dirty="0" smtClean="0">
                <a:latin typeface="Baskerville Old Face"/>
                <a:cs typeface="Baskerville Old Face"/>
              </a:rPr>
              <a:t>topics:</a:t>
            </a:r>
          </a:p>
          <a:p>
            <a:pPr marL="457200" indent="-457200">
              <a:lnSpc>
                <a:spcPct val="150000"/>
              </a:lnSpc>
            </a:pPr>
            <a:endParaRPr lang="en-GB" sz="900" dirty="0" smtClean="0">
              <a:latin typeface="Baskerville Old Face"/>
              <a:cs typeface="Baskerville Old Face"/>
            </a:endParaRPr>
          </a:p>
          <a:p>
            <a:pPr marL="179388" indent="-179388">
              <a:lnSpc>
                <a:spcPct val="120000"/>
              </a:lnSpc>
              <a:buFont typeface="Wingdings" charset="2"/>
              <a:buChar char="§"/>
            </a:pPr>
            <a:r>
              <a:rPr lang="en-GB" sz="2000" dirty="0" smtClean="0">
                <a:latin typeface="Baskerville Old Face"/>
                <a:cs typeface="Baskerville Old Face"/>
              </a:rPr>
              <a:t>Adaption of exercise on bigger data sample</a:t>
            </a:r>
          </a:p>
          <a:p>
            <a:pPr marL="179388" indent="-179388">
              <a:lnSpc>
                <a:spcPct val="120000"/>
              </a:lnSpc>
              <a:buFont typeface="Wingdings" charset="2"/>
              <a:buChar char="§"/>
            </a:pPr>
            <a:r>
              <a:rPr lang="en-GB" sz="2000" dirty="0" smtClean="0">
                <a:latin typeface="Baskerville Old Face"/>
                <a:cs typeface="Baskerville Old Face"/>
              </a:rPr>
              <a:t>Very successful Higgs Add-on</a:t>
            </a:r>
          </a:p>
          <a:p>
            <a:pPr marL="179388" indent="-179388">
              <a:lnSpc>
                <a:spcPct val="120000"/>
              </a:lnSpc>
              <a:buFont typeface="Wingdings" charset="2"/>
              <a:buChar char="§"/>
            </a:pPr>
            <a:r>
              <a:rPr lang="en-GB" sz="2000" dirty="0" smtClean="0">
                <a:latin typeface="Baskerville Old Face"/>
                <a:cs typeface="Baskerville Old Face"/>
              </a:rPr>
              <a:t>W+/W- part needs to be reviewed</a:t>
            </a:r>
          </a:p>
          <a:p>
            <a:pPr marL="179388" indent="-179388">
              <a:lnSpc>
                <a:spcPct val="120000"/>
              </a:lnSpc>
              <a:buFont typeface="Wingdings" charset="2"/>
              <a:buChar char="§"/>
            </a:pPr>
            <a:r>
              <a:rPr lang="en-GB" sz="2000" dirty="0" smtClean="0">
                <a:latin typeface="Baskerville Old Face"/>
                <a:cs typeface="Baskerville Old Face"/>
              </a:rPr>
              <a:t>First results of evaluation tastes good</a:t>
            </a:r>
          </a:p>
          <a:p>
            <a:pPr marL="179388" indent="-179388">
              <a:lnSpc>
                <a:spcPct val="120000"/>
              </a:lnSpc>
              <a:buFont typeface="Wingdings" charset="2"/>
              <a:buChar char="§"/>
            </a:pPr>
            <a:r>
              <a:rPr lang="en-GB" sz="2000" dirty="0" smtClean="0">
                <a:latin typeface="Baskerville Old Face"/>
                <a:cs typeface="Baskerville Old Face"/>
              </a:rPr>
              <a:t>What will happen in 2013?</a:t>
            </a:r>
            <a:endParaRPr lang="en-GB" sz="2000" dirty="0" smtClean="0">
              <a:latin typeface="Baskerville Old Face"/>
              <a:cs typeface="Baskerville Old Face"/>
            </a:endParaRPr>
          </a:p>
        </p:txBody>
      </p:sp>
      <p:cxnSp>
        <p:nvCxnSpPr>
          <p:cNvPr id="24" name="Straight Connector 23"/>
          <p:cNvCxnSpPr/>
          <p:nvPr/>
        </p:nvCxnSpPr>
        <p:spPr>
          <a:xfrm rot="5400000">
            <a:off x="3275856" y="3717032"/>
            <a:ext cx="2592288" cy="0"/>
          </a:xfrm>
          <a:prstGeom prst="line">
            <a:avLst/>
          </a:prstGeom>
          <a:ln w="158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196752"/>
            <a:ext cx="7848872" cy="3298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660066"/>
                </a:solidFill>
              </a:rPr>
              <a:t>France - Nicolas: </a:t>
            </a:r>
            <a:endParaRPr lang="en-US" sz="2000" b="1" dirty="0" smtClean="0"/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US" sz="2000" dirty="0">
                <a:solidFill>
                  <a:srgbClr val="FF0000"/>
                </a:solidFill>
              </a:rPr>
              <a:t>Several people did not understand how the MC WW opening angle </a:t>
            </a:r>
            <a:r>
              <a:rPr lang="en-US" sz="2000" dirty="0" smtClean="0">
                <a:solidFill>
                  <a:srgbClr val="FF0000"/>
                </a:solidFill>
              </a:rPr>
              <a:t>histograms were </a:t>
            </a:r>
            <a:r>
              <a:rPr lang="en-US" sz="2000" dirty="0">
                <a:solidFill>
                  <a:srgbClr val="FF0000"/>
                </a:solidFill>
              </a:rPr>
              <a:t>constructed – the shapes looked different from one institute to the </a:t>
            </a:r>
            <a:r>
              <a:rPr lang="en-US" sz="2000" dirty="0" smtClean="0">
                <a:solidFill>
                  <a:srgbClr val="FF0000"/>
                </a:solidFill>
              </a:rPr>
              <a:t>other.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endParaRPr lang="en-US" sz="2000" dirty="0"/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Histogram generation was reviewed several times during MC and afterwards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364088" y="107340"/>
            <a:ext cx="1526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Feedback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10</a:t>
            </a:fld>
            <a:endParaRPr lang="de-DE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80519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196752"/>
            <a:ext cx="7848872" cy="484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b="1" dirty="0" smtClean="0">
                <a:solidFill>
                  <a:srgbClr val="660066"/>
                </a:solidFill>
              </a:rPr>
              <a:t>France - Nicolas: </a:t>
            </a:r>
            <a:endParaRPr lang="en-US" b="1" dirty="0" smtClean="0"/>
          </a:p>
        </p:txBody>
      </p:sp>
      <p:pic>
        <p:nvPicPr>
          <p:cNvPr id="2" name="Picture 1" descr="orsay3-ol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916832"/>
            <a:ext cx="3096344" cy="1733953"/>
          </a:xfrm>
          <a:prstGeom prst="rect">
            <a:avLst/>
          </a:prstGeom>
        </p:spPr>
      </p:pic>
      <p:pic>
        <p:nvPicPr>
          <p:cNvPr id="3" name="Picture 2" descr="orsay3-new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916832"/>
            <a:ext cx="3096344" cy="1733952"/>
          </a:xfrm>
          <a:prstGeom prst="rect">
            <a:avLst/>
          </a:prstGeom>
        </p:spPr>
      </p:pic>
      <p:pic>
        <p:nvPicPr>
          <p:cNvPr id="4" name="Picture 3" descr="orsay35-old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7" y="4509120"/>
            <a:ext cx="3019900" cy="1691144"/>
          </a:xfrm>
          <a:prstGeom prst="rect">
            <a:avLst/>
          </a:prstGeom>
        </p:spPr>
      </p:pic>
      <p:pic>
        <p:nvPicPr>
          <p:cNvPr id="6" name="Picture 5" descr="orsay35-n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1689" y="4446776"/>
            <a:ext cx="3166695" cy="177335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364088" y="107340"/>
            <a:ext cx="1526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Feedback 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11</a:t>
            </a:fld>
            <a:endParaRPr lang="de-DE" sz="20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327524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64088" y="107340"/>
            <a:ext cx="154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Evaluation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12</a:t>
            </a:fld>
            <a:endParaRPr lang="de-DE" sz="20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1120676"/>
            <a:ext cx="7632848" cy="30746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Adaption of pre and post questionnaire (developed for national Masterclasses in German’s particle physics network by Kerstin </a:t>
            </a:r>
            <a:r>
              <a:rPr lang="en-US" dirty="0" err="1" smtClean="0"/>
              <a:t>Gedigk</a:t>
            </a:r>
            <a:r>
              <a:rPr lang="en-US" dirty="0" smtClean="0"/>
              <a:t>) was used in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Germany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Switzerland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Austria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France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b="1" dirty="0" smtClean="0">
                <a:solidFill>
                  <a:schemeClr val="bg2">
                    <a:lumMod val="50000"/>
                  </a:schemeClr>
                </a:solidFill>
              </a:rPr>
              <a:t>Slovakia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dirty="0" smtClean="0">
                <a:solidFill>
                  <a:srgbClr val="74A510"/>
                </a:solidFill>
              </a:rPr>
              <a:t>Italy???</a:t>
            </a:r>
            <a:endParaRPr lang="en-US" dirty="0">
              <a:solidFill>
                <a:srgbClr val="74A51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4375844"/>
            <a:ext cx="7632848" cy="20774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Aims: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dirty="0" smtClean="0"/>
              <a:t>Investigate development of interest before and after Masterclasses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dirty="0" smtClean="0"/>
              <a:t>Feedback for newly structured video conference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dirty="0" smtClean="0"/>
              <a:t>General Feedback on the “Masterclasses day”</a:t>
            </a:r>
          </a:p>
          <a:p>
            <a:pPr marL="285750" indent="-285750">
              <a:lnSpc>
                <a:spcPct val="120000"/>
              </a:lnSpc>
              <a:buFont typeface="Wingdings" charset="2"/>
              <a:buChar char="§"/>
            </a:pPr>
            <a:r>
              <a:rPr lang="en-US" dirty="0" smtClean="0"/>
              <a:t>…</a:t>
            </a:r>
            <a:endParaRPr lang="en-US" dirty="0"/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5364088" y="107340"/>
            <a:ext cx="1546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Evaluation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13</a:t>
            </a:fld>
            <a:endParaRPr lang="de-DE" sz="20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55576" y="1120676"/>
            <a:ext cx="763284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Thank you for sending back questionnaires from approx. 800 students!!!</a:t>
            </a:r>
          </a:p>
          <a:p>
            <a:pPr marL="285750" indent="-285750">
              <a:buFont typeface="Wingdings" charset="2"/>
              <a:buChar char="§"/>
            </a:pPr>
            <a:endParaRPr lang="en-US" dirty="0"/>
          </a:p>
          <a:p>
            <a:pPr marL="285750" indent="-285750">
              <a:buFont typeface="Wingdings" charset="2"/>
              <a:buChar char="§"/>
            </a:pPr>
            <a:r>
              <a:rPr lang="en-US" dirty="0" smtClean="0"/>
              <a:t>Detailed analysis will last a while.</a:t>
            </a:r>
            <a:endParaRPr lang="en-US" dirty="0"/>
          </a:p>
        </p:txBody>
      </p:sp>
      <p:pic>
        <p:nvPicPr>
          <p:cNvPr id="4" name="Picture 3" descr="asse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5" t="3081" r="4412" b="2061"/>
          <a:stretch/>
        </p:blipFill>
        <p:spPr>
          <a:xfrm>
            <a:off x="1475656" y="2473930"/>
            <a:ext cx="6328828" cy="397940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 rot="16200000">
            <a:off x="392309" y="4477844"/>
            <a:ext cx="12398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percentage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116492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51520" y="1660738"/>
            <a:ext cx="86409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en-GB" sz="2000" b="1" dirty="0" smtClean="0">
                <a:latin typeface="Cambria" pitchFamily="18" charset="0"/>
              </a:rPr>
              <a:t>Room for your feedback – thank you!</a:t>
            </a:r>
            <a:endParaRPr lang="en-GB" sz="2000" b="1" dirty="0">
              <a:latin typeface="Cambria" pitchFamily="18" charset="0"/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14</a:t>
            </a:fld>
            <a:endParaRPr lang="de-DE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11560" y="1052736"/>
            <a:ext cx="7704856" cy="5396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France - Nicolas: </a:t>
            </a:r>
            <a:endParaRPr lang="en-GB" b="1" dirty="0" smtClean="0">
              <a:solidFill>
                <a:srgbClr val="00B050"/>
              </a:solidFill>
            </a:endParaRPr>
          </a:p>
          <a:p>
            <a:pPr marL="285750" indent="-285750" algn="just">
              <a:lnSpc>
                <a:spcPct val="130000"/>
              </a:lnSpc>
              <a:buFont typeface="Wingdings" charset="2"/>
              <a:buChar char="§"/>
            </a:pPr>
            <a:r>
              <a:rPr lang="en-US" dirty="0" smtClean="0"/>
              <a:t>The exercises </a:t>
            </a:r>
            <a:r>
              <a:rPr lang="en-US" dirty="0"/>
              <a:t>have complicated physics goals but </a:t>
            </a:r>
            <a:r>
              <a:rPr lang="en-US" dirty="0" smtClean="0"/>
              <a:t>they are </a:t>
            </a:r>
            <a:r>
              <a:rPr lang="en-US" dirty="0"/>
              <a:t>easy (and repetitive) once the students have understood the procedure. </a:t>
            </a:r>
            <a:r>
              <a:rPr lang="en-US" dirty="0" smtClean="0"/>
              <a:t>How can we </a:t>
            </a:r>
            <a:r>
              <a:rPr lang="en-US" dirty="0"/>
              <a:t>make sure that students won’t think that physicist daily activities are boring</a:t>
            </a:r>
            <a:r>
              <a:rPr lang="en-US" dirty="0" smtClean="0"/>
              <a:t>?</a:t>
            </a:r>
          </a:p>
          <a:p>
            <a:pPr marL="285750" indent="-285750" algn="just">
              <a:lnSpc>
                <a:spcPct val="130000"/>
              </a:lnSpc>
              <a:buFont typeface="Wingdings" charset="2"/>
              <a:buChar char="§"/>
            </a:pPr>
            <a:r>
              <a:rPr lang="en-US" dirty="0" smtClean="0"/>
              <a:t>Do </a:t>
            </a:r>
            <a:r>
              <a:rPr lang="en-US" dirty="0"/>
              <a:t>we expect the </a:t>
            </a:r>
            <a:r>
              <a:rPr lang="en-US" dirty="0" smtClean="0"/>
              <a:t>exercises </a:t>
            </a:r>
            <a:r>
              <a:rPr lang="en-US" dirty="0"/>
              <a:t>to be stable next year/in the </a:t>
            </a:r>
            <a:r>
              <a:rPr lang="en-US" dirty="0" smtClean="0"/>
              <a:t>coming years</a:t>
            </a:r>
            <a:r>
              <a:rPr lang="en-US" dirty="0"/>
              <a:t>?</a:t>
            </a:r>
          </a:p>
          <a:p>
            <a:pPr marL="285750" indent="-285750" algn="just">
              <a:lnSpc>
                <a:spcPct val="130000"/>
              </a:lnSpc>
              <a:buFont typeface="Wingdings" charset="2"/>
              <a:buChar char="§"/>
            </a:pPr>
            <a:r>
              <a:rPr lang="en-US" dirty="0" smtClean="0"/>
              <a:t>What </a:t>
            </a:r>
            <a:r>
              <a:rPr lang="en-US" dirty="0"/>
              <a:t>do we do if the discovery/non-existence of the Higgs </a:t>
            </a:r>
            <a:r>
              <a:rPr lang="en-US" dirty="0" smtClean="0"/>
              <a:t>is announced </a:t>
            </a:r>
            <a:r>
              <a:rPr lang="en-US" dirty="0"/>
              <a:t>by </a:t>
            </a:r>
            <a:r>
              <a:rPr lang="en-US" dirty="0" smtClean="0"/>
              <a:t>the end </a:t>
            </a:r>
            <a:r>
              <a:rPr lang="en-US" dirty="0"/>
              <a:t>of the year ? Do we anticipate this </a:t>
            </a:r>
            <a:r>
              <a:rPr lang="en-US" dirty="0" smtClean="0"/>
              <a:t>by preparing </a:t>
            </a:r>
            <a:r>
              <a:rPr lang="en-US" dirty="0"/>
              <a:t>‘light’ (no website, </a:t>
            </a:r>
            <a:r>
              <a:rPr lang="en-US" dirty="0" smtClean="0"/>
              <a:t>limited translation</a:t>
            </a:r>
            <a:r>
              <a:rPr lang="en-US" dirty="0"/>
              <a:t>) </a:t>
            </a:r>
            <a:r>
              <a:rPr lang="en-US" dirty="0" smtClean="0"/>
              <a:t>exercises </a:t>
            </a:r>
            <a:r>
              <a:rPr lang="en-US" dirty="0"/>
              <a:t>just in case or do we postpone this to 2014?</a:t>
            </a:r>
          </a:p>
          <a:p>
            <a:pPr marL="285750" indent="-285750" algn="just">
              <a:lnSpc>
                <a:spcPct val="130000"/>
              </a:lnSpc>
              <a:buFont typeface="Wingdings" charset="2"/>
              <a:buChar char="§"/>
            </a:pPr>
            <a:r>
              <a:rPr lang="en-US" dirty="0" smtClean="0"/>
              <a:t>There </a:t>
            </a:r>
            <a:r>
              <a:rPr lang="en-US" dirty="0"/>
              <a:t>were some (small) bugs in the </a:t>
            </a:r>
            <a:r>
              <a:rPr lang="en-US" dirty="0" smtClean="0"/>
              <a:t>exercises </a:t>
            </a:r>
            <a:r>
              <a:rPr lang="en-US" dirty="0"/>
              <a:t>during the first sessions. Could </a:t>
            </a:r>
            <a:r>
              <a:rPr lang="en-US" dirty="0" smtClean="0"/>
              <a:t>the authors </a:t>
            </a:r>
            <a:r>
              <a:rPr lang="en-US" dirty="0"/>
              <a:t>of each </a:t>
            </a:r>
            <a:r>
              <a:rPr lang="en-US" dirty="0" smtClean="0"/>
              <a:t>exercise </a:t>
            </a:r>
            <a:r>
              <a:rPr lang="en-US" dirty="0"/>
              <a:t>organize a ‘dry session’ prior to the first official </a:t>
            </a:r>
            <a:r>
              <a:rPr lang="en-US" dirty="0" smtClean="0"/>
              <a:t>session to </a:t>
            </a:r>
            <a:r>
              <a:rPr lang="en-US" dirty="0"/>
              <a:t>make sure that everything works well</a:t>
            </a:r>
            <a:r>
              <a:rPr lang="en-US" dirty="0" smtClean="0"/>
              <a:t>?</a:t>
            </a:r>
            <a:endParaRPr lang="en-GB" b="1" dirty="0" smtClean="0">
              <a:solidFill>
                <a:srgbClr val="00B050"/>
              </a:solidFill>
            </a:endParaRPr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15</a:t>
            </a:fld>
            <a:endParaRPr lang="de-DE" sz="2000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64088" y="107340"/>
            <a:ext cx="2035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Discussion topics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27297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64088" y="107340"/>
            <a:ext cx="1566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Review 2011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2</a:t>
            </a:fld>
            <a:endParaRPr lang="de-DE" sz="2000" dirty="0">
              <a:solidFill>
                <a:srgbClr val="FFFFFF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9552" y="1052736"/>
            <a:ext cx="799288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GB" sz="1600" b="1" dirty="0" smtClean="0">
                <a:solidFill>
                  <a:srgbClr val="74A510"/>
                </a:solidFill>
                <a:latin typeface="Cambria" pitchFamily="18" charset="0"/>
              </a:rPr>
              <a:t>Optimize the procedure: executable MINERVA on the DVD + organizing data samples in a specific event folder (DVD)</a:t>
            </a:r>
          </a:p>
          <a:p>
            <a:pPr marL="342900" indent="-342900">
              <a:buFont typeface="+mj-lt"/>
              <a:buAutoNum type="arabicPeriod"/>
            </a:pPr>
            <a:endParaRPr lang="en-GB" sz="16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>
                <a:solidFill>
                  <a:srgbClr val="FF0000"/>
                </a:solidFill>
                <a:latin typeface="Cambria" pitchFamily="18" charset="0"/>
              </a:rPr>
              <a:t>I will think about shorter instructions.</a:t>
            </a:r>
          </a:p>
          <a:p>
            <a:pPr marL="342900" indent="-342900">
              <a:buFont typeface="+mj-lt"/>
              <a:buAutoNum type="arabicPeriod"/>
            </a:pPr>
            <a:endParaRPr lang="en-GB" sz="16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  <a:latin typeface="Cambria" pitchFamily="18" charset="0"/>
              </a:rPr>
              <a:t>We will offer better step by step interpretations of both ratios.</a:t>
            </a:r>
          </a:p>
          <a:p>
            <a:pPr marL="342900" indent="-342900">
              <a:buFont typeface="+mj-lt"/>
              <a:buAutoNum type="arabicPeriod"/>
            </a:pPr>
            <a:endParaRPr lang="en-GB" sz="16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  <a:latin typeface="Cambria" pitchFamily="18" charset="0"/>
              </a:rPr>
              <a:t>We will prepare better documentation for </a:t>
            </a:r>
            <a:r>
              <a:rPr lang="en-GB" sz="1600" b="1" dirty="0" smtClean="0">
                <a:solidFill>
                  <a:schemeClr val="bg1">
                    <a:lumMod val="65000"/>
                  </a:schemeClr>
                </a:solidFill>
                <a:latin typeface="Cambria" pitchFamily="18" charset="0"/>
              </a:rPr>
              <a:t>tutors. - </a:t>
            </a:r>
            <a:r>
              <a:rPr lang="en-GB" sz="1600" b="1" dirty="0" smtClean="0">
                <a:solidFill>
                  <a:srgbClr val="FFFF00"/>
                </a:solidFill>
                <a:latin typeface="Cambria" pitchFamily="18" charset="0"/>
                <a:hlinkClick r:id="rId2" action="ppaction://hlinkfile"/>
              </a:rPr>
              <a:t>IPPOG database entry</a:t>
            </a:r>
            <a:endParaRPr lang="en-GB" sz="1600" b="1" dirty="0" smtClean="0">
              <a:solidFill>
                <a:srgbClr val="FFFF00"/>
              </a:solidFill>
              <a:latin typeface="Cambria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16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>
                <a:solidFill>
                  <a:srgbClr val="74A510"/>
                </a:solidFill>
                <a:latin typeface="Cambria" pitchFamily="18" charset="0"/>
              </a:rPr>
              <a:t>Prepare different data samples for each venue in order to more benefit from combining results (thus we will really see the statistic uncertainty shrinking) </a:t>
            </a:r>
          </a:p>
          <a:p>
            <a:pPr marL="342900" indent="-342900">
              <a:buFont typeface="+mj-lt"/>
              <a:buAutoNum type="arabicPeriod"/>
            </a:pPr>
            <a:endParaRPr lang="en-GB" sz="1600" b="1" dirty="0" smtClean="0">
              <a:solidFill>
                <a:srgbClr val="74A510"/>
              </a:solidFill>
              <a:latin typeface="Cambr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>
                <a:solidFill>
                  <a:srgbClr val="74A510"/>
                </a:solidFill>
                <a:latin typeface="Cambria" pitchFamily="18" charset="0"/>
              </a:rPr>
              <a:t>Replace simulated Higgs events </a:t>
            </a:r>
            <a:r>
              <a:rPr lang="en-GB" sz="1600" b="1" dirty="0">
                <a:solidFill>
                  <a:srgbClr val="FF0000"/>
                </a:solidFill>
                <a:latin typeface="Cambria" pitchFamily="18" charset="0"/>
              </a:rPr>
              <a:t>by real WW </a:t>
            </a:r>
            <a:r>
              <a:rPr lang="en-GB" sz="1600" b="1" dirty="0" smtClean="0">
                <a:solidFill>
                  <a:srgbClr val="FF0000"/>
                </a:solidFill>
                <a:latin typeface="Cambria" pitchFamily="18" charset="0"/>
              </a:rPr>
              <a:t>events (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but simulated H</a:t>
            </a:r>
            <a:r>
              <a:rPr lang="en-GB" sz="1200" dirty="0" smtClean="0">
                <a:solidFill>
                  <a:schemeClr val="bg2">
                    <a:lumMod val="50000"/>
                  </a:schemeClr>
                </a:solidFill>
                <a:latin typeface="Wingdings"/>
                <a:ea typeface="Wingdings"/>
                <a:cs typeface="Wingdings"/>
                <a:sym typeface="Wingdings"/>
              </a:rPr>
              <a:t>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WW and WW </a:t>
            </a:r>
            <a:r>
              <a:rPr lang="en-GB" sz="1600" b="1" dirty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events </a:t>
            </a:r>
            <a:r>
              <a:rPr lang="en-GB" sz="1600" b="1" dirty="0" smtClean="0">
                <a:solidFill>
                  <a:schemeClr val="bg2">
                    <a:lumMod val="50000"/>
                  </a:schemeClr>
                </a:solidFill>
                <a:latin typeface="Cambria" pitchFamily="18" charset="0"/>
              </a:rPr>
              <a:t>instead</a:t>
            </a:r>
            <a:r>
              <a:rPr lang="en-GB" sz="1600" b="1" dirty="0" smtClean="0">
                <a:solidFill>
                  <a:srgbClr val="FF0000"/>
                </a:solidFill>
                <a:latin typeface="Cambria" pitchFamily="18" charset="0"/>
              </a:rPr>
              <a:t>)</a:t>
            </a:r>
            <a:endParaRPr lang="en-GB" sz="16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marL="342900" indent="-342900">
              <a:buFont typeface="+mj-lt"/>
              <a:buAutoNum type="arabicPeriod"/>
            </a:pPr>
            <a:endParaRPr lang="en-GB" sz="16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>
                <a:solidFill>
                  <a:schemeClr val="tx2">
                    <a:lumMod val="20000"/>
                    <a:lumOff val="80000"/>
                  </a:schemeClr>
                </a:solidFill>
                <a:latin typeface="Cambria" pitchFamily="18" charset="0"/>
              </a:rPr>
              <a:t>Offer possibility to students that work on the path at home to discuss and interpret their results (by creating an interactive platform)</a:t>
            </a:r>
          </a:p>
          <a:p>
            <a:pPr marL="342900" indent="-342900">
              <a:buFont typeface="+mj-lt"/>
              <a:buAutoNum type="arabicPeriod"/>
            </a:pPr>
            <a:endParaRPr lang="en-GB" sz="1600" b="1" dirty="0" smtClean="0">
              <a:solidFill>
                <a:srgbClr val="00B050"/>
              </a:solidFill>
              <a:latin typeface="Cambria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en-GB" sz="1600" b="1" dirty="0" smtClean="0">
                <a:solidFill>
                  <a:srgbClr val="74A510"/>
                </a:solidFill>
                <a:latin typeface="Cambria" pitchFamily="18" charset="0"/>
              </a:rPr>
              <a:t>I will do a didactic survey on the Masterclasses in </a:t>
            </a:r>
            <a:r>
              <a:rPr lang="en-GB" sz="1600" b="1" dirty="0" smtClean="0">
                <a:solidFill>
                  <a:srgbClr val="74A510"/>
                </a:solidFill>
                <a:latin typeface="Cambria" pitchFamily="18" charset="0"/>
              </a:rPr>
              <a:t>2012</a:t>
            </a:r>
            <a:endParaRPr lang="en-GB" sz="1600" b="1" dirty="0">
              <a:solidFill>
                <a:srgbClr val="74A51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3</a:t>
            </a:fld>
            <a:endParaRPr lang="de-DE" sz="2000" dirty="0">
              <a:solidFill>
                <a:srgbClr val="FFFFFF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27584" y="899422"/>
            <a:ext cx="7560840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ü"/>
            </a:pPr>
            <a:r>
              <a:rPr lang="en-US" sz="2400" b="1" dirty="0" smtClean="0">
                <a:solidFill>
                  <a:srgbClr val="74A510"/>
                </a:solidFill>
              </a:rPr>
              <a:t>39</a:t>
            </a:r>
            <a:r>
              <a:rPr lang="en-US" dirty="0" smtClean="0"/>
              <a:t> W-path Masterclasses with at least </a:t>
            </a:r>
            <a:r>
              <a:rPr lang="en-US" sz="2400" b="1" dirty="0" smtClean="0">
                <a:solidFill>
                  <a:srgbClr val="74A510"/>
                </a:solidFill>
              </a:rPr>
              <a:t>1500</a:t>
            </a:r>
            <a:r>
              <a:rPr lang="en-US" sz="2400" dirty="0" smtClean="0"/>
              <a:t> </a:t>
            </a:r>
            <a:r>
              <a:rPr lang="en-US" dirty="0" smtClean="0"/>
              <a:t>participants in IMC 2012</a:t>
            </a:r>
          </a:p>
          <a:p>
            <a:pPr marL="342900" indent="-342900">
              <a:buFont typeface="Wingdings" charset="2"/>
              <a:buChar char="ü"/>
            </a:pPr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W-path MC were carried out with two main tasks:</a:t>
            </a:r>
          </a:p>
          <a:p>
            <a:pPr marL="742950" lvl="1" indent="-285750">
              <a:buFont typeface="Wingdings" charset="2"/>
              <a:buChar char="ü"/>
            </a:pPr>
            <a:r>
              <a:rPr lang="en-US" dirty="0" smtClean="0"/>
              <a:t>W+/W- ratio (developed in 2010/11)</a:t>
            </a:r>
          </a:p>
          <a:p>
            <a:pPr marL="800100" lvl="1" indent="-342900">
              <a:buFont typeface="Wingdings" charset="2"/>
              <a:buChar char="ü"/>
            </a:pPr>
            <a:r>
              <a:rPr lang="en-US" sz="2000" b="1" dirty="0" smtClean="0">
                <a:solidFill>
                  <a:srgbClr val="74A510"/>
                </a:solidFill>
              </a:rPr>
              <a:t>Search for the Higgs</a:t>
            </a:r>
            <a:r>
              <a:rPr lang="en-US" dirty="0" smtClean="0"/>
              <a:t> (developed for IMC 2012)</a:t>
            </a:r>
          </a:p>
          <a:p>
            <a:pPr marL="285750" indent="-285750">
              <a:buFont typeface="Wingdings" charset="2"/>
              <a:buChar char="ü"/>
            </a:pPr>
            <a:endParaRPr lang="en-US" dirty="0"/>
          </a:p>
          <a:p>
            <a:pPr marL="285750" indent="-285750">
              <a:buFont typeface="Wingdings" charset="2"/>
              <a:buChar char="ü"/>
            </a:pPr>
            <a:r>
              <a:rPr lang="en-US" dirty="0" smtClean="0"/>
              <a:t>Event Display </a:t>
            </a:r>
            <a:r>
              <a:rPr lang="en-US" sz="2000" b="1" dirty="0" smtClean="0">
                <a:solidFill>
                  <a:srgbClr val="74A510"/>
                </a:solidFill>
              </a:rPr>
              <a:t>MINERVA</a:t>
            </a:r>
            <a:r>
              <a:rPr lang="en-US" sz="2000" dirty="0" smtClean="0"/>
              <a:t> </a:t>
            </a:r>
            <a:r>
              <a:rPr lang="en-US" dirty="0" smtClean="0"/>
              <a:t>was adapted and </a:t>
            </a:r>
            <a:r>
              <a:rPr lang="en-US" sz="2000" b="1" dirty="0" smtClean="0">
                <a:solidFill>
                  <a:srgbClr val="74A510"/>
                </a:solidFill>
              </a:rPr>
              <a:t>histogram tool </a:t>
            </a:r>
            <a:r>
              <a:rPr lang="en-US" dirty="0" smtClean="0"/>
              <a:t>was developed to plot the distribution of opening angles in WW </a:t>
            </a:r>
            <a:r>
              <a:rPr lang="en-US" sz="1200" dirty="0" smtClean="0">
                <a:latin typeface="Wingdings"/>
                <a:ea typeface="Wingdings"/>
                <a:cs typeface="Wingdings"/>
                <a:sym typeface="Wingdings"/>
              </a:rPr>
              <a:t> </a:t>
            </a:r>
            <a:r>
              <a:rPr lang="en-US" dirty="0" err="1" smtClean="0">
                <a:sym typeface="Wingdings"/>
              </a:rPr>
              <a:t>lνlν</a:t>
            </a:r>
            <a:r>
              <a:rPr lang="en-US" dirty="0" smtClean="0">
                <a:sym typeface="Wingdings"/>
              </a:rPr>
              <a:t> events</a:t>
            </a:r>
          </a:p>
          <a:p>
            <a:pPr marL="285750" indent="-285750">
              <a:buFont typeface="Wingdings" charset="2"/>
              <a:buChar char="ü"/>
            </a:pPr>
            <a:endParaRPr lang="en-US" dirty="0">
              <a:sym typeface="Wingdings"/>
            </a:endParaRPr>
          </a:p>
          <a:p>
            <a:pPr marL="342900" indent="-342900">
              <a:buFont typeface="Wingdings" charset="2"/>
              <a:buChar char="ü"/>
            </a:pPr>
            <a:r>
              <a:rPr lang="en-US" sz="2000" b="1" dirty="0" smtClean="0">
                <a:solidFill>
                  <a:srgbClr val="74A510"/>
                </a:solidFill>
                <a:sym typeface="Wingdings"/>
              </a:rPr>
              <a:t>Spreadsheets</a:t>
            </a:r>
            <a:r>
              <a:rPr lang="en-US" sz="2000" dirty="0" smtClean="0">
                <a:solidFill>
                  <a:srgbClr val="74A510"/>
                </a:solidFill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were simplified and used </a:t>
            </a:r>
            <a:r>
              <a:rPr lang="en-US" sz="2000" b="1" dirty="0" smtClean="0">
                <a:solidFill>
                  <a:srgbClr val="74A510"/>
                </a:solidFill>
                <a:sym typeface="Wingdings"/>
              </a:rPr>
              <a:t>online</a:t>
            </a:r>
            <a:r>
              <a:rPr lang="en-US" sz="2000" dirty="0" smtClean="0">
                <a:sym typeface="Wingdings"/>
              </a:rPr>
              <a:t> </a:t>
            </a:r>
            <a:r>
              <a:rPr lang="en-US" dirty="0" smtClean="0">
                <a:sym typeface="Wingdings"/>
              </a:rPr>
              <a:t>without any problems!</a:t>
            </a:r>
          </a:p>
          <a:p>
            <a:pPr marL="285750" indent="-285750">
              <a:buFont typeface="Wingdings" charset="2"/>
              <a:buChar char="ü"/>
            </a:pPr>
            <a:endParaRPr lang="en-US" dirty="0" smtClean="0"/>
          </a:p>
          <a:p>
            <a:pPr marL="342900" indent="-342900">
              <a:buFont typeface="Wingdings" charset="2"/>
              <a:buChar char="ü"/>
            </a:pPr>
            <a:r>
              <a:rPr lang="en-US" sz="2000" b="1" dirty="0" smtClean="0">
                <a:solidFill>
                  <a:srgbClr val="74A510"/>
                </a:solidFill>
              </a:rPr>
              <a:t>Bigger data sample</a:t>
            </a:r>
            <a:r>
              <a:rPr lang="en-US" dirty="0" smtClean="0"/>
              <a:t> (6000 events) was offered in order to experience </a:t>
            </a:r>
            <a:r>
              <a:rPr lang="en-US" sz="2000" b="1" dirty="0" smtClean="0">
                <a:solidFill>
                  <a:srgbClr val="74A510"/>
                </a:solidFill>
              </a:rPr>
              <a:t>combination of results</a:t>
            </a:r>
            <a:r>
              <a:rPr lang="en-US" dirty="0" smtClean="0"/>
              <a:t>, which were successfully carried out during video conferences of IMC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364088" y="107340"/>
            <a:ext cx="1566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Review 2012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76248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64088" y="107340"/>
            <a:ext cx="213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Students’ results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4</a:t>
            </a:fld>
            <a:endParaRPr lang="de-DE" sz="2000" dirty="0">
              <a:solidFill>
                <a:srgbClr val="FFFFFF"/>
              </a:solidFill>
            </a:endParaRPr>
          </a:p>
        </p:txBody>
      </p:sp>
      <p:pic>
        <p:nvPicPr>
          <p:cNvPr id="2" name="Picture 1" descr="ratio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584525"/>
            <a:ext cx="7631981" cy="4652787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1547664" y="3356992"/>
            <a:ext cx="6624736" cy="0"/>
          </a:xfrm>
          <a:prstGeom prst="line">
            <a:avLst/>
          </a:prstGeom>
          <a:ln w="38100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64088" y="107340"/>
            <a:ext cx="21342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Students’ results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5</a:t>
            </a:fld>
            <a:endParaRPr lang="de-DE" sz="2000" dirty="0">
              <a:solidFill>
                <a:srgbClr val="FFFFFF"/>
              </a:solidFill>
            </a:endParaRPr>
          </a:p>
        </p:txBody>
      </p:sp>
      <p:pic>
        <p:nvPicPr>
          <p:cNvPr id="3" name="Picture 2" descr="placeall-2012040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1937279"/>
            <a:ext cx="7164288" cy="401200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6516216" y="2636912"/>
            <a:ext cx="1296144" cy="360040"/>
          </a:xfrm>
          <a:prstGeom prst="rect">
            <a:avLst/>
          </a:prstGeom>
          <a:solidFill>
            <a:schemeClr val="bg1"/>
          </a:solidFill>
          <a:ln w="0">
            <a:solidFill>
              <a:schemeClr val="tx1"/>
            </a:solidFill>
          </a:ln>
          <a:effectLst/>
          <a:scene3d>
            <a:camera prst="orthographicFront"/>
            <a:lightRig rig="threePt" dir="tl">
              <a:rot lat="0" lon="0" rev="20400000"/>
            </a:lightRig>
          </a:scene3d>
          <a:sp3d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04681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6</a:t>
            </a:fld>
            <a:endParaRPr lang="de-DE" sz="2000" dirty="0">
              <a:solidFill>
                <a:srgbClr val="FFFFFF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59632" y="1844824"/>
            <a:ext cx="6696744" cy="32983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latin typeface="Cambria" pitchFamily="18" charset="0"/>
              </a:rPr>
              <a:t>Unique </a:t>
            </a:r>
            <a:r>
              <a:rPr lang="en-GB" sz="2000" b="1" dirty="0" smtClean="0">
                <a:latin typeface="Cambria" pitchFamily="18" charset="0"/>
              </a:rPr>
              <a:t>Visitors 2012 (</a:t>
            </a:r>
            <a:r>
              <a:rPr lang="en-GB" sz="2000" b="1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2011</a:t>
            </a:r>
            <a:r>
              <a:rPr lang="en-GB" sz="2000" b="1" dirty="0" smtClean="0">
                <a:latin typeface="Cambria" pitchFamily="18" charset="0"/>
              </a:rPr>
              <a:t>):</a:t>
            </a:r>
            <a:r>
              <a:rPr lang="en-GB" sz="2000" b="1" dirty="0" smtClean="0">
                <a:latin typeface="Cambria" pitchFamily="18" charset="0"/>
              </a:rPr>
              <a:t>	</a:t>
            </a:r>
            <a:r>
              <a:rPr lang="en-GB" sz="2000" b="1" dirty="0" smtClean="0">
                <a:latin typeface="Cambria" pitchFamily="18" charset="0"/>
              </a:rPr>
              <a:t>3,272 (</a:t>
            </a:r>
            <a:r>
              <a:rPr lang="en-GB" sz="2000" b="1" dirty="0" smtClean="0">
                <a:solidFill>
                  <a:srgbClr val="7F7F7F"/>
                </a:solidFill>
                <a:latin typeface="Cambria" pitchFamily="18" charset="0"/>
              </a:rPr>
              <a:t>3,594</a:t>
            </a:r>
            <a:r>
              <a:rPr lang="en-GB" sz="2000" b="1" dirty="0" smtClean="0">
                <a:latin typeface="Cambria" pitchFamily="18" charset="0"/>
              </a:rPr>
              <a:t>)</a:t>
            </a:r>
            <a:endParaRPr lang="en-GB" sz="2000" b="1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000" b="1" dirty="0" smtClean="0">
                <a:latin typeface="Cambria" pitchFamily="18" charset="0"/>
              </a:rPr>
              <a:t>Number of Visits:		</a:t>
            </a:r>
            <a:r>
              <a:rPr lang="en-GB" sz="2000" b="1" dirty="0" smtClean="0">
                <a:latin typeface="Cambria" pitchFamily="18" charset="0"/>
              </a:rPr>
              <a:t>4,778 (</a:t>
            </a:r>
            <a:r>
              <a:rPr lang="en-GB" sz="2000" b="1" dirty="0" smtClean="0">
                <a:solidFill>
                  <a:srgbClr val="7F7F7F"/>
                </a:solidFill>
                <a:latin typeface="Cambria" pitchFamily="18" charset="0"/>
              </a:rPr>
              <a:t>6,015</a:t>
            </a:r>
            <a:r>
              <a:rPr lang="en-GB" sz="2000" b="1" dirty="0" smtClean="0">
                <a:latin typeface="Cambria" pitchFamily="18" charset="0"/>
              </a:rPr>
              <a:t>)</a:t>
            </a:r>
            <a:endParaRPr lang="en-GB" sz="2000" b="1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en-GB" sz="2000" b="1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000" b="1" dirty="0" smtClean="0">
                <a:latin typeface="Cambria" pitchFamily="18" charset="0"/>
              </a:rPr>
              <a:t>Number of visited pages:	</a:t>
            </a:r>
            <a:r>
              <a:rPr lang="en-GB" sz="2000" b="1" dirty="0" smtClean="0">
                <a:latin typeface="Cambria" pitchFamily="18" charset="0"/>
              </a:rPr>
              <a:t>29632 (</a:t>
            </a:r>
            <a:r>
              <a:rPr lang="en-GB" sz="2000" b="1" dirty="0" smtClean="0">
                <a:solidFill>
                  <a:srgbClr val="7F7F7F"/>
                </a:solidFill>
                <a:latin typeface="Cambria" pitchFamily="18" charset="0"/>
              </a:rPr>
              <a:t>44,573</a:t>
            </a:r>
            <a:r>
              <a:rPr lang="en-GB" sz="2000" b="1" dirty="0" smtClean="0">
                <a:latin typeface="Cambria" pitchFamily="18" charset="0"/>
              </a:rPr>
              <a:t>)</a:t>
            </a:r>
            <a:endParaRPr lang="en-GB" sz="2000" b="1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000" b="1" dirty="0" smtClean="0">
                <a:latin typeface="Cambria" pitchFamily="18" charset="0"/>
              </a:rPr>
              <a:t>(per visit)			</a:t>
            </a:r>
            <a:r>
              <a:rPr lang="en-GB" sz="2000" b="1" dirty="0">
                <a:latin typeface="Cambria" pitchFamily="18" charset="0"/>
              </a:rPr>
              <a:t>(</a:t>
            </a:r>
            <a:r>
              <a:rPr lang="en-GB" sz="2000" b="1" dirty="0" smtClean="0">
                <a:latin typeface="Cambria" pitchFamily="18" charset="0"/>
              </a:rPr>
              <a:t>6.2 (</a:t>
            </a:r>
            <a:r>
              <a:rPr lang="en-GB" sz="2000" b="1" dirty="0" smtClean="0">
                <a:solidFill>
                  <a:srgbClr val="7F7F7F"/>
                </a:solidFill>
                <a:latin typeface="Cambria" pitchFamily="18" charset="0"/>
              </a:rPr>
              <a:t>7.4</a:t>
            </a:r>
            <a:r>
              <a:rPr lang="en-GB" sz="2000" b="1" dirty="0" smtClean="0">
                <a:latin typeface="Cambria" pitchFamily="18" charset="0"/>
              </a:rPr>
              <a:t>))</a:t>
            </a:r>
            <a:endParaRPr lang="en-GB" sz="2000" b="1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endParaRPr lang="en-GB" sz="2000" b="1" dirty="0" smtClean="0">
              <a:latin typeface="Cambria" pitchFamily="18" charset="0"/>
            </a:endParaRPr>
          </a:p>
          <a:p>
            <a:pPr>
              <a:lnSpc>
                <a:spcPct val="150000"/>
              </a:lnSpc>
            </a:pPr>
            <a:r>
              <a:rPr lang="en-GB" sz="2000" b="1" dirty="0" smtClean="0">
                <a:latin typeface="Cambria" pitchFamily="18" charset="0"/>
              </a:rPr>
              <a:t>Bandwidth:			</a:t>
            </a:r>
            <a:r>
              <a:rPr lang="en-GB" sz="2000" b="1" dirty="0" smtClean="0">
                <a:latin typeface="Cambria" pitchFamily="18" charset="0"/>
              </a:rPr>
              <a:t>29.2 GB (</a:t>
            </a:r>
            <a:r>
              <a:rPr lang="en-GB" sz="2000" b="1" dirty="0" smtClean="0">
                <a:solidFill>
                  <a:srgbClr val="7F7F7F"/>
                </a:solidFill>
                <a:latin typeface="Cambria" pitchFamily="18" charset="0"/>
              </a:rPr>
              <a:t>113.1</a:t>
            </a:r>
            <a:r>
              <a:rPr lang="en-GB" sz="2000" b="1" dirty="0" smtClean="0">
                <a:latin typeface="Cambria" pitchFamily="18" charset="0"/>
              </a:rPr>
              <a:t> </a:t>
            </a:r>
            <a:r>
              <a:rPr lang="en-GB" sz="2000" b="1" dirty="0" smtClean="0">
                <a:solidFill>
                  <a:srgbClr val="7F7F7F"/>
                </a:solidFill>
                <a:latin typeface="Cambria" pitchFamily="18" charset="0"/>
              </a:rPr>
              <a:t>GB</a:t>
            </a:r>
            <a:r>
              <a:rPr lang="en-GB" sz="2000" b="1" dirty="0" smtClean="0">
                <a:latin typeface="Cambria" pitchFamily="18" charset="0"/>
              </a:rPr>
              <a:t>)</a:t>
            </a:r>
            <a:endParaRPr lang="en-GB" sz="2000" b="1" dirty="0">
              <a:latin typeface="Cambri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27584" y="5734997"/>
            <a:ext cx="7848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Data valid for the website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  <a:hlinkClick r:id="rId2"/>
              </a:rPr>
              <a:t>www.cern.ch/kjende/*.htm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 and the period between </a:t>
            </a:r>
          </a:p>
          <a:p>
            <a:pPr algn="just"/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March 01 and March 31 </a:t>
            </a:r>
            <a:r>
              <a:rPr lang="en-GB" i="1" dirty="0" smtClean="0">
                <a:solidFill>
                  <a:schemeClr val="bg1">
                    <a:lumMod val="50000"/>
                  </a:schemeClr>
                </a:solidFill>
                <a:latin typeface="Cambria" pitchFamily="18" charset="0"/>
              </a:rPr>
              <a:t>2012</a:t>
            </a:r>
            <a:endParaRPr lang="en-GB" i="1" dirty="0">
              <a:solidFill>
                <a:schemeClr val="bg1">
                  <a:lumMod val="50000"/>
                </a:schemeClr>
              </a:solidFill>
              <a:latin typeface="Cambri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4088" y="107340"/>
            <a:ext cx="2225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Website statistics 1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364088" y="107340"/>
            <a:ext cx="2225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Website statistics 2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7</a:t>
            </a:fld>
            <a:endParaRPr lang="de-DE" sz="2000" dirty="0">
              <a:solidFill>
                <a:srgbClr val="FFFFFF"/>
              </a:solidFill>
            </a:endParaRPr>
          </a:p>
        </p:txBody>
      </p:sp>
      <p:pic>
        <p:nvPicPr>
          <p:cNvPr id="4" name="Picture 3" descr="dailyUseWeb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484784"/>
            <a:ext cx="7524328" cy="4587157"/>
          </a:xfrm>
          <a:prstGeom prst="rect">
            <a:avLst/>
          </a:prstGeom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monthlyUseWeb2012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7677472" cy="468052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64088" y="107340"/>
            <a:ext cx="2225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Website statistics 3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9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8</a:t>
            </a:fld>
            <a:endParaRPr lang="de-DE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39552" y="1196752"/>
            <a:ext cx="7848872" cy="27930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000" b="1" dirty="0" smtClean="0">
                <a:solidFill>
                  <a:srgbClr val="660066"/>
                </a:solidFill>
              </a:rPr>
              <a:t>France - Nicolas: </a:t>
            </a:r>
            <a:endParaRPr lang="en-GB" sz="2000" b="1" dirty="0" smtClean="0">
              <a:solidFill>
                <a:srgbClr val="660066"/>
              </a:solidFill>
            </a:endParaRP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US" sz="2000" dirty="0">
                <a:solidFill>
                  <a:srgbClr val="FF0000"/>
                </a:solidFill>
              </a:rPr>
              <a:t>Could the default setting of the event display be changed so that tracks </a:t>
            </a:r>
            <a:r>
              <a:rPr lang="en-US" sz="2000" dirty="0" smtClean="0">
                <a:solidFill>
                  <a:srgbClr val="FF0000"/>
                </a:solidFill>
              </a:rPr>
              <a:t>are displayed </a:t>
            </a:r>
            <a:r>
              <a:rPr lang="en-US" sz="2000" dirty="0">
                <a:solidFill>
                  <a:srgbClr val="FF0000"/>
                </a:solidFill>
              </a:rPr>
              <a:t>by default</a:t>
            </a:r>
            <a:r>
              <a:rPr lang="en-US" sz="2000" b="1" dirty="0" smtClean="0">
                <a:solidFill>
                  <a:srgbClr val="FF0000"/>
                </a:solidFill>
              </a:rPr>
              <a:t>?</a:t>
            </a:r>
          </a:p>
          <a:p>
            <a:pPr marL="285750" indent="-285750">
              <a:lnSpc>
                <a:spcPct val="150000"/>
              </a:lnSpc>
              <a:buFont typeface="Wingdings" charset="2"/>
              <a:buChar char="§"/>
            </a:pPr>
            <a:r>
              <a:rPr lang="en-US" sz="2000" b="1" dirty="0" smtClean="0">
                <a:solidFill>
                  <a:schemeClr val="bg2">
                    <a:lumMod val="50000"/>
                  </a:schemeClr>
                </a:solidFill>
              </a:rPr>
              <a:t>Already done! Proper MINERVA version can be downloaded at </a:t>
            </a:r>
            <a:r>
              <a:rPr lang="en-US" sz="2000" b="1" dirty="0" smtClean="0">
                <a:hlinkClick r:id="rId2"/>
              </a:rPr>
              <a:t>www.cern.ch/kjende/downloads/minerva2012.zip</a:t>
            </a:r>
            <a:r>
              <a:rPr lang="en-US" sz="2000" b="1" dirty="0" smtClean="0"/>
              <a:t> </a:t>
            </a:r>
            <a:endParaRPr lang="en-US" sz="2000" b="1" dirty="0"/>
          </a:p>
          <a:p>
            <a:endParaRPr lang="en-US" b="1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5364088" y="107340"/>
            <a:ext cx="1526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Feedback 1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>
          <a:xfrm>
            <a:off x="4649096" y="111547"/>
            <a:ext cx="1332156" cy="365125"/>
          </a:xfrm>
        </p:spPr>
        <p:txBody>
          <a:bodyPr/>
          <a:lstStyle/>
          <a:p>
            <a:fld id="{7918A607-EE89-47D7-BC51-97997AAC3A63}" type="slidenum">
              <a:rPr lang="de-DE" sz="2000" smtClean="0">
                <a:solidFill>
                  <a:srgbClr val="FFFFFF"/>
                </a:solidFill>
              </a:rPr>
              <a:pPr/>
              <a:t>9</a:t>
            </a:fld>
            <a:endParaRPr lang="de-DE" sz="20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Austin.thmx</Template>
  <TotalTime>13764</TotalTime>
  <Words>702</Words>
  <Application>Microsoft Macintosh PowerPoint</Application>
  <PresentationFormat>On-screen Show (4:3)</PresentationFormat>
  <Paragraphs>110</Paragraphs>
  <Slides>15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Beschleuniger, Detektoren und Datenanalyse</dc:title>
  <dc:creator>kjende</dc:creator>
  <cp:lastModifiedBy>Konrad Jende</cp:lastModifiedBy>
  <cp:revision>139</cp:revision>
  <dcterms:created xsi:type="dcterms:W3CDTF">2010-08-26T09:12:28Z</dcterms:created>
  <dcterms:modified xsi:type="dcterms:W3CDTF">2012-04-19T11:30:27Z</dcterms:modified>
</cp:coreProperties>
</file>