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61" r:id="rId2"/>
    <p:sldId id="279" r:id="rId3"/>
    <p:sldId id="281" r:id="rId4"/>
    <p:sldId id="282" r:id="rId5"/>
    <p:sldId id="280" r:id="rId6"/>
    <p:sldId id="283" r:id="rId7"/>
    <p:sldId id="285" r:id="rId8"/>
    <p:sldId id="277" r:id="rId9"/>
    <p:sldId id="265" r:id="rId10"/>
    <p:sldId id="276" r:id="rId11"/>
    <p:sldId id="260" r:id="rId12"/>
    <p:sldId id="275" r:id="rId13"/>
    <p:sldId id="266" r:id="rId14"/>
    <p:sldId id="271" r:id="rId15"/>
    <p:sldId id="259" r:id="rId16"/>
    <p:sldId id="273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3D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-128" y="-7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>
        <p:scale>
          <a:sx n="214" d="100"/>
          <a:sy n="214" d="100"/>
        </p:scale>
        <p:origin x="960" y="800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interSettings" Target="printerSettings/printerSettings1.bin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24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notesMaster" Target="notesMasters/notesMaster1.xml"/><Relationship Id="rId1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22C08E-277D-3A46-962E-16F5E4DEBCD7}" type="datetime1">
              <a:rPr lang="en-US" smtClean="0"/>
              <a:t>4/19/12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12F18-CEB0-C04C-815E-6595D7A737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65922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03D1EE-8D3E-A24C-8796-C6CC6C6E8680}" type="datetime1">
              <a:rPr lang="en-US" smtClean="0"/>
              <a:t>4/19/12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87463E-EA6A-3A49-BFE3-E949F4E168E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27240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F02479EC-DFF2-1F4C-AE6D-C43903970BDB}" type="slidenum">
              <a:rPr lang="en-US" sz="1200" b="0"/>
              <a:pPr/>
              <a:t>1</a:t>
            </a:fld>
            <a:endParaRPr lang="en-US" sz="1200" b="0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E931510A-306F-B743-839A-6FE576775FF9}" type="slidenum">
              <a:rPr lang="en-US" sz="1200" b="0"/>
              <a:pPr/>
              <a:t>2</a:t>
            </a:fld>
            <a:endParaRPr lang="en-US" sz="1200" b="0"/>
          </a:p>
        </p:txBody>
      </p:sp>
      <p:sp>
        <p:nvSpPr>
          <p:cNvPr id="40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795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008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5055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3731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5489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970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592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0387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599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8840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47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F29FC-EFE1-BA4B-B37C-78AB6B3F4F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092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jpg"/><Relationship Id="rId5" Type="http://schemas.openxmlformats.org/officeDocument/2006/relationships/image" Target="../media/image17.jpg"/><Relationship Id="rId6" Type="http://schemas.openxmlformats.org/officeDocument/2006/relationships/hyperlink" Target="http://www.facebook.com/pages/Os-aceleradores-de-part%C3%ADculas-na-sala-de-aula/100928783362350" TargetMode="Externa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4" Type="http://schemas.openxmlformats.org/officeDocument/2006/relationships/image" Target="../media/image19.gif"/><Relationship Id="rId5" Type="http://schemas.openxmlformats.org/officeDocument/2006/relationships/image" Target="../media/image20.gif"/><Relationship Id="rId6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cdsweb.cern.ch/record/1438735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hyperlink" Target="http://aliceinfo.cern.ch/public/MasterCL/MasterClassWebpage.html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ChangeArrowheads="1"/>
          </p:cNvSpPr>
          <p:nvPr/>
        </p:nvSpPr>
        <p:spPr bwMode="auto">
          <a:xfrm>
            <a:off x="380999" y="2315800"/>
            <a:ext cx="8494757" cy="2369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chemeClr val="tx2"/>
                </a:solidFill>
                <a:cs typeface="Arial"/>
              </a:rPr>
              <a:t>The ALICE Measurement</a:t>
            </a:r>
          </a:p>
          <a:p>
            <a:pPr algn="ctr"/>
            <a:r>
              <a:rPr lang="en-US" sz="2000" dirty="0">
                <a:solidFill>
                  <a:srgbClr val="0000FF"/>
                </a:solidFill>
                <a:cs typeface="Arial"/>
              </a:rPr>
              <a:t>Looking for strange particles in ALICE</a:t>
            </a:r>
          </a:p>
          <a:p>
            <a:pPr algn="ctr"/>
            <a:endParaRPr lang="en-US" sz="1800" b="0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cs typeface="Arial"/>
              </a:rPr>
              <a:t>The 2012 version of the measurement</a:t>
            </a:r>
            <a:endParaRPr lang="en-US" sz="1800" b="0" dirty="0">
              <a:cs typeface="Arial"/>
            </a:endParaRPr>
          </a:p>
          <a:p>
            <a:endParaRPr lang="en-US" sz="1800" b="0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solidFill>
                  <a:srgbClr val="B63DFF"/>
                </a:solidFill>
                <a:cs typeface="Arial"/>
              </a:rPr>
              <a:t>Facts and feedback from the 2012 </a:t>
            </a:r>
            <a:r>
              <a:rPr lang="en-US" sz="1800" b="0" dirty="0" err="1" smtClean="0">
                <a:solidFill>
                  <a:srgbClr val="B63DFF"/>
                </a:solidFill>
                <a:cs typeface="Arial"/>
              </a:rPr>
              <a:t>masterclasses</a:t>
            </a:r>
            <a:endParaRPr lang="en-US" sz="1800" b="0" dirty="0">
              <a:solidFill>
                <a:srgbClr val="B63DFF"/>
              </a:solidFill>
              <a:cs typeface="Arial"/>
            </a:endParaRPr>
          </a:p>
          <a:p>
            <a:endParaRPr lang="en-US" sz="1800" b="0" dirty="0">
              <a:cs typeface="Arial"/>
            </a:endParaRPr>
          </a:p>
          <a:p>
            <a:pPr marL="285750" indent="-285750">
              <a:buFont typeface="Arial"/>
              <a:buChar char="•"/>
            </a:pPr>
            <a:r>
              <a:rPr lang="en-US" sz="1800" b="0" dirty="0" smtClean="0">
                <a:cs typeface="Arial"/>
              </a:rPr>
              <a:t>Ideas for the future</a:t>
            </a:r>
            <a:endParaRPr lang="en-US" sz="1800" b="0" dirty="0">
              <a:cs typeface="Arial"/>
            </a:endParaRPr>
          </a:p>
        </p:txBody>
      </p:sp>
      <p:sp>
        <p:nvSpPr>
          <p:cNvPr id="1536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E0A1695-ABC3-6649-8415-A2E8227224DC}" type="slidenum">
              <a:rPr lang="en-US" sz="1200" b="0"/>
              <a:pPr/>
              <a:t>1</a:t>
            </a:fld>
            <a:endParaRPr lang="en-US" sz="1200" b="0" dirty="0"/>
          </a:p>
        </p:txBody>
      </p:sp>
      <p:sp>
        <p:nvSpPr>
          <p:cNvPr id="15363" name="Date Placeholder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200" b="0" smtClean="0"/>
              <a:t>IPPOG Innsbruck 19.4.2012</a:t>
            </a:r>
            <a:endParaRPr lang="en-US" sz="1200" b="0" dirty="0"/>
          </a:p>
        </p:txBody>
      </p:sp>
      <p:sp>
        <p:nvSpPr>
          <p:cNvPr id="15364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b="0" dirty="0" smtClean="0"/>
              <a:t>ALICE measurement  - D. Hatzifotiadou</a:t>
            </a:r>
            <a:endParaRPr lang="en-US" sz="1200" b="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62560" y="4290255"/>
            <a:ext cx="1187980" cy="1898846"/>
          </a:xfrm>
          <a:prstGeom prst="rect">
            <a:avLst/>
          </a:prstGeom>
        </p:spPr>
      </p:pic>
      <p:pic>
        <p:nvPicPr>
          <p:cNvPr id="11" name="Picture 10" descr="ippogmc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95" y="-13"/>
            <a:ext cx="9107983" cy="1908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862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Date Placeholder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200" b="0" smtClean="0"/>
              <a:t>IPPOG Innsbruck 19.4.2012</a:t>
            </a:r>
            <a:endParaRPr lang="en-US" sz="1200" b="0" dirty="0"/>
          </a:p>
        </p:txBody>
      </p:sp>
      <p:sp>
        <p:nvSpPr>
          <p:cNvPr id="23555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b="0" smtClean="0"/>
              <a:t>ALICE measurement  - D. Hatzifotiadou</a:t>
            </a:r>
            <a:endParaRPr lang="en-US" sz="1200" b="0" dirty="0"/>
          </a:p>
        </p:txBody>
      </p:sp>
      <p:sp>
        <p:nvSpPr>
          <p:cNvPr id="2355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3A621EA-447C-384D-A90C-42497C876F8C}" type="slidenum">
              <a:rPr lang="en-US" sz="1200" b="0"/>
              <a:pPr/>
              <a:t>10</a:t>
            </a:fld>
            <a:endParaRPr lang="en-US" sz="1200" b="0" dirty="0"/>
          </a:p>
        </p:txBody>
      </p:sp>
      <p:pic>
        <p:nvPicPr>
          <p:cNvPr id="2" name="Picture 1" descr="amhei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3321"/>
            <a:ext cx="4607994" cy="5427642"/>
          </a:xfrm>
          <a:prstGeom prst="rect">
            <a:avLst/>
          </a:prstGeom>
        </p:spPr>
      </p:pic>
      <p:pic>
        <p:nvPicPr>
          <p:cNvPr id="4" name="Picture 3" descr="amcern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5995" y="412184"/>
            <a:ext cx="4607994" cy="5486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4326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Arial"/>
                <a:cs typeface="Arial"/>
              </a:rPr>
              <a:t>IPPOG Innsbruck 19.4.2012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cs typeface="Arial"/>
              </a:rPr>
              <a:t>ALICE measurement  - D. Hatzifotiadou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>
                <a:latin typeface="Arial"/>
                <a:cs typeface="Arial"/>
              </a:rPr>
              <a:t>11</a:t>
            </a:fld>
            <a:endParaRPr lang="en-US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7285" y="6133223"/>
            <a:ext cx="86606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								Heidelberg 7.3.2012	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7476" y="260306"/>
            <a:ext cx="4422788" cy="2948636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435" y="249166"/>
            <a:ext cx="4427994" cy="293857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436" y="3210252"/>
            <a:ext cx="4427993" cy="2948636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36335" y="3210252"/>
            <a:ext cx="4427994" cy="2948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2022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Arial"/>
                <a:cs typeface="Arial"/>
              </a:rPr>
              <a:t>IPPOG Innsbruck 19.4.2012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cs typeface="Arial"/>
              </a:rPr>
              <a:t>ALICE measurement  - D. Hatzifotiadou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>
                <a:latin typeface="Arial"/>
                <a:cs typeface="Arial"/>
              </a:rPr>
              <a:t>12</a:t>
            </a:fld>
            <a:endParaRPr lang="en-US" dirty="0">
              <a:latin typeface="Arial"/>
              <a:cs typeface="Arial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86264" y="6077523"/>
            <a:ext cx="86606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								Sao Paulo 22.3.2012	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2" name="Picture 1" descr="rio4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75" y="225060"/>
            <a:ext cx="4391962" cy="2916558"/>
          </a:xfrm>
          <a:prstGeom prst="rect">
            <a:avLst/>
          </a:prstGeom>
        </p:spPr>
      </p:pic>
      <p:pic>
        <p:nvPicPr>
          <p:cNvPr id="11" name="Picture 10" descr="rio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546" y="247321"/>
            <a:ext cx="4392000" cy="2916563"/>
          </a:xfrm>
          <a:prstGeom prst="rect">
            <a:avLst/>
          </a:prstGeom>
        </p:spPr>
      </p:pic>
      <p:pic>
        <p:nvPicPr>
          <p:cNvPr id="12" name="Picture 11" descr="rio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64" y="3186178"/>
            <a:ext cx="4392000" cy="2916563"/>
          </a:xfrm>
          <a:prstGeom prst="rect">
            <a:avLst/>
          </a:prstGeom>
        </p:spPr>
      </p:pic>
      <p:pic>
        <p:nvPicPr>
          <p:cNvPr id="13" name="Picture 12" descr="rio1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546" y="3186164"/>
            <a:ext cx="4392000" cy="2916563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2821" y="-22280"/>
            <a:ext cx="64153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100" u="sng" dirty="0">
                <a:hlinkClick r:id="rId6"/>
              </a:rPr>
              <a:t>http://www.facebook.com/pages/Os-aceleradores-de-part%C3%ADculas-na-sala-de-aula/100928783362350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0928823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Arial"/>
                <a:cs typeface="Arial"/>
              </a:rPr>
              <a:t>IPPOG Innsbruck 19.4.2012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cs typeface="Arial"/>
              </a:rPr>
              <a:t>ALICE measurement  - D. Hatzifotiadou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39423" y="6355608"/>
            <a:ext cx="2133600" cy="365125"/>
          </a:xfrm>
        </p:spPr>
        <p:txBody>
          <a:bodyPr/>
          <a:lstStyle/>
          <a:p>
            <a:fld id="{23BF29FC-EFE1-BA4B-B37C-78AB6B3F4F33}" type="slidenum">
              <a:rPr lang="en-US" smtClean="0">
                <a:latin typeface="Arial"/>
                <a:cs typeface="Arial"/>
              </a:rPr>
              <a:t>13</a:t>
            </a:fld>
            <a:endParaRPr lang="en-US" dirty="0">
              <a:latin typeface="Arial"/>
              <a:cs typeface="Arial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74801" y="6047831"/>
            <a:ext cx="80529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"/>
                <a:cs typeface="Arial"/>
                <a:hlinkClick r:id="rId2"/>
              </a:rPr>
              <a:t>http://cdsweb.cern.ch/record/</a:t>
            </a:r>
            <a:r>
              <a:rPr lang="en-US" sz="1400" dirty="0" smtClean="0">
                <a:latin typeface="Arial"/>
                <a:cs typeface="Arial"/>
                <a:hlinkClick r:id="rId2"/>
              </a:rPr>
              <a:t>1438735</a:t>
            </a:r>
            <a:r>
              <a:rPr lang="en-US" sz="1400" dirty="0" smtClean="0">
                <a:latin typeface="Arial"/>
                <a:cs typeface="Arial"/>
              </a:rPr>
              <a:t>					</a:t>
            </a:r>
            <a:r>
              <a:rPr lang="pl-PL" sz="1400" dirty="0" smtClean="0">
                <a:latin typeface="Arial"/>
                <a:cs typeface="Arial"/>
              </a:rPr>
              <a:t>	</a:t>
            </a:r>
            <a:r>
              <a:rPr lang="pl-PL" sz="1400" dirty="0">
                <a:latin typeface="Arial"/>
                <a:cs typeface="Arial"/>
              </a:rPr>
              <a:t>	</a:t>
            </a:r>
            <a:r>
              <a:rPr lang="pl-PL" sz="1400" dirty="0" smtClean="0">
                <a:latin typeface="Arial"/>
                <a:cs typeface="Arial"/>
              </a:rPr>
              <a:t>         CERN 22.3.2012</a:t>
            </a:r>
            <a:endParaRPr lang="en-US" sz="1400" dirty="0">
              <a:latin typeface="Arial"/>
              <a:cs typeface="Arial"/>
            </a:endParaRPr>
          </a:p>
        </p:txBody>
      </p:sp>
      <p:pic>
        <p:nvPicPr>
          <p:cNvPr id="2" name="Picture 1" descr="IMG_045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4" y="0"/>
            <a:ext cx="4031995" cy="3023995"/>
          </a:xfrm>
          <a:prstGeom prst="rect">
            <a:avLst/>
          </a:prstGeom>
        </p:spPr>
      </p:pic>
      <p:pic>
        <p:nvPicPr>
          <p:cNvPr id="3" name="Picture 2" descr="IMG_0457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4802" y="3023836"/>
            <a:ext cx="4031995" cy="3023995"/>
          </a:xfrm>
          <a:prstGeom prst="rect">
            <a:avLst/>
          </a:prstGeom>
        </p:spPr>
      </p:pic>
      <p:pic>
        <p:nvPicPr>
          <p:cNvPr id="7" name="Picture 6" descr="IMG_0461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3090" y="3018914"/>
            <a:ext cx="4031999" cy="3023999"/>
          </a:xfrm>
          <a:prstGeom prst="rect">
            <a:avLst/>
          </a:prstGeom>
        </p:spPr>
      </p:pic>
      <p:pic>
        <p:nvPicPr>
          <p:cNvPr id="20" name="Picture 19" descr="IMG_0456.gi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578" y="1"/>
            <a:ext cx="4031999" cy="3023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958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57200" y="495262"/>
            <a:ext cx="11726287" cy="563231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CERN </a:t>
            </a:r>
            <a:r>
              <a:rPr lang="en-US" dirty="0" err="1" smtClean="0">
                <a:solidFill>
                  <a:srgbClr val="0000FF"/>
                </a:solidFill>
                <a:latin typeface="Calibri"/>
                <a:cs typeface="Calibri"/>
              </a:rPr>
              <a:t>Masterclass</a:t>
            </a:r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 Feedback</a:t>
            </a:r>
          </a:p>
          <a:p>
            <a:endParaRPr lang="en-US" dirty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The physics teacher (participating for the 3</a:t>
            </a:r>
            <a:r>
              <a:rPr lang="en-US" baseline="30000" dirty="0" smtClean="0">
                <a:latin typeface="Calibri"/>
                <a:cs typeface="Calibri"/>
              </a:rPr>
              <a:t>rd</a:t>
            </a:r>
            <a:r>
              <a:rPr lang="en-US" dirty="0" smtClean="0">
                <a:latin typeface="Calibri"/>
                <a:cs typeface="Calibri"/>
              </a:rPr>
              <a:t> time in CERN </a:t>
            </a:r>
            <a:r>
              <a:rPr lang="en-US" dirty="0" err="1" smtClean="0">
                <a:latin typeface="Calibri"/>
                <a:cs typeface="Calibri"/>
              </a:rPr>
              <a:t>masterclasses</a:t>
            </a:r>
            <a:r>
              <a:rPr lang="en-US" dirty="0" smtClean="0">
                <a:latin typeface="Calibri"/>
                <a:cs typeface="Calibri"/>
              </a:rPr>
              <a:t>) </a:t>
            </a:r>
            <a:r>
              <a:rPr lang="en-US" dirty="0">
                <a:latin typeface="Calibri"/>
                <a:cs typeface="Calibri"/>
              </a:rPr>
              <a:t>a</a:t>
            </a:r>
            <a:r>
              <a:rPr lang="en-US" dirty="0" smtClean="0">
                <a:latin typeface="Calibri"/>
                <a:cs typeface="Calibri"/>
              </a:rPr>
              <a:t>sked his pupils</a:t>
            </a:r>
          </a:p>
          <a:p>
            <a:r>
              <a:rPr lang="en-US" dirty="0">
                <a:latin typeface="Calibri"/>
                <a:cs typeface="Calibri"/>
              </a:rPr>
              <a:t>t</a:t>
            </a:r>
            <a:r>
              <a:rPr lang="en-US" dirty="0" smtClean="0">
                <a:latin typeface="Calibri"/>
                <a:cs typeface="Calibri"/>
              </a:rPr>
              <a:t>o fill in an evaluation sheet </a:t>
            </a:r>
            <a:r>
              <a:rPr lang="en-US" dirty="0">
                <a:latin typeface="Calibri"/>
                <a:cs typeface="Calibri"/>
              </a:rPr>
              <a:t>(</a:t>
            </a:r>
            <a:r>
              <a:rPr lang="en-US" dirty="0" smtClean="0">
                <a:latin typeface="Calibri"/>
                <a:cs typeface="Calibri"/>
              </a:rPr>
              <a:t>lectures, visit, exercise, video-conference)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19 replies from the 29 pupils who had participated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General impression positive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Enjoyed the day, feel that they learnt a lot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Visit (ALICE exhibition and control room) was too short; </a:t>
            </a:r>
          </a:p>
          <a:p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    disappointed they could not go underground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Some enthusiastic comments about the CERN </a:t>
            </a:r>
            <a:r>
              <a:rPr lang="en-US" dirty="0" err="1" smtClean="0">
                <a:latin typeface="Calibri"/>
                <a:cs typeface="Calibri"/>
              </a:rPr>
              <a:t>cantine</a:t>
            </a:r>
            <a:r>
              <a:rPr lang="en-US" dirty="0" smtClean="0">
                <a:latin typeface="Calibri"/>
                <a:cs typeface="Calibri"/>
              </a:rPr>
              <a:t>!</a:t>
            </a: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Concerning the exercise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Some said it was fun, interesting, entertaining, instructive</a:t>
            </a:r>
            <a:endParaRPr lang="en-US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Many said it was too repetitive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Many found it was too long (spent &gt; 2 hours in the computer rooms)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Some missed the point of the measurement</a:t>
            </a: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Marks given : </a:t>
            </a:r>
            <a:r>
              <a:rPr lang="en-US" dirty="0" smtClean="0">
                <a:solidFill>
                  <a:srgbClr val="FF0000"/>
                </a:solidFill>
                <a:latin typeface="Calibri"/>
                <a:cs typeface="Calibri"/>
              </a:rPr>
              <a:t>5/5 (2); </a:t>
            </a:r>
            <a:r>
              <a:rPr lang="en-US" dirty="0">
                <a:solidFill>
                  <a:srgbClr val="FF0000"/>
                </a:solidFill>
                <a:cs typeface="Calibri"/>
              </a:rPr>
              <a:t>4/5 (10</a:t>
            </a:r>
            <a:r>
              <a:rPr lang="en-US" dirty="0" smtClean="0">
                <a:solidFill>
                  <a:srgbClr val="FF0000"/>
                </a:solidFill>
                <a:cs typeface="Calibri"/>
              </a:rPr>
              <a:t>); 2-3.5/5 (7)</a:t>
            </a:r>
            <a:endParaRPr lang="en-US" dirty="0" smtClean="0">
              <a:solidFill>
                <a:srgbClr val="FF0000"/>
              </a:solidFill>
              <a:latin typeface="Calibri"/>
              <a:cs typeface="Calibri"/>
            </a:endParaRP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Some </a:t>
            </a:r>
            <a:r>
              <a:rPr lang="en-US" dirty="0" smtClean="0">
                <a:solidFill>
                  <a:srgbClr val="000000"/>
                </a:solidFill>
                <a:latin typeface="Calibri"/>
                <a:cs typeface="Calibri"/>
              </a:rPr>
              <a:t>instructors</a:t>
            </a:r>
            <a:r>
              <a:rPr lang="en-US" dirty="0" smtClean="0">
                <a:latin typeface="Calibri"/>
                <a:cs typeface="Calibri"/>
              </a:rPr>
              <a:t>: it was fun and interesting; they enjoyed the experience											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Arial"/>
                <a:cs typeface="Arial"/>
              </a:rPr>
              <a:t>IPPOG Innsbruck 19.4.2012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cs typeface="Arial"/>
              </a:rPr>
              <a:t>ALICE measurement  - D. Hatzifotiadou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>
                <a:latin typeface="Arial"/>
                <a:cs typeface="Arial"/>
              </a:rPr>
              <a:t>14</a:t>
            </a:fld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22943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72074" y="394179"/>
            <a:ext cx="8414725" cy="4801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Videoconference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For some (Sao Paulo) it was evident that they were very excited and proud to be participating in the video conference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CERN participants’ comments vary: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not international enough</a:t>
            </a:r>
          </a:p>
          <a:p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    </a:t>
            </a:r>
            <a:r>
              <a:rPr lang="en-US" dirty="0" smtClean="0">
                <a:cs typeface="Calibri"/>
              </a:rPr>
              <a:t> on </a:t>
            </a:r>
            <a:r>
              <a:rPr lang="en-US" dirty="0">
                <a:cs typeface="Calibri"/>
              </a:rPr>
              <a:t>that </a:t>
            </a:r>
            <a:r>
              <a:rPr lang="en-US" dirty="0" smtClean="0">
                <a:cs typeface="Calibri"/>
              </a:rPr>
              <a:t>day 3</a:t>
            </a:r>
            <a:r>
              <a:rPr lang="en-US" dirty="0" smtClean="0">
                <a:latin typeface="Calibri"/>
                <a:cs typeface="Calibri"/>
              </a:rPr>
              <a:t>/5 institutes were French: CERN (</a:t>
            </a:r>
            <a:r>
              <a:rPr lang="en-US" dirty="0" err="1" smtClean="0">
                <a:latin typeface="Calibri"/>
                <a:cs typeface="Calibri"/>
              </a:rPr>
              <a:t>Ferney</a:t>
            </a:r>
            <a:r>
              <a:rPr lang="en-US" dirty="0" smtClean="0">
                <a:latin typeface="Calibri"/>
                <a:cs typeface="Calibri"/>
              </a:rPr>
              <a:t>), Nantes and Clermont-Ferrand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a</a:t>
            </a:r>
            <a:r>
              <a:rPr lang="en-US" dirty="0" smtClean="0">
                <a:latin typeface="Calibri"/>
                <a:cs typeface="Calibri"/>
              </a:rPr>
              <a:t>musing</a:t>
            </a:r>
            <a:r>
              <a:rPr lang="en-US" dirty="0">
                <a:latin typeface="Calibri"/>
                <a:cs typeface="Calibri"/>
              </a:rPr>
              <a:t>;</a:t>
            </a:r>
            <a:r>
              <a:rPr lang="en-US" dirty="0">
                <a:cs typeface="Calibri"/>
              </a:rPr>
              <a:t> interesting; “</a:t>
            </a:r>
            <a:r>
              <a:rPr lang="en-US" dirty="0" err="1">
                <a:cs typeface="Calibri"/>
              </a:rPr>
              <a:t>sympa</a:t>
            </a:r>
            <a:r>
              <a:rPr lang="en-US" dirty="0" smtClean="0">
                <a:cs typeface="Calibri"/>
              </a:rPr>
              <a:t>”</a:t>
            </a:r>
            <a:r>
              <a:rPr lang="en-US" dirty="0">
                <a:cs typeface="Calibri"/>
              </a:rPr>
              <a:t>;</a:t>
            </a:r>
            <a:r>
              <a:rPr lang="en-US" dirty="0" smtClean="0"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enjoyed the interaction with CERN/other institutes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long, not well </a:t>
            </a:r>
            <a:r>
              <a:rPr lang="en-US" dirty="0" err="1" smtClean="0">
                <a:latin typeface="Calibri"/>
                <a:cs typeface="Calibri"/>
              </a:rPr>
              <a:t>organised</a:t>
            </a:r>
            <a:endParaRPr lang="en-US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e</a:t>
            </a:r>
            <a:r>
              <a:rPr lang="en-US" dirty="0" smtClean="0">
                <a:latin typeface="Calibri"/>
                <a:cs typeface="Calibri"/>
              </a:rPr>
              <a:t>xpected more analysis of the  results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s</a:t>
            </a:r>
            <a:r>
              <a:rPr lang="en-US" dirty="0" smtClean="0">
                <a:cs typeface="Calibri"/>
              </a:rPr>
              <a:t>ome liked the quiz; others not</a:t>
            </a:r>
          </a:p>
          <a:p>
            <a:pPr marL="285750" indent="-285750">
              <a:buFont typeface="Arial"/>
              <a:buChar char="•"/>
            </a:pPr>
            <a:endParaRPr lang="en-US" dirty="0">
              <a:cs typeface="Calibri"/>
            </a:endParaRPr>
          </a:p>
          <a:p>
            <a:r>
              <a:rPr lang="en-US" dirty="0">
                <a:cs typeface="Calibri"/>
              </a:rPr>
              <a:t>Marks given : </a:t>
            </a:r>
            <a:r>
              <a:rPr lang="en-US" dirty="0">
                <a:solidFill>
                  <a:srgbClr val="FF0000"/>
                </a:solidFill>
                <a:cs typeface="Calibri"/>
              </a:rPr>
              <a:t>5/5 </a:t>
            </a:r>
            <a:r>
              <a:rPr lang="en-US" dirty="0" smtClean="0">
                <a:solidFill>
                  <a:srgbClr val="FF0000"/>
                </a:solidFill>
                <a:cs typeface="Calibri"/>
              </a:rPr>
              <a:t>(4)</a:t>
            </a:r>
            <a:r>
              <a:rPr lang="en-US" dirty="0">
                <a:solidFill>
                  <a:srgbClr val="FF0000"/>
                </a:solidFill>
                <a:cs typeface="Calibri"/>
              </a:rPr>
              <a:t>; 4/5 </a:t>
            </a:r>
            <a:r>
              <a:rPr lang="en-US" dirty="0" smtClean="0">
                <a:solidFill>
                  <a:srgbClr val="FF0000"/>
                </a:solidFill>
                <a:cs typeface="Calibri"/>
              </a:rPr>
              <a:t>(5)</a:t>
            </a:r>
            <a:r>
              <a:rPr lang="en-US" dirty="0">
                <a:solidFill>
                  <a:srgbClr val="FF0000"/>
                </a:solidFill>
                <a:cs typeface="Calibri"/>
              </a:rPr>
              <a:t>; 2-3.5/5 </a:t>
            </a:r>
            <a:r>
              <a:rPr lang="en-US" dirty="0" smtClean="0">
                <a:solidFill>
                  <a:srgbClr val="FF0000"/>
                </a:solidFill>
                <a:cs typeface="Calibri"/>
              </a:rPr>
              <a:t>(10)</a:t>
            </a:r>
            <a:endParaRPr lang="en-US" dirty="0">
              <a:solidFill>
                <a:srgbClr val="FF0000"/>
              </a:solidFill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Nantes wanted the quiz answers all at the end  so that  they can give prizes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Arial"/>
                <a:cs typeface="Arial"/>
              </a:rPr>
              <a:t>IPPOG Innsbruck 19.4.2012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cs typeface="Arial"/>
              </a:rPr>
              <a:t>ALICE measurement  - D. Hatzifotiadou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>
                <a:latin typeface="Arial"/>
                <a:cs typeface="Arial"/>
              </a:rPr>
              <a:t>15</a:t>
            </a:fld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692831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3574" y="656966"/>
            <a:ext cx="8744371" cy="5632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Conclusions</a:t>
            </a:r>
          </a:p>
          <a:p>
            <a:endParaRPr lang="en-US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Overall experience positive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B63DFF"/>
                </a:solidFill>
                <a:latin typeface="Calibri"/>
                <a:cs typeface="Calibri"/>
              </a:rPr>
              <a:t>New institutes participated this year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Generated interest, and new ideas</a:t>
            </a:r>
          </a:p>
          <a:p>
            <a:r>
              <a:rPr lang="en-US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    (new measurement “R</a:t>
            </a:r>
            <a:r>
              <a:rPr lang="en-US" baseline="-25000" dirty="0" smtClean="0">
                <a:solidFill>
                  <a:srgbClr val="0000FF"/>
                </a:solidFill>
                <a:latin typeface="Calibri"/>
                <a:cs typeface="Calibri"/>
              </a:rPr>
              <a:t>AA</a:t>
            </a:r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– nuclear modification factor” developed just before the MCs)</a:t>
            </a:r>
          </a:p>
          <a:p>
            <a:r>
              <a:rPr lang="en-US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    see presentation by Ralf </a:t>
            </a:r>
            <a:r>
              <a:rPr lang="en-US" dirty="0" err="1" smtClean="0">
                <a:solidFill>
                  <a:srgbClr val="0000FF"/>
                </a:solidFill>
                <a:latin typeface="Calibri"/>
                <a:cs typeface="Calibri"/>
              </a:rPr>
              <a:t>Averbeck</a:t>
            </a:r>
            <a:endParaRPr lang="en-US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solidFill>
                <a:srgbClr val="0000FF"/>
              </a:solidFill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Need to </a:t>
            </a:r>
            <a:r>
              <a:rPr lang="en-US" dirty="0" err="1" smtClean="0">
                <a:latin typeface="Calibri"/>
                <a:cs typeface="Calibri"/>
              </a:rPr>
              <a:t>optimise</a:t>
            </a:r>
            <a:r>
              <a:rPr lang="en-US" dirty="0" smtClean="0">
                <a:latin typeface="Calibri"/>
                <a:cs typeface="Calibri"/>
              </a:rPr>
              <a:t> the proposed outline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Share time between </a:t>
            </a:r>
            <a:r>
              <a:rPr lang="en-US" dirty="0">
                <a:latin typeface="Calibri"/>
                <a:cs typeface="Calibri"/>
              </a:rPr>
              <a:t>v</a:t>
            </a:r>
            <a:r>
              <a:rPr lang="en-US" dirty="0" smtClean="0">
                <a:latin typeface="Calibri"/>
                <a:cs typeface="Calibri"/>
              </a:rPr>
              <a:t>isual analysis and long-scale analysis +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fitting procedure </a:t>
            </a:r>
          </a:p>
          <a:p>
            <a:endParaRPr lang="en-US" dirty="0" smtClean="0">
              <a:latin typeface="Calibri"/>
              <a:cs typeface="Calibri"/>
            </a:endParaRPr>
          </a:p>
          <a:p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Future</a:t>
            </a:r>
          </a:p>
          <a:p>
            <a:endParaRPr lang="en-US" dirty="0">
              <a:solidFill>
                <a:srgbClr val="0000FF"/>
              </a:solidFill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Generate more datasets with lead events (in different centrality regions); attempt to “measure strangeness enhancement” by comparing </a:t>
            </a:r>
            <a:r>
              <a:rPr lang="en-US" dirty="0" err="1" smtClean="0">
                <a:latin typeface="Calibri"/>
                <a:cs typeface="Calibri"/>
              </a:rPr>
              <a:t>PbPb</a:t>
            </a:r>
            <a:r>
              <a:rPr lang="en-US" dirty="0" smtClean="0">
                <a:latin typeface="Calibri"/>
                <a:cs typeface="Calibri"/>
              </a:rPr>
              <a:t> with </a:t>
            </a:r>
            <a:r>
              <a:rPr lang="en-US" dirty="0" err="1" smtClean="0">
                <a:latin typeface="Calibri"/>
                <a:cs typeface="Calibri"/>
              </a:rPr>
              <a:t>pp</a:t>
            </a:r>
            <a:r>
              <a:rPr lang="en-US" dirty="0" smtClean="0">
                <a:latin typeface="Calibri"/>
                <a:cs typeface="Calibri"/>
              </a:rPr>
              <a:t> measurements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Generate smaller datasets for the visual analysis</a:t>
            </a:r>
          </a:p>
          <a:p>
            <a:pPr marL="285750" indent="-285750">
              <a:buFont typeface="Arial"/>
              <a:buChar char="•"/>
            </a:pPr>
            <a:endParaRPr lang="en-US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latin typeface="Calibri"/>
                <a:cs typeface="Calibri"/>
              </a:rPr>
              <a:t>Ideas to decouple from root – web-based application</a:t>
            </a:r>
          </a:p>
          <a:p>
            <a:r>
              <a:rPr lang="en-US" dirty="0" smtClean="0">
                <a:latin typeface="Calibri"/>
                <a:cs typeface="Calibri"/>
              </a:rPr>
              <a:t>     </a:t>
            </a:r>
            <a:r>
              <a:rPr lang="en-US" dirty="0" smtClean="0">
                <a:solidFill>
                  <a:srgbClr val="B63DFF"/>
                </a:solidFill>
                <a:latin typeface="Calibri"/>
                <a:cs typeface="Calibri"/>
              </a:rPr>
              <a:t>advantages and disadvantages - how to deal with histograms and fitting</a:t>
            </a:r>
          </a:p>
          <a:p>
            <a:r>
              <a:rPr lang="en-US" dirty="0" smtClean="0">
                <a:solidFill>
                  <a:srgbClr val="0000FF"/>
                </a:solidFill>
                <a:latin typeface="Calibri"/>
                <a:cs typeface="Calibri"/>
              </a:rPr>
              <a:t>     Will be investigated in the summer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>
                <a:latin typeface="Arial"/>
                <a:cs typeface="Arial"/>
              </a:rPr>
              <a:t>IPPOG Innsbruck 19.4.2012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latin typeface="Arial"/>
                <a:cs typeface="Arial"/>
              </a:rPr>
              <a:t>ALICE measurement  - D. Hatzifotiadou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>
                <a:latin typeface="Arial"/>
                <a:cs typeface="Arial"/>
              </a:rPr>
              <a:t>16</a:t>
            </a:fld>
            <a:endParaRPr lang="en-US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430685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7" descr="mc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505" y="1202442"/>
            <a:ext cx="5389050" cy="4175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TextBox 8"/>
          <p:cNvSpPr txBox="1">
            <a:spLocks noChangeArrowheads="1"/>
          </p:cNvSpPr>
          <p:nvPr/>
        </p:nvSpPr>
        <p:spPr bwMode="auto">
          <a:xfrm>
            <a:off x="390302" y="250904"/>
            <a:ext cx="779369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marL="0" indent="0"/>
            <a:r>
              <a:rPr lang="en-GB" sz="1800" b="0" dirty="0" smtClean="0">
                <a:latin typeface="Calibri"/>
                <a:cs typeface="Calibri"/>
              </a:rPr>
              <a:t>The analysis tool : s</a:t>
            </a:r>
            <a:r>
              <a:rPr lang="en-US" sz="1800" b="0" dirty="0" err="1" smtClean="0">
                <a:latin typeface="Calibri"/>
                <a:cs typeface="Calibri"/>
              </a:rPr>
              <a:t>implified</a:t>
            </a:r>
            <a:r>
              <a:rPr lang="en-US" sz="1800" b="0" dirty="0" smtClean="0">
                <a:latin typeface="Calibri"/>
                <a:cs typeface="Calibri"/>
              </a:rPr>
              <a:t> </a:t>
            </a:r>
            <a:r>
              <a:rPr lang="en-US" sz="1800" b="0" dirty="0">
                <a:latin typeface="Calibri"/>
                <a:cs typeface="Calibri"/>
              </a:rPr>
              <a:t>ALICE event display based on ROOT </a:t>
            </a:r>
          </a:p>
          <a:p>
            <a:pPr marL="0" indent="0"/>
            <a:endParaRPr lang="en-GB" sz="1800" b="0" dirty="0" smtClean="0">
              <a:latin typeface="Calibri"/>
              <a:cs typeface="Calibri"/>
            </a:endParaRPr>
          </a:p>
        </p:txBody>
      </p:sp>
      <p:sp>
        <p:nvSpPr>
          <p:cNvPr id="17411" name="TextBox 9"/>
          <p:cNvSpPr txBox="1">
            <a:spLocks noChangeArrowheads="1"/>
          </p:cNvSpPr>
          <p:nvPr/>
        </p:nvSpPr>
        <p:spPr bwMode="auto">
          <a:xfrm>
            <a:off x="457200" y="1202442"/>
            <a:ext cx="2939359" cy="477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0" dirty="0">
                <a:latin typeface="Calibri"/>
                <a:cs typeface="Calibri"/>
              </a:rPr>
              <a:t>3 views </a:t>
            </a:r>
            <a:r>
              <a:rPr lang="en-GB" sz="1600" b="0" dirty="0" smtClean="0">
                <a:latin typeface="Calibri"/>
                <a:cs typeface="Calibri"/>
              </a:rPr>
              <a:t>of ALICE </a:t>
            </a:r>
            <a:r>
              <a:rPr lang="en-US" sz="1600" b="0" dirty="0" smtClean="0">
                <a:latin typeface="Calibri"/>
                <a:cs typeface="Calibri"/>
              </a:rPr>
              <a:t>– </a:t>
            </a:r>
            <a:r>
              <a:rPr lang="en-US" sz="1600" b="0" dirty="0">
                <a:latin typeface="Calibri"/>
                <a:cs typeface="Calibri"/>
              </a:rPr>
              <a:t>3D, r</a:t>
            </a:r>
            <a:r>
              <a:rPr lang="el-GR" sz="1600" b="0" dirty="0">
                <a:latin typeface="Calibri"/>
                <a:cs typeface="Calibri"/>
              </a:rPr>
              <a:t>φ</a:t>
            </a:r>
            <a:r>
              <a:rPr lang="en-US" sz="1600" b="0" dirty="0">
                <a:latin typeface="Calibri"/>
                <a:cs typeface="Calibri"/>
              </a:rPr>
              <a:t>, </a:t>
            </a:r>
            <a:r>
              <a:rPr lang="en-US" sz="1600" b="0" dirty="0" err="1" smtClean="0">
                <a:latin typeface="Calibri"/>
                <a:cs typeface="Calibri"/>
              </a:rPr>
              <a:t>rz</a:t>
            </a:r>
            <a:endParaRPr lang="en-US" sz="1600" b="0" dirty="0" smtClean="0">
              <a:latin typeface="Calibri"/>
              <a:cs typeface="Calibri"/>
            </a:endParaRPr>
          </a:p>
          <a:p>
            <a:endParaRPr lang="en-US" sz="1600" b="0" dirty="0">
              <a:latin typeface="Calibri"/>
              <a:cs typeface="Calibri"/>
            </a:endParaRPr>
          </a:p>
          <a:p>
            <a:r>
              <a:rPr lang="en-US" sz="1600" b="0" dirty="0" smtClean="0">
                <a:solidFill>
                  <a:srgbClr val="0000FF"/>
                </a:solidFill>
                <a:latin typeface="Calibri"/>
                <a:cs typeface="Calibri"/>
              </a:rPr>
              <a:t>V0 finder and cascade finder</a:t>
            </a:r>
          </a:p>
          <a:p>
            <a:r>
              <a:rPr lang="en-US" sz="1600" b="0" dirty="0" smtClean="0">
                <a:solidFill>
                  <a:srgbClr val="0000FF"/>
                </a:solidFill>
                <a:latin typeface="Calibri"/>
                <a:cs typeface="Calibri"/>
              </a:rPr>
              <a:t>Highlights V0 (cascade)</a:t>
            </a:r>
          </a:p>
          <a:p>
            <a:endParaRPr lang="en-US" sz="1600" b="0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en-US" sz="1600" b="0" dirty="0" err="1" smtClean="0">
                <a:latin typeface="Calibri"/>
                <a:cs typeface="Calibri"/>
              </a:rPr>
              <a:t>Recognise</a:t>
            </a:r>
            <a:r>
              <a:rPr lang="en-US" sz="1600" b="0" dirty="0" smtClean="0">
                <a:latin typeface="Calibri"/>
                <a:cs typeface="Calibri"/>
              </a:rPr>
              <a:t> from decay pattern</a:t>
            </a:r>
          </a:p>
          <a:p>
            <a:endParaRPr lang="en-US" sz="1600" b="0" dirty="0" smtClean="0">
              <a:latin typeface="Calibri"/>
              <a:cs typeface="Calibri"/>
            </a:endParaRPr>
          </a:p>
          <a:p>
            <a:r>
              <a:rPr lang="en-GB" sz="1600" b="0" dirty="0"/>
              <a:t>K</a:t>
            </a:r>
            <a:r>
              <a:rPr lang="en-GB" sz="1600" b="0" baseline="30000" dirty="0"/>
              <a:t>0</a:t>
            </a:r>
            <a:r>
              <a:rPr lang="en-GB" sz="1600" b="0" baseline="-25000" dirty="0"/>
              <a:t>s</a:t>
            </a:r>
            <a:r>
              <a:rPr lang="en-GB" sz="1600" b="0" dirty="0"/>
              <a:t>→ </a:t>
            </a:r>
            <a:r>
              <a:rPr lang="en-GB" sz="1600" b="0" dirty="0" err="1">
                <a:latin typeface="Symbol" charset="0"/>
              </a:rPr>
              <a:t>p</a:t>
            </a:r>
            <a:r>
              <a:rPr lang="en-GB" sz="1600" b="0" baseline="30000" dirty="0" err="1"/>
              <a:t>+</a:t>
            </a:r>
            <a:r>
              <a:rPr lang="en-GB" sz="1600" b="0" dirty="0" err="1">
                <a:latin typeface="Symbol" charset="0"/>
              </a:rPr>
              <a:t>p</a:t>
            </a:r>
            <a:r>
              <a:rPr lang="en-GB" sz="1600" b="0" baseline="30000" dirty="0"/>
              <a:t>-</a:t>
            </a:r>
            <a:r>
              <a:rPr lang="en-GB" sz="1600" b="0" dirty="0"/>
              <a:t> </a:t>
            </a:r>
            <a:endParaRPr lang="en-GB" sz="1600" b="0" dirty="0" smtClean="0"/>
          </a:p>
          <a:p>
            <a:pPr marL="285750" indent="-285750">
              <a:buFont typeface="Symbol" charset="0"/>
              <a:buChar char="L"/>
            </a:pPr>
            <a:r>
              <a:rPr lang="en-GB" sz="1600" b="0" dirty="0" smtClean="0">
                <a:latin typeface="Symbol" charset="0"/>
              </a:rPr>
              <a:t>®</a:t>
            </a:r>
            <a:r>
              <a:rPr lang="en-GB" sz="1600" b="0" dirty="0">
                <a:latin typeface="Symbol" charset="0"/>
              </a:rPr>
              <a:t>p</a:t>
            </a:r>
            <a:r>
              <a:rPr lang="en-GB" sz="1600" b="0" baseline="30000" dirty="0">
                <a:latin typeface="Symbol" charset="0"/>
              </a:rPr>
              <a:t>-</a:t>
            </a:r>
            <a:r>
              <a:rPr lang="en-GB" sz="1600" b="0" dirty="0" smtClean="0">
                <a:latin typeface="Times New Roman" charset="0"/>
              </a:rPr>
              <a:t>p</a:t>
            </a:r>
          </a:p>
          <a:p>
            <a:r>
              <a:rPr lang="en-GB" sz="1600" b="0" dirty="0">
                <a:latin typeface="Calibri"/>
                <a:cs typeface="Calibri"/>
              </a:rPr>
              <a:t>anti</a:t>
            </a:r>
            <a:r>
              <a:rPr lang="en-GB" sz="1600" b="0" dirty="0"/>
              <a:t> </a:t>
            </a:r>
            <a:r>
              <a:rPr lang="en-GB" sz="1600" b="0" dirty="0" err="1"/>
              <a:t>Λ</a:t>
            </a:r>
            <a:r>
              <a:rPr lang="en-GB" sz="1600" dirty="0"/>
              <a:t>→ </a:t>
            </a:r>
            <a:r>
              <a:rPr lang="en-GB" sz="1600" b="0" dirty="0"/>
              <a:t>p</a:t>
            </a:r>
            <a:r>
              <a:rPr lang="en-GB" sz="1600" baseline="30000" dirty="0"/>
              <a:t>-</a:t>
            </a:r>
            <a:r>
              <a:rPr lang="en-GB" sz="1600" dirty="0">
                <a:latin typeface="Symbol" charset="0"/>
                <a:cs typeface="Symbol" charset="0"/>
              </a:rPr>
              <a:t>π</a:t>
            </a:r>
            <a:r>
              <a:rPr lang="en-GB" sz="1600" baseline="30000" dirty="0"/>
              <a:t>+</a:t>
            </a:r>
            <a:r>
              <a:rPr lang="en-GB" sz="1600" dirty="0"/>
              <a:t> </a:t>
            </a:r>
            <a:endParaRPr lang="en-GB" sz="1600" dirty="0" smtClean="0"/>
          </a:p>
          <a:p>
            <a:r>
              <a:rPr lang="en-GB" sz="1600" b="0" dirty="0" err="1">
                <a:solidFill>
                  <a:srgbClr val="000000"/>
                </a:solidFill>
              </a:rPr>
              <a:t>Ξ</a:t>
            </a:r>
            <a:r>
              <a:rPr lang="en-GB" sz="1600" b="0" baseline="30000" dirty="0">
                <a:solidFill>
                  <a:srgbClr val="000000"/>
                </a:solidFill>
              </a:rPr>
              <a:t>-</a:t>
            </a:r>
            <a:r>
              <a:rPr lang="en-GB" sz="1600" b="0" dirty="0">
                <a:solidFill>
                  <a:srgbClr val="000000"/>
                </a:solidFill>
              </a:rPr>
              <a:t>→π</a:t>
            </a:r>
            <a:r>
              <a:rPr lang="en-GB" sz="1600" b="0" baseline="30000" dirty="0">
                <a:solidFill>
                  <a:srgbClr val="000000"/>
                </a:solidFill>
              </a:rPr>
              <a:t>-</a:t>
            </a:r>
            <a:r>
              <a:rPr lang="en-GB" sz="1600" b="0" dirty="0" err="1">
                <a:solidFill>
                  <a:srgbClr val="000000"/>
                </a:solidFill>
              </a:rPr>
              <a:t>Λ</a:t>
            </a:r>
            <a:r>
              <a:rPr lang="en-GB" sz="1600" b="0" dirty="0">
                <a:solidFill>
                  <a:srgbClr val="000000"/>
                </a:solidFill>
              </a:rPr>
              <a:t>→ </a:t>
            </a:r>
            <a:r>
              <a:rPr lang="en-GB" sz="1600" b="0" dirty="0">
                <a:solidFill>
                  <a:srgbClr val="000000"/>
                </a:solidFill>
                <a:latin typeface="Symbol" charset="0"/>
                <a:cs typeface="Symbol" charset="0"/>
              </a:rPr>
              <a:t>π</a:t>
            </a:r>
            <a:r>
              <a:rPr lang="en-GB" sz="1600" b="0" baseline="30000" dirty="0">
                <a:solidFill>
                  <a:srgbClr val="000000"/>
                </a:solidFill>
                <a:latin typeface="Symbol" charset="0"/>
                <a:cs typeface="Symbol" charset="0"/>
              </a:rPr>
              <a:t>-</a:t>
            </a:r>
            <a:r>
              <a:rPr lang="en-GB" sz="1600" b="0" dirty="0">
                <a:solidFill>
                  <a:srgbClr val="000000"/>
                </a:solidFill>
                <a:latin typeface="Symbol" charset="0"/>
                <a:cs typeface="Symbol" charset="0"/>
              </a:rPr>
              <a:t> </a:t>
            </a:r>
            <a:r>
              <a:rPr lang="en-GB" sz="1600" b="0" dirty="0">
                <a:solidFill>
                  <a:srgbClr val="000000"/>
                </a:solidFill>
                <a:cs typeface="Arial" charset="0"/>
              </a:rPr>
              <a:t>p</a:t>
            </a:r>
            <a:r>
              <a:rPr lang="en-GB" sz="1600" b="0" dirty="0">
                <a:solidFill>
                  <a:srgbClr val="000000"/>
                </a:solidFill>
                <a:latin typeface="Symbol" charset="0"/>
                <a:cs typeface="Symbol" charset="0"/>
              </a:rPr>
              <a:t> π</a:t>
            </a:r>
            <a:r>
              <a:rPr lang="en-GB" sz="1600" b="0" baseline="30000" dirty="0">
                <a:solidFill>
                  <a:srgbClr val="000000"/>
                </a:solidFill>
                <a:latin typeface="Symbol" charset="0"/>
                <a:cs typeface="Symbol" charset="0"/>
              </a:rPr>
              <a:t>-</a:t>
            </a:r>
            <a:r>
              <a:rPr lang="en-GB" sz="1600" b="0" dirty="0">
                <a:solidFill>
                  <a:srgbClr val="000000"/>
                </a:solidFill>
                <a:latin typeface="Symbol" charset="0"/>
                <a:cs typeface="Symbol" charset="0"/>
              </a:rPr>
              <a:t> </a:t>
            </a:r>
            <a:endParaRPr lang="en-US" sz="1600" b="0" dirty="0">
              <a:solidFill>
                <a:srgbClr val="000000"/>
              </a:solidFill>
              <a:latin typeface="Symbol" charset="0"/>
              <a:cs typeface="Symbol" charset="0"/>
            </a:endParaRPr>
          </a:p>
          <a:p>
            <a:endParaRPr lang="en-US" sz="1600" b="0" dirty="0" smtClean="0">
              <a:latin typeface="Calibri"/>
              <a:cs typeface="Calibri"/>
            </a:endParaRPr>
          </a:p>
          <a:p>
            <a:r>
              <a:rPr lang="en-US" sz="1600" b="0" dirty="0" smtClean="0">
                <a:solidFill>
                  <a:srgbClr val="FF0000"/>
                </a:solidFill>
                <a:latin typeface="Calibri"/>
                <a:cs typeface="Calibri"/>
              </a:rPr>
              <a:t>Calculate invariant mass</a:t>
            </a:r>
          </a:p>
          <a:p>
            <a:endParaRPr lang="en-US" sz="1600" b="0" dirty="0" smtClean="0">
              <a:latin typeface="Calibri"/>
              <a:cs typeface="Calibri"/>
            </a:endParaRPr>
          </a:p>
          <a:p>
            <a:r>
              <a:rPr lang="en-US" sz="1600" b="0" dirty="0" smtClean="0">
                <a:solidFill>
                  <a:srgbClr val="B63DFF"/>
                </a:solidFill>
                <a:latin typeface="Calibri"/>
                <a:cs typeface="Calibri"/>
              </a:rPr>
              <a:t>Classify according to mass</a:t>
            </a:r>
          </a:p>
          <a:p>
            <a:endParaRPr lang="en-US" sz="1600" b="0" dirty="0" smtClean="0">
              <a:solidFill>
                <a:srgbClr val="B63DFF"/>
              </a:solidFill>
              <a:latin typeface="Calibri"/>
              <a:cs typeface="Calibri"/>
            </a:endParaRPr>
          </a:p>
          <a:p>
            <a:r>
              <a:rPr lang="en-US" sz="1600" b="0" dirty="0" smtClean="0">
                <a:solidFill>
                  <a:srgbClr val="FF6600"/>
                </a:solidFill>
                <a:latin typeface="Calibri"/>
                <a:cs typeface="Calibri"/>
              </a:rPr>
              <a:t>Fill tables</a:t>
            </a:r>
          </a:p>
          <a:p>
            <a:endParaRPr lang="en-US" sz="1600" b="0" dirty="0" smtClean="0">
              <a:solidFill>
                <a:srgbClr val="FF6600"/>
              </a:solidFill>
              <a:latin typeface="Calibri"/>
              <a:cs typeface="Calibri"/>
            </a:endParaRPr>
          </a:p>
          <a:p>
            <a:r>
              <a:rPr lang="en-US" sz="1600" b="0" dirty="0" smtClean="0">
                <a:latin typeface="Calibri"/>
                <a:cs typeface="Calibri"/>
              </a:rPr>
              <a:t>Fill</a:t>
            </a:r>
            <a:r>
              <a:rPr lang="el-GR" sz="1600" b="0" dirty="0" smtClean="0">
                <a:latin typeface="Calibri"/>
                <a:cs typeface="Calibri"/>
              </a:rPr>
              <a:t> </a:t>
            </a:r>
            <a:r>
              <a:rPr lang="en-GB" sz="1600" b="0" dirty="0" smtClean="0">
                <a:latin typeface="Calibri"/>
                <a:cs typeface="Calibri"/>
              </a:rPr>
              <a:t>h</a:t>
            </a:r>
            <a:r>
              <a:rPr lang="en-US" sz="1600" b="0" dirty="0" err="1" smtClean="0">
                <a:latin typeface="Calibri"/>
                <a:cs typeface="Calibri"/>
              </a:rPr>
              <a:t>istograms</a:t>
            </a:r>
            <a:endParaRPr lang="en-US" sz="1600" b="0" dirty="0" smtClean="0">
              <a:latin typeface="Calibri"/>
              <a:cs typeface="Calibri"/>
            </a:endParaRPr>
          </a:p>
        </p:txBody>
      </p:sp>
      <p:sp>
        <p:nvSpPr>
          <p:cNvPr id="17412" name="Slide Number Placeholder 14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4E7063F-A416-494E-8C44-A9E1736BB583}" type="slidenum">
              <a:rPr lang="en-US" sz="1200" b="0">
                <a:latin typeface="Calibri"/>
                <a:cs typeface="Calibri"/>
              </a:rPr>
              <a:pPr/>
              <a:t>2</a:t>
            </a:fld>
            <a:endParaRPr lang="en-US" sz="1200" b="0" dirty="0">
              <a:latin typeface="Calibri"/>
              <a:cs typeface="Calibri"/>
            </a:endParaRPr>
          </a:p>
        </p:txBody>
      </p:sp>
      <p:sp>
        <p:nvSpPr>
          <p:cNvPr id="17413" name="Date Placeholder 16"/>
          <p:cNvSpPr>
            <a:spLocks noGrp="1"/>
          </p:cNvSpPr>
          <p:nvPr>
            <p:ph type="dt" sz="quarter" idx="10"/>
          </p:nvPr>
        </p:nvSpPr>
        <p:spPr>
          <a:xfrm>
            <a:off x="166779" y="6356350"/>
            <a:ext cx="2848079" cy="365125"/>
          </a:xfrm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200" b="0" smtClean="0"/>
              <a:t>IPPOG Innsbruck 19.4.2012</a:t>
            </a:r>
            <a:endParaRPr lang="en-US" sz="1200" b="0" dirty="0"/>
          </a:p>
        </p:txBody>
      </p:sp>
      <p:sp>
        <p:nvSpPr>
          <p:cNvPr id="17414" name="Footer Placeholder 1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b="0" smtClean="0"/>
              <a:t>ALICE measurement  - D. Hatzifotiadou</a:t>
            </a:r>
            <a:endParaRPr 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2746120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050" y="222799"/>
            <a:ext cx="8229600" cy="501476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800" dirty="0" smtClean="0">
              <a:solidFill>
                <a:srgbClr val="0000FF"/>
              </a:solidFill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800" dirty="0">
                <a:solidFill>
                  <a:srgbClr val="0000FF"/>
                </a:solidFill>
                <a:latin typeface="Calibri"/>
                <a:cs typeface="Calibri"/>
              </a:rPr>
              <a:t>2</a:t>
            </a:r>
            <a:r>
              <a:rPr lang="en-US" sz="1800" baseline="30000" dirty="0">
                <a:solidFill>
                  <a:srgbClr val="0000FF"/>
                </a:solidFill>
                <a:latin typeface="Calibri"/>
                <a:cs typeface="Calibri"/>
              </a:rPr>
              <a:t>nd</a:t>
            </a:r>
            <a:r>
              <a:rPr lang="en-US" sz="1800" dirty="0">
                <a:solidFill>
                  <a:srgbClr val="0000FF"/>
                </a:solidFill>
                <a:latin typeface="Calibri"/>
                <a:cs typeface="Calibri"/>
              </a:rPr>
              <a:t> </a:t>
            </a:r>
            <a:r>
              <a:rPr lang="en-US" sz="1800" dirty="0" smtClean="0">
                <a:solidFill>
                  <a:srgbClr val="0000FF"/>
                </a:solidFill>
                <a:latin typeface="Calibri"/>
                <a:cs typeface="Calibri"/>
              </a:rPr>
              <a:t>part of exercise </a:t>
            </a:r>
            <a:endParaRPr lang="en-US" sz="1800" dirty="0">
              <a:solidFill>
                <a:srgbClr val="0000FF"/>
              </a:solidFill>
              <a:latin typeface="Calibri"/>
              <a:cs typeface="Calibri"/>
            </a:endParaRPr>
          </a:p>
          <a:p>
            <a:r>
              <a:rPr lang="en-US" sz="1800" dirty="0" err="1" smtClean="0">
                <a:latin typeface="Calibri"/>
                <a:cs typeface="Calibri"/>
              </a:rPr>
              <a:t>Analyse</a:t>
            </a:r>
            <a:r>
              <a:rPr lang="en-US" sz="1800" dirty="0" smtClean="0">
                <a:latin typeface="Calibri"/>
                <a:cs typeface="Calibri"/>
              </a:rPr>
              <a:t> big event sample (2000 events)</a:t>
            </a:r>
          </a:p>
          <a:p>
            <a:r>
              <a:rPr lang="en-US" sz="1800" dirty="0" smtClean="0">
                <a:latin typeface="Calibri"/>
                <a:cs typeface="Calibri"/>
              </a:rPr>
              <a:t>Invariant mass histograms for K</a:t>
            </a:r>
            <a:r>
              <a:rPr lang="en-US" sz="1800" baseline="-25000" dirty="0" smtClean="0">
                <a:latin typeface="Calibri"/>
                <a:cs typeface="Calibri"/>
              </a:rPr>
              <a:t>s</a:t>
            </a:r>
            <a:r>
              <a:rPr lang="en-US" sz="1800" dirty="0" smtClean="0">
                <a:latin typeface="Calibri"/>
                <a:cs typeface="Calibri"/>
              </a:rPr>
              <a:t>, </a:t>
            </a:r>
            <a:r>
              <a:rPr lang="en-US" sz="1800" dirty="0">
                <a:latin typeface="Symbol" charset="2"/>
                <a:cs typeface="Symbol" charset="2"/>
              </a:rPr>
              <a:t>L</a:t>
            </a:r>
            <a:r>
              <a:rPr lang="en-US" sz="1800" dirty="0" smtClean="0">
                <a:latin typeface="Calibri"/>
                <a:cs typeface="Calibri"/>
              </a:rPr>
              <a:t>, anti-</a:t>
            </a:r>
            <a:r>
              <a:rPr lang="en-US" sz="1800" dirty="0" smtClean="0">
                <a:latin typeface="Symbol" charset="2"/>
                <a:cs typeface="Symbol" charset="2"/>
              </a:rPr>
              <a:t>L</a:t>
            </a:r>
          </a:p>
          <a:p>
            <a:r>
              <a:rPr lang="en-US" sz="1800" dirty="0" smtClean="0">
                <a:latin typeface="Calibri"/>
                <a:cs typeface="Calibri"/>
              </a:rPr>
              <a:t>Fit 2</a:t>
            </a:r>
            <a:r>
              <a:rPr lang="en-US" sz="1800" baseline="30000" dirty="0" smtClean="0">
                <a:latin typeface="Calibri"/>
                <a:cs typeface="Calibri"/>
              </a:rPr>
              <a:t>nd</a:t>
            </a:r>
            <a:r>
              <a:rPr lang="en-US" sz="1800" dirty="0" smtClean="0">
                <a:latin typeface="Calibri"/>
                <a:cs typeface="Calibri"/>
              </a:rPr>
              <a:t> degree polynomial to background</a:t>
            </a:r>
          </a:p>
          <a:p>
            <a:r>
              <a:rPr lang="en-US" sz="1800" dirty="0" smtClean="0">
                <a:latin typeface="Calibri"/>
                <a:cs typeface="Calibri"/>
              </a:rPr>
              <a:t>Fit </a:t>
            </a:r>
            <a:r>
              <a:rPr lang="en-US" sz="1800" dirty="0" err="1" smtClean="0">
                <a:latin typeface="Calibri"/>
                <a:cs typeface="Calibri"/>
              </a:rPr>
              <a:t>gaussian</a:t>
            </a:r>
            <a:r>
              <a:rPr lang="en-US" sz="1800" dirty="0" smtClean="0">
                <a:latin typeface="Calibri"/>
                <a:cs typeface="Calibri"/>
              </a:rPr>
              <a:t> to peak</a:t>
            </a:r>
          </a:p>
          <a:p>
            <a:r>
              <a:rPr lang="en-US" sz="1800" dirty="0" smtClean="0">
                <a:latin typeface="Calibri"/>
                <a:cs typeface="Calibri"/>
              </a:rPr>
              <a:t>Get number of </a:t>
            </a:r>
            <a:r>
              <a:rPr lang="en-US" sz="1800" dirty="0">
                <a:latin typeface="Calibri"/>
                <a:cs typeface="Calibri"/>
              </a:rPr>
              <a:t>K</a:t>
            </a:r>
            <a:r>
              <a:rPr lang="en-US" sz="1800" baseline="-25000" dirty="0">
                <a:latin typeface="Calibri"/>
                <a:cs typeface="Calibri"/>
              </a:rPr>
              <a:t>s</a:t>
            </a:r>
            <a:r>
              <a:rPr lang="en-US" sz="1800" dirty="0">
                <a:latin typeface="Calibri"/>
                <a:cs typeface="Calibri"/>
              </a:rPr>
              <a:t>, </a:t>
            </a:r>
            <a:r>
              <a:rPr lang="en-US" sz="1800" dirty="0">
                <a:latin typeface="Symbol" charset="2"/>
                <a:cs typeface="Symbol" charset="2"/>
              </a:rPr>
              <a:t>L</a:t>
            </a:r>
            <a:r>
              <a:rPr lang="en-US" sz="1800" dirty="0" smtClean="0">
                <a:latin typeface="Calibri"/>
                <a:cs typeface="Calibri"/>
              </a:rPr>
              <a:t>, anti-</a:t>
            </a:r>
            <a:r>
              <a:rPr lang="en-US" sz="1800" dirty="0">
                <a:latin typeface="Symbol" charset="2"/>
                <a:cs typeface="Symbol" charset="2"/>
              </a:rPr>
              <a:t>L</a:t>
            </a:r>
            <a:r>
              <a:rPr lang="en-US" sz="1800" dirty="0" smtClean="0">
                <a:latin typeface="Calibri"/>
                <a:cs typeface="Calibri"/>
              </a:rPr>
              <a:t> after background subtraction</a:t>
            </a:r>
          </a:p>
          <a:p>
            <a:pPr marL="0" indent="0">
              <a:buNone/>
            </a:pPr>
            <a:endParaRPr lang="en-US" sz="18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800" dirty="0" smtClean="0">
                <a:latin typeface="Calibri"/>
                <a:cs typeface="Calibri"/>
              </a:rPr>
              <a:t>+ option to see combinatorial background </a:t>
            </a:r>
          </a:p>
          <a:p>
            <a:pPr marL="0" indent="0">
              <a:buNone/>
            </a:pPr>
            <a:r>
              <a:rPr lang="en-US" sz="1800" dirty="0" smtClean="0">
                <a:latin typeface="Calibri"/>
                <a:cs typeface="Calibri"/>
              </a:rPr>
              <a:t>(without common secondary vertex requirement)</a:t>
            </a:r>
          </a:p>
          <a:p>
            <a:pPr marL="0" indent="0">
              <a:buNone/>
            </a:pPr>
            <a:endParaRPr lang="en-US" sz="1800" dirty="0" smtClean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1800" dirty="0">
                <a:cs typeface="Calibri"/>
              </a:rPr>
              <a:t>Extended email exchanges led to the generation of new event samples </a:t>
            </a:r>
            <a:endParaRPr lang="en-US" sz="1800" dirty="0" smtClean="0">
              <a:cs typeface="Calibri"/>
            </a:endParaRPr>
          </a:p>
          <a:p>
            <a:pPr marL="0" indent="0">
              <a:buNone/>
            </a:pPr>
            <a:r>
              <a:rPr lang="en-US" sz="1800" dirty="0">
                <a:cs typeface="Calibri"/>
              </a:rPr>
              <a:t>Updated package before the 3</a:t>
            </a:r>
            <a:r>
              <a:rPr lang="en-US" sz="1800" baseline="30000" dirty="0">
                <a:cs typeface="Calibri"/>
              </a:rPr>
              <a:t>rd</a:t>
            </a:r>
            <a:r>
              <a:rPr lang="en-US" sz="1800" dirty="0">
                <a:cs typeface="Calibri"/>
              </a:rPr>
              <a:t> ALICE day (22.3) </a:t>
            </a:r>
            <a:r>
              <a:rPr lang="en-US" sz="1800" dirty="0" smtClean="0">
                <a:cs typeface="Calibri"/>
              </a:rPr>
              <a:t>with</a:t>
            </a:r>
            <a:endParaRPr lang="en-US" sz="1800" dirty="0">
              <a:cs typeface="Calibri"/>
            </a:endParaRPr>
          </a:p>
          <a:p>
            <a:r>
              <a:rPr lang="en-US" sz="1800" dirty="0" smtClean="0">
                <a:cs typeface="Calibri"/>
              </a:rPr>
              <a:t>Sample </a:t>
            </a:r>
            <a:r>
              <a:rPr lang="en-US" sz="1800" dirty="0">
                <a:cs typeface="Calibri"/>
              </a:rPr>
              <a:t>with 21000 </a:t>
            </a:r>
            <a:r>
              <a:rPr lang="en-US" sz="1800" dirty="0" err="1">
                <a:cs typeface="Calibri"/>
              </a:rPr>
              <a:t>pp</a:t>
            </a:r>
            <a:r>
              <a:rPr lang="en-US" sz="1800" dirty="0">
                <a:cs typeface="Calibri"/>
              </a:rPr>
              <a:t> events</a:t>
            </a:r>
          </a:p>
          <a:p>
            <a:r>
              <a:rPr lang="en-US" sz="1800" dirty="0">
                <a:cs typeface="Calibri"/>
              </a:rPr>
              <a:t>Sample of 1500 </a:t>
            </a:r>
            <a:r>
              <a:rPr lang="en-US" sz="1800" dirty="0" err="1">
                <a:cs typeface="Calibri"/>
              </a:rPr>
              <a:t>PbPb</a:t>
            </a:r>
            <a:r>
              <a:rPr lang="en-US" sz="1800" dirty="0">
                <a:cs typeface="Calibri"/>
              </a:rPr>
              <a:t> events</a:t>
            </a:r>
          </a:p>
          <a:p>
            <a:pPr marL="0" indent="0">
              <a:buNone/>
            </a:pPr>
            <a:endParaRPr lang="en-US" sz="1800" dirty="0" smtClean="0">
              <a:latin typeface="Calibri"/>
              <a:cs typeface="Calibri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4001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4" descr="Lambdafi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00" y="0"/>
            <a:ext cx="888935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38971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14923" y="589138"/>
            <a:ext cx="8694615" cy="5355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"/>
                <a:cs typeface="Calibri"/>
              </a:rPr>
              <a:t>Outline of exercise</a:t>
            </a:r>
          </a:p>
          <a:p>
            <a:endParaRPr lang="en-US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B63DFF"/>
                </a:solidFill>
                <a:latin typeface="Calibri"/>
                <a:cs typeface="Calibri"/>
              </a:rPr>
              <a:t>Students (each group): </a:t>
            </a:r>
            <a:r>
              <a:rPr lang="en-US" dirty="0">
                <a:latin typeface="Calibri"/>
                <a:cs typeface="Calibri"/>
              </a:rPr>
              <a:t>V</a:t>
            </a:r>
            <a:r>
              <a:rPr lang="en-US" dirty="0" smtClean="0">
                <a:latin typeface="Calibri"/>
                <a:cs typeface="Calibri"/>
              </a:rPr>
              <a:t>isual analysis of 30 events – tables + invariant mass histograms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  <a:cs typeface="Calibri"/>
              </a:rPr>
              <a:t>Institute (all groups): </a:t>
            </a:r>
            <a:r>
              <a:rPr lang="en-US" dirty="0" smtClean="0">
                <a:latin typeface="Calibri"/>
                <a:cs typeface="Calibri"/>
              </a:rPr>
              <a:t>Add up numbers / merge histograms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    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30-event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samples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for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visual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analysis, 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7 </a:t>
            </a:r>
            <a:r>
              <a:rPr lang="en-US" dirty="0" err="1">
                <a:solidFill>
                  <a:schemeClr val="accent6">
                    <a:lumMod val="50000"/>
                  </a:schemeClr>
                </a:solidFill>
              </a:rPr>
              <a:t>TeV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proton-proton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(</a:t>
            </a:r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6)	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en-US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     5-event sample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Pb-Pb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   (1)</a:t>
            </a:r>
          </a:p>
          <a:p>
            <a:r>
              <a:rPr lang="en-US" dirty="0">
                <a:solidFill>
                  <a:srgbClr val="000000"/>
                </a:solidFill>
              </a:rPr>
              <a:t>				</a:t>
            </a:r>
            <a:endParaRPr lang="en-US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B63DFF"/>
                </a:solidFill>
                <a:cs typeface="Calibri"/>
              </a:rPr>
              <a:t>Students (each group</a:t>
            </a:r>
            <a:r>
              <a:rPr lang="en-US" dirty="0" smtClean="0">
                <a:solidFill>
                  <a:srgbClr val="B63DFF"/>
                </a:solidFill>
                <a:cs typeface="Calibri"/>
              </a:rPr>
              <a:t>): </a:t>
            </a:r>
            <a:r>
              <a:rPr lang="en-US" dirty="0">
                <a:cs typeface="Calibri"/>
              </a:rPr>
              <a:t>Analysis </a:t>
            </a:r>
            <a:r>
              <a:rPr lang="en-US" dirty="0" smtClean="0">
                <a:latin typeface="Calibri"/>
                <a:cs typeface="Calibri"/>
              </a:rPr>
              <a:t>of 2000 events</a:t>
            </a:r>
            <a:r>
              <a:rPr lang="en-US" dirty="0">
                <a:latin typeface="Calibri"/>
                <a:cs typeface="Calibri"/>
              </a:rPr>
              <a:t> </a:t>
            </a:r>
            <a:r>
              <a:rPr lang="en-US" dirty="0" smtClean="0">
                <a:latin typeface="Calibri"/>
                <a:cs typeface="Calibri"/>
              </a:rPr>
              <a:t>- invariant mass histograms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B63DFF"/>
                </a:solidFill>
                <a:cs typeface="Calibri"/>
              </a:rPr>
              <a:t>Students (each group</a:t>
            </a:r>
            <a:r>
              <a:rPr lang="en-US" dirty="0" smtClean="0">
                <a:solidFill>
                  <a:srgbClr val="B63DFF"/>
                </a:solidFill>
                <a:cs typeface="Calibri"/>
              </a:rPr>
              <a:t>): </a:t>
            </a:r>
            <a:r>
              <a:rPr lang="en-US" dirty="0" smtClean="0">
                <a:cs typeface="Calibri"/>
              </a:rPr>
              <a:t>Try to fit </a:t>
            </a:r>
            <a:r>
              <a:rPr lang="en-US" dirty="0" smtClean="0">
                <a:latin typeface="Calibri"/>
                <a:cs typeface="Calibri"/>
              </a:rPr>
              <a:t>background / peak / subtract -&gt; find number of particles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  <a:cs typeface="Calibri"/>
              </a:rPr>
              <a:t>Institute (all groups): </a:t>
            </a:r>
            <a:r>
              <a:rPr lang="en-US" dirty="0">
                <a:latin typeface="Calibri"/>
                <a:cs typeface="Calibri"/>
              </a:rPr>
              <a:t>M</a:t>
            </a:r>
            <a:r>
              <a:rPr lang="en-US" dirty="0" smtClean="0">
                <a:latin typeface="Calibri"/>
                <a:cs typeface="Calibri"/>
              </a:rPr>
              <a:t>erge histograms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0000FF"/>
                </a:solidFill>
                <a:cs typeface="Calibri"/>
              </a:rPr>
              <a:t>Institute (all groups): </a:t>
            </a:r>
            <a:r>
              <a:rPr lang="en-US" dirty="0" smtClean="0">
                <a:cs typeface="Calibri"/>
              </a:rPr>
              <a:t>Fit </a:t>
            </a:r>
            <a:r>
              <a:rPr lang="en-US" dirty="0">
                <a:cs typeface="Calibri"/>
              </a:rPr>
              <a:t>background / peak / subtract -&gt; find number of particles</a:t>
            </a:r>
          </a:p>
          <a:p>
            <a:r>
              <a:rPr lang="en-US" dirty="0" smtClean="0">
                <a:latin typeface="Calibri"/>
                <a:cs typeface="Calibri"/>
              </a:rPr>
              <a:t>      </a:t>
            </a:r>
            <a:r>
              <a:rPr lang="en-US" dirty="0">
                <a:solidFill>
                  <a:srgbClr val="984807"/>
                </a:solidFill>
              </a:rPr>
              <a:t>2000 event samples 7 </a:t>
            </a:r>
            <a:r>
              <a:rPr lang="en-US" dirty="0" err="1">
                <a:solidFill>
                  <a:srgbClr val="984807"/>
                </a:solidFill>
              </a:rPr>
              <a:t>TeV</a:t>
            </a:r>
            <a:r>
              <a:rPr lang="en-US" dirty="0">
                <a:solidFill>
                  <a:srgbClr val="984807"/>
                </a:solidFill>
              </a:rPr>
              <a:t> proton-</a:t>
            </a:r>
            <a:r>
              <a:rPr lang="en-US" dirty="0" smtClean="0">
                <a:solidFill>
                  <a:srgbClr val="984807"/>
                </a:solidFill>
              </a:rPr>
              <a:t>proton (7)</a:t>
            </a:r>
          </a:p>
          <a:p>
            <a:r>
              <a:rPr lang="en-US" dirty="0">
                <a:solidFill>
                  <a:srgbClr val="984807"/>
                </a:solidFill>
                <a:latin typeface="Calibri"/>
                <a:cs typeface="Calibri"/>
              </a:rPr>
              <a:t> </a:t>
            </a:r>
            <a:r>
              <a:rPr lang="en-US" dirty="0" smtClean="0">
                <a:solidFill>
                  <a:srgbClr val="984807"/>
                </a:solidFill>
                <a:latin typeface="Calibri"/>
                <a:cs typeface="Calibri"/>
              </a:rPr>
              <a:t>      1500 event sample lead-lead</a:t>
            </a:r>
          </a:p>
          <a:p>
            <a:endParaRPr lang="en-US" dirty="0">
              <a:solidFill>
                <a:srgbClr val="984807"/>
              </a:solidFill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latin typeface="Calibri"/>
                <a:cs typeface="Calibri"/>
              </a:rPr>
              <a:t>Calculate </a:t>
            </a:r>
            <a:r>
              <a:rPr lang="en-US" dirty="0" smtClean="0">
                <a:latin typeface="Calibri"/>
                <a:cs typeface="Calibri"/>
              </a:rPr>
              <a:t>yields of each particle type </a:t>
            </a:r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cs typeface="Calibri"/>
              </a:rPr>
              <a:t>  </a:t>
            </a:r>
            <a:r>
              <a:rPr lang="en-US" dirty="0" smtClean="0">
                <a:latin typeface="Calibri"/>
                <a:cs typeface="Calibri"/>
              </a:rPr>
              <a:t>    (assumptions on 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  <a:latin typeface="Calibri"/>
                <a:cs typeface="Calibri"/>
              </a:rPr>
              <a:t>initial number of events </a:t>
            </a:r>
            <a:r>
              <a:rPr lang="en-US" dirty="0" smtClean="0">
                <a:latin typeface="Calibri"/>
                <a:cs typeface="Calibri"/>
              </a:rPr>
              <a:t>from which the sample has been extracted</a:t>
            </a:r>
          </a:p>
          <a:p>
            <a:r>
              <a:rPr lang="en-US" dirty="0" smtClean="0">
                <a:latin typeface="Calibri"/>
                <a:cs typeface="Calibri"/>
              </a:rPr>
              <a:t>      </a:t>
            </a:r>
            <a:r>
              <a:rPr lang="en-US" dirty="0" smtClean="0">
                <a:solidFill>
                  <a:srgbClr val="E46C0A"/>
                </a:solidFill>
                <a:latin typeface="Calibri"/>
                <a:cs typeface="Calibri"/>
              </a:rPr>
              <a:t>correction factors for efficiency</a:t>
            </a:r>
            <a:r>
              <a:rPr lang="en-US" dirty="0" smtClean="0">
                <a:latin typeface="Calibri"/>
                <a:cs typeface="Calibri"/>
              </a:rPr>
              <a:t>)</a:t>
            </a: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 smtClean="0">
                <a:latin typeface="Calibri"/>
                <a:cs typeface="Calibri"/>
              </a:rPr>
              <a:t>  </a:t>
            </a:r>
            <a:endParaRPr lang="en-US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9619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69000" y="712954"/>
            <a:ext cx="755847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 </a:t>
            </a:r>
            <a:r>
              <a:rPr lang="en-US" dirty="0" err="1" smtClean="0"/>
              <a:t>Masterclasses</a:t>
            </a:r>
            <a:r>
              <a:rPr lang="en-US" dirty="0" smtClean="0"/>
              <a:t> web site</a:t>
            </a:r>
          </a:p>
          <a:p>
            <a:r>
              <a:rPr lang="de-DE" dirty="0">
                <a:hlinkClick r:id="rId2"/>
              </a:rPr>
              <a:t>http://aliceinfo.cern.ch/public/MasterCL/</a:t>
            </a:r>
            <a:r>
              <a:rPr lang="de-DE" dirty="0" smtClean="0">
                <a:hlinkClick r:id="rId2"/>
              </a:rPr>
              <a:t>MasterClassWebpage.html</a:t>
            </a:r>
            <a:endParaRPr lang="de-DE" dirty="0" smtClean="0"/>
          </a:p>
          <a:p>
            <a:endParaRPr lang="en-US" dirty="0" smtClean="0"/>
          </a:p>
          <a:p>
            <a:r>
              <a:rPr lang="en-US" dirty="0" smtClean="0"/>
              <a:t>Texts in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English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660066"/>
                </a:solidFill>
              </a:rPr>
              <a:t>French</a:t>
            </a:r>
            <a:r>
              <a:rPr lang="en-US" dirty="0" smtClean="0"/>
              <a:t>		Many thanks to all those who helped with the translations!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chemeClr val="accent5">
                    <a:lumMod val="50000"/>
                  </a:schemeClr>
                </a:solidFill>
              </a:rPr>
              <a:t>Italian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000090"/>
                </a:solidFill>
              </a:rPr>
              <a:t>German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>
                <a:solidFill>
                  <a:srgbClr val="B63DFF"/>
                </a:solidFill>
              </a:rPr>
              <a:t>Czech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Portuguese</a:t>
            </a:r>
          </a:p>
          <a:p>
            <a:pPr marL="285750" indent="-285750">
              <a:buFont typeface="Arial"/>
              <a:buChar char="•"/>
            </a:pPr>
            <a:endParaRPr lang="en-US" dirty="0"/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Instructions for the institutes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Instructions for moderators (</a:t>
            </a:r>
            <a:r>
              <a:rPr lang="en-US" dirty="0" err="1" smtClean="0"/>
              <a:t>masterclasses</a:t>
            </a:r>
            <a:r>
              <a:rPr lang="en-US" dirty="0" smtClean="0"/>
              <a:t> </a:t>
            </a:r>
            <a:r>
              <a:rPr lang="en-US" dirty="0" err="1" smtClean="0"/>
              <a:t>twiki</a:t>
            </a:r>
            <a:r>
              <a:rPr lang="en-US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6522487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56393" y="423309"/>
            <a:ext cx="73289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FF"/>
                </a:solidFill>
              </a:rPr>
              <a:t>F</a:t>
            </a:r>
            <a:r>
              <a:rPr lang="en-US" dirty="0" smtClean="0">
                <a:solidFill>
                  <a:srgbClr val="0000FF"/>
                </a:solidFill>
              </a:rPr>
              <a:t>or the collection of all results</a:t>
            </a:r>
            <a:endParaRPr lang="en-US" dirty="0" smtClean="0"/>
          </a:p>
          <a:p>
            <a:r>
              <a:rPr lang="en-US" dirty="0">
                <a:solidFill>
                  <a:srgbClr val="FF0000"/>
                </a:solidFill>
              </a:rPr>
              <a:t>http://</a:t>
            </a:r>
            <a:r>
              <a:rPr lang="en-US" dirty="0" err="1">
                <a:solidFill>
                  <a:srgbClr val="FF0000"/>
                </a:solidFill>
              </a:rPr>
              <a:t>www.editgrid.com</a:t>
            </a:r>
            <a:r>
              <a:rPr lang="en-US" dirty="0">
                <a:solidFill>
                  <a:srgbClr val="FF0000"/>
                </a:solidFill>
              </a:rPr>
              <a:t>/user/</a:t>
            </a:r>
            <a:r>
              <a:rPr lang="en-US" dirty="0" err="1">
                <a:solidFill>
                  <a:srgbClr val="FF0000"/>
                </a:solidFill>
              </a:rPr>
              <a:t>alice-masterclass</a:t>
            </a:r>
            <a:r>
              <a:rPr lang="en-US" dirty="0">
                <a:solidFill>
                  <a:srgbClr val="FF0000"/>
                </a:solidFill>
              </a:rPr>
              <a:t>/results-2012</a:t>
            </a:r>
            <a:r>
              <a:rPr lang="en-US" dirty="0" smtClean="0">
                <a:solidFill>
                  <a:srgbClr val="FF0000"/>
                </a:solidFill>
              </a:rPr>
              <a:t>-collection.csv</a:t>
            </a:r>
          </a:p>
          <a:p>
            <a:r>
              <a:rPr lang="en-US" dirty="0" smtClean="0"/>
              <a:t> 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8593818"/>
              </p:ext>
            </p:extLst>
          </p:nvPr>
        </p:nvGraphicFramePr>
        <p:xfrm>
          <a:off x="1619475" y="1299198"/>
          <a:ext cx="5486400" cy="3712066"/>
        </p:xfrm>
        <a:graphic>
          <a:graphicData uri="http://schemas.openxmlformats.org/drawingml/2006/table">
            <a:tbl>
              <a:tblPr/>
              <a:tblGrid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  <a:gridCol w="609600"/>
              </a:tblGrid>
              <a:tr h="412606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Institute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Ν(Κ0s)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   Ν(Λ)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Ν(anti-Λ)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N(</a:t>
                      </a:r>
                      <a:r>
                        <a:rPr lang="de-DE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events</a:t>
                      </a:r>
                      <a:r>
                        <a:rPr lang="de-DE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error(Κ0)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error(Λ)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l-GR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error(Λbar)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10.247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5.568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4.472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10.296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5.657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4.583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10.198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5.477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4.472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5.745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4.359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9.950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5.568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4.472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average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102.8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31.4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8400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10.139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5.604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4.472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da-DK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Yields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0.245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0.075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0.060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0.030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0.013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ALICE pub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0.184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0.048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0.047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0.001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0.002</a:t>
                      </a: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032668" y="5387302"/>
            <a:ext cx="43845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Calculate yields / compare with ALICE results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82762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2315276"/>
            <a:ext cx="37024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ALICE 3 days on the </a:t>
            </a:r>
            <a:r>
              <a:rPr lang="en-US" dirty="0"/>
              <a:t>2012 schedule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looking for strange particles </a:t>
            </a:r>
          </a:p>
        </p:txBody>
      </p:sp>
      <p:pic>
        <p:nvPicPr>
          <p:cNvPr id="6" name="Picture 5" descr="22march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7885" y="1561504"/>
            <a:ext cx="1562100" cy="5130800"/>
          </a:xfrm>
          <a:prstGeom prst="rect">
            <a:avLst/>
          </a:prstGeom>
        </p:spPr>
      </p:pic>
      <p:pic>
        <p:nvPicPr>
          <p:cNvPr id="8" name="Picture 7" descr="6-7marcha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417" y="1561504"/>
            <a:ext cx="3073400" cy="215900"/>
          </a:xfrm>
          <a:prstGeom prst="rect">
            <a:avLst/>
          </a:prstGeom>
        </p:spPr>
      </p:pic>
      <p:pic>
        <p:nvPicPr>
          <p:cNvPr id="9" name="Picture 8" descr="6-7 marchb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2417" y="1777404"/>
            <a:ext cx="3060700" cy="4660900"/>
          </a:xfrm>
          <a:prstGeom prst="rect">
            <a:avLst/>
          </a:prstGeom>
        </p:spPr>
      </p:pic>
      <p:pic>
        <p:nvPicPr>
          <p:cNvPr id="10" name="Picture 9" descr="ippogmc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4009" y="2"/>
            <a:ext cx="7055983" cy="1478522"/>
          </a:xfrm>
          <a:prstGeom prst="rect">
            <a:avLst/>
          </a:prstGeom>
        </p:spPr>
      </p:pic>
      <p:sp>
        <p:nvSpPr>
          <p:cNvPr id="11" name="Left Brace 10"/>
          <p:cNvSpPr/>
          <p:nvPr/>
        </p:nvSpPr>
        <p:spPr>
          <a:xfrm>
            <a:off x="3400482" y="5247966"/>
            <a:ext cx="155448" cy="91440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000676" y="5414274"/>
            <a:ext cx="12931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r>
              <a:rPr lang="en-US" baseline="-25000" dirty="0" smtClean="0"/>
              <a:t>AA</a:t>
            </a:r>
            <a:r>
              <a:rPr lang="en-US" dirty="0" smtClean="0"/>
              <a:t> exercise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IPPOG Innsbruck 19.4.2012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ALICE measurement  - D. Hatzifotiadou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BF29FC-EFE1-BA4B-B37C-78AB6B3F4F3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6919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0286" y="343688"/>
            <a:ext cx="8831961" cy="57554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0" dirty="0" smtClean="0">
                <a:solidFill>
                  <a:srgbClr val="0000FF"/>
                </a:solidFill>
                <a:latin typeface="Calibri"/>
                <a:cs typeface="Calibri"/>
              </a:rPr>
              <a:t>Some facts and numbers</a:t>
            </a:r>
          </a:p>
          <a:p>
            <a:pPr>
              <a:defRPr/>
            </a:pPr>
            <a:endParaRPr lang="en-US" sz="1600" b="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1600" b="0" dirty="0" err="1" smtClean="0">
                <a:latin typeface="Calibri"/>
                <a:cs typeface="Calibri"/>
              </a:rPr>
              <a:t>Masterclass</a:t>
            </a:r>
            <a:r>
              <a:rPr lang="en-US" sz="1600" dirty="0">
                <a:cs typeface="Calibri"/>
              </a:rPr>
              <a:t> in </a:t>
            </a:r>
            <a:r>
              <a:rPr lang="en-US" sz="1600" dirty="0" err="1">
                <a:cs typeface="Calibri"/>
              </a:rPr>
              <a:t>Frascati</a:t>
            </a:r>
            <a:r>
              <a:rPr lang="en-US" sz="1600" dirty="0">
                <a:cs typeface="Calibri"/>
              </a:rPr>
              <a:t> </a:t>
            </a:r>
            <a:r>
              <a:rPr lang="en-US" sz="1600" dirty="0" smtClean="0">
                <a:latin typeface="Calibri"/>
                <a:cs typeface="Calibri"/>
              </a:rPr>
              <a:t>, early February (</a:t>
            </a:r>
            <a:r>
              <a:rPr lang="en-US" sz="1600" dirty="0" smtClean="0">
                <a:cs typeface="Calibri"/>
              </a:rPr>
              <a:t>outside </a:t>
            </a:r>
            <a:r>
              <a:rPr lang="en-US" sz="1600" dirty="0">
                <a:cs typeface="Calibri"/>
              </a:rPr>
              <a:t>“International </a:t>
            </a:r>
            <a:r>
              <a:rPr lang="en-US" sz="1600" dirty="0" err="1">
                <a:cs typeface="Calibri"/>
              </a:rPr>
              <a:t>Masterclasses</a:t>
            </a:r>
            <a:r>
              <a:rPr lang="en-US" sz="1600" dirty="0">
                <a:cs typeface="Calibri"/>
              </a:rPr>
              <a:t>” </a:t>
            </a:r>
            <a:r>
              <a:rPr lang="en-US" sz="1600" dirty="0" smtClean="0">
                <a:cs typeface="Calibri"/>
              </a:rPr>
              <a:t>schedule)</a:t>
            </a:r>
            <a:endParaRPr lang="en-US" sz="1600" dirty="0" smtClean="0">
              <a:latin typeface="Calibri"/>
              <a:cs typeface="Calibri"/>
            </a:endParaRPr>
          </a:p>
          <a:p>
            <a:pPr>
              <a:defRPr/>
            </a:pPr>
            <a:endParaRPr lang="en-US" sz="1600" b="0" dirty="0" smtClean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smtClean="0">
                <a:latin typeface="Calibri"/>
                <a:cs typeface="Calibri"/>
              </a:rPr>
              <a:t>Heidelberg  : 29 pupils + 3 teachers  (4 tutors)</a:t>
            </a:r>
          </a:p>
          <a:p>
            <a:pPr>
              <a:defRPr/>
            </a:pPr>
            <a:r>
              <a:rPr lang="en-US" sz="1600" dirty="0" smtClean="0">
                <a:latin typeface="Calibri"/>
                <a:cs typeface="Calibri"/>
              </a:rPr>
              <a:t>       (had scheduled 3 days ; cancelled 2 ; less</a:t>
            </a:r>
            <a:r>
              <a:rPr lang="en-US" sz="1600" dirty="0" smtClean="0">
                <a:cs typeface="Calibri"/>
              </a:rPr>
              <a:t> participants</a:t>
            </a:r>
            <a:r>
              <a:rPr lang="en-US" sz="1600" dirty="0" smtClean="0">
                <a:latin typeface="Calibri"/>
                <a:cs typeface="Calibri"/>
              </a:rPr>
              <a:t> due to change in school system)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smtClean="0">
                <a:latin typeface="Calibri"/>
                <a:cs typeface="Calibri"/>
              </a:rPr>
              <a:t>Nantes : 28 students + 2 teachers + 8 tutors (on 7.3; had a 2</a:t>
            </a:r>
            <a:r>
              <a:rPr lang="en-US" sz="1600" baseline="30000" dirty="0" smtClean="0">
                <a:latin typeface="Calibri"/>
                <a:cs typeface="Calibri"/>
              </a:rPr>
              <a:t>nd</a:t>
            </a:r>
            <a:r>
              <a:rPr lang="en-US" sz="1600" dirty="0" smtClean="0">
                <a:latin typeface="Calibri"/>
                <a:cs typeface="Calibri"/>
              </a:rPr>
              <a:t> session on 22.3)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smtClean="0">
                <a:latin typeface="Calibri"/>
                <a:cs typeface="Calibri"/>
              </a:rPr>
              <a:t>Sao Paulo : 30 pupils ; had to come back next day for the video-conference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b="0" dirty="0" smtClean="0">
                <a:latin typeface="Calibri"/>
                <a:cs typeface="Calibri"/>
              </a:rPr>
              <a:t>CERN : 29 pupils + 2 teachers  (1ère </a:t>
            </a:r>
            <a:r>
              <a:rPr lang="en-US" sz="1600" b="0" dirty="0" err="1" smtClean="0">
                <a:latin typeface="Calibri"/>
                <a:cs typeface="Calibri"/>
              </a:rPr>
              <a:t>scientifique</a:t>
            </a:r>
            <a:r>
              <a:rPr lang="en-US" sz="1600" b="0" dirty="0" smtClean="0">
                <a:latin typeface="Calibri"/>
                <a:cs typeface="Calibri"/>
              </a:rPr>
              <a:t> </a:t>
            </a:r>
            <a:r>
              <a:rPr lang="en-US" sz="1600" b="0" dirty="0" err="1" smtClean="0">
                <a:latin typeface="Calibri"/>
                <a:cs typeface="Calibri"/>
              </a:rPr>
              <a:t>Lycée</a:t>
            </a:r>
            <a:r>
              <a:rPr lang="en-US" sz="1600" b="0" dirty="0" smtClean="0">
                <a:latin typeface="Calibri"/>
                <a:cs typeface="Calibri"/>
              </a:rPr>
              <a:t> International de </a:t>
            </a:r>
            <a:r>
              <a:rPr lang="en-US" sz="1600" b="0" dirty="0" err="1" smtClean="0">
                <a:latin typeface="Calibri"/>
                <a:cs typeface="Calibri"/>
              </a:rPr>
              <a:t>Ferney</a:t>
            </a:r>
            <a:r>
              <a:rPr lang="en-US" sz="1600" b="0" dirty="0" smtClean="0">
                <a:latin typeface="Calibri"/>
                <a:cs typeface="Calibri"/>
              </a:rPr>
              <a:t>)  + 9 tutors</a:t>
            </a:r>
            <a:endParaRPr lang="en-US" sz="1600" b="0" dirty="0"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  <a:defRPr/>
            </a:pPr>
            <a:endParaRPr lang="en-US" sz="1600" b="0" dirty="0" smtClean="0">
              <a:latin typeface="Calibri"/>
              <a:cs typeface="Calibri"/>
            </a:endParaRPr>
          </a:p>
          <a:p>
            <a:pPr>
              <a:defRPr/>
            </a:pPr>
            <a:r>
              <a:rPr lang="en-US" sz="1600" dirty="0" smtClean="0">
                <a:solidFill>
                  <a:srgbClr val="0000FF"/>
                </a:solidFill>
                <a:latin typeface="Calibri"/>
                <a:cs typeface="Calibri"/>
              </a:rPr>
              <a:t>Debriefing meeting (+ EVO) during ALICE week 16.3.2012</a:t>
            </a:r>
          </a:p>
          <a:p>
            <a:pPr marL="285750" indent="-285750">
              <a:buFont typeface="Arial"/>
              <a:buChar char="•"/>
              <a:defRPr/>
            </a:pPr>
            <a:endParaRPr lang="en-US" sz="1600" dirty="0">
              <a:solidFill>
                <a:srgbClr val="B63DFF"/>
              </a:solidFill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smtClean="0">
                <a:latin typeface="Calibri"/>
                <a:cs typeface="Calibri"/>
              </a:rPr>
              <a:t>Some institutes only proceeded to the second part of the exercise (not enough time)</a:t>
            </a:r>
          </a:p>
          <a:p>
            <a:pPr marL="285750" indent="-285750">
              <a:buFont typeface="Arial"/>
              <a:buChar char="•"/>
              <a:defRPr/>
            </a:pPr>
            <a:endParaRPr lang="en-US" sz="1600" dirty="0">
              <a:solidFill>
                <a:srgbClr val="B63DFF"/>
              </a:solidFill>
              <a:latin typeface="Calibri"/>
              <a:cs typeface="Calibri"/>
            </a:endParaRPr>
          </a:p>
          <a:p>
            <a:pPr>
              <a:defRPr/>
            </a:pPr>
            <a:r>
              <a:rPr lang="en-US" sz="1600" dirty="0" smtClean="0">
                <a:solidFill>
                  <a:srgbClr val="B63DFF"/>
                </a:solidFill>
                <a:latin typeface="Calibri"/>
                <a:cs typeface="Calibri"/>
              </a:rPr>
              <a:t>Problems with </a:t>
            </a:r>
            <a:r>
              <a:rPr lang="en-US" sz="1600" dirty="0" err="1" smtClean="0">
                <a:solidFill>
                  <a:srgbClr val="B63DFF"/>
                </a:solidFill>
                <a:latin typeface="Calibri"/>
                <a:cs typeface="Calibri"/>
              </a:rPr>
              <a:t>vidyo</a:t>
            </a:r>
            <a:endParaRPr lang="en-US" sz="1600" dirty="0" smtClean="0">
              <a:solidFill>
                <a:srgbClr val="B63DFF"/>
              </a:solidFill>
              <a:latin typeface="Calibri"/>
              <a:cs typeface="Calibri"/>
            </a:endParaRP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smtClean="0">
                <a:solidFill>
                  <a:srgbClr val="B63DFF"/>
                </a:solidFill>
                <a:latin typeface="Calibri"/>
                <a:cs typeface="Calibri"/>
              </a:rPr>
              <a:t>Oslo could not connect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smtClean="0">
                <a:solidFill>
                  <a:srgbClr val="B63DFF"/>
                </a:solidFill>
                <a:latin typeface="Calibri"/>
                <a:cs typeface="Calibri"/>
              </a:rPr>
              <a:t>Heidelberg connected 15 minutes late (3</a:t>
            </a:r>
            <a:r>
              <a:rPr lang="en-US" sz="1600" baseline="30000" dirty="0" smtClean="0">
                <a:solidFill>
                  <a:srgbClr val="B63DFF"/>
                </a:solidFill>
                <a:latin typeface="Calibri"/>
                <a:cs typeface="Calibri"/>
              </a:rPr>
              <a:t>rd</a:t>
            </a:r>
            <a:r>
              <a:rPr lang="en-US" sz="1600" dirty="0" smtClean="0">
                <a:solidFill>
                  <a:srgbClr val="B63DFF"/>
                </a:solidFill>
                <a:latin typeface="Calibri"/>
                <a:cs typeface="Calibri"/>
              </a:rPr>
              <a:t> login attempt was successful)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smtClean="0">
                <a:solidFill>
                  <a:srgbClr val="B63DFF"/>
                </a:solidFill>
                <a:latin typeface="Calibri"/>
                <a:cs typeface="Calibri"/>
              </a:rPr>
              <a:t>Sao </a:t>
            </a:r>
            <a:r>
              <a:rPr lang="en-US" sz="1600" dirty="0">
                <a:solidFill>
                  <a:srgbClr val="B63DFF"/>
                </a:solidFill>
                <a:latin typeface="Calibri"/>
                <a:cs typeface="Calibri"/>
              </a:rPr>
              <a:t>P</a:t>
            </a:r>
            <a:r>
              <a:rPr lang="en-US" sz="1600" dirty="0" smtClean="0">
                <a:solidFill>
                  <a:srgbClr val="B63DFF"/>
                </a:solidFill>
                <a:latin typeface="Calibri"/>
                <a:cs typeface="Calibri"/>
              </a:rPr>
              <a:t>aulo connected 15 minutes late (due to misunderstanding)</a:t>
            </a:r>
          </a:p>
          <a:p>
            <a:pPr marL="285750" indent="-285750">
              <a:buFont typeface="Arial"/>
              <a:buChar char="•"/>
              <a:defRPr/>
            </a:pPr>
            <a:endParaRPr lang="en-US" sz="1600" dirty="0">
              <a:solidFill>
                <a:srgbClr val="B63DFF"/>
              </a:solidFill>
              <a:latin typeface="Calibri"/>
              <a:cs typeface="Calibri"/>
            </a:endParaRPr>
          </a:p>
          <a:p>
            <a:pPr>
              <a:defRPr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Other problems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Software did not run on some systems (dependent on the Scientific Linux version)</a:t>
            </a:r>
          </a:p>
          <a:p>
            <a:pPr marL="285750" indent="-285750">
              <a:buFont typeface="Arial"/>
              <a:buChar char="•"/>
              <a:defRPr/>
            </a:pP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Need root version &gt;= 28; </a:t>
            </a:r>
            <a:r>
              <a:rPr lang="en-US" sz="1600" dirty="0" err="1" smtClean="0">
                <a:solidFill>
                  <a:srgbClr val="000000"/>
                </a:solidFill>
                <a:cs typeface="Calibri"/>
              </a:rPr>
              <a:t>wgen</a:t>
            </a:r>
            <a:r>
              <a:rPr lang="en-US" sz="1600" dirty="0" smtClean="0">
                <a:solidFill>
                  <a:srgbClr val="000000"/>
                </a:solidFill>
                <a:cs typeface="Calibri"/>
              </a:rPr>
              <a:t> root version </a:t>
            </a:r>
            <a:r>
              <a:rPr lang="en-US" sz="1600" dirty="0" smtClean="0">
                <a:solidFill>
                  <a:srgbClr val="000000"/>
                </a:solidFill>
                <a:latin typeface="Calibri"/>
                <a:cs typeface="Calibri"/>
              </a:rPr>
              <a:t>&lt;27 V0s not displayed  </a:t>
            </a:r>
          </a:p>
          <a:p>
            <a:pPr marL="285750" indent="-285750">
              <a:buFont typeface="Arial"/>
              <a:buChar char="•"/>
              <a:defRPr/>
            </a:pPr>
            <a:endParaRPr lang="en-US" sz="1600" dirty="0" smtClean="0">
              <a:solidFill>
                <a:srgbClr val="B63DFF"/>
              </a:solidFill>
              <a:latin typeface="Arial"/>
              <a:cs typeface="Arial"/>
            </a:endParaRPr>
          </a:p>
        </p:txBody>
      </p:sp>
      <p:sp>
        <p:nvSpPr>
          <p:cNvPr id="23554" name="Date Placeholder 6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GB" sz="1200" b="0" smtClean="0"/>
              <a:t>IPPOG Innsbruck 19.4.2012</a:t>
            </a:r>
            <a:endParaRPr lang="en-US" sz="1200" b="0" dirty="0"/>
          </a:p>
        </p:txBody>
      </p:sp>
      <p:sp>
        <p:nvSpPr>
          <p:cNvPr id="23555" name="Footer Placeholder 7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b="0" smtClean="0"/>
              <a:t>ALICE measurement  - D. Hatzifotiadou</a:t>
            </a:r>
            <a:endParaRPr lang="en-US" sz="1200" b="0" dirty="0"/>
          </a:p>
        </p:txBody>
      </p:sp>
      <p:sp>
        <p:nvSpPr>
          <p:cNvPr id="23556" name="Slide Number Placeholder 1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63A621EA-447C-384D-A90C-42497C876F8C}" type="slidenum">
              <a:rPr lang="en-US" sz="1200" b="0"/>
              <a:pPr/>
              <a:t>9</a:t>
            </a:fld>
            <a:endParaRPr lang="en-US" sz="1200" b="0" dirty="0"/>
          </a:p>
        </p:txBody>
      </p:sp>
    </p:spTree>
    <p:extLst>
      <p:ext uri="{BB962C8B-B14F-4D97-AF65-F5344CB8AC3E}">
        <p14:creationId xmlns:p14="http://schemas.microsoft.com/office/powerpoint/2010/main" val="32537078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6903</TotalTime>
  <Words>1206</Words>
  <Application>Microsoft Macintosh PowerPoint</Application>
  <PresentationFormat>On-screen Show (4:3)</PresentationFormat>
  <Paragraphs>284</Paragraphs>
  <Slides>16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despina hatzifotiadou</dc:creator>
  <cp:lastModifiedBy>despina hatzifotiadou</cp:lastModifiedBy>
  <cp:revision>131</cp:revision>
  <dcterms:created xsi:type="dcterms:W3CDTF">2011-04-06T09:40:40Z</dcterms:created>
  <dcterms:modified xsi:type="dcterms:W3CDTF">2012-04-19T11:50:48Z</dcterms:modified>
</cp:coreProperties>
</file>