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56E21-1C71-4A12-948C-9C8AA4B9C303}" type="datetimeFigureOut">
              <a:rPr lang="de-DE" smtClean="0"/>
              <a:t>19.04.2012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E784B-35E2-40ED-B4AC-50BD50089BB1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8" descr="hg-home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Bild 9" descr="mc-logo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Bild 10" descr="ipogg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DE679E-5653-409B-9538-B1B2B24D84BC}" type="datetime1">
              <a:rPr lang="de-DE"/>
              <a:pPr/>
              <a:t>19.04.2012</a:t>
            </a:fld>
            <a:r>
              <a:rPr lang="de-DE"/>
              <a:t>www.physicsmasterclasses.org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d 10" descr="mc-logo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4950" y="5775325"/>
            <a:ext cx="2330450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d 11" descr="ipogg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2575" y="6003925"/>
            <a:ext cx="9556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838200"/>
            <a:ext cx="7772400" cy="1362075"/>
          </a:xfrm>
        </p:spPr>
        <p:txBody>
          <a:bodyPr anchor="t"/>
          <a:lstStyle>
            <a:lvl1pPr algn="l">
              <a:spcAft>
                <a:spcPts val="0"/>
              </a:spcAft>
              <a:defRPr sz="4000" b="1" cap="all">
                <a:solidFill>
                  <a:srgbClr val="10253F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362200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85C71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062B72-70ED-4ED5-BBC2-B3D2170CAEB8}" type="datetime1">
              <a:rPr lang="de-DE"/>
              <a:pPr/>
              <a:t>19.04.2012</a:t>
            </a:fld>
            <a:r>
              <a:rPr lang="de-DE"/>
              <a:t>www.physicsmasterclasses.org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pic>
        <p:nvPicPr>
          <p:cNvPr id="1028" name="Bild 8" descr="mc-logo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Bild 9" descr="ipogg.pn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304800" y="6492875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2000" baseline="30000">
                <a:solidFill>
                  <a:srgbClr val="10253F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4ADD4FAD-A982-432A-A958-11D03C9C22FE}" type="datetime1">
              <a:rPr lang="de-DE">
                <a:cs typeface="Arial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19.04.2012</a:t>
            </a:fld>
            <a:r>
              <a:rPr lang="de-DE">
                <a:cs typeface="Arial" charset="0"/>
              </a:rPr>
              <a:t>www.physicsmasterclasses.org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rgbClr val="10253F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85C714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Masterclass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Premeeting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362200"/>
            <a:ext cx="7772400" cy="2722984"/>
          </a:xfrm>
        </p:spPr>
        <p:txBody>
          <a:bodyPr>
            <a:normAutofit fontScale="92500" lnSpcReduction="10000"/>
          </a:bodyPr>
          <a:lstStyle/>
          <a:p>
            <a:r>
              <a:rPr lang="de-DE" dirty="0" err="1" smtClean="0"/>
              <a:t>Questions</a:t>
            </a:r>
            <a:r>
              <a:rPr lang="de-DE" dirty="0" smtClean="0"/>
              <a:t> for </a:t>
            </a:r>
            <a:r>
              <a:rPr lang="de-DE" dirty="0" err="1" smtClean="0"/>
              <a:t>wrapup</a:t>
            </a:r>
            <a:r>
              <a:rPr lang="de-DE" dirty="0" smtClean="0"/>
              <a:t> and </a:t>
            </a:r>
            <a:r>
              <a:rPr lang="de-DE" dirty="0" err="1" smtClean="0"/>
              <a:t>discussion</a:t>
            </a:r>
            <a:r>
              <a:rPr lang="de-DE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General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Organisatorial</a:t>
            </a:r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Didactic</a:t>
            </a:r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Aims</a:t>
            </a:r>
            <a:endParaRPr lang="de-DE" dirty="0" smtClean="0"/>
          </a:p>
          <a:p>
            <a:endParaRPr lang="de-DE" dirty="0" smtClean="0"/>
          </a:p>
          <a:p>
            <a:r>
              <a:rPr lang="de-DE" sz="1900" dirty="0" err="1" smtClean="0"/>
              <a:t>c</a:t>
            </a:r>
            <a:r>
              <a:rPr lang="de-DE" sz="1900" dirty="0" err="1" smtClean="0"/>
              <a:t>ollected</a:t>
            </a:r>
            <a:r>
              <a:rPr lang="de-DE" sz="1900" dirty="0" smtClean="0"/>
              <a:t> </a:t>
            </a:r>
            <a:r>
              <a:rPr lang="de-DE" sz="1900" dirty="0" err="1" smtClean="0"/>
              <a:t>by</a:t>
            </a:r>
            <a:r>
              <a:rPr lang="de-DE" sz="1900" dirty="0" smtClean="0"/>
              <a:t> Michael Kobel</a:t>
            </a:r>
            <a:endParaRPr lang="de-DE" sz="19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539552" y="116632"/>
            <a:ext cx="8242300" cy="792087"/>
          </a:xfrm>
        </p:spPr>
        <p:txBody>
          <a:bodyPr anchor="t"/>
          <a:lstStyle/>
          <a:p>
            <a:pPr algn="l"/>
            <a:r>
              <a:rPr lang="de-DE" sz="3600" b="1" dirty="0" smtClean="0">
                <a:solidFill>
                  <a:srgbClr val="0CC6DE"/>
                </a:solidFill>
              </a:rPr>
              <a:t>General </a:t>
            </a:r>
            <a:r>
              <a:rPr lang="de-DE" sz="3600" b="1" dirty="0" err="1" smtClean="0">
                <a:solidFill>
                  <a:srgbClr val="0CC6DE"/>
                </a:solidFill>
              </a:rPr>
              <a:t>Questions</a:t>
            </a:r>
            <a:r>
              <a:rPr lang="de-DE" sz="3600" b="1" dirty="0" smtClean="0">
                <a:solidFill>
                  <a:srgbClr val="0CC6DE"/>
                </a:solidFill>
              </a:rPr>
              <a:t> to </a:t>
            </a:r>
            <a:r>
              <a:rPr lang="de-DE" sz="3600" b="1" dirty="0" err="1" smtClean="0">
                <a:solidFill>
                  <a:srgbClr val="0CC6DE"/>
                </a:solidFill>
              </a:rPr>
              <a:t>discuss</a:t>
            </a:r>
            <a:endParaRPr lang="de-DE" sz="3600" b="1" dirty="0" smtClean="0">
              <a:solidFill>
                <a:srgbClr val="0CC6DE"/>
              </a:solidFill>
            </a:endParaRPr>
          </a:p>
        </p:txBody>
      </p:sp>
      <p:sp>
        <p:nvSpPr>
          <p:cNvPr id="66563" name="Textplatzhalter 2"/>
          <p:cNvSpPr>
            <a:spLocks noGrp="1"/>
          </p:cNvSpPr>
          <p:nvPr>
            <p:ph type="body" idx="4294967295"/>
          </p:nvPr>
        </p:nvSpPr>
        <p:spPr>
          <a:xfrm>
            <a:off x="288032" y="908720"/>
            <a:ext cx="8676456" cy="5400600"/>
          </a:xfrm>
        </p:spPr>
        <p:txBody>
          <a:bodyPr/>
          <a:lstStyle/>
          <a:p>
            <a:pPr marL="0" indent="182563" defTabSz="180975">
              <a:lnSpc>
                <a:spcPct val="120000"/>
              </a:lnSpc>
            </a:pPr>
            <a:r>
              <a:rPr lang="de-DE" sz="2400" dirty="0" err="1" smtClean="0">
                <a:solidFill>
                  <a:srgbClr val="003478"/>
                </a:solidFill>
              </a:rPr>
              <a:t>Stability</a:t>
            </a:r>
            <a:r>
              <a:rPr lang="de-DE" sz="2400" dirty="0" smtClean="0">
                <a:solidFill>
                  <a:srgbClr val="003478"/>
                </a:solidFill>
              </a:rPr>
              <a:t> of </a:t>
            </a:r>
            <a:r>
              <a:rPr lang="de-DE" sz="2400" dirty="0" err="1" smtClean="0">
                <a:solidFill>
                  <a:srgbClr val="003478"/>
                </a:solidFill>
              </a:rPr>
              <a:t>measurement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tasks</a:t>
            </a:r>
            <a:endParaRPr lang="de-DE" sz="2400" dirty="0" smtClean="0">
              <a:solidFill>
                <a:srgbClr val="003478"/>
              </a:solidFill>
            </a:endParaRP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smtClean="0">
                <a:solidFill>
                  <a:srgbClr val="003478"/>
                </a:solidFill>
              </a:rPr>
              <a:t>Pro: </a:t>
            </a:r>
            <a:r>
              <a:rPr lang="de-DE" sz="2000" dirty="0" err="1" smtClean="0">
                <a:solidFill>
                  <a:srgbClr val="003478"/>
                </a:solidFill>
              </a:rPr>
              <a:t>easier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organisation</a:t>
            </a:r>
            <a:endParaRPr lang="de-DE" sz="2000" dirty="0" smtClean="0">
              <a:solidFill>
                <a:srgbClr val="003478"/>
              </a:solidFill>
            </a:endParaRP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smtClean="0">
                <a:solidFill>
                  <a:srgbClr val="003478"/>
                </a:solidFill>
              </a:rPr>
              <a:t>Contra: </a:t>
            </a:r>
            <a:r>
              <a:rPr lang="de-DE" sz="2000" dirty="0" err="1" smtClean="0">
                <a:solidFill>
                  <a:srgbClr val="003478"/>
                </a:solidFill>
              </a:rPr>
              <a:t>exciting</a:t>
            </a:r>
            <a:r>
              <a:rPr lang="de-DE" sz="2000" dirty="0" smtClean="0">
                <a:solidFill>
                  <a:srgbClr val="003478"/>
                </a:solidFill>
              </a:rPr>
              <a:t> to </a:t>
            </a:r>
            <a:r>
              <a:rPr lang="de-DE" sz="2000" dirty="0" err="1" smtClean="0">
                <a:solidFill>
                  <a:srgbClr val="003478"/>
                </a:solidFill>
              </a:rPr>
              <a:t>follow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what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scientists</a:t>
            </a:r>
            <a:r>
              <a:rPr lang="de-DE" sz="2000" dirty="0" smtClean="0">
                <a:solidFill>
                  <a:srgbClr val="003478"/>
                </a:solidFill>
              </a:rPr>
              <a:t> do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</a:p>
          <a:p>
            <a:pPr marL="400050" lvl="1" indent="182563" defTabSz="180975">
              <a:lnSpc>
                <a:spcPct val="120000"/>
              </a:lnSpc>
              <a:buNone/>
            </a:pPr>
            <a:r>
              <a:rPr lang="de-DE" sz="2000" dirty="0" smtClean="0">
                <a:solidFill>
                  <a:srgbClr val="003478"/>
                </a:solidFill>
              </a:rPr>
              <a:t>(</a:t>
            </a:r>
            <a:r>
              <a:rPr lang="de-DE" sz="2000" dirty="0" smtClean="0">
                <a:solidFill>
                  <a:srgbClr val="003478"/>
                </a:solidFill>
              </a:rPr>
              <a:t>e.g. Higgs </a:t>
            </a:r>
            <a:r>
              <a:rPr lang="de-DE" sz="2000" dirty="0" err="1" smtClean="0">
                <a:solidFill>
                  <a:srgbClr val="003478"/>
                </a:solidFill>
              </a:rPr>
              <a:t>discovery</a:t>
            </a:r>
            <a:r>
              <a:rPr lang="de-DE" sz="2000" dirty="0" smtClean="0">
                <a:solidFill>
                  <a:srgbClr val="003478"/>
                </a:solidFill>
              </a:rPr>
              <a:t> in WW, ZZ, </a:t>
            </a:r>
            <a:r>
              <a:rPr lang="de-DE" sz="2000" dirty="0" err="1" smtClean="0">
                <a:solidFill>
                  <a:srgbClr val="003478"/>
                </a:solidFill>
                <a:latin typeface="Symbol" pitchFamily="18" charset="2"/>
              </a:rPr>
              <a:t>gg</a:t>
            </a:r>
            <a:r>
              <a:rPr lang="de-DE" sz="2000" dirty="0" smtClean="0">
                <a:solidFill>
                  <a:srgbClr val="003478"/>
                </a:solidFill>
              </a:rPr>
              <a:t>) </a:t>
            </a:r>
          </a:p>
          <a:p>
            <a:pPr marL="0" indent="182563" defTabSz="180975">
              <a:lnSpc>
                <a:spcPct val="120000"/>
              </a:lnSpc>
            </a:pPr>
            <a:r>
              <a:rPr lang="de-DE" sz="2400" dirty="0" err="1" smtClean="0">
                <a:solidFill>
                  <a:srgbClr val="003478"/>
                </a:solidFill>
              </a:rPr>
              <a:t>Severity</a:t>
            </a:r>
            <a:r>
              <a:rPr lang="de-DE" sz="2400" dirty="0" smtClean="0">
                <a:solidFill>
                  <a:srgbClr val="003478"/>
                </a:solidFill>
              </a:rPr>
              <a:t> of </a:t>
            </a:r>
            <a:r>
              <a:rPr lang="de-DE" sz="2400" dirty="0" err="1" smtClean="0">
                <a:solidFill>
                  <a:srgbClr val="003478"/>
                </a:solidFill>
              </a:rPr>
              <a:t>measurement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tasks</a:t>
            </a:r>
            <a:r>
              <a:rPr lang="de-DE" sz="2400" dirty="0" smtClean="0">
                <a:solidFill>
                  <a:srgbClr val="003478"/>
                </a:solidFill>
              </a:rPr>
              <a:t> .vs. </a:t>
            </a:r>
            <a:r>
              <a:rPr lang="de-DE" sz="2400" dirty="0" err="1" smtClean="0">
                <a:solidFill>
                  <a:srgbClr val="003478"/>
                </a:solidFill>
              </a:rPr>
              <a:t>u</a:t>
            </a:r>
            <a:r>
              <a:rPr lang="de-DE" sz="2400" dirty="0" err="1" smtClean="0">
                <a:solidFill>
                  <a:srgbClr val="003478"/>
                </a:solidFill>
              </a:rPr>
              <a:t>pcoming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b</a:t>
            </a:r>
            <a:r>
              <a:rPr lang="de-DE" sz="2400" dirty="0" err="1" smtClean="0">
                <a:solidFill>
                  <a:srgbClr val="003478"/>
                </a:solidFill>
              </a:rPr>
              <a:t>oredom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smtClean="0">
                <a:solidFill>
                  <a:srgbClr val="003478"/>
                </a:solidFill>
              </a:rPr>
              <a:t>Work </a:t>
            </a:r>
            <a:r>
              <a:rPr lang="de-DE" sz="2000" dirty="0" err="1" smtClean="0">
                <a:solidFill>
                  <a:srgbClr val="003478"/>
                </a:solidFill>
              </a:rPr>
              <a:t>harder</a:t>
            </a:r>
            <a:r>
              <a:rPr lang="de-DE" sz="2000" dirty="0" smtClean="0">
                <a:solidFill>
                  <a:srgbClr val="003478"/>
                </a:solidFill>
              </a:rPr>
              <a:t> in </a:t>
            </a:r>
            <a:r>
              <a:rPr lang="de-DE" sz="2000" dirty="0" err="1" smtClean="0">
                <a:solidFill>
                  <a:srgbClr val="003478"/>
                </a:solidFill>
              </a:rPr>
              <a:t>few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events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or</a:t>
            </a:r>
            <a:r>
              <a:rPr lang="de-DE" sz="2000" dirty="0" smtClean="0">
                <a:solidFill>
                  <a:srgbClr val="003478"/>
                </a:solidFill>
              </a:rPr>
              <a:t>  </a:t>
            </a:r>
            <a:r>
              <a:rPr lang="de-DE" sz="2000" dirty="0" err="1" smtClean="0">
                <a:solidFill>
                  <a:srgbClr val="003478"/>
                </a:solidFill>
              </a:rPr>
              <a:t>go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through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many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events</a:t>
            </a:r>
            <a:r>
              <a:rPr lang="de-DE" sz="2000" dirty="0" smtClean="0">
                <a:solidFill>
                  <a:srgbClr val="003478"/>
                </a:solidFill>
              </a:rPr>
              <a:t> ?</a:t>
            </a: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err="1" smtClean="0">
                <a:solidFill>
                  <a:srgbClr val="003478"/>
                </a:solidFill>
              </a:rPr>
              <a:t>Be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as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close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as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possible</a:t>
            </a:r>
            <a:r>
              <a:rPr lang="de-DE" sz="2000" dirty="0" smtClean="0">
                <a:solidFill>
                  <a:srgbClr val="003478"/>
                </a:solidFill>
              </a:rPr>
              <a:t>  to </a:t>
            </a:r>
            <a:r>
              <a:rPr lang="de-DE" sz="2000" dirty="0" err="1" smtClean="0">
                <a:solidFill>
                  <a:srgbClr val="003478"/>
                </a:solidFill>
              </a:rPr>
              <a:t>scientists</a:t>
            </a:r>
            <a:r>
              <a:rPr lang="de-DE" sz="2000" dirty="0" smtClean="0">
                <a:solidFill>
                  <a:srgbClr val="003478"/>
                </a:solidFill>
              </a:rPr>
              <a:t>‘ real </a:t>
            </a:r>
            <a:r>
              <a:rPr lang="de-DE" sz="2000" dirty="0" err="1" smtClean="0">
                <a:solidFill>
                  <a:srgbClr val="003478"/>
                </a:solidFill>
              </a:rPr>
              <a:t>way</a:t>
            </a:r>
            <a:r>
              <a:rPr lang="de-DE" sz="2000" dirty="0" smtClean="0">
                <a:solidFill>
                  <a:srgbClr val="003478"/>
                </a:solidFill>
              </a:rPr>
              <a:t> of </a:t>
            </a:r>
            <a:r>
              <a:rPr lang="de-DE" sz="2000" dirty="0" err="1" smtClean="0">
                <a:solidFill>
                  <a:srgbClr val="003478"/>
                </a:solidFill>
              </a:rPr>
              <a:t>working</a:t>
            </a:r>
            <a:endParaRPr lang="de-DE" sz="2000" dirty="0" smtClean="0">
              <a:solidFill>
                <a:srgbClr val="003478"/>
              </a:solidFill>
            </a:endParaRPr>
          </a:p>
          <a:p>
            <a:pPr marL="400050" lvl="1" indent="182563" defTabSz="180975">
              <a:lnSpc>
                <a:spcPct val="120000"/>
              </a:lnSpc>
              <a:buNone/>
            </a:pPr>
            <a:r>
              <a:rPr lang="de-DE" sz="2000" dirty="0" err="1" smtClean="0">
                <a:solidFill>
                  <a:srgbClr val="003478"/>
                </a:solidFill>
              </a:rPr>
              <a:t>o</a:t>
            </a:r>
            <a:r>
              <a:rPr lang="de-DE" sz="2000" dirty="0" err="1" smtClean="0">
                <a:solidFill>
                  <a:srgbClr val="003478"/>
                </a:solidFill>
              </a:rPr>
              <a:t>r</a:t>
            </a:r>
            <a:r>
              <a:rPr lang="de-DE" sz="2000" dirty="0" smtClean="0">
                <a:solidFill>
                  <a:srgbClr val="003478"/>
                </a:solidFill>
              </a:rPr>
              <a:t> just </a:t>
            </a:r>
            <a:r>
              <a:rPr lang="de-DE" sz="2000" dirty="0" err="1" smtClean="0">
                <a:solidFill>
                  <a:srgbClr val="003478"/>
                </a:solidFill>
              </a:rPr>
              <a:t>measuring</a:t>
            </a:r>
            <a:r>
              <a:rPr lang="de-DE" sz="2000" dirty="0" smtClean="0">
                <a:solidFill>
                  <a:srgbClr val="003478"/>
                </a:solidFill>
              </a:rPr>
              <a:t> the same </a:t>
            </a:r>
            <a:r>
              <a:rPr lang="de-DE" sz="2000" dirty="0" err="1" smtClean="0">
                <a:solidFill>
                  <a:srgbClr val="003478"/>
                </a:solidFill>
              </a:rPr>
              <a:t>quantities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differently</a:t>
            </a:r>
            <a:r>
              <a:rPr lang="de-DE" sz="2000" dirty="0" smtClean="0">
                <a:solidFill>
                  <a:srgbClr val="003478"/>
                </a:solidFill>
              </a:rPr>
              <a:t> (</a:t>
            </a:r>
            <a:r>
              <a:rPr lang="de-DE" sz="2000" dirty="0" err="1" smtClean="0">
                <a:solidFill>
                  <a:srgbClr val="003478"/>
                </a:solidFill>
              </a:rPr>
              <a:t>by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visual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inspection</a:t>
            </a:r>
            <a:r>
              <a:rPr lang="de-DE" sz="2000" dirty="0" smtClean="0">
                <a:solidFill>
                  <a:srgbClr val="003478"/>
                </a:solidFill>
              </a:rPr>
              <a:t>) </a:t>
            </a:r>
          </a:p>
          <a:p>
            <a:pPr marL="0" indent="182563" defTabSz="180975">
              <a:lnSpc>
                <a:spcPct val="120000"/>
              </a:lnSpc>
            </a:pPr>
            <a:r>
              <a:rPr lang="de-DE" sz="2400" dirty="0" smtClean="0">
                <a:solidFill>
                  <a:srgbClr val="003478"/>
                </a:solidFill>
              </a:rPr>
              <a:t>Are </a:t>
            </a:r>
            <a:r>
              <a:rPr lang="de-DE" sz="2400" dirty="0" err="1" smtClean="0">
                <a:solidFill>
                  <a:srgbClr val="003478"/>
                </a:solidFill>
              </a:rPr>
              <a:t>there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preferred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methods</a:t>
            </a:r>
            <a:r>
              <a:rPr lang="de-DE" sz="2400" dirty="0" smtClean="0">
                <a:solidFill>
                  <a:srgbClr val="003478"/>
                </a:solidFill>
              </a:rPr>
              <a:t>? </a:t>
            </a: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err="1" smtClean="0">
                <a:solidFill>
                  <a:srgbClr val="003478"/>
                </a:solidFill>
              </a:rPr>
              <a:t>Counting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smtClean="0">
                <a:solidFill>
                  <a:srgbClr val="003478"/>
                </a:solidFill>
              </a:rPr>
              <a:t>and </a:t>
            </a:r>
            <a:r>
              <a:rPr lang="de-DE" sz="2000" dirty="0" err="1" smtClean="0">
                <a:solidFill>
                  <a:srgbClr val="003478"/>
                </a:solidFill>
              </a:rPr>
              <a:t>building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ratios</a:t>
            </a:r>
            <a:r>
              <a:rPr lang="de-DE" sz="2000" dirty="0" smtClean="0">
                <a:solidFill>
                  <a:srgbClr val="003478"/>
                </a:solidFill>
              </a:rPr>
              <a:t> (</a:t>
            </a:r>
            <a:r>
              <a:rPr lang="de-DE" sz="2000" dirty="0" err="1" smtClean="0">
                <a:solidFill>
                  <a:srgbClr val="003478"/>
                </a:solidFill>
              </a:rPr>
              <a:t>like</a:t>
            </a:r>
            <a:r>
              <a:rPr lang="de-DE" sz="2000" dirty="0" smtClean="0">
                <a:solidFill>
                  <a:srgbClr val="003478"/>
                </a:solidFill>
              </a:rPr>
              <a:t> W+/W- and </a:t>
            </a:r>
            <a:r>
              <a:rPr lang="de-DE" sz="2000" dirty="0" err="1" smtClean="0">
                <a:solidFill>
                  <a:srgbClr val="003478"/>
                </a:solidFill>
              </a:rPr>
              <a:t>formerly</a:t>
            </a:r>
            <a:r>
              <a:rPr lang="de-DE" sz="2000" dirty="0" smtClean="0">
                <a:solidFill>
                  <a:srgbClr val="003478"/>
                </a:solidFill>
              </a:rPr>
              <a:t> Z at LEP)</a:t>
            </a: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err="1" smtClean="0">
                <a:solidFill>
                  <a:srgbClr val="003478"/>
                </a:solidFill>
              </a:rPr>
              <a:t>Histogramming</a:t>
            </a:r>
            <a:r>
              <a:rPr lang="de-DE" sz="2000" dirty="0" smtClean="0">
                <a:solidFill>
                  <a:srgbClr val="003478"/>
                </a:solidFill>
              </a:rPr>
              <a:t> of </a:t>
            </a:r>
            <a:r>
              <a:rPr lang="de-DE" sz="2000" dirty="0" err="1" smtClean="0">
                <a:solidFill>
                  <a:srgbClr val="003478"/>
                </a:solidFill>
              </a:rPr>
              <a:t>masses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or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angles</a:t>
            </a:r>
            <a:endParaRPr lang="de-DE" sz="2000" dirty="0" smtClean="0">
              <a:solidFill>
                <a:srgbClr val="003478"/>
              </a:solidFill>
            </a:endParaRP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smtClean="0">
                <a:solidFill>
                  <a:srgbClr val="003478"/>
                </a:solidFill>
              </a:rPr>
              <a:t>Even </a:t>
            </a:r>
            <a:r>
              <a:rPr lang="de-DE" sz="2000" dirty="0" err="1" smtClean="0">
                <a:solidFill>
                  <a:srgbClr val="003478"/>
                </a:solidFill>
              </a:rPr>
              <a:t>programming</a:t>
            </a:r>
            <a:r>
              <a:rPr lang="de-DE" sz="2000" dirty="0" smtClean="0">
                <a:solidFill>
                  <a:srgbClr val="003478"/>
                </a:solidFill>
              </a:rPr>
              <a:t> (e.g. </a:t>
            </a:r>
            <a:r>
              <a:rPr lang="de-DE" sz="2000" dirty="0" err="1" smtClean="0">
                <a:solidFill>
                  <a:srgbClr val="003478"/>
                </a:solidFill>
              </a:rPr>
              <a:t>new</a:t>
            </a:r>
            <a:r>
              <a:rPr lang="de-DE" sz="2000" dirty="0" smtClean="0">
                <a:solidFill>
                  <a:srgbClr val="003478"/>
                </a:solidFill>
              </a:rPr>
              <a:t> ALICE)</a:t>
            </a:r>
            <a:endParaRPr lang="de-DE" dirty="0" smtClean="0">
              <a:solidFill>
                <a:srgbClr val="003478"/>
              </a:solidFill>
            </a:endParaRPr>
          </a:p>
          <a:p>
            <a:pPr marL="0" indent="182563" defTabSz="180975">
              <a:lnSpc>
                <a:spcPct val="120000"/>
              </a:lnSpc>
              <a:buFont typeface="Arial" charset="0"/>
              <a:buNone/>
            </a:pPr>
            <a:endParaRPr lang="de-DE" sz="2400" dirty="0" smtClean="0">
              <a:solidFill>
                <a:srgbClr val="003478"/>
              </a:solidFill>
            </a:endParaRPr>
          </a:p>
          <a:p>
            <a:pPr marL="0" indent="182563" defTabSz="180975">
              <a:buFont typeface="Arial" charset="0"/>
              <a:buNone/>
            </a:pPr>
            <a:endParaRPr lang="de-DE" dirty="0" smtClean="0">
              <a:solidFill>
                <a:srgbClr val="333399"/>
              </a:solidFill>
            </a:endParaRPr>
          </a:p>
          <a:p>
            <a:pPr marL="0" indent="182563" defTabSz="180975">
              <a:buFont typeface="Arial" charset="0"/>
              <a:buNone/>
            </a:pPr>
            <a:endParaRPr lang="de-DE" dirty="0" smtClean="0">
              <a:solidFill>
                <a:srgbClr val="333399"/>
              </a:solidFill>
            </a:endParaRPr>
          </a:p>
          <a:p>
            <a:pPr marL="0" indent="182563" defTabSz="180975">
              <a:buFont typeface="Arial" charset="0"/>
              <a:buNone/>
            </a:pPr>
            <a:endParaRPr lang="de-DE" dirty="0" smtClean="0">
              <a:solidFill>
                <a:srgbClr val="333399"/>
              </a:solidFill>
            </a:endParaRPr>
          </a:p>
          <a:p>
            <a:pPr marL="0" indent="182563" defTabSz="180975"/>
            <a:endParaRPr lang="de-DE" dirty="0" smtClean="0">
              <a:solidFill>
                <a:srgbClr val="333399"/>
              </a:solidFill>
            </a:endParaRPr>
          </a:p>
          <a:p>
            <a:pPr marL="0" indent="182563" defTabSz="180975"/>
            <a:endParaRPr lang="de-DE" sz="1000" b="1" dirty="0" smtClean="0"/>
          </a:p>
          <a:p>
            <a:pPr marL="0" indent="182563" defTabSz="180975"/>
            <a:endParaRPr lang="de-DE" sz="1000" b="1" dirty="0" smtClean="0"/>
          </a:p>
          <a:p>
            <a:pPr marL="0" indent="182563" defTabSz="180975"/>
            <a:endParaRPr lang="de-DE" b="1" dirty="0" smtClean="0"/>
          </a:p>
          <a:p>
            <a:pPr marL="0" indent="182563" defTabSz="180975"/>
            <a:endParaRPr lang="de-DE" b="1" dirty="0" smtClean="0"/>
          </a:p>
          <a:p>
            <a:pPr marL="0" indent="182563" defTabSz="180975">
              <a:buFont typeface="Arial" charset="0"/>
              <a:buNone/>
            </a:pPr>
            <a:endParaRPr lang="de-DE" b="1" dirty="0" smtClean="0"/>
          </a:p>
          <a:p>
            <a:pPr marL="0" indent="182563" defTabSz="180975">
              <a:buFont typeface="Arial" charset="0"/>
              <a:buNone/>
            </a:pPr>
            <a:endParaRPr lang="de-DE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6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6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6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65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65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5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65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5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65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5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65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65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722313" y="188640"/>
            <a:ext cx="8242300" cy="791939"/>
          </a:xfrm>
        </p:spPr>
        <p:txBody>
          <a:bodyPr anchor="t"/>
          <a:lstStyle/>
          <a:p>
            <a:pPr algn="l"/>
            <a:r>
              <a:rPr lang="de-DE" sz="3600" b="1" dirty="0" err="1" smtClean="0">
                <a:solidFill>
                  <a:srgbClr val="0CC6DE"/>
                </a:solidFill>
              </a:rPr>
              <a:t>Organisatorial</a:t>
            </a:r>
            <a:r>
              <a:rPr lang="de-DE" sz="3600" b="1" dirty="0" smtClean="0">
                <a:solidFill>
                  <a:srgbClr val="0CC6DE"/>
                </a:solidFill>
              </a:rPr>
              <a:t> </a:t>
            </a:r>
            <a:r>
              <a:rPr lang="de-DE" sz="3600" b="1" dirty="0" err="1" smtClean="0">
                <a:solidFill>
                  <a:srgbClr val="0CC6DE"/>
                </a:solidFill>
              </a:rPr>
              <a:t>Aspects</a:t>
            </a:r>
            <a:endParaRPr lang="de-DE" sz="3600" b="1" dirty="0" smtClean="0">
              <a:solidFill>
                <a:srgbClr val="0CC6DE"/>
              </a:solidFill>
            </a:endParaRPr>
          </a:p>
        </p:txBody>
      </p:sp>
      <p:sp>
        <p:nvSpPr>
          <p:cNvPr id="66563" name="Textplatzhalter 2"/>
          <p:cNvSpPr>
            <a:spLocks noGrp="1"/>
          </p:cNvSpPr>
          <p:nvPr>
            <p:ph type="body" idx="4294967295"/>
          </p:nvPr>
        </p:nvSpPr>
        <p:spPr>
          <a:xfrm>
            <a:off x="722313" y="908720"/>
            <a:ext cx="7772400" cy="4105275"/>
          </a:xfrm>
        </p:spPr>
        <p:txBody>
          <a:bodyPr/>
          <a:lstStyle/>
          <a:p>
            <a:pPr marL="0" indent="182563" defTabSz="180975">
              <a:lnSpc>
                <a:spcPct val="120000"/>
              </a:lnSpc>
            </a:pPr>
            <a:r>
              <a:rPr lang="de-DE" sz="2400" dirty="0" err="1" smtClean="0">
                <a:solidFill>
                  <a:srgbClr val="003478"/>
                </a:solidFill>
              </a:rPr>
              <a:t>Diversity</a:t>
            </a:r>
            <a:r>
              <a:rPr lang="de-DE" sz="2400" dirty="0" smtClean="0">
                <a:solidFill>
                  <a:srgbClr val="003478"/>
                </a:solidFill>
              </a:rPr>
              <a:t> versus </a:t>
            </a:r>
            <a:r>
              <a:rPr lang="de-DE" sz="2400" dirty="0" err="1" smtClean="0">
                <a:solidFill>
                  <a:srgbClr val="003478"/>
                </a:solidFill>
              </a:rPr>
              <a:t>Unification</a:t>
            </a:r>
            <a:endParaRPr lang="de-DE" sz="2400" dirty="0" smtClean="0">
              <a:solidFill>
                <a:srgbClr val="003478"/>
              </a:solidFill>
            </a:endParaRP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err="1" smtClean="0">
                <a:solidFill>
                  <a:srgbClr val="003478"/>
                </a:solidFill>
              </a:rPr>
              <a:t>w</a:t>
            </a:r>
            <a:r>
              <a:rPr lang="de-DE" sz="2000" dirty="0" err="1" smtClean="0">
                <a:solidFill>
                  <a:srgbClr val="003478"/>
                </a:solidFill>
              </a:rPr>
              <a:t>rt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measurement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tasks</a:t>
            </a:r>
            <a:endParaRPr lang="de-DE" sz="2000" dirty="0" smtClean="0">
              <a:solidFill>
                <a:srgbClr val="003478"/>
              </a:solidFill>
            </a:endParaRP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err="1" smtClean="0">
                <a:solidFill>
                  <a:srgbClr val="003478"/>
                </a:solidFill>
              </a:rPr>
              <a:t>w</a:t>
            </a:r>
            <a:r>
              <a:rPr lang="de-DE" sz="2000" dirty="0" err="1" smtClean="0">
                <a:solidFill>
                  <a:srgbClr val="003478"/>
                </a:solidFill>
              </a:rPr>
              <a:t>rt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tools</a:t>
            </a:r>
            <a:r>
              <a:rPr lang="de-DE" sz="2000" dirty="0" smtClean="0">
                <a:solidFill>
                  <a:srgbClr val="003478"/>
                </a:solidFill>
              </a:rPr>
              <a:t> for </a:t>
            </a:r>
            <a:r>
              <a:rPr lang="de-DE" sz="2000" dirty="0" err="1" smtClean="0">
                <a:solidFill>
                  <a:srgbClr val="003478"/>
                </a:solidFill>
              </a:rPr>
              <a:t>histogramming</a:t>
            </a:r>
            <a:r>
              <a:rPr lang="de-DE" sz="2000" dirty="0" smtClean="0">
                <a:solidFill>
                  <a:srgbClr val="003478"/>
                </a:solidFill>
              </a:rPr>
              <a:t> and </a:t>
            </a:r>
            <a:r>
              <a:rPr lang="de-DE" sz="2000" dirty="0" err="1" smtClean="0">
                <a:solidFill>
                  <a:srgbClr val="003478"/>
                </a:solidFill>
              </a:rPr>
              <a:t>combining</a:t>
            </a:r>
            <a:endParaRPr lang="de-DE" sz="2000" dirty="0" smtClean="0">
              <a:solidFill>
                <a:srgbClr val="003478"/>
              </a:solidFill>
            </a:endParaRPr>
          </a:p>
          <a:p>
            <a:pPr marL="0" indent="182563" defTabSz="180975">
              <a:lnSpc>
                <a:spcPct val="120000"/>
              </a:lnSpc>
            </a:pPr>
            <a:r>
              <a:rPr lang="de-DE" sz="2400" dirty="0" err="1" smtClean="0">
                <a:solidFill>
                  <a:srgbClr val="003478"/>
                </a:solidFill>
              </a:rPr>
              <a:t>How</a:t>
            </a:r>
            <a:r>
              <a:rPr lang="de-DE" sz="2400" dirty="0" smtClean="0">
                <a:solidFill>
                  <a:srgbClr val="003478"/>
                </a:solidFill>
              </a:rPr>
              <a:t> to </a:t>
            </a:r>
            <a:r>
              <a:rPr lang="de-DE" sz="2400" dirty="0" err="1" smtClean="0">
                <a:solidFill>
                  <a:srgbClr val="003478"/>
                </a:solidFill>
              </a:rPr>
              <a:t>assure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that</a:t>
            </a:r>
            <a:r>
              <a:rPr lang="de-DE" sz="2400" dirty="0" smtClean="0">
                <a:solidFill>
                  <a:srgbClr val="003478"/>
                </a:solidFill>
              </a:rPr>
              <a:t> 120 </a:t>
            </a:r>
            <a:r>
              <a:rPr lang="de-DE" sz="2400" dirty="0" err="1" smtClean="0">
                <a:solidFill>
                  <a:srgbClr val="003478"/>
                </a:solidFill>
              </a:rPr>
              <a:t>institutes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can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join</a:t>
            </a:r>
            <a:r>
              <a:rPr lang="de-DE" sz="2400" dirty="0" smtClean="0">
                <a:solidFill>
                  <a:srgbClr val="003478"/>
                </a:solidFill>
              </a:rPr>
              <a:t> in?</a:t>
            </a: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err="1" smtClean="0">
                <a:solidFill>
                  <a:srgbClr val="003478"/>
                </a:solidFill>
              </a:rPr>
              <a:t>normally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by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far</a:t>
            </a:r>
            <a:r>
              <a:rPr lang="de-DE" sz="2000" dirty="0" smtClean="0">
                <a:solidFill>
                  <a:srgbClr val="003478"/>
                </a:solidFill>
              </a:rPr>
              <a:t> not all </a:t>
            </a:r>
            <a:r>
              <a:rPr lang="de-DE" sz="2000" dirty="0" err="1" smtClean="0">
                <a:solidFill>
                  <a:srgbClr val="003478"/>
                </a:solidFill>
              </a:rPr>
              <a:t>experts</a:t>
            </a:r>
            <a:r>
              <a:rPr lang="de-DE" sz="2000" dirty="0" smtClean="0">
                <a:solidFill>
                  <a:srgbClr val="003478"/>
                </a:solidFill>
              </a:rPr>
              <a:t>, </a:t>
            </a:r>
            <a:r>
              <a:rPr lang="de-DE" sz="2000" dirty="0" err="1" smtClean="0">
                <a:solidFill>
                  <a:srgbClr val="003478"/>
                </a:solidFill>
              </a:rPr>
              <a:t>need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some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stability</a:t>
            </a:r>
            <a:endParaRPr lang="de-DE" sz="2400" dirty="0" smtClean="0">
              <a:solidFill>
                <a:srgbClr val="003478"/>
              </a:solidFill>
            </a:endParaRPr>
          </a:p>
          <a:p>
            <a:pPr marL="0" indent="182563" defTabSz="180975">
              <a:lnSpc>
                <a:spcPct val="120000"/>
              </a:lnSpc>
            </a:pPr>
            <a:r>
              <a:rPr lang="de-DE" sz="2400" dirty="0" smtClean="0">
                <a:solidFill>
                  <a:srgbClr val="003478"/>
                </a:solidFill>
              </a:rPr>
              <a:t>International </a:t>
            </a:r>
            <a:r>
              <a:rPr lang="de-DE" sz="2400" dirty="0" err="1" smtClean="0">
                <a:solidFill>
                  <a:srgbClr val="003478"/>
                </a:solidFill>
              </a:rPr>
              <a:t>use</a:t>
            </a:r>
            <a:r>
              <a:rPr lang="de-DE" sz="2400" dirty="0" smtClean="0">
                <a:solidFill>
                  <a:srgbClr val="003478"/>
                </a:solidFill>
              </a:rPr>
              <a:t> .vs. </a:t>
            </a:r>
            <a:r>
              <a:rPr lang="de-DE" sz="2400" dirty="0" err="1" smtClean="0">
                <a:solidFill>
                  <a:srgbClr val="003478"/>
                </a:solidFill>
              </a:rPr>
              <a:t>l</a:t>
            </a:r>
            <a:r>
              <a:rPr lang="de-DE" sz="2400" dirty="0" err="1" smtClean="0">
                <a:solidFill>
                  <a:srgbClr val="003478"/>
                </a:solidFill>
              </a:rPr>
              <a:t>ocal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use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endParaRPr lang="de-DE" sz="2400" dirty="0" smtClean="0">
              <a:solidFill>
                <a:srgbClr val="003478"/>
              </a:solidFill>
            </a:endParaRP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err="1" smtClean="0">
                <a:solidFill>
                  <a:srgbClr val="003478"/>
                </a:solidFill>
              </a:rPr>
              <a:t>One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measurement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version</a:t>
            </a:r>
            <a:r>
              <a:rPr lang="de-DE" sz="2000" dirty="0" smtClean="0">
                <a:solidFill>
                  <a:srgbClr val="003478"/>
                </a:solidFill>
              </a:rPr>
              <a:t> for </a:t>
            </a:r>
            <a:r>
              <a:rPr lang="de-DE" sz="2000" dirty="0" err="1" smtClean="0">
                <a:solidFill>
                  <a:srgbClr val="003478"/>
                </a:solidFill>
              </a:rPr>
              <a:t>both</a:t>
            </a:r>
            <a:r>
              <a:rPr lang="de-DE" sz="2000" dirty="0" smtClean="0">
                <a:solidFill>
                  <a:srgbClr val="003478"/>
                </a:solidFill>
              </a:rPr>
              <a:t>? </a:t>
            </a:r>
            <a:r>
              <a:rPr lang="de-DE" sz="2000" dirty="0" err="1" smtClean="0">
                <a:solidFill>
                  <a:srgbClr val="003478"/>
                </a:solidFill>
              </a:rPr>
              <a:t>Or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two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variants</a:t>
            </a:r>
            <a:r>
              <a:rPr lang="de-DE" sz="2000" dirty="0" smtClean="0">
                <a:solidFill>
                  <a:srgbClr val="003478"/>
                </a:solidFill>
              </a:rPr>
              <a:t>? </a:t>
            </a: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err="1" smtClean="0">
                <a:solidFill>
                  <a:srgbClr val="003478"/>
                </a:solidFill>
              </a:rPr>
              <a:t>One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website</a:t>
            </a:r>
            <a:r>
              <a:rPr lang="de-DE" sz="2000" dirty="0" smtClean="0">
                <a:solidFill>
                  <a:srgbClr val="003478"/>
                </a:solidFill>
              </a:rPr>
              <a:t> for </a:t>
            </a:r>
            <a:r>
              <a:rPr lang="de-DE" sz="2000" dirty="0" err="1" smtClean="0">
                <a:solidFill>
                  <a:srgbClr val="003478"/>
                </a:solidFill>
              </a:rPr>
              <a:t>both</a:t>
            </a:r>
            <a:r>
              <a:rPr lang="de-DE" sz="2000" dirty="0" smtClean="0">
                <a:solidFill>
                  <a:srgbClr val="003478"/>
                </a:solidFill>
              </a:rPr>
              <a:t> (via „</a:t>
            </a:r>
            <a:r>
              <a:rPr lang="de-DE" sz="2000" dirty="0" err="1" smtClean="0">
                <a:solidFill>
                  <a:srgbClr val="003478"/>
                </a:solidFill>
              </a:rPr>
              <a:t>metro</a:t>
            </a:r>
            <a:r>
              <a:rPr lang="de-DE" sz="2000" dirty="0" smtClean="0">
                <a:solidFill>
                  <a:srgbClr val="003478"/>
                </a:solidFill>
              </a:rPr>
              <a:t> plan“) </a:t>
            </a:r>
            <a:r>
              <a:rPr lang="de-DE" sz="2000" dirty="0" err="1" smtClean="0">
                <a:solidFill>
                  <a:srgbClr val="003478"/>
                </a:solidFill>
              </a:rPr>
              <a:t>or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two</a:t>
            </a:r>
            <a:r>
              <a:rPr lang="de-DE" sz="2000" dirty="0" smtClean="0">
                <a:solidFill>
                  <a:srgbClr val="003478"/>
                </a:solidFill>
              </a:rPr>
              <a:t>?</a:t>
            </a:r>
          </a:p>
          <a:p>
            <a:pPr marL="0" indent="182563" defTabSz="180975">
              <a:lnSpc>
                <a:spcPct val="120000"/>
              </a:lnSpc>
            </a:pPr>
            <a:r>
              <a:rPr lang="de-DE" sz="2400" dirty="0" err="1" smtClean="0">
                <a:solidFill>
                  <a:srgbClr val="003478"/>
                </a:solidFill>
              </a:rPr>
              <a:t>How</a:t>
            </a:r>
            <a:r>
              <a:rPr lang="de-DE" sz="2400" dirty="0" smtClean="0">
                <a:solidFill>
                  <a:srgbClr val="003478"/>
                </a:solidFill>
              </a:rPr>
              <a:t> to </a:t>
            </a:r>
            <a:r>
              <a:rPr lang="de-DE" sz="2400" dirty="0" err="1" smtClean="0">
                <a:solidFill>
                  <a:srgbClr val="003478"/>
                </a:solidFill>
              </a:rPr>
              <a:t>really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test</a:t>
            </a:r>
            <a:r>
              <a:rPr lang="de-DE" sz="2400" dirty="0" smtClean="0">
                <a:solidFill>
                  <a:srgbClr val="003478"/>
                </a:solidFill>
              </a:rPr>
              <a:t> the </a:t>
            </a:r>
            <a:r>
              <a:rPr lang="de-DE" sz="2400" dirty="0" err="1" smtClean="0">
                <a:solidFill>
                  <a:srgbClr val="003478"/>
                </a:solidFill>
              </a:rPr>
              <a:t>tools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before</a:t>
            </a:r>
            <a:r>
              <a:rPr lang="de-DE" sz="2400" dirty="0" smtClean="0">
                <a:solidFill>
                  <a:srgbClr val="003478"/>
                </a:solidFill>
              </a:rPr>
              <a:t> the </a:t>
            </a:r>
            <a:r>
              <a:rPr lang="de-DE" sz="2400" dirty="0" err="1" smtClean="0">
                <a:solidFill>
                  <a:srgbClr val="003478"/>
                </a:solidFill>
              </a:rPr>
              <a:t>events</a:t>
            </a:r>
            <a:r>
              <a:rPr lang="de-DE" sz="2400" dirty="0" smtClean="0">
                <a:solidFill>
                  <a:srgbClr val="003478"/>
                </a:solidFill>
              </a:rPr>
              <a:t>?</a:t>
            </a:r>
            <a:endParaRPr lang="de-DE" sz="2400" dirty="0" smtClean="0">
              <a:solidFill>
                <a:srgbClr val="003478"/>
              </a:solidFill>
            </a:endParaRPr>
          </a:p>
          <a:p>
            <a:pPr marL="0" indent="182563" defTabSz="180975">
              <a:lnSpc>
                <a:spcPct val="120000"/>
              </a:lnSpc>
              <a:buFont typeface="Arial" charset="0"/>
              <a:buNone/>
            </a:pPr>
            <a:endParaRPr lang="de-DE" sz="2400" dirty="0" smtClean="0">
              <a:solidFill>
                <a:srgbClr val="003478"/>
              </a:solidFill>
            </a:endParaRPr>
          </a:p>
          <a:p>
            <a:pPr marL="0" indent="182563" defTabSz="180975">
              <a:buFont typeface="Arial" charset="0"/>
              <a:buNone/>
            </a:pPr>
            <a:endParaRPr lang="de-DE" dirty="0" smtClean="0">
              <a:solidFill>
                <a:srgbClr val="333399"/>
              </a:solidFill>
            </a:endParaRPr>
          </a:p>
          <a:p>
            <a:pPr marL="0" indent="182563" defTabSz="180975">
              <a:buFont typeface="Arial" charset="0"/>
              <a:buNone/>
            </a:pPr>
            <a:endParaRPr lang="de-DE" dirty="0" smtClean="0">
              <a:solidFill>
                <a:srgbClr val="333399"/>
              </a:solidFill>
            </a:endParaRPr>
          </a:p>
          <a:p>
            <a:pPr marL="0" indent="182563" defTabSz="180975">
              <a:buFont typeface="Arial" charset="0"/>
              <a:buNone/>
            </a:pPr>
            <a:endParaRPr lang="de-DE" dirty="0" smtClean="0">
              <a:solidFill>
                <a:srgbClr val="333399"/>
              </a:solidFill>
            </a:endParaRPr>
          </a:p>
          <a:p>
            <a:pPr marL="0" indent="182563" defTabSz="180975"/>
            <a:endParaRPr lang="de-DE" dirty="0" smtClean="0">
              <a:solidFill>
                <a:srgbClr val="333399"/>
              </a:solidFill>
            </a:endParaRPr>
          </a:p>
          <a:p>
            <a:pPr marL="0" indent="182563" defTabSz="180975"/>
            <a:endParaRPr lang="de-DE" sz="1000" b="1" dirty="0" smtClean="0"/>
          </a:p>
          <a:p>
            <a:pPr marL="0" indent="182563" defTabSz="180975"/>
            <a:endParaRPr lang="de-DE" sz="1000" b="1" dirty="0" smtClean="0"/>
          </a:p>
          <a:p>
            <a:pPr marL="0" indent="182563" defTabSz="180975"/>
            <a:endParaRPr lang="de-DE" b="1" dirty="0" smtClean="0"/>
          </a:p>
          <a:p>
            <a:pPr marL="0" indent="182563" defTabSz="180975"/>
            <a:endParaRPr lang="de-DE" b="1" dirty="0" smtClean="0"/>
          </a:p>
          <a:p>
            <a:pPr marL="0" indent="182563" defTabSz="180975">
              <a:buFont typeface="Arial" charset="0"/>
              <a:buNone/>
            </a:pPr>
            <a:endParaRPr lang="de-DE" b="1" dirty="0" smtClean="0"/>
          </a:p>
          <a:p>
            <a:pPr marL="0" indent="182563" defTabSz="180975">
              <a:buFont typeface="Arial" charset="0"/>
              <a:buNone/>
            </a:pPr>
            <a:endParaRPr lang="de-DE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539552" y="116632"/>
            <a:ext cx="8242300" cy="792087"/>
          </a:xfrm>
        </p:spPr>
        <p:txBody>
          <a:bodyPr anchor="t"/>
          <a:lstStyle/>
          <a:p>
            <a:pPr algn="l"/>
            <a:r>
              <a:rPr lang="de-DE" sz="3600" b="1" dirty="0" err="1" smtClean="0">
                <a:solidFill>
                  <a:srgbClr val="0CC6DE"/>
                </a:solidFill>
              </a:rPr>
              <a:t>Didactic</a:t>
            </a:r>
            <a:r>
              <a:rPr lang="de-DE" sz="3600" b="1" dirty="0" smtClean="0">
                <a:solidFill>
                  <a:srgbClr val="0CC6DE"/>
                </a:solidFill>
              </a:rPr>
              <a:t> </a:t>
            </a:r>
            <a:r>
              <a:rPr lang="de-DE" sz="3600" b="1" dirty="0" err="1" smtClean="0">
                <a:solidFill>
                  <a:srgbClr val="0CC6DE"/>
                </a:solidFill>
              </a:rPr>
              <a:t>aspects</a:t>
            </a:r>
            <a:r>
              <a:rPr lang="de-DE" sz="3600" b="1" dirty="0" smtClean="0">
                <a:solidFill>
                  <a:srgbClr val="0CC6DE"/>
                </a:solidFill>
              </a:rPr>
              <a:t> to </a:t>
            </a:r>
            <a:r>
              <a:rPr lang="de-DE" sz="3600" b="1" dirty="0" err="1" smtClean="0">
                <a:solidFill>
                  <a:srgbClr val="0CC6DE"/>
                </a:solidFill>
              </a:rPr>
              <a:t>discuss</a:t>
            </a:r>
            <a:endParaRPr lang="de-DE" sz="3600" b="1" dirty="0" smtClean="0">
              <a:solidFill>
                <a:srgbClr val="0CC6DE"/>
              </a:solidFill>
            </a:endParaRPr>
          </a:p>
        </p:txBody>
      </p:sp>
      <p:sp>
        <p:nvSpPr>
          <p:cNvPr id="66563" name="Textplatzhalter 2"/>
          <p:cNvSpPr>
            <a:spLocks noGrp="1"/>
          </p:cNvSpPr>
          <p:nvPr>
            <p:ph type="body" idx="4294967295"/>
          </p:nvPr>
        </p:nvSpPr>
        <p:spPr>
          <a:xfrm>
            <a:off x="467544" y="764704"/>
            <a:ext cx="8532440" cy="5400600"/>
          </a:xfrm>
        </p:spPr>
        <p:txBody>
          <a:bodyPr/>
          <a:lstStyle/>
          <a:p>
            <a:pPr marL="0" indent="182563" defTabSz="180975">
              <a:lnSpc>
                <a:spcPct val="120000"/>
              </a:lnSpc>
            </a:pPr>
            <a:r>
              <a:rPr lang="de-DE" sz="2400" dirty="0" err="1" smtClean="0">
                <a:solidFill>
                  <a:srgbClr val="003478"/>
                </a:solidFill>
              </a:rPr>
              <a:t>How</a:t>
            </a:r>
            <a:r>
              <a:rPr lang="de-DE" sz="2400" dirty="0" smtClean="0">
                <a:solidFill>
                  <a:srgbClr val="003478"/>
                </a:solidFill>
              </a:rPr>
              <a:t> to </a:t>
            </a:r>
            <a:r>
              <a:rPr lang="de-DE" sz="2400" dirty="0" err="1" smtClean="0">
                <a:solidFill>
                  <a:srgbClr val="003478"/>
                </a:solidFill>
              </a:rPr>
              <a:t>assure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that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students</a:t>
            </a:r>
            <a:r>
              <a:rPr lang="de-DE" sz="2400" dirty="0" smtClean="0">
                <a:solidFill>
                  <a:srgbClr val="003478"/>
                </a:solidFill>
              </a:rPr>
              <a:t> understand </a:t>
            </a: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err="1" smtClean="0">
                <a:solidFill>
                  <a:srgbClr val="003478"/>
                </a:solidFill>
              </a:rPr>
              <a:t>what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questions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scientists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are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smtClean="0">
                <a:solidFill>
                  <a:srgbClr val="003478"/>
                </a:solidFill>
              </a:rPr>
              <a:t>after?</a:t>
            </a:r>
            <a:endParaRPr lang="de-DE" sz="2000" dirty="0" err="1" smtClean="0">
              <a:solidFill>
                <a:srgbClr val="003478"/>
              </a:solidFill>
            </a:endParaRP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err="1" smtClean="0">
                <a:solidFill>
                  <a:srgbClr val="003478"/>
                </a:solidFill>
              </a:rPr>
              <a:t>how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scientists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solve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these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smtClean="0">
                <a:solidFill>
                  <a:srgbClr val="003478"/>
                </a:solidFill>
              </a:rPr>
              <a:t>in </a:t>
            </a:r>
            <a:r>
              <a:rPr lang="de-DE" sz="2000" dirty="0" err="1" smtClean="0">
                <a:solidFill>
                  <a:srgbClr val="003478"/>
                </a:solidFill>
              </a:rPr>
              <a:t>practice</a:t>
            </a:r>
            <a:r>
              <a:rPr lang="de-DE" sz="2000" dirty="0" smtClean="0">
                <a:solidFill>
                  <a:srgbClr val="003478"/>
                </a:solidFill>
              </a:rPr>
              <a:t>?</a:t>
            </a:r>
            <a:endParaRPr lang="de-DE" sz="2000" dirty="0" smtClean="0">
              <a:solidFill>
                <a:srgbClr val="003478"/>
              </a:solidFill>
            </a:endParaRPr>
          </a:p>
          <a:p>
            <a:pPr marL="0" indent="182563" defTabSz="180975">
              <a:lnSpc>
                <a:spcPct val="120000"/>
              </a:lnSpc>
            </a:pPr>
            <a:r>
              <a:rPr lang="de-DE" sz="2400" dirty="0" err="1" smtClean="0">
                <a:solidFill>
                  <a:srgbClr val="003478"/>
                </a:solidFill>
              </a:rPr>
              <a:t>How</a:t>
            </a:r>
            <a:r>
              <a:rPr lang="de-DE" sz="2400" dirty="0" smtClean="0">
                <a:solidFill>
                  <a:srgbClr val="003478"/>
                </a:solidFill>
              </a:rPr>
              <a:t> to </a:t>
            </a:r>
            <a:r>
              <a:rPr lang="de-DE" sz="2400" dirty="0" err="1" smtClean="0">
                <a:solidFill>
                  <a:srgbClr val="003478"/>
                </a:solidFill>
              </a:rPr>
              <a:t>balance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between</a:t>
            </a:r>
            <a:endParaRPr lang="de-DE" sz="2400" dirty="0" smtClean="0">
              <a:solidFill>
                <a:srgbClr val="003478"/>
              </a:solidFill>
            </a:endParaRP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err="1" smtClean="0">
                <a:solidFill>
                  <a:srgbClr val="003478"/>
                </a:solidFill>
              </a:rPr>
              <a:t>use</a:t>
            </a:r>
            <a:r>
              <a:rPr lang="de-DE" sz="2000" dirty="0" smtClean="0">
                <a:solidFill>
                  <a:srgbClr val="003478"/>
                </a:solidFill>
              </a:rPr>
              <a:t> of </a:t>
            </a:r>
            <a:r>
              <a:rPr lang="de-DE" sz="2000" dirty="0" err="1" smtClean="0">
                <a:solidFill>
                  <a:srgbClr val="003478"/>
                </a:solidFill>
              </a:rPr>
              <a:t>automatic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tools</a:t>
            </a:r>
            <a:r>
              <a:rPr lang="de-DE" sz="2000" dirty="0" smtClean="0">
                <a:solidFill>
                  <a:srgbClr val="003478"/>
                </a:solidFill>
              </a:rPr>
              <a:t> (</a:t>
            </a:r>
            <a:r>
              <a:rPr lang="de-DE" sz="2000" dirty="0" err="1" smtClean="0">
                <a:solidFill>
                  <a:srgbClr val="003478"/>
                </a:solidFill>
              </a:rPr>
              <a:t>danger</a:t>
            </a:r>
            <a:r>
              <a:rPr lang="de-DE" sz="2000" dirty="0" smtClean="0">
                <a:solidFill>
                  <a:srgbClr val="003478"/>
                </a:solidFill>
              </a:rPr>
              <a:t>: </a:t>
            </a:r>
            <a:r>
              <a:rPr lang="de-DE" sz="2000" dirty="0" err="1" smtClean="0">
                <a:solidFill>
                  <a:srgbClr val="003478"/>
                </a:solidFill>
              </a:rPr>
              <a:t>black</a:t>
            </a:r>
            <a:r>
              <a:rPr lang="de-DE" sz="2000" dirty="0" smtClean="0">
                <a:solidFill>
                  <a:srgbClr val="003478"/>
                </a:solidFill>
              </a:rPr>
              <a:t> box)</a:t>
            </a: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smtClean="0">
                <a:solidFill>
                  <a:srgbClr val="003478"/>
                </a:solidFill>
              </a:rPr>
              <a:t>r</a:t>
            </a:r>
            <a:r>
              <a:rPr lang="de-DE" sz="2000" dirty="0" smtClean="0">
                <a:solidFill>
                  <a:srgbClr val="003478"/>
                </a:solidFill>
              </a:rPr>
              <a:t>eal, but </a:t>
            </a:r>
            <a:r>
              <a:rPr lang="de-DE" sz="2000" dirty="0" err="1" smtClean="0">
                <a:solidFill>
                  <a:srgbClr val="003478"/>
                </a:solidFill>
              </a:rPr>
              <a:t>t</a:t>
            </a:r>
            <a:r>
              <a:rPr lang="de-DE" sz="2000" dirty="0" err="1" smtClean="0">
                <a:solidFill>
                  <a:srgbClr val="003478"/>
                </a:solidFill>
              </a:rPr>
              <a:t>edious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hands</a:t>
            </a:r>
            <a:r>
              <a:rPr lang="de-DE" sz="2000" dirty="0" smtClean="0">
                <a:solidFill>
                  <a:srgbClr val="003478"/>
                </a:solidFill>
              </a:rPr>
              <a:t>-on </a:t>
            </a:r>
            <a:r>
              <a:rPr lang="de-DE" sz="2000" dirty="0" err="1" smtClean="0">
                <a:solidFill>
                  <a:srgbClr val="003478"/>
                </a:solidFill>
              </a:rPr>
              <a:t>working</a:t>
            </a:r>
            <a:r>
              <a:rPr lang="de-DE" sz="2000" dirty="0" smtClean="0">
                <a:solidFill>
                  <a:srgbClr val="003478"/>
                </a:solidFill>
              </a:rPr>
              <a:t> (</a:t>
            </a:r>
            <a:r>
              <a:rPr lang="de-DE" sz="2000" dirty="0" err="1" smtClean="0">
                <a:solidFill>
                  <a:srgbClr val="003478"/>
                </a:solidFill>
              </a:rPr>
              <a:t>curvature</a:t>
            </a:r>
            <a:r>
              <a:rPr lang="de-DE" sz="2000" dirty="0" smtClean="0">
                <a:solidFill>
                  <a:srgbClr val="003478"/>
                </a:solidFill>
              </a:rPr>
              <a:t>, </a:t>
            </a:r>
            <a:r>
              <a:rPr lang="de-DE" sz="2000" dirty="0" err="1" smtClean="0">
                <a:solidFill>
                  <a:srgbClr val="003478"/>
                </a:solidFill>
              </a:rPr>
              <a:t>zooming</a:t>
            </a:r>
            <a:r>
              <a:rPr lang="de-DE" sz="2000" dirty="0" smtClean="0">
                <a:solidFill>
                  <a:srgbClr val="003478"/>
                </a:solidFill>
              </a:rPr>
              <a:t>, </a:t>
            </a:r>
            <a:r>
              <a:rPr lang="de-DE" sz="2000" dirty="0" err="1" smtClean="0">
                <a:solidFill>
                  <a:srgbClr val="003478"/>
                </a:solidFill>
              </a:rPr>
              <a:t>counting</a:t>
            </a:r>
            <a:r>
              <a:rPr lang="de-DE" sz="2000" dirty="0" smtClean="0">
                <a:solidFill>
                  <a:srgbClr val="003478"/>
                </a:solidFill>
              </a:rPr>
              <a:t>…)</a:t>
            </a:r>
            <a:endParaRPr lang="de-DE" sz="2400" dirty="0" smtClean="0">
              <a:solidFill>
                <a:srgbClr val="003478"/>
              </a:solidFill>
            </a:endParaRPr>
          </a:p>
          <a:p>
            <a:pPr marL="0" indent="182563" defTabSz="180975">
              <a:lnSpc>
                <a:spcPct val="120000"/>
              </a:lnSpc>
            </a:pPr>
            <a:r>
              <a:rPr lang="de-DE" sz="2400" dirty="0" err="1" smtClean="0">
                <a:solidFill>
                  <a:srgbClr val="003478"/>
                </a:solidFill>
              </a:rPr>
              <a:t>Leave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r</a:t>
            </a:r>
            <a:r>
              <a:rPr lang="de-DE" sz="2400" dirty="0" err="1" smtClean="0">
                <a:solidFill>
                  <a:srgbClr val="003478"/>
                </a:solidFill>
              </a:rPr>
              <a:t>oom</a:t>
            </a:r>
            <a:r>
              <a:rPr lang="de-DE" sz="2400" dirty="0" smtClean="0">
                <a:solidFill>
                  <a:srgbClr val="003478"/>
                </a:solidFill>
              </a:rPr>
              <a:t> for </a:t>
            </a:r>
            <a:r>
              <a:rPr lang="de-DE" sz="2400" dirty="0" err="1" smtClean="0">
                <a:solidFill>
                  <a:srgbClr val="003478"/>
                </a:solidFill>
              </a:rPr>
              <a:t>discussion</a:t>
            </a:r>
            <a:r>
              <a:rPr lang="de-DE" sz="2400" dirty="0" smtClean="0">
                <a:solidFill>
                  <a:srgbClr val="003478"/>
                </a:solidFill>
              </a:rPr>
              <a:t>, </a:t>
            </a:r>
            <a:r>
              <a:rPr lang="de-DE" sz="2400" dirty="0" err="1" smtClean="0">
                <a:solidFill>
                  <a:srgbClr val="003478"/>
                </a:solidFill>
              </a:rPr>
              <a:t>errors</a:t>
            </a:r>
            <a:r>
              <a:rPr lang="de-DE" sz="2400" dirty="0" smtClean="0">
                <a:solidFill>
                  <a:srgbClr val="003478"/>
                </a:solidFill>
              </a:rPr>
              <a:t> and </a:t>
            </a:r>
            <a:r>
              <a:rPr lang="de-DE" sz="2400" dirty="0" err="1" smtClean="0">
                <a:solidFill>
                  <a:srgbClr val="003478"/>
                </a:solidFill>
              </a:rPr>
              <a:t>correction</a:t>
            </a:r>
            <a:r>
              <a:rPr lang="de-DE" sz="2400" dirty="0" smtClean="0">
                <a:solidFill>
                  <a:srgbClr val="003478"/>
                </a:solidFill>
              </a:rPr>
              <a:t> of </a:t>
            </a:r>
            <a:r>
              <a:rPr lang="de-DE" sz="2400" dirty="0" err="1" smtClean="0">
                <a:solidFill>
                  <a:srgbClr val="003478"/>
                </a:solidFill>
              </a:rPr>
              <a:t>errors</a:t>
            </a:r>
            <a:endParaRPr lang="de-DE" sz="2400" dirty="0" smtClean="0">
              <a:solidFill>
                <a:srgbClr val="003478"/>
              </a:solidFill>
            </a:endParaRPr>
          </a:p>
          <a:p>
            <a:pPr marL="0" indent="182563" defTabSz="180975">
              <a:lnSpc>
                <a:spcPct val="120000"/>
              </a:lnSpc>
            </a:pPr>
            <a:r>
              <a:rPr lang="de-DE" sz="2400" dirty="0" err="1" smtClean="0">
                <a:solidFill>
                  <a:srgbClr val="003478"/>
                </a:solidFill>
              </a:rPr>
              <a:t>Maybe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even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room</a:t>
            </a:r>
            <a:r>
              <a:rPr lang="de-DE" sz="2400" dirty="0" smtClean="0">
                <a:solidFill>
                  <a:srgbClr val="003478"/>
                </a:solidFill>
              </a:rPr>
              <a:t> for </a:t>
            </a:r>
            <a:r>
              <a:rPr lang="de-DE" sz="2400" dirty="0" err="1" smtClean="0">
                <a:solidFill>
                  <a:srgbClr val="003478"/>
                </a:solidFill>
              </a:rPr>
              <a:t>own</a:t>
            </a:r>
            <a:r>
              <a:rPr lang="de-DE" sz="2400" dirty="0" smtClean="0">
                <a:solidFill>
                  <a:srgbClr val="003478"/>
                </a:solidFill>
              </a:rPr>
              <a:t> (</a:t>
            </a:r>
            <a:r>
              <a:rPr lang="de-DE" sz="2400" dirty="0" err="1" smtClean="0">
                <a:solidFill>
                  <a:srgbClr val="003478"/>
                </a:solidFill>
              </a:rPr>
              <a:t>inquiry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based</a:t>
            </a:r>
            <a:r>
              <a:rPr lang="de-DE" sz="2400" dirty="0" smtClean="0">
                <a:solidFill>
                  <a:srgbClr val="003478"/>
                </a:solidFill>
              </a:rPr>
              <a:t>) </a:t>
            </a:r>
            <a:r>
              <a:rPr lang="de-DE" sz="2400" dirty="0" err="1" smtClean="0">
                <a:solidFill>
                  <a:srgbClr val="003478"/>
                </a:solidFill>
              </a:rPr>
              <a:t>investigations</a:t>
            </a:r>
            <a:r>
              <a:rPr lang="de-DE" sz="2400" dirty="0" smtClean="0">
                <a:solidFill>
                  <a:srgbClr val="003478"/>
                </a:solidFill>
              </a:rPr>
              <a:t>?</a:t>
            </a:r>
            <a:endParaRPr lang="de-DE" sz="2400" dirty="0" smtClean="0">
              <a:solidFill>
                <a:srgbClr val="003478"/>
              </a:solidFill>
            </a:endParaRPr>
          </a:p>
          <a:p>
            <a:pPr marL="0" indent="182563" defTabSz="180975">
              <a:lnSpc>
                <a:spcPct val="120000"/>
              </a:lnSpc>
            </a:pPr>
            <a:r>
              <a:rPr lang="de-DE" sz="2400" dirty="0" err="1" smtClean="0">
                <a:solidFill>
                  <a:srgbClr val="003478"/>
                </a:solidFill>
              </a:rPr>
              <a:t>What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should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be</a:t>
            </a:r>
            <a:r>
              <a:rPr lang="de-DE" sz="2400" dirty="0" smtClean="0">
                <a:solidFill>
                  <a:srgbClr val="003478"/>
                </a:solidFill>
              </a:rPr>
              <a:t> the </a:t>
            </a:r>
            <a:r>
              <a:rPr lang="de-DE" sz="2400" dirty="0" err="1" smtClean="0">
                <a:solidFill>
                  <a:srgbClr val="003478"/>
                </a:solidFill>
              </a:rPr>
              <a:t>take-home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scientific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concepts</a:t>
            </a:r>
            <a:r>
              <a:rPr lang="de-DE" sz="2400" dirty="0" smtClean="0">
                <a:solidFill>
                  <a:srgbClr val="003478"/>
                </a:solidFill>
              </a:rPr>
              <a:t>?</a:t>
            </a: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err="1" smtClean="0">
                <a:solidFill>
                  <a:srgbClr val="003478"/>
                </a:solidFill>
              </a:rPr>
              <a:t>particle</a:t>
            </a:r>
            <a:r>
              <a:rPr lang="de-DE" sz="2000" dirty="0" smtClean="0">
                <a:solidFill>
                  <a:srgbClr val="003478"/>
                </a:solidFill>
              </a:rPr>
              <a:t> ID, </a:t>
            </a:r>
            <a:r>
              <a:rPr lang="de-DE" sz="2000" dirty="0" err="1" smtClean="0">
                <a:solidFill>
                  <a:srgbClr val="003478"/>
                </a:solidFill>
              </a:rPr>
              <a:t>mass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reconstruction</a:t>
            </a:r>
            <a:r>
              <a:rPr lang="de-DE" sz="2000" dirty="0" smtClean="0">
                <a:solidFill>
                  <a:srgbClr val="003478"/>
                </a:solidFill>
              </a:rPr>
              <a:t>, </a:t>
            </a: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smtClean="0">
                <a:solidFill>
                  <a:srgbClr val="003478"/>
                </a:solidFill>
              </a:rPr>
              <a:t>Signal </a:t>
            </a:r>
            <a:r>
              <a:rPr lang="de-DE" sz="2000" dirty="0" err="1" smtClean="0">
                <a:solidFill>
                  <a:srgbClr val="003478"/>
                </a:solidFill>
              </a:rPr>
              <a:t>vs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background</a:t>
            </a:r>
            <a:endParaRPr lang="de-DE" sz="2000" dirty="0" smtClean="0">
              <a:solidFill>
                <a:srgbClr val="003478"/>
              </a:solidFill>
            </a:endParaRP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smtClean="0">
                <a:solidFill>
                  <a:srgbClr val="003478"/>
                </a:solidFill>
              </a:rPr>
              <a:t>Learning </a:t>
            </a:r>
            <a:r>
              <a:rPr lang="de-DE" sz="2000" dirty="0" err="1" smtClean="0">
                <a:solidFill>
                  <a:srgbClr val="003478"/>
                </a:solidFill>
              </a:rPr>
              <a:t>by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comparing</a:t>
            </a:r>
            <a:r>
              <a:rPr lang="de-DE" sz="2000" dirty="0" smtClean="0">
                <a:solidFill>
                  <a:srgbClr val="003478"/>
                </a:solidFill>
              </a:rPr>
              <a:t> (</a:t>
            </a:r>
            <a:r>
              <a:rPr lang="de-DE" sz="2000" dirty="0" err="1" smtClean="0">
                <a:solidFill>
                  <a:srgbClr val="003478"/>
                </a:solidFill>
              </a:rPr>
              <a:t>ratios</a:t>
            </a:r>
            <a:r>
              <a:rPr lang="de-DE" sz="2000" dirty="0" smtClean="0">
                <a:solidFill>
                  <a:srgbClr val="003478"/>
                </a:solidFill>
              </a:rPr>
              <a:t>)</a:t>
            </a:r>
            <a:br>
              <a:rPr lang="de-DE" sz="2000" dirty="0" smtClean="0">
                <a:solidFill>
                  <a:srgbClr val="003478"/>
                </a:solidFill>
              </a:rPr>
            </a:br>
            <a:r>
              <a:rPr lang="de-DE" sz="2000" dirty="0" smtClean="0">
                <a:solidFill>
                  <a:srgbClr val="003478"/>
                </a:solidFill>
              </a:rPr>
              <a:t>- </a:t>
            </a:r>
            <a:r>
              <a:rPr lang="de-DE" sz="2000" dirty="0" err="1" smtClean="0">
                <a:solidFill>
                  <a:srgbClr val="003478"/>
                </a:solidFill>
              </a:rPr>
              <a:t>collaborative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work</a:t>
            </a:r>
            <a:endParaRPr lang="de-DE" sz="2000" dirty="0" smtClean="0">
              <a:solidFill>
                <a:srgbClr val="003478"/>
              </a:solidFill>
            </a:endParaRPr>
          </a:p>
          <a:p>
            <a:pPr marL="0" indent="182563" defTabSz="180975">
              <a:lnSpc>
                <a:spcPct val="120000"/>
              </a:lnSpc>
              <a:buFont typeface="Arial" charset="0"/>
              <a:buNone/>
            </a:pPr>
            <a:endParaRPr lang="de-DE" sz="2400" dirty="0" smtClean="0">
              <a:solidFill>
                <a:srgbClr val="003478"/>
              </a:solidFill>
            </a:endParaRPr>
          </a:p>
          <a:p>
            <a:pPr marL="0" indent="182563" defTabSz="180975">
              <a:buFont typeface="Arial" charset="0"/>
              <a:buNone/>
            </a:pPr>
            <a:endParaRPr lang="de-DE" dirty="0" smtClean="0">
              <a:solidFill>
                <a:srgbClr val="333399"/>
              </a:solidFill>
            </a:endParaRPr>
          </a:p>
          <a:p>
            <a:pPr marL="0" indent="182563" defTabSz="180975">
              <a:buFont typeface="Arial" charset="0"/>
              <a:buNone/>
            </a:pPr>
            <a:endParaRPr lang="de-DE" dirty="0" smtClean="0">
              <a:solidFill>
                <a:srgbClr val="333399"/>
              </a:solidFill>
            </a:endParaRPr>
          </a:p>
          <a:p>
            <a:pPr marL="0" indent="182563" defTabSz="180975">
              <a:buFont typeface="Arial" charset="0"/>
              <a:buNone/>
            </a:pPr>
            <a:endParaRPr lang="de-DE" dirty="0" smtClean="0">
              <a:solidFill>
                <a:srgbClr val="333399"/>
              </a:solidFill>
            </a:endParaRPr>
          </a:p>
          <a:p>
            <a:pPr marL="0" indent="182563" defTabSz="180975"/>
            <a:endParaRPr lang="de-DE" dirty="0" smtClean="0">
              <a:solidFill>
                <a:srgbClr val="333399"/>
              </a:solidFill>
            </a:endParaRPr>
          </a:p>
          <a:p>
            <a:pPr marL="0" indent="182563" defTabSz="180975"/>
            <a:endParaRPr lang="de-DE" sz="1000" b="1" dirty="0" smtClean="0"/>
          </a:p>
          <a:p>
            <a:pPr marL="0" indent="182563" defTabSz="180975"/>
            <a:endParaRPr lang="de-DE" sz="1000" b="1" dirty="0" smtClean="0"/>
          </a:p>
          <a:p>
            <a:pPr marL="0" indent="182563" defTabSz="180975"/>
            <a:endParaRPr lang="de-DE" b="1" dirty="0" smtClean="0"/>
          </a:p>
          <a:p>
            <a:pPr marL="0" indent="182563" defTabSz="180975"/>
            <a:endParaRPr lang="de-DE" b="1" dirty="0" smtClean="0"/>
          </a:p>
          <a:p>
            <a:pPr marL="0" indent="182563" defTabSz="180975">
              <a:buFont typeface="Arial" charset="0"/>
              <a:buNone/>
            </a:pPr>
            <a:endParaRPr lang="de-DE" b="1" dirty="0" smtClean="0"/>
          </a:p>
          <a:p>
            <a:pPr marL="0" indent="182563" defTabSz="180975">
              <a:buFont typeface="Arial" charset="0"/>
              <a:buNone/>
            </a:pPr>
            <a:endParaRPr lang="de-DE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539552" y="116632"/>
            <a:ext cx="8242300" cy="792087"/>
          </a:xfrm>
        </p:spPr>
        <p:txBody>
          <a:bodyPr anchor="t"/>
          <a:lstStyle/>
          <a:p>
            <a:pPr algn="l"/>
            <a:r>
              <a:rPr lang="de-DE" sz="3600" b="1" dirty="0" err="1" smtClean="0">
                <a:solidFill>
                  <a:srgbClr val="0CC6DE"/>
                </a:solidFill>
              </a:rPr>
              <a:t>What</a:t>
            </a:r>
            <a:r>
              <a:rPr lang="de-DE" sz="3600" b="1" dirty="0" smtClean="0">
                <a:solidFill>
                  <a:srgbClr val="0CC6DE"/>
                </a:solidFill>
              </a:rPr>
              <a:t> </a:t>
            </a:r>
            <a:r>
              <a:rPr lang="de-DE" sz="3600" b="1" dirty="0" err="1" smtClean="0">
                <a:solidFill>
                  <a:srgbClr val="0CC6DE"/>
                </a:solidFill>
              </a:rPr>
              <a:t>are</a:t>
            </a:r>
            <a:r>
              <a:rPr lang="de-DE" sz="3600" b="1" dirty="0" smtClean="0">
                <a:solidFill>
                  <a:srgbClr val="0CC6DE"/>
                </a:solidFill>
              </a:rPr>
              <a:t> </a:t>
            </a:r>
            <a:r>
              <a:rPr lang="de-DE" sz="3600" b="1" dirty="0" err="1" smtClean="0">
                <a:solidFill>
                  <a:srgbClr val="0CC6DE"/>
                </a:solidFill>
              </a:rPr>
              <a:t>our</a:t>
            </a:r>
            <a:r>
              <a:rPr lang="de-DE" sz="3600" b="1" dirty="0" smtClean="0">
                <a:solidFill>
                  <a:srgbClr val="0CC6DE"/>
                </a:solidFill>
              </a:rPr>
              <a:t> </a:t>
            </a:r>
            <a:r>
              <a:rPr lang="de-DE" sz="3600" b="1" dirty="0" err="1" smtClean="0">
                <a:solidFill>
                  <a:srgbClr val="0CC6DE"/>
                </a:solidFill>
              </a:rPr>
              <a:t>aims</a:t>
            </a:r>
            <a:r>
              <a:rPr lang="de-DE" sz="3600" b="1" dirty="0" smtClean="0">
                <a:solidFill>
                  <a:srgbClr val="0CC6DE"/>
                </a:solidFill>
              </a:rPr>
              <a:t>, after all?</a:t>
            </a:r>
            <a:endParaRPr lang="de-DE" sz="3600" b="1" dirty="0" smtClean="0">
              <a:solidFill>
                <a:srgbClr val="0CC6DE"/>
              </a:solidFill>
            </a:endParaRPr>
          </a:p>
        </p:txBody>
      </p:sp>
      <p:sp>
        <p:nvSpPr>
          <p:cNvPr id="66563" name="Textplatzhalter 2"/>
          <p:cNvSpPr>
            <a:spLocks noGrp="1"/>
          </p:cNvSpPr>
          <p:nvPr>
            <p:ph type="body" idx="4294967295"/>
          </p:nvPr>
        </p:nvSpPr>
        <p:spPr>
          <a:xfrm>
            <a:off x="467544" y="764704"/>
            <a:ext cx="8532440" cy="5400600"/>
          </a:xfrm>
        </p:spPr>
        <p:txBody>
          <a:bodyPr/>
          <a:lstStyle/>
          <a:p>
            <a:pPr marL="0" indent="182563" defTabSz="180975">
              <a:lnSpc>
                <a:spcPct val="120000"/>
              </a:lnSpc>
            </a:pPr>
            <a:r>
              <a:rPr lang="de-DE" sz="2400" dirty="0" err="1" smtClean="0">
                <a:solidFill>
                  <a:srgbClr val="003478"/>
                </a:solidFill>
              </a:rPr>
              <a:t>Make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students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f</a:t>
            </a:r>
            <a:r>
              <a:rPr lang="de-DE" sz="2400" dirty="0" err="1" smtClean="0">
                <a:solidFill>
                  <a:srgbClr val="003478"/>
                </a:solidFill>
              </a:rPr>
              <a:t>eel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like</a:t>
            </a:r>
            <a:r>
              <a:rPr lang="de-DE" sz="2400" dirty="0" smtClean="0">
                <a:solidFill>
                  <a:srgbClr val="003478"/>
                </a:solidFill>
              </a:rPr>
              <a:t> a </a:t>
            </a:r>
            <a:r>
              <a:rPr lang="de-DE" sz="2400" dirty="0" err="1" smtClean="0">
                <a:solidFill>
                  <a:srgbClr val="003478"/>
                </a:solidFill>
              </a:rPr>
              <a:t>researcher</a:t>
            </a:r>
            <a:r>
              <a:rPr lang="de-DE" sz="2400" dirty="0" smtClean="0">
                <a:solidFill>
                  <a:srgbClr val="003478"/>
                </a:solidFill>
              </a:rPr>
              <a:t> for </a:t>
            </a:r>
            <a:r>
              <a:rPr lang="de-DE" sz="2400" dirty="0" err="1" smtClean="0">
                <a:solidFill>
                  <a:srgbClr val="003478"/>
                </a:solidFill>
              </a:rPr>
              <a:t>one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day</a:t>
            </a:r>
            <a:endParaRPr lang="de-DE" sz="2400" dirty="0" smtClean="0">
              <a:solidFill>
                <a:srgbClr val="003478"/>
              </a:solidFill>
            </a:endParaRP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err="1" smtClean="0">
                <a:solidFill>
                  <a:srgbClr val="003478"/>
                </a:solidFill>
              </a:rPr>
              <a:t>They</a:t>
            </a:r>
            <a:r>
              <a:rPr lang="de-DE" sz="2000" dirty="0" smtClean="0">
                <a:solidFill>
                  <a:srgbClr val="003478"/>
                </a:solidFill>
              </a:rPr>
              <a:t> do „</a:t>
            </a:r>
            <a:r>
              <a:rPr lang="de-DE" sz="2000" dirty="0" err="1" smtClean="0">
                <a:solidFill>
                  <a:srgbClr val="003478"/>
                </a:solidFill>
              </a:rPr>
              <a:t>measurements</a:t>
            </a:r>
            <a:r>
              <a:rPr lang="de-DE" sz="2000" dirty="0" smtClean="0">
                <a:solidFill>
                  <a:srgbClr val="003478"/>
                </a:solidFill>
              </a:rPr>
              <a:t>“ (!), not </a:t>
            </a:r>
            <a:r>
              <a:rPr lang="de-DE" sz="2000" dirty="0" err="1" smtClean="0">
                <a:solidFill>
                  <a:srgbClr val="003478"/>
                </a:solidFill>
              </a:rPr>
              <a:t>exercises</a:t>
            </a:r>
            <a:endParaRPr lang="de-DE" sz="2000" dirty="0" smtClean="0">
              <a:solidFill>
                <a:srgbClr val="003478"/>
              </a:solidFill>
            </a:endParaRP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err="1" smtClean="0">
                <a:solidFill>
                  <a:srgbClr val="003478"/>
                </a:solidFill>
              </a:rPr>
              <a:t>They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f</a:t>
            </a:r>
            <a:r>
              <a:rPr lang="de-DE" sz="2000" dirty="0" err="1" smtClean="0">
                <a:solidFill>
                  <a:srgbClr val="003478"/>
                </a:solidFill>
              </a:rPr>
              <a:t>eel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able</a:t>
            </a:r>
            <a:r>
              <a:rPr lang="de-DE" sz="2000" dirty="0" smtClean="0">
                <a:solidFill>
                  <a:srgbClr val="003478"/>
                </a:solidFill>
              </a:rPr>
              <a:t> to „do </a:t>
            </a:r>
            <a:r>
              <a:rPr lang="de-DE" sz="2000" dirty="0" err="1" smtClean="0">
                <a:solidFill>
                  <a:srgbClr val="003478"/>
                </a:solidFill>
              </a:rPr>
              <a:t>it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themselves</a:t>
            </a:r>
            <a:r>
              <a:rPr lang="de-DE" sz="2000" dirty="0" smtClean="0">
                <a:solidFill>
                  <a:srgbClr val="003478"/>
                </a:solidFill>
              </a:rPr>
              <a:t>“</a:t>
            </a: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err="1" smtClean="0">
                <a:solidFill>
                  <a:srgbClr val="003478"/>
                </a:solidFill>
              </a:rPr>
              <a:t>They</a:t>
            </a:r>
            <a:r>
              <a:rPr lang="de-DE" sz="2000" dirty="0" smtClean="0">
                <a:solidFill>
                  <a:srgbClr val="003478"/>
                </a:solidFill>
              </a:rPr>
              <a:t> understand the </a:t>
            </a:r>
            <a:r>
              <a:rPr lang="de-DE" sz="2000" dirty="0" err="1" smtClean="0">
                <a:solidFill>
                  <a:srgbClr val="003478"/>
                </a:solidFill>
              </a:rPr>
              <a:t>basic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concepts</a:t>
            </a:r>
            <a:endParaRPr lang="de-DE" sz="2000" dirty="0" smtClean="0">
              <a:solidFill>
                <a:srgbClr val="003478"/>
              </a:solidFill>
            </a:endParaRPr>
          </a:p>
          <a:p>
            <a:pPr marL="0" indent="182563" defTabSz="180975">
              <a:lnSpc>
                <a:spcPct val="120000"/>
              </a:lnSpc>
            </a:pPr>
            <a:r>
              <a:rPr lang="de-DE" sz="2400" dirty="0" err="1" smtClean="0">
                <a:solidFill>
                  <a:srgbClr val="003478"/>
                </a:solidFill>
              </a:rPr>
              <a:t>They</a:t>
            </a:r>
            <a:r>
              <a:rPr lang="de-DE" sz="2400" dirty="0" smtClean="0">
                <a:solidFill>
                  <a:srgbClr val="003478"/>
                </a:solidFill>
              </a:rPr>
              <a:t> understand the </a:t>
            </a:r>
            <a:r>
              <a:rPr lang="de-DE" sz="2400" dirty="0" err="1" smtClean="0">
                <a:solidFill>
                  <a:srgbClr val="003478"/>
                </a:solidFill>
              </a:rPr>
              <a:t>meaning</a:t>
            </a:r>
            <a:r>
              <a:rPr lang="de-DE" sz="2400" dirty="0" smtClean="0">
                <a:solidFill>
                  <a:srgbClr val="003478"/>
                </a:solidFill>
              </a:rPr>
              <a:t> of </a:t>
            </a:r>
            <a:r>
              <a:rPr lang="de-DE" sz="2400" dirty="0" err="1" smtClean="0">
                <a:solidFill>
                  <a:srgbClr val="003478"/>
                </a:solidFill>
              </a:rPr>
              <a:t>their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measurement</a:t>
            </a:r>
            <a:endParaRPr lang="de-DE" sz="2400" dirty="0" smtClean="0">
              <a:solidFill>
                <a:srgbClr val="003478"/>
              </a:solidFill>
            </a:endParaRP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err="1" smtClean="0">
                <a:solidFill>
                  <a:srgbClr val="003478"/>
                </a:solidFill>
              </a:rPr>
              <a:t>What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did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they</a:t>
            </a:r>
            <a:r>
              <a:rPr lang="de-DE" sz="2000" dirty="0" smtClean="0">
                <a:solidFill>
                  <a:srgbClr val="003478"/>
                </a:solidFill>
              </a:rPr>
              <a:t> find out?</a:t>
            </a:r>
          </a:p>
          <a:p>
            <a:pPr marL="400050" lvl="1" indent="182563" defTabSz="180975">
              <a:lnSpc>
                <a:spcPct val="120000"/>
              </a:lnSpc>
            </a:pPr>
            <a:r>
              <a:rPr lang="de-DE" sz="2000" dirty="0" err="1" smtClean="0">
                <a:solidFill>
                  <a:srgbClr val="003478"/>
                </a:solidFill>
              </a:rPr>
              <a:t>Whre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does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it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play</a:t>
            </a:r>
            <a:r>
              <a:rPr lang="de-DE" sz="2000" dirty="0" smtClean="0">
                <a:solidFill>
                  <a:srgbClr val="003478"/>
                </a:solidFill>
              </a:rPr>
              <a:t> a </a:t>
            </a:r>
            <a:r>
              <a:rPr lang="de-DE" sz="2000" dirty="0" err="1" smtClean="0">
                <a:solidFill>
                  <a:srgbClr val="003478"/>
                </a:solidFill>
              </a:rPr>
              <a:t>role</a:t>
            </a:r>
            <a:r>
              <a:rPr lang="de-DE" sz="2000" dirty="0" smtClean="0">
                <a:solidFill>
                  <a:srgbClr val="003478"/>
                </a:solidFill>
              </a:rPr>
              <a:t> in </a:t>
            </a:r>
            <a:r>
              <a:rPr lang="de-DE" sz="2000" dirty="0" err="1" smtClean="0">
                <a:solidFill>
                  <a:srgbClr val="003478"/>
                </a:solidFill>
              </a:rPr>
              <a:t>our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Universe</a:t>
            </a:r>
            <a:r>
              <a:rPr lang="de-DE" sz="2000" dirty="0" smtClean="0">
                <a:solidFill>
                  <a:srgbClr val="003478"/>
                </a:solidFill>
              </a:rPr>
              <a:t>?</a:t>
            </a:r>
          </a:p>
          <a:p>
            <a:pPr marL="0" indent="182563" defTabSz="180975">
              <a:lnSpc>
                <a:spcPct val="120000"/>
              </a:lnSpc>
            </a:pPr>
            <a:r>
              <a:rPr lang="de-DE" sz="2400" dirty="0" err="1" smtClean="0">
                <a:solidFill>
                  <a:srgbClr val="003478"/>
                </a:solidFill>
              </a:rPr>
              <a:t>They</a:t>
            </a:r>
            <a:r>
              <a:rPr lang="de-DE" sz="2400" dirty="0" smtClean="0">
                <a:solidFill>
                  <a:srgbClr val="003478"/>
                </a:solidFill>
              </a:rPr>
              <a:t> understand the </a:t>
            </a:r>
            <a:r>
              <a:rPr lang="de-DE" sz="2400" dirty="0" err="1" smtClean="0">
                <a:solidFill>
                  <a:srgbClr val="003478"/>
                </a:solidFill>
              </a:rPr>
              <a:t>scientific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process</a:t>
            </a:r>
            <a:endParaRPr lang="de-DE" sz="2400" dirty="0" smtClean="0">
              <a:solidFill>
                <a:srgbClr val="003478"/>
              </a:solidFill>
            </a:endParaRPr>
          </a:p>
          <a:p>
            <a:pPr marL="0" indent="182563" defTabSz="180975">
              <a:lnSpc>
                <a:spcPct val="120000"/>
              </a:lnSpc>
            </a:pPr>
            <a:r>
              <a:rPr lang="de-DE" sz="2400" dirty="0" smtClean="0">
                <a:solidFill>
                  <a:srgbClr val="003478"/>
                </a:solidFill>
              </a:rPr>
              <a:t>Not </a:t>
            </a:r>
            <a:r>
              <a:rPr lang="de-DE" sz="2400" dirty="0" err="1" smtClean="0">
                <a:solidFill>
                  <a:srgbClr val="003478"/>
                </a:solidFill>
              </a:rPr>
              <a:t>try</a:t>
            </a:r>
            <a:r>
              <a:rPr lang="de-DE" sz="2400" dirty="0" smtClean="0">
                <a:solidFill>
                  <a:srgbClr val="003478"/>
                </a:solidFill>
              </a:rPr>
              <a:t> to </a:t>
            </a:r>
            <a:r>
              <a:rPr lang="de-DE" sz="2400" dirty="0" err="1" smtClean="0">
                <a:solidFill>
                  <a:srgbClr val="003478"/>
                </a:solidFill>
              </a:rPr>
              <a:t>teach</a:t>
            </a:r>
            <a:r>
              <a:rPr lang="de-DE" sz="2400" dirty="0" smtClean="0">
                <a:solidFill>
                  <a:srgbClr val="003478"/>
                </a:solidFill>
              </a:rPr>
              <a:t> the </a:t>
            </a:r>
            <a:r>
              <a:rPr lang="de-DE" sz="2400" dirty="0" err="1" smtClean="0">
                <a:solidFill>
                  <a:srgbClr val="003478"/>
                </a:solidFill>
              </a:rPr>
              <a:t>whole</a:t>
            </a:r>
            <a:r>
              <a:rPr lang="de-DE" sz="2400" dirty="0" smtClean="0">
                <a:solidFill>
                  <a:srgbClr val="003478"/>
                </a:solidFill>
              </a:rPr>
              <a:t> Standard Model in </a:t>
            </a:r>
            <a:r>
              <a:rPr lang="de-DE" sz="2400" dirty="0" err="1" smtClean="0">
                <a:solidFill>
                  <a:srgbClr val="003478"/>
                </a:solidFill>
              </a:rPr>
              <a:t>one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day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</a:p>
          <a:p>
            <a:pPr marL="0" indent="182563" defTabSz="180975">
              <a:lnSpc>
                <a:spcPct val="120000"/>
              </a:lnSpc>
              <a:buNone/>
            </a:pPr>
            <a:r>
              <a:rPr lang="de-DE" sz="2400" dirty="0" smtClean="0">
                <a:solidFill>
                  <a:srgbClr val="003478"/>
                </a:solidFill>
              </a:rPr>
              <a:t>b</a:t>
            </a:r>
            <a:r>
              <a:rPr lang="de-DE" sz="2400" dirty="0" smtClean="0">
                <a:solidFill>
                  <a:srgbClr val="003478"/>
                </a:solidFill>
              </a:rPr>
              <a:t>ut just </a:t>
            </a:r>
            <a:r>
              <a:rPr lang="de-DE" sz="2400" dirty="0" err="1" smtClean="0">
                <a:solidFill>
                  <a:srgbClr val="003478"/>
                </a:solidFill>
              </a:rPr>
              <a:t>f</a:t>
            </a:r>
            <a:r>
              <a:rPr lang="de-DE" sz="2400" dirty="0" err="1" smtClean="0">
                <a:solidFill>
                  <a:srgbClr val="003478"/>
                </a:solidFill>
              </a:rPr>
              <a:t>ascinate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by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sharing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authentic</a:t>
            </a:r>
            <a:r>
              <a:rPr lang="de-DE" sz="2400" dirty="0" smtClean="0">
                <a:solidFill>
                  <a:srgbClr val="003478"/>
                </a:solidFill>
              </a:rPr>
              <a:t> fundamental </a:t>
            </a:r>
            <a:r>
              <a:rPr lang="de-DE" sz="2400" dirty="0" err="1" smtClean="0">
                <a:solidFill>
                  <a:srgbClr val="003478"/>
                </a:solidFill>
              </a:rPr>
              <a:t>research</a:t>
            </a:r>
            <a:endParaRPr lang="de-DE" sz="2400" dirty="0" smtClean="0">
              <a:solidFill>
                <a:srgbClr val="003478"/>
              </a:solidFill>
            </a:endParaRPr>
          </a:p>
          <a:p>
            <a:pPr marL="0" indent="182563" defTabSz="180975">
              <a:lnSpc>
                <a:spcPct val="120000"/>
              </a:lnSpc>
            </a:pPr>
            <a:endParaRPr lang="de-DE" sz="2400" dirty="0" smtClean="0">
              <a:solidFill>
                <a:srgbClr val="003478"/>
              </a:solidFill>
            </a:endParaRPr>
          </a:p>
          <a:p>
            <a:pPr marL="0" indent="182563" defTabSz="180975">
              <a:lnSpc>
                <a:spcPct val="120000"/>
              </a:lnSpc>
              <a:buNone/>
            </a:pPr>
            <a:endParaRPr lang="de-DE" sz="2400" dirty="0" smtClean="0">
              <a:solidFill>
                <a:srgbClr val="003478"/>
              </a:solidFill>
            </a:endParaRPr>
          </a:p>
          <a:p>
            <a:pPr marL="0" indent="182563" defTabSz="180975">
              <a:buFont typeface="Arial" charset="0"/>
              <a:buNone/>
            </a:pPr>
            <a:endParaRPr lang="de-DE" dirty="0" smtClean="0">
              <a:solidFill>
                <a:srgbClr val="333399"/>
              </a:solidFill>
            </a:endParaRPr>
          </a:p>
          <a:p>
            <a:pPr marL="0" indent="182563" defTabSz="180975">
              <a:buFont typeface="Arial" charset="0"/>
              <a:buNone/>
            </a:pPr>
            <a:endParaRPr lang="de-DE" dirty="0" smtClean="0">
              <a:solidFill>
                <a:srgbClr val="333399"/>
              </a:solidFill>
            </a:endParaRPr>
          </a:p>
          <a:p>
            <a:pPr marL="0" indent="182563" defTabSz="180975">
              <a:buFont typeface="Arial" charset="0"/>
              <a:buNone/>
            </a:pPr>
            <a:endParaRPr lang="de-DE" dirty="0" smtClean="0">
              <a:solidFill>
                <a:srgbClr val="333399"/>
              </a:solidFill>
            </a:endParaRPr>
          </a:p>
          <a:p>
            <a:pPr marL="0" indent="182563" defTabSz="180975"/>
            <a:endParaRPr lang="de-DE" dirty="0" smtClean="0">
              <a:solidFill>
                <a:srgbClr val="333399"/>
              </a:solidFill>
            </a:endParaRPr>
          </a:p>
          <a:p>
            <a:pPr marL="0" indent="182563" defTabSz="180975"/>
            <a:endParaRPr lang="de-DE" sz="1000" b="1" dirty="0" smtClean="0"/>
          </a:p>
          <a:p>
            <a:pPr marL="0" indent="182563" defTabSz="180975"/>
            <a:endParaRPr lang="de-DE" sz="1000" b="1" dirty="0" smtClean="0"/>
          </a:p>
          <a:p>
            <a:pPr marL="0" indent="182563" defTabSz="180975"/>
            <a:endParaRPr lang="de-DE" b="1" dirty="0" smtClean="0"/>
          </a:p>
          <a:p>
            <a:pPr marL="0" indent="182563" defTabSz="180975"/>
            <a:endParaRPr lang="de-DE" b="1" dirty="0" smtClean="0"/>
          </a:p>
          <a:p>
            <a:pPr marL="0" indent="182563" defTabSz="180975">
              <a:buFont typeface="Arial" charset="0"/>
              <a:buNone/>
            </a:pPr>
            <a:endParaRPr lang="de-DE" b="1" dirty="0" smtClean="0"/>
          </a:p>
          <a:p>
            <a:pPr marL="0" indent="182563" defTabSz="180975">
              <a:buFont typeface="Arial" charset="0"/>
              <a:buNone/>
            </a:pPr>
            <a:endParaRPr lang="de-DE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382</Words>
  <Application>Microsoft Office PowerPoint</Application>
  <PresentationFormat>Bildschirmpräsentation (4:3)</PresentationFormat>
  <Paragraphs>92</Paragraphs>
  <Slides>5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Office-Design</vt:lpstr>
      <vt:lpstr>Masterclass  Premeeting</vt:lpstr>
      <vt:lpstr>General Questions to discuss</vt:lpstr>
      <vt:lpstr>Organisatorial Aspects</vt:lpstr>
      <vt:lpstr>Didactic aspects to discuss</vt:lpstr>
      <vt:lpstr>What are our aims, after all?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Masterclass  Premeeting</dc:title>
  <dc:creator>michael kobel</dc:creator>
  <cp:lastModifiedBy>michael kobel</cp:lastModifiedBy>
  <cp:revision>1</cp:revision>
  <dcterms:created xsi:type="dcterms:W3CDTF">2012-04-19T16:17:12Z</dcterms:created>
  <dcterms:modified xsi:type="dcterms:W3CDTF">2012-04-19T16:17:46Z</dcterms:modified>
</cp:coreProperties>
</file>