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3" r:id="rId1"/>
  </p:sldMasterIdLst>
  <p:notesMasterIdLst>
    <p:notesMasterId r:id="rId26"/>
  </p:notesMasterIdLst>
  <p:handoutMasterIdLst>
    <p:handoutMasterId r:id="rId27"/>
  </p:handoutMasterIdLst>
  <p:sldIdLst>
    <p:sldId id="256" r:id="rId2"/>
    <p:sldId id="756" r:id="rId3"/>
    <p:sldId id="757" r:id="rId4"/>
    <p:sldId id="758" r:id="rId5"/>
    <p:sldId id="765" r:id="rId6"/>
    <p:sldId id="747" r:id="rId7"/>
    <p:sldId id="766" r:id="rId8"/>
    <p:sldId id="755" r:id="rId9"/>
    <p:sldId id="767" r:id="rId10"/>
    <p:sldId id="768" r:id="rId11"/>
    <p:sldId id="754" r:id="rId12"/>
    <p:sldId id="769" r:id="rId13"/>
    <p:sldId id="759" r:id="rId14"/>
    <p:sldId id="760" r:id="rId15"/>
    <p:sldId id="761" r:id="rId16"/>
    <p:sldId id="762" r:id="rId17"/>
    <p:sldId id="770" r:id="rId18"/>
    <p:sldId id="753" r:id="rId19"/>
    <p:sldId id="763" r:id="rId20"/>
    <p:sldId id="764" r:id="rId21"/>
    <p:sldId id="773" r:id="rId22"/>
    <p:sldId id="751" r:id="rId23"/>
    <p:sldId id="750" r:id="rId24"/>
    <p:sldId id="771" r:id="rId25"/>
  </p:sldIdLst>
  <p:sldSz cx="9144000" cy="6858000" type="screen4x3"/>
  <p:notesSz cx="6794500" cy="9931400"/>
  <p:embeddedFontLst>
    <p:embeddedFont>
      <p:font typeface="Cambria Math" pitchFamily="18" charset="0"/>
      <p:regular r:id="rId28"/>
    </p:embeddedFont>
  </p:embeddedFont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000" b="1" kern="1200" baseline="30000">
        <a:solidFill>
          <a:schemeClr val="accent2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000" b="1" kern="1200" baseline="30000">
        <a:solidFill>
          <a:schemeClr val="accent2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000" b="1" kern="1200" baseline="30000">
        <a:solidFill>
          <a:schemeClr val="accent2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000" b="1" kern="1200" baseline="30000">
        <a:solidFill>
          <a:schemeClr val="accent2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000" b="1" kern="1200" baseline="30000">
        <a:solidFill>
          <a:schemeClr val="accent2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 baseline="30000">
        <a:solidFill>
          <a:schemeClr val="accent2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 baseline="30000">
        <a:solidFill>
          <a:schemeClr val="accent2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 baseline="30000">
        <a:solidFill>
          <a:schemeClr val="accent2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 baseline="30000">
        <a:solidFill>
          <a:schemeClr val="accent2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D5"/>
    <a:srgbClr val="FFFFD1"/>
    <a:srgbClr val="FFFFDD"/>
    <a:srgbClr val="FFFFCC"/>
    <a:srgbClr val="FFEC99"/>
    <a:srgbClr val="FFFF99"/>
    <a:srgbClr val="FF9900"/>
    <a:srgbClr val="00FF99"/>
    <a:srgbClr val="26A2F6"/>
    <a:srgbClr val="1DE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214" autoAdjust="0"/>
    <p:restoredTop sz="98869" autoAdjust="0"/>
  </p:normalViewPr>
  <p:slideViewPr>
    <p:cSldViewPr snapToGrid="0" showGuides="1">
      <p:cViewPr varScale="1">
        <p:scale>
          <a:sx n="87" d="100"/>
          <a:sy n="87" d="100"/>
        </p:scale>
        <p:origin x="-1260" y="-84"/>
      </p:cViewPr>
      <p:guideLst>
        <p:guide orient="horz" pos="1770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-2442" y="-78"/>
      </p:cViewPr>
      <p:guideLst>
        <p:guide orient="horz" pos="3127"/>
        <p:guide pos="213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62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62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baseline="0">
                <a:solidFill>
                  <a:schemeClr val="tx1"/>
                </a:solidFill>
              </a:defRPr>
            </a:lvl1pPr>
          </a:lstStyle>
          <a:p>
            <a:fld id="{7C2F2DA6-5D57-4334-A257-0FB50E0AF2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65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l" defTabSz="931863" eaLnBrk="1" hangingPunct="1">
              <a:defRPr sz="1200" b="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 b="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6125"/>
            <a:ext cx="4965700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l" defTabSz="931863" eaLnBrk="1" hangingPunct="1">
              <a:defRPr sz="1200" b="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 b="0" baseline="0">
                <a:solidFill>
                  <a:schemeClr val="tx1"/>
                </a:solidFill>
              </a:defRPr>
            </a:lvl1pPr>
          </a:lstStyle>
          <a:p>
            <a:fld id="{D22A9AD2-3168-4247-BB4F-6A82FFC43C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532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E51B73-C7A0-4404-ACAF-48B4E7651204}" type="slidenum">
              <a:rPr lang="en-US"/>
              <a:pPr/>
              <a:t>1</a:t>
            </a:fld>
            <a:endParaRPr lang="en-US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10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11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12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13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14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15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16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17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18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19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2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20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21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22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23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24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3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4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5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6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7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8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6BE66-A0A3-4B94-9BD4-A12D06A1985D}" type="slidenum">
              <a:rPr lang="en-US"/>
              <a:pPr/>
              <a:t>9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4112" cy="3722688"/>
          </a:xfrm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oleObject" Target="../embeddings/oleObject2.bin"/><Relationship Id="rId7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-234950" y="2159832"/>
            <a:ext cx="96139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 dirty="0">
                <a:solidFill>
                  <a:schemeClr val="tx1"/>
                </a:solidFill>
              </a:rPr>
              <a:t>Ralf </a:t>
            </a:r>
            <a:r>
              <a:rPr lang="en-US" sz="2400" baseline="0" dirty="0" err="1">
                <a:solidFill>
                  <a:schemeClr val="tx1"/>
                </a:solidFill>
              </a:rPr>
              <a:t>Averbeck</a:t>
            </a:r>
            <a:r>
              <a:rPr lang="en-US" sz="2400" baseline="0" dirty="0">
                <a:solidFill>
                  <a:schemeClr val="tx1"/>
                </a:solidFill>
              </a:rPr>
              <a:t>                                                                                       </a:t>
            </a:r>
            <a:r>
              <a:rPr lang="en-US" sz="2400" baseline="0" dirty="0" err="1">
                <a:solidFill>
                  <a:schemeClr val="tx1"/>
                </a:solidFill>
              </a:rPr>
              <a:t>ExtreMe</a:t>
            </a:r>
            <a:r>
              <a:rPr lang="en-US" sz="2400" baseline="0" dirty="0">
                <a:solidFill>
                  <a:schemeClr val="tx1"/>
                </a:solidFill>
              </a:rPr>
              <a:t> Matter Institute EMMI and Research Division               GSI </a:t>
            </a:r>
            <a:r>
              <a:rPr lang="en-US" sz="2400" baseline="0" dirty="0" err="1">
                <a:solidFill>
                  <a:schemeClr val="tx1"/>
                </a:solidFill>
              </a:rPr>
              <a:t>Helmholtzzentrum</a:t>
            </a:r>
            <a:r>
              <a:rPr lang="en-US" sz="2400" baseline="0" dirty="0">
                <a:solidFill>
                  <a:schemeClr val="tx1"/>
                </a:solidFill>
              </a:rPr>
              <a:t> </a:t>
            </a:r>
            <a:r>
              <a:rPr lang="en-US" sz="2400" baseline="0" dirty="0" err="1">
                <a:solidFill>
                  <a:schemeClr val="tx1"/>
                </a:solidFill>
              </a:rPr>
              <a:t>für</a:t>
            </a:r>
            <a:r>
              <a:rPr lang="en-US" sz="2400" baseline="0" dirty="0">
                <a:solidFill>
                  <a:schemeClr val="tx1"/>
                </a:solidFill>
              </a:rPr>
              <a:t> </a:t>
            </a:r>
            <a:r>
              <a:rPr lang="en-US" sz="2400" baseline="0" dirty="0" err="1">
                <a:solidFill>
                  <a:schemeClr val="tx1"/>
                </a:solidFill>
              </a:rPr>
              <a:t>Schwerionenforschung</a:t>
            </a:r>
            <a:r>
              <a:rPr lang="en-US" sz="2400" baseline="0" dirty="0">
                <a:solidFill>
                  <a:schemeClr val="tx1"/>
                </a:solidFill>
              </a:rPr>
              <a:t>                 Darmstadt, Germany</a:t>
            </a:r>
            <a:endParaRPr lang="en-US" sz="2400" baseline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31761" name="Object 17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68756578"/>
              </p:ext>
            </p:extLst>
          </p:nvPr>
        </p:nvGraphicFramePr>
        <p:xfrm>
          <a:off x="2869170" y="4014356"/>
          <a:ext cx="180657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1" name="Picture" r:id="rId3" imgW="3644726" imgH="1158839" progId="StaticMetafile">
                  <p:embed/>
                </p:oleObj>
              </mc:Choice>
              <mc:Fallback>
                <p:oleObj name="Picture" r:id="rId3" imgW="3644726" imgH="1158839" progId="StaticMetafile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9170" y="4014356"/>
                        <a:ext cx="180657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48" name="Picture 4" descr="hline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2141846"/>
            <a:ext cx="8531225" cy="2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5" descr="hline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31763"/>
            <a:ext cx="8531225" cy="2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7" name="Picture 23" descr="Emmi_smaller_5cm_RGB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75" y="3591726"/>
            <a:ext cx="1550988" cy="13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1"/>
          <p:cNvSpPr txBox="1">
            <a:spLocks noChangeArrowheads="1"/>
          </p:cNvSpPr>
          <p:nvPr userDrawn="1"/>
        </p:nvSpPr>
        <p:spPr bwMode="auto">
          <a:xfrm>
            <a:off x="0" y="5145335"/>
            <a:ext cx="914400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de-DE" sz="3600" baseline="0" dirty="0" smtClean="0">
                <a:solidFill>
                  <a:schemeClr val="tx1"/>
                </a:solidFill>
              </a:rPr>
              <a:t>IPPOG pre-Meeting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de-DE" sz="3600" baseline="0" dirty="0" smtClean="0">
                <a:solidFill>
                  <a:schemeClr val="tx1"/>
                </a:solidFill>
              </a:rPr>
              <a:t>WG International Masterclass </a:t>
            </a:r>
            <a:endParaRPr lang="de-DE" sz="3600" baseline="0" dirty="0">
              <a:solidFill>
                <a:schemeClr val="tx1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de-DE" sz="3600" baseline="0" dirty="0" smtClean="0">
                <a:solidFill>
                  <a:schemeClr val="tx1"/>
                </a:solidFill>
              </a:rPr>
              <a:t>Innsbruck, Austria, 04/19/2012</a:t>
            </a:r>
          </a:p>
        </p:txBody>
      </p:sp>
      <p:pic>
        <p:nvPicPr>
          <p:cNvPr id="11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817" y="3834780"/>
            <a:ext cx="1064158" cy="886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478" y="3712407"/>
            <a:ext cx="830007" cy="132801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676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59500" y="133350"/>
            <a:ext cx="1976438" cy="5365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33350"/>
            <a:ext cx="5778500" cy="5365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48602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7584" y="1300899"/>
            <a:ext cx="6384254" cy="469783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67896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5546493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8338" y="1282700"/>
            <a:ext cx="3130550" cy="421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1288" y="1282700"/>
            <a:ext cx="3130550" cy="421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8914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24002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06460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678821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6697323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18949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33350"/>
            <a:ext cx="7907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8338" y="1282700"/>
            <a:ext cx="6413500" cy="42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92100" y="152400"/>
            <a:ext cx="7772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 sz="3600" baseline="0"/>
          </a:p>
        </p:txBody>
      </p:sp>
      <p:pic>
        <p:nvPicPr>
          <p:cNvPr id="30727" name="Picture 7" descr="rainbow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608013"/>
            <a:ext cx="795528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6781800" y="6537325"/>
            <a:ext cx="165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aseline="0">
                <a:solidFill>
                  <a:schemeClr val="tx1"/>
                </a:solidFill>
              </a:rPr>
              <a:t>R. Averbeck,</a:t>
            </a:r>
            <a:endParaRPr lang="en-US" sz="1600" baseline="0">
              <a:solidFill>
                <a:srgbClr val="990099"/>
              </a:solidFill>
            </a:endParaRP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4500563" y="6540500"/>
            <a:ext cx="6254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  <a:buSzPct val="100000"/>
              <a:buFont typeface="Monotype Sorts" pitchFamily="2" charset="2"/>
              <a:buNone/>
            </a:pPr>
            <a:fld id="{D233D540-EBE6-4202-A6E8-6E8E7636A257}" type="slidenum">
              <a:rPr lang="en-US" sz="1600" baseline="0">
                <a:solidFill>
                  <a:schemeClr val="tx1"/>
                </a:solidFill>
              </a:rPr>
              <a:pPr>
                <a:spcBef>
                  <a:spcPct val="50000"/>
                </a:spcBef>
                <a:buClr>
                  <a:schemeClr val="bg1"/>
                </a:buClr>
                <a:buSzPct val="100000"/>
                <a:buFont typeface="Monotype Sorts" pitchFamily="2" charset="2"/>
                <a:buNone/>
              </a:pPr>
              <a:t>‹#›</a:t>
            </a:fld>
            <a:endParaRPr lang="en-US" sz="1600" baseline="0">
              <a:solidFill>
                <a:schemeClr val="tx1"/>
              </a:solidFill>
            </a:endParaRPr>
          </a:p>
        </p:txBody>
      </p:sp>
      <p:graphicFrame>
        <p:nvGraphicFramePr>
          <p:cNvPr id="30751" name="Object 31"/>
          <p:cNvGraphicFramePr>
            <a:graphicFrameLocks noChangeAspect="1"/>
          </p:cNvGraphicFramePr>
          <p:nvPr/>
        </p:nvGraphicFramePr>
        <p:xfrm>
          <a:off x="8147050" y="6484938"/>
          <a:ext cx="9842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4" name="Picture" r:id="rId15" imgW="3644726" imgH="1158839" progId="StaticMetafile">
                  <p:embed/>
                </p:oleObj>
              </mc:Choice>
              <mc:Fallback>
                <p:oleObj name="Picture" r:id="rId15" imgW="3644726" imgH="1158839" progId="StaticMetafile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7050" y="6484938"/>
                        <a:ext cx="984250" cy="31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05581" y="6535738"/>
            <a:ext cx="2579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aseline="0" dirty="0" smtClean="0">
                <a:solidFill>
                  <a:schemeClr val="tx1"/>
                </a:solidFill>
              </a:rPr>
              <a:t>Innsbruck, 04/19/2012</a:t>
            </a:r>
            <a:endParaRPr lang="en-US" sz="1600" baseline="0" dirty="0">
              <a:solidFill>
                <a:srgbClr val="990099"/>
              </a:solidFill>
            </a:endParaRPr>
          </a:p>
        </p:txBody>
      </p:sp>
      <p:grpSp>
        <p:nvGrpSpPr>
          <p:cNvPr id="30760" name="Group 40"/>
          <p:cNvGrpSpPr>
            <a:grpSpLocks/>
          </p:cNvGrpSpPr>
          <p:nvPr/>
        </p:nvGrpSpPr>
        <p:grpSpPr bwMode="auto">
          <a:xfrm>
            <a:off x="-322729" y="6351588"/>
            <a:ext cx="9238129" cy="511175"/>
            <a:chOff x="0" y="4001"/>
            <a:chExt cx="5616" cy="322"/>
          </a:xfrm>
        </p:grpSpPr>
        <p:pic>
          <p:nvPicPr>
            <p:cNvPr id="30722" name="Picture 2" descr="rainbow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" y="4108"/>
              <a:ext cx="5470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59" name="Rectangle 39"/>
            <p:cNvSpPr>
              <a:spLocks noChangeArrowheads="1"/>
            </p:cNvSpPr>
            <p:nvPr userDrawn="1"/>
          </p:nvSpPr>
          <p:spPr bwMode="auto">
            <a:xfrm>
              <a:off x="0" y="4001"/>
              <a:ext cx="551" cy="32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5" name="Picture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6313488"/>
            <a:ext cx="6365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 userDrawn="1"/>
        </p:nvGrpSpPr>
        <p:grpSpPr>
          <a:xfrm>
            <a:off x="8208085" y="44820"/>
            <a:ext cx="914400" cy="1328012"/>
            <a:chOff x="8208085" y="44820"/>
            <a:chExt cx="914400" cy="1328012"/>
          </a:xfrm>
        </p:grpSpPr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2377" y="44820"/>
              <a:ext cx="830007" cy="1328012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 userDrawn="1"/>
          </p:nvSpPr>
          <p:spPr bwMode="auto">
            <a:xfrm>
              <a:off x="8208085" y="914402"/>
              <a:ext cx="914400" cy="27969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3000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Monotype Sorts" pitchFamily="2" charset="2"/>
        <a:buChar char="l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l"/>
        <a:defRPr sz="2400" b="1">
          <a:solidFill>
            <a:schemeClr val="hlink"/>
          </a:solidFill>
          <a:latin typeface="+mn-lt"/>
        </a:defRPr>
      </a:lvl2pPr>
      <a:lvl3pPr marL="11430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–"/>
        <a:defRPr sz="2000" b="1">
          <a:solidFill>
            <a:srgbClr val="03BD10"/>
          </a:solidFill>
          <a:latin typeface="+mn-lt"/>
        </a:defRPr>
      </a:lvl3pPr>
      <a:lvl4pPr marL="16002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-228600" y="248562"/>
            <a:ext cx="9601200" cy="19319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5400" dirty="0" smtClean="0"/>
              <a:t>New ALICE </a:t>
            </a:r>
            <a:r>
              <a:rPr lang="en-US" sz="5400" dirty="0" smtClean="0"/>
              <a:t>Exercise</a:t>
            </a:r>
            <a:r>
              <a:rPr lang="en-US" sz="5400" dirty="0" smtClean="0"/>
              <a:t>: </a:t>
            </a:r>
            <a:r>
              <a:rPr lang="en-US" sz="5400" dirty="0" smtClean="0"/>
              <a:t>Nuclear Modification Factor</a:t>
            </a:r>
            <a:endParaRPr lang="en-US" sz="1200" dirty="0">
              <a:solidFill>
                <a:schemeClr val="hlink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936" y="2612573"/>
            <a:ext cx="5500851" cy="3746269"/>
          </a:xfrm>
          <a:prstGeom prst="rect">
            <a:avLst/>
          </a:prstGeom>
        </p:spPr>
      </p:pic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97975" y="133350"/>
            <a:ext cx="8186056" cy="457200"/>
          </a:xfrm>
        </p:spPr>
        <p:txBody>
          <a:bodyPr/>
          <a:lstStyle/>
          <a:p>
            <a:r>
              <a:rPr lang="de-DE" sz="4800" dirty="0" smtClean="0">
                <a:cs typeface="Arial" pitchFamily="34" charset="0"/>
              </a:rPr>
              <a:t>Interpretation of R</a:t>
            </a:r>
            <a:r>
              <a:rPr lang="de-DE" sz="4800" baseline="-25000" dirty="0" smtClean="0">
                <a:cs typeface="Arial" pitchFamily="34" charset="0"/>
              </a:rPr>
              <a:t>AA</a:t>
            </a:r>
            <a:r>
              <a:rPr lang="de-DE" sz="4800" dirty="0" smtClean="0">
                <a:cs typeface="Arial" pitchFamily="34" charset="0"/>
              </a:rPr>
              <a:t> &lt; 1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664029"/>
            <a:ext cx="8719457" cy="5769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in (central) </a:t>
            </a:r>
            <a:r>
              <a:rPr lang="en-US" sz="3200" baseline="0" dirty="0" err="1" smtClean="0"/>
              <a:t>Pb-Pb</a:t>
            </a:r>
            <a:r>
              <a:rPr lang="en-US" sz="3200" baseline="0" dirty="0" smtClean="0"/>
              <a:t> collisions </a:t>
            </a:r>
            <a:r>
              <a:rPr lang="en-US" sz="3200" baseline="0" dirty="0" smtClean="0"/>
              <a:t>a </a:t>
            </a:r>
            <a:r>
              <a:rPr lang="en-US" sz="3200" baseline="0" dirty="0" err="1" smtClean="0"/>
              <a:t>deconfined</a:t>
            </a:r>
            <a:r>
              <a:rPr lang="en-US" sz="3200" baseline="0" dirty="0" smtClean="0"/>
              <a:t> form of strongly interacting matter is </a:t>
            </a:r>
            <a:r>
              <a:rPr lang="en-US" sz="3200" baseline="0" dirty="0" smtClean="0"/>
              <a:t>formed </a:t>
            </a:r>
            <a:r>
              <a:rPr lang="en-US" sz="3200" baseline="0" dirty="0" smtClean="0">
                <a:sym typeface="Wingdings" pitchFamily="2" charset="2"/>
              </a:rPr>
              <a:t></a:t>
            </a:r>
            <a:r>
              <a:rPr lang="en-US" sz="3200" baseline="0" dirty="0" smtClean="0"/>
              <a:t> quark-gluon </a:t>
            </a:r>
            <a:r>
              <a:rPr lang="en-US" sz="3200" baseline="0" dirty="0" smtClean="0"/>
              <a:t>plasma (QGP)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propagation of particles through QGP      </a:t>
            </a:r>
            <a:r>
              <a:rPr lang="en-US" sz="3200" baseline="0" dirty="0" smtClean="0">
                <a:sym typeface="Wingdings" pitchFamily="2" charset="2"/>
              </a:rPr>
              <a:t> energy loss </a:t>
            </a:r>
            <a:r>
              <a:rPr lang="en-US" sz="3200" baseline="0" dirty="0" smtClean="0">
                <a:solidFill>
                  <a:schemeClr val="tx1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sz="3200" baseline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>
                <a:latin typeface="+mn-lt"/>
                <a:sym typeface="Wingdings" pitchFamily="2" charset="2"/>
              </a:rPr>
              <a:t>at a given </a:t>
            </a:r>
            <a:r>
              <a:rPr lang="en-US" sz="3200" baseline="0" dirty="0" err="1" smtClean="0">
                <a:latin typeface="+mn-lt"/>
                <a:sym typeface="Wingdings" pitchFamily="2" charset="2"/>
              </a:rPr>
              <a:t>p</a:t>
            </a:r>
            <a:r>
              <a:rPr lang="en-US" sz="3200" baseline="-25000" dirty="0" err="1" smtClean="0">
                <a:latin typeface="+mn-lt"/>
                <a:sym typeface="Wingdings" pitchFamily="2" charset="2"/>
              </a:rPr>
              <a:t>T</a:t>
            </a:r>
            <a:r>
              <a:rPr lang="en-US" sz="3200" baseline="0" dirty="0">
                <a:latin typeface="+mn-lt"/>
                <a:sym typeface="Wingdings" pitchFamily="2" charset="2"/>
              </a:rPr>
              <a:t>,</a:t>
            </a:r>
            <a:r>
              <a:rPr lang="en-US" sz="3200" baseline="0" dirty="0" smtClean="0">
                <a:latin typeface="+mn-lt"/>
                <a:sym typeface="Wingdings" pitchFamily="2" charset="2"/>
              </a:rPr>
              <a:t> </a:t>
            </a:r>
            <a:r>
              <a:rPr lang="en-US" sz="3200" baseline="0" dirty="0" smtClean="0">
                <a:solidFill>
                  <a:schemeClr val="tx1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sz="3200" baseline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E                                                                  </a:t>
            </a:r>
            <a:r>
              <a:rPr lang="en-US" sz="3200" baseline="0" dirty="0" smtClean="0">
                <a:solidFill>
                  <a:schemeClr val="accent6"/>
                </a:solidFill>
                <a:latin typeface="+mn-lt"/>
                <a:sym typeface="Wingdings" pitchFamily="2" charset="2"/>
              </a:rPr>
              <a:t>can not be </a:t>
            </a:r>
            <a:r>
              <a:rPr lang="en-US" sz="3200" baseline="0" dirty="0" err="1" smtClean="0">
                <a:solidFill>
                  <a:schemeClr val="accent6"/>
                </a:solidFill>
                <a:latin typeface="+mn-lt"/>
                <a:sym typeface="Wingdings" pitchFamily="2" charset="2"/>
              </a:rPr>
              <a:t>distin</a:t>
            </a:r>
            <a:r>
              <a:rPr lang="en-US" sz="3200" baseline="0" dirty="0" smtClean="0">
                <a:solidFill>
                  <a:schemeClr val="accent6"/>
                </a:solidFill>
                <a:latin typeface="+mn-lt"/>
                <a:sym typeface="Wingdings" pitchFamily="2" charset="2"/>
              </a:rPr>
              <a:t>-                                                     </a:t>
            </a:r>
            <a:r>
              <a:rPr lang="en-US" sz="3200" baseline="0" dirty="0" err="1" smtClean="0">
                <a:solidFill>
                  <a:schemeClr val="accent6"/>
                </a:solidFill>
                <a:latin typeface="+mn-lt"/>
                <a:sym typeface="Wingdings" pitchFamily="2" charset="2"/>
              </a:rPr>
              <a:t>guished</a:t>
            </a:r>
            <a:r>
              <a:rPr lang="en-US" sz="3200" baseline="0" dirty="0" smtClean="0">
                <a:solidFill>
                  <a:schemeClr val="accent6"/>
                </a:solidFill>
                <a:latin typeface="+mn-lt"/>
                <a:sym typeface="Wingdings" pitchFamily="2" charset="2"/>
              </a:rPr>
              <a:t> </a:t>
            </a:r>
            <a:r>
              <a:rPr lang="en-US" sz="3200" baseline="0" dirty="0" smtClean="0">
                <a:solidFill>
                  <a:schemeClr val="accent6"/>
                </a:solidFill>
                <a:latin typeface="+mn-lt"/>
                <a:sym typeface="Wingdings" pitchFamily="2" charset="2"/>
              </a:rPr>
              <a:t>from a                                                           reduced yield </a:t>
            </a:r>
            <a:r>
              <a:rPr lang="en-US" sz="3200" baseline="0" dirty="0" smtClean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sz="3200" baseline="0" dirty="0">
                <a:solidFill>
                  <a:srgbClr val="C00000"/>
                </a:solidFill>
                <a:sym typeface="Wingdings" pitchFamily="2" charset="2"/>
              </a:rPr>
              <a:t>Y</a:t>
            </a:r>
            <a:r>
              <a:rPr lang="en-US" sz="3200" baseline="0" dirty="0" smtClean="0">
                <a:solidFill>
                  <a:schemeClr val="accent6"/>
                </a:solidFill>
                <a:sym typeface="Wingdings" pitchFamily="2" charset="2"/>
              </a:rPr>
              <a:t>,                                                  </a:t>
            </a:r>
            <a:r>
              <a:rPr lang="en-US" sz="3200" baseline="0" dirty="0" smtClean="0">
                <a:solidFill>
                  <a:schemeClr val="accent6"/>
                </a:solidFill>
                <a:sym typeface="Wingdings" pitchFamily="2" charset="2"/>
              </a:rPr>
              <a:t>leading to R</a:t>
            </a:r>
            <a:r>
              <a:rPr lang="en-US" sz="3200" baseline="-25000" dirty="0" smtClean="0">
                <a:solidFill>
                  <a:schemeClr val="accent6"/>
                </a:solidFill>
                <a:sym typeface="Wingdings" pitchFamily="2" charset="2"/>
              </a:rPr>
              <a:t>AA </a:t>
            </a:r>
            <a:r>
              <a:rPr lang="en-US" sz="3200" baseline="0" dirty="0" smtClean="0">
                <a:solidFill>
                  <a:schemeClr val="accent6"/>
                </a:solidFill>
                <a:sym typeface="Wingdings" pitchFamily="2" charset="2"/>
              </a:rPr>
              <a:t>&lt; 1!</a:t>
            </a:r>
            <a:endParaRPr lang="en-US" sz="3200" baseline="0" dirty="0" smtClean="0">
              <a:solidFill>
                <a:srgbClr val="C0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5769429" y="4327071"/>
            <a:ext cx="1110342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8" name="Rectangle 7"/>
          <p:cNvSpPr/>
          <p:nvPr/>
        </p:nvSpPr>
        <p:spPr>
          <a:xfrm>
            <a:off x="6014626" y="3990965"/>
            <a:ext cx="513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</a:pPr>
            <a:r>
              <a:rPr lang="en-US" baseline="0" dirty="0">
                <a:solidFill>
                  <a:schemeClr val="tx1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baseline="0" dirty="0">
                <a:solidFill>
                  <a:schemeClr val="tx1"/>
                </a:solidFill>
                <a:sym typeface="Wingdings" pitchFamily="2" charset="2"/>
              </a:rPr>
              <a:t>E</a:t>
            </a:r>
            <a:endParaRPr lang="en-US" baseline="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6879771" y="4327071"/>
            <a:ext cx="0" cy="64770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6831072" y="4480831"/>
            <a:ext cx="513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</a:pPr>
            <a:r>
              <a:rPr lang="en-US" baseline="0" dirty="0" smtClean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baseline="0" dirty="0">
                <a:solidFill>
                  <a:srgbClr val="C00000"/>
                </a:solidFill>
                <a:sym typeface="Wingdings" pitchFamily="2" charset="2"/>
              </a:rPr>
              <a:t>Y</a:t>
            </a:r>
            <a:endParaRPr lang="en-US" baseline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8325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200" baseline="0" dirty="0" smtClean="0"/>
              <a:t>How to teach these concepts to the students in a </a:t>
            </a:r>
            <a:r>
              <a:rPr lang="en-US" sz="7200" baseline="0" dirty="0" err="1" smtClean="0"/>
              <a:t>Masterclass</a:t>
            </a:r>
            <a:r>
              <a:rPr lang="en-US" sz="7200" baseline="0" dirty="0" smtClean="0"/>
              <a:t> exercise?</a:t>
            </a:r>
            <a:endParaRPr kumimoji="0" lang="en-US" sz="72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046367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 smtClean="0">
                <a:cs typeface="Arial" pitchFamily="34" charset="0"/>
              </a:rPr>
              <a:t>Exercise 1: visual analysis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772886"/>
            <a:ext cx="8719457" cy="66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4000" baseline="0" dirty="0" smtClean="0"/>
              <a:t>tool: ALICE event display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507003"/>
            <a:ext cx="9067800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65547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>
                <a:cs typeface="Arial" pitchFamily="34" charset="0"/>
              </a:rPr>
              <a:t>V</a:t>
            </a:r>
            <a:r>
              <a:rPr lang="de-DE" sz="4800" dirty="0" smtClean="0">
                <a:cs typeface="Arial" pitchFamily="34" charset="0"/>
              </a:rPr>
              <a:t>isual analysis: step 1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772886"/>
            <a:ext cx="8719457" cy="564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4000" baseline="0" dirty="0" smtClean="0"/>
              <a:t>look at and play with one (!)       </a:t>
            </a:r>
            <a:r>
              <a:rPr lang="en-US" sz="4000" baseline="0" dirty="0" err="1" smtClean="0"/>
              <a:t>pp</a:t>
            </a:r>
            <a:r>
              <a:rPr lang="en-US" sz="4000" baseline="0" dirty="0" smtClean="0"/>
              <a:t> event without magnetic field</a:t>
            </a:r>
          </a:p>
          <a:p>
            <a:pPr marL="631825" indent="-631825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à"/>
            </a:pPr>
            <a:r>
              <a:rPr lang="en-US" sz="4000" baseline="0" dirty="0" smtClean="0">
                <a:sym typeface="Wingdings" pitchFamily="2" charset="2"/>
              </a:rPr>
              <a:t>understand how tracks are reconstructed from hits/clusters in the individual detectors</a:t>
            </a:r>
          </a:p>
          <a:p>
            <a:pPr marL="631825" indent="-631825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à"/>
            </a:pPr>
            <a:r>
              <a:rPr lang="en-US" sz="4000" baseline="0" dirty="0" smtClean="0">
                <a:sym typeface="Wingdings" pitchFamily="2" charset="2"/>
              </a:rPr>
              <a:t>understand to distinguish tracks from the primary vertex from pileup and secondary decays</a:t>
            </a:r>
            <a:endParaRPr lang="en-US" sz="4000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0268184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>
                <a:cs typeface="Arial" pitchFamily="34" charset="0"/>
              </a:rPr>
              <a:t>V</a:t>
            </a:r>
            <a:r>
              <a:rPr lang="de-DE" sz="4800" dirty="0" smtClean="0">
                <a:cs typeface="Arial" pitchFamily="34" charset="0"/>
              </a:rPr>
              <a:t>isual analysis: step 2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685800"/>
            <a:ext cx="8926286" cy="573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600" baseline="0" dirty="0" smtClean="0"/>
              <a:t>analyze unidentified, primary charged particle tracks for 30 </a:t>
            </a:r>
            <a:r>
              <a:rPr lang="en-US" sz="3600" baseline="0" dirty="0" err="1" smtClean="0"/>
              <a:t>pp</a:t>
            </a:r>
            <a:r>
              <a:rPr lang="en-US" sz="3600" baseline="0" dirty="0" smtClean="0"/>
              <a:t> events with magnetic field </a:t>
            </a:r>
            <a:r>
              <a:rPr lang="en-US" sz="3600" baseline="0" dirty="0" smtClean="0">
                <a:sym typeface="Wingdings" pitchFamily="2" charset="2"/>
              </a:rPr>
              <a:t> </a:t>
            </a:r>
            <a:r>
              <a:rPr lang="en-US" sz="3600" baseline="0" dirty="0" err="1" smtClean="0">
                <a:sym typeface="Wingdings" pitchFamily="2" charset="2"/>
              </a:rPr>
              <a:t>p</a:t>
            </a:r>
            <a:r>
              <a:rPr lang="en-US" sz="3600" baseline="-25000" dirty="0" err="1" smtClean="0">
                <a:sym typeface="Wingdings" pitchFamily="2" charset="2"/>
              </a:rPr>
              <a:t>T</a:t>
            </a:r>
            <a:r>
              <a:rPr lang="en-US" sz="3600" baseline="-25000" dirty="0" smtClean="0">
                <a:sym typeface="Wingdings" pitchFamily="2" charset="2"/>
              </a:rPr>
              <a:t> </a:t>
            </a:r>
            <a:r>
              <a:rPr lang="en-US" sz="3600" baseline="0" dirty="0" smtClean="0">
                <a:sym typeface="Wingdings" pitchFamily="2" charset="2"/>
              </a:rPr>
              <a:t> measurement</a:t>
            </a:r>
            <a:endParaRPr lang="en-US" sz="3600" baseline="0" dirty="0" smtClean="0"/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800" baseline="0" dirty="0" smtClean="0">
                <a:solidFill>
                  <a:schemeClr val="hlink"/>
                </a:solidFill>
              </a:rPr>
              <a:t>‚click‘ on each track in </a:t>
            </a:r>
            <a:r>
              <a:rPr lang="de-DE" sz="2800" baseline="0" dirty="0" smtClean="0">
                <a:solidFill>
                  <a:schemeClr val="hlink"/>
                </a:solidFill>
              </a:rPr>
              <a:t>the event </a:t>
            </a:r>
            <a:r>
              <a:rPr lang="de-DE" sz="2800" baseline="0" dirty="0" smtClean="0">
                <a:solidFill>
                  <a:schemeClr val="hlink"/>
                </a:solidFill>
              </a:rPr>
              <a:t>display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2905166"/>
            <a:ext cx="6912714" cy="3558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60451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>
                <a:cs typeface="Arial" pitchFamily="34" charset="0"/>
              </a:rPr>
              <a:t>V</a:t>
            </a:r>
            <a:r>
              <a:rPr lang="de-DE" sz="4800" dirty="0" smtClean="0">
                <a:cs typeface="Arial" pitchFamily="34" charset="0"/>
              </a:rPr>
              <a:t>isual analysis: step 3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772886"/>
            <a:ext cx="8719457" cy="564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600" baseline="0" dirty="0" smtClean="0"/>
              <a:t>accumulate multiplicity, </a:t>
            </a:r>
            <a:r>
              <a:rPr lang="en-US" sz="3600" baseline="0" dirty="0" err="1" smtClean="0"/>
              <a:t>p</a:t>
            </a:r>
            <a:r>
              <a:rPr lang="en-US" sz="3600" baseline="-25000" dirty="0" err="1" smtClean="0"/>
              <a:t>T</a:t>
            </a:r>
            <a:r>
              <a:rPr lang="en-US" sz="3600" baseline="0" dirty="0" smtClean="0"/>
              <a:t>, and charge distributions for 30 </a:t>
            </a:r>
            <a:r>
              <a:rPr lang="en-US" sz="3600" baseline="0" dirty="0" err="1" smtClean="0"/>
              <a:t>pp</a:t>
            </a:r>
            <a:r>
              <a:rPr lang="en-US" sz="3600" baseline="0" dirty="0" smtClean="0"/>
              <a:t> events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75" y="1926772"/>
            <a:ext cx="8480592" cy="442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4169227" y="2198913"/>
            <a:ext cx="1121233" cy="522511"/>
          </a:xfrm>
          <a:prstGeom prst="ellipse">
            <a:avLst/>
          </a:prstGeom>
          <a:noFill/>
          <a:ln w="25400">
            <a:solidFill>
              <a:srgbClr val="C0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3000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57485" y="2745014"/>
            <a:ext cx="4371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0" dirty="0" smtClean="0">
                <a:solidFill>
                  <a:srgbClr val="C00000"/>
                </a:solidFill>
              </a:rPr>
              <a:t>mean number of charged particles</a:t>
            </a:r>
            <a:endParaRPr lang="en-US" baseline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4784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>
                <a:cs typeface="Arial" pitchFamily="34" charset="0"/>
              </a:rPr>
              <a:t>V</a:t>
            </a:r>
            <a:r>
              <a:rPr lang="de-DE" sz="4800" dirty="0" smtClean="0">
                <a:cs typeface="Arial" pitchFamily="34" charset="0"/>
              </a:rPr>
              <a:t>isual analysis: step 4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772886"/>
            <a:ext cx="8719457" cy="564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look at one peripheral, </a:t>
            </a:r>
            <a:r>
              <a:rPr lang="en-US" sz="3200" baseline="0" dirty="0" err="1" smtClean="0"/>
              <a:t>semicentral</a:t>
            </a:r>
            <a:r>
              <a:rPr lang="en-US" sz="3200" baseline="0" dirty="0" smtClean="0"/>
              <a:t>, and central </a:t>
            </a:r>
            <a:r>
              <a:rPr lang="en-US" sz="3200" baseline="0" dirty="0" err="1" smtClean="0"/>
              <a:t>Pb-Pb</a:t>
            </a:r>
            <a:r>
              <a:rPr lang="en-US" sz="3200" baseline="0" dirty="0" smtClean="0"/>
              <a:t> collision and count the tracks (by hand or by pressing a button)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51" y="2333346"/>
            <a:ext cx="7717970" cy="401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98676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>
                <a:cs typeface="Arial" pitchFamily="34" charset="0"/>
              </a:rPr>
              <a:t>V</a:t>
            </a:r>
            <a:r>
              <a:rPr lang="de-DE" sz="4800" dirty="0" smtClean="0">
                <a:cs typeface="Arial" pitchFamily="34" charset="0"/>
              </a:rPr>
              <a:t>isual analysis: step </a:t>
            </a:r>
            <a:r>
              <a:rPr lang="de-DE" sz="4800" dirty="0" smtClean="0">
                <a:cs typeface="Arial" pitchFamily="34" charset="0"/>
              </a:rPr>
              <a:t>5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63290" y="772886"/>
            <a:ext cx="9144000" cy="564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2400" baseline="0" dirty="0" smtClean="0"/>
              <a:t>calculate R</a:t>
            </a:r>
            <a:r>
              <a:rPr lang="en-US" sz="2400" baseline="-25000" dirty="0" smtClean="0"/>
              <a:t>AA</a:t>
            </a:r>
            <a:r>
              <a:rPr lang="en-US" sz="2400" baseline="0" dirty="0" smtClean="0"/>
              <a:t> for the given peripheral, </a:t>
            </a:r>
            <a:r>
              <a:rPr lang="en-US" sz="2400" baseline="0" dirty="0" err="1" smtClean="0"/>
              <a:t>semicentral</a:t>
            </a:r>
            <a:r>
              <a:rPr lang="en-US" sz="2400" baseline="0" dirty="0" smtClean="0"/>
              <a:t>, and central </a:t>
            </a:r>
            <a:r>
              <a:rPr lang="en-US" sz="2400" baseline="0" dirty="0" err="1" smtClean="0"/>
              <a:t>Pb-Pb</a:t>
            </a:r>
            <a:r>
              <a:rPr lang="en-US" sz="2400" baseline="0" dirty="0" smtClean="0"/>
              <a:t> event per hand from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en-US" sz="2400" baseline="0" dirty="0" smtClean="0">
                <a:solidFill>
                  <a:srgbClr val="FF0000"/>
                </a:solidFill>
              </a:rPr>
              <a:t>mean number of tracks in 30 </a:t>
            </a:r>
            <a:r>
              <a:rPr lang="en-US" sz="2400" baseline="0" dirty="0" err="1" smtClean="0">
                <a:solidFill>
                  <a:srgbClr val="FF0000"/>
                </a:solidFill>
              </a:rPr>
              <a:t>pp</a:t>
            </a:r>
            <a:r>
              <a:rPr lang="en-US" sz="2400" baseline="0" dirty="0" smtClean="0">
                <a:solidFill>
                  <a:srgbClr val="FF0000"/>
                </a:solidFill>
              </a:rPr>
              <a:t> events (from students)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en-US" sz="2400" baseline="0" dirty="0" smtClean="0">
                <a:solidFill>
                  <a:srgbClr val="FF0000"/>
                </a:solidFill>
              </a:rPr>
              <a:t>number of tracks in the 3 </a:t>
            </a:r>
            <a:r>
              <a:rPr lang="en-US" sz="2400" baseline="0" dirty="0" err="1" smtClean="0">
                <a:solidFill>
                  <a:srgbClr val="FF0000"/>
                </a:solidFill>
              </a:rPr>
              <a:t>Pb-Pb</a:t>
            </a:r>
            <a:r>
              <a:rPr lang="en-US" sz="2400" baseline="0" dirty="0" smtClean="0">
                <a:solidFill>
                  <a:srgbClr val="FF0000"/>
                </a:solidFill>
              </a:rPr>
              <a:t> events (from students)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en-US" sz="2400" baseline="0" dirty="0" smtClean="0">
                <a:solidFill>
                  <a:srgbClr val="FF0000"/>
                </a:solidFill>
              </a:rPr>
              <a:t>number of equivalent </a:t>
            </a:r>
            <a:r>
              <a:rPr lang="en-US" sz="2400" baseline="0" dirty="0" err="1" smtClean="0">
                <a:solidFill>
                  <a:srgbClr val="FF0000"/>
                </a:solidFill>
              </a:rPr>
              <a:t>pp</a:t>
            </a:r>
            <a:r>
              <a:rPr lang="en-US" sz="2400" baseline="0" dirty="0" smtClean="0">
                <a:solidFill>
                  <a:srgbClr val="FF0000"/>
                </a:solidFill>
              </a:rPr>
              <a:t> collisions &lt;</a:t>
            </a:r>
            <a:r>
              <a:rPr lang="en-US" sz="2400" baseline="0" dirty="0" err="1" smtClean="0">
                <a:solidFill>
                  <a:srgbClr val="FF0000"/>
                </a:solidFill>
              </a:rPr>
              <a:t>N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coll</a:t>
            </a:r>
            <a:r>
              <a:rPr lang="en-US" sz="2400" baseline="0" dirty="0" smtClean="0">
                <a:solidFill>
                  <a:srgbClr val="FF0000"/>
                </a:solidFill>
              </a:rPr>
              <a:t>&gt; (provided)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en-US" sz="2400" baseline="0" dirty="0" smtClean="0">
                <a:solidFill>
                  <a:srgbClr val="FF0000"/>
                </a:solidFill>
              </a:rPr>
              <a:t>correction factor of 0.6 to account for efficiency differences in </a:t>
            </a:r>
            <a:r>
              <a:rPr lang="en-US" sz="2400" baseline="0" dirty="0" err="1" smtClean="0">
                <a:solidFill>
                  <a:srgbClr val="FF0000"/>
                </a:solidFill>
              </a:rPr>
              <a:t>pp</a:t>
            </a:r>
            <a:r>
              <a:rPr lang="en-US" sz="2400" baseline="0" dirty="0" smtClean="0">
                <a:solidFill>
                  <a:srgbClr val="FF0000"/>
                </a:solidFill>
              </a:rPr>
              <a:t> and </a:t>
            </a:r>
            <a:r>
              <a:rPr lang="en-US" sz="2400" baseline="0" dirty="0" err="1" smtClean="0">
                <a:solidFill>
                  <a:srgbClr val="FF0000"/>
                </a:solidFill>
              </a:rPr>
              <a:t>Pb-Pb</a:t>
            </a:r>
            <a:r>
              <a:rPr lang="en-US" sz="2400" baseline="0" dirty="0" smtClean="0">
                <a:solidFill>
                  <a:srgbClr val="FF0000"/>
                </a:solidFill>
              </a:rPr>
              <a:t> collisions (provided)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2400" baseline="0" dirty="0" smtClean="0"/>
              <a:t>typical results (but large variations between the student groups due to low statistics)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70" y="4497895"/>
            <a:ext cx="8001000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31826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108861" y="133350"/>
            <a:ext cx="8186056" cy="457200"/>
          </a:xfrm>
        </p:spPr>
        <p:txBody>
          <a:bodyPr/>
          <a:lstStyle/>
          <a:p>
            <a:r>
              <a:rPr lang="de-DE" sz="4200" dirty="0">
                <a:cs typeface="Arial" pitchFamily="34" charset="0"/>
              </a:rPr>
              <a:t>L</a:t>
            </a:r>
            <a:r>
              <a:rPr lang="de-DE" sz="4200" dirty="0" smtClean="0">
                <a:cs typeface="Arial" pitchFamily="34" charset="0"/>
              </a:rPr>
              <a:t>arge scale analysis: concept</a:t>
            </a:r>
            <a:endParaRPr lang="de-DE" sz="42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772886"/>
            <a:ext cx="9144000" cy="564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600" baseline="0" dirty="0" smtClean="0"/>
              <a:t>student response to visual analysis: “are you really serious that this is how you do analysis?” </a:t>
            </a:r>
            <a:r>
              <a:rPr lang="en-US" sz="3600" baseline="0" dirty="0" smtClean="0">
                <a:sym typeface="Wingdings" pitchFamily="2" charset="2"/>
              </a:rPr>
              <a:t> of course not!</a:t>
            </a:r>
          </a:p>
          <a:p>
            <a:pPr marL="800100" lvl="1" indent="-342900" algn="l">
              <a:spcBef>
                <a:spcPct val="20000"/>
              </a:spcBef>
              <a:buClr>
                <a:srgbClr val="FF0000"/>
              </a:buClr>
              <a:buSzPct val="85000"/>
              <a:buFont typeface="Monotype Sorts" pitchFamily="2" charset="2"/>
              <a:buChar char="l"/>
            </a:pPr>
            <a:r>
              <a:rPr lang="en-US" sz="2400" baseline="0" dirty="0" smtClean="0">
                <a:solidFill>
                  <a:srgbClr val="FF0000"/>
                </a:solidFill>
                <a:sym typeface="Wingdings" pitchFamily="2" charset="2"/>
              </a:rPr>
              <a:t>introduce the concept of reading data from a file, </a:t>
            </a:r>
            <a:r>
              <a:rPr lang="en-US" sz="2400" baseline="0" dirty="0" smtClean="0">
                <a:solidFill>
                  <a:srgbClr val="FF0000"/>
                </a:solidFill>
                <a:sym typeface="Wingdings" pitchFamily="2" charset="2"/>
              </a:rPr>
              <a:t>doing calculations with these </a:t>
            </a:r>
            <a:r>
              <a:rPr lang="en-US" sz="2400" baseline="0" dirty="0" smtClean="0">
                <a:solidFill>
                  <a:srgbClr val="FF0000"/>
                </a:solidFill>
                <a:sym typeface="Wingdings" pitchFamily="2" charset="2"/>
              </a:rPr>
              <a:t>data, and filling histograms with the </a:t>
            </a:r>
            <a:r>
              <a:rPr lang="en-US" sz="2400" baseline="0" dirty="0" smtClean="0">
                <a:solidFill>
                  <a:srgbClr val="FF0000"/>
                </a:solidFill>
                <a:sym typeface="Wingdings" pitchFamily="2" charset="2"/>
              </a:rPr>
              <a:t>results (analysis based on ROOT package)</a:t>
            </a:r>
            <a:endParaRPr lang="en-US" sz="2400" baseline="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rgbClr val="FF0000"/>
              </a:buClr>
              <a:buSzPct val="85000"/>
              <a:buFont typeface="Monotype Sorts" pitchFamily="2" charset="2"/>
              <a:buChar char="l"/>
            </a:pPr>
            <a:r>
              <a:rPr lang="en-US" sz="2400" baseline="0" dirty="0" smtClean="0">
                <a:solidFill>
                  <a:srgbClr val="FF0000"/>
                </a:solidFill>
                <a:sym typeface="Wingdings" pitchFamily="2" charset="2"/>
              </a:rPr>
              <a:t>first, students are ‘shocked’ by the idea that they should write code (even though it’s only ‘cut and paste’) </a:t>
            </a:r>
          </a:p>
          <a:p>
            <a:pPr marL="800100" lvl="1" indent="-342900" algn="l">
              <a:spcBef>
                <a:spcPct val="20000"/>
              </a:spcBef>
              <a:buClr>
                <a:srgbClr val="FF0000"/>
              </a:buClr>
              <a:buSzPct val="85000"/>
              <a:buFont typeface="Monotype Sorts" pitchFamily="2" charset="2"/>
              <a:buChar char="l"/>
            </a:pPr>
            <a:r>
              <a:rPr lang="en-US" sz="2400" baseline="0" dirty="0" smtClean="0">
                <a:solidFill>
                  <a:srgbClr val="FF0000"/>
                </a:solidFill>
                <a:sym typeface="Wingdings" pitchFamily="2" charset="2"/>
              </a:rPr>
              <a:t>they recover quickly (~10 minutes) when they realize that this is much more convenient than a visual analysis</a:t>
            </a:r>
          </a:p>
          <a:p>
            <a:pPr marL="800100" lvl="1" indent="-342900" algn="l">
              <a:spcBef>
                <a:spcPct val="20000"/>
              </a:spcBef>
              <a:buClr>
                <a:srgbClr val="FF0000"/>
              </a:buClr>
              <a:buSzPct val="85000"/>
              <a:buFont typeface="Monotype Sorts" pitchFamily="2" charset="2"/>
              <a:buChar char="l"/>
            </a:pPr>
            <a:r>
              <a:rPr lang="en-US" sz="2400" baseline="0" dirty="0" smtClean="0">
                <a:solidFill>
                  <a:srgbClr val="FF0000"/>
                </a:solidFill>
                <a:sym typeface="Wingdings" pitchFamily="2" charset="2"/>
              </a:rPr>
              <a:t>cutting and pasting from an example macro that demonstrates how to create, fill, plot, and save histograms gets them on track quickly!</a:t>
            </a:r>
            <a:endParaRPr lang="en-US" sz="2400" baseline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1072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108861" y="133350"/>
            <a:ext cx="8186056" cy="457200"/>
          </a:xfrm>
        </p:spPr>
        <p:txBody>
          <a:bodyPr/>
          <a:lstStyle/>
          <a:p>
            <a:r>
              <a:rPr lang="de-DE" sz="4200" dirty="0">
                <a:cs typeface="Arial" pitchFamily="34" charset="0"/>
              </a:rPr>
              <a:t>L</a:t>
            </a:r>
            <a:r>
              <a:rPr lang="de-DE" sz="4200" dirty="0" smtClean="0">
                <a:cs typeface="Arial" pitchFamily="34" charset="0"/>
              </a:rPr>
              <a:t>arge scale analysis: approach</a:t>
            </a:r>
            <a:endParaRPr lang="de-DE" sz="42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772886"/>
            <a:ext cx="8719457" cy="564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practical, collaborative approach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split the student group into several teams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all but one of the teams have the task to produce unidentified charged particle p</a:t>
            </a:r>
            <a:r>
              <a:rPr lang="de-DE" sz="2400" baseline="-25000" dirty="0" smtClean="0">
                <a:solidFill>
                  <a:schemeClr val="hlink"/>
                </a:solidFill>
              </a:rPr>
              <a:t>T</a:t>
            </a:r>
            <a:r>
              <a:rPr lang="de-DE" sz="2400" baseline="0" dirty="0" smtClean="0">
                <a:solidFill>
                  <a:schemeClr val="hlink"/>
                </a:solidFill>
              </a:rPr>
              <a:t> spectra in a given Pb-Pb centrality </a:t>
            </a:r>
            <a:r>
              <a:rPr lang="de-DE" sz="2400" baseline="0" dirty="0" smtClean="0">
                <a:solidFill>
                  <a:schemeClr val="hlink"/>
                </a:solidFill>
              </a:rPr>
              <a:t>class </a:t>
            </a:r>
            <a:r>
              <a:rPr lang="de-DE" sz="2400" baseline="0" dirty="0" smtClean="0">
                <a:solidFill>
                  <a:schemeClr val="hlink"/>
                </a:solidFill>
                <a:sym typeface="Wingdings" pitchFamily="2" charset="2"/>
              </a:rPr>
              <a:t> numerator for R</a:t>
            </a:r>
            <a:r>
              <a:rPr lang="de-DE" sz="2400" baseline="-25000" dirty="0" smtClean="0">
                <a:solidFill>
                  <a:schemeClr val="hlink"/>
                </a:solidFill>
                <a:sym typeface="Wingdings" pitchFamily="2" charset="2"/>
              </a:rPr>
              <a:t>AA</a:t>
            </a:r>
            <a:endParaRPr lang="de-DE" sz="2400" baseline="0" dirty="0" smtClean="0">
              <a:solidFill>
                <a:schemeClr val="hlink"/>
              </a:solidFill>
            </a:endParaRP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one team works on the code to combine the results from the other groups and calculate R</a:t>
            </a:r>
            <a:r>
              <a:rPr lang="de-DE" sz="2400" baseline="-25000" dirty="0" smtClean="0">
                <a:solidFill>
                  <a:schemeClr val="hlink"/>
                </a:solidFill>
              </a:rPr>
              <a:t>AA</a:t>
            </a:r>
            <a:r>
              <a:rPr lang="de-DE" sz="2400" baseline="0" dirty="0" smtClean="0">
                <a:solidFill>
                  <a:schemeClr val="hlink"/>
                </a:solidFill>
              </a:rPr>
              <a:t>(p</a:t>
            </a:r>
            <a:r>
              <a:rPr lang="de-DE" sz="2400" baseline="-25000" dirty="0" smtClean="0">
                <a:solidFill>
                  <a:schemeClr val="hlink"/>
                </a:solidFill>
              </a:rPr>
              <a:t>T</a:t>
            </a:r>
            <a:r>
              <a:rPr lang="de-DE" sz="2400" baseline="0" dirty="0" smtClean="0">
                <a:solidFill>
                  <a:schemeClr val="hlink"/>
                </a:solidFill>
              </a:rPr>
              <a:t>) from the charged particle spectra. Dummy input is provided such that this group can start working before the output from the Pb-Pb analyzers is available.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future option: another group could prepare the pp collision reference spectrum. For the moment, this is given to the students</a:t>
            </a:r>
            <a:r>
              <a:rPr lang="de-DE" sz="2400" baseline="0" dirty="0" smtClean="0">
                <a:solidFill>
                  <a:schemeClr val="hlink"/>
                </a:solidFill>
              </a:rPr>
              <a:t>. </a:t>
            </a:r>
            <a:r>
              <a:rPr lang="de-DE" sz="2400" baseline="0" dirty="0" smtClean="0">
                <a:solidFill>
                  <a:schemeClr val="hlink"/>
                </a:solidFill>
                <a:sym typeface="Wingdings" pitchFamily="2" charset="2"/>
              </a:rPr>
              <a:t> denominator for R</a:t>
            </a:r>
            <a:r>
              <a:rPr lang="de-DE" sz="2400" baseline="-25000" dirty="0" smtClean="0">
                <a:solidFill>
                  <a:schemeClr val="hlink"/>
                </a:solidFill>
                <a:sym typeface="Wingdings" pitchFamily="2" charset="2"/>
              </a:rPr>
              <a:t>AA</a:t>
            </a:r>
            <a:endParaRPr lang="de-DE" sz="2400" baseline="0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8283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 smtClean="0">
                <a:cs typeface="Arial" pitchFamily="34" charset="0"/>
              </a:rPr>
              <a:t>Outline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5" y="631368"/>
            <a:ext cx="8567056" cy="564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ALICE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goals of the new exercise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physics objective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geometry of Pb-Pb collisions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nuclear modification factor: R</a:t>
            </a:r>
            <a:r>
              <a:rPr lang="de-DE" sz="2400" baseline="-25000" dirty="0" smtClean="0">
                <a:solidFill>
                  <a:schemeClr val="hlink"/>
                </a:solidFill>
              </a:rPr>
              <a:t>AA</a:t>
            </a:r>
            <a:r>
              <a:rPr lang="de-DE" sz="2400" baseline="0" dirty="0" smtClean="0">
                <a:solidFill>
                  <a:schemeClr val="hlink"/>
                </a:solidFill>
              </a:rPr>
              <a:t> (R</a:t>
            </a:r>
            <a:r>
              <a:rPr lang="de-DE" sz="2400" baseline="-25000" dirty="0" smtClean="0">
                <a:solidFill>
                  <a:schemeClr val="hlink"/>
                </a:solidFill>
              </a:rPr>
              <a:t>CP</a:t>
            </a:r>
            <a:r>
              <a:rPr lang="de-DE" sz="2400" baseline="0" dirty="0" smtClean="0">
                <a:solidFill>
                  <a:schemeClr val="hlink"/>
                </a:solidFill>
              </a:rPr>
              <a:t>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new exercise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step 1: visual analysis of pp and Pb-Pb collisions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step 2: large scale </a:t>
            </a:r>
            <a:r>
              <a:rPr lang="de-DE" sz="2400" baseline="0" dirty="0" smtClean="0">
                <a:solidFill>
                  <a:schemeClr val="hlink"/>
                </a:solidFill>
              </a:rPr>
              <a:t>analysis</a:t>
            </a:r>
            <a:endParaRPr lang="en-US" sz="3200" baseline="0" dirty="0" smtClean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experience up to now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5058988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108861" y="133350"/>
            <a:ext cx="8186056" cy="457200"/>
          </a:xfrm>
        </p:spPr>
        <p:txBody>
          <a:bodyPr/>
          <a:lstStyle/>
          <a:p>
            <a:r>
              <a:rPr lang="de-DE" sz="4800" dirty="0">
                <a:cs typeface="Arial" pitchFamily="34" charset="0"/>
              </a:rPr>
              <a:t>L</a:t>
            </a:r>
            <a:r>
              <a:rPr lang="de-DE" sz="4800" dirty="0" smtClean="0">
                <a:cs typeface="Arial" pitchFamily="34" charset="0"/>
              </a:rPr>
              <a:t>arge scale analysis: result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41514" y="772886"/>
            <a:ext cx="9002486" cy="564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results produced by the first student group working on this new ALICE exercise: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endParaRPr lang="en-US" sz="3200" baseline="0" dirty="0" smtClean="0"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endParaRPr lang="en-US" sz="3200" baseline="0" dirty="0"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endParaRPr lang="en-US" sz="5400" baseline="0" dirty="0" smtClean="0"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endParaRPr lang="en-US" sz="3200" baseline="0" dirty="0"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endParaRPr lang="en-US" sz="3200" baseline="0" dirty="0" smtClean="0"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endParaRPr lang="en-US" sz="3200" baseline="0" dirty="0">
              <a:sym typeface="Wingdings" pitchFamily="2" charset="2"/>
            </a:endParaRPr>
          </a:p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</a:pPr>
            <a:r>
              <a:rPr lang="en-US" sz="3200" baseline="0" dirty="0" smtClean="0">
                <a:sym typeface="Wingdings" pitchFamily="2" charset="2"/>
              </a:rPr>
              <a:t> close to the published result!</a:t>
            </a:r>
            <a:endParaRPr lang="en-US" sz="3200" baseline="0" dirty="0" smtClean="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328" y="1807017"/>
            <a:ext cx="5815345" cy="396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15958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-130632" y="133350"/>
            <a:ext cx="8577943" cy="457200"/>
          </a:xfrm>
        </p:spPr>
        <p:txBody>
          <a:bodyPr/>
          <a:lstStyle/>
          <a:p>
            <a:r>
              <a:rPr lang="de-DE" sz="4800" dirty="0" smtClean="0">
                <a:cs typeface="Arial" pitchFamily="34" charset="0"/>
              </a:rPr>
              <a:t>Video conference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41514" y="772886"/>
            <a:ext cx="9002486" cy="564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students summarize their results in a presentation during the video conference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en-US" sz="2800" baseline="0" dirty="0" smtClean="0">
                <a:solidFill>
                  <a:srgbClr val="FF0000"/>
                </a:solidFill>
              </a:rPr>
              <a:t>different institutes present results for different centrality </a:t>
            </a:r>
            <a:r>
              <a:rPr lang="en-US" sz="2800" baseline="0" dirty="0" smtClean="0">
                <a:solidFill>
                  <a:srgbClr val="FF0000"/>
                </a:solidFill>
              </a:rPr>
              <a:t>classes to avoid repeated presentations of the same result</a:t>
            </a:r>
            <a:endParaRPr lang="en-US" sz="2800" baseline="0" dirty="0" smtClean="0">
              <a:solidFill>
                <a:srgbClr val="FF0000"/>
              </a:solidFill>
            </a:endParaRP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en-US" sz="2800" baseline="0" dirty="0" smtClean="0">
                <a:solidFill>
                  <a:srgbClr val="FF0000"/>
                </a:solidFill>
              </a:rPr>
              <a:t>(alternative</a:t>
            </a:r>
            <a:r>
              <a:rPr lang="en-US" sz="2800" baseline="0" dirty="0" smtClean="0">
                <a:solidFill>
                  <a:srgbClr val="FF0000"/>
                </a:solidFill>
              </a:rPr>
              <a:t>: replace </a:t>
            </a:r>
            <a:r>
              <a:rPr lang="en-US" sz="2800" baseline="0" dirty="0" err="1" smtClean="0">
                <a:solidFill>
                  <a:srgbClr val="FF0000"/>
                </a:solidFill>
              </a:rPr>
              <a:t>pp</a:t>
            </a:r>
            <a:r>
              <a:rPr lang="en-US" sz="2800" baseline="0" dirty="0" smtClean="0">
                <a:solidFill>
                  <a:srgbClr val="FF0000"/>
                </a:solidFill>
              </a:rPr>
              <a:t> reference by peripheral </a:t>
            </a:r>
            <a:r>
              <a:rPr lang="en-US" sz="2800" baseline="0" dirty="0" err="1" smtClean="0">
                <a:solidFill>
                  <a:srgbClr val="FF0000"/>
                </a:solidFill>
              </a:rPr>
              <a:t>Pb-Pb</a:t>
            </a:r>
            <a:r>
              <a:rPr lang="en-US" sz="2800" baseline="0" dirty="0" smtClean="0">
                <a:solidFill>
                  <a:srgbClr val="FF0000"/>
                </a:solidFill>
              </a:rPr>
              <a:t> reference </a:t>
            </a:r>
            <a:r>
              <a:rPr lang="en-US" sz="2800" baseline="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2800" baseline="0" dirty="0" smtClean="0">
                <a:solidFill>
                  <a:srgbClr val="FF0000"/>
                </a:solidFill>
                <a:sym typeface="Wingdings" pitchFamily="2" charset="2"/>
              </a:rPr>
              <a:t>R</a:t>
            </a:r>
            <a:r>
              <a:rPr lang="en-US" sz="2800" baseline="-25000" dirty="0" smtClean="0">
                <a:solidFill>
                  <a:srgbClr val="FF0000"/>
                </a:solidFill>
                <a:sym typeface="Wingdings" pitchFamily="2" charset="2"/>
              </a:rPr>
              <a:t>CP</a:t>
            </a:r>
            <a:r>
              <a:rPr lang="en-US" sz="2800" baseline="0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endParaRPr lang="en-US" sz="2800" baseline="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en-US" sz="2800" baseline="0" dirty="0" smtClean="0">
                <a:solidFill>
                  <a:srgbClr val="FF0000"/>
                </a:solidFill>
                <a:sym typeface="Wingdings" pitchFamily="2" charset="2"/>
              </a:rPr>
              <a:t>presentation by an ‘expert’ showing </a:t>
            </a:r>
            <a:r>
              <a:rPr lang="en-US" sz="2800" baseline="0" dirty="0" smtClean="0">
                <a:solidFill>
                  <a:srgbClr val="FF0000"/>
                </a:solidFill>
                <a:sym typeface="Wingdings" pitchFamily="2" charset="2"/>
              </a:rPr>
              <a:t>students how their results compare with the </a:t>
            </a:r>
            <a:r>
              <a:rPr lang="en-US" sz="2800" baseline="0" dirty="0" smtClean="0">
                <a:solidFill>
                  <a:srgbClr val="FF0000"/>
                </a:solidFill>
                <a:sym typeface="Wingdings" pitchFamily="2" charset="2"/>
              </a:rPr>
              <a:t>published results on unidentified charged particle R</a:t>
            </a:r>
            <a:r>
              <a:rPr lang="en-US" sz="2800" baseline="-25000" dirty="0" smtClean="0">
                <a:solidFill>
                  <a:srgbClr val="FF0000"/>
                </a:solidFill>
                <a:sym typeface="Wingdings" pitchFamily="2" charset="2"/>
              </a:rPr>
              <a:t>AA</a:t>
            </a:r>
            <a:r>
              <a:rPr lang="en-US" sz="2800" baseline="0" dirty="0" smtClean="0">
                <a:solidFill>
                  <a:srgbClr val="FF0000"/>
                </a:solidFill>
                <a:sym typeface="Wingdings" pitchFamily="2" charset="2"/>
              </a:rPr>
              <a:t> and R</a:t>
            </a:r>
            <a:r>
              <a:rPr lang="en-US" sz="2800" baseline="-25000" dirty="0" smtClean="0">
                <a:solidFill>
                  <a:srgbClr val="FF0000"/>
                </a:solidFill>
                <a:sym typeface="Wingdings" pitchFamily="2" charset="2"/>
              </a:rPr>
              <a:t>AA</a:t>
            </a:r>
            <a:r>
              <a:rPr lang="en-US" sz="2800" baseline="0" dirty="0" smtClean="0">
                <a:solidFill>
                  <a:srgbClr val="FF0000"/>
                </a:solidFill>
                <a:sym typeface="Wingdings" pitchFamily="2" charset="2"/>
              </a:rPr>
              <a:t> of other particles</a:t>
            </a:r>
            <a:endParaRPr lang="en-US" sz="2800" baseline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6351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 smtClean="0">
                <a:cs typeface="Arial" pitchFamily="34" charset="0"/>
              </a:rPr>
              <a:t>Experience up to now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707570"/>
            <a:ext cx="8926286" cy="564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4000" baseline="0" dirty="0" smtClean="0"/>
              <a:t>students realize quickly that visual analysis is not the ‘real deal’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4000" baseline="0" dirty="0" smtClean="0">
                <a:solidFill>
                  <a:schemeClr val="accent6"/>
                </a:solidFill>
              </a:rPr>
              <a:t>concept of ‘writing analysis code’ is a shock for students in the first moment but they get used to the idea quickly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4000" baseline="0" dirty="0" smtClean="0">
                <a:solidFill>
                  <a:schemeClr val="accent6"/>
                </a:solidFill>
              </a:rPr>
              <a:t>students understand the idea of collaborative work immediately </a:t>
            </a:r>
            <a:r>
              <a:rPr lang="en-US" sz="4000" baseline="0" dirty="0" smtClean="0">
                <a:solidFill>
                  <a:schemeClr val="accent6"/>
                </a:solidFill>
                <a:sym typeface="Wingdings" pitchFamily="2" charset="2"/>
              </a:rPr>
              <a:t></a:t>
            </a:r>
            <a:r>
              <a:rPr lang="en-US" sz="4000" baseline="0" dirty="0" smtClean="0">
                <a:solidFill>
                  <a:schemeClr val="accent6"/>
                </a:solidFill>
              </a:rPr>
              <a:t>a huge success!</a:t>
            </a:r>
            <a:endParaRPr lang="de-DE" sz="3200" baseline="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951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 smtClean="0">
                <a:cs typeface="Arial" pitchFamily="34" charset="0"/>
              </a:rPr>
              <a:t>Summary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772886"/>
            <a:ext cx="8719457" cy="564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2800" baseline="0" dirty="0" smtClean="0"/>
              <a:t>second ALICE exercise is in place, focusing on a genuine heavy-ion physics observable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en-US" sz="2400" baseline="0" dirty="0" smtClean="0">
                <a:solidFill>
                  <a:srgbClr val="FF0000"/>
                </a:solidFill>
              </a:rPr>
              <a:t>based on very few concepts students can convince themselves that heavy-ion collisions are not a simple superposition of </a:t>
            </a:r>
            <a:r>
              <a:rPr lang="en-US" sz="2400" baseline="0" dirty="0" err="1" smtClean="0">
                <a:solidFill>
                  <a:srgbClr val="FF0000"/>
                </a:solidFill>
              </a:rPr>
              <a:t>pp</a:t>
            </a:r>
            <a:r>
              <a:rPr lang="en-US" sz="2400" baseline="0" dirty="0" smtClean="0">
                <a:solidFill>
                  <a:srgbClr val="FF0000"/>
                </a:solidFill>
              </a:rPr>
              <a:t> collisions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2800" baseline="0" dirty="0" smtClean="0"/>
              <a:t>student exercise goes beyond ‘click &amp; watch’ concept, approaching what’s really done in data analysis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2800" baseline="0" dirty="0" smtClean="0"/>
              <a:t>strong emphasis on collaborative work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2800" baseline="0" dirty="0" smtClean="0"/>
              <a:t>similar analysis approaches for other heavy-ion observables are investigated right now</a:t>
            </a:r>
          </a:p>
        </p:txBody>
      </p:sp>
    </p:spTree>
    <p:extLst>
      <p:ext uri="{BB962C8B-B14F-4D97-AF65-F5344CB8AC3E}">
        <p14:creationId xmlns:p14="http://schemas.microsoft.com/office/powerpoint/2010/main" val="24049601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200" baseline="0" dirty="0" smtClean="0"/>
              <a:t>ALICE R</a:t>
            </a:r>
            <a:r>
              <a:rPr lang="en-US" sz="7200" baseline="-25000" dirty="0" smtClean="0"/>
              <a:t>AA </a:t>
            </a:r>
            <a:r>
              <a:rPr lang="en-US" sz="7200" baseline="0" dirty="0" smtClean="0"/>
              <a:t>exercise developed by: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2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aseline="0" dirty="0" smtClean="0"/>
              <a:t>Ralf Averbeck</a:t>
            </a:r>
            <a:r>
              <a:rPr lang="en-US" sz="2800" dirty="0" smtClean="0"/>
              <a:t>1</a:t>
            </a:r>
            <a:r>
              <a:rPr lang="en-US" sz="2800" baseline="0" dirty="0" smtClean="0"/>
              <a:t>, </a:t>
            </a:r>
            <a:r>
              <a:rPr lang="en-US" sz="2800" baseline="0" dirty="0" err="1" smtClean="0"/>
              <a:t>Friederike</a:t>
            </a:r>
            <a:r>
              <a:rPr lang="en-US" sz="2800" baseline="0" dirty="0" smtClean="0"/>
              <a:t> Bock</a:t>
            </a:r>
            <a:r>
              <a:rPr lang="en-US" sz="2800" dirty="0" smtClean="0"/>
              <a:t>2</a:t>
            </a:r>
            <a:r>
              <a:rPr lang="en-US" sz="2800" baseline="0" dirty="0" smtClean="0"/>
              <a:t>, Benjamin Doenigus</a:t>
            </a:r>
            <a:r>
              <a:rPr lang="en-US" sz="2800" dirty="0" smtClean="0"/>
              <a:t>1</a:t>
            </a:r>
            <a:r>
              <a:rPr lang="en-US" sz="2800" baseline="0" dirty="0" smtClean="0"/>
              <a:t>, </a:t>
            </a:r>
            <a:r>
              <a:rPr lang="en-US" sz="2800" baseline="0" dirty="0" err="1" smtClean="0"/>
              <a:t>Yiota</a:t>
            </a:r>
            <a:r>
              <a:rPr lang="en-US" sz="2800" baseline="0" dirty="0" smtClean="0"/>
              <a:t> Foka</a:t>
            </a:r>
            <a:r>
              <a:rPr lang="en-US" sz="2800" dirty="0" smtClean="0"/>
              <a:t>1</a:t>
            </a:r>
            <a:r>
              <a:rPr lang="en-US" sz="2800" baseline="0" dirty="0" smtClean="0"/>
              <a:t>, Philipp Luettig</a:t>
            </a:r>
            <a:r>
              <a:rPr lang="en-US" sz="2800" dirty="0" smtClean="0"/>
              <a:t>3</a:t>
            </a:r>
            <a:r>
              <a:rPr lang="en-US" sz="2800" baseline="0" dirty="0" smtClean="0"/>
              <a:t>, </a:t>
            </a:r>
            <a:r>
              <a:rPr lang="en-US" sz="2800" baseline="0" dirty="0" err="1" smtClean="0"/>
              <a:t>Kilian</a:t>
            </a:r>
            <a:r>
              <a:rPr lang="en-US" sz="2800" baseline="0" dirty="0" smtClean="0"/>
              <a:t> Schwarz</a:t>
            </a:r>
            <a:r>
              <a:rPr lang="en-US" sz="2800" dirty="0" smtClean="0"/>
              <a:t>1</a:t>
            </a:r>
            <a:r>
              <a:rPr lang="en-US" sz="2800" baseline="0" dirty="0" smtClean="0"/>
              <a:t>, </a:t>
            </a:r>
            <a:r>
              <a:rPr lang="en-US" sz="2800" baseline="0" dirty="0" err="1" smtClean="0"/>
              <a:t>Reinhard</a:t>
            </a:r>
            <a:r>
              <a:rPr lang="en-US" sz="2800" baseline="0" dirty="0" smtClean="0"/>
              <a:t> Simon</a:t>
            </a:r>
            <a:r>
              <a:rPr lang="en-US" sz="2800" dirty="0" smtClean="0"/>
              <a:t>1</a:t>
            </a:r>
            <a:r>
              <a:rPr lang="en-US" sz="2800" baseline="0" dirty="0" smtClean="0"/>
              <a:t>, </a:t>
            </a:r>
            <a:r>
              <a:rPr lang="en-US" sz="2800" baseline="0" dirty="0" err="1" smtClean="0"/>
              <a:t>Jochen</a:t>
            </a:r>
            <a:r>
              <a:rPr lang="en-US" sz="2800" baseline="0" dirty="0" smtClean="0"/>
              <a:t> Thaeder</a:t>
            </a:r>
            <a:r>
              <a:rPr lang="en-US" sz="2800" dirty="0" smtClean="0"/>
              <a:t>1</a:t>
            </a:r>
            <a:endParaRPr lang="en-US" sz="2800" baseline="0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/>
              <a:t>1</a:t>
            </a:r>
            <a:r>
              <a:rPr lang="en-US" sz="2800" baseline="0" dirty="0" smtClean="0"/>
              <a:t>ExtreMe Matter Institute EMMI, GSI Darmstadt, </a:t>
            </a:r>
            <a:r>
              <a:rPr lang="en-US" sz="2800" dirty="0" smtClean="0"/>
              <a:t>2</a:t>
            </a:r>
            <a:r>
              <a:rPr lang="en-US" sz="2800" baseline="0" dirty="0" smtClean="0"/>
              <a:t>Physikalisches </a:t>
            </a:r>
            <a:r>
              <a:rPr lang="en-US" sz="2800" baseline="0" dirty="0" err="1" smtClean="0"/>
              <a:t>Institut</a:t>
            </a:r>
            <a:r>
              <a:rPr lang="en-US" sz="2800" baseline="0" dirty="0" smtClean="0"/>
              <a:t>, University Heidelberg,              </a:t>
            </a:r>
            <a:r>
              <a:rPr lang="en-US" sz="2800" dirty="0" smtClean="0"/>
              <a:t>3</a:t>
            </a:r>
            <a:r>
              <a:rPr lang="en-US" sz="2800" baseline="0" dirty="0" smtClean="0"/>
              <a:t>Institut f</a:t>
            </a:r>
            <a:r>
              <a:rPr lang="de-DE" sz="2800" baseline="0" dirty="0" smtClean="0"/>
              <a:t>ü</a:t>
            </a:r>
            <a:r>
              <a:rPr lang="en-US" sz="2800" baseline="0" dirty="0" smtClean="0"/>
              <a:t>r </a:t>
            </a:r>
            <a:r>
              <a:rPr lang="en-US" sz="2800" baseline="0" dirty="0" err="1" smtClean="0"/>
              <a:t>Kernphysik</a:t>
            </a:r>
            <a:r>
              <a:rPr lang="en-US" sz="2800" baseline="0" dirty="0" smtClean="0"/>
              <a:t>, University Frankfurt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966466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 smtClean="0">
                <a:cs typeface="Arial" pitchFamily="34" charset="0"/>
              </a:rPr>
              <a:t>ALICE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30626" y="653138"/>
            <a:ext cx="9013374" cy="783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4000" baseline="0" dirty="0" smtClean="0"/>
              <a:t>heavy-ion experiment at the LHC  </a:t>
            </a:r>
            <a:r>
              <a:rPr lang="en-US" sz="2800" baseline="0" dirty="0" smtClean="0">
                <a:sym typeface="Wingdings" pitchFamily="2" charset="2"/>
              </a:rPr>
              <a:t> investigation of quark-gluon plasma properties</a:t>
            </a:r>
            <a:endParaRPr lang="en-US" sz="2800" baseline="0" dirty="0" smtClean="0"/>
          </a:p>
        </p:txBody>
      </p:sp>
      <p:pic>
        <p:nvPicPr>
          <p:cNvPr id="4" name="Picture 107" descr="ALICE_EV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434" y="1777188"/>
            <a:ext cx="6417133" cy="472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8776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 smtClean="0">
                <a:cs typeface="Arial" pitchFamily="34" charset="0"/>
              </a:rPr>
              <a:t>Goals of the new exercise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653143"/>
            <a:ext cx="8719457" cy="5755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physics lesson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Pb-Pb collision ≠ many independent pp collisions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other goals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reduce number of required physics and analysis concepts to an absolute minimum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2 step analysis approach</a:t>
            </a:r>
          </a:p>
          <a:p>
            <a:pPr marL="1143000" lvl="2" indent="-338138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introduce the idea in a visual, hands-on analysis</a:t>
            </a:r>
          </a:p>
          <a:p>
            <a:pPr marL="1143000" lvl="2" indent="-338138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large scale analysis close to what we do in real life                  </a:t>
            </a:r>
            <a:r>
              <a:rPr lang="de-DE" sz="2400" baseline="0" dirty="0" smtClean="0">
                <a:solidFill>
                  <a:schemeClr val="hlink"/>
                </a:solidFill>
                <a:sym typeface="Wingdings" pitchFamily="2" charset="2"/>
              </a:rPr>
              <a:t> let‘s write some analysis code together!</a:t>
            </a:r>
            <a:endParaRPr lang="de-DE" sz="2400" baseline="0" dirty="0" smtClean="0">
              <a:solidFill>
                <a:schemeClr val="hlink"/>
              </a:solidFill>
            </a:endParaRP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chemeClr val="hlink"/>
                </a:solidFill>
              </a:rPr>
              <a:t>emphasize the importance of collaborative work</a:t>
            </a:r>
          </a:p>
          <a:p>
            <a:pPr marL="457200" indent="-457200" algn="l">
              <a:spcBef>
                <a:spcPct val="20000"/>
              </a:spcBef>
              <a:buClr>
                <a:schemeClr val="accent2"/>
              </a:buClr>
              <a:buSzPct val="85000"/>
            </a:pPr>
            <a:r>
              <a:rPr lang="en-US" sz="2800" baseline="0" dirty="0" smtClean="0">
                <a:sym typeface="Wingdings" pitchFamily="2" charset="2"/>
              </a:rPr>
              <a:t> </a:t>
            </a:r>
            <a:r>
              <a:rPr lang="en-US" sz="2800" baseline="0" dirty="0" smtClean="0"/>
              <a:t>comparison of unidentified charged particle momentum spectra in </a:t>
            </a:r>
            <a:r>
              <a:rPr lang="en-US" sz="2800" baseline="0" dirty="0" err="1" smtClean="0"/>
              <a:t>pp</a:t>
            </a:r>
            <a:r>
              <a:rPr lang="en-US" sz="2800" baseline="0" dirty="0" smtClean="0"/>
              <a:t> events and </a:t>
            </a:r>
            <a:r>
              <a:rPr lang="en-US" sz="2800" baseline="0" dirty="0" err="1" smtClean="0"/>
              <a:t>Pb-Pb</a:t>
            </a:r>
            <a:r>
              <a:rPr lang="en-US" sz="2800" baseline="0" dirty="0" smtClean="0"/>
              <a:t> collisions with different collision geometries</a:t>
            </a:r>
            <a:endParaRPr lang="de-DE" baseline="0" dirty="0" smtClean="0">
              <a:solidFill>
                <a:schemeClr val="hlink"/>
              </a:solidFill>
            </a:endParaRP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endParaRPr lang="de-DE" sz="2400" baseline="0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6720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 smtClean="0">
                <a:cs typeface="Arial" pitchFamily="34" charset="0"/>
              </a:rPr>
              <a:t>Necessary concepts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664029"/>
            <a:ext cx="8719457" cy="5755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reconstruction of charged particle trajectories from hits in tracking detectors (ALICE TPC in this case)</a:t>
            </a:r>
            <a:r>
              <a:rPr lang="de-DE" sz="2400" baseline="0" dirty="0">
                <a:solidFill>
                  <a:srgbClr val="F50320"/>
                </a:solidFill>
              </a:rPr>
              <a:t> </a:t>
            </a:r>
            <a:endParaRPr lang="de-DE" sz="2400" baseline="0" dirty="0" smtClean="0">
              <a:solidFill>
                <a:srgbClr val="F50320"/>
              </a:solidFill>
            </a:endParaRP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rgbClr val="F50320"/>
                </a:solidFill>
              </a:rPr>
              <a:t>easily </a:t>
            </a:r>
            <a:r>
              <a:rPr lang="de-DE" sz="2400" baseline="0" dirty="0" smtClean="0">
                <a:solidFill>
                  <a:srgbClr val="F50320"/>
                </a:solidFill>
              </a:rPr>
              <a:t>explained </a:t>
            </a:r>
            <a:r>
              <a:rPr lang="de-DE" sz="2400" baseline="0" dirty="0" smtClean="0">
                <a:solidFill>
                  <a:srgbClr val="F50320"/>
                </a:solidFill>
              </a:rPr>
              <a:t>in visual analysis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momentum measurement via curvature of tracks in a magnetic field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rgbClr val="F50320"/>
                </a:solidFill>
              </a:rPr>
              <a:t>visual analysis and: centripetal force = Lorentz force</a:t>
            </a:r>
            <a:endParaRPr lang="en-US" sz="3200" baseline="0" dirty="0" smtClean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centrality in heavy-ion collisions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nuclear modification factor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not needed: particle identification, particle decays, quantum numbers …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250372" y="4245428"/>
            <a:ext cx="6803571" cy="1099457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3000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467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>
                <a:cs typeface="Arial" pitchFamily="34" charset="0"/>
              </a:rPr>
              <a:t>C</a:t>
            </a:r>
            <a:r>
              <a:rPr lang="de-DE" sz="4800" dirty="0" smtClean="0">
                <a:cs typeface="Arial" pitchFamily="34" charset="0"/>
              </a:rPr>
              <a:t>ollision geometry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664030"/>
            <a:ext cx="8926286" cy="581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4000" baseline="0" dirty="0" smtClean="0"/>
              <a:t>cartoon of a </a:t>
            </a:r>
            <a:r>
              <a:rPr lang="en-US" sz="4000" baseline="0" dirty="0" err="1" smtClean="0"/>
              <a:t>Pb-Pb</a:t>
            </a:r>
            <a:r>
              <a:rPr lang="en-US" sz="4000" baseline="0" dirty="0" smtClean="0"/>
              <a:t> collision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endParaRPr lang="en-US" baseline="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endParaRPr lang="en-US" sz="4000" baseline="0" dirty="0" smtClean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endParaRPr lang="en-US" sz="4000" baseline="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endParaRPr lang="en-US" sz="4000" baseline="0" dirty="0" smtClean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endParaRPr lang="en-US" sz="4000" baseline="0" dirty="0"/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en-US" sz="2800" baseline="0" dirty="0" smtClean="0">
                <a:solidFill>
                  <a:srgbClr val="FF0000"/>
                </a:solidFill>
              </a:rPr>
              <a:t>central collision </a:t>
            </a:r>
            <a:r>
              <a:rPr lang="en-US" sz="2800" baseline="0" dirty="0">
                <a:solidFill>
                  <a:srgbClr val="FF0000"/>
                </a:solidFill>
              </a:rPr>
              <a:t>(</a:t>
            </a:r>
            <a:r>
              <a:rPr lang="en-US" sz="2800" baseline="0" dirty="0" smtClean="0">
                <a:solidFill>
                  <a:srgbClr val="FF0000"/>
                </a:solidFill>
              </a:rPr>
              <a:t>small impact parameter b) has more participants, more equivalent </a:t>
            </a:r>
            <a:r>
              <a:rPr lang="en-US" sz="2800" baseline="0" dirty="0" err="1" smtClean="0">
                <a:solidFill>
                  <a:srgbClr val="FF0000"/>
                </a:solidFill>
              </a:rPr>
              <a:t>pp</a:t>
            </a:r>
            <a:r>
              <a:rPr lang="en-US" sz="2800" baseline="0" dirty="0" smtClean="0">
                <a:solidFill>
                  <a:srgbClr val="FF0000"/>
                </a:solidFill>
              </a:rPr>
              <a:t> collisions (</a:t>
            </a:r>
            <a:r>
              <a:rPr lang="en-US" sz="2800" baseline="0" dirty="0" err="1" smtClean="0">
                <a:solidFill>
                  <a:srgbClr val="FF0000"/>
                </a:solidFill>
              </a:rPr>
              <a:t>N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coll</a:t>
            </a:r>
            <a:r>
              <a:rPr lang="en-US" sz="2800" baseline="0" dirty="0" smtClean="0">
                <a:solidFill>
                  <a:srgbClr val="FF0000"/>
                </a:solidFill>
              </a:rPr>
              <a:t>) and more produced particles than a peripheral </a:t>
            </a:r>
            <a:r>
              <a:rPr lang="en-US" sz="2800" baseline="0" dirty="0" smtClean="0">
                <a:solidFill>
                  <a:srgbClr val="FF0000"/>
                </a:solidFill>
              </a:rPr>
              <a:t>collision </a:t>
            </a:r>
            <a:r>
              <a:rPr lang="en-US" sz="2800" baseline="0" dirty="0" smtClean="0">
                <a:solidFill>
                  <a:srgbClr val="FF0000"/>
                </a:solidFill>
              </a:rPr>
              <a:t>(large b) </a:t>
            </a:r>
            <a:endParaRPr lang="en-US" sz="2800" baseline="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9290" y="3974298"/>
            <a:ext cx="1948517" cy="707886"/>
          </a:xfrm>
          <a:prstGeom prst="rect">
            <a:avLst/>
          </a:prstGeom>
          <a:solidFill>
            <a:srgbClr val="FFFFD5"/>
          </a:solidFill>
        </p:spPr>
        <p:txBody>
          <a:bodyPr wrap="square" rtlCol="0">
            <a:spAutoFit/>
          </a:bodyPr>
          <a:lstStyle/>
          <a:p>
            <a:endParaRPr lang="en-US" sz="4000" baseline="0" dirty="0"/>
          </a:p>
        </p:txBody>
      </p:sp>
      <p:grpSp>
        <p:nvGrpSpPr>
          <p:cNvPr id="2" name="Group 1"/>
          <p:cNvGrpSpPr/>
          <p:nvPr/>
        </p:nvGrpSpPr>
        <p:grpSpPr>
          <a:xfrm>
            <a:off x="696679" y="1337076"/>
            <a:ext cx="6738258" cy="3361183"/>
            <a:chOff x="696679" y="1337076"/>
            <a:chExt cx="6738258" cy="3361183"/>
          </a:xfrm>
        </p:grpSpPr>
        <p:grpSp>
          <p:nvGrpSpPr>
            <p:cNvPr id="26" name="Group 25"/>
            <p:cNvGrpSpPr/>
            <p:nvPr/>
          </p:nvGrpSpPr>
          <p:grpSpPr>
            <a:xfrm>
              <a:off x="696679" y="1337076"/>
              <a:ext cx="6738258" cy="3361183"/>
              <a:chOff x="2405742" y="3158500"/>
              <a:chExt cx="6738258" cy="3361183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2405742" y="3158500"/>
                <a:ext cx="6738258" cy="3361183"/>
                <a:chOff x="2405742" y="3158500"/>
                <a:chExt cx="6738258" cy="3361183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2405742" y="3158500"/>
                  <a:ext cx="6738258" cy="3361183"/>
                  <a:chOff x="769027" y="2456514"/>
                  <a:chExt cx="6738258" cy="3361183"/>
                </a:xfrm>
              </p:grpSpPr>
              <p:pic>
                <p:nvPicPr>
                  <p:cNvPr id="4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69027" y="2456514"/>
                    <a:ext cx="6738258" cy="336118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1541933" y="4018622"/>
                    <a:ext cx="344714" cy="649559"/>
                    <a:chOff x="1493838" y="2591253"/>
                    <a:chExt cx="344714" cy="649559"/>
                  </a:xfrm>
                </p:grpSpPr>
                <p:sp>
                  <p:nvSpPr>
                    <p:cNvPr id="21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8552" y="2591253"/>
                      <a:ext cx="0" cy="649559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hlink"/>
                      </a:solidFill>
                      <a:round/>
                      <a:headEnd type="triangle" w="med" len="med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" name="Text Box 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93838" y="2725736"/>
                      <a:ext cx="339725" cy="39687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de-DE" baseline="0" dirty="0">
                          <a:solidFill>
                            <a:schemeClr val="hlink"/>
                          </a:solidFill>
                        </a:rPr>
                        <a:t>b</a:t>
                      </a:r>
                      <a:endParaRPr lang="en-US" baseline="0" dirty="0">
                        <a:solidFill>
                          <a:schemeClr val="hlink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18" name="TextBox 17"/>
                <p:cNvSpPr txBox="1"/>
                <p:nvPr/>
              </p:nvSpPr>
              <p:spPr>
                <a:xfrm>
                  <a:off x="2509197" y="3236925"/>
                  <a:ext cx="1948517" cy="707886"/>
                </a:xfrm>
                <a:prstGeom prst="rect">
                  <a:avLst/>
                </a:prstGeom>
                <a:solidFill>
                  <a:srgbClr val="FFFFD5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sz="4000" baseline="0" dirty="0"/>
                </a:p>
              </p:txBody>
            </p:sp>
          </p:grpSp>
          <p:sp>
            <p:nvSpPr>
              <p:cNvPr id="27" name="TextBox 26"/>
              <p:cNvSpPr txBox="1"/>
              <p:nvPr/>
            </p:nvSpPr>
            <p:spPr>
              <a:xfrm>
                <a:off x="2825978" y="3182519"/>
                <a:ext cx="3912261" cy="523220"/>
              </a:xfrm>
              <a:prstGeom prst="rect">
                <a:avLst/>
              </a:prstGeom>
              <a:solidFill>
                <a:srgbClr val="FFFFD5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2800" baseline="0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729337" y="1395378"/>
              <a:ext cx="6226629" cy="400110"/>
            </a:xfrm>
            <a:prstGeom prst="rect">
              <a:avLst/>
            </a:prstGeom>
            <a:solidFill>
              <a:srgbClr val="FFFFD5"/>
            </a:solidFill>
          </p:spPr>
          <p:txBody>
            <a:bodyPr wrap="square" rtlCol="0">
              <a:spAutoFit/>
            </a:bodyPr>
            <a:lstStyle/>
            <a:p>
              <a:r>
                <a:rPr lang="en-US" baseline="0" dirty="0" smtClean="0"/>
                <a:t>produced particles observed in the experiment</a:t>
              </a:r>
              <a:endParaRPr lang="en-US" baseline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7104104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20" y="881473"/>
            <a:ext cx="3804390" cy="3693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599" y="133350"/>
            <a:ext cx="7957457" cy="457200"/>
          </a:xfrm>
        </p:spPr>
        <p:txBody>
          <a:bodyPr/>
          <a:lstStyle/>
          <a:p>
            <a:r>
              <a:rPr lang="de-DE" sz="4800" dirty="0">
                <a:cs typeface="Arial" pitchFamily="34" charset="0"/>
              </a:rPr>
              <a:t>C</a:t>
            </a:r>
            <a:r>
              <a:rPr lang="de-DE" sz="4800" dirty="0" smtClean="0">
                <a:cs typeface="Arial" pitchFamily="34" charset="0"/>
              </a:rPr>
              <a:t>ollision geometry</a:t>
            </a:r>
            <a:endParaRPr lang="de-DE" sz="48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664030"/>
            <a:ext cx="9144000" cy="581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4000" baseline="0" dirty="0" smtClean="0"/>
              <a:t>practical approach</a:t>
            </a:r>
            <a:endParaRPr lang="en-US" sz="4000" baseline="0" dirty="0"/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en-US" sz="2800" baseline="0" dirty="0" smtClean="0">
                <a:solidFill>
                  <a:srgbClr val="FF0000"/>
                </a:solidFill>
              </a:rPr>
              <a:t>use ALICE VZERO </a:t>
            </a:r>
            <a:r>
              <a:rPr lang="en-US" sz="2800" baseline="0" dirty="0" err="1" smtClean="0">
                <a:solidFill>
                  <a:srgbClr val="FF0000"/>
                </a:solidFill>
              </a:rPr>
              <a:t>detec</a:t>
            </a:r>
            <a:r>
              <a:rPr lang="en-US" sz="2800" baseline="0" dirty="0" smtClean="0">
                <a:solidFill>
                  <a:srgbClr val="FF0000"/>
                </a:solidFill>
              </a:rPr>
              <a:t>-                                              tor (sensitive to number                                                       of produced particles) to                                             sort all collisions into                               centrality percentiles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en-US" sz="2800" baseline="0" dirty="0" smtClean="0">
                <a:solidFill>
                  <a:srgbClr val="FF0000"/>
                </a:solidFill>
              </a:rPr>
              <a:t>use </a:t>
            </a:r>
            <a:r>
              <a:rPr lang="en-US" sz="2800" baseline="0" dirty="0" err="1" smtClean="0">
                <a:solidFill>
                  <a:srgbClr val="FF0000"/>
                </a:solidFill>
              </a:rPr>
              <a:t>Glauber</a:t>
            </a:r>
            <a:r>
              <a:rPr lang="en-US" sz="2800" baseline="0" dirty="0" smtClean="0">
                <a:solidFill>
                  <a:srgbClr val="FF0000"/>
                </a:solidFill>
              </a:rPr>
              <a:t> </a:t>
            </a:r>
            <a:r>
              <a:rPr lang="en-US" sz="2800" baseline="0" dirty="0" err="1" smtClean="0">
                <a:solidFill>
                  <a:srgbClr val="FF0000"/>
                </a:solidFill>
              </a:rPr>
              <a:t>MonteCarlo</a:t>
            </a:r>
            <a:r>
              <a:rPr lang="en-US" sz="2800" baseline="0" dirty="0" smtClean="0">
                <a:solidFill>
                  <a:srgbClr val="FF0000"/>
                </a:solidFill>
              </a:rPr>
              <a:t>                                                  (3D billiard simulation) to                              determine &lt;</a:t>
            </a:r>
            <a:r>
              <a:rPr lang="en-US" sz="2800" baseline="0" dirty="0" err="1" smtClean="0">
                <a:solidFill>
                  <a:srgbClr val="FF0000"/>
                </a:solidFill>
              </a:rPr>
              <a:t>N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part</a:t>
            </a:r>
            <a:r>
              <a:rPr lang="en-US" sz="2800" baseline="0" dirty="0">
                <a:solidFill>
                  <a:srgbClr val="FF0000"/>
                </a:solidFill>
              </a:rPr>
              <a:t>&gt;</a:t>
            </a:r>
            <a:r>
              <a:rPr lang="en-US" sz="2800" baseline="0" dirty="0" smtClean="0">
                <a:solidFill>
                  <a:srgbClr val="FF0000"/>
                </a:solidFill>
              </a:rPr>
              <a:t> and &lt;</a:t>
            </a:r>
            <a:r>
              <a:rPr lang="en-US" sz="2800" baseline="0" dirty="0" err="1" smtClean="0">
                <a:solidFill>
                  <a:srgbClr val="FF0000"/>
                </a:solidFill>
              </a:rPr>
              <a:t>N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coll</a:t>
            </a:r>
            <a:r>
              <a:rPr lang="en-US" sz="2800" baseline="0" dirty="0" smtClean="0">
                <a:solidFill>
                  <a:srgbClr val="FF0000"/>
                </a:solidFill>
              </a:rPr>
              <a:t>&gt; for each centrality percentile</a:t>
            </a:r>
          </a:p>
          <a:p>
            <a:pPr marL="914400" lvl="1" indent="-457200" algn="l">
              <a:spcBef>
                <a:spcPct val="20000"/>
              </a:spcBef>
              <a:buSzPct val="85000"/>
            </a:pPr>
            <a:r>
              <a:rPr lang="en-US" sz="2800" baseline="0" dirty="0" smtClean="0">
                <a:solidFill>
                  <a:srgbClr val="FF0000"/>
                </a:solidFill>
                <a:sym typeface="Wingdings" pitchFamily="2" charset="2"/>
              </a:rPr>
              <a:t> give the centrality for each collision and </a:t>
            </a:r>
            <a:r>
              <a:rPr lang="en-US" sz="2800" baseline="0" dirty="0">
                <a:solidFill>
                  <a:srgbClr val="FF0000"/>
                </a:solidFill>
              </a:rPr>
              <a:t>&lt;</a:t>
            </a:r>
            <a:r>
              <a:rPr lang="en-US" sz="2800" baseline="0" dirty="0" err="1" smtClean="0">
                <a:solidFill>
                  <a:srgbClr val="FF0000"/>
                </a:solidFill>
              </a:rPr>
              <a:t>N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coll</a:t>
            </a:r>
            <a:r>
              <a:rPr lang="en-US" sz="2800" baseline="0" dirty="0" smtClean="0">
                <a:solidFill>
                  <a:srgbClr val="FF0000"/>
                </a:solidFill>
              </a:rPr>
              <a:t>&gt; for a centrality class as input</a:t>
            </a:r>
            <a:r>
              <a:rPr lang="en-US" sz="2800" baseline="0" dirty="0" smtClean="0">
                <a:solidFill>
                  <a:srgbClr val="FF0000"/>
                </a:solidFill>
                <a:sym typeface="Wingdings" pitchFamily="2" charset="2"/>
              </a:rPr>
              <a:t> to the students! </a:t>
            </a:r>
            <a:endParaRPr lang="en-US" sz="2800" baseline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5497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97975" y="133350"/>
            <a:ext cx="8186056" cy="457200"/>
          </a:xfrm>
        </p:spPr>
        <p:txBody>
          <a:bodyPr/>
          <a:lstStyle/>
          <a:p>
            <a:r>
              <a:rPr lang="de-DE" sz="4200" dirty="0" smtClean="0">
                <a:cs typeface="Arial" pitchFamily="34" charset="0"/>
              </a:rPr>
              <a:t>Transverse momentum spectra</a:t>
            </a:r>
            <a:endParaRPr lang="de-DE" sz="4200" dirty="0"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7714" y="664029"/>
            <a:ext cx="8719457" cy="5755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transverse momentum spectra of unidentified, primary charged particles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rgbClr val="FF0000"/>
                </a:solidFill>
              </a:rPr>
              <a:t>yield increases from                                                                            pp to Pb-Pb collisions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rgbClr val="FF0000"/>
                </a:solidFill>
              </a:rPr>
              <a:t>yield increases from                                                                   peripheral to central                                                                       Pb-Pb collisions</a:t>
            </a:r>
          </a:p>
          <a:p>
            <a:pPr marL="800100" lvl="1" indent="-342900" algn="l">
              <a:spcBef>
                <a:spcPct val="20000"/>
              </a:spcBef>
              <a:buSzPct val="85000"/>
              <a:buFont typeface="Monotype Sorts" pitchFamily="2" charset="2"/>
              <a:buChar char="l"/>
            </a:pPr>
            <a:r>
              <a:rPr lang="de-DE" sz="2400" baseline="0" dirty="0" smtClean="0">
                <a:solidFill>
                  <a:srgbClr val="FF0000"/>
                </a:solidFill>
              </a:rPr>
              <a:t>spectral shape seems                                                                        to change as well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Monotype Sorts" pitchFamily="2" charset="2"/>
              <a:buChar char="l"/>
            </a:pPr>
            <a:r>
              <a:rPr lang="en-US" sz="3200" baseline="0" dirty="0" smtClean="0"/>
              <a:t>how can this be                                                           quantified?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442" y="1761444"/>
            <a:ext cx="4119278" cy="4658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6459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861706" y="1556657"/>
            <a:ext cx="5391145" cy="4732563"/>
            <a:chOff x="4101198" y="1556657"/>
            <a:chExt cx="5391145" cy="4732563"/>
          </a:xfrm>
        </p:grpSpPr>
        <p:grpSp>
          <p:nvGrpSpPr>
            <p:cNvPr id="3" name="Group 2"/>
            <p:cNvGrpSpPr/>
            <p:nvPr/>
          </p:nvGrpSpPr>
          <p:grpSpPr>
            <a:xfrm>
              <a:off x="4101198" y="1556657"/>
              <a:ext cx="5391145" cy="4732563"/>
              <a:chOff x="4101198" y="1556657"/>
              <a:chExt cx="5391145" cy="4732563"/>
            </a:xfrm>
          </p:grpSpPr>
          <p:pic>
            <p:nvPicPr>
              <p:cNvPr id="33794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01198" y="1641020"/>
                <a:ext cx="5238750" cy="4648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Rectangle 1"/>
              <p:cNvSpPr/>
              <p:nvPr/>
            </p:nvSpPr>
            <p:spPr bwMode="auto">
              <a:xfrm>
                <a:off x="9144000" y="1556657"/>
                <a:ext cx="348343" cy="59871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3000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4" name="Rectangle 3"/>
            <p:cNvSpPr/>
            <p:nvPr/>
          </p:nvSpPr>
          <p:spPr bwMode="auto">
            <a:xfrm>
              <a:off x="9056914" y="3298371"/>
              <a:ext cx="283034" cy="243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3000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220612" name="Rectangle 4"/>
          <p:cNvSpPr>
            <a:spLocks noGrp="1" noChangeArrowheads="1"/>
          </p:cNvSpPr>
          <p:nvPr>
            <p:ph type="title"/>
          </p:nvPr>
        </p:nvSpPr>
        <p:spPr>
          <a:xfrm>
            <a:off x="97975" y="133350"/>
            <a:ext cx="8186056" cy="457200"/>
          </a:xfrm>
        </p:spPr>
        <p:txBody>
          <a:bodyPr/>
          <a:lstStyle/>
          <a:p>
            <a:r>
              <a:rPr lang="de-DE" sz="4800" dirty="0" smtClean="0">
                <a:cs typeface="Arial" pitchFamily="34" charset="0"/>
              </a:rPr>
              <a:t>Nuclear modification factor</a:t>
            </a:r>
            <a:endParaRPr lang="de-DE" sz="4800" dirty="0"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3"/>
              <p:cNvSpPr>
                <a:spLocks noChangeArrowheads="1"/>
              </p:cNvSpPr>
              <p:nvPr/>
            </p:nvSpPr>
            <p:spPr bwMode="auto">
              <a:xfrm>
                <a:off x="217714" y="664029"/>
                <a:ext cx="8719457" cy="57558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342900" indent="-342900" algn="l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Monotype Sorts" pitchFamily="2" charset="2"/>
                  <a:buChar char="l"/>
                </a:pPr>
                <a:r>
                  <a:rPr lang="en-US" sz="3200" baseline="0" dirty="0" smtClean="0"/>
                  <a:t>divide spectrum measured in </a:t>
                </a:r>
                <a:r>
                  <a:rPr lang="en-US" sz="3200" baseline="0" dirty="0" err="1" smtClean="0"/>
                  <a:t>Pb-Pb</a:t>
                </a:r>
                <a:r>
                  <a:rPr lang="en-US" sz="3200" baseline="0" dirty="0" smtClean="0"/>
                  <a:t> by spectrum from </a:t>
                </a:r>
                <a:r>
                  <a:rPr lang="en-US" sz="3200" baseline="0" dirty="0" err="1" smtClean="0"/>
                  <a:t>pp</a:t>
                </a:r>
                <a:r>
                  <a:rPr lang="en-US" sz="3200" baseline="0" dirty="0" smtClean="0"/>
                  <a:t> scaled with the number of equivalent </a:t>
                </a:r>
                <a:r>
                  <a:rPr lang="en-US" sz="3200" baseline="0" dirty="0" err="1" smtClean="0"/>
                  <a:t>pp</a:t>
                </a:r>
                <a:r>
                  <a:rPr lang="en-US" sz="3200" baseline="0" dirty="0" smtClean="0"/>
                  <a:t>                                                                          collisions, &lt;</a:t>
                </a:r>
                <a:r>
                  <a:rPr lang="en-US" sz="3200" baseline="0" dirty="0" err="1" smtClean="0"/>
                  <a:t>N</a:t>
                </a:r>
                <a:r>
                  <a:rPr lang="en-US" sz="3200" baseline="-25000" dirty="0" err="1" smtClean="0"/>
                  <a:t>coll</a:t>
                </a:r>
                <a:r>
                  <a:rPr lang="en-US" sz="3200" baseline="0" dirty="0" smtClean="0"/>
                  <a:t>&gt; </a:t>
                </a:r>
              </a:p>
              <a:p>
                <a:pPr marL="800100" lvl="1" indent="-342900" algn="l">
                  <a:spcBef>
                    <a:spcPct val="20000"/>
                  </a:spcBef>
                  <a:buSzPct val="85000"/>
                  <a:buFont typeface="Monotype Sorts" pitchFamily="2" charset="2"/>
                  <a:buChar char="l"/>
                </a:pPr>
                <a:r>
                  <a:rPr lang="de-DE" sz="2400" baseline="0" dirty="0" smtClean="0">
                    <a:solidFill>
                      <a:schemeClr val="hlink"/>
                    </a:solidFill>
                  </a:rPr>
                  <a:t>nuclear modification                                                             factor 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𝑨𝑨</m:t>
                        </m:r>
                      </m:sub>
                    </m:sSub>
                    <m:r>
                      <a:rPr lang="en-US" sz="2400" b="1" i="1" baseline="0" smtClean="0">
                        <a:solidFill>
                          <a:schemeClr val="hlin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𝒚𝒊𝒆𝒍𝒅</m:t>
                        </m:r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 (</m:t>
                        </m:r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𝑷𝒃</m:t>
                        </m:r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𝑷𝒃</m:t>
                        </m:r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sz="2400" b="1" i="1" baseline="0" smtClean="0">
                                <a:solidFill>
                                  <a:schemeClr val="hlink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 baseline="0" smtClean="0">
                                    <a:solidFill>
                                      <a:schemeClr val="hlink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baseline="0" smtClean="0">
                                    <a:solidFill>
                                      <a:schemeClr val="hlink"/>
                                    </a:solidFill>
                                    <a:latin typeface="Cambria Math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lang="en-US" sz="2400" b="1" i="1" baseline="0" smtClean="0">
                                    <a:solidFill>
                                      <a:schemeClr val="hlink"/>
                                    </a:solidFill>
                                    <a:latin typeface="Cambria Math"/>
                                  </a:rPr>
                                  <m:t>𝒄𝒐𝒍𝒍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𝒚𝒊𝒆𝒍𝒅</m:t>
                        </m:r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 (</m:t>
                        </m:r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𝒑𝒑</m:t>
                        </m:r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de-DE" sz="2400" baseline="0" dirty="0" smtClean="0">
                  <a:solidFill>
                    <a:schemeClr val="hlink"/>
                  </a:solidFill>
                </a:endParaRPr>
              </a:p>
              <a:p>
                <a:pPr marL="800100" lvl="1" indent="-342900" algn="l">
                  <a:spcBef>
                    <a:spcPct val="20000"/>
                  </a:spcBef>
                  <a:buSzPct val="85000"/>
                  <a:buFont typeface="Monotype Sorts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𝑨𝑨</m:t>
                        </m:r>
                      </m:sub>
                    </m:sSub>
                    <m:r>
                      <a:rPr lang="en-US" sz="2400" b="1" i="1" baseline="0" smtClean="0">
                        <a:solidFill>
                          <a:schemeClr val="hlink"/>
                        </a:solidFill>
                        <a:latin typeface="Cambria Math"/>
                      </a:rPr>
                      <m:t>=</m:t>
                    </m:r>
                    <m:r>
                      <a:rPr lang="en-US" sz="2400" b="1" i="1" baseline="0" smtClean="0">
                        <a:solidFill>
                          <a:schemeClr val="hlink"/>
                        </a:solidFill>
                        <a:latin typeface="Cambria Math"/>
                      </a:rPr>
                      <m:t>𝟏</m:t>
                    </m:r>
                  </m:oMath>
                </a14:m>
                <a:r>
                  <a:rPr lang="de-DE" sz="2400" baseline="0" dirty="0" smtClean="0">
                    <a:solidFill>
                      <a:schemeClr val="hlink"/>
                    </a:solidFill>
                  </a:rPr>
                  <a:t> if a Pb-Pb                                                                    collision is equivalent                                                                         to &lt;N</a:t>
                </a:r>
                <a:r>
                  <a:rPr lang="de-DE" sz="2400" baseline="-25000" dirty="0" smtClean="0">
                    <a:solidFill>
                      <a:schemeClr val="hlink"/>
                    </a:solidFill>
                  </a:rPr>
                  <a:t>coll</a:t>
                </a:r>
                <a:r>
                  <a:rPr lang="de-DE" sz="2400" baseline="0" dirty="0" smtClean="0">
                    <a:solidFill>
                      <a:schemeClr val="hlink"/>
                    </a:solidFill>
                  </a:rPr>
                  <a:t>&gt; independent                                                                     pp collisions</a:t>
                </a:r>
              </a:p>
              <a:p>
                <a:pPr marL="800100" lvl="1" indent="-342900" algn="l">
                  <a:spcBef>
                    <a:spcPct val="20000"/>
                  </a:spcBef>
                  <a:buSzPct val="85000"/>
                  <a:buFont typeface="Monotype Sorts" pitchFamily="2" charset="2"/>
                  <a:buChar char="l"/>
                </a:pPr>
                <a:r>
                  <a:rPr lang="de-DE" sz="2400" baseline="0" dirty="0" smtClean="0">
                    <a:solidFill>
                      <a:schemeClr val="hlink"/>
                    </a:solidFill>
                  </a:rPr>
                  <a:t>ALICE: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2400" b="1" i="1" baseline="0" smtClean="0">
                            <a:solidFill>
                              <a:schemeClr val="hlink"/>
                            </a:solidFill>
                            <a:latin typeface="Cambria Math"/>
                          </a:rPr>
                          <m:t>𝑨𝑨</m:t>
                        </m:r>
                      </m:sub>
                    </m:sSub>
                    <m:r>
                      <a:rPr lang="en-US" sz="2400" b="1" i="1" baseline="0" smtClean="0">
                        <a:solidFill>
                          <a:schemeClr val="hlink"/>
                        </a:solidFill>
                        <a:latin typeface="Cambria Math"/>
                      </a:rPr>
                      <m:t>&lt;</m:t>
                    </m:r>
                    <m:r>
                      <a:rPr lang="en-US" sz="2400" b="1" i="1" baseline="0" smtClean="0">
                        <a:solidFill>
                          <a:schemeClr val="hlink"/>
                        </a:solidFill>
                        <a:latin typeface="Cambria Math"/>
                      </a:rPr>
                      <m:t>𝟏</m:t>
                    </m:r>
                  </m:oMath>
                </a14:m>
                <a:r>
                  <a:rPr lang="de-DE" sz="2400" baseline="0" dirty="0" smtClean="0">
                    <a:solidFill>
                      <a:schemeClr val="hlink"/>
                    </a:solidFill>
                  </a:rPr>
                  <a:t>                                                                      with a strong centrality and p</a:t>
                </a:r>
                <a:r>
                  <a:rPr lang="de-DE" sz="2400" baseline="-25000" dirty="0" smtClean="0">
                    <a:solidFill>
                      <a:schemeClr val="hlink"/>
                    </a:solidFill>
                  </a:rPr>
                  <a:t>T</a:t>
                </a:r>
                <a:r>
                  <a:rPr lang="de-DE" sz="2400" baseline="0" dirty="0" smtClean="0">
                    <a:solidFill>
                      <a:schemeClr val="hlink"/>
                    </a:solidFill>
                  </a:rPr>
                  <a:t> dependence!</a:t>
                </a:r>
              </a:p>
            </p:txBody>
          </p:sp>
        </mc:Choice>
        <mc:Fallback xmlns="">
          <p:sp>
            <p:nvSpPr>
              <p:cNvPr id="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7714" y="664029"/>
                <a:ext cx="8719457" cy="5755821"/>
              </a:xfrm>
              <a:prstGeom prst="rect">
                <a:avLst/>
              </a:prstGeom>
              <a:blipFill rotWithShape="1">
                <a:blip r:embed="rId4"/>
                <a:stretch>
                  <a:fillRect l="-1189" t="-1377" r="-19021" b="-275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4110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lfs_template">
  <a:themeElements>
    <a:clrScheme name="ralfs_template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42DFA"/>
      </a:accent2>
      <a:accent3>
        <a:srgbClr val="FFFFFF"/>
      </a:accent3>
      <a:accent4>
        <a:srgbClr val="000000"/>
      </a:accent4>
      <a:accent5>
        <a:srgbClr val="DCDCDC"/>
      </a:accent5>
      <a:accent6>
        <a:srgbClr val="0328E3"/>
      </a:accent6>
      <a:hlink>
        <a:srgbClr val="F50320"/>
      </a:hlink>
      <a:folHlink>
        <a:srgbClr val="04F415"/>
      </a:folHlink>
    </a:clrScheme>
    <a:fontScheme name="ralfs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3000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3000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ralfs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lfs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lfs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lfs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lfs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lfs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lfs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lfs_templat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42DFA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328E3"/>
        </a:accent6>
        <a:hlink>
          <a:srgbClr val="F50320"/>
        </a:hlink>
        <a:folHlink>
          <a:srgbClr val="04F41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4192</TotalTime>
  <Words>1272</Words>
  <Application>Microsoft Office PowerPoint</Application>
  <PresentationFormat>On-screen Show (4:3)</PresentationFormat>
  <Paragraphs>151</Paragraphs>
  <Slides>24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Wingdings</vt:lpstr>
      <vt:lpstr>Cambria Math</vt:lpstr>
      <vt:lpstr>Times New Roman</vt:lpstr>
      <vt:lpstr>Monotype Sorts</vt:lpstr>
      <vt:lpstr>Symbol</vt:lpstr>
      <vt:lpstr>ralfs_template</vt:lpstr>
      <vt:lpstr>Picture</vt:lpstr>
      <vt:lpstr>New ALICE Exercise: Nuclear Modification Factor</vt:lpstr>
      <vt:lpstr>Outline</vt:lpstr>
      <vt:lpstr>ALICE</vt:lpstr>
      <vt:lpstr>Goals of the new exercise</vt:lpstr>
      <vt:lpstr>Necessary concepts</vt:lpstr>
      <vt:lpstr>Collision geometry</vt:lpstr>
      <vt:lpstr>Collision geometry</vt:lpstr>
      <vt:lpstr>Transverse momentum spectra</vt:lpstr>
      <vt:lpstr>Nuclear modification factor</vt:lpstr>
      <vt:lpstr>Interpretation of RAA &lt; 1</vt:lpstr>
      <vt:lpstr>PowerPoint Presentation</vt:lpstr>
      <vt:lpstr>Exercise 1: visual analysis</vt:lpstr>
      <vt:lpstr>Visual analysis: step 1</vt:lpstr>
      <vt:lpstr>Visual analysis: step 2</vt:lpstr>
      <vt:lpstr>Visual analysis: step 3</vt:lpstr>
      <vt:lpstr>Visual analysis: step 4</vt:lpstr>
      <vt:lpstr>Visual analysis: step 5</vt:lpstr>
      <vt:lpstr>Large scale analysis: concept</vt:lpstr>
      <vt:lpstr>Large scale analysis: approach</vt:lpstr>
      <vt:lpstr>Large scale analysis: result</vt:lpstr>
      <vt:lpstr>Video conference</vt:lpstr>
      <vt:lpstr>Experience up to now</vt:lpstr>
      <vt:lpstr>Summary</vt:lpstr>
      <vt:lpstr>PowerPoint Presentation</vt:lpstr>
    </vt:vector>
  </TitlesOfParts>
  <Company>Stony Brook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Cocktails for p+p at 10 TeV</dc:title>
  <dc:subject>ALICE Week</dc:subject>
  <dc:creator>Ralf Averbeck</dc:creator>
  <cp:lastModifiedBy>ralf</cp:lastModifiedBy>
  <cp:revision>1295</cp:revision>
  <dcterms:created xsi:type="dcterms:W3CDTF">2004-03-02T02:13:49Z</dcterms:created>
  <dcterms:modified xsi:type="dcterms:W3CDTF">2012-04-19T11:44:08Z</dcterms:modified>
</cp:coreProperties>
</file>