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97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8" r:id="rId3"/>
    <p:sldId id="260" r:id="rId4"/>
    <p:sldId id="262" r:id="rId5"/>
    <p:sldId id="263" r:id="rId6"/>
    <p:sldId id="265" r:id="rId7"/>
    <p:sldId id="264" r:id="rId8"/>
    <p:sldId id="279" r:id="rId9"/>
    <p:sldId id="268" r:id="rId10"/>
    <p:sldId id="269" r:id="rId11"/>
    <p:sldId id="270" r:id="rId12"/>
    <p:sldId id="271" r:id="rId13"/>
    <p:sldId id="272" r:id="rId14"/>
    <p:sldId id="281" r:id="rId15"/>
    <p:sldId id="285" r:id="rId16"/>
    <p:sldId id="273" r:id="rId17"/>
    <p:sldId id="274" r:id="rId18"/>
    <p:sldId id="283" r:id="rId19"/>
    <p:sldId id="286" r:id="rId20"/>
    <p:sldId id="275" r:id="rId21"/>
    <p:sldId id="276" r:id="rId22"/>
    <p:sldId id="278" r:id="rId23"/>
    <p:sldId id="282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FFFF66"/>
    <a:srgbClr val="FF0000"/>
    <a:srgbClr val="00408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9" autoAdjust="0"/>
    <p:restoredTop sz="99821" autoAdjust="0"/>
  </p:normalViewPr>
  <p:slideViewPr>
    <p:cSldViewPr snapToGrid="0" snapToObjects="1">
      <p:cViewPr>
        <p:scale>
          <a:sx n="100" d="100"/>
          <a:sy n="100" d="100"/>
        </p:scale>
        <p:origin x="-131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913BF-BE59-CF4B-9EE0-FF41F2D6D69D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56DA1-453D-5244-A9C6-E2FEE837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422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4DBEC-3DD1-ED4E-AA67-4C2C3B91A525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B6F7F-87FF-6344-AC08-51736023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955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038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Mitigate the strong</a:t>
            </a:r>
            <a:r>
              <a:rPr lang="en-US" baseline="0" dirty="0" smtClean="0"/>
              <a:t> word in the </a:t>
            </a:r>
            <a:r>
              <a:rPr lang="en-US" baseline="0" smtClean="0"/>
              <a:t>first point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28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35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4080"/>
                </a:solidFill>
              </a:rPr>
              <a:t>(Note: put these points to contrast </a:t>
            </a:r>
            <a:r>
              <a:rPr lang="en-US" sz="1200" dirty="0" err="1" smtClean="0">
                <a:solidFill>
                  <a:srgbClr val="004080"/>
                </a:solidFill>
              </a:rPr>
              <a:t>Kapusta</a:t>
            </a:r>
            <a:r>
              <a:rPr lang="en-US" sz="1200" dirty="0" smtClean="0">
                <a:solidFill>
                  <a:srgbClr val="004080"/>
                </a:solidFill>
              </a:rPr>
              <a:t>) use the</a:t>
            </a:r>
            <a:r>
              <a:rPr lang="en-US" sz="1200" baseline="0" dirty="0" smtClean="0">
                <a:solidFill>
                  <a:srgbClr val="004080"/>
                </a:solidFill>
              </a:rPr>
              <a:t> figure to explain transverse modes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6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rid the notations/put in back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84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85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85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</a:t>
            </a:r>
            <a:r>
              <a:rPr lang="en-US" baseline="0" dirty="0" smtClean="0"/>
              <a:t> put the plots only for Hirano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18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rid of the </a:t>
            </a:r>
            <a:r>
              <a:rPr lang="en-US" dirty="0" err="1" smtClean="0"/>
              <a:t>gaussian</a:t>
            </a:r>
            <a:r>
              <a:rPr lang="en-US" dirty="0" smtClean="0"/>
              <a:t>/ did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99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Divide</a:t>
            </a:r>
            <a:r>
              <a:rPr lang="en-US" baseline="0" dirty="0" smtClean="0"/>
              <a:t> this slides in to C and sigma in one. Explain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B6F7F-87FF-6344-AC08-5173602392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7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81E4-E820-D84F-97D6-51DFC646C66A}" type="datetime9">
              <a:rPr lang="en-US" smtClean="0"/>
              <a:t>10/22/12 11:13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7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D29E0-9B04-E944-86E6-32F29158358C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6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0B210-46DA-BF47-843E-0CB78ACD1DE5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6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9124-F74E-5D44-9C5C-3DE88B620DC3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8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F590-1E93-8346-9CE1-E6358A2C1337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1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8E95-810A-A64D-B12A-892A4C21CF87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2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54419-C0DD-5B4F-AAB3-C89B5E73AD26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3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EB889-1D1E-BA4D-9069-880B7466319A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0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E9DF2-3FCC-2043-B6CB-3A212105BD81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2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5834-BABA-0F42-80A2-DE945C869304}" type="datetime9">
              <a:rPr lang="en-US" smtClean="0"/>
              <a:t>10/22/12 11:13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684C0-D038-FB4D-8EF4-98883DDB94D4}" type="datetime9">
              <a:rPr lang="en-US" smtClean="0"/>
              <a:t>10/22/12 11:13 PM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Quark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7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BAB8F-30E6-7843-8B77-54E509288050}" type="datetime9">
              <a:rPr lang="en-US" smtClean="0"/>
              <a:t>10/22/12 11:13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Hot Quark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52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png"/><Relationship Id="rId5" Type="http://schemas.openxmlformats.org/officeDocument/2006/relationships/image" Target="../media/image53.emf"/><Relationship Id="rId6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5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5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6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emf"/><Relationship Id="rId3" Type="http://schemas.openxmlformats.org/officeDocument/2006/relationships/image" Target="../media/image6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emf"/><Relationship Id="rId3" Type="http://schemas.openxmlformats.org/officeDocument/2006/relationships/image" Target="../media/image6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9.emf"/><Relationship Id="rId12" Type="http://schemas.openxmlformats.org/officeDocument/2006/relationships/image" Target="../media/image8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emf"/><Relationship Id="rId3" Type="http://schemas.openxmlformats.org/officeDocument/2006/relationships/image" Target="../media/image71.emf"/><Relationship Id="rId4" Type="http://schemas.openxmlformats.org/officeDocument/2006/relationships/image" Target="../media/image72.emf"/><Relationship Id="rId5" Type="http://schemas.openxmlformats.org/officeDocument/2006/relationships/image" Target="../media/image73.emf"/><Relationship Id="rId6" Type="http://schemas.openxmlformats.org/officeDocument/2006/relationships/image" Target="../media/image74.emf"/><Relationship Id="rId7" Type="http://schemas.openxmlformats.org/officeDocument/2006/relationships/image" Target="../media/image75.emf"/><Relationship Id="rId8" Type="http://schemas.openxmlformats.org/officeDocument/2006/relationships/image" Target="../media/image76.emf"/><Relationship Id="rId9" Type="http://schemas.openxmlformats.org/officeDocument/2006/relationships/image" Target="../media/image77.emf"/><Relationship Id="rId10" Type="http://schemas.openxmlformats.org/officeDocument/2006/relationships/image" Target="../media/image7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emf"/><Relationship Id="rId3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7" Type="http://schemas.openxmlformats.org/officeDocument/2006/relationships/image" Target="../media/image13.emf"/><Relationship Id="rId8" Type="http://schemas.openxmlformats.org/officeDocument/2006/relationships/image" Target="../media/image14.emf"/><Relationship Id="rId9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8" Type="http://schemas.openxmlformats.org/officeDocument/2006/relationships/image" Target="../media/image21.emf"/><Relationship Id="rId9" Type="http://schemas.openxmlformats.org/officeDocument/2006/relationships/image" Target="../media/image22.emf"/><Relationship Id="rId10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8" Type="http://schemas.openxmlformats.org/officeDocument/2006/relationships/image" Target="../media/image29.emf"/><Relationship Id="rId9" Type="http://schemas.openxmlformats.org/officeDocument/2006/relationships/image" Target="../media/image30.emf"/><Relationship Id="rId10" Type="http://schemas.openxmlformats.org/officeDocument/2006/relationships/image" Target="../media/image31.emf"/><Relationship Id="rId11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8" Type="http://schemas.openxmlformats.org/officeDocument/2006/relationships/image" Target="../media/image38.emf"/><Relationship Id="rId9" Type="http://schemas.openxmlformats.org/officeDocument/2006/relationships/image" Target="../media/image39.emf"/><Relationship Id="rId10" Type="http://schemas.openxmlformats.org/officeDocument/2006/relationships/image" Target="../media/image40.emf"/><Relationship Id="rId11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opamari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4165600"/>
            <a:ext cx="9105899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TextBox 28"/>
          <p:cNvSpPr txBox="1"/>
          <p:nvPr/>
        </p:nvSpPr>
        <p:spPr>
          <a:xfrm>
            <a:off x="177800" y="284966"/>
            <a:ext cx="8648700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6600"/>
                </a:solidFill>
                <a:latin typeface="Myriad Pro"/>
                <a:cs typeface="Myriad Pro"/>
              </a:rPr>
              <a:t>Fluctuating hydrodynamics confronts rapidity dependence </a:t>
            </a:r>
          </a:p>
          <a:p>
            <a:pPr algn="ctr"/>
            <a:r>
              <a:rPr lang="en-US" sz="3600" dirty="0" smtClean="0">
                <a:solidFill>
                  <a:srgbClr val="FF6600"/>
                </a:solidFill>
                <a:latin typeface="Myriad Pro"/>
                <a:cs typeface="Myriad Pro"/>
              </a:rPr>
              <a:t>of </a:t>
            </a:r>
            <a:r>
              <a:rPr lang="en-US" sz="3600" i="1" dirty="0" err="1" smtClean="0">
                <a:solidFill>
                  <a:srgbClr val="FF6600"/>
                </a:solidFill>
                <a:latin typeface="Myriad Pro"/>
                <a:cs typeface="Myriad Pro"/>
              </a:rPr>
              <a:t>p</a:t>
            </a:r>
            <a:r>
              <a:rPr lang="en-US" sz="3600" i="1" baseline="-25000" dirty="0" err="1" smtClean="0">
                <a:solidFill>
                  <a:srgbClr val="FF6600"/>
                </a:solidFill>
                <a:latin typeface="Myriad Pro"/>
                <a:cs typeface="Myriad Pro"/>
              </a:rPr>
              <a:t>T</a:t>
            </a:r>
            <a:r>
              <a:rPr lang="en-US" sz="3600" dirty="0" smtClean="0">
                <a:solidFill>
                  <a:srgbClr val="FF6600"/>
                </a:solidFill>
                <a:latin typeface="Myriad Pro"/>
                <a:cs typeface="Myriad Pro"/>
              </a:rPr>
              <a:t>-correlations</a:t>
            </a:r>
            <a:endParaRPr lang="en-US" sz="3600" dirty="0">
              <a:solidFill>
                <a:srgbClr val="FF6600"/>
              </a:solidFill>
              <a:latin typeface="Myriad Pro"/>
              <a:cs typeface="Myriad Pro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1" y="6215088"/>
            <a:ext cx="630211" cy="630211"/>
          </a:xfrm>
          <a:prstGeom prst="rect">
            <a:avLst/>
          </a:prstGeom>
        </p:spPr>
      </p:pic>
      <p:pic>
        <p:nvPicPr>
          <p:cNvPr id="5" name="Picture 4" descr="Screen Shot 2012-08-09 at 12.50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050" y="6280150"/>
            <a:ext cx="1287392" cy="479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0048" y="6343650"/>
            <a:ext cx="539740" cy="477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2" name="TextBox 31"/>
          <p:cNvSpPr txBox="1"/>
          <p:nvPr/>
        </p:nvSpPr>
        <p:spPr>
          <a:xfrm>
            <a:off x="1719192" y="2232392"/>
            <a:ext cx="55647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Rajendra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Pokharel</a:t>
            </a:r>
            <a:r>
              <a:rPr lang="en-US" sz="1600" b="1" baseline="300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1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,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Sean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Gavin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1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 and George Moschelli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2</a:t>
            </a:r>
          </a:p>
          <a:p>
            <a:pPr algn="ctr"/>
            <a:endParaRPr lang="en-US" sz="1600" dirty="0">
              <a:solidFill>
                <a:schemeClr val="accent1">
                  <a:lumMod val="75000"/>
                </a:schemeClr>
              </a:solidFill>
              <a:latin typeface="Myriad Pro"/>
              <a:cs typeface="Myriad Pro"/>
            </a:endParaRPr>
          </a:p>
          <a:p>
            <a:pPr algn="ctr"/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1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Wayne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State University</a:t>
            </a:r>
          </a:p>
          <a:p>
            <a:pPr algn="ctr"/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2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Frankfurt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Institute of Advanced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Myriad Pro"/>
                <a:cs typeface="Myriad Pro"/>
              </a:rPr>
              <a:t>Studies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Myriad Pro"/>
              <a:cs typeface="Myriad Pro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92200" y="3149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799" y="3796268"/>
            <a:ext cx="8966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Hot Quark 2012 			Oct 14-20			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Copamarina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Puerto Rico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6097" y="4880129"/>
            <a:ext cx="1297796" cy="11109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 descr="DES_049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05266">
            <a:off x="1765479" y="4408862"/>
            <a:ext cx="711272" cy="51780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01599" y="101600"/>
            <a:ext cx="0" cy="38666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080500" y="101600"/>
            <a:ext cx="0" cy="39498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1599" y="88900"/>
            <a:ext cx="89535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53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83476" y="4479739"/>
            <a:ext cx="2392223" cy="6487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14827" y="5223085"/>
            <a:ext cx="4159250" cy="6443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800" y="2540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Entropy density and EOS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9224" y="966591"/>
            <a:ext cx="62269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solidFill>
                  <a:srgbClr val="004080"/>
                </a:solidFill>
              </a:rPr>
              <a:t>EOS I and EOS II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7001" y="3449220"/>
            <a:ext cx="3314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T. Hirano and M. </a:t>
            </a:r>
            <a:r>
              <a:rPr lang="en-US" baseline="30000" dirty="0" err="1">
                <a:solidFill>
                  <a:schemeClr val="accent1">
                    <a:lumMod val="75000"/>
                  </a:schemeClr>
                </a:solidFill>
              </a:rPr>
              <a:t>Gyulassy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baseline="30000" dirty="0" err="1">
                <a:solidFill>
                  <a:schemeClr val="accent1">
                    <a:lumMod val="75000"/>
                  </a:schemeClr>
                </a:solidFill>
              </a:rPr>
              <a:t>Nucl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. Phys. A769, 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71(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2006), </a:t>
            </a:r>
            <a:r>
              <a:rPr lang="en-US" baseline="30000" dirty="0" err="1">
                <a:solidFill>
                  <a:schemeClr val="accent1">
                    <a:lumMod val="75000"/>
                  </a:schemeClr>
                </a:solidFill>
              </a:rPr>
              <a:t>nucl-th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0506049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533480"/>
            <a:ext cx="3124200" cy="19939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20000" y="4130282"/>
            <a:ext cx="794609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solidFill>
                  <a:srgbClr val="004080"/>
                </a:solidFill>
              </a:rPr>
              <a:t>Entropy production</a:t>
            </a:r>
          </a:p>
          <a:p>
            <a:r>
              <a:rPr lang="en-US" sz="2600" dirty="0">
                <a:solidFill>
                  <a:srgbClr val="004080"/>
                </a:solidFill>
              </a:rPr>
              <a:t>	</a:t>
            </a:r>
            <a:r>
              <a:rPr lang="en-US" sz="2600" dirty="0" smtClean="0">
                <a:solidFill>
                  <a:srgbClr val="004080"/>
                </a:solidFill>
              </a:rPr>
              <a:t>ideal: 				first </a:t>
            </a:r>
            <a:r>
              <a:rPr lang="en-US" sz="2600" dirty="0">
                <a:solidFill>
                  <a:srgbClr val="004080"/>
                </a:solidFill>
              </a:rPr>
              <a:t>order:</a:t>
            </a:r>
          </a:p>
          <a:p>
            <a:endParaRPr lang="en-US" sz="2600" dirty="0" smtClean="0">
              <a:solidFill>
                <a:srgbClr val="004080"/>
              </a:solidFill>
            </a:endParaRPr>
          </a:p>
          <a:p>
            <a:r>
              <a:rPr lang="en-US" sz="2600" dirty="0">
                <a:solidFill>
                  <a:srgbClr val="004080"/>
                </a:solidFill>
              </a:rPr>
              <a:t>	</a:t>
            </a:r>
            <a:r>
              <a:rPr lang="en-US" sz="2600" dirty="0" smtClean="0">
                <a:solidFill>
                  <a:srgbClr val="004080"/>
                </a:solidFill>
              </a:rPr>
              <a:t>second order:</a:t>
            </a:r>
          </a:p>
          <a:p>
            <a:endParaRPr lang="en-US" sz="2600" dirty="0">
              <a:solidFill>
                <a:srgbClr val="004080"/>
              </a:solidFill>
            </a:endParaRPr>
          </a:p>
          <a:p>
            <a:r>
              <a:rPr lang="en-US" sz="2600" dirty="0" smtClean="0">
                <a:solidFill>
                  <a:srgbClr val="004080"/>
                </a:solidFill>
              </a:rPr>
              <a:t>We have used used </a:t>
            </a:r>
            <a:r>
              <a:rPr lang="en-US" sz="2600" b="1" i="1" dirty="0" smtClean="0">
                <a:solidFill>
                  <a:srgbClr val="004080"/>
                </a:solidFill>
              </a:rPr>
              <a:t>both</a:t>
            </a:r>
            <a:r>
              <a:rPr lang="en-US" sz="2600" dirty="0" smtClean="0">
                <a:solidFill>
                  <a:srgbClr val="004080"/>
                </a:solidFill>
              </a:rPr>
              <a:t> in our numerical solutions. </a:t>
            </a:r>
            <a:endParaRPr lang="en-US" sz="2600" dirty="0">
              <a:solidFill>
                <a:srgbClr val="00408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200" y="5242782"/>
            <a:ext cx="4000500" cy="726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200" y="4479738"/>
            <a:ext cx="1642923" cy="648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930" y="4516100"/>
            <a:ext cx="1392540" cy="61238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751123" y="5958026"/>
            <a:ext cx="467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aseline="30000" dirty="0">
                <a:solidFill>
                  <a:srgbClr val="558ED5"/>
                </a:solidFill>
              </a:rPr>
              <a:t>A. </a:t>
            </a:r>
            <a:r>
              <a:rPr lang="it-IT" baseline="30000" dirty="0" err="1">
                <a:solidFill>
                  <a:srgbClr val="558ED5"/>
                </a:solidFill>
              </a:rPr>
              <a:t>Muronga</a:t>
            </a:r>
            <a:r>
              <a:rPr lang="it-IT" baseline="30000" dirty="0">
                <a:solidFill>
                  <a:srgbClr val="558ED5"/>
                </a:solidFill>
              </a:rPr>
              <a:t>, </a:t>
            </a:r>
            <a:r>
              <a:rPr lang="it-IT" baseline="30000" dirty="0" err="1">
                <a:solidFill>
                  <a:srgbClr val="558ED5"/>
                </a:solidFill>
              </a:rPr>
              <a:t>Phys.Rev</a:t>
            </a:r>
            <a:r>
              <a:rPr lang="it-IT" baseline="30000" dirty="0">
                <a:solidFill>
                  <a:srgbClr val="558ED5"/>
                </a:solidFill>
              </a:rPr>
              <a:t>. C69, 034903 (2004</a:t>
            </a:r>
            <a:r>
              <a:rPr lang="it-IT" baseline="30000" dirty="0" smtClean="0">
                <a:solidFill>
                  <a:srgbClr val="558ED5"/>
                </a:solidFill>
              </a:rPr>
              <a:t>)</a:t>
            </a:r>
            <a:endParaRPr lang="en-US" dirty="0">
              <a:solidFill>
                <a:srgbClr val="558ED5"/>
              </a:solidFill>
            </a:endParaRPr>
          </a:p>
        </p:txBody>
      </p:sp>
      <p:pic>
        <p:nvPicPr>
          <p:cNvPr id="4" name="Picture 3" descr="Rp_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652" y="1141104"/>
            <a:ext cx="3498347" cy="2798678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594350" y="3683549"/>
            <a:ext cx="33147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Lattice: </a:t>
            </a:r>
            <a:r>
              <a:rPr lang="en-US" baseline="30000" dirty="0">
                <a:solidFill>
                  <a:srgbClr val="376092"/>
                </a:solidFill>
              </a:rPr>
              <a:t>P. </a:t>
            </a:r>
            <a:r>
              <a:rPr lang="en-US" baseline="30000" dirty="0" err="1">
                <a:solidFill>
                  <a:srgbClr val="376092"/>
                </a:solidFill>
              </a:rPr>
              <a:t>Huovinen</a:t>
            </a:r>
            <a:r>
              <a:rPr lang="en-US" baseline="30000" dirty="0">
                <a:solidFill>
                  <a:srgbClr val="376092"/>
                </a:solidFill>
              </a:rPr>
              <a:t> and P. </a:t>
            </a:r>
            <a:r>
              <a:rPr lang="en-US" baseline="30000" dirty="0" err="1">
                <a:solidFill>
                  <a:srgbClr val="376092"/>
                </a:solidFill>
              </a:rPr>
              <a:t>Petreczky</a:t>
            </a:r>
            <a:r>
              <a:rPr lang="en-US" baseline="30000" dirty="0">
                <a:solidFill>
                  <a:srgbClr val="376092"/>
                </a:solidFill>
              </a:rPr>
              <a:t>, </a:t>
            </a:r>
            <a:r>
              <a:rPr lang="en-US" baseline="30000" dirty="0" err="1">
                <a:solidFill>
                  <a:srgbClr val="376092"/>
                </a:solidFill>
              </a:rPr>
              <a:t>Nucl.Phys</a:t>
            </a:r>
            <a:r>
              <a:rPr lang="en-US" baseline="30000" dirty="0">
                <a:solidFill>
                  <a:srgbClr val="376092"/>
                </a:solidFill>
              </a:rPr>
              <a:t>. A837, 26(2010), 0912.2541</a:t>
            </a:r>
            <a:endParaRPr lang="en-US" dirty="0">
              <a:solidFill>
                <a:srgbClr val="376092"/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0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" y="1570267"/>
            <a:ext cx="4159250" cy="6443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7000" y="2413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Diffusion </a:t>
            </a:r>
            <a:r>
              <a:rPr lang="en-US" sz="3200" dirty="0" err="1" smtClean="0">
                <a:solidFill>
                  <a:srgbClr val="FF6600"/>
                </a:solidFill>
              </a:rPr>
              <a:t>vs</a:t>
            </a:r>
            <a:r>
              <a:rPr lang="en-US" sz="3200" dirty="0" smtClean="0">
                <a:solidFill>
                  <a:srgbClr val="FF6600"/>
                </a:solidFill>
              </a:rPr>
              <a:t> Waves</a:t>
            </a:r>
            <a:endParaRPr lang="en-US" sz="3200" dirty="0">
              <a:solidFill>
                <a:srgbClr val="FF66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483426"/>
            <a:ext cx="4330700" cy="7311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883142"/>
            <a:ext cx="3340100" cy="52738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587999" y="818907"/>
            <a:ext cx="2489201" cy="2105351"/>
            <a:chOff x="5587999" y="450607"/>
            <a:chExt cx="2489201" cy="2105351"/>
          </a:xfrm>
        </p:grpSpPr>
        <p:pic>
          <p:nvPicPr>
            <p:cNvPr id="9" name="Picture 13" descr="flowVdif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991" b="53913"/>
            <a:stretch/>
          </p:blipFill>
          <p:spPr bwMode="auto">
            <a:xfrm>
              <a:off x="5587999" y="1508105"/>
              <a:ext cx="2489201" cy="10478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1" descr="flowVdif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2" t="53397" r="23271"/>
            <a:stretch>
              <a:fillRect/>
            </a:stretch>
          </p:blipFill>
          <p:spPr bwMode="auto">
            <a:xfrm>
              <a:off x="5587999" y="450607"/>
              <a:ext cx="2489201" cy="1036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 descr="coordSpace 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29784" r="4598" b="26080"/>
          <a:stretch/>
        </p:blipFill>
        <p:spPr>
          <a:xfrm>
            <a:off x="4691688" y="2906371"/>
            <a:ext cx="3620804" cy="20204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6330" y="2644922"/>
            <a:ext cx="37522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Diffusion fills the gap in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between the propagating 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Wave</a:t>
            </a:r>
          </a:p>
          <a:p>
            <a:endParaRPr lang="en-US" sz="2000" dirty="0" smtClean="0">
              <a:solidFill>
                <a:srgbClr val="000090"/>
              </a:solidFill>
            </a:endParaRPr>
          </a:p>
          <a:p>
            <a:endParaRPr lang="en-US" sz="2000" dirty="0">
              <a:solidFill>
                <a:srgbClr val="000090"/>
              </a:solidFill>
            </a:endParaRPr>
          </a:p>
          <a:p>
            <a:endParaRPr lang="en-US" sz="2000" dirty="0">
              <a:solidFill>
                <a:srgbClr val="000090"/>
              </a:solidFill>
            </a:endParaRPr>
          </a:p>
          <a:p>
            <a:endParaRPr lang="en-US" sz="2000" dirty="0" smtClean="0">
              <a:solidFill>
                <a:srgbClr val="000090"/>
              </a:solidFill>
            </a:endParaRPr>
          </a:p>
          <a:p>
            <a:r>
              <a:rPr lang="en-US" sz="2000" dirty="0" smtClean="0">
                <a:solidFill>
                  <a:srgbClr val="000090"/>
                </a:solidFill>
              </a:rPr>
              <a:t>Rapidity separation of the fronts saturates </a:t>
            </a:r>
          </a:p>
          <a:p>
            <a:endParaRPr lang="en-US" sz="2000" dirty="0">
              <a:solidFill>
                <a:srgbClr val="000090"/>
              </a:solidFill>
            </a:endParaRPr>
          </a:p>
          <a:p>
            <a:endParaRPr lang="en-US" sz="2000" dirty="0" smtClean="0">
              <a:solidFill>
                <a:srgbClr val="000090"/>
              </a:solidFill>
            </a:endParaRPr>
          </a:p>
        </p:txBody>
      </p:sp>
      <p:pic>
        <p:nvPicPr>
          <p:cNvPr id="15" name="Picture 14" descr="rapiditySpace 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84" r="4579" b="25463"/>
          <a:stretch/>
        </p:blipFill>
        <p:spPr>
          <a:xfrm>
            <a:off x="4654551" y="4925238"/>
            <a:ext cx="3689350" cy="1899138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458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" y="2540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Choosing different initial widths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5861" y="2146477"/>
            <a:ext cx="4181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Smaller initial widths resolves better</a:t>
            </a:r>
          </a:p>
        </p:txBody>
      </p:sp>
      <p:pic>
        <p:nvPicPr>
          <p:cNvPr id="15" name="Picture 14" descr="rapiditySpace 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84" r="4579" b="25463"/>
          <a:stretch/>
        </p:blipFill>
        <p:spPr>
          <a:xfrm>
            <a:off x="0" y="1032856"/>
            <a:ext cx="4671561" cy="2545688"/>
          </a:xfrm>
          <a:prstGeom prst="rect">
            <a:avLst/>
          </a:prstGeom>
        </p:spPr>
      </p:pic>
      <p:pic>
        <p:nvPicPr>
          <p:cNvPr id="16" name="Picture 15" descr="rapiditySpace 3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92" r="4579" b="24845"/>
          <a:stretch/>
        </p:blipFill>
        <p:spPr>
          <a:xfrm>
            <a:off x="38100" y="4179572"/>
            <a:ext cx="4753355" cy="2545688"/>
          </a:xfrm>
          <a:prstGeom prst="rect">
            <a:avLst/>
          </a:prstGeom>
        </p:spPr>
      </p:pic>
      <p:pic>
        <p:nvPicPr>
          <p:cNvPr id="17" name="Picture 16" descr="rapiditySpace 4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51" r="4539" b="25617"/>
          <a:stretch/>
        </p:blipFill>
        <p:spPr>
          <a:xfrm>
            <a:off x="4483388" y="4281172"/>
            <a:ext cx="4571712" cy="25456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905755" y="3720654"/>
            <a:ext cx="3619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R. Pokharel, S. Gavin, G. </a:t>
            </a:r>
            <a:r>
              <a:rPr lang="en-US" baseline="30000" dirty="0" err="1" smtClean="0">
                <a:solidFill>
                  <a:schemeClr val="accent1">
                    <a:lumMod val="75000"/>
                  </a:schemeClr>
                </a:solidFill>
              </a:rPr>
              <a:t>Moschelli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 in preparation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1261" y="1239498"/>
            <a:ext cx="4181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Initial correlation is a normalized Gaussian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14816" y="2933877"/>
            <a:ext cx="4181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Constant diffusion coefficient used in these examples plots</a:t>
            </a:r>
          </a:p>
        </p:txBody>
      </p:sp>
      <p:sp>
        <p:nvSpPr>
          <p:cNvPr id="13" name="Oval 12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7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40627" y="1106614"/>
            <a:ext cx="7034973" cy="798385"/>
          </a:xfrm>
          <a:prstGeom prst="rect">
            <a:avLst/>
          </a:prstGeom>
          <a:solidFill>
            <a:srgbClr val="C3D6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100" y="2667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STAR measured these correlations </a:t>
            </a:r>
            <a:endParaRPr lang="en-US" sz="3200" dirty="0">
              <a:solidFill>
                <a:srgbClr val="FF6600"/>
              </a:solidFill>
            </a:endParaRP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1" y="1155700"/>
            <a:ext cx="6028994" cy="63613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447801" y="1945238"/>
            <a:ext cx="6142824" cy="307764"/>
          </a:xfrm>
          <a:prstGeom prst="rect">
            <a:avLst/>
          </a:prstGeom>
        </p:spPr>
        <p:txBody>
          <a:bodyPr wrap="square" lIns="91429" tIns="45714" rIns="91429" bIns="45714">
            <a:spAutoFit/>
          </a:bodyPr>
          <a:lstStyle/>
          <a:p>
            <a:pPr algn="l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Sean Gavin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&amp; Mohamed Abdel-Aziz, Phys. Rev. </a:t>
            </a:r>
            <a:r>
              <a:rPr lang="en-US" sz="1400" dirty="0" err="1">
                <a:solidFill>
                  <a:schemeClr val="accent3">
                    <a:lumMod val="50000"/>
                  </a:schemeClr>
                </a:solidFill>
              </a:rPr>
              <a:t>Lett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. 97 (2006) 162302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4402" y="2253002"/>
            <a:ext cx="2387599" cy="43198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2136" y="2262190"/>
            <a:ext cx="2622764" cy="450691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8100" y="4726221"/>
            <a:ext cx="21844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STAR:  </a:t>
            </a:r>
            <a:r>
              <a:rPr lang="en-US" dirty="0">
                <a:solidFill>
                  <a:srgbClr val="000090"/>
                </a:solidFill>
              </a:rPr>
              <a:t>H. </a:t>
            </a:r>
            <a:r>
              <a:rPr lang="en-US" dirty="0" err="1">
                <a:solidFill>
                  <a:srgbClr val="000090"/>
                </a:solidFill>
              </a:rPr>
              <a:t>Agakishiev</a:t>
            </a:r>
            <a:r>
              <a:rPr lang="en-US" dirty="0">
                <a:solidFill>
                  <a:srgbClr val="000090"/>
                </a:solidFill>
              </a:rPr>
              <a:t> et al, </a:t>
            </a:r>
            <a:r>
              <a:rPr lang="en-US" dirty="0" err="1">
                <a:solidFill>
                  <a:srgbClr val="000090"/>
                </a:solidFill>
              </a:rPr>
              <a:t>Phys.Lett</a:t>
            </a:r>
            <a:r>
              <a:rPr lang="en-US" dirty="0">
                <a:solidFill>
                  <a:srgbClr val="000090"/>
                </a:solidFill>
              </a:rPr>
              <a:t>. B704 (2011) 467</a:t>
            </a:r>
          </a:p>
        </p:txBody>
      </p:sp>
      <p:sp>
        <p:nvSpPr>
          <p:cNvPr id="10" name="Oval 9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2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1514" y="991992"/>
            <a:ext cx="6807200" cy="42371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" y="2667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STAR measured these correlations 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83586" y="2170138"/>
            <a:ext cx="246831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STAR:  </a:t>
            </a:r>
            <a:r>
              <a:rPr lang="en-US" sz="1600" dirty="0">
                <a:solidFill>
                  <a:srgbClr val="000090"/>
                </a:solidFill>
              </a:rPr>
              <a:t>H. </a:t>
            </a:r>
            <a:r>
              <a:rPr lang="en-US" sz="1600" dirty="0" err="1">
                <a:solidFill>
                  <a:srgbClr val="000090"/>
                </a:solidFill>
              </a:rPr>
              <a:t>Agakishiev</a:t>
            </a:r>
            <a:r>
              <a:rPr lang="en-US" sz="1600" dirty="0">
                <a:solidFill>
                  <a:srgbClr val="000090"/>
                </a:solidFill>
              </a:rPr>
              <a:t> et al, </a:t>
            </a:r>
            <a:r>
              <a:rPr lang="en-US" sz="1600" dirty="0" err="1">
                <a:solidFill>
                  <a:srgbClr val="000090"/>
                </a:solidFill>
              </a:rPr>
              <a:t>Phys.Lett</a:t>
            </a:r>
            <a:r>
              <a:rPr lang="en-US" sz="1600" dirty="0">
                <a:solidFill>
                  <a:srgbClr val="000090"/>
                </a:solidFill>
              </a:rPr>
              <a:t>. B704 (2011) 467</a:t>
            </a: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296615" y="5171358"/>
            <a:ext cx="8352085" cy="132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Measured</a:t>
            </a:r>
            <a:r>
              <a:rPr lang="en-US" sz="2000" dirty="0">
                <a:solidFill>
                  <a:srgbClr val="000090"/>
                </a:solidFill>
                <a:sym typeface="Symbol" charset="0"/>
              </a:rPr>
              <a:t>: rapidity width of near side peak – the </a:t>
            </a: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ridge</a:t>
            </a:r>
            <a:endParaRPr lang="en-US" sz="2000" dirty="0">
              <a:solidFill>
                <a:srgbClr val="000090"/>
              </a:solidFill>
              <a:sym typeface="Symbol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sym typeface="Symbol" charset="0"/>
              </a:rPr>
              <a:t>F</a:t>
            </a: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it </a:t>
            </a:r>
            <a:r>
              <a:rPr lang="en-US" sz="2000" dirty="0">
                <a:solidFill>
                  <a:srgbClr val="000090"/>
                </a:solidFill>
                <a:sym typeface="Symbol" charset="0"/>
              </a:rPr>
              <a:t>peak + constant offset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sym typeface="Symbol" charset="0"/>
              </a:rPr>
              <a:t>O</a:t>
            </a: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ffset </a:t>
            </a:r>
            <a:r>
              <a:rPr lang="en-US" sz="2000" dirty="0">
                <a:solidFill>
                  <a:srgbClr val="000090"/>
                </a:solidFill>
                <a:sym typeface="Symbol" charset="0"/>
              </a:rPr>
              <a:t>is ridge, i.e., long range rapidity correlations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sym typeface="Symbol" charset="0"/>
              </a:rPr>
              <a:t>R</a:t>
            </a: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eport </a:t>
            </a:r>
            <a:r>
              <a:rPr lang="en-US" sz="2000" dirty="0" err="1" smtClean="0">
                <a:solidFill>
                  <a:srgbClr val="000090"/>
                </a:solidFill>
                <a:sym typeface="Symbol" charset="0"/>
              </a:rPr>
              <a:t>rms</a:t>
            </a: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 </a:t>
            </a:r>
            <a:r>
              <a:rPr lang="en-US" sz="2000" dirty="0">
                <a:solidFill>
                  <a:srgbClr val="000090"/>
                </a:solidFill>
                <a:sym typeface="Symbol" charset="0"/>
              </a:rPr>
              <a:t>width of the </a:t>
            </a:r>
            <a:r>
              <a:rPr lang="en-US" sz="2000" dirty="0" smtClean="0">
                <a:solidFill>
                  <a:srgbClr val="000090"/>
                </a:solidFill>
                <a:sym typeface="Symbol" charset="0"/>
              </a:rPr>
              <a:t>peak</a:t>
            </a:r>
            <a:endParaRPr lang="en-US" sz="2000" dirty="0">
              <a:solidFill>
                <a:srgbClr val="000090"/>
              </a:solidFill>
              <a:sym typeface="Symbo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586" y="3130388"/>
            <a:ext cx="2067536" cy="526888"/>
          </a:xfrm>
          <a:prstGeom prst="rect">
            <a:avLst/>
          </a:prstGeom>
        </p:spPr>
      </p:pic>
      <p:graphicFrame>
        <p:nvGraphicFramePr>
          <p:cNvPr id="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298602"/>
              </p:ext>
            </p:extLst>
          </p:nvPr>
        </p:nvGraphicFramePr>
        <p:xfrm>
          <a:off x="7043986" y="4437279"/>
          <a:ext cx="1828800" cy="343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7" name="Equation" r:id="rId5" imgW="1092200" imgH="203200" progId="Equation.3">
                  <p:embed/>
                </p:oleObj>
              </mc:Choice>
              <mc:Fallback>
                <p:oleObj name="Equation" r:id="rId5" imgW="1092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3986" y="4437279"/>
                        <a:ext cx="1828800" cy="3432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6292122" y="3701016"/>
            <a:ext cx="280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sym typeface="Symbol" charset="0"/>
              </a:rPr>
              <a:t>Central vs. peripheral increase consistent with </a:t>
            </a:r>
          </a:p>
        </p:txBody>
      </p:sp>
      <p:sp>
        <p:nvSpPr>
          <p:cNvPr id="10" name="Oval 9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rgbClr val="D7E4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613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9243"/>
            <a:ext cx="6884271" cy="391491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tangle 2"/>
          <p:cNvSpPr/>
          <p:nvPr/>
        </p:nvSpPr>
        <p:spPr>
          <a:xfrm>
            <a:off x="688060" y="5469854"/>
            <a:ext cx="5979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000090"/>
                </a:solidFill>
              </a:rPr>
              <a:t>NeXSPheRIO</a:t>
            </a:r>
            <a:r>
              <a:rPr lang="en-US" sz="1600" dirty="0" smtClean="0">
                <a:solidFill>
                  <a:srgbClr val="000090"/>
                </a:solidFill>
              </a:rPr>
              <a:t>: </a:t>
            </a:r>
            <a:r>
              <a:rPr lang="en-US" sz="1600" dirty="0">
                <a:solidFill>
                  <a:srgbClr val="000090"/>
                </a:solidFill>
              </a:rPr>
              <a:t>Sharma et al., </a:t>
            </a:r>
            <a:r>
              <a:rPr lang="en-US" sz="1600" dirty="0" err="1">
                <a:solidFill>
                  <a:srgbClr val="000090"/>
                </a:solidFill>
              </a:rPr>
              <a:t>Phys.Rev</a:t>
            </a:r>
            <a:r>
              <a:rPr lang="en-US" sz="1600" dirty="0">
                <a:solidFill>
                  <a:srgbClr val="000090"/>
                </a:solidFill>
              </a:rPr>
              <a:t>. C84 (2011) </a:t>
            </a:r>
            <a:r>
              <a:rPr lang="en-US" sz="1600" dirty="0" smtClean="0">
                <a:solidFill>
                  <a:srgbClr val="000090"/>
                </a:solidFill>
              </a:rPr>
              <a:t>054915</a:t>
            </a:r>
          </a:p>
          <a:p>
            <a:endParaRPr lang="en-US" sz="1600" dirty="0" smtClean="0">
              <a:solidFill>
                <a:srgbClr val="000090"/>
              </a:solidFill>
            </a:endParaRPr>
          </a:p>
          <a:p>
            <a:r>
              <a:rPr lang="en-US" sz="1600" dirty="0" smtClean="0">
                <a:solidFill>
                  <a:srgbClr val="000090"/>
                </a:solidFill>
              </a:rPr>
              <a:t>STAR: </a:t>
            </a:r>
            <a:r>
              <a:rPr lang="en-US" sz="1600" dirty="0">
                <a:solidFill>
                  <a:srgbClr val="000090"/>
                </a:solidFill>
              </a:rPr>
              <a:t>H. </a:t>
            </a:r>
            <a:r>
              <a:rPr lang="en-US" sz="1600" dirty="0" err="1">
                <a:solidFill>
                  <a:srgbClr val="000090"/>
                </a:solidFill>
              </a:rPr>
              <a:t>Agakishiev</a:t>
            </a:r>
            <a:r>
              <a:rPr lang="en-US" sz="1600" dirty="0">
                <a:solidFill>
                  <a:srgbClr val="000090"/>
                </a:solidFill>
              </a:rPr>
              <a:t> et al, </a:t>
            </a:r>
            <a:r>
              <a:rPr lang="en-US" sz="1600" dirty="0" err="1">
                <a:solidFill>
                  <a:srgbClr val="000090"/>
                </a:solidFill>
              </a:rPr>
              <a:t>Phys.Lett</a:t>
            </a:r>
            <a:r>
              <a:rPr lang="en-US" sz="1600" dirty="0">
                <a:solidFill>
                  <a:srgbClr val="000090"/>
                </a:solidFill>
              </a:rPr>
              <a:t>. B704 (2011) </a:t>
            </a:r>
            <a:r>
              <a:rPr lang="en-US" sz="1600" dirty="0" smtClean="0">
                <a:solidFill>
                  <a:srgbClr val="000090"/>
                </a:solidFill>
              </a:rPr>
              <a:t>467 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2700"/>
            <a:ext cx="9144000" cy="6863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778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6600"/>
                </a:solidFill>
              </a:rPr>
              <a:t>NeXSPheRIO</a:t>
            </a:r>
            <a:r>
              <a:rPr lang="en-US" sz="3200" dirty="0" smtClean="0">
                <a:solidFill>
                  <a:srgbClr val="FF6600"/>
                </a:solidFill>
              </a:rPr>
              <a:t> 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8654" y="844034"/>
            <a:ext cx="638224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4080"/>
                </a:solidFill>
              </a:rPr>
              <a:t>Fluctuating ideal hydro,</a:t>
            </a:r>
            <a:r>
              <a:rPr lang="en-US" sz="2400" dirty="0">
                <a:solidFill>
                  <a:srgbClr val="004080"/>
                </a:solidFill>
              </a:rPr>
              <a:t> </a:t>
            </a:r>
            <a:r>
              <a:rPr lang="en-US" sz="2400" dirty="0" err="1" smtClean="0">
                <a:solidFill>
                  <a:srgbClr val="004080"/>
                </a:solidFill>
              </a:rPr>
              <a:t>NeXSPheRIO</a:t>
            </a:r>
            <a:r>
              <a:rPr lang="en-US" sz="2400" dirty="0" smtClean="0">
                <a:solidFill>
                  <a:srgbClr val="004080"/>
                </a:solidFill>
              </a:rPr>
              <a:t> </a:t>
            </a:r>
            <a:r>
              <a:rPr lang="en-US" sz="2400" dirty="0" err="1" smtClean="0">
                <a:solidFill>
                  <a:srgbClr val="004080"/>
                </a:solidFill>
              </a:rPr>
              <a:t>vs</a:t>
            </a:r>
            <a:r>
              <a:rPr lang="en-US" sz="2400" dirty="0" smtClean="0">
                <a:solidFill>
                  <a:srgbClr val="004080"/>
                </a:solidFill>
              </a:rPr>
              <a:t> Ideal hydro </a:t>
            </a:r>
            <a:endParaRPr lang="en-US" sz="2400" dirty="0">
              <a:solidFill>
                <a:srgbClr val="004080"/>
              </a:solidFill>
            </a:endParaRPr>
          </a:p>
          <a:p>
            <a:r>
              <a:rPr lang="en-US" sz="2400" dirty="0" smtClean="0">
                <a:solidFill>
                  <a:srgbClr val="004080"/>
                </a:solidFill>
              </a:rPr>
              <a:t>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884271" y="1850028"/>
            <a:ext cx="21073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</a:rPr>
              <a:t>NeXSPheRIO</a:t>
            </a:r>
            <a:r>
              <a:rPr lang="en-US" sz="2000" dirty="0" smtClean="0">
                <a:solidFill>
                  <a:srgbClr val="000090"/>
                </a:solidFill>
              </a:rPr>
              <a:t> calculations of width fails match the STAR data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  <a:p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22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400" y="2286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Results</a:t>
            </a:r>
            <a:endParaRPr lang="en-US" sz="3200" dirty="0">
              <a:solidFill>
                <a:srgbClr val="FF6600"/>
              </a:solidFill>
            </a:endParaRPr>
          </a:p>
        </p:txBody>
      </p:sp>
      <p:pic>
        <p:nvPicPr>
          <p:cNvPr id="3" name="Picture 2" descr="numVsExp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99" y="1400493"/>
            <a:ext cx="4181233" cy="52286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901548" y="5793106"/>
            <a:ext cx="3792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R. Pokharel, S. Gavin, G. </a:t>
            </a:r>
            <a:r>
              <a:rPr lang="en-US" baseline="30000" dirty="0" err="1" smtClean="0">
                <a:solidFill>
                  <a:schemeClr val="accent1">
                    <a:lumMod val="75000"/>
                  </a:schemeClr>
                </a:solidFill>
              </a:rPr>
              <a:t>Moschelli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 in preparation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942" y="2020918"/>
            <a:ext cx="3497058" cy="15880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68402" y="959366"/>
            <a:ext cx="322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Numerical results </a:t>
            </a:r>
            <a:r>
              <a:rPr lang="en-US" sz="2000" dirty="0" err="1" smtClean="0">
                <a:solidFill>
                  <a:srgbClr val="000090"/>
                </a:solidFill>
              </a:rPr>
              <a:t>vs</a:t>
            </a:r>
            <a:r>
              <a:rPr lang="en-US" sz="2000" dirty="0" smtClean="0">
                <a:solidFill>
                  <a:srgbClr val="000090"/>
                </a:solidFill>
              </a:rPr>
              <a:t> STAR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31990" y="3950623"/>
            <a:ext cx="32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Relaxation time:</a:t>
            </a:r>
            <a:endParaRPr lang="en-US" sz="2000" dirty="0">
              <a:solidFill>
                <a:srgbClr val="000090"/>
              </a:solidFill>
            </a:endParaRPr>
          </a:p>
          <a:p>
            <a:r>
              <a:rPr lang="en-US" sz="2000" i="1" dirty="0" err="1" smtClean="0">
                <a:solidFill>
                  <a:srgbClr val="000090"/>
                </a:solidFill>
              </a:rPr>
              <a:t>τ</a:t>
            </a:r>
            <a:r>
              <a:rPr lang="en-US" sz="2000" i="1" baseline="-25000" dirty="0" smtClean="0">
                <a:solidFill>
                  <a:srgbClr val="000090"/>
                </a:solidFill>
              </a:rPr>
              <a:t>π</a:t>
            </a:r>
            <a:r>
              <a:rPr lang="en-US" sz="2000" i="1" dirty="0" smtClean="0">
                <a:solidFill>
                  <a:srgbClr val="000090"/>
                </a:solidFill>
              </a:rPr>
              <a:t> = 5-6</a:t>
            </a:r>
            <a:r>
              <a:rPr lang="en-US" sz="2000" dirty="0" smtClean="0">
                <a:solidFill>
                  <a:srgbClr val="000090"/>
                </a:solidFill>
              </a:rPr>
              <a:t>,</a:t>
            </a:r>
            <a:r>
              <a:rPr lang="en-US" sz="2000" dirty="0"/>
              <a:t> </a:t>
            </a:r>
            <a:r>
              <a:rPr lang="en-US" sz="1200" dirty="0" smtClean="0"/>
              <a:t>AMY, </a:t>
            </a:r>
            <a:r>
              <a:rPr lang="en-US" sz="1200" dirty="0"/>
              <a:t>Phys. Rev. D79, 054011 </a:t>
            </a:r>
          </a:p>
          <a:p>
            <a:r>
              <a:rPr lang="en-US" sz="1200" dirty="0"/>
              <a:t>(2009), </a:t>
            </a:r>
            <a:r>
              <a:rPr lang="en-US" sz="1200" dirty="0" smtClean="0"/>
              <a:t>0811.0729</a:t>
            </a:r>
            <a:endParaRPr lang="en-US" sz="2000" dirty="0">
              <a:solidFill>
                <a:srgbClr val="000090"/>
              </a:solidFill>
            </a:endParaRPr>
          </a:p>
          <a:p>
            <a:r>
              <a:rPr lang="en-US" sz="2000" i="1" dirty="0" err="1">
                <a:solidFill>
                  <a:srgbClr val="000090"/>
                </a:solidFill>
              </a:rPr>
              <a:t>τ</a:t>
            </a:r>
            <a:r>
              <a:rPr lang="en-US" sz="2000" i="1" baseline="-25000" dirty="0">
                <a:solidFill>
                  <a:srgbClr val="000090"/>
                </a:solidFill>
              </a:rPr>
              <a:t>π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= </a:t>
            </a:r>
            <a:r>
              <a:rPr lang="en-US" sz="2000" i="1" dirty="0" smtClean="0">
                <a:solidFill>
                  <a:srgbClr val="000090"/>
                </a:solidFill>
              </a:rPr>
              <a:t>6.3</a:t>
            </a:r>
            <a:r>
              <a:rPr lang="en-US" sz="2000" dirty="0" smtClean="0">
                <a:solidFill>
                  <a:srgbClr val="000090"/>
                </a:solidFill>
              </a:rPr>
              <a:t>, </a:t>
            </a:r>
            <a:r>
              <a:rPr lang="en-US" sz="1200" dirty="0"/>
              <a:t>J. Hong, D. </a:t>
            </a:r>
            <a:r>
              <a:rPr lang="en-US" sz="1200" dirty="0" err="1"/>
              <a:t>Teaney</a:t>
            </a:r>
            <a:r>
              <a:rPr lang="en-US" sz="1200" dirty="0"/>
              <a:t>, and P. M. </a:t>
            </a:r>
            <a:r>
              <a:rPr lang="en-US" sz="1200" dirty="0" err="1"/>
              <a:t>Chesler</a:t>
            </a:r>
            <a:r>
              <a:rPr lang="en-US" sz="1200" dirty="0"/>
              <a:t> (2011), </a:t>
            </a:r>
            <a:r>
              <a:rPr lang="en-US" sz="1200" dirty="0" smtClean="0"/>
              <a:t>1110.5292 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4930531" y="6162438"/>
            <a:ext cx="40545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STAR:  </a:t>
            </a:r>
            <a:r>
              <a:rPr lang="en-US" sz="1200" dirty="0">
                <a:solidFill>
                  <a:srgbClr val="000090"/>
                </a:solidFill>
              </a:rPr>
              <a:t>H. </a:t>
            </a:r>
            <a:r>
              <a:rPr lang="en-US" sz="1200" dirty="0" err="1">
                <a:solidFill>
                  <a:srgbClr val="000090"/>
                </a:solidFill>
              </a:rPr>
              <a:t>Agakishiev</a:t>
            </a:r>
            <a:r>
              <a:rPr lang="en-US" sz="1200" dirty="0">
                <a:solidFill>
                  <a:srgbClr val="000090"/>
                </a:solidFill>
              </a:rPr>
              <a:t> et al, </a:t>
            </a:r>
            <a:r>
              <a:rPr lang="en-US" sz="1200" dirty="0" err="1">
                <a:solidFill>
                  <a:srgbClr val="000090"/>
                </a:solidFill>
              </a:rPr>
              <a:t>Phys.Lett</a:t>
            </a:r>
            <a:r>
              <a:rPr lang="en-US" sz="1200" dirty="0">
                <a:solidFill>
                  <a:srgbClr val="000090"/>
                </a:solidFill>
              </a:rPr>
              <a:t>. B704 (2011) 467</a:t>
            </a:r>
          </a:p>
        </p:txBody>
      </p:sp>
      <p:sp>
        <p:nvSpPr>
          <p:cNvPr id="10" name="Oval 9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556375" y="79917"/>
            <a:ext cx="222250" cy="178316"/>
          </a:xfrm>
          <a:prstGeom prst="ellipse">
            <a:avLst/>
          </a:prstGeom>
          <a:solidFill>
            <a:srgbClr val="D7E4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980766" y="79401"/>
            <a:ext cx="222250" cy="17831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9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numVexp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4" y="1341105"/>
            <a:ext cx="4454086" cy="46423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2413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Results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94084" y="5424189"/>
            <a:ext cx="19909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R. Pokharel, S. Gavin, G. </a:t>
            </a:r>
            <a:r>
              <a:rPr lang="en-US" baseline="30000" dirty="0" err="1" smtClean="0">
                <a:solidFill>
                  <a:schemeClr val="accent1">
                    <a:lumMod val="75000"/>
                  </a:schemeClr>
                </a:solidFill>
              </a:rPr>
              <a:t>Moschelli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 in preparation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788" y="863862"/>
            <a:ext cx="4781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C :  second order </a:t>
            </a:r>
            <a:r>
              <a:rPr lang="en-US" sz="2400" dirty="0" err="1" smtClean="0">
                <a:solidFill>
                  <a:srgbClr val="000090"/>
                </a:solidFill>
              </a:rPr>
              <a:t>vs</a:t>
            </a:r>
            <a:r>
              <a:rPr lang="en-US" sz="2400" dirty="0" smtClean="0">
                <a:solidFill>
                  <a:srgbClr val="000090"/>
                </a:solidFill>
              </a:rPr>
              <a:t> STAR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06500" y="6157247"/>
            <a:ext cx="72771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</a:rPr>
              <a:t>STAR:  </a:t>
            </a:r>
            <a:r>
              <a:rPr lang="en-US" sz="1400" dirty="0">
                <a:solidFill>
                  <a:srgbClr val="000090"/>
                </a:solidFill>
              </a:rPr>
              <a:t>H. </a:t>
            </a:r>
            <a:r>
              <a:rPr lang="en-US" sz="1400" dirty="0" err="1">
                <a:solidFill>
                  <a:srgbClr val="000090"/>
                </a:solidFill>
              </a:rPr>
              <a:t>Agakishiev</a:t>
            </a:r>
            <a:r>
              <a:rPr lang="en-US" sz="1400" dirty="0">
                <a:solidFill>
                  <a:srgbClr val="000090"/>
                </a:solidFill>
              </a:rPr>
              <a:t> et al, </a:t>
            </a:r>
            <a:r>
              <a:rPr lang="en-US" sz="1400" dirty="0" err="1">
                <a:solidFill>
                  <a:srgbClr val="000090"/>
                </a:solidFill>
              </a:rPr>
              <a:t>Phys.Lett</a:t>
            </a:r>
            <a:r>
              <a:rPr lang="en-US" sz="1400" dirty="0">
                <a:solidFill>
                  <a:srgbClr val="000090"/>
                </a:solidFill>
              </a:rPr>
              <a:t>. B704 (2011) </a:t>
            </a:r>
            <a:r>
              <a:rPr lang="en-US" sz="1400" dirty="0" smtClean="0">
                <a:solidFill>
                  <a:srgbClr val="000090"/>
                </a:solidFill>
              </a:rPr>
              <a:t>467</a:t>
            </a:r>
          </a:p>
          <a:p>
            <a:r>
              <a:rPr lang="en-US" sz="1400" dirty="0" smtClean="0">
                <a:solidFill>
                  <a:srgbClr val="000090"/>
                </a:solidFill>
              </a:rPr>
              <a:t>STAR unpublished data:  </a:t>
            </a:r>
            <a:r>
              <a:rPr lang="en-US" sz="1400" dirty="0">
                <a:solidFill>
                  <a:srgbClr val="000090"/>
                </a:solidFill>
              </a:rPr>
              <a:t>M. Sharma and C. </a:t>
            </a:r>
            <a:r>
              <a:rPr lang="en-US" sz="1400" dirty="0" err="1">
                <a:solidFill>
                  <a:srgbClr val="000090"/>
                </a:solidFill>
              </a:rPr>
              <a:t>Pruneau</a:t>
            </a:r>
            <a:r>
              <a:rPr lang="en-US" sz="1400" dirty="0">
                <a:solidFill>
                  <a:srgbClr val="000090"/>
                </a:solidFill>
              </a:rPr>
              <a:t>, private communications. </a:t>
            </a:r>
          </a:p>
          <a:p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51425" y="1456328"/>
            <a:ext cx="386715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Bumps in central to mid-central case in data and </a:t>
            </a:r>
            <a:r>
              <a:rPr lang="en-US" sz="2000" b="1" dirty="0" smtClean="0">
                <a:solidFill>
                  <a:srgbClr val="000090"/>
                </a:solidFill>
              </a:rPr>
              <a:t>second order diffusion</a:t>
            </a:r>
            <a:r>
              <a:rPr lang="en-US" sz="2000" dirty="0" smtClean="0">
                <a:solidFill>
                  <a:srgbClr val="000090"/>
                </a:solidFill>
              </a:rPr>
              <a:t> calculations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No such bumps in the first order case means bumps are second order diffusion phenomena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First and second order </a:t>
            </a:r>
            <a:r>
              <a:rPr lang="en-US" sz="2000" b="1" dirty="0" smtClean="0">
                <a:solidFill>
                  <a:srgbClr val="000090"/>
                </a:solidFill>
              </a:rPr>
              <a:t>entropy</a:t>
            </a:r>
            <a:r>
              <a:rPr lang="en-US" sz="2000" dirty="0" smtClean="0">
                <a:solidFill>
                  <a:srgbClr val="000090"/>
                </a:solidFill>
              </a:rPr>
              <a:t> production equations give virtually the same results (plots not shown here).</a:t>
            </a:r>
          </a:p>
          <a:p>
            <a:endParaRPr lang="en-US" sz="2000" dirty="0">
              <a:solidFill>
                <a:srgbClr val="000090"/>
              </a:solidFill>
            </a:endParaRPr>
          </a:p>
          <a:p>
            <a:pPr marL="171450" indent="-171450">
              <a:buFont typeface="Arial"/>
              <a:buChar char="•"/>
            </a:pPr>
            <a:endParaRPr lang="en-US" sz="1200" dirty="0"/>
          </a:p>
        </p:txBody>
      </p:sp>
      <p:sp>
        <p:nvSpPr>
          <p:cNvPr id="10" name="Oval 9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61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700"/>
            <a:ext cx="9144000" cy="7625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4300" y="1905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Results </a:t>
            </a:r>
            <a:endParaRPr lang="en-US" sz="3200" dirty="0">
              <a:solidFill>
                <a:srgbClr val="FF66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01322" y="2386716"/>
            <a:ext cx="3231080" cy="2947824"/>
            <a:chOff x="239765" y="1760423"/>
            <a:chExt cx="4319535" cy="2947824"/>
          </a:xfrm>
        </p:grpSpPr>
        <p:pic>
          <p:nvPicPr>
            <p:cNvPr id="4" name="Picture 3" descr="evolution_of_C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60"/>
            <a:stretch/>
          </p:blipFill>
          <p:spPr>
            <a:xfrm>
              <a:off x="239765" y="1760423"/>
              <a:ext cx="4319535" cy="294782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908641" y="2268815"/>
              <a:ext cx="128065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10-20%</a:t>
              </a:r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5264920" y="1883129"/>
            <a:ext cx="3823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4080"/>
                </a:solidFill>
              </a:rPr>
              <a:t>Evolution of C for 10-20%</a:t>
            </a:r>
          </a:p>
        </p:txBody>
      </p:sp>
      <p:pic>
        <p:nvPicPr>
          <p:cNvPr id="10" name="Picture 9" descr="firstVsSecond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27070" r="30440" b="2565"/>
          <a:stretch/>
        </p:blipFill>
        <p:spPr>
          <a:xfrm>
            <a:off x="77320" y="1575340"/>
            <a:ext cx="5018364" cy="43444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3520" y="991191"/>
            <a:ext cx="4181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Second order </a:t>
            </a:r>
            <a:r>
              <a:rPr lang="en-US" sz="2400" dirty="0" err="1" smtClean="0">
                <a:solidFill>
                  <a:srgbClr val="000090"/>
                </a:solidFill>
              </a:rPr>
              <a:t>vs</a:t>
            </a:r>
            <a:r>
              <a:rPr lang="en-US" sz="2400" dirty="0" smtClean="0">
                <a:solidFill>
                  <a:srgbClr val="000090"/>
                </a:solidFill>
              </a:rPr>
              <a:t> first order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95684" y="5550440"/>
            <a:ext cx="3636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R. Pokharel, S. Gavin, G. </a:t>
            </a:r>
            <a:r>
              <a:rPr lang="en-US" baseline="30000" dirty="0" err="1" smtClean="0">
                <a:solidFill>
                  <a:schemeClr val="accent1">
                    <a:lumMod val="75000"/>
                  </a:schemeClr>
                </a:solidFill>
              </a:rPr>
              <a:t>Moschelli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 in preparation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839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467135"/>
            <a:ext cx="6553200" cy="41420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" y="203488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Results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382001" y="89469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8820151" y="102685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040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9700" y="247134"/>
            <a:ext cx="4762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Outlines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346200"/>
            <a:ext cx="6997700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sz="2800" dirty="0" smtClean="0">
                <a:solidFill>
                  <a:srgbClr val="004080"/>
                </a:solidFill>
              </a:rPr>
              <a:t>Motivation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sz="2800" dirty="0" smtClean="0">
                <a:solidFill>
                  <a:srgbClr val="004080"/>
                </a:solidFill>
              </a:rPr>
              <a:t>Viscosity and Hydrodynamics of Fluctuations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sz="2800" dirty="0" smtClean="0">
                <a:solidFill>
                  <a:srgbClr val="004080"/>
                </a:solidFill>
              </a:rPr>
              <a:t>Diffusion of </a:t>
            </a:r>
            <a:r>
              <a:rPr lang="en-US" sz="2800" dirty="0" err="1" smtClean="0">
                <a:solidFill>
                  <a:srgbClr val="004080"/>
                </a:solidFill>
              </a:rPr>
              <a:t>p</a:t>
            </a:r>
            <a:r>
              <a:rPr lang="en-US" sz="2800" baseline="-25000" dirty="0" err="1" smtClean="0">
                <a:solidFill>
                  <a:srgbClr val="004080"/>
                </a:solidFill>
              </a:rPr>
              <a:t>t</a:t>
            </a:r>
            <a:r>
              <a:rPr lang="en-US" sz="2800" dirty="0" smtClean="0">
                <a:solidFill>
                  <a:srgbClr val="004080"/>
                </a:solidFill>
              </a:rPr>
              <a:t> correlations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sz="2800" dirty="0" smtClean="0">
                <a:solidFill>
                  <a:srgbClr val="004080"/>
                </a:solidFill>
              </a:rPr>
              <a:t>Results and STAR measurements 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r>
              <a:rPr lang="en-US" sz="2800" dirty="0" smtClean="0">
                <a:solidFill>
                  <a:srgbClr val="004080"/>
                </a:solidFill>
              </a:rPr>
              <a:t>Summary</a:t>
            </a:r>
          </a:p>
          <a:p>
            <a:pPr marL="285750" indent="-285750">
              <a:lnSpc>
                <a:spcPct val="200000"/>
              </a:lnSpc>
              <a:buFont typeface="Courier New"/>
              <a:buChar char="o"/>
            </a:pPr>
            <a:endParaRPr lang="en-US" sz="2800" dirty="0">
              <a:solidFill>
                <a:srgbClr val="00408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91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6200" y="203488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Summary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2700" y="1176640"/>
            <a:ext cx="8593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q"/>
            </a:pPr>
            <a:r>
              <a:rPr lang="en-US" sz="2400" dirty="0" smtClean="0">
                <a:solidFill>
                  <a:srgbClr val="004080"/>
                </a:solidFill>
              </a:rPr>
              <a:t>First order hydro calculations do poor job in fitting the experimental (STAR) data.</a:t>
            </a:r>
          </a:p>
          <a:p>
            <a:pPr marL="457200" indent="-457200">
              <a:buFont typeface="Wingdings" charset="2"/>
              <a:buChar char="q"/>
            </a:pPr>
            <a:endParaRPr lang="en-US" sz="2400" dirty="0">
              <a:solidFill>
                <a:srgbClr val="004080"/>
              </a:solidFill>
            </a:endParaRPr>
          </a:p>
          <a:p>
            <a:pPr marL="457200" indent="-457200">
              <a:buFont typeface="Wingdings" charset="2"/>
              <a:buChar char="q"/>
            </a:pPr>
            <a:r>
              <a:rPr lang="en-US" sz="2400" dirty="0" err="1" smtClean="0">
                <a:solidFill>
                  <a:srgbClr val="004080"/>
                </a:solidFill>
              </a:rPr>
              <a:t>NeXSPheRIO</a:t>
            </a:r>
            <a:r>
              <a:rPr lang="en-US" sz="2400" dirty="0">
                <a:solidFill>
                  <a:srgbClr val="004080"/>
                </a:solidFill>
              </a:rPr>
              <a:t> </a:t>
            </a:r>
            <a:r>
              <a:rPr lang="en-US" sz="2400" dirty="0" smtClean="0">
                <a:solidFill>
                  <a:srgbClr val="004080"/>
                </a:solidFill>
              </a:rPr>
              <a:t>calculations (ideal hydro + fluctuations) of width show opposite trend in the variation of width with centralities compared to the data.</a:t>
            </a:r>
          </a:p>
          <a:p>
            <a:endParaRPr lang="en-US" sz="2400" dirty="0">
              <a:solidFill>
                <a:srgbClr val="004080"/>
              </a:solidFill>
            </a:endParaRPr>
          </a:p>
          <a:p>
            <a:pPr marL="457200" indent="-457200">
              <a:buFont typeface="Wingdings" charset="2"/>
              <a:buChar char="q"/>
            </a:pPr>
            <a:r>
              <a:rPr lang="en-US" sz="2400" dirty="0" smtClean="0">
                <a:solidFill>
                  <a:srgbClr val="004080"/>
                </a:solidFill>
              </a:rPr>
              <a:t>Widths given by second order diffusion agrees with STAR data. </a:t>
            </a:r>
          </a:p>
          <a:p>
            <a:endParaRPr lang="en-US" sz="2400" dirty="0">
              <a:solidFill>
                <a:srgbClr val="004080"/>
              </a:solidFill>
            </a:endParaRPr>
          </a:p>
          <a:p>
            <a:pPr marL="457200" indent="-457200">
              <a:buFont typeface="Wingdings" charset="2"/>
              <a:buChar char="q"/>
            </a:pPr>
            <a:r>
              <a:rPr lang="en-US" sz="2400" dirty="0" smtClean="0">
                <a:solidFill>
                  <a:srgbClr val="004080"/>
                </a:solidFill>
              </a:rPr>
              <a:t>Second order diffusion calculations show bumps in C for central to mid-central cases and this is also indicated by data. </a:t>
            </a:r>
          </a:p>
          <a:p>
            <a:endParaRPr lang="en-US" sz="2400" dirty="0">
              <a:solidFill>
                <a:srgbClr val="004080"/>
              </a:solidFill>
            </a:endParaRPr>
          </a:p>
          <a:p>
            <a:pPr marL="457200" indent="-457200">
              <a:buFont typeface="Wingdings" charset="2"/>
              <a:buChar char="q"/>
            </a:pPr>
            <a:r>
              <a:rPr lang="en-US" sz="2400" dirty="0" smtClean="0">
                <a:solidFill>
                  <a:srgbClr val="004080"/>
                </a:solidFill>
              </a:rPr>
              <a:t>Theory the bumps is clear: pronounced effect of wave part of the causal diffusion equation. </a:t>
            </a:r>
            <a:endParaRPr lang="en-US" sz="2400" dirty="0">
              <a:solidFill>
                <a:srgbClr val="00408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1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30300" y="1003300"/>
            <a:ext cx="6832600" cy="48641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57400" y="3078609"/>
            <a:ext cx="477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6600"/>
                </a:solidFill>
              </a:rPr>
              <a:t>Thank You</a:t>
            </a:r>
          </a:p>
          <a:p>
            <a:pPr algn="ctr"/>
            <a:endParaRPr lang="en-US" sz="4000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688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5900" y="877164"/>
            <a:ext cx="8026338" cy="1360599"/>
            <a:chOff x="812862" y="5184476"/>
            <a:chExt cx="8026338" cy="1360599"/>
          </a:xfrm>
        </p:grpSpPr>
        <p:sp>
          <p:nvSpPr>
            <p:cNvPr id="3" name="Rectangle 2"/>
            <p:cNvSpPr/>
            <p:nvPr/>
          </p:nvSpPr>
          <p:spPr>
            <a:xfrm>
              <a:off x="812862" y="5231368"/>
              <a:ext cx="737863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i="1" dirty="0" smtClean="0">
                  <a:solidFill>
                    <a:srgbClr val="004080"/>
                  </a:solidFill>
                </a:rPr>
                <a:t>Notations &amp; conventions</a:t>
              </a:r>
              <a:r>
                <a:rPr lang="en-US" sz="2000" dirty="0" smtClean="0">
                  <a:solidFill>
                    <a:srgbClr val="004080"/>
                  </a:solidFill>
                </a:rPr>
                <a:t>:     </a:t>
              </a:r>
              <a:endParaRPr lang="en-US" sz="2000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64364" y="5184476"/>
              <a:ext cx="2874836" cy="44700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7600" y="5231368"/>
              <a:ext cx="2057687" cy="38637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08750" y="5617746"/>
              <a:ext cx="2330450" cy="55175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97300" y="5726640"/>
              <a:ext cx="1244600" cy="44286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1875" y="5744968"/>
              <a:ext cx="1015426" cy="33363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97300" y="6078607"/>
              <a:ext cx="3594100" cy="466468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215900" y="292388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Backups</a:t>
            </a:r>
            <a:endParaRPr lang="en-US" sz="3200" dirty="0">
              <a:solidFill>
                <a:srgbClr val="FF66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33700" y="2283002"/>
            <a:ext cx="2552700" cy="61616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37376" y="3386499"/>
            <a:ext cx="4428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R. </a:t>
            </a:r>
            <a:r>
              <a:rPr lang="en-US" baseline="30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Baier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P. </a:t>
            </a:r>
            <a:r>
              <a:rPr lang="en-US" baseline="30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Romatschke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and U. A. </a:t>
            </a:r>
            <a:r>
              <a:rPr lang="en-US" baseline="30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Wiedemann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</a:t>
            </a:r>
          </a:p>
          <a:p>
            <a:r>
              <a:rPr lang="en-US" baseline="30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Phys.Rev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C73, 064903 (2006</a:t>
            </a:r>
            <a:r>
              <a:rPr lang="en-US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), </a:t>
            </a:r>
            <a:r>
              <a:rPr lang="de-DE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U. W. Heinz, H. Song, </a:t>
            </a:r>
            <a:r>
              <a:rPr lang="de-DE" baseline="30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and</a:t>
            </a:r>
            <a:r>
              <a:rPr lang="de-DE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A. K. Chaudhuri, </a:t>
            </a:r>
            <a:r>
              <a:rPr lang="de-DE" baseline="30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Phys.Rev</a:t>
            </a:r>
            <a:r>
              <a:rPr lang="de-DE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de-DE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C73</a:t>
            </a:r>
            <a:r>
              <a:rPr lang="de-DE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034904 (2006</a:t>
            </a:r>
            <a:r>
              <a:rPr lang="de-DE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de-DE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5200" y="3418634"/>
            <a:ext cx="3835400" cy="4739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9475" y="2342527"/>
            <a:ext cx="1625400" cy="5566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28624" y="2484138"/>
            <a:ext cx="1612900" cy="38963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19400" y="4309670"/>
            <a:ext cx="3606800" cy="68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77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91" y="827812"/>
            <a:ext cx="4652176" cy="700327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2116139"/>
            <a:ext cx="5816600" cy="459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0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2700" y="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5976" y="1208682"/>
            <a:ext cx="7882724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en-US" sz="2400" dirty="0" smtClean="0">
                <a:solidFill>
                  <a:srgbClr val="004080"/>
                </a:solidFill>
              </a:rPr>
              <a:t>Modification of transverse momentum fluctuations by viscosity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4080"/>
              </a:solidFill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en-US" sz="2400" dirty="0" smtClean="0">
                <a:solidFill>
                  <a:srgbClr val="004080"/>
                </a:solidFill>
              </a:rPr>
              <a:t>Transverse momentum fluctuations have been used as an alternative measure of viscosity</a:t>
            </a: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endParaRPr lang="en-US" sz="2400" dirty="0" smtClean="0">
              <a:solidFill>
                <a:srgbClr val="004080"/>
              </a:solidFill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en-US" sz="2400" dirty="0" smtClean="0">
                <a:solidFill>
                  <a:srgbClr val="004080"/>
                </a:solidFill>
              </a:rPr>
              <a:t>Estimate the impact of viscosity on fluctuations using best information on EOS, transport coefficients, and fluctuating hydrodynamics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5103" y="233918"/>
            <a:ext cx="4762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Motivation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18439" y="3893437"/>
            <a:ext cx="5304370" cy="276987"/>
          </a:xfrm>
          <a:prstGeom prst="rect">
            <a:avLst/>
          </a:prstGeom>
        </p:spPr>
        <p:txBody>
          <a:bodyPr wrap="square" lIns="91429" tIns="45714" rIns="91429" bIns="45714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3">
                    <a:lumMod val="50000"/>
                  </a:schemeClr>
                </a:solidFill>
              </a:rPr>
              <a:t>Sean Gavin 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&amp; Mohamed Abdel-Aziz, Phys. Rev. </a:t>
            </a:r>
            <a:r>
              <a:rPr lang="en-US" sz="1200" dirty="0" err="1">
                <a:solidFill>
                  <a:schemeClr val="accent3">
                    <a:lumMod val="50000"/>
                  </a:schemeClr>
                </a:solidFill>
              </a:rPr>
              <a:t>Lett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. 97 (2006) 162302</a:t>
            </a:r>
          </a:p>
        </p:txBody>
      </p:sp>
      <p:sp>
        <p:nvSpPr>
          <p:cNvPr id="3" name="Rectangle 2"/>
          <p:cNvSpPr/>
          <p:nvPr/>
        </p:nvSpPr>
        <p:spPr>
          <a:xfrm>
            <a:off x="3600454" y="4118417"/>
            <a:ext cx="4572000" cy="276999"/>
          </a:xfrm>
          <a:prstGeom prst="rect">
            <a:avLst/>
          </a:prstGeom>
        </p:spPr>
        <p:txBody>
          <a:bodyPr wrap="square" lIns="91429" tIns="45714" rIns="91429" bIns="45714">
            <a:spAutoFit/>
          </a:bodyPr>
          <a:lstStyle/>
          <a:p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STAR: H. </a:t>
            </a:r>
            <a:r>
              <a:rPr lang="en-US" sz="1200" dirty="0" err="1">
                <a:solidFill>
                  <a:schemeClr val="accent3">
                    <a:lumMod val="50000"/>
                  </a:schemeClr>
                </a:solidFill>
              </a:rPr>
              <a:t>Agakishiev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 et al, </a:t>
            </a:r>
            <a:r>
              <a:rPr lang="en-US" sz="1200" dirty="0" err="1">
                <a:solidFill>
                  <a:schemeClr val="accent3">
                    <a:lumMod val="50000"/>
                  </a:schemeClr>
                </a:solidFill>
              </a:rPr>
              <a:t>Phys.Lett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. B704 (2011) 467 </a:t>
            </a:r>
          </a:p>
        </p:txBody>
      </p:sp>
    </p:spTree>
    <p:extLst>
      <p:ext uri="{BB962C8B-B14F-4D97-AF65-F5344CB8AC3E}">
        <p14:creationId xmlns:p14="http://schemas.microsoft.com/office/powerpoint/2010/main" val="390460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2-10-11 at 2.15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34" y="1460755"/>
            <a:ext cx="3022600" cy="1959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6113" y="4163015"/>
            <a:ext cx="80107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en-US" sz="2400" dirty="0" smtClean="0">
                <a:solidFill>
                  <a:srgbClr val="004080"/>
                </a:solidFill>
              </a:rPr>
              <a:t>Small variations of initial transverse flow in each event</a:t>
            </a: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en-US" sz="2400" dirty="0">
                <a:solidFill>
                  <a:srgbClr val="004080"/>
                </a:solidFill>
              </a:rPr>
              <a:t>V</a:t>
            </a:r>
            <a:r>
              <a:rPr lang="en-US" sz="2400" dirty="0" smtClean="0">
                <a:solidFill>
                  <a:srgbClr val="004080"/>
                </a:solidFill>
              </a:rPr>
              <a:t>iscosity arises as the fluid elements shear past each other</a:t>
            </a:r>
          </a:p>
        </p:txBody>
      </p:sp>
      <p:pic>
        <p:nvPicPr>
          <p:cNvPr id="5" name="Picture 2" descr="flowFluc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48"/>
          <a:stretch>
            <a:fillRect/>
          </a:stretch>
        </p:blipFill>
        <p:spPr bwMode="auto">
          <a:xfrm>
            <a:off x="1371662" y="1181355"/>
            <a:ext cx="4146484" cy="281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320" y="5217272"/>
            <a:ext cx="79700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buFont typeface="Courier New"/>
              <a:buChar char="o"/>
              <a:defRPr sz="2400">
                <a:solidFill>
                  <a:srgbClr val="004080"/>
                </a:solidFill>
              </a:defRPr>
            </a:lvl1pPr>
          </a:lstStyle>
          <a:p>
            <a:r>
              <a:rPr lang="en-US" dirty="0"/>
              <a:t>Shear viscosity drives the flow toward the average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880" y="5733241"/>
            <a:ext cx="79700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buFont typeface="Courier New"/>
              <a:buChar char="o"/>
              <a:defRPr sz="2400">
                <a:solidFill>
                  <a:srgbClr val="004080"/>
                </a:solidFill>
              </a:defRPr>
            </a:lvl1pPr>
          </a:lstStyle>
          <a:p>
            <a:r>
              <a:rPr lang="en-US" dirty="0"/>
              <a:t>damping of radial flow fluctuations   </a:t>
            </a:r>
            <a:r>
              <a:rPr lang="en-US" dirty="0">
                <a:sym typeface="Wingdings"/>
              </a:rPr>
              <a:t> </a:t>
            </a:r>
            <a:r>
              <a:rPr lang="en-US" dirty="0"/>
              <a:t>viscosity</a:t>
            </a:r>
          </a:p>
        </p:txBody>
      </p:sp>
      <p:sp>
        <p:nvSpPr>
          <p:cNvPr id="8" name="Rectangle 7"/>
          <p:cNvSpPr/>
          <p:nvPr/>
        </p:nvSpPr>
        <p:spPr>
          <a:xfrm>
            <a:off x="718606" y="6375737"/>
            <a:ext cx="8214784" cy="276987"/>
          </a:xfrm>
          <a:prstGeom prst="rect">
            <a:avLst/>
          </a:prstGeom>
        </p:spPr>
        <p:txBody>
          <a:bodyPr wrap="square" lIns="91429" tIns="45714" rIns="91429" bIns="45714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3">
                    <a:lumMod val="50000"/>
                  </a:schemeClr>
                </a:solidFill>
              </a:rPr>
              <a:t>Sean Gavin 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&amp; Mohamed Abdel-Aziz, Phys. Rev. </a:t>
            </a:r>
            <a:r>
              <a:rPr lang="en-US" sz="1200" dirty="0" err="1">
                <a:solidFill>
                  <a:schemeClr val="accent3">
                    <a:lumMod val="50000"/>
                  </a:schemeClr>
                </a:solidFill>
              </a:rPr>
              <a:t>Lett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. 97 (2006) 162302</a:t>
            </a:r>
          </a:p>
        </p:txBody>
      </p:sp>
      <p:sp>
        <p:nvSpPr>
          <p:cNvPr id="9" name="Rectangle 8"/>
          <p:cNvSpPr/>
          <p:nvPr/>
        </p:nvSpPr>
        <p:spPr>
          <a:xfrm>
            <a:off x="1270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6290" y="219617"/>
            <a:ext cx="67397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Fluctuations of transverse flow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0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700" y="3188564"/>
            <a:ext cx="376025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solidFill>
                  <a:srgbClr val="004080"/>
                </a:solidFill>
              </a:rPr>
              <a:t>Helmholtz decomposition:</a:t>
            </a:r>
            <a:endParaRPr lang="en-US" sz="2600" dirty="0"/>
          </a:p>
        </p:txBody>
      </p:sp>
      <p:sp>
        <p:nvSpPr>
          <p:cNvPr id="8" name="Rectangle 7"/>
          <p:cNvSpPr/>
          <p:nvPr/>
        </p:nvSpPr>
        <p:spPr>
          <a:xfrm>
            <a:off x="165100" y="1059934"/>
            <a:ext cx="8073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4080"/>
                </a:solidFill>
              </a:rPr>
              <a:t>Momentum density current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624" y="1072634"/>
            <a:ext cx="4461753" cy="546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9700" y="213039"/>
            <a:ext cx="78446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Transverse momentum fluctuations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03200" y="1788635"/>
            <a:ext cx="867934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solidFill>
                  <a:srgbClr val="004080"/>
                </a:solidFill>
              </a:rPr>
              <a:t>First, from </a:t>
            </a:r>
            <a:r>
              <a:rPr lang="en-US" sz="2600" b="1" i="1" dirty="0">
                <a:solidFill>
                  <a:srgbClr val="004080"/>
                </a:solidFill>
              </a:rPr>
              <a:t>non-relativistic</a:t>
            </a:r>
            <a:r>
              <a:rPr lang="en-US" sz="2600" dirty="0">
                <a:solidFill>
                  <a:srgbClr val="004080"/>
                </a:solidFill>
              </a:rPr>
              <a:t> </a:t>
            </a:r>
            <a:r>
              <a:rPr lang="en-US" sz="2600" dirty="0" smtClean="0">
                <a:solidFill>
                  <a:srgbClr val="004080"/>
                </a:solidFill>
              </a:rPr>
              <a:t>hydro:</a:t>
            </a:r>
          </a:p>
          <a:p>
            <a:endParaRPr lang="en-US" sz="2600" dirty="0" smtClean="0">
              <a:solidFill>
                <a:srgbClr val="004080"/>
              </a:solidFill>
            </a:endParaRPr>
          </a:p>
          <a:p>
            <a:r>
              <a:rPr lang="en-US" sz="2600" dirty="0" smtClean="0">
                <a:solidFill>
                  <a:srgbClr val="004080"/>
                </a:solidFill>
              </a:rPr>
              <a:t>Linearized </a:t>
            </a:r>
            <a:r>
              <a:rPr lang="en-US" sz="2600" dirty="0" err="1" smtClean="0">
                <a:solidFill>
                  <a:srgbClr val="004080"/>
                </a:solidFill>
              </a:rPr>
              <a:t>Navier</a:t>
            </a:r>
            <a:r>
              <a:rPr lang="en-US" sz="2600" dirty="0" smtClean="0">
                <a:solidFill>
                  <a:srgbClr val="004080"/>
                </a:solidFill>
              </a:rPr>
              <a:t>-Stokes </a:t>
            </a:r>
            <a:r>
              <a:rPr lang="en-US" sz="2600" dirty="0" smtClean="0">
                <a:solidFill>
                  <a:srgbClr val="004080"/>
                </a:solidFill>
                <a:sym typeface="Wingdings"/>
              </a:rPr>
              <a:t></a:t>
            </a:r>
            <a:endParaRPr lang="en-US" sz="2600" dirty="0">
              <a:solidFill>
                <a:srgbClr val="00408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9453" y="2497097"/>
            <a:ext cx="5076825" cy="70200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9951" y="3175864"/>
            <a:ext cx="1879600" cy="609600"/>
          </a:xfrm>
          <a:prstGeom prst="rect">
            <a:avLst/>
          </a:prstGeom>
        </p:spPr>
      </p:pic>
      <p:grpSp>
        <p:nvGrpSpPr>
          <p:cNvPr id="65" name="Group 64"/>
          <p:cNvGrpSpPr/>
          <p:nvPr/>
        </p:nvGrpSpPr>
        <p:grpSpPr>
          <a:xfrm>
            <a:off x="131754" y="3787456"/>
            <a:ext cx="4588674" cy="2181544"/>
            <a:chOff x="106354" y="4422456"/>
            <a:chExt cx="4588674" cy="2181544"/>
          </a:xfrm>
        </p:grpSpPr>
        <p:grpSp>
          <p:nvGrpSpPr>
            <p:cNvPr id="62" name="Group 61"/>
            <p:cNvGrpSpPr/>
            <p:nvPr/>
          </p:nvGrpSpPr>
          <p:grpSpPr>
            <a:xfrm>
              <a:off x="121175" y="4422456"/>
              <a:ext cx="4573853" cy="2181544"/>
              <a:chOff x="121175" y="4422456"/>
              <a:chExt cx="4573853" cy="2181544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121175" y="4422456"/>
                <a:ext cx="4190473" cy="2181544"/>
                <a:chOff x="121175" y="4422456"/>
                <a:chExt cx="4190473" cy="2181544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121175" y="4422456"/>
                  <a:ext cx="4190473" cy="2181544"/>
                </a:xfrm>
                <a:prstGeom prst="rect">
                  <a:avLst/>
                </a:prstGeom>
                <a:solidFill>
                  <a:srgbClr val="D7E4BD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17270" y="4848822"/>
                  <a:ext cx="1309155" cy="472477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129890" y="5359399"/>
                  <a:ext cx="2063756" cy="634274"/>
                </a:xfrm>
                <a:prstGeom prst="rect">
                  <a:avLst/>
                </a:prstGeom>
              </p:spPr>
            </p:pic>
            <p:grpSp>
              <p:nvGrpSpPr>
                <p:cNvPr id="59" name="Group 58"/>
                <p:cNvGrpSpPr/>
                <p:nvPr/>
              </p:nvGrpSpPr>
              <p:grpSpPr>
                <a:xfrm>
                  <a:off x="317500" y="5372100"/>
                  <a:ext cx="1295400" cy="990600"/>
                  <a:chOff x="317500" y="5143500"/>
                  <a:chExt cx="1295400" cy="1219200"/>
                </a:xfrm>
              </p:grpSpPr>
              <p:cxnSp>
                <p:nvCxnSpPr>
                  <p:cNvPr id="38" name="Straight Connector 37"/>
                  <p:cNvCxnSpPr/>
                  <p:nvPr/>
                </p:nvCxnSpPr>
                <p:spPr bwMode="auto">
                  <a:xfrm flipV="1">
                    <a:off x="1079500" y="5372100"/>
                    <a:ext cx="0" cy="3810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  <p:cxnSp>
                <p:nvCxnSpPr>
                  <p:cNvPr id="39" name="Straight Connector 38"/>
                  <p:cNvCxnSpPr/>
                  <p:nvPr/>
                </p:nvCxnSpPr>
                <p:spPr bwMode="auto">
                  <a:xfrm flipV="1">
                    <a:off x="1231900" y="5219700"/>
                    <a:ext cx="0" cy="533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  <p:cxnSp>
                <p:nvCxnSpPr>
                  <p:cNvPr id="40" name="Straight Connector 39"/>
                  <p:cNvCxnSpPr/>
                  <p:nvPr/>
                </p:nvCxnSpPr>
                <p:spPr bwMode="auto">
                  <a:xfrm flipV="1">
                    <a:off x="1384300" y="5143500"/>
                    <a:ext cx="0" cy="6096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546100" y="5753100"/>
                    <a:ext cx="304800" cy="609600"/>
                    <a:chOff x="8077200" y="2667000"/>
                    <a:chExt cx="304800" cy="609600"/>
                  </a:xfrm>
                </p:grpSpPr>
                <p:cxnSp>
                  <p:nvCxnSpPr>
                    <p:cNvPr id="43" name="Straight Connector 42"/>
                    <p:cNvCxnSpPr/>
                    <p:nvPr/>
                  </p:nvCxnSpPr>
                  <p:spPr bwMode="auto">
                    <a:xfrm>
                      <a:off x="8077200" y="2667000"/>
                      <a:ext cx="0" cy="60960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cxnSp>
                  <p:nvCxnSpPr>
                    <p:cNvPr id="44" name="Straight Connector 43"/>
                    <p:cNvCxnSpPr/>
                    <p:nvPr/>
                  </p:nvCxnSpPr>
                  <p:spPr bwMode="auto">
                    <a:xfrm>
                      <a:off x="8229600" y="2667000"/>
                      <a:ext cx="0" cy="53340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cxnSp>
                  <p:nvCxnSpPr>
                    <p:cNvPr id="45" name="Straight Connector 44"/>
                    <p:cNvCxnSpPr/>
                    <p:nvPr/>
                  </p:nvCxnSpPr>
                  <p:spPr bwMode="auto">
                    <a:xfrm>
                      <a:off x="8382000" y="2667000"/>
                      <a:ext cx="0" cy="38100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</p:grpSp>
              <p:cxnSp>
                <p:nvCxnSpPr>
                  <p:cNvPr id="42" name="Straight Connector 41"/>
                  <p:cNvCxnSpPr/>
                  <p:nvPr/>
                </p:nvCxnSpPr>
                <p:spPr bwMode="auto">
                  <a:xfrm>
                    <a:off x="317500" y="5753100"/>
                    <a:ext cx="1295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FF"/>
                    </a:solidFill>
                    <a:prstDash val="solid"/>
                    <a:round/>
                    <a:headEnd type="stealth" w="lg" len="lg"/>
                    <a:tailEnd type="stealth" w="lg" len="lg"/>
                  </a:ln>
                  <a:effectLst/>
                </p:spPr>
              </p:cxnSp>
            </p:grpSp>
          </p:grpSp>
          <p:sp>
            <p:nvSpPr>
              <p:cNvPr id="34" name="Rectangle 33"/>
              <p:cNvSpPr/>
              <p:nvPr/>
            </p:nvSpPr>
            <p:spPr>
              <a:xfrm>
                <a:off x="2226475" y="5995078"/>
                <a:ext cx="246855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rgbClr val="004080"/>
                    </a:solidFill>
                  </a:rPr>
                  <a:t>v</a:t>
                </a:r>
                <a:r>
                  <a:rPr lang="en-US" sz="2000" dirty="0" smtClean="0">
                    <a:solidFill>
                      <a:srgbClr val="004080"/>
                    </a:solidFill>
                  </a:rPr>
                  <a:t>iscous diffusion</a:t>
                </a:r>
                <a:endParaRPr lang="en-US" sz="2000" dirty="0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106354" y="4536756"/>
              <a:ext cx="407247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4080"/>
                  </a:solidFill>
                </a:rPr>
                <a:t>Transverse modes: 		</a:t>
              </a:r>
              <a:endParaRPr lang="en-US" sz="2600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13828" y="3787456"/>
            <a:ext cx="4330172" cy="2181544"/>
            <a:chOff x="4775728" y="4422456"/>
            <a:chExt cx="4330172" cy="2181544"/>
          </a:xfrm>
        </p:grpSpPr>
        <p:grpSp>
          <p:nvGrpSpPr>
            <p:cNvPr id="61" name="Group 60"/>
            <p:cNvGrpSpPr/>
            <p:nvPr/>
          </p:nvGrpSpPr>
          <p:grpSpPr>
            <a:xfrm>
              <a:off x="4775728" y="4422456"/>
              <a:ext cx="4330172" cy="2181544"/>
              <a:chOff x="4775728" y="4422456"/>
              <a:chExt cx="4330172" cy="2181544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4775728" y="4422456"/>
                <a:ext cx="4190473" cy="218154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81900" y="4611378"/>
                <a:ext cx="1447800" cy="417821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31391" y="5015772"/>
                <a:ext cx="3474509" cy="857228"/>
              </a:xfrm>
              <a:prstGeom prst="rect">
                <a:avLst/>
              </a:prstGeom>
            </p:spPr>
          </p:pic>
          <p:sp>
            <p:nvSpPr>
              <p:cNvPr id="35" name="Rectangle 34"/>
              <p:cNvSpPr/>
              <p:nvPr/>
            </p:nvSpPr>
            <p:spPr>
              <a:xfrm>
                <a:off x="4841344" y="6203890"/>
                <a:ext cx="397928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rgbClr val="004080"/>
                    </a:solidFill>
                  </a:rPr>
                  <a:t>s</a:t>
                </a:r>
                <a:r>
                  <a:rPr lang="en-US" sz="2000" dirty="0" smtClean="0">
                    <a:solidFill>
                      <a:srgbClr val="004080"/>
                    </a:solidFill>
                  </a:rPr>
                  <a:t>ound waves (damped by viscosity)</a:t>
                </a:r>
                <a:endParaRPr lang="en-US" sz="2000" dirty="0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739466" y="5771400"/>
                <a:ext cx="1295400" cy="401478"/>
                <a:chOff x="7239000" y="4419600"/>
                <a:chExt cx="1676400" cy="685800"/>
              </a:xfrm>
            </p:grpSpPr>
            <p:cxnSp>
              <p:nvCxnSpPr>
                <p:cNvPr id="47" name="Straight Connector 46"/>
                <p:cNvCxnSpPr/>
                <p:nvPr/>
              </p:nvCxnSpPr>
              <p:spPr bwMode="auto">
                <a:xfrm>
                  <a:off x="72390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Straight Connector 47"/>
                <p:cNvCxnSpPr/>
                <p:nvPr/>
              </p:nvCxnSpPr>
              <p:spPr bwMode="auto">
                <a:xfrm>
                  <a:off x="74676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9" name="Straight Connector 48"/>
                <p:cNvCxnSpPr/>
                <p:nvPr/>
              </p:nvCxnSpPr>
              <p:spPr bwMode="auto">
                <a:xfrm>
                  <a:off x="76200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>
                  <a:off x="76962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>
                  <a:off x="78486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>
                  <a:off x="80772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>
                  <a:off x="83058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>
                  <a:off x="84582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>
                  <a:off x="85344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>
                  <a:off x="86868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>
                  <a:off x="8915400" y="441960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Straight Connector 57"/>
                <p:cNvCxnSpPr/>
                <p:nvPr/>
              </p:nvCxnSpPr>
              <p:spPr bwMode="auto">
                <a:xfrm>
                  <a:off x="7391400" y="5105400"/>
                  <a:ext cx="1295400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stealth" w="lg" len="lg"/>
                  <a:tailEnd type="stealth" w="lg" len="lg"/>
                </a:ln>
                <a:effectLst/>
              </p:spPr>
            </p:cxnSp>
          </p:grpSp>
        </p:grpSp>
        <p:sp>
          <p:nvSpPr>
            <p:cNvPr id="64" name="Rectangle 63"/>
            <p:cNvSpPr/>
            <p:nvPr/>
          </p:nvSpPr>
          <p:spPr>
            <a:xfrm>
              <a:off x="4822770" y="4493221"/>
              <a:ext cx="4072471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4080"/>
                  </a:solidFill>
                </a:rPr>
                <a:t>Longitudinal modes: 		</a:t>
              </a:r>
              <a:endParaRPr lang="en-US" sz="2600" dirty="0"/>
            </a:p>
          </p:txBody>
        </p:sp>
      </p:grpSp>
      <p:sp>
        <p:nvSpPr>
          <p:cNvPr id="67" name="Rectangle 66"/>
          <p:cNvSpPr/>
          <p:nvPr/>
        </p:nvSpPr>
        <p:spPr>
          <a:xfrm>
            <a:off x="696516" y="6101834"/>
            <a:ext cx="8073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3366FF"/>
                </a:solidFill>
              </a:rPr>
              <a:t>It is the transverse modes that we are interested in.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75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270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0176" y="209034"/>
            <a:ext cx="82744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Dissipative relativistic hydrodynamics</a:t>
            </a:r>
            <a:endParaRPr lang="en-US" sz="3200" dirty="0">
              <a:solidFill>
                <a:srgbClr val="FF66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0176" y="1022350"/>
            <a:ext cx="8962224" cy="1410216"/>
            <a:chOff x="80176" y="1022350"/>
            <a:chExt cx="8962224" cy="1410216"/>
          </a:xfrm>
        </p:grpSpPr>
        <p:sp>
          <p:nvSpPr>
            <p:cNvPr id="8" name="Rectangle 7"/>
            <p:cNvSpPr/>
            <p:nvPr/>
          </p:nvSpPr>
          <p:spPr>
            <a:xfrm>
              <a:off x="80176" y="1030010"/>
              <a:ext cx="807322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800" dirty="0" smtClean="0">
                  <a:solidFill>
                    <a:srgbClr val="004080"/>
                  </a:solidFill>
                </a:rPr>
                <a:t>Conservation of energy-momentum: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0200" y="1022350"/>
              <a:ext cx="1955800" cy="673100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4229100" y="1587500"/>
              <a:ext cx="4813300" cy="845066"/>
              <a:chOff x="3771900" y="2133600"/>
              <a:chExt cx="4813300" cy="845066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454900" y="2133600"/>
                <a:ext cx="774700" cy="45720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991100" y="2165350"/>
                <a:ext cx="2171700" cy="4572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71900" y="2159000"/>
                <a:ext cx="4546600" cy="457200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5334000" y="2609334"/>
                <a:ext cx="863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ideal</a:t>
                </a:r>
                <a:endParaRPr lang="en-US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315200" y="2596634"/>
                <a:ext cx="127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dissipative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3263" y="2657120"/>
            <a:ext cx="9040412" cy="1126470"/>
            <a:chOff x="1988" y="2657120"/>
            <a:chExt cx="9040412" cy="1126470"/>
          </a:xfrm>
        </p:grpSpPr>
        <p:sp>
          <p:nvSpPr>
            <p:cNvPr id="21" name="Rectangle 20"/>
            <p:cNvSpPr/>
            <p:nvPr/>
          </p:nvSpPr>
          <p:spPr>
            <a:xfrm>
              <a:off x="4546600" y="2681690"/>
              <a:ext cx="4495800" cy="11019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988" y="2657120"/>
              <a:ext cx="8073224" cy="1031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800" dirty="0" smtClean="0">
                  <a:solidFill>
                    <a:srgbClr val="004080"/>
                  </a:solidFill>
                  <a:sym typeface="Wingdings"/>
                </a:rPr>
                <a:t></a:t>
              </a:r>
              <a:r>
                <a:rPr lang="en-US" sz="2800" dirty="0" smtClean="0">
                  <a:solidFill>
                    <a:srgbClr val="004080"/>
                  </a:solidFill>
                </a:rPr>
                <a:t> Equations of relativistic</a:t>
              </a:r>
            </a:p>
            <a:p>
              <a:pPr>
                <a:spcAft>
                  <a:spcPts val="600"/>
                </a:spcAft>
              </a:pPr>
              <a:r>
                <a:rPr lang="en-US" sz="2800" dirty="0">
                  <a:solidFill>
                    <a:srgbClr val="004080"/>
                  </a:solidFill>
                </a:rPr>
                <a:t> </a:t>
              </a:r>
              <a:r>
                <a:rPr lang="en-US" sz="2800" dirty="0" smtClean="0">
                  <a:solidFill>
                    <a:srgbClr val="004080"/>
                  </a:solidFill>
                </a:rPr>
                <a:t>    viscous hydrodynamics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45000" y="2820380"/>
              <a:ext cx="4533900" cy="963210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80176" y="3963810"/>
            <a:ext cx="9063824" cy="1522565"/>
            <a:chOff x="80176" y="3963810"/>
            <a:chExt cx="9063824" cy="1522565"/>
          </a:xfrm>
        </p:grpSpPr>
        <p:sp>
          <p:nvSpPr>
            <p:cNvPr id="16" name="Rectangle 15"/>
            <p:cNvSpPr/>
            <p:nvPr/>
          </p:nvSpPr>
          <p:spPr>
            <a:xfrm>
              <a:off x="4711700" y="4047455"/>
              <a:ext cx="2552700" cy="69105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91400" y="4047455"/>
              <a:ext cx="1651000" cy="68089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0176" y="4027310"/>
              <a:ext cx="475852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8000"/>
                  </a:solidFill>
                </a:rPr>
                <a:t>First order (</a:t>
              </a:r>
              <a:r>
                <a:rPr lang="en-US" sz="2600" dirty="0" err="1" smtClean="0">
                  <a:solidFill>
                    <a:srgbClr val="008000"/>
                  </a:solidFill>
                </a:rPr>
                <a:t>Navier</a:t>
              </a:r>
              <a:r>
                <a:rPr lang="en-US" sz="2600" dirty="0" smtClean="0">
                  <a:solidFill>
                    <a:srgbClr val="008000"/>
                  </a:solidFill>
                </a:rPr>
                <a:t>-Stokes) hydro:</a:t>
              </a:r>
              <a:endParaRPr lang="en-US" sz="2600" dirty="0">
                <a:solidFill>
                  <a:srgbClr val="008000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19600" y="3963810"/>
              <a:ext cx="2844800" cy="7112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27900" y="4001910"/>
              <a:ext cx="1714500" cy="653787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52800" y="4766445"/>
              <a:ext cx="5791200" cy="71993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67475" y="5362954"/>
            <a:ext cx="9038425" cy="1509610"/>
            <a:chOff x="67475" y="5362954"/>
            <a:chExt cx="9038425" cy="1509610"/>
          </a:xfrm>
        </p:grpSpPr>
        <p:grpSp>
          <p:nvGrpSpPr>
            <p:cNvPr id="6" name="Group 5"/>
            <p:cNvGrpSpPr/>
            <p:nvPr/>
          </p:nvGrpSpPr>
          <p:grpSpPr>
            <a:xfrm>
              <a:off x="67475" y="5362954"/>
              <a:ext cx="9038425" cy="1232611"/>
              <a:chOff x="67475" y="5362954"/>
              <a:chExt cx="9038425" cy="123261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663700" y="5884297"/>
                <a:ext cx="6184900" cy="691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7475" y="5362954"/>
                <a:ext cx="5223127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>
                    <a:solidFill>
                      <a:srgbClr val="0000FF"/>
                    </a:solidFill>
                  </a:rPr>
                  <a:t>Second order (Israel-Stewart) hydro:</a:t>
                </a:r>
                <a:endParaRPr lang="en-US" sz="2600" dirty="0">
                  <a:solidFill>
                    <a:srgbClr val="0000FF"/>
                  </a:solidFill>
                </a:endParaRPr>
              </a:p>
            </p:txBody>
          </p:sp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89100" y="5949244"/>
                <a:ext cx="6197600" cy="646321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171309" y="5978682"/>
                <a:ext cx="934591" cy="507770"/>
              </a:xfrm>
              <a:prstGeom prst="rect">
                <a:avLst/>
              </a:prstGeom>
            </p:spPr>
          </p:pic>
        </p:grpSp>
        <p:sp>
          <p:nvSpPr>
            <p:cNvPr id="35" name="Rectangle 34"/>
            <p:cNvSpPr/>
            <p:nvPr/>
          </p:nvSpPr>
          <p:spPr>
            <a:xfrm>
              <a:off x="5080000" y="6595565"/>
              <a:ext cx="34163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baseline="30000" dirty="0">
                  <a:solidFill>
                    <a:srgbClr val="558ED5"/>
                  </a:solidFill>
                </a:rPr>
                <a:t>A. </a:t>
              </a:r>
              <a:r>
                <a:rPr lang="it-IT" baseline="30000" dirty="0" err="1">
                  <a:solidFill>
                    <a:srgbClr val="558ED5"/>
                  </a:solidFill>
                </a:rPr>
                <a:t>Muronga</a:t>
              </a:r>
              <a:r>
                <a:rPr lang="it-IT" baseline="30000" dirty="0">
                  <a:solidFill>
                    <a:srgbClr val="558ED5"/>
                  </a:solidFill>
                </a:rPr>
                <a:t>, </a:t>
              </a:r>
              <a:r>
                <a:rPr lang="it-IT" baseline="30000" dirty="0" err="1">
                  <a:solidFill>
                    <a:srgbClr val="558ED5"/>
                  </a:solidFill>
                </a:rPr>
                <a:t>Phys.Rev</a:t>
              </a:r>
              <a:r>
                <a:rPr lang="it-IT" baseline="30000" dirty="0">
                  <a:solidFill>
                    <a:srgbClr val="558ED5"/>
                  </a:solidFill>
                </a:rPr>
                <a:t>. C69, 034903 (2004</a:t>
              </a:r>
              <a:r>
                <a:rPr lang="it-IT" baseline="30000" dirty="0" smtClean="0">
                  <a:solidFill>
                    <a:srgbClr val="558ED5"/>
                  </a:solidFill>
                </a:rPr>
                <a:t>)</a:t>
              </a:r>
              <a:endParaRPr lang="en-US" dirty="0">
                <a:solidFill>
                  <a:srgbClr val="558ED5"/>
                </a:solidFill>
              </a:endParaRPr>
            </a:p>
          </p:txBody>
        </p:sp>
      </p:grpSp>
      <p:sp>
        <p:nvSpPr>
          <p:cNvPr id="36" name="Oval 35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30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781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196334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Linearized hydro and diffusion of flow fluctuations</a:t>
            </a:r>
            <a:endParaRPr lang="en-US" sz="3200" dirty="0">
              <a:solidFill>
                <a:srgbClr val="FF66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0799" y="939799"/>
            <a:ext cx="9093202" cy="2598917"/>
            <a:chOff x="50799" y="939799"/>
            <a:chExt cx="9093202" cy="2598917"/>
          </a:xfrm>
        </p:grpSpPr>
        <p:sp>
          <p:nvSpPr>
            <p:cNvPr id="11" name="Rectangle 10"/>
            <p:cNvSpPr/>
            <p:nvPr/>
          </p:nvSpPr>
          <p:spPr>
            <a:xfrm>
              <a:off x="50799" y="939799"/>
              <a:ext cx="9042401" cy="2492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4080"/>
                  </a:solidFill>
                </a:rPr>
                <a:t>Linearized </a:t>
              </a:r>
              <a:r>
                <a:rPr lang="en-US" sz="2600" dirty="0" err="1" smtClean="0">
                  <a:solidFill>
                    <a:srgbClr val="004080"/>
                  </a:solidFill>
                </a:rPr>
                <a:t>Navier</a:t>
              </a:r>
              <a:r>
                <a:rPr lang="en-US" sz="2600" dirty="0" smtClean="0">
                  <a:solidFill>
                    <a:srgbClr val="004080"/>
                  </a:solidFill>
                </a:rPr>
                <a:t>-Stokes for transverse flow fluctuations:</a:t>
              </a:r>
            </a:p>
            <a:p>
              <a:endParaRPr lang="en-US" sz="2600" dirty="0">
                <a:solidFill>
                  <a:srgbClr val="004080"/>
                </a:solidFill>
              </a:endParaRPr>
            </a:p>
            <a:p>
              <a:r>
                <a:rPr lang="en-US" sz="2600" dirty="0" smtClean="0">
                  <a:solidFill>
                    <a:srgbClr val="004080"/>
                  </a:solidFill>
                  <a:sym typeface="Wingdings"/>
                </a:rPr>
                <a:t>            </a:t>
              </a:r>
            </a:p>
            <a:p>
              <a:r>
                <a:rPr lang="en-US" sz="2600" dirty="0" smtClean="0">
                  <a:solidFill>
                    <a:srgbClr val="004080"/>
                  </a:solidFill>
                  <a:sym typeface="Wingdings"/>
                </a:rPr>
                <a:t>	 </a:t>
              </a:r>
            </a:p>
            <a:p>
              <a:r>
                <a:rPr lang="en-US" sz="2600" dirty="0">
                  <a:solidFill>
                    <a:srgbClr val="004080"/>
                  </a:solidFill>
                  <a:sym typeface="Wingdings"/>
                </a:rPr>
                <a:t>	</a:t>
              </a:r>
              <a:r>
                <a:rPr lang="en-US" sz="2600" dirty="0" smtClean="0">
                  <a:solidFill>
                    <a:srgbClr val="004080"/>
                  </a:solidFill>
                  <a:sym typeface="Wingdings"/>
                </a:rPr>
                <a:t></a:t>
              </a:r>
              <a:endParaRPr lang="en-US" sz="2600" dirty="0">
                <a:solidFill>
                  <a:srgbClr val="004080"/>
                </a:solidFill>
                <a:sym typeface="Wingdings"/>
              </a:endParaRPr>
            </a:p>
            <a:p>
              <a:r>
                <a:rPr lang="en-US" sz="2600" dirty="0" smtClean="0">
                  <a:solidFill>
                    <a:srgbClr val="004080"/>
                  </a:solidFill>
                  <a:sym typeface="Wingdings"/>
                </a:rPr>
                <a:t>		</a:t>
              </a:r>
              <a:r>
                <a:rPr lang="en-US" sz="2600" dirty="0" smtClean="0">
                  <a:solidFill>
                    <a:srgbClr val="004080"/>
                  </a:solidFill>
                </a:rPr>
                <a:t> 				</a:t>
              </a:r>
              <a:endParaRPr lang="en-US" sz="26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587500" y="1438051"/>
              <a:ext cx="7556501" cy="2100665"/>
              <a:chOff x="1587500" y="1438051"/>
              <a:chExt cx="7556501" cy="210066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399458" y="2789943"/>
                <a:ext cx="2255341" cy="705749"/>
              </a:xfrm>
              <a:prstGeom prst="rect">
                <a:avLst/>
              </a:prstGeom>
              <a:solidFill>
                <a:srgbClr val="C3D69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739900" y="2815654"/>
                <a:ext cx="2273300" cy="72306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35150" y="1441940"/>
                <a:ext cx="4000500" cy="666933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5200" y="1438051"/>
                <a:ext cx="2540000" cy="542735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87500" y="1891886"/>
                <a:ext cx="2552700" cy="903874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86759" y="2861804"/>
                <a:ext cx="2255341" cy="532289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25476" y="2815654"/>
                <a:ext cx="2053424" cy="330699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92300" y="2815654"/>
                <a:ext cx="1905000" cy="689020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6616701" y="3114862"/>
                <a:ext cx="25273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4080"/>
                    </a:solidFill>
                    <a:latin typeface="Ayuthaya"/>
                    <a:cs typeface="Ayuthaya"/>
                  </a:rPr>
                  <a:t>g</a:t>
                </a:r>
                <a:r>
                  <a:rPr lang="en-US" dirty="0" smtClean="0">
                    <a:solidFill>
                      <a:srgbClr val="004080"/>
                    </a:solidFill>
                  </a:rPr>
                  <a:t> transverse component  </a:t>
                </a:r>
                <a:endParaRPr lang="en-US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5109" y="4183367"/>
            <a:ext cx="8775700" cy="2621583"/>
            <a:chOff x="75109" y="4183367"/>
            <a:chExt cx="8775700" cy="2621583"/>
          </a:xfrm>
        </p:grpSpPr>
        <p:sp>
          <p:nvSpPr>
            <p:cNvPr id="19" name="Rectangle 18"/>
            <p:cNvSpPr/>
            <p:nvPr/>
          </p:nvSpPr>
          <p:spPr>
            <a:xfrm>
              <a:off x="2368550" y="5934420"/>
              <a:ext cx="3467100" cy="87053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5109" y="4183367"/>
              <a:ext cx="8775700" cy="2558081"/>
              <a:chOff x="75109" y="4183367"/>
              <a:chExt cx="8775700" cy="2558081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75109" y="4183367"/>
                <a:ext cx="8775700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>
                    <a:solidFill>
                      <a:srgbClr val="004080"/>
                    </a:solidFill>
                  </a:rPr>
                  <a:t>Linearized Israel-Stewart for transverse flow fluctuations:</a:t>
                </a:r>
              </a:p>
              <a:p>
                <a:endParaRPr lang="en-US" sz="2600" dirty="0" smtClean="0">
                  <a:solidFill>
                    <a:srgbClr val="004080"/>
                  </a:solidFill>
                  <a:sym typeface="Wingdings"/>
                </a:endParaRPr>
              </a:p>
              <a:p>
                <a:r>
                  <a:rPr lang="en-US" sz="2600" dirty="0" smtClean="0">
                    <a:solidFill>
                      <a:srgbClr val="004080"/>
                    </a:solidFill>
                    <a:sym typeface="Wingdings"/>
                  </a:rPr>
                  <a:t>	 </a:t>
                </a:r>
                <a:r>
                  <a:rPr lang="en-US" sz="2600" dirty="0" smtClean="0">
                    <a:solidFill>
                      <a:srgbClr val="004080"/>
                    </a:solidFill>
                  </a:rPr>
                  <a:t>				</a:t>
                </a:r>
                <a:endParaRPr lang="en-US" sz="2600" dirty="0"/>
              </a:p>
            </p:txBody>
          </p:sp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97052" y="4608292"/>
                <a:ext cx="4241800" cy="631504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84400" y="5117860"/>
                <a:ext cx="3568700" cy="779716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495550" y="6019800"/>
                <a:ext cx="3155950" cy="721648"/>
              </a:xfrm>
              <a:prstGeom prst="rect">
                <a:avLst/>
              </a:prstGeom>
            </p:spPr>
          </p:pic>
        </p:grpSp>
      </p:grpSp>
      <p:sp>
        <p:nvSpPr>
          <p:cNvPr id="22" name="Rectangle 21"/>
          <p:cNvSpPr/>
          <p:nvPr/>
        </p:nvSpPr>
        <p:spPr>
          <a:xfrm>
            <a:off x="110324" y="3741944"/>
            <a:ext cx="6226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First order diffusion violates causality!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223000" y="6279783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This saves causality! </a:t>
            </a:r>
          </a:p>
        </p:txBody>
      </p:sp>
      <p:sp>
        <p:nvSpPr>
          <p:cNvPr id="30" name="Oval 29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5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447123" y="4111882"/>
            <a:ext cx="3618217" cy="7352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0" y="0"/>
            <a:ext cx="9144000" cy="1168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-190500" y="151368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6600"/>
                </a:solidFill>
              </a:rPr>
              <a:t>Two-particle transverse momentum correlations and first order diffusion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700" y="1804090"/>
            <a:ext cx="3454400" cy="635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200" y="1910768"/>
            <a:ext cx="3009900" cy="401321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25399" y="2411400"/>
            <a:ext cx="750063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solidFill>
                  <a:srgbClr val="004080"/>
                </a:solidFill>
              </a:rPr>
              <a:t>      satisfies the diffusion equation </a:t>
            </a:r>
            <a:r>
              <a:rPr lang="en-US" sz="2600" dirty="0" smtClean="0">
                <a:solidFill>
                  <a:srgbClr val="004080"/>
                </a:solidFill>
                <a:sym typeface="Wingdings"/>
              </a:rPr>
              <a:t></a:t>
            </a:r>
            <a:r>
              <a:rPr lang="en-US" sz="2600" dirty="0" smtClean="0">
                <a:solidFill>
                  <a:srgbClr val="004080"/>
                </a:solidFill>
              </a:rPr>
              <a:t>   </a:t>
            </a:r>
            <a:r>
              <a:rPr lang="en-US" sz="2600" i="1" dirty="0" smtClean="0">
                <a:solidFill>
                  <a:srgbClr val="3366FF"/>
                </a:solidFill>
              </a:rPr>
              <a:t>r</a:t>
            </a:r>
            <a:r>
              <a:rPr lang="en-US" sz="2600" dirty="0" smtClean="0">
                <a:solidFill>
                  <a:srgbClr val="004080"/>
                </a:solidFill>
              </a:rPr>
              <a:t>  satisfies</a:t>
            </a:r>
          </a:p>
          <a:p>
            <a:endParaRPr lang="en-US" sz="2600" dirty="0">
              <a:solidFill>
                <a:srgbClr val="004080"/>
              </a:solidFill>
            </a:endParaRPr>
          </a:p>
          <a:p>
            <a:r>
              <a:rPr lang="en-US" sz="2600" dirty="0" smtClean="0">
                <a:solidFill>
                  <a:srgbClr val="004080"/>
                </a:solidFill>
              </a:rPr>
              <a:t>					</a:t>
            </a:r>
            <a:r>
              <a:rPr lang="en-US" sz="2600" dirty="0" smtClean="0">
                <a:solidFill>
                  <a:srgbClr val="004080"/>
                </a:solidFill>
                <a:sym typeface="Wingdings"/>
              </a:rPr>
              <a:t></a:t>
            </a:r>
            <a:endParaRPr lang="en-US" sz="2600" dirty="0" smtClean="0">
              <a:solidFill>
                <a:srgbClr val="004080"/>
              </a:solidFill>
            </a:endParaRPr>
          </a:p>
          <a:p>
            <a:r>
              <a:rPr lang="en-US" sz="2600" dirty="0">
                <a:solidFill>
                  <a:srgbClr val="004080"/>
                </a:solidFill>
              </a:rPr>
              <a:t>	</a:t>
            </a:r>
            <a:r>
              <a:rPr lang="en-US" sz="2600" dirty="0" smtClean="0">
                <a:solidFill>
                  <a:srgbClr val="004080"/>
                </a:solidFill>
              </a:rPr>
              <a:t>	</a:t>
            </a:r>
            <a:endParaRPr lang="en-US" sz="2600" dirty="0">
              <a:solidFill>
                <a:srgbClr val="004080"/>
              </a:solidFill>
            </a:endParaRPr>
          </a:p>
          <a:p>
            <a:r>
              <a:rPr lang="en-US" sz="2600" dirty="0" smtClean="0">
                <a:solidFill>
                  <a:srgbClr val="004080"/>
                </a:solidFill>
              </a:rPr>
              <a:t>		</a:t>
            </a:r>
          </a:p>
          <a:p>
            <a:r>
              <a:rPr lang="en-US" sz="2600" dirty="0" smtClean="0">
                <a:solidFill>
                  <a:srgbClr val="004080"/>
                </a:solidFill>
                <a:sym typeface="Wingdings"/>
              </a:rPr>
              <a:t>    </a:t>
            </a:r>
            <a:r>
              <a:rPr lang="en-US" sz="2600" dirty="0" smtClean="0">
                <a:solidFill>
                  <a:srgbClr val="004080"/>
                </a:solidFill>
              </a:rPr>
              <a:t>  </a:t>
            </a:r>
            <a:endParaRPr lang="en-US" sz="26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15" y="2494525"/>
            <a:ext cx="533400" cy="4064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76199" y="1367525"/>
            <a:ext cx="56896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solidFill>
                  <a:srgbClr val="004080"/>
                </a:solidFill>
              </a:rPr>
              <a:t>Two-particle momentum correlation</a:t>
            </a:r>
            <a:endParaRPr lang="en-US" sz="26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195" y="3070482"/>
            <a:ext cx="3571305" cy="65595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6900" y="3101745"/>
            <a:ext cx="2842343" cy="62469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89856" y="4147603"/>
            <a:ext cx="3618217" cy="62318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6247773" y="4193106"/>
            <a:ext cx="25565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004080"/>
                </a:solidFill>
              </a:rPr>
              <a:t>f</a:t>
            </a:r>
            <a:r>
              <a:rPr lang="en-US" sz="2600" dirty="0" smtClean="0">
                <a:solidFill>
                  <a:srgbClr val="004080"/>
                </a:solidFill>
              </a:rPr>
              <a:t>irst order</a:t>
            </a:r>
            <a:endParaRPr lang="en-US" sz="26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72100" y="5013837"/>
            <a:ext cx="3620127" cy="183925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787399" y="5331115"/>
            <a:ext cx="3289301" cy="1125559"/>
            <a:chOff x="787399" y="5331115"/>
            <a:chExt cx="3289301" cy="1125559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7399" y="5331115"/>
              <a:ext cx="3086100" cy="520331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942525" y="5933466"/>
              <a:ext cx="3134175" cy="523208"/>
            </a:xfrm>
            <a:prstGeom prst="rect">
              <a:avLst/>
            </a:prstGeom>
          </p:spPr>
          <p:txBody>
            <a:bodyPr wrap="square" lIns="91429" tIns="45714" rIns="91429" bIns="45714">
              <a:spAutoFit/>
            </a:bodyPr>
            <a:lstStyle/>
            <a:p>
              <a:pPr algn="l"/>
              <a:r>
                <a:rPr lang="en-US" sz="1400" dirty="0" smtClean="0">
                  <a:solidFill>
                    <a:schemeClr val="accent3">
                      <a:lumMod val="50000"/>
                    </a:schemeClr>
                  </a:solidFill>
                </a:rPr>
                <a:t>Sean Gavin </a:t>
              </a:r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&amp; Mohamed Abdel-Aziz, Phys. Rev. </a:t>
              </a:r>
              <a:r>
                <a:rPr lang="en-US" sz="1400" dirty="0" err="1">
                  <a:solidFill>
                    <a:schemeClr val="accent3">
                      <a:lumMod val="50000"/>
                    </a:schemeClr>
                  </a:solidFill>
                </a:rPr>
                <a:t>Lett</a:t>
              </a:r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. 97 (2006) 162302</a:t>
              </a: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72057" y="3739136"/>
            <a:ext cx="1507949" cy="419826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2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9144000" cy="1168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7024" y="1594089"/>
            <a:ext cx="6544476" cy="11436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97704" y="3874130"/>
            <a:ext cx="3632200" cy="774700"/>
            <a:chOff x="1727200" y="2922391"/>
            <a:chExt cx="3632200" cy="774700"/>
          </a:xfrm>
        </p:grpSpPr>
        <p:sp>
          <p:nvSpPr>
            <p:cNvPr id="4" name="Rectangle 3"/>
            <p:cNvSpPr/>
            <p:nvPr/>
          </p:nvSpPr>
          <p:spPr>
            <a:xfrm>
              <a:off x="1981200" y="2985891"/>
              <a:ext cx="33782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4080"/>
                  </a:solidFill>
                </a:rPr>
                <a:t> is temp. dependent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7200" y="2922391"/>
              <a:ext cx="254000" cy="774700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6991716" y="3848641"/>
            <a:ext cx="1910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T. Hirano and M. </a:t>
            </a:r>
            <a:r>
              <a:rPr lang="en-US" baseline="30000" dirty="0" err="1">
                <a:solidFill>
                  <a:schemeClr val="accent1">
                    <a:lumMod val="75000"/>
                  </a:schemeClr>
                </a:solidFill>
              </a:rPr>
              <a:t>Gyulassy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baseline="30000" dirty="0" err="1">
                <a:solidFill>
                  <a:schemeClr val="accent1">
                    <a:lumMod val="75000"/>
                  </a:schemeClr>
                </a:solidFill>
              </a:rPr>
              <a:t>Nucl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. Phys. A769, 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71(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2006), </a:t>
            </a:r>
            <a:r>
              <a:rPr lang="en-US" baseline="30000" dirty="0" err="1">
                <a:solidFill>
                  <a:schemeClr val="accent1">
                    <a:lumMod val="75000"/>
                  </a:schemeClr>
                </a:solidFill>
              </a:rPr>
              <a:t>nucl-th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/0506049.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3198" y="5513181"/>
            <a:ext cx="8874182" cy="1292662"/>
            <a:chOff x="203198" y="5513181"/>
            <a:chExt cx="8874182" cy="1292662"/>
          </a:xfrm>
        </p:grpSpPr>
        <p:sp>
          <p:nvSpPr>
            <p:cNvPr id="21" name="Rectangle 20"/>
            <p:cNvSpPr/>
            <p:nvPr/>
          </p:nvSpPr>
          <p:spPr>
            <a:xfrm>
              <a:off x="297704" y="6350012"/>
              <a:ext cx="8376396" cy="41064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97704" y="5617633"/>
              <a:ext cx="8062872" cy="4106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3198" y="5513181"/>
              <a:ext cx="8604996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 smtClean="0">
                  <a:solidFill>
                    <a:srgbClr val="004080"/>
                  </a:solidFill>
                </a:rPr>
                <a:t>EOS I -&gt;  Lattice  s95p-v1</a:t>
              </a:r>
            </a:p>
            <a:p>
              <a:endParaRPr lang="en-US" sz="2600" dirty="0" smtClean="0">
                <a:solidFill>
                  <a:srgbClr val="004080"/>
                </a:solidFill>
              </a:endParaRPr>
            </a:p>
            <a:p>
              <a:r>
                <a:rPr lang="en-US" sz="2600" dirty="0" smtClean="0">
                  <a:solidFill>
                    <a:srgbClr val="004080"/>
                  </a:solidFill>
                </a:rPr>
                <a:t>EOS II -&gt; Hirano &amp; </a:t>
              </a:r>
              <a:r>
                <a:rPr lang="en-US" sz="2600" dirty="0" err="1" smtClean="0">
                  <a:solidFill>
                    <a:srgbClr val="004080"/>
                  </a:solidFill>
                </a:rPr>
                <a:t>Gyulassy</a:t>
              </a:r>
              <a:r>
                <a:rPr lang="en-US" sz="2600" dirty="0" smtClean="0">
                  <a:solidFill>
                    <a:srgbClr val="004080"/>
                  </a:solidFill>
                </a:rPr>
                <a:t> 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007594" y="6520596"/>
              <a:ext cx="47498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aseline="30000" dirty="0">
                  <a:solidFill>
                    <a:schemeClr val="accent1">
                      <a:lumMod val="75000"/>
                    </a:schemeClr>
                  </a:solidFill>
                </a:rPr>
                <a:t>T. Hirano and M. </a:t>
              </a:r>
              <a:r>
                <a:rPr lang="en-US" baseline="30000" dirty="0" err="1">
                  <a:solidFill>
                    <a:schemeClr val="accent1">
                      <a:lumMod val="75000"/>
                    </a:schemeClr>
                  </a:solidFill>
                </a:rPr>
                <a:t>Gyulassy</a:t>
              </a:r>
              <a:r>
                <a:rPr lang="en-US" baseline="30000" dirty="0">
                  <a:solidFill>
                    <a:schemeClr val="accent1">
                      <a:lumMod val="75000"/>
                    </a:schemeClr>
                  </a:solidFill>
                </a:rPr>
                <a:t>, </a:t>
              </a:r>
              <a:r>
                <a:rPr lang="en-US" baseline="30000" dirty="0" err="1">
                  <a:solidFill>
                    <a:schemeClr val="accent1">
                      <a:lumMod val="75000"/>
                    </a:schemeClr>
                  </a:solidFill>
                </a:rPr>
                <a:t>Nucl</a:t>
              </a:r>
              <a:r>
                <a:rPr lang="en-US" baseline="30000" dirty="0">
                  <a:solidFill>
                    <a:schemeClr val="accent1">
                      <a:lumMod val="75000"/>
                    </a:schemeClr>
                  </a:solidFill>
                </a:rPr>
                <a:t>. Phys. A769, </a:t>
              </a:r>
              <a:r>
                <a:rPr lang="en-US" baseline="30000" dirty="0" smtClean="0">
                  <a:solidFill>
                    <a:schemeClr val="accent1">
                      <a:lumMod val="75000"/>
                    </a:schemeClr>
                  </a:solidFill>
                </a:rPr>
                <a:t>71(</a:t>
              </a:r>
              <a:r>
                <a:rPr lang="en-US" baseline="30000" dirty="0">
                  <a:solidFill>
                    <a:schemeClr val="accent1">
                      <a:lumMod val="75000"/>
                    </a:schemeClr>
                  </a:solidFill>
                </a:rPr>
                <a:t>2006), </a:t>
              </a:r>
              <a:r>
                <a:rPr lang="en-US" baseline="30000" dirty="0" err="1">
                  <a:solidFill>
                    <a:schemeClr val="accent1">
                      <a:lumMod val="75000"/>
                    </a:schemeClr>
                  </a:solidFill>
                </a:rPr>
                <a:t>nucl-th</a:t>
              </a:r>
              <a:r>
                <a:rPr lang="en-US" baseline="30000" dirty="0">
                  <a:solidFill>
                    <a:schemeClr val="accent1">
                      <a:lumMod val="75000"/>
                    </a:schemeClr>
                  </a:solidFill>
                </a:rPr>
                <a:t>/0506049.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29904" y="5814774"/>
              <a:ext cx="514747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aseline="30000" dirty="0">
                  <a:solidFill>
                    <a:srgbClr val="376092"/>
                  </a:solidFill>
                </a:rPr>
                <a:t>P. </a:t>
              </a:r>
              <a:r>
                <a:rPr lang="en-US" baseline="30000" dirty="0" err="1">
                  <a:solidFill>
                    <a:srgbClr val="376092"/>
                  </a:solidFill>
                </a:rPr>
                <a:t>Huovinen</a:t>
              </a:r>
              <a:r>
                <a:rPr lang="en-US" baseline="30000" dirty="0">
                  <a:solidFill>
                    <a:srgbClr val="376092"/>
                  </a:solidFill>
                </a:rPr>
                <a:t> and P. </a:t>
              </a:r>
              <a:r>
                <a:rPr lang="en-US" baseline="30000" dirty="0" err="1">
                  <a:solidFill>
                    <a:srgbClr val="376092"/>
                  </a:solidFill>
                </a:rPr>
                <a:t>Petreczky</a:t>
              </a:r>
              <a:r>
                <a:rPr lang="en-US" baseline="30000" dirty="0">
                  <a:solidFill>
                    <a:srgbClr val="376092"/>
                  </a:solidFill>
                </a:rPr>
                <a:t>, </a:t>
              </a:r>
              <a:r>
                <a:rPr lang="en-US" baseline="30000" dirty="0" err="1">
                  <a:solidFill>
                    <a:srgbClr val="376092"/>
                  </a:solidFill>
                </a:rPr>
                <a:t>Nucl.Phys</a:t>
              </a:r>
              <a:r>
                <a:rPr lang="en-US" baseline="30000" dirty="0">
                  <a:solidFill>
                    <a:srgbClr val="376092"/>
                  </a:solidFill>
                </a:rPr>
                <a:t>. A837, </a:t>
              </a:r>
              <a:r>
                <a:rPr lang="en-US" baseline="30000" dirty="0" smtClean="0">
                  <a:solidFill>
                    <a:srgbClr val="376092"/>
                  </a:solidFill>
                </a:rPr>
                <a:t>26(</a:t>
              </a:r>
              <a:r>
                <a:rPr lang="en-US" baseline="30000" dirty="0">
                  <a:solidFill>
                    <a:srgbClr val="376092"/>
                  </a:solidFill>
                </a:rPr>
                <a:t>2010), 0912.2541</a:t>
              </a:r>
              <a:endParaRPr lang="en-US" dirty="0">
                <a:solidFill>
                  <a:srgbClr val="376092"/>
                </a:solidFill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1624" y="3025451"/>
            <a:ext cx="2830092" cy="182435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3500" y="151368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6600"/>
                </a:solidFill>
              </a:rPr>
              <a:t>Second order diffusion of transverse momentum correlations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0" y="1536700"/>
            <a:ext cx="6159500" cy="1039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500" y="4945100"/>
            <a:ext cx="82970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004080"/>
                </a:solidFill>
              </a:rPr>
              <a:t>Entropy density </a:t>
            </a:r>
            <a:r>
              <a:rPr lang="en-US" sz="2600" i="1" dirty="0">
                <a:solidFill>
                  <a:srgbClr val="004080"/>
                </a:solidFill>
              </a:rPr>
              <a:t>s(T)</a:t>
            </a:r>
            <a:r>
              <a:rPr lang="en-US" sz="2600" dirty="0">
                <a:solidFill>
                  <a:srgbClr val="004080"/>
                </a:solidFill>
              </a:rPr>
              <a:t> depends on equation of state (EOS)</a:t>
            </a:r>
          </a:p>
        </p:txBody>
      </p:sp>
      <p:sp>
        <p:nvSpPr>
          <p:cNvPr id="22" name="Oval 21"/>
          <p:cNvSpPr/>
          <p:nvPr/>
        </p:nvSpPr>
        <p:spPr>
          <a:xfrm>
            <a:off x="330200" y="693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786341" y="7356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1765302" y="664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1266825" y="68818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276477" y="7279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02052" y="85493"/>
            <a:ext cx="222250" cy="178316"/>
          </a:xfrm>
          <a:prstGeom prst="ellipse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773893" y="7862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159253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238502" y="7914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603748" y="82034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5068353" y="76253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048374" y="82292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5556248" y="767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6543675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7937500" y="79917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6993466" y="794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8521701" y="89469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7454900" y="92101"/>
            <a:ext cx="222250" cy="1783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0131" y="2837287"/>
            <a:ext cx="1237191" cy="7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610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4623</TotalTime>
  <Words>1161</Words>
  <Application>Microsoft Macintosh PowerPoint</Application>
  <PresentationFormat>On-screen Show (4:3)</PresentationFormat>
  <Paragraphs>176</Paragraphs>
  <Slides>23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Wayne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Rajendra Pokharel</dc:creator>
  <cp:lastModifiedBy>Rajendra Pokharel</cp:lastModifiedBy>
  <cp:revision>504</cp:revision>
  <dcterms:created xsi:type="dcterms:W3CDTF">2012-08-09T15:11:52Z</dcterms:created>
  <dcterms:modified xsi:type="dcterms:W3CDTF">2012-10-23T03:17:11Z</dcterms:modified>
</cp:coreProperties>
</file>