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notesSlides/notesSlide2.xml" ContentType="application/vnd.openxmlformats-officedocument.presentationml.notesSlide+xml"/>
  <Override PartName="/ppt/embeddings/oleObject10.bin" ContentType="application/vnd.openxmlformats-officedocument.oleObject"/>
  <Override PartName="/ppt/embeddings/oleObject11.bin" ContentType="application/vnd.openxmlformats-officedocument.oleObject"/>
  <Override PartName="/ppt/embeddings/oleObject12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08" r:id="rId1"/>
    <p:sldMasterId id="2147483648" r:id="rId2"/>
  </p:sldMasterIdLst>
  <p:notesMasterIdLst>
    <p:notesMasterId r:id="rId46"/>
  </p:notesMasterIdLst>
  <p:handoutMasterIdLst>
    <p:handoutMasterId r:id="rId47"/>
  </p:handoutMasterIdLst>
  <p:sldIdLst>
    <p:sldId id="256" r:id="rId3"/>
    <p:sldId id="271" r:id="rId4"/>
    <p:sldId id="272" r:id="rId5"/>
    <p:sldId id="273" r:id="rId6"/>
    <p:sldId id="274" r:id="rId7"/>
    <p:sldId id="276" r:id="rId8"/>
    <p:sldId id="275" r:id="rId9"/>
    <p:sldId id="277" r:id="rId10"/>
    <p:sldId id="278" r:id="rId11"/>
    <p:sldId id="279" r:id="rId12"/>
    <p:sldId id="280" r:id="rId13"/>
    <p:sldId id="268" r:id="rId14"/>
    <p:sldId id="269" r:id="rId15"/>
    <p:sldId id="27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90" r:id="rId24"/>
    <p:sldId id="288" r:id="rId25"/>
    <p:sldId id="291" r:id="rId26"/>
    <p:sldId id="292" r:id="rId27"/>
    <p:sldId id="293" r:id="rId28"/>
    <p:sldId id="294" r:id="rId29"/>
    <p:sldId id="295" r:id="rId30"/>
    <p:sldId id="297" r:id="rId31"/>
    <p:sldId id="296" r:id="rId32"/>
    <p:sldId id="289" r:id="rId33"/>
    <p:sldId id="298" r:id="rId34"/>
    <p:sldId id="299" r:id="rId35"/>
    <p:sldId id="300" r:id="rId36"/>
    <p:sldId id="301" r:id="rId37"/>
    <p:sldId id="302" r:id="rId38"/>
    <p:sldId id="303" r:id="rId39"/>
    <p:sldId id="304" r:id="rId40"/>
    <p:sldId id="305" r:id="rId41"/>
    <p:sldId id="306" r:id="rId42"/>
    <p:sldId id="307" r:id="rId43"/>
    <p:sldId id="308" r:id="rId44"/>
    <p:sldId id="309" r:id="rId45"/>
  </p:sldIdLst>
  <p:sldSz cx="9906000" cy="6858000" type="A4"/>
  <p:notesSz cx="6780213" cy="99107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30213" indent="20638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865188" indent="42863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00163" indent="65088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733550" indent="88900" algn="l" rtl="0" fontAlgn="base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600"/>
    <a:srgbClr val="C8FFFF"/>
    <a:srgbClr val="E6FFFF"/>
    <a:srgbClr val="00A2C4"/>
    <a:srgbClr val="272C6B"/>
    <a:srgbClr val="000099"/>
    <a:srgbClr val="008000"/>
    <a:srgbClr val="A50021"/>
    <a:srgbClr val="0066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432" y="-1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752" y="-102"/>
      </p:cViewPr>
      <p:guideLst>
        <p:guide orient="horz" pos="3122"/>
        <p:guide pos="21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handoutMaster" Target="handoutMasters/handoutMaster1.xml"/><Relationship Id="rId48" Type="http://schemas.openxmlformats.org/officeDocument/2006/relationships/printerSettings" Target="printerSettings/printerSettings1.bin"/><Relationship Id="rId49" Type="http://schemas.openxmlformats.org/officeDocument/2006/relationships/presProps" Target="presProps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image" Target="../media/image8.emf"/><Relationship Id="rId2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1" Type="http://schemas.openxmlformats.org/officeDocument/2006/relationships/image" Target="../media/image19.emf"/><Relationship Id="rId2" Type="http://schemas.openxmlformats.org/officeDocument/2006/relationships/image" Target="../media/image2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Relationship Id="rId2" Type="http://schemas.openxmlformats.org/officeDocument/2006/relationships/image" Target="../media/image26.emf"/><Relationship Id="rId3" Type="http://schemas.openxmlformats.org/officeDocument/2006/relationships/image" Target="../media/image2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47E18FF-C85A-3E40-B5C7-F1D5649DF0C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164573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163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6438" y="742950"/>
            <a:ext cx="5367337" cy="37163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50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7863" y="4706938"/>
            <a:ext cx="5424487" cy="446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450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3875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450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163" y="9413875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E4FF8B55-823E-3745-9B04-AD0C4A2873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286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3021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865188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0016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733550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171771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6126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0479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4834" algn="l" defTabSz="868708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it-IT">
              <a:latin typeface="Times New Roman" charset="0"/>
            </a:endParaRPr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299B38E-6262-B741-B60E-5DDA7EEC4D74}" type="slidenum">
              <a:rPr lang="en-US" sz="1200"/>
              <a:pPr eaLnBrk="1" hangingPunct="1"/>
              <a:t>1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4FF8B55-823E-3745-9B04-AD0C4A2873E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34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0344" y="116632"/>
            <a:ext cx="8420880" cy="1470394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52800" y="1844824"/>
            <a:ext cx="6552728" cy="3888432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bg1"/>
                </a:solidFill>
              </a:defRPr>
            </a:lvl1pPr>
            <a:lvl2pPr marL="434354" indent="0" algn="ctr">
              <a:buNone/>
              <a:defRPr/>
            </a:lvl2pPr>
            <a:lvl3pPr marL="868708" indent="0" algn="ctr">
              <a:buNone/>
              <a:defRPr/>
            </a:lvl3pPr>
            <a:lvl4pPr marL="1303062" indent="0" algn="ctr">
              <a:buNone/>
              <a:defRPr/>
            </a:lvl4pPr>
            <a:lvl5pPr marL="1737417" indent="0" algn="ctr">
              <a:buNone/>
              <a:defRPr/>
            </a:lvl5pPr>
            <a:lvl6pPr marL="2171771" indent="0" algn="ctr">
              <a:buNone/>
              <a:defRPr/>
            </a:lvl6pPr>
            <a:lvl7pPr marL="2606126" indent="0" algn="ctr">
              <a:buNone/>
              <a:defRPr/>
            </a:lvl7pPr>
            <a:lvl8pPr marL="3040479" indent="0" algn="ctr">
              <a:buNone/>
              <a:defRPr/>
            </a:lvl8pPr>
            <a:lvl9pPr marL="3474834" indent="0" algn="ctr">
              <a:buNone/>
              <a:defRPr/>
            </a:lvl9pPr>
          </a:lstStyle>
          <a:p>
            <a:r>
              <a:rPr lang="x-none" smtClean="0"/>
              <a:t>Click to edit Master subtitle style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69781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5617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9001" y="609188"/>
            <a:ext cx="2104440" cy="5486976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560" y="609188"/>
            <a:ext cx="6166680" cy="5486976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4606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204" y="0"/>
            <a:ext cx="8949795" cy="554039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908053"/>
            <a:ext cx="8420100" cy="25177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2950" y="3578228"/>
            <a:ext cx="8420100" cy="2517775"/>
          </a:xfrm>
        </p:spPr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9442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800" y="4406866"/>
            <a:ext cx="6624736" cy="1362383"/>
          </a:xfrm>
          <a:noFill/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52800" y="2906225"/>
            <a:ext cx="6624736" cy="1500638"/>
          </a:xfrm>
        </p:spPr>
        <p:txBody>
          <a:bodyPr anchor="b"/>
          <a:lstStyle>
            <a:lvl1pPr marL="0" indent="0">
              <a:buNone/>
              <a:defRPr sz="1900" b="1">
                <a:solidFill>
                  <a:srgbClr val="FFFFFF"/>
                </a:solidFill>
              </a:defRPr>
            </a:lvl1pPr>
            <a:lvl2pPr marL="434354" indent="0">
              <a:buNone/>
              <a:defRPr sz="1700"/>
            </a:lvl2pPr>
            <a:lvl3pPr marL="868708" indent="0">
              <a:buNone/>
              <a:defRPr sz="1500"/>
            </a:lvl3pPr>
            <a:lvl4pPr marL="1303062" indent="0">
              <a:buNone/>
              <a:defRPr sz="1300"/>
            </a:lvl4pPr>
            <a:lvl5pPr marL="1737417" indent="0">
              <a:buNone/>
              <a:defRPr sz="1300"/>
            </a:lvl5pPr>
            <a:lvl6pPr marL="2171771" indent="0">
              <a:buNone/>
              <a:defRPr sz="1300"/>
            </a:lvl6pPr>
            <a:lvl7pPr marL="2606126" indent="0">
              <a:buNone/>
              <a:defRPr sz="1300"/>
            </a:lvl7pPr>
            <a:lvl8pPr marL="3040479" indent="0">
              <a:buNone/>
              <a:defRPr sz="1300"/>
            </a:lvl8pPr>
            <a:lvl9pPr marL="3474834" indent="0">
              <a:buNone/>
              <a:defRPr sz="13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5799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242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564" y="1981648"/>
            <a:ext cx="4135560" cy="411451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880" y="1981648"/>
            <a:ext cx="4135560" cy="411451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019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42564" y="642918"/>
            <a:ext cx="4135560" cy="564360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59347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742564" y="642918"/>
            <a:ext cx="4135560" cy="5643602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5310193" y="785794"/>
            <a:ext cx="4135560" cy="250033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5310193" y="3500441"/>
            <a:ext cx="4135560" cy="2500330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51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084" y="275073"/>
            <a:ext cx="89154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6080" y="1535201"/>
            <a:ext cx="437580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354" indent="0">
              <a:buNone/>
              <a:defRPr sz="1900" b="1"/>
            </a:lvl2pPr>
            <a:lvl3pPr marL="868708" indent="0">
              <a:buNone/>
              <a:defRPr sz="1700" b="1"/>
            </a:lvl3pPr>
            <a:lvl4pPr marL="1303062" indent="0">
              <a:buNone/>
              <a:defRPr sz="1500" b="1"/>
            </a:lvl4pPr>
            <a:lvl5pPr marL="1737417" indent="0">
              <a:buNone/>
              <a:defRPr sz="1500" b="1"/>
            </a:lvl5pPr>
            <a:lvl6pPr marL="2171771" indent="0">
              <a:buNone/>
              <a:defRPr sz="1500" b="1"/>
            </a:lvl6pPr>
            <a:lvl7pPr marL="2606126" indent="0">
              <a:buNone/>
              <a:defRPr sz="1500" b="1"/>
            </a:lvl7pPr>
            <a:lvl8pPr marL="3040479" indent="0">
              <a:buNone/>
              <a:defRPr sz="1500" b="1"/>
            </a:lvl8pPr>
            <a:lvl9pPr marL="3474834" indent="0">
              <a:buNone/>
              <a:defRPr sz="15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080" y="2174628"/>
            <a:ext cx="437580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564" y="1535201"/>
            <a:ext cx="4378920" cy="639427"/>
          </a:xfrm>
        </p:spPr>
        <p:txBody>
          <a:bodyPr anchor="b"/>
          <a:lstStyle>
            <a:lvl1pPr marL="0" indent="0">
              <a:buNone/>
              <a:defRPr sz="2300" b="1"/>
            </a:lvl1pPr>
            <a:lvl2pPr marL="434354" indent="0">
              <a:buNone/>
              <a:defRPr sz="1900" b="1"/>
            </a:lvl2pPr>
            <a:lvl3pPr marL="868708" indent="0">
              <a:buNone/>
              <a:defRPr sz="1700" b="1"/>
            </a:lvl3pPr>
            <a:lvl4pPr marL="1303062" indent="0">
              <a:buNone/>
              <a:defRPr sz="1500" b="1"/>
            </a:lvl4pPr>
            <a:lvl5pPr marL="1737417" indent="0">
              <a:buNone/>
              <a:defRPr sz="1500" b="1"/>
            </a:lvl5pPr>
            <a:lvl6pPr marL="2171771" indent="0">
              <a:buNone/>
              <a:defRPr sz="1500" b="1"/>
            </a:lvl6pPr>
            <a:lvl7pPr marL="2606126" indent="0">
              <a:buNone/>
              <a:defRPr sz="1500" b="1"/>
            </a:lvl7pPr>
            <a:lvl8pPr marL="3040479" indent="0">
              <a:buNone/>
              <a:defRPr sz="1500" b="1"/>
            </a:lvl8pPr>
            <a:lvl9pPr marL="3474834" indent="0">
              <a:buNone/>
              <a:defRPr sz="15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564" y="2174628"/>
            <a:ext cx="4378920" cy="3951775"/>
          </a:xfrm>
        </p:spPr>
        <p:txBody>
          <a:bodyPr/>
          <a:lstStyle>
            <a:lvl1pPr>
              <a:defRPr sz="2300"/>
            </a:lvl1pPr>
            <a:lvl2pPr>
              <a:defRPr sz="1900"/>
            </a:lvl2pPr>
            <a:lvl3pPr>
              <a:defRPr sz="17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it-I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2477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065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204" y="4800026"/>
            <a:ext cx="5943600" cy="567420"/>
          </a:xfrm>
        </p:spPr>
        <p:txBody>
          <a:bodyPr anchor="b"/>
          <a:lstStyle>
            <a:lvl1pPr algn="l">
              <a:defRPr sz="1900" b="1"/>
            </a:lvl1pPr>
          </a:lstStyle>
          <a:p>
            <a:r>
              <a:rPr lang="x-none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2204" y="612065"/>
            <a:ext cx="5943600" cy="4115952"/>
          </a:xfrm>
        </p:spPr>
        <p:txBody>
          <a:bodyPr/>
          <a:lstStyle>
            <a:lvl1pPr marL="0" indent="0">
              <a:buNone/>
              <a:defRPr sz="3000"/>
            </a:lvl1pPr>
            <a:lvl2pPr marL="434354" indent="0">
              <a:buNone/>
              <a:defRPr sz="2700"/>
            </a:lvl2pPr>
            <a:lvl3pPr marL="868708" indent="0">
              <a:buNone/>
              <a:defRPr sz="2300"/>
            </a:lvl3pPr>
            <a:lvl4pPr marL="1303062" indent="0">
              <a:buNone/>
              <a:defRPr sz="1900"/>
            </a:lvl4pPr>
            <a:lvl5pPr marL="1737417" indent="0">
              <a:buNone/>
              <a:defRPr sz="1900"/>
            </a:lvl5pPr>
            <a:lvl6pPr marL="2171771" indent="0">
              <a:buNone/>
              <a:defRPr sz="1900"/>
            </a:lvl6pPr>
            <a:lvl7pPr marL="2606126" indent="0">
              <a:buNone/>
              <a:defRPr sz="1900"/>
            </a:lvl7pPr>
            <a:lvl8pPr marL="3040479" indent="0">
              <a:buNone/>
              <a:defRPr sz="1900"/>
            </a:lvl8pPr>
            <a:lvl9pPr marL="3474834" indent="0">
              <a:buNone/>
              <a:defRPr sz="1900"/>
            </a:lvl9pPr>
          </a:lstStyle>
          <a:p>
            <a:pPr lvl="0"/>
            <a:r>
              <a:rPr lang="x-none" noProof="0" smtClean="0"/>
              <a:t>Drag picture to placeholder or click icon to add</a:t>
            </a:r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204" y="5367444"/>
            <a:ext cx="59436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34354" indent="0">
              <a:buNone/>
              <a:defRPr sz="1100"/>
            </a:lvl2pPr>
            <a:lvl3pPr marL="868708" indent="0">
              <a:buNone/>
              <a:defRPr sz="1000"/>
            </a:lvl3pPr>
            <a:lvl4pPr marL="1303062" indent="0">
              <a:buNone/>
              <a:defRPr sz="900"/>
            </a:lvl4pPr>
            <a:lvl5pPr marL="1737417" indent="0">
              <a:buNone/>
              <a:defRPr sz="900"/>
            </a:lvl5pPr>
            <a:lvl6pPr marL="2171771" indent="0">
              <a:buNone/>
              <a:defRPr sz="900"/>
            </a:lvl6pPr>
            <a:lvl7pPr marL="2606126" indent="0">
              <a:buNone/>
              <a:defRPr sz="900"/>
            </a:lvl7pPr>
            <a:lvl8pPr marL="3040479" indent="0">
              <a:buNone/>
              <a:defRPr sz="900"/>
            </a:lvl8pPr>
            <a:lvl9pPr marL="3474834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4075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theme" Target="../theme/theme2.xml"/><Relationship Id="rId12" Type="http://schemas.openxmlformats.org/officeDocument/2006/relationships/image" Target="../media/image1.png"/><Relationship Id="rId13" Type="http://schemas.openxmlformats.org/officeDocument/2006/relationships/image" Target="../media/image3.png"/><Relationship Id="rId14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slideLayout" Target="../slideLayouts/slideLayout4.xml"/><Relationship Id="rId3" Type="http://schemas.openxmlformats.org/officeDocument/2006/relationships/slideLayout" Target="../slideLayouts/slideLayout5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slideLayout" Target="../slideLayouts/slideLayout8.xml"/><Relationship Id="rId7" Type="http://schemas.openxmlformats.org/officeDocument/2006/relationships/slideLayout" Target="../slideLayouts/slideLayout9.xml"/><Relationship Id="rId8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04528" y="252429"/>
            <a:ext cx="8769424" cy="87231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96816" y="1556792"/>
            <a:ext cx="6264696" cy="4539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pic>
        <p:nvPicPr>
          <p:cNvPr id="2" name="Picture 1" descr="oche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480" y="1628800"/>
            <a:ext cx="2736304" cy="4176464"/>
          </a:xfrm>
          <a:prstGeom prst="rect">
            <a:avLst/>
          </a:prstGeom>
          <a:ln>
            <a:noFill/>
          </a:ln>
        </p:spPr>
      </p:pic>
      <p:pic>
        <p:nvPicPr>
          <p:cNvPr id="4" name="Picture 3" descr="mongolfiera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584" y="6000571"/>
            <a:ext cx="1143238" cy="857429"/>
          </a:xfrm>
          <a:prstGeom prst="rect">
            <a:avLst/>
          </a:prstGeom>
        </p:spPr>
      </p:pic>
      <p:pic>
        <p:nvPicPr>
          <p:cNvPr id="5" name="Picture 4" descr="Test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87" y="6525344"/>
            <a:ext cx="2543705" cy="28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275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09" r:id="rId1"/>
    <p:sldLayoutId id="2147484711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+mj-lt"/>
          <a:ea typeface="ＭＳ Ｐゴシック" charset="0"/>
          <a:cs typeface="ＭＳ Ｐゴシック" charset="0"/>
        </a:defRPr>
      </a:lvl1pPr>
      <a:lvl2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34354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6pPr>
      <a:lvl7pPr marL="868708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7pPr>
      <a:lvl8pPr marL="1303062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8pPr>
      <a:lvl9pPr marL="1737417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9pPr>
    </p:titleStyle>
    <p:bodyStyle>
      <a:lvl1pPr marL="338138" indent="-338138" algn="l" defTabSz="909638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FFFFFF"/>
          </a:solidFill>
          <a:latin typeface="+mn-lt"/>
          <a:ea typeface="ＭＳ Ｐゴシック" charset="0"/>
          <a:cs typeface="ＭＳ Ｐゴシック" charset="0"/>
        </a:defRPr>
      </a:lvl1pPr>
      <a:lvl2pPr marL="738188" indent="-280988" algn="l" defTabSz="909638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FFFFFF"/>
          </a:solidFill>
          <a:latin typeface="+mn-lt"/>
          <a:ea typeface="ＭＳ Ｐゴシック" charset="0"/>
        </a:defRPr>
      </a:lvl2pPr>
      <a:lvl3pPr marL="1139825" indent="-225425" algn="l" defTabSz="9096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FFFFFF"/>
          </a:solidFill>
          <a:latin typeface="+mn-lt"/>
          <a:ea typeface="ＭＳ Ｐゴシック" charset="0"/>
        </a:defRPr>
      </a:lvl3pPr>
      <a:lvl4pPr marL="1597025" indent="-225425" algn="l" defTabSz="9096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FFFFFF"/>
          </a:solidFill>
          <a:latin typeface="+mn-lt"/>
          <a:ea typeface="ＭＳ Ｐゴシック" charset="0"/>
        </a:defRPr>
      </a:lvl4pPr>
      <a:lvl5pPr marL="2054225" indent="-225425" algn="l" defTabSz="909638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FFFFFF"/>
          </a:solidFill>
          <a:latin typeface="+mn-lt"/>
          <a:ea typeface="ＭＳ Ｐゴシック" charset="0"/>
        </a:defRPr>
      </a:lvl5pPr>
      <a:lvl6pPr marL="2491504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25858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60213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94566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354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708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062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417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1771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126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0479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4834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banner_only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52" y="6027955"/>
            <a:ext cx="10009112" cy="857429"/>
          </a:xfrm>
          <a:prstGeom prst="rect">
            <a:avLst/>
          </a:prstGeom>
        </p:spPr>
      </p:pic>
      <p:pic>
        <p:nvPicPr>
          <p:cNvPr id="2" name="Picture 1" descr="banner_only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552" y="-27384"/>
            <a:ext cx="10009112" cy="857429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6405"/>
            <a:ext cx="9906000" cy="80030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836712"/>
            <a:ext cx="8420100" cy="518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3008784" y="6453188"/>
            <a:ext cx="6336704" cy="404812"/>
          </a:xfrm>
          <a:prstGeom prst="rect">
            <a:avLst/>
          </a:prstGeom>
          <a:noFill/>
        </p:spPr>
        <p:txBody>
          <a:bodyPr vert="horz" lIns="91414" tIns="45707" rIns="91414" bIns="45707" rtlCol="0" anchor="ctr"/>
          <a:lstStyle>
            <a:lvl1pPr algn="ctr">
              <a:defRPr sz="16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9345488" y="6448425"/>
            <a:ext cx="560512" cy="409575"/>
          </a:xfrm>
          <a:prstGeom prst="rect">
            <a:avLst/>
          </a:prstGeom>
          <a:noFill/>
        </p:spPr>
        <p:txBody>
          <a:bodyPr vert="horz" wrap="square" lIns="91414" tIns="45707" rIns="91414" bIns="45707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FF0000"/>
                </a:solidFill>
                <a:cs typeface="+mn-cs"/>
              </a:defRPr>
            </a:lvl1pPr>
          </a:lstStyle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3" name="Picture 2" descr="mongolfiera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03584" y="6025723"/>
            <a:ext cx="1143238" cy="857429"/>
          </a:xfrm>
          <a:prstGeom prst="rect">
            <a:avLst/>
          </a:prstGeom>
        </p:spPr>
      </p:pic>
      <p:pic>
        <p:nvPicPr>
          <p:cNvPr id="4" name="Picture 3" descr="Testo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96" y="6605974"/>
            <a:ext cx="2543705" cy="28581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695" r:id="rId1"/>
    <p:sldLayoutId id="2147484697" r:id="rId2"/>
    <p:sldLayoutId id="2147484698" r:id="rId3"/>
    <p:sldLayoutId id="2147484699" r:id="rId4"/>
    <p:sldLayoutId id="2147484700" r:id="rId5"/>
    <p:sldLayoutId id="2147484701" r:id="rId6"/>
    <p:sldLayoutId id="2147484704" r:id="rId7"/>
    <p:sldLayoutId id="2147484705" r:id="rId8"/>
    <p:sldLayoutId id="2147484706" r:id="rId9"/>
    <p:sldLayoutId id="2147484707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FF0000"/>
          </a:solidFill>
          <a:latin typeface="+mj-lt"/>
          <a:ea typeface="ＭＳ Ｐゴシック" charset="0"/>
          <a:cs typeface="ＭＳ Ｐゴシック" charset="0"/>
        </a:defRPr>
      </a:lvl1pPr>
      <a:lvl2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defTabSz="909638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34354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6pPr>
      <a:lvl7pPr marL="868708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7pPr>
      <a:lvl8pPr marL="1303062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8pPr>
      <a:lvl9pPr marL="1737417" algn="ctr" defTabSz="913953" rtl="0" eaLnBrk="1" fontAlgn="base" hangingPunct="1">
        <a:spcBef>
          <a:spcPct val="0"/>
        </a:spcBef>
        <a:spcAft>
          <a:spcPct val="0"/>
        </a:spcAft>
        <a:defRPr sz="3800" b="1">
          <a:solidFill>
            <a:srgbClr val="A50021"/>
          </a:solidFill>
          <a:latin typeface="Times New Roman" pitchFamily="18" charset="0"/>
        </a:defRPr>
      </a:lvl9pPr>
    </p:titleStyle>
    <p:bodyStyle>
      <a:lvl1pPr marL="338138" indent="-338138" algn="l" defTabSz="909638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272C6B"/>
          </a:solidFill>
          <a:latin typeface="+mn-lt"/>
          <a:ea typeface="ＭＳ Ｐゴシック" charset="0"/>
          <a:cs typeface="ＭＳ Ｐゴシック" charset="0"/>
        </a:defRPr>
      </a:lvl1pPr>
      <a:lvl2pPr marL="738188" indent="-280988" algn="l" defTabSz="909638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272C6B"/>
          </a:solidFill>
          <a:latin typeface="+mn-lt"/>
          <a:ea typeface="ＭＳ Ｐゴシック" charset="0"/>
        </a:defRPr>
      </a:lvl2pPr>
      <a:lvl3pPr marL="1139825" indent="-225425" algn="l" defTabSz="909638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272C6B"/>
          </a:solidFill>
          <a:latin typeface="+mn-lt"/>
          <a:ea typeface="ＭＳ Ｐゴシック" charset="0"/>
        </a:defRPr>
      </a:lvl3pPr>
      <a:lvl4pPr marL="1597025" indent="-225425" algn="l" defTabSz="909638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72C6B"/>
          </a:solidFill>
          <a:latin typeface="+mn-lt"/>
          <a:ea typeface="ＭＳ Ｐゴシック" charset="0"/>
        </a:defRPr>
      </a:lvl4pPr>
      <a:lvl5pPr marL="2054225" indent="-225425" algn="l" defTabSz="909638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272C6B"/>
          </a:solidFill>
          <a:latin typeface="+mn-lt"/>
          <a:ea typeface="ＭＳ Ｐゴシック" charset="0"/>
        </a:defRPr>
      </a:lvl5pPr>
      <a:lvl6pPr marL="2491504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25858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360213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794566" indent="-229244" algn="l" defTabSz="913953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34354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68708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03062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737417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71771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606126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040479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474834" algn="l" defTabSz="868708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4" Type="http://schemas.openxmlformats.org/officeDocument/2006/relationships/image" Target="../media/image1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9.bin"/><Relationship Id="rId12" Type="http://schemas.openxmlformats.org/officeDocument/2006/relationships/image" Target="../media/image2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Relationship Id="rId3" Type="http://schemas.openxmlformats.org/officeDocument/2006/relationships/image" Target="../media/image23.png"/><Relationship Id="rId4" Type="http://schemas.openxmlformats.org/officeDocument/2006/relationships/image" Target="../media/image24.emf"/><Relationship Id="rId5" Type="http://schemas.openxmlformats.org/officeDocument/2006/relationships/oleObject" Target="../embeddings/oleObject6.bin"/><Relationship Id="rId6" Type="http://schemas.openxmlformats.org/officeDocument/2006/relationships/image" Target="../media/image19.emf"/><Relationship Id="rId7" Type="http://schemas.openxmlformats.org/officeDocument/2006/relationships/oleObject" Target="../embeddings/oleObject7.bin"/><Relationship Id="rId8" Type="http://schemas.openxmlformats.org/officeDocument/2006/relationships/image" Target="../media/image20.emf"/><Relationship Id="rId9" Type="http://schemas.openxmlformats.org/officeDocument/2006/relationships/oleObject" Target="../embeddings/oleObject8.bin"/><Relationship Id="rId10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28.png"/><Relationship Id="rId5" Type="http://schemas.openxmlformats.org/officeDocument/2006/relationships/image" Target="../media/image29.emf"/><Relationship Id="rId6" Type="http://schemas.openxmlformats.org/officeDocument/2006/relationships/oleObject" Target="../embeddings/oleObject10.bin"/><Relationship Id="rId7" Type="http://schemas.openxmlformats.org/officeDocument/2006/relationships/image" Target="../media/image25.emf"/><Relationship Id="rId8" Type="http://schemas.openxmlformats.org/officeDocument/2006/relationships/oleObject" Target="../embeddings/oleObject11.bin"/><Relationship Id="rId9" Type="http://schemas.openxmlformats.org/officeDocument/2006/relationships/image" Target="../media/image26.emf"/><Relationship Id="rId10" Type="http://schemas.openxmlformats.org/officeDocument/2006/relationships/oleObject" Target="../embeddings/oleObject12.bin"/><Relationship Id="rId11" Type="http://schemas.openxmlformats.org/officeDocument/2006/relationships/image" Target="../media/image27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root.cern.ch/root/html/tutorials/roofit/index.html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8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9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10.emf"/><Relationship Id="rId9" Type="http://schemas.openxmlformats.org/officeDocument/2006/relationships/image" Target="../media/image12.png"/><Relationship Id="rId10" Type="http://schemas.openxmlformats.org/officeDocument/2006/relationships/oleObject" Target="../embeddings/oleObject4.bin"/><Relationship Id="rId11" Type="http://schemas.openxmlformats.org/officeDocument/2006/relationships/image" Target="../media/image1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2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://root.cern.ch/root/html/TRandom.html" TargetMode="External"/><Relationship Id="rId3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4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>
                <a:latin typeface="Times New Roman" charset="0"/>
              </a:rPr>
              <a:t>ROOT </a:t>
            </a:r>
            <a:r>
              <a:rPr lang="en-US" sz="4000" dirty="0">
                <a:latin typeface="Times New Roman" charset="0"/>
              </a:rPr>
              <a:t>T</a:t>
            </a:r>
            <a:r>
              <a:rPr lang="en-US" sz="4000" dirty="0" smtClean="0">
                <a:latin typeface="Times New Roman" charset="0"/>
              </a:rPr>
              <a:t>utorial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</a:rPr>
              <a:t/>
            </a:r>
            <a:br>
              <a:rPr lang="en-US" sz="2800" dirty="0" smtClean="0">
                <a:solidFill>
                  <a:schemeClr val="tx1"/>
                </a:solidFill>
                <a:latin typeface="Times New Roman" charset="0"/>
              </a:rPr>
            </a:br>
            <a:r>
              <a:rPr lang="en-US" sz="2800" dirty="0" smtClean="0">
                <a:latin typeface="Times New Roman" charset="0"/>
              </a:rPr>
              <a:t>Simulation and fitting in ROOT</a:t>
            </a:r>
            <a:endParaRPr lang="en-US" sz="2800" dirty="0">
              <a:latin typeface="Times New Roman" charset="0"/>
            </a:endParaRPr>
          </a:p>
        </p:txBody>
      </p:sp>
      <p:sp>
        <p:nvSpPr>
          <p:cNvPr id="12290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800" dirty="0" smtClean="0">
              <a:latin typeface="Times New Roman" charset="0"/>
            </a:endParaRPr>
          </a:p>
          <a:p>
            <a:r>
              <a:rPr lang="en-US" sz="2800" dirty="0" smtClean="0">
                <a:latin typeface="Times New Roman" charset="0"/>
              </a:rPr>
              <a:t>Attilio </a:t>
            </a:r>
            <a:r>
              <a:rPr lang="en-US" sz="2800" dirty="0">
                <a:latin typeface="Times New Roman" charset="0"/>
              </a:rPr>
              <a:t>Andreazza </a:t>
            </a:r>
            <a:endParaRPr lang="en-US" sz="2800" dirty="0" smtClean="0">
              <a:latin typeface="Times New Roman" charset="0"/>
            </a:endParaRPr>
          </a:p>
          <a:p>
            <a:r>
              <a:rPr lang="en-US" sz="2400" dirty="0" err="1" smtClean="0">
                <a:latin typeface="Times New Roman" charset="0"/>
              </a:rPr>
              <a:t>Università</a:t>
            </a:r>
            <a:r>
              <a:rPr lang="en-US" sz="2400" dirty="0" smtClean="0">
                <a:latin typeface="Times New Roman" charset="0"/>
              </a:rPr>
              <a:t> di </a:t>
            </a:r>
            <a:r>
              <a:rPr lang="en-US" sz="2400" dirty="0">
                <a:latin typeface="Times New Roman" charset="0"/>
              </a:rPr>
              <a:t>Milano and </a:t>
            </a:r>
            <a:r>
              <a:rPr lang="en-US" sz="2400" dirty="0" smtClean="0">
                <a:latin typeface="Times New Roman" charset="0"/>
              </a:rPr>
              <a:t>INFN</a:t>
            </a:r>
          </a:p>
          <a:p>
            <a:endParaRPr lang="en-US" sz="2800" dirty="0" smtClean="0">
              <a:latin typeface="Times New Roman" charset="0"/>
            </a:endParaRPr>
          </a:p>
          <a:p>
            <a:r>
              <a:rPr lang="en-US" sz="2800" dirty="0" err="1" smtClean="0">
                <a:latin typeface="Times New Roman" charset="0"/>
              </a:rPr>
              <a:t>Caterina</a:t>
            </a:r>
            <a:r>
              <a:rPr lang="en-US" sz="2800" dirty="0" smtClean="0">
                <a:latin typeface="Times New Roman" charset="0"/>
              </a:rPr>
              <a:t> </a:t>
            </a:r>
            <a:r>
              <a:rPr lang="en-US" sz="2800" dirty="0" err="1" smtClean="0">
                <a:latin typeface="Times New Roman" charset="0"/>
              </a:rPr>
              <a:t>Doglioni</a:t>
            </a:r>
            <a:r>
              <a:rPr lang="en-US" sz="2800" dirty="0" smtClean="0">
                <a:latin typeface="Times New Roman" charset="0"/>
              </a:rPr>
              <a:t> </a:t>
            </a:r>
            <a:endParaRPr lang="en-US" sz="2800" dirty="0">
              <a:latin typeface="Times New Roman" charset="0"/>
            </a:endParaRPr>
          </a:p>
          <a:p>
            <a:r>
              <a:rPr lang="en-US" sz="2400" dirty="0" err="1" smtClean="0">
                <a:latin typeface="Times New Roman" charset="0"/>
              </a:rPr>
              <a:t>Université</a:t>
            </a:r>
            <a:r>
              <a:rPr lang="en-US" sz="2400" dirty="0" smtClean="0">
                <a:latin typeface="Times New Roman" charset="0"/>
              </a:rPr>
              <a:t> de Genève</a:t>
            </a:r>
            <a:endParaRPr lang="it-IT" sz="2400" dirty="0">
              <a:latin typeface="Times New Roman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568" y="4187758"/>
            <a:ext cx="2448272" cy="1874458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advTm="16848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Move</a:t>
            </a:r>
            <a:r>
              <a:rPr lang="it-IT" dirty="0" smtClean="0"/>
              <a:t> to a </a:t>
            </a:r>
            <a:r>
              <a:rPr lang="it-IT" dirty="0" err="1" smtClean="0"/>
              <a:t>compiled</a:t>
            </a:r>
            <a:r>
              <a:rPr lang="it-IT" dirty="0" smtClean="0"/>
              <a:t> macro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464" y="836712"/>
            <a:ext cx="6336704" cy="4968552"/>
          </a:xfrm>
        </p:spPr>
        <p:txBody>
          <a:bodyPr/>
          <a:lstStyle/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#include "TRandom3.h"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#include "TH1F.h"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#include "</a:t>
            </a:r>
            <a:r>
              <a:rPr lang="it-IT" sz="1400" b="1" dirty="0" err="1">
                <a:latin typeface="Courier New"/>
                <a:cs typeface="Courier New"/>
              </a:rPr>
              <a:t>TMath.h</a:t>
            </a:r>
            <a:r>
              <a:rPr lang="it-IT" sz="1400" b="1" dirty="0">
                <a:latin typeface="Courier New"/>
                <a:cs typeface="Courier New"/>
              </a:rPr>
              <a:t>"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#include "</a:t>
            </a:r>
            <a:r>
              <a:rPr lang="it-IT" sz="1400" b="1" dirty="0" err="1">
                <a:latin typeface="Courier New"/>
                <a:cs typeface="Courier New"/>
              </a:rPr>
              <a:t>TTree.h</a:t>
            </a:r>
            <a:r>
              <a:rPr lang="it-IT" sz="1400" b="1" dirty="0">
                <a:latin typeface="Courier New"/>
                <a:cs typeface="Courier New"/>
              </a:rPr>
              <a:t>"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#include "</a:t>
            </a:r>
            <a:r>
              <a:rPr lang="it-IT" sz="1400" b="1" dirty="0" err="1">
                <a:latin typeface="Courier New"/>
                <a:cs typeface="Courier New"/>
              </a:rPr>
              <a:t>TFile.h</a:t>
            </a:r>
            <a:r>
              <a:rPr lang="it-IT" sz="1400" b="1" dirty="0">
                <a:latin typeface="Courier New"/>
                <a:cs typeface="Courier New"/>
              </a:rPr>
              <a:t>"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#include "</a:t>
            </a:r>
            <a:r>
              <a:rPr lang="it-IT" sz="1400" b="1" dirty="0" err="1">
                <a:latin typeface="Courier New"/>
                <a:cs typeface="Courier New"/>
              </a:rPr>
              <a:t>TLorentzVector.h</a:t>
            </a:r>
            <a:r>
              <a:rPr lang="it-IT" sz="1400" b="1" dirty="0">
                <a:latin typeface="Courier New"/>
                <a:cs typeface="Courier New"/>
              </a:rPr>
              <a:t>"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#include "</a:t>
            </a:r>
            <a:r>
              <a:rPr lang="it-IT" sz="1400" b="1" dirty="0" err="1">
                <a:latin typeface="Courier New"/>
                <a:cs typeface="Courier New"/>
              </a:rPr>
              <a:t>TCanvas.h</a:t>
            </a:r>
            <a:r>
              <a:rPr lang="it-IT" sz="1400" b="1" dirty="0">
                <a:latin typeface="Courier New"/>
                <a:cs typeface="Courier New"/>
              </a:rPr>
              <a:t>"</a:t>
            </a:r>
          </a:p>
          <a:p>
            <a:pPr marL="0" indent="0">
              <a:buNone/>
            </a:pPr>
            <a:endParaRPr lang="it-IT" sz="1400" b="1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#include &lt;</a:t>
            </a:r>
            <a:r>
              <a:rPr lang="it-IT" sz="1400" b="1" dirty="0" err="1">
                <a:latin typeface="Courier New"/>
                <a:cs typeface="Courier New"/>
              </a:rPr>
              <a:t>cmath</a:t>
            </a:r>
            <a:r>
              <a:rPr lang="it-IT" sz="1400" b="1" dirty="0">
                <a:latin typeface="Courier New"/>
                <a:cs typeface="Courier New"/>
              </a:rPr>
              <a:t>&gt;</a:t>
            </a:r>
          </a:p>
          <a:p>
            <a:pPr marL="0" indent="0">
              <a:buNone/>
            </a:pPr>
            <a:endParaRPr lang="it-IT" sz="1400" b="1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 err="1">
                <a:latin typeface="Courier New"/>
                <a:cs typeface="Courier New"/>
              </a:rPr>
              <a:t>v</a:t>
            </a:r>
            <a:r>
              <a:rPr lang="it-IT" sz="1400" b="1" dirty="0" err="1" smtClean="0">
                <a:latin typeface="Courier New"/>
                <a:cs typeface="Courier New"/>
              </a:rPr>
              <a:t>oid</a:t>
            </a:r>
            <a:r>
              <a:rPr lang="it-IT" sz="1400" b="1" dirty="0" smtClean="0">
                <a:latin typeface="Courier New"/>
                <a:cs typeface="Courier New"/>
              </a:rPr>
              <a:t> </a:t>
            </a:r>
            <a:r>
              <a:rPr lang="it-IT" sz="1400" b="1" dirty="0" err="1" smtClean="0">
                <a:latin typeface="Courier New"/>
                <a:cs typeface="Courier New"/>
              </a:rPr>
              <a:t>generator_simple</a:t>
            </a:r>
            <a:r>
              <a:rPr lang="it-IT" sz="1400" b="1" dirty="0" smtClean="0">
                <a:latin typeface="Courier New"/>
                <a:cs typeface="Courier New"/>
              </a:rPr>
              <a:t>(</a:t>
            </a:r>
            <a:r>
              <a:rPr lang="it-IT" sz="1400" b="1" dirty="0" err="1" smtClean="0">
                <a:latin typeface="Courier New"/>
                <a:cs typeface="Courier New"/>
              </a:rPr>
              <a:t>Int_t</a:t>
            </a: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err="1" smtClean="0">
                <a:latin typeface="Courier New"/>
                <a:cs typeface="Courier New"/>
              </a:rPr>
              <a:t>events</a:t>
            </a:r>
            <a:r>
              <a:rPr lang="it-IT" sz="1400" b="1" dirty="0" smtClean="0">
                <a:latin typeface="Courier New"/>
                <a:cs typeface="Courier New"/>
              </a:rPr>
              <a:t>, </a:t>
            </a:r>
            <a:r>
              <a:rPr lang="it-IT" sz="1400" b="1" dirty="0" err="1" smtClean="0">
                <a:latin typeface="Courier New"/>
                <a:cs typeface="Courier New"/>
              </a:rPr>
              <a:t>char</a:t>
            </a:r>
            <a:r>
              <a:rPr lang="it-IT" sz="1400" b="1" dirty="0" smtClean="0">
                <a:latin typeface="Courier New"/>
                <a:cs typeface="Courier New"/>
              </a:rPr>
              <a:t>* </a:t>
            </a:r>
            <a:r>
              <a:rPr lang="it-IT" sz="1400" b="1" dirty="0" err="1" smtClean="0">
                <a:latin typeface="Courier New"/>
                <a:cs typeface="Courier New"/>
              </a:rPr>
              <a:t>filename</a:t>
            </a:r>
            <a:r>
              <a:rPr lang="it-IT" sz="1400" b="1" dirty="0" smtClean="0">
                <a:latin typeface="Courier New"/>
                <a:cs typeface="Courier New"/>
              </a:rPr>
              <a:t>) {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...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272" y="4149080"/>
            <a:ext cx="5061744" cy="1512168"/>
          </a:xfrm>
        </p:spPr>
        <p:txBody>
          <a:bodyPr/>
          <a:lstStyle/>
          <a:p>
            <a:pPr marL="0" indent="0">
              <a:buNone/>
            </a:pPr>
            <a:r>
              <a:rPr lang="it-IT" sz="2000" b="1" dirty="0" err="1" smtClean="0">
                <a:cs typeface="Courier New"/>
              </a:rPr>
              <a:t>Interpreted</a:t>
            </a:r>
            <a:r>
              <a:rPr lang="it-IT" sz="2000" b="1" dirty="0" smtClean="0">
                <a:cs typeface="Courier New"/>
              </a:rPr>
              <a:t> macro:</a:t>
            </a:r>
          </a:p>
          <a:p>
            <a:pPr marL="0" indent="0">
              <a:buNone/>
            </a:pP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root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–l</a:t>
            </a:r>
            <a:b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</a:b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.L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generator_simple.C</a:t>
            </a:r>
            <a:endParaRPr lang="it-IT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generator_simple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(100000,”file.root”)</a:t>
            </a:r>
            <a:endParaRPr lang="it-IT" sz="14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 bwMode="auto">
          <a:xfrm>
            <a:off x="4931816" y="4149080"/>
            <a:ext cx="5061744" cy="1512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06" tIns="45703" rIns="91406" bIns="45703" numCol="1" anchor="t" anchorCtr="0" compatLnSpc="1">
            <a:prstTxWarp prst="textNoShape">
              <a:avLst/>
            </a:prstTxWarp>
          </a:bodyPr>
          <a:lstStyle>
            <a:lvl1pPr marL="338138" indent="-338138" algn="l" defTabSz="9096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700">
                <a:solidFill>
                  <a:srgbClr val="272C6B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38188" indent="-280988" algn="l" defTabSz="9096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300">
                <a:solidFill>
                  <a:srgbClr val="272C6B"/>
                </a:solidFill>
                <a:latin typeface="+mn-lt"/>
                <a:ea typeface="ＭＳ Ｐゴシック" charset="0"/>
              </a:defRPr>
            </a:lvl2pPr>
            <a:lvl3pPr marL="1139825" indent="-225425" algn="l" defTabSz="909638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1900">
                <a:solidFill>
                  <a:srgbClr val="272C6B"/>
                </a:solidFill>
                <a:latin typeface="+mn-lt"/>
                <a:ea typeface="ＭＳ Ｐゴシック" charset="0"/>
              </a:defRPr>
            </a:lvl3pPr>
            <a:lvl4pPr marL="1597025" indent="-225425" algn="l" defTabSz="909638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700">
                <a:solidFill>
                  <a:srgbClr val="272C6B"/>
                </a:solidFill>
                <a:latin typeface="+mn-lt"/>
                <a:ea typeface="ＭＳ Ｐゴシック" charset="0"/>
              </a:defRPr>
            </a:lvl4pPr>
            <a:lvl5pPr marL="2054225" indent="-225425" algn="l" defTabSz="909638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rgbClr val="272C6B"/>
                </a:solidFill>
                <a:latin typeface="+mn-lt"/>
                <a:ea typeface="ＭＳ Ｐゴシック" charset="0"/>
              </a:defRPr>
            </a:lvl5pPr>
            <a:lvl6pPr marL="2491504" indent="-229244" algn="l" defTabSz="91395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6pPr>
            <a:lvl7pPr marL="2925858" indent="-229244" algn="l" defTabSz="91395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7pPr>
            <a:lvl8pPr marL="3360213" indent="-229244" algn="l" defTabSz="91395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8pPr>
            <a:lvl9pPr marL="3794566" indent="-229244" algn="l" defTabSz="91395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7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FontTx/>
              <a:buNone/>
            </a:pPr>
            <a:r>
              <a:rPr lang="it-IT" sz="2000" b="1" dirty="0" err="1" smtClean="0">
                <a:cs typeface="Courier New"/>
              </a:rPr>
              <a:t>Compiled</a:t>
            </a:r>
            <a:r>
              <a:rPr lang="it-IT" sz="2000" b="1" dirty="0" smtClean="0">
                <a:cs typeface="Courier New"/>
              </a:rPr>
              <a:t> macro:</a:t>
            </a:r>
          </a:p>
          <a:p>
            <a:pPr marL="0" indent="0">
              <a:buFontTx/>
              <a:buNone/>
            </a:pP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root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–l</a:t>
            </a:r>
            <a:b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</a:b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.L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generator_simple.C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+</a:t>
            </a:r>
          </a:p>
          <a:p>
            <a:pPr marL="0" indent="0">
              <a:buFontTx/>
              <a:buNone/>
            </a:pP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generator_simple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(100000,”file.root”)</a:t>
            </a:r>
            <a:endParaRPr lang="it-IT" sz="14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28864" y="5436512"/>
            <a:ext cx="1944216" cy="584776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00"/>
              </a:gs>
            </a:gsLst>
            <a:lin ang="0" scaled="1"/>
            <a:tileRect/>
          </a:gra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Check the execution time difference</a:t>
            </a:r>
            <a:endParaRPr lang="en-GB" sz="1600" b="1" dirty="0"/>
          </a:p>
        </p:txBody>
      </p:sp>
      <p:sp>
        <p:nvSpPr>
          <p:cNvPr id="10" name="Line Callout 1 9"/>
          <p:cNvSpPr/>
          <p:nvPr/>
        </p:nvSpPr>
        <p:spPr>
          <a:xfrm>
            <a:off x="5817096" y="980728"/>
            <a:ext cx="2736304" cy="576064"/>
          </a:xfrm>
          <a:prstGeom prst="borderCallout1">
            <a:avLst>
              <a:gd name="adj1" fmla="val 18750"/>
              <a:gd name="adj2" fmla="val -8333"/>
              <a:gd name="adj3" fmla="val 101087"/>
              <a:gd name="adj4" fmla="val -87951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All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used</a:t>
            </a:r>
            <a:r>
              <a:rPr lang="it-IT" sz="1600" b="1" dirty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classes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need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their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corresponding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i="1" dirty="0" err="1" smtClean="0">
                <a:solidFill>
                  <a:srgbClr val="272C6B"/>
                </a:solidFill>
              </a:rPr>
              <a:t>header</a:t>
            </a:r>
            <a:r>
              <a:rPr lang="it-IT" sz="1600" b="1" dirty="0" smtClean="0">
                <a:solidFill>
                  <a:srgbClr val="272C6B"/>
                </a:solidFill>
              </a:rPr>
              <a:t> file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11" name="Line Callout 1 10"/>
          <p:cNvSpPr/>
          <p:nvPr/>
        </p:nvSpPr>
        <p:spPr>
          <a:xfrm>
            <a:off x="5969496" y="2060848"/>
            <a:ext cx="2736304" cy="864096"/>
          </a:xfrm>
          <a:prstGeom prst="borderCallout1">
            <a:avLst>
              <a:gd name="adj1" fmla="val 18750"/>
              <a:gd name="adj2" fmla="val -8333"/>
              <a:gd name="adj3" fmla="val 161606"/>
              <a:gd name="adj4" fmla="val -129996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Define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interface</a:t>
            </a:r>
            <a:r>
              <a:rPr lang="it-IT" sz="1600" b="1" dirty="0" smtClean="0">
                <a:solidFill>
                  <a:srgbClr val="272C6B"/>
                </a:solidFill>
              </a:rPr>
              <a:t> to </a:t>
            </a:r>
            <a:r>
              <a:rPr lang="it-IT" sz="1600" b="1" dirty="0" err="1" smtClean="0">
                <a:solidFill>
                  <a:srgbClr val="272C6B"/>
                </a:solidFill>
              </a:rPr>
              <a:t>interactively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change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number</a:t>
            </a:r>
            <a:r>
              <a:rPr lang="it-IT" sz="1600" b="1" dirty="0" smtClean="0">
                <a:solidFill>
                  <a:srgbClr val="272C6B"/>
                </a:solidFill>
              </a:rPr>
              <a:t> of </a:t>
            </a:r>
            <a:r>
              <a:rPr lang="it-IT" sz="1600" b="1" dirty="0" err="1" smtClean="0">
                <a:solidFill>
                  <a:srgbClr val="272C6B"/>
                </a:solidFill>
              </a:rPr>
              <a:t>events</a:t>
            </a:r>
            <a:r>
              <a:rPr lang="it-IT" sz="1600" b="1" dirty="0" smtClean="0">
                <a:solidFill>
                  <a:srgbClr val="272C6B"/>
                </a:solidFill>
              </a:rPr>
              <a:t> and output file</a:t>
            </a:r>
            <a:endParaRPr lang="it-IT" sz="1600" b="1" dirty="0">
              <a:solidFill>
                <a:srgbClr val="272C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1361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For </a:t>
            </a:r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distributions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777536" cy="5184576"/>
          </a:xfrm>
        </p:spPr>
        <p:txBody>
          <a:bodyPr/>
          <a:lstStyle/>
          <a:p>
            <a:r>
              <a:rPr lang="it-IT" sz="2000" dirty="0" smtClean="0"/>
              <a:t>The </a:t>
            </a:r>
            <a:r>
              <a:rPr lang="it-IT" sz="1800" b="1" dirty="0" smtClean="0">
                <a:solidFill>
                  <a:srgbClr val="800000"/>
                </a:solidFill>
                <a:latin typeface="Courier New"/>
                <a:cs typeface="Courier New"/>
              </a:rPr>
              <a:t>TF1</a:t>
            </a:r>
            <a:r>
              <a:rPr lang="it-IT" sz="2000" dirty="0" smtClean="0"/>
              <a:t> and the </a:t>
            </a:r>
            <a:r>
              <a:rPr lang="it-IT" sz="1800" b="1" dirty="0" smtClean="0">
                <a:solidFill>
                  <a:srgbClr val="800000"/>
                </a:solidFill>
                <a:latin typeface="Courier New"/>
                <a:cs typeface="Courier New"/>
              </a:rPr>
              <a:t>TH</a:t>
            </a:r>
            <a:r>
              <a:rPr lang="it-IT" sz="2000" dirty="0" smtClean="0"/>
              <a:t>* (</a:t>
            </a:r>
            <a:r>
              <a:rPr lang="it-IT" sz="2000" dirty="0" err="1" smtClean="0"/>
              <a:t>including</a:t>
            </a:r>
            <a:r>
              <a:rPr lang="it-IT" sz="2000" dirty="0" smtClean="0"/>
              <a:t> multi-</a:t>
            </a:r>
            <a:r>
              <a:rPr lang="it-IT" sz="2000" dirty="0" err="1" smtClean="0"/>
              <a:t>dimensional</a:t>
            </a:r>
            <a:r>
              <a:rPr lang="it-IT" sz="2000" dirty="0" smtClean="0"/>
              <a:t> </a:t>
            </a:r>
            <a:r>
              <a:rPr lang="it-IT" sz="2000" dirty="0" err="1" smtClean="0"/>
              <a:t>histograms</a:t>
            </a:r>
            <a:r>
              <a:rPr lang="it-IT" sz="2000" dirty="0" smtClean="0"/>
              <a:t>) </a:t>
            </a:r>
            <a:r>
              <a:rPr lang="it-IT" sz="2000" dirty="0" err="1" smtClean="0"/>
              <a:t>classes</a:t>
            </a:r>
            <a:r>
              <a:rPr lang="it-IT" sz="2000" dirty="0" smtClean="0"/>
              <a:t> </a:t>
            </a:r>
            <a:r>
              <a:rPr lang="it-IT" sz="2000" dirty="0" err="1" smtClean="0"/>
              <a:t>provide</a:t>
            </a:r>
            <a:r>
              <a:rPr lang="it-IT" sz="2000" dirty="0" smtClean="0"/>
              <a:t> a </a:t>
            </a:r>
            <a:r>
              <a:rPr lang="it-IT" sz="18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GetRandom</a:t>
            </a:r>
            <a:r>
              <a:rPr lang="it-IT" sz="2000" dirty="0" smtClean="0"/>
              <a:t> </a:t>
            </a:r>
            <a:r>
              <a:rPr lang="it-IT" sz="2000" dirty="0" err="1" smtClean="0"/>
              <a:t>method</a:t>
            </a:r>
            <a:r>
              <a:rPr lang="it-IT" sz="2000" dirty="0" smtClean="0"/>
              <a:t> to generate random </a:t>
            </a:r>
            <a:r>
              <a:rPr lang="it-IT" sz="2000" dirty="0" err="1" smtClean="0"/>
              <a:t>numbers</a:t>
            </a:r>
            <a:r>
              <a:rPr lang="it-IT" sz="2000" dirty="0" smtClean="0"/>
              <a:t> </a:t>
            </a:r>
            <a:r>
              <a:rPr lang="it-IT" sz="2000" dirty="0" err="1" smtClean="0"/>
              <a:t>according</a:t>
            </a:r>
            <a:r>
              <a:rPr lang="it-IT" sz="2000" dirty="0" smtClean="0"/>
              <a:t> to the </a:t>
            </a:r>
            <a:r>
              <a:rPr lang="it-IT" sz="2000" dirty="0" err="1" smtClean="0"/>
              <a:t>given</a:t>
            </a:r>
            <a:r>
              <a:rPr lang="it-IT" sz="2000" dirty="0" smtClean="0"/>
              <a:t> </a:t>
            </a:r>
            <a:r>
              <a:rPr lang="it-IT" sz="2000" dirty="0" err="1" smtClean="0"/>
              <a:t>distributions</a:t>
            </a:r>
            <a:r>
              <a:rPr lang="it-IT" sz="2000" dirty="0" smtClean="0"/>
              <a:t>.</a:t>
            </a:r>
          </a:p>
          <a:p>
            <a:r>
              <a:rPr lang="it-IT" sz="2000" b="1" dirty="0" err="1" smtClean="0"/>
              <a:t>Example</a:t>
            </a:r>
            <a:r>
              <a:rPr lang="it-IT" sz="2000" b="1" dirty="0" smtClean="0"/>
              <a:t>: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use for the </a:t>
            </a:r>
            <a:r>
              <a:rPr lang="it-IT" sz="2000" dirty="0" err="1" smtClean="0"/>
              <a:t>photons</a:t>
            </a:r>
            <a:r>
              <a:rPr lang="it-IT" sz="2000" dirty="0" smtClean="0"/>
              <a:t> a </a:t>
            </a:r>
            <a:r>
              <a:rPr lang="it-IT" sz="2000" dirty="0" err="1" smtClean="0"/>
              <a:t>forward-peaked</a:t>
            </a:r>
            <a:r>
              <a:rPr lang="it-IT" sz="2000" dirty="0" smtClean="0"/>
              <a:t> </a:t>
            </a:r>
            <a:r>
              <a:rPr lang="it-IT" sz="2000" dirty="0" err="1" smtClean="0"/>
              <a:t>distribution</a:t>
            </a:r>
            <a:r>
              <a:rPr lang="it-IT" sz="2000" dirty="0" smtClean="0"/>
              <a:t>, </a:t>
            </a:r>
            <a:r>
              <a:rPr lang="it-IT" sz="2000" dirty="0" err="1" smtClean="0"/>
              <a:t>instead</a:t>
            </a:r>
            <a:r>
              <a:rPr lang="it-IT" sz="2000" dirty="0" smtClean="0"/>
              <a:t> of an </a:t>
            </a:r>
            <a:r>
              <a:rPr lang="it-IT" sz="2000" dirty="0" err="1" smtClean="0"/>
              <a:t>uniform</a:t>
            </a:r>
            <a:r>
              <a:rPr lang="it-IT" sz="2000" dirty="0" smtClean="0"/>
              <a:t> </a:t>
            </a:r>
            <a:r>
              <a:rPr lang="it-IT" sz="2000" dirty="0" err="1" smtClean="0"/>
              <a:t>one</a:t>
            </a:r>
            <a:r>
              <a:rPr lang="it-IT" sz="2000" dirty="0" smtClean="0"/>
              <a:t>:</a:t>
            </a:r>
          </a:p>
          <a:p>
            <a:pPr marL="0" indent="0">
              <a:buNone/>
            </a:pPr>
            <a:r>
              <a:rPr lang="it-IT" sz="2000" dirty="0" smtClean="0"/>
              <a:t> </a:t>
            </a:r>
          </a:p>
          <a:p>
            <a:pPr marL="0" indent="0">
              <a:buNone/>
            </a:pPr>
            <a:endParaRPr lang="it-IT" sz="2000" dirty="0" smtClean="0"/>
          </a:p>
          <a:p>
            <a:pPr marL="457200" lvl="1" indent="0">
              <a:buNone/>
            </a:pPr>
            <a:r>
              <a:rPr lang="en-US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TF1</a:t>
            </a: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* </a:t>
            </a:r>
            <a:r>
              <a:rPr lang="en-US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myPDF</a:t>
            </a: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 = new TF1("myPDF","1./</a:t>
            </a:r>
            <a:r>
              <a:rPr lang="en-US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sqrt</a:t>
            </a: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(1-x*x)",-0.99,0.99);</a:t>
            </a:r>
          </a:p>
          <a:p>
            <a:pPr marL="457200" lvl="1" indent="0">
              <a:buNone/>
            </a:pPr>
            <a:r>
              <a:rPr lang="en-US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for </a:t>
            </a: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en-US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Int_t</a:t>
            </a: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en-US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i</a:t>
            </a: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=0; </a:t>
            </a:r>
            <a:r>
              <a:rPr lang="en-US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i</a:t>
            </a: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&lt;events; </a:t>
            </a:r>
            <a:r>
              <a:rPr lang="en-US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i</a:t>
            </a: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++) </a:t>
            </a:r>
            <a:r>
              <a:rPr lang="en-US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{</a:t>
            </a:r>
          </a:p>
          <a:p>
            <a:pPr marL="457200" lvl="1" indent="0">
              <a:buNone/>
            </a:pP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en-US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...</a:t>
            </a:r>
          </a:p>
          <a:p>
            <a:pPr marL="457200" lvl="1" indent="0">
              <a:buNone/>
            </a:pP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en-US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Double_t</a:t>
            </a:r>
            <a:r>
              <a:rPr lang="en-US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en-US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coss</a:t>
            </a: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 = </a:t>
            </a:r>
            <a:r>
              <a:rPr lang="en-US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myPDF</a:t>
            </a: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en-US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GetRandom</a:t>
            </a: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()</a:t>
            </a:r>
            <a:r>
              <a:rPr lang="en-US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</a:p>
          <a:p>
            <a:pPr marL="457200" lvl="1" indent="0">
              <a:buNone/>
            </a:pPr>
            <a:r>
              <a:rPr lang="en-US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en-US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...</a:t>
            </a:r>
            <a:endParaRPr lang="it-IT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endParaRPr lang="it-I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5382946"/>
              </p:ext>
            </p:extLst>
          </p:nvPr>
        </p:nvGraphicFramePr>
        <p:xfrm>
          <a:off x="4088904" y="2180283"/>
          <a:ext cx="1139825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4" name="Equation" r:id="rId3" imgW="876300" imgH="406400" progId="Equation.3">
                  <p:embed/>
                </p:oleObj>
              </mc:Choice>
              <mc:Fallback>
                <p:oleObj name="Equation" r:id="rId3" imgW="8763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88904" y="2180283"/>
                        <a:ext cx="1139825" cy="528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14812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Fitting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2480" y="836712"/>
            <a:ext cx="9505056" cy="5184576"/>
          </a:xfrm>
        </p:spPr>
        <p:txBody>
          <a:bodyPr/>
          <a:lstStyle/>
          <a:p>
            <a:r>
              <a:rPr lang="en-GB" sz="2800" dirty="0" smtClean="0"/>
              <a:t>Determine a set of parameters of a model that better describe the measurements.</a:t>
            </a:r>
          </a:p>
          <a:p>
            <a:r>
              <a:rPr lang="en-GB" sz="2800" dirty="0" smtClean="0"/>
              <a:t>But also:</a:t>
            </a:r>
          </a:p>
          <a:p>
            <a:pPr lvl="1"/>
            <a:r>
              <a:rPr lang="en-GB" sz="2400" dirty="0" smtClean="0"/>
              <a:t>Does the model described the data well enough?</a:t>
            </a:r>
          </a:p>
          <a:p>
            <a:pPr lvl="1"/>
            <a:r>
              <a:rPr lang="en-GB" sz="2400" dirty="0" smtClean="0"/>
              <a:t>Which are the uncertainties on the best set of parameters?</a:t>
            </a:r>
          </a:p>
          <a:p>
            <a:pPr lvl="1"/>
            <a:r>
              <a:rPr lang="en-GB" sz="2400" dirty="0" smtClean="0"/>
              <a:t>Correlations among the parameters</a:t>
            </a:r>
            <a:endParaRPr lang="en-GB" sz="2800" dirty="0" smtClean="0"/>
          </a:p>
          <a:p>
            <a:r>
              <a:rPr lang="en-GB" sz="2800" dirty="0" smtClean="0"/>
              <a:t>Different techniques and methods:</a:t>
            </a:r>
          </a:p>
          <a:p>
            <a:pPr lvl="1"/>
            <a:r>
              <a:rPr lang="en-GB" sz="2400" dirty="0" smtClean="0"/>
              <a:t>Binned vs. </a:t>
            </a:r>
            <a:r>
              <a:rPr lang="en-GB" sz="2400" dirty="0" err="1" smtClean="0"/>
              <a:t>unbinned</a:t>
            </a:r>
            <a:r>
              <a:rPr lang="en-GB" sz="2400" dirty="0" smtClean="0"/>
              <a:t> data</a:t>
            </a:r>
          </a:p>
          <a:p>
            <a:pPr lvl="1"/>
            <a:r>
              <a:rPr lang="en-GB" sz="2400" dirty="0" smtClean="0">
                <a:latin typeface="Symbol" charset="2"/>
                <a:cs typeface="Symbol" charset="2"/>
              </a:rPr>
              <a:t>c</a:t>
            </a:r>
            <a:r>
              <a:rPr lang="en-GB" sz="2400" baseline="30000" dirty="0" smtClean="0"/>
              <a:t>2</a:t>
            </a:r>
            <a:r>
              <a:rPr lang="en-GB" sz="2400" dirty="0" smtClean="0"/>
              <a:t> vs. log-Likelihood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2846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Example</a:t>
            </a:r>
            <a:r>
              <a:rPr lang="it-IT" dirty="0" smtClean="0"/>
              <a:t>: </a:t>
            </a:r>
            <a:r>
              <a:rPr lang="it-IT" dirty="0" smtClean="0">
                <a:latin typeface="Symbol" charset="2"/>
                <a:cs typeface="Symbol" charset="2"/>
              </a:rPr>
              <a:t>c</a:t>
            </a:r>
            <a:r>
              <a:rPr lang="it-IT" baseline="30000" dirty="0" smtClean="0"/>
              <a:t>2</a:t>
            </a:r>
            <a:r>
              <a:rPr lang="it-IT" dirty="0" smtClean="0"/>
              <a:t> </a:t>
            </a:r>
            <a:r>
              <a:rPr lang="it-IT" dirty="0" err="1" smtClean="0"/>
              <a:t>fit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08720"/>
            <a:ext cx="6321152" cy="5184576"/>
          </a:xfrm>
        </p:spPr>
        <p:txBody>
          <a:bodyPr/>
          <a:lstStyle/>
          <a:p>
            <a:r>
              <a:rPr lang="it-IT" sz="2000" b="1" i="1" dirty="0" err="1" smtClean="0"/>
              <a:t>Minimize</a:t>
            </a:r>
            <a:r>
              <a:rPr lang="it-IT" sz="2000" b="1" i="1" dirty="0" smtClean="0"/>
              <a:t>  </a:t>
            </a:r>
            <a:r>
              <a:rPr lang="it-IT" sz="2000" b="1" i="1" dirty="0" err="1" smtClean="0"/>
              <a:t>deviations</a:t>
            </a:r>
            <a:r>
              <a:rPr lang="it-IT" sz="2000" b="1" i="1" dirty="0" smtClean="0"/>
              <a:t> </a:t>
            </a:r>
            <a:r>
              <a:rPr lang="it-IT" sz="2000" b="1" i="1" dirty="0" err="1" smtClean="0"/>
              <a:t>normalized</a:t>
            </a:r>
            <a:r>
              <a:rPr lang="it-IT" sz="2000" b="1" i="1" dirty="0" smtClean="0"/>
              <a:t> by </a:t>
            </a:r>
            <a:r>
              <a:rPr lang="it-IT" sz="2000" b="1" i="1" dirty="0" err="1" smtClean="0"/>
              <a:t>their</a:t>
            </a:r>
            <a:r>
              <a:rPr lang="it-IT" sz="2000" b="1" i="1" dirty="0" smtClean="0"/>
              <a:t> </a:t>
            </a:r>
            <a:r>
              <a:rPr lang="it-IT" sz="2000" b="1" i="1" dirty="0" err="1" smtClean="0"/>
              <a:t>uncertainties</a:t>
            </a:r>
            <a:r>
              <a:rPr lang="it-IT" sz="2000" b="1" i="1" dirty="0" smtClean="0"/>
              <a:t>.</a:t>
            </a:r>
          </a:p>
          <a:p>
            <a:r>
              <a:rPr lang="it-IT" sz="2000" b="1" dirty="0" err="1" smtClean="0"/>
              <a:t>Binned</a:t>
            </a:r>
            <a:r>
              <a:rPr lang="it-IT" sz="2000" b="1" dirty="0" smtClean="0"/>
              <a:t> data</a:t>
            </a:r>
          </a:p>
          <a:p>
            <a:pPr lvl="1"/>
            <a:r>
              <a:rPr lang="it-IT" sz="1800" dirty="0" smtClean="0"/>
              <a:t>Compare bin </a:t>
            </a:r>
            <a:r>
              <a:rPr lang="it-IT" sz="1800" dirty="0" err="1" smtClean="0"/>
              <a:t>content</a:t>
            </a:r>
            <a:r>
              <a:rPr lang="it-IT" sz="1800" dirty="0" smtClean="0"/>
              <a:t> of an </a:t>
            </a:r>
            <a:r>
              <a:rPr lang="it-IT" sz="1800" dirty="0" err="1" smtClean="0"/>
              <a:t>histogram</a:t>
            </a:r>
            <a:r>
              <a:rPr lang="it-IT" sz="1800" dirty="0" smtClean="0"/>
              <a:t> with </a:t>
            </a:r>
            <a:r>
              <a:rPr lang="it-IT" sz="1800" dirty="0" err="1" smtClean="0"/>
              <a:t>expectation</a:t>
            </a:r>
            <a:r>
              <a:rPr lang="it-IT" sz="1800" dirty="0" smtClean="0"/>
              <a:t> from model.</a:t>
            </a:r>
          </a:p>
          <a:p>
            <a:pPr lvl="1"/>
            <a:r>
              <a:rPr lang="it-IT" sz="1800" b="1" dirty="0" err="1" smtClean="0"/>
              <a:t>Example</a:t>
            </a:r>
            <a:r>
              <a:rPr lang="it-IT" sz="1800" b="1" dirty="0" smtClean="0"/>
              <a:t>:</a:t>
            </a:r>
            <a:r>
              <a:rPr lang="it-IT" sz="1800" dirty="0" smtClean="0"/>
              <a:t> data </a:t>
            </a:r>
            <a:r>
              <a:rPr lang="it-IT" sz="1800" dirty="0" err="1" smtClean="0"/>
              <a:t>normally</a:t>
            </a:r>
            <a:r>
              <a:rPr lang="it-IT" sz="1800" dirty="0" smtClean="0"/>
              <a:t> </a:t>
            </a:r>
            <a:r>
              <a:rPr lang="it-IT" sz="1800" dirty="0" err="1" smtClean="0"/>
              <a:t>distributed</a:t>
            </a:r>
            <a:endParaRPr lang="it-IT" sz="1800" dirty="0"/>
          </a:p>
          <a:p>
            <a:pPr lvl="1"/>
            <a:endParaRPr lang="it-IT" sz="1800" dirty="0" smtClean="0"/>
          </a:p>
          <a:p>
            <a:endParaRPr lang="it-IT" sz="2000" dirty="0" smtClean="0"/>
          </a:p>
          <a:p>
            <a:endParaRPr lang="it-IT" sz="2000" dirty="0"/>
          </a:p>
          <a:p>
            <a:r>
              <a:rPr lang="it-IT" sz="2000" b="1" dirty="0" err="1" smtClean="0"/>
              <a:t>Unbinned</a:t>
            </a:r>
            <a:r>
              <a:rPr lang="it-IT" sz="2000" b="1" dirty="0" smtClean="0"/>
              <a:t> data</a:t>
            </a:r>
          </a:p>
          <a:p>
            <a:pPr lvl="1"/>
            <a:r>
              <a:rPr lang="it-IT" sz="1800" dirty="0" smtClean="0"/>
              <a:t>Compare </a:t>
            </a:r>
            <a:r>
              <a:rPr lang="it-IT" sz="1800" dirty="0" err="1" smtClean="0"/>
              <a:t>each</a:t>
            </a:r>
            <a:r>
              <a:rPr lang="it-IT" sz="1800" dirty="0" smtClean="0"/>
              <a:t> </a:t>
            </a:r>
            <a:r>
              <a:rPr lang="it-IT" sz="1800" dirty="0" err="1" smtClean="0"/>
              <a:t>individual</a:t>
            </a:r>
            <a:r>
              <a:rPr lang="it-IT" sz="1800" dirty="0" smtClean="0"/>
              <a:t> </a:t>
            </a:r>
            <a:r>
              <a:rPr lang="it-IT" sz="1800" dirty="0" err="1" smtClean="0"/>
              <a:t>measurement</a:t>
            </a:r>
            <a:r>
              <a:rPr lang="it-IT" sz="1800" dirty="0" smtClean="0"/>
              <a:t> with model</a:t>
            </a:r>
          </a:p>
          <a:p>
            <a:pPr lvl="1"/>
            <a:r>
              <a:rPr lang="it-IT" sz="1800" b="1" dirty="0" err="1" smtClean="0"/>
              <a:t>Example</a:t>
            </a:r>
            <a:r>
              <a:rPr lang="it-IT" sz="1800" b="1" dirty="0" smtClean="0"/>
              <a:t>:</a:t>
            </a:r>
            <a:r>
              <a:rPr lang="it-IT" sz="1800" dirty="0" smtClean="0"/>
              <a:t> </a:t>
            </a:r>
            <a:r>
              <a:rPr lang="it-IT" sz="1800" dirty="0" err="1" smtClean="0"/>
              <a:t>different</a:t>
            </a:r>
            <a:r>
              <a:rPr lang="it-IT" sz="1800" dirty="0" smtClean="0"/>
              <a:t> </a:t>
            </a:r>
            <a:r>
              <a:rPr lang="it-IT" sz="1800" dirty="0" err="1" smtClean="0"/>
              <a:t>measuremens</a:t>
            </a:r>
            <a:r>
              <a:rPr lang="it-IT" sz="1800" dirty="0" smtClean="0"/>
              <a:t> of the </a:t>
            </a:r>
            <a:r>
              <a:rPr lang="it-IT" sz="1800" dirty="0" err="1" smtClean="0"/>
              <a:t>same</a:t>
            </a:r>
            <a:r>
              <a:rPr lang="it-IT" sz="1800" dirty="0" smtClean="0"/>
              <a:t> </a:t>
            </a:r>
            <a:r>
              <a:rPr lang="it-IT" sz="1800" dirty="0" err="1" smtClean="0"/>
              <a:t>physics</a:t>
            </a:r>
            <a:r>
              <a:rPr lang="it-IT" sz="1800" dirty="0" smtClean="0"/>
              <a:t> </a:t>
            </a:r>
            <a:r>
              <a:rPr lang="it-IT" sz="1800" dirty="0" err="1" smtClean="0"/>
              <a:t>quantity</a:t>
            </a:r>
            <a:r>
              <a:rPr lang="it-IT" sz="1800" dirty="0" smtClean="0"/>
              <a:t> </a:t>
            </a:r>
            <a:r>
              <a:rPr lang="it-IT" sz="1800" dirty="0" smtClean="0">
                <a:latin typeface="Symbol" charset="2"/>
                <a:cs typeface="Symbol" charset="2"/>
              </a:rPr>
              <a:t>a</a:t>
            </a:r>
          </a:p>
          <a:p>
            <a:pPr lvl="1"/>
            <a:endParaRPr lang="it-IT" sz="1800" dirty="0"/>
          </a:p>
          <a:p>
            <a:pPr lvl="1"/>
            <a:r>
              <a:rPr lang="it-IT" sz="1800" dirty="0" err="1" smtClean="0"/>
              <a:t>Gets</a:t>
            </a:r>
            <a:r>
              <a:rPr lang="it-IT" sz="1800" dirty="0" smtClean="0"/>
              <a:t> back the </a:t>
            </a:r>
            <a:r>
              <a:rPr lang="it-IT" sz="1800" dirty="0" err="1" smtClean="0"/>
              <a:t>well</a:t>
            </a:r>
            <a:r>
              <a:rPr lang="it-IT" sz="1800" dirty="0" smtClean="0"/>
              <a:t> </a:t>
            </a:r>
            <a:r>
              <a:rPr lang="it-IT" sz="1800" dirty="0" err="1" smtClean="0"/>
              <a:t>known</a:t>
            </a:r>
            <a:r>
              <a:rPr lang="it-IT" sz="1800" dirty="0" smtClean="0"/>
              <a:t> </a:t>
            </a:r>
            <a:r>
              <a:rPr lang="it-IT" sz="1800" dirty="0" err="1" smtClean="0"/>
              <a:t>weighted</a:t>
            </a:r>
            <a:r>
              <a:rPr lang="it-IT" sz="1800" dirty="0" smtClean="0"/>
              <a:t> </a:t>
            </a:r>
            <a:r>
              <a:rPr lang="it-IT" sz="1800" dirty="0" err="1" smtClean="0"/>
              <a:t>mean</a:t>
            </a:r>
            <a:r>
              <a:rPr lang="it-IT" sz="1800" dirty="0" smtClean="0"/>
              <a:t>:</a:t>
            </a:r>
          </a:p>
          <a:p>
            <a:r>
              <a:rPr lang="it-IT" sz="2000" b="1" dirty="0" smtClean="0"/>
              <a:t>1</a:t>
            </a:r>
            <a:r>
              <a:rPr lang="it-IT" sz="2000" b="1" dirty="0" smtClean="0">
                <a:latin typeface="Symbol" charset="2"/>
                <a:cs typeface="Symbol" charset="2"/>
              </a:rPr>
              <a:t>s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uncertainty</a:t>
            </a:r>
            <a:r>
              <a:rPr lang="it-IT" sz="2000" dirty="0" smtClean="0"/>
              <a:t>: </a:t>
            </a:r>
            <a:r>
              <a:rPr lang="it-IT" sz="2000" dirty="0" err="1" smtClean="0"/>
              <a:t>increase</a:t>
            </a:r>
            <a:r>
              <a:rPr lang="it-IT" sz="2000" dirty="0" smtClean="0"/>
              <a:t> of </a:t>
            </a:r>
            <a:r>
              <a:rPr lang="it-IT" sz="2000" dirty="0" smtClean="0">
                <a:latin typeface="Symbol" charset="2"/>
                <a:cs typeface="Symbol" charset="2"/>
              </a:rPr>
              <a:t>c</a:t>
            </a:r>
            <a:r>
              <a:rPr lang="it-IT" sz="2000" baseline="30000" dirty="0" smtClean="0"/>
              <a:t>2 </a:t>
            </a:r>
            <a:r>
              <a:rPr lang="it-IT" sz="2000" dirty="0" smtClean="0"/>
              <a:t>by 1</a:t>
            </a:r>
          </a:p>
        </p:txBody>
      </p:sp>
      <p:pic>
        <p:nvPicPr>
          <p:cNvPr id="9" name="Content Placeholder 8" descr="GaussianFit.png"/>
          <p:cNvPicPr>
            <a:picLocks noGrp="1" noChangeAspect="1"/>
          </p:cNvPicPr>
          <p:nvPr>
            <p:ph sz="half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084" r="-6084"/>
          <a:stretch>
            <a:fillRect/>
          </a:stretch>
        </p:blipFill>
        <p:spPr>
          <a:xfrm>
            <a:off x="6321152" y="836712"/>
            <a:ext cx="3816424" cy="2307383"/>
          </a:xfrm>
        </p:spPr>
      </p:pic>
      <p:pic>
        <p:nvPicPr>
          <p:cNvPr id="8" name="Content Placeholder 7" descr="mw_plot(1).pdf"/>
          <p:cNvPicPr>
            <a:picLocks noGrp="1" noChangeAspect="1"/>
          </p:cNvPicPr>
          <p:nvPr>
            <p:ph sz="half" idx="14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1" r="-12"/>
          <a:stretch/>
        </p:blipFill>
        <p:spPr>
          <a:xfrm rot="5400000">
            <a:off x="6995642" y="3095378"/>
            <a:ext cx="2823246" cy="2884557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4067295"/>
              </p:ext>
            </p:extLst>
          </p:nvPr>
        </p:nvGraphicFramePr>
        <p:xfrm>
          <a:off x="4335770" y="2204864"/>
          <a:ext cx="1337310" cy="511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7" name="Equation" r:id="rId5" imgW="1028700" imgH="393700" progId="Equation.3">
                  <p:embed/>
                </p:oleObj>
              </mc:Choice>
              <mc:Fallback>
                <p:oleObj name="Equation" r:id="rId5" imgW="10287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335770" y="2204864"/>
                        <a:ext cx="1337310" cy="511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2416766"/>
              </p:ext>
            </p:extLst>
          </p:nvPr>
        </p:nvGraphicFramePr>
        <p:xfrm>
          <a:off x="776536" y="2682429"/>
          <a:ext cx="4329112" cy="890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8" name="Equation" r:id="rId7" imgW="3327400" imgH="685800" progId="Equation.3">
                  <p:embed/>
                </p:oleObj>
              </mc:Choice>
              <mc:Fallback>
                <p:oleObj name="Equation" r:id="rId7" imgW="33274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6536" y="2682429"/>
                        <a:ext cx="4329112" cy="890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66189038"/>
              </p:ext>
            </p:extLst>
          </p:nvPr>
        </p:nvGraphicFramePr>
        <p:xfrm>
          <a:off x="2000672" y="4653136"/>
          <a:ext cx="1933575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9" name="Equation" r:id="rId9" imgW="1485900" imgH="482600" progId="Equation.3">
                  <p:embed/>
                </p:oleObj>
              </mc:Choice>
              <mc:Fallback>
                <p:oleObj name="Equation" r:id="rId9" imgW="14859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000672" y="4653136"/>
                        <a:ext cx="1933575" cy="625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888415"/>
              </p:ext>
            </p:extLst>
          </p:nvPr>
        </p:nvGraphicFramePr>
        <p:xfrm>
          <a:off x="4880992" y="5013176"/>
          <a:ext cx="1122362" cy="92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" name="Equation" r:id="rId11" imgW="863600" imgH="711200" progId="Equation.3">
                  <p:embed/>
                </p:oleObj>
              </mc:Choice>
              <mc:Fallback>
                <p:oleObj name="Equation" r:id="rId11" imgW="863600" imgH="71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880992" y="5013176"/>
                        <a:ext cx="1122362" cy="920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Line Callout 1 13"/>
          <p:cNvSpPr/>
          <p:nvPr/>
        </p:nvSpPr>
        <p:spPr>
          <a:xfrm>
            <a:off x="2648744" y="3573016"/>
            <a:ext cx="1460846" cy="288032"/>
          </a:xfrm>
          <a:prstGeom prst="borderCallout1">
            <a:avLst>
              <a:gd name="adj1" fmla="val 10374"/>
              <a:gd name="adj2" fmla="val -2655"/>
              <a:gd name="adj3" fmla="val -26563"/>
              <a:gd name="adj4" fmla="val -30205"/>
            </a:avLst>
          </a:prstGeom>
          <a:gradFill flip="none" rotWithShape="1">
            <a:gsLst>
              <a:gs pos="0">
                <a:srgbClr val="FFFF00"/>
              </a:gs>
              <a:gs pos="100000">
                <a:srgbClr val="FFC600"/>
              </a:gs>
            </a:gsLst>
            <a:lin ang="5400000" scaled="0"/>
            <a:tileRect/>
          </a:gradFill>
          <a:ln>
            <a:solidFill>
              <a:srgbClr val="FF6600"/>
            </a:solidFill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200" b="1" dirty="0" err="1" smtClean="0">
                <a:solidFill>
                  <a:srgbClr val="272C6B"/>
                </a:solidFill>
              </a:rPr>
              <a:t>Poisson</a:t>
            </a:r>
            <a:r>
              <a:rPr lang="it-IT" sz="1200" b="1" dirty="0" smtClean="0">
                <a:solidFill>
                  <a:srgbClr val="272C6B"/>
                </a:solidFill>
              </a:rPr>
              <a:t> </a:t>
            </a:r>
            <a:r>
              <a:rPr lang="it-IT" sz="1200" b="1" dirty="0" err="1" smtClean="0">
                <a:solidFill>
                  <a:srgbClr val="272C6B"/>
                </a:solidFill>
              </a:rPr>
              <a:t>statistics</a:t>
            </a:r>
            <a:endParaRPr lang="it-IT" sz="1200" b="1" dirty="0">
              <a:solidFill>
                <a:srgbClr val="272C6B"/>
              </a:solidFill>
            </a:endParaRPr>
          </a:p>
        </p:txBody>
      </p:sp>
      <p:sp>
        <p:nvSpPr>
          <p:cNvPr id="15" name="Line Callout 1 14"/>
          <p:cNvSpPr/>
          <p:nvPr/>
        </p:nvSpPr>
        <p:spPr>
          <a:xfrm>
            <a:off x="5169024" y="2780928"/>
            <a:ext cx="1728192" cy="1008112"/>
          </a:xfrm>
          <a:prstGeom prst="borderCallout1">
            <a:avLst>
              <a:gd name="adj1" fmla="val 10374"/>
              <a:gd name="adj2" fmla="val -2655"/>
              <a:gd name="adj3" fmla="val -12474"/>
              <a:gd name="adj4" fmla="val -6784"/>
            </a:avLst>
          </a:prstGeom>
          <a:gradFill flip="none" rotWithShape="1">
            <a:gsLst>
              <a:gs pos="0">
                <a:srgbClr val="FFFF00"/>
              </a:gs>
              <a:gs pos="100000">
                <a:srgbClr val="FFC600"/>
              </a:gs>
            </a:gsLst>
            <a:lin ang="5400000" scaled="0"/>
            <a:tileRect/>
          </a:gradFill>
          <a:ln>
            <a:solidFill>
              <a:srgbClr val="FF6600"/>
            </a:solidFill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it-IT" sz="1200" b="1" dirty="0" err="1" smtClean="0">
                <a:solidFill>
                  <a:srgbClr val="272C6B"/>
                </a:solidFill>
              </a:rPr>
              <a:t>Exercise</a:t>
            </a:r>
            <a:r>
              <a:rPr lang="it-IT" sz="1200" b="1" dirty="0" smtClean="0">
                <a:solidFill>
                  <a:srgbClr val="272C6B"/>
                </a:solidFill>
              </a:rPr>
              <a:t>: </a:t>
            </a:r>
            <a:br>
              <a:rPr lang="it-IT" sz="1200" b="1" dirty="0" smtClean="0">
                <a:solidFill>
                  <a:srgbClr val="272C6B"/>
                </a:solidFill>
              </a:rPr>
            </a:br>
            <a:r>
              <a:rPr lang="it-IT" sz="1200" b="1" dirty="0" smtClean="0">
                <a:solidFill>
                  <a:srgbClr val="272C6B"/>
                </a:solidFill>
              </a:rPr>
              <a:t>figure out the connection </a:t>
            </a:r>
            <a:r>
              <a:rPr lang="it-IT" sz="1200" b="1" dirty="0" err="1" smtClean="0">
                <a:solidFill>
                  <a:srgbClr val="272C6B"/>
                </a:solidFill>
              </a:rPr>
              <a:t>between</a:t>
            </a:r>
            <a:r>
              <a:rPr lang="it-IT" sz="1200" b="1" dirty="0" smtClean="0">
                <a:solidFill>
                  <a:srgbClr val="272C6B"/>
                </a:solidFill>
              </a:rPr>
              <a:t> A and </a:t>
            </a:r>
            <a:r>
              <a:rPr lang="it-IT" sz="1200" b="1" dirty="0" err="1" smtClean="0">
                <a:solidFill>
                  <a:srgbClr val="272C6B"/>
                </a:solidFill>
              </a:rPr>
              <a:t>number</a:t>
            </a:r>
            <a:r>
              <a:rPr lang="it-IT" sz="1200" b="1" dirty="0" smtClean="0">
                <a:solidFill>
                  <a:srgbClr val="272C6B"/>
                </a:solidFill>
              </a:rPr>
              <a:t> of </a:t>
            </a:r>
            <a:r>
              <a:rPr lang="it-IT" sz="1200" b="1" dirty="0" err="1" smtClean="0">
                <a:solidFill>
                  <a:srgbClr val="272C6B"/>
                </a:solidFill>
              </a:rPr>
              <a:t>events</a:t>
            </a:r>
            <a:r>
              <a:rPr lang="it-IT" sz="1200" b="1" dirty="0" smtClean="0">
                <a:solidFill>
                  <a:srgbClr val="272C6B"/>
                </a:solidFill>
              </a:rPr>
              <a:t> in </a:t>
            </a:r>
            <a:r>
              <a:rPr lang="it-IT" sz="1200" b="1" dirty="0" err="1" smtClean="0">
                <a:solidFill>
                  <a:srgbClr val="272C6B"/>
                </a:solidFill>
              </a:rPr>
              <a:t>Gaussian</a:t>
            </a:r>
            <a:endParaRPr lang="it-IT" sz="1200" b="1" dirty="0">
              <a:solidFill>
                <a:srgbClr val="272C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61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Example</a:t>
            </a:r>
            <a:r>
              <a:rPr lang="it-IT" dirty="0" smtClean="0"/>
              <a:t>: </a:t>
            </a:r>
            <a:r>
              <a:rPr lang="it-IT" dirty="0" err="1" smtClean="0"/>
              <a:t>Likelihood</a:t>
            </a:r>
            <a:r>
              <a:rPr lang="it-IT" dirty="0" smtClean="0"/>
              <a:t> </a:t>
            </a:r>
            <a:r>
              <a:rPr lang="it-IT" dirty="0" err="1" smtClean="0"/>
              <a:t>fit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08720"/>
            <a:ext cx="6321152" cy="5184576"/>
          </a:xfrm>
        </p:spPr>
        <p:txBody>
          <a:bodyPr/>
          <a:lstStyle/>
          <a:p>
            <a:r>
              <a:rPr lang="it-IT" sz="2000" b="1" i="1" dirty="0" smtClean="0"/>
              <a:t>Use the pdf of </a:t>
            </a:r>
            <a:r>
              <a:rPr lang="it-IT" sz="2000" b="1" i="1" dirty="0" err="1" smtClean="0"/>
              <a:t>observables</a:t>
            </a:r>
            <a:r>
              <a:rPr lang="it-IT" sz="2000" b="1" i="1" dirty="0" smtClean="0"/>
              <a:t> and </a:t>
            </a:r>
            <a:r>
              <a:rPr lang="it-IT" sz="2000" b="1" i="1" dirty="0" err="1" smtClean="0"/>
              <a:t>maximize</a:t>
            </a:r>
            <a:r>
              <a:rPr lang="it-IT" sz="2000" b="1" i="1" dirty="0" smtClean="0"/>
              <a:t> the </a:t>
            </a:r>
            <a:r>
              <a:rPr lang="it-IT" sz="2000" b="1" i="1" dirty="0" err="1" smtClean="0"/>
              <a:t>product</a:t>
            </a:r>
            <a:r>
              <a:rPr lang="it-IT" sz="2000" b="1" i="1" dirty="0" smtClean="0"/>
              <a:t> of </a:t>
            </a:r>
            <a:r>
              <a:rPr lang="it-IT" sz="2000" b="1" i="1" dirty="0" err="1" smtClean="0"/>
              <a:t>likelihoods</a:t>
            </a:r>
            <a:r>
              <a:rPr lang="it-IT" sz="2000" b="1" i="1" dirty="0" smtClean="0"/>
              <a:t>.</a:t>
            </a:r>
          </a:p>
          <a:p>
            <a:pPr lvl="1"/>
            <a:r>
              <a:rPr lang="it-IT" sz="1600" dirty="0" smtClean="0"/>
              <a:t>In </a:t>
            </a:r>
            <a:r>
              <a:rPr lang="it-IT" sz="1600" dirty="0" err="1" smtClean="0"/>
              <a:t>practice</a:t>
            </a:r>
            <a:r>
              <a:rPr lang="it-IT" sz="1600" dirty="0" smtClean="0"/>
              <a:t>: </a:t>
            </a:r>
            <a:r>
              <a:rPr lang="it-IT" sz="1600" dirty="0" err="1" smtClean="0"/>
              <a:t>minimize</a:t>
            </a:r>
            <a:r>
              <a:rPr lang="it-IT" sz="1600" dirty="0" smtClean="0"/>
              <a:t> the -2*</a:t>
            </a:r>
            <a:r>
              <a:rPr lang="it-IT" sz="1600" dirty="0" err="1" smtClean="0"/>
              <a:t>logarithm</a:t>
            </a:r>
            <a:r>
              <a:rPr lang="it-IT" sz="1600" dirty="0" smtClean="0"/>
              <a:t> of the </a:t>
            </a:r>
            <a:r>
              <a:rPr lang="it-IT" sz="1600" dirty="0" err="1" smtClean="0"/>
              <a:t>likelihoods</a:t>
            </a:r>
            <a:r>
              <a:rPr lang="it-IT" sz="1600" dirty="0" smtClean="0"/>
              <a:t> </a:t>
            </a:r>
          </a:p>
          <a:p>
            <a:r>
              <a:rPr lang="it-IT" sz="2000" b="1" dirty="0" err="1" smtClean="0"/>
              <a:t>Binned</a:t>
            </a:r>
            <a:r>
              <a:rPr lang="it-IT" sz="2000" b="1" dirty="0" smtClean="0"/>
              <a:t> data</a:t>
            </a:r>
          </a:p>
          <a:p>
            <a:pPr lvl="1"/>
            <a:r>
              <a:rPr lang="it-IT" sz="1800" dirty="0" smtClean="0"/>
              <a:t>Use </a:t>
            </a:r>
            <a:r>
              <a:rPr lang="it-IT" sz="1800" dirty="0" err="1" smtClean="0"/>
              <a:t>Poisson</a:t>
            </a:r>
            <a:r>
              <a:rPr lang="it-IT" sz="1800" dirty="0" smtClean="0"/>
              <a:t> pdf for bin </a:t>
            </a:r>
            <a:r>
              <a:rPr lang="it-IT" sz="1800" dirty="0" err="1" smtClean="0"/>
              <a:t>content</a:t>
            </a:r>
            <a:endParaRPr lang="it-IT" sz="1800" dirty="0" smtClean="0"/>
          </a:p>
          <a:p>
            <a:pPr lvl="1"/>
            <a:r>
              <a:rPr lang="it-IT" sz="1800" b="1" dirty="0" err="1" smtClean="0"/>
              <a:t>Example</a:t>
            </a:r>
            <a:r>
              <a:rPr lang="it-IT" sz="1800" b="1" dirty="0" smtClean="0"/>
              <a:t>:</a:t>
            </a:r>
            <a:r>
              <a:rPr lang="it-IT" sz="1800" dirty="0" smtClean="0"/>
              <a:t> data </a:t>
            </a:r>
            <a:r>
              <a:rPr lang="it-IT" sz="1800" dirty="0" err="1" smtClean="0"/>
              <a:t>normally</a:t>
            </a:r>
            <a:r>
              <a:rPr lang="it-IT" sz="1800" dirty="0" smtClean="0"/>
              <a:t> </a:t>
            </a:r>
            <a:r>
              <a:rPr lang="it-IT" sz="1800" dirty="0" err="1" smtClean="0"/>
              <a:t>distributed</a:t>
            </a:r>
            <a:endParaRPr lang="it-IT" sz="1800" dirty="0"/>
          </a:p>
          <a:p>
            <a:pPr lvl="1"/>
            <a:endParaRPr lang="it-IT" sz="1800" dirty="0" smtClean="0"/>
          </a:p>
          <a:p>
            <a:pPr marL="0" indent="0">
              <a:buNone/>
            </a:pPr>
            <a:endParaRPr lang="it-IT" sz="2000" dirty="0"/>
          </a:p>
          <a:p>
            <a:r>
              <a:rPr lang="it-IT" sz="2000" b="1" dirty="0" err="1" smtClean="0"/>
              <a:t>Unbinned</a:t>
            </a:r>
            <a:r>
              <a:rPr lang="it-IT" sz="2000" b="1" dirty="0" smtClean="0"/>
              <a:t> data</a:t>
            </a:r>
            <a:endParaRPr lang="it-IT" sz="1800" dirty="0" smtClean="0"/>
          </a:p>
          <a:p>
            <a:pPr lvl="1"/>
            <a:r>
              <a:rPr lang="it-IT" sz="1800" b="1" dirty="0" err="1" smtClean="0"/>
              <a:t>Example</a:t>
            </a:r>
            <a:r>
              <a:rPr lang="it-IT" sz="1800" b="1" dirty="0" smtClean="0"/>
              <a:t>:</a:t>
            </a:r>
            <a:r>
              <a:rPr lang="it-IT" sz="1800" dirty="0" smtClean="0"/>
              <a:t> </a:t>
            </a:r>
            <a:r>
              <a:rPr lang="it-IT" sz="1800" dirty="0" err="1" smtClean="0"/>
              <a:t>normally</a:t>
            </a:r>
            <a:r>
              <a:rPr lang="it-IT" sz="1800" dirty="0" smtClean="0"/>
              <a:t> </a:t>
            </a:r>
            <a:r>
              <a:rPr lang="it-IT" sz="1800" dirty="0" err="1" smtClean="0"/>
              <a:t>distributed</a:t>
            </a:r>
            <a:r>
              <a:rPr lang="it-IT" sz="1800" dirty="0" smtClean="0"/>
              <a:t> </a:t>
            </a:r>
            <a:r>
              <a:rPr lang="it-IT" sz="1800" dirty="0" err="1" smtClean="0"/>
              <a:t>points</a:t>
            </a:r>
            <a:r>
              <a:rPr lang="it-IT" sz="1800" dirty="0" smtClean="0"/>
              <a:t> </a:t>
            </a:r>
            <a:r>
              <a:rPr lang="it-IT" sz="1800" dirty="0" err="1" smtClean="0"/>
              <a:t>about</a:t>
            </a:r>
            <a:r>
              <a:rPr lang="it-IT" sz="1800" dirty="0" smtClean="0"/>
              <a:t> </a:t>
            </a:r>
            <a:r>
              <a:rPr lang="it-IT" sz="1800" dirty="0" smtClean="0">
                <a:latin typeface="Symbol" charset="2"/>
                <a:cs typeface="Symbol" charset="2"/>
              </a:rPr>
              <a:t>a</a:t>
            </a:r>
          </a:p>
          <a:p>
            <a:pPr lvl="1"/>
            <a:endParaRPr lang="it-IT" sz="1800" dirty="0"/>
          </a:p>
          <a:p>
            <a:pPr lvl="1"/>
            <a:endParaRPr lang="it-IT" sz="1800" dirty="0" smtClean="0"/>
          </a:p>
          <a:p>
            <a:pPr lvl="1"/>
            <a:endParaRPr lang="it-IT" sz="1800" dirty="0" smtClean="0"/>
          </a:p>
          <a:p>
            <a:pPr lvl="1"/>
            <a:r>
              <a:rPr lang="it-IT" sz="1800" dirty="0" err="1" smtClean="0"/>
              <a:t>It</a:t>
            </a:r>
            <a:r>
              <a:rPr lang="it-IT" sz="1800" dirty="0" smtClean="0"/>
              <a:t> </a:t>
            </a:r>
            <a:r>
              <a:rPr lang="it-IT" sz="1800" dirty="0" err="1"/>
              <a:t>l</a:t>
            </a:r>
            <a:r>
              <a:rPr lang="it-IT" sz="1800" dirty="0" err="1" smtClean="0"/>
              <a:t>ooks</a:t>
            </a:r>
            <a:r>
              <a:rPr lang="it-IT" sz="1800" dirty="0" smtClean="0"/>
              <a:t> </a:t>
            </a:r>
            <a:r>
              <a:rPr lang="it-IT" sz="1800" dirty="0" err="1" smtClean="0"/>
              <a:t>familiar</a:t>
            </a:r>
            <a:r>
              <a:rPr lang="it-IT" sz="1800" dirty="0" smtClean="0"/>
              <a:t>, </a:t>
            </a:r>
            <a:r>
              <a:rPr lang="it-IT" sz="1800" dirty="0" err="1" smtClean="0"/>
              <a:t>doesn’t</a:t>
            </a:r>
            <a:r>
              <a:rPr lang="it-IT" sz="1800" dirty="0" smtClean="0"/>
              <a:t> </a:t>
            </a:r>
            <a:r>
              <a:rPr lang="it-IT" sz="1800" dirty="0" err="1" smtClean="0"/>
              <a:t>it</a:t>
            </a:r>
            <a:r>
              <a:rPr lang="it-IT" sz="1800" dirty="0" smtClean="0"/>
              <a:t>?</a:t>
            </a:r>
            <a:endParaRPr lang="it-IT" sz="1800" dirty="0"/>
          </a:p>
          <a:p>
            <a:r>
              <a:rPr lang="it-IT" sz="2000" b="1" dirty="0" smtClean="0"/>
              <a:t>1</a:t>
            </a:r>
            <a:r>
              <a:rPr lang="it-IT" sz="2000" b="1" dirty="0" smtClean="0">
                <a:latin typeface="Symbol" charset="2"/>
                <a:cs typeface="Symbol" charset="2"/>
              </a:rPr>
              <a:t>s</a:t>
            </a:r>
            <a:r>
              <a:rPr lang="it-IT" sz="2000" b="1" dirty="0" smtClean="0"/>
              <a:t> </a:t>
            </a:r>
            <a:r>
              <a:rPr lang="it-IT" sz="2000" b="1" dirty="0" err="1" smtClean="0"/>
              <a:t>uncertainty</a:t>
            </a:r>
            <a:r>
              <a:rPr lang="it-IT" sz="2000" dirty="0" smtClean="0"/>
              <a:t>: </a:t>
            </a:r>
            <a:r>
              <a:rPr lang="it-IT" sz="2000" dirty="0" err="1" smtClean="0"/>
              <a:t>increase</a:t>
            </a:r>
            <a:r>
              <a:rPr lang="it-IT" sz="2000" dirty="0" smtClean="0"/>
              <a:t> of -2ln</a:t>
            </a:r>
            <a:r>
              <a:rPr lang="it-IT" sz="2000" dirty="0" smtClean="0">
                <a:latin typeface="Monotype Corsiva"/>
                <a:cs typeface="Monotype Corsiva"/>
              </a:rPr>
              <a:t>L</a:t>
            </a:r>
            <a:r>
              <a:rPr lang="it-IT" sz="2000" dirty="0" smtClean="0"/>
              <a:t> by 1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158" y="836712"/>
            <a:ext cx="3402412" cy="2307383"/>
          </a:xfrm>
        </p:spPr>
      </p:pic>
      <p:pic>
        <p:nvPicPr>
          <p:cNvPr id="8" name="Content Placeholder 7" descr="mw_plot(1).pdf"/>
          <p:cNvPicPr>
            <a:picLocks noGrp="1" noChangeAspect="1"/>
          </p:cNvPicPr>
          <p:nvPr>
            <p:ph sz="half" idx="14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01" r="-12"/>
          <a:stretch/>
        </p:blipFill>
        <p:spPr>
          <a:xfrm rot="5400000">
            <a:off x="6995642" y="3095378"/>
            <a:ext cx="2823246" cy="2884557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0386426"/>
              </p:ext>
            </p:extLst>
          </p:nvPr>
        </p:nvGraphicFramePr>
        <p:xfrm>
          <a:off x="866155" y="2852936"/>
          <a:ext cx="3006725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3" name="Equation" r:id="rId6" imgW="2311400" imgH="444500" progId="Equation.3">
                  <p:embed/>
                </p:oleObj>
              </mc:Choice>
              <mc:Fallback>
                <p:oleObj name="Equation" r:id="rId6" imgW="23114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66155" y="2852936"/>
                        <a:ext cx="3006725" cy="57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7682048"/>
              </p:ext>
            </p:extLst>
          </p:nvPr>
        </p:nvGraphicFramePr>
        <p:xfrm>
          <a:off x="843236" y="4291013"/>
          <a:ext cx="2741612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4" name="Equation" r:id="rId8" imgW="2108200" imgH="444500" progId="Equation.3">
                  <p:embed/>
                </p:oleObj>
              </mc:Choice>
              <mc:Fallback>
                <p:oleObj name="Equation" r:id="rId8" imgW="21082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843236" y="4291013"/>
                        <a:ext cx="2741612" cy="57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36797506"/>
              </p:ext>
            </p:extLst>
          </p:nvPr>
        </p:nvGraphicFramePr>
        <p:xfrm>
          <a:off x="3235300" y="4663603"/>
          <a:ext cx="3517900" cy="709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45" name="Equation" r:id="rId10" imgW="2705100" imgH="546100" progId="Equation.3">
                  <p:embed/>
                </p:oleObj>
              </mc:Choice>
              <mc:Fallback>
                <p:oleObj name="Equation" r:id="rId10" imgW="2705100" imgH="546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235300" y="4663603"/>
                        <a:ext cx="3517900" cy="7096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110800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Fitting</a:t>
            </a:r>
            <a:r>
              <a:rPr lang="it-IT" dirty="0" smtClean="0"/>
              <a:t> </a:t>
            </a:r>
            <a:r>
              <a:rPr lang="it-IT" dirty="0"/>
              <a:t>i</a:t>
            </a:r>
            <a:r>
              <a:rPr lang="it-IT" dirty="0" smtClean="0"/>
              <a:t>n the GUI</a:t>
            </a:r>
            <a:endParaRPr lang="it-IT" dirty="0"/>
          </a:p>
        </p:txBody>
      </p:sp>
      <p:pic>
        <p:nvPicPr>
          <p:cNvPr id="6" name="Content Placeholder 5" descr="InteractiveFit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5" t="739" r="19213" b="17490"/>
          <a:stretch/>
        </p:blipFill>
        <p:spPr>
          <a:xfrm>
            <a:off x="2215185" y="908720"/>
            <a:ext cx="7562351" cy="5112568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4880992" y="2708920"/>
            <a:ext cx="504056" cy="216024"/>
          </a:xfrm>
          <a:prstGeom prst="roundRect">
            <a:avLst/>
          </a:prstGeom>
          <a:noFill/>
          <a:ln w="38100" cmpd="sng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Line Callout 1 7"/>
          <p:cNvSpPr/>
          <p:nvPr/>
        </p:nvSpPr>
        <p:spPr>
          <a:xfrm>
            <a:off x="2144688" y="4293096"/>
            <a:ext cx="1872208" cy="576064"/>
          </a:xfrm>
          <a:prstGeom prst="borderCallout1">
            <a:avLst>
              <a:gd name="adj1" fmla="val 122497"/>
              <a:gd name="adj2" fmla="val 57191"/>
              <a:gd name="adj3" fmla="val 163335"/>
              <a:gd name="adj4" fmla="val 59478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Fit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results</a:t>
            </a:r>
            <a:r>
              <a:rPr lang="it-IT" sz="1600" b="1" dirty="0" smtClean="0">
                <a:solidFill>
                  <a:srgbClr val="272C6B"/>
                </a:solidFill>
              </a:rPr>
              <a:t> on terminal </a:t>
            </a:r>
            <a:r>
              <a:rPr lang="it-IT" sz="1600" b="1" dirty="0" err="1" smtClean="0">
                <a:solidFill>
                  <a:srgbClr val="272C6B"/>
                </a:solidFill>
              </a:rPr>
              <a:t>window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9" name="Line Callout 1 8"/>
          <p:cNvSpPr/>
          <p:nvPr/>
        </p:nvSpPr>
        <p:spPr>
          <a:xfrm>
            <a:off x="5385048" y="908720"/>
            <a:ext cx="1656184" cy="1152128"/>
          </a:xfrm>
          <a:prstGeom prst="borderCallout1">
            <a:avLst>
              <a:gd name="adj1" fmla="val 101748"/>
              <a:gd name="adj2" fmla="val 49072"/>
              <a:gd name="adj3" fmla="val 154258"/>
              <a:gd name="adj4" fmla="val 69015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Fit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results</a:t>
            </a:r>
            <a:r>
              <a:rPr lang="it-IT" sz="1600" b="1" dirty="0" smtClean="0">
                <a:solidFill>
                  <a:srgbClr val="272C6B"/>
                </a:solidFill>
              </a:rPr>
              <a:t> on </a:t>
            </a:r>
            <a:r>
              <a:rPr lang="it-IT" sz="1600" b="1" dirty="0" err="1" smtClean="0">
                <a:solidFill>
                  <a:srgbClr val="272C6B"/>
                </a:solidFill>
              </a:rPr>
              <a:t>stat</a:t>
            </a:r>
            <a:r>
              <a:rPr lang="it-IT" sz="1600" b="1" dirty="0" smtClean="0">
                <a:solidFill>
                  <a:srgbClr val="272C6B"/>
                </a:solidFill>
              </a:rPr>
              <a:t>. panel.</a:t>
            </a:r>
            <a:br>
              <a:rPr lang="it-IT" sz="1600" b="1" dirty="0" smtClean="0">
                <a:solidFill>
                  <a:srgbClr val="272C6B"/>
                </a:solidFill>
              </a:rPr>
            </a:br>
            <a:r>
              <a:rPr lang="it-IT" sz="1600" b="1" dirty="0" smtClean="0">
                <a:solidFill>
                  <a:srgbClr val="272C6B"/>
                </a:solidFill>
              </a:rPr>
              <a:t>Right-click and </a:t>
            </a:r>
            <a:r>
              <a:rPr lang="it-IT" sz="1400" b="1" dirty="0" err="1" smtClean="0">
                <a:solidFill>
                  <a:srgbClr val="272C6B"/>
                </a:solidFill>
                <a:latin typeface="Courier New"/>
                <a:cs typeface="Courier New"/>
              </a:rPr>
              <a:t>SetOptFit</a:t>
            </a:r>
            <a:r>
              <a:rPr lang="it-IT" sz="1600" b="1" dirty="0" smtClean="0">
                <a:solidFill>
                  <a:srgbClr val="272C6B"/>
                </a:solidFill>
              </a:rPr>
              <a:t> to </a:t>
            </a:r>
            <a:r>
              <a:rPr lang="it-IT" sz="1400" b="1" dirty="0" smtClean="0">
                <a:solidFill>
                  <a:srgbClr val="272C6B"/>
                </a:solidFill>
                <a:latin typeface="Courier New"/>
                <a:cs typeface="Courier New"/>
              </a:rPr>
              <a:t>1111</a:t>
            </a:r>
            <a:endParaRPr lang="it-IT" sz="1400" b="1" dirty="0">
              <a:solidFill>
                <a:srgbClr val="272C6B"/>
              </a:solidFill>
              <a:latin typeface="Courier New"/>
              <a:cs typeface="Courier New"/>
            </a:endParaRPr>
          </a:p>
        </p:txBody>
      </p:sp>
      <p:sp>
        <p:nvSpPr>
          <p:cNvPr id="10" name="Line Callout 1 9"/>
          <p:cNvSpPr/>
          <p:nvPr/>
        </p:nvSpPr>
        <p:spPr>
          <a:xfrm>
            <a:off x="7473280" y="2420888"/>
            <a:ext cx="1872208" cy="360040"/>
          </a:xfrm>
          <a:prstGeom prst="borderCallout1">
            <a:avLst>
              <a:gd name="adj1" fmla="val -26898"/>
              <a:gd name="adj2" fmla="val 48412"/>
              <a:gd name="adj3" fmla="val -181104"/>
              <a:gd name="adj4" fmla="val 45113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Function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choice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11" name="Line Callout 1 10"/>
          <p:cNvSpPr/>
          <p:nvPr/>
        </p:nvSpPr>
        <p:spPr>
          <a:xfrm>
            <a:off x="7617296" y="4221088"/>
            <a:ext cx="1872208" cy="360040"/>
          </a:xfrm>
          <a:prstGeom prst="borderCallout1">
            <a:avLst>
              <a:gd name="adj1" fmla="val 110047"/>
              <a:gd name="adj2" fmla="val 50008"/>
              <a:gd name="adj3" fmla="val 163335"/>
              <a:gd name="adj4" fmla="val 39527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Range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setting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464" y="1340768"/>
            <a:ext cx="2893540" cy="113877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800" dirty="0" smtClean="0"/>
              <a:t>Sample </a:t>
            </a:r>
            <a:r>
              <a:rPr lang="en-GB" sz="1800" dirty="0" err="1" smtClean="0"/>
              <a:t>histrogram</a:t>
            </a:r>
            <a:r>
              <a:rPr lang="en-GB" sz="1800" dirty="0" smtClean="0"/>
              <a:t> </a:t>
            </a:r>
            <a:br>
              <a:rPr lang="en-GB" sz="1800" dirty="0" smtClean="0"/>
            </a:br>
            <a:r>
              <a:rPr lang="en-GB" sz="1800" dirty="0" smtClean="0"/>
              <a:t>in </a:t>
            </a:r>
            <a:r>
              <a:rPr lang="en-GB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myHisto.root</a:t>
            </a:r>
            <a:r>
              <a:rPr lang="en-GB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:</a:t>
            </a:r>
          </a:p>
          <a:p>
            <a:r>
              <a:rPr lang="en-GB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&gt; root –l </a:t>
            </a:r>
            <a:r>
              <a:rPr lang="en-GB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myHisto.root</a:t>
            </a:r>
            <a:endParaRPr lang="en-GB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r>
              <a:rPr lang="en-GB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&gt; myh2-&gt;Draw();</a:t>
            </a:r>
            <a:endParaRPr lang="en-GB" sz="16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3898151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Simple </a:t>
            </a:r>
            <a:r>
              <a:rPr lang="it-IT" dirty="0" err="1" smtClean="0"/>
              <a:t>fits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0472" y="980728"/>
            <a:ext cx="5832648" cy="5040560"/>
          </a:xfrm>
        </p:spPr>
        <p:txBody>
          <a:bodyPr/>
          <a:lstStyle/>
          <a:p>
            <a:pPr marL="0" indent="0">
              <a:buNone/>
            </a:pPr>
            <a:r>
              <a:rPr lang="fi-FI" sz="1600" b="1" dirty="0">
                <a:solidFill>
                  <a:srgbClr val="800000"/>
                </a:solidFill>
                <a:latin typeface="Courier New"/>
                <a:cs typeface="Courier New"/>
              </a:rPr>
              <a:t>myh2-&gt;Fit("gaus","","",-2.,2.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endParaRPr lang="fi-FI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fi-FI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fi-FI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fi-FI" sz="1600" b="1" dirty="0">
                <a:solidFill>
                  <a:srgbClr val="800000"/>
                </a:solidFill>
                <a:latin typeface="Courier New"/>
                <a:cs typeface="Courier New"/>
              </a:rPr>
              <a:t>m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yh2-&gt;</a:t>
            </a:r>
            <a:r>
              <a:rPr lang="fi-FI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GetFunction(”gaus”)-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&gt;</a:t>
            </a:r>
            <a:r>
              <a:rPr lang="fi-FI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Draw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endParaRPr lang="fi-FI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fi-FI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fi-FI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fi-FI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fi-FI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fi-FI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TFitResultPtr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fi-FI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fitres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= myh2-&gt;</a:t>
            </a:r>
            <a:r>
              <a:rPr lang="fi-FI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Fit(”gaus”,”S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”);</a:t>
            </a:r>
          </a:p>
          <a:p>
            <a:pPr marL="0" indent="0">
              <a:buNone/>
            </a:pPr>
            <a:endParaRPr lang="fi-FI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fi-FI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f</a:t>
            </a:r>
            <a:r>
              <a:rPr lang="fi-FI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itres-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&gt;Parameter(2);</a:t>
            </a:r>
          </a:p>
          <a:p>
            <a:pPr marL="0" indent="0">
              <a:buNone/>
            </a:pPr>
            <a:r>
              <a:rPr lang="fi-FI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f</a:t>
            </a:r>
            <a:r>
              <a:rPr lang="fi-FI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itres-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&gt;ParError(2);</a:t>
            </a:r>
          </a:p>
          <a:p>
            <a:pPr marL="0" indent="0">
              <a:buNone/>
            </a:pPr>
            <a:r>
              <a:rPr lang="fi-FI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fitres-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&gt;Chi2()</a:t>
            </a:r>
            <a:r>
              <a:rPr lang="fi-FI" sz="1600" b="1" dirty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fi-FI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fitres-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&gt;</a:t>
            </a:r>
            <a:r>
              <a:rPr lang="fi-FI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Ndf</a:t>
            </a:r>
            <a:r>
              <a:rPr lang="fi-FI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();</a:t>
            </a:r>
            <a:endParaRPr lang="fi-FI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fi-FI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45088" y="908720"/>
            <a:ext cx="4032448" cy="4114512"/>
          </a:xfrm>
        </p:spPr>
        <p:txBody>
          <a:bodyPr/>
          <a:lstStyle/>
          <a:p>
            <a:r>
              <a:rPr lang="it-IT" sz="2000" dirty="0" smtClean="0"/>
              <a:t>Some </a:t>
            </a:r>
            <a:r>
              <a:rPr lang="it-IT" sz="2000" dirty="0" err="1" smtClean="0"/>
              <a:t>predefined</a:t>
            </a:r>
            <a:r>
              <a:rPr lang="it-IT" sz="2000" dirty="0" smtClean="0"/>
              <a:t> </a:t>
            </a:r>
            <a:r>
              <a:rPr lang="it-IT" sz="2000" dirty="0" err="1" smtClean="0"/>
              <a:t>fit</a:t>
            </a:r>
            <a:r>
              <a:rPr lang="it-IT" sz="2000" dirty="0" smtClean="0"/>
              <a:t> </a:t>
            </a:r>
            <a:r>
              <a:rPr lang="it-IT" sz="2000" dirty="0" err="1" smtClean="0"/>
              <a:t>functions</a:t>
            </a:r>
            <a:r>
              <a:rPr lang="it-IT" sz="2000" dirty="0" smtClean="0"/>
              <a:t> </a:t>
            </a:r>
            <a:r>
              <a:rPr lang="it-IT" sz="2000" dirty="0" err="1" smtClean="0"/>
              <a:t>available</a:t>
            </a:r>
            <a:r>
              <a:rPr lang="it-IT" sz="2000" dirty="0" smtClean="0"/>
              <a:t>:</a:t>
            </a:r>
          </a:p>
          <a:p>
            <a:pPr lvl="1"/>
            <a:r>
              <a:rPr lang="it-IT" sz="1800" dirty="0" err="1" smtClean="0"/>
              <a:t>Exponential</a:t>
            </a:r>
            <a:endParaRPr lang="it-IT" sz="1800" dirty="0" smtClean="0"/>
          </a:p>
          <a:p>
            <a:pPr lvl="1"/>
            <a:r>
              <a:rPr lang="it-IT" sz="1800" dirty="0" err="1" smtClean="0"/>
              <a:t>Gaussian</a:t>
            </a:r>
            <a:endParaRPr lang="it-IT" sz="1800" dirty="0" smtClean="0"/>
          </a:p>
          <a:p>
            <a:pPr lvl="1"/>
            <a:r>
              <a:rPr lang="it-IT" sz="1800" dirty="0" smtClean="0"/>
              <a:t>Landau</a:t>
            </a:r>
          </a:p>
          <a:p>
            <a:pPr lvl="1"/>
            <a:r>
              <a:rPr lang="it-IT" sz="1800" dirty="0" err="1" smtClean="0"/>
              <a:t>Polynomial</a:t>
            </a:r>
            <a:r>
              <a:rPr lang="it-IT" sz="1800" dirty="0" smtClean="0"/>
              <a:t> (up to 9</a:t>
            </a:r>
            <a:r>
              <a:rPr lang="it-IT" sz="1800" baseline="30000" dirty="0" smtClean="0"/>
              <a:t>th</a:t>
            </a:r>
            <a:r>
              <a:rPr lang="it-IT" sz="1800" dirty="0" smtClean="0"/>
              <a:t> </a:t>
            </a:r>
            <a:r>
              <a:rPr lang="it-IT" sz="1800" dirty="0" err="1" smtClean="0"/>
              <a:t>degree</a:t>
            </a:r>
            <a:r>
              <a:rPr lang="it-IT" sz="1800" dirty="0" smtClean="0"/>
              <a:t>)</a:t>
            </a:r>
          </a:p>
          <a:p>
            <a:endParaRPr lang="it-IT" sz="2000" dirty="0" smtClean="0"/>
          </a:p>
          <a:p>
            <a:r>
              <a:rPr lang="it-IT" sz="2000" dirty="0" err="1" smtClean="0"/>
              <a:t>Most</a:t>
            </a:r>
            <a:r>
              <a:rPr lang="it-IT" sz="2000" dirty="0" smtClean="0"/>
              <a:t> common </a:t>
            </a:r>
            <a:r>
              <a:rPr lang="it-IT" sz="2000" dirty="0" err="1" smtClean="0"/>
              <a:t>options</a:t>
            </a:r>
            <a:r>
              <a:rPr lang="it-IT" sz="2000" dirty="0" smtClean="0"/>
              <a:t>:</a:t>
            </a:r>
          </a:p>
          <a:p>
            <a:pPr lvl="1"/>
            <a:r>
              <a:rPr lang="it-IT" sz="1600" dirty="0" smtClean="0">
                <a:latin typeface="Courier New"/>
                <a:cs typeface="Courier New"/>
              </a:rPr>
              <a:t>“L”</a:t>
            </a:r>
            <a:r>
              <a:rPr lang="it-IT" sz="1800" dirty="0" smtClean="0"/>
              <a:t> </a:t>
            </a:r>
            <a:r>
              <a:rPr lang="it-IT" sz="1800" dirty="0" err="1" smtClean="0"/>
              <a:t>likelihood</a:t>
            </a:r>
            <a:r>
              <a:rPr lang="it-IT" sz="1800" dirty="0" smtClean="0"/>
              <a:t> </a:t>
            </a:r>
            <a:r>
              <a:rPr lang="it-IT" sz="1800" dirty="0" err="1" smtClean="0"/>
              <a:t>fit</a:t>
            </a:r>
            <a:endParaRPr lang="it-IT" sz="1800" dirty="0" smtClean="0"/>
          </a:p>
          <a:p>
            <a:pPr lvl="1"/>
            <a:r>
              <a:rPr lang="it-IT" sz="1600" dirty="0" smtClean="0">
                <a:latin typeface="Courier New"/>
                <a:cs typeface="Courier New"/>
              </a:rPr>
              <a:t>“WL”</a:t>
            </a:r>
            <a:r>
              <a:rPr lang="it-IT" sz="1800" dirty="0" smtClean="0"/>
              <a:t> </a:t>
            </a:r>
            <a:r>
              <a:rPr lang="it-IT" sz="1800" dirty="0" err="1" smtClean="0"/>
              <a:t>likelihood</a:t>
            </a:r>
            <a:r>
              <a:rPr lang="it-IT" sz="1800" dirty="0" smtClean="0"/>
              <a:t> </a:t>
            </a:r>
            <a:r>
              <a:rPr lang="it-IT" sz="1800" dirty="0" err="1" smtClean="0"/>
              <a:t>fit</a:t>
            </a:r>
            <a:r>
              <a:rPr lang="it-IT" sz="1800" dirty="0" smtClean="0"/>
              <a:t> with </a:t>
            </a:r>
            <a:r>
              <a:rPr lang="it-IT" sz="1800" dirty="0" err="1" smtClean="0"/>
              <a:t>weighed</a:t>
            </a:r>
            <a:r>
              <a:rPr lang="it-IT" sz="1800" dirty="0" smtClean="0"/>
              <a:t> </a:t>
            </a:r>
            <a:r>
              <a:rPr lang="it-IT" sz="1800" dirty="0" err="1" smtClean="0"/>
              <a:t>points</a:t>
            </a:r>
            <a:endParaRPr lang="it-IT" sz="1800" dirty="0" smtClean="0"/>
          </a:p>
          <a:p>
            <a:pPr lvl="1"/>
            <a:r>
              <a:rPr lang="it-IT" sz="1600" dirty="0" smtClean="0">
                <a:latin typeface="Courier New"/>
                <a:cs typeface="Courier New"/>
              </a:rPr>
              <a:t>“</a:t>
            </a:r>
            <a:r>
              <a:rPr lang="it-IT" sz="1600" dirty="0" err="1" smtClean="0">
                <a:latin typeface="Courier New"/>
                <a:cs typeface="Courier New"/>
              </a:rPr>
              <a:t>Q</a:t>
            </a:r>
            <a:r>
              <a:rPr lang="it-IT" sz="1600" dirty="0" smtClean="0">
                <a:latin typeface="Courier New"/>
                <a:cs typeface="Courier New"/>
              </a:rPr>
              <a:t>”</a:t>
            </a:r>
            <a:r>
              <a:rPr lang="it-IT" sz="1800" dirty="0" smtClean="0"/>
              <a:t> </a:t>
            </a:r>
            <a:r>
              <a:rPr lang="it-IT" sz="1800" dirty="0" err="1" smtClean="0"/>
              <a:t>quiet</a:t>
            </a:r>
            <a:r>
              <a:rPr lang="it-IT" sz="1800" dirty="0" smtClean="0"/>
              <a:t> mode: do </a:t>
            </a:r>
            <a:r>
              <a:rPr lang="it-IT" sz="1800" dirty="0" err="1" smtClean="0"/>
              <a:t>not</a:t>
            </a:r>
            <a:r>
              <a:rPr lang="it-IT" sz="1800" dirty="0" smtClean="0"/>
              <a:t> </a:t>
            </a:r>
            <a:r>
              <a:rPr lang="it-IT" sz="1800" dirty="0" err="1" smtClean="0"/>
              <a:t>print</a:t>
            </a:r>
            <a:r>
              <a:rPr lang="it-IT" sz="1800" dirty="0" smtClean="0"/>
              <a:t> info on screen</a:t>
            </a:r>
          </a:p>
          <a:p>
            <a:pPr lvl="1"/>
            <a:r>
              <a:rPr lang="it-IT" sz="1600" dirty="0" smtClean="0">
                <a:latin typeface="Courier New"/>
                <a:cs typeface="Courier New"/>
              </a:rPr>
              <a:t>“</a:t>
            </a:r>
            <a:r>
              <a:rPr lang="it-IT" sz="1600" dirty="0" err="1" smtClean="0">
                <a:latin typeface="Courier New"/>
                <a:cs typeface="Courier New"/>
              </a:rPr>
              <a:t>S</a:t>
            </a:r>
            <a:r>
              <a:rPr lang="it-IT" sz="1600" dirty="0" smtClean="0">
                <a:latin typeface="Courier New"/>
                <a:cs typeface="Courier New"/>
              </a:rPr>
              <a:t>”</a:t>
            </a:r>
            <a:r>
              <a:rPr lang="it-IT" sz="1800" dirty="0" smtClean="0"/>
              <a:t> </a:t>
            </a:r>
            <a:r>
              <a:rPr lang="it-IT" sz="1800" dirty="0" err="1" smtClean="0"/>
              <a:t>save</a:t>
            </a:r>
            <a:r>
              <a:rPr lang="it-IT" sz="1800" dirty="0" smtClean="0"/>
              <a:t> the </a:t>
            </a:r>
            <a:r>
              <a:rPr lang="it-IT" sz="1800" dirty="0" err="1" smtClean="0"/>
              <a:t>results</a:t>
            </a:r>
            <a:r>
              <a:rPr lang="it-IT" sz="1800" dirty="0" smtClean="0"/>
              <a:t> in a </a:t>
            </a:r>
            <a:r>
              <a:rPr lang="it-IT" sz="1800" dirty="0" err="1" smtClean="0"/>
              <a:t>TFitResultPtr</a:t>
            </a:r>
            <a:r>
              <a:rPr lang="it-IT" sz="1800" dirty="0" smtClean="0"/>
              <a:t> </a:t>
            </a:r>
            <a:r>
              <a:rPr lang="it-IT" sz="1800" dirty="0" err="1" smtClean="0"/>
              <a:t>opbect</a:t>
            </a:r>
            <a:r>
              <a:rPr lang="it-IT" sz="1800" dirty="0" smtClean="0"/>
              <a:t>.</a:t>
            </a:r>
            <a:endParaRPr lang="it-IT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7" name="Line Callout 1 6"/>
          <p:cNvSpPr/>
          <p:nvPr/>
        </p:nvSpPr>
        <p:spPr>
          <a:xfrm>
            <a:off x="416496" y="1484784"/>
            <a:ext cx="1080120" cy="576064"/>
          </a:xfrm>
          <a:prstGeom prst="borderCallout1">
            <a:avLst>
              <a:gd name="adj1" fmla="val -11336"/>
              <a:gd name="adj2" fmla="val 76077"/>
              <a:gd name="adj3" fmla="val -33265"/>
              <a:gd name="adj4" fmla="val 135027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Function</a:t>
            </a:r>
            <a:r>
              <a:rPr lang="it-IT" sz="1600" b="1" dirty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name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8" name="Line Callout 1 7"/>
          <p:cNvSpPr/>
          <p:nvPr/>
        </p:nvSpPr>
        <p:spPr>
          <a:xfrm>
            <a:off x="1640632" y="1484784"/>
            <a:ext cx="1080120" cy="576064"/>
          </a:xfrm>
          <a:prstGeom prst="borderCallout1">
            <a:avLst>
              <a:gd name="adj1" fmla="val -11336"/>
              <a:gd name="adj2" fmla="val 52562"/>
              <a:gd name="adj3" fmla="val -35859"/>
              <a:gd name="adj4" fmla="val 76929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Fit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options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9" name="Line Callout 1 8"/>
          <p:cNvSpPr/>
          <p:nvPr/>
        </p:nvSpPr>
        <p:spPr>
          <a:xfrm>
            <a:off x="2792760" y="1484784"/>
            <a:ext cx="1080120" cy="576064"/>
          </a:xfrm>
          <a:prstGeom prst="borderCallout1">
            <a:avLst>
              <a:gd name="adj1" fmla="val -11336"/>
              <a:gd name="adj2" fmla="val 52562"/>
              <a:gd name="adj3" fmla="val -41046"/>
              <a:gd name="adj4" fmla="val 10531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Plotting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options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10" name="Line Callout 1 9"/>
          <p:cNvSpPr/>
          <p:nvPr/>
        </p:nvSpPr>
        <p:spPr>
          <a:xfrm>
            <a:off x="3944888" y="1484784"/>
            <a:ext cx="1080120" cy="576064"/>
          </a:xfrm>
          <a:prstGeom prst="borderCallout1">
            <a:avLst>
              <a:gd name="adj1" fmla="val -11336"/>
              <a:gd name="adj2" fmla="val 52562"/>
              <a:gd name="adj3" fmla="val -30671"/>
              <a:gd name="adj4" fmla="val -40651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Fit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range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11" name="Line Callout 1 10"/>
          <p:cNvSpPr/>
          <p:nvPr/>
        </p:nvSpPr>
        <p:spPr>
          <a:xfrm>
            <a:off x="568896" y="2708920"/>
            <a:ext cx="1431776" cy="792088"/>
          </a:xfrm>
          <a:prstGeom prst="borderCallout1">
            <a:avLst>
              <a:gd name="adj1" fmla="val -11336"/>
              <a:gd name="adj2" fmla="val 76077"/>
              <a:gd name="adj3" fmla="val -29492"/>
              <a:gd name="adj4" fmla="val 97460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Retrieve</a:t>
            </a:r>
            <a:r>
              <a:rPr lang="it-IT" sz="1600" b="1" dirty="0" smtClean="0">
                <a:solidFill>
                  <a:srgbClr val="272C6B"/>
                </a:solidFill>
              </a:rPr>
              <a:t> a </a:t>
            </a:r>
            <a:r>
              <a:rPr lang="it-IT" sz="1600" b="1" dirty="0" err="1" smtClean="0">
                <a:solidFill>
                  <a:srgbClr val="272C6B"/>
                </a:solidFill>
              </a:rPr>
              <a:t>pointer</a:t>
            </a:r>
            <a:r>
              <a:rPr lang="it-IT" sz="1600" b="1" dirty="0" smtClean="0">
                <a:solidFill>
                  <a:srgbClr val="272C6B"/>
                </a:solidFill>
              </a:rPr>
              <a:t> to the </a:t>
            </a:r>
            <a:r>
              <a:rPr lang="it-IT" sz="1600" b="1" dirty="0" err="1" smtClean="0">
                <a:solidFill>
                  <a:srgbClr val="272C6B"/>
                </a:solidFill>
              </a:rPr>
              <a:t>fitted</a:t>
            </a:r>
            <a:r>
              <a:rPr lang="it-IT" sz="1600" b="1" dirty="0" smtClean="0">
                <a:solidFill>
                  <a:srgbClr val="272C6B"/>
                </a:solidFill>
              </a:rPr>
              <a:t> TF1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12" name="Line Callout 1 11"/>
          <p:cNvSpPr/>
          <p:nvPr/>
        </p:nvSpPr>
        <p:spPr>
          <a:xfrm>
            <a:off x="2297088" y="2564904"/>
            <a:ext cx="3375992" cy="936104"/>
          </a:xfrm>
          <a:prstGeom prst="borderCallout1">
            <a:avLst>
              <a:gd name="adj1" fmla="val -11336"/>
              <a:gd name="adj2" fmla="val 76077"/>
              <a:gd name="adj3" fmla="val -18319"/>
              <a:gd name="adj4" fmla="val 63382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rgbClr val="272C6B"/>
                </a:solidFill>
              </a:rPr>
              <a:t>The </a:t>
            </a:r>
            <a:r>
              <a:rPr lang="it-IT" sz="1600" b="1" dirty="0" err="1" smtClean="0">
                <a:solidFill>
                  <a:srgbClr val="272C6B"/>
                </a:solidFill>
              </a:rPr>
              <a:t>ponter</a:t>
            </a:r>
            <a:r>
              <a:rPr lang="it-IT" sz="1600" b="1" dirty="0" smtClean="0">
                <a:solidFill>
                  <a:srgbClr val="272C6B"/>
                </a:solidFill>
              </a:rPr>
              <a:t> can be </a:t>
            </a:r>
            <a:r>
              <a:rPr lang="it-IT" sz="1600" b="1" dirty="0" err="1" smtClean="0">
                <a:solidFill>
                  <a:srgbClr val="272C6B"/>
                </a:solidFill>
              </a:rPr>
              <a:t>used</a:t>
            </a:r>
            <a:r>
              <a:rPr lang="it-IT" sz="1600" b="1" dirty="0" smtClean="0">
                <a:solidFill>
                  <a:srgbClr val="272C6B"/>
                </a:solidFill>
              </a:rPr>
              <a:t> to </a:t>
            </a:r>
            <a:r>
              <a:rPr lang="it-IT" sz="1600" b="1" dirty="0" err="1" smtClean="0">
                <a:solidFill>
                  <a:srgbClr val="272C6B"/>
                </a:solidFill>
              </a:rPr>
              <a:t>manipulate</a:t>
            </a:r>
            <a:r>
              <a:rPr lang="it-IT" sz="1600" b="1" dirty="0" smtClean="0">
                <a:solidFill>
                  <a:srgbClr val="272C6B"/>
                </a:solidFill>
              </a:rPr>
              <a:t> the </a:t>
            </a:r>
            <a:r>
              <a:rPr lang="it-IT" sz="1600" b="1" dirty="0" err="1" smtClean="0">
                <a:solidFill>
                  <a:srgbClr val="272C6B"/>
                </a:solidFill>
              </a:rPr>
              <a:t>function</a:t>
            </a:r>
            <a:r>
              <a:rPr lang="it-IT" sz="1600" b="1" dirty="0" smtClean="0">
                <a:solidFill>
                  <a:srgbClr val="272C6B"/>
                </a:solidFill>
              </a:rPr>
              <a:t>: </a:t>
            </a:r>
            <a:r>
              <a:rPr lang="it-IT" sz="1600" b="1" dirty="0" err="1" smtClean="0">
                <a:solidFill>
                  <a:srgbClr val="272C6B"/>
                </a:solidFill>
              </a:rPr>
              <a:t>plotting</a:t>
            </a:r>
            <a:r>
              <a:rPr lang="it-IT" sz="1600" b="1" dirty="0" smtClean="0">
                <a:solidFill>
                  <a:srgbClr val="272C6B"/>
                </a:solidFill>
              </a:rPr>
              <a:t>, </a:t>
            </a:r>
            <a:r>
              <a:rPr lang="it-IT" sz="1600" b="1" dirty="0" err="1" smtClean="0">
                <a:solidFill>
                  <a:srgbClr val="272C6B"/>
                </a:solidFill>
              </a:rPr>
              <a:t>changing</a:t>
            </a:r>
            <a:r>
              <a:rPr lang="it-IT" sz="1600" b="1" dirty="0" smtClean="0">
                <a:solidFill>
                  <a:srgbClr val="272C6B"/>
                </a:solidFill>
              </a:rPr>
              <a:t> style, </a:t>
            </a:r>
            <a:r>
              <a:rPr lang="it-IT" sz="1600" b="1" dirty="0" err="1" smtClean="0">
                <a:solidFill>
                  <a:srgbClr val="272C6B"/>
                </a:solidFill>
              </a:rPr>
              <a:t>inspecting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parameters</a:t>
            </a:r>
            <a:r>
              <a:rPr lang="it-IT" sz="1600" b="1" dirty="0" smtClean="0">
                <a:solidFill>
                  <a:srgbClr val="272C6B"/>
                </a:solidFill>
              </a:rPr>
              <a:t>...</a:t>
            </a:r>
            <a:endParaRPr lang="it-IT" sz="1600" b="1" dirty="0">
              <a:solidFill>
                <a:srgbClr val="272C6B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 flipV="1">
            <a:off x="4448944" y="4221088"/>
            <a:ext cx="1512168" cy="1152128"/>
          </a:xfrm>
          <a:prstGeom prst="straightConnector1">
            <a:avLst/>
          </a:prstGeom>
          <a:ln>
            <a:headEnd type="none"/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4071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TFitResult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0" y="836712"/>
            <a:ext cx="9034586" cy="5184576"/>
          </a:xfrm>
        </p:spPr>
        <p:txBody>
          <a:bodyPr/>
          <a:lstStyle/>
          <a:p>
            <a:r>
              <a:rPr lang="it-IT" sz="2400" dirty="0" smtClean="0"/>
              <a:t>The </a:t>
            </a:r>
            <a:r>
              <a:rPr lang="it-IT" sz="20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TFitResultPtr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a </a:t>
            </a:r>
            <a:r>
              <a:rPr lang="it-IT" sz="2400" dirty="0" err="1" smtClean="0"/>
              <a:t>class</a:t>
            </a:r>
            <a:r>
              <a:rPr lang="it-IT" sz="2400" dirty="0" smtClean="0"/>
              <a:t> </a:t>
            </a:r>
            <a:r>
              <a:rPr lang="it-IT" sz="2400" dirty="0" err="1" smtClean="0"/>
              <a:t>that</a:t>
            </a:r>
            <a:r>
              <a:rPr lang="it-IT" sz="2400" dirty="0" smtClean="0"/>
              <a:t> </a:t>
            </a:r>
            <a:r>
              <a:rPr lang="it-IT" sz="2400" dirty="0" err="1" smtClean="0"/>
              <a:t>behaves</a:t>
            </a:r>
            <a:r>
              <a:rPr lang="it-IT" sz="2400" dirty="0" smtClean="0"/>
              <a:t> </a:t>
            </a:r>
            <a:r>
              <a:rPr lang="it-IT" sz="2400" dirty="0" err="1" smtClean="0"/>
              <a:t>like</a:t>
            </a:r>
            <a:r>
              <a:rPr lang="it-IT" sz="2400" dirty="0" smtClean="0"/>
              <a:t> a </a:t>
            </a:r>
            <a:r>
              <a:rPr lang="it-IT" sz="2400" dirty="0" err="1" smtClean="0"/>
              <a:t>pointer</a:t>
            </a:r>
            <a:r>
              <a:rPr lang="it-IT" sz="2400" dirty="0" smtClean="0"/>
              <a:t> to a </a:t>
            </a:r>
            <a:r>
              <a:rPr lang="it-IT" sz="20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TFitResult</a:t>
            </a:r>
            <a:r>
              <a:rPr lang="it-IT" sz="2400" dirty="0" smtClean="0"/>
              <a:t> </a:t>
            </a:r>
            <a:r>
              <a:rPr lang="it-IT" sz="2400" dirty="0" err="1" smtClean="0"/>
              <a:t>object</a:t>
            </a:r>
            <a:r>
              <a:rPr lang="it-IT" sz="2400" dirty="0" smtClean="0"/>
              <a:t>.</a:t>
            </a:r>
          </a:p>
          <a:p>
            <a:pPr lvl="1"/>
            <a:r>
              <a:rPr lang="it-IT" sz="2000" dirty="0" smtClean="0"/>
              <a:t>The </a:t>
            </a:r>
            <a:r>
              <a:rPr lang="it-IT" sz="2000" dirty="0" err="1" smtClean="0"/>
              <a:t>latter</a:t>
            </a:r>
            <a:r>
              <a:rPr lang="it-IT" sz="2000" dirty="0" smtClean="0"/>
              <a:t> </a:t>
            </a:r>
            <a:r>
              <a:rPr lang="it-IT" sz="2000" dirty="0" err="1" smtClean="0"/>
              <a:t>inherits</a:t>
            </a:r>
            <a:r>
              <a:rPr lang="it-IT" sz="2000" dirty="0" smtClean="0"/>
              <a:t> from a </a:t>
            </a:r>
            <a:r>
              <a:rPr lang="it-IT" sz="1800" b="1" dirty="0" smtClean="0">
                <a:solidFill>
                  <a:srgbClr val="800000"/>
                </a:solidFill>
                <a:latin typeface="Courier New"/>
                <a:cs typeface="Courier New"/>
              </a:rPr>
              <a:t>ROOT::</a:t>
            </a:r>
            <a:r>
              <a:rPr lang="it-IT" sz="18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Fit</a:t>
            </a:r>
            <a:r>
              <a:rPr lang="it-IT" sz="1800" b="1" dirty="0" smtClean="0">
                <a:solidFill>
                  <a:srgbClr val="800000"/>
                </a:solidFill>
                <a:latin typeface="Courier New"/>
                <a:cs typeface="Courier New"/>
              </a:rPr>
              <a:t>::</a:t>
            </a:r>
            <a:r>
              <a:rPr lang="it-IT" sz="18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FitResult</a:t>
            </a:r>
            <a:endParaRPr lang="it-IT" sz="20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lvl="1"/>
            <a:endParaRPr lang="it-IT" sz="2000" dirty="0" smtClean="0"/>
          </a:p>
          <a:p>
            <a:pPr marL="457200" lvl="1" indent="0">
              <a:buNone/>
            </a:pPr>
            <a:endParaRPr lang="it-IT" sz="2000" dirty="0" smtClean="0"/>
          </a:p>
          <a:p>
            <a:endParaRPr lang="it-IT" sz="2400" dirty="0" smtClean="0"/>
          </a:p>
          <a:p>
            <a:r>
              <a:rPr lang="it-IT" sz="2400" dirty="0" err="1" smtClean="0"/>
              <a:t>Many</a:t>
            </a:r>
            <a:r>
              <a:rPr lang="it-IT" sz="2400" dirty="0" smtClean="0"/>
              <a:t> </a:t>
            </a:r>
            <a:r>
              <a:rPr lang="it-IT" sz="2400" dirty="0" err="1" smtClean="0"/>
              <a:t>accessor</a:t>
            </a:r>
            <a:r>
              <a:rPr lang="it-IT" sz="2400" dirty="0" smtClean="0"/>
              <a:t> </a:t>
            </a:r>
            <a:r>
              <a:rPr lang="it-IT" sz="2400" dirty="0" err="1" smtClean="0"/>
              <a:t>methods</a:t>
            </a:r>
            <a:r>
              <a:rPr lang="it-IT" sz="2400" dirty="0" smtClean="0"/>
              <a:t>, full </a:t>
            </a:r>
            <a:r>
              <a:rPr lang="it-IT" sz="2400" dirty="0" err="1" smtClean="0"/>
              <a:t>documentation</a:t>
            </a:r>
            <a:r>
              <a:rPr lang="it-IT" sz="2400" dirty="0" smtClean="0"/>
              <a:t> </a:t>
            </a:r>
            <a:r>
              <a:rPr lang="it-IT" sz="2400" dirty="0" err="1" smtClean="0"/>
              <a:t>at</a:t>
            </a:r>
            <a:r>
              <a:rPr lang="it-IT" sz="2400" dirty="0"/>
              <a:t/>
            </a:r>
            <a:br>
              <a:rPr lang="it-IT" sz="2400" dirty="0"/>
            </a:br>
            <a:r>
              <a:rPr lang="it-IT" sz="2000" dirty="0" smtClean="0">
                <a:latin typeface="Courier New"/>
                <a:cs typeface="Courier New"/>
              </a:rPr>
              <a:t>http</a:t>
            </a:r>
            <a:r>
              <a:rPr lang="it-IT" sz="2000" dirty="0">
                <a:latin typeface="Courier New"/>
                <a:cs typeface="Courier New"/>
              </a:rPr>
              <a:t>://</a:t>
            </a:r>
            <a:r>
              <a:rPr lang="it-IT" sz="2000" dirty="0" err="1">
                <a:latin typeface="Courier New"/>
                <a:cs typeface="Courier New"/>
              </a:rPr>
              <a:t>root.cern.ch</a:t>
            </a:r>
            <a:r>
              <a:rPr lang="it-IT" sz="2000" dirty="0">
                <a:latin typeface="Courier New"/>
                <a:cs typeface="Courier New"/>
              </a:rPr>
              <a:t>/</a:t>
            </a:r>
            <a:r>
              <a:rPr lang="it-IT" sz="2000" dirty="0" err="1">
                <a:latin typeface="Courier New"/>
                <a:cs typeface="Courier New"/>
              </a:rPr>
              <a:t>root</a:t>
            </a:r>
            <a:r>
              <a:rPr lang="it-IT" sz="2000" dirty="0">
                <a:latin typeface="Courier New"/>
                <a:cs typeface="Courier New"/>
              </a:rPr>
              <a:t>/html/ROOT__</a:t>
            </a:r>
            <a:r>
              <a:rPr lang="it-IT" sz="2000" dirty="0" err="1">
                <a:latin typeface="Courier New"/>
                <a:cs typeface="Courier New"/>
              </a:rPr>
              <a:t>Fit</a:t>
            </a:r>
            <a:r>
              <a:rPr lang="it-IT" sz="2000" dirty="0">
                <a:latin typeface="Courier New"/>
                <a:cs typeface="Courier New"/>
              </a:rPr>
              <a:t>__</a:t>
            </a:r>
            <a:r>
              <a:rPr lang="it-IT" sz="2000" dirty="0" err="1">
                <a:latin typeface="Courier New"/>
                <a:cs typeface="Courier New"/>
              </a:rPr>
              <a:t>FitResult.html</a:t>
            </a:r>
            <a:endParaRPr lang="it-IT" sz="2400" dirty="0">
              <a:latin typeface="Courier New"/>
              <a:cs typeface="Courier Ne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4540" y="2264420"/>
            <a:ext cx="7246892" cy="660524"/>
          </a:xfrm>
          <a:prstGeom prst="rect">
            <a:avLst/>
          </a:prstGeom>
          <a:ln>
            <a:solidFill>
              <a:srgbClr val="272C6B"/>
            </a:solidFill>
          </a:ln>
        </p:spPr>
      </p:pic>
    </p:spTree>
    <p:extLst>
      <p:ext uri="{BB962C8B-B14F-4D97-AF65-F5344CB8AC3E}">
        <p14:creationId xmlns:p14="http://schemas.microsoft.com/office/powerpoint/2010/main" val="24402435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TFitResult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836712"/>
            <a:ext cx="9361040" cy="5184576"/>
          </a:xfrm>
          <a:solidFill>
            <a:schemeClr val="tx1"/>
          </a:solidFill>
        </p:spPr>
        <p:txBody>
          <a:bodyPr/>
          <a:lstStyle/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root [38] 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TFitResultPtr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fitres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= myh2-&gt;Fit("gaus","S","",-2.,2.)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FCN=16.5644 FROM MIGRAD    STATUS=CONVERGED      71 CALLS          72 TOTAL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              EDM=6.18403e-09    STRATEGY= 1      ERROR MATRIX ACCURATE 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EXT PARAMETER                                   STEP         FIRST   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NO.   NAME      VALUE            ERROR          SIZE      DERIVATIVE 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1  Constant     5.12179e+02   8.19111e+00   1.21137e-02   2.10983e-06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2  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Mean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 -1.99953e-02   2.13804e-02   4.36950e-05  -5.06752e-03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3  Sigma        1.35596e+00   2.78382e-02   1.20495e-05  -1.87226e-03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root [39] 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fitres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-&gt;Print(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cout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)</a:t>
            </a:r>
          </a:p>
          <a:p>
            <a:pPr marL="0" indent="0">
              <a:buNone/>
            </a:pPr>
            <a:endParaRPr lang="nl-NL" sz="1400" b="1" dirty="0">
              <a:solidFill>
                <a:srgbClr val="008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****************************************</a:t>
            </a:r>
          </a:p>
          <a:p>
            <a:pPr marL="0" indent="0">
              <a:buNone/>
            </a:pP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Minimizer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is 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Minuit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/ 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Migrad</a:t>
            </a:r>
            <a:endParaRPr lang="nl-NL" sz="1400" b="1" dirty="0">
              <a:solidFill>
                <a:srgbClr val="008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Chi2                      =      16.5644</a:t>
            </a:r>
          </a:p>
          <a:p>
            <a:pPr marL="0" indent="0">
              <a:buNone/>
            </a:pP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NDf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                =           17</a:t>
            </a:r>
          </a:p>
          <a:p>
            <a:pPr marL="0" indent="0">
              <a:buNone/>
            </a:pP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Edm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                =  6.18403e-09</a:t>
            </a:r>
          </a:p>
          <a:p>
            <a:pPr marL="0" indent="0">
              <a:buNone/>
            </a:pP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NCalls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             =           72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Constant                  =      512.179   +/-   8.19111     </a:t>
            </a:r>
          </a:p>
          <a:p>
            <a:pPr marL="0" indent="0">
              <a:buNone/>
            </a:pP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Mean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               =   -0.0199953   +/-   0.0213804   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Sigma                     =      1.35596   +/-   0.0278382    	 (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limited</a:t>
            </a:r>
            <a:r>
              <a:rPr lang="nl-NL" sz="1400" b="1" dirty="0" smtClean="0">
                <a:solidFill>
                  <a:srgbClr val="008000"/>
                </a:solidFill>
                <a:latin typeface="Courier New"/>
                <a:cs typeface="Courier New"/>
              </a:rPr>
              <a:t>)</a:t>
            </a:r>
            <a:endParaRPr lang="nl-NL" sz="1400" b="1" dirty="0">
              <a:solidFill>
                <a:srgbClr val="008000"/>
              </a:solidFill>
              <a:latin typeface="Courier New"/>
              <a:cs typeface="Courier Ne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7400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TFitResult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836712"/>
            <a:ext cx="9361040" cy="5184576"/>
          </a:xfrm>
          <a:solidFill>
            <a:schemeClr val="tx1"/>
          </a:solidFill>
        </p:spPr>
        <p:txBody>
          <a:bodyPr/>
          <a:lstStyle/>
          <a:p>
            <a:pPr marL="0" indent="0">
              <a:buNone/>
            </a:pPr>
            <a:r>
              <a:rPr lang="nl-NL" sz="1400" b="1" dirty="0" smtClean="0">
                <a:solidFill>
                  <a:srgbClr val="008000"/>
                </a:solidFill>
                <a:latin typeface="Courier New"/>
                <a:cs typeface="Courier New"/>
              </a:rPr>
              <a:t>root 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[40] 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fitres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-&gt;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PrintCovMatrix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(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cout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)</a:t>
            </a:r>
          </a:p>
          <a:p>
            <a:pPr marL="0" indent="0">
              <a:buNone/>
            </a:pPr>
            <a:endParaRPr lang="nl-NL" sz="1400" b="1" dirty="0">
              <a:solidFill>
                <a:srgbClr val="008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Covariance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Matrix:</a:t>
            </a:r>
          </a:p>
          <a:p>
            <a:pPr marL="0" indent="0">
              <a:buNone/>
            </a:pPr>
            <a:endParaRPr lang="nl-NL" sz="1400" b="1" dirty="0">
              <a:solidFill>
                <a:srgbClr val="008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     	    Constant        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Mean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Sigma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Constant    	      67.094   0.0048267     -0.1576</a:t>
            </a:r>
          </a:p>
          <a:p>
            <a:pPr marL="0" indent="0">
              <a:buNone/>
            </a:pP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Mean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 	   0.0048267  0.00045712 -2.9505e-05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Sigma       	     -0.1576 -2.9505e-05  0.00077498</a:t>
            </a:r>
          </a:p>
          <a:p>
            <a:pPr marL="0" indent="0">
              <a:buNone/>
            </a:pPr>
            <a:endParaRPr lang="nl-NL" sz="1400" b="1" dirty="0">
              <a:solidFill>
                <a:srgbClr val="008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Correlation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Matrix:</a:t>
            </a:r>
          </a:p>
          <a:p>
            <a:pPr marL="0" indent="0">
              <a:buNone/>
            </a:pPr>
            <a:endParaRPr lang="nl-NL" sz="1400" b="1" dirty="0">
              <a:solidFill>
                <a:srgbClr val="008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     	    Constant        </a:t>
            </a: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Mean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Sigma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Constant    	           1    0.027561    -0.69116</a:t>
            </a:r>
          </a:p>
          <a:p>
            <a:pPr marL="0" indent="0">
              <a:buNone/>
            </a:pPr>
            <a:r>
              <a:rPr lang="nl-NL" sz="1400" b="1" dirty="0" err="1">
                <a:solidFill>
                  <a:srgbClr val="008000"/>
                </a:solidFill>
                <a:latin typeface="Courier New"/>
                <a:cs typeface="Courier New"/>
              </a:rPr>
              <a:t>Mean</a:t>
            </a: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        	    0.027561           1   -0.049571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Sigma       	    -0.69116   -0.049571           1</a:t>
            </a:r>
          </a:p>
          <a:p>
            <a:pPr marL="0" indent="0">
              <a:buNone/>
            </a:pPr>
            <a:r>
              <a:rPr lang="nl-NL" sz="1400" b="1" dirty="0">
                <a:solidFill>
                  <a:srgbClr val="008000"/>
                </a:solidFill>
                <a:latin typeface="Courier New"/>
                <a:cs typeface="Courier New"/>
              </a:rPr>
              <a:t>root [41] </a:t>
            </a:r>
          </a:p>
          <a:p>
            <a:pPr marL="0" indent="0">
              <a:buNone/>
            </a:pPr>
            <a:endParaRPr lang="it-IT" sz="1400" b="1" dirty="0">
              <a:solidFill>
                <a:srgbClr val="008000"/>
              </a:solidFill>
              <a:latin typeface="Courier New"/>
              <a:cs typeface="Courier Ne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960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Outline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836712"/>
            <a:ext cx="8420100" cy="5184576"/>
          </a:xfrm>
        </p:spPr>
        <p:txBody>
          <a:bodyPr/>
          <a:lstStyle/>
          <a:p>
            <a:r>
              <a:rPr lang="it-IT" sz="2400" dirty="0" err="1" smtClean="0"/>
              <a:t>Today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my</a:t>
            </a:r>
            <a:r>
              <a:rPr lang="it-IT" sz="2400" dirty="0" smtClean="0"/>
              <a:t> personal opinion of </a:t>
            </a:r>
            <a:r>
              <a:rPr lang="it-IT" sz="2400" dirty="0" err="1" smtClean="0"/>
              <a:t>what</a:t>
            </a:r>
            <a:r>
              <a:rPr lang="it-IT" sz="2400" dirty="0" smtClean="0"/>
              <a:t> </a:t>
            </a:r>
            <a:r>
              <a:rPr lang="it-IT" sz="2400" dirty="0" err="1" smtClean="0"/>
              <a:t>should</a:t>
            </a:r>
            <a:r>
              <a:rPr lang="it-IT" sz="2400" dirty="0" smtClean="0"/>
              <a:t> be in the toolbox of </a:t>
            </a:r>
            <a:r>
              <a:rPr lang="it-IT" sz="2400" dirty="0" err="1" smtClean="0"/>
              <a:t>every</a:t>
            </a:r>
            <a:r>
              <a:rPr lang="it-IT" sz="2400" dirty="0" smtClean="0"/>
              <a:t> </a:t>
            </a:r>
            <a:r>
              <a:rPr lang="it-IT" sz="2400" dirty="0" err="1" smtClean="0"/>
              <a:t>physicist</a:t>
            </a:r>
            <a:r>
              <a:rPr lang="it-IT" sz="2400" dirty="0" smtClean="0"/>
              <a:t>!</a:t>
            </a:r>
          </a:p>
          <a:p>
            <a:endParaRPr lang="it-IT" sz="2400" dirty="0" smtClean="0"/>
          </a:p>
          <a:p>
            <a:r>
              <a:rPr lang="it-IT" sz="2400" dirty="0" err="1" smtClean="0"/>
              <a:t>Making</a:t>
            </a:r>
            <a:r>
              <a:rPr lang="it-IT" sz="2400" dirty="0" smtClean="0"/>
              <a:t> </a:t>
            </a:r>
            <a:r>
              <a:rPr lang="it-IT" sz="2400" dirty="0" err="1" smtClean="0"/>
              <a:t>simulations</a:t>
            </a:r>
            <a:r>
              <a:rPr lang="it-IT" sz="2400" dirty="0" smtClean="0"/>
              <a:t>:</a:t>
            </a:r>
            <a:endParaRPr lang="it-IT" sz="2400" dirty="0"/>
          </a:p>
          <a:p>
            <a:pPr lvl="1"/>
            <a:r>
              <a:rPr lang="it-IT" sz="2000" dirty="0" smtClean="0"/>
              <a:t>Random </a:t>
            </a:r>
            <a:r>
              <a:rPr lang="it-IT" sz="2000" dirty="0" err="1" smtClean="0"/>
              <a:t>number</a:t>
            </a:r>
            <a:r>
              <a:rPr lang="it-IT" sz="2000" dirty="0" smtClean="0"/>
              <a:t> generation in </a:t>
            </a:r>
            <a:r>
              <a:rPr lang="it-IT" sz="2000" dirty="0" err="1" smtClean="0"/>
              <a:t>RooT</a:t>
            </a:r>
            <a:endParaRPr lang="it-IT" sz="2000" dirty="0" smtClean="0"/>
          </a:p>
          <a:p>
            <a:pPr lvl="1"/>
            <a:r>
              <a:rPr lang="it-IT" sz="2000" dirty="0" err="1" smtClean="0"/>
              <a:t>Build</a:t>
            </a:r>
            <a:r>
              <a:rPr lang="it-IT" sz="2000" dirty="0" smtClean="0"/>
              <a:t> the </a:t>
            </a:r>
            <a:r>
              <a:rPr lang="it-IT" sz="2000" dirty="0" err="1" smtClean="0"/>
              <a:t>TTree</a:t>
            </a:r>
            <a:r>
              <a:rPr lang="it-IT" sz="2000" dirty="0" smtClean="0"/>
              <a:t> </a:t>
            </a:r>
            <a:r>
              <a:rPr lang="it-IT" sz="2000" dirty="0" err="1" smtClean="0"/>
              <a:t>we</a:t>
            </a:r>
            <a:r>
              <a:rPr lang="it-IT" sz="2000" dirty="0" smtClean="0"/>
              <a:t> </a:t>
            </a:r>
            <a:r>
              <a:rPr lang="it-IT" sz="2000" dirty="0" err="1" smtClean="0"/>
              <a:t>will</a:t>
            </a:r>
            <a:r>
              <a:rPr lang="it-IT" sz="2000" dirty="0" smtClean="0"/>
              <a:t> use in the </a:t>
            </a:r>
            <a:r>
              <a:rPr lang="it-IT" sz="2000" dirty="0" err="1" smtClean="0"/>
              <a:t>hands-on</a:t>
            </a:r>
            <a:r>
              <a:rPr lang="it-IT" sz="2000" dirty="0" smtClean="0"/>
              <a:t> session</a:t>
            </a:r>
            <a:endParaRPr lang="it-IT" sz="2400" dirty="0" smtClean="0"/>
          </a:p>
          <a:p>
            <a:r>
              <a:rPr lang="it-IT" sz="2400" dirty="0" err="1" smtClean="0"/>
              <a:t>Fitting</a:t>
            </a:r>
            <a:r>
              <a:rPr lang="it-IT" sz="2400" dirty="0" smtClean="0"/>
              <a:t> a model to data</a:t>
            </a:r>
          </a:p>
          <a:p>
            <a:r>
              <a:rPr lang="it-IT" sz="2400" dirty="0" smtClean="0"/>
              <a:t>...and </a:t>
            </a:r>
            <a:r>
              <a:rPr lang="it-IT" sz="2400" dirty="0" err="1" smtClean="0"/>
              <a:t>how</a:t>
            </a:r>
            <a:r>
              <a:rPr lang="it-IT" sz="2400" dirty="0" smtClean="0"/>
              <a:t> to do </a:t>
            </a:r>
            <a:r>
              <a:rPr lang="it-IT" sz="2400" dirty="0" err="1" smtClean="0"/>
              <a:t>all</a:t>
            </a:r>
            <a:r>
              <a:rPr lang="it-IT" sz="2400" dirty="0" smtClean="0"/>
              <a:t> of </a:t>
            </a:r>
            <a:r>
              <a:rPr lang="it-IT" sz="2400" dirty="0" err="1" smtClean="0"/>
              <a:t>that</a:t>
            </a:r>
            <a:r>
              <a:rPr lang="it-IT" sz="2400" dirty="0" smtClean="0"/>
              <a:t> in a </a:t>
            </a:r>
            <a:r>
              <a:rPr lang="it-IT" sz="2400" dirty="0" err="1" smtClean="0"/>
              <a:t>simpler</a:t>
            </a:r>
            <a:r>
              <a:rPr lang="it-IT" sz="2400" dirty="0" smtClean="0"/>
              <a:t> way </a:t>
            </a:r>
            <a:br>
              <a:rPr lang="it-IT" sz="2400" dirty="0" smtClean="0"/>
            </a:br>
            <a:r>
              <a:rPr lang="it-IT" sz="2400" dirty="0" err="1" smtClean="0"/>
              <a:t>using</a:t>
            </a:r>
            <a:r>
              <a:rPr lang="it-IT" sz="2400" dirty="0" smtClean="0"/>
              <a:t> </a:t>
            </a:r>
            <a:r>
              <a:rPr lang="it-IT" sz="2400" dirty="0" err="1" smtClean="0"/>
              <a:t>RooFit</a:t>
            </a:r>
            <a:endParaRPr lang="it-IT" sz="2400" dirty="0"/>
          </a:p>
          <a:p>
            <a:pPr lvl="1"/>
            <a:r>
              <a:rPr lang="it-IT" sz="2000" dirty="0" smtClean="0"/>
              <a:t>Or more </a:t>
            </a:r>
            <a:r>
              <a:rPr lang="it-IT" sz="2000" dirty="0" err="1" smtClean="0"/>
              <a:t>complicated</a:t>
            </a:r>
            <a:r>
              <a:rPr lang="it-IT" sz="2000" dirty="0" smtClean="0"/>
              <a:t> way, </a:t>
            </a:r>
            <a:r>
              <a:rPr lang="it-IT" sz="2000" dirty="0" err="1" smtClean="0"/>
              <a:t>it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a </a:t>
            </a:r>
            <a:r>
              <a:rPr lang="it-IT" sz="2000" dirty="0" err="1" smtClean="0"/>
              <a:t>matter</a:t>
            </a:r>
            <a:r>
              <a:rPr lang="it-IT" sz="2000" dirty="0" smtClean="0"/>
              <a:t> or taste...</a:t>
            </a:r>
          </a:p>
          <a:p>
            <a:pPr lvl="1"/>
            <a:endParaRPr lang="it-IT" sz="2000" dirty="0"/>
          </a:p>
          <a:p>
            <a:r>
              <a:rPr lang="it-IT" sz="2400" dirty="0" err="1" smtClean="0"/>
              <a:t>Macros</a:t>
            </a:r>
            <a:r>
              <a:rPr lang="it-IT" sz="2400" dirty="0" smtClean="0"/>
              <a:t> for </a:t>
            </a:r>
            <a:r>
              <a:rPr lang="it-IT" sz="2400" dirty="0" err="1" smtClean="0"/>
              <a:t>today</a:t>
            </a:r>
            <a:r>
              <a:rPr lang="it-IT" sz="2400" dirty="0" smtClean="0"/>
              <a:t> </a:t>
            </a:r>
            <a:r>
              <a:rPr lang="it-IT" sz="2400" dirty="0" err="1" smtClean="0"/>
              <a:t>exercises</a:t>
            </a:r>
            <a:r>
              <a:rPr lang="it-IT" sz="2400" dirty="0" smtClean="0"/>
              <a:t> in </a:t>
            </a:r>
            <a:r>
              <a:rPr lang="it-IT" sz="2000" b="1" dirty="0" smtClean="0">
                <a:solidFill>
                  <a:srgbClr val="800000"/>
                </a:solidFill>
                <a:latin typeface="Courier New"/>
                <a:cs typeface="Courier New"/>
              </a:rPr>
              <a:t>RootTutorial2.zip 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in the indico page of the </a:t>
            </a:r>
            <a:r>
              <a:rPr lang="it-IT" sz="2400" dirty="0" err="1" smtClean="0"/>
              <a:t>lecture</a:t>
            </a:r>
            <a:r>
              <a:rPr lang="it-IT" sz="2400" dirty="0" smtClean="0"/>
              <a:t>.</a:t>
            </a:r>
            <a:endParaRPr lang="it-IT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01505" y="1844824"/>
            <a:ext cx="2286000" cy="2286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7689304" y="2060848"/>
            <a:ext cx="2088232" cy="1800200"/>
          </a:xfrm>
          <a:prstGeom prst="line">
            <a:avLst/>
          </a:prstGeom>
          <a:ln w="38100" cmpd="sng">
            <a:solidFill>
              <a:srgbClr val="272C6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7761312" y="2276872"/>
            <a:ext cx="1800200" cy="1296144"/>
          </a:xfrm>
          <a:prstGeom prst="line">
            <a:avLst/>
          </a:prstGeom>
          <a:ln w="38100" cmpd="sng">
            <a:solidFill>
              <a:srgbClr val="272C6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7256" y="3861048"/>
            <a:ext cx="2620068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5382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Inlined</a:t>
            </a:r>
            <a:r>
              <a:rPr lang="it-IT" dirty="0" smtClean="0"/>
              <a:t> </a:t>
            </a:r>
            <a:r>
              <a:rPr lang="it-IT" dirty="0" err="1" smtClean="0"/>
              <a:t>functions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836712"/>
            <a:ext cx="9577064" cy="5184576"/>
          </a:xfrm>
        </p:spPr>
        <p:txBody>
          <a:bodyPr/>
          <a:lstStyle/>
          <a:p>
            <a:r>
              <a:rPr lang="it-IT" sz="2400" b="1" dirty="0" err="1" smtClean="0"/>
              <a:t>Not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always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you</a:t>
            </a:r>
            <a:r>
              <a:rPr lang="it-IT" sz="2400" b="1" dirty="0" smtClean="0"/>
              <a:t> can </a:t>
            </a:r>
            <a:r>
              <a:rPr lang="it-IT" sz="2400" b="1" dirty="0" err="1" smtClean="0"/>
              <a:t>find</a:t>
            </a:r>
            <a:r>
              <a:rPr lang="it-IT" sz="2400" b="1" dirty="0" smtClean="0"/>
              <a:t> the </a:t>
            </a:r>
            <a:r>
              <a:rPr lang="it-IT" sz="2400" b="1" dirty="0" err="1" smtClean="0"/>
              <a:t>function</a:t>
            </a:r>
            <a:r>
              <a:rPr lang="it-IT" sz="2400" b="1" dirty="0" smtClean="0"/>
              <a:t> </a:t>
            </a:r>
            <a:br>
              <a:rPr lang="it-IT" sz="2400" b="1" dirty="0" smtClean="0"/>
            </a:br>
            <a:r>
              <a:rPr lang="it-IT" sz="2400" b="1" dirty="0" smtClean="0"/>
              <a:t>	...or the </a:t>
            </a:r>
            <a:r>
              <a:rPr lang="it-IT" sz="2400" b="1" dirty="0" err="1" smtClean="0"/>
              <a:t>parameterization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that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you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want</a:t>
            </a:r>
            <a:r>
              <a:rPr lang="it-IT" sz="2400" b="1" dirty="0" smtClean="0"/>
              <a:t> to use.</a:t>
            </a:r>
            <a:endParaRPr lang="it-IT" sz="2000" dirty="0" smtClean="0"/>
          </a:p>
          <a:p>
            <a:r>
              <a:rPr lang="it-IT" sz="2000" dirty="0" smtClean="0"/>
              <a:t>In </a:t>
            </a:r>
            <a:r>
              <a:rPr lang="it-IT" sz="2000" dirty="0" err="1" smtClean="0"/>
              <a:t>this</a:t>
            </a:r>
            <a:r>
              <a:rPr lang="it-IT" sz="2000" dirty="0" smtClean="0"/>
              <a:t> case </a:t>
            </a:r>
            <a:r>
              <a:rPr lang="it-IT" sz="2000" dirty="0" err="1" smtClean="0"/>
              <a:t>we</a:t>
            </a:r>
            <a:r>
              <a:rPr lang="it-IT" sz="2000" dirty="0" smtClean="0"/>
              <a:t> </a:t>
            </a:r>
            <a:r>
              <a:rPr lang="it-IT" sz="2000" dirty="0" err="1" smtClean="0"/>
              <a:t>want</a:t>
            </a:r>
            <a:r>
              <a:rPr lang="it-IT" sz="2000" dirty="0" smtClean="0"/>
              <a:t> to </a:t>
            </a:r>
            <a:r>
              <a:rPr lang="it-IT" sz="2000" dirty="0" err="1" smtClean="0"/>
              <a:t>try</a:t>
            </a:r>
            <a:r>
              <a:rPr lang="it-IT" sz="2000" dirty="0" smtClean="0"/>
              <a:t> to </a:t>
            </a:r>
            <a:r>
              <a:rPr lang="it-IT" sz="2000" dirty="0" err="1" smtClean="0"/>
              <a:t>fit</a:t>
            </a:r>
            <a:r>
              <a:rPr lang="it-IT" sz="2000" dirty="0" smtClean="0"/>
              <a:t> </a:t>
            </a:r>
            <a:r>
              <a:rPr lang="it-IT" sz="2000" dirty="0" err="1" smtClean="0"/>
              <a:t>our</a:t>
            </a:r>
            <a:r>
              <a:rPr lang="it-IT" sz="2000" dirty="0" smtClean="0"/>
              <a:t> </a:t>
            </a:r>
            <a:r>
              <a:rPr lang="it-IT" sz="2000" dirty="0" err="1" smtClean="0"/>
              <a:t>distribution</a:t>
            </a:r>
            <a:r>
              <a:rPr lang="it-IT" sz="2000" dirty="0" smtClean="0"/>
              <a:t> </a:t>
            </a:r>
            <a:r>
              <a:rPr lang="it-IT" sz="2000" dirty="0" err="1" smtClean="0"/>
              <a:t>as</a:t>
            </a:r>
            <a:r>
              <a:rPr lang="it-IT" sz="2000" dirty="0" smtClean="0"/>
              <a:t> the </a:t>
            </a:r>
            <a:r>
              <a:rPr lang="it-IT" sz="2000" i="1" dirty="0" smtClean="0"/>
              <a:t>sum of </a:t>
            </a:r>
            <a:r>
              <a:rPr lang="it-IT" sz="2000" i="1" dirty="0" err="1" smtClean="0"/>
              <a:t>two</a:t>
            </a:r>
            <a:r>
              <a:rPr lang="it-IT" sz="2000" i="1" dirty="0" smtClean="0"/>
              <a:t> </a:t>
            </a:r>
            <a:r>
              <a:rPr lang="it-IT" sz="2000" i="1" dirty="0" err="1" smtClean="0"/>
              <a:t>Gaussians</a:t>
            </a:r>
            <a:r>
              <a:rPr lang="it-IT" sz="2000" dirty="0" smtClean="0"/>
              <a:t>.</a:t>
            </a:r>
          </a:p>
          <a:p>
            <a:r>
              <a:rPr lang="it-IT" sz="2000" dirty="0" smtClean="0"/>
              <a:t>So </a:t>
            </a:r>
            <a:r>
              <a:rPr lang="it-IT" sz="2000" dirty="0" err="1" smtClean="0"/>
              <a:t>you</a:t>
            </a:r>
            <a:r>
              <a:rPr lang="it-IT" sz="2000" dirty="0" smtClean="0"/>
              <a:t> can </a:t>
            </a:r>
            <a:r>
              <a:rPr lang="it-IT" sz="2000" dirty="0" err="1" smtClean="0"/>
              <a:t>define</a:t>
            </a:r>
            <a:r>
              <a:rPr lang="it-IT" sz="2000" dirty="0" smtClean="0"/>
              <a:t> </a:t>
            </a:r>
            <a:r>
              <a:rPr lang="it-IT" sz="2000" dirty="0" err="1" smtClean="0"/>
              <a:t>it</a:t>
            </a:r>
            <a:r>
              <a:rPr lang="it-IT" sz="2000" dirty="0" smtClean="0"/>
              <a:t> </a:t>
            </a:r>
            <a:r>
              <a:rPr lang="it-IT" sz="2000" dirty="0" err="1" smtClean="0"/>
              <a:t>yourself</a:t>
            </a:r>
            <a:r>
              <a:rPr lang="it-IT" sz="2000" dirty="0" smtClean="0"/>
              <a:t> </a:t>
            </a:r>
            <a:r>
              <a:rPr lang="it-IT" sz="2000" dirty="0" err="1" smtClean="0"/>
              <a:t>providing</a:t>
            </a:r>
            <a:r>
              <a:rPr lang="it-IT" sz="2000" dirty="0" smtClean="0"/>
              <a:t> </a:t>
            </a:r>
            <a:r>
              <a:rPr lang="it-IT" sz="2000" dirty="0" err="1" smtClean="0"/>
              <a:t>its</a:t>
            </a:r>
            <a:r>
              <a:rPr lang="it-IT" sz="2000" dirty="0" smtClean="0"/>
              <a:t> formula: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TF1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* gauss2 = new TF1("gauss2",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  "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([0]/[2])*</a:t>
            </a:r>
            <a:r>
              <a:rPr lang="en-US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exp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(-0.5*(x-[1])**2/[2]**2)+([3]/[4])*</a:t>
            </a:r>
            <a:r>
              <a:rPr lang="en-US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exp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(-0.5*(x-[1])**2/[4]**2)",</a:t>
            </a:r>
          </a:p>
          <a:p>
            <a:pPr marL="0" indent="0">
              <a:buNone/>
            </a:pP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  -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10.,10.)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endParaRPr lang="it-IT" sz="1400" dirty="0" smtClean="0"/>
          </a:p>
          <a:p>
            <a:r>
              <a:rPr lang="it-IT" sz="2000" dirty="0" smtClean="0"/>
              <a:t>And use in </a:t>
            </a:r>
            <a:r>
              <a:rPr lang="it-IT" sz="2000" dirty="0" err="1" smtClean="0"/>
              <a:t>fitting</a:t>
            </a:r>
            <a:r>
              <a:rPr lang="it-IT" sz="2000" dirty="0" smtClean="0"/>
              <a:t>:</a:t>
            </a:r>
          </a:p>
          <a:p>
            <a:pPr marL="0" indent="0">
              <a:buNone/>
            </a:pP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</a:t>
            </a:r>
            <a:r>
              <a:rPr lang="it-IT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TFitResultPtr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fitres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=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histo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Fit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("gauss2","S")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endParaRPr lang="it-IT" sz="2000" dirty="0" smtClean="0"/>
          </a:p>
          <a:p>
            <a:r>
              <a:rPr lang="it-IT" sz="2000" dirty="0" smtClean="0"/>
              <a:t>Just </a:t>
            </a:r>
            <a:r>
              <a:rPr lang="it-IT" sz="2000" dirty="0" err="1" smtClean="0"/>
              <a:t>remember</a:t>
            </a:r>
            <a:r>
              <a:rPr lang="it-IT" sz="2000" dirty="0" smtClean="0"/>
              <a:t> in </a:t>
            </a:r>
            <a:r>
              <a:rPr lang="it-IT" sz="2000" dirty="0" err="1" smtClean="0"/>
              <a:t>between</a:t>
            </a:r>
            <a:r>
              <a:rPr lang="it-IT" sz="2000" dirty="0" smtClean="0"/>
              <a:t>: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gauss2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SetParameter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(0,100.);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gauss2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SetParameter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(1,0.);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gauss2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SetParameter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(2,1.);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gauss2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SetParameter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(3,100.);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gauss2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SetParameter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(4,2.);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82695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</a:t>
            </a:r>
            <a:r>
              <a:rPr lang="it-IT" dirty="0"/>
              <a:t>-</a:t>
            </a:r>
            <a:r>
              <a:rPr lang="it-IT" dirty="0" err="1" smtClean="0"/>
              <a:t>functions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472" y="836712"/>
            <a:ext cx="9577064" cy="5184576"/>
          </a:xfrm>
        </p:spPr>
        <p:txBody>
          <a:bodyPr/>
          <a:lstStyle/>
          <a:p>
            <a:r>
              <a:rPr lang="it-IT" sz="2400" b="1" dirty="0" err="1" smtClean="0"/>
              <a:t>Sometimes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you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cannot</a:t>
            </a:r>
            <a:r>
              <a:rPr lang="it-IT" sz="2400" b="1" dirty="0" smtClean="0"/>
              <a:t> put </a:t>
            </a:r>
            <a:r>
              <a:rPr lang="it-IT" sz="2400" b="1" dirty="0" err="1" smtClean="0"/>
              <a:t>everything</a:t>
            </a:r>
            <a:r>
              <a:rPr lang="it-IT" sz="2400" b="1" dirty="0" smtClean="0"/>
              <a:t> on a line...</a:t>
            </a:r>
            <a:endParaRPr lang="it-IT" sz="2000" dirty="0" smtClean="0"/>
          </a:p>
          <a:p>
            <a:r>
              <a:rPr lang="it-IT" sz="2000" dirty="0" smtClean="0"/>
              <a:t>...use a </a:t>
            </a:r>
            <a:r>
              <a:rPr lang="it-IT" sz="2000" dirty="0" err="1" smtClean="0"/>
              <a:t>normal</a:t>
            </a:r>
            <a:r>
              <a:rPr lang="it-IT" sz="2000" dirty="0" smtClean="0"/>
              <a:t> C-</a:t>
            </a:r>
            <a:r>
              <a:rPr lang="it-IT" sz="2000" dirty="0" err="1" smtClean="0"/>
              <a:t>function</a:t>
            </a:r>
            <a:r>
              <a:rPr lang="it-IT" sz="2000" dirty="0" smtClean="0"/>
              <a:t>:</a:t>
            </a:r>
          </a:p>
          <a:p>
            <a:pPr marL="0" indent="0">
              <a:buNone/>
            </a:pP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</a:t>
            </a:r>
            <a:r>
              <a:rPr lang="pl-PL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Double_t</a:t>
            </a: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pl-PL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myTwoGauss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pl-PL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Double_t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 *x, </a:t>
            </a:r>
            <a:r>
              <a:rPr lang="pl-PL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Double_t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 *p) {</a:t>
            </a:r>
          </a:p>
          <a:p>
            <a:pPr marL="0" indent="0">
              <a:buNone/>
            </a:pP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</a:t>
            </a:r>
            <a:r>
              <a:rPr lang="pl-PL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Double_t</a:t>
            </a: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norm = 1./</a:t>
            </a:r>
            <a:r>
              <a:rPr lang="pl-PL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sqrt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pl-PL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TMath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::</a:t>
            </a:r>
            <a:r>
              <a:rPr lang="pl-PL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TwoPi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());</a:t>
            </a:r>
          </a:p>
          <a:p>
            <a:pPr marL="0" indent="0">
              <a:buNone/>
            </a:pP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</a:t>
            </a:r>
            <a:r>
              <a:rPr lang="pl-PL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Double_t</a:t>
            </a: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g1 = </a:t>
            </a:r>
            <a:r>
              <a:rPr lang="pl-PL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exp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(-0.5*</a:t>
            </a:r>
            <a:r>
              <a:rPr lang="pl-PL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pow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((x[0]-p[1])/p[2],2));</a:t>
            </a:r>
          </a:p>
          <a:p>
            <a:pPr marL="0" indent="0">
              <a:buNone/>
            </a:pP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g1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*=(norm*p[0]/p[2]);</a:t>
            </a:r>
          </a:p>
          <a:p>
            <a:pPr marL="0" indent="0">
              <a:buNone/>
            </a:pP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</a:t>
            </a:r>
            <a:r>
              <a:rPr lang="pl-PL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Double_t</a:t>
            </a: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g2 = </a:t>
            </a:r>
            <a:r>
              <a:rPr lang="pl-PL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exp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(-0.5*</a:t>
            </a:r>
            <a:r>
              <a:rPr lang="pl-PL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pow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((x[0]-p[1])/p[4],2));</a:t>
            </a:r>
          </a:p>
          <a:p>
            <a:pPr marL="0" indent="0">
              <a:buNone/>
            </a:pP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g2*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=(norm*p[3]/p[4]);</a:t>
            </a:r>
          </a:p>
          <a:p>
            <a:pPr marL="0" indent="0">
              <a:buNone/>
            </a:pP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return </a:t>
            </a:r>
            <a:r>
              <a:rPr lang="pl-PL" sz="1400" b="1" dirty="0">
                <a:solidFill>
                  <a:srgbClr val="800000"/>
                </a:solidFill>
                <a:latin typeface="Courier New"/>
                <a:cs typeface="Courier New"/>
              </a:rPr>
              <a:t>g1+g2;</a:t>
            </a:r>
          </a:p>
          <a:p>
            <a:pPr marL="0" indent="0">
              <a:buNone/>
            </a:pPr>
            <a:r>
              <a:rPr lang="pl-PL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}</a:t>
            </a:r>
            <a:endParaRPr lang="pl-PL" sz="14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r>
              <a:rPr lang="it-IT" sz="2000" dirty="0" smtClean="0"/>
              <a:t>So </a:t>
            </a:r>
            <a:r>
              <a:rPr lang="it-IT" sz="2000" dirty="0" err="1" smtClean="0"/>
              <a:t>you</a:t>
            </a:r>
            <a:r>
              <a:rPr lang="it-IT" sz="2000" dirty="0" smtClean="0"/>
              <a:t> can </a:t>
            </a:r>
            <a:r>
              <a:rPr lang="it-IT" sz="2000" dirty="0" err="1" smtClean="0"/>
              <a:t>define</a:t>
            </a:r>
            <a:r>
              <a:rPr lang="it-IT" sz="2000" dirty="0" smtClean="0"/>
              <a:t> </a:t>
            </a:r>
            <a:r>
              <a:rPr lang="it-IT" sz="2000" dirty="0" err="1" smtClean="0"/>
              <a:t>it</a:t>
            </a:r>
            <a:r>
              <a:rPr lang="it-IT" sz="2000" dirty="0" smtClean="0"/>
              <a:t> </a:t>
            </a:r>
            <a:r>
              <a:rPr lang="it-IT" sz="2000" dirty="0" err="1" smtClean="0"/>
              <a:t>yourself</a:t>
            </a:r>
            <a:r>
              <a:rPr lang="it-IT" sz="2000" dirty="0" smtClean="0"/>
              <a:t> </a:t>
            </a:r>
            <a:r>
              <a:rPr lang="it-IT" sz="2000" dirty="0" err="1" smtClean="0"/>
              <a:t>providing</a:t>
            </a:r>
            <a:r>
              <a:rPr lang="it-IT" sz="2000" dirty="0" smtClean="0"/>
              <a:t> </a:t>
            </a:r>
            <a:r>
              <a:rPr lang="it-IT" sz="2000" dirty="0" err="1" smtClean="0"/>
              <a:t>its</a:t>
            </a:r>
            <a:r>
              <a:rPr lang="it-IT" sz="2000" dirty="0" smtClean="0"/>
              <a:t> formula: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TF1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* 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gauss3 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= new TF1("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gauss3", </a:t>
            </a:r>
            <a:r>
              <a:rPr lang="en-US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myTwoGauss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, -10., 10., 5);</a:t>
            </a:r>
            <a:endParaRPr lang="en-US" sz="14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r>
              <a:rPr lang="it-IT" sz="2000" dirty="0" smtClean="0"/>
              <a:t>And use in </a:t>
            </a:r>
            <a:r>
              <a:rPr lang="it-IT" sz="2000" dirty="0" err="1" smtClean="0"/>
              <a:t>fitting</a:t>
            </a:r>
            <a:r>
              <a:rPr lang="it-IT" sz="2000" dirty="0" smtClean="0"/>
              <a:t>:</a:t>
            </a:r>
          </a:p>
          <a:p>
            <a:pPr marL="0" indent="0">
              <a:buNone/>
            </a:pP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</a:t>
            </a:r>
            <a:r>
              <a:rPr lang="it-IT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TFitResultPtr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fitres2 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=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histo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Fit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gauss3"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,"S")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endParaRPr lang="it-IT" sz="2000" dirty="0" smtClean="0"/>
          </a:p>
          <a:p>
            <a:r>
              <a:rPr lang="it-IT" sz="2000" dirty="0" smtClean="0"/>
              <a:t>Just </a:t>
            </a:r>
            <a:r>
              <a:rPr lang="it-IT" sz="2000" dirty="0" err="1" smtClean="0"/>
              <a:t>remember</a:t>
            </a:r>
            <a:r>
              <a:rPr lang="it-IT" sz="2000" dirty="0" smtClean="0"/>
              <a:t> to set the </a:t>
            </a:r>
            <a:r>
              <a:rPr lang="it-IT" sz="2000" dirty="0" err="1" smtClean="0"/>
              <a:t>parameters</a:t>
            </a:r>
            <a:r>
              <a:rPr lang="it-IT" sz="2000" dirty="0" smtClean="0"/>
              <a:t>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76664" y="5538718"/>
            <a:ext cx="3728864" cy="33855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00"/>
              </a:gs>
            </a:gsLst>
            <a:lin ang="0" scaled="1"/>
            <a:tileRect/>
          </a:gra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Let</a:t>
            </a:r>
            <a:r>
              <a:rPr lang="en-GB" sz="1600" b="1" dirty="0" smtClean="0"/>
              <a:t>’s run the </a:t>
            </a:r>
            <a:r>
              <a:rPr lang="en-GB" sz="1400" b="1" dirty="0" err="1" smtClean="0">
                <a:latin typeface="Courier New"/>
                <a:cs typeface="Courier New"/>
              </a:rPr>
              <a:t>FitTwoGaussian.C</a:t>
            </a:r>
            <a:r>
              <a:rPr lang="en-GB" sz="1600" b="1" dirty="0" smtClean="0"/>
              <a:t> macro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393461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RooFIT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...and </a:t>
            </a:r>
            <a:r>
              <a:rPr lang="it-IT" dirty="0" err="1" smtClean="0"/>
              <a:t>when</a:t>
            </a:r>
            <a:r>
              <a:rPr lang="it-IT" dirty="0" smtClean="0"/>
              <a:t> </a:t>
            </a:r>
            <a:r>
              <a:rPr lang="it-IT" dirty="0" err="1" smtClean="0"/>
              <a:t>things</a:t>
            </a:r>
            <a:r>
              <a:rPr lang="it-IT" dirty="0" smtClean="0"/>
              <a:t> </a:t>
            </a:r>
            <a:r>
              <a:rPr lang="it-IT" dirty="0" err="1" smtClean="0"/>
              <a:t>starts</a:t>
            </a:r>
            <a:r>
              <a:rPr lang="it-IT" dirty="0" smtClean="0"/>
              <a:t> to </a:t>
            </a:r>
            <a:r>
              <a:rPr lang="it-IT" dirty="0" err="1" smtClean="0"/>
              <a:t>become</a:t>
            </a:r>
            <a:r>
              <a:rPr lang="it-IT" dirty="0" smtClean="0"/>
              <a:t> </a:t>
            </a:r>
            <a:r>
              <a:rPr lang="it-IT" dirty="0" err="1" smtClean="0"/>
              <a:t>really</a:t>
            </a:r>
            <a:r>
              <a:rPr lang="it-IT" dirty="0" smtClean="0"/>
              <a:t> </a:t>
            </a:r>
            <a:r>
              <a:rPr lang="it-IT" dirty="0" err="1" smtClean="0"/>
              <a:t>complicated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519428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Introduction</a:t>
            </a:r>
            <a:r>
              <a:rPr lang="it-IT" dirty="0" smtClean="0"/>
              <a:t> to </a:t>
            </a:r>
            <a:r>
              <a:rPr lang="it-IT" dirty="0" err="1" smtClean="0"/>
              <a:t>RooFit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sz="2000" b="1" dirty="0" err="1" smtClean="0"/>
              <a:t>Disclaimer</a:t>
            </a:r>
            <a:r>
              <a:rPr lang="it-IT" sz="2000" b="1" dirty="0" smtClean="0"/>
              <a:t>: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I </a:t>
            </a:r>
            <a:r>
              <a:rPr lang="it-IT" sz="2000" dirty="0" err="1" smtClean="0"/>
              <a:t>am</a:t>
            </a:r>
            <a:r>
              <a:rPr lang="it-IT" sz="2000" dirty="0" smtClean="0"/>
              <a:t> </a:t>
            </a:r>
            <a:r>
              <a:rPr lang="it-IT" sz="2000" dirty="0" err="1" smtClean="0"/>
              <a:t>not</a:t>
            </a:r>
            <a:r>
              <a:rPr lang="it-IT" sz="2000" dirty="0" smtClean="0"/>
              <a:t> a </a:t>
            </a:r>
            <a:r>
              <a:rPr lang="it-IT" sz="2000" dirty="0" err="1" smtClean="0"/>
              <a:t>RooFit</a:t>
            </a:r>
            <a:r>
              <a:rPr lang="it-IT" sz="2000" dirty="0" smtClean="0"/>
              <a:t> </a:t>
            </a:r>
            <a:r>
              <a:rPr lang="it-IT" sz="2000" dirty="0" err="1" smtClean="0"/>
              <a:t>expert</a:t>
            </a:r>
            <a:r>
              <a:rPr lang="it-IT" sz="2000" dirty="0" smtClean="0"/>
              <a:t>: I </a:t>
            </a:r>
            <a:r>
              <a:rPr lang="it-IT" sz="2000" dirty="0" err="1" smtClean="0"/>
              <a:t>learnt</a:t>
            </a:r>
            <a:r>
              <a:rPr lang="it-IT" sz="2000" dirty="0" smtClean="0"/>
              <a:t> </a:t>
            </a:r>
            <a:r>
              <a:rPr lang="it-IT" sz="2000" dirty="0" err="1" smtClean="0"/>
              <a:t>it</a:t>
            </a:r>
            <a:r>
              <a:rPr lang="it-IT" sz="2000" dirty="0" smtClean="0"/>
              <a:t> last week </a:t>
            </a:r>
            <a:r>
              <a:rPr lang="it-IT" sz="2000" dirty="0" err="1" smtClean="0"/>
              <a:t>because</a:t>
            </a:r>
            <a:r>
              <a:rPr lang="it-IT" sz="2000" dirty="0" smtClean="0"/>
              <a:t> of </a:t>
            </a:r>
            <a:r>
              <a:rPr lang="it-IT" sz="2000" b="1" dirty="0" err="1" smtClean="0"/>
              <a:t>you</a:t>
            </a:r>
            <a:r>
              <a:rPr lang="it-IT" sz="2000" dirty="0" smtClean="0"/>
              <a:t>!</a:t>
            </a:r>
            <a:br>
              <a:rPr lang="it-IT" sz="2000" dirty="0" smtClean="0"/>
            </a:br>
            <a:r>
              <a:rPr lang="it-IT" sz="2000" dirty="0" err="1" smtClean="0"/>
              <a:t>Only</a:t>
            </a:r>
            <a:r>
              <a:rPr lang="it-IT" sz="2000" dirty="0" smtClean="0"/>
              <a:t> </a:t>
            </a:r>
            <a:r>
              <a:rPr lang="it-IT" sz="2000" dirty="0" err="1" smtClean="0"/>
              <a:t>few</a:t>
            </a:r>
            <a:r>
              <a:rPr lang="it-IT" sz="2000" dirty="0" smtClean="0"/>
              <a:t> of the </a:t>
            </a:r>
            <a:r>
              <a:rPr lang="it-IT" sz="2000" dirty="0" err="1" smtClean="0"/>
              <a:t>features</a:t>
            </a:r>
            <a:r>
              <a:rPr lang="it-IT" sz="2000" dirty="0" smtClean="0"/>
              <a:t> </a:t>
            </a:r>
            <a:r>
              <a:rPr lang="it-IT" sz="2000" dirty="0" err="1" smtClean="0"/>
              <a:t>will</a:t>
            </a:r>
            <a:r>
              <a:rPr lang="it-IT" sz="2000" dirty="0" smtClean="0"/>
              <a:t> be </a:t>
            </a:r>
            <a:r>
              <a:rPr lang="it-IT" sz="2000" dirty="0" err="1" smtClean="0"/>
              <a:t>presented</a:t>
            </a:r>
            <a:r>
              <a:rPr lang="it-IT" sz="2000" dirty="0" smtClean="0"/>
              <a:t> </a:t>
            </a:r>
            <a:r>
              <a:rPr lang="it-IT" sz="2000" dirty="0" err="1" smtClean="0"/>
              <a:t>here</a:t>
            </a:r>
            <a:r>
              <a:rPr lang="it-IT" sz="2000" dirty="0" smtClean="0"/>
              <a:t>!</a:t>
            </a:r>
          </a:p>
          <a:p>
            <a:endParaRPr lang="it-IT" sz="2000" dirty="0" smtClean="0"/>
          </a:p>
          <a:p>
            <a:r>
              <a:rPr lang="it-IT" sz="2000" dirty="0" smtClean="0"/>
              <a:t>So </a:t>
            </a:r>
            <a:r>
              <a:rPr lang="it-IT" sz="2000" dirty="0" err="1" smtClean="0"/>
              <a:t>you</a:t>
            </a:r>
            <a:r>
              <a:rPr lang="it-IT" sz="2000" dirty="0" smtClean="0"/>
              <a:t> can </a:t>
            </a:r>
            <a:r>
              <a:rPr lang="it-IT" sz="2000" dirty="0" err="1" smtClean="0"/>
              <a:t>get</a:t>
            </a:r>
            <a:r>
              <a:rPr lang="it-IT" sz="2000" dirty="0" smtClean="0"/>
              <a:t> </a:t>
            </a:r>
            <a:r>
              <a:rPr lang="it-IT" sz="2000" dirty="0" err="1" smtClean="0"/>
              <a:t>much</a:t>
            </a:r>
            <a:r>
              <a:rPr lang="it-IT" sz="2000" dirty="0" smtClean="0"/>
              <a:t> </a:t>
            </a:r>
            <a:r>
              <a:rPr lang="it-IT" sz="2000" dirty="0" err="1" smtClean="0"/>
              <a:t>better</a:t>
            </a:r>
            <a:r>
              <a:rPr lang="it-IT" sz="2000" dirty="0" smtClean="0"/>
              <a:t> </a:t>
            </a:r>
            <a:r>
              <a:rPr lang="it-IT" sz="2000" dirty="0" err="1" smtClean="0"/>
              <a:t>material</a:t>
            </a:r>
            <a:r>
              <a:rPr lang="it-IT" sz="2000" dirty="0" smtClean="0"/>
              <a:t> from the </a:t>
            </a:r>
            <a:r>
              <a:rPr lang="it-IT" sz="2000" dirty="0" err="1" smtClean="0"/>
              <a:t>official</a:t>
            </a:r>
            <a:r>
              <a:rPr lang="it-IT" sz="2000" dirty="0" smtClean="0"/>
              <a:t> </a:t>
            </a:r>
            <a:r>
              <a:rPr lang="it-IT" sz="2000" dirty="0" err="1" smtClean="0"/>
              <a:t>sources</a:t>
            </a:r>
            <a:r>
              <a:rPr lang="it-IT" sz="2000" dirty="0" smtClean="0"/>
              <a:t>:</a:t>
            </a:r>
          </a:p>
          <a:p>
            <a:pPr lvl="1"/>
            <a:r>
              <a:rPr lang="it-IT" sz="1800" dirty="0" err="1" smtClean="0"/>
              <a:t>RooFit</a:t>
            </a:r>
            <a:r>
              <a:rPr lang="it-IT" sz="1800" dirty="0" smtClean="0"/>
              <a:t> web page</a:t>
            </a:r>
            <a:r>
              <a:rPr lang="it-IT" sz="1800" dirty="0"/>
              <a:t>: </a:t>
            </a:r>
            <a:r>
              <a:rPr lang="it-IT" sz="1600" b="1" dirty="0">
                <a:latin typeface="Courier New"/>
                <a:cs typeface="Courier New"/>
              </a:rPr>
              <a:t>http://</a:t>
            </a:r>
            <a:r>
              <a:rPr lang="it-IT" sz="1600" b="1" dirty="0" err="1">
                <a:latin typeface="Courier New"/>
                <a:cs typeface="Courier New"/>
              </a:rPr>
              <a:t>roofit.sourceforge.net</a:t>
            </a:r>
            <a:r>
              <a:rPr lang="it-IT" sz="1600" b="1" dirty="0">
                <a:latin typeface="Courier New"/>
                <a:cs typeface="Courier New"/>
              </a:rPr>
              <a:t>/</a:t>
            </a:r>
            <a:endParaRPr lang="it-IT" sz="1600" b="1" dirty="0" smtClean="0">
              <a:latin typeface="Courier New"/>
              <a:cs typeface="Courier New"/>
            </a:endParaRPr>
          </a:p>
          <a:p>
            <a:pPr lvl="1"/>
            <a:r>
              <a:rPr lang="it-IT" sz="1800" dirty="0" err="1" smtClean="0"/>
              <a:t>RooFit</a:t>
            </a:r>
            <a:r>
              <a:rPr lang="it-IT" sz="1800" dirty="0" smtClean="0"/>
              <a:t> </a:t>
            </a:r>
            <a:r>
              <a:rPr lang="it-IT" sz="1800" dirty="0" err="1" smtClean="0"/>
              <a:t>tutorials</a:t>
            </a:r>
            <a:r>
              <a:rPr lang="it-IT" sz="1800" dirty="0" smtClean="0"/>
              <a:t>: </a:t>
            </a:r>
            <a:r>
              <a:rPr lang="it-IT" sz="1600" b="1" dirty="0" smtClean="0">
                <a:latin typeface="Courier New"/>
                <a:cs typeface="Courier New"/>
                <a:hlinkClick r:id="rId2"/>
              </a:rPr>
              <a:t>http</a:t>
            </a:r>
            <a:r>
              <a:rPr lang="it-IT" sz="1600" b="1" dirty="0">
                <a:latin typeface="Courier New"/>
                <a:cs typeface="Courier New"/>
                <a:hlinkClick r:id="rId2"/>
              </a:rPr>
              <a:t>://root.cern.ch/root/html/tutorials/roofit/</a:t>
            </a:r>
            <a:r>
              <a:rPr lang="it-IT" sz="1600" b="1" dirty="0" smtClean="0">
                <a:latin typeface="Courier New"/>
                <a:cs typeface="Courier New"/>
                <a:hlinkClick r:id="rId2"/>
              </a:rPr>
              <a:t>index.html</a:t>
            </a:r>
            <a:endParaRPr lang="it-IT" sz="1600" b="1" dirty="0" smtClean="0">
              <a:latin typeface="Courier New"/>
              <a:cs typeface="Courier New"/>
            </a:endParaRPr>
          </a:p>
          <a:p>
            <a:pPr lvl="1"/>
            <a:r>
              <a:rPr lang="it-IT" sz="1800" dirty="0" err="1" smtClean="0"/>
              <a:t>RooFit</a:t>
            </a:r>
            <a:r>
              <a:rPr lang="it-IT" sz="1800" dirty="0" smtClean="0"/>
              <a:t> entry in the ROOT </a:t>
            </a:r>
            <a:r>
              <a:rPr lang="it-IT" sz="1800" dirty="0" err="1" smtClean="0"/>
              <a:t>reference</a:t>
            </a:r>
            <a:r>
              <a:rPr lang="it-IT" sz="1800" dirty="0"/>
              <a:t> guide: </a:t>
            </a:r>
            <a:r>
              <a:rPr lang="it-IT" sz="1800" dirty="0" smtClean="0"/>
              <a:t/>
            </a:r>
            <a:br>
              <a:rPr lang="it-IT" sz="1800" dirty="0" smtClean="0"/>
            </a:br>
            <a:r>
              <a:rPr lang="it-IT" sz="1600" b="1" dirty="0" smtClean="0">
                <a:latin typeface="Courier New"/>
                <a:cs typeface="Courier New"/>
              </a:rPr>
              <a:t>http</a:t>
            </a:r>
            <a:r>
              <a:rPr lang="it-IT" sz="1600" b="1" dirty="0">
                <a:latin typeface="Courier New"/>
                <a:cs typeface="Courier New"/>
              </a:rPr>
              <a:t>://</a:t>
            </a:r>
            <a:r>
              <a:rPr lang="it-IT" sz="1600" b="1" dirty="0" err="1">
                <a:latin typeface="Courier New"/>
                <a:cs typeface="Courier New"/>
              </a:rPr>
              <a:t>root.cern.ch</a:t>
            </a:r>
            <a:r>
              <a:rPr lang="it-IT" sz="1600" b="1" dirty="0">
                <a:latin typeface="Courier New"/>
                <a:cs typeface="Courier New"/>
              </a:rPr>
              <a:t>/</a:t>
            </a:r>
            <a:r>
              <a:rPr lang="it-IT" sz="1600" b="1" dirty="0" err="1">
                <a:latin typeface="Courier New"/>
                <a:cs typeface="Courier New"/>
              </a:rPr>
              <a:t>root</a:t>
            </a:r>
            <a:r>
              <a:rPr lang="it-IT" sz="1600" b="1" dirty="0">
                <a:latin typeface="Courier New"/>
                <a:cs typeface="Courier New"/>
              </a:rPr>
              <a:t>/html/</a:t>
            </a:r>
            <a:r>
              <a:rPr lang="it-IT" sz="1600" b="1" dirty="0" err="1">
                <a:latin typeface="Courier New"/>
                <a:cs typeface="Courier New"/>
              </a:rPr>
              <a:t>ROOFIT_Index.html</a:t>
            </a:r>
            <a:endParaRPr lang="it-IT" sz="1600" b="1" dirty="0" smtClean="0">
              <a:latin typeface="Courier New"/>
              <a:cs typeface="Courier New"/>
            </a:endParaRPr>
          </a:p>
          <a:p>
            <a:endParaRPr lang="it-IT" sz="2000" dirty="0"/>
          </a:p>
          <a:p>
            <a:r>
              <a:rPr lang="it-IT" sz="2000" dirty="0"/>
              <a:t>I</a:t>
            </a:r>
            <a:r>
              <a:rPr lang="it-IT" sz="2000" dirty="0" smtClean="0"/>
              <a:t>n </a:t>
            </a:r>
            <a:r>
              <a:rPr lang="it-IT" sz="2000" dirty="0" err="1" smtClean="0"/>
              <a:t>particular</a:t>
            </a:r>
            <a:r>
              <a:rPr lang="it-IT" sz="2000" dirty="0" smtClean="0"/>
              <a:t> I </a:t>
            </a:r>
            <a:r>
              <a:rPr lang="it-IT" sz="2000" dirty="0" err="1" smtClean="0"/>
              <a:t>appreciated</a:t>
            </a:r>
            <a:r>
              <a:rPr lang="it-IT" sz="2000" dirty="0" smtClean="0"/>
              <a:t> a </a:t>
            </a:r>
            <a:r>
              <a:rPr lang="it-IT" sz="2000" dirty="0" err="1" smtClean="0"/>
              <a:t>lot</a:t>
            </a:r>
            <a:r>
              <a:rPr lang="it-IT" sz="2000" dirty="0" smtClean="0"/>
              <a:t> the tutorial </a:t>
            </a:r>
            <a:r>
              <a:rPr lang="it-IT" sz="2000" dirty="0" err="1" smtClean="0"/>
              <a:t>at</a:t>
            </a:r>
            <a:r>
              <a:rPr lang="it-IT" sz="2000" dirty="0"/>
              <a:t> the </a:t>
            </a:r>
            <a:r>
              <a:rPr lang="it-IT" sz="2000" i="1" dirty="0"/>
              <a:t>Desy 2012 School of </a:t>
            </a:r>
            <a:r>
              <a:rPr lang="it-IT" sz="2000" i="1" dirty="0" err="1" smtClean="0"/>
              <a:t>Statistics</a:t>
            </a:r>
            <a:r>
              <a:rPr lang="it-IT" sz="2000" dirty="0" smtClean="0"/>
              <a:t> by L. Moneta and S. </a:t>
            </a:r>
            <a:r>
              <a:rPr lang="it-IT" sz="2000" dirty="0" err="1" smtClean="0"/>
              <a:t>Kreiss</a:t>
            </a:r>
            <a:r>
              <a:rPr lang="it-IT" sz="2000" dirty="0"/>
              <a:t>: </a:t>
            </a:r>
            <a:br>
              <a:rPr lang="it-IT" sz="2000" dirty="0"/>
            </a:br>
            <a:r>
              <a:rPr lang="it-IT" sz="1600" b="1" dirty="0" err="1">
                <a:latin typeface="Courier New"/>
                <a:cs typeface="Courier New"/>
              </a:rPr>
              <a:t>https</a:t>
            </a:r>
            <a:r>
              <a:rPr lang="it-IT" sz="1600" b="1" dirty="0">
                <a:latin typeface="Courier New"/>
                <a:cs typeface="Courier New"/>
              </a:rPr>
              <a:t>://</a:t>
            </a:r>
            <a:r>
              <a:rPr lang="it-IT" sz="1600" b="1" dirty="0" err="1">
                <a:latin typeface="Courier New"/>
                <a:cs typeface="Courier New"/>
              </a:rPr>
              <a:t>twiki.cern.ch</a:t>
            </a:r>
            <a:r>
              <a:rPr lang="it-IT" sz="1600" b="1" dirty="0">
                <a:latin typeface="Courier New"/>
                <a:cs typeface="Courier New"/>
              </a:rPr>
              <a:t>/</a:t>
            </a:r>
            <a:r>
              <a:rPr lang="it-IT" sz="1600" b="1" dirty="0" err="1">
                <a:latin typeface="Courier New"/>
                <a:cs typeface="Courier New"/>
              </a:rPr>
              <a:t>twiki</a:t>
            </a:r>
            <a:r>
              <a:rPr lang="it-IT" sz="1600" b="1" dirty="0">
                <a:latin typeface="Courier New"/>
                <a:cs typeface="Courier New"/>
              </a:rPr>
              <a:t>/bin/</a:t>
            </a:r>
            <a:r>
              <a:rPr lang="it-IT" sz="1600" b="1" dirty="0" err="1">
                <a:latin typeface="Courier New"/>
                <a:cs typeface="Courier New"/>
              </a:rPr>
              <a:t>view</a:t>
            </a:r>
            <a:r>
              <a:rPr lang="it-IT" sz="1600" b="1" dirty="0">
                <a:latin typeface="Courier New"/>
                <a:cs typeface="Courier New"/>
              </a:rPr>
              <a:t>/</a:t>
            </a:r>
            <a:r>
              <a:rPr lang="it-IT" sz="1600" b="1" dirty="0" err="1">
                <a:latin typeface="Courier New"/>
                <a:cs typeface="Courier New"/>
              </a:rPr>
              <a:t>RooStats</a:t>
            </a:r>
            <a:r>
              <a:rPr lang="it-IT" sz="1600" b="1" dirty="0">
                <a:latin typeface="Courier New"/>
                <a:cs typeface="Courier New"/>
              </a:rPr>
              <a:t>/</a:t>
            </a:r>
            <a:r>
              <a:rPr lang="it-IT" sz="1600" b="1" dirty="0" err="1">
                <a:latin typeface="Courier New"/>
                <a:cs typeface="Courier New"/>
              </a:rPr>
              <a:t>WebHome#Resources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err="1" smtClean="0"/>
              <a:t>many</a:t>
            </a:r>
            <a:r>
              <a:rPr lang="it-IT" sz="2000" dirty="0" smtClean="0"/>
              <a:t> </a:t>
            </a:r>
            <a:r>
              <a:rPr lang="it-IT" sz="2000" dirty="0" err="1" smtClean="0"/>
              <a:t>slides</a:t>
            </a:r>
            <a:r>
              <a:rPr lang="it-IT" sz="2000" dirty="0" smtClean="0"/>
              <a:t> </a:t>
            </a:r>
            <a:r>
              <a:rPr lang="it-IT" sz="2000" dirty="0" err="1" smtClean="0"/>
              <a:t>here</a:t>
            </a:r>
            <a:r>
              <a:rPr lang="it-IT" sz="2000" dirty="0" smtClean="0"/>
              <a:t> by </a:t>
            </a:r>
            <a:r>
              <a:rPr lang="it-IT" sz="2000" dirty="0" err="1" smtClean="0"/>
              <a:t>them</a:t>
            </a:r>
            <a:r>
              <a:rPr lang="it-IT" sz="2000" dirty="0" smtClean="0"/>
              <a:t> and </a:t>
            </a:r>
            <a:r>
              <a:rPr lang="it-IT" sz="2000" dirty="0" err="1" smtClean="0"/>
              <a:t>W</a:t>
            </a:r>
            <a:r>
              <a:rPr lang="it-IT" sz="2000" dirty="0" smtClean="0"/>
              <a:t>. </a:t>
            </a:r>
            <a:r>
              <a:rPr lang="it-IT" sz="2000" dirty="0" err="1" smtClean="0"/>
              <a:t>Werverke</a:t>
            </a:r>
            <a:endParaRPr lang="it-I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946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5" name="Picture 4" descr="RooFit_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12" y="64897"/>
            <a:ext cx="9001000" cy="6748479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506992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61" y="64897"/>
            <a:ext cx="8988901" cy="6748479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33470077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61" y="64897"/>
            <a:ext cx="8988901" cy="6748479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349862783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8" y="64897"/>
            <a:ext cx="8973848" cy="6748479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418086448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12" y="73980"/>
            <a:ext cx="9001000" cy="6730313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344939376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Some of the </a:t>
            </a:r>
            <a:r>
              <a:rPr lang="it-IT" dirty="0" err="1" smtClean="0"/>
              <a:t>available</a:t>
            </a:r>
            <a:r>
              <a:rPr lang="it-IT" dirty="0" smtClean="0"/>
              <a:t> pdf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  <p:pic>
        <p:nvPicPr>
          <p:cNvPr id="5" name="Picture 4" descr="RooFit_my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24"/>
          <a:stretch/>
        </p:blipFill>
        <p:spPr>
          <a:xfrm>
            <a:off x="56456" y="891480"/>
            <a:ext cx="7676029" cy="4956742"/>
          </a:xfrm>
          <a:prstGeom prst="rect">
            <a:avLst/>
          </a:prstGeom>
        </p:spPr>
      </p:pic>
      <p:pic>
        <p:nvPicPr>
          <p:cNvPr id="6" name="Picture 5" descr="RooFit_my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241" r="31493"/>
          <a:stretch/>
        </p:blipFill>
        <p:spPr>
          <a:xfrm>
            <a:off x="4448944" y="980728"/>
            <a:ext cx="5258641" cy="1903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3285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want</a:t>
            </a:r>
            <a:r>
              <a:rPr lang="it-IT" dirty="0" smtClean="0"/>
              <a:t> to </a:t>
            </a:r>
            <a:r>
              <a:rPr lang="it-IT" dirty="0" err="1" smtClean="0"/>
              <a:t>learn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464" y="836712"/>
            <a:ext cx="9649072" cy="5184576"/>
          </a:xfrm>
        </p:spPr>
        <p:txBody>
          <a:bodyPr/>
          <a:lstStyle/>
          <a:p>
            <a:r>
              <a:rPr lang="it-IT" sz="2400" b="1" dirty="0" smtClean="0"/>
              <a:t>How the </a:t>
            </a:r>
            <a:r>
              <a:rPr lang="it-IT" sz="2400" b="1" dirty="0" err="1" smtClean="0"/>
              <a:t>Higgs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boson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decay</a:t>
            </a:r>
            <a:r>
              <a:rPr lang="it-IT" sz="2400" b="1" dirty="0" smtClean="0"/>
              <a:t> in </a:t>
            </a:r>
            <a:r>
              <a:rPr lang="it-IT" sz="2400" b="1" dirty="0" err="1" smtClean="0"/>
              <a:t>two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photons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looks</a:t>
            </a:r>
            <a:r>
              <a:rPr lang="it-IT" sz="2400" b="1" dirty="0" smtClean="0"/>
              <a:t> </a:t>
            </a:r>
            <a:r>
              <a:rPr lang="it-IT" sz="2400" b="1" dirty="0" err="1" smtClean="0"/>
              <a:t>like</a:t>
            </a:r>
            <a:r>
              <a:rPr lang="it-IT" sz="2400" b="1" dirty="0" smtClean="0"/>
              <a:t> in a LHC detector?</a:t>
            </a:r>
          </a:p>
          <a:p>
            <a:r>
              <a:rPr lang="it-IT" sz="2400" dirty="0" err="1" smtClean="0"/>
              <a:t>Produced</a:t>
            </a:r>
            <a:r>
              <a:rPr lang="it-IT" sz="2400" dirty="0" smtClean="0"/>
              <a:t> </a:t>
            </a:r>
            <a:r>
              <a:rPr lang="it-IT" sz="2400" dirty="0" err="1" smtClean="0"/>
              <a:t>gluon-gluon</a:t>
            </a:r>
            <a:r>
              <a:rPr lang="it-IT" sz="2400" dirty="0" smtClean="0"/>
              <a:t> fusion with </a:t>
            </a:r>
            <a:r>
              <a:rPr lang="it-IT" sz="2400" dirty="0" err="1" smtClean="0"/>
              <a:t>gluons</a:t>
            </a:r>
            <a:r>
              <a:rPr lang="it-IT" sz="2400" dirty="0" smtClean="0"/>
              <a:t>,</a:t>
            </a:r>
            <a:br>
              <a:rPr lang="it-IT" sz="2400" dirty="0" smtClean="0"/>
            </a:br>
            <a:r>
              <a:rPr lang="it-IT" sz="2400" dirty="0" err="1" smtClean="0"/>
              <a:t>carring</a:t>
            </a:r>
            <a:r>
              <a:rPr lang="it-IT" sz="2400" dirty="0" smtClean="0"/>
              <a:t> </a:t>
            </a:r>
            <a:r>
              <a:rPr lang="it-IT" sz="2400" dirty="0" err="1" smtClean="0"/>
              <a:t>fractions</a:t>
            </a:r>
            <a:r>
              <a:rPr lang="it-IT" sz="2400" dirty="0" smtClean="0"/>
              <a:t> </a:t>
            </a:r>
            <a:r>
              <a:rPr lang="it-IT" sz="2400" i="1" dirty="0" err="1" smtClean="0"/>
              <a:t>x</a:t>
            </a:r>
            <a:r>
              <a:rPr lang="it-IT" sz="2400" i="1" baseline="-25000" dirty="0" err="1" smtClean="0"/>
              <a:t>a</a:t>
            </a:r>
            <a:r>
              <a:rPr lang="it-IT" sz="2400" dirty="0" smtClean="0"/>
              <a:t> and </a:t>
            </a:r>
            <a:r>
              <a:rPr lang="it-IT" sz="2400" i="1" dirty="0" err="1" smtClean="0"/>
              <a:t>x</a:t>
            </a:r>
            <a:r>
              <a:rPr lang="it-IT" sz="2400" i="1" baseline="-25000" dirty="0" err="1" smtClean="0"/>
              <a:t>b</a:t>
            </a:r>
            <a:r>
              <a:rPr lang="it-IT" sz="2400" dirty="0" smtClean="0"/>
              <a:t> of </a:t>
            </a:r>
            <a:br>
              <a:rPr lang="it-IT" sz="2400" dirty="0" smtClean="0"/>
            </a:br>
            <a:r>
              <a:rPr lang="it-IT" sz="2400" dirty="0" err="1" smtClean="0"/>
              <a:t>protons</a:t>
            </a:r>
            <a:r>
              <a:rPr lang="it-IT" sz="2400" dirty="0" smtClean="0"/>
              <a:t> 4-momentum</a:t>
            </a:r>
          </a:p>
          <a:p>
            <a:pPr lvl="1"/>
            <a:r>
              <a:rPr lang="it-IT" sz="2000" dirty="0" err="1" smtClean="0"/>
              <a:t>It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a </a:t>
            </a:r>
            <a:r>
              <a:rPr lang="it-IT" sz="2000" dirty="0" err="1" smtClean="0"/>
              <a:t>narrow</a:t>
            </a:r>
            <a:r>
              <a:rPr lang="it-IT" sz="2000" dirty="0" smtClean="0"/>
              <a:t> </a:t>
            </a:r>
            <a:r>
              <a:rPr lang="it-IT" sz="2000" dirty="0" err="1" smtClean="0"/>
              <a:t>resonance</a:t>
            </a:r>
            <a:r>
              <a:rPr lang="it-IT" sz="2000" dirty="0" smtClean="0"/>
              <a:t>: </a:t>
            </a:r>
            <a:r>
              <a:rPr lang="it-IT" sz="2000" dirty="0" err="1" smtClean="0"/>
              <a:t>its</a:t>
            </a:r>
            <a:r>
              <a:rPr lang="it-IT" sz="2000" dirty="0" smtClean="0"/>
              <a:t> mass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well</a:t>
            </a:r>
            <a:r>
              <a:rPr lang="it-IT" sz="2000" dirty="0" smtClean="0"/>
              <a:t> </a:t>
            </a:r>
            <a:r>
              <a:rPr lang="it-IT" sz="2000" dirty="0" err="1" smtClean="0"/>
              <a:t>defined</a:t>
            </a:r>
            <a:endParaRPr lang="it-IT" sz="2000" dirty="0" smtClean="0"/>
          </a:p>
          <a:p>
            <a:pPr lvl="1"/>
            <a:r>
              <a:rPr lang="it-IT" sz="2000" dirty="0" err="1" smtClean="0"/>
              <a:t>It</a:t>
            </a:r>
            <a:r>
              <a:rPr lang="it-IT" sz="2000" dirty="0" smtClean="0"/>
              <a:t> </a:t>
            </a:r>
            <a:r>
              <a:rPr lang="it-IT" sz="2000" dirty="0" err="1" smtClean="0"/>
              <a:t>has</a:t>
            </a:r>
            <a:r>
              <a:rPr lang="it-IT" sz="2000" dirty="0" smtClean="0"/>
              <a:t> </a:t>
            </a:r>
            <a:r>
              <a:rPr lang="it-IT" sz="2000" dirty="0" err="1" smtClean="0"/>
              <a:t>rapidity</a:t>
            </a:r>
            <a:endParaRPr lang="it-IT" sz="2000" dirty="0" smtClean="0"/>
          </a:p>
          <a:p>
            <a:pPr lvl="1"/>
            <a:endParaRPr lang="it-IT" sz="2400" dirty="0" smtClean="0"/>
          </a:p>
          <a:p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decays</a:t>
            </a:r>
            <a:r>
              <a:rPr lang="it-IT" sz="2400" dirty="0" smtClean="0"/>
              <a:t> </a:t>
            </a:r>
            <a:r>
              <a:rPr lang="it-IT" sz="2400" dirty="0" err="1" smtClean="0"/>
              <a:t>into</a:t>
            </a:r>
            <a:r>
              <a:rPr lang="it-IT" sz="2400" dirty="0" smtClean="0"/>
              <a:t> </a:t>
            </a:r>
            <a:r>
              <a:rPr lang="it-IT" sz="2400" dirty="0" err="1" smtClean="0"/>
              <a:t>two</a:t>
            </a:r>
            <a:r>
              <a:rPr lang="it-IT" sz="2400" dirty="0" smtClean="0"/>
              <a:t> </a:t>
            </a:r>
            <a:r>
              <a:rPr lang="it-IT" sz="2400" dirty="0" err="1" smtClean="0">
                <a:latin typeface="Symbol" charset="2"/>
                <a:cs typeface="Symbol" charset="2"/>
              </a:rPr>
              <a:t>g</a:t>
            </a:r>
            <a:r>
              <a:rPr lang="it-IT" sz="2400" dirty="0" err="1" smtClean="0">
                <a:cs typeface="Symbol" charset="2"/>
              </a:rPr>
              <a:t>’</a:t>
            </a:r>
            <a:r>
              <a:rPr lang="it-IT" sz="2400" dirty="0" err="1" smtClean="0"/>
              <a:t>s</a:t>
            </a:r>
            <a:r>
              <a:rPr lang="it-IT" sz="2400" dirty="0" smtClean="0"/>
              <a:t> </a:t>
            </a:r>
            <a:r>
              <a:rPr lang="it-IT" sz="2400" dirty="0" err="1" smtClean="0"/>
              <a:t>isotropically</a:t>
            </a:r>
            <a:r>
              <a:rPr lang="it-IT" sz="2400" dirty="0" smtClean="0"/>
              <a:t> </a:t>
            </a:r>
            <a:r>
              <a:rPr lang="it-IT" sz="2400" dirty="0" err="1" smtClean="0"/>
              <a:t>distributed</a:t>
            </a:r>
            <a:endParaRPr lang="it-IT" sz="2400" dirty="0" smtClean="0"/>
          </a:p>
          <a:p>
            <a:r>
              <a:rPr lang="it-IT" sz="2400" dirty="0" err="1" smtClean="0"/>
              <a:t>Each</a:t>
            </a:r>
            <a:r>
              <a:rPr lang="it-IT" sz="2400" dirty="0" smtClean="0"/>
              <a:t> </a:t>
            </a:r>
            <a:r>
              <a:rPr lang="it-IT" sz="2400" dirty="0" err="1" smtClean="0"/>
              <a:t>photon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observed</a:t>
            </a:r>
            <a:r>
              <a:rPr lang="it-IT" sz="2400" dirty="0" smtClean="0"/>
              <a:t> </a:t>
            </a:r>
            <a:r>
              <a:rPr lang="it-IT" sz="2400" dirty="0" err="1" smtClean="0"/>
              <a:t>if</a:t>
            </a:r>
            <a:r>
              <a:rPr lang="it-IT" sz="2400" dirty="0" smtClean="0"/>
              <a:t>:</a:t>
            </a:r>
          </a:p>
          <a:p>
            <a:pPr lvl="1"/>
            <a:r>
              <a:rPr lang="it-IT" sz="2000" dirty="0" smtClean="0"/>
              <a:t>With a finite </a:t>
            </a:r>
            <a:r>
              <a:rPr lang="it-IT" sz="2000" dirty="0" err="1" smtClean="0"/>
              <a:t>energy</a:t>
            </a:r>
            <a:r>
              <a:rPr lang="it-IT" sz="2000" dirty="0" smtClean="0"/>
              <a:t> </a:t>
            </a:r>
            <a:r>
              <a:rPr lang="it-IT" sz="2000" dirty="0" err="1" smtClean="0"/>
              <a:t>resolution</a:t>
            </a:r>
            <a:endParaRPr lang="it-IT" sz="2000" dirty="0" smtClean="0"/>
          </a:p>
          <a:p>
            <a:pPr lvl="1"/>
            <a:r>
              <a:rPr lang="it-IT" sz="2000" dirty="0" err="1" smtClean="0"/>
              <a:t>If</a:t>
            </a:r>
            <a:r>
              <a:rPr lang="it-IT" sz="2000" dirty="0" smtClean="0"/>
              <a:t> </a:t>
            </a:r>
            <a:r>
              <a:rPr lang="it-IT" sz="2000" dirty="0" err="1" smtClean="0"/>
              <a:t>it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within</a:t>
            </a:r>
            <a:r>
              <a:rPr lang="it-IT" sz="2000" dirty="0" smtClean="0"/>
              <a:t> the </a:t>
            </a:r>
            <a:r>
              <a:rPr lang="it-IT" sz="2000" dirty="0" err="1" smtClean="0"/>
              <a:t>geometrical</a:t>
            </a:r>
            <a:r>
              <a:rPr lang="it-IT" sz="2000" dirty="0" smtClean="0"/>
              <a:t> </a:t>
            </a:r>
            <a:r>
              <a:rPr lang="it-IT" sz="2000" dirty="0" err="1" smtClean="0"/>
              <a:t>acceptance</a:t>
            </a:r>
            <a:r>
              <a:rPr lang="it-IT" sz="2000" dirty="0" smtClean="0"/>
              <a:t> (|</a:t>
            </a:r>
            <a:r>
              <a:rPr lang="it-IT" sz="2000" dirty="0" smtClean="0">
                <a:latin typeface="Symbol" charset="2"/>
                <a:cs typeface="Symbol" charset="2"/>
              </a:rPr>
              <a:t>h</a:t>
            </a:r>
            <a:r>
              <a:rPr lang="it-IT" sz="2000" dirty="0" smtClean="0"/>
              <a:t>|&lt;2.4 for ATLAS) </a:t>
            </a:r>
          </a:p>
          <a:p>
            <a:pPr lvl="1"/>
            <a:r>
              <a:rPr lang="it-IT" sz="2000" dirty="0" err="1" smtClean="0"/>
              <a:t>If</a:t>
            </a:r>
            <a:r>
              <a:rPr lang="it-IT" sz="2000" dirty="0" smtClean="0"/>
              <a:t> </a:t>
            </a:r>
            <a:r>
              <a:rPr lang="it-IT" sz="2000" dirty="0" err="1" smtClean="0"/>
              <a:t>it</a:t>
            </a:r>
            <a:r>
              <a:rPr lang="it-IT" sz="2000" dirty="0" smtClean="0"/>
              <a:t> </a:t>
            </a:r>
            <a:r>
              <a:rPr lang="it-IT" sz="2000" dirty="0" err="1" smtClean="0"/>
              <a:t>passes</a:t>
            </a:r>
            <a:r>
              <a:rPr lang="it-IT" sz="2000" dirty="0" smtClean="0"/>
              <a:t> </a:t>
            </a:r>
            <a:r>
              <a:rPr lang="it-IT" sz="2000" dirty="0" err="1" smtClean="0"/>
              <a:t>acceptance</a:t>
            </a:r>
            <a:r>
              <a:rPr lang="it-IT" sz="2000" dirty="0" smtClean="0"/>
              <a:t> </a:t>
            </a:r>
            <a:r>
              <a:rPr lang="it-IT" sz="2000" dirty="0" err="1" smtClean="0"/>
              <a:t>cuts</a:t>
            </a:r>
            <a:r>
              <a:rPr lang="it-IT" sz="2000" dirty="0" smtClean="0"/>
              <a:t> (</a:t>
            </a:r>
            <a:r>
              <a:rPr lang="it-IT" sz="2000" i="1" dirty="0" err="1" smtClean="0"/>
              <a:t>p</a:t>
            </a:r>
            <a:r>
              <a:rPr lang="it-IT" sz="2000" baseline="-25000" dirty="0" err="1" smtClean="0"/>
              <a:t>T</a:t>
            </a:r>
            <a:r>
              <a:rPr lang="it-IT" sz="2000" dirty="0" smtClean="0"/>
              <a:t>&gt;40 </a:t>
            </a:r>
            <a:r>
              <a:rPr lang="it-IT" sz="2000" dirty="0" err="1" smtClean="0"/>
              <a:t>GeV</a:t>
            </a:r>
            <a:r>
              <a:rPr lang="it-IT" sz="2000" dirty="0" smtClean="0"/>
              <a:t> for </a:t>
            </a:r>
            <a:r>
              <a:rPr lang="it-IT" sz="2000" dirty="0" err="1" smtClean="0"/>
              <a:t>leading</a:t>
            </a:r>
            <a:r>
              <a:rPr lang="it-IT" sz="2000" dirty="0" smtClean="0"/>
              <a:t>, </a:t>
            </a:r>
            <a:r>
              <a:rPr lang="it-IT" sz="2000" i="1" dirty="0" err="1" smtClean="0"/>
              <a:t>p</a:t>
            </a:r>
            <a:r>
              <a:rPr lang="it-IT" sz="2000" baseline="-25000" dirty="0" err="1" smtClean="0"/>
              <a:t>T</a:t>
            </a:r>
            <a:r>
              <a:rPr lang="it-IT" sz="2000" dirty="0" smtClean="0"/>
              <a:t>&gt;30 </a:t>
            </a:r>
            <a:r>
              <a:rPr lang="it-IT" sz="2000" dirty="0" err="1" smtClean="0"/>
              <a:t>GeV</a:t>
            </a:r>
            <a:r>
              <a:rPr lang="it-IT" sz="2000" dirty="0" smtClean="0"/>
              <a:t> for sub-</a:t>
            </a:r>
            <a:r>
              <a:rPr lang="it-IT" sz="2000" dirty="0" err="1" smtClean="0"/>
              <a:t>leading</a:t>
            </a:r>
            <a:r>
              <a:rPr lang="it-IT" sz="2000" dirty="0" smtClean="0"/>
              <a:t>)</a:t>
            </a:r>
            <a:endParaRPr lang="it-IT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3371706"/>
              </p:ext>
            </p:extLst>
          </p:nvPr>
        </p:nvGraphicFramePr>
        <p:xfrm>
          <a:off x="2604840" y="3139182"/>
          <a:ext cx="1916112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0" name="Equation" r:id="rId3" imgW="1473200" imgH="444500" progId="Equation.3">
                  <p:embed/>
                </p:oleObj>
              </mc:Choice>
              <mc:Fallback>
                <p:oleObj name="Equation" r:id="rId3" imgW="14732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04840" y="3139182"/>
                        <a:ext cx="1916112" cy="577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0606231"/>
              </p:ext>
            </p:extLst>
          </p:nvPr>
        </p:nvGraphicFramePr>
        <p:xfrm>
          <a:off x="6033120" y="2852936"/>
          <a:ext cx="2312988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name="Equation" r:id="rId5" imgW="1778000" imgH="254000" progId="Equation.3">
                  <p:embed/>
                </p:oleObj>
              </mc:Choice>
              <mc:Fallback>
                <p:oleObj name="Equation" r:id="rId5" imgW="17780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033120" y="2852936"/>
                        <a:ext cx="2312988" cy="330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0127277"/>
              </p:ext>
            </p:extLst>
          </p:nvPr>
        </p:nvGraphicFramePr>
        <p:xfrm>
          <a:off x="5889104" y="1628800"/>
          <a:ext cx="3470275" cy="1089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2" name="Equation" r:id="rId7" imgW="2667000" imgH="838200" progId="Equation.3">
                  <p:embed/>
                </p:oleObj>
              </mc:Choice>
              <mc:Fallback>
                <p:oleObj name="Equation" r:id="rId7" imgW="2667000" imgH="838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89104" y="1628800"/>
                        <a:ext cx="3470275" cy="1089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ggHdiagra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296" y="1420414"/>
            <a:ext cx="2114774" cy="1000474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9218626"/>
              </p:ext>
            </p:extLst>
          </p:nvPr>
        </p:nvGraphicFramePr>
        <p:xfrm>
          <a:off x="6498654" y="3954463"/>
          <a:ext cx="2990850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3" name="Equation" r:id="rId10" imgW="2298700" imgH="406400" progId="Equation.3">
                  <p:embed/>
                </p:oleObj>
              </mc:Choice>
              <mc:Fallback>
                <p:oleObj name="Equation" r:id="rId10" imgW="22987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498654" y="3954463"/>
                        <a:ext cx="2990850" cy="528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419595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12" y="69438"/>
            <a:ext cx="9001000" cy="6739396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11282440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Two</a:t>
            </a:r>
            <a:r>
              <a:rPr lang="it-IT" dirty="0" smtClean="0"/>
              <a:t> </a:t>
            </a:r>
            <a:r>
              <a:rPr lang="it-IT" dirty="0" err="1" smtClean="0"/>
              <a:t>Gaussians</a:t>
            </a:r>
            <a:r>
              <a:rPr lang="it-IT" dirty="0" smtClean="0"/>
              <a:t> in </a:t>
            </a:r>
            <a:r>
              <a:rPr lang="it-IT" dirty="0" err="1" smtClean="0"/>
              <a:t>RooFit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836712"/>
            <a:ext cx="9906000" cy="5184576"/>
          </a:xfrm>
        </p:spPr>
        <p:txBody>
          <a:bodyPr/>
          <a:lstStyle/>
          <a:p>
            <a:r>
              <a:rPr lang="it-IT" sz="2400" dirty="0" err="1" smtClean="0"/>
              <a:t>This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the story </a:t>
            </a:r>
            <a:r>
              <a:rPr lang="it-IT" sz="2400" dirty="0" err="1" smtClean="0"/>
              <a:t>behind</a:t>
            </a:r>
            <a:r>
              <a:rPr lang="it-IT" sz="2400" dirty="0" smtClean="0"/>
              <a:t> the </a:t>
            </a:r>
            <a:r>
              <a:rPr lang="it-IT" sz="2400" dirty="0" err="1" smtClean="0"/>
              <a:t>histogram</a:t>
            </a:r>
            <a:r>
              <a:rPr lang="it-IT" sz="2400" dirty="0" smtClean="0"/>
              <a:t> </a:t>
            </a:r>
            <a:r>
              <a:rPr lang="it-IT" sz="2400" dirty="0" err="1" smtClean="0"/>
              <a:t>used</a:t>
            </a:r>
            <a:r>
              <a:rPr lang="it-IT" sz="2400" dirty="0" smtClean="0"/>
              <a:t> for the </a:t>
            </a:r>
            <a:r>
              <a:rPr lang="it-IT" sz="2400" dirty="0" err="1" smtClean="0"/>
              <a:t>fit</a:t>
            </a:r>
            <a:r>
              <a:rPr lang="it-IT" sz="2400" dirty="0" smtClean="0"/>
              <a:t> </a:t>
            </a:r>
            <a:r>
              <a:rPr lang="it-IT" sz="2400" dirty="0" err="1" smtClean="0"/>
              <a:t>study</a:t>
            </a:r>
            <a:r>
              <a:rPr lang="it-IT" sz="2400" dirty="0" smtClean="0"/>
              <a:t>:</a:t>
            </a:r>
          </a:p>
          <a:p>
            <a:pPr marL="457200" lvl="1" indent="0">
              <a:buNone/>
            </a:pPr>
            <a:endParaRPr lang="it-IT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x("x","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Bad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Gaussian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",-10.,10.);</a:t>
            </a: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mean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mean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mean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of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Gaussian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",0.,-10.,10.) ;</a:t>
            </a: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sigma1("sigma1","width of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narrow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Gaussian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",1.2,0.1,10.) ;</a:t>
            </a: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sigma2("sigma2","width of wide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Gaussian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",3.4,2.,10.) ;</a:t>
            </a: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fraction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fraction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fraction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of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narrow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Gaussian",2./3.,0.,1.);</a:t>
            </a:r>
          </a:p>
          <a:p>
            <a:pPr marL="457200" lvl="1" indent="0">
              <a:buNone/>
            </a:pPr>
            <a:endParaRPr lang="it-IT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RooGaussian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gauss1("gauss1","Narrow Gaussian",x,mean,sigma1);</a:t>
            </a: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RooGaussian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gauss2("gauss2","Wide Gaussian",x,mean,sigma2);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RooAddPdf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twogauss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twogauss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Two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Gaussians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pdf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,</a:t>
            </a:r>
            <a:b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</a:b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             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RooArgList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(gauss1,gauss2),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fraction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</a:p>
          <a:p>
            <a:pPr marL="457200" lvl="1" indent="0">
              <a:buNone/>
            </a:pP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29264" y="5373216"/>
            <a:ext cx="2432720" cy="584776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00"/>
              </a:gs>
            </a:gsLst>
            <a:lin ang="0" scaled="1"/>
            <a:tileRect/>
          </a:gra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Now</a:t>
            </a:r>
            <a:r>
              <a:rPr lang="en-GB" sz="1600" b="1" dirty="0" smtClean="0"/>
              <a:t> </a:t>
            </a:r>
            <a:r>
              <a:rPr lang="en-GB" sz="1400" b="1" dirty="0" err="1" smtClean="0">
                <a:latin typeface="Courier New"/>
                <a:cs typeface="Courier New"/>
              </a:rPr>
              <a:t>t</a:t>
            </a:r>
            <a:r>
              <a:rPr lang="en-GB" sz="1400" b="1" dirty="0" err="1" smtClean="0">
                <a:latin typeface="Courier New"/>
                <a:cs typeface="Courier New"/>
              </a:rPr>
              <a:t>wogaussian</a:t>
            </a:r>
            <a:r>
              <a:rPr lang="en-GB" sz="1600" b="1" dirty="0" smtClean="0"/>
              <a:t> is </a:t>
            </a:r>
            <a:r>
              <a:rPr lang="en-GB" sz="1600" b="1" dirty="0" err="1" smtClean="0"/>
              <a:t>pdf</a:t>
            </a:r>
            <a:r>
              <a:rPr lang="en-GB" sz="1600" b="1" dirty="0" smtClean="0"/>
              <a:t>: </a:t>
            </a:r>
            <a:br>
              <a:rPr lang="en-GB" sz="1600" b="1" dirty="0" smtClean="0"/>
            </a:br>
            <a:r>
              <a:rPr lang="en-GB" sz="1600" b="1" dirty="0" smtClean="0"/>
              <a:t>what can we do with it?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86482963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Drawing</a:t>
            </a:r>
            <a:r>
              <a:rPr lang="it-IT" dirty="0" smtClean="0"/>
              <a:t> a pdf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492896"/>
            <a:ext cx="9906000" cy="3600400"/>
          </a:xfrm>
        </p:spPr>
        <p:txBody>
          <a:bodyPr/>
          <a:lstStyle/>
          <a:p>
            <a:r>
              <a:rPr lang="it-IT" sz="2400" dirty="0" err="1" smtClean="0"/>
              <a:t>Simply</a:t>
            </a:r>
            <a:r>
              <a:rPr lang="it-IT" sz="2400" dirty="0" smtClean="0"/>
              <a:t> </a:t>
            </a:r>
            <a:r>
              <a:rPr lang="it-IT" sz="2400" dirty="0" err="1" smtClean="0"/>
              <a:t>plotting</a:t>
            </a:r>
            <a:r>
              <a:rPr lang="it-IT" sz="2400" dirty="0" smtClean="0"/>
              <a:t> a pdf </a:t>
            </a:r>
            <a:r>
              <a:rPr lang="it-IT" sz="2400" dirty="0" err="1" smtClean="0"/>
              <a:t>is</a:t>
            </a:r>
            <a:r>
              <a:rPr lang="it-IT" sz="2400" dirty="0" smtClean="0"/>
              <a:t> a bit more elaborate:</a:t>
            </a:r>
          </a:p>
          <a:p>
            <a:pPr lvl="1"/>
            <a:r>
              <a:rPr lang="it-IT" sz="2000" dirty="0" smtClean="0"/>
              <a:t>Create a frame to show a </a:t>
            </a:r>
            <a:r>
              <a:rPr lang="it-IT" sz="2000" dirty="0" err="1" smtClean="0"/>
              <a:t>certain</a:t>
            </a:r>
            <a:r>
              <a:rPr lang="it-IT" sz="2000" dirty="0" smtClean="0"/>
              <a:t> </a:t>
            </a:r>
            <a:r>
              <a:rPr lang="it-IT" sz="2000" dirty="0" err="1" smtClean="0"/>
              <a:t>variable</a:t>
            </a:r>
            <a:r>
              <a:rPr lang="it-IT" sz="2000" dirty="0" smtClean="0"/>
              <a:t> </a:t>
            </a:r>
            <a:endParaRPr lang="it-IT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RooPlot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*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xframe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=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x.frame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()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lvl="1"/>
            <a:r>
              <a:rPr lang="it-IT" sz="2000" dirty="0" smtClean="0"/>
              <a:t>Plot the pdf in </a:t>
            </a:r>
            <a:r>
              <a:rPr lang="it-IT" sz="2000" dirty="0" err="1" smtClean="0"/>
              <a:t>that</a:t>
            </a:r>
            <a:r>
              <a:rPr lang="it-IT" sz="2000" dirty="0" smtClean="0"/>
              <a:t> frame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twogauss.plotOn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xframe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)</a:t>
            </a:r>
          </a:p>
          <a:p>
            <a:pPr lvl="1"/>
            <a:r>
              <a:rPr lang="it-IT" sz="2000" dirty="0" err="1" smtClean="0"/>
              <a:t>But</a:t>
            </a:r>
            <a:r>
              <a:rPr lang="it-IT" sz="2000" dirty="0" smtClean="0"/>
              <a:t> </a:t>
            </a:r>
            <a:r>
              <a:rPr lang="it-IT" sz="2000" dirty="0" err="1" smtClean="0"/>
              <a:t>also</a:t>
            </a:r>
            <a:r>
              <a:rPr lang="it-IT" sz="2000" dirty="0" smtClean="0"/>
              <a:t> can plot </a:t>
            </a:r>
            <a:r>
              <a:rPr lang="it-IT" sz="2000" dirty="0" err="1" smtClean="0"/>
              <a:t>individual</a:t>
            </a:r>
            <a:r>
              <a:rPr lang="it-IT" sz="2000" dirty="0" smtClean="0"/>
              <a:t> </a:t>
            </a:r>
            <a:r>
              <a:rPr lang="it-IT" sz="2000" dirty="0" err="1" smtClean="0"/>
              <a:t>components</a:t>
            </a:r>
            <a:r>
              <a:rPr lang="it-IT" sz="2000" dirty="0" smtClean="0"/>
              <a:t>, </a:t>
            </a:r>
            <a:r>
              <a:rPr lang="it-IT" sz="2000" dirty="0" err="1" smtClean="0"/>
              <a:t>setting</a:t>
            </a:r>
            <a:r>
              <a:rPr lang="it-IT" sz="2000" dirty="0" smtClean="0"/>
              <a:t> the style on the </a:t>
            </a:r>
            <a:r>
              <a:rPr lang="it-IT" sz="2000" dirty="0" err="1" smtClean="0"/>
              <a:t>fly</a:t>
            </a:r>
            <a:r>
              <a:rPr lang="it-IT" sz="2000" dirty="0" smtClean="0"/>
              <a:t>:</a:t>
            </a:r>
            <a:endParaRPr lang="it-IT" sz="20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20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twogauss.plotOn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xframe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,Components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("gauss2")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,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LineStyle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kDashed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))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r>
              <a:rPr lang="it-IT" sz="2000" b="1" dirty="0" smtClean="0">
                <a:solidFill>
                  <a:srgbClr val="800000"/>
                </a:solidFill>
                <a:latin typeface="Courier New"/>
                <a:cs typeface="Courier New"/>
              </a:rPr>
              <a:t/>
            </a:r>
            <a:br>
              <a:rPr lang="it-IT" sz="2000" b="1" dirty="0" smtClean="0">
                <a:solidFill>
                  <a:srgbClr val="800000"/>
                </a:solidFill>
                <a:latin typeface="Courier New"/>
                <a:cs typeface="Courier New"/>
              </a:rPr>
            </a:br>
            <a:r>
              <a:rPr lang="it-IT" sz="20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twogauss.plotOn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xframe,Components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gauss1"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),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LineColor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kRed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)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  <a:endParaRPr lang="it-IT" sz="2000" dirty="0" smtClean="0"/>
          </a:p>
          <a:p>
            <a:pPr lvl="1"/>
            <a:r>
              <a:rPr lang="it-IT" sz="2000" dirty="0" err="1" smtClean="0"/>
              <a:t>Finally</a:t>
            </a:r>
            <a:r>
              <a:rPr lang="it-IT" sz="2000" dirty="0" smtClean="0"/>
              <a:t> </a:t>
            </a:r>
            <a:r>
              <a:rPr lang="it-IT" sz="2000" dirty="0" err="1" smtClean="0"/>
              <a:t>draw</a:t>
            </a:r>
            <a:r>
              <a:rPr lang="it-IT" sz="2000" dirty="0" smtClean="0"/>
              <a:t> the frame 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xframe.Draw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</a:p>
          <a:p>
            <a:pPr marL="457200" lvl="1" indent="0">
              <a:buNone/>
            </a:pPr>
            <a:endParaRPr lang="it-IT" sz="20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621" y="836711"/>
            <a:ext cx="3679377" cy="345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5747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Generate </a:t>
            </a:r>
            <a:r>
              <a:rPr lang="it-IT" dirty="0" err="1" smtClean="0"/>
              <a:t>events</a:t>
            </a:r>
            <a:r>
              <a:rPr lang="it-IT" dirty="0" smtClean="0"/>
              <a:t> </a:t>
            </a:r>
            <a:r>
              <a:rPr lang="it-IT" dirty="0" err="1" smtClean="0"/>
              <a:t>according</a:t>
            </a:r>
            <a:r>
              <a:rPr lang="it-IT" dirty="0" smtClean="0"/>
              <a:t> to a pdf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5357" y="908720"/>
            <a:ext cx="9906000" cy="3600400"/>
          </a:xfrm>
        </p:spPr>
        <p:txBody>
          <a:bodyPr/>
          <a:lstStyle/>
          <a:p>
            <a:r>
              <a:rPr lang="it-IT" sz="2400" dirty="0" smtClean="0"/>
              <a:t>From a pdf </a:t>
            </a:r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 smtClean="0"/>
              <a:t> </a:t>
            </a:r>
            <a:r>
              <a:rPr lang="it-IT" sz="2400" dirty="0" err="1" smtClean="0"/>
              <a:t>possible</a:t>
            </a:r>
            <a:r>
              <a:rPr lang="it-IT" sz="2400" dirty="0" smtClean="0"/>
              <a:t> to create </a:t>
            </a:r>
            <a:r>
              <a:rPr lang="it-IT" sz="2400" dirty="0" err="1" smtClean="0"/>
              <a:t>datasets</a:t>
            </a:r>
            <a:r>
              <a:rPr lang="it-IT" sz="2400" dirty="0" smtClean="0"/>
              <a:t>:</a:t>
            </a:r>
          </a:p>
          <a:p>
            <a:pPr lvl="1"/>
            <a:r>
              <a:rPr lang="it-IT" sz="2000" dirty="0" smtClean="0"/>
              <a:t>Create a </a:t>
            </a:r>
            <a:r>
              <a:rPr lang="it-IT" sz="2000" dirty="0" err="1" smtClean="0"/>
              <a:t>dataset</a:t>
            </a:r>
            <a:r>
              <a:rPr lang="it-IT" sz="2000" dirty="0" smtClean="0"/>
              <a:t> of 10000 </a:t>
            </a:r>
            <a:r>
              <a:rPr lang="it-IT" sz="2000" dirty="0" err="1" smtClean="0"/>
              <a:t>sampling</a:t>
            </a:r>
            <a:r>
              <a:rPr lang="it-IT" sz="2000" dirty="0" smtClean="0"/>
              <a:t> of </a:t>
            </a:r>
            <a:r>
              <a:rPr lang="it-IT" sz="2000" dirty="0" err="1" smtClean="0"/>
              <a:t>variable</a:t>
            </a:r>
            <a:r>
              <a:rPr lang="it-IT" sz="2000" dirty="0" smtClean="0"/>
              <a:t> </a:t>
            </a:r>
            <a:r>
              <a:rPr lang="it-IT" sz="2000" i="1" dirty="0" smtClean="0"/>
              <a:t>x</a:t>
            </a:r>
            <a:endParaRPr lang="it-IT" sz="1600" b="1" i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RooDataSet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*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mydata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=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twogauss.generate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(x,10000)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lvl="1"/>
            <a:r>
              <a:rPr lang="it-IT" sz="2000" dirty="0" smtClean="0"/>
              <a:t>Plot the </a:t>
            </a:r>
            <a:r>
              <a:rPr lang="it-IT" sz="2000" dirty="0" err="1" smtClean="0"/>
              <a:t>dataset</a:t>
            </a:r>
            <a:r>
              <a:rPr lang="it-IT" sz="2000" dirty="0" smtClean="0"/>
              <a:t> in a frame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RooPlot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*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xframe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=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x.frame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mydata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plotOn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xframe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)</a:t>
            </a:r>
          </a:p>
          <a:p>
            <a:pPr lvl="1"/>
            <a:r>
              <a:rPr lang="it-IT" sz="2000" dirty="0" err="1" smtClean="0"/>
              <a:t>Finally</a:t>
            </a:r>
            <a:r>
              <a:rPr lang="it-IT" sz="2000" dirty="0" smtClean="0"/>
              <a:t> </a:t>
            </a:r>
            <a:r>
              <a:rPr lang="it-IT" sz="2000" dirty="0" err="1" smtClean="0"/>
              <a:t>draw</a:t>
            </a:r>
            <a:r>
              <a:rPr lang="it-IT" sz="2000" dirty="0" smtClean="0"/>
              <a:t> the frame 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xframe.Draw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</a:p>
          <a:p>
            <a:pPr marL="457200" lvl="1" indent="0">
              <a:buNone/>
            </a:pPr>
            <a:endParaRPr lang="it-IT" sz="20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33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621" y="2564903"/>
            <a:ext cx="3679377" cy="345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5564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Fitting</a:t>
            </a:r>
            <a:r>
              <a:rPr lang="it-IT" dirty="0" smtClean="0"/>
              <a:t> a </a:t>
            </a:r>
            <a:r>
              <a:rPr lang="it-IT" dirty="0" err="1" smtClean="0"/>
              <a:t>dataset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2276872"/>
            <a:ext cx="9906000" cy="3600400"/>
          </a:xfrm>
        </p:spPr>
        <p:txBody>
          <a:bodyPr/>
          <a:lstStyle/>
          <a:p>
            <a:r>
              <a:rPr lang="it-IT" sz="2400" dirty="0" smtClean="0"/>
              <a:t>A pdf can be </a:t>
            </a:r>
            <a:r>
              <a:rPr lang="it-IT" sz="2400" dirty="0" err="1" smtClean="0"/>
              <a:t>fitted</a:t>
            </a:r>
            <a:r>
              <a:rPr lang="it-IT" sz="2400" dirty="0" smtClean="0"/>
              <a:t> to a </a:t>
            </a:r>
            <a:r>
              <a:rPr lang="it-IT" sz="2400" dirty="0" err="1" smtClean="0"/>
              <a:t>dataset</a:t>
            </a:r>
            <a:r>
              <a:rPr lang="it-IT" sz="2400" dirty="0" smtClean="0"/>
              <a:t>:</a:t>
            </a:r>
          </a:p>
          <a:p>
            <a:pPr lvl="1"/>
            <a:r>
              <a:rPr lang="it-IT" sz="2000" dirty="0" err="1" smtClean="0"/>
              <a:t>This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very</a:t>
            </a:r>
            <a:r>
              <a:rPr lang="it-IT" sz="2000" dirty="0" smtClean="0"/>
              <a:t> </a:t>
            </a:r>
            <a:r>
              <a:rPr lang="it-IT" sz="2000" dirty="0" err="1" smtClean="0"/>
              <a:t>simple</a:t>
            </a:r>
            <a:r>
              <a:rPr lang="it-IT" sz="2000" dirty="0" smtClean="0"/>
              <a:t>: </a:t>
            </a:r>
            <a:endParaRPr lang="it-IT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twogauss.fitTo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(*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mydata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lvl="1"/>
            <a:r>
              <a:rPr lang="it-IT" sz="2000" dirty="0" smtClean="0"/>
              <a:t>Plot the </a:t>
            </a:r>
            <a:r>
              <a:rPr lang="it-IT" sz="2000" dirty="0" err="1" smtClean="0"/>
              <a:t>resulting</a:t>
            </a:r>
            <a:r>
              <a:rPr lang="it-IT" sz="2000" dirty="0" smtClean="0"/>
              <a:t> </a:t>
            </a:r>
            <a:r>
              <a:rPr lang="it-IT" sz="2000" dirty="0" err="1" smtClean="0"/>
              <a:t>dataset</a:t>
            </a:r>
            <a:r>
              <a:rPr lang="it-IT" sz="2000" dirty="0" smtClean="0"/>
              <a:t> and pdf in </a:t>
            </a:r>
            <a:r>
              <a:rPr lang="it-IT" sz="2000" dirty="0" err="1"/>
              <a:t>a</a:t>
            </a:r>
            <a:r>
              <a:rPr lang="it-IT" sz="2000" dirty="0" err="1" smtClean="0"/>
              <a:t>t</a:t>
            </a:r>
            <a:r>
              <a:rPr lang="it-IT" sz="2000" dirty="0" smtClean="0"/>
              <a:t> frame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mydata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plotOn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xframe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  <a:b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</a:b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twogauss.plotOn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xframe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  <a:b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</a:b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twogauss.plotOn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xframe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,Components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("gauss2")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,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LineStyle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kDashed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))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endParaRPr lang="it-IT" sz="2000" dirty="0" smtClean="0"/>
          </a:p>
          <a:p>
            <a:pPr lvl="1"/>
            <a:r>
              <a:rPr lang="it-IT" sz="2000" dirty="0" smtClean="0">
                <a:cs typeface="Courier New"/>
              </a:rPr>
              <a:t>Like for </a:t>
            </a:r>
            <a:r>
              <a:rPr lang="it-IT" sz="2000" dirty="0" err="1" smtClean="0">
                <a:cs typeface="Courier New"/>
              </a:rPr>
              <a:t>normal</a:t>
            </a:r>
            <a:r>
              <a:rPr lang="it-IT" sz="2000" dirty="0" smtClean="0">
                <a:cs typeface="Courier New"/>
              </a:rPr>
              <a:t> </a:t>
            </a:r>
            <a:r>
              <a:rPr lang="it-IT" sz="2000" dirty="0" err="1" smtClean="0">
                <a:cs typeface="Courier New"/>
              </a:rPr>
              <a:t>fits</a:t>
            </a:r>
            <a:r>
              <a:rPr lang="it-IT" sz="2000" dirty="0" smtClean="0">
                <a:cs typeface="Courier New"/>
              </a:rPr>
              <a:t>, </a:t>
            </a:r>
            <a:r>
              <a:rPr lang="it-IT" sz="2000" dirty="0" err="1" smtClean="0">
                <a:cs typeface="Courier New"/>
              </a:rPr>
              <a:t>it</a:t>
            </a:r>
            <a:r>
              <a:rPr lang="it-IT" sz="2000" dirty="0" smtClean="0">
                <a:cs typeface="Courier New"/>
              </a:rPr>
              <a:t> </a:t>
            </a:r>
            <a:r>
              <a:rPr lang="it-IT" sz="2000" dirty="0" err="1" smtClean="0">
                <a:cs typeface="Courier New"/>
              </a:rPr>
              <a:t>is</a:t>
            </a:r>
            <a:r>
              <a:rPr lang="it-IT" sz="2000" dirty="0" smtClean="0">
                <a:cs typeface="Courier New"/>
              </a:rPr>
              <a:t> </a:t>
            </a:r>
            <a:r>
              <a:rPr lang="it-IT" sz="2000" dirty="0" err="1" smtClean="0">
                <a:cs typeface="Courier New"/>
              </a:rPr>
              <a:t>possible</a:t>
            </a:r>
            <a:r>
              <a:rPr lang="it-IT" sz="2000" dirty="0" smtClean="0">
                <a:cs typeface="Courier New"/>
              </a:rPr>
              <a:t> to </a:t>
            </a:r>
            <a:r>
              <a:rPr lang="it-IT" sz="2000" dirty="0" err="1" smtClean="0">
                <a:cs typeface="Courier New"/>
              </a:rPr>
              <a:t>store</a:t>
            </a:r>
            <a:r>
              <a:rPr lang="it-IT" sz="2000" dirty="0" smtClean="0">
                <a:cs typeface="Courier New"/>
              </a:rPr>
              <a:t> </a:t>
            </a:r>
            <a:r>
              <a:rPr lang="it-IT" sz="2000" dirty="0" err="1" smtClean="0">
                <a:cs typeface="Courier New"/>
              </a:rPr>
              <a:t>results</a:t>
            </a:r>
            <a:r>
              <a:rPr lang="it-IT" sz="2000" dirty="0" smtClean="0">
                <a:cs typeface="Courier New"/>
              </a:rPr>
              <a:t> in a </a:t>
            </a:r>
            <a:r>
              <a:rPr lang="it-IT" sz="1600" b="1" dirty="0" err="1" smtClean="0">
                <a:latin typeface="Courier New"/>
                <a:cs typeface="Courier New"/>
              </a:rPr>
              <a:t>RooFitResult</a:t>
            </a:r>
            <a:r>
              <a:rPr lang="it-IT" sz="2000" dirty="0" smtClean="0">
                <a:cs typeface="Courier New"/>
              </a:rPr>
              <a:t>: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RooFitResult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*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fitres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=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twogauss.fitTo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(*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mydata,Save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())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/>
            </a:r>
            <a:b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</a:b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fitres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Print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fitres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correlationMatrix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()-&gt;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Print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()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b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</a:b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endParaRPr lang="it-IT" sz="20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6621" y="836711"/>
            <a:ext cx="3679377" cy="34563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113240" y="5229200"/>
            <a:ext cx="2736304" cy="769441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00"/>
              </a:gs>
            </a:gsLst>
            <a:lin ang="0" scaled="1"/>
            <a:tileRect/>
          </a:gra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To fix a parameter: </a:t>
            </a:r>
            <a:br>
              <a:rPr lang="en-GB" sz="1600" b="1" dirty="0" smtClean="0"/>
            </a:br>
            <a:r>
              <a:rPr lang="en-GB" sz="1400" b="1" dirty="0" smtClean="0">
                <a:latin typeface="Courier New"/>
                <a:cs typeface="Courier New"/>
              </a:rPr>
              <a:t>mean=0.;</a:t>
            </a:r>
            <a:br>
              <a:rPr lang="en-GB" sz="1400" b="1" dirty="0" smtClean="0">
                <a:latin typeface="Courier New"/>
                <a:cs typeface="Courier New"/>
              </a:rPr>
            </a:br>
            <a:r>
              <a:rPr lang="en-GB" sz="1400" b="1" dirty="0" err="1" smtClean="0">
                <a:latin typeface="Courier New"/>
                <a:cs typeface="Courier New"/>
              </a:rPr>
              <a:t>mean.setConstant</a:t>
            </a:r>
            <a:r>
              <a:rPr lang="en-GB" sz="1400" b="1" dirty="0" smtClean="0">
                <a:latin typeface="Courier New"/>
                <a:cs typeface="Courier New"/>
              </a:rPr>
              <a:t>(true);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6934079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Datasets</a:t>
            </a:r>
            <a:r>
              <a:rPr lang="it-IT" dirty="0" smtClean="0"/>
              <a:t> &lt;-&gt; </a:t>
            </a:r>
            <a:r>
              <a:rPr lang="it-IT" dirty="0" err="1" smtClean="0"/>
              <a:t>TTree</a:t>
            </a:r>
            <a:r>
              <a:rPr lang="it-IT" dirty="0" smtClean="0"/>
              <a:t>, TH1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4488" y="1340768"/>
            <a:ext cx="9217024" cy="4464496"/>
          </a:xfrm>
        </p:spPr>
        <p:txBody>
          <a:bodyPr/>
          <a:lstStyle/>
          <a:p>
            <a:r>
              <a:rPr lang="it-IT" sz="2400" dirty="0" err="1" smtClean="0"/>
              <a:t>It</a:t>
            </a:r>
            <a:r>
              <a:rPr lang="it-IT" sz="2400" dirty="0" smtClean="0"/>
              <a:t> </a:t>
            </a:r>
            <a:r>
              <a:rPr lang="it-IT" sz="2400" dirty="0" err="1" smtClean="0"/>
              <a:t>is</a:t>
            </a:r>
            <a:r>
              <a:rPr lang="it-IT" sz="2400" dirty="0"/>
              <a:t> </a:t>
            </a:r>
            <a:r>
              <a:rPr lang="it-IT" sz="2400" dirty="0" err="1" smtClean="0"/>
              <a:t>possible</a:t>
            </a:r>
            <a:r>
              <a:rPr lang="it-IT" sz="2400" dirty="0" smtClean="0"/>
              <a:t> to </a:t>
            </a:r>
            <a:r>
              <a:rPr lang="it-IT" sz="2400" dirty="0" err="1" smtClean="0"/>
              <a:t>convert</a:t>
            </a:r>
            <a:r>
              <a:rPr lang="it-IT" sz="2400" dirty="0" smtClean="0"/>
              <a:t> a </a:t>
            </a:r>
            <a:r>
              <a:rPr lang="it-IT" sz="2400" dirty="0" err="1" smtClean="0"/>
              <a:t>TTree</a:t>
            </a:r>
            <a:r>
              <a:rPr lang="it-IT" sz="2400" dirty="0" smtClean="0"/>
              <a:t> or a TH1 </a:t>
            </a:r>
            <a:r>
              <a:rPr lang="it-IT" sz="2400" dirty="0" err="1" smtClean="0"/>
              <a:t>into</a:t>
            </a:r>
            <a:r>
              <a:rPr lang="it-IT" sz="2400" dirty="0" smtClean="0"/>
              <a:t> a </a:t>
            </a:r>
            <a:r>
              <a:rPr lang="it-IT" sz="2400" dirty="0" err="1" smtClean="0"/>
              <a:t>RooDataSet</a:t>
            </a:r>
            <a:r>
              <a:rPr lang="it-IT" sz="2400" dirty="0" smtClean="0"/>
              <a:t> for </a:t>
            </a:r>
            <a:r>
              <a:rPr lang="it-IT" sz="2400" dirty="0" err="1" smtClean="0"/>
              <a:t>fitting</a:t>
            </a:r>
            <a:endParaRPr lang="it-IT" sz="2400" dirty="0" smtClean="0"/>
          </a:p>
          <a:p>
            <a:pPr marL="0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RooDataSet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mytreedata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“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mytreedata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”,”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imported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data”,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x,Import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(*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myTree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));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RooDataHist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myhistdata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“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myhistdata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”,”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imported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data”,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x,Import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(*myTH1));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endParaRPr lang="it-IT" sz="2400" dirty="0" smtClean="0"/>
          </a:p>
          <a:p>
            <a:r>
              <a:rPr lang="it-IT" sz="2400" dirty="0" smtClean="0"/>
              <a:t>And </a:t>
            </a:r>
            <a:r>
              <a:rPr lang="it-IT" sz="2400" dirty="0" err="1" smtClean="0"/>
              <a:t>also</a:t>
            </a:r>
            <a:r>
              <a:rPr lang="it-IT" sz="2400" dirty="0" smtClean="0"/>
              <a:t> the </a:t>
            </a:r>
            <a:r>
              <a:rPr lang="it-IT" sz="2400" dirty="0" err="1" smtClean="0"/>
              <a:t>other</a:t>
            </a:r>
            <a:r>
              <a:rPr lang="it-IT" sz="2400" dirty="0" smtClean="0"/>
              <a:t> way </a:t>
            </a:r>
            <a:r>
              <a:rPr lang="it-IT" sz="2400" dirty="0" err="1" smtClean="0"/>
              <a:t>around</a:t>
            </a:r>
            <a:r>
              <a:rPr lang="it-IT" sz="2400" dirty="0"/>
              <a:t> </a:t>
            </a:r>
            <a:r>
              <a:rPr lang="it-IT" sz="2000" dirty="0" smtClean="0"/>
              <a:t>(</a:t>
            </a:r>
            <a:r>
              <a:rPr lang="it-IT" sz="2000" dirty="0" err="1" smtClean="0"/>
              <a:t>this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how</a:t>
            </a:r>
            <a:r>
              <a:rPr lang="it-IT" sz="2000" dirty="0" smtClean="0"/>
              <a:t> </a:t>
            </a:r>
            <a:r>
              <a:rPr lang="it-IT" sz="2000" dirty="0" err="1" smtClean="0"/>
              <a:t>our</a:t>
            </a:r>
            <a:r>
              <a:rPr lang="it-IT" sz="2000" dirty="0" smtClean="0"/>
              <a:t> test </a:t>
            </a:r>
            <a:r>
              <a:rPr lang="it-IT" sz="2000" dirty="0" err="1" smtClean="0"/>
              <a:t>histogram</a:t>
            </a:r>
            <a:r>
              <a:rPr lang="it-IT" sz="2000" dirty="0" smtClean="0"/>
              <a:t> </a:t>
            </a:r>
            <a:r>
              <a:rPr lang="it-IT" sz="2000" dirty="0" err="1" smtClean="0"/>
              <a:t>was</a:t>
            </a:r>
            <a:r>
              <a:rPr lang="it-IT" sz="2000" dirty="0" smtClean="0"/>
              <a:t> </a:t>
            </a:r>
            <a:r>
              <a:rPr lang="it-IT" sz="2000" dirty="0" err="1" smtClean="0"/>
              <a:t>created</a:t>
            </a:r>
            <a:r>
              <a:rPr lang="it-IT" sz="2000" dirty="0" smtClean="0"/>
              <a:t>) </a:t>
            </a:r>
          </a:p>
          <a:p>
            <a:pPr marL="0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TH1F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*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myh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=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x.createHistogram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myh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","Entries");</a:t>
            </a:r>
          </a:p>
          <a:p>
            <a:pPr marL="0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TH1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* myh2 =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mydata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fillHistogram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myh,x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TTree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*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myTree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=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mydata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tree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); 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14810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Another</a:t>
            </a:r>
            <a:r>
              <a:rPr lang="it-IT" dirty="0" smtClean="0"/>
              <a:t> way of </a:t>
            </a:r>
            <a:r>
              <a:rPr lang="it-IT" dirty="0" err="1" smtClean="0"/>
              <a:t>summing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836712"/>
            <a:ext cx="9906000" cy="5184576"/>
          </a:xfrm>
        </p:spPr>
        <p:txBody>
          <a:bodyPr/>
          <a:lstStyle/>
          <a:p>
            <a:r>
              <a:rPr lang="it-IT" sz="2400" dirty="0" smtClean="0"/>
              <a:t>In </a:t>
            </a:r>
            <a:r>
              <a:rPr lang="it-IT" sz="2400" dirty="0" err="1" smtClean="0"/>
              <a:t>many</a:t>
            </a:r>
            <a:r>
              <a:rPr lang="it-IT" sz="2400" dirty="0" smtClean="0"/>
              <a:t> </a:t>
            </a:r>
            <a:r>
              <a:rPr lang="it-IT" sz="2400" dirty="0" err="1" smtClean="0"/>
              <a:t>application</a:t>
            </a:r>
            <a:r>
              <a:rPr lang="it-IT" sz="2400" dirty="0" smtClean="0"/>
              <a:t> </a:t>
            </a:r>
            <a:r>
              <a:rPr lang="it-IT" sz="2400" dirty="0" err="1" smtClean="0"/>
              <a:t>we</a:t>
            </a:r>
            <a:r>
              <a:rPr lang="it-IT" sz="2400" dirty="0" smtClean="0"/>
              <a:t> are </a:t>
            </a:r>
            <a:r>
              <a:rPr lang="it-IT" sz="2400" dirty="0" err="1" smtClean="0"/>
              <a:t>interested</a:t>
            </a:r>
            <a:r>
              <a:rPr lang="it-IT" sz="2400" dirty="0" smtClean="0"/>
              <a:t> to </a:t>
            </a:r>
            <a:r>
              <a:rPr lang="it-IT" sz="2400" dirty="0" err="1" smtClean="0"/>
              <a:t>know</a:t>
            </a:r>
            <a:r>
              <a:rPr lang="it-IT" sz="2400" dirty="0" smtClean="0"/>
              <a:t> </a:t>
            </a:r>
            <a:r>
              <a:rPr lang="it-IT" sz="2400" dirty="0" err="1" smtClean="0"/>
              <a:t>how</a:t>
            </a:r>
            <a:r>
              <a:rPr lang="it-IT" sz="2400" dirty="0" smtClean="0"/>
              <a:t> </a:t>
            </a:r>
            <a:r>
              <a:rPr lang="it-IT" sz="2400" dirty="0" err="1" smtClean="0"/>
              <a:t>many</a:t>
            </a:r>
            <a:r>
              <a:rPr lang="it-IT" sz="2400" dirty="0" smtClean="0"/>
              <a:t> </a:t>
            </a:r>
            <a:r>
              <a:rPr lang="it-IT" sz="2400" dirty="0" err="1" smtClean="0"/>
              <a:t>event</a:t>
            </a:r>
            <a:r>
              <a:rPr lang="it-IT" sz="2400" dirty="0" smtClean="0"/>
              <a:t> are in the </a:t>
            </a:r>
            <a:r>
              <a:rPr lang="it-IT" sz="2400" dirty="0" err="1" smtClean="0"/>
              <a:t>narrow</a:t>
            </a:r>
            <a:r>
              <a:rPr lang="it-IT" sz="2400" dirty="0" smtClean="0"/>
              <a:t> </a:t>
            </a:r>
            <a:r>
              <a:rPr lang="it-IT" sz="2400" dirty="0" err="1" smtClean="0"/>
              <a:t>Gaussian</a:t>
            </a:r>
            <a:r>
              <a:rPr lang="it-IT" sz="2400" dirty="0" smtClean="0"/>
              <a:t> (</a:t>
            </a:r>
            <a:r>
              <a:rPr lang="it-IT" sz="2000" b="1" dirty="0" smtClean="0">
                <a:latin typeface="Courier New"/>
                <a:cs typeface="Courier New"/>
              </a:rPr>
              <a:t>N1</a:t>
            </a:r>
            <a:r>
              <a:rPr lang="it-IT" sz="2400" dirty="0" smtClean="0"/>
              <a:t>) or in the wide </a:t>
            </a:r>
            <a:r>
              <a:rPr lang="it-IT" sz="2400" dirty="0" err="1" smtClean="0"/>
              <a:t>one</a:t>
            </a:r>
            <a:r>
              <a:rPr lang="it-IT" sz="2400" dirty="0" smtClean="0"/>
              <a:t> (</a:t>
            </a:r>
            <a:r>
              <a:rPr lang="it-IT" sz="2000" b="1" dirty="0" smtClean="0">
                <a:latin typeface="Courier New"/>
                <a:cs typeface="Courier New"/>
              </a:rPr>
              <a:t>N2</a:t>
            </a:r>
            <a:r>
              <a:rPr lang="it-IT" sz="2400" dirty="0" smtClean="0"/>
              <a:t>):</a:t>
            </a:r>
          </a:p>
          <a:p>
            <a:pPr marL="457200" lvl="1" indent="0">
              <a:buNone/>
            </a:pPr>
            <a:endParaRPr lang="it-IT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x("x","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Bad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Gaussian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",-10.,10.);</a:t>
            </a: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mean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mean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mean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of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Gaussian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",0.,-10.,10.) ;</a:t>
            </a: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sigma1("sigma1","width of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narrow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Gaussian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",1.2,0.1,10.) ;</a:t>
            </a: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sigma2("sigma2","width of wide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Gaussian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",3.4,2.,10.) ;</a:t>
            </a:r>
          </a:p>
          <a:p>
            <a:pPr marL="457200" lvl="1" indent="0">
              <a:buNone/>
            </a:pPr>
            <a:endParaRPr lang="it-IT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RooGaussian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gauss1("gauss1","Narrow Gaussian",x,mean,sigma1);</a:t>
            </a: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RooGaussian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gauss2("gauss2","Wide Gaussian",x,mean,sigma2);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</a:p>
          <a:p>
            <a:pPr marL="457200" lvl="1" indent="0">
              <a:buNone/>
            </a:pP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N1(”N1",”events in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narrow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Gaussian”,6000.)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</a:p>
          <a:p>
            <a:pPr marL="457200" lvl="1" indent="0">
              <a:buNone/>
            </a:pP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N2(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”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N2"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,”events in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wide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Gaussian”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,3000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.);</a:t>
            </a:r>
          </a:p>
          <a:p>
            <a:pPr marL="457200" lvl="1" indent="0">
              <a:buNone/>
            </a:pP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RooAddPdf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twogauss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twogauss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Two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Gaussians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pdf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,</a:t>
            </a:r>
            <a:b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</a:b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              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RooArgList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(gauss1,gauss2)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,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RooArgList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(N1,N2))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</a:p>
          <a:p>
            <a:pPr marL="457200" lvl="1" indent="0">
              <a:buNone/>
            </a:pP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05128" y="5610726"/>
            <a:ext cx="3656856" cy="33855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00"/>
              </a:gs>
            </a:gsLst>
            <a:lin ang="0" scaled="1"/>
            <a:tileRect/>
          </a:gra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It will be useful in tomorrow exercises.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6905853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37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512" y="72835"/>
            <a:ext cx="9001000" cy="6732602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</p:spTree>
    <p:extLst>
      <p:ext uri="{BB962C8B-B14F-4D97-AF65-F5344CB8AC3E}">
        <p14:creationId xmlns:p14="http://schemas.microsoft.com/office/powerpoint/2010/main" val="40031143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Example</a:t>
            </a:r>
            <a:r>
              <a:rPr lang="it-IT" dirty="0" smtClean="0"/>
              <a:t> of </a:t>
            </a:r>
            <a:r>
              <a:rPr lang="it-IT" dirty="0" err="1" smtClean="0"/>
              <a:t>convolution</a:t>
            </a:r>
            <a:r>
              <a:rPr lang="it-IT" dirty="0" smtClean="0"/>
              <a:t>: </a:t>
            </a:r>
            <a:r>
              <a:rPr lang="it-IT" dirty="0" err="1" smtClean="0"/>
              <a:t>BW+Gauss</a:t>
            </a:r>
            <a:endParaRPr lang="it-IT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836712"/>
            <a:ext cx="9906000" cy="5184576"/>
          </a:xfrm>
        </p:spPr>
        <p:txBody>
          <a:bodyPr/>
          <a:lstStyle/>
          <a:p>
            <a:r>
              <a:rPr lang="it-IT" sz="2400" dirty="0" err="1" smtClean="0"/>
              <a:t>Let</a:t>
            </a:r>
            <a:r>
              <a:rPr lang="it-IT" sz="2400" dirty="0" err="1" smtClean="0"/>
              <a:t>’s</a:t>
            </a:r>
            <a:r>
              <a:rPr lang="it-IT" sz="2400" dirty="0" smtClean="0"/>
              <a:t> assume </a:t>
            </a:r>
            <a:r>
              <a:rPr lang="it-IT" sz="2400" dirty="0" err="1" smtClean="0"/>
              <a:t>we</a:t>
            </a:r>
            <a:r>
              <a:rPr lang="it-IT" sz="2400" dirty="0" smtClean="0"/>
              <a:t> </a:t>
            </a:r>
            <a:r>
              <a:rPr lang="it-IT" sz="2400" dirty="0" err="1" smtClean="0"/>
              <a:t>want</a:t>
            </a:r>
            <a:r>
              <a:rPr lang="it-IT" sz="2400" dirty="0" smtClean="0"/>
              <a:t> to </a:t>
            </a:r>
            <a:r>
              <a:rPr lang="it-IT" sz="2400" dirty="0" err="1" smtClean="0"/>
              <a:t>describe</a:t>
            </a:r>
            <a:r>
              <a:rPr lang="it-IT" sz="2400" dirty="0" smtClean="0"/>
              <a:t> the </a:t>
            </a:r>
            <a:r>
              <a:rPr lang="it-IT" sz="2400" dirty="0" err="1" smtClean="0"/>
              <a:t>widening</a:t>
            </a:r>
            <a:r>
              <a:rPr lang="it-IT" sz="2400" dirty="0" smtClean="0"/>
              <a:t> of the </a:t>
            </a:r>
            <a:r>
              <a:rPr lang="it-IT" sz="2400" dirty="0" err="1" smtClean="0"/>
              <a:t>Z</a:t>
            </a:r>
            <a:r>
              <a:rPr lang="it-IT" sz="2400" dirty="0" smtClean="0"/>
              <a:t> </a:t>
            </a:r>
            <a:r>
              <a:rPr lang="it-IT" sz="2400" dirty="0" err="1" smtClean="0"/>
              <a:t>resonance</a:t>
            </a:r>
            <a:r>
              <a:rPr lang="it-IT" sz="2400" dirty="0"/>
              <a:t> </a:t>
            </a:r>
            <a:r>
              <a:rPr lang="it-IT" sz="2400" dirty="0" err="1" smtClean="0"/>
              <a:t>peak</a:t>
            </a:r>
            <a:r>
              <a:rPr lang="it-IT" sz="2400" dirty="0" smtClean="0"/>
              <a:t> (</a:t>
            </a:r>
            <a:r>
              <a:rPr lang="it-IT" sz="2400" dirty="0" err="1" smtClean="0"/>
              <a:t>Breit-Wigner</a:t>
            </a:r>
            <a:r>
              <a:rPr lang="it-IT" sz="2400" dirty="0" smtClean="0"/>
              <a:t> </a:t>
            </a:r>
            <a:r>
              <a:rPr lang="it-IT" sz="2400" dirty="0" err="1" smtClean="0"/>
              <a:t>shape</a:t>
            </a:r>
            <a:r>
              <a:rPr lang="it-IT" sz="2400" dirty="0" smtClean="0"/>
              <a:t>) due to detector </a:t>
            </a:r>
            <a:r>
              <a:rPr lang="it-IT" sz="2400" dirty="0" err="1" smtClean="0"/>
              <a:t>resolutio</a:t>
            </a:r>
            <a:r>
              <a:rPr lang="it-IT" sz="2400" dirty="0" smtClean="0"/>
              <a:t> (</a:t>
            </a:r>
            <a:r>
              <a:rPr lang="it-IT" sz="2400" dirty="0" err="1" smtClean="0"/>
              <a:t>Gaussian</a:t>
            </a:r>
            <a:r>
              <a:rPr lang="it-IT" sz="2400" dirty="0" smtClean="0"/>
              <a:t>).</a:t>
            </a:r>
            <a:endParaRPr lang="it-IT" sz="2400" dirty="0" smtClean="0"/>
          </a:p>
          <a:p>
            <a:pPr marL="457200" lvl="1" indent="0">
              <a:buNone/>
            </a:pPr>
            <a:endParaRPr lang="it-IT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m("m","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mumu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invariant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mass",91.,66.,116.);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mZ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mZ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Z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mass",91.1876);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GZ("GZ","Z width",2.4952);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RooBreitWigner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peak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peak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Z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peak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m,mZ,GZ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</a:p>
          <a:p>
            <a:pPr marL="457200" lvl="1" indent="0">
              <a:buNone/>
            </a:pP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mres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mres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auxiliary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variable",0.,-20.,20.);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sigma("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sigma","mass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resolution",2.,0.,10.);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RooGaussian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gauss("gauss","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Resolution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function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m,RooConst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(0.),sigma);</a:t>
            </a:r>
          </a:p>
          <a:p>
            <a:pPr marL="457200" lvl="1" indent="0">
              <a:buNone/>
            </a:pP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RooFFTConvPdf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conv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conv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Reconstructed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peak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m,peak,gauss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RooVoigtian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voigt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voigt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Reconstructed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peak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m,mZ,GZ,sigma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05128" y="5610726"/>
            <a:ext cx="3656856" cy="33855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00"/>
              </a:gs>
            </a:gsLst>
            <a:lin ang="0" scaled="1"/>
            <a:tileRect/>
          </a:gra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Let’s run the </a:t>
            </a:r>
            <a:r>
              <a:rPr lang="en-GB" sz="1400" b="1" dirty="0" err="1" smtClean="0">
                <a:latin typeface="Courier New"/>
                <a:cs typeface="Courier New"/>
              </a:rPr>
              <a:t>Convolution.C</a:t>
            </a:r>
            <a:r>
              <a:rPr lang="en-GB" sz="1600" b="1" dirty="0" smtClean="0"/>
              <a:t> macro</a:t>
            </a:r>
            <a:r>
              <a:rPr lang="en-GB" sz="1600" b="1" dirty="0" smtClean="0"/>
              <a:t>.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79723339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Comparing</a:t>
            </a:r>
            <a:r>
              <a:rPr lang="it-IT" dirty="0" smtClean="0"/>
              <a:t> FFT vs </a:t>
            </a:r>
            <a:r>
              <a:rPr lang="it-IT" dirty="0" err="1" smtClean="0"/>
              <a:t>Analytical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464" y="908720"/>
            <a:ext cx="7704856" cy="4114512"/>
          </a:xfrm>
        </p:spPr>
        <p:txBody>
          <a:bodyPr/>
          <a:lstStyle/>
          <a:p>
            <a:pPr marL="0" indent="0">
              <a:buNone/>
            </a:pP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TCanvas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cfun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cfun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","Plot of a function",400,400);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endParaRPr lang="it-IT" sz="14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RooPlot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*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xframe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=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m.frame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Range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(66.,116.));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endParaRPr lang="it-IT" sz="14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conv.plotOn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xframe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voigt.plotOn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xframe,LineColor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kRed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));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peak.plotOn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xframe,LineStyle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kDashed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));</a:t>
            </a:r>
          </a:p>
          <a:p>
            <a:pPr marL="0" indent="0">
              <a:buNone/>
            </a:pPr>
            <a:endParaRPr lang="it-IT" sz="14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xframe.Draw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()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endParaRPr lang="it-IT" sz="1400" b="1" dirty="0">
              <a:latin typeface="Courier New"/>
              <a:cs typeface="Courier New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072" y="1951127"/>
            <a:ext cx="4256099" cy="3998153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71813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TRandom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56" y="836712"/>
            <a:ext cx="5112568" cy="5184576"/>
          </a:xfrm>
        </p:spPr>
        <p:txBody>
          <a:bodyPr/>
          <a:lstStyle/>
          <a:p>
            <a:r>
              <a:rPr lang="it-IT" sz="2000" dirty="0" smtClean="0"/>
              <a:t>Class </a:t>
            </a:r>
            <a:r>
              <a:rPr lang="it-IT" sz="18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TRandom</a:t>
            </a:r>
            <a:r>
              <a:rPr lang="it-IT" sz="2000" dirty="0" smtClean="0"/>
              <a:t> </a:t>
            </a:r>
            <a:r>
              <a:rPr lang="it-IT" sz="2000" dirty="0" err="1" smtClean="0"/>
              <a:t>is</a:t>
            </a:r>
            <a:r>
              <a:rPr lang="it-IT" sz="2000" dirty="0" smtClean="0"/>
              <a:t> the </a:t>
            </a:r>
            <a:r>
              <a:rPr lang="it-IT" sz="2000" dirty="0" err="1" smtClean="0"/>
              <a:t>basic</a:t>
            </a:r>
            <a:r>
              <a:rPr lang="it-IT" sz="2000" dirty="0" smtClean="0"/>
              <a:t> random </a:t>
            </a:r>
            <a:r>
              <a:rPr lang="it-IT" sz="2000" dirty="0" err="1" smtClean="0"/>
              <a:t>number</a:t>
            </a:r>
            <a:r>
              <a:rPr lang="it-IT" sz="2000" dirty="0" smtClean="0"/>
              <a:t> generator </a:t>
            </a:r>
            <a:r>
              <a:rPr lang="it-IT" sz="2000" dirty="0"/>
              <a:t>in ROOT</a:t>
            </a:r>
            <a:br>
              <a:rPr lang="it-IT" sz="2000" dirty="0"/>
            </a:br>
            <a:r>
              <a:rPr lang="it-IT" sz="1400" dirty="0">
                <a:latin typeface="Courier New"/>
                <a:cs typeface="Courier New"/>
                <a:hlinkClick r:id="rId2"/>
              </a:rPr>
              <a:t>http://root.cern.ch/root/html/</a:t>
            </a:r>
            <a:r>
              <a:rPr lang="it-IT" sz="1400" dirty="0" smtClean="0">
                <a:latin typeface="Courier New"/>
                <a:cs typeface="Courier New"/>
                <a:hlinkClick r:id="rId2"/>
              </a:rPr>
              <a:t>TRandom.html</a:t>
            </a:r>
            <a:endParaRPr lang="it-IT" sz="2000" dirty="0" smtClean="0">
              <a:latin typeface="Courier New"/>
              <a:cs typeface="Courier New"/>
            </a:endParaRPr>
          </a:p>
          <a:p>
            <a:pPr lvl="1"/>
            <a:r>
              <a:rPr lang="it-IT" sz="1800" dirty="0" smtClean="0"/>
              <a:t>More </a:t>
            </a:r>
            <a:r>
              <a:rPr lang="it-IT" sz="1800" dirty="0" err="1" smtClean="0"/>
              <a:t>refined</a:t>
            </a:r>
            <a:r>
              <a:rPr lang="it-IT" sz="1800" dirty="0" smtClean="0"/>
              <a:t> </a:t>
            </a:r>
            <a:r>
              <a:rPr lang="it-IT" sz="1800" dirty="0" err="1" smtClean="0"/>
              <a:t>generators</a:t>
            </a:r>
            <a:r>
              <a:rPr lang="it-IT" sz="1800" dirty="0" smtClean="0"/>
              <a:t>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TRandom2</a:t>
            </a:r>
            <a:r>
              <a:rPr lang="it-IT" sz="1800" dirty="0" smtClean="0"/>
              <a:t>, 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TRandom3</a:t>
            </a:r>
            <a:r>
              <a:rPr lang="it-IT" sz="1800" dirty="0" smtClean="0"/>
              <a:t> </a:t>
            </a:r>
            <a:r>
              <a:rPr lang="it-IT" sz="1800" dirty="0" err="1" smtClean="0"/>
              <a:t>inherit</a:t>
            </a:r>
            <a:r>
              <a:rPr lang="it-IT" sz="1800" dirty="0" smtClean="0"/>
              <a:t> from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TRandom</a:t>
            </a:r>
            <a:r>
              <a:rPr lang="it-IT" sz="1800" dirty="0" smtClean="0"/>
              <a:t> </a:t>
            </a:r>
            <a:br>
              <a:rPr lang="it-IT" sz="1800" dirty="0" smtClean="0"/>
            </a:br>
            <a:r>
              <a:rPr lang="it-IT" sz="1800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it-IT" sz="1800" dirty="0" smtClean="0">
                <a:cs typeface="Wingdings"/>
                <a:sym typeface="Wingdings"/>
              </a:rPr>
              <a:t> </a:t>
            </a:r>
            <a:r>
              <a:rPr lang="it-IT" sz="1800" dirty="0" err="1" smtClean="0">
                <a:cs typeface="Wingdings"/>
                <a:sym typeface="Wingdings"/>
              </a:rPr>
              <a:t>same</a:t>
            </a:r>
            <a:r>
              <a:rPr lang="it-IT" sz="1800" dirty="0" smtClean="0">
                <a:cs typeface="Wingdings"/>
                <a:sym typeface="Wingdings"/>
              </a:rPr>
              <a:t> </a:t>
            </a:r>
            <a:r>
              <a:rPr lang="it-IT" sz="1800" dirty="0" err="1" smtClean="0">
                <a:cs typeface="Wingdings"/>
                <a:sym typeface="Wingdings"/>
              </a:rPr>
              <a:t>interface</a:t>
            </a:r>
            <a:r>
              <a:rPr lang="it-IT" sz="1800" dirty="0" smtClean="0"/>
              <a:t> </a:t>
            </a:r>
            <a:endParaRPr lang="it-IT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6" name="Picture 5" descr="TRando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969" y="980728"/>
            <a:ext cx="4761031" cy="4896544"/>
          </a:xfrm>
          <a:prstGeom prst="rect">
            <a:avLst/>
          </a:prstGeom>
        </p:spPr>
      </p:pic>
      <p:sp>
        <p:nvSpPr>
          <p:cNvPr id="7" name="Line Callout 1 6"/>
          <p:cNvSpPr/>
          <p:nvPr/>
        </p:nvSpPr>
        <p:spPr>
          <a:xfrm>
            <a:off x="344488" y="2780928"/>
            <a:ext cx="3384376" cy="576064"/>
          </a:xfrm>
          <a:prstGeom prst="borderCallout1">
            <a:avLst>
              <a:gd name="adj1" fmla="val 45639"/>
              <a:gd name="adj2" fmla="val 107129"/>
              <a:gd name="adj3" fmla="val -227454"/>
              <a:gd name="adj4" fmla="val 172477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Constructor</a:t>
            </a:r>
            <a:r>
              <a:rPr lang="it-IT" sz="1600" b="1" dirty="0" smtClean="0">
                <a:solidFill>
                  <a:srgbClr val="272C6B"/>
                </a:solidFill>
              </a:rPr>
              <a:t>: </a:t>
            </a:r>
            <a:r>
              <a:rPr lang="it-IT" sz="1600" b="1" dirty="0" err="1" smtClean="0">
                <a:solidFill>
                  <a:srgbClr val="272C6B"/>
                </a:solidFill>
              </a:rPr>
              <a:t>argument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is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seed</a:t>
            </a:r>
            <a:r>
              <a:rPr lang="it-IT" sz="1600" b="1" dirty="0" smtClean="0">
                <a:solidFill>
                  <a:srgbClr val="272C6B"/>
                </a:solidFill>
              </a:rPr>
              <a:t>.</a:t>
            </a:r>
          </a:p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Seed</a:t>
            </a:r>
            <a:r>
              <a:rPr lang="it-IT" sz="1600" b="1" dirty="0" smtClean="0">
                <a:solidFill>
                  <a:srgbClr val="272C6B"/>
                </a:solidFill>
              </a:rPr>
              <a:t>=0: use </a:t>
            </a:r>
            <a:r>
              <a:rPr lang="it-IT" sz="1600" b="1" dirty="0" err="1" smtClean="0">
                <a:solidFill>
                  <a:srgbClr val="272C6B"/>
                </a:solidFill>
              </a:rPr>
              <a:t>system</a:t>
            </a:r>
            <a:r>
              <a:rPr lang="it-IT" sz="1600" b="1" dirty="0" smtClean="0">
                <a:solidFill>
                  <a:srgbClr val="272C6B"/>
                </a:solidFill>
              </a:rPr>
              <a:t> clock [</a:t>
            </a:r>
            <a:r>
              <a:rPr lang="it-IT" sz="1600" b="1" i="1" dirty="0" err="1" smtClean="0">
                <a:solidFill>
                  <a:srgbClr val="272C6B"/>
                </a:solidFill>
              </a:rPr>
              <a:t>s</a:t>
            </a:r>
            <a:r>
              <a:rPr lang="it-IT" sz="1600" b="1" dirty="0" smtClean="0">
                <a:solidFill>
                  <a:srgbClr val="272C6B"/>
                </a:solidFill>
              </a:rPr>
              <a:t>]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8" name="Line Callout 1 7"/>
          <p:cNvSpPr/>
          <p:nvPr/>
        </p:nvSpPr>
        <p:spPr>
          <a:xfrm>
            <a:off x="344488" y="3429000"/>
            <a:ext cx="3384376" cy="576064"/>
          </a:xfrm>
          <a:prstGeom prst="borderCallout1">
            <a:avLst>
              <a:gd name="adj1" fmla="val 45639"/>
              <a:gd name="adj2" fmla="val 107129"/>
              <a:gd name="adj3" fmla="val -265098"/>
              <a:gd name="adj4" fmla="val 175681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BreitWigner</a:t>
            </a:r>
            <a:r>
              <a:rPr lang="it-IT" sz="1600" b="1" dirty="0" smtClean="0">
                <a:solidFill>
                  <a:srgbClr val="272C6B"/>
                </a:solidFill>
              </a:rPr>
              <a:t> (</a:t>
            </a:r>
            <a:r>
              <a:rPr lang="it-IT" sz="1600" b="1" dirty="0" err="1" smtClean="0">
                <a:solidFill>
                  <a:srgbClr val="272C6B"/>
                </a:solidFill>
              </a:rPr>
              <a:t>resonance</a:t>
            </a:r>
            <a:r>
              <a:rPr lang="it-IT" sz="1600" b="1" dirty="0" smtClean="0">
                <a:solidFill>
                  <a:srgbClr val="272C6B"/>
                </a:solidFill>
              </a:rPr>
              <a:t>) </a:t>
            </a:r>
            <a:r>
              <a:rPr lang="it-IT" sz="1600" b="1" dirty="0" err="1" smtClean="0">
                <a:solidFill>
                  <a:srgbClr val="272C6B"/>
                </a:solidFill>
              </a:rPr>
              <a:t>distribution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9" name="Line Callout 1 8"/>
          <p:cNvSpPr/>
          <p:nvPr/>
        </p:nvSpPr>
        <p:spPr>
          <a:xfrm>
            <a:off x="344488" y="4077072"/>
            <a:ext cx="3384376" cy="576064"/>
          </a:xfrm>
          <a:prstGeom prst="borderCallout1">
            <a:avLst>
              <a:gd name="adj1" fmla="val 45639"/>
              <a:gd name="adj2" fmla="val 107129"/>
              <a:gd name="adj3" fmla="val -259721"/>
              <a:gd name="adj4" fmla="val 178884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Gaussian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distribution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10" name="Line Callout 1 9"/>
          <p:cNvSpPr/>
          <p:nvPr/>
        </p:nvSpPr>
        <p:spPr>
          <a:xfrm>
            <a:off x="344488" y="4797152"/>
            <a:ext cx="3384376" cy="504056"/>
          </a:xfrm>
          <a:prstGeom prst="borderCallout1">
            <a:avLst>
              <a:gd name="adj1" fmla="val 45639"/>
              <a:gd name="adj2" fmla="val 107129"/>
              <a:gd name="adj3" fmla="val -228991"/>
              <a:gd name="adj4" fmla="val 175223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Poisson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distribution</a:t>
            </a:r>
            <a:endParaRPr lang="it-IT" sz="1600" b="1" dirty="0">
              <a:solidFill>
                <a:srgbClr val="272C6B"/>
              </a:solidFill>
            </a:endParaRPr>
          </a:p>
        </p:txBody>
      </p:sp>
      <p:sp>
        <p:nvSpPr>
          <p:cNvPr id="11" name="Line Callout 1 10"/>
          <p:cNvSpPr/>
          <p:nvPr/>
        </p:nvSpPr>
        <p:spPr>
          <a:xfrm>
            <a:off x="344488" y="5445224"/>
            <a:ext cx="3384376" cy="432048"/>
          </a:xfrm>
          <a:prstGeom prst="borderCallout1">
            <a:avLst>
              <a:gd name="adj1" fmla="val 45639"/>
              <a:gd name="adj2" fmla="val 107129"/>
              <a:gd name="adj3" fmla="val 12751"/>
              <a:gd name="adj4" fmla="val 177512"/>
            </a:avLst>
          </a:prstGeom>
          <a:ln>
            <a:headEnd type="none"/>
            <a:tailEnd type="triangle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600" b="1" dirty="0" err="1" smtClean="0">
                <a:solidFill>
                  <a:srgbClr val="272C6B"/>
                </a:solidFill>
              </a:rPr>
              <a:t>Uniformt</a:t>
            </a:r>
            <a:r>
              <a:rPr lang="it-IT" sz="1600" b="1" dirty="0" smtClean="0">
                <a:solidFill>
                  <a:srgbClr val="272C6B"/>
                </a:solidFill>
              </a:rPr>
              <a:t> </a:t>
            </a:r>
            <a:r>
              <a:rPr lang="it-IT" sz="1600" b="1" dirty="0" err="1" smtClean="0">
                <a:solidFill>
                  <a:srgbClr val="272C6B"/>
                </a:solidFill>
              </a:rPr>
              <a:t>distribution</a:t>
            </a:r>
            <a:endParaRPr lang="it-IT" sz="1600" b="1" dirty="0">
              <a:solidFill>
                <a:srgbClr val="272C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2827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31" y="72835"/>
            <a:ext cx="8970761" cy="6732602"/>
          </a:xfrm>
          <a:prstGeom prst="rect">
            <a:avLst/>
          </a:prstGeom>
          <a:ln w="38100" cmpd="sng">
            <a:solidFill>
              <a:srgbClr val="FF6600"/>
            </a:solidFill>
          </a:ln>
        </p:spPr>
      </p:pic>
      <p:sp>
        <p:nvSpPr>
          <p:cNvPr id="6" name="Multiply 5"/>
          <p:cNvSpPr/>
          <p:nvPr/>
        </p:nvSpPr>
        <p:spPr>
          <a:xfrm>
            <a:off x="5601072" y="332656"/>
            <a:ext cx="504056" cy="576064"/>
          </a:xfrm>
          <a:prstGeom prst="mathMultiply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4864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</a:t>
            </a:r>
            <a:r>
              <a:rPr lang="it-IT" dirty="0" smtClean="0"/>
              <a:t>roduct of PDF: </a:t>
            </a:r>
            <a:r>
              <a:rPr lang="it-IT" dirty="0" err="1" smtClean="0"/>
              <a:t>Poisson</a:t>
            </a:r>
            <a:r>
              <a:rPr lang="it-IT" dirty="0" smtClean="0"/>
              <a:t> with </a:t>
            </a:r>
            <a:r>
              <a:rPr lang="it-IT" dirty="0" err="1" smtClean="0"/>
              <a:t>uncertainty</a:t>
            </a:r>
            <a:r>
              <a:rPr lang="it-IT" dirty="0" smtClean="0"/>
              <a:t> on </a:t>
            </a:r>
            <a:r>
              <a:rPr lang="it-IT" dirty="0" smtClean="0">
                <a:latin typeface="Symbol" charset="2"/>
                <a:cs typeface="Symbol" charset="2"/>
              </a:rPr>
              <a:t>m</a:t>
            </a:r>
            <a:endParaRPr lang="it-IT" dirty="0">
              <a:latin typeface="Symbol" charset="2"/>
              <a:cs typeface="Symbol" charset="2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0" y="836712"/>
            <a:ext cx="9906000" cy="5184576"/>
          </a:xfrm>
        </p:spPr>
        <p:txBody>
          <a:bodyPr/>
          <a:lstStyle/>
          <a:p>
            <a:r>
              <a:rPr lang="it-IT" sz="2400" dirty="0" err="1" smtClean="0"/>
              <a:t>We</a:t>
            </a:r>
            <a:r>
              <a:rPr lang="it-IT" sz="2400" dirty="0" smtClean="0"/>
              <a:t> </a:t>
            </a:r>
            <a:r>
              <a:rPr lang="it-IT" sz="2400" dirty="0" err="1" smtClean="0"/>
              <a:t>expect</a:t>
            </a:r>
            <a:r>
              <a:rPr lang="it-IT" sz="2400" dirty="0" smtClean="0"/>
              <a:t> data to be </a:t>
            </a:r>
            <a:r>
              <a:rPr lang="it-IT" sz="2400" dirty="0" err="1" smtClean="0"/>
              <a:t>distributed</a:t>
            </a:r>
            <a:r>
              <a:rPr lang="it-IT" sz="2400" dirty="0" smtClean="0"/>
              <a:t> </a:t>
            </a:r>
            <a:r>
              <a:rPr lang="it-IT" sz="2400" dirty="0" err="1" smtClean="0"/>
              <a:t>according</a:t>
            </a:r>
            <a:r>
              <a:rPr lang="it-IT" sz="2400" dirty="0" smtClean="0"/>
              <a:t> to a </a:t>
            </a:r>
            <a:r>
              <a:rPr lang="it-IT" sz="2400" dirty="0" err="1" smtClean="0"/>
              <a:t>Poisson</a:t>
            </a:r>
            <a:r>
              <a:rPr lang="it-IT" sz="2400" dirty="0"/>
              <a:t> </a:t>
            </a:r>
            <a:r>
              <a:rPr lang="it-IT" sz="2400" dirty="0" err="1" smtClean="0"/>
              <a:t>distribution</a:t>
            </a: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>	...</a:t>
            </a:r>
            <a:r>
              <a:rPr lang="it-IT" sz="2400" dirty="0" err="1" smtClean="0"/>
              <a:t>but</a:t>
            </a:r>
            <a:r>
              <a:rPr lang="it-IT" sz="2400" dirty="0" smtClean="0"/>
              <a:t> </a:t>
            </a:r>
            <a:r>
              <a:rPr lang="it-IT" sz="2400" dirty="0" err="1" smtClean="0"/>
              <a:t>we</a:t>
            </a:r>
            <a:r>
              <a:rPr lang="it-IT" sz="2400" dirty="0" smtClean="0"/>
              <a:t> </a:t>
            </a:r>
            <a:r>
              <a:rPr lang="it-IT" sz="2400" dirty="0" err="1" smtClean="0"/>
              <a:t>have</a:t>
            </a:r>
            <a:r>
              <a:rPr lang="it-IT" sz="2400" dirty="0" smtClean="0"/>
              <a:t> some </a:t>
            </a:r>
            <a:r>
              <a:rPr lang="it-IT" sz="2400" dirty="0" err="1" smtClean="0"/>
              <a:t>uncertainty</a:t>
            </a:r>
            <a:r>
              <a:rPr lang="it-IT" sz="2400" dirty="0" smtClean="0"/>
              <a:t> on </a:t>
            </a:r>
            <a:r>
              <a:rPr lang="it-IT" sz="2400" dirty="0" err="1" smtClean="0"/>
              <a:t>value</a:t>
            </a:r>
            <a:r>
              <a:rPr lang="it-IT" sz="2400" dirty="0" smtClean="0"/>
              <a:t> of </a:t>
            </a:r>
            <a:r>
              <a:rPr lang="it-IT" sz="2400" dirty="0" smtClean="0">
                <a:latin typeface="Symbol" charset="2"/>
                <a:cs typeface="Symbol" charset="2"/>
              </a:rPr>
              <a:t>m.</a:t>
            </a:r>
          </a:p>
          <a:p>
            <a:r>
              <a:rPr lang="it-IT" sz="2400" dirty="0" err="1" smtClean="0">
                <a:cs typeface="Symbol" charset="2"/>
              </a:rPr>
              <a:t>We</a:t>
            </a:r>
            <a:r>
              <a:rPr lang="it-IT" sz="2400" dirty="0" smtClean="0">
                <a:cs typeface="Symbol" charset="2"/>
              </a:rPr>
              <a:t> can </a:t>
            </a:r>
            <a:r>
              <a:rPr lang="it-IT" sz="2400" dirty="0" err="1" smtClean="0">
                <a:cs typeface="Symbol" charset="2"/>
              </a:rPr>
              <a:t>describe</a:t>
            </a:r>
            <a:r>
              <a:rPr lang="it-IT" sz="2400" dirty="0" smtClean="0">
                <a:cs typeface="Symbol" charset="2"/>
              </a:rPr>
              <a:t> the </a:t>
            </a:r>
            <a:r>
              <a:rPr lang="it-IT" sz="2400" dirty="0" err="1" smtClean="0">
                <a:cs typeface="Symbol" charset="2"/>
              </a:rPr>
              <a:t>problem</a:t>
            </a:r>
            <a:r>
              <a:rPr lang="it-IT" sz="2400" dirty="0" smtClean="0">
                <a:cs typeface="Symbol" charset="2"/>
              </a:rPr>
              <a:t> in </a:t>
            </a:r>
            <a:r>
              <a:rPr lang="it-IT" sz="2400" dirty="0" err="1" smtClean="0">
                <a:cs typeface="Symbol" charset="2"/>
              </a:rPr>
              <a:t>RooFit</a:t>
            </a:r>
            <a:r>
              <a:rPr lang="it-IT" sz="2400" dirty="0" smtClean="0">
                <a:cs typeface="Symbol" charset="2"/>
              </a:rPr>
              <a:t> </a:t>
            </a:r>
            <a:r>
              <a:rPr lang="it-IT" sz="2400" dirty="0" err="1" smtClean="0">
                <a:cs typeface="Symbol" charset="2"/>
              </a:rPr>
              <a:t>as</a:t>
            </a:r>
            <a:r>
              <a:rPr lang="it-IT" sz="2400" dirty="0" smtClean="0">
                <a:cs typeface="Symbol" charset="2"/>
              </a:rPr>
              <a:t> </a:t>
            </a:r>
            <a:r>
              <a:rPr lang="it-IT" sz="2400" dirty="0" err="1" smtClean="0">
                <a:cs typeface="Symbol" charset="2"/>
              </a:rPr>
              <a:t>product</a:t>
            </a:r>
            <a:r>
              <a:rPr lang="it-IT" sz="2400" dirty="0" smtClean="0">
                <a:cs typeface="Symbol" charset="2"/>
              </a:rPr>
              <a:t> of </a:t>
            </a:r>
            <a:r>
              <a:rPr lang="it-IT" sz="2400" dirty="0" err="1" smtClean="0">
                <a:cs typeface="Symbol" charset="2"/>
              </a:rPr>
              <a:t>two</a:t>
            </a:r>
            <a:r>
              <a:rPr lang="it-IT" sz="2400" dirty="0" smtClean="0">
                <a:cs typeface="Symbol" charset="2"/>
              </a:rPr>
              <a:t> </a:t>
            </a:r>
            <a:r>
              <a:rPr lang="it-IT" sz="2400" dirty="0" err="1" smtClean="0">
                <a:cs typeface="Symbol" charset="2"/>
              </a:rPr>
              <a:t>probability</a:t>
            </a:r>
            <a:r>
              <a:rPr lang="it-IT" sz="2400" dirty="0" smtClean="0">
                <a:cs typeface="Symbol" charset="2"/>
              </a:rPr>
              <a:t> </a:t>
            </a:r>
            <a:r>
              <a:rPr lang="it-IT" sz="2400" dirty="0" err="1" smtClean="0">
                <a:cs typeface="Symbol" charset="2"/>
              </a:rPr>
              <a:t>distribution</a:t>
            </a:r>
            <a:r>
              <a:rPr lang="it-IT" sz="2400" dirty="0" smtClean="0">
                <a:cs typeface="Symbol" charset="2"/>
              </a:rPr>
              <a:t>, </a:t>
            </a:r>
            <a:r>
              <a:rPr lang="it-IT" sz="2400" dirty="0" err="1" smtClean="0">
                <a:cs typeface="Symbol" charset="2"/>
              </a:rPr>
              <a:t>one</a:t>
            </a:r>
            <a:r>
              <a:rPr lang="it-IT" sz="2400" dirty="0" smtClean="0">
                <a:cs typeface="Symbol" charset="2"/>
              </a:rPr>
              <a:t> </a:t>
            </a:r>
            <a:r>
              <a:rPr lang="it-IT" sz="2400" i="1" dirty="0" err="1" smtClean="0">
                <a:cs typeface="Symbol" charset="2"/>
              </a:rPr>
              <a:t>conditional</a:t>
            </a:r>
            <a:r>
              <a:rPr lang="it-IT" sz="2400" dirty="0" smtClean="0">
                <a:cs typeface="Symbol" charset="2"/>
              </a:rPr>
              <a:t> on the </a:t>
            </a:r>
            <a:r>
              <a:rPr lang="it-IT" sz="2400" dirty="0" err="1" smtClean="0">
                <a:cs typeface="Symbol" charset="2"/>
              </a:rPr>
              <a:t>other</a:t>
            </a:r>
            <a:r>
              <a:rPr lang="it-IT" sz="2400" dirty="0" smtClean="0">
                <a:cs typeface="Symbol" charset="2"/>
              </a:rPr>
              <a:t>.</a:t>
            </a:r>
            <a:endParaRPr lang="it-IT" sz="2400" dirty="0" smtClean="0"/>
          </a:p>
          <a:p>
            <a:pPr marL="457200" lvl="1" indent="0">
              <a:buNone/>
            </a:pPr>
            <a:endParaRPr lang="it-IT" sz="1600" b="1" dirty="0" smtClean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Nobs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Nobs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Observed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events",1,0.,14.);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RooRealVar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mu("mu","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Expected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events",0.,6.);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RooPoisson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observed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observed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Observed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events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Nobs,mu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</a:p>
          <a:p>
            <a:pPr marL="457200" lvl="1" indent="0">
              <a:buNone/>
            </a:pP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RooGaussian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mupdf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mupdf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","Mu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value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mu,RooConst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(2.5),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RooConst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(0.9));  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RooProdPdf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modPoisson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modPoisson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Poisson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with 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uncertainty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 on mu",</a:t>
            </a:r>
          </a:p>
          <a:p>
            <a:pPr marL="457200" lvl="1" indent="0">
              <a:buNone/>
            </a:pP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			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mupdf,Conditional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600" b="1" dirty="0" err="1">
                <a:solidFill>
                  <a:srgbClr val="800000"/>
                </a:solidFill>
                <a:latin typeface="Courier New"/>
                <a:cs typeface="Courier New"/>
              </a:rPr>
              <a:t>observed,Nobs</a:t>
            </a:r>
            <a:r>
              <a:rPr lang="it-IT" sz="1600" b="1" dirty="0">
                <a:solidFill>
                  <a:srgbClr val="800000"/>
                </a:solidFill>
                <a:latin typeface="Courier New"/>
                <a:cs typeface="Courier New"/>
              </a:rPr>
              <a:t>))</a:t>
            </a:r>
            <a:r>
              <a:rPr lang="it-IT" sz="16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endParaRPr lang="it-IT" sz="1600" b="1" dirty="0">
              <a:solidFill>
                <a:srgbClr val="800000"/>
              </a:solidFill>
              <a:latin typeface="Courier New"/>
              <a:cs typeface="Courier New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41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13040" y="5610726"/>
            <a:ext cx="4448944" cy="338554"/>
          </a:xfrm>
          <a:prstGeom prst="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00"/>
              </a:gs>
            </a:gsLst>
            <a:lin ang="0" scaled="1"/>
            <a:tileRect/>
          </a:gra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Let’s run the </a:t>
            </a:r>
            <a:r>
              <a:rPr lang="en-GB" sz="1400" b="1" dirty="0" err="1" smtClean="0">
                <a:latin typeface="Courier New"/>
                <a:cs typeface="Courier New"/>
              </a:rPr>
              <a:t>PoissonComposition.C</a:t>
            </a:r>
            <a:r>
              <a:rPr lang="en-GB" sz="1600" b="1" dirty="0" smtClean="0"/>
              <a:t> macro</a:t>
            </a:r>
            <a:r>
              <a:rPr lang="en-GB" sz="1600" b="1" dirty="0" smtClean="0"/>
              <a:t>.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16656776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Plotting</a:t>
            </a:r>
            <a:r>
              <a:rPr lang="it-IT" dirty="0" smtClean="0"/>
              <a:t> the 2D pdf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464" y="908720"/>
            <a:ext cx="7704856" cy="4114512"/>
          </a:xfrm>
        </p:spPr>
        <p:txBody>
          <a:bodyPr/>
          <a:lstStyle/>
          <a:p>
            <a:pPr marL="0" indent="0">
              <a:buNone/>
            </a:pP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RooDataSet</a:t>
            </a:r>
            <a:r>
              <a:rPr lang="it-IT" sz="1400" b="1" dirty="0">
                <a:latin typeface="Courier New"/>
                <a:cs typeface="Courier New"/>
              </a:rPr>
              <a:t>* </a:t>
            </a:r>
            <a:r>
              <a:rPr lang="it-IT" sz="1400" b="1" dirty="0" err="1">
                <a:latin typeface="Courier New"/>
                <a:cs typeface="Courier New"/>
              </a:rPr>
              <a:t>mydata</a:t>
            </a:r>
            <a:r>
              <a:rPr lang="it-IT" sz="1400" b="1" dirty="0">
                <a:latin typeface="Courier New"/>
                <a:cs typeface="Courier New"/>
              </a:rPr>
              <a:t> = </a:t>
            </a:r>
            <a:r>
              <a:rPr lang="it-IT" sz="1400" b="1" dirty="0" err="1">
                <a:latin typeface="Courier New"/>
                <a:cs typeface="Courier New"/>
              </a:rPr>
              <a:t>modPoisson.generate</a:t>
            </a:r>
            <a:r>
              <a:rPr lang="it-IT" sz="1400" b="1" dirty="0">
                <a:latin typeface="Courier New"/>
                <a:cs typeface="Courier New"/>
              </a:rPr>
              <a:t>(</a:t>
            </a:r>
            <a:r>
              <a:rPr lang="it-IT" sz="1400" b="1" dirty="0" err="1">
                <a:latin typeface="Courier New"/>
                <a:cs typeface="Courier New"/>
              </a:rPr>
              <a:t>RooArgSet</a:t>
            </a:r>
            <a:r>
              <a:rPr lang="it-IT" sz="1400" b="1" dirty="0">
                <a:latin typeface="Courier New"/>
                <a:cs typeface="Courier New"/>
              </a:rPr>
              <a:t>(</a:t>
            </a:r>
            <a:r>
              <a:rPr lang="it-IT" sz="1400" b="1" dirty="0" err="1">
                <a:latin typeface="Courier New"/>
                <a:cs typeface="Courier New"/>
              </a:rPr>
              <a:t>Nobs,mu</a:t>
            </a:r>
            <a:r>
              <a:rPr lang="it-IT" sz="1400" b="1" dirty="0">
                <a:latin typeface="Courier New"/>
                <a:cs typeface="Courier New"/>
              </a:rPr>
              <a:t>),10000)</a:t>
            </a:r>
            <a:r>
              <a:rPr lang="it-IT" sz="1400" b="1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endParaRPr lang="it-IT" sz="14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TCanvas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c2D("cfun","2D distribution",400,400);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TH2*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hh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=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modPoisson.createHistogram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Nobs,mu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");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hh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Draw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("COL");</a:t>
            </a:r>
          </a:p>
          <a:p>
            <a:pPr marL="0" indent="0">
              <a:buNone/>
            </a:pPr>
            <a:endParaRPr lang="it-IT" sz="14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 smtClean="0">
                <a:latin typeface="Courier New"/>
                <a:cs typeface="Courier New"/>
              </a:rPr>
              <a:t>TCanvas</a:t>
            </a:r>
            <a:r>
              <a:rPr lang="it-IT" sz="1400" b="1" dirty="0" smtClean="0">
                <a:latin typeface="Courier New"/>
                <a:cs typeface="Courier New"/>
              </a:rPr>
              <a:t> </a:t>
            </a:r>
            <a:r>
              <a:rPr lang="it-IT" sz="1400" b="1" dirty="0" err="1">
                <a:latin typeface="Courier New"/>
                <a:cs typeface="Courier New"/>
              </a:rPr>
              <a:t>cmu</a:t>
            </a:r>
            <a:r>
              <a:rPr lang="it-IT" sz="1400" b="1" dirty="0">
                <a:latin typeface="Courier New"/>
                <a:cs typeface="Courier New"/>
              </a:rPr>
              <a:t>("</a:t>
            </a:r>
            <a:r>
              <a:rPr lang="it-IT" sz="1400" b="1" dirty="0" err="1">
                <a:latin typeface="Courier New"/>
                <a:cs typeface="Courier New"/>
              </a:rPr>
              <a:t>cmu</a:t>
            </a:r>
            <a:r>
              <a:rPr lang="it-IT" sz="1400" b="1" dirty="0">
                <a:latin typeface="Courier New"/>
                <a:cs typeface="Courier New"/>
              </a:rPr>
              <a:t>","mu distribution",400,400);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RooPlot</a:t>
            </a:r>
            <a:r>
              <a:rPr lang="it-IT" sz="1400" b="1" dirty="0">
                <a:latin typeface="Courier New"/>
                <a:cs typeface="Courier New"/>
              </a:rPr>
              <a:t>* frame1 = </a:t>
            </a:r>
            <a:r>
              <a:rPr lang="it-IT" sz="1400" b="1" dirty="0" err="1">
                <a:latin typeface="Courier New"/>
                <a:cs typeface="Courier New"/>
              </a:rPr>
              <a:t>mu.frame</a:t>
            </a:r>
            <a:r>
              <a:rPr lang="it-IT" sz="1400" b="1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mydata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plotOn</a:t>
            </a:r>
            <a:r>
              <a:rPr lang="it-IT" sz="1400" b="1" dirty="0">
                <a:latin typeface="Courier New"/>
                <a:cs typeface="Courier New"/>
              </a:rPr>
              <a:t>(frame1);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frame1.Draw();</a:t>
            </a:r>
          </a:p>
          <a:p>
            <a:pPr marL="0" indent="0">
              <a:buNone/>
            </a:pPr>
            <a:endParaRPr lang="it-IT" sz="1400" b="1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TCanvas</a:t>
            </a: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err="1">
                <a:latin typeface="Courier New"/>
                <a:cs typeface="Courier New"/>
              </a:rPr>
              <a:t>cN</a:t>
            </a:r>
            <a:r>
              <a:rPr lang="it-IT" sz="1400" b="1" dirty="0">
                <a:latin typeface="Courier New"/>
                <a:cs typeface="Courier New"/>
              </a:rPr>
              <a:t>("</a:t>
            </a:r>
            <a:r>
              <a:rPr lang="it-IT" sz="1400" b="1" dirty="0" err="1">
                <a:latin typeface="Courier New"/>
                <a:cs typeface="Courier New"/>
              </a:rPr>
              <a:t>cN</a:t>
            </a:r>
            <a:r>
              <a:rPr lang="it-IT" sz="1400" b="1" dirty="0">
                <a:latin typeface="Courier New"/>
                <a:cs typeface="Courier New"/>
              </a:rPr>
              <a:t>","</a:t>
            </a:r>
            <a:r>
              <a:rPr lang="it-IT" sz="1400" b="1" dirty="0" err="1">
                <a:latin typeface="Courier New"/>
                <a:cs typeface="Courier New"/>
              </a:rPr>
              <a:t>Nobs</a:t>
            </a:r>
            <a:r>
              <a:rPr lang="it-IT" sz="1400" b="1" dirty="0">
                <a:latin typeface="Courier New"/>
                <a:cs typeface="Courier New"/>
              </a:rPr>
              <a:t> distribution",400,400);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RooPlot</a:t>
            </a:r>
            <a:r>
              <a:rPr lang="it-IT" sz="1400" b="1" dirty="0">
                <a:latin typeface="Courier New"/>
                <a:cs typeface="Courier New"/>
              </a:rPr>
              <a:t>* frame2 = </a:t>
            </a:r>
            <a:r>
              <a:rPr lang="it-IT" sz="1400" b="1" dirty="0" err="1">
                <a:latin typeface="Courier New"/>
                <a:cs typeface="Courier New"/>
              </a:rPr>
              <a:t>Nobs.frame</a:t>
            </a:r>
            <a:r>
              <a:rPr lang="it-IT" sz="1400" b="1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mydata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plotOn</a:t>
            </a:r>
            <a:r>
              <a:rPr lang="it-IT" sz="1400" b="1" dirty="0">
                <a:latin typeface="Courier New"/>
                <a:cs typeface="Courier New"/>
              </a:rPr>
              <a:t>(frame2);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frame2.Draw()</a:t>
            </a:r>
            <a:r>
              <a:rPr lang="it-IT" sz="1400" b="1" dirty="0" smtClean="0">
                <a:latin typeface="Courier New"/>
                <a:cs typeface="Courier New"/>
              </a:rPr>
              <a:t>;</a:t>
            </a:r>
            <a:endParaRPr lang="it-IT" sz="1400" b="1" dirty="0">
              <a:latin typeface="Courier New"/>
              <a:cs typeface="Courier New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072" y="1951127"/>
            <a:ext cx="4256098" cy="3998153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01909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Plotting</a:t>
            </a:r>
            <a:r>
              <a:rPr lang="it-IT" dirty="0" smtClean="0"/>
              <a:t> the </a:t>
            </a:r>
            <a:r>
              <a:rPr lang="it-IT" dirty="0" err="1" smtClean="0"/>
              <a:t>N</a:t>
            </a:r>
            <a:r>
              <a:rPr lang="it-IT" baseline="-25000" dirty="0" err="1" smtClean="0"/>
              <a:t>obs</a:t>
            </a:r>
            <a:r>
              <a:rPr lang="it-IT" dirty="0" smtClean="0"/>
              <a:t> pdf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464" y="908720"/>
            <a:ext cx="7704856" cy="4114512"/>
          </a:xfrm>
        </p:spPr>
        <p:txBody>
          <a:bodyPr/>
          <a:lstStyle/>
          <a:p>
            <a:pPr marL="0" indent="0">
              <a:buNone/>
            </a:pP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RooDataSet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*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mydata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=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modPoisson.generate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RooArgSet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Nobs,mu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),10000)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endParaRPr lang="it-IT" sz="1400" b="1" dirty="0">
              <a:solidFill>
                <a:srgbClr val="800000"/>
              </a:solidFill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TCanvas</a:t>
            </a:r>
            <a:r>
              <a:rPr lang="it-IT" sz="1400" b="1" dirty="0">
                <a:latin typeface="Courier New"/>
                <a:cs typeface="Courier New"/>
              </a:rPr>
              <a:t> c2D("cfun","2D distribution",400,400);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TH2* </a:t>
            </a:r>
            <a:r>
              <a:rPr lang="it-IT" sz="1400" b="1" dirty="0" err="1">
                <a:latin typeface="Courier New"/>
                <a:cs typeface="Courier New"/>
              </a:rPr>
              <a:t>hh</a:t>
            </a:r>
            <a:r>
              <a:rPr lang="it-IT" sz="1400" b="1" dirty="0">
                <a:latin typeface="Courier New"/>
                <a:cs typeface="Courier New"/>
              </a:rPr>
              <a:t> = </a:t>
            </a:r>
            <a:r>
              <a:rPr lang="it-IT" sz="1400" b="1" dirty="0" err="1">
                <a:latin typeface="Courier New"/>
                <a:cs typeface="Courier New"/>
              </a:rPr>
              <a:t>modPoisson.createHistogram</a:t>
            </a:r>
            <a:r>
              <a:rPr lang="it-IT" sz="1400" b="1" dirty="0">
                <a:latin typeface="Courier New"/>
                <a:cs typeface="Courier New"/>
              </a:rPr>
              <a:t>("</a:t>
            </a:r>
            <a:r>
              <a:rPr lang="it-IT" sz="1400" b="1" dirty="0" err="1">
                <a:latin typeface="Courier New"/>
                <a:cs typeface="Courier New"/>
              </a:rPr>
              <a:t>Nobs,mu</a:t>
            </a:r>
            <a:r>
              <a:rPr lang="it-IT" sz="1400" b="1" dirty="0">
                <a:latin typeface="Courier New"/>
                <a:cs typeface="Courier New"/>
              </a:rPr>
              <a:t>");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hh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Draw</a:t>
            </a:r>
            <a:r>
              <a:rPr lang="it-IT" sz="1400" b="1" dirty="0">
                <a:latin typeface="Courier New"/>
                <a:cs typeface="Courier New"/>
              </a:rPr>
              <a:t>("COL");</a:t>
            </a:r>
          </a:p>
          <a:p>
            <a:pPr marL="0" indent="0">
              <a:buNone/>
            </a:pPr>
            <a:endParaRPr lang="it-IT" sz="1400" b="1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</a:t>
            </a:r>
            <a:r>
              <a:rPr lang="it-IT" sz="1400" b="1" dirty="0" err="1" smtClean="0">
                <a:latin typeface="Courier New"/>
                <a:cs typeface="Courier New"/>
              </a:rPr>
              <a:t>TCanvas</a:t>
            </a:r>
            <a:r>
              <a:rPr lang="it-IT" sz="1400" b="1" dirty="0" smtClean="0">
                <a:latin typeface="Courier New"/>
                <a:cs typeface="Courier New"/>
              </a:rPr>
              <a:t> </a:t>
            </a:r>
            <a:r>
              <a:rPr lang="it-IT" sz="1400" b="1" dirty="0" err="1">
                <a:latin typeface="Courier New"/>
                <a:cs typeface="Courier New"/>
              </a:rPr>
              <a:t>cmu</a:t>
            </a:r>
            <a:r>
              <a:rPr lang="it-IT" sz="1400" b="1" dirty="0">
                <a:latin typeface="Courier New"/>
                <a:cs typeface="Courier New"/>
              </a:rPr>
              <a:t>("</a:t>
            </a:r>
            <a:r>
              <a:rPr lang="it-IT" sz="1400" b="1" dirty="0" err="1">
                <a:latin typeface="Courier New"/>
                <a:cs typeface="Courier New"/>
              </a:rPr>
              <a:t>cmu</a:t>
            </a:r>
            <a:r>
              <a:rPr lang="it-IT" sz="1400" b="1" dirty="0">
                <a:latin typeface="Courier New"/>
                <a:cs typeface="Courier New"/>
              </a:rPr>
              <a:t>","mu distribution",400,400);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RooPlot</a:t>
            </a:r>
            <a:r>
              <a:rPr lang="it-IT" sz="1400" b="1" dirty="0">
                <a:latin typeface="Courier New"/>
                <a:cs typeface="Courier New"/>
              </a:rPr>
              <a:t>* frame1 = </a:t>
            </a:r>
            <a:r>
              <a:rPr lang="it-IT" sz="1400" b="1" dirty="0" err="1">
                <a:latin typeface="Courier New"/>
                <a:cs typeface="Courier New"/>
              </a:rPr>
              <a:t>mu.frame</a:t>
            </a:r>
            <a:r>
              <a:rPr lang="it-IT" sz="1400" b="1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mydata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plotOn</a:t>
            </a:r>
            <a:r>
              <a:rPr lang="it-IT" sz="1400" b="1" dirty="0">
                <a:latin typeface="Courier New"/>
                <a:cs typeface="Courier New"/>
              </a:rPr>
              <a:t>(frame1);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frame1.Draw();</a:t>
            </a:r>
          </a:p>
          <a:p>
            <a:pPr marL="0" indent="0">
              <a:buNone/>
            </a:pPr>
            <a:endParaRPr lang="it-IT" sz="1400" b="1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TCanvas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cN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("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cN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","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Nobs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distribution",400,400);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RooPlot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* frame2 =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Nobs.frame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mydata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plotOn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(frame2);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frame2.Draw()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  <a:endParaRPr lang="it-IT" sz="1400" b="1" dirty="0">
              <a:latin typeface="Courier New"/>
              <a:cs typeface="Courier New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072" y="1951127"/>
            <a:ext cx="4256098" cy="3998152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2182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Higgs</a:t>
            </a:r>
            <a:r>
              <a:rPr lang="it-IT" dirty="0" smtClean="0"/>
              <a:t> </a:t>
            </a:r>
            <a:r>
              <a:rPr lang="it-IT" dirty="0" err="1" smtClean="0"/>
              <a:t>decay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464" y="908720"/>
            <a:ext cx="7704856" cy="4114512"/>
          </a:xfrm>
        </p:spPr>
        <p:txBody>
          <a:bodyPr/>
          <a:lstStyle/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{</a:t>
            </a:r>
            <a:r>
              <a:rPr lang="it-IT" sz="1400" b="1" dirty="0" err="1" smtClean="0">
                <a:latin typeface="Courier New"/>
                <a:cs typeface="Courier New"/>
              </a:rPr>
              <a:t>Double_t</a:t>
            </a:r>
            <a:r>
              <a:rPr lang="it-IT" sz="1400" b="1" dirty="0" smtClean="0">
                <a:latin typeface="Courier New"/>
                <a:cs typeface="Courier New"/>
              </a:rPr>
              <a:t> </a:t>
            </a:r>
            <a:r>
              <a:rPr lang="it-IT" sz="1400" b="1" dirty="0" err="1">
                <a:latin typeface="Courier New"/>
                <a:cs typeface="Courier New"/>
              </a:rPr>
              <a:t>mH</a:t>
            </a:r>
            <a:r>
              <a:rPr lang="it-IT" sz="1400" b="1" dirty="0">
                <a:latin typeface="Courier New"/>
                <a:cs typeface="Courier New"/>
              </a:rPr>
              <a:t> = 125.</a:t>
            </a:r>
            <a:r>
              <a:rPr lang="it-IT" sz="1400" b="1" dirty="0" smtClean="0">
                <a:latin typeface="Courier New"/>
                <a:cs typeface="Courier New"/>
              </a:rPr>
              <a:t>;</a:t>
            </a:r>
            <a:br>
              <a:rPr lang="it-IT" sz="1400" b="1" dirty="0" smtClean="0">
                <a:latin typeface="Courier New"/>
                <a:cs typeface="Courier New"/>
              </a:rPr>
            </a:br>
            <a:r>
              <a:rPr lang="it-IT" sz="1400" b="1" dirty="0" smtClean="0">
                <a:latin typeface="Courier New"/>
                <a:cs typeface="Courier New"/>
              </a:rPr>
              <a:t>TRandom3 </a:t>
            </a:r>
            <a:r>
              <a:rPr lang="it-IT" sz="1400" b="1" dirty="0" err="1">
                <a:latin typeface="Courier New"/>
                <a:cs typeface="Courier New"/>
              </a:rPr>
              <a:t>gen</a:t>
            </a:r>
            <a:r>
              <a:rPr lang="it-IT" sz="1400" b="1" dirty="0">
                <a:latin typeface="Courier New"/>
                <a:cs typeface="Courier New"/>
              </a:rPr>
              <a:t>(0); 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TH1F* </a:t>
            </a:r>
            <a:r>
              <a:rPr lang="it-IT" sz="1400" b="1" dirty="0" err="1">
                <a:latin typeface="Courier New"/>
                <a:cs typeface="Courier New"/>
              </a:rPr>
              <a:t>mgg</a:t>
            </a:r>
            <a:r>
              <a:rPr lang="it-IT" sz="1400" b="1" dirty="0">
                <a:latin typeface="Courier New"/>
                <a:cs typeface="Courier New"/>
              </a:rPr>
              <a:t> = </a:t>
            </a:r>
            <a:r>
              <a:rPr lang="it-IT" sz="1400" b="1" dirty="0" smtClean="0">
                <a:latin typeface="Courier New"/>
                <a:cs typeface="Courier New"/>
              </a:rPr>
              <a:t>new TH1F</a:t>
            </a:r>
            <a:r>
              <a:rPr lang="it-IT" sz="1400" b="1" dirty="0">
                <a:latin typeface="Courier New"/>
                <a:cs typeface="Courier New"/>
              </a:rPr>
              <a:t>("</a:t>
            </a:r>
            <a:r>
              <a:rPr lang="it-IT" sz="1400" b="1" dirty="0" err="1">
                <a:latin typeface="Courier New"/>
                <a:cs typeface="Courier New"/>
              </a:rPr>
              <a:t>mgg</a:t>
            </a:r>
            <a:r>
              <a:rPr lang="it-IT" sz="1400" b="1" dirty="0">
                <a:latin typeface="Courier New"/>
                <a:cs typeface="Courier New"/>
              </a:rPr>
              <a:t>" ,"m_{#</a:t>
            </a:r>
            <a:r>
              <a:rPr lang="it-IT" sz="1400" b="1" dirty="0" err="1">
                <a:latin typeface="Courier New"/>
                <a:cs typeface="Courier New"/>
              </a:rPr>
              <a:t>gamma#gamma</a:t>
            </a:r>
            <a:r>
              <a:rPr lang="it-IT" sz="1400" b="1" dirty="0" smtClean="0">
                <a:latin typeface="Courier New"/>
                <a:cs typeface="Courier New"/>
              </a:rPr>
              <a:t>}”,60,100</a:t>
            </a:r>
            <a:r>
              <a:rPr lang="it-IT" sz="1400" b="1" dirty="0">
                <a:latin typeface="Courier New"/>
                <a:cs typeface="Courier New"/>
              </a:rPr>
              <a:t>.,160.);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TH1F* </a:t>
            </a:r>
            <a:r>
              <a:rPr lang="it-IT" sz="1400" b="1" dirty="0" err="1">
                <a:latin typeface="Courier New"/>
                <a:cs typeface="Courier New"/>
              </a:rPr>
              <a:t>ygg</a:t>
            </a:r>
            <a:r>
              <a:rPr lang="it-IT" sz="1400" b="1" dirty="0">
                <a:latin typeface="Courier New"/>
                <a:cs typeface="Courier New"/>
              </a:rPr>
              <a:t> = </a:t>
            </a:r>
            <a:r>
              <a:rPr lang="it-IT" sz="1400" b="1" dirty="0" smtClean="0">
                <a:latin typeface="Courier New"/>
                <a:cs typeface="Courier New"/>
              </a:rPr>
              <a:t>new </a:t>
            </a:r>
            <a:r>
              <a:rPr lang="it-IT" sz="1400" b="1" dirty="0">
                <a:latin typeface="Courier New"/>
                <a:cs typeface="Courier New"/>
              </a:rPr>
              <a:t>TH1F("</a:t>
            </a:r>
            <a:r>
              <a:rPr lang="it-IT" sz="1400" b="1" dirty="0" err="1">
                <a:latin typeface="Courier New"/>
                <a:cs typeface="Courier New"/>
              </a:rPr>
              <a:t>ygg</a:t>
            </a:r>
            <a:r>
              <a:rPr lang="it-IT" sz="1400" b="1" dirty="0">
                <a:latin typeface="Courier New"/>
                <a:cs typeface="Courier New"/>
              </a:rPr>
              <a:t>" ,"y_{#</a:t>
            </a:r>
            <a:r>
              <a:rPr lang="it-IT" sz="1400" b="1" dirty="0" err="1">
                <a:latin typeface="Courier New"/>
                <a:cs typeface="Courier New"/>
              </a:rPr>
              <a:t>gamma#gamma</a:t>
            </a:r>
            <a:r>
              <a:rPr lang="it-IT" sz="1400" b="1" dirty="0">
                <a:latin typeface="Courier New"/>
                <a:cs typeface="Courier New"/>
              </a:rPr>
              <a:t>}",100,-10.,10.)</a:t>
            </a:r>
            <a:r>
              <a:rPr lang="it-IT" sz="1400" b="1" dirty="0" smtClean="0">
                <a:latin typeface="Courier New"/>
                <a:cs typeface="Courier New"/>
              </a:rPr>
              <a:t>;</a:t>
            </a:r>
            <a:endParaRPr lang="it-IT" sz="1400" b="1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for (</a:t>
            </a:r>
            <a:r>
              <a:rPr lang="it-IT" sz="1400" b="1" dirty="0" err="1">
                <a:latin typeface="Courier New"/>
                <a:cs typeface="Courier New"/>
              </a:rPr>
              <a:t>Int_t</a:t>
            </a:r>
            <a:r>
              <a:rPr lang="it-IT" sz="1400" b="1" dirty="0">
                <a:latin typeface="Courier New"/>
                <a:cs typeface="Courier New"/>
              </a:rPr>
              <a:t> i=0; i&lt;</a:t>
            </a:r>
            <a:r>
              <a:rPr lang="it-IT" sz="1400" b="1" dirty="0" err="1">
                <a:latin typeface="Courier New"/>
                <a:cs typeface="Courier New"/>
              </a:rPr>
              <a:t>events</a:t>
            </a:r>
            <a:r>
              <a:rPr lang="it-IT" sz="1400" b="1" dirty="0">
                <a:latin typeface="Courier New"/>
                <a:cs typeface="Courier New"/>
              </a:rPr>
              <a:t>; i++) {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Double_t</a:t>
            </a: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err="1">
                <a:latin typeface="Courier New"/>
                <a:cs typeface="Courier New"/>
              </a:rPr>
              <a:t>phis</a:t>
            </a:r>
            <a:r>
              <a:rPr lang="it-IT" sz="1400" b="1" dirty="0">
                <a:latin typeface="Courier New"/>
                <a:cs typeface="Courier New"/>
              </a:rPr>
              <a:t> = </a:t>
            </a:r>
            <a:r>
              <a:rPr lang="it-IT" sz="1400" b="1" dirty="0" err="1">
                <a:latin typeface="Courier New"/>
                <a:cs typeface="Courier New"/>
              </a:rPr>
              <a:t>gen.Uniform</a:t>
            </a:r>
            <a:r>
              <a:rPr lang="it-IT" sz="1400" b="1" dirty="0">
                <a:latin typeface="Courier New"/>
                <a:cs typeface="Courier New"/>
              </a:rPr>
              <a:t>(0.,TMath::</a:t>
            </a:r>
            <a:r>
              <a:rPr lang="it-IT" sz="1400" b="1" dirty="0" err="1">
                <a:latin typeface="Courier New"/>
                <a:cs typeface="Courier New"/>
              </a:rPr>
              <a:t>TwoPi</a:t>
            </a:r>
            <a:r>
              <a:rPr lang="it-IT" sz="1400" b="1" dirty="0">
                <a:latin typeface="Courier New"/>
                <a:cs typeface="Courier New"/>
              </a:rPr>
              <a:t>());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Double_t</a:t>
            </a: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err="1">
                <a:latin typeface="Courier New"/>
                <a:cs typeface="Courier New"/>
              </a:rPr>
              <a:t>coss</a:t>
            </a:r>
            <a:r>
              <a:rPr lang="it-IT" sz="1400" b="1" dirty="0">
                <a:latin typeface="Courier New"/>
                <a:cs typeface="Courier New"/>
              </a:rPr>
              <a:t> = </a:t>
            </a:r>
            <a:r>
              <a:rPr lang="it-IT" sz="1400" b="1" dirty="0" err="1">
                <a:latin typeface="Courier New"/>
                <a:cs typeface="Courier New"/>
              </a:rPr>
              <a:t>gen.Uniform</a:t>
            </a:r>
            <a:r>
              <a:rPr lang="it-IT" sz="1400" b="1" dirty="0">
                <a:latin typeface="Courier New"/>
                <a:cs typeface="Courier New"/>
              </a:rPr>
              <a:t>(-1.,1.);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Double_t</a:t>
            </a: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err="1">
                <a:latin typeface="Courier New"/>
                <a:cs typeface="Courier New"/>
              </a:rPr>
              <a:t>sins</a:t>
            </a:r>
            <a:r>
              <a:rPr lang="it-IT" sz="1400" b="1" dirty="0">
                <a:latin typeface="Courier New"/>
                <a:cs typeface="Courier New"/>
              </a:rPr>
              <a:t> = </a:t>
            </a:r>
            <a:r>
              <a:rPr lang="it-IT" sz="1400" b="1" dirty="0" err="1">
                <a:latin typeface="Courier New"/>
                <a:cs typeface="Courier New"/>
              </a:rPr>
              <a:t>sqrt</a:t>
            </a:r>
            <a:r>
              <a:rPr lang="it-IT" sz="1400" b="1" dirty="0">
                <a:latin typeface="Courier New"/>
                <a:cs typeface="Courier New"/>
              </a:rPr>
              <a:t>(1-coss*</a:t>
            </a:r>
            <a:r>
              <a:rPr lang="it-IT" sz="1400" b="1" dirty="0" err="1">
                <a:latin typeface="Courier New"/>
                <a:cs typeface="Courier New"/>
              </a:rPr>
              <a:t>coss</a:t>
            </a:r>
            <a:r>
              <a:rPr lang="it-IT" sz="1400" b="1" dirty="0"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it-IT" sz="1400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TLorentzVector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g1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(cos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phis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)*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sins,sin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phis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)*sins,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coss,1.)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g1*=(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mH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/2.);  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TLorentzVector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g2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(-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cos(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phis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)*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sins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,-sin(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phis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)*sins,-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coss,1.)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g2*=(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mH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/2.);  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TLorentzVector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H=g1+g2;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mgg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Fill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 H.M() 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ygg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-&gt;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Fill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H.Rapidity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() );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}</a:t>
            </a:r>
            <a:endParaRPr lang="it-IT" sz="1400" b="1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 err="1" smtClean="0">
                <a:latin typeface="Courier New"/>
                <a:cs typeface="Courier New"/>
              </a:rPr>
              <a:t>TCanvas</a:t>
            </a:r>
            <a:r>
              <a:rPr lang="it-IT" sz="1400" b="1" dirty="0" smtClean="0">
                <a:latin typeface="Courier New"/>
                <a:cs typeface="Courier New"/>
              </a:rPr>
              <a:t> </a:t>
            </a:r>
            <a:r>
              <a:rPr lang="it-IT" sz="1400" b="1" dirty="0" err="1">
                <a:latin typeface="Courier New"/>
                <a:cs typeface="Courier New"/>
              </a:rPr>
              <a:t>myCanvas</a:t>
            </a:r>
            <a:r>
              <a:rPr lang="it-IT" sz="1400" b="1" dirty="0">
                <a:latin typeface="Courier New"/>
                <a:cs typeface="Courier New"/>
              </a:rPr>
              <a:t>("</a:t>
            </a:r>
            <a:r>
              <a:rPr lang="it-IT" sz="1400" b="1" dirty="0" err="1">
                <a:latin typeface="Courier New"/>
                <a:cs typeface="Courier New"/>
              </a:rPr>
              <a:t>myCanvas</a:t>
            </a:r>
            <a:r>
              <a:rPr lang="it-IT" sz="1400" b="1" dirty="0">
                <a:latin typeface="Courier New"/>
                <a:cs typeface="Courier New"/>
              </a:rPr>
              <a:t>","</a:t>
            </a:r>
            <a:r>
              <a:rPr lang="it-IT" sz="1400" b="1" dirty="0" err="1">
                <a:latin typeface="Courier New"/>
                <a:cs typeface="Courier New"/>
              </a:rPr>
              <a:t>Higgs</a:t>
            </a:r>
            <a:r>
              <a:rPr lang="it-IT" sz="1400" b="1" dirty="0">
                <a:latin typeface="Courier New"/>
                <a:cs typeface="Courier New"/>
              </a:rPr>
              <a:t> properties",400,700);</a:t>
            </a:r>
          </a:p>
          <a:p>
            <a:pPr marL="0" indent="0">
              <a:buNone/>
            </a:pPr>
            <a:r>
              <a:rPr lang="it-IT" sz="1400" b="1" dirty="0" err="1" smtClean="0">
                <a:latin typeface="Courier New"/>
                <a:cs typeface="Courier New"/>
              </a:rPr>
              <a:t>myCanvas.Divide</a:t>
            </a:r>
            <a:r>
              <a:rPr lang="it-IT" sz="1400" b="1" dirty="0">
                <a:latin typeface="Courier New"/>
                <a:cs typeface="Courier New"/>
              </a:rPr>
              <a:t>(1,2);</a:t>
            </a:r>
          </a:p>
          <a:p>
            <a:pPr marL="0" indent="0">
              <a:buNone/>
            </a:pPr>
            <a:r>
              <a:rPr lang="it-IT" sz="1400" b="1" dirty="0" err="1" smtClean="0">
                <a:latin typeface="Courier New"/>
                <a:cs typeface="Courier New"/>
              </a:rPr>
              <a:t>myCanvas.cd</a:t>
            </a:r>
            <a:r>
              <a:rPr lang="it-IT" sz="1400" b="1" dirty="0">
                <a:latin typeface="Courier New"/>
                <a:cs typeface="Courier New"/>
              </a:rPr>
              <a:t>(1); </a:t>
            </a:r>
            <a:r>
              <a:rPr lang="it-IT" sz="1400" b="1" dirty="0" err="1">
                <a:latin typeface="Courier New"/>
                <a:cs typeface="Courier New"/>
              </a:rPr>
              <a:t>mgg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Draw</a:t>
            </a:r>
            <a:r>
              <a:rPr lang="it-IT" sz="1400" b="1" dirty="0">
                <a:latin typeface="Courier New"/>
                <a:cs typeface="Courier New"/>
              </a:rPr>
              <a:t>("e");</a:t>
            </a:r>
          </a:p>
          <a:p>
            <a:pPr marL="0" indent="0">
              <a:buNone/>
            </a:pPr>
            <a:r>
              <a:rPr lang="it-IT" sz="1400" b="1" dirty="0" err="1" smtClean="0">
                <a:latin typeface="Courier New"/>
                <a:cs typeface="Courier New"/>
              </a:rPr>
              <a:t>myCanvas.cd</a:t>
            </a:r>
            <a:r>
              <a:rPr lang="it-IT" sz="1400" b="1" dirty="0">
                <a:latin typeface="Courier New"/>
                <a:cs typeface="Courier New"/>
              </a:rPr>
              <a:t>(2); </a:t>
            </a:r>
            <a:r>
              <a:rPr lang="it-IT" sz="1400" b="1" dirty="0" err="1">
                <a:latin typeface="Courier New"/>
                <a:cs typeface="Courier New"/>
              </a:rPr>
              <a:t>ygg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Draw</a:t>
            </a:r>
            <a:r>
              <a:rPr lang="it-IT" sz="1400" b="1" dirty="0">
                <a:latin typeface="Courier New"/>
                <a:cs typeface="Courier New"/>
              </a:rPr>
              <a:t>("e")</a:t>
            </a:r>
            <a:r>
              <a:rPr lang="it-IT" sz="1400" b="1" dirty="0" smtClean="0">
                <a:latin typeface="Courier New"/>
                <a:cs typeface="Courier New"/>
              </a:rPr>
              <a:t>; }</a:t>
            </a:r>
            <a:endParaRPr lang="it-IT" sz="1400" b="1" dirty="0">
              <a:latin typeface="Courier New"/>
              <a:cs typeface="Courier New"/>
            </a:endParaRPr>
          </a:p>
        </p:txBody>
      </p:sp>
      <p:pic>
        <p:nvPicPr>
          <p:cNvPr id="9" name="Content Placeholder 8" descr="my_dist.png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" b="1949"/>
          <a:stretch/>
        </p:blipFill>
        <p:spPr>
          <a:xfrm>
            <a:off x="6809281" y="836713"/>
            <a:ext cx="3083018" cy="5112568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146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Higgs</a:t>
            </a:r>
            <a:r>
              <a:rPr lang="it-IT" dirty="0" smtClean="0"/>
              <a:t> production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464" y="908720"/>
            <a:ext cx="7704856" cy="4114512"/>
          </a:xfrm>
        </p:spPr>
        <p:txBody>
          <a:bodyPr/>
          <a:lstStyle/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...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Double_t</a:t>
            </a: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err="1">
                <a:latin typeface="Courier New"/>
                <a:cs typeface="Courier New"/>
              </a:rPr>
              <a:t>sqrts</a:t>
            </a:r>
            <a:r>
              <a:rPr lang="it-IT" sz="1400" b="1" dirty="0">
                <a:latin typeface="Courier New"/>
                <a:cs typeface="Courier New"/>
              </a:rPr>
              <a:t> = 8000.; // center of mass </a:t>
            </a:r>
            <a:r>
              <a:rPr lang="it-IT" sz="1400" b="1" dirty="0" err="1">
                <a:latin typeface="Courier New"/>
                <a:cs typeface="Courier New"/>
              </a:rPr>
              <a:t>energy</a:t>
            </a:r>
            <a:endParaRPr lang="it-IT" sz="1400" b="1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Double_t</a:t>
            </a: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err="1">
                <a:latin typeface="Courier New"/>
                <a:cs typeface="Courier New"/>
              </a:rPr>
              <a:t>ymax</a:t>
            </a:r>
            <a:r>
              <a:rPr lang="it-IT" sz="1400" b="1" dirty="0">
                <a:latin typeface="Courier New"/>
                <a:cs typeface="Courier New"/>
              </a:rPr>
              <a:t> = </a:t>
            </a:r>
            <a:r>
              <a:rPr lang="it-IT" sz="1400" b="1" dirty="0" smtClean="0">
                <a:latin typeface="Courier New"/>
                <a:cs typeface="Courier New"/>
              </a:rPr>
              <a:t>log	(</a:t>
            </a:r>
            <a:r>
              <a:rPr lang="it-IT" sz="1400" b="1" dirty="0" err="1">
                <a:latin typeface="Courier New"/>
                <a:cs typeface="Courier New"/>
              </a:rPr>
              <a:t>sqrts</a:t>
            </a:r>
            <a:r>
              <a:rPr lang="it-IT" sz="1400" b="1" dirty="0">
                <a:latin typeface="Courier New"/>
                <a:cs typeface="Courier New"/>
              </a:rPr>
              <a:t>/</a:t>
            </a:r>
            <a:r>
              <a:rPr lang="it-IT" sz="1400" b="1" dirty="0" err="1">
                <a:latin typeface="Courier New"/>
                <a:cs typeface="Courier New"/>
              </a:rPr>
              <a:t>mH</a:t>
            </a:r>
            <a:r>
              <a:rPr lang="it-IT" sz="1400" b="1" dirty="0">
                <a:latin typeface="Courier New"/>
                <a:cs typeface="Courier New"/>
              </a:rPr>
              <a:t>)</a:t>
            </a:r>
            <a:r>
              <a:rPr lang="it-IT" sz="1400" b="1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for </a:t>
            </a:r>
            <a:r>
              <a:rPr lang="it-IT" sz="1400" b="1" dirty="0">
                <a:latin typeface="Courier New"/>
                <a:cs typeface="Courier New"/>
              </a:rPr>
              <a:t>(</a:t>
            </a:r>
            <a:r>
              <a:rPr lang="it-IT" sz="1400" b="1" dirty="0" err="1">
                <a:latin typeface="Courier New"/>
                <a:cs typeface="Courier New"/>
              </a:rPr>
              <a:t>Int_t</a:t>
            </a:r>
            <a:r>
              <a:rPr lang="it-IT" sz="1400" b="1" dirty="0">
                <a:latin typeface="Courier New"/>
                <a:cs typeface="Courier New"/>
              </a:rPr>
              <a:t> i=0; i&lt;</a:t>
            </a:r>
            <a:r>
              <a:rPr lang="it-IT" sz="1400" b="1" dirty="0" err="1">
                <a:latin typeface="Courier New"/>
                <a:cs typeface="Courier New"/>
              </a:rPr>
              <a:t>events</a:t>
            </a:r>
            <a:r>
              <a:rPr lang="it-IT" sz="1400" b="1" dirty="0">
                <a:latin typeface="Courier New"/>
                <a:cs typeface="Courier New"/>
              </a:rPr>
              <a:t>; i++) </a:t>
            </a:r>
            <a:r>
              <a:rPr lang="it-IT" sz="1400" b="1" dirty="0" smtClean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  ...</a:t>
            </a:r>
          </a:p>
          <a:p>
            <a:pPr marL="0" indent="0">
              <a:buNone/>
            </a:pP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</a:t>
            </a:r>
            <a:r>
              <a:rPr lang="it-IT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Double_t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y = 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gen.Uniform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(-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ymax,ymax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err="1" smtClean="0">
                <a:solidFill>
                  <a:srgbClr val="800000"/>
                </a:solidFill>
                <a:latin typeface="Courier New"/>
                <a:cs typeface="Courier New"/>
              </a:rPr>
              <a:t>TLorentzVector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beta(0.,0.,tanh(y),1.);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g1.Boost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beta.BoostVector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());</a:t>
            </a:r>
          </a:p>
          <a:p>
            <a:pPr marL="0" indent="0">
              <a:buNone/>
            </a:pP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g2.Boost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</a:t>
            </a:r>
            <a:r>
              <a:rPr lang="it-IT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beta.BoostVector</a:t>
            </a:r>
            <a:r>
              <a:rPr lang="it-IT" sz="1400" b="1" dirty="0">
                <a:solidFill>
                  <a:srgbClr val="800000"/>
                </a:solidFill>
                <a:latin typeface="Courier New"/>
                <a:cs typeface="Courier New"/>
              </a:rPr>
              <a:t>())</a:t>
            </a:r>
            <a:r>
              <a:rPr lang="it-IT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  ...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}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...</a:t>
            </a:r>
            <a:endParaRPr lang="it-IT" sz="1400" b="1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}</a:t>
            </a:r>
            <a:endParaRPr lang="it-IT" sz="1400" b="1" dirty="0">
              <a:latin typeface="Courier New"/>
              <a:cs typeface="Courier New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408" y="836713"/>
            <a:ext cx="3012763" cy="5112568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685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Energy </a:t>
            </a:r>
            <a:r>
              <a:rPr lang="it-IT" dirty="0" err="1" smtClean="0"/>
              <a:t>resolution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464" y="908720"/>
            <a:ext cx="7704856" cy="4114512"/>
          </a:xfrm>
        </p:spPr>
        <p:txBody>
          <a:bodyPr/>
          <a:lstStyle/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...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Double_t</a:t>
            </a:r>
            <a:r>
              <a:rPr lang="it-IT" sz="1400" b="1" dirty="0">
                <a:latin typeface="Courier New"/>
                <a:cs typeface="Courier New"/>
              </a:rPr>
              <a:t> A = 0.01;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Double_t</a:t>
            </a:r>
            <a:r>
              <a:rPr lang="it-IT" sz="1400" b="1" dirty="0">
                <a:latin typeface="Courier New"/>
                <a:cs typeface="Courier New"/>
              </a:rPr>
              <a:t> B = 0.15</a:t>
            </a:r>
            <a:r>
              <a:rPr lang="it-IT" sz="1400" b="1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for </a:t>
            </a:r>
            <a:r>
              <a:rPr lang="it-IT" sz="1400" b="1" dirty="0">
                <a:latin typeface="Courier New"/>
                <a:cs typeface="Courier New"/>
              </a:rPr>
              <a:t>(</a:t>
            </a:r>
            <a:r>
              <a:rPr lang="it-IT" sz="1400" b="1" dirty="0" err="1">
                <a:latin typeface="Courier New"/>
                <a:cs typeface="Courier New"/>
              </a:rPr>
              <a:t>Int_t</a:t>
            </a:r>
            <a:r>
              <a:rPr lang="it-IT" sz="1400" b="1" dirty="0">
                <a:latin typeface="Courier New"/>
                <a:cs typeface="Courier New"/>
              </a:rPr>
              <a:t> i=0; i&lt;</a:t>
            </a:r>
            <a:r>
              <a:rPr lang="it-IT" sz="1400" b="1" dirty="0" err="1">
                <a:latin typeface="Courier New"/>
                <a:cs typeface="Courier New"/>
              </a:rPr>
              <a:t>events</a:t>
            </a:r>
            <a:r>
              <a:rPr lang="it-IT" sz="1400" b="1" dirty="0">
                <a:latin typeface="Courier New"/>
                <a:cs typeface="Courier New"/>
              </a:rPr>
              <a:t>; i++) </a:t>
            </a:r>
            <a:r>
              <a:rPr lang="it-IT" sz="1400" b="1" dirty="0" smtClean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  ...</a:t>
            </a:r>
          </a:p>
          <a:p>
            <a:pPr marL="0" indent="0">
              <a:buNone/>
            </a:pPr>
            <a:r>
              <a:rPr lang="fr-FR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  </a:t>
            </a:r>
            <a:r>
              <a:rPr lang="fr-FR" sz="1400" b="1" dirty="0">
                <a:solidFill>
                  <a:srgbClr val="800000"/>
                </a:solidFill>
                <a:latin typeface="Courier New"/>
                <a:cs typeface="Courier New"/>
              </a:rPr>
              <a:t>g1*=(</a:t>
            </a:r>
            <a:r>
              <a:rPr lang="fr-FR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gen.Gaus</a:t>
            </a:r>
            <a:r>
              <a:rPr lang="fr-FR" sz="1400" b="1" dirty="0">
                <a:solidFill>
                  <a:srgbClr val="800000"/>
                </a:solidFill>
                <a:latin typeface="Courier New"/>
                <a:cs typeface="Courier New"/>
              </a:rPr>
              <a:t>(1.,sqrt(A*A+B*B</a:t>
            </a:r>
            <a:r>
              <a:rPr lang="fr-FR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/g1</a:t>
            </a:r>
            <a:r>
              <a:rPr lang="fr-FR" sz="1400" b="1" dirty="0">
                <a:solidFill>
                  <a:srgbClr val="800000"/>
                </a:solidFill>
                <a:latin typeface="Courier New"/>
                <a:cs typeface="Courier New"/>
              </a:rPr>
              <a:t>.E(</a:t>
            </a:r>
            <a:r>
              <a:rPr lang="fr-FR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))</a:t>
            </a:r>
            <a:r>
              <a:rPr lang="fr-FR" sz="1400" b="1" dirty="0">
                <a:solidFill>
                  <a:srgbClr val="800000"/>
                </a:solidFill>
                <a:latin typeface="Courier New"/>
                <a:cs typeface="Courier New"/>
              </a:rPr>
              <a:t>));</a:t>
            </a:r>
          </a:p>
          <a:p>
            <a:pPr marL="0" indent="0">
              <a:buNone/>
            </a:pPr>
            <a:r>
              <a:rPr lang="fr-FR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fr-FR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g2</a:t>
            </a:r>
            <a:r>
              <a:rPr lang="fr-FR" sz="1400" b="1" dirty="0">
                <a:solidFill>
                  <a:srgbClr val="800000"/>
                </a:solidFill>
                <a:latin typeface="Courier New"/>
                <a:cs typeface="Courier New"/>
              </a:rPr>
              <a:t>*=(</a:t>
            </a:r>
            <a:r>
              <a:rPr lang="fr-FR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gen.Gaus</a:t>
            </a:r>
            <a:r>
              <a:rPr lang="fr-FR" sz="1400" b="1" dirty="0">
                <a:solidFill>
                  <a:srgbClr val="800000"/>
                </a:solidFill>
                <a:latin typeface="Courier New"/>
                <a:cs typeface="Courier New"/>
              </a:rPr>
              <a:t>(1.,sqrt(A*A+B*B</a:t>
            </a:r>
            <a:r>
              <a:rPr lang="fr-FR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/g2</a:t>
            </a:r>
            <a:r>
              <a:rPr lang="fr-FR" sz="1400" b="1" dirty="0">
                <a:solidFill>
                  <a:srgbClr val="800000"/>
                </a:solidFill>
                <a:latin typeface="Courier New"/>
                <a:cs typeface="Courier New"/>
              </a:rPr>
              <a:t>.E(</a:t>
            </a:r>
            <a:r>
              <a:rPr lang="fr-FR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))</a:t>
            </a:r>
            <a:r>
              <a:rPr lang="fr-FR" sz="1400" b="1" dirty="0">
                <a:solidFill>
                  <a:srgbClr val="800000"/>
                </a:solidFill>
                <a:latin typeface="Courier New"/>
                <a:cs typeface="Courier New"/>
              </a:rPr>
              <a:t>))</a:t>
            </a:r>
            <a:r>
              <a:rPr lang="fr-FR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  ...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}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...</a:t>
            </a:r>
            <a:endParaRPr lang="it-IT" sz="1400" b="1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}</a:t>
            </a:r>
            <a:endParaRPr lang="it-IT" sz="1400" b="1" dirty="0">
              <a:latin typeface="Courier New"/>
              <a:cs typeface="Courier New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408" y="836713"/>
            <a:ext cx="3012763" cy="5112568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734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Detector and </a:t>
            </a:r>
            <a:r>
              <a:rPr lang="it-IT" dirty="0" err="1" smtClean="0"/>
              <a:t>selection</a:t>
            </a:r>
            <a:r>
              <a:rPr lang="it-IT" dirty="0" smtClean="0"/>
              <a:t> </a:t>
            </a:r>
            <a:r>
              <a:rPr lang="it-IT" dirty="0" err="1" smtClean="0"/>
              <a:t>acceptance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464" y="908720"/>
            <a:ext cx="7704856" cy="4114512"/>
          </a:xfrm>
        </p:spPr>
        <p:txBody>
          <a:bodyPr/>
          <a:lstStyle/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...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for (</a:t>
            </a:r>
            <a:r>
              <a:rPr lang="it-IT" sz="1400" b="1" dirty="0" err="1">
                <a:latin typeface="Courier New"/>
                <a:cs typeface="Courier New"/>
              </a:rPr>
              <a:t>Int_t</a:t>
            </a:r>
            <a:r>
              <a:rPr lang="it-IT" sz="1400" b="1" dirty="0">
                <a:latin typeface="Courier New"/>
                <a:cs typeface="Courier New"/>
              </a:rPr>
              <a:t> i=0; i&lt;</a:t>
            </a:r>
            <a:r>
              <a:rPr lang="it-IT" sz="1400" b="1" dirty="0" err="1">
                <a:latin typeface="Courier New"/>
                <a:cs typeface="Courier New"/>
              </a:rPr>
              <a:t>events</a:t>
            </a:r>
            <a:r>
              <a:rPr lang="it-IT" sz="1400" b="1" dirty="0">
                <a:latin typeface="Courier New"/>
                <a:cs typeface="Courier New"/>
              </a:rPr>
              <a:t>; i++) </a:t>
            </a:r>
            <a:r>
              <a:rPr lang="it-IT" sz="1400" b="1" dirty="0" smtClean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  ...</a:t>
            </a:r>
          </a:p>
          <a:p>
            <a:pPr marL="0" indent="0">
              <a:buNone/>
            </a:pPr>
            <a:r>
              <a:rPr lang="en-US" sz="1400" b="1" dirty="0">
                <a:latin typeface="Courier New"/>
                <a:cs typeface="Courier New"/>
              </a:rPr>
              <a:t> 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 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if 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( </a:t>
            </a:r>
            <a:r>
              <a:rPr lang="en-US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fabs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(g1.Eta())&gt;2.4 || </a:t>
            </a:r>
            <a:r>
              <a:rPr lang="en-US" sz="1400" b="1" dirty="0" err="1">
                <a:solidFill>
                  <a:srgbClr val="800000"/>
                </a:solidFill>
                <a:latin typeface="Courier New"/>
                <a:cs typeface="Courier New"/>
              </a:rPr>
              <a:t>fabs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(g2.Eta())&gt;2.4 ) continue;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if 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( g1.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ET(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)&lt;40. &amp;&amp; g2.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ET(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)&lt;40. ) continue;</a:t>
            </a:r>
          </a:p>
          <a:p>
            <a:pPr marL="0" indent="0">
              <a:buNone/>
            </a:pP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  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  if 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( g1.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ET(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)&lt;30. || g2.</a:t>
            </a:r>
            <a:r>
              <a:rPr lang="en-US" sz="1400" b="1" dirty="0" smtClean="0">
                <a:solidFill>
                  <a:srgbClr val="800000"/>
                </a:solidFill>
                <a:latin typeface="Courier New"/>
                <a:cs typeface="Courier New"/>
              </a:rPr>
              <a:t>ET(</a:t>
            </a:r>
            <a:r>
              <a:rPr lang="en-US" sz="1400" b="1" dirty="0">
                <a:solidFill>
                  <a:srgbClr val="800000"/>
                </a:solidFill>
                <a:latin typeface="Courier New"/>
                <a:cs typeface="Courier New"/>
              </a:rPr>
              <a:t>)&lt;30. ) continue;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  ...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}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...</a:t>
            </a:r>
            <a:endParaRPr lang="it-IT" sz="1400" b="1" dirty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}</a:t>
            </a:r>
            <a:endParaRPr lang="it-IT" sz="1400" b="1" dirty="0">
              <a:latin typeface="Courier New"/>
              <a:cs typeface="Courier New"/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4408" y="836713"/>
            <a:ext cx="3012763" cy="5112567"/>
          </a:xfrm>
        </p:spPr>
      </p:pic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6727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Putting</a:t>
            </a:r>
            <a:r>
              <a:rPr lang="it-IT" dirty="0" smtClean="0"/>
              <a:t> </a:t>
            </a:r>
            <a:r>
              <a:rPr lang="it-IT" dirty="0" err="1" smtClean="0"/>
              <a:t>everything</a:t>
            </a:r>
            <a:r>
              <a:rPr lang="it-IT" dirty="0" smtClean="0"/>
              <a:t> </a:t>
            </a:r>
            <a:r>
              <a:rPr lang="it-IT" dirty="0" err="1" smtClean="0"/>
              <a:t>into</a:t>
            </a:r>
            <a:r>
              <a:rPr lang="it-IT" dirty="0" smtClean="0"/>
              <a:t> a </a:t>
            </a:r>
            <a:r>
              <a:rPr lang="it-IT" dirty="0" err="1" smtClean="0"/>
              <a:t>TTree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8464" y="836712"/>
            <a:ext cx="6336704" cy="4968552"/>
          </a:xfrm>
        </p:spPr>
        <p:txBody>
          <a:bodyPr/>
          <a:lstStyle/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{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...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</a:t>
            </a:r>
            <a:r>
              <a:rPr lang="it-IT" sz="1400" b="1" dirty="0" err="1" smtClean="0">
                <a:latin typeface="Courier New"/>
                <a:cs typeface="Courier New"/>
              </a:rPr>
              <a:t>TFile</a:t>
            </a:r>
            <a:r>
              <a:rPr lang="it-IT" sz="1400" b="1" dirty="0">
                <a:latin typeface="Courier New"/>
                <a:cs typeface="Courier New"/>
              </a:rPr>
              <a:t>* </a:t>
            </a:r>
            <a:r>
              <a:rPr lang="it-IT" sz="1400" b="1" dirty="0" err="1">
                <a:latin typeface="Courier New"/>
                <a:cs typeface="Courier New"/>
              </a:rPr>
              <a:t>myFile</a:t>
            </a:r>
            <a:r>
              <a:rPr lang="it-IT" sz="1400" b="1" dirty="0">
                <a:latin typeface="Courier New"/>
                <a:cs typeface="Courier New"/>
              </a:rPr>
              <a:t> = </a:t>
            </a:r>
            <a:r>
              <a:rPr lang="it-IT" sz="1400" b="1" dirty="0" err="1">
                <a:latin typeface="Courier New"/>
                <a:cs typeface="Courier New"/>
              </a:rPr>
              <a:t>TFile</a:t>
            </a:r>
            <a:r>
              <a:rPr lang="it-IT" sz="1400" b="1" dirty="0">
                <a:latin typeface="Courier New"/>
                <a:cs typeface="Courier New"/>
              </a:rPr>
              <a:t>::Open</a:t>
            </a:r>
            <a:r>
              <a:rPr lang="it-IT" sz="1400" b="1" dirty="0" smtClean="0">
                <a:latin typeface="Courier New"/>
                <a:cs typeface="Courier New"/>
              </a:rPr>
              <a:t>(“myHiggs.</a:t>
            </a:r>
            <a:r>
              <a:rPr lang="it-IT" sz="1400" b="1" dirty="0" err="1" smtClean="0">
                <a:latin typeface="Courier New"/>
                <a:cs typeface="Courier New"/>
              </a:rPr>
              <a:t>root</a:t>
            </a:r>
            <a:r>
              <a:rPr lang="it-IT" sz="1400" b="1" dirty="0" smtClean="0">
                <a:latin typeface="Courier New"/>
                <a:cs typeface="Courier New"/>
              </a:rPr>
              <a:t>",</a:t>
            </a:r>
            <a:r>
              <a:rPr lang="it-IT" sz="1400" b="1" dirty="0">
                <a:latin typeface="Courier New"/>
                <a:cs typeface="Courier New"/>
              </a:rPr>
              <a:t>"RECREATE");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TTree</a:t>
            </a:r>
            <a:r>
              <a:rPr lang="it-IT" sz="1400" b="1" dirty="0">
                <a:latin typeface="Courier New"/>
                <a:cs typeface="Courier New"/>
              </a:rPr>
              <a:t> *</a:t>
            </a:r>
            <a:r>
              <a:rPr lang="it-IT" sz="1400" b="1" dirty="0" err="1">
                <a:latin typeface="Courier New"/>
                <a:cs typeface="Courier New"/>
              </a:rPr>
              <a:t>tree</a:t>
            </a:r>
            <a:r>
              <a:rPr lang="it-IT" sz="1400" b="1" dirty="0">
                <a:latin typeface="Courier New"/>
                <a:cs typeface="Courier New"/>
              </a:rPr>
              <a:t> = new </a:t>
            </a:r>
            <a:r>
              <a:rPr lang="it-IT" sz="1400" b="1" dirty="0" err="1">
                <a:latin typeface="Courier New"/>
                <a:cs typeface="Courier New"/>
              </a:rPr>
              <a:t>TTree</a:t>
            </a:r>
            <a:r>
              <a:rPr lang="it-IT" sz="1400" b="1" dirty="0">
                <a:latin typeface="Courier New"/>
                <a:cs typeface="Courier New"/>
              </a:rPr>
              <a:t>("</a:t>
            </a:r>
            <a:r>
              <a:rPr lang="it-IT" sz="1400" b="1" dirty="0" err="1">
                <a:latin typeface="Courier New"/>
                <a:cs typeface="Courier New"/>
              </a:rPr>
              <a:t>tree</a:t>
            </a:r>
            <a:r>
              <a:rPr lang="it-IT" sz="1400" b="1" dirty="0">
                <a:latin typeface="Courier New"/>
                <a:cs typeface="Courier New"/>
              </a:rPr>
              <a:t>","Di-</a:t>
            </a:r>
            <a:r>
              <a:rPr lang="it-IT" sz="1400" b="1" dirty="0" err="1">
                <a:latin typeface="Courier New"/>
                <a:cs typeface="Courier New"/>
              </a:rPr>
              <a:t>photons</a:t>
            </a:r>
            <a:r>
              <a:rPr lang="it-IT" sz="1400" b="1" dirty="0">
                <a:latin typeface="Courier New"/>
                <a:cs typeface="Courier New"/>
              </a:rPr>
              <a:t>");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Double_t</a:t>
            </a:r>
            <a:r>
              <a:rPr lang="it-IT" sz="1400" b="1" dirty="0">
                <a:latin typeface="Courier New"/>
                <a:cs typeface="Courier New"/>
              </a:rPr>
              <a:t> Et1, eta1, phi1, Et2, eta2, phi2;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tree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Branch</a:t>
            </a:r>
            <a:r>
              <a:rPr lang="it-IT" sz="1400" b="1" dirty="0">
                <a:latin typeface="Courier New"/>
                <a:cs typeface="Courier New"/>
              </a:rPr>
              <a:t>("Et1" ,&amp;Et1 ,"Et1/D" 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tree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Branch</a:t>
            </a:r>
            <a:r>
              <a:rPr lang="it-IT" sz="1400" b="1" dirty="0">
                <a:latin typeface="Courier New"/>
                <a:cs typeface="Courier New"/>
              </a:rPr>
              <a:t>("eta1",&amp;eta1,"eta1/D");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tree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Branch</a:t>
            </a:r>
            <a:r>
              <a:rPr lang="it-IT" sz="1400" b="1" dirty="0">
                <a:latin typeface="Courier New"/>
                <a:cs typeface="Courier New"/>
              </a:rPr>
              <a:t>("phi1",&amp;phi1,"phi1/D");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tree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Branch</a:t>
            </a:r>
            <a:r>
              <a:rPr lang="it-IT" sz="1400" b="1" dirty="0">
                <a:latin typeface="Courier New"/>
                <a:cs typeface="Courier New"/>
              </a:rPr>
              <a:t>("Et2" ,&amp;Et2 ,"Et1/D" 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tree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Branch</a:t>
            </a:r>
            <a:r>
              <a:rPr lang="it-IT" sz="1400" b="1" dirty="0">
                <a:latin typeface="Courier New"/>
                <a:cs typeface="Courier New"/>
              </a:rPr>
              <a:t>("eta2",&amp;eta2,"eta2/D");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tree</a:t>
            </a:r>
            <a:r>
              <a:rPr lang="it-IT" sz="1400" b="1" dirty="0">
                <a:latin typeface="Courier New"/>
                <a:cs typeface="Courier New"/>
              </a:rPr>
              <a:t>-&gt;</a:t>
            </a:r>
            <a:r>
              <a:rPr lang="it-IT" sz="1400" b="1" dirty="0" err="1">
                <a:latin typeface="Courier New"/>
                <a:cs typeface="Courier New"/>
              </a:rPr>
              <a:t>Branch</a:t>
            </a:r>
            <a:r>
              <a:rPr lang="it-IT" sz="1400" b="1" dirty="0">
                <a:latin typeface="Courier New"/>
                <a:cs typeface="Courier New"/>
              </a:rPr>
              <a:t>("phi2",&amp;phi2,"phi2/D")</a:t>
            </a:r>
            <a:r>
              <a:rPr lang="it-IT" sz="1400" b="1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for (...) {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  ...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}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...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tree</a:t>
            </a:r>
            <a:r>
              <a:rPr lang="it-IT" sz="1400" b="1" dirty="0">
                <a:latin typeface="Courier New"/>
                <a:cs typeface="Courier New"/>
              </a:rPr>
              <a:t>-&gt;Write();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mgg</a:t>
            </a:r>
            <a:r>
              <a:rPr lang="it-IT" sz="1400" b="1" dirty="0">
                <a:latin typeface="Courier New"/>
                <a:cs typeface="Courier New"/>
              </a:rPr>
              <a:t>-&gt;Write();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 </a:t>
            </a:r>
            <a:r>
              <a:rPr lang="it-IT" sz="1400" b="1" dirty="0" err="1">
                <a:latin typeface="Courier New"/>
                <a:cs typeface="Courier New"/>
              </a:rPr>
              <a:t>ygg</a:t>
            </a:r>
            <a:r>
              <a:rPr lang="it-IT" sz="1400" b="1" dirty="0">
                <a:latin typeface="Courier New"/>
                <a:cs typeface="Courier New"/>
              </a:rPr>
              <a:t>-&gt;Write()</a:t>
            </a:r>
            <a:r>
              <a:rPr lang="it-IT" sz="1400" b="1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 </a:t>
            </a:r>
            <a:r>
              <a:rPr lang="it-IT" sz="1400" b="1" dirty="0" smtClean="0">
                <a:latin typeface="Courier New"/>
                <a:cs typeface="Courier New"/>
              </a:rPr>
              <a:t> </a:t>
            </a:r>
            <a:r>
              <a:rPr lang="it-IT" sz="1400" b="1" dirty="0" err="1" smtClean="0">
                <a:latin typeface="Courier New"/>
                <a:cs typeface="Courier New"/>
              </a:rPr>
              <a:t>myFile</a:t>
            </a:r>
            <a:r>
              <a:rPr lang="it-IT" sz="1400" b="1" dirty="0" smtClean="0">
                <a:latin typeface="Courier New"/>
                <a:cs typeface="Courier New"/>
              </a:rPr>
              <a:t>-&gt;Close()</a:t>
            </a: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}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05128" y="2636912"/>
            <a:ext cx="2160240" cy="2952328"/>
          </a:xfrm>
        </p:spPr>
        <p:txBody>
          <a:bodyPr/>
          <a:lstStyle/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f</a:t>
            </a:r>
            <a:r>
              <a:rPr lang="it-IT" sz="1400" b="1" dirty="0" smtClean="0">
                <a:latin typeface="Courier New"/>
                <a:cs typeface="Courier New"/>
              </a:rPr>
              <a:t>or (...) {</a:t>
            </a:r>
          </a:p>
          <a:p>
            <a:pPr marL="0" indent="0">
              <a:buNone/>
            </a:pPr>
            <a:r>
              <a:rPr lang="it-IT" sz="1400" b="1" dirty="0" smtClean="0">
                <a:latin typeface="Courier New"/>
                <a:cs typeface="Courier New"/>
              </a:rPr>
              <a:t>  ...</a:t>
            </a:r>
          </a:p>
          <a:p>
            <a:pPr marL="0" indent="0">
              <a:buNone/>
            </a:pPr>
            <a:r>
              <a:rPr lang="en-US" sz="1400" b="1" dirty="0" smtClean="0">
                <a:latin typeface="Courier New"/>
                <a:cs typeface="Courier New"/>
              </a:rPr>
              <a:t>  </a:t>
            </a:r>
            <a:r>
              <a:rPr lang="en-US" sz="1400" b="1" dirty="0">
                <a:latin typeface="Courier New"/>
                <a:cs typeface="Courier New"/>
              </a:rPr>
              <a:t>Et1 </a:t>
            </a:r>
            <a:r>
              <a:rPr lang="en-US" sz="1400" b="1" dirty="0" smtClean="0">
                <a:latin typeface="Courier New"/>
                <a:cs typeface="Courier New"/>
              </a:rPr>
              <a:t>=g1.Et</a:t>
            </a:r>
            <a:r>
              <a:rPr lang="en-US" sz="1400" b="1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n-US" sz="1400" b="1" dirty="0" smtClean="0">
                <a:latin typeface="Courier New"/>
                <a:cs typeface="Courier New"/>
              </a:rPr>
              <a:t>  </a:t>
            </a:r>
            <a:r>
              <a:rPr lang="en-US" sz="1400" b="1" dirty="0">
                <a:latin typeface="Courier New"/>
                <a:cs typeface="Courier New"/>
              </a:rPr>
              <a:t>eta1</a:t>
            </a:r>
            <a:r>
              <a:rPr lang="en-US" sz="1400" b="1" dirty="0" smtClean="0">
                <a:latin typeface="Courier New"/>
                <a:cs typeface="Courier New"/>
              </a:rPr>
              <a:t>=g1.Eta</a:t>
            </a:r>
            <a:r>
              <a:rPr lang="en-US" sz="1400" b="1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n-US" sz="1400" b="1" dirty="0" smtClean="0">
                <a:latin typeface="Courier New"/>
                <a:cs typeface="Courier New"/>
              </a:rPr>
              <a:t>  </a:t>
            </a:r>
            <a:r>
              <a:rPr lang="en-US" sz="1400" b="1" dirty="0">
                <a:latin typeface="Courier New"/>
                <a:cs typeface="Courier New"/>
              </a:rPr>
              <a:t>phi1</a:t>
            </a:r>
            <a:r>
              <a:rPr lang="en-US" sz="1400" b="1" dirty="0" smtClean="0">
                <a:latin typeface="Courier New"/>
                <a:cs typeface="Courier New"/>
              </a:rPr>
              <a:t>=g1.Phi</a:t>
            </a:r>
            <a:r>
              <a:rPr lang="en-US" sz="1400" b="1" dirty="0">
                <a:latin typeface="Courier New"/>
                <a:cs typeface="Courier New"/>
              </a:rPr>
              <a:t>()</a:t>
            </a:r>
            <a:r>
              <a:rPr lang="en-US" sz="1400" b="1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400" b="1" dirty="0" smtClean="0">
                <a:latin typeface="Courier New"/>
                <a:cs typeface="Courier New"/>
              </a:rPr>
              <a:t>  </a:t>
            </a:r>
            <a:r>
              <a:rPr lang="en-US" sz="1400" b="1" dirty="0">
                <a:latin typeface="Courier New"/>
                <a:cs typeface="Courier New"/>
              </a:rPr>
              <a:t>Et2 </a:t>
            </a:r>
            <a:r>
              <a:rPr lang="en-US" sz="1400" b="1" dirty="0" smtClean="0">
                <a:latin typeface="Courier New"/>
                <a:cs typeface="Courier New"/>
              </a:rPr>
              <a:t>=g2.Et</a:t>
            </a:r>
            <a:r>
              <a:rPr lang="en-US" sz="1400" b="1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n-US" sz="1400" b="1" dirty="0">
                <a:latin typeface="Courier New"/>
                <a:cs typeface="Courier New"/>
              </a:rPr>
              <a:t> </a:t>
            </a:r>
            <a:r>
              <a:rPr lang="en-US" sz="1400" b="1" dirty="0" smtClean="0">
                <a:latin typeface="Courier New"/>
                <a:cs typeface="Courier New"/>
              </a:rPr>
              <a:t> eta2=g2.Eta</a:t>
            </a:r>
            <a:r>
              <a:rPr lang="en-US" sz="1400" b="1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n-US" sz="1400" b="1" dirty="0">
                <a:latin typeface="Courier New"/>
                <a:cs typeface="Courier New"/>
              </a:rPr>
              <a:t>  </a:t>
            </a:r>
            <a:r>
              <a:rPr lang="en-US" sz="1400" b="1" dirty="0" smtClean="0">
                <a:latin typeface="Courier New"/>
                <a:cs typeface="Courier New"/>
              </a:rPr>
              <a:t>phi2=g2.Phi</a:t>
            </a:r>
            <a:r>
              <a:rPr lang="en-US" sz="1400" b="1" dirty="0">
                <a:latin typeface="Courier New"/>
                <a:cs typeface="Courier New"/>
              </a:rPr>
              <a:t>();</a:t>
            </a:r>
          </a:p>
          <a:p>
            <a:pPr marL="0" indent="0">
              <a:buNone/>
            </a:pPr>
            <a:r>
              <a:rPr lang="en-US" sz="1400" b="1" dirty="0">
                <a:latin typeface="Courier New"/>
                <a:cs typeface="Courier New"/>
              </a:rPr>
              <a:t>  </a:t>
            </a:r>
            <a:r>
              <a:rPr lang="en-US" sz="1400" b="1" dirty="0" smtClean="0">
                <a:latin typeface="Courier New"/>
                <a:cs typeface="Courier New"/>
              </a:rPr>
              <a:t>tree</a:t>
            </a:r>
            <a:r>
              <a:rPr lang="en-US" sz="1400" b="1" dirty="0">
                <a:latin typeface="Courier New"/>
                <a:cs typeface="Courier New"/>
              </a:rPr>
              <a:t>-&gt;Fill()</a:t>
            </a:r>
            <a:r>
              <a:rPr lang="en-US" sz="1400" b="1" dirty="0" smtClean="0">
                <a:latin typeface="Courier New"/>
                <a:cs typeface="Courier New"/>
              </a:rPr>
              <a:t>;</a:t>
            </a:r>
          </a:p>
          <a:p>
            <a:pPr marL="0" indent="0">
              <a:buNone/>
            </a:pPr>
            <a:r>
              <a:rPr lang="en-US" sz="1400" b="1" dirty="0" smtClean="0">
                <a:latin typeface="Courier New"/>
                <a:cs typeface="Courier New"/>
              </a:rPr>
              <a:t>  ...</a:t>
            </a:r>
            <a:endParaRPr lang="it-IT" sz="1400" b="1" dirty="0" smtClean="0">
              <a:latin typeface="Courier New"/>
              <a:cs typeface="Courier New"/>
            </a:endParaRPr>
          </a:p>
          <a:p>
            <a:pPr marL="0" indent="0">
              <a:buNone/>
            </a:pPr>
            <a:r>
              <a:rPr lang="it-IT" sz="1400" b="1" dirty="0">
                <a:latin typeface="Courier New"/>
                <a:cs typeface="Courier New"/>
              </a:rPr>
              <a:t>}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Andreazza, C. Doglioni - Root Tutorial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8EA2DAF-3A37-5D45-A31D-F0DD91F2850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Striped Right Arrow 6"/>
          <p:cNvSpPr/>
          <p:nvPr/>
        </p:nvSpPr>
        <p:spPr>
          <a:xfrm>
            <a:off x="1856656" y="3933056"/>
            <a:ext cx="4104456" cy="360040"/>
          </a:xfrm>
          <a:prstGeom prst="stripedRightArrow">
            <a:avLst/>
          </a:prstGeom>
          <a:gradFill>
            <a:gsLst>
              <a:gs pos="0">
                <a:srgbClr val="FF6600"/>
              </a:gs>
              <a:gs pos="100000">
                <a:srgbClr val="FFFF00"/>
              </a:gs>
            </a:gsLst>
          </a:gradFill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538348"/>
      </p:ext>
    </p:extLst>
  </p:cSld>
  <p:clrMapOvr>
    <a:masterClrMapping/>
  </p:clrMapOvr>
</p:sld>
</file>

<file path=ppt/theme/theme1.xml><?xml version="1.0" encoding="utf-8"?>
<a:theme xmlns:a="http://schemas.openxmlformats.org/drawingml/2006/main" name="Hasco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ATLAS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Hasco.potx</Template>
  <TotalTime>39261</TotalTime>
  <Words>3533</Words>
  <Application>Microsoft Macintosh PowerPoint</Application>
  <PresentationFormat>A4 Paper (210x297 mm)</PresentationFormat>
  <Paragraphs>557</Paragraphs>
  <Slides>43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Hasco</vt:lpstr>
      <vt:lpstr>ATLAS</vt:lpstr>
      <vt:lpstr>Equation</vt:lpstr>
      <vt:lpstr>ROOT Tutorial Simulation and fitting in ROOT</vt:lpstr>
      <vt:lpstr>Outline</vt:lpstr>
      <vt:lpstr>What we want to learn</vt:lpstr>
      <vt:lpstr>TRandom</vt:lpstr>
      <vt:lpstr>Higgs decay</vt:lpstr>
      <vt:lpstr>Higgs production</vt:lpstr>
      <vt:lpstr>Energy resolution</vt:lpstr>
      <vt:lpstr>Detector and selection acceptance</vt:lpstr>
      <vt:lpstr>Putting everything into a TTree</vt:lpstr>
      <vt:lpstr>Move to a compiled macro</vt:lpstr>
      <vt:lpstr>For other distributions</vt:lpstr>
      <vt:lpstr>Fitting</vt:lpstr>
      <vt:lpstr>Example: c2 fit</vt:lpstr>
      <vt:lpstr>Example: Likelihood fit</vt:lpstr>
      <vt:lpstr>Fitting in the GUI</vt:lpstr>
      <vt:lpstr>Simple fits</vt:lpstr>
      <vt:lpstr>TFitResult</vt:lpstr>
      <vt:lpstr>TFitResult</vt:lpstr>
      <vt:lpstr>TFitResult</vt:lpstr>
      <vt:lpstr>Inlined functions</vt:lpstr>
      <vt:lpstr>C-functions</vt:lpstr>
      <vt:lpstr>RooFIT</vt:lpstr>
      <vt:lpstr>Introduction to RooFit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Some of the available pdf</vt:lpstr>
      <vt:lpstr>PowerPoint Presentation</vt:lpstr>
      <vt:lpstr>Two Gaussians in RooFit</vt:lpstr>
      <vt:lpstr>Drawing a pdf</vt:lpstr>
      <vt:lpstr>Generate events according to a pdf</vt:lpstr>
      <vt:lpstr>Fitting a dataset</vt:lpstr>
      <vt:lpstr>Datasets &lt;-&gt; TTree, TH1</vt:lpstr>
      <vt:lpstr>Another way of summing</vt:lpstr>
      <vt:lpstr>PowerPoint Presentation</vt:lpstr>
      <vt:lpstr>Example of convolution: BW+Gauss</vt:lpstr>
      <vt:lpstr>Comparing FFT vs Analytical</vt:lpstr>
      <vt:lpstr>PowerPoint Presentation</vt:lpstr>
      <vt:lpstr>Product of PDF: Poisson with uncertainty on m</vt:lpstr>
      <vt:lpstr>Plotting the 2D pdf</vt:lpstr>
      <vt:lpstr>Plotting the Nobs pdf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Attilio Andreazza</dc:creator>
  <cp:lastModifiedBy>Attilio Andreazza</cp:lastModifiedBy>
  <cp:revision>626</cp:revision>
  <dcterms:created xsi:type="dcterms:W3CDTF">2003-02-12T10:22:35Z</dcterms:created>
  <dcterms:modified xsi:type="dcterms:W3CDTF">2012-07-18T06:14:42Z</dcterms:modified>
</cp:coreProperties>
</file>