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08" r:id="rId1"/>
    <p:sldMasterId id="2147483648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9" r:id="rId5"/>
    <p:sldId id="269" r:id="rId6"/>
    <p:sldId id="270" r:id="rId7"/>
    <p:sldId id="271" r:id="rId8"/>
    <p:sldId id="273" r:id="rId9"/>
  </p:sldIdLst>
  <p:sldSz cx="9906000" cy="6858000" type="A4"/>
  <p:notesSz cx="6780213" cy="9910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30213" indent="20638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865188" indent="42863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00163" indent="65088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733550" indent="889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600"/>
    <a:srgbClr val="C8FFFF"/>
    <a:srgbClr val="E6FFFF"/>
    <a:srgbClr val="00A2C4"/>
    <a:srgbClr val="272C6B"/>
    <a:srgbClr val="000099"/>
    <a:srgbClr val="008000"/>
    <a:srgbClr val="A50021"/>
    <a:srgbClr val="0066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52" y="-1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752" y="-102"/>
      </p:cViewPr>
      <p:guideLst>
        <p:guide orient="horz" pos="3122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47E18FF-C85A-3E40-B5C7-F1D5649DF0C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6457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6438" y="742950"/>
            <a:ext cx="5367337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5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24487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5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4FF8B55-823E-3745-9B04-AD0C4A287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286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3021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86518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0016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7335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171771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6126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0479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4834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Times New Roman" charset="0"/>
            </a:endParaRP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299B38E-6262-B741-B60E-5DDA7EEC4D74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7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0344" y="116632"/>
            <a:ext cx="8420880" cy="1470394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52800" y="1844824"/>
            <a:ext cx="6552728" cy="3888432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  <a:lvl2pPr marL="434354" indent="0" algn="ctr">
              <a:buNone/>
              <a:defRPr/>
            </a:lvl2pPr>
            <a:lvl3pPr marL="868708" indent="0" algn="ctr">
              <a:buNone/>
              <a:defRPr/>
            </a:lvl3pPr>
            <a:lvl4pPr marL="1303062" indent="0" algn="ctr">
              <a:buNone/>
              <a:defRPr/>
            </a:lvl4pPr>
            <a:lvl5pPr marL="1737417" indent="0" algn="ctr">
              <a:buNone/>
              <a:defRPr/>
            </a:lvl5pPr>
            <a:lvl6pPr marL="2171771" indent="0" algn="ctr">
              <a:buNone/>
              <a:defRPr/>
            </a:lvl6pPr>
            <a:lvl7pPr marL="2606126" indent="0" algn="ctr">
              <a:buNone/>
              <a:defRPr/>
            </a:lvl7pPr>
            <a:lvl8pPr marL="3040479" indent="0" algn="ctr">
              <a:buNone/>
              <a:defRPr/>
            </a:lvl8pPr>
            <a:lvl9pPr marL="3474834" indent="0" algn="ctr">
              <a:buNone/>
              <a:defRPr/>
            </a:lvl9pPr>
          </a:lstStyle>
          <a:p>
            <a:r>
              <a:rPr lang="x-none" smtClean="0"/>
              <a:t>Click to edit Master subtitle style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978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5617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9001" y="609188"/>
            <a:ext cx="2104440" cy="5486976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560" y="609188"/>
            <a:ext cx="6166680" cy="5486976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4606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204" y="0"/>
            <a:ext cx="8949795" cy="554039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908053"/>
            <a:ext cx="8420100" cy="25177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950" y="3578228"/>
            <a:ext cx="8420100" cy="25177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944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43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800" y="4406866"/>
            <a:ext cx="6624736" cy="1362383"/>
          </a:xfrm>
          <a:noFill/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52800" y="2906225"/>
            <a:ext cx="6624736" cy="1500638"/>
          </a:xfrm>
        </p:spPr>
        <p:txBody>
          <a:bodyPr anchor="b"/>
          <a:lstStyle>
            <a:lvl1pPr marL="0" indent="0">
              <a:buNone/>
              <a:defRPr sz="1900" b="1">
                <a:solidFill>
                  <a:srgbClr val="FFFFFF"/>
                </a:solidFill>
              </a:defRPr>
            </a:lvl1pPr>
            <a:lvl2pPr marL="434354" indent="0">
              <a:buNone/>
              <a:defRPr sz="1700"/>
            </a:lvl2pPr>
            <a:lvl3pPr marL="868708" indent="0">
              <a:buNone/>
              <a:defRPr sz="1500"/>
            </a:lvl3pPr>
            <a:lvl4pPr marL="1303062" indent="0">
              <a:buNone/>
              <a:defRPr sz="1300"/>
            </a:lvl4pPr>
            <a:lvl5pPr marL="1737417" indent="0">
              <a:buNone/>
              <a:defRPr sz="1300"/>
            </a:lvl5pPr>
            <a:lvl6pPr marL="2171771" indent="0">
              <a:buNone/>
              <a:defRPr sz="1300"/>
            </a:lvl6pPr>
            <a:lvl7pPr marL="2606126" indent="0">
              <a:buNone/>
              <a:defRPr sz="1300"/>
            </a:lvl7pPr>
            <a:lvl8pPr marL="3040479" indent="0">
              <a:buNone/>
              <a:defRPr sz="1300"/>
            </a:lvl8pPr>
            <a:lvl9pPr marL="3474834" indent="0">
              <a:buNone/>
              <a:defRPr sz="13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5799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242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564" y="1981648"/>
            <a:ext cx="4135560" cy="411451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880" y="1981648"/>
            <a:ext cx="4135560" cy="411451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019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42564" y="642918"/>
            <a:ext cx="4135560" cy="564360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9347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42564" y="642918"/>
            <a:ext cx="4135560" cy="564360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5310193" y="785794"/>
            <a:ext cx="4135560" cy="250033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5310193" y="3500441"/>
            <a:ext cx="4135560" cy="250033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51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4" y="275073"/>
            <a:ext cx="89154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80" y="1535201"/>
            <a:ext cx="437580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354" indent="0">
              <a:buNone/>
              <a:defRPr sz="1900" b="1"/>
            </a:lvl2pPr>
            <a:lvl3pPr marL="868708" indent="0">
              <a:buNone/>
              <a:defRPr sz="1700" b="1"/>
            </a:lvl3pPr>
            <a:lvl4pPr marL="1303062" indent="0">
              <a:buNone/>
              <a:defRPr sz="1500" b="1"/>
            </a:lvl4pPr>
            <a:lvl5pPr marL="1737417" indent="0">
              <a:buNone/>
              <a:defRPr sz="1500" b="1"/>
            </a:lvl5pPr>
            <a:lvl6pPr marL="2171771" indent="0">
              <a:buNone/>
              <a:defRPr sz="1500" b="1"/>
            </a:lvl6pPr>
            <a:lvl7pPr marL="2606126" indent="0">
              <a:buNone/>
              <a:defRPr sz="1500" b="1"/>
            </a:lvl7pPr>
            <a:lvl8pPr marL="3040479" indent="0">
              <a:buNone/>
              <a:defRPr sz="1500" b="1"/>
            </a:lvl8pPr>
            <a:lvl9pPr marL="3474834" indent="0">
              <a:buNone/>
              <a:defRPr sz="15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080" y="2174628"/>
            <a:ext cx="437580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564" y="1535201"/>
            <a:ext cx="437892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354" indent="0">
              <a:buNone/>
              <a:defRPr sz="1900" b="1"/>
            </a:lvl2pPr>
            <a:lvl3pPr marL="868708" indent="0">
              <a:buNone/>
              <a:defRPr sz="1700" b="1"/>
            </a:lvl3pPr>
            <a:lvl4pPr marL="1303062" indent="0">
              <a:buNone/>
              <a:defRPr sz="1500" b="1"/>
            </a:lvl4pPr>
            <a:lvl5pPr marL="1737417" indent="0">
              <a:buNone/>
              <a:defRPr sz="1500" b="1"/>
            </a:lvl5pPr>
            <a:lvl6pPr marL="2171771" indent="0">
              <a:buNone/>
              <a:defRPr sz="1500" b="1"/>
            </a:lvl6pPr>
            <a:lvl7pPr marL="2606126" indent="0">
              <a:buNone/>
              <a:defRPr sz="1500" b="1"/>
            </a:lvl7pPr>
            <a:lvl8pPr marL="3040479" indent="0">
              <a:buNone/>
              <a:defRPr sz="1500" b="1"/>
            </a:lvl8pPr>
            <a:lvl9pPr marL="3474834" indent="0">
              <a:buNone/>
              <a:defRPr sz="15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564" y="2174628"/>
            <a:ext cx="437892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477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06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04" y="4800026"/>
            <a:ext cx="5943600" cy="56742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04" y="612065"/>
            <a:ext cx="5943600" cy="4115952"/>
          </a:xfrm>
        </p:spPr>
        <p:txBody>
          <a:bodyPr/>
          <a:lstStyle>
            <a:lvl1pPr marL="0" indent="0">
              <a:buNone/>
              <a:defRPr sz="3000"/>
            </a:lvl1pPr>
            <a:lvl2pPr marL="434354" indent="0">
              <a:buNone/>
              <a:defRPr sz="2700"/>
            </a:lvl2pPr>
            <a:lvl3pPr marL="868708" indent="0">
              <a:buNone/>
              <a:defRPr sz="2300"/>
            </a:lvl3pPr>
            <a:lvl4pPr marL="1303062" indent="0">
              <a:buNone/>
              <a:defRPr sz="1900"/>
            </a:lvl4pPr>
            <a:lvl5pPr marL="1737417" indent="0">
              <a:buNone/>
              <a:defRPr sz="1900"/>
            </a:lvl5pPr>
            <a:lvl6pPr marL="2171771" indent="0">
              <a:buNone/>
              <a:defRPr sz="1900"/>
            </a:lvl6pPr>
            <a:lvl7pPr marL="2606126" indent="0">
              <a:buNone/>
              <a:defRPr sz="1900"/>
            </a:lvl7pPr>
            <a:lvl8pPr marL="3040479" indent="0">
              <a:buNone/>
              <a:defRPr sz="1900"/>
            </a:lvl8pPr>
            <a:lvl9pPr marL="3474834" indent="0">
              <a:buNone/>
              <a:defRPr sz="1900"/>
            </a:lvl9pPr>
          </a:lstStyle>
          <a:p>
            <a:pPr lvl="0"/>
            <a:r>
              <a:rPr lang="x-none" noProof="0" smtClean="0"/>
              <a:t>Drag picture to placeholder or click icon to add</a:t>
            </a:r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04" y="5367444"/>
            <a:ext cx="59436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34354" indent="0">
              <a:buNone/>
              <a:defRPr sz="1100"/>
            </a:lvl2pPr>
            <a:lvl3pPr marL="868708" indent="0">
              <a:buNone/>
              <a:defRPr sz="1000"/>
            </a:lvl3pPr>
            <a:lvl4pPr marL="1303062" indent="0">
              <a:buNone/>
              <a:defRPr sz="900"/>
            </a:lvl4pPr>
            <a:lvl5pPr marL="1737417" indent="0">
              <a:buNone/>
              <a:defRPr sz="900"/>
            </a:lvl5pPr>
            <a:lvl6pPr marL="2171771" indent="0">
              <a:buNone/>
              <a:defRPr sz="900"/>
            </a:lvl6pPr>
            <a:lvl7pPr marL="2606126" indent="0">
              <a:buNone/>
              <a:defRPr sz="900"/>
            </a:lvl7pPr>
            <a:lvl8pPr marL="3040479" indent="0">
              <a:buNone/>
              <a:defRPr sz="900"/>
            </a:lvl8pPr>
            <a:lvl9pPr marL="3474834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4075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3.png"/><Relationship Id="rId15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04528" y="252429"/>
            <a:ext cx="8769424" cy="87231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96816" y="1556792"/>
            <a:ext cx="6264696" cy="4539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pic>
        <p:nvPicPr>
          <p:cNvPr id="2" name="Picture 1" descr="och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1628800"/>
            <a:ext cx="2736304" cy="4176464"/>
          </a:xfrm>
          <a:prstGeom prst="rect">
            <a:avLst/>
          </a:prstGeom>
          <a:ln>
            <a:noFill/>
          </a:ln>
        </p:spPr>
      </p:pic>
      <p:pic>
        <p:nvPicPr>
          <p:cNvPr id="4" name="Picture 3" descr="mongolfiera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584" y="6000571"/>
            <a:ext cx="1143238" cy="857429"/>
          </a:xfrm>
          <a:prstGeom prst="rect">
            <a:avLst/>
          </a:prstGeom>
        </p:spPr>
      </p:pic>
      <p:pic>
        <p:nvPicPr>
          <p:cNvPr id="5" name="Picture 4" descr="Test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87" y="6525344"/>
            <a:ext cx="2543705" cy="28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75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9" r:id="rId1"/>
    <p:sldLayoutId id="2147484711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+mj-lt"/>
          <a:ea typeface="ＭＳ Ｐゴシック" charset="0"/>
          <a:cs typeface="ＭＳ Ｐゴシック" charset="0"/>
        </a:defRPr>
      </a:lvl1pPr>
      <a:lvl2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34354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6pPr>
      <a:lvl7pPr marL="868708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7pPr>
      <a:lvl8pPr marL="1303062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8pPr>
      <a:lvl9pPr marL="1737417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9pPr>
    </p:titleStyle>
    <p:bodyStyle>
      <a:lvl1pPr marL="338138" indent="-338138" algn="l" defTabSz="909638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ea typeface="ＭＳ Ｐゴシック" charset="0"/>
          <a:cs typeface="ＭＳ Ｐゴシック" charset="0"/>
        </a:defRPr>
      </a:lvl1pPr>
      <a:lvl2pPr marL="738188" indent="-280988" algn="l" defTabSz="909638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  <a:ea typeface="ＭＳ Ｐゴシック" charset="0"/>
        </a:defRPr>
      </a:lvl2pPr>
      <a:lvl3pPr marL="1139825" indent="-225425" algn="l" defTabSz="9096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FF"/>
          </a:solidFill>
          <a:latin typeface="+mn-lt"/>
          <a:ea typeface="ＭＳ Ｐゴシック" charset="0"/>
        </a:defRPr>
      </a:lvl3pPr>
      <a:lvl4pPr marL="1597025" indent="-225425" algn="l" defTabSz="9096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FF"/>
          </a:solidFill>
          <a:latin typeface="+mn-lt"/>
          <a:ea typeface="ＭＳ Ｐゴシック" charset="0"/>
        </a:defRPr>
      </a:lvl4pPr>
      <a:lvl5pPr marL="2054225" indent="-225425" algn="l" defTabSz="909638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  <a:ea typeface="ＭＳ Ｐゴシック" charset="0"/>
        </a:defRPr>
      </a:lvl5pPr>
      <a:lvl6pPr marL="2491504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25858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60213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94566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354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708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062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417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1771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126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0479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4834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nner_only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52" y="6027955"/>
            <a:ext cx="10009112" cy="857429"/>
          </a:xfrm>
          <a:prstGeom prst="rect">
            <a:avLst/>
          </a:prstGeom>
        </p:spPr>
      </p:pic>
      <p:pic>
        <p:nvPicPr>
          <p:cNvPr id="2" name="Picture 1" descr="banner_only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52" y="-27384"/>
            <a:ext cx="10009112" cy="857429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6405"/>
            <a:ext cx="9906000" cy="80030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836712"/>
            <a:ext cx="8420100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08784" y="6453188"/>
            <a:ext cx="6336704" cy="404812"/>
          </a:xfrm>
          <a:prstGeom prst="rect">
            <a:avLst/>
          </a:prstGeom>
          <a:noFill/>
        </p:spPr>
        <p:txBody>
          <a:bodyPr vert="horz" lIns="91414" tIns="45707" rIns="91414" bIns="45707" rtlCol="0" anchor="ctr"/>
          <a:lstStyle>
            <a:lvl1pPr algn="ctr">
              <a:defRPr sz="16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Root and statistics tutorial: Exercises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9345488" y="6448425"/>
            <a:ext cx="560512" cy="409575"/>
          </a:xfrm>
          <a:prstGeom prst="rect">
            <a:avLst/>
          </a:prstGeom>
          <a:noFill/>
        </p:spPr>
        <p:txBody>
          <a:bodyPr vert="horz" wrap="square" lIns="91414" tIns="45707" rIns="91414" bIns="45707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0000"/>
                </a:solidFill>
                <a:cs typeface="+mn-cs"/>
              </a:defRPr>
            </a:lvl1pPr>
          </a:lstStyle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3" name="Picture 2" descr="mongolfiera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584" y="6025723"/>
            <a:ext cx="1143238" cy="857429"/>
          </a:xfrm>
          <a:prstGeom prst="rect">
            <a:avLst/>
          </a:prstGeom>
        </p:spPr>
      </p:pic>
      <p:pic>
        <p:nvPicPr>
          <p:cNvPr id="4" name="Picture 3" descr="Testo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96" y="6605974"/>
            <a:ext cx="2543705" cy="2858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5" r:id="rId1"/>
    <p:sldLayoutId id="2147484697" r:id="rId2"/>
    <p:sldLayoutId id="2147484698" r:id="rId3"/>
    <p:sldLayoutId id="2147484699" r:id="rId4"/>
    <p:sldLayoutId id="2147484700" r:id="rId5"/>
    <p:sldLayoutId id="2147484701" r:id="rId6"/>
    <p:sldLayoutId id="2147484704" r:id="rId7"/>
    <p:sldLayoutId id="2147484705" r:id="rId8"/>
    <p:sldLayoutId id="2147484706" r:id="rId9"/>
    <p:sldLayoutId id="2147484707" r:id="rId10"/>
    <p:sldLayoutId id="214748471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+mj-lt"/>
          <a:ea typeface="ＭＳ Ｐゴシック" charset="0"/>
          <a:cs typeface="ＭＳ Ｐゴシック" charset="0"/>
        </a:defRPr>
      </a:lvl1pPr>
      <a:lvl2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34354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6pPr>
      <a:lvl7pPr marL="868708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7pPr>
      <a:lvl8pPr marL="1303062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8pPr>
      <a:lvl9pPr marL="1737417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9pPr>
    </p:titleStyle>
    <p:bodyStyle>
      <a:lvl1pPr marL="338138" indent="-338138" algn="l" defTabSz="909638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272C6B"/>
          </a:solidFill>
          <a:latin typeface="+mn-lt"/>
          <a:ea typeface="ＭＳ Ｐゴシック" charset="0"/>
          <a:cs typeface="ＭＳ Ｐゴシック" charset="0"/>
        </a:defRPr>
      </a:lvl1pPr>
      <a:lvl2pPr marL="738188" indent="-280988" algn="l" defTabSz="909638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272C6B"/>
          </a:solidFill>
          <a:latin typeface="+mn-lt"/>
          <a:ea typeface="ＭＳ Ｐゴシック" charset="0"/>
        </a:defRPr>
      </a:lvl2pPr>
      <a:lvl3pPr marL="1139825" indent="-225425" algn="l" defTabSz="9096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272C6B"/>
          </a:solidFill>
          <a:latin typeface="+mn-lt"/>
          <a:ea typeface="ＭＳ Ｐゴシック" charset="0"/>
        </a:defRPr>
      </a:lvl3pPr>
      <a:lvl4pPr marL="1597025" indent="-225425" algn="l" defTabSz="9096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72C6B"/>
          </a:solidFill>
          <a:latin typeface="+mn-lt"/>
          <a:ea typeface="ＭＳ Ｐゴシック" charset="0"/>
        </a:defRPr>
      </a:lvl4pPr>
      <a:lvl5pPr marL="2054225" indent="-225425" algn="l" defTabSz="909638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72C6B"/>
          </a:solidFill>
          <a:latin typeface="+mn-lt"/>
          <a:ea typeface="ＭＳ Ｐゴシック" charset="0"/>
        </a:defRPr>
      </a:lvl5pPr>
      <a:lvl6pPr marL="2491504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25858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60213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94566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354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708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062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417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1771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126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0479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4834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9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7.emf"/><Relationship Id="rId7" Type="http://schemas.openxmlformats.org/officeDocument/2006/relationships/oleObject" Target="../embeddings/oleObject6.bin"/><Relationship Id="rId8" Type="http://schemas.openxmlformats.org/officeDocument/2006/relationships/oleObject" Target="../embeddings/oleObject7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charset="0"/>
              </a:rPr>
              <a:t>ROOT and statistics tutorial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Times New Roman" charset="0"/>
              </a:rPr>
            </a:br>
            <a:r>
              <a:rPr lang="en-US" sz="2800" dirty="0" smtClean="0">
                <a:latin typeface="Times New Roman" charset="0"/>
              </a:rPr>
              <a:t>Exercise: Discover the Higgs, part 2</a:t>
            </a:r>
            <a:endParaRPr lang="en-US" sz="2800" dirty="0">
              <a:latin typeface="Times New Roman" charset="0"/>
            </a:endParaRPr>
          </a:p>
        </p:txBody>
      </p:sp>
      <p:sp>
        <p:nvSpPr>
          <p:cNvPr id="12290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 dirty="0" smtClean="0">
              <a:latin typeface="Times New Roman" charset="0"/>
            </a:endParaRPr>
          </a:p>
          <a:p>
            <a:r>
              <a:rPr lang="en-US" sz="2800" dirty="0" smtClean="0">
                <a:latin typeface="Times New Roman" charset="0"/>
              </a:rPr>
              <a:t>Attilio </a:t>
            </a:r>
            <a:r>
              <a:rPr lang="en-US" sz="2800" dirty="0">
                <a:latin typeface="Times New Roman" charset="0"/>
              </a:rPr>
              <a:t>Andreazza </a:t>
            </a:r>
            <a:endParaRPr lang="en-US" sz="2800" dirty="0" smtClean="0">
              <a:latin typeface="Times New Roman" charset="0"/>
            </a:endParaRPr>
          </a:p>
          <a:p>
            <a:r>
              <a:rPr lang="en-US" sz="2400" dirty="0" err="1" smtClean="0">
                <a:latin typeface="Times New Roman" charset="0"/>
              </a:rPr>
              <a:t>Università</a:t>
            </a:r>
            <a:r>
              <a:rPr lang="en-US" sz="2400" dirty="0" smtClean="0">
                <a:latin typeface="Times New Roman" charset="0"/>
              </a:rPr>
              <a:t> di </a:t>
            </a:r>
            <a:r>
              <a:rPr lang="en-US" sz="2400" dirty="0">
                <a:latin typeface="Times New Roman" charset="0"/>
              </a:rPr>
              <a:t>Milano and </a:t>
            </a:r>
            <a:r>
              <a:rPr lang="en-US" sz="2400" dirty="0" smtClean="0">
                <a:latin typeface="Times New Roman" charset="0"/>
              </a:rPr>
              <a:t>INFN</a:t>
            </a:r>
          </a:p>
          <a:p>
            <a:endParaRPr lang="en-US" sz="2800" dirty="0" smtClean="0">
              <a:latin typeface="Times New Roman" charset="0"/>
            </a:endParaRPr>
          </a:p>
          <a:p>
            <a:r>
              <a:rPr lang="en-US" sz="2800" dirty="0" err="1" smtClean="0">
                <a:latin typeface="Times New Roman" charset="0"/>
              </a:rPr>
              <a:t>Caterina</a:t>
            </a:r>
            <a:r>
              <a:rPr lang="en-US" sz="2800" dirty="0" smtClean="0">
                <a:latin typeface="Times New Roman" charset="0"/>
              </a:rPr>
              <a:t> </a:t>
            </a:r>
            <a:r>
              <a:rPr lang="en-US" sz="2800" dirty="0" err="1" smtClean="0">
                <a:latin typeface="Times New Roman" charset="0"/>
              </a:rPr>
              <a:t>Doglioni</a:t>
            </a:r>
            <a:r>
              <a:rPr lang="en-US" sz="2800" dirty="0" smtClean="0">
                <a:latin typeface="Times New Roman" charset="0"/>
              </a:rPr>
              <a:t> </a:t>
            </a:r>
            <a:endParaRPr lang="en-US" sz="2800" dirty="0">
              <a:latin typeface="Times New Roman" charset="0"/>
            </a:endParaRPr>
          </a:p>
          <a:p>
            <a:r>
              <a:rPr lang="en-US" sz="2400" dirty="0" err="1" smtClean="0">
                <a:latin typeface="Times New Roman" charset="0"/>
              </a:rPr>
              <a:t>Université</a:t>
            </a:r>
            <a:r>
              <a:rPr lang="en-US" sz="2400" dirty="0" smtClean="0">
                <a:latin typeface="Times New Roman" charset="0"/>
              </a:rPr>
              <a:t> de Genève</a:t>
            </a:r>
            <a:endParaRPr lang="it-IT" sz="2400" dirty="0">
              <a:latin typeface="Times New Roman" charset="0"/>
            </a:endParaRPr>
          </a:p>
        </p:txBody>
      </p:sp>
    </p:spTree>
  </p:cSld>
  <p:clrMapOvr>
    <a:masterClrMapping/>
  </p:clrMapOvr>
  <p:transition xmlns:p14="http://schemas.microsoft.com/office/powerpoint/2010/main" advTm="16848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9138" y="764704"/>
            <a:ext cx="9682658" cy="5184576"/>
          </a:xfrm>
        </p:spPr>
        <p:txBody>
          <a:bodyPr/>
          <a:lstStyle/>
          <a:p>
            <a:r>
              <a:rPr lang="it-IT" sz="2400" dirty="0" err="1" smtClean="0"/>
              <a:t>What</a:t>
            </a:r>
            <a:r>
              <a:rPr lang="it-IT" sz="2400" dirty="0" smtClean="0"/>
              <a:t> </a:t>
            </a:r>
            <a:r>
              <a:rPr lang="it-IT" sz="2400" dirty="0" err="1" smtClean="0"/>
              <a:t>will</a:t>
            </a:r>
            <a:r>
              <a:rPr lang="it-IT" sz="2400" dirty="0" smtClean="0"/>
              <a:t> </a:t>
            </a:r>
            <a:r>
              <a:rPr lang="it-IT" sz="2400" dirty="0" err="1" smtClean="0"/>
              <a:t>we</a:t>
            </a:r>
            <a:r>
              <a:rPr lang="it-IT" sz="2400" dirty="0" smtClean="0"/>
              <a:t> do </a:t>
            </a:r>
            <a:r>
              <a:rPr lang="it-IT" sz="2400" dirty="0" err="1" smtClean="0"/>
              <a:t>today</a:t>
            </a:r>
            <a:r>
              <a:rPr lang="it-IT" sz="2400" dirty="0" smtClean="0"/>
              <a:t>:</a:t>
            </a:r>
          </a:p>
          <a:p>
            <a:pPr lvl="1"/>
            <a:r>
              <a:rPr lang="it-IT" sz="2000" b="1" dirty="0" err="1" smtClean="0">
                <a:solidFill>
                  <a:srgbClr val="800000"/>
                </a:solidFill>
              </a:rPr>
              <a:t>Discover</a:t>
            </a:r>
            <a:r>
              <a:rPr lang="it-IT" sz="2000" b="1" dirty="0" smtClean="0">
                <a:solidFill>
                  <a:srgbClr val="800000"/>
                </a:solidFill>
              </a:rPr>
              <a:t> the </a:t>
            </a:r>
            <a:r>
              <a:rPr lang="it-IT" sz="2000" b="1" dirty="0" err="1" smtClean="0">
                <a:solidFill>
                  <a:srgbClr val="800000"/>
                </a:solidFill>
              </a:rPr>
              <a:t>Higgs</a:t>
            </a:r>
            <a:r>
              <a:rPr lang="it-IT" sz="2000" b="1" dirty="0" smtClean="0">
                <a:solidFill>
                  <a:srgbClr val="800000"/>
                </a:solidFill>
              </a:rPr>
              <a:t> </a:t>
            </a:r>
            <a:r>
              <a:rPr lang="it-IT" sz="2000" b="1" dirty="0" err="1" smtClean="0">
                <a:solidFill>
                  <a:srgbClr val="800000"/>
                </a:solidFill>
              </a:rPr>
              <a:t>boson</a:t>
            </a:r>
            <a:r>
              <a:rPr lang="it-IT" sz="2000" b="1" dirty="0" smtClean="0">
                <a:solidFill>
                  <a:srgbClr val="800000"/>
                </a:solidFill>
              </a:rPr>
              <a:t> of </a:t>
            </a:r>
            <a:r>
              <a:rPr lang="it-IT" sz="2000" b="1" dirty="0" err="1" smtClean="0">
                <a:solidFill>
                  <a:srgbClr val="800000"/>
                </a:solidFill>
              </a:rPr>
              <a:t>course</a:t>
            </a:r>
            <a:r>
              <a:rPr lang="it-IT" sz="2000" b="1" dirty="0" smtClean="0">
                <a:solidFill>
                  <a:srgbClr val="800000"/>
                </a:solidFill>
              </a:rPr>
              <a:t>! </a:t>
            </a:r>
            <a:r>
              <a:rPr lang="it-IT" sz="2000" dirty="0" smtClean="0"/>
              <a:t>...</a:t>
            </a:r>
            <a:r>
              <a:rPr lang="it-IT" sz="2000" dirty="0" err="1" smtClean="0"/>
              <a:t>well</a:t>
            </a:r>
            <a:r>
              <a:rPr lang="it-IT" sz="2000" dirty="0" smtClean="0"/>
              <a:t>, </a:t>
            </a:r>
            <a:r>
              <a:rPr lang="it-IT" sz="2000" dirty="0" err="1" smtClean="0"/>
              <a:t>check</a:t>
            </a:r>
            <a:r>
              <a:rPr lang="it-IT" sz="2000" dirty="0" smtClean="0"/>
              <a:t> ATLAS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not</a:t>
            </a:r>
            <a:r>
              <a:rPr lang="it-IT" sz="2000" dirty="0" smtClean="0"/>
              <a:t> </a:t>
            </a:r>
            <a:r>
              <a:rPr lang="it-IT" sz="2000" dirty="0" err="1" smtClean="0"/>
              <a:t>cheating</a:t>
            </a:r>
            <a:r>
              <a:rPr lang="it-IT" sz="2000" dirty="0" smtClean="0"/>
              <a:t> </a:t>
            </a:r>
            <a:r>
              <a:rPr lang="it-IT" sz="2000" dirty="0" err="1" smtClean="0"/>
              <a:t>us</a:t>
            </a:r>
            <a:r>
              <a:rPr lang="it-IT" sz="2000" dirty="0" smtClean="0"/>
              <a:t> </a:t>
            </a:r>
            <a:r>
              <a:rPr lang="it-IT" sz="2000" dirty="0" smtClean="0">
                <a:sym typeface="Wingdings"/>
              </a:rPr>
              <a:t></a:t>
            </a:r>
            <a:r>
              <a:rPr lang="it-IT" sz="2000" dirty="0" smtClean="0"/>
              <a:t> </a:t>
            </a:r>
          </a:p>
          <a:p>
            <a:r>
              <a:rPr lang="it-IT" sz="2400" dirty="0" err="1" smtClean="0"/>
              <a:t>What</a:t>
            </a:r>
            <a:r>
              <a:rPr lang="it-IT" sz="2400" dirty="0" smtClean="0"/>
              <a:t> </a:t>
            </a:r>
            <a:r>
              <a:rPr lang="it-IT" sz="2400" dirty="0" err="1" smtClean="0"/>
              <a:t>we</a:t>
            </a:r>
            <a:r>
              <a:rPr lang="it-IT" sz="2400" dirty="0" smtClean="0"/>
              <a:t> </a:t>
            </a:r>
            <a:r>
              <a:rPr lang="it-IT" sz="2400" dirty="0" err="1" smtClean="0"/>
              <a:t>will</a:t>
            </a:r>
            <a:r>
              <a:rPr lang="it-IT" sz="2400" dirty="0" smtClean="0"/>
              <a:t> </a:t>
            </a:r>
            <a:r>
              <a:rPr lang="it-IT" sz="2400" dirty="0" err="1" smtClean="0"/>
              <a:t>learn</a:t>
            </a:r>
            <a:r>
              <a:rPr lang="it-IT" sz="2400" dirty="0" smtClean="0"/>
              <a:t>!</a:t>
            </a:r>
          </a:p>
          <a:p>
            <a:pPr lvl="1"/>
            <a:r>
              <a:rPr lang="it-IT" sz="2000" dirty="0" smtClean="0"/>
              <a:t>Computing </a:t>
            </a:r>
            <a:r>
              <a:rPr lang="it-IT" sz="2000" dirty="0" err="1" smtClean="0"/>
              <a:t>confidence</a:t>
            </a:r>
            <a:r>
              <a:rPr lang="it-IT" sz="2000" dirty="0" smtClean="0"/>
              <a:t> </a:t>
            </a:r>
            <a:r>
              <a:rPr lang="it-IT" sz="2000" dirty="0" err="1" smtClean="0"/>
              <a:t>levels</a:t>
            </a:r>
            <a:r>
              <a:rPr lang="it-IT" sz="2000" dirty="0" smtClean="0"/>
              <a:t> </a:t>
            </a:r>
            <a:r>
              <a:rPr lang="it-IT" sz="2000" dirty="0" err="1" smtClean="0"/>
              <a:t>based</a:t>
            </a:r>
            <a:r>
              <a:rPr lang="it-IT" sz="2000" dirty="0" smtClean="0"/>
              <a:t> on </a:t>
            </a:r>
            <a:br>
              <a:rPr lang="it-IT" sz="2000" dirty="0" smtClean="0"/>
            </a:br>
            <a:r>
              <a:rPr lang="it-IT" sz="2000" dirty="0" err="1" smtClean="0"/>
              <a:t>Poissonian</a:t>
            </a:r>
            <a:r>
              <a:rPr lang="it-IT" sz="2000" dirty="0" smtClean="0"/>
              <a:t> </a:t>
            </a:r>
            <a:r>
              <a:rPr lang="it-IT" sz="2000" dirty="0" err="1" smtClean="0"/>
              <a:t>statistics</a:t>
            </a:r>
            <a:r>
              <a:rPr lang="it-IT" sz="2000" dirty="0" smtClean="0"/>
              <a:t>.</a:t>
            </a:r>
          </a:p>
          <a:p>
            <a:pPr lvl="1"/>
            <a:r>
              <a:rPr lang="it-IT" sz="2000" dirty="0" smtClean="0"/>
              <a:t>Compute </a:t>
            </a:r>
            <a:r>
              <a:rPr lang="it-IT" sz="2000" dirty="0" err="1" smtClean="0"/>
              <a:t>confidence</a:t>
            </a:r>
            <a:r>
              <a:rPr lang="it-IT" sz="2000" dirty="0" smtClean="0"/>
              <a:t> </a:t>
            </a:r>
            <a:r>
              <a:rPr lang="it-IT" sz="2000" dirty="0" err="1" smtClean="0"/>
              <a:t>levels</a:t>
            </a:r>
            <a:r>
              <a:rPr lang="it-IT" sz="2000" dirty="0" smtClean="0"/>
              <a:t> </a:t>
            </a:r>
            <a:r>
              <a:rPr lang="it-IT" sz="2000" dirty="0" err="1" smtClean="0"/>
              <a:t>based</a:t>
            </a:r>
            <a:r>
              <a:rPr lang="it-IT" sz="2000" dirty="0"/>
              <a:t> </a:t>
            </a:r>
            <a:r>
              <a:rPr lang="it-IT" sz="2000" dirty="0" err="1" smtClean="0"/>
              <a:t>if</a:t>
            </a:r>
            <a:r>
              <a:rPr lang="it-IT" sz="2000" dirty="0" smtClean="0"/>
              <a:t> the </a:t>
            </a:r>
            <a:br>
              <a:rPr lang="it-IT" sz="2000" dirty="0" smtClean="0"/>
            </a:br>
            <a:r>
              <a:rPr lang="it-IT" sz="2000" dirty="0" err="1" smtClean="0"/>
              <a:t>expected</a:t>
            </a:r>
            <a:r>
              <a:rPr lang="it-IT" sz="2000" dirty="0" smtClean="0"/>
              <a:t> </a:t>
            </a:r>
            <a:r>
              <a:rPr lang="it-IT" sz="2000" dirty="0" smtClean="0">
                <a:latin typeface="Symbol" charset="2"/>
                <a:cs typeface="Symbol" charset="2"/>
              </a:rPr>
              <a:t>m</a:t>
            </a:r>
            <a:r>
              <a:rPr lang="it-IT" sz="2000" baseline="-25000" dirty="0" smtClean="0"/>
              <a:t>(B,S)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uncertain</a:t>
            </a:r>
            <a:r>
              <a:rPr lang="it-IT" sz="2000" dirty="0" smtClean="0"/>
              <a:t>.</a:t>
            </a:r>
          </a:p>
          <a:p>
            <a:r>
              <a:rPr lang="it-IT" sz="2400" dirty="0" smtClean="0"/>
              <a:t>For </a:t>
            </a:r>
            <a:r>
              <a:rPr lang="it-IT" sz="2400" dirty="0" err="1" smtClean="0"/>
              <a:t>people</a:t>
            </a:r>
            <a:r>
              <a:rPr lang="it-IT" sz="2400" dirty="0" smtClean="0"/>
              <a:t> </a:t>
            </a:r>
            <a:r>
              <a:rPr lang="it-IT" sz="2400" dirty="0" err="1" smtClean="0"/>
              <a:t>running</a:t>
            </a:r>
            <a:r>
              <a:rPr lang="it-IT" sz="2400" dirty="0" smtClean="0"/>
              <a:t> fast:</a:t>
            </a:r>
          </a:p>
          <a:p>
            <a:pPr lvl="1"/>
            <a:r>
              <a:rPr lang="it-IT" sz="2000" dirty="0" err="1" smtClean="0"/>
              <a:t>Expected</a:t>
            </a:r>
            <a:r>
              <a:rPr lang="it-IT" sz="2000" dirty="0" smtClean="0"/>
              <a:t> 95% </a:t>
            </a:r>
            <a:r>
              <a:rPr lang="it-IT" sz="2000" dirty="0" err="1" smtClean="0"/>
              <a:t>level</a:t>
            </a:r>
            <a:r>
              <a:rPr lang="it-IT" sz="2000" dirty="0" smtClean="0"/>
              <a:t> </a:t>
            </a:r>
            <a:r>
              <a:rPr lang="it-IT" sz="2000" dirty="0" err="1" smtClean="0"/>
              <a:t>exclusion</a:t>
            </a:r>
            <a:r>
              <a:rPr lang="it-IT" sz="2000" dirty="0" smtClean="0"/>
              <a:t> + </a:t>
            </a:r>
            <a:r>
              <a:rPr lang="it-IT" sz="2000" dirty="0" err="1" smtClean="0"/>
              <a:t>error</a:t>
            </a:r>
            <a:r>
              <a:rPr lang="it-IT" sz="2000" dirty="0" smtClean="0"/>
              <a:t> </a:t>
            </a:r>
            <a:r>
              <a:rPr lang="it-IT" sz="2000" dirty="0" err="1" smtClean="0"/>
              <a:t>bars</a:t>
            </a:r>
            <a:endParaRPr lang="it-IT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082525" y="2492896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effectLst/>
            </a:endParaRPr>
          </a:p>
        </p:txBody>
      </p:sp>
      <p:pic>
        <p:nvPicPr>
          <p:cNvPr id="9" name="Picture 8" descr="spectrum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057" y="1576480"/>
            <a:ext cx="4320480" cy="42501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806334" y="1578278"/>
            <a:ext cx="2179114" cy="400110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/>
              </a:rPr>
              <a:t>2011+2012 data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15148" y="4325034"/>
            <a:ext cx="5557932" cy="1696254"/>
            <a:chOff x="3707904" y="3604954"/>
            <a:chExt cx="5557932" cy="1696254"/>
          </a:xfrm>
        </p:grpSpPr>
        <p:sp>
          <p:nvSpPr>
            <p:cNvPr id="11" name="TextBox 10"/>
            <p:cNvSpPr txBox="1"/>
            <p:nvPr/>
          </p:nvSpPr>
          <p:spPr>
            <a:xfrm>
              <a:off x="3707904" y="3977769"/>
              <a:ext cx="5557932" cy="1323439"/>
            </a:xfrm>
            <a:prstGeom prst="rect">
              <a:avLst/>
            </a:prstGeom>
            <a:solidFill>
              <a:srgbClr val="FFCC33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effectLst/>
                </a:rPr>
                <a:t>Dataset                              2011   2012    2011+2012</a:t>
              </a:r>
            </a:p>
            <a:p>
              <a:r>
                <a:rPr lang="en-US" sz="2000" dirty="0" smtClean="0">
                  <a:effectLst/>
                </a:rPr>
                <a:t>Expected B only                 2</a:t>
              </a:r>
              <a:r>
                <a:rPr lang="en-US" sz="1200" dirty="0">
                  <a:effectLst/>
                </a:rPr>
                <a:t>±0.3 </a:t>
              </a:r>
              <a:r>
                <a:rPr lang="en-US" sz="1200" dirty="0" smtClean="0">
                  <a:effectLst/>
                </a:rPr>
                <a:t>     </a:t>
              </a:r>
              <a:r>
                <a:rPr lang="en-US" sz="2000" dirty="0" smtClean="0">
                  <a:effectLst/>
                </a:rPr>
                <a:t>3</a:t>
              </a:r>
              <a:r>
                <a:rPr lang="en-US" sz="1200" dirty="0" smtClean="0">
                  <a:effectLst/>
                </a:rPr>
                <a:t>±</a:t>
              </a:r>
              <a:r>
                <a:rPr lang="en-US" sz="1200" dirty="0">
                  <a:effectLst/>
                </a:rPr>
                <a:t>0.4     </a:t>
              </a:r>
              <a:r>
                <a:rPr lang="en-US" sz="2000" dirty="0">
                  <a:effectLst/>
                </a:rPr>
                <a:t>5.1</a:t>
              </a:r>
              <a:r>
                <a:rPr lang="en-US" sz="1200" dirty="0">
                  <a:effectLst/>
                </a:rPr>
                <a:t>±0.8 </a:t>
              </a:r>
              <a:endParaRPr lang="en-US" sz="1200" dirty="0" smtClean="0">
                <a:effectLst/>
              </a:endParaRPr>
            </a:p>
            <a:p>
              <a:r>
                <a:rPr lang="en-US" sz="2000" dirty="0" smtClean="0">
                  <a:effectLst/>
                </a:rPr>
                <a:t>Expected S </a:t>
              </a:r>
              <a:r>
                <a:rPr lang="en-US" sz="1400" dirty="0" err="1" smtClean="0">
                  <a:effectLst/>
                </a:rPr>
                <a:t>m</a:t>
              </a:r>
              <a:r>
                <a:rPr lang="en-US" sz="1400" baseline="-25000" dirty="0" err="1" smtClean="0">
                  <a:effectLst/>
                </a:rPr>
                <a:t>H</a:t>
              </a:r>
              <a:r>
                <a:rPr lang="en-US" sz="1400" dirty="0" smtClean="0">
                  <a:effectLst/>
                </a:rPr>
                <a:t>=125 </a:t>
              </a:r>
              <a:r>
                <a:rPr lang="en-US" sz="1400" dirty="0" err="1" smtClean="0">
                  <a:effectLst/>
                </a:rPr>
                <a:t>GeV</a:t>
              </a:r>
              <a:r>
                <a:rPr lang="en-US" sz="1400" dirty="0" smtClean="0">
                  <a:effectLst/>
                </a:rPr>
                <a:t>             </a:t>
              </a:r>
              <a:r>
                <a:rPr lang="en-US" sz="2000" dirty="0" smtClean="0">
                  <a:effectLst/>
                </a:rPr>
                <a:t>2</a:t>
              </a:r>
              <a:r>
                <a:rPr lang="en-US" sz="1200" dirty="0" smtClean="0">
                  <a:effectLst/>
                </a:rPr>
                <a:t>±0.3      </a:t>
              </a:r>
              <a:r>
                <a:rPr lang="en-US" sz="2000" dirty="0" smtClean="0">
                  <a:effectLst/>
                </a:rPr>
                <a:t>3</a:t>
              </a:r>
              <a:r>
                <a:rPr lang="en-US" sz="1200" dirty="0" smtClean="0">
                  <a:effectLst/>
                </a:rPr>
                <a:t>±0.5     </a:t>
              </a:r>
              <a:r>
                <a:rPr lang="en-US" sz="2000" dirty="0" smtClean="0">
                  <a:effectLst/>
                </a:rPr>
                <a:t>5.3</a:t>
              </a:r>
              <a:r>
                <a:rPr lang="en-US" sz="1200" dirty="0">
                  <a:effectLst/>
                </a:rPr>
                <a:t>±0.8 </a:t>
              </a:r>
              <a:endParaRPr lang="en-US" sz="1200" dirty="0" smtClean="0">
                <a:effectLst/>
              </a:endParaRPr>
            </a:p>
            <a:p>
              <a:r>
                <a:rPr lang="en-US" sz="2000" dirty="0" smtClean="0">
                  <a:effectLst/>
                </a:rPr>
                <a:t>Observed in the data           4         9         13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64370" y="3604954"/>
              <a:ext cx="2884974" cy="400110"/>
            </a:xfrm>
            <a:prstGeom prst="rect">
              <a:avLst/>
            </a:prstGeom>
            <a:solidFill>
              <a:srgbClr val="FFCC33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effectLst/>
                </a:rPr>
                <a:t>In the region 125 ± 5 </a:t>
              </a:r>
              <a:r>
                <a:rPr lang="en-US" sz="2000" dirty="0" err="1" smtClean="0">
                  <a:effectLst/>
                </a:rPr>
                <a:t>GeV</a:t>
              </a:r>
              <a:endParaRPr lang="en-US" sz="2000" dirty="0" smtClean="0">
                <a:effectLst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025008" y="5589240"/>
            <a:ext cx="328884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800" dirty="0" smtClean="0"/>
              <a:t>From F. </a:t>
            </a:r>
            <a:r>
              <a:rPr lang="en-GB" sz="1800" dirty="0" err="1" smtClean="0"/>
              <a:t>Gianotti’s</a:t>
            </a:r>
            <a:r>
              <a:rPr lang="en-GB" sz="1800" dirty="0" smtClean="0"/>
              <a:t> </a:t>
            </a:r>
            <a:r>
              <a:rPr lang="en-GB" sz="1800" b="1" dirty="0" smtClean="0"/>
              <a:t>Higgs</a:t>
            </a:r>
            <a:r>
              <a:rPr lang="en-GB" sz="1800" dirty="0" smtClean="0"/>
              <a:t> seminar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630697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Confidence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r>
              <a:rPr lang="it-IT" dirty="0" smtClean="0"/>
              <a:t> </a:t>
            </a:r>
            <a:r>
              <a:rPr lang="it-IT" dirty="0" err="1" smtClean="0"/>
              <a:t>definition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56" y="764704"/>
            <a:ext cx="9649072" cy="5184576"/>
          </a:xfrm>
        </p:spPr>
        <p:txBody>
          <a:bodyPr/>
          <a:lstStyle/>
          <a:p>
            <a:r>
              <a:rPr lang="it-IT" sz="2000" dirty="0" smtClean="0"/>
              <a:t>Definition of </a:t>
            </a:r>
            <a:r>
              <a:rPr lang="it-IT" sz="2000" dirty="0" err="1" smtClean="0"/>
              <a:t>confidence</a:t>
            </a:r>
            <a:r>
              <a:rPr lang="it-IT" sz="2000" dirty="0" smtClean="0"/>
              <a:t> </a:t>
            </a:r>
            <a:r>
              <a:rPr lang="it-IT" sz="2000" dirty="0" err="1" smtClean="0"/>
              <a:t>level</a:t>
            </a:r>
            <a:endParaRPr lang="it-IT" sz="2000" dirty="0" smtClean="0"/>
          </a:p>
          <a:p>
            <a:pPr lvl="1"/>
            <a:r>
              <a:rPr lang="it-IT" sz="1800" b="1" i="1" dirty="0" smtClean="0"/>
              <a:t>N.B.:</a:t>
            </a:r>
            <a:r>
              <a:rPr lang="it-IT" sz="1800" i="1" dirty="0" smtClean="0"/>
              <a:t> </a:t>
            </a:r>
            <a:r>
              <a:rPr lang="it-IT" sz="1800" i="1" dirty="0" err="1" smtClean="0"/>
              <a:t>this</a:t>
            </a:r>
            <a:r>
              <a:rPr lang="it-IT" sz="1800" i="1" dirty="0" smtClean="0"/>
              <a:t> </a:t>
            </a:r>
            <a:r>
              <a:rPr lang="it-IT" sz="1800" i="1" dirty="0" err="1" smtClean="0"/>
              <a:t>is</a:t>
            </a:r>
            <a:r>
              <a:rPr lang="it-IT" sz="1800" i="1" dirty="0" smtClean="0"/>
              <a:t> </a:t>
            </a:r>
            <a:r>
              <a:rPr lang="it-IT" sz="1800" b="1" i="1" dirty="0" smtClean="0"/>
              <a:t>the </a:t>
            </a:r>
            <a:r>
              <a:rPr lang="it-IT" sz="1800" b="1" i="1" dirty="0" err="1" smtClean="0"/>
              <a:t>frequentist</a:t>
            </a:r>
            <a:r>
              <a:rPr lang="it-IT" sz="1800" b="1" i="1" dirty="0" smtClean="0"/>
              <a:t> </a:t>
            </a:r>
            <a:r>
              <a:rPr lang="it-IT" sz="1800" b="1" i="1" dirty="0" err="1" smtClean="0"/>
              <a:t>definition</a:t>
            </a:r>
            <a:r>
              <a:rPr lang="it-IT" sz="1800" i="1" dirty="0" smtClean="0"/>
              <a:t>, </a:t>
            </a:r>
            <a:r>
              <a:rPr lang="it-IT" sz="1800" i="1" dirty="0" err="1" smtClean="0"/>
              <a:t>not</a:t>
            </a:r>
            <a:r>
              <a:rPr lang="it-IT" sz="1800" i="1" dirty="0" smtClean="0"/>
              <a:t> th</a:t>
            </a:r>
            <a:r>
              <a:rPr lang="it-IT" sz="1800" i="1" dirty="0" smtClean="0"/>
              <a:t>e </a:t>
            </a:r>
            <a:r>
              <a:rPr lang="it-IT" sz="1800" i="1" dirty="0" err="1" smtClean="0"/>
              <a:t>Bayesian</a:t>
            </a:r>
            <a:r>
              <a:rPr lang="it-IT" sz="1800" i="1" dirty="0" smtClean="0"/>
              <a:t> </a:t>
            </a:r>
            <a:r>
              <a:rPr lang="it-IT" sz="1800" i="1" dirty="0" err="1" smtClean="0"/>
              <a:t>one</a:t>
            </a:r>
            <a:r>
              <a:rPr lang="it-IT" sz="1800" i="1" dirty="0" smtClean="0"/>
              <a:t> from the </a:t>
            </a:r>
            <a:r>
              <a:rPr lang="it-IT" sz="1800" i="1" dirty="0" err="1" smtClean="0"/>
              <a:t>lectures</a:t>
            </a:r>
            <a:r>
              <a:rPr lang="it-IT" sz="1800" i="1" dirty="0" smtClean="0"/>
              <a:t>, </a:t>
            </a:r>
            <a:r>
              <a:rPr lang="it-IT" sz="1800" i="1" dirty="0" err="1" smtClean="0"/>
              <a:t>but</a:t>
            </a:r>
            <a:r>
              <a:rPr lang="it-IT" sz="1800" i="1" dirty="0" smtClean="0"/>
              <a:t> </a:t>
            </a:r>
            <a:r>
              <a:rPr lang="it-IT" sz="1800" i="1" dirty="0" err="1" smtClean="0"/>
              <a:t>that</a:t>
            </a:r>
            <a:r>
              <a:rPr lang="it-IT" sz="1800" i="1" dirty="0" smtClean="0"/>
              <a:t> </a:t>
            </a:r>
            <a:r>
              <a:rPr lang="it-IT" sz="1800" i="1" dirty="0" err="1" smtClean="0"/>
              <a:t>allows</a:t>
            </a:r>
            <a:r>
              <a:rPr lang="it-IT" sz="1800" i="1" dirty="0" smtClean="0"/>
              <a:t> </a:t>
            </a:r>
            <a:r>
              <a:rPr lang="it-IT" sz="1800" i="1" dirty="0" err="1" smtClean="0"/>
              <a:t>you</a:t>
            </a:r>
            <a:r>
              <a:rPr lang="it-IT" sz="1800" i="1" dirty="0" smtClean="0"/>
              <a:t> to </a:t>
            </a:r>
            <a:r>
              <a:rPr lang="it-IT" sz="1800" i="1" dirty="0" err="1" smtClean="0"/>
              <a:t>make</a:t>
            </a:r>
            <a:r>
              <a:rPr lang="it-IT" sz="1800" i="1" dirty="0" smtClean="0"/>
              <a:t> </a:t>
            </a:r>
            <a:r>
              <a:rPr lang="it-IT" sz="1800" i="1" dirty="0" err="1" smtClean="0"/>
              <a:t>all</a:t>
            </a:r>
            <a:r>
              <a:rPr lang="it-IT" sz="1800" i="1" dirty="0" smtClean="0"/>
              <a:t> </a:t>
            </a:r>
            <a:r>
              <a:rPr lang="it-IT" sz="1800" i="1" dirty="0" err="1" smtClean="0"/>
              <a:t>computations</a:t>
            </a:r>
            <a:r>
              <a:rPr lang="it-IT" sz="1800" i="1" dirty="0" smtClean="0"/>
              <a:t> by </a:t>
            </a:r>
            <a:r>
              <a:rPr lang="it-IT" sz="1800" i="1" dirty="0" err="1" smtClean="0"/>
              <a:t>yourself</a:t>
            </a:r>
            <a:r>
              <a:rPr lang="it-IT" sz="1800" i="1" dirty="0" smtClean="0"/>
              <a:t> and to </a:t>
            </a:r>
            <a:r>
              <a:rPr lang="it-IT" sz="1800" i="1" dirty="0" err="1" smtClean="0"/>
              <a:t>grasp</a:t>
            </a:r>
            <a:r>
              <a:rPr lang="it-IT" sz="1800" i="1" dirty="0" smtClean="0"/>
              <a:t> the </a:t>
            </a:r>
            <a:r>
              <a:rPr lang="it-IT" sz="1800" i="1" dirty="0" err="1" smtClean="0"/>
              <a:t>main</a:t>
            </a:r>
            <a:r>
              <a:rPr lang="it-IT" sz="1800" i="1" dirty="0" smtClean="0"/>
              <a:t> </a:t>
            </a:r>
            <a:r>
              <a:rPr lang="it-IT" sz="1800" i="1" dirty="0" err="1" smtClean="0"/>
              <a:t>features</a:t>
            </a:r>
            <a:r>
              <a:rPr lang="it-IT" sz="1800" i="1" dirty="0" smtClean="0"/>
              <a:t> of the </a:t>
            </a:r>
            <a:r>
              <a:rPr lang="it-IT" sz="1800" i="1" dirty="0" err="1" smtClean="0"/>
              <a:t>problem</a:t>
            </a:r>
            <a:r>
              <a:rPr lang="it-IT" sz="1800" i="1" dirty="0" smtClean="0"/>
              <a:t>.</a:t>
            </a:r>
            <a:endParaRPr lang="it-IT" sz="1800" i="1" dirty="0" smtClean="0"/>
          </a:p>
          <a:p>
            <a:pPr lvl="1"/>
            <a:r>
              <a:rPr lang="it-IT" sz="1800" dirty="0" smtClean="0"/>
              <a:t>A </a:t>
            </a:r>
            <a:r>
              <a:rPr lang="it-IT" sz="1800" dirty="0" err="1" smtClean="0"/>
              <a:t>certain</a:t>
            </a:r>
            <a:r>
              <a:rPr lang="it-IT" sz="1800" dirty="0" smtClean="0"/>
              <a:t> </a:t>
            </a:r>
            <a:r>
              <a:rPr lang="it-IT" sz="1800" dirty="0" err="1" smtClean="0"/>
              <a:t>criterion</a:t>
            </a:r>
            <a:r>
              <a:rPr lang="it-IT" sz="1800" dirty="0" smtClean="0"/>
              <a:t> </a:t>
            </a:r>
            <a:r>
              <a:rPr lang="it-IT" sz="1800" dirty="0" err="1" smtClean="0"/>
              <a:t>rejects</a:t>
            </a:r>
            <a:r>
              <a:rPr lang="it-IT" sz="1800" dirty="0" smtClean="0"/>
              <a:t> an </a:t>
            </a:r>
            <a:r>
              <a:rPr lang="it-IT" sz="1800" dirty="0" err="1" smtClean="0"/>
              <a:t>hypothesis</a:t>
            </a:r>
            <a:r>
              <a:rPr lang="it-IT" sz="1800" dirty="0" smtClean="0"/>
              <a:t> with C.L. </a:t>
            </a:r>
            <a:r>
              <a:rPr lang="it-IT" sz="1800" dirty="0" smtClean="0">
                <a:latin typeface="Symbol" charset="2"/>
                <a:cs typeface="Symbol" charset="2"/>
              </a:rPr>
              <a:t>a</a:t>
            </a:r>
            <a:r>
              <a:rPr lang="it-IT" sz="1800" dirty="0" smtClean="0"/>
              <a:t> </a:t>
            </a:r>
            <a:r>
              <a:rPr lang="it-IT" sz="1800" dirty="0" err="1" smtClean="0"/>
              <a:t>if</a:t>
            </a:r>
            <a:r>
              <a:rPr lang="it-IT" sz="1800" dirty="0" smtClean="0"/>
              <a:t>, in case the </a:t>
            </a:r>
            <a:r>
              <a:rPr lang="it-IT" sz="1800" dirty="0" err="1" smtClean="0"/>
              <a:t>hypothesis</a:t>
            </a:r>
            <a:r>
              <a:rPr lang="it-IT" sz="1800" dirty="0" smtClean="0"/>
              <a:t> </a:t>
            </a:r>
            <a:r>
              <a:rPr lang="it-IT" sz="1800" dirty="0" err="1" smtClean="0"/>
              <a:t>is</a:t>
            </a:r>
            <a:r>
              <a:rPr lang="it-IT" sz="1800" dirty="0" smtClean="0"/>
              <a:t> </a:t>
            </a:r>
            <a:r>
              <a:rPr lang="it-IT" sz="1800" dirty="0" err="1" smtClean="0"/>
              <a:t>true</a:t>
            </a:r>
            <a:r>
              <a:rPr lang="it-IT" sz="1800" dirty="0" smtClean="0"/>
              <a:t>, </a:t>
            </a:r>
            <a:r>
              <a:rPr lang="it-IT" sz="1800" dirty="0" err="1" smtClean="0"/>
              <a:t>it</a:t>
            </a:r>
            <a:r>
              <a:rPr lang="it-IT" sz="1800" dirty="0" smtClean="0"/>
              <a:t> </a:t>
            </a:r>
            <a:r>
              <a:rPr lang="it-IT" sz="1800" dirty="0" err="1" smtClean="0"/>
              <a:t>would</a:t>
            </a:r>
            <a:r>
              <a:rPr lang="it-IT" sz="1800" dirty="0" smtClean="0"/>
              <a:t> be </a:t>
            </a:r>
            <a:r>
              <a:rPr lang="it-IT" sz="1800" dirty="0" err="1" smtClean="0"/>
              <a:t>erroneously</a:t>
            </a:r>
            <a:r>
              <a:rPr lang="it-IT" sz="1800" dirty="0" smtClean="0"/>
              <a:t> </a:t>
            </a:r>
            <a:r>
              <a:rPr lang="it-IT" sz="1800" dirty="0" err="1" smtClean="0"/>
              <a:t>rejected</a:t>
            </a:r>
            <a:r>
              <a:rPr lang="it-IT" sz="1800" dirty="0" smtClean="0"/>
              <a:t> by </a:t>
            </a:r>
            <a:r>
              <a:rPr lang="it-IT" sz="1800" dirty="0" err="1" smtClean="0"/>
              <a:t>that</a:t>
            </a:r>
            <a:r>
              <a:rPr lang="it-IT" sz="1800" dirty="0" smtClean="0"/>
              <a:t> </a:t>
            </a:r>
            <a:r>
              <a:rPr lang="it-IT" sz="1800" dirty="0" err="1" smtClean="0"/>
              <a:t>criterion</a:t>
            </a:r>
            <a:r>
              <a:rPr lang="it-IT" sz="1800" dirty="0" smtClean="0"/>
              <a:t> on a </a:t>
            </a:r>
            <a:r>
              <a:rPr lang="it-IT" sz="1800" dirty="0" err="1" smtClean="0"/>
              <a:t>fraction</a:t>
            </a:r>
            <a:r>
              <a:rPr lang="it-IT" sz="1800" dirty="0" smtClean="0"/>
              <a:t> 1-</a:t>
            </a:r>
            <a:r>
              <a:rPr lang="it-IT" sz="1800" dirty="0" smtClean="0">
                <a:latin typeface="Symbol" charset="2"/>
                <a:cs typeface="Symbol" charset="2"/>
              </a:rPr>
              <a:t>a</a:t>
            </a:r>
            <a:r>
              <a:rPr lang="it-IT" sz="1800" dirty="0" smtClean="0"/>
              <a:t> of the </a:t>
            </a:r>
            <a:r>
              <a:rPr lang="it-IT" sz="1800" dirty="0" err="1" smtClean="0"/>
              <a:t>cases</a:t>
            </a:r>
            <a:r>
              <a:rPr lang="it-IT" sz="1800" dirty="0" smtClean="0"/>
              <a:t>. </a:t>
            </a:r>
          </a:p>
          <a:p>
            <a:r>
              <a:rPr lang="it-IT" sz="2000" dirty="0" smtClean="0"/>
              <a:t>In </a:t>
            </a:r>
            <a:r>
              <a:rPr lang="it-IT" sz="2000" dirty="0" err="1" smtClean="0"/>
              <a:t>our</a:t>
            </a:r>
            <a:r>
              <a:rPr lang="it-IT" sz="2000" dirty="0" smtClean="0"/>
              <a:t> </a:t>
            </a:r>
            <a:r>
              <a:rPr lang="it-IT" sz="2000" dirty="0" err="1" smtClean="0"/>
              <a:t>exercise</a:t>
            </a:r>
            <a:r>
              <a:rPr lang="it-IT" sz="2000" dirty="0" smtClean="0"/>
              <a:t>:</a:t>
            </a:r>
          </a:p>
          <a:p>
            <a:pPr lvl="1"/>
            <a:r>
              <a:rPr lang="it-IT" sz="1800" dirty="0" err="1"/>
              <a:t>W</a:t>
            </a:r>
            <a:r>
              <a:rPr lang="it-IT" sz="1800" dirty="0" err="1" smtClean="0"/>
              <a:t>e</a:t>
            </a:r>
            <a:r>
              <a:rPr lang="it-IT" sz="1800" dirty="0" smtClean="0"/>
              <a:t> </a:t>
            </a:r>
            <a:r>
              <a:rPr lang="it-IT" sz="1800" dirty="0" err="1" smtClean="0"/>
              <a:t>observe</a:t>
            </a:r>
            <a:r>
              <a:rPr lang="it-IT" sz="1800" dirty="0" smtClean="0"/>
              <a:t> a </a:t>
            </a:r>
            <a:r>
              <a:rPr lang="it-IT" sz="1800" dirty="0" err="1" smtClean="0"/>
              <a:t>certain</a:t>
            </a:r>
            <a:r>
              <a:rPr lang="it-IT" sz="1800" dirty="0" smtClean="0"/>
              <a:t> </a:t>
            </a:r>
            <a:r>
              <a:rPr lang="it-IT" sz="1800" dirty="0" err="1" smtClean="0"/>
              <a:t>number</a:t>
            </a:r>
            <a:r>
              <a:rPr lang="it-IT" sz="1800" dirty="0" smtClean="0"/>
              <a:t> of </a:t>
            </a:r>
            <a:r>
              <a:rPr lang="it-IT" sz="1800" dirty="0" err="1" smtClean="0"/>
              <a:t>events</a:t>
            </a: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b="1" dirty="0" err="1" smtClean="0">
                <a:solidFill>
                  <a:srgbClr val="000000"/>
                </a:solidFill>
              </a:rPr>
              <a:t>N</a:t>
            </a:r>
            <a:r>
              <a:rPr lang="it-IT" sz="1800" b="1" baseline="-25000" dirty="0" err="1" smtClean="0">
                <a:solidFill>
                  <a:srgbClr val="000000"/>
                </a:solidFill>
              </a:rPr>
              <a:t>obs</a:t>
            </a:r>
            <a:endParaRPr lang="it-IT" sz="1800" b="1" baseline="-25000" dirty="0" smtClean="0">
              <a:solidFill>
                <a:srgbClr val="000000"/>
              </a:solidFill>
            </a:endParaRPr>
          </a:p>
          <a:p>
            <a:pPr lvl="1"/>
            <a:r>
              <a:rPr lang="it-IT" sz="1800" dirty="0" err="1" smtClean="0"/>
              <a:t>We</a:t>
            </a:r>
            <a:r>
              <a:rPr lang="it-IT" sz="1800" dirty="0" smtClean="0"/>
              <a:t> </a:t>
            </a:r>
            <a:r>
              <a:rPr lang="it-IT" sz="1800" dirty="0" err="1" smtClean="0"/>
              <a:t>expect</a:t>
            </a:r>
            <a:r>
              <a:rPr lang="it-IT" sz="1800" dirty="0" smtClean="0"/>
              <a:t> </a:t>
            </a:r>
            <a:r>
              <a:rPr lang="it-IT" sz="1800" dirty="0"/>
              <a:t>a </a:t>
            </a:r>
            <a:r>
              <a:rPr lang="it-IT" sz="1800" dirty="0" err="1"/>
              <a:t>certain</a:t>
            </a:r>
            <a:r>
              <a:rPr lang="it-IT" sz="1800" dirty="0"/>
              <a:t> </a:t>
            </a:r>
            <a:r>
              <a:rPr lang="it-IT" sz="1800" dirty="0" err="1"/>
              <a:t>number</a:t>
            </a:r>
            <a:r>
              <a:rPr lang="it-IT" sz="1800" dirty="0"/>
              <a:t> of </a:t>
            </a:r>
            <a:r>
              <a:rPr lang="it-IT" sz="1800" dirty="0" smtClean="0"/>
              <a:t>background </a:t>
            </a:r>
            <a:r>
              <a:rPr lang="it-IT" sz="1800" dirty="0" err="1" smtClean="0"/>
              <a:t>events</a:t>
            </a:r>
            <a:r>
              <a:rPr lang="it-IT" sz="1800" dirty="0" smtClean="0"/>
              <a:t>:</a:t>
            </a:r>
            <a:br>
              <a:rPr lang="it-IT" sz="1800" dirty="0" smtClean="0"/>
            </a:br>
            <a:r>
              <a:rPr lang="it-IT" sz="1800" b="1" dirty="0" smtClean="0">
                <a:solidFill>
                  <a:schemeClr val="tx1"/>
                </a:solidFill>
              </a:rPr>
              <a:t>N</a:t>
            </a:r>
            <a:r>
              <a:rPr lang="it-IT" sz="1800" b="1" baseline="-25000" dirty="0">
                <a:solidFill>
                  <a:schemeClr val="tx1"/>
                </a:solidFill>
              </a:rPr>
              <a:t>B</a:t>
            </a:r>
          </a:p>
          <a:p>
            <a:pPr lvl="1"/>
            <a:r>
              <a:rPr lang="it-IT" sz="1800" b="1" dirty="0" err="1" smtClean="0"/>
              <a:t>Discovery</a:t>
            </a:r>
            <a:r>
              <a:rPr lang="it-IT" sz="1800" b="1" dirty="0" smtClean="0"/>
              <a:t>: </a:t>
            </a:r>
            <a:r>
              <a:rPr lang="it-IT" sz="1800" dirty="0" err="1" smtClean="0"/>
              <a:t>we</a:t>
            </a:r>
            <a:r>
              <a:rPr lang="it-IT" sz="1800" dirty="0" smtClean="0"/>
              <a:t> </a:t>
            </a:r>
            <a:r>
              <a:rPr lang="it-IT" sz="1800" dirty="0" err="1" smtClean="0"/>
              <a:t>reject</a:t>
            </a:r>
            <a:r>
              <a:rPr lang="it-IT" sz="1800" dirty="0" smtClean="0"/>
              <a:t> the </a:t>
            </a:r>
            <a:r>
              <a:rPr lang="it-IT" sz="1800" dirty="0" err="1" smtClean="0"/>
              <a:t>hypothesis</a:t>
            </a:r>
            <a:r>
              <a:rPr lang="it-IT" sz="1800" dirty="0" smtClean="0"/>
              <a:t> </a:t>
            </a:r>
            <a:r>
              <a:rPr lang="it-IT" sz="1800" dirty="0" err="1" smtClean="0"/>
              <a:t>our</a:t>
            </a:r>
            <a:r>
              <a:rPr lang="it-IT" sz="1800" dirty="0" smtClean="0"/>
              <a:t> sample </a:t>
            </a:r>
            <a:r>
              <a:rPr lang="it-IT" sz="1800" dirty="0" err="1" smtClean="0"/>
              <a:t>contains</a:t>
            </a:r>
            <a:r>
              <a:rPr lang="it-IT" sz="1800" dirty="0" smtClean="0"/>
              <a:t> </a:t>
            </a:r>
            <a:r>
              <a:rPr lang="it-IT" sz="1800" dirty="0" err="1"/>
              <a:t>o</a:t>
            </a:r>
            <a:r>
              <a:rPr lang="it-IT" sz="1800" dirty="0" err="1" smtClean="0"/>
              <a:t>nly</a:t>
            </a:r>
            <a:r>
              <a:rPr lang="it-IT" sz="1800" dirty="0" smtClean="0"/>
              <a:t> </a:t>
            </a:r>
            <a:r>
              <a:rPr lang="it-IT" sz="1800" dirty="0" smtClean="0"/>
              <a:t>background </a:t>
            </a:r>
            <a:r>
              <a:rPr lang="it-IT" sz="1800" dirty="0" err="1" smtClean="0"/>
              <a:t>events</a:t>
            </a:r>
            <a:r>
              <a:rPr lang="it-IT" sz="1800" dirty="0" smtClean="0"/>
              <a:t> </a:t>
            </a:r>
            <a:r>
              <a:rPr lang="it-IT" sz="1800" dirty="0" err="1" smtClean="0"/>
              <a:t>if</a:t>
            </a:r>
            <a:r>
              <a:rPr lang="it-IT" sz="1800" dirty="0" smtClean="0"/>
              <a:t>:</a:t>
            </a:r>
            <a:br>
              <a:rPr lang="it-IT" sz="1800" dirty="0" smtClean="0"/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 smtClean="0"/>
          </a:p>
          <a:p>
            <a:pPr lvl="1"/>
            <a:r>
              <a:rPr lang="it-IT" sz="1800" b="1" dirty="0" err="1" smtClean="0"/>
              <a:t>Exclusion</a:t>
            </a:r>
            <a:r>
              <a:rPr lang="it-IT" sz="1800" b="1" dirty="0" smtClean="0"/>
              <a:t>:</a:t>
            </a:r>
            <a:r>
              <a:rPr lang="it-IT" sz="1800" dirty="0" smtClean="0"/>
              <a:t> </a:t>
            </a:r>
            <a:r>
              <a:rPr lang="it-IT" sz="1800" dirty="0" err="1" smtClean="0"/>
              <a:t>we</a:t>
            </a:r>
            <a:r>
              <a:rPr lang="it-IT" sz="1800" dirty="0" smtClean="0"/>
              <a:t> </a:t>
            </a:r>
            <a:r>
              <a:rPr lang="it-IT" sz="1800" dirty="0" err="1" smtClean="0"/>
              <a:t>reject</a:t>
            </a:r>
            <a:r>
              <a:rPr lang="it-IT" sz="1800" dirty="0" smtClean="0"/>
              <a:t> an </a:t>
            </a:r>
            <a:r>
              <a:rPr lang="it-IT" sz="1800" dirty="0" err="1" smtClean="0"/>
              <a:t>hypothesis</a:t>
            </a:r>
            <a:r>
              <a:rPr lang="it-IT" sz="1800" dirty="0" smtClean="0"/>
              <a:t> </a:t>
            </a:r>
            <a:r>
              <a:rPr lang="it-IT" sz="1800" dirty="0" err="1" smtClean="0"/>
              <a:t>expecting</a:t>
            </a:r>
            <a:r>
              <a:rPr lang="it-IT" sz="1800" dirty="0" smtClean="0"/>
              <a:t> </a:t>
            </a:r>
            <a:r>
              <a:rPr lang="it-IT" sz="1800" b="1" dirty="0" smtClean="0">
                <a:solidFill>
                  <a:schemeClr val="tx1"/>
                </a:solidFill>
              </a:rPr>
              <a:t>N</a:t>
            </a:r>
            <a:r>
              <a:rPr lang="it-IT" sz="1800" b="1" baseline="-25000" dirty="0" smtClean="0">
                <a:solidFill>
                  <a:schemeClr val="tx1"/>
                </a:solidFill>
              </a:rPr>
              <a:t>S</a:t>
            </a:r>
            <a:r>
              <a:rPr lang="it-IT" sz="1800" b="1" dirty="0" smtClean="0">
                <a:solidFill>
                  <a:schemeClr val="tx1"/>
                </a:solidFill>
              </a:rPr>
              <a:t> </a:t>
            </a:r>
            <a:r>
              <a:rPr lang="it-IT" sz="1800" dirty="0" err="1" smtClean="0"/>
              <a:t>signal</a:t>
            </a:r>
            <a:r>
              <a:rPr lang="it-IT" sz="1800" dirty="0" smtClean="0"/>
              <a:t> </a:t>
            </a:r>
            <a:r>
              <a:rPr lang="it-IT" sz="1800" dirty="0" err="1" smtClean="0"/>
              <a:t>events</a:t>
            </a:r>
            <a:r>
              <a:rPr lang="it-IT" sz="1800" dirty="0" smtClean="0"/>
              <a:t> </a:t>
            </a:r>
            <a:r>
              <a:rPr lang="it-IT" sz="1800" dirty="0" err="1" smtClean="0"/>
              <a:t>if</a:t>
            </a:r>
            <a:r>
              <a:rPr lang="it-IT" sz="1800" dirty="0" smtClean="0"/>
              <a:t>:</a:t>
            </a:r>
            <a:br>
              <a:rPr lang="it-IT" sz="1800" dirty="0" smtClean="0"/>
            </a:br>
            <a:endParaRPr lang="it-IT" sz="2400" b="1" dirty="0" smtClean="0">
              <a:solidFill>
                <a:srgbClr val="0000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0447"/>
              </p:ext>
            </p:extLst>
          </p:nvPr>
        </p:nvGraphicFramePr>
        <p:xfrm>
          <a:off x="1712640" y="4293096"/>
          <a:ext cx="22098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Equation" r:id="rId3" imgW="1473200" imgH="241300" progId="Equation.3">
                  <p:embed/>
                </p:oleObj>
              </mc:Choice>
              <mc:Fallback>
                <p:oleObj name="Equation" r:id="rId3" imgW="14732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12640" y="4293096"/>
                        <a:ext cx="2209800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0137155"/>
              </p:ext>
            </p:extLst>
          </p:nvPr>
        </p:nvGraphicFramePr>
        <p:xfrm>
          <a:off x="1712640" y="5229200"/>
          <a:ext cx="26670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quation" r:id="rId5" imgW="1778000" imgH="241300" progId="Equation.3">
                  <p:embed/>
                </p:oleObj>
              </mc:Choice>
              <mc:Fallback>
                <p:oleObj name="Equation" r:id="rId5" imgW="1778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12640" y="5229200"/>
                        <a:ext cx="2667000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4413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Confidence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r>
              <a:rPr lang="it-IT" dirty="0" smtClean="0"/>
              <a:t> </a:t>
            </a:r>
            <a:r>
              <a:rPr lang="it-IT" dirty="0" err="1" smtClean="0"/>
              <a:t>computation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56" y="764704"/>
            <a:ext cx="9649072" cy="5184576"/>
          </a:xfrm>
        </p:spPr>
        <p:txBody>
          <a:bodyPr/>
          <a:lstStyle/>
          <a:p>
            <a:r>
              <a:rPr lang="it-IT" sz="2000" dirty="0" smtClean="0"/>
              <a:t>At first just assume a </a:t>
            </a:r>
            <a:r>
              <a:rPr lang="it-IT" sz="2000" dirty="0" err="1" smtClean="0"/>
              <a:t>Poisson</a:t>
            </a:r>
            <a:r>
              <a:rPr lang="it-IT" sz="2000" dirty="0" smtClean="0"/>
              <a:t> </a:t>
            </a:r>
            <a:r>
              <a:rPr lang="it-IT" sz="2000" dirty="0" err="1" smtClean="0"/>
              <a:t>statistics</a:t>
            </a:r>
            <a:r>
              <a:rPr lang="it-IT" sz="2000" dirty="0" smtClean="0"/>
              <a:t>:</a:t>
            </a:r>
          </a:p>
          <a:p>
            <a:pPr lvl="1"/>
            <a:r>
              <a:rPr lang="it-IT" sz="1800" dirty="0" err="1" smtClean="0"/>
              <a:t>We</a:t>
            </a:r>
            <a:r>
              <a:rPr lang="it-IT" sz="1800" dirty="0" smtClean="0"/>
              <a:t> can compute the </a:t>
            </a:r>
            <a:r>
              <a:rPr lang="it-IT" sz="1800" dirty="0" err="1" smtClean="0"/>
              <a:t>probability</a:t>
            </a:r>
            <a:r>
              <a:rPr lang="it-IT" sz="1800" dirty="0" smtClean="0"/>
              <a:t> </a:t>
            </a:r>
            <a:r>
              <a:rPr lang="it-IT" sz="1800" dirty="0" err="1" smtClean="0"/>
              <a:t>summing</a:t>
            </a:r>
            <a:r>
              <a:rPr lang="it-IT" sz="1800" dirty="0" smtClean="0"/>
              <a:t> the </a:t>
            </a:r>
            <a:r>
              <a:rPr lang="it-IT" sz="1800" dirty="0" err="1" smtClean="0"/>
              <a:t>probabilities</a:t>
            </a:r>
            <a:r>
              <a:rPr lang="it-IT" sz="1800" dirty="0" smtClean="0"/>
              <a:t> of </a:t>
            </a:r>
            <a:r>
              <a:rPr lang="it-IT" sz="1800" dirty="0" err="1" smtClean="0"/>
              <a:t>all</a:t>
            </a:r>
            <a:r>
              <a:rPr lang="it-IT" sz="1800" dirty="0" smtClean="0"/>
              <a:t> </a:t>
            </a:r>
            <a:r>
              <a:rPr lang="it-IT" sz="1800" dirty="0" err="1" smtClean="0"/>
              <a:t>N</a:t>
            </a:r>
            <a:r>
              <a:rPr lang="it-IT" sz="1800" dirty="0" smtClean="0"/>
              <a:t> up to </a:t>
            </a:r>
            <a:r>
              <a:rPr lang="it-IT" sz="1800" dirty="0" err="1" smtClean="0"/>
              <a:t>N</a:t>
            </a:r>
            <a:r>
              <a:rPr lang="it-IT" sz="1800" baseline="-25000" dirty="0" err="1" smtClean="0"/>
              <a:t>obs</a:t>
            </a:r>
            <a:r>
              <a:rPr lang="it-IT" sz="1800" dirty="0" smtClean="0"/>
              <a:t> </a:t>
            </a:r>
          </a:p>
          <a:p>
            <a:pPr lvl="1"/>
            <a:r>
              <a:rPr lang="it-IT" sz="1800" b="1" dirty="0" err="1" smtClean="0"/>
              <a:t>But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we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want</a:t>
            </a:r>
            <a:r>
              <a:rPr lang="it-IT" sz="1800" b="1" dirty="0" smtClean="0"/>
              <a:t> to use a Monte Carlo </a:t>
            </a:r>
            <a:r>
              <a:rPr lang="it-IT" sz="1800" b="1" dirty="0" err="1" smtClean="0"/>
              <a:t>method</a:t>
            </a:r>
            <a:r>
              <a:rPr lang="it-IT" sz="1800" b="1" dirty="0" smtClean="0"/>
              <a:t>!</a:t>
            </a: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 err="1" smtClean="0"/>
              <a:t>Why</a:t>
            </a:r>
            <a:r>
              <a:rPr lang="it-IT" sz="1800" dirty="0" smtClean="0"/>
              <a:t>? </a:t>
            </a:r>
            <a:r>
              <a:rPr lang="it-IT" sz="1800" dirty="0" err="1" smtClean="0"/>
              <a:t>It</a:t>
            </a:r>
            <a:r>
              <a:rPr lang="it-IT" sz="1800" dirty="0" smtClean="0"/>
              <a:t> </a:t>
            </a:r>
            <a:r>
              <a:rPr lang="it-IT" sz="1800" dirty="0" err="1" smtClean="0"/>
              <a:t>will</a:t>
            </a:r>
            <a:r>
              <a:rPr lang="it-IT" sz="1800" dirty="0" smtClean="0"/>
              <a:t> be </a:t>
            </a:r>
            <a:r>
              <a:rPr lang="it-IT" sz="1800" dirty="0" err="1" smtClean="0"/>
              <a:t>easier</a:t>
            </a:r>
            <a:r>
              <a:rPr lang="it-IT" sz="1800" dirty="0" smtClean="0"/>
              <a:t> to </a:t>
            </a:r>
            <a:r>
              <a:rPr lang="it-IT" sz="1800" dirty="0" err="1" smtClean="0"/>
              <a:t>extend</a:t>
            </a:r>
            <a:r>
              <a:rPr lang="it-IT" sz="1800" dirty="0" smtClean="0"/>
              <a:t> to the treatment of </a:t>
            </a:r>
            <a:r>
              <a:rPr lang="it-IT" sz="1800" dirty="0" err="1" smtClean="0"/>
              <a:t>systematic</a:t>
            </a:r>
            <a:r>
              <a:rPr lang="it-IT" sz="1800" dirty="0" smtClean="0"/>
              <a:t> </a:t>
            </a:r>
            <a:r>
              <a:rPr lang="it-IT" sz="1800" dirty="0" err="1" smtClean="0"/>
              <a:t>uncertainties</a:t>
            </a:r>
            <a:r>
              <a:rPr lang="it-IT" sz="1800" dirty="0" smtClean="0"/>
              <a:t> (</a:t>
            </a:r>
            <a:r>
              <a:rPr lang="it-IT" sz="1800" dirty="0" err="1" smtClean="0"/>
              <a:t>this</a:t>
            </a:r>
            <a:r>
              <a:rPr lang="it-IT" sz="1800" dirty="0" smtClean="0"/>
              <a:t> </a:t>
            </a:r>
            <a:r>
              <a:rPr lang="it-IT" sz="1800" dirty="0" err="1" smtClean="0"/>
              <a:t>is</a:t>
            </a:r>
            <a:r>
              <a:rPr lang="it-IT" sz="1800" dirty="0" smtClean="0"/>
              <a:t> </a:t>
            </a:r>
            <a:r>
              <a:rPr lang="it-IT" sz="1800" dirty="0" err="1" smtClean="0"/>
              <a:t>what</a:t>
            </a:r>
            <a:r>
              <a:rPr lang="it-IT" sz="1800" dirty="0" smtClean="0"/>
              <a:t> BAT or </a:t>
            </a:r>
            <a:r>
              <a:rPr lang="it-IT" sz="1800" dirty="0" err="1" smtClean="0"/>
              <a:t>RooStats</a:t>
            </a:r>
            <a:r>
              <a:rPr lang="it-IT" sz="1800" dirty="0" smtClean="0"/>
              <a:t> do for </a:t>
            </a:r>
            <a:r>
              <a:rPr lang="it-IT" sz="1800" dirty="0" err="1" smtClean="0"/>
              <a:t>example</a:t>
            </a:r>
            <a:r>
              <a:rPr lang="it-IT" sz="1800" dirty="0" smtClean="0"/>
              <a:t>).</a:t>
            </a:r>
          </a:p>
          <a:p>
            <a:r>
              <a:rPr lang="it-IT" sz="2000" dirty="0" err="1" smtClean="0"/>
              <a:t>What</a:t>
            </a:r>
            <a:r>
              <a:rPr lang="it-IT" sz="2000" dirty="0" smtClean="0"/>
              <a:t> to do:</a:t>
            </a:r>
          </a:p>
          <a:p>
            <a:pPr lvl="1"/>
            <a:r>
              <a:rPr lang="it-IT" sz="1800" dirty="0" smtClean="0"/>
              <a:t>Sample the </a:t>
            </a:r>
            <a:r>
              <a:rPr lang="it-IT" sz="1800" dirty="0" err="1" smtClean="0"/>
              <a:t>probability</a:t>
            </a:r>
            <a:r>
              <a:rPr lang="it-IT" sz="1800" dirty="0" smtClean="0"/>
              <a:t> </a:t>
            </a:r>
            <a:r>
              <a:rPr lang="it-IT" sz="1800" dirty="0" err="1" smtClean="0"/>
              <a:t>distribution</a:t>
            </a:r>
            <a:r>
              <a:rPr lang="it-IT" sz="1800" dirty="0" smtClean="0"/>
              <a:t> M </a:t>
            </a:r>
            <a:r>
              <a:rPr lang="it-IT" sz="1800" dirty="0" err="1" smtClean="0"/>
              <a:t>times</a:t>
            </a:r>
            <a:r>
              <a:rPr lang="it-IT" sz="1800" dirty="0" smtClean="0"/>
              <a:t> (</a:t>
            </a:r>
            <a:r>
              <a:rPr lang="it-IT" sz="1800" dirty="0" err="1" smtClean="0"/>
              <a:t>say</a:t>
            </a:r>
            <a:r>
              <a:rPr lang="it-IT" sz="1800" dirty="0" smtClean="0"/>
              <a:t> M=10000)</a:t>
            </a:r>
          </a:p>
          <a:p>
            <a:pPr lvl="1"/>
            <a:r>
              <a:rPr lang="it-IT" sz="1800" dirty="0" err="1" smtClean="0"/>
              <a:t>Count</a:t>
            </a:r>
            <a:r>
              <a:rPr lang="it-IT" sz="1800" dirty="0" smtClean="0"/>
              <a:t> </a:t>
            </a:r>
            <a:r>
              <a:rPr lang="it-IT" sz="1800" dirty="0" err="1" smtClean="0"/>
              <a:t>how</a:t>
            </a:r>
            <a:r>
              <a:rPr lang="it-IT" sz="1800" dirty="0" smtClean="0"/>
              <a:t> </a:t>
            </a:r>
            <a:r>
              <a:rPr lang="it-IT" sz="1800" dirty="0" err="1" smtClean="0"/>
              <a:t>many</a:t>
            </a:r>
            <a:r>
              <a:rPr lang="it-IT" sz="1800" dirty="0" smtClean="0"/>
              <a:t> </a:t>
            </a:r>
            <a:r>
              <a:rPr lang="it-IT" sz="1800" dirty="0" err="1" smtClean="0"/>
              <a:t>cases</a:t>
            </a:r>
            <a:r>
              <a:rPr lang="it-IT" sz="1800" dirty="0" smtClean="0"/>
              <a:t> M’ the </a:t>
            </a:r>
            <a:r>
              <a:rPr lang="it-IT" sz="1800" dirty="0" err="1" smtClean="0"/>
              <a:t>value</a:t>
            </a:r>
            <a:r>
              <a:rPr lang="it-IT" sz="1800" dirty="0" smtClean="0"/>
              <a:t> of </a:t>
            </a:r>
            <a:r>
              <a:rPr lang="it-IT" sz="1800" dirty="0" err="1" smtClean="0"/>
              <a:t>N</a:t>
            </a:r>
            <a:r>
              <a:rPr lang="it-IT" sz="1800" dirty="0" smtClean="0"/>
              <a:t> </a:t>
            </a:r>
            <a:r>
              <a:rPr lang="it-IT" sz="1800" dirty="0" err="1" smtClean="0"/>
              <a:t>exceeds</a:t>
            </a:r>
            <a:r>
              <a:rPr lang="it-IT" sz="1800" dirty="0" smtClean="0"/>
              <a:t> (or </a:t>
            </a:r>
            <a:r>
              <a:rPr lang="it-IT" sz="1800" dirty="0" err="1" smtClean="0"/>
              <a:t>is</a:t>
            </a:r>
            <a:r>
              <a:rPr lang="it-IT" sz="1800" dirty="0" smtClean="0"/>
              <a:t> </a:t>
            </a:r>
            <a:r>
              <a:rPr lang="it-IT" sz="1800" dirty="0" err="1" smtClean="0"/>
              <a:t>lower</a:t>
            </a:r>
            <a:r>
              <a:rPr lang="it-IT" sz="1800" dirty="0" smtClean="0"/>
              <a:t> </a:t>
            </a:r>
            <a:r>
              <a:rPr lang="it-IT" sz="1800" dirty="0" err="1" smtClean="0"/>
              <a:t>than</a:t>
            </a:r>
            <a:r>
              <a:rPr lang="it-IT" sz="1800" dirty="0" smtClean="0"/>
              <a:t>, </a:t>
            </a:r>
            <a:r>
              <a:rPr lang="it-IT" sz="1800" dirty="0" err="1" smtClean="0"/>
              <a:t>if</a:t>
            </a:r>
            <a:r>
              <a:rPr lang="it-IT" sz="1800" dirty="0" smtClean="0"/>
              <a:t> </a:t>
            </a:r>
            <a:r>
              <a:rPr lang="it-IT" sz="1800" dirty="0" err="1" smtClean="0"/>
              <a:t>appopriated</a:t>
            </a:r>
            <a:r>
              <a:rPr lang="it-IT" sz="1800" dirty="0" smtClean="0"/>
              <a:t>) </a:t>
            </a:r>
            <a:r>
              <a:rPr lang="it-IT" sz="1800" dirty="0" err="1" smtClean="0"/>
              <a:t>N</a:t>
            </a:r>
            <a:r>
              <a:rPr lang="it-IT" sz="1800" baseline="-25000" dirty="0" err="1" smtClean="0"/>
              <a:t>obs</a:t>
            </a:r>
            <a:r>
              <a:rPr lang="it-IT" sz="1800" dirty="0" smtClean="0"/>
              <a:t>. </a:t>
            </a:r>
            <a:endParaRPr lang="it-IT" sz="1800" b="1" baseline="-25000" dirty="0" smtClean="0">
              <a:solidFill>
                <a:srgbClr val="000000"/>
              </a:solidFill>
            </a:endParaRPr>
          </a:p>
          <a:p>
            <a:pPr lvl="1"/>
            <a:r>
              <a:rPr lang="it-IT" sz="1800" dirty="0" err="1" smtClean="0"/>
              <a:t>We</a:t>
            </a:r>
            <a:r>
              <a:rPr lang="it-IT" sz="1800" dirty="0" smtClean="0"/>
              <a:t> can </a:t>
            </a:r>
            <a:r>
              <a:rPr lang="it-IT" sz="1800" dirty="0" err="1" smtClean="0"/>
              <a:t>reject</a:t>
            </a:r>
            <a:r>
              <a:rPr lang="it-IT" sz="1800" dirty="0" smtClean="0"/>
              <a:t> the </a:t>
            </a:r>
            <a:r>
              <a:rPr lang="it-IT" sz="1800" dirty="0" err="1" smtClean="0"/>
              <a:t>hypothesis</a:t>
            </a:r>
            <a:r>
              <a:rPr lang="it-IT" sz="1800" dirty="0" smtClean="0"/>
              <a:t> </a:t>
            </a:r>
            <a:r>
              <a:rPr lang="it-IT" sz="1800" dirty="0" err="1" smtClean="0"/>
              <a:t>if</a:t>
            </a:r>
            <a:r>
              <a:rPr lang="it-IT" sz="1800" dirty="0" smtClean="0"/>
              <a:t> M’/M&lt;1-</a:t>
            </a:r>
            <a:r>
              <a:rPr lang="it-IT" sz="1800" dirty="0" smtClean="0">
                <a:latin typeface="Symbol" charset="2"/>
                <a:cs typeface="Symbol" charset="2"/>
              </a:rPr>
              <a:t>a</a:t>
            </a:r>
            <a:r>
              <a:rPr lang="it-IT" sz="1800" dirty="0" smtClean="0"/>
              <a:t>.</a:t>
            </a:r>
          </a:p>
          <a:p>
            <a:pPr lvl="1"/>
            <a:r>
              <a:rPr lang="it-IT" sz="1800" dirty="0" err="1" smtClean="0"/>
              <a:t>Something</a:t>
            </a:r>
            <a:r>
              <a:rPr lang="it-IT" sz="1800" dirty="0" smtClean="0"/>
              <a:t> </a:t>
            </a:r>
            <a:r>
              <a:rPr lang="it-IT" sz="1800" dirty="0" err="1" smtClean="0"/>
              <a:t>like</a:t>
            </a:r>
            <a:r>
              <a:rPr lang="it-IT" sz="1800" dirty="0" smtClean="0"/>
              <a:t>:</a:t>
            </a:r>
            <a:endParaRPr lang="it-IT" sz="1800" dirty="0"/>
          </a:p>
          <a:p>
            <a:pPr marL="457200" lvl="1" indent="0">
              <a:buNone/>
            </a:pP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Int_t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M=0;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for (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Int_t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i=0; i&lt;10000; i++) {</a:t>
            </a:r>
          </a:p>
          <a:p>
            <a:pPr marL="457200" lvl="1" indent="0">
              <a:buNone/>
            </a:pP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Int_t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N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=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gen.Poisson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(NB);</a:t>
            </a:r>
          </a:p>
          <a:p>
            <a:pPr marL="457200" lvl="1" indent="0">
              <a:buNone/>
            </a:pP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if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(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N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&gt;=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Nobs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) M++;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}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Double_t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CL = 1.-M/10000.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844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Computing </a:t>
            </a:r>
            <a:r>
              <a:rPr lang="it-IT" dirty="0" err="1" smtClean="0"/>
              <a:t>confidence</a:t>
            </a:r>
            <a:r>
              <a:rPr lang="it-IT" dirty="0" smtClean="0"/>
              <a:t> </a:t>
            </a:r>
            <a:r>
              <a:rPr lang="it-IT" dirty="0" err="1" smtClean="0"/>
              <a:t>levels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lvl="1" indent="-338138">
              <a:buFontTx/>
              <a:buChar char="•"/>
            </a:pPr>
            <a:r>
              <a:rPr lang="it-IT" sz="2000" dirty="0" err="1" smtClean="0"/>
              <a:t>Neglecting</a:t>
            </a:r>
            <a:r>
              <a:rPr lang="it-IT" sz="2000" dirty="0" smtClean="0"/>
              <a:t> </a:t>
            </a:r>
            <a:r>
              <a:rPr lang="it-IT" sz="2000" dirty="0" err="1" smtClean="0"/>
              <a:t>uncertainties</a:t>
            </a:r>
            <a:r>
              <a:rPr lang="it-IT" sz="2000" dirty="0" smtClean="0"/>
              <a:t> on </a:t>
            </a:r>
            <a:r>
              <a:rPr lang="it-IT" sz="2000" b="1" dirty="0" smtClean="0">
                <a:solidFill>
                  <a:schemeClr val="tx1"/>
                </a:solidFill>
              </a:rPr>
              <a:t>N</a:t>
            </a:r>
            <a:r>
              <a:rPr lang="it-IT" sz="2000" b="1" baseline="-25000" dirty="0" smtClean="0">
                <a:solidFill>
                  <a:schemeClr val="tx1"/>
                </a:solidFill>
              </a:rPr>
              <a:t>B</a:t>
            </a:r>
            <a:endParaRPr lang="it-IT" sz="2000" b="1" baseline="-25000" dirty="0">
              <a:solidFill>
                <a:schemeClr val="tx1"/>
              </a:solidFill>
            </a:endParaRPr>
          </a:p>
          <a:p>
            <a:r>
              <a:rPr lang="it-IT" sz="2000" dirty="0" smtClean="0"/>
              <a:t>With </a:t>
            </a:r>
            <a:r>
              <a:rPr lang="it-IT" sz="2000" dirty="0" err="1" smtClean="0"/>
              <a:t>which</a:t>
            </a:r>
            <a:r>
              <a:rPr lang="it-IT" sz="2000" dirty="0" smtClean="0"/>
              <a:t> CL can </a:t>
            </a:r>
            <a:r>
              <a:rPr lang="it-IT" sz="2000" dirty="0" err="1" smtClean="0"/>
              <a:t>we</a:t>
            </a:r>
            <a:r>
              <a:rPr lang="it-IT" sz="2000" dirty="0"/>
              <a:t> </a:t>
            </a:r>
            <a:r>
              <a:rPr lang="it-IT" sz="2000" dirty="0" err="1" smtClean="0"/>
              <a:t>reject</a:t>
            </a:r>
            <a:r>
              <a:rPr lang="it-IT" sz="2000" dirty="0" smtClean="0"/>
              <a:t> the </a:t>
            </a:r>
            <a:r>
              <a:rPr lang="it-IT" sz="2000" dirty="0" smtClean="0"/>
              <a:t>background-</a:t>
            </a:r>
            <a:r>
              <a:rPr lang="it-IT" sz="2000" dirty="0" err="1" smtClean="0"/>
              <a:t>only</a:t>
            </a:r>
            <a:r>
              <a:rPr lang="it-IT" sz="2000" dirty="0" smtClean="0"/>
              <a:t> </a:t>
            </a:r>
            <a:r>
              <a:rPr lang="it-IT" sz="2000" dirty="0" err="1" smtClean="0"/>
              <a:t>hypothesis</a:t>
            </a:r>
            <a:r>
              <a:rPr lang="it-IT" sz="2000" dirty="0" smtClean="0"/>
              <a:t> </a:t>
            </a:r>
            <a:r>
              <a:rPr lang="it-IT" sz="2000" dirty="0" err="1" smtClean="0"/>
              <a:t>when</a:t>
            </a:r>
            <a:r>
              <a:rPr lang="it-IT" sz="2000" dirty="0" smtClean="0"/>
              <a:t> </a:t>
            </a:r>
            <a:r>
              <a:rPr lang="it-IT" sz="2000" dirty="0" err="1" smtClean="0"/>
              <a:t>using</a:t>
            </a:r>
            <a:r>
              <a:rPr lang="it-IT" sz="2000" dirty="0" smtClean="0"/>
              <a:t>:</a:t>
            </a:r>
          </a:p>
          <a:p>
            <a:pPr lvl="1"/>
            <a:r>
              <a:rPr lang="it-IT" sz="1800" dirty="0" err="1" smtClean="0"/>
              <a:t>Only</a:t>
            </a:r>
            <a:r>
              <a:rPr lang="it-IT" sz="1800" dirty="0" smtClean="0"/>
              <a:t> 2011 data</a:t>
            </a:r>
          </a:p>
          <a:p>
            <a:pPr lvl="1"/>
            <a:r>
              <a:rPr lang="it-IT" sz="1800" dirty="0" err="1" smtClean="0"/>
              <a:t>Only</a:t>
            </a:r>
            <a:r>
              <a:rPr lang="it-IT" sz="1800" dirty="0" smtClean="0"/>
              <a:t> 2012 data</a:t>
            </a:r>
          </a:p>
          <a:p>
            <a:pPr lvl="1"/>
            <a:r>
              <a:rPr lang="it-IT" sz="1800" dirty="0" smtClean="0"/>
              <a:t>The </a:t>
            </a:r>
            <a:r>
              <a:rPr lang="it-IT" sz="1800" dirty="0" err="1" smtClean="0"/>
              <a:t>combined</a:t>
            </a:r>
            <a:r>
              <a:rPr lang="it-IT" sz="1800" dirty="0" smtClean="0"/>
              <a:t> set</a:t>
            </a:r>
          </a:p>
          <a:p>
            <a:r>
              <a:rPr lang="it-IT" sz="2000" dirty="0" err="1" smtClean="0"/>
              <a:t>If</a:t>
            </a:r>
            <a:r>
              <a:rPr lang="it-IT" sz="2000" dirty="0" smtClean="0"/>
              <a:t> </a:t>
            </a:r>
            <a:r>
              <a:rPr lang="it-IT" sz="2000" dirty="0" err="1" smtClean="0"/>
              <a:t>one</a:t>
            </a:r>
            <a:r>
              <a:rPr lang="it-IT" sz="2000" dirty="0" smtClean="0"/>
              <a:t> </a:t>
            </a:r>
            <a:r>
              <a:rPr lang="it-IT" sz="2000" dirty="0" err="1" smtClean="0"/>
              <a:t>would</a:t>
            </a:r>
            <a:r>
              <a:rPr lang="it-IT" sz="2000" dirty="0" smtClean="0"/>
              <a:t> </a:t>
            </a:r>
            <a:r>
              <a:rPr lang="it-IT" sz="2000" dirty="0" err="1" smtClean="0"/>
              <a:t>have</a:t>
            </a:r>
            <a:r>
              <a:rPr lang="it-IT" sz="2000" dirty="0" smtClean="0"/>
              <a:t> </a:t>
            </a:r>
            <a:r>
              <a:rPr lang="it-IT" sz="2000" dirty="0" err="1" smtClean="0"/>
              <a:t>been</a:t>
            </a:r>
            <a:r>
              <a:rPr lang="it-IT" sz="2000" dirty="0" smtClean="0"/>
              <a:t> </a:t>
            </a:r>
            <a:r>
              <a:rPr lang="it-IT" sz="2000" dirty="0" err="1" smtClean="0"/>
              <a:t>observed</a:t>
            </a:r>
            <a:r>
              <a:rPr lang="it-IT" sz="2000" dirty="0" smtClean="0"/>
              <a:t> </a:t>
            </a:r>
            <a:r>
              <a:rPr lang="it-IT" sz="2000" dirty="0" err="1" smtClean="0"/>
              <a:t>only</a:t>
            </a:r>
            <a:r>
              <a:rPr lang="it-IT" sz="2000" dirty="0" smtClean="0"/>
              <a:t> the </a:t>
            </a:r>
            <a:r>
              <a:rPr lang="it-IT" sz="2000" dirty="0" err="1" smtClean="0"/>
              <a:t>expected</a:t>
            </a:r>
            <a:r>
              <a:rPr lang="it-IT" sz="2000" dirty="0" smtClean="0"/>
              <a:t> </a:t>
            </a:r>
            <a:r>
              <a:rPr lang="it-IT" sz="2000" dirty="0" err="1" smtClean="0"/>
              <a:t>backgroun</a:t>
            </a:r>
            <a:r>
              <a:rPr lang="it-IT" sz="2000" dirty="0" smtClean="0"/>
              <a:t> (i.e. </a:t>
            </a:r>
            <a:r>
              <a:rPr lang="it-IT" sz="2000" b="1" dirty="0" err="1" smtClean="0">
                <a:solidFill>
                  <a:schemeClr val="tx1"/>
                </a:solidFill>
              </a:rPr>
              <a:t>N</a:t>
            </a:r>
            <a:r>
              <a:rPr lang="it-IT" sz="2000" b="1" baseline="-25000" dirty="0" err="1" smtClean="0">
                <a:solidFill>
                  <a:schemeClr val="tx1"/>
                </a:solidFill>
              </a:rPr>
              <a:t>obs</a:t>
            </a:r>
            <a:r>
              <a:rPr lang="it-IT" sz="2000" dirty="0" smtClean="0"/>
              <a:t> =2,3 and 5 </a:t>
            </a:r>
            <a:r>
              <a:rPr lang="it-IT" sz="2000" dirty="0" err="1" smtClean="0"/>
              <a:t>events</a:t>
            </a:r>
            <a:r>
              <a:rPr lang="it-IT" sz="2000" dirty="0" smtClean="0"/>
              <a:t> </a:t>
            </a:r>
            <a:r>
              <a:rPr lang="it-IT" sz="2000" dirty="0" err="1" smtClean="0"/>
              <a:t>respectively</a:t>
            </a:r>
            <a:r>
              <a:rPr lang="it-IT" sz="2000" dirty="0" smtClean="0"/>
              <a:t> for 2011, 2012 and </a:t>
            </a:r>
            <a:r>
              <a:rPr lang="it-IT" sz="2000" dirty="0" err="1" smtClean="0"/>
              <a:t>combined</a:t>
            </a:r>
            <a:r>
              <a:rPr lang="it-IT" sz="2000" dirty="0" smtClean="0"/>
              <a:t> </a:t>
            </a:r>
            <a:r>
              <a:rPr lang="it-IT" sz="2000" dirty="0" err="1" smtClean="0"/>
              <a:t>dataset</a:t>
            </a:r>
            <a:r>
              <a:rPr lang="it-IT" sz="2000" dirty="0" smtClean="0"/>
              <a:t>), with </a:t>
            </a:r>
            <a:r>
              <a:rPr lang="it-IT" sz="2000" dirty="0" err="1" smtClean="0"/>
              <a:t>which</a:t>
            </a:r>
            <a:r>
              <a:rPr lang="it-IT" sz="2000" dirty="0" smtClean="0"/>
              <a:t> </a:t>
            </a:r>
            <a:r>
              <a:rPr lang="it-IT" sz="2000" dirty="0" err="1" smtClean="0"/>
              <a:t>confidence</a:t>
            </a:r>
            <a:r>
              <a:rPr lang="it-IT" sz="2000" dirty="0" smtClean="0"/>
              <a:t> </a:t>
            </a:r>
            <a:r>
              <a:rPr lang="it-IT" sz="2000" dirty="0" err="1" smtClean="0"/>
              <a:t>level</a:t>
            </a:r>
            <a:r>
              <a:rPr lang="it-IT" sz="2000" dirty="0" smtClean="0"/>
              <a:t> </a:t>
            </a:r>
            <a:r>
              <a:rPr lang="it-IT" sz="2000" dirty="0" err="1" smtClean="0"/>
              <a:t>one</a:t>
            </a:r>
            <a:r>
              <a:rPr lang="it-IT" sz="2000" dirty="0" smtClean="0"/>
              <a:t> </a:t>
            </a:r>
            <a:r>
              <a:rPr lang="it-IT" sz="2000" dirty="0" err="1" smtClean="0"/>
              <a:t>would</a:t>
            </a:r>
            <a:r>
              <a:rPr lang="it-IT" sz="2000" dirty="0" smtClean="0"/>
              <a:t> </a:t>
            </a:r>
            <a:r>
              <a:rPr lang="it-IT" sz="2000" dirty="0" err="1" smtClean="0"/>
              <a:t>have</a:t>
            </a:r>
            <a:r>
              <a:rPr lang="it-IT" sz="2000" dirty="0" smtClean="0"/>
              <a:t> </a:t>
            </a:r>
            <a:r>
              <a:rPr lang="it-IT" sz="2000" dirty="0" err="1" smtClean="0"/>
              <a:t>rejected</a:t>
            </a:r>
            <a:r>
              <a:rPr lang="it-IT" sz="2000" dirty="0" smtClean="0"/>
              <a:t> the </a:t>
            </a:r>
            <a:r>
              <a:rPr lang="it-IT" sz="2000" dirty="0" err="1" smtClean="0"/>
              <a:t>hypothesis</a:t>
            </a:r>
            <a:r>
              <a:rPr lang="it-IT" sz="2000" dirty="0" smtClean="0"/>
              <a:t> of the </a:t>
            </a:r>
            <a:r>
              <a:rPr lang="it-IT" sz="2000" dirty="0" err="1" smtClean="0"/>
              <a:t>Higgs</a:t>
            </a:r>
            <a:r>
              <a:rPr lang="it-IT" sz="2000" dirty="0" smtClean="0"/>
              <a:t> </a:t>
            </a:r>
            <a:r>
              <a:rPr lang="it-IT" sz="2000" dirty="0" err="1" smtClean="0"/>
              <a:t>presence</a:t>
            </a:r>
            <a:r>
              <a:rPr lang="it-IT" sz="2000" dirty="0" smtClean="0"/>
              <a:t>?</a:t>
            </a:r>
          </a:p>
          <a:p>
            <a:r>
              <a:rPr lang="it-IT" sz="2000" dirty="0" err="1" smtClean="0"/>
              <a:t>Repeat</a:t>
            </a:r>
            <a:r>
              <a:rPr lang="it-IT" sz="2000" dirty="0" smtClean="0"/>
              <a:t> </a:t>
            </a:r>
            <a:r>
              <a:rPr lang="it-IT" sz="2000" dirty="0" err="1" smtClean="0"/>
              <a:t>adding</a:t>
            </a:r>
            <a:r>
              <a:rPr lang="it-IT" sz="2000" dirty="0" smtClean="0"/>
              <a:t> the </a:t>
            </a:r>
            <a:r>
              <a:rPr lang="it-IT" sz="2000" dirty="0" err="1" smtClean="0"/>
              <a:t>uncertainty</a:t>
            </a:r>
            <a:r>
              <a:rPr lang="it-IT" sz="2000" dirty="0" smtClean="0"/>
              <a:t> on the </a:t>
            </a:r>
            <a:r>
              <a:rPr lang="it-IT" sz="2000" dirty="0" smtClean="0">
                <a:latin typeface="Symbol" charset="2"/>
                <a:cs typeface="Symbol" charset="2"/>
              </a:rPr>
              <a:t>m</a:t>
            </a:r>
            <a:r>
              <a:rPr lang="it-IT" sz="2000" dirty="0" smtClean="0"/>
              <a:t> </a:t>
            </a:r>
            <a:r>
              <a:rPr lang="it-IT" sz="2000" dirty="0" err="1" smtClean="0"/>
              <a:t>value</a:t>
            </a:r>
            <a:r>
              <a:rPr lang="it-IT" sz="2000" dirty="0" smtClean="0"/>
              <a:t> of the </a:t>
            </a:r>
            <a:r>
              <a:rPr lang="it-IT" sz="2000" dirty="0" err="1" smtClean="0"/>
              <a:t>Poisson</a:t>
            </a:r>
            <a:r>
              <a:rPr lang="it-IT" sz="2000" dirty="0" smtClean="0"/>
              <a:t> </a:t>
            </a:r>
            <a:r>
              <a:rPr lang="it-IT" sz="2000" dirty="0" err="1" smtClean="0"/>
              <a:t>distribution</a:t>
            </a:r>
            <a:r>
              <a:rPr lang="it-IT" sz="2000" dirty="0" smtClean="0"/>
              <a:t>. Assume the </a:t>
            </a:r>
            <a:r>
              <a:rPr lang="it-IT" sz="2000" dirty="0" err="1" smtClean="0"/>
              <a:t>uncertainties</a:t>
            </a:r>
            <a:r>
              <a:rPr lang="it-IT" sz="2000" dirty="0" smtClean="0"/>
              <a:t> on </a:t>
            </a:r>
            <a:r>
              <a:rPr lang="it-IT" sz="2000" dirty="0"/>
              <a:t> </a:t>
            </a:r>
            <a:r>
              <a:rPr lang="it-IT" sz="2000" b="1" dirty="0" smtClean="0">
                <a:solidFill>
                  <a:schemeClr val="tx1"/>
                </a:solidFill>
              </a:rPr>
              <a:t>N</a:t>
            </a:r>
            <a:r>
              <a:rPr lang="it-IT" sz="2000" b="1" baseline="-25000" dirty="0" smtClean="0">
                <a:solidFill>
                  <a:schemeClr val="tx1"/>
                </a:solidFill>
              </a:rPr>
              <a:t>B</a:t>
            </a:r>
            <a:r>
              <a:rPr lang="it-IT" sz="2000" dirty="0" smtClean="0"/>
              <a:t> and </a:t>
            </a:r>
            <a:r>
              <a:rPr lang="it-IT" sz="2000" dirty="0"/>
              <a:t> </a:t>
            </a:r>
            <a:r>
              <a:rPr lang="it-IT" sz="2000" b="1" dirty="0" smtClean="0">
                <a:solidFill>
                  <a:schemeClr val="tx1"/>
                </a:solidFill>
              </a:rPr>
              <a:t>N</a:t>
            </a:r>
            <a:r>
              <a:rPr lang="it-IT" sz="2000" b="1" baseline="-25000" dirty="0" smtClean="0">
                <a:solidFill>
                  <a:schemeClr val="tx1"/>
                </a:solidFill>
              </a:rPr>
              <a:t>S</a:t>
            </a:r>
            <a:r>
              <a:rPr lang="it-IT" sz="2000" dirty="0" smtClean="0"/>
              <a:t> are </a:t>
            </a:r>
            <a:r>
              <a:rPr lang="it-IT" sz="2000" dirty="0" err="1" smtClean="0"/>
              <a:t>fully</a:t>
            </a:r>
            <a:r>
              <a:rPr lang="it-IT" sz="2000" dirty="0" smtClean="0"/>
              <a:t> </a:t>
            </a:r>
            <a:r>
              <a:rPr lang="it-IT" sz="2000" dirty="0" err="1" smtClean="0"/>
              <a:t>correlated</a:t>
            </a:r>
            <a:r>
              <a:rPr lang="it-IT" sz="2000" dirty="0" smtClean="0"/>
              <a:t>.</a:t>
            </a:r>
          </a:p>
          <a:p>
            <a:pPr lvl="1"/>
            <a:r>
              <a:rPr lang="it-IT" sz="2000" dirty="0" smtClean="0"/>
              <a:t>In </a:t>
            </a:r>
            <a:r>
              <a:rPr lang="it-IT" sz="2000" dirty="0" err="1" smtClean="0"/>
              <a:t>such</a:t>
            </a:r>
            <a:r>
              <a:rPr lang="it-IT" sz="2000" dirty="0" smtClean="0"/>
              <a:t> a situation </a:t>
            </a:r>
            <a:br>
              <a:rPr lang="it-IT" sz="2000" dirty="0" smtClean="0"/>
            </a:br>
            <a:r>
              <a:rPr lang="it-IT" sz="2000" dirty="0" smtClean="0"/>
              <a:t>and the </a:t>
            </a:r>
            <a:r>
              <a:rPr lang="it-IT" sz="2000" dirty="0" err="1" smtClean="0"/>
              <a:t>integral</a:t>
            </a:r>
            <a:r>
              <a:rPr lang="it-IT" sz="2000" dirty="0" smtClean="0"/>
              <a:t> can be </a:t>
            </a:r>
            <a:r>
              <a:rPr lang="it-IT" sz="2000" dirty="0" err="1" smtClean="0"/>
              <a:t>performed</a:t>
            </a:r>
            <a:r>
              <a:rPr lang="it-IT" sz="2000" dirty="0" smtClean="0"/>
              <a:t> by </a:t>
            </a:r>
            <a:r>
              <a:rPr lang="it-IT" sz="2000" dirty="0" err="1" smtClean="0"/>
              <a:t>sampling</a:t>
            </a:r>
            <a:r>
              <a:rPr lang="it-IT" sz="2000" dirty="0" smtClean="0"/>
              <a:t> </a:t>
            </a:r>
            <a:r>
              <a:rPr lang="it-IT" sz="2000" b="1" dirty="0" smtClean="0">
                <a:solidFill>
                  <a:schemeClr val="tx1"/>
                </a:solidFill>
              </a:rPr>
              <a:t>N</a:t>
            </a:r>
            <a:r>
              <a:rPr lang="it-IT" sz="2000" b="1" baseline="-25000" dirty="0" smtClean="0">
                <a:solidFill>
                  <a:schemeClr val="tx1"/>
                </a:solidFill>
              </a:rPr>
              <a:t>B </a:t>
            </a:r>
            <a:r>
              <a:rPr lang="it-IT" sz="2000" dirty="0" smtClean="0"/>
              <a:t>from a </a:t>
            </a:r>
            <a:r>
              <a:rPr lang="it-IT" sz="2000" dirty="0" err="1" smtClean="0"/>
              <a:t>Gaussian</a:t>
            </a:r>
            <a:r>
              <a:rPr lang="it-IT" sz="2000" dirty="0" smtClean="0"/>
              <a:t> </a:t>
            </a:r>
            <a:r>
              <a:rPr lang="it-IT" sz="2000" dirty="0" err="1" smtClean="0"/>
              <a:t>distribution</a:t>
            </a:r>
            <a:r>
              <a:rPr lang="it-IT" sz="2000" dirty="0" smtClean="0"/>
              <a:t> and </a:t>
            </a:r>
            <a:r>
              <a:rPr lang="it-IT" sz="2000" dirty="0" err="1" smtClean="0"/>
              <a:t>afterward</a:t>
            </a:r>
            <a:r>
              <a:rPr lang="it-IT" sz="2000" dirty="0" smtClean="0"/>
              <a:t> </a:t>
            </a:r>
            <a:r>
              <a:rPr lang="it-IT" sz="2000" dirty="0" err="1" smtClean="0"/>
              <a:t>sampling</a:t>
            </a:r>
            <a:r>
              <a:rPr lang="it-IT" sz="2000" dirty="0" smtClean="0"/>
              <a:t> </a:t>
            </a:r>
            <a:r>
              <a:rPr lang="it-IT" sz="2000" i="1" dirty="0" smtClean="0"/>
              <a:t>N</a:t>
            </a:r>
            <a:r>
              <a:rPr lang="it-IT" sz="2000" dirty="0" smtClean="0"/>
              <a:t>.</a:t>
            </a:r>
            <a:endParaRPr lang="it-I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8163208"/>
              </p:ext>
            </p:extLst>
          </p:nvPr>
        </p:nvGraphicFramePr>
        <p:xfrm>
          <a:off x="3440832" y="4509120"/>
          <a:ext cx="44196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3" imgW="2946400" imgH="279400" progId="Equation.3">
                  <p:embed/>
                </p:oleObj>
              </mc:Choice>
              <mc:Fallback>
                <p:oleObj name="Equation" r:id="rId3" imgW="29464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40832" y="4509120"/>
                        <a:ext cx="44196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774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Computing </a:t>
            </a:r>
            <a:r>
              <a:rPr lang="it-IT" dirty="0" err="1" smtClean="0"/>
              <a:t>exclusion</a:t>
            </a:r>
            <a:r>
              <a:rPr lang="it-IT" dirty="0" smtClean="0"/>
              <a:t> </a:t>
            </a:r>
            <a:r>
              <a:rPr lang="it-IT" dirty="0" err="1" smtClean="0"/>
              <a:t>limit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lvl="1" indent="-338138">
              <a:buFontTx/>
              <a:buChar char="•"/>
            </a:pPr>
            <a:r>
              <a:rPr lang="it-IT" sz="2000" b="1" dirty="0" err="1" smtClean="0"/>
              <a:t>Observed</a:t>
            </a:r>
            <a:r>
              <a:rPr lang="it-IT" sz="2000" b="1" dirty="0" smtClean="0"/>
              <a:t> </a:t>
            </a:r>
            <a:r>
              <a:rPr lang="it-IT" sz="2000" b="1" dirty="0" err="1"/>
              <a:t>e</a:t>
            </a:r>
            <a:r>
              <a:rPr lang="it-IT" sz="2000" b="1" dirty="0" err="1" smtClean="0"/>
              <a:t>xclusion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limit</a:t>
            </a:r>
            <a:r>
              <a:rPr lang="it-IT" sz="2000" b="1" dirty="0" smtClean="0"/>
              <a:t>:</a:t>
            </a:r>
            <a:r>
              <a:rPr lang="it-IT" sz="2000" dirty="0" smtClean="0"/>
              <a:t> </a:t>
            </a:r>
          </a:p>
          <a:p>
            <a:pPr marL="739775" lvl="2" indent="-338138"/>
            <a:r>
              <a:rPr lang="it-IT" sz="2000" dirty="0" err="1" smtClean="0"/>
              <a:t>after</a:t>
            </a:r>
            <a:r>
              <a:rPr lang="it-IT" sz="2000" dirty="0" smtClean="0"/>
              <a:t> </a:t>
            </a:r>
            <a:r>
              <a:rPr lang="it-IT" sz="2000" dirty="0" err="1" smtClean="0"/>
              <a:t>getting</a:t>
            </a:r>
            <a:r>
              <a:rPr lang="it-IT" sz="2000" dirty="0" smtClean="0"/>
              <a:t> </a:t>
            </a:r>
            <a:r>
              <a:rPr lang="it-IT" sz="2000" b="1" dirty="0" err="1">
                <a:solidFill>
                  <a:schemeClr val="tx1"/>
                </a:solidFill>
              </a:rPr>
              <a:t>N</a:t>
            </a:r>
            <a:r>
              <a:rPr lang="it-IT" sz="2000" b="1" baseline="-25000" dirty="0" err="1">
                <a:solidFill>
                  <a:schemeClr val="tx1"/>
                </a:solidFill>
              </a:rPr>
              <a:t>obs</a:t>
            </a:r>
            <a:r>
              <a:rPr lang="it-IT" sz="2000" dirty="0"/>
              <a:t> </a:t>
            </a:r>
            <a:r>
              <a:rPr lang="it-IT" sz="2000" dirty="0" err="1" smtClean="0"/>
              <a:t>events</a:t>
            </a:r>
            <a:r>
              <a:rPr lang="it-IT" sz="2000" dirty="0" smtClean="0"/>
              <a:t>, </a:t>
            </a:r>
            <a:r>
              <a:rPr lang="it-IT" sz="2000" dirty="0" err="1" smtClean="0"/>
              <a:t>all</a:t>
            </a:r>
            <a:r>
              <a:rPr lang="it-IT" sz="2000" dirty="0" smtClean="0"/>
              <a:t> </a:t>
            </a:r>
            <a:r>
              <a:rPr lang="it-IT" sz="2000" b="1" dirty="0" smtClean="0">
                <a:solidFill>
                  <a:schemeClr val="tx1"/>
                </a:solidFill>
              </a:rPr>
              <a:t>N</a:t>
            </a:r>
            <a:r>
              <a:rPr lang="it-IT" sz="2000" b="1" baseline="-25000" dirty="0" smtClean="0">
                <a:solidFill>
                  <a:schemeClr val="tx1"/>
                </a:solidFill>
              </a:rPr>
              <a:t>S</a:t>
            </a:r>
            <a:r>
              <a:rPr lang="it-IT" sz="2000" dirty="0" smtClean="0">
                <a:solidFill>
                  <a:schemeClr val="tx1"/>
                </a:solidFill>
              </a:rPr>
              <a:t>&gt;</a:t>
            </a:r>
            <a:r>
              <a:rPr lang="it-IT" sz="2000" b="1" dirty="0" smtClean="0">
                <a:solidFill>
                  <a:schemeClr val="tx1"/>
                </a:solidFill>
              </a:rPr>
              <a:t>N</a:t>
            </a:r>
            <a:r>
              <a:rPr lang="it-IT" sz="2000" b="1" baseline="-25000" dirty="0" smtClean="0">
                <a:solidFill>
                  <a:schemeClr val="tx1"/>
                </a:solidFill>
              </a:rPr>
              <a:t>0,S</a:t>
            </a:r>
            <a:r>
              <a:rPr lang="it-IT" sz="2000" dirty="0" smtClean="0"/>
              <a:t> are </a:t>
            </a:r>
            <a:r>
              <a:rPr lang="it-IT" sz="2000" dirty="0" err="1" smtClean="0"/>
              <a:t>excluded</a:t>
            </a:r>
            <a:r>
              <a:rPr lang="it-IT" sz="2000" dirty="0" smtClean="0"/>
              <a:t> </a:t>
            </a:r>
            <a:r>
              <a:rPr lang="it-IT" sz="2000" dirty="0" err="1" smtClean="0"/>
              <a:t>at</a:t>
            </a:r>
            <a:r>
              <a:rPr lang="it-IT" sz="2000" dirty="0" smtClean="0"/>
              <a:t> </a:t>
            </a:r>
            <a:r>
              <a:rPr lang="it-IT" sz="2000" dirty="0" err="1" smtClean="0"/>
              <a:t>confidence</a:t>
            </a:r>
            <a:r>
              <a:rPr lang="it-IT" sz="2000" dirty="0" smtClean="0"/>
              <a:t> </a:t>
            </a:r>
            <a:r>
              <a:rPr lang="it-IT" sz="2000" dirty="0" err="1" smtClean="0"/>
              <a:t>level</a:t>
            </a:r>
            <a:r>
              <a:rPr lang="it-IT" sz="2000" dirty="0" smtClean="0"/>
              <a:t> </a:t>
            </a:r>
            <a:r>
              <a:rPr lang="it-IT" sz="2000" dirty="0" smtClean="0">
                <a:latin typeface="Symbol" charset="2"/>
                <a:cs typeface="Symbol" charset="2"/>
              </a:rPr>
              <a:t>a</a:t>
            </a:r>
            <a:r>
              <a:rPr lang="it-IT" sz="2000" dirty="0" smtClean="0"/>
              <a:t>, </a:t>
            </a:r>
            <a:r>
              <a:rPr lang="it-IT" sz="2000" dirty="0" err="1" smtClean="0"/>
              <a:t>where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the </a:t>
            </a:r>
            <a:r>
              <a:rPr lang="it-IT" sz="2000" b="1" dirty="0">
                <a:solidFill>
                  <a:schemeClr val="tx1"/>
                </a:solidFill>
              </a:rPr>
              <a:t>N</a:t>
            </a:r>
            <a:r>
              <a:rPr lang="it-IT" sz="2000" b="1" baseline="-25000" dirty="0">
                <a:solidFill>
                  <a:schemeClr val="tx1"/>
                </a:solidFill>
              </a:rPr>
              <a:t>0,</a:t>
            </a:r>
            <a:r>
              <a:rPr lang="it-IT" sz="2000" b="1" baseline="-25000" dirty="0" smtClean="0">
                <a:solidFill>
                  <a:schemeClr val="tx1"/>
                </a:solidFill>
              </a:rPr>
              <a:t>S </a:t>
            </a:r>
            <a:r>
              <a:rPr lang="it-IT" sz="2000" dirty="0" smtClean="0"/>
              <a:t>minimum </a:t>
            </a:r>
            <a:r>
              <a:rPr lang="it-IT" sz="2000" dirty="0" err="1" smtClean="0"/>
              <a:t>one</a:t>
            </a:r>
            <a:r>
              <a:rPr lang="it-IT" sz="2000" dirty="0" smtClean="0"/>
              <a:t> </a:t>
            </a:r>
            <a:r>
              <a:rPr lang="it-IT" sz="2000" dirty="0" err="1" smtClean="0"/>
              <a:t>satisfying</a:t>
            </a:r>
            <a:r>
              <a:rPr lang="it-IT" sz="2000" dirty="0" smtClean="0"/>
              <a:t> the relation: </a:t>
            </a:r>
          </a:p>
          <a:p>
            <a:pPr marL="739775" lvl="2" indent="-338138"/>
            <a:endParaRPr lang="it-IT" sz="2000" dirty="0"/>
          </a:p>
          <a:p>
            <a:pPr marL="739775" lvl="2" indent="-338138"/>
            <a:r>
              <a:rPr lang="it-IT" sz="2000" i="1" dirty="0" err="1" smtClean="0"/>
              <a:t>Determining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this</a:t>
            </a:r>
            <a:r>
              <a:rPr lang="it-IT" sz="2000" i="1" dirty="0" smtClean="0"/>
              <a:t> minimum, </a:t>
            </a:r>
            <a:r>
              <a:rPr lang="it-IT" sz="2000" i="1" dirty="0" err="1" smtClean="0"/>
              <a:t>even</a:t>
            </a:r>
            <a:r>
              <a:rPr lang="it-IT" sz="2000" i="1" dirty="0" smtClean="0"/>
              <a:t> in </a:t>
            </a:r>
            <a:r>
              <a:rPr lang="it-IT" sz="2000" i="1" dirty="0" err="1" smtClean="0"/>
              <a:t>this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simple</a:t>
            </a:r>
            <a:r>
              <a:rPr lang="it-IT" sz="2000" i="1" dirty="0" smtClean="0"/>
              <a:t> case </a:t>
            </a:r>
            <a:r>
              <a:rPr lang="it-IT" sz="2000" i="1" dirty="0" err="1" smtClean="0"/>
              <a:t>is</a:t>
            </a:r>
            <a:r>
              <a:rPr lang="it-IT" sz="2000" i="1" dirty="0"/>
              <a:t> </a:t>
            </a:r>
            <a:r>
              <a:rPr lang="it-IT" sz="2000" i="1" dirty="0" err="1" smtClean="0"/>
              <a:t>quite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computationally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expensive</a:t>
            </a:r>
            <a:r>
              <a:rPr lang="it-IT" sz="2000" i="1" dirty="0" smtClean="0"/>
              <a:t>, and special </a:t>
            </a:r>
            <a:r>
              <a:rPr lang="it-IT" sz="2000" i="1" dirty="0" err="1" smtClean="0"/>
              <a:t>tools</a:t>
            </a:r>
            <a:r>
              <a:rPr lang="it-IT" sz="2000" i="1" dirty="0" smtClean="0"/>
              <a:t> are </a:t>
            </a:r>
            <a:r>
              <a:rPr lang="it-IT" sz="2000" i="1" dirty="0" err="1" smtClean="0"/>
              <a:t>usually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employed</a:t>
            </a:r>
            <a:r>
              <a:rPr lang="it-IT" sz="2000" dirty="0" smtClean="0"/>
              <a:t>. </a:t>
            </a:r>
          </a:p>
          <a:p>
            <a:pPr marL="338138" lvl="1" indent="-338138">
              <a:buFontTx/>
              <a:buChar char="•"/>
            </a:pPr>
            <a:r>
              <a:rPr lang="it-IT" sz="2000" b="1" dirty="0" err="1" smtClean="0"/>
              <a:t>Expected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exclusion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limit</a:t>
            </a:r>
            <a:r>
              <a:rPr lang="it-IT" sz="2000" b="1" dirty="0" smtClean="0"/>
              <a:t>:</a:t>
            </a:r>
          </a:p>
          <a:p>
            <a:pPr marL="739775" lvl="2" indent="-338138"/>
            <a:r>
              <a:rPr lang="it-IT" sz="2000" dirty="0" err="1" smtClean="0"/>
              <a:t>Is</a:t>
            </a:r>
            <a:r>
              <a:rPr lang="it-IT" sz="2000" dirty="0" smtClean="0"/>
              <a:t> the </a:t>
            </a:r>
            <a:r>
              <a:rPr lang="it-IT" sz="2000" dirty="0" err="1" smtClean="0"/>
              <a:t>one</a:t>
            </a:r>
            <a:r>
              <a:rPr lang="it-IT" sz="2000" dirty="0" smtClean="0"/>
              <a:t> </a:t>
            </a:r>
            <a:r>
              <a:rPr lang="it-IT" sz="2000" dirty="0" err="1" smtClean="0"/>
              <a:t>that</a:t>
            </a:r>
            <a:r>
              <a:rPr lang="it-IT" sz="2000" dirty="0" smtClean="0"/>
              <a:t>  </a:t>
            </a:r>
            <a:r>
              <a:rPr lang="it-IT" sz="2000" dirty="0" err="1" smtClean="0"/>
              <a:t>would</a:t>
            </a:r>
            <a:r>
              <a:rPr lang="it-IT" sz="2000" dirty="0" smtClean="0"/>
              <a:t> </a:t>
            </a:r>
            <a:r>
              <a:rPr lang="it-IT" sz="2000" dirty="0" err="1" smtClean="0"/>
              <a:t>obtained</a:t>
            </a:r>
            <a:r>
              <a:rPr lang="it-IT" sz="2000" dirty="0" smtClean="0"/>
              <a:t> </a:t>
            </a:r>
            <a:r>
              <a:rPr lang="it-IT" sz="2000" dirty="0" err="1" smtClean="0"/>
              <a:t>if</a:t>
            </a:r>
            <a:r>
              <a:rPr lang="it-IT" sz="2000" dirty="0" smtClean="0"/>
              <a:t> </a:t>
            </a:r>
            <a:r>
              <a:rPr lang="it-IT" sz="2000" b="1" dirty="0" err="1" smtClean="0">
                <a:solidFill>
                  <a:schemeClr val="tx1"/>
                </a:solidFill>
              </a:rPr>
              <a:t>N</a:t>
            </a:r>
            <a:r>
              <a:rPr lang="it-IT" sz="2000" b="1" baseline="-25000" dirty="0" err="1" smtClean="0">
                <a:solidFill>
                  <a:schemeClr val="tx1"/>
                </a:solidFill>
              </a:rPr>
              <a:t>obs</a:t>
            </a:r>
            <a:r>
              <a:rPr lang="it-IT" sz="2000" dirty="0" smtClean="0"/>
              <a:t> </a:t>
            </a:r>
            <a:r>
              <a:rPr lang="it-IT" sz="2000" dirty="0" err="1" smtClean="0"/>
              <a:t>would</a:t>
            </a:r>
            <a:r>
              <a:rPr lang="it-IT" sz="2000" dirty="0" smtClean="0"/>
              <a:t> </a:t>
            </a:r>
            <a:r>
              <a:rPr lang="it-IT" sz="2000" dirty="0" err="1" smtClean="0"/>
              <a:t>correspond</a:t>
            </a:r>
            <a:r>
              <a:rPr lang="it-IT" sz="2000" dirty="0" smtClean="0"/>
              <a:t> to the </a:t>
            </a:r>
            <a:r>
              <a:rPr lang="it-IT" sz="2000" dirty="0" err="1" smtClean="0"/>
              <a:t>median</a:t>
            </a:r>
            <a:r>
              <a:rPr lang="it-IT" sz="2000" dirty="0" smtClean="0"/>
              <a:t> of</a:t>
            </a:r>
          </a:p>
          <a:p>
            <a:pPr marL="739775" lvl="2" indent="-338138"/>
            <a:endParaRPr lang="it-IT" sz="2000" dirty="0"/>
          </a:p>
          <a:p>
            <a:pPr marL="739775" lvl="2" indent="-338138"/>
            <a:r>
              <a:rPr lang="it-IT" sz="2000" dirty="0" smtClean="0"/>
              <a:t>The ±1</a:t>
            </a:r>
            <a:r>
              <a:rPr lang="it-IT" sz="2000" dirty="0" smtClean="0">
                <a:latin typeface="Symbol" charset="2"/>
                <a:cs typeface="Symbol" charset="2"/>
              </a:rPr>
              <a:t>s</a:t>
            </a:r>
            <a:r>
              <a:rPr lang="it-IT" sz="2000" dirty="0" smtClean="0">
                <a:cs typeface="Symbol" charset="2"/>
              </a:rPr>
              <a:t> </a:t>
            </a:r>
            <a:r>
              <a:rPr lang="it-IT" sz="2000" dirty="0" err="1" smtClean="0">
                <a:cs typeface="Symbol" charset="2"/>
              </a:rPr>
              <a:t>expected</a:t>
            </a:r>
            <a:r>
              <a:rPr lang="it-IT" sz="2000" dirty="0" smtClean="0">
                <a:cs typeface="Symbol" charset="2"/>
              </a:rPr>
              <a:t> </a:t>
            </a:r>
            <a:r>
              <a:rPr lang="it-IT" sz="2000" dirty="0" err="1" smtClean="0">
                <a:cs typeface="Symbol" charset="2"/>
              </a:rPr>
              <a:t>values</a:t>
            </a:r>
            <a:r>
              <a:rPr lang="it-IT" sz="2000" dirty="0" smtClean="0">
                <a:cs typeface="Symbol" charset="2"/>
              </a:rPr>
              <a:t> </a:t>
            </a:r>
            <a:r>
              <a:rPr lang="it-IT" sz="2000" dirty="0" err="1" smtClean="0">
                <a:cs typeface="Symbol" charset="2"/>
              </a:rPr>
              <a:t>correspond</a:t>
            </a:r>
            <a:r>
              <a:rPr lang="it-IT" sz="2000" dirty="0" smtClean="0">
                <a:cs typeface="Symbol" charset="2"/>
              </a:rPr>
              <a:t> to the </a:t>
            </a:r>
            <a:r>
              <a:rPr lang="it-IT" sz="2000" dirty="0" err="1" smtClean="0">
                <a:cs typeface="Symbol" charset="2"/>
              </a:rPr>
              <a:t>limit</a:t>
            </a:r>
            <a:r>
              <a:rPr lang="it-IT" sz="2000" dirty="0" smtClean="0">
                <a:cs typeface="Symbol" charset="2"/>
              </a:rPr>
              <a:t> </a:t>
            </a:r>
            <a:r>
              <a:rPr lang="it-IT" sz="2000" dirty="0" err="1" smtClean="0">
                <a:cs typeface="Symbol" charset="2"/>
              </a:rPr>
              <a:t>that</a:t>
            </a:r>
            <a:r>
              <a:rPr lang="it-IT" sz="2000" dirty="0" smtClean="0">
                <a:cs typeface="Symbol" charset="2"/>
              </a:rPr>
              <a:t> </a:t>
            </a:r>
            <a:r>
              <a:rPr lang="it-IT" sz="2000" dirty="0" err="1" smtClean="0">
                <a:cs typeface="Symbol" charset="2"/>
              </a:rPr>
              <a:t>would</a:t>
            </a:r>
            <a:r>
              <a:rPr lang="it-IT" sz="2000" dirty="0" smtClean="0">
                <a:cs typeface="Symbol" charset="2"/>
              </a:rPr>
              <a:t> be </a:t>
            </a:r>
            <a:r>
              <a:rPr lang="it-IT" sz="2000" dirty="0" err="1" smtClean="0">
                <a:cs typeface="Symbol" charset="2"/>
              </a:rPr>
              <a:t>obtained</a:t>
            </a:r>
            <a:r>
              <a:rPr lang="it-IT" sz="2000" dirty="0" smtClean="0">
                <a:cs typeface="Symbol" charset="2"/>
              </a:rPr>
              <a:t> </a:t>
            </a:r>
            <a:r>
              <a:rPr lang="it-IT" sz="2000" dirty="0" err="1" smtClean="0">
                <a:cs typeface="Symbol" charset="2"/>
              </a:rPr>
              <a:t>if</a:t>
            </a:r>
            <a:r>
              <a:rPr lang="it-IT" sz="2000" dirty="0" smtClean="0">
                <a:cs typeface="Symbol" charset="2"/>
              </a:rPr>
              <a:t> </a:t>
            </a:r>
            <a:r>
              <a:rPr lang="it-IT" sz="2000" dirty="0" smtClean="0"/>
              <a:t> </a:t>
            </a:r>
            <a:r>
              <a:rPr lang="it-IT" sz="2000" b="1" dirty="0" err="1">
                <a:solidFill>
                  <a:schemeClr val="tx1"/>
                </a:solidFill>
              </a:rPr>
              <a:t>N</a:t>
            </a:r>
            <a:r>
              <a:rPr lang="it-IT" sz="2000" b="1" baseline="-25000" dirty="0" err="1">
                <a:solidFill>
                  <a:schemeClr val="tx1"/>
                </a:solidFill>
              </a:rPr>
              <a:t>obs</a:t>
            </a:r>
            <a:r>
              <a:rPr lang="it-IT" sz="2000" dirty="0"/>
              <a:t> </a:t>
            </a:r>
            <a:r>
              <a:rPr lang="it-IT" sz="2000" dirty="0" err="1"/>
              <a:t>would</a:t>
            </a:r>
            <a:r>
              <a:rPr lang="it-IT" sz="2000" dirty="0"/>
              <a:t> </a:t>
            </a:r>
            <a:r>
              <a:rPr lang="it-IT" sz="2000" dirty="0" smtClean="0"/>
              <a:t>coincide with the 16% and 84% </a:t>
            </a:r>
            <a:r>
              <a:rPr lang="it-IT" sz="2000" dirty="0" err="1" smtClean="0"/>
              <a:t>percentiles</a:t>
            </a:r>
            <a:r>
              <a:rPr lang="it-IT" sz="2000" dirty="0" smtClean="0"/>
              <a:t> of </a:t>
            </a:r>
          </a:p>
          <a:p>
            <a:pPr marL="739775" lvl="2" indent="-338138"/>
            <a:r>
              <a:rPr lang="it-IT" sz="2000" dirty="0"/>
              <a:t>The ±1</a:t>
            </a:r>
            <a:r>
              <a:rPr lang="it-IT" sz="2000" dirty="0">
                <a:latin typeface="Symbol" charset="2"/>
                <a:cs typeface="Symbol" charset="2"/>
              </a:rPr>
              <a:t>s</a:t>
            </a:r>
            <a:r>
              <a:rPr lang="it-IT" sz="2000" dirty="0">
                <a:cs typeface="Symbol" charset="2"/>
              </a:rPr>
              <a:t> </a:t>
            </a:r>
            <a:r>
              <a:rPr lang="it-IT" sz="2000" dirty="0" err="1">
                <a:cs typeface="Symbol" charset="2"/>
              </a:rPr>
              <a:t>expected</a:t>
            </a:r>
            <a:r>
              <a:rPr lang="it-IT" sz="2000" dirty="0">
                <a:cs typeface="Symbol" charset="2"/>
              </a:rPr>
              <a:t> </a:t>
            </a:r>
            <a:r>
              <a:rPr lang="it-IT" sz="2000" dirty="0" err="1">
                <a:cs typeface="Symbol" charset="2"/>
              </a:rPr>
              <a:t>values</a:t>
            </a:r>
            <a:r>
              <a:rPr lang="it-IT" sz="2000" dirty="0">
                <a:cs typeface="Symbol" charset="2"/>
              </a:rPr>
              <a:t> </a:t>
            </a:r>
            <a:r>
              <a:rPr lang="it-IT" sz="2000" dirty="0" err="1">
                <a:cs typeface="Symbol" charset="2"/>
              </a:rPr>
              <a:t>correspond</a:t>
            </a:r>
            <a:r>
              <a:rPr lang="it-IT" sz="2000" dirty="0">
                <a:cs typeface="Symbol" charset="2"/>
              </a:rPr>
              <a:t> to the </a:t>
            </a:r>
            <a:r>
              <a:rPr lang="it-IT" sz="2000" dirty="0" err="1">
                <a:cs typeface="Symbol" charset="2"/>
              </a:rPr>
              <a:t>limit</a:t>
            </a:r>
            <a:r>
              <a:rPr lang="it-IT" sz="2000" dirty="0">
                <a:cs typeface="Symbol" charset="2"/>
              </a:rPr>
              <a:t> </a:t>
            </a:r>
            <a:r>
              <a:rPr lang="it-IT" sz="2000" dirty="0" err="1">
                <a:cs typeface="Symbol" charset="2"/>
              </a:rPr>
              <a:t>that</a:t>
            </a:r>
            <a:r>
              <a:rPr lang="it-IT" sz="2000" dirty="0">
                <a:cs typeface="Symbol" charset="2"/>
              </a:rPr>
              <a:t> </a:t>
            </a:r>
            <a:r>
              <a:rPr lang="it-IT" sz="2000" dirty="0" err="1">
                <a:cs typeface="Symbol" charset="2"/>
              </a:rPr>
              <a:t>would</a:t>
            </a:r>
            <a:r>
              <a:rPr lang="it-IT" sz="2000" dirty="0">
                <a:cs typeface="Symbol" charset="2"/>
              </a:rPr>
              <a:t> be </a:t>
            </a:r>
            <a:r>
              <a:rPr lang="it-IT" sz="2000" dirty="0" err="1">
                <a:cs typeface="Symbol" charset="2"/>
              </a:rPr>
              <a:t>obtained</a:t>
            </a:r>
            <a:r>
              <a:rPr lang="it-IT" sz="2000" dirty="0">
                <a:cs typeface="Symbol" charset="2"/>
              </a:rPr>
              <a:t> </a:t>
            </a:r>
            <a:r>
              <a:rPr lang="it-IT" sz="2000" dirty="0" err="1">
                <a:cs typeface="Symbol" charset="2"/>
              </a:rPr>
              <a:t>if</a:t>
            </a:r>
            <a:r>
              <a:rPr lang="it-IT" sz="2000" dirty="0">
                <a:cs typeface="Symbol" charset="2"/>
              </a:rPr>
              <a:t> </a:t>
            </a:r>
            <a:r>
              <a:rPr lang="it-IT" sz="2000" dirty="0"/>
              <a:t> </a:t>
            </a:r>
            <a:r>
              <a:rPr lang="it-IT" sz="2000" b="1" dirty="0" err="1">
                <a:solidFill>
                  <a:schemeClr val="tx1"/>
                </a:solidFill>
              </a:rPr>
              <a:t>N</a:t>
            </a:r>
            <a:r>
              <a:rPr lang="it-IT" sz="2000" b="1" baseline="-25000" dirty="0" err="1">
                <a:solidFill>
                  <a:schemeClr val="tx1"/>
                </a:solidFill>
              </a:rPr>
              <a:t>obs</a:t>
            </a:r>
            <a:r>
              <a:rPr lang="it-IT" sz="2000" dirty="0"/>
              <a:t> </a:t>
            </a:r>
            <a:r>
              <a:rPr lang="it-IT" sz="2000" dirty="0" err="1"/>
              <a:t>would</a:t>
            </a:r>
            <a:r>
              <a:rPr lang="it-IT" sz="2000" dirty="0"/>
              <a:t> coincide with the </a:t>
            </a:r>
            <a:r>
              <a:rPr lang="it-IT" sz="2000" dirty="0" smtClean="0"/>
              <a:t>2.25% </a:t>
            </a:r>
            <a:r>
              <a:rPr lang="it-IT" sz="2000" dirty="0"/>
              <a:t>and </a:t>
            </a:r>
            <a:r>
              <a:rPr lang="it-IT" sz="2000" dirty="0" smtClean="0"/>
              <a:t>97.75% </a:t>
            </a:r>
            <a:r>
              <a:rPr lang="it-IT" sz="2000" dirty="0" err="1"/>
              <a:t>percentiles</a:t>
            </a:r>
            <a:r>
              <a:rPr lang="it-IT" sz="2000" dirty="0"/>
              <a:t> of </a:t>
            </a:r>
            <a:endParaRPr lang="it-IT" sz="2000" dirty="0" smtClean="0"/>
          </a:p>
          <a:p>
            <a:pPr marL="338138" lvl="1" indent="-338138"/>
            <a:r>
              <a:rPr lang="it-IT" sz="2000" b="1" dirty="0" smtClean="0"/>
              <a:t>Compute the </a:t>
            </a:r>
            <a:r>
              <a:rPr lang="it-IT" sz="2000" b="1" dirty="0" err="1" smtClean="0"/>
              <a:t>expected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limits</a:t>
            </a:r>
            <a:r>
              <a:rPr lang="it-IT" sz="2000" b="1" dirty="0" smtClean="0"/>
              <a:t> for ATLAS and </a:t>
            </a:r>
            <a:r>
              <a:rPr lang="it-IT" sz="2000" b="1" dirty="0" err="1" smtClean="0"/>
              <a:t>m</a:t>
            </a:r>
            <a:r>
              <a:rPr lang="it-IT" sz="2000" b="1" baseline="-25000" dirty="0" err="1" smtClean="0"/>
              <a:t>H</a:t>
            </a:r>
            <a:r>
              <a:rPr lang="it-IT" sz="2000" b="1" dirty="0" smtClean="0"/>
              <a:t>=125 </a:t>
            </a:r>
            <a:r>
              <a:rPr lang="it-IT" sz="2000" b="1" dirty="0" err="1" smtClean="0"/>
              <a:t>GeV</a:t>
            </a:r>
            <a:endParaRPr lang="it-IT" sz="2000" b="1" dirty="0"/>
          </a:p>
          <a:p>
            <a:pPr marL="739775" lvl="2" indent="-338138"/>
            <a:endParaRPr lang="it-IT" sz="2000" b="1" baseline="-25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Root and statistics tutorial: Exercises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429875"/>
              </p:ext>
            </p:extLst>
          </p:nvPr>
        </p:nvGraphicFramePr>
        <p:xfrm>
          <a:off x="1568624" y="3717032"/>
          <a:ext cx="15049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Equation" r:id="rId3" imgW="1003300" imgH="266700" progId="Equation.3">
                  <p:embed/>
                </p:oleObj>
              </mc:Choice>
              <mc:Fallback>
                <p:oleObj name="Equation" r:id="rId3" imgW="10033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68624" y="3717032"/>
                        <a:ext cx="1504950" cy="40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2564360"/>
              </p:ext>
            </p:extLst>
          </p:nvPr>
        </p:nvGraphicFramePr>
        <p:xfrm>
          <a:off x="2864768" y="1916832"/>
          <a:ext cx="26670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Equation" r:id="rId5" imgW="1778000" imgH="241300" progId="Equation.3">
                  <p:embed/>
                </p:oleObj>
              </mc:Choice>
              <mc:Fallback>
                <p:oleObj name="Equation" r:id="rId5" imgW="1778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64768" y="1916832"/>
                        <a:ext cx="2667000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468415"/>
              </p:ext>
            </p:extLst>
          </p:nvPr>
        </p:nvGraphicFramePr>
        <p:xfrm>
          <a:off x="7840538" y="4325094"/>
          <a:ext cx="15049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Equation" r:id="rId7" imgW="1003300" imgH="266700" progId="Equation.3">
                  <p:embed/>
                </p:oleObj>
              </mc:Choice>
              <mc:Fallback>
                <p:oleObj name="Equation" r:id="rId7" imgW="10033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40538" y="4325094"/>
                        <a:ext cx="1504950" cy="40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356368"/>
              </p:ext>
            </p:extLst>
          </p:nvPr>
        </p:nvGraphicFramePr>
        <p:xfrm>
          <a:off x="8401050" y="5013176"/>
          <a:ext cx="15049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Equation" r:id="rId8" imgW="1003300" imgH="266700" progId="Equation.3">
                  <p:embed/>
                </p:oleObj>
              </mc:Choice>
              <mc:Fallback>
                <p:oleObj name="Equation" r:id="rId8" imgW="10033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01050" y="5013176"/>
                        <a:ext cx="1504950" cy="40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7392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117563" y="-27384"/>
            <a:ext cx="10219135" cy="7056784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8" name="Picture 7" descr="lim2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84" y="3356992"/>
            <a:ext cx="4154959" cy="350252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 descr="lim3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04" y="-27384"/>
            <a:ext cx="3991852" cy="351045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Picture 3" descr="lim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" y="-99392"/>
            <a:ext cx="4166530" cy="354836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9243477" y="6724600"/>
            <a:ext cx="90805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94472" y="2348880"/>
            <a:ext cx="1338828" cy="446276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2011 data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33087" y="2420888"/>
            <a:ext cx="1351652" cy="446276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2012 data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22697" y="5733256"/>
            <a:ext cx="2095445" cy="446276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2011+2012 data</a:t>
            </a:r>
          </a:p>
        </p:txBody>
      </p:sp>
      <p:sp>
        <p:nvSpPr>
          <p:cNvPr id="27" name="Rectangle 26"/>
          <p:cNvSpPr>
            <a:spLocks/>
          </p:cNvSpPr>
          <p:nvPr/>
        </p:nvSpPr>
        <p:spPr bwMode="auto">
          <a:xfrm>
            <a:off x="1598627" y="44912"/>
            <a:ext cx="1209000" cy="295204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9" name="Rectangle 28"/>
          <p:cNvSpPr>
            <a:spLocks/>
          </p:cNvSpPr>
          <p:nvPr/>
        </p:nvSpPr>
        <p:spPr bwMode="auto">
          <a:xfrm>
            <a:off x="7527286" y="44624"/>
            <a:ext cx="1248139" cy="2952328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3" name="Rectangle 32"/>
          <p:cNvSpPr>
            <a:spLocks/>
          </p:cNvSpPr>
          <p:nvPr/>
        </p:nvSpPr>
        <p:spPr bwMode="auto">
          <a:xfrm>
            <a:off x="4602121" y="3501008"/>
            <a:ext cx="1443000" cy="2952328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3256" y="4542220"/>
            <a:ext cx="2008996" cy="877163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Excluded (95% CL): </a:t>
            </a:r>
          </a:p>
          <a:p>
            <a:r>
              <a:rPr lang="en-US" sz="1700" dirty="0" smtClean="0">
                <a:effectLst/>
              </a:rPr>
              <a:t>130-170 </a:t>
            </a:r>
            <a:r>
              <a:rPr lang="en-US" sz="1700" dirty="0" err="1" smtClean="0">
                <a:effectLst/>
              </a:rPr>
              <a:t>GeV</a:t>
            </a:r>
            <a:r>
              <a:rPr lang="en-US" sz="1700" dirty="0" smtClean="0">
                <a:effectLst/>
              </a:rPr>
              <a:t>   </a:t>
            </a:r>
          </a:p>
          <a:p>
            <a:r>
              <a:rPr lang="en-US" sz="1700" dirty="0" smtClean="0">
                <a:effectLst/>
              </a:rPr>
              <a:t>Expected: </a:t>
            </a:r>
            <a:r>
              <a:rPr lang="en-US" sz="1700" dirty="0" err="1" smtClean="0">
                <a:effectLst/>
              </a:rPr>
              <a:t>xxxx</a:t>
            </a:r>
            <a:r>
              <a:rPr lang="en-US" sz="1700" dirty="0" smtClean="0">
                <a:effectLst/>
              </a:rPr>
              <a:t> </a:t>
            </a:r>
            <a:r>
              <a:rPr lang="en-US" sz="1700" dirty="0" err="1" smtClean="0">
                <a:effectLst/>
              </a:rPr>
              <a:t>GeV</a:t>
            </a:r>
            <a:endParaRPr lang="en-US" sz="1700" dirty="0" smtClean="0"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455" y="4365105"/>
            <a:ext cx="2209121" cy="1138773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Excluded (95% CL): </a:t>
            </a:r>
          </a:p>
          <a:p>
            <a:r>
              <a:rPr lang="en-US" sz="1700" dirty="0" smtClean="0">
                <a:effectLst/>
              </a:rPr>
              <a:t>131-162, 170-460 </a:t>
            </a:r>
            <a:r>
              <a:rPr lang="en-US" sz="1700" dirty="0" err="1" smtClean="0">
                <a:effectLst/>
              </a:rPr>
              <a:t>GeV</a:t>
            </a:r>
            <a:r>
              <a:rPr lang="en-US" sz="1700" dirty="0" smtClean="0">
                <a:effectLst/>
              </a:rPr>
              <a:t>   </a:t>
            </a:r>
          </a:p>
          <a:p>
            <a:r>
              <a:rPr lang="en-US" sz="1700" dirty="0" smtClean="0">
                <a:effectLst/>
              </a:rPr>
              <a:t>Expected:  </a:t>
            </a:r>
          </a:p>
          <a:p>
            <a:r>
              <a:rPr lang="en-US" sz="1700" dirty="0" smtClean="0">
                <a:effectLst/>
              </a:rPr>
              <a:t>124-164, 176-500 </a:t>
            </a:r>
            <a:r>
              <a:rPr lang="en-US" sz="1700" dirty="0" err="1" smtClean="0">
                <a:effectLst/>
              </a:rPr>
              <a:t>GeV</a:t>
            </a:r>
            <a:endParaRPr lang="en-US" sz="1700" dirty="0" smtClean="0">
              <a:effectLst/>
            </a:endParaRP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9477503" y="44624"/>
            <a:ext cx="234026" cy="2952328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6435165" y="3501008"/>
            <a:ext cx="468052" cy="2952328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32720" y="2924944"/>
            <a:ext cx="4880992" cy="12926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 indent="0"/>
            <a:r>
              <a:rPr lang="it-IT" sz="2000" b="1" dirty="0" err="1"/>
              <a:t>Repeating</a:t>
            </a:r>
            <a:r>
              <a:rPr lang="it-IT" sz="2000" b="1" dirty="0"/>
              <a:t> the </a:t>
            </a:r>
            <a:r>
              <a:rPr lang="it-IT" sz="2000" b="1" dirty="0" err="1"/>
              <a:t>same</a:t>
            </a:r>
            <a:r>
              <a:rPr lang="it-IT" sz="2000" b="1" dirty="0"/>
              <a:t> </a:t>
            </a:r>
            <a:r>
              <a:rPr lang="it-IT" sz="2000" b="1" dirty="0" err="1"/>
              <a:t>calculation</a:t>
            </a:r>
            <a:r>
              <a:rPr lang="it-IT" sz="2000" b="1" dirty="0"/>
              <a:t> for </a:t>
            </a:r>
            <a:r>
              <a:rPr lang="it-IT" sz="2000" b="1" dirty="0" err="1"/>
              <a:t>all</a:t>
            </a:r>
            <a:r>
              <a:rPr lang="it-IT" sz="2000" b="1" dirty="0"/>
              <a:t> </a:t>
            </a:r>
            <a:r>
              <a:rPr lang="it-IT" sz="2000" b="1" dirty="0" err="1" smtClean="0"/>
              <a:t>m</a:t>
            </a:r>
            <a:r>
              <a:rPr lang="it-IT" sz="2000" b="1" baseline="-25000" dirty="0" err="1" smtClean="0"/>
              <a:t>H</a:t>
            </a:r>
            <a:r>
              <a:rPr lang="it-IT" sz="2000" b="1" dirty="0" smtClean="0"/>
              <a:t> </a:t>
            </a:r>
            <a:r>
              <a:rPr lang="it-IT" sz="2000" b="1" dirty="0" err="1"/>
              <a:t>hypothesis</a:t>
            </a:r>
            <a:r>
              <a:rPr lang="it-IT" sz="2000" b="1" dirty="0"/>
              <a:t> </a:t>
            </a:r>
            <a:r>
              <a:rPr lang="it-IT" sz="2000" b="1" dirty="0" err="1"/>
              <a:t>is</a:t>
            </a:r>
            <a:r>
              <a:rPr lang="it-IT" sz="2000" b="1" dirty="0"/>
              <a:t> the way the </a:t>
            </a:r>
            <a:r>
              <a:rPr lang="it-IT" sz="2000" b="1" dirty="0" err="1"/>
              <a:t>famous</a:t>
            </a:r>
            <a:r>
              <a:rPr lang="it-IT" sz="2000" b="1" dirty="0"/>
              <a:t> band plots are </a:t>
            </a:r>
            <a:r>
              <a:rPr lang="it-IT" sz="2000" b="1" dirty="0" err="1"/>
              <a:t>produced</a:t>
            </a:r>
            <a:r>
              <a:rPr lang="it-IT" sz="2000" b="1" dirty="0"/>
              <a:t>.</a:t>
            </a:r>
            <a:endParaRPr lang="it-IT" sz="2000" b="1" baseline="-25000" dirty="0">
              <a:solidFill>
                <a:schemeClr val="tx1"/>
              </a:solidFill>
            </a:endParaRPr>
          </a:p>
          <a:p>
            <a:r>
              <a:rPr lang="en-GB" sz="1800" dirty="0" smtClean="0"/>
              <a:t>From F. </a:t>
            </a:r>
            <a:r>
              <a:rPr lang="en-GB" sz="1800" dirty="0" err="1" smtClean="0"/>
              <a:t>Gianotti’s</a:t>
            </a:r>
            <a:r>
              <a:rPr lang="en-GB" sz="1800" dirty="0" smtClean="0"/>
              <a:t> </a:t>
            </a:r>
            <a:r>
              <a:rPr lang="en-GB" sz="1800" b="1" dirty="0" smtClean="0"/>
              <a:t>Higgs</a:t>
            </a:r>
            <a:r>
              <a:rPr lang="en-GB" sz="1800" dirty="0" smtClean="0"/>
              <a:t> seminar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68111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3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Hasco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TLAS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Hasco.potx</Template>
  <TotalTime>37595</TotalTime>
  <Words>587</Words>
  <Application>Microsoft Macintosh PowerPoint</Application>
  <PresentationFormat>A4 Paper (210x297 mm)</PresentationFormat>
  <Paragraphs>91</Paragraphs>
  <Slides>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Hasco</vt:lpstr>
      <vt:lpstr>ATLAS</vt:lpstr>
      <vt:lpstr>Equation</vt:lpstr>
      <vt:lpstr>ROOT and statistics tutorial Exercise: Discover the Higgs, part 2</vt:lpstr>
      <vt:lpstr>Outline</vt:lpstr>
      <vt:lpstr>Confidence level definition</vt:lpstr>
      <vt:lpstr>Confidence level computation</vt:lpstr>
      <vt:lpstr>Computing confidence levels</vt:lpstr>
      <vt:lpstr>Computing exclusion limit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Attilio Andreazza</dc:creator>
  <cp:lastModifiedBy>Attilio Andreazza</cp:lastModifiedBy>
  <cp:revision>570</cp:revision>
  <dcterms:created xsi:type="dcterms:W3CDTF">2003-02-12T10:22:35Z</dcterms:created>
  <dcterms:modified xsi:type="dcterms:W3CDTF">2012-07-19T09:17:29Z</dcterms:modified>
</cp:coreProperties>
</file>