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6" r:id="rId7"/>
    <p:sldId id="258" r:id="rId8"/>
    <p:sldId id="259" r:id="rId9"/>
    <p:sldId id="260" r:id="rId10"/>
    <p:sldId id="267" r:id="rId11"/>
    <p:sldId id="261" r:id="rId12"/>
    <p:sldId id="262" r:id="rId13"/>
    <p:sldId id="268" r:id="rId14"/>
    <p:sldId id="263" r:id="rId15"/>
    <p:sldId id="264" r:id="rId16"/>
    <p:sldId id="265" r:id="rId17"/>
    <p:sldId id="270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2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T0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91.0</c:v>
                </c:pt>
                <c:pt idx="1">
                  <c:v>100.0</c:v>
                </c:pt>
                <c:pt idx="2">
                  <c:v>100.0</c:v>
                </c:pt>
                <c:pt idx="3">
                  <c:v>120.0</c:v>
                </c:pt>
                <c:pt idx="4">
                  <c:v>120.0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CAF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35.0</c:v>
                </c:pt>
                <c:pt idx="1">
                  <c:v>35.0</c:v>
                </c:pt>
                <c:pt idx="2">
                  <c:v>45.0</c:v>
                </c:pt>
                <c:pt idx="3">
                  <c:v>55.0</c:v>
                </c:pt>
                <c:pt idx="4">
                  <c:v>55.0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T1s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98.4</c:v>
                </c:pt>
                <c:pt idx="1">
                  <c:v>151.2</c:v>
                </c:pt>
                <c:pt idx="2">
                  <c:v>151.2</c:v>
                </c:pt>
                <c:pt idx="3">
                  <c:v>174.0</c:v>
                </c:pt>
                <c:pt idx="4">
                  <c:v>174.0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T2s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  <c:pt idx="0">
                  <c:v>166.0</c:v>
                </c:pt>
                <c:pt idx="1">
                  <c:v>211.0</c:v>
                </c:pt>
                <c:pt idx="2">
                  <c:v>211.0</c:v>
                </c:pt>
                <c:pt idx="3">
                  <c:v>216.0</c:v>
                </c:pt>
                <c:pt idx="4">
                  <c:v>216.0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8168552"/>
        <c:axId val="-2038165384"/>
      </c:barChart>
      <c:catAx>
        <c:axId val="-2038168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38165384"/>
        <c:crosses val="autoZero"/>
        <c:auto val="1"/>
        <c:lblAlgn val="ctr"/>
        <c:lblOffset val="100"/>
        <c:noMultiLvlLbl val="0"/>
      </c:catAx>
      <c:valAx>
        <c:axId val="-2038165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38168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rgbClr val="FFFFFE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T0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22.8</c:v>
                </c:pt>
                <c:pt idx="1">
                  <c:v>26.1</c:v>
                </c:pt>
                <c:pt idx="2">
                  <c:v>30.3</c:v>
                </c:pt>
                <c:pt idx="3">
                  <c:v>42.7</c:v>
                </c:pt>
                <c:pt idx="4">
                  <c:v>57.3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T1s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19.6</c:v>
                </c:pt>
                <c:pt idx="1">
                  <c:v>23.9</c:v>
                </c:pt>
                <c:pt idx="2">
                  <c:v>26.8</c:v>
                </c:pt>
                <c:pt idx="3">
                  <c:v>37.0</c:v>
                </c:pt>
                <c:pt idx="4">
                  <c:v>49.0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2137176"/>
        <c:axId val="-2122134120"/>
      </c:barChart>
      <c:catAx>
        <c:axId val="-2122137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E"/>
                </a:solidFill>
              </a:defRPr>
            </a:pPr>
            <a:endParaRPr lang="en-US"/>
          </a:p>
        </c:txPr>
        <c:crossAx val="-2122134120"/>
        <c:crosses val="autoZero"/>
        <c:auto val="1"/>
        <c:lblAlgn val="ctr"/>
        <c:lblOffset val="100"/>
        <c:noMultiLvlLbl val="0"/>
      </c:catAx>
      <c:valAx>
        <c:axId val="-2122134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E"/>
                </a:solidFill>
              </a:defRPr>
            </a:pPr>
            <a:endParaRPr lang="en-US"/>
          </a:p>
        </c:txPr>
        <c:crossAx val="-21221371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FFFFFE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T0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10.8</c:v>
                </c:pt>
                <c:pt idx="1">
                  <c:v>10.8</c:v>
                </c:pt>
                <c:pt idx="2">
                  <c:v>13.8</c:v>
                </c:pt>
                <c:pt idx="3">
                  <c:v>16.7</c:v>
                </c:pt>
                <c:pt idx="4">
                  <c:v>19.5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CAF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0.24</c:v>
                </c:pt>
                <c:pt idx="1">
                  <c:v>0.24</c:v>
                </c:pt>
                <c:pt idx="2">
                  <c:v>0.34</c:v>
                </c:pt>
                <c:pt idx="3">
                  <c:v>0.44</c:v>
                </c:pt>
                <c:pt idx="4">
                  <c:v>0.54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T1s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8.9</c:v>
                </c:pt>
                <c:pt idx="1">
                  <c:v>8.9</c:v>
                </c:pt>
                <c:pt idx="2">
                  <c:v>11.3</c:v>
                </c:pt>
                <c:pt idx="3">
                  <c:v>13.5</c:v>
                </c:pt>
                <c:pt idx="4">
                  <c:v>16.0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T2s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15.8</c:v>
                </c:pt>
                <c:pt idx="1">
                  <c:v>15.8</c:v>
                </c:pt>
                <c:pt idx="2">
                  <c:v>20.1</c:v>
                </c:pt>
                <c:pt idx="3">
                  <c:v>24.0</c:v>
                </c:pt>
                <c:pt idx="4">
                  <c:v>27.8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2239384"/>
        <c:axId val="-2122242664"/>
      </c:barChart>
      <c:catAx>
        <c:axId val="-2122239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E"/>
                </a:solidFill>
              </a:defRPr>
            </a:pPr>
            <a:endParaRPr lang="en-US"/>
          </a:p>
        </c:txPr>
        <c:crossAx val="-2122242664"/>
        <c:crosses val="autoZero"/>
        <c:auto val="1"/>
        <c:lblAlgn val="ctr"/>
        <c:lblOffset val="100"/>
        <c:noMultiLvlLbl val="0"/>
      </c:catAx>
      <c:valAx>
        <c:axId val="-2122242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E"/>
                </a:solidFill>
              </a:defRPr>
            </a:pPr>
            <a:endParaRPr lang="en-US"/>
          </a:p>
        </c:txPr>
        <c:crossAx val="-21222393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FFFFFE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0.23747</cdr:x>
      <cdr:y>0.35624</cdr:y>
    </cdr:from>
    <cdr:to>
      <cdr:x>0.34391</cdr:x>
      <cdr:y>0.43197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7609" y="1447776"/>
          <a:ext cx="648858" cy="3077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defTabSz="457200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1pPr>
          <a:lvl2pPr marL="457200" algn="l" defTabSz="457200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2pPr>
          <a:lvl3pPr marL="914400" algn="l" defTabSz="457200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3pPr>
          <a:lvl4pPr marL="1371600" algn="l" defTabSz="457200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4pPr>
          <a:lvl5pPr marL="1828800" algn="l" defTabSz="457200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5pPr>
          <a:lvl6pPr marL="2286000" algn="l" defTabSz="4572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6pPr>
          <a:lvl7pPr marL="2743200" algn="l" defTabSz="4572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7pPr>
          <a:lvl8pPr marL="3200400" algn="l" defTabSz="4572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8pPr>
          <a:lvl9pPr marL="3657600" algn="l" defTabSz="4572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9pPr>
        </a:lstStyle>
        <a:p xmlns:a="http://schemas.openxmlformats.org/drawingml/2006/main">
          <a:r>
            <a:rPr lang="fr-FR" sz="1400" dirty="0" smtClean="0">
              <a:solidFill>
                <a:srgbClr val="FFFFFE"/>
              </a:solidFill>
            </a:rPr>
            <a:t>+17%</a:t>
          </a:r>
          <a:endParaRPr lang="fr-FR" sz="1400" dirty="0">
            <a:solidFill>
              <a:srgbClr val="FFFFFE"/>
            </a:solidFill>
          </a:endParaRPr>
        </a:p>
      </cdr:txBody>
    </cdr:sp>
  </cdr:relSizeAnchor>
  <cdr:relSizeAnchor xmlns:cdr="http://schemas.openxmlformats.org/drawingml/2006/chartDrawing">
    <cdr:from>
      <cdr:x>0.38776</cdr:x>
      <cdr:y>0.35067</cdr:y>
    </cdr:from>
    <cdr:to>
      <cdr:x>0.4942</cdr:x>
      <cdr:y>0.4264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63758" y="1425142"/>
          <a:ext cx="648858" cy="30776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 smtClean="0">
              <a:solidFill>
                <a:srgbClr val="FFFFFE"/>
              </a:solidFill>
            </a:rPr>
            <a:t>+12%</a:t>
          </a:r>
          <a:endParaRPr lang="fr-FR" sz="1400" dirty="0">
            <a:solidFill>
              <a:srgbClr val="FFFFFE"/>
            </a:solidFill>
          </a:endParaRPr>
        </a:p>
      </cdr:txBody>
    </cdr:sp>
  </cdr:relSizeAnchor>
  <cdr:relSizeAnchor xmlns:cdr="http://schemas.openxmlformats.org/drawingml/2006/chartDrawing">
    <cdr:from>
      <cdr:x>0.54649</cdr:x>
      <cdr:y>0.17094</cdr:y>
    </cdr:from>
    <cdr:to>
      <cdr:x>0.65292</cdr:x>
      <cdr:y>0.24667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31413" y="694707"/>
          <a:ext cx="648798" cy="3077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 smtClean="0">
              <a:solidFill>
                <a:srgbClr val="FFFFFE"/>
              </a:solidFill>
            </a:rPr>
            <a:t>+39%</a:t>
          </a:r>
          <a:endParaRPr lang="fr-FR" sz="1400" dirty="0">
            <a:solidFill>
              <a:srgbClr val="FFFFFE"/>
            </a:solidFill>
          </a:endParaRPr>
        </a:p>
      </cdr:txBody>
    </cdr:sp>
  </cdr:relSizeAnchor>
  <cdr:relSizeAnchor xmlns:cdr="http://schemas.openxmlformats.org/drawingml/2006/chartDrawing">
    <cdr:from>
      <cdr:x>0.68569</cdr:x>
      <cdr:y>0.02979</cdr:y>
    </cdr:from>
    <cdr:to>
      <cdr:x>0.79213</cdr:x>
      <cdr:y>0.10552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179937" y="121065"/>
          <a:ext cx="648858" cy="3077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 smtClean="0">
              <a:solidFill>
                <a:srgbClr val="FFFFFE"/>
              </a:solidFill>
            </a:rPr>
            <a:t>+20%</a:t>
          </a:r>
          <a:endParaRPr lang="fr-FR" sz="1400" dirty="0">
            <a:solidFill>
              <a:srgbClr val="FFFFFE"/>
            </a:solidFill>
          </a:endParaRPr>
        </a:p>
      </cdr:txBody>
    </cdr:sp>
  </cdr:relSizeAnchor>
  <cdr:relSizeAnchor xmlns:cdr="http://schemas.openxmlformats.org/drawingml/2006/chartDrawing">
    <cdr:from>
      <cdr:x>0.73781</cdr:x>
      <cdr:y>0.14867</cdr:y>
    </cdr:from>
    <cdr:to>
      <cdr:x>0.84425</cdr:x>
      <cdr:y>0.2244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497686" y="604199"/>
          <a:ext cx="648858" cy="3077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 smtClean="0">
              <a:solidFill>
                <a:srgbClr val="FFFFFE"/>
              </a:solidFill>
            </a:rPr>
            <a:t>+20%</a:t>
          </a:r>
          <a:endParaRPr lang="fr-FR" sz="1400" dirty="0">
            <a:solidFill>
              <a:srgbClr val="FFFFFE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9C0DD4-F52F-7347-84F6-9A1B6B57C3B6}" type="datetime1">
              <a:rPr lang="fr-CH"/>
              <a:pPr>
                <a:defRPr/>
              </a:pPr>
              <a:t>19/09/12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A4DB0F0-A885-D842-9F97-B88CF498B34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2821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AC975AB-27E3-A64D-A85E-831BE1E2A935}" type="datetime1">
              <a:rPr lang="fr-CH"/>
              <a:pPr>
                <a:defRPr/>
              </a:pPr>
              <a:t>19/09/12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noProof="0" smtClean="0"/>
              <a:t>Cliquez pour modifier les styles du texte du masque</a:t>
            </a:r>
          </a:p>
          <a:p>
            <a:pPr lvl="1"/>
            <a:r>
              <a:rPr lang="fr-CH" noProof="0" smtClean="0"/>
              <a:t>Deuxième niveau</a:t>
            </a:r>
          </a:p>
          <a:p>
            <a:pPr lvl="2"/>
            <a:r>
              <a:rPr lang="fr-CH" noProof="0" smtClean="0"/>
              <a:t>Troisième niveau</a:t>
            </a:r>
          </a:p>
          <a:p>
            <a:pPr lvl="3"/>
            <a:r>
              <a:rPr lang="fr-CH" noProof="0" smtClean="0"/>
              <a:t>Quatrième niveau</a:t>
            </a:r>
          </a:p>
          <a:p>
            <a:pPr lvl="4"/>
            <a:r>
              <a:rPr lang="fr-CH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6D628C-8795-0C4E-BF93-7DB7BEAA346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709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D628C-8795-0C4E-BF93-7DB7BEAA346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104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69551"/>
          </a:xfrm>
        </p:spPr>
        <p:txBody>
          <a:bodyPr anchor="t">
            <a:spAutoFit/>
          </a:bodyPr>
          <a:lstStyle>
            <a:lvl1pPr algn="l">
              <a:defRPr sz="3500" b="1" cap="all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349625" y="5791200"/>
            <a:ext cx="5078413" cy="365125"/>
          </a:xfrm>
        </p:spPr>
        <p:txBody>
          <a:bodyPr/>
          <a:lstStyle>
            <a:lvl1pPr algn="r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08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353943"/>
          </a:xfrm>
          <a:prstGeom prst="rect">
            <a:avLst/>
          </a:prstGeom>
        </p:spPr>
        <p:txBody>
          <a:bodyPr tIns="0" bIns="0" rtlCol="0" anchor="t">
            <a:spAutoFit/>
          </a:bodyPr>
          <a:lstStyle>
            <a:lvl1pPr algn="l">
              <a:defRPr sz="2300" b="1" cap="all" baseline="0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69332"/>
          </a:xfrm>
        </p:spPr>
        <p:txBody>
          <a:bodyPr>
            <a:spAutoFit/>
          </a:bodyPr>
          <a:lstStyle>
            <a:lvl1pPr marL="0" indent="0">
              <a:buNone/>
              <a:defRPr sz="18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smtClean="0"/>
              <a:t>Your subtitle here if needed</a:t>
            </a:r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0" indent="0">
              <a:lnSpc>
                <a:spcPct val="150000"/>
              </a:lnSpc>
              <a:buNone/>
              <a:defRPr sz="13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smtClean="0"/>
              <a:t>Your text here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201988" y="6356350"/>
            <a:ext cx="5078412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202613" y="6356350"/>
            <a:ext cx="484187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0469B9-CB18-864C-95F8-5B1F4CA917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5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et modifiez le titre</a:t>
            </a:r>
            <a:endParaRPr lang="fr-FR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ALICE© | MB | 09/06/2012 | Y. Schutz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82C553-BF4A-304A-86EA-7CB01FCC3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484" r:id="rId1"/>
    <p:sldLayoutId id="2147493485" r:id="rId2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3.emf"/><Relationship Id="rId6" Type="http://schemas.openxmlformats.org/officeDocument/2006/relationships/chart" Target="../charts/chart1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4.emf"/><Relationship Id="rId5" Type="http://schemas.openxmlformats.org/officeDocument/2006/relationships/chart" Target="../charts/chart2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package" Target="../embeddings/Microsoft_Word_Document6.docx"/><Relationship Id="rId5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019425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smtClean="0">
                <a:ea typeface="+mj-ea"/>
                <a:cs typeface="+mj-cs"/>
              </a:rPr>
              <a:t>Computing Resources Requirements 2013-2017</a:t>
            </a:r>
            <a:endParaRPr lang="en-GB" sz="3600"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8079" y="4771892"/>
            <a:ext cx="2719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rgbClr val="FFFFFE"/>
                </a:solidFill>
              </a:rPr>
              <a:t>September 18, 2012</a:t>
            </a:r>
            <a:endParaRPr lang="en-GB">
              <a:solidFill>
                <a:srgbClr val="FFFFF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ThermometerBar"/>
          <p:cNvSpPr/>
          <p:nvPr/>
        </p:nvSpPr>
        <p:spPr>
          <a:xfrm>
            <a:off x="0" y="6756400"/>
            <a:ext cx="703385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6368" y="3188772"/>
            <a:ext cx="8229600" cy="630942"/>
          </a:xfrm>
        </p:spPr>
        <p:txBody>
          <a:bodyPr/>
          <a:lstStyle/>
          <a:p>
            <a:r>
              <a:rPr lang="en-GB" smtClean="0"/>
              <a:t>Requirements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59813" y="6356350"/>
            <a:ext cx="484187" cy="365125"/>
          </a:xfrm>
        </p:spPr>
        <p:txBody>
          <a:bodyPr/>
          <a:lstStyle/>
          <a:p>
            <a:pPr>
              <a:defRPr/>
            </a:pPr>
            <a:fld id="{440469B9-CB18-864C-95F8-5B1F4CA917A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3" name="ThermometerBar"/>
          <p:cNvSpPr/>
          <p:nvPr/>
        </p:nvSpPr>
        <p:spPr>
          <a:xfrm>
            <a:off x="0" y="6756400"/>
            <a:ext cx="7033846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0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238310"/>
              </p:ext>
            </p:extLst>
          </p:nvPr>
        </p:nvGraphicFramePr>
        <p:xfrm>
          <a:off x="0" y="5318125"/>
          <a:ext cx="415607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Document" r:id="rId4" imgW="5422900" imgH="1549400" progId="Word.Document.12">
                  <p:embed/>
                </p:oleObj>
              </mc:Choice>
              <mc:Fallback>
                <p:oleObj name="Document" r:id="rId4" imgW="5422900" imgH="1549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5318125"/>
                        <a:ext cx="4156075" cy="1185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673923552"/>
              </p:ext>
            </p:extLst>
          </p:nvPr>
        </p:nvGraphicFramePr>
        <p:xfrm>
          <a:off x="2590800" y="1204200"/>
          <a:ext cx="6096000" cy="3969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323435" y="1121817"/>
            <a:ext cx="221945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FFFFFE"/>
                </a:solidFill>
              </a:rPr>
              <a:t>KHEP06</a:t>
            </a:r>
            <a:endParaRPr lang="fr-FR" sz="2800" dirty="0">
              <a:solidFill>
                <a:srgbClr val="FFFFF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1651" y="3100788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+10%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4982" y="2793011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+20%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22716" y="2475917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+56%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52034" y="1985401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+16%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21513" y="1744322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+20%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4362" y="1696907"/>
            <a:ext cx="548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+8%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7" name="ThermometerBar"/>
          <p:cNvSpPr/>
          <p:nvPr/>
        </p:nvSpPr>
        <p:spPr>
          <a:xfrm>
            <a:off x="0" y="6756400"/>
            <a:ext cx="7737231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14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Tape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455937"/>
              </p:ext>
            </p:extLst>
          </p:nvPr>
        </p:nvGraphicFramePr>
        <p:xfrm>
          <a:off x="207963" y="5419725"/>
          <a:ext cx="415607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Document" r:id="rId3" imgW="5422900" imgH="1473200" progId="Word.Document.12">
                  <p:embed/>
                </p:oleObj>
              </mc:Choice>
              <mc:Fallback>
                <p:oleObj name="Document" r:id="rId3" imgW="5422900" imgH="1473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963" y="5419725"/>
                        <a:ext cx="4156075" cy="1127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487803923"/>
              </p:ext>
            </p:extLst>
          </p:nvPr>
        </p:nvGraphicFramePr>
        <p:xfrm>
          <a:off x="2592000" y="1206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31334" y="1327065"/>
            <a:ext cx="161647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>
                <a:solidFill>
                  <a:srgbClr val="FFFFFE"/>
                </a:solidFill>
              </a:rPr>
              <a:t>P</a:t>
            </a:r>
            <a:r>
              <a:rPr lang="fr-FR" sz="2800" dirty="0" err="1" smtClean="0">
                <a:solidFill>
                  <a:srgbClr val="FFFFFE"/>
                </a:solidFill>
              </a:rPr>
              <a:t>Bytes</a:t>
            </a:r>
            <a:endParaRPr lang="fr-FR" sz="2800" dirty="0">
              <a:solidFill>
                <a:srgbClr val="FFFFF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6910" y="2938909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+20%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8673" y="2917771"/>
            <a:ext cx="548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+9%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7812" y="2214912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FE"/>
                </a:solidFill>
              </a:rPr>
              <a:t>+35%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7" name="ThermometerBar"/>
          <p:cNvSpPr/>
          <p:nvPr/>
        </p:nvSpPr>
        <p:spPr>
          <a:xfrm>
            <a:off x="0" y="6756400"/>
            <a:ext cx="8440615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54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48691023"/>
              </p:ext>
            </p:extLst>
          </p:nvPr>
        </p:nvGraphicFramePr>
        <p:xfrm>
          <a:off x="2592000" y="1206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31334" y="1327065"/>
            <a:ext cx="161647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>
                <a:solidFill>
                  <a:srgbClr val="FFFFFE"/>
                </a:solidFill>
              </a:rPr>
              <a:t>P</a:t>
            </a:r>
            <a:r>
              <a:rPr lang="fr-FR" sz="2800" dirty="0" err="1" smtClean="0">
                <a:solidFill>
                  <a:srgbClr val="FFFFFE"/>
                </a:solidFill>
              </a:rPr>
              <a:t>Bytes</a:t>
            </a:r>
            <a:endParaRPr lang="fr-FR" sz="2800" dirty="0">
              <a:solidFill>
                <a:srgbClr val="FFFFFE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414416"/>
              </p:ext>
            </p:extLst>
          </p:nvPr>
        </p:nvGraphicFramePr>
        <p:xfrm>
          <a:off x="-38100" y="5394325"/>
          <a:ext cx="4229100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Document" r:id="rId4" imgW="5422900" imgH="1524000" progId="Word.Document.12">
                  <p:embed/>
                </p:oleObj>
              </mc:Choice>
              <mc:Fallback>
                <p:oleObj name="Document" r:id="rId4" imgW="5422900" imgH="1524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8100" y="5394325"/>
                        <a:ext cx="4229100" cy="1185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996236" y="2129009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rgbClr val="FFFFFE"/>
                </a:solidFill>
              </a:rPr>
              <a:t>+20%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4088" y="2769097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rgbClr val="FFFFFE"/>
                </a:solidFill>
              </a:rPr>
              <a:t>+28%</a:t>
            </a:r>
            <a:endParaRPr lang="fr-FR" sz="1400" dirty="0">
              <a:solidFill>
                <a:srgbClr val="FFFFFE"/>
              </a:solidFill>
            </a:endParaRPr>
          </a:p>
        </p:txBody>
      </p:sp>
      <p:sp>
        <p:nvSpPr>
          <p:cNvPr id="9" name="ThermometerBar"/>
          <p:cNvSpPr/>
          <p:nvPr/>
        </p:nvSpPr>
        <p:spPr>
          <a:xfrm>
            <a:off x="0" y="6756400"/>
            <a:ext cx="9144000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885453" y="1542508"/>
            <a:ext cx="64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rgbClr val="FFFFFE"/>
                </a:solidFill>
              </a:rPr>
              <a:t>+20%</a:t>
            </a:r>
            <a:endParaRPr lang="fr-FR" sz="1400" dirty="0">
              <a:solidFill>
                <a:srgbClr val="FFFF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953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Beyond 2017	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400" smtClean="0"/>
              <a:t>After LS2 : </a:t>
            </a:r>
          </a:p>
          <a:p>
            <a:pPr marL="1085850" lvl="1" indent="-342900">
              <a:buFont typeface="Courier New"/>
              <a:buChar char="o"/>
            </a:pPr>
            <a:r>
              <a:rPr lang="en-GB" sz="2000" smtClean="0"/>
              <a:t>Tape 	+163 PB (× 3)</a:t>
            </a:r>
          </a:p>
          <a:p>
            <a:pPr marL="1085850" lvl="1" indent="-342900">
              <a:buFont typeface="Courier New"/>
              <a:buChar char="o"/>
            </a:pPr>
            <a:r>
              <a:rPr lang="en-GB" sz="2000" smtClean="0"/>
              <a:t>Disk  	+125 PB (× 2)</a:t>
            </a:r>
            <a:endParaRPr lang="en-GB" sz="2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24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5000" y="850900"/>
            <a:ext cx="7210425" cy="3540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ea typeface="+mj-ea"/>
                <a:cs typeface="+mj-cs"/>
              </a:rPr>
              <a:t>ForEword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5000" y="1219200"/>
            <a:ext cx="7210425" cy="369888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5123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635000" y="2027238"/>
            <a:ext cx="7793038" cy="4000500"/>
          </a:xfrm>
        </p:spPr>
        <p:txBody>
          <a:bodyPr/>
          <a:lstStyle/>
          <a:p>
            <a:pPr algn="ctr"/>
            <a:r>
              <a:rPr lang="en-GB" sz="3200" dirty="0" smtClean="0">
                <a:latin typeface="Arial" charset="0"/>
              </a:rPr>
              <a:t>Computing Resources requirements estimated for the period 2013-2017</a:t>
            </a:r>
          </a:p>
          <a:p>
            <a:endParaRPr lang="en-GB" dirty="0" smtClean="0">
              <a:latin typeface="Arial" charset="0"/>
            </a:endParaRPr>
          </a:p>
          <a:p>
            <a:r>
              <a:rPr lang="en-GB" sz="1800" dirty="0" smtClean="0">
                <a:latin typeface="Arial" charset="0"/>
              </a:rPr>
              <a:t>	</a:t>
            </a:r>
          </a:p>
          <a:p>
            <a:pPr algn="ctr"/>
            <a:r>
              <a:rPr lang="en-GB" sz="1800" dirty="0" smtClean="0">
                <a:latin typeface="Arial" charset="0"/>
              </a:rPr>
              <a:t>	</a:t>
            </a:r>
            <a:r>
              <a:rPr lang="en-GB" sz="2400" dirty="0" smtClean="0">
                <a:latin typeface="Arial" charset="0"/>
              </a:rPr>
              <a:t>To be discussed by WLCG in </a:t>
            </a:r>
            <a:r>
              <a:rPr lang="en-GB" sz="2400" smtClean="0">
                <a:latin typeface="Arial" charset="0"/>
              </a:rPr>
              <a:t>September 2012 (now)</a:t>
            </a:r>
            <a:endParaRPr lang="en-GB" sz="2400" dirty="0" smtClean="0">
              <a:latin typeface="Arial" charset="0"/>
            </a:endParaRPr>
          </a:p>
          <a:p>
            <a:pPr algn="ctr"/>
            <a:r>
              <a:rPr lang="en-GB" sz="2400" dirty="0" smtClean="0">
                <a:latin typeface="Arial" charset="0"/>
              </a:rPr>
              <a:t>	To be presented to the RRB in October 2012</a:t>
            </a:r>
            <a:endParaRPr lang="en-GB" sz="2400" dirty="0">
              <a:latin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C1DFFB2-2AAE-DE41-A2CB-7BB0ECD7ABB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3412563" y="4027892"/>
            <a:ext cx="243754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ThermometerBar"/>
          <p:cNvSpPr/>
          <p:nvPr/>
        </p:nvSpPr>
        <p:spPr>
          <a:xfrm>
            <a:off x="0" y="6756400"/>
            <a:ext cx="1406769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6368" y="3188772"/>
            <a:ext cx="8229600" cy="630942"/>
          </a:xfrm>
        </p:spPr>
        <p:txBody>
          <a:bodyPr/>
          <a:lstStyle/>
          <a:p>
            <a:r>
              <a:rPr lang="fr-FR" dirty="0" smtClean="0"/>
              <a:t>LHC Schedule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59813" y="6356350"/>
            <a:ext cx="484187" cy="365125"/>
          </a:xfrm>
        </p:spPr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ThermometerBar"/>
          <p:cNvSpPr/>
          <p:nvPr/>
        </p:nvSpPr>
        <p:spPr>
          <a:xfrm>
            <a:off x="0" y="6756400"/>
            <a:ext cx="2110154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93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LHC schedule	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… our guess for pa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GB" sz="2800" smtClean="0"/>
              <a:t>2012-2013</a:t>
            </a:r>
          </a:p>
          <a:p>
            <a:pPr lvl="1" indent="0">
              <a:buNone/>
            </a:pPr>
            <a:endParaRPr lang="en-GB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715763"/>
              </p:ext>
            </p:extLst>
          </p:nvPr>
        </p:nvGraphicFramePr>
        <p:xfrm>
          <a:off x="854208" y="3614972"/>
          <a:ext cx="7778592" cy="1381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47943"/>
                <a:gridCol w="2241353"/>
                <a:gridCol w="1944648"/>
                <a:gridCol w="1944648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Effective time 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Number of events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Effective trigger rate (Hz)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pp (2012)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3.4×10</a:t>
                      </a:r>
                      <a:r>
                        <a:rPr lang="fr-FR" baseline="30000" dirty="0" smtClean="0"/>
                        <a:t>6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1.2×10</a:t>
                      </a:r>
                      <a:r>
                        <a:rPr lang="fr-FR" baseline="300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314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pA</a:t>
                      </a:r>
                      <a:r>
                        <a:rPr lang="fr-FR" dirty="0" smtClean="0"/>
                        <a:t> (2013)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5.1×10</a:t>
                      </a:r>
                      <a:r>
                        <a:rPr lang="fr-FR" baseline="300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3.0×10</a:t>
                      </a:r>
                      <a:r>
                        <a:rPr lang="fr-FR" baseline="300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800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hermometerBar"/>
          <p:cNvSpPr/>
          <p:nvPr/>
        </p:nvSpPr>
        <p:spPr>
          <a:xfrm>
            <a:off x="0" y="6756400"/>
            <a:ext cx="2813539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71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schedule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… our guess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2014: </a:t>
            </a:r>
            <a:r>
              <a:rPr lang="en-US" sz="2800" dirty="0" smtClean="0"/>
              <a:t>no data </a:t>
            </a:r>
            <a:endParaRPr lang="en-US" sz="2800" dirty="0" smtClean="0"/>
          </a:p>
          <a:p>
            <a:pPr lvl="1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ThermometerBar"/>
          <p:cNvSpPr/>
          <p:nvPr/>
        </p:nvSpPr>
        <p:spPr>
          <a:xfrm>
            <a:off x="0" y="6756400"/>
            <a:ext cx="3516923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36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schedule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… our guess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2015-2017: standard years</a:t>
            </a:r>
          </a:p>
          <a:p>
            <a:pPr lvl="1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566026"/>
              </p:ext>
            </p:extLst>
          </p:nvPr>
        </p:nvGraphicFramePr>
        <p:xfrm>
          <a:off x="634256" y="3614972"/>
          <a:ext cx="8052544" cy="1381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013136"/>
                <a:gridCol w="2013136"/>
                <a:gridCol w="2013136"/>
                <a:gridCol w="2013136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Effective time 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Number</a:t>
                      </a:r>
                      <a:r>
                        <a:rPr lang="fr-FR" dirty="0" smtClean="0"/>
                        <a:t> of </a:t>
                      </a:r>
                      <a:r>
                        <a:rPr lang="fr-FR" dirty="0" err="1" smtClean="0"/>
                        <a:t>events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Effective trigger rate (Hz)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3.4×10</a:t>
                      </a:r>
                      <a:r>
                        <a:rPr lang="fr-FR" baseline="30000" dirty="0" smtClean="0"/>
                        <a:t>6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1.7×10</a:t>
                      </a:r>
                      <a:r>
                        <a:rPr lang="fr-FR" baseline="30000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4.6×10</a:t>
                      </a:r>
                      <a:r>
                        <a:rPr lang="fr-FR" baseline="30000" dirty="0" smtClean="0"/>
                        <a:t>5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4.2×10</a:t>
                      </a:r>
                      <a:r>
                        <a:rPr lang="fr-FR" baseline="300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925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hermometerBar"/>
          <p:cNvSpPr/>
          <p:nvPr/>
        </p:nvSpPr>
        <p:spPr>
          <a:xfrm>
            <a:off x="0" y="6756400"/>
            <a:ext cx="4220308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89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6368" y="3188772"/>
            <a:ext cx="8229600" cy="630942"/>
          </a:xfrm>
        </p:spPr>
        <p:txBody>
          <a:bodyPr/>
          <a:lstStyle/>
          <a:p>
            <a:r>
              <a:rPr lang="en-GB" smtClean="0"/>
              <a:t>Computing Model parameters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ALICE© | MB | 09/06/2012 | Y. Schutz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59813" y="6356350"/>
            <a:ext cx="484187" cy="365125"/>
          </a:xfrm>
        </p:spPr>
        <p:txBody>
          <a:bodyPr/>
          <a:lstStyle/>
          <a:p>
            <a:pPr>
              <a:defRPr/>
            </a:pPr>
            <a:fld id="{440469B9-CB18-864C-95F8-5B1F4CA917A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3" name="ThermometerBar"/>
          <p:cNvSpPr/>
          <p:nvPr/>
        </p:nvSpPr>
        <p:spPr>
          <a:xfrm>
            <a:off x="0" y="6756400"/>
            <a:ext cx="4923692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79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model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… from 2012 data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CPU power</a:t>
            </a:r>
          </a:p>
          <a:p>
            <a:pPr lvl="1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19166"/>
              </p:ext>
            </p:extLst>
          </p:nvPr>
        </p:nvGraphicFramePr>
        <p:xfrm>
          <a:off x="823163" y="3614972"/>
          <a:ext cx="7379450" cy="1381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475890"/>
                <a:gridCol w="1475890"/>
                <a:gridCol w="1475890"/>
                <a:gridCol w="1475890"/>
                <a:gridCol w="147589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kHEP06×s/</a:t>
                      </a:r>
                      <a:r>
                        <a:rPr lang="fr-FR" dirty="0" err="1" smtClean="0"/>
                        <a:t>event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Reconstruction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Analysis</a:t>
                      </a:r>
                      <a:r>
                        <a:rPr lang="fr-FR" dirty="0" smtClean="0"/>
                        <a:t> Train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End </a:t>
                      </a:r>
                      <a:r>
                        <a:rPr lang="fr-FR" dirty="0" err="1" smtClean="0"/>
                        <a:t>Users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Analysis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Monte-Carlo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0.08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0.13</a:t>
                      </a:r>
                      <a:endParaRPr lang="fr-FR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2.00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1.99</a:t>
                      </a:r>
                      <a:endParaRPr lang="fr-FR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90.00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hermometerBar"/>
          <p:cNvSpPr/>
          <p:nvPr/>
        </p:nvSpPr>
        <p:spPr>
          <a:xfrm>
            <a:off x="0" y="6756400"/>
            <a:ext cx="5627077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05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model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… from 2012 data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Data size</a:t>
            </a:r>
          </a:p>
          <a:p>
            <a:pPr lvl="1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ALICE© | MB | 09/06/2012 | Y. Schutz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455738"/>
              </p:ext>
            </p:extLst>
          </p:nvPr>
        </p:nvGraphicFramePr>
        <p:xfrm>
          <a:off x="415765" y="3614972"/>
          <a:ext cx="8271035" cy="111252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54207"/>
                <a:gridCol w="1654207"/>
                <a:gridCol w="1654207"/>
                <a:gridCol w="1654207"/>
                <a:gridCol w="165420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MBytes</a:t>
                      </a:r>
                      <a:r>
                        <a:rPr lang="fr-FR" dirty="0" smtClean="0"/>
                        <a:t>/</a:t>
                      </a:r>
                      <a:r>
                        <a:rPr lang="fr-FR" dirty="0" err="1" smtClean="0"/>
                        <a:t>event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Raw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ESD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AOD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Monte-Carlo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0.41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0.23</a:t>
                      </a:r>
                      <a:endParaRPr lang="fr-FR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0.37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5.59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5.26</a:t>
                      </a:r>
                      <a:endParaRPr lang="fr-FR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20.00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hermometerBar"/>
          <p:cNvSpPr/>
          <p:nvPr/>
        </p:nvSpPr>
        <p:spPr>
          <a:xfrm>
            <a:off x="0" y="6756400"/>
            <a:ext cx="6330462" cy="101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4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&amp;WAL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B&amp;WALICE.potx</Template>
  <TotalTime>988</TotalTime>
  <Words>462</Words>
  <Application>Microsoft Macintosh PowerPoint</Application>
  <PresentationFormat>On-screen Show (4:3)</PresentationFormat>
  <Paragraphs>136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B&amp;WALICE</vt:lpstr>
      <vt:lpstr>Microsoft Word Document</vt:lpstr>
      <vt:lpstr>Computing Resources Requirements 2013-2017</vt:lpstr>
      <vt:lpstr>ForEword</vt:lpstr>
      <vt:lpstr>LHC Schedule</vt:lpstr>
      <vt:lpstr>LHC schedule </vt:lpstr>
      <vt:lpstr>LHC schedule </vt:lpstr>
      <vt:lpstr>LHC schedule </vt:lpstr>
      <vt:lpstr>Computing Model parameters</vt:lpstr>
      <vt:lpstr>Computing model parameters</vt:lpstr>
      <vt:lpstr>Computing model parameters</vt:lpstr>
      <vt:lpstr>Requirements</vt:lpstr>
      <vt:lpstr>Requirements</vt:lpstr>
      <vt:lpstr>Requirements</vt:lpstr>
      <vt:lpstr>Requirements</vt:lpstr>
      <vt:lpstr>Beyond 2017 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CRR 2013-2017</dc:title>
  <dc:subject>Computing Resources Requirements Autumn 2012</dc:subject>
  <dc:creator>Schutz</dc:creator>
  <cp:keywords>Computing, Resources, Requirements, Autumn 2012</cp:keywords>
  <dc:description/>
  <cp:lastModifiedBy>Yves Schutz</cp:lastModifiedBy>
  <cp:revision>110</cp:revision>
  <dcterms:created xsi:type="dcterms:W3CDTF">2010-04-12T23:12:02Z</dcterms:created>
  <dcterms:modified xsi:type="dcterms:W3CDTF">2012-09-19T10:46:53Z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