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83" r:id="rId5"/>
    <p:sldMasterId id="2147483684" r:id="rId6"/>
  </p:sldMasterIdLst>
  <p:notesMasterIdLst>
    <p:notesMasterId r:id="rId23"/>
  </p:notesMasterIdLst>
  <p:handoutMasterIdLst>
    <p:handoutMasterId r:id="rId24"/>
  </p:handoutMasterIdLst>
  <p:sldIdLst>
    <p:sldId id="280" r:id="rId7"/>
    <p:sldId id="262" r:id="rId8"/>
    <p:sldId id="286" r:id="rId9"/>
    <p:sldId id="263" r:id="rId10"/>
    <p:sldId id="268" r:id="rId11"/>
    <p:sldId id="275" r:id="rId12"/>
    <p:sldId id="287" r:id="rId13"/>
    <p:sldId id="281" r:id="rId14"/>
    <p:sldId id="284" r:id="rId15"/>
    <p:sldId id="271" r:id="rId16"/>
    <p:sldId id="292" r:id="rId17"/>
    <p:sldId id="282" r:id="rId18"/>
    <p:sldId id="289" r:id="rId19"/>
    <p:sldId id="288" r:id="rId20"/>
    <p:sldId id="270" r:id="rId21"/>
    <p:sldId id="259" r:id="rId22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E354"/>
    <a:srgbClr val="7AFF79"/>
    <a:srgbClr val="003399"/>
    <a:srgbClr val="FF00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95" autoAdjust="0"/>
    <p:restoredTop sz="94638" autoAdjust="0"/>
  </p:normalViewPr>
  <p:slideViewPr>
    <p:cSldViewPr>
      <p:cViewPr varScale="1">
        <p:scale>
          <a:sx n="120" d="100"/>
          <a:sy n="120" d="100"/>
        </p:scale>
        <p:origin x="-108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vboxsrv\sharepoint\&#51088;&#47308;\2012CKC\KISTI_GSDC_AvailabilityReliabilit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Availability</c:v>
                </c:pt>
              </c:strCache>
            </c:strRef>
          </c:tx>
          <c:cat>
            <c:numRef>
              <c:f>Sheet1!$A$3:$A$9</c:f>
              <c:numCache>
                <c:formatCode>mmm\-yy</c:formatCode>
                <c:ptCount val="7"/>
                <c:pt idx="0">
                  <c:v>41000</c:v>
                </c:pt>
                <c:pt idx="1">
                  <c:v>41030</c:v>
                </c:pt>
                <c:pt idx="2">
                  <c:v>41061</c:v>
                </c:pt>
                <c:pt idx="3">
                  <c:v>41091</c:v>
                </c:pt>
                <c:pt idx="4">
                  <c:v>41122</c:v>
                </c:pt>
                <c:pt idx="5">
                  <c:v>41153</c:v>
                </c:pt>
                <c:pt idx="6">
                  <c:v>41183</c:v>
                </c:pt>
              </c:numCache>
            </c:numRef>
          </c:cat>
          <c:val>
            <c:numRef>
              <c:f>Sheet1!$B$3:$B$9</c:f>
              <c:numCache>
                <c:formatCode>0.00%</c:formatCode>
                <c:ptCount val="7"/>
                <c:pt idx="0">
                  <c:v>0.78680000000000005</c:v>
                </c:pt>
                <c:pt idx="1">
                  <c:v>0.86470000000000002</c:v>
                </c:pt>
                <c:pt idx="2">
                  <c:v>0.72870000000000001</c:v>
                </c:pt>
                <c:pt idx="3">
                  <c:v>0.93679999999999997</c:v>
                </c:pt>
                <c:pt idx="4">
                  <c:v>0.91349999999999998</c:v>
                </c:pt>
                <c:pt idx="5">
                  <c:v>0.93859999999999999</c:v>
                </c:pt>
                <c:pt idx="6">
                  <c:v>0.91379999999999995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Reliability</c:v>
                </c:pt>
              </c:strCache>
            </c:strRef>
          </c:tx>
          <c:dLbls>
            <c:dLbl>
              <c:idx val="2"/>
              <c:layout>
                <c:manualLayout>
                  <c:x val="-5.3418791934284705E-2"/>
                  <c:y val="-7.591729781252476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Sheet1!$A$3:$A$9</c:f>
              <c:numCache>
                <c:formatCode>mmm\-yy</c:formatCode>
                <c:ptCount val="7"/>
                <c:pt idx="0">
                  <c:v>41000</c:v>
                </c:pt>
                <c:pt idx="1">
                  <c:v>41030</c:v>
                </c:pt>
                <c:pt idx="2">
                  <c:v>41061</c:v>
                </c:pt>
                <c:pt idx="3">
                  <c:v>41091</c:v>
                </c:pt>
                <c:pt idx="4">
                  <c:v>41122</c:v>
                </c:pt>
                <c:pt idx="5">
                  <c:v>41153</c:v>
                </c:pt>
                <c:pt idx="6">
                  <c:v>41183</c:v>
                </c:pt>
              </c:numCache>
            </c:numRef>
          </c:cat>
          <c:val>
            <c:numRef>
              <c:f>Sheet1!$C$3:$C$9</c:f>
              <c:numCache>
                <c:formatCode>0.00%</c:formatCode>
                <c:ptCount val="7"/>
                <c:pt idx="0">
                  <c:v>0.78680000000000005</c:v>
                </c:pt>
                <c:pt idx="1">
                  <c:v>0.86470000000000002</c:v>
                </c:pt>
                <c:pt idx="2">
                  <c:v>0.84719999999999995</c:v>
                </c:pt>
                <c:pt idx="3">
                  <c:v>0.93679999999999997</c:v>
                </c:pt>
                <c:pt idx="4">
                  <c:v>0.91349999999999998</c:v>
                </c:pt>
                <c:pt idx="5">
                  <c:v>0.93859999999999999</c:v>
                </c:pt>
                <c:pt idx="6">
                  <c:v>0.91379999999999995</c:v>
                </c:pt>
              </c:numCache>
            </c:numRef>
          </c:val>
          <c:smooth val="0"/>
        </c:ser>
        <c:dLbls>
          <c:dLblPos val="b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91905792"/>
        <c:axId val="191906944"/>
      </c:lineChart>
      <c:dateAx>
        <c:axId val="191905792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crossAx val="191906944"/>
        <c:crosses val="autoZero"/>
        <c:auto val="1"/>
        <c:lblOffset val="100"/>
        <c:baseTimeUnit val="months"/>
      </c:dateAx>
      <c:valAx>
        <c:axId val="191906944"/>
        <c:scaling>
          <c:orientation val="minMax"/>
          <c:max val="1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txPr>
          <a:bodyPr rot="0" vert="horz"/>
          <a:lstStyle/>
          <a:p>
            <a:pPr>
              <a:defRPr/>
            </a:pPr>
            <a:endParaRPr lang="ko-KR"/>
          </a:p>
        </c:txPr>
        <c:crossAx val="191905792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F0185-7AD1-BA46-9AE4-6A71D0D94414}" type="datetimeFigureOut">
              <a:rPr lang="en-US" smtClean="0"/>
              <a:t>11/20/2012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C4D79-B31B-7E47-99EC-3D352B8C3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8620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11/20/2012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8907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11" Type="http://schemas.openxmlformats.org/officeDocument/2006/relationships/image" Target="../media/image10.png"/><Relationship Id="rId5" Type="http://schemas.openxmlformats.org/officeDocument/2006/relationships/image" Target="../media/image4.tiff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jpeg"/><Relationship Id="rId7" Type="http://schemas.openxmlformats.org/officeDocument/2006/relationships/image" Target="../media/image1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jpeg"/><Relationship Id="rId5" Type="http://schemas.openxmlformats.org/officeDocument/2006/relationships/image" Target="../media/image12.tiff"/><Relationship Id="rId4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5.tif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pic>
        <p:nvPicPr>
          <p:cNvPr id="4" name="Picture 3" descr="gsdc-logo1.pn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6324600"/>
            <a:ext cx="1219200" cy="455678"/>
          </a:xfrm>
          <a:prstGeom prst="rect">
            <a:avLst/>
          </a:prstGeom>
        </p:spPr>
      </p:pic>
      <p:pic>
        <p:nvPicPr>
          <p:cNvPr id="6" name="Picture 5" descr="kisti-logo2.png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113" y="6287306"/>
            <a:ext cx="960020" cy="5368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WLCG MB/20. 11. 2012</a:t>
            </a:r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30E18-0F8B-47B7-9014-3827081FED6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948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WLCG MB/20. 11. 2012</a:t>
            </a:r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30E18-0F8B-47B7-9014-3827081FED6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205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WLCG MB/20. 11. 2012</a:t>
            </a:r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30E18-0F8B-47B7-9014-3827081FED6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9052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WLCG MB/20. 11. 2012</a:t>
            </a:r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30E18-0F8B-47B7-9014-3827081FED6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296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WLCG MB/20. 11. 2012</a:t>
            </a:r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30E18-0F8B-47B7-9014-3827081FED6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37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WLCG MB/20. 11. 2012</a:t>
            </a:r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30E18-0F8B-47B7-9014-3827081FED6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342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WLCG MB/20. 11. 2012</a:t>
            </a:r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30E18-0F8B-47B7-9014-3827081FED6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0161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WLCG MB/20. 11. 2012</a:t>
            </a:r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30E18-0F8B-47B7-9014-3827081FED6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5879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WLCG MB/20. 11. 2012</a:t>
            </a:r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30E18-0F8B-47B7-9014-3827081FED6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2493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WLCG MB/20. 11. 2012</a:t>
            </a:r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30E18-0F8B-47B7-9014-3827081FED6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076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" name="Picture 19" descr="gsdc-logo1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15241" y="2663141"/>
            <a:ext cx="1447800" cy="541118"/>
          </a:xfrm>
          <a:prstGeom prst="rect">
            <a:avLst/>
          </a:prstGeom>
        </p:spPr>
      </p:pic>
      <p:pic>
        <p:nvPicPr>
          <p:cNvPr id="21" name="Picture 20" descr="kisti-logo2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86587" y="3952137"/>
            <a:ext cx="990602" cy="553929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WLCG MB/20. 11. 2012</a:t>
            </a:r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gsdc-logo1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5638800"/>
            <a:ext cx="1219200" cy="455678"/>
          </a:xfrm>
          <a:prstGeom prst="rect">
            <a:avLst/>
          </a:prstGeom>
        </p:spPr>
      </p:pic>
      <p:pic>
        <p:nvPicPr>
          <p:cNvPr id="15" name="Picture 14" descr="kisti-logo2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562600"/>
            <a:ext cx="960020" cy="536827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WLCG MB/20. 11. 2012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0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WLCG MB/20. 11. 2012</a:t>
            </a:r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30E18-0F8B-47B7-9014-3827081FED6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502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MB/20. 11.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MB/20. 11.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1"/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1"/>
            <a:r>
              <a:rPr lang="en-US" altLang="ko-KR" smtClean="0">
                <a:solidFill>
                  <a:prstClr val="black">
                    <a:tint val="75000"/>
                  </a:prstClr>
                </a:solidFill>
              </a:rPr>
              <a:t>WLCG MB/20. 11. 2012</a:t>
            </a:r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1"/>
            <a:fld id="{B5430E18-0F8B-47B7-9014-3827081FED6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 latinLnBrk="1"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592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6630" y="1066800"/>
            <a:ext cx="7452970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Malgun Gothic Bold"/>
              </a:rPr>
              <a:t>Update on Plan for Tier-1 @ KISTI-GSDC</a:t>
            </a:r>
            <a:endParaRPr lang="en-US" dirty="0">
              <a:cs typeface="Malgun Gothic Bol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590800"/>
            <a:ext cx="4045915" cy="609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Sang-Un </a:t>
            </a:r>
            <a:r>
              <a:rPr lang="en-US" dirty="0" err="1" smtClean="0"/>
              <a:t>Ahn</a:t>
            </a:r>
            <a:r>
              <a:rPr lang="en-US" dirty="0" smtClean="0"/>
              <a:t>, for the GSDC Tier-1 Team</a:t>
            </a:r>
          </a:p>
          <a:p>
            <a:r>
              <a:rPr lang="en-US" dirty="0" smtClean="0"/>
              <a:t>sahn@kisti.re.kr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GSDC Tier-1 Team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52600" y="3200400"/>
            <a:ext cx="56388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20/11/2012 </a:t>
            </a:r>
            <a:r>
              <a:rPr lang="en-US" dirty="0" smtClean="0"/>
              <a:t>WLCG MB</a:t>
            </a:r>
          </a:p>
        </p:txBody>
      </p:sp>
    </p:spTree>
    <p:extLst>
      <p:ext uri="{BB962C8B-B14F-4D97-AF65-F5344CB8AC3E}">
        <p14:creationId xmlns:p14="http://schemas.microsoft.com/office/powerpoint/2010/main" val="89583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Pledged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06963"/>
          </a:xfrm>
        </p:spPr>
        <p:txBody>
          <a:bodyPr>
            <a:normAutofit/>
          </a:bodyPr>
          <a:lstStyle/>
          <a:p>
            <a:r>
              <a:rPr lang="en-US" altLang="ko-KR" sz="2000" dirty="0" smtClean="0">
                <a:cs typeface="Malgun Gothic Bold"/>
              </a:rPr>
              <a:t>Pledged resources </a:t>
            </a:r>
          </a:p>
          <a:p>
            <a:pPr lvl="1"/>
            <a:r>
              <a:rPr lang="en-US" altLang="ko-KR" sz="1800" dirty="0" smtClean="0">
                <a:cs typeface="Malgun Gothic Bold"/>
              </a:rPr>
              <a:t>Based on WLCG &amp; ALICE Collaboration</a:t>
            </a:r>
            <a:r>
              <a:rPr lang="ko-KR" altLang="en-US" sz="1800" dirty="0" smtClean="0">
                <a:cs typeface="Malgun Gothic Bold"/>
              </a:rPr>
              <a:t> </a:t>
            </a:r>
            <a:r>
              <a:rPr lang="en-US" altLang="ko-KR" sz="1800" dirty="0" err="1" smtClean="0">
                <a:cs typeface="Malgun Gothic Bold"/>
              </a:rPr>
              <a:t>MoU</a:t>
            </a:r>
            <a:endParaRPr lang="en-US" altLang="ko-KR" sz="1800" dirty="0" smtClean="0">
              <a:cs typeface="Malgun Gothic Bold"/>
            </a:endParaRPr>
          </a:p>
          <a:p>
            <a:pPr lvl="1"/>
            <a:r>
              <a:rPr lang="en-US" altLang="ko-KR" sz="1800" dirty="0" smtClean="0">
                <a:cs typeface="Malgun Gothic Bold"/>
              </a:rPr>
              <a:t>Provides </a:t>
            </a:r>
            <a:r>
              <a:rPr lang="en-US" altLang="ko-KR" sz="1800" dirty="0" smtClean="0">
                <a:cs typeface="Malgun Gothic Bold"/>
              </a:rPr>
              <a:t>2500 cores (~31k HS06) &amp; </a:t>
            </a:r>
            <a:r>
              <a:rPr lang="en-US" altLang="ko-KR" sz="1800" dirty="0" smtClean="0">
                <a:cs typeface="Malgun Gothic Bold"/>
              </a:rPr>
              <a:t>2PB for TAPE by 2014</a:t>
            </a:r>
          </a:p>
          <a:p>
            <a:pPr lvl="1"/>
            <a:r>
              <a:rPr lang="en-US" altLang="ko-KR" sz="1800" dirty="0" smtClean="0">
                <a:cs typeface="Malgun Gothic Bold"/>
              </a:rPr>
              <a:t>Meeting ALICE requirement by 2013</a:t>
            </a:r>
          </a:p>
          <a:p>
            <a:endParaRPr lang="en-US" sz="2000" dirty="0">
              <a:cs typeface="Malgun Gothic Bold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603857"/>
              </p:ext>
            </p:extLst>
          </p:nvPr>
        </p:nvGraphicFramePr>
        <p:xfrm>
          <a:off x="990600" y="2677160"/>
          <a:ext cx="7239000" cy="24079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</a:tblGrid>
              <a:tr h="124492">
                <a:tc rowSpan="2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Current</a:t>
                      </a:r>
                    </a:p>
                    <a:p>
                      <a:pPr algn="ctr" latinLnBrk="1"/>
                      <a:r>
                        <a:rPr lang="en-US" altLang="ko-KR" sz="1600" dirty="0" smtClean="0"/>
                        <a:t>(ALICE Req.)</a:t>
                      </a:r>
                      <a:endParaRPr lang="ko-KR" altLang="en-US" sz="1600" dirty="0">
                        <a:solidFill>
                          <a:srgbClr val="003399"/>
                        </a:solidFill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Pledged</a:t>
                      </a:r>
                      <a:endParaRPr lang="ko-KR" altLang="en-US" sz="1600" dirty="0">
                        <a:solidFill>
                          <a:srgbClr val="003399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24492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/>
                        <a:t>2012</a:t>
                      </a:r>
                      <a:endParaRPr lang="ko-KR" altLang="en-US" sz="1600" b="1" dirty="0">
                        <a:solidFill>
                          <a:srgbClr val="003399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/>
                        <a:t>2013</a:t>
                      </a:r>
                      <a:endParaRPr lang="ko-KR" altLang="en-US" sz="1600" b="1" dirty="0">
                        <a:solidFill>
                          <a:srgbClr val="003399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/>
                        <a:t>2014</a:t>
                      </a:r>
                      <a:endParaRPr lang="ko-KR" altLang="en-US" sz="1600" b="1" dirty="0">
                        <a:solidFill>
                          <a:srgbClr val="003399"/>
                        </a:solidFill>
                      </a:endParaRPr>
                    </a:p>
                  </a:txBody>
                  <a:tcPr anchor="ctr"/>
                </a:tc>
              </a:tr>
              <a:tr h="2150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/>
                        <a:t>CPUs (HS06)</a:t>
                      </a:r>
                      <a:endParaRPr lang="ko-KR" altLang="en-US" sz="1600" b="1" dirty="0">
                        <a:solidFill>
                          <a:srgbClr val="003399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16,900</a:t>
                      </a:r>
                      <a:endParaRPr lang="en-US" altLang="ko-KR" sz="1600" dirty="0" smtClean="0"/>
                    </a:p>
                    <a:p>
                      <a:pPr algn="ctr" latinLnBrk="1"/>
                      <a:r>
                        <a:rPr lang="en-US" altLang="ko-KR" sz="1600" dirty="0" smtClean="0"/>
                        <a:t>(25,000)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18,800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25,000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31,250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2150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/>
                        <a:t>Disk</a:t>
                      </a:r>
                      <a:r>
                        <a:rPr lang="en-US" altLang="ko-KR" sz="1600" b="1" baseline="0" dirty="0" smtClean="0"/>
                        <a:t> (TB)</a:t>
                      </a:r>
                      <a:endParaRPr lang="ko-KR" altLang="en-US" sz="1600" b="1" dirty="0">
                        <a:solidFill>
                          <a:srgbClr val="003399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1,000</a:t>
                      </a:r>
                    </a:p>
                    <a:p>
                      <a:pPr algn="ctr" latinLnBrk="1"/>
                      <a:r>
                        <a:rPr lang="en-US" altLang="ko-KR" sz="1600" dirty="0" smtClean="0"/>
                        <a:t>(1,000)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1,000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1,000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1,000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2150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 smtClean="0"/>
                        <a:t>Tape (TB)</a:t>
                      </a:r>
                      <a:endParaRPr lang="ko-KR" altLang="en-US" sz="1600" b="1" dirty="0">
                        <a:solidFill>
                          <a:srgbClr val="003399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-</a:t>
                      </a:r>
                    </a:p>
                    <a:p>
                      <a:pPr algn="ctr" latinLnBrk="1"/>
                      <a:r>
                        <a:rPr lang="en-US" altLang="ko-KR" sz="1600" dirty="0" smtClean="0"/>
                        <a:t>(1,500)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700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1,500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2,000</a:t>
                      </a:r>
                      <a:endParaRPr lang="ko-KR" altLang="en-US" sz="16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541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SAM &amp; APEL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 smtClean="0"/>
              <a:t>Job queues available for OPS VO</a:t>
            </a:r>
          </a:p>
          <a:p>
            <a:pPr lvl="1"/>
            <a:r>
              <a:rPr lang="en-US" altLang="ko-KR" sz="1800" dirty="0" smtClean="0"/>
              <a:t>KISTI_GSDC included monthly SAM report for OPS VO</a:t>
            </a:r>
          </a:p>
          <a:p>
            <a:pPr lvl="1"/>
            <a:r>
              <a:rPr lang="en-US" altLang="ko-KR" sz="1800" dirty="0" smtClean="0"/>
              <a:t>Not monitored by ALICE VO</a:t>
            </a:r>
          </a:p>
          <a:p>
            <a:pPr lvl="1"/>
            <a:endParaRPr lang="en-US" altLang="ko-KR" sz="2000" dirty="0" smtClean="0"/>
          </a:p>
          <a:p>
            <a:r>
              <a:rPr lang="en-US" altLang="ko-KR" sz="2000" dirty="0" smtClean="0"/>
              <a:t>APEL server is running and properly publishing accounting data</a:t>
            </a:r>
          </a:p>
          <a:p>
            <a:pPr lvl="1"/>
            <a:r>
              <a:rPr lang="en-US" altLang="ko-KR" sz="1800" dirty="0" smtClean="0"/>
              <a:t>Recently found APEL was not correctly configured</a:t>
            </a:r>
          </a:p>
          <a:p>
            <a:pPr lvl="1"/>
            <a:r>
              <a:rPr lang="en-US" altLang="ko-KR" sz="1800" dirty="0" smtClean="0"/>
              <a:t>Fixed it and should be working now</a:t>
            </a:r>
            <a:endParaRPr lang="ko-KR" altLang="en-US" sz="1800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1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Staff</a:t>
            </a:r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206945"/>
              </p:ext>
            </p:extLst>
          </p:nvPr>
        </p:nvGraphicFramePr>
        <p:xfrm>
          <a:off x="304800" y="1219200"/>
          <a:ext cx="8686801" cy="2575558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838200"/>
                <a:gridCol w="1447800"/>
                <a:gridCol w="3048000"/>
                <a:gridCol w="3352801"/>
              </a:tblGrid>
              <a:tr h="334488"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ROLE</a:t>
                      </a:r>
                      <a:endParaRPr lang="ko-KR" alt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aseline="0" dirty="0" smtClean="0"/>
                        <a:t>June (7 FTE)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Current </a:t>
                      </a:r>
                      <a:r>
                        <a:rPr lang="en-US" altLang="ko-KR" sz="1400" dirty="0" smtClean="0"/>
                        <a:t>(7 </a:t>
                      </a:r>
                      <a:r>
                        <a:rPr lang="en-US" altLang="ko-KR" sz="1400" dirty="0" smtClean="0"/>
                        <a:t>FTE)</a:t>
                      </a:r>
                      <a:endParaRPr lang="ko-KR" altLang="en-US" sz="1400" dirty="0"/>
                    </a:p>
                  </a:txBody>
                  <a:tcPr/>
                </a:tc>
              </a:tr>
              <a:tr h="334488">
                <a:tc rowSpan="5">
                  <a:txBody>
                    <a:bodyPr/>
                    <a:lstStyle/>
                    <a:p>
                      <a:pPr latinLnBrk="1"/>
                      <a:r>
                        <a:rPr lang="en-US" altLang="ko-KR" sz="1400" b="1" dirty="0" smtClean="0"/>
                        <a:t>System Admin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1" dirty="0" smtClean="0"/>
                        <a:t>Disk &amp; Server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3</a:t>
                      </a:r>
                      <a:r>
                        <a:rPr lang="en-US" altLang="ko-KR" sz="1400" baseline="0" dirty="0" smtClean="0"/>
                        <a:t> FTE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2.5</a:t>
                      </a:r>
                      <a:r>
                        <a:rPr lang="en-US" altLang="ko-KR" sz="1400" baseline="0" dirty="0" smtClean="0"/>
                        <a:t> FTE</a:t>
                      </a:r>
                      <a:r>
                        <a:rPr lang="ko-KR" altLang="en-US" sz="1400" baseline="0" dirty="0" smtClean="0"/>
                        <a:t> </a:t>
                      </a:r>
                      <a:r>
                        <a:rPr lang="en-US" altLang="ko-KR" sz="1400" baseline="0" dirty="0" smtClean="0"/>
                        <a:t>(2 </a:t>
                      </a:r>
                      <a:r>
                        <a:rPr lang="en-US" altLang="ko-KR" sz="1400" baseline="0" dirty="0" smtClean="0"/>
                        <a:t>FTE to be employed)</a:t>
                      </a:r>
                    </a:p>
                  </a:txBody>
                  <a:tcPr/>
                </a:tc>
              </a:tr>
              <a:tr h="334488">
                <a:tc vMerge="1">
                  <a:txBody>
                    <a:bodyPr/>
                    <a:lstStyle/>
                    <a:p>
                      <a:pPr latinLnBrk="1"/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1" dirty="0" smtClean="0"/>
                        <a:t>Tape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1 FTE (to be employed)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1 </a:t>
                      </a:r>
                      <a:r>
                        <a:rPr lang="en-US" altLang="ko-KR" sz="1400" dirty="0" smtClean="0"/>
                        <a:t>FTE</a:t>
                      </a:r>
                      <a:endParaRPr lang="ko-KR" altLang="en-US" sz="1400" dirty="0"/>
                    </a:p>
                  </a:txBody>
                  <a:tcPr/>
                </a:tc>
              </a:tr>
              <a:tr h="334488">
                <a:tc vMerge="1">
                  <a:txBody>
                    <a:bodyPr/>
                    <a:lstStyle/>
                    <a:p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1" dirty="0" smtClean="0"/>
                        <a:t>Grid Middleware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1.5 FTE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1.5 </a:t>
                      </a:r>
                      <a:r>
                        <a:rPr lang="en-US" altLang="ko-KR" sz="1400" dirty="0" smtClean="0"/>
                        <a:t>FTE</a:t>
                      </a:r>
                      <a:endParaRPr lang="ko-KR" altLang="en-US" sz="1400" dirty="0"/>
                    </a:p>
                  </a:txBody>
                  <a:tcPr/>
                </a:tc>
              </a:tr>
              <a:tr h="334488">
                <a:tc vMerge="1">
                  <a:txBody>
                    <a:bodyPr/>
                    <a:lstStyle/>
                    <a:p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1" dirty="0" smtClean="0"/>
                        <a:t>Network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0.5 FTE + KISTI support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/>
                        <a:t>0.5 FTE + KISTI support</a:t>
                      </a:r>
                      <a:endParaRPr lang="ko-KR" altLang="en-US" sz="1400" dirty="0"/>
                    </a:p>
                  </a:txBody>
                  <a:tcPr/>
                </a:tc>
              </a:tr>
              <a:tr h="334488"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1" dirty="0" smtClean="0"/>
                        <a:t>Power/Cooling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KISTI</a:t>
                      </a:r>
                      <a:r>
                        <a:rPr lang="en-US" altLang="ko-KR" sz="1400" baseline="0" dirty="0" smtClean="0"/>
                        <a:t> support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KISTI</a:t>
                      </a:r>
                      <a:r>
                        <a:rPr lang="en-US" altLang="ko-KR" sz="1400" baseline="0" dirty="0" smtClean="0"/>
                        <a:t> support</a:t>
                      </a:r>
                      <a:endParaRPr lang="ko-KR" altLang="en-US" sz="1400" dirty="0"/>
                    </a:p>
                  </a:txBody>
                  <a:tcPr/>
                </a:tc>
              </a:tr>
              <a:tr h="56863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1" dirty="0" smtClean="0"/>
                        <a:t>Physics</a:t>
                      </a:r>
                      <a:r>
                        <a:rPr lang="en-US" altLang="ko-KR" sz="1400" b="1" baseline="0" dirty="0" smtClean="0"/>
                        <a:t> Analysis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="1" dirty="0" smtClean="0"/>
                        <a:t>ALICE service</a:t>
                      </a:r>
                      <a:endParaRPr lang="ko-KR" alt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baseline="0" dirty="0" smtClean="0"/>
                        <a:t>1 FTE (0.5 FTE to be employed)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1.5 FTE</a:t>
                      </a:r>
                      <a:endParaRPr lang="ko-KR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33400" y="3914358"/>
            <a:ext cx="82296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solidFill>
                  <a:srgbClr val="00B0F0"/>
                </a:solidFill>
              </a:rPr>
              <a:t>Good News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/>
              <a:t>2 new member employed in June: 1 for TAPE; 1 for M/W and </a:t>
            </a:r>
            <a:r>
              <a:rPr lang="en-US" altLang="ko-KR" dirty="0" smtClean="0"/>
              <a:t>ALICE support</a:t>
            </a:r>
          </a:p>
          <a:p>
            <a:pPr marL="285750" indent="-285750">
              <a:buFont typeface="Arial" pitchFamily="34" charset="0"/>
              <a:buChar char="•"/>
            </a:pPr>
            <a:endParaRPr lang="en-US" altLang="ko-KR" dirty="0" smtClean="0"/>
          </a:p>
          <a:p>
            <a:r>
              <a:rPr lang="en-US" altLang="ko-KR" sz="2000" dirty="0" smtClean="0">
                <a:solidFill>
                  <a:srgbClr val="C00000"/>
                </a:solidFill>
              </a:rPr>
              <a:t>Bad News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dirty="0" smtClean="0"/>
              <a:t>1 member </a:t>
            </a:r>
            <a:r>
              <a:rPr lang="en-US" altLang="ko-KR" dirty="0" smtClean="0"/>
              <a:t>(</a:t>
            </a:r>
            <a:r>
              <a:rPr lang="en-US" altLang="ko-KR" dirty="0" err="1" smtClean="0"/>
              <a:t>Beob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Kyun</a:t>
            </a:r>
            <a:r>
              <a:rPr lang="en-US" altLang="ko-KR" dirty="0" smtClean="0"/>
              <a:t> Kim) for M/W left </a:t>
            </a:r>
            <a:r>
              <a:rPr lang="en-US" altLang="ko-KR" dirty="0" smtClean="0"/>
              <a:t>in September </a:t>
            </a:r>
            <a:r>
              <a:rPr lang="en-US" altLang="ko-KR" dirty="0" smtClean="0"/>
              <a:t>and </a:t>
            </a:r>
            <a:r>
              <a:rPr lang="en-US" altLang="ko-KR" dirty="0" smtClean="0"/>
              <a:t>1 member </a:t>
            </a:r>
            <a:r>
              <a:rPr lang="en-US" altLang="ko-KR" dirty="0" smtClean="0"/>
              <a:t>for S/A would leave </a:t>
            </a:r>
            <a:r>
              <a:rPr lang="en-US" altLang="ko-KR" dirty="0" smtClean="0"/>
              <a:t>soon</a:t>
            </a:r>
          </a:p>
          <a:p>
            <a:pPr marL="285750" indent="-285750">
              <a:buFont typeface="Arial" pitchFamily="34" charset="0"/>
              <a:buChar char="•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5539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7" name="텍스트 개체 틀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Milestones</a:t>
            </a:r>
          </a:p>
          <a:p>
            <a:r>
              <a:rPr lang="en-US" altLang="ko-KR" dirty="0" smtClean="0"/>
              <a:t>T1 Demonstration Plan Roadmap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45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Milestones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300225"/>
              </p:ext>
            </p:extLst>
          </p:nvPr>
        </p:nvGraphicFramePr>
        <p:xfrm>
          <a:off x="120596" y="1219200"/>
          <a:ext cx="89154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32320"/>
                <a:gridCol w="891540"/>
                <a:gridCol w="891540"/>
              </a:tblGrid>
              <a:tr h="28620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Objective</a:t>
                      </a:r>
                      <a:endParaRPr lang="ko-KR" altLang="en-US" sz="1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Target date</a:t>
                      </a:r>
                      <a:endParaRPr lang="ko-KR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/>
                </a:tc>
              </a:tr>
              <a:tr h="2862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Original</a:t>
                      </a:r>
                      <a:endParaRPr lang="ko-KR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Revised</a:t>
                      </a:r>
                      <a:endParaRPr lang="ko-KR" altLang="en-US" sz="1200" dirty="0"/>
                    </a:p>
                  </a:txBody>
                  <a:tcPr/>
                </a:tc>
              </a:tr>
              <a:tr h="254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Nominate KISTI/GSDC representatives in the WLCG Management Board and the GDB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Jun. 2012</a:t>
                      </a:r>
                      <a:endParaRPr lang="ko-KR" alt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-</a:t>
                      </a:r>
                      <a:endParaRPr lang="ko-KR" altLang="en-US" sz="1000" dirty="0"/>
                    </a:p>
                  </a:txBody>
                  <a:tcPr/>
                </a:tc>
              </a:tr>
              <a:tr h="254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Establishment of a 1Gbps connectivity to 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Apr. 2012</a:t>
                      </a:r>
                      <a:endParaRPr lang="ko-KR" alt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-</a:t>
                      </a:r>
                      <a:endParaRPr lang="ko-KR" altLang="en-US" sz="1000" dirty="0"/>
                    </a:p>
                  </a:txBody>
                  <a:tcPr/>
                </a:tc>
              </a:tr>
              <a:tr h="254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rgbClr val="00B0F0"/>
                          </a:solidFill>
                        </a:rPr>
                        <a:t>Installation of tape system</a:t>
                      </a:r>
                      <a:endParaRPr lang="en-US" altLang="ko-KR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Nov. 2012</a:t>
                      </a:r>
                      <a:endParaRPr lang="ko-KR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>
                          <a:solidFill>
                            <a:schemeClr val="accent6"/>
                          </a:solidFill>
                        </a:rPr>
                        <a:t>Dec. 2012</a:t>
                      </a:r>
                      <a:endParaRPr lang="ko-KR" altLang="en-US" sz="10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413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High speed transfer of data from CERN to KISTI at the speed required to receive and archive 10% of the ALICE AA raw data foreseen for 2012 over a continuous period of 2 weeks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Dec. 2012</a:t>
                      </a:r>
                      <a:endParaRPr lang="ko-KR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>
                          <a:solidFill>
                            <a:schemeClr val="accent6"/>
                          </a:solidFill>
                        </a:rPr>
                        <a:t>Jan. 2012</a:t>
                      </a:r>
                      <a:endParaRPr lang="ko-KR" altLang="en-US" sz="10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254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Provide a precise plan for 3Gbps (or higher) connectivity to 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Jan. 2013</a:t>
                      </a:r>
                      <a:endParaRPr lang="ko-KR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>
                          <a:solidFill>
                            <a:schemeClr val="accent6"/>
                          </a:solidFill>
                        </a:rPr>
                        <a:t>May 2013</a:t>
                      </a:r>
                      <a:endParaRPr lang="ko-KR" altLang="en-US" sz="10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254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Present a plan for providing on-call services/support according to the T1 specifications as laid out in the WLCG </a:t>
                      </a:r>
                      <a:r>
                        <a:rPr lang="en-US" altLang="ko-KR" sz="1000" dirty="0" err="1" smtClean="0"/>
                        <a:t>MoU</a:t>
                      </a:r>
                      <a:endParaRPr lang="en-US" altLang="ko-KR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May 2013</a:t>
                      </a:r>
                      <a:endParaRPr lang="ko-KR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-</a:t>
                      </a:r>
                      <a:endParaRPr lang="ko-KR" altLang="en-US" sz="1000" dirty="0"/>
                    </a:p>
                  </a:txBody>
                  <a:tcPr/>
                </a:tc>
              </a:tr>
              <a:tr h="254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rgbClr val="00B0F0"/>
                          </a:solidFill>
                        </a:rPr>
                        <a:t>85% of the job capacity running for at least 2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Jan. 2013</a:t>
                      </a:r>
                      <a:endParaRPr lang="ko-KR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>
                          <a:solidFill>
                            <a:schemeClr val="accent6"/>
                          </a:solidFill>
                        </a:rPr>
                        <a:t>Feb.</a:t>
                      </a:r>
                      <a:r>
                        <a:rPr lang="en-US" altLang="ko-KR" sz="1000" baseline="0" dirty="0" smtClean="0">
                          <a:solidFill>
                            <a:schemeClr val="accent6"/>
                          </a:solidFill>
                        </a:rPr>
                        <a:t> 2013</a:t>
                      </a:r>
                      <a:endParaRPr lang="ko-KR" altLang="en-US" sz="10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254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90% Storage Element (</a:t>
                      </a:r>
                      <a:r>
                        <a:rPr lang="en-US" altLang="ko-KR" sz="1000" dirty="0" smtClean="0">
                          <a:solidFill>
                            <a:schemeClr val="accent2"/>
                          </a:solidFill>
                        </a:rPr>
                        <a:t>DPM and/or XROOTD ?</a:t>
                      </a:r>
                      <a:r>
                        <a:rPr lang="en-US" altLang="ko-KR" sz="1000" dirty="0" smtClean="0"/>
                        <a:t>) availability (functional tests) for at least 2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Jan. 2013</a:t>
                      </a:r>
                      <a:endParaRPr lang="ko-KR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>
                          <a:solidFill>
                            <a:schemeClr val="accent6"/>
                          </a:solidFill>
                        </a:rPr>
                        <a:t>Jul. 2013</a:t>
                      </a:r>
                      <a:endParaRPr lang="ko-KR" altLang="en-US" sz="10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254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Running of the reliability tests </a:t>
                      </a:r>
                      <a:r>
                        <a:rPr lang="en-US" altLang="ko-KR" sz="1000" dirty="0" smtClean="0"/>
                        <a:t>(both </a:t>
                      </a:r>
                      <a:r>
                        <a:rPr lang="en-US" altLang="ko-KR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OPS</a:t>
                      </a:r>
                      <a:r>
                        <a:rPr lang="en-US" altLang="ko-KR" sz="1000" dirty="0" smtClean="0">
                          <a:solidFill>
                            <a:srgbClr val="00B0F0"/>
                          </a:solidFill>
                        </a:rPr>
                        <a:t> </a:t>
                      </a:r>
                      <a:r>
                        <a:rPr lang="en-US" altLang="ko-KR" sz="1000" dirty="0" smtClean="0"/>
                        <a:t>and </a:t>
                      </a:r>
                      <a:r>
                        <a:rPr lang="en-US" altLang="ko-KR" sz="1000" dirty="0" smtClean="0">
                          <a:solidFill>
                            <a:schemeClr val="accent2"/>
                          </a:solidFill>
                        </a:rPr>
                        <a:t>ALICE-specific</a:t>
                      </a:r>
                      <a:r>
                        <a:rPr lang="en-US" altLang="ko-KR" sz="1000" dirty="0" smtClean="0"/>
                        <a:t>) and </a:t>
                      </a:r>
                      <a:r>
                        <a:rPr lang="en-US" altLang="ko-KR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publishing those to the new SAM infrastructure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Jan. 2013</a:t>
                      </a:r>
                      <a:endParaRPr lang="ko-KR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ko-KR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54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Integration with the APEL accounting system and publishing accounting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Jan. 2013</a:t>
                      </a:r>
                      <a:endParaRPr lang="ko-KR" altLang="en-US" sz="1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-</a:t>
                      </a:r>
                      <a:endParaRPr lang="ko-KR" altLang="en-US" sz="1000" dirty="0"/>
                    </a:p>
                  </a:txBody>
                  <a:tcPr/>
                </a:tc>
              </a:tr>
              <a:tr h="254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90% of the WLCG T1 service targets for at least 2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Feb.</a:t>
                      </a:r>
                      <a:r>
                        <a:rPr lang="en-US" altLang="ko-KR" sz="1000" baseline="0" dirty="0" smtClean="0"/>
                        <a:t> 2013</a:t>
                      </a:r>
                      <a:endParaRPr lang="ko-KR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>
                          <a:solidFill>
                            <a:schemeClr val="accent6"/>
                          </a:solidFill>
                        </a:rPr>
                        <a:t>Sep.</a:t>
                      </a:r>
                      <a:r>
                        <a:rPr lang="en-US" altLang="ko-KR" sz="1000" baseline="0" dirty="0" smtClean="0">
                          <a:solidFill>
                            <a:schemeClr val="accent6"/>
                          </a:solidFill>
                        </a:rPr>
                        <a:t> 2013</a:t>
                      </a:r>
                      <a:endParaRPr lang="ko-KR" altLang="en-US" sz="10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254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accent2"/>
                          </a:solidFill>
                        </a:rPr>
                        <a:t>Integration in the WLCG OPN (with 2Gbps)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Jan. 2013</a:t>
                      </a:r>
                      <a:endParaRPr lang="ko-KR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>
                          <a:solidFill>
                            <a:schemeClr val="accent6"/>
                          </a:solidFill>
                        </a:rPr>
                        <a:t>Jul. 2013</a:t>
                      </a:r>
                      <a:endParaRPr lang="ko-KR" altLang="en-US" sz="10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254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Functional tests of the OPN (with 2Gbps)</a:t>
                      </a:r>
                      <a:endParaRPr lang="ko-KR" alt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Feb. 2013</a:t>
                      </a:r>
                      <a:endParaRPr lang="ko-KR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>
                          <a:solidFill>
                            <a:schemeClr val="accent6"/>
                          </a:solidFill>
                        </a:rPr>
                        <a:t>Aug.</a:t>
                      </a:r>
                      <a:r>
                        <a:rPr lang="en-US" altLang="ko-KR" sz="1000" baseline="0" dirty="0" smtClean="0">
                          <a:solidFill>
                            <a:schemeClr val="accent6"/>
                          </a:solidFill>
                        </a:rPr>
                        <a:t> 2013</a:t>
                      </a:r>
                      <a:endParaRPr lang="ko-KR" altLang="en-US" sz="10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206" y="5257800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 smtClean="0">
                <a:solidFill>
                  <a:schemeClr val="bg1">
                    <a:lumMod val="50000"/>
                  </a:schemeClr>
                </a:solidFill>
              </a:rPr>
              <a:t>■ </a:t>
            </a:r>
            <a:r>
              <a:rPr lang="en-US" altLang="ko-KR" sz="1000" dirty="0" smtClean="0">
                <a:solidFill>
                  <a:schemeClr val="bg1">
                    <a:lumMod val="50000"/>
                  </a:schemeClr>
                </a:solidFill>
              </a:rPr>
              <a:t>Done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540009" y="5257796"/>
            <a:ext cx="10021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>
                <a:solidFill>
                  <a:srgbClr val="00B0F0"/>
                </a:solidFill>
              </a:rPr>
              <a:t>■ Almost </a:t>
            </a:r>
            <a:r>
              <a:rPr lang="en-US" altLang="ko-KR" sz="1000" dirty="0">
                <a:solidFill>
                  <a:srgbClr val="00B0F0"/>
                </a:solidFill>
              </a:rPr>
              <a:t>done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1453549" y="5257795"/>
            <a:ext cx="9268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/>
              <a:t>■ To be </a:t>
            </a:r>
            <a:r>
              <a:rPr lang="en-US" altLang="ko-KR" sz="1000" dirty="0"/>
              <a:t>done</a:t>
            </a:r>
            <a:endParaRPr lang="ko-KR" altLang="en-US" sz="1000" dirty="0"/>
          </a:p>
        </p:txBody>
      </p:sp>
      <p:sp>
        <p:nvSpPr>
          <p:cNvPr id="13" name="직사각형 12"/>
          <p:cNvSpPr/>
          <p:nvPr/>
        </p:nvSpPr>
        <p:spPr>
          <a:xfrm>
            <a:off x="2304206" y="5257798"/>
            <a:ext cx="9252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>
                <a:solidFill>
                  <a:schemeClr val="accent2"/>
                </a:solidFill>
              </a:rPr>
              <a:t>■ In question</a:t>
            </a:r>
            <a:endParaRPr lang="ko-KR" altLang="en-US" sz="1000" dirty="0">
              <a:solidFill>
                <a:schemeClr val="accent2"/>
              </a:solidFill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142406" y="5257797"/>
            <a:ext cx="70403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>
                <a:solidFill>
                  <a:srgbClr val="FF0000"/>
                </a:solidFill>
              </a:rPr>
              <a:t>■ Urgent</a:t>
            </a:r>
            <a:endParaRPr lang="ko-KR" alt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97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T1 Roadmap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66800"/>
            <a:ext cx="8839201" cy="35052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201" y="4489406"/>
            <a:ext cx="8915400" cy="160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AutoNum type="arabicPeriod"/>
            </a:pPr>
            <a:r>
              <a:rPr lang="en-US" altLang="ko-KR" sz="1600" dirty="0" smtClean="0">
                <a:solidFill>
                  <a:srgbClr val="003399"/>
                </a:solidFill>
                <a:cs typeface="Malgun Gothic Bold"/>
              </a:rPr>
              <a:t>TAPE library set-up and data transfer </a:t>
            </a:r>
            <a:r>
              <a:rPr lang="en-US" altLang="ko-KR" sz="1600" dirty="0" smtClean="0">
                <a:solidFill>
                  <a:srgbClr val="003399"/>
                </a:solidFill>
                <a:cs typeface="Malgun Gothic Bold"/>
              </a:rPr>
              <a:t>test: to </a:t>
            </a:r>
            <a:r>
              <a:rPr lang="en-US" altLang="ko-KR" sz="1600" dirty="0" smtClean="0">
                <a:solidFill>
                  <a:srgbClr val="003399"/>
                </a:solidFill>
                <a:cs typeface="Malgun Gothic Bold"/>
              </a:rPr>
              <a:t>be ready </a:t>
            </a:r>
            <a:r>
              <a:rPr lang="en-US" altLang="ko-KR" sz="1600" dirty="0" smtClean="0">
                <a:solidFill>
                  <a:srgbClr val="003399"/>
                </a:solidFill>
                <a:cs typeface="Malgun Gothic Bold"/>
              </a:rPr>
              <a:t>for </a:t>
            </a:r>
            <a:r>
              <a:rPr lang="en-US" altLang="ko-KR" sz="1600" dirty="0" err="1" smtClean="0">
                <a:solidFill>
                  <a:srgbClr val="003399"/>
                </a:solidFill>
                <a:cs typeface="Malgun Gothic Bold"/>
              </a:rPr>
              <a:t>pA</a:t>
            </a:r>
            <a:r>
              <a:rPr lang="en-US" altLang="ko-KR" sz="1600" dirty="0" smtClean="0">
                <a:solidFill>
                  <a:srgbClr val="003399"/>
                </a:solidFill>
                <a:cs typeface="Malgun Gothic Bold"/>
              </a:rPr>
              <a:t> </a:t>
            </a:r>
            <a:endParaRPr lang="en-US" altLang="ko-KR" sz="1600" dirty="0" smtClean="0">
              <a:solidFill>
                <a:srgbClr val="003399"/>
              </a:solidFill>
              <a:cs typeface="Malgun Gothic Bold"/>
            </a:endParaRPr>
          </a:p>
          <a:p>
            <a:pPr marL="342900" indent="-342900">
              <a:lnSpc>
                <a:spcPct val="120000"/>
              </a:lnSpc>
              <a:buAutoNum type="arabicPeriod"/>
            </a:pPr>
            <a:r>
              <a:rPr lang="en-US" altLang="ko-KR" sz="1600" dirty="0" smtClean="0">
                <a:solidFill>
                  <a:srgbClr val="003399"/>
                </a:solidFill>
                <a:cs typeface="Malgun Gothic Bold"/>
              </a:rPr>
              <a:t>Plan for 3Gbps to be provided by May 2013</a:t>
            </a:r>
          </a:p>
          <a:p>
            <a:pPr marL="342900" indent="-342900">
              <a:lnSpc>
                <a:spcPct val="120000"/>
              </a:lnSpc>
              <a:buAutoNum type="arabicPeriod"/>
            </a:pPr>
            <a:r>
              <a:rPr lang="en-US" altLang="ko-KR" sz="1600" dirty="0" smtClean="0">
                <a:solidFill>
                  <a:srgbClr val="003399"/>
                </a:solidFill>
                <a:cs typeface="Malgun Gothic Bold"/>
              </a:rPr>
              <a:t>Internal discussion on 24hr </a:t>
            </a:r>
            <a:r>
              <a:rPr lang="en-US" altLang="ko-KR" sz="1600" dirty="0" smtClean="0">
                <a:solidFill>
                  <a:srgbClr val="003399"/>
                </a:solidFill>
                <a:cs typeface="Malgun Gothic Bold"/>
              </a:rPr>
              <a:t>on-call </a:t>
            </a:r>
            <a:r>
              <a:rPr lang="en-US" altLang="ko-KR" sz="1600" dirty="0" smtClean="0">
                <a:solidFill>
                  <a:srgbClr val="003399"/>
                </a:solidFill>
                <a:cs typeface="Malgun Gothic Bold"/>
              </a:rPr>
              <a:t>service: monitoring, shift, and documentations …</a:t>
            </a:r>
            <a:endParaRPr lang="en-US" altLang="ko-KR" sz="1600" dirty="0" smtClean="0">
              <a:solidFill>
                <a:srgbClr val="003399"/>
              </a:solidFill>
              <a:cs typeface="Malgun Gothic Bold"/>
            </a:endParaRPr>
          </a:p>
          <a:p>
            <a:pPr marL="342900" indent="-342900">
              <a:lnSpc>
                <a:spcPct val="120000"/>
              </a:lnSpc>
              <a:buAutoNum type="arabicPeriod"/>
            </a:pPr>
            <a:r>
              <a:rPr lang="en-US" sz="1600" dirty="0" smtClean="0">
                <a:solidFill>
                  <a:srgbClr val="003399"/>
                </a:solidFill>
                <a:cs typeface="Malgun Gothic Bold"/>
              </a:rPr>
              <a:t>&gt;85% job capacity can be accomplished </a:t>
            </a:r>
          </a:p>
          <a:p>
            <a:pPr marL="342900" indent="-342900">
              <a:lnSpc>
                <a:spcPct val="120000"/>
              </a:lnSpc>
              <a:buAutoNum type="arabicPeriod"/>
            </a:pPr>
            <a:r>
              <a:rPr lang="en-US" sz="1600" dirty="0" smtClean="0">
                <a:solidFill>
                  <a:srgbClr val="003399"/>
                </a:solidFill>
                <a:cs typeface="Malgun Gothic Bold"/>
              </a:rPr>
              <a:t>Demonstration of Tier-1 target services (&gt;90%) at least 2 months</a:t>
            </a:r>
            <a:endParaRPr lang="en-US" sz="1600" dirty="0" smtClean="0">
              <a:solidFill>
                <a:srgbClr val="003399"/>
              </a:solidFill>
              <a:cs typeface="Malgun Gothic Bold"/>
            </a:endParaRPr>
          </a:p>
        </p:txBody>
      </p:sp>
    </p:spTree>
    <p:extLst>
      <p:ext uri="{BB962C8B-B14F-4D97-AF65-F5344CB8AC3E}">
        <p14:creationId xmlns:p14="http://schemas.microsoft.com/office/powerpoint/2010/main" val="279271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 anchor="ctr">
            <a:normAutofit/>
          </a:bodyPr>
          <a:lstStyle/>
          <a:p>
            <a:r>
              <a:rPr lang="en-US" altLang="ko-KR" sz="2000" dirty="0" smtClean="0">
                <a:cs typeface="Malgun Gothic Bold"/>
              </a:rPr>
              <a:t>Current Status</a:t>
            </a:r>
            <a:endParaRPr lang="en-US" altLang="ko-KR" sz="2000" dirty="0" smtClean="0">
              <a:cs typeface="Malgun Gothic Bold"/>
            </a:endParaRPr>
          </a:p>
          <a:p>
            <a:pPr lvl="1"/>
            <a:r>
              <a:rPr lang="en-US" altLang="ko-KR" sz="1600" dirty="0" smtClean="0">
                <a:cs typeface="Malgun Gothic Bold"/>
              </a:rPr>
              <a:t>Resource Summary</a:t>
            </a:r>
          </a:p>
          <a:p>
            <a:pPr lvl="1"/>
            <a:r>
              <a:rPr lang="en-US" altLang="ko-KR" sz="1600" dirty="0" smtClean="0">
                <a:cs typeface="Malgun Gothic Bold"/>
              </a:rPr>
              <a:t>Operation status</a:t>
            </a:r>
          </a:p>
          <a:p>
            <a:pPr lvl="1"/>
            <a:r>
              <a:rPr lang="en-US" altLang="ko-KR" sz="1600" dirty="0" smtClean="0">
                <a:cs typeface="Malgun Gothic Bold"/>
              </a:rPr>
              <a:t>Network</a:t>
            </a:r>
          </a:p>
          <a:p>
            <a:pPr marL="457200" lvl="1" indent="0">
              <a:buNone/>
            </a:pPr>
            <a:endParaRPr lang="en-US" altLang="ko-KR" sz="1600" dirty="0" smtClean="0">
              <a:cs typeface="Malgun Gothic Bold"/>
            </a:endParaRPr>
          </a:p>
          <a:p>
            <a:r>
              <a:rPr lang="en-US" altLang="ko-KR" sz="2000" dirty="0" smtClean="0">
                <a:cs typeface="Malgun Gothic Bold"/>
              </a:rPr>
              <a:t>Update on </a:t>
            </a:r>
            <a:r>
              <a:rPr lang="en-US" altLang="ko-KR" sz="2000" dirty="0" smtClean="0">
                <a:cs typeface="Malgun Gothic Bold"/>
              </a:rPr>
              <a:t>Plan</a:t>
            </a:r>
          </a:p>
          <a:p>
            <a:pPr lvl="1"/>
            <a:r>
              <a:rPr lang="en-US" altLang="ko-KR" sz="1600" dirty="0" smtClean="0">
                <a:cs typeface="Malgun Gothic Bold"/>
              </a:rPr>
              <a:t>Tape: installation &amp; test</a:t>
            </a:r>
          </a:p>
          <a:p>
            <a:pPr lvl="1"/>
            <a:r>
              <a:rPr lang="en-US" altLang="ko-KR" sz="1600" dirty="0" smtClean="0">
                <a:cs typeface="Malgun Gothic Bold"/>
              </a:rPr>
              <a:t>Network upgrade</a:t>
            </a:r>
          </a:p>
          <a:p>
            <a:pPr lvl="1"/>
            <a:r>
              <a:rPr lang="en-US" altLang="ko-KR" sz="1600" dirty="0" smtClean="0">
                <a:cs typeface="Malgun Gothic Bold"/>
              </a:rPr>
              <a:t>Pledges</a:t>
            </a:r>
          </a:p>
          <a:p>
            <a:pPr lvl="1"/>
            <a:r>
              <a:rPr lang="en-US" altLang="ko-KR" sz="1600" dirty="0" smtClean="0">
                <a:cs typeface="Malgun Gothic Bold"/>
              </a:rPr>
              <a:t>SAM &amp; APEL</a:t>
            </a:r>
          </a:p>
          <a:p>
            <a:pPr lvl="1"/>
            <a:r>
              <a:rPr lang="en-US" altLang="ko-KR" sz="1600" dirty="0" smtClean="0">
                <a:cs typeface="Malgun Gothic Bold"/>
              </a:rPr>
              <a:t>Staff</a:t>
            </a:r>
          </a:p>
          <a:p>
            <a:pPr lvl="1"/>
            <a:endParaRPr lang="en-US" altLang="ko-KR" sz="2000" dirty="0" smtClean="0">
              <a:cs typeface="Malgun Gothic Bold"/>
            </a:endParaRPr>
          </a:p>
          <a:p>
            <a:r>
              <a:rPr lang="en-US" altLang="ko-KR" sz="2000" dirty="0" smtClean="0">
                <a:cs typeface="Malgun Gothic Bold"/>
              </a:rPr>
              <a:t>Conclusion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Current Status</a:t>
            </a:r>
            <a:endParaRPr lang="ko-KR" altLang="en-US" dirty="0"/>
          </a:p>
        </p:txBody>
      </p:sp>
      <p:sp>
        <p:nvSpPr>
          <p:cNvPr id="7" name="텍스트 개체 틀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/>
              <a:t>Resource Summary</a:t>
            </a:r>
          </a:p>
          <a:p>
            <a:r>
              <a:rPr lang="en-US" altLang="ko-KR" dirty="0" smtClean="0"/>
              <a:t>Operation </a:t>
            </a:r>
          </a:p>
          <a:p>
            <a:r>
              <a:rPr lang="en-US" altLang="ko-KR" dirty="0" smtClean="0"/>
              <a:t>Network</a:t>
            </a:r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55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Resource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2578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cs typeface="Malgun Gothic Bold"/>
              </a:rPr>
              <a:t>CPUs</a:t>
            </a:r>
          </a:p>
          <a:p>
            <a:pPr lvl="1"/>
            <a:r>
              <a:rPr lang="en-US" sz="1800" dirty="0" smtClean="0">
                <a:cs typeface="Malgun Gothic Bold"/>
              </a:rPr>
              <a:t>Intel Xeon, 24 cores w/ 96GB (3GB/core) x 62 WNs = 1488 cores (~17k HS06)</a:t>
            </a:r>
            <a:endParaRPr lang="en-US" sz="1800" dirty="0" smtClean="0">
              <a:cs typeface="Malgun Gothic Bold"/>
            </a:endParaRPr>
          </a:p>
          <a:p>
            <a:r>
              <a:rPr lang="en-US" sz="2200" dirty="0" smtClean="0">
                <a:cs typeface="Malgun Gothic Bold"/>
              </a:rPr>
              <a:t>Disks</a:t>
            </a:r>
          </a:p>
          <a:p>
            <a:pPr lvl="1"/>
            <a:r>
              <a:rPr lang="en-US" sz="1800" dirty="0" smtClean="0">
                <a:cs typeface="Malgun Gothic Bold"/>
              </a:rPr>
              <a:t>1000 </a:t>
            </a:r>
            <a:r>
              <a:rPr lang="en-US" sz="1800" dirty="0" smtClean="0">
                <a:cs typeface="Malgun Gothic Bold"/>
              </a:rPr>
              <a:t>TB </a:t>
            </a:r>
            <a:r>
              <a:rPr lang="en-US" altLang="ko-KR" sz="1800" dirty="0" smtClean="0">
                <a:cs typeface="Malgun Gothic Bold"/>
              </a:rPr>
              <a:t>disks</a:t>
            </a:r>
            <a:endParaRPr lang="en-US" altLang="ko-KR" sz="1800" baseline="30000" dirty="0" smtClean="0">
              <a:cs typeface="Malgun Gothic Bold"/>
            </a:endParaRPr>
          </a:p>
          <a:p>
            <a:pPr lvl="1"/>
            <a:endParaRPr lang="en-US" sz="1800" dirty="0" smtClean="0">
              <a:cs typeface="Malgun Gothic Bold"/>
            </a:endParaRPr>
          </a:p>
          <a:p>
            <a:pPr lvl="1"/>
            <a:endParaRPr lang="en-US" sz="1800" dirty="0">
              <a:cs typeface="Malgun Gothic Bold"/>
            </a:endParaRPr>
          </a:p>
          <a:p>
            <a:pPr lvl="1"/>
            <a:endParaRPr lang="en-US" sz="1000" dirty="0" smtClean="0">
              <a:cs typeface="Malgun Gothic Bold"/>
            </a:endParaRPr>
          </a:p>
          <a:p>
            <a:pPr lvl="1"/>
            <a:endParaRPr lang="en-US" sz="1000" dirty="0">
              <a:cs typeface="Malgun Gothic Bold"/>
            </a:endParaRPr>
          </a:p>
          <a:p>
            <a:pPr lvl="1"/>
            <a:endParaRPr lang="en-US" sz="1000" dirty="0" smtClean="0">
              <a:cs typeface="Malgun Gothic Bold"/>
            </a:endParaRPr>
          </a:p>
          <a:p>
            <a:r>
              <a:rPr lang="en-US" sz="2200" dirty="0" smtClean="0">
                <a:cs typeface="Malgun Gothic Bold"/>
              </a:rPr>
              <a:t>Middleware components</a:t>
            </a:r>
          </a:p>
          <a:p>
            <a:pPr lvl="1"/>
            <a:r>
              <a:rPr lang="en-US" sz="1800" dirty="0" smtClean="0">
                <a:cs typeface="Malgun Gothic Bold"/>
              </a:rPr>
              <a:t>CREAM-CE, site-BDII, VOBOX, XROOTD, WNs, APEL</a:t>
            </a:r>
          </a:p>
          <a:p>
            <a:pPr lvl="1"/>
            <a:r>
              <a:rPr lang="en-US" sz="1800" dirty="0" smtClean="0">
                <a:cs typeface="Malgun Gothic Bold"/>
              </a:rPr>
              <a:t>Production in gLite3.2 -&gt; EMI </a:t>
            </a:r>
            <a:r>
              <a:rPr lang="en-US" sz="1800" dirty="0" smtClean="0">
                <a:cs typeface="Malgun Gothic Bold"/>
              </a:rPr>
              <a:t>migration in </a:t>
            </a:r>
            <a:r>
              <a:rPr lang="en-US" sz="1800" dirty="0" smtClean="0">
                <a:cs typeface="Malgun Gothic Bold"/>
              </a:rPr>
              <a:t>progress: EMI-2 on SL6</a:t>
            </a:r>
          </a:p>
          <a:p>
            <a:r>
              <a:rPr lang="en-US" sz="2200" dirty="0" smtClean="0">
                <a:cs typeface="Malgun Gothic Bold"/>
              </a:rPr>
              <a:t>Tape (being installed)</a:t>
            </a:r>
          </a:p>
          <a:p>
            <a:pPr lvl="1"/>
            <a:r>
              <a:rPr lang="en-US" sz="1800" dirty="0" smtClean="0">
                <a:cs typeface="Malgun Gothic Bold"/>
              </a:rPr>
              <a:t>1 PB capacity, 275 TB buffer, 2 GB/s throughput</a:t>
            </a:r>
          </a:p>
          <a:p>
            <a:r>
              <a:rPr lang="en-US" sz="2200" dirty="0" smtClean="0">
                <a:cs typeface="Malgun Gothic Bold"/>
              </a:rPr>
              <a:t>Network</a:t>
            </a:r>
          </a:p>
          <a:p>
            <a:pPr lvl="1"/>
            <a:r>
              <a:rPr lang="en-US" sz="1800" dirty="0" smtClean="0">
                <a:cs typeface="Malgun Gothic Bold"/>
              </a:rPr>
              <a:t>Dedicated 1Gbps established </a:t>
            </a:r>
            <a:endParaRPr lang="en-US" sz="1800" dirty="0" smtClean="0">
              <a:cs typeface="Malgun Gothic Bold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8" name="그룹 7"/>
          <p:cNvGrpSpPr/>
          <p:nvPr/>
        </p:nvGrpSpPr>
        <p:grpSpPr>
          <a:xfrm>
            <a:off x="0" y="2814044"/>
            <a:ext cx="9144000" cy="767356"/>
            <a:chOff x="0" y="3240441"/>
            <a:chExt cx="9144000" cy="767356"/>
          </a:xfrm>
        </p:grpSpPr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240441"/>
              <a:ext cx="9144000" cy="377118"/>
            </a:xfrm>
            <a:prstGeom prst="rect">
              <a:avLst/>
            </a:prstGeom>
          </p:spPr>
        </p:pic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617559"/>
              <a:ext cx="9144000" cy="390238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2765066" y="2415179"/>
            <a:ext cx="3657600" cy="369332"/>
          </a:xfrm>
          <a:prstGeom prst="rect">
            <a:avLst/>
          </a:prstGeom>
          <a:solidFill>
            <a:schemeClr val="lt1">
              <a:alpha val="51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Storage Element Status @ </a:t>
            </a:r>
            <a:r>
              <a:rPr lang="en-US" altLang="ko-KR" dirty="0" err="1" smtClean="0"/>
              <a:t>MonALISA</a:t>
            </a:r>
            <a:r>
              <a:rPr lang="en-US" altLang="ko-KR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Operation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143000"/>
            <a:ext cx="8229600" cy="49069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52399" y="1142999"/>
            <a:ext cx="8889274" cy="4906963"/>
          </a:xfrm>
        </p:spPr>
        <p:txBody>
          <a:bodyPr>
            <a:normAutofit/>
          </a:bodyPr>
          <a:lstStyle/>
          <a:p>
            <a:r>
              <a:rPr lang="en-US" altLang="ko-KR" sz="2200" dirty="0" smtClean="0"/>
              <a:t>Job capacity more than 1400 jobs since the end of July</a:t>
            </a:r>
          </a:p>
          <a:p>
            <a:pPr lvl="1"/>
            <a:r>
              <a:rPr lang="en-US" altLang="ko-KR" sz="1800" dirty="0" smtClean="0"/>
              <a:t>Internal network issue solved</a:t>
            </a:r>
            <a:endParaRPr lang="en-US" altLang="ko-KR" sz="1800" dirty="0" smtClean="0"/>
          </a:p>
          <a:p>
            <a:r>
              <a:rPr lang="en-US" altLang="ko-KR" sz="2200" dirty="0" smtClean="0"/>
              <a:t>Quite stable now but instability on PBS requires its</a:t>
            </a:r>
            <a:r>
              <a:rPr lang="en-US" altLang="ko-KR" sz="2200" dirty="0" smtClean="0"/>
              <a:t> restarting in 48/72hrs </a:t>
            </a:r>
          </a:p>
          <a:p>
            <a:r>
              <a:rPr lang="en-US" altLang="ko-KR" sz="2200" dirty="0" smtClean="0"/>
              <a:t>Hope to be improved after EMI-2 migration</a:t>
            </a:r>
            <a:endParaRPr lang="en-US" altLang="ko-KR" sz="22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6110763" y="5209234"/>
            <a:ext cx="2638625" cy="380845"/>
          </a:xfrm>
          <a:prstGeom prst="rect">
            <a:avLst/>
          </a:prstGeom>
          <a:solidFill>
            <a:schemeClr val="lt1">
              <a:alpha val="51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March – October in 2012</a:t>
            </a:r>
            <a:endParaRPr lang="en-US" dirty="0"/>
          </a:p>
        </p:txBody>
      </p:sp>
      <p:grpSp>
        <p:nvGrpSpPr>
          <p:cNvPr id="6" name="그룹 5"/>
          <p:cNvGrpSpPr/>
          <p:nvPr/>
        </p:nvGrpSpPr>
        <p:grpSpPr>
          <a:xfrm>
            <a:off x="5304061" y="2663428"/>
            <a:ext cx="3770606" cy="2520577"/>
            <a:chOff x="5486400" y="1075254"/>
            <a:chExt cx="3593373" cy="2260876"/>
          </a:xfrm>
        </p:grpSpPr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5000" y="1371600"/>
              <a:ext cx="3352799" cy="1964530"/>
            </a:xfrm>
            <a:prstGeom prst="rect">
              <a:avLst/>
            </a:prstGeom>
          </p:spPr>
        </p:pic>
        <p:cxnSp>
          <p:nvCxnSpPr>
            <p:cNvPr id="21" name="Straight Connector 19"/>
            <p:cNvCxnSpPr>
              <a:stCxn id="22" idx="2"/>
            </p:cNvCxnSpPr>
            <p:nvPr/>
          </p:nvCxnSpPr>
          <p:spPr>
            <a:xfrm>
              <a:off x="6936147" y="2487901"/>
              <a:ext cx="701900" cy="331499"/>
            </a:xfrm>
            <a:prstGeom prst="line">
              <a:avLst/>
            </a:prstGeom>
            <a:ln w="38100" cmpd="sng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5935520" y="2210902"/>
              <a:ext cx="2001254" cy="276999"/>
            </a:xfrm>
            <a:prstGeom prst="rect">
              <a:avLst/>
            </a:prstGeom>
            <a:solidFill>
              <a:schemeClr val="lt1">
                <a:alpha val="51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ko-KR" sz="1200" dirty="0" smtClean="0"/>
                <a:t>Internal network issue solved</a:t>
              </a:r>
              <a:endParaRPr lang="en-US" sz="1200" dirty="0"/>
            </a:p>
          </p:txBody>
        </p:sp>
        <p:cxnSp>
          <p:nvCxnSpPr>
            <p:cNvPr id="30" name="직선 연결선 29"/>
            <p:cNvCxnSpPr/>
            <p:nvPr/>
          </p:nvCxnSpPr>
          <p:spPr>
            <a:xfrm>
              <a:off x="5955573" y="1537458"/>
              <a:ext cx="3124200" cy="0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19"/>
            <p:cNvCxnSpPr>
              <a:stCxn id="33" idx="0"/>
            </p:cNvCxnSpPr>
            <p:nvPr/>
          </p:nvCxnSpPr>
          <p:spPr>
            <a:xfrm flipV="1">
              <a:off x="6254387" y="1524002"/>
              <a:ext cx="132259" cy="129495"/>
            </a:xfrm>
            <a:prstGeom prst="line">
              <a:avLst/>
            </a:prstGeom>
            <a:ln w="38100" cmpd="sng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5955573" y="1653497"/>
              <a:ext cx="597627" cy="248459"/>
            </a:xfrm>
            <a:prstGeom prst="rect">
              <a:avLst/>
            </a:prstGeom>
            <a:solidFill>
              <a:schemeClr val="lt1">
                <a:alpha val="51000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1,400 </a:t>
              </a:r>
              <a:endParaRPr lang="en-US" sz="1200" dirty="0"/>
            </a:p>
          </p:txBody>
        </p:sp>
        <p:sp>
          <p:nvSpPr>
            <p:cNvPr id="60" name="TextBox 59"/>
            <p:cNvSpPr txBox="1"/>
            <p:nvPr/>
          </p:nvSpPr>
          <p:spPr>
            <a:xfrm rot="16200000">
              <a:off x="5168576" y="2169199"/>
              <a:ext cx="1004980" cy="369332"/>
            </a:xfrm>
            <a:prstGeom prst="rect">
              <a:avLst/>
            </a:prstGeom>
            <a:solidFill>
              <a:schemeClr val="lt1">
                <a:alpha val="51000"/>
              </a:schemeClr>
            </a:soli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# of Jobs</a:t>
              </a:r>
              <a:endParaRPr lang="en-US" dirty="0"/>
            </a:p>
          </p:txBody>
        </p:sp>
        <p:cxnSp>
          <p:nvCxnSpPr>
            <p:cNvPr id="61" name="Straight Connector 19"/>
            <p:cNvCxnSpPr>
              <a:stCxn id="62" idx="2"/>
            </p:cNvCxnSpPr>
            <p:nvPr/>
          </p:nvCxnSpPr>
          <p:spPr>
            <a:xfrm>
              <a:off x="8572500" y="1352253"/>
              <a:ext cx="353776" cy="247947"/>
            </a:xfrm>
            <a:prstGeom prst="line">
              <a:avLst/>
            </a:prstGeom>
            <a:ln w="38100" cmpd="sng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8077200" y="1075254"/>
              <a:ext cx="990600" cy="276999"/>
            </a:xfrm>
            <a:prstGeom prst="rect">
              <a:avLst/>
            </a:prstGeom>
            <a:solidFill>
              <a:schemeClr val="lt1">
                <a:alpha val="51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Stable status</a:t>
              </a:r>
              <a:endParaRPr lang="en-US" sz="1200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705601" y="1600200"/>
              <a:ext cx="1231173" cy="369332"/>
            </a:xfrm>
            <a:prstGeom prst="rect">
              <a:avLst/>
            </a:prstGeom>
            <a:solidFill>
              <a:schemeClr val="lt1">
                <a:alpha val="51000"/>
              </a:schemeClr>
            </a:solidFill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Active jobs </a:t>
              </a:r>
              <a:endParaRPr lang="en-US" dirty="0"/>
            </a:p>
          </p:txBody>
        </p:sp>
      </p:grpSp>
      <p:graphicFrame>
        <p:nvGraphicFramePr>
          <p:cNvPr id="36" name="차트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1880925"/>
              </p:ext>
            </p:extLst>
          </p:nvPr>
        </p:nvGraphicFramePr>
        <p:xfrm>
          <a:off x="152400" y="2938315"/>
          <a:ext cx="5215393" cy="2270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273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Network Traffic Status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31" name="그룹 30"/>
          <p:cNvGrpSpPr/>
          <p:nvPr/>
        </p:nvGrpSpPr>
        <p:grpSpPr>
          <a:xfrm>
            <a:off x="585650" y="2447198"/>
            <a:ext cx="7108965" cy="3685533"/>
            <a:chOff x="585650" y="2675798"/>
            <a:chExt cx="7108965" cy="3685533"/>
          </a:xfrm>
        </p:grpSpPr>
        <p:grpSp>
          <p:nvGrpSpPr>
            <p:cNvPr id="11" name="그룹 10"/>
            <p:cNvGrpSpPr/>
            <p:nvPr/>
          </p:nvGrpSpPr>
          <p:grpSpPr>
            <a:xfrm>
              <a:off x="1806435" y="2860464"/>
              <a:ext cx="5888180" cy="2854536"/>
              <a:chOff x="1938054" y="3651786"/>
              <a:chExt cx="5888180" cy="2854536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8054" y="3954998"/>
                <a:ext cx="5888180" cy="1824506"/>
              </a:xfrm>
              <a:prstGeom prst="rect">
                <a:avLst/>
              </a:prstGeom>
            </p:spPr>
          </p:pic>
          <p:cxnSp>
            <p:nvCxnSpPr>
              <p:cNvPr id="7" name="Straight Connector 6"/>
              <p:cNvCxnSpPr>
                <a:stCxn id="9" idx="0"/>
              </p:cNvCxnSpPr>
              <p:nvPr/>
            </p:nvCxnSpPr>
            <p:spPr>
              <a:xfrm flipV="1">
                <a:off x="3739144" y="5401422"/>
                <a:ext cx="2869475" cy="110490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>
                <a:stCxn id="22" idx="3"/>
              </p:cNvCxnSpPr>
              <p:nvPr/>
            </p:nvCxnSpPr>
            <p:spPr>
              <a:xfrm>
                <a:off x="3739144" y="3651786"/>
                <a:ext cx="812075" cy="1749636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585650" y="5715000"/>
              <a:ext cx="6043750" cy="646331"/>
            </a:xfrm>
            <a:prstGeom prst="rect">
              <a:avLst/>
            </a:prstGeom>
            <a:solidFill>
              <a:schemeClr val="lt1">
                <a:alpha val="52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Start of torrent-based ALICE package distribution service:</a:t>
              </a:r>
            </a:p>
            <a:p>
              <a:r>
                <a:rPr lang="en-US" dirty="0" smtClean="0"/>
                <a:t>Observed large incoming traffic (maximal 5 minutes) after 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35725" y="2675798"/>
              <a:ext cx="2971800" cy="369332"/>
            </a:xfrm>
            <a:prstGeom prst="rect">
              <a:avLst/>
            </a:prstGeom>
            <a:solidFill>
              <a:schemeClr val="lt1">
                <a:alpha val="51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Dedicated 1Gbps established</a:t>
              </a:r>
              <a:endParaRPr lang="en-US" dirty="0"/>
            </a:p>
          </p:txBody>
        </p:sp>
      </p:grpSp>
      <p:sp>
        <p:nvSpPr>
          <p:cNvPr id="10" name="내용 개체 틀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/>
              <a:t>GLORIAD-KR – </a:t>
            </a:r>
            <a:r>
              <a:rPr lang="en-US" altLang="ko-KR" sz="2400" dirty="0" smtClean="0"/>
              <a:t>CERN (dedicated 1Gbps)</a:t>
            </a:r>
            <a:endParaRPr lang="en-US" altLang="ko-KR" sz="2400" dirty="0" smtClean="0"/>
          </a:p>
          <a:p>
            <a:pPr lvl="1"/>
            <a:r>
              <a:rPr lang="en-US" altLang="ko-KR" sz="2000" dirty="0" smtClean="0"/>
              <a:t>‘Yearly’ graph (1 Day Average)</a:t>
            </a:r>
          </a:p>
          <a:p>
            <a:pPr lvl="1"/>
            <a:r>
              <a:rPr lang="en-US" altLang="ko-KR" sz="2000" dirty="0" smtClean="0"/>
              <a:t>Correlation with # of active jobs</a:t>
            </a:r>
            <a:endParaRPr lang="ko-KR" altLang="en-US" sz="2000" dirty="0"/>
          </a:p>
        </p:txBody>
      </p:sp>
      <p:grpSp>
        <p:nvGrpSpPr>
          <p:cNvPr id="43" name="그룹 42"/>
          <p:cNvGrpSpPr/>
          <p:nvPr/>
        </p:nvGrpSpPr>
        <p:grpSpPr>
          <a:xfrm>
            <a:off x="6393883" y="1942119"/>
            <a:ext cx="2743586" cy="874320"/>
            <a:chOff x="6476616" y="1219200"/>
            <a:chExt cx="2743586" cy="874320"/>
          </a:xfrm>
        </p:grpSpPr>
        <p:sp>
          <p:nvSpPr>
            <p:cNvPr id="35" name="직사각형 34"/>
            <p:cNvSpPr/>
            <p:nvPr/>
          </p:nvSpPr>
          <p:spPr>
            <a:xfrm>
              <a:off x="6476617" y="1219201"/>
              <a:ext cx="305184" cy="239485"/>
            </a:xfrm>
            <a:prstGeom prst="rect">
              <a:avLst/>
            </a:prstGeom>
            <a:solidFill>
              <a:srgbClr val="7AFF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6476616" y="1458686"/>
              <a:ext cx="305185" cy="210093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6476616" y="1668779"/>
              <a:ext cx="305187" cy="212271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6476618" y="1881050"/>
              <a:ext cx="305186" cy="212470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6781801" y="1219200"/>
              <a:ext cx="1626269" cy="23948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</a:rPr>
                <a:t>Incoming Traffic in bps</a:t>
              </a:r>
              <a:endParaRPr lang="ko-KR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6781802" y="1456507"/>
              <a:ext cx="1626268" cy="2122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</a:rPr>
                <a:t>Outgoing Traffic in bps</a:t>
              </a:r>
              <a:endParaRPr lang="ko-KR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6781802" y="1668779"/>
              <a:ext cx="2436073" cy="21227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</a:rPr>
                <a:t>Maximal 5 minutes Incoming Traffic</a:t>
              </a:r>
              <a:endParaRPr lang="ko-KR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6781803" y="1881050"/>
              <a:ext cx="2438399" cy="2124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solidFill>
                    <a:schemeClr val="tx1"/>
                  </a:solidFill>
                </a:rPr>
                <a:t>Maximal 5 minutes Outgoing Traffic</a:t>
              </a:r>
              <a:endParaRPr lang="ko-KR" altLang="en-US" sz="12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50" name="Straight Connector 19"/>
          <p:cNvCxnSpPr>
            <a:stCxn id="51" idx="2"/>
          </p:cNvCxnSpPr>
          <p:nvPr/>
        </p:nvCxnSpPr>
        <p:spPr>
          <a:xfrm flipH="1">
            <a:off x="4800600" y="2773901"/>
            <a:ext cx="546875" cy="578899"/>
          </a:xfrm>
          <a:prstGeom prst="line">
            <a:avLst/>
          </a:prstGeom>
          <a:ln w="38100" cmpd="sng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535400" y="2404569"/>
            <a:ext cx="1624149" cy="369332"/>
          </a:xfrm>
          <a:prstGeom prst="rect">
            <a:avLst/>
          </a:prstGeom>
          <a:solidFill>
            <a:schemeClr val="lt1">
              <a:alpha val="51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Functional test</a:t>
            </a:r>
            <a:endParaRPr lang="en-US" dirty="0"/>
          </a:p>
        </p:txBody>
      </p:sp>
      <p:cxnSp>
        <p:nvCxnSpPr>
          <p:cNvPr id="56" name="Straight Connector 19"/>
          <p:cNvCxnSpPr>
            <a:stCxn id="57" idx="3"/>
          </p:cNvCxnSpPr>
          <p:nvPr/>
        </p:nvCxnSpPr>
        <p:spPr>
          <a:xfrm flipV="1">
            <a:off x="3546564" y="4038600"/>
            <a:ext cx="2320836" cy="1099066"/>
          </a:xfrm>
          <a:prstGeom prst="line">
            <a:avLst/>
          </a:prstGeom>
          <a:ln w="38100" cmpd="sng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574764" y="4953000"/>
            <a:ext cx="2971800" cy="369332"/>
          </a:xfrm>
          <a:prstGeom prst="rect">
            <a:avLst/>
          </a:prstGeom>
          <a:solidFill>
            <a:schemeClr val="lt1">
              <a:alpha val="51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dirty="0" smtClean="0"/>
              <a:t>Internal network issue solved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4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Update on Plan</a:t>
            </a:r>
            <a:endParaRPr lang="ko-KR" altLang="en-US" dirty="0"/>
          </a:p>
        </p:txBody>
      </p:sp>
      <p:sp>
        <p:nvSpPr>
          <p:cNvPr id="7" name="텍스트 개체 틀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TAPE: installation &amp; test</a:t>
            </a:r>
          </a:p>
          <a:p>
            <a:r>
              <a:rPr lang="en-US" altLang="ko-KR" dirty="0" smtClean="0"/>
              <a:t>Network upgrade</a:t>
            </a:r>
          </a:p>
          <a:p>
            <a:r>
              <a:rPr lang="en-US" altLang="ko-KR" dirty="0" smtClean="0"/>
              <a:t>Pledges</a:t>
            </a:r>
          </a:p>
          <a:p>
            <a:r>
              <a:rPr lang="en-US" altLang="ko-KR" dirty="0" smtClean="0"/>
              <a:t>SAM &amp; APEL</a:t>
            </a:r>
          </a:p>
          <a:p>
            <a:r>
              <a:rPr lang="en-US" altLang="ko-KR" dirty="0" smtClean="0"/>
              <a:t>Staff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82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cs typeface="Malgun Gothic Bold"/>
              </a:rPr>
              <a:t>IBM </a:t>
            </a:r>
            <a:r>
              <a:rPr lang="en-US" sz="2200" dirty="0" smtClean="0">
                <a:cs typeface="Malgun Gothic Bold"/>
              </a:rPr>
              <a:t>TAPE library (TS3500</a:t>
            </a:r>
            <a:r>
              <a:rPr lang="en-US" sz="2200" dirty="0" smtClean="0">
                <a:cs typeface="Malgun Gothic Bold"/>
              </a:rPr>
              <a:t>)</a:t>
            </a:r>
            <a:endParaRPr lang="en-US" sz="2200" dirty="0" smtClean="0">
              <a:cs typeface="Malgun Gothic Bold"/>
            </a:endParaRPr>
          </a:p>
          <a:p>
            <a:endParaRPr lang="en-US" altLang="ko-KR" sz="2200" dirty="0" smtClean="0">
              <a:cs typeface="Malgun Gothic Bold"/>
            </a:endParaRPr>
          </a:p>
          <a:p>
            <a:endParaRPr lang="en-US" altLang="ko-KR" sz="2200" dirty="0">
              <a:cs typeface="Malgun Gothic Bold"/>
            </a:endParaRPr>
          </a:p>
          <a:p>
            <a:endParaRPr lang="en-US" altLang="ko-KR" sz="1200" dirty="0" smtClean="0">
              <a:cs typeface="Malgun Gothic Bold"/>
            </a:endParaRPr>
          </a:p>
          <a:p>
            <a:r>
              <a:rPr lang="en-US" altLang="ko-KR" sz="2200" dirty="0" smtClean="0">
                <a:cs typeface="Malgun Gothic Bold"/>
              </a:rPr>
              <a:t>TSM and GPFS on SL6.3 is being installed and functioning test will be complete in this week</a:t>
            </a:r>
            <a:endParaRPr lang="en-US" sz="2200" dirty="0" smtClean="0">
              <a:cs typeface="Malgun Gothic Bold"/>
            </a:endParaRPr>
          </a:p>
          <a:p>
            <a:endParaRPr lang="en-US" altLang="ko-KR" sz="1200" dirty="0" smtClean="0">
              <a:cs typeface="Malgun Gothic Bold"/>
            </a:endParaRPr>
          </a:p>
          <a:p>
            <a:r>
              <a:rPr lang="en-US" altLang="ko-KR" sz="2200" dirty="0" smtClean="0">
                <a:cs typeface="Malgun Gothic Bold"/>
              </a:rPr>
              <a:t>Disk buffer for </a:t>
            </a:r>
            <a:r>
              <a:rPr lang="en-US" altLang="ko-KR" sz="2200" dirty="0">
                <a:cs typeface="Malgun Gothic Bold"/>
              </a:rPr>
              <a:t>cache (allows prompt access to archived data</a:t>
            </a:r>
            <a:r>
              <a:rPr lang="en-US" altLang="ko-KR" sz="2200" dirty="0" smtClean="0">
                <a:cs typeface="Malgun Gothic Bold"/>
              </a:rPr>
              <a:t>)</a:t>
            </a:r>
            <a:endParaRPr lang="en-US" altLang="ko-KR" sz="2200" dirty="0">
              <a:cs typeface="Malgun Gothic Bold"/>
            </a:endParaRPr>
          </a:p>
          <a:p>
            <a:pPr lvl="1"/>
            <a:r>
              <a:rPr lang="en-US" altLang="ko-KR" sz="1800" dirty="0" smtClean="0">
                <a:cs typeface="Malgun Gothic Bold"/>
              </a:rPr>
              <a:t>ALICE request: Min</a:t>
            </a:r>
            <a:r>
              <a:rPr lang="en-US" altLang="ko-KR" sz="1800" dirty="0">
                <a:cs typeface="Malgun Gothic Bold"/>
              </a:rPr>
              <a:t>. 200 TB; max. 400 TB for </a:t>
            </a:r>
            <a:r>
              <a:rPr lang="en-US" altLang="ko-KR" sz="1800" dirty="0" err="1" smtClean="0">
                <a:cs typeface="Malgun Gothic Bold"/>
              </a:rPr>
              <a:t>pA</a:t>
            </a:r>
            <a:endParaRPr lang="en-US" altLang="ko-KR" sz="1800" dirty="0" smtClean="0">
              <a:cs typeface="Malgun Gothic Bold"/>
            </a:endParaRPr>
          </a:p>
          <a:p>
            <a:pPr lvl="1"/>
            <a:r>
              <a:rPr lang="en-US" sz="1800" dirty="0" smtClean="0">
                <a:cs typeface="Malgun Gothic Bold"/>
              </a:rPr>
              <a:t>275 </a:t>
            </a:r>
            <a:r>
              <a:rPr lang="en-US" sz="1800" dirty="0" smtClean="0">
                <a:cs typeface="Malgun Gothic Bold"/>
              </a:rPr>
              <a:t>TB is now assigned </a:t>
            </a:r>
            <a:r>
              <a:rPr lang="en-US" sz="1800" dirty="0" smtClean="0">
                <a:cs typeface="Malgun Gothic Bold"/>
              </a:rPr>
              <a:t>for buffer</a:t>
            </a:r>
          </a:p>
          <a:p>
            <a:endParaRPr lang="en-US" sz="1200" dirty="0" smtClean="0">
              <a:cs typeface="Malgun Gothic Bold"/>
            </a:endParaRPr>
          </a:p>
          <a:p>
            <a:r>
              <a:rPr lang="en-US" sz="2200" dirty="0" smtClean="0">
                <a:cs typeface="Malgun Gothic Bold"/>
              </a:rPr>
              <a:t>Start of data transfer test with ALICE is foreseen by 3 Dec. 2012</a:t>
            </a:r>
            <a:endParaRPr lang="en-US" sz="2200" dirty="0" smtClean="0">
              <a:cs typeface="Malgun Gothic Bold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083136"/>
              </p:ext>
            </p:extLst>
          </p:nvPr>
        </p:nvGraphicFramePr>
        <p:xfrm>
          <a:off x="76200" y="1600200"/>
          <a:ext cx="899160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8320"/>
                <a:gridCol w="2468882"/>
                <a:gridCol w="1600200"/>
                <a:gridCol w="990600"/>
                <a:gridCol w="2133598"/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Capacity (expendable)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Tape Drive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Throughput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Robotics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Support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 PB (3PB)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8 drives: R/W @ 250MB/s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2 GB/s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Dual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aseline="0" dirty="0" smtClean="0"/>
                        <a:t>24/7 recovery for 3 years</a:t>
                      </a:r>
                      <a:endParaRPr lang="ko-KR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320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내용 개체 틀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362200"/>
            <a:ext cx="6629400" cy="302742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Network to LHCOPN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MB/20. 11.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971800" y="3174717"/>
            <a:ext cx="178510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Shared 10Gbps</a:t>
            </a:r>
          </a:p>
        </p:txBody>
      </p:sp>
      <p:sp>
        <p:nvSpPr>
          <p:cNvPr id="8" name="Rectangle 7"/>
          <p:cNvSpPr/>
          <p:nvPr/>
        </p:nvSpPr>
        <p:spPr>
          <a:xfrm>
            <a:off x="4419600" y="3971835"/>
            <a:ext cx="20839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Dedicated 1Gbps</a:t>
            </a:r>
          </a:p>
        </p:txBody>
      </p:sp>
      <p:sp>
        <p:nvSpPr>
          <p:cNvPr id="9" name="Rectangle 8"/>
          <p:cNvSpPr/>
          <p:nvPr/>
        </p:nvSpPr>
        <p:spPr>
          <a:xfrm>
            <a:off x="5867400" y="2774607"/>
            <a:ext cx="208396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Dedicated 1Gbps</a:t>
            </a:r>
            <a:endParaRPr lang="en-US" altLang="ko-KR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" y="1038761"/>
            <a:ext cx="8305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ko-KR" sz="2000" dirty="0" smtClean="0">
                <a:solidFill>
                  <a:srgbClr val="003399"/>
                </a:solidFill>
              </a:rPr>
              <a:t>Currently, 1Gbps (dedicated) connection </a:t>
            </a:r>
            <a:r>
              <a:rPr lang="en-US" altLang="ko-KR" sz="2000" dirty="0" smtClean="0">
                <a:solidFill>
                  <a:srgbClr val="003399"/>
                </a:solidFill>
              </a:rPr>
              <a:t>for CERN-KISTI</a:t>
            </a:r>
            <a:endParaRPr lang="en-US" altLang="ko-KR" sz="2000" dirty="0" smtClean="0">
              <a:solidFill>
                <a:srgbClr val="003399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2000" dirty="0" smtClean="0">
                <a:solidFill>
                  <a:srgbClr val="003399"/>
                </a:solidFill>
              </a:rPr>
              <a:t>10Gbps connection is required to join LHC OPN (Optical Private Network</a:t>
            </a:r>
            <a:r>
              <a:rPr lang="en-US" altLang="ko-KR" sz="2000" dirty="0" smtClean="0">
                <a:solidFill>
                  <a:srgbClr val="003399"/>
                </a:solidFill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2000" dirty="0" smtClean="0">
                <a:solidFill>
                  <a:srgbClr val="FF0000"/>
                </a:solidFill>
              </a:rPr>
              <a:t>In April 2013, dedicated 2Gbps will be established (budget secured)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ko-KR" sz="2000" dirty="0" smtClean="0">
                <a:solidFill>
                  <a:srgbClr val="003399"/>
                </a:solidFill>
              </a:rPr>
              <a:t>Plan </a:t>
            </a:r>
            <a:r>
              <a:rPr lang="en-US" altLang="ko-KR" sz="2000" dirty="0">
                <a:solidFill>
                  <a:srgbClr val="003399"/>
                </a:solidFill>
              </a:rPr>
              <a:t>for upgrading </a:t>
            </a:r>
            <a:r>
              <a:rPr lang="en-US" altLang="ko-KR" sz="2000" dirty="0" smtClean="0">
                <a:solidFill>
                  <a:srgbClr val="003399"/>
                </a:solidFill>
              </a:rPr>
              <a:t>3Gbps will be presented by May 2013</a:t>
            </a:r>
            <a:endParaRPr lang="en-US" altLang="ko-KR" sz="2000" dirty="0">
              <a:solidFill>
                <a:srgbClr val="003399"/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267200"/>
            <a:ext cx="3048000" cy="18000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4343400" y="4918210"/>
            <a:ext cx="2465547" cy="369332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Network Set-up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758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E0032810302C4BA8C6DFE6C81A99E9" ma:contentTypeVersion="0" ma:contentTypeDescription="Create a new document." ma:contentTypeScope="" ma:versionID="c3f8a219ae538c110916a381b70ebb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E3D7DE2-7EE6-4486-B78A-90869BD217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52A6956-75DD-4A46-AB10-25F5F534B2D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911F46-D39E-45AC-9167-F15ACCD6CC5A}">
  <ds:schemaRefs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9630</TotalTime>
  <Words>1093</Words>
  <Application>Microsoft Office PowerPoint</Application>
  <PresentationFormat>화면 슬라이드 쇼(4:3)</PresentationFormat>
  <Paragraphs>258</Paragraphs>
  <Slides>16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3</vt:i4>
      </vt:variant>
      <vt:variant>
        <vt:lpstr>슬라이드 제목</vt:lpstr>
      </vt:variant>
      <vt:variant>
        <vt:i4>16</vt:i4>
      </vt:variant>
    </vt:vector>
  </HeadingPairs>
  <TitlesOfParts>
    <vt:vector size="19" baseType="lpstr">
      <vt:lpstr>Office Theme</vt:lpstr>
      <vt:lpstr>Custom Design</vt:lpstr>
      <vt:lpstr>Office 테마</vt:lpstr>
      <vt:lpstr>Update on Plan for Tier-1 @ KISTI-GSDC</vt:lpstr>
      <vt:lpstr>Outline</vt:lpstr>
      <vt:lpstr>Current Status</vt:lpstr>
      <vt:lpstr>Resource Summary</vt:lpstr>
      <vt:lpstr>Operation</vt:lpstr>
      <vt:lpstr>Network Traffic Status</vt:lpstr>
      <vt:lpstr>Update on Plan</vt:lpstr>
      <vt:lpstr>TAPE</vt:lpstr>
      <vt:lpstr>Network to LHCOPN</vt:lpstr>
      <vt:lpstr>Pledged</vt:lpstr>
      <vt:lpstr>SAM &amp; APEL</vt:lpstr>
      <vt:lpstr>Staff</vt:lpstr>
      <vt:lpstr>Summary</vt:lpstr>
      <vt:lpstr>Milestones</vt:lpstr>
      <vt:lpstr>T1 Roadmap</vt:lpstr>
      <vt:lpstr>PowerPoint 프레젠테이션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안상언</cp:lastModifiedBy>
  <cp:revision>644</cp:revision>
  <cp:lastPrinted>2012-10-25T05:44:54Z</cp:lastPrinted>
  <dcterms:created xsi:type="dcterms:W3CDTF">2009-11-20T09:29:17Z</dcterms:created>
  <dcterms:modified xsi:type="dcterms:W3CDTF">2012-11-20T14:09:48Z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0x0101007AE0032810302C4BA8C6DFE6C81A99E9</vt:lpwstr>
  </property>
</Properties>
</file>