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  <p:sldMasterId id="2147483770" r:id="rId3"/>
  </p:sldMasterIdLst>
  <p:notesMasterIdLst>
    <p:notesMasterId r:id="rId25"/>
  </p:notesMasterIdLst>
  <p:handoutMasterIdLst>
    <p:handoutMasterId r:id="rId26"/>
  </p:handoutMasterIdLst>
  <p:sldIdLst>
    <p:sldId id="258" r:id="rId4"/>
    <p:sldId id="290" r:id="rId5"/>
    <p:sldId id="280" r:id="rId6"/>
    <p:sldId id="259" r:id="rId7"/>
    <p:sldId id="292" r:id="rId8"/>
    <p:sldId id="293" r:id="rId9"/>
    <p:sldId id="279" r:id="rId10"/>
    <p:sldId id="281" r:id="rId11"/>
    <p:sldId id="261" r:id="rId12"/>
    <p:sldId id="262" r:id="rId13"/>
    <p:sldId id="273" r:id="rId14"/>
    <p:sldId id="282" r:id="rId15"/>
    <p:sldId id="275" r:id="rId16"/>
    <p:sldId id="276" r:id="rId17"/>
    <p:sldId id="285" r:id="rId18"/>
    <p:sldId id="286" r:id="rId19"/>
    <p:sldId id="287" r:id="rId20"/>
    <p:sldId id="288" r:id="rId21"/>
    <p:sldId id="289" r:id="rId22"/>
    <p:sldId id="299" r:id="rId23"/>
    <p:sldId id="298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08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16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2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3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5415" algn="l" defTabSz="457082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2500" algn="l" defTabSz="457082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199580" algn="l" defTabSz="457082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6665" algn="l" defTabSz="457082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00529E"/>
    <a:srgbClr val="3861AA"/>
    <a:srgbClr val="3E282B"/>
    <a:srgbClr val="CC3300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17" autoAdjust="0"/>
    <p:restoredTop sz="89091" autoAdjust="0"/>
  </p:normalViewPr>
  <p:slideViewPr>
    <p:cSldViewPr>
      <p:cViewPr varScale="1">
        <p:scale>
          <a:sx n="99" d="100"/>
          <a:sy n="99" d="100"/>
        </p:scale>
        <p:origin x="-14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4BDED-A19B-6145-B6C2-33BFC38C2D76}" type="datetimeFigureOut">
              <a:rPr lang="en-US" smtClean="0"/>
              <a:pPr/>
              <a:t>19/11/2012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D97BE-6F28-C14F-B2E3-D77CF37108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148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C7FD6C-E203-2B42-8C53-6FB4C4629E85}" type="datetimeFigureOut">
              <a:rPr lang="en-US"/>
              <a:pPr/>
              <a:t>19/11/2012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4CA6BE-6EBF-D64C-95F5-CD647A4A01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108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082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165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2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332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415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00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80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65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38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10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70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194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420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06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02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1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sp>
        <p:nvSpPr>
          <p:cNvPr id="7" name="Text Box 23"/>
          <p:cNvSpPr txBox="1">
            <a:spLocks noChangeArrowheads="1"/>
          </p:cNvSpPr>
          <p:nvPr userDrawn="1"/>
        </p:nvSpPr>
        <p:spPr bwMode="auto">
          <a:xfrm>
            <a:off x="0" y="6111878"/>
            <a:ext cx="1295400" cy="677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6" tIns="45709" rIns="91416" bIns="45709"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  <a:ea typeface="+mn-ea"/>
              </a:rPr>
              <a:t>CH-1211 Geneva </a:t>
            </a:r>
            <a:r>
              <a:rPr lang="en-US" sz="900" dirty="0">
                <a:latin typeface="Tahoma" pitchFamily="34" charset="0"/>
                <a:ea typeface="+mn-ea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8" name="TextBox 7"/>
          <p:cNvSpPr txBox="1"/>
          <p:nvPr userDrawn="1"/>
        </p:nvSpPr>
        <p:spPr bwMode="auto">
          <a:xfrm>
            <a:off x="-76200" y="68264"/>
            <a:ext cx="1371600" cy="769937"/>
          </a:xfrm>
          <a:prstGeom prst="rect">
            <a:avLst/>
          </a:prstGeom>
          <a:noFill/>
        </p:spPr>
        <p:txBody>
          <a:bodyPr lIns="91416" tIns="45709" rIns="91416" bIns="45709"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  <a:ea typeface="+mn-ea"/>
              </a:rPr>
              <a:t>DB</a:t>
            </a:r>
            <a:endParaRPr lang="en-US" sz="3600" dirty="0">
              <a:solidFill>
                <a:schemeClr val="bg1"/>
              </a:solidFill>
              <a:ea typeface="+mn-ea"/>
            </a:endParaRPr>
          </a:p>
        </p:txBody>
      </p:sp>
      <p:pic>
        <p:nvPicPr>
          <p:cNvPr id="9" name="Picture 18" descr="468557_82458359_plasm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 bwMode="auto">
          <a:xfrm>
            <a:off x="-76200" y="68264"/>
            <a:ext cx="1371600" cy="769937"/>
          </a:xfrm>
          <a:prstGeom prst="rect">
            <a:avLst/>
          </a:prstGeom>
          <a:noFill/>
        </p:spPr>
        <p:txBody>
          <a:bodyPr lIns="91416" tIns="45709" rIns="91416" bIns="45709"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  <a:ea typeface="+mn-ea"/>
              </a:rPr>
              <a:t>ES</a:t>
            </a:r>
            <a:endParaRPr lang="en-US" sz="36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2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80"/>
            <a:ext cx="23622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38649-A92C-AE4B-A31F-2DC5DDCA28D6}" type="datetime1">
              <a:rPr lang="en-GB" smtClean="0"/>
              <a:pPr/>
              <a:t>19/11/2012</a:t>
            </a:fld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80"/>
            <a:ext cx="87630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1" y="6416680"/>
            <a:ext cx="24384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80"/>
            <a:ext cx="23622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A8724-92C8-4F4A-996B-FBE3BD58FF80}" type="datetime1">
              <a:rPr lang="en-GB" smtClean="0"/>
              <a:pPr/>
              <a:t>19/11/2012</a:t>
            </a:fld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80"/>
            <a:ext cx="87630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1" y="6416680"/>
            <a:ext cx="24384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53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437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921" y="0"/>
              <a:ext cx="5562079" cy="838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1pPr>
              <a:lvl2pPr marL="742950" indent="-285750" eaLnBrk="0" hangingPunct="0"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2pPr>
              <a:lvl3pPr marL="1143000" indent="-228600" eaLnBrk="0" hangingPunct="0"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3pPr>
              <a:lvl4pPr marL="1600200" indent="-228600" eaLnBrk="0" hangingPunct="0"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4pPr>
              <a:lvl5pPr marL="2057400" indent="-228600" eaLnBrk="0" hangingPunct="0"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9pPr>
            </a:lstStyle>
            <a:p>
              <a:pPr eaLnBrk="1" hangingPunct="1">
                <a:defRPr/>
              </a:pPr>
              <a:r>
                <a:rPr lang="en-US" sz="3200" smtClean="0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Experiment Support</a:t>
              </a:r>
            </a:p>
          </p:txBody>
        </p:sp>
      </p:grpSp>
      <p:sp>
        <p:nvSpPr>
          <p:cNvPr id="7" name="Text Box 23"/>
          <p:cNvSpPr txBox="1">
            <a:spLocks noChangeArrowheads="1"/>
          </p:cNvSpPr>
          <p:nvPr userDrawn="1"/>
        </p:nvSpPr>
        <p:spPr bwMode="auto">
          <a:xfrm>
            <a:off x="0" y="6112371"/>
            <a:ext cx="1295921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  <a:lvl2pPr marL="742950" indent="-28575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2pPr>
            <a:lvl3pPr marL="11430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3pPr>
            <a:lvl4pPr marL="16002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4pPr>
            <a:lvl5pPr marL="20574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9pPr>
          </a:lstStyle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CERN IT Department</a:t>
            </a:r>
          </a:p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CH-1211 Geneva 23</a:t>
            </a:r>
          </a:p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Switzerland</a:t>
            </a:r>
          </a:p>
          <a:p>
            <a:pPr algn="r" eaLnBrk="1" hangingPunct="1">
              <a:defRPr/>
            </a:pPr>
            <a:r>
              <a:rPr lang="en-US" sz="1100" b="1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www.cern.ch/i</a:t>
            </a:r>
            <a:r>
              <a:rPr lang="en-US" sz="1000" b="1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t</a:t>
            </a:r>
          </a:p>
        </p:txBody>
      </p:sp>
      <p:sp>
        <p:nvSpPr>
          <p:cNvPr id="8" name="TextBox 13"/>
          <p:cNvSpPr txBox="1">
            <a:spLocks noChangeArrowheads="1"/>
          </p:cNvSpPr>
          <p:nvPr userDrawn="1"/>
        </p:nvSpPr>
        <p:spPr bwMode="auto">
          <a:xfrm>
            <a:off x="-75903" y="68089"/>
            <a:ext cx="1371824" cy="770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  <a:lvl2pPr marL="742950" indent="-28575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2pPr>
            <a:lvl3pPr marL="11430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3pPr>
            <a:lvl4pPr marL="16002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4pPr>
            <a:lvl5pPr marL="20574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9pPr>
          </a:lstStyle>
          <a:p>
            <a:pPr algn="ctr" eaLnBrk="1" hangingPunct="1">
              <a:defRPr/>
            </a:pPr>
            <a:r>
              <a:rPr lang="en-US" sz="44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DB</a:t>
            </a:r>
            <a:endParaRPr lang="en-US" smtClean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18" descr="468557_82458359_plasm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4120" r="25140" b="2367"/>
          <a:stretch>
            <a:fillRect/>
          </a:stretch>
        </p:blipFill>
        <p:spPr bwMode="auto">
          <a:xfrm>
            <a:off x="0" y="0"/>
            <a:ext cx="1218902" cy="6019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5"/>
          <p:cNvSpPr txBox="1">
            <a:spLocks noChangeArrowheads="1"/>
          </p:cNvSpPr>
          <p:nvPr userDrawn="1"/>
        </p:nvSpPr>
        <p:spPr bwMode="auto">
          <a:xfrm>
            <a:off x="-75903" y="68089"/>
            <a:ext cx="1371824" cy="770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  <a:lvl2pPr marL="742950" indent="-28575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2pPr>
            <a:lvl3pPr marL="11430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3pPr>
            <a:lvl4pPr marL="16002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4pPr>
            <a:lvl5pPr marL="20574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9pPr>
          </a:lstStyle>
          <a:p>
            <a:pPr algn="ctr" eaLnBrk="1" hangingPunct="1">
              <a:defRPr/>
            </a:pPr>
            <a:r>
              <a:rPr lang="en-US" sz="44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ES</a:t>
            </a:r>
            <a:endParaRPr lang="en-US" smtClean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98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Maria Girone, CERN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C566F-FAFE-B144-BDD6-30D916E2B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86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1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1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Maria Girone, CERN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6A3A6-A136-234A-B907-77AFF9126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14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1FF80-78DE-644A-904A-F8FC2E81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91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Maria Girone, CERN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B827F-8D36-9549-A31E-0C55F6AB2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58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5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B891E-5642-1A4D-8C44-8A434997AF08}" type="datetime1">
              <a:rPr lang="en-GB" smtClean="0"/>
              <a:pPr/>
              <a:t>19/11/2012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5"/>
            <a:ext cx="75438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5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1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1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371600" y="6400805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1D369-1B39-EE4F-A95C-3EF59EDAB8FD}" type="datetime1">
              <a:rPr lang="en-GB" smtClean="0"/>
              <a:pPr/>
              <a:t>19/11/2012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5"/>
            <a:ext cx="75438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5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382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5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86901-75D3-6948-8FBB-0F098769275B}" type="datetime1">
              <a:rPr lang="en-GB" smtClean="0"/>
              <a:pPr/>
              <a:t>19/11/2012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5"/>
            <a:ext cx="75438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5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2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5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B9555-0A01-4046-84E1-DA039D0EF5AC}" type="datetime1">
              <a:rPr lang="en-GB" smtClean="0"/>
              <a:pPr/>
              <a:t>19/11/2012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5"/>
            <a:ext cx="75438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5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21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82" indent="0" algn="ctr">
              <a:buNone/>
              <a:defRPr/>
            </a:lvl2pPr>
            <a:lvl3pPr marL="914165" indent="0" algn="ctr">
              <a:buNone/>
              <a:defRPr/>
            </a:lvl3pPr>
            <a:lvl4pPr marL="1371250" indent="0" algn="ctr">
              <a:buNone/>
              <a:defRPr/>
            </a:lvl4pPr>
            <a:lvl5pPr marL="1828332" indent="0" algn="ctr">
              <a:buNone/>
              <a:defRPr/>
            </a:lvl5pPr>
            <a:lvl6pPr marL="2285415" indent="0" algn="ctr">
              <a:buNone/>
              <a:defRPr/>
            </a:lvl6pPr>
            <a:lvl7pPr marL="2742500" indent="0" algn="ctr">
              <a:buNone/>
              <a:defRPr/>
            </a:lvl7pPr>
            <a:lvl8pPr marL="3199580" indent="0" algn="ctr">
              <a:buNone/>
              <a:defRPr/>
            </a:lvl8pPr>
            <a:lvl9pPr marL="365666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4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80"/>
            <a:ext cx="23622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C820C-D0F3-494F-9CF1-F9CB3F1865BF}" type="datetime1">
              <a:rPr lang="en-GB" smtClean="0"/>
              <a:pPr/>
              <a:t>19/11/2012</a:t>
            </a:fld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80"/>
            <a:ext cx="87630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1" y="6416680"/>
            <a:ext cx="24384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64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82" indent="0">
              <a:buNone/>
              <a:defRPr sz="1800"/>
            </a:lvl2pPr>
            <a:lvl3pPr marL="914165" indent="0">
              <a:buNone/>
              <a:defRPr sz="1600"/>
            </a:lvl3pPr>
            <a:lvl4pPr marL="1371250" indent="0">
              <a:buNone/>
              <a:defRPr sz="1400"/>
            </a:lvl4pPr>
            <a:lvl5pPr marL="1828332" indent="0">
              <a:buNone/>
              <a:defRPr sz="1400"/>
            </a:lvl5pPr>
            <a:lvl6pPr marL="2285415" indent="0">
              <a:buNone/>
              <a:defRPr sz="1400"/>
            </a:lvl6pPr>
            <a:lvl7pPr marL="2742500" indent="0">
              <a:buNone/>
              <a:defRPr sz="1400"/>
            </a:lvl7pPr>
            <a:lvl8pPr marL="3199580" indent="0">
              <a:buNone/>
              <a:defRPr sz="1400"/>
            </a:lvl8pPr>
            <a:lvl9pPr marL="3656665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278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416680"/>
            <a:ext cx="23622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42E68-DF8F-A743-BDB7-5B662E068552}" type="datetime1">
              <a:rPr lang="en-GB" smtClean="0"/>
              <a:pPr/>
              <a:t>19/11/2012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80"/>
            <a:ext cx="87630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1" y="6416680"/>
            <a:ext cx="24384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78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8" Type="http://schemas.openxmlformats.org/officeDocument/2006/relationships/image" Target="../media/image1.jpeg"/><Relationship Id="rId9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theme" Target="../theme/theme3.xml"/><Relationship Id="rId7" Type="http://schemas.openxmlformats.org/officeDocument/2006/relationships/image" Target="../media/image1.jpeg"/><Relationship Id="rId8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16" tIns="45709" rIns="91416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1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8"/>
            <a:ext cx="1295400" cy="677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6" tIns="45709" rIns="91416" bIns="45709"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grpSp>
        <p:nvGrpSpPr>
          <p:cNvPr id="1031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4" name="Picture 13" descr="468557_82458359_plasma.jpg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400" dirty="0">
                  <a:solidFill>
                    <a:schemeClr val="bg1"/>
                  </a:solidFill>
                  <a:ea typeface="+mn-ea"/>
                </a:rPr>
                <a:t>ES</a:t>
              </a:r>
              <a:endParaRPr lang="en-US" sz="3600" dirty="0">
                <a:solidFill>
                  <a:schemeClr val="bg1"/>
                </a:solidFill>
                <a:ea typeface="+mn-e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59" r:id="rId2"/>
    <p:sldLayoutId id="2147483760" r:id="rId3"/>
    <p:sldLayoutId id="2147483761" r:id="rId4"/>
    <p:sldLayoutId id="2147483762" r:id="rId5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082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165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25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332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813" indent="-342813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760" indent="-285677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2706" indent="-228541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599790" indent="-228541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2056875" indent="-228541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513959" indent="-228541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040" indent="-228541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8124" indent="-228541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5205" indent="-228541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1" descr="468557_82458359_plasma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11020" r="25140" b="76941"/>
          <a:stretch>
            <a:fillRect/>
          </a:stretch>
        </p:blipFill>
        <p:spPr bwMode="auto">
          <a:xfrm>
            <a:off x="0" y="1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16" tIns="45709" rIns="91416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lIns="91416" tIns="45709" rIns="91416" bIns="45709"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  <a:ea typeface="+mn-ea"/>
              </a:rPr>
              <a:t>Experiment</a:t>
            </a:r>
          </a:p>
          <a:p>
            <a:pPr>
              <a:defRPr/>
            </a:pPr>
            <a:r>
              <a:rPr lang="en-US" sz="1600" dirty="0">
                <a:solidFill>
                  <a:schemeClr val="bg1"/>
                </a:solidFill>
                <a:ea typeface="+mn-ea"/>
              </a:rPr>
              <a:t>Support</a:t>
            </a:r>
            <a:endParaRPr lang="en-US" sz="12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80"/>
            <a:ext cx="23622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2015B-0744-2A43-A1D4-A3BAB0086C74}" type="datetime1">
              <a:rPr lang="en-GB" smtClean="0"/>
              <a:pPr/>
              <a:t>19/11/2012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80"/>
            <a:ext cx="87630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1" y="6416680"/>
            <a:ext cx="24384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082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165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25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332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813" indent="-342813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760" indent="-285677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2706" indent="-228541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599790" indent="-228541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6875" indent="-228541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3959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040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124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205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921" y="0"/>
            <a:ext cx="5562079" cy="8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824" y="1067098"/>
            <a:ext cx="7543354" cy="49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509" name="Text Box 22"/>
          <p:cNvSpPr txBox="1">
            <a:spLocks noChangeArrowheads="1"/>
          </p:cNvSpPr>
          <p:nvPr/>
        </p:nvSpPr>
        <p:spPr bwMode="auto">
          <a:xfrm>
            <a:off x="0" y="6112371"/>
            <a:ext cx="1295921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  <a:lvl2pPr marL="742950" indent="-28575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2pPr>
            <a:lvl3pPr marL="11430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3pPr>
            <a:lvl4pPr marL="16002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4pPr>
            <a:lvl5pPr marL="20574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9pPr>
          </a:lstStyle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CERN IT Department</a:t>
            </a:r>
          </a:p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CH-1211 Geneva 23</a:t>
            </a:r>
          </a:p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Switzerland</a:t>
            </a:r>
          </a:p>
          <a:p>
            <a:pPr algn="r" eaLnBrk="1" hangingPunct="1">
              <a:defRPr/>
            </a:pPr>
            <a:r>
              <a:rPr lang="en-US" sz="1100" b="1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www.cern.ch/i</a:t>
            </a:r>
            <a:r>
              <a:rPr lang="en-US" sz="1000" b="1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t</a:t>
            </a:r>
          </a:p>
        </p:txBody>
      </p:sp>
      <p:grpSp>
        <p:nvGrpSpPr>
          <p:cNvPr id="1030" name="Group 14"/>
          <p:cNvGrpSpPr>
            <a:grpSpLocks/>
          </p:cNvGrpSpPr>
          <p:nvPr/>
        </p:nvGrpSpPr>
        <p:grpSpPr bwMode="auto">
          <a:xfrm>
            <a:off x="-75903" y="0"/>
            <a:ext cx="1371824" cy="6019726"/>
            <a:chOff x="-76200" y="0"/>
            <a:chExt cx="1371600" cy="6019800"/>
          </a:xfrm>
        </p:grpSpPr>
        <p:pic>
          <p:nvPicPr>
            <p:cNvPr id="1034" name="Picture 13" descr="468557_82458359_plasma.jpg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2" name="TextBox 11"/>
            <p:cNvSpPr txBox="1">
              <a:spLocks noChangeArrowheads="1"/>
            </p:cNvSpPr>
            <p:nvPr userDrawn="1"/>
          </p:nvSpPr>
          <p:spPr bwMode="auto">
            <a:xfrm>
              <a:off x="-76200" y="68090"/>
              <a:ext cx="1371600" cy="770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1pPr>
              <a:lvl2pPr marL="742950" indent="-285750" eaLnBrk="0" hangingPunct="0"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2pPr>
              <a:lvl3pPr marL="1143000" indent="-228600" eaLnBrk="0" hangingPunct="0"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3pPr>
              <a:lvl4pPr marL="1600200" indent="-228600" eaLnBrk="0" hangingPunct="0"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4pPr>
              <a:lvl5pPr marL="2057400" indent="-228600" eaLnBrk="0" hangingPunct="0"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6D6D6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sz="4400" smtClean="0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ES</a:t>
              </a: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371823" y="6400354"/>
            <a:ext cx="2133079" cy="366117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rgbClr val="000000">
                    <a:tint val="75000"/>
                  </a:srgb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>
              <a:sym typeface="Palatino" charset="0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824" y="6400354"/>
            <a:ext cx="7543354" cy="366117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 smtClean="0">
                <a:solidFill>
                  <a:srgbClr val="000000">
                    <a:tint val="75000"/>
                  </a:srgb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ym typeface="Palatino" charset="0"/>
              </a:rPr>
              <a:t>Maria Girone, CERN</a:t>
            </a:r>
            <a:endParaRPr lang="en-US" dirty="0">
              <a:sym typeface="Palatino" charset="0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2098" y="6400354"/>
            <a:ext cx="2133079" cy="366117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rgbClr val="000000">
                    <a:tint val="75000"/>
                  </a:srgb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CD0406FB-1109-6448-B293-15738691655A}" type="slidenum">
              <a:rPr lang="en-US">
                <a:sym typeface="Palatino" charset="0"/>
              </a:rPr>
              <a:pPr>
                <a:defRPr/>
              </a:pPr>
              <a:t>‹#›</a:t>
            </a:fld>
            <a:endParaRPr lang="en-US">
              <a:sym typeface="Palati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70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77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353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53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706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665" indent="-342665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254" indent="-284624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1844" indent="-227699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599474" indent="-22769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0"/>
        </a:defRPr>
      </a:lvl4pPr>
      <a:lvl5pPr marL="2057104" indent="-22769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0"/>
        </a:defRPr>
      </a:lvl5pPr>
      <a:lvl6pPr marL="2514471" indent="-22858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648" indent="-22858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8825" indent="-22858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001" indent="-22858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gridinfo.triumf.ca/panglia/sites/day.php?SITE=OPENSTACK_CLOUD&amp;SIZE=large" TargetMode="External"/><Relationship Id="rId4" Type="http://schemas.openxmlformats.org/officeDocument/2006/relationships/hyperlink" Target="http://cern.ch/go/GfJ9" TargetMode="External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/>
          <a:p>
            <a:r>
              <a:rPr lang="en-GB" dirty="0" smtClean="0"/>
              <a:t>Successful Common Projects: Structures and Processes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133600" y="4191000"/>
            <a:ext cx="6400800" cy="1752600"/>
          </a:xfrm>
        </p:spPr>
        <p:txBody>
          <a:bodyPr/>
          <a:lstStyle/>
          <a:p>
            <a:r>
              <a:rPr lang="en-US" dirty="0" smtClean="0"/>
              <a:t>WLCG Management Board</a:t>
            </a:r>
          </a:p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 November 2012</a:t>
            </a:r>
          </a:p>
          <a:p>
            <a:endParaRPr lang="en-US" dirty="0" smtClean="0"/>
          </a:p>
          <a:p>
            <a:r>
              <a:rPr lang="en-US" dirty="0" smtClean="0"/>
              <a:t> Maria Girone, CERN IT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Popularity Service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838200"/>
            <a:ext cx="7543800" cy="2743200"/>
          </a:xfrm>
        </p:spPr>
        <p:txBody>
          <a:bodyPr>
            <a:normAutofit/>
          </a:bodyPr>
          <a:lstStyle/>
          <a:p>
            <a:r>
              <a:rPr lang="en-GB" dirty="0"/>
              <a:t>U</a:t>
            </a:r>
            <a:r>
              <a:rPr lang="en-GB" dirty="0" smtClean="0"/>
              <a:t>sed </a:t>
            </a:r>
            <a:r>
              <a:rPr lang="en-GB" dirty="0"/>
              <a:t>by the experiments to assess the importance of computing processing </a:t>
            </a:r>
            <a:r>
              <a:rPr lang="en-GB" dirty="0" smtClean="0"/>
              <a:t>work</a:t>
            </a:r>
            <a:endParaRPr lang="en-GB" dirty="0"/>
          </a:p>
          <a:p>
            <a:pPr lvl="1"/>
            <a:r>
              <a:rPr lang="en-GB" dirty="0" smtClean="0"/>
              <a:t> </a:t>
            </a:r>
            <a:r>
              <a:rPr lang="en-US" dirty="0"/>
              <a:t>to </a:t>
            </a:r>
            <a:r>
              <a:rPr lang="en-GB" dirty="0"/>
              <a:t>decide when the number of replicas of a sample needs to be adjusted - either up or </a:t>
            </a:r>
            <a:r>
              <a:rPr lang="en-GB" dirty="0" smtClean="0"/>
              <a:t>down</a:t>
            </a:r>
          </a:p>
          <a:p>
            <a:pPr lvl="1"/>
            <a:r>
              <a:rPr lang="en-GB" dirty="0" smtClean="0"/>
              <a:t>to </a:t>
            </a:r>
            <a:r>
              <a:rPr lang="en-US" dirty="0"/>
              <a:t>suggest obsolete data that can be safely deleted without affecting analysis.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 descr="Screen shot 2012-05-14 at 2.40.1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534" y="4038600"/>
            <a:ext cx="7071867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Cleaning Service </a:t>
            </a:r>
            <a:endParaRPr lang="en-US" dirty="0"/>
          </a:p>
        </p:txBody>
      </p:sp>
      <p:sp>
        <p:nvSpPr>
          <p:cNvPr id="16" name="Vertical Text Placeholder 15"/>
          <p:cNvSpPr>
            <a:spLocks noGrp="1"/>
          </p:cNvSpPr>
          <p:nvPr>
            <p:ph type="body" orient="vert" idx="1"/>
          </p:nvPr>
        </p:nvSpPr>
        <p:spPr>
          <a:xfrm>
            <a:off x="1371600" y="914400"/>
            <a:ext cx="7543800" cy="2057400"/>
          </a:xfrm>
        </p:spPr>
        <p:txBody>
          <a:bodyPr vert="horz"/>
          <a:lstStyle/>
          <a:p>
            <a:r>
              <a:rPr lang="en-US" sz="2000" dirty="0"/>
              <a:t>The Site Cleaning Agent is used to suggest obsolete or unused data that can be safely deleted without affecting analysis. </a:t>
            </a:r>
          </a:p>
          <a:p>
            <a:r>
              <a:rPr lang="en-US" sz="2000" dirty="0"/>
              <a:t>The information about space usage is taken from the experiment dedicated data management and transfer system</a:t>
            </a:r>
          </a:p>
          <a:p>
            <a:r>
              <a:rPr lang="en-US" sz="2000" dirty="0"/>
              <a:t> High savings in terms of storage resources: </a:t>
            </a:r>
            <a:r>
              <a:rPr lang="en-US" sz="2000" dirty="0">
                <a:solidFill>
                  <a:srgbClr val="FF0000"/>
                </a:solidFill>
              </a:rPr>
              <a:t>2PB (20% of total managed space)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 descr="Screen shot 2012-11-15 at 5.19.3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1978" y="3408382"/>
            <a:ext cx="5842822" cy="299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293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EOS Data Popularity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371600" y="914400"/>
            <a:ext cx="7543800" cy="4953000"/>
          </a:xfrm>
        </p:spPr>
        <p:txBody>
          <a:bodyPr/>
          <a:lstStyle/>
          <a:p>
            <a:r>
              <a:rPr lang="en-US" sz="2000" dirty="0" smtClean="0"/>
              <a:t>Allows the experiments to verify that EOS and CPU resources at CERN are used as planned</a:t>
            </a:r>
          </a:p>
          <a:p>
            <a:r>
              <a:rPr lang="en-US" sz="2000" dirty="0"/>
              <a:t>First deployed use-case: monitor the file usage of </a:t>
            </a:r>
            <a:r>
              <a:rPr lang="en-US" sz="2000" dirty="0" err="1"/>
              <a:t>Xrootd</a:t>
            </a:r>
            <a:r>
              <a:rPr lang="en-US" sz="2000" dirty="0"/>
              <a:t>-based EOS </a:t>
            </a:r>
            <a:r>
              <a:rPr lang="en-US" sz="2000" dirty="0" err="1"/>
              <a:t>DataSvc</a:t>
            </a:r>
            <a:r>
              <a:rPr lang="en-US" sz="2000" dirty="0"/>
              <a:t> @ CERN for ATLAS and CMS</a:t>
            </a:r>
          </a:p>
          <a:p>
            <a:r>
              <a:rPr lang="en-US" sz="2000" dirty="0"/>
              <a:t>T</a:t>
            </a:r>
            <a:r>
              <a:rPr lang="en-US" sz="2000" dirty="0" smtClean="0"/>
              <a:t>o </a:t>
            </a:r>
            <a:r>
              <a:rPr lang="en-US" sz="2000" dirty="0"/>
              <a:t>be extended to the rest of the ATLAS and CMS storage </a:t>
            </a:r>
            <a:r>
              <a:rPr lang="en-US" sz="2000" dirty="0" smtClean="0"/>
              <a:t>federation</a:t>
            </a:r>
          </a:p>
          <a:p>
            <a:pPr lvl="2"/>
            <a:r>
              <a:rPr lang="en-US" dirty="0"/>
              <a:t>assess data popularity also for batch/interactive job submissions</a:t>
            </a:r>
          </a:p>
          <a:p>
            <a:pPr lvl="2"/>
            <a:r>
              <a:rPr lang="en-US" dirty="0"/>
              <a:t>help in managing the user space on a site: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13" name="Picture 12" descr="Screen shot 2012-11-15 at 5.49.3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553" y="3652821"/>
            <a:ext cx="7720047" cy="29003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10805" y="4230469"/>
            <a:ext cx="6223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1200" dirty="0" smtClean="0"/>
              <a:t>Weekly amount of read data for the ATLAS most popular Projects/Data Type accessed from EOS from Feb. to Aug. </a:t>
            </a:r>
          </a:p>
        </p:txBody>
      </p:sp>
    </p:spTree>
    <p:extLst>
      <p:ext uri="{BB962C8B-B14F-4D97-AF65-F5344CB8AC3E}">
        <p14:creationId xmlns:p14="http://schemas.microsoft.com/office/powerpoint/2010/main" val="46648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HammerCloud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066800"/>
            <a:ext cx="6858000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 err="1">
                <a:latin typeface="Arial" charset="0"/>
              </a:rPr>
              <a:t>HammerCloud</a:t>
            </a:r>
            <a:r>
              <a:rPr lang="en-US" sz="2400" dirty="0">
                <a:latin typeface="Arial" charset="0"/>
              </a:rPr>
              <a:t> is a common testing framework for ATLAS (</a:t>
            </a:r>
            <a:r>
              <a:rPr lang="en-US" sz="2400" dirty="0" err="1">
                <a:latin typeface="Arial" charset="0"/>
              </a:rPr>
              <a:t>PanDA</a:t>
            </a:r>
            <a:r>
              <a:rPr lang="en-US" sz="2400" dirty="0">
                <a:latin typeface="Arial" charset="0"/>
              </a:rPr>
              <a:t>), then exported to CMS (CRAB) and </a:t>
            </a:r>
            <a:r>
              <a:rPr lang="en-US" sz="2400" dirty="0" err="1">
                <a:latin typeface="Arial" charset="0"/>
              </a:rPr>
              <a:t>LHC</a:t>
            </a:r>
            <a:r>
              <a:rPr lang="en-US" sz="2400" i="1" dirty="0" err="1">
                <a:latin typeface="Arial" charset="0"/>
              </a:rPr>
              <a:t>b</a:t>
            </a:r>
            <a:r>
              <a:rPr lang="en-US" sz="2400" i="1" dirty="0">
                <a:latin typeface="Arial" charset="0"/>
              </a:rPr>
              <a:t> </a:t>
            </a:r>
            <a:r>
              <a:rPr lang="en-US" sz="2400" dirty="0">
                <a:latin typeface="Arial" charset="0"/>
              </a:rPr>
              <a:t>(Dirac)</a:t>
            </a:r>
          </a:p>
          <a:p>
            <a:pPr marL="0" indent="0">
              <a:buNone/>
            </a:pPr>
            <a:endParaRPr lang="en-US" sz="2400" dirty="0">
              <a:latin typeface="Arial" charset="0"/>
            </a:endParaRPr>
          </a:p>
          <a:p>
            <a:r>
              <a:rPr lang="en-US" sz="2400" dirty="0">
                <a:latin typeface="Arial" charset="0"/>
              </a:rPr>
              <a:t>Common layer (built on Ganga) for functional testing of CEs and SEs from a user perspective</a:t>
            </a:r>
          </a:p>
          <a:p>
            <a:endParaRPr lang="en-US" sz="2400" dirty="0">
              <a:latin typeface="Arial" charset="0"/>
            </a:endParaRPr>
          </a:p>
          <a:p>
            <a:r>
              <a:rPr lang="en-US" sz="2400" dirty="0">
                <a:latin typeface="Arial" charset="0"/>
              </a:rPr>
              <a:t>Continuous testing and monitoring of site status and readiness. Automatic Site exclusion based on defined experiment policies</a:t>
            </a:r>
          </a:p>
          <a:p>
            <a:endParaRPr lang="en-US" sz="2400" dirty="0">
              <a:latin typeface="Arial" charset="0"/>
            </a:endParaRPr>
          </a:p>
          <a:p>
            <a:r>
              <a:rPr lang="en-US" sz="2400" dirty="0">
                <a:latin typeface="Arial" charset="0"/>
              </a:rPr>
              <a:t>Same development, same interface, same infrastructure </a:t>
            </a:r>
            <a:r>
              <a:rPr lang="en-US" sz="2400" dirty="0">
                <a:latin typeface="Arial" charset="0"/>
                <a:sym typeface="Wingdings" charset="0"/>
              </a:rPr>
              <a:t> less workforce to maintain it </a:t>
            </a:r>
          </a:p>
          <a:p>
            <a:endParaRPr lang="en-US" sz="2400" dirty="0">
              <a:latin typeface="Arial" charset="0"/>
              <a:sym typeface="Wingdings" charset="0"/>
            </a:endParaRPr>
          </a:p>
          <a:p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, </a:t>
            </a:r>
            <a:r>
              <a:rPr lang="en-US" dirty="0"/>
              <a:t>Maria Girone, </a:t>
            </a:r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4439" y="2819401"/>
            <a:ext cx="1905000" cy="14478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r>
              <a:rPr lang="en-US" dirty="0" smtClean="0"/>
              <a:t>Testing and Monitoring Framework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4439" y="990601"/>
            <a:ext cx="1905000" cy="1447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r>
              <a:rPr lang="en-US" dirty="0" smtClean="0"/>
              <a:t>Distributed analysis Frameworks 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4439" y="4800600"/>
            <a:ext cx="1905000" cy="14478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r>
              <a:rPr lang="en-US" dirty="0" smtClean="0"/>
              <a:t>Computing &amp; Storage Elements</a:t>
            </a:r>
            <a:endParaRPr lang="en-US" dirty="0"/>
          </a:p>
        </p:txBody>
      </p:sp>
      <p:sp>
        <p:nvSpPr>
          <p:cNvPr id="10" name="Up-Down Arrow 9"/>
          <p:cNvSpPr/>
          <p:nvPr/>
        </p:nvSpPr>
        <p:spPr>
          <a:xfrm>
            <a:off x="938839" y="2514600"/>
            <a:ext cx="121919" cy="228600"/>
          </a:xfrm>
          <a:prstGeom prst="up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endParaRPr lang="en-US"/>
          </a:p>
        </p:txBody>
      </p:sp>
      <p:sp>
        <p:nvSpPr>
          <p:cNvPr id="11" name="Up-Down Arrow 10"/>
          <p:cNvSpPr/>
          <p:nvPr/>
        </p:nvSpPr>
        <p:spPr>
          <a:xfrm>
            <a:off x="938839" y="4419600"/>
            <a:ext cx="121919" cy="228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91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HammerCloud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Allows sites to make reconfigurations and then test the site with realistic workflows to evaluate the effectiveness of the change</a:t>
            </a:r>
          </a:p>
          <a:p>
            <a:r>
              <a:rPr lang="en-US" sz="2000" dirty="0"/>
              <a:t>Sufficient granularity in reporting that it can identify which of the site services has gone bad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Adapting it as cloud infrastructure testing and validation  tool </a:t>
            </a:r>
          </a:p>
          <a:p>
            <a:pPr lvl="1"/>
            <a:r>
              <a:rPr lang="en-US" sz="1800" dirty="0"/>
              <a:t>CERN IT Agile Infrastructure </a:t>
            </a:r>
            <a:r>
              <a:rPr lang="en-US" sz="1800" dirty="0" err="1"/>
              <a:t>testbed</a:t>
            </a:r>
            <a:r>
              <a:rPr lang="en-US" sz="1800" dirty="0"/>
              <a:t>, HLT farms</a:t>
            </a:r>
          </a:p>
          <a:p>
            <a:pPr lvl="1"/>
            <a:endParaRPr lang="en-US" sz="1800" dirty="0"/>
          </a:p>
        </p:txBody>
      </p:sp>
      <p:pic>
        <p:nvPicPr>
          <p:cNvPr id="4" name="Picture 3" descr="Interactive View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648" y="3657600"/>
            <a:ext cx="4651664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83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1295921" y="1"/>
            <a:ext cx="6062141" cy="838275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ヒラギノ明朝 ProN W6" charset="0"/>
                <a:cs typeface="ヒラギノ明朝 ProN W6" charset="0"/>
              </a:rPr>
              <a:t>Common Analysis Framework</a:t>
            </a:r>
            <a:r>
              <a:rPr lang="en-US">
                <a:latin typeface="Palatino" charset="0"/>
                <a:ea typeface="ヒラギノ明朝 ProN W6" charset="0"/>
                <a:cs typeface="ヒラギノ明朝 ProN W6" charset="0"/>
              </a:rPr>
              <a:t> 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idx="1"/>
          </p:nvPr>
        </p:nvSpPr>
        <p:spPr>
          <a:xfrm>
            <a:off x="1196578" y="1067098"/>
            <a:ext cx="7947422" cy="4952628"/>
          </a:xfrm>
        </p:spPr>
        <p:txBody>
          <a:bodyPr>
            <a:normAutofit fontScale="92500" lnSpcReduction="10000"/>
          </a:bodyPr>
          <a:lstStyle/>
          <a:p>
            <a:pPr marL="342865" indent="-342865" eaLnBrk="1" hangingPunct="1">
              <a:defRPr/>
            </a:pPr>
            <a:r>
              <a:rPr lang="en-US" dirty="0" smtClean="0">
                <a:ea typeface="ヒラギノ明朝 ProN W3" charset="0"/>
                <a:cs typeface="ヒラギノ明朝 ProN W3" charset="0"/>
              </a:rPr>
              <a:t>As of spring </a:t>
            </a:r>
            <a:r>
              <a:rPr lang="en-US" dirty="0">
                <a:ea typeface="ヒラギノ明朝 ProN W3" charset="0"/>
                <a:cs typeface="ヒラギノ明朝 ProN W3" charset="0"/>
              </a:rPr>
              <a:t>IT-ES </a:t>
            </a:r>
            <a:r>
              <a:rPr lang="en-US" dirty="0" smtClean="0">
                <a:ea typeface="ヒラギノ明朝 ProN W3" charset="0"/>
                <a:cs typeface="ヒラギノ明朝 ProN W3" charset="0"/>
              </a:rPr>
              <a:t>proposed to </a:t>
            </a:r>
            <a:r>
              <a:rPr lang="en-US" dirty="0">
                <a:ea typeface="ヒラギノ明朝 ProN W3" charset="0"/>
                <a:cs typeface="ヒラギノ明朝 ProN W3" charset="0"/>
              </a:rPr>
              <a:t>look at commonality in the analysis submission </a:t>
            </a:r>
            <a:r>
              <a:rPr lang="en-US" dirty="0" smtClean="0">
                <a:ea typeface="ヒラギノ明朝 ProN W3" charset="0"/>
                <a:cs typeface="ヒラギノ明朝 ProN W3" charset="0"/>
              </a:rPr>
              <a:t>systems </a:t>
            </a:r>
            <a:endParaRPr lang="en-US" dirty="0">
              <a:ea typeface="ヒラギノ明朝 ProN W3" charset="0"/>
              <a:cs typeface="ヒラギノ明朝 ProN W3" charset="0"/>
            </a:endParaRPr>
          </a:p>
          <a:p>
            <a:pPr marL="660744" lvl="1" indent="-321440" eaLnBrk="1" hangingPunct="1">
              <a:buFont typeface="Arial"/>
              <a:buChar char="•"/>
              <a:defRPr/>
            </a:pPr>
            <a:r>
              <a:rPr lang="en-US" dirty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Using </a:t>
            </a:r>
            <a:r>
              <a:rPr lang="en-US" dirty="0" err="1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PanDA</a:t>
            </a:r>
            <a:r>
              <a:rPr lang="en-US" dirty="0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 </a:t>
            </a:r>
            <a:r>
              <a:rPr lang="en-US" dirty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as the common workflow engine</a:t>
            </a:r>
          </a:p>
          <a:p>
            <a:pPr marL="660744" lvl="1" indent="-321440" eaLnBrk="1" hangingPunct="1">
              <a:buFont typeface="Arial"/>
              <a:buChar char="•"/>
              <a:defRPr/>
            </a:pPr>
            <a:r>
              <a:rPr lang="en-US" dirty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Investigating elements of </a:t>
            </a:r>
            <a:r>
              <a:rPr lang="en-US" dirty="0" err="1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GlideinWMS</a:t>
            </a:r>
            <a:r>
              <a:rPr lang="en-US" dirty="0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 </a:t>
            </a:r>
            <a:r>
              <a:rPr lang="en-US" dirty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for the </a:t>
            </a:r>
            <a:r>
              <a:rPr lang="en-US" dirty="0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pilot</a:t>
            </a:r>
          </a:p>
          <a:p>
            <a:pPr marL="660744" lvl="1" indent="-321440" eaLnBrk="1" hangingPunct="1">
              <a:buFont typeface="Arial"/>
              <a:buChar char="•"/>
              <a:defRPr/>
            </a:pPr>
            <a:r>
              <a:rPr lang="en-US" dirty="0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90</a:t>
            </a:r>
            <a:r>
              <a:rPr lang="en-US" dirty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% of the code CMS used to submit to the experiment specific workflow engine could be reused submitting to </a:t>
            </a:r>
            <a:r>
              <a:rPr lang="en-US" dirty="0" err="1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PanDA</a:t>
            </a:r>
            <a:endParaRPr lang="en-US" dirty="0" smtClean="0">
              <a:solidFill>
                <a:srgbClr val="000090"/>
              </a:solidFill>
              <a:ea typeface="ヒラギノ明朝 ProN W3" charset="0"/>
              <a:cs typeface="ヒラギノ明朝 ProN W3" charset="0"/>
            </a:endParaRPr>
          </a:p>
          <a:p>
            <a:pPr marL="260735" indent="-321440" eaLnBrk="1" hangingPunct="1">
              <a:defRPr/>
            </a:pPr>
            <a:r>
              <a:rPr lang="en-US" dirty="0" smtClean="0">
                <a:ea typeface="ヒラギノ明朝 ProN W3" charset="0"/>
                <a:cs typeface="ヒラギノ明朝 ProN W3" charset="0"/>
              </a:rPr>
              <a:t>Feasibility study presented at CHEP </a:t>
            </a:r>
          </a:p>
          <a:p>
            <a:pPr marL="660744" lvl="1" indent="-321440" eaLnBrk="1" hangingPunct="1">
              <a:buFont typeface="Arial"/>
              <a:buChar char="•"/>
              <a:defRPr/>
            </a:pPr>
            <a:r>
              <a:rPr lang="en-US" dirty="0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Program of work for a Proof-of-Concept (</a:t>
            </a:r>
            <a:r>
              <a:rPr lang="en-US" dirty="0" err="1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PoC</a:t>
            </a:r>
            <a:r>
              <a:rPr lang="en-US" dirty="0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) </a:t>
            </a:r>
          </a:p>
          <a:p>
            <a:pPr marL="260735" indent="-321440" eaLnBrk="1" hangingPunct="1">
              <a:defRPr/>
            </a:pPr>
            <a:r>
              <a:rPr lang="en-US" dirty="0" smtClean="0">
                <a:ea typeface="ヒラギノ明朝 ProN W3" charset="0"/>
                <a:cs typeface="ヒラギノ明朝 ProN W3" charset="0"/>
              </a:rPr>
              <a:t>Having </a:t>
            </a:r>
            <a:r>
              <a:rPr lang="en-US" dirty="0">
                <a:ea typeface="ヒラギノ明朝 ProN W3" charset="0"/>
                <a:cs typeface="ヒラギノ明朝 ProN W3" charset="0"/>
              </a:rPr>
              <a:t>people familiar in both systems working together was critical </a:t>
            </a:r>
            <a:endParaRPr lang="en-US" dirty="0" smtClean="0">
              <a:ea typeface="ヒラギノ明朝 ProN W3" charset="0"/>
              <a:cs typeface="ヒラギノ明朝 ProN W3" charset="0"/>
            </a:endParaRPr>
          </a:p>
          <a:p>
            <a:pPr marL="660744" lvl="1" indent="-321440" eaLnBrk="1" hangingPunct="1">
              <a:buFont typeface="Arial"/>
              <a:buChar char="•"/>
              <a:defRPr/>
            </a:pPr>
            <a:r>
              <a:rPr lang="en-US" dirty="0" err="1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PoC</a:t>
            </a:r>
            <a:r>
              <a:rPr lang="en-US" dirty="0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 prototype (due by end 2012) is </a:t>
            </a:r>
            <a:r>
              <a:rPr lang="en-US" dirty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ahead of </a:t>
            </a:r>
            <a:r>
              <a:rPr lang="en-US" dirty="0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schedule</a:t>
            </a:r>
          </a:p>
          <a:p>
            <a:pPr marL="660744" lvl="1" indent="-321440" eaLnBrk="1" hangingPunct="1">
              <a:buFont typeface="Arial"/>
              <a:buChar char="•"/>
              <a:defRPr/>
            </a:pPr>
            <a:r>
              <a:rPr lang="en-US" dirty="0" smtClean="0">
                <a:solidFill>
                  <a:srgbClr val="000090"/>
                </a:solidFill>
                <a:ea typeface="ヒラギノ明朝 ProN W3" charset="0"/>
                <a:cs typeface="ヒラギノ明朝 ProN W3" charset="0"/>
              </a:rPr>
              <a:t>Dedicated Workshop in December 2012 @FNAL </a:t>
            </a:r>
            <a:endParaRPr lang="en-US" dirty="0">
              <a:solidFill>
                <a:srgbClr val="000090"/>
              </a:solidFill>
              <a:ea typeface="ヒラギノ明朝 ProN W3" charset="0"/>
              <a:cs typeface="ヒラギノ明朝 ProN W3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Maria Girone, CERN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770F1A-60E8-9E47-B916-115FB4A98AF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47548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Dedicated Resources to PoC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865" indent="-342865" eaLnBrk="1" hangingPunct="1">
              <a:defRPr/>
            </a:pPr>
            <a:r>
              <a:rPr lang="en-US" dirty="0" smtClean="0">
                <a:cs typeface="+mn-cs"/>
              </a:rPr>
              <a:t>IT-ES has invested resources with expertise on both experiments workflows </a:t>
            </a:r>
          </a:p>
          <a:p>
            <a:pPr marL="742874" lvl="1" indent="-285722" eaLnBrk="1" hangingPunct="1">
              <a:buFont typeface="Arial"/>
              <a:buChar char="•"/>
              <a:defRPr/>
            </a:pPr>
            <a:r>
              <a:rPr lang="en-US" dirty="0" smtClean="0"/>
              <a:t>2 FTE (CMS) + 1 FTE (ATLAS)  </a:t>
            </a:r>
          </a:p>
          <a:p>
            <a:pPr marL="742874" lvl="1" indent="-285722" eaLnBrk="1" hangingPunct="1">
              <a:buFont typeface="Arial"/>
              <a:buChar char="•"/>
              <a:defRPr/>
            </a:pPr>
            <a:endParaRPr lang="en-US" dirty="0"/>
          </a:p>
          <a:p>
            <a:pPr marL="342865" indent="-342865" eaLnBrk="1" hangingPunct="1">
              <a:defRPr/>
            </a:pPr>
            <a:r>
              <a:rPr lang="en-US" dirty="0" smtClean="0">
                <a:cs typeface="+mn-cs"/>
              </a:rPr>
              <a:t>ATLAS: </a:t>
            </a:r>
            <a:r>
              <a:rPr lang="en-US" dirty="0">
                <a:cs typeface="+mn-cs"/>
              </a:rPr>
              <a:t>v</a:t>
            </a:r>
            <a:r>
              <a:rPr lang="en-US" dirty="0" smtClean="0">
                <a:cs typeface="+mn-cs"/>
              </a:rPr>
              <a:t>ery constructive interaction with </a:t>
            </a:r>
            <a:r>
              <a:rPr lang="en-US" dirty="0" err="1" smtClean="0">
                <a:cs typeface="+mn-cs"/>
              </a:rPr>
              <a:t>PanDA</a:t>
            </a:r>
            <a:r>
              <a:rPr lang="en-US" dirty="0" smtClean="0">
                <a:cs typeface="+mn-cs"/>
              </a:rPr>
              <a:t> developers (pilot, factory, server and monitoring) for the work on system modularity </a:t>
            </a:r>
          </a:p>
          <a:p>
            <a:pPr marL="457153" lvl="1" indent="0" eaLnBrk="1" hangingPunct="1">
              <a:buNone/>
              <a:defRPr/>
            </a:pPr>
            <a:endParaRPr lang="en-US" dirty="0"/>
          </a:p>
          <a:p>
            <a:pPr marL="342865" indent="-342865" eaLnBrk="1" hangingPunct="1">
              <a:defRPr/>
            </a:pPr>
            <a:r>
              <a:rPr lang="en-US" dirty="0" smtClean="0">
                <a:cs typeface="+mn-cs"/>
              </a:rPr>
              <a:t>CMS: user data handling and </a:t>
            </a:r>
            <a:r>
              <a:rPr lang="en-US" dirty="0" err="1" smtClean="0">
                <a:cs typeface="+mn-cs"/>
              </a:rPr>
              <a:t>GlideinWMS</a:t>
            </a:r>
            <a:r>
              <a:rPr lang="en-US" dirty="0" smtClean="0">
                <a:cs typeface="+mn-cs"/>
              </a:rPr>
              <a:t> expertise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28D8A8-4874-4E41-BA6B-4143ED9AA343}" type="slidenum">
              <a:rPr lang="en-US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833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Analysis Framework Diagram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AD868-9649-C945-A04B-06A2D30EC4A4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6388" name="TextBox 28673"/>
          <p:cNvSpPr txBox="1">
            <a:spLocks noChangeArrowheads="1"/>
          </p:cNvSpPr>
          <p:nvPr/>
        </p:nvSpPr>
        <p:spPr bwMode="auto">
          <a:xfrm>
            <a:off x="8134212" y="1172022"/>
            <a:ext cx="129832" cy="618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88" tIns="32144" rIns="64288" bIns="32144">
            <a:spAutoFit/>
          </a:bodyPr>
          <a:lstStyle>
            <a:lvl1pPr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  <a:lvl2pPr marL="742950" indent="-28575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2pPr>
            <a:lvl3pPr marL="11430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3pPr>
            <a:lvl4pPr marL="16002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4pPr>
            <a:lvl5pPr marL="20574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9pPr>
          </a:lstStyle>
          <a:p>
            <a:pPr algn="ctr" eaLnBrk="1" hangingPunct="1"/>
            <a:endParaRPr lang="en-US" smtClean="0"/>
          </a:p>
        </p:txBody>
      </p:sp>
      <p:sp>
        <p:nvSpPr>
          <p:cNvPr id="16389" name="TextBox 28674"/>
          <p:cNvSpPr txBox="1">
            <a:spLocks noChangeArrowheads="1"/>
          </p:cNvSpPr>
          <p:nvPr/>
        </p:nvSpPr>
        <p:spPr bwMode="auto">
          <a:xfrm>
            <a:off x="5162300" y="1395264"/>
            <a:ext cx="129832" cy="618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88" tIns="32144" rIns="64288" bIns="32144">
            <a:spAutoFit/>
          </a:bodyPr>
          <a:lstStyle>
            <a:lvl1pPr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  <a:lvl2pPr marL="742950" indent="-28575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2pPr>
            <a:lvl3pPr marL="11430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3pPr>
            <a:lvl4pPr marL="16002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4pPr>
            <a:lvl5pPr marL="20574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9pPr>
          </a:lstStyle>
          <a:p>
            <a:pPr algn="ctr" eaLnBrk="1" hangingPunct="1"/>
            <a:endParaRPr lang="en-US" smtClean="0"/>
          </a:p>
        </p:txBody>
      </p:sp>
      <p:sp>
        <p:nvSpPr>
          <p:cNvPr id="16390" name="TextBox 28676"/>
          <p:cNvSpPr txBox="1">
            <a:spLocks noChangeArrowheads="1"/>
          </p:cNvSpPr>
          <p:nvPr/>
        </p:nvSpPr>
        <p:spPr bwMode="auto">
          <a:xfrm>
            <a:off x="1436946" y="2176612"/>
            <a:ext cx="129832" cy="618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88" tIns="32144" rIns="64288" bIns="32144">
            <a:spAutoFit/>
          </a:bodyPr>
          <a:lstStyle>
            <a:lvl1pPr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  <a:lvl2pPr marL="742950" indent="-28575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2pPr>
            <a:lvl3pPr marL="11430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3pPr>
            <a:lvl4pPr marL="16002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4pPr>
            <a:lvl5pPr marL="2057400" indent="-228600" eaLnBrk="0" hangingPunct="0"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D6D6D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9pPr>
          </a:lstStyle>
          <a:p>
            <a:pPr algn="ctr" eaLnBrk="1" hangingPunct="1"/>
            <a:endParaRPr lang="en-US" smtClean="0"/>
          </a:p>
        </p:txBody>
      </p:sp>
      <p:grpSp>
        <p:nvGrpSpPr>
          <p:cNvPr id="16391" name="Group 241"/>
          <p:cNvGrpSpPr>
            <a:grpSpLocks/>
          </p:cNvGrpSpPr>
          <p:nvPr/>
        </p:nvGrpSpPr>
        <p:grpSpPr bwMode="auto">
          <a:xfrm>
            <a:off x="1410892" y="1071563"/>
            <a:ext cx="7447359" cy="5143500"/>
            <a:chOff x="360676" y="879234"/>
            <a:chExt cx="8532888" cy="5577154"/>
          </a:xfrm>
        </p:grpSpPr>
        <p:sp>
          <p:nvSpPr>
            <p:cNvPr id="243" name="Rectangle 242"/>
            <p:cNvSpPr/>
            <p:nvPr/>
          </p:nvSpPr>
          <p:spPr>
            <a:xfrm rot="16200000">
              <a:off x="1596218" y="2545658"/>
              <a:ext cx="1109863" cy="480870"/>
            </a:xfrm>
            <a:prstGeom prst="rect">
              <a:avLst/>
            </a:prstGeom>
            <a:solidFill>
              <a:srgbClr val="FCD5B5"/>
            </a:solidFill>
            <a:ln w="9525" cap="flat" cmpd="sng" algn="ctr">
              <a:solidFill>
                <a:sysClr val="windowText" lastClr="000000"/>
              </a:solidFill>
              <a:prstDash val="dot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(Optional) Client Service</a:t>
              </a:r>
            </a:p>
          </p:txBody>
        </p:sp>
        <p:sp>
          <p:nvSpPr>
            <p:cNvPr id="244" name="Rounded Rectangle 243"/>
            <p:cNvSpPr/>
            <p:nvPr/>
          </p:nvSpPr>
          <p:spPr>
            <a:xfrm>
              <a:off x="6452125" y="5375573"/>
              <a:ext cx="2441439" cy="816966"/>
            </a:xfrm>
            <a:prstGeom prst="roundRect">
              <a:avLst>
                <a:gd name="adj" fmla="val 7577"/>
              </a:avLst>
            </a:prstGeom>
            <a:solidFill>
              <a:sysClr val="window" lastClr="FFFFFF"/>
            </a:solidFill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2726660" y="2663246"/>
              <a:ext cx="2034746" cy="1201848"/>
            </a:xfrm>
            <a:prstGeom prst="rect">
              <a:avLst/>
            </a:prstGeom>
            <a:solidFill>
              <a:srgbClr val="4BACC6">
                <a:lumMod val="40000"/>
                <a:lumOff val="6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cxnSp>
          <p:nvCxnSpPr>
            <p:cNvPr id="246" name="Straight Connector 245"/>
            <p:cNvCxnSpPr/>
            <p:nvPr/>
          </p:nvCxnSpPr>
          <p:spPr>
            <a:xfrm>
              <a:off x="1588430" y="1025683"/>
              <a:ext cx="0" cy="5166855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ot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47" name="Straight Connector 246"/>
            <p:cNvCxnSpPr/>
            <p:nvPr/>
          </p:nvCxnSpPr>
          <p:spPr>
            <a:xfrm>
              <a:off x="5787092" y="1022052"/>
              <a:ext cx="0" cy="517048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ot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48" name="Rectangle 247"/>
            <p:cNvSpPr/>
            <p:nvPr/>
          </p:nvSpPr>
          <p:spPr>
            <a:xfrm>
              <a:off x="360676" y="3452374"/>
              <a:ext cx="1056380" cy="528910"/>
            </a:xfrm>
            <a:prstGeom prst="rect">
              <a:avLst/>
            </a:prstGeom>
            <a:solidFill>
              <a:srgbClr val="F79646">
                <a:lumMod val="40000"/>
                <a:lumOff val="6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VO-specific client</a:t>
              </a: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2277763" y="4613071"/>
              <a:ext cx="1057658" cy="791549"/>
            </a:xfrm>
            <a:prstGeom prst="rect">
              <a:avLst/>
            </a:prstGeom>
            <a:solidFill>
              <a:srgbClr val="4BACC6">
                <a:lumMod val="40000"/>
                <a:lumOff val="6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 err="1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PanDA</a:t>
              </a: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 monitor and Dashboard Historical views</a:t>
              </a:r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3215203" y="1322211"/>
              <a:ext cx="1056380" cy="528910"/>
            </a:xfrm>
            <a:prstGeom prst="rect">
              <a:avLst/>
            </a:prstGeom>
            <a:solidFill>
              <a:srgbClr val="F79646">
                <a:lumMod val="40000"/>
                <a:lumOff val="6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Data </a:t>
              </a:r>
              <a:r>
                <a:rPr lang="en-US" sz="800" kern="0" dirty="0" err="1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Mgmt</a:t>
              </a: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 Services</a:t>
              </a:r>
            </a:p>
          </p:txBody>
        </p:sp>
        <p:sp>
          <p:nvSpPr>
            <p:cNvPr id="251" name="Rounded Rectangle 250"/>
            <p:cNvSpPr/>
            <p:nvPr/>
          </p:nvSpPr>
          <p:spPr>
            <a:xfrm>
              <a:off x="6325513" y="1851121"/>
              <a:ext cx="1869767" cy="2426691"/>
            </a:xfrm>
            <a:prstGeom prst="roundRect">
              <a:avLst>
                <a:gd name="adj" fmla="val 7577"/>
              </a:avLst>
            </a:prstGeom>
            <a:solidFill>
              <a:sysClr val="window" lastClr="FFFFFF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6452125" y="2785488"/>
              <a:ext cx="644571" cy="757660"/>
            </a:xfrm>
            <a:prstGeom prst="rect">
              <a:avLst/>
            </a:prstGeom>
            <a:solidFill>
              <a:srgbClr val="4BACC6">
                <a:lumMod val="40000"/>
                <a:lumOff val="6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 err="1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PanDA</a:t>
              </a: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 pilot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6743717" y="3682335"/>
              <a:ext cx="1025686" cy="468394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Computing Element</a:t>
              </a:r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7073450" y="3121957"/>
              <a:ext cx="329129" cy="2336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ysClr val="windowText" lastClr="000000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…</a:t>
              </a:r>
            </a:p>
          </p:txBody>
        </p:sp>
        <p:cxnSp>
          <p:nvCxnSpPr>
            <p:cNvPr id="255" name="Straight Arrow Connector 254"/>
            <p:cNvCxnSpPr>
              <a:stCxn id="245" idx="0"/>
              <a:endCxn id="250" idx="2"/>
            </p:cNvCxnSpPr>
            <p:nvPr/>
          </p:nvCxnSpPr>
          <p:spPr>
            <a:xfrm flipV="1">
              <a:off x="3743394" y="1851121"/>
              <a:ext cx="0" cy="812124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56" name="Straight Arrow Connector 255"/>
            <p:cNvCxnSpPr>
              <a:stCxn id="252" idx="1"/>
              <a:endCxn id="250" idx="3"/>
            </p:cNvCxnSpPr>
            <p:nvPr/>
          </p:nvCxnSpPr>
          <p:spPr>
            <a:xfrm flipH="1" flipV="1">
              <a:off x="4271583" y="1587272"/>
              <a:ext cx="2180542" cy="1577046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57" name="Straight Arrow Connector 256"/>
            <p:cNvCxnSpPr>
              <a:stCxn id="248" idx="3"/>
              <a:endCxn id="243" idx="0"/>
            </p:cNvCxnSpPr>
            <p:nvPr/>
          </p:nvCxnSpPr>
          <p:spPr>
            <a:xfrm flipV="1">
              <a:off x="1417056" y="2785488"/>
              <a:ext cx="493659" cy="930736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58" name="Straight Arrow Connector 257"/>
            <p:cNvCxnSpPr>
              <a:stCxn id="249" idx="0"/>
              <a:endCxn id="245" idx="2"/>
            </p:cNvCxnSpPr>
            <p:nvPr/>
          </p:nvCxnSpPr>
          <p:spPr>
            <a:xfrm flipV="1">
              <a:off x="2807231" y="3865094"/>
              <a:ext cx="936162" cy="747978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59" name="Straight Arrow Connector 258"/>
            <p:cNvCxnSpPr>
              <a:stCxn id="278" idx="0"/>
              <a:endCxn id="245" idx="2"/>
            </p:cNvCxnSpPr>
            <p:nvPr/>
          </p:nvCxnSpPr>
          <p:spPr>
            <a:xfrm flipH="1" flipV="1">
              <a:off x="3743394" y="3865094"/>
              <a:ext cx="266013" cy="412719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60" name="Straight Arrow Connector 259"/>
            <p:cNvCxnSpPr>
              <a:stCxn id="274" idx="3"/>
              <a:endCxn id="251" idx="2"/>
            </p:cNvCxnSpPr>
            <p:nvPr/>
          </p:nvCxnSpPr>
          <p:spPr>
            <a:xfrm flipV="1">
              <a:off x="5787092" y="4277812"/>
              <a:ext cx="1473304" cy="1688397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61" name="Straight Arrow Connector 260"/>
            <p:cNvCxnSpPr>
              <a:stCxn id="253" idx="0"/>
              <a:endCxn id="252" idx="2"/>
            </p:cNvCxnSpPr>
            <p:nvPr/>
          </p:nvCxnSpPr>
          <p:spPr>
            <a:xfrm flipH="1" flipV="1">
              <a:off x="6774410" y="3543148"/>
              <a:ext cx="482149" cy="139186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non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62" name="Straight Arrow Connector 261"/>
            <p:cNvCxnSpPr/>
            <p:nvPr/>
          </p:nvCxnSpPr>
          <p:spPr>
            <a:xfrm flipV="1">
              <a:off x="7247607" y="3543148"/>
              <a:ext cx="474475" cy="129504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non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63" name="TextBox 262"/>
            <p:cNvSpPr txBox="1"/>
            <p:nvPr/>
          </p:nvSpPr>
          <p:spPr>
            <a:xfrm>
              <a:off x="458894" y="879234"/>
              <a:ext cx="941798" cy="2669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srgbClr val="1F497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Client side</a:t>
              </a:r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3431708" y="879234"/>
              <a:ext cx="958442" cy="2669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srgbClr val="1F497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Server side</a:t>
              </a:r>
            </a:p>
          </p:txBody>
        </p:sp>
        <p:sp>
          <p:nvSpPr>
            <p:cNvPr id="265" name="TextBox 264"/>
            <p:cNvSpPr txBox="1"/>
            <p:nvPr/>
          </p:nvSpPr>
          <p:spPr>
            <a:xfrm>
              <a:off x="6856017" y="879234"/>
              <a:ext cx="1194983" cy="2669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srgbClr val="1F497D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Grid resources</a:t>
              </a:r>
            </a:p>
          </p:txBody>
        </p:sp>
        <p:sp>
          <p:nvSpPr>
            <p:cNvPr id="266" name="Rectangle 265"/>
            <p:cNvSpPr/>
            <p:nvPr/>
          </p:nvSpPr>
          <p:spPr>
            <a:xfrm>
              <a:off x="6576179" y="5466346"/>
              <a:ext cx="163700" cy="163394"/>
            </a:xfrm>
            <a:prstGeom prst="rect">
              <a:avLst/>
            </a:prstGeom>
            <a:solidFill>
              <a:srgbClr val="4BACC6">
                <a:lumMod val="40000"/>
                <a:lumOff val="6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6576179" y="5701148"/>
              <a:ext cx="163700" cy="162183"/>
            </a:xfrm>
            <a:prstGeom prst="rect">
              <a:avLst/>
            </a:prstGeom>
            <a:solidFill>
              <a:srgbClr val="F79646">
                <a:lumMod val="40000"/>
                <a:lumOff val="6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sp>
          <p:nvSpPr>
            <p:cNvPr id="268" name="Rectangle 267"/>
            <p:cNvSpPr/>
            <p:nvPr/>
          </p:nvSpPr>
          <p:spPr>
            <a:xfrm>
              <a:off x="6823502" y="5407041"/>
              <a:ext cx="1127013" cy="2169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kern="0" dirty="0" err="1">
                  <a:solidFill>
                    <a:sysClr val="windowText" lastClr="000000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PanDA</a:t>
              </a:r>
              <a:r>
                <a:rPr lang="en-US" sz="700" kern="0" dirty="0">
                  <a:solidFill>
                    <a:sysClr val="windowText" lastClr="000000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 components</a:t>
              </a:r>
            </a:p>
          </p:txBody>
        </p:sp>
        <p:sp>
          <p:nvSpPr>
            <p:cNvPr id="269" name="Rectangle 268"/>
            <p:cNvSpPr/>
            <p:nvPr/>
          </p:nvSpPr>
          <p:spPr>
            <a:xfrm>
              <a:off x="6856370" y="5647894"/>
              <a:ext cx="1731424" cy="2169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kern="0" dirty="0">
                  <a:solidFill>
                    <a:sysClr val="windowText" lastClr="000000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VO specific, external components</a:t>
              </a:r>
            </a:p>
          </p:txBody>
        </p:sp>
        <p:sp>
          <p:nvSpPr>
            <p:cNvPr id="270" name="Rectangle 269"/>
            <p:cNvSpPr/>
            <p:nvPr/>
          </p:nvSpPr>
          <p:spPr>
            <a:xfrm>
              <a:off x="6073568" y="4613071"/>
              <a:ext cx="634339" cy="21692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kern="0" dirty="0" err="1">
                  <a:solidFill>
                    <a:sysClr val="windowText" lastClr="000000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glideIns</a:t>
              </a:r>
              <a:endParaRPr lang="en-US" sz="700" kern="0" dirty="0">
                <a:solidFill>
                  <a:sysClr val="windowText" lastClr="00000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cxnSp>
          <p:nvCxnSpPr>
            <p:cNvPr id="271" name="Straight Arrow Connector 270"/>
            <p:cNvCxnSpPr>
              <a:stCxn id="248" idx="3"/>
            </p:cNvCxnSpPr>
            <p:nvPr/>
          </p:nvCxnSpPr>
          <p:spPr>
            <a:xfrm>
              <a:off x="1417056" y="3716224"/>
              <a:ext cx="1309604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72" name="Rectangle 271"/>
            <p:cNvSpPr/>
            <p:nvPr/>
          </p:nvSpPr>
          <p:spPr>
            <a:xfrm>
              <a:off x="3206881" y="2948881"/>
              <a:ext cx="1067910" cy="7008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 err="1">
                  <a:solidFill>
                    <a:sysClr val="windowText" lastClr="000000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PanDA</a:t>
              </a:r>
              <a:endParaRPr lang="en-US" kern="0" dirty="0">
                <a:solidFill>
                  <a:sysClr val="windowText" lastClr="00000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>
                  <a:solidFill>
                    <a:sysClr val="windowText" lastClr="000000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Server </a:t>
              </a:r>
            </a:p>
          </p:txBody>
        </p:sp>
        <p:cxnSp>
          <p:nvCxnSpPr>
            <p:cNvPr id="273" name="Straight Arrow Connector 272"/>
            <p:cNvCxnSpPr>
              <a:stCxn id="245" idx="3"/>
              <a:endCxn id="252" idx="1"/>
            </p:cNvCxnSpPr>
            <p:nvPr/>
          </p:nvCxnSpPr>
          <p:spPr>
            <a:xfrm flipV="1">
              <a:off x="4761406" y="3164318"/>
              <a:ext cx="1690719" cy="100457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74" name="Rectangle 273"/>
            <p:cNvSpPr/>
            <p:nvPr/>
          </p:nvSpPr>
          <p:spPr>
            <a:xfrm>
              <a:off x="4761406" y="5476029"/>
              <a:ext cx="1025686" cy="980359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 err="1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GlideIn</a:t>
              </a: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WMS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6574900" y="5934741"/>
              <a:ext cx="162421" cy="162183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6818997" y="5860911"/>
              <a:ext cx="1393084" cy="2169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kern="0" dirty="0" err="1">
                  <a:solidFill>
                    <a:sysClr val="windowText" lastClr="000000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GlideInWMS</a:t>
              </a:r>
              <a:r>
                <a:rPr lang="en-US" sz="700" kern="0" dirty="0">
                  <a:solidFill>
                    <a:sysClr val="windowText" lastClr="000000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rPr>
                <a:t> components</a:t>
              </a:r>
            </a:p>
          </p:txBody>
        </p:sp>
        <p:cxnSp>
          <p:nvCxnSpPr>
            <p:cNvPr id="277" name="Straight Arrow Connector 276"/>
            <p:cNvCxnSpPr>
              <a:stCxn id="243" idx="2"/>
            </p:cNvCxnSpPr>
            <p:nvPr/>
          </p:nvCxnSpPr>
          <p:spPr>
            <a:xfrm>
              <a:off x="2391585" y="2785488"/>
              <a:ext cx="335074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78" name="Rectangle 277"/>
            <p:cNvSpPr/>
            <p:nvPr/>
          </p:nvSpPr>
          <p:spPr>
            <a:xfrm>
              <a:off x="3648754" y="4277812"/>
              <a:ext cx="721305" cy="1355558"/>
            </a:xfrm>
            <a:prstGeom prst="rect">
              <a:avLst/>
            </a:prstGeom>
            <a:solidFill>
              <a:srgbClr val="4BACC6">
                <a:lumMod val="40000"/>
                <a:lumOff val="6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 err="1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PanDA</a:t>
              </a: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Pilot Factories</a:t>
              </a:r>
            </a:p>
          </p:txBody>
        </p:sp>
        <p:cxnSp>
          <p:nvCxnSpPr>
            <p:cNvPr id="279" name="Straight Arrow Connector 278"/>
            <p:cNvCxnSpPr>
              <a:endCxn id="274" idx="1"/>
            </p:cNvCxnSpPr>
            <p:nvPr/>
          </p:nvCxnSpPr>
          <p:spPr>
            <a:xfrm>
              <a:off x="4370059" y="5241227"/>
              <a:ext cx="391346" cy="724982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80" name="Rectangle 279"/>
            <p:cNvSpPr/>
            <p:nvPr/>
          </p:nvSpPr>
          <p:spPr>
            <a:xfrm>
              <a:off x="6452125" y="2237213"/>
              <a:ext cx="644571" cy="555537"/>
            </a:xfrm>
            <a:prstGeom prst="rect">
              <a:avLst/>
            </a:prstGeom>
            <a:solidFill>
              <a:srgbClr val="F79646">
                <a:lumMod val="40000"/>
                <a:lumOff val="6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Job trans</a:t>
              </a:r>
            </a:p>
          </p:txBody>
        </p:sp>
        <p:sp>
          <p:nvSpPr>
            <p:cNvPr id="281" name="Rectangle 280"/>
            <p:cNvSpPr/>
            <p:nvPr/>
          </p:nvSpPr>
          <p:spPr>
            <a:xfrm>
              <a:off x="3227992" y="2669297"/>
              <a:ext cx="1034639" cy="263850"/>
            </a:xfrm>
            <a:prstGeom prst="rect">
              <a:avLst/>
            </a:prstGeom>
            <a:solidFill>
              <a:srgbClr val="F79646">
                <a:lumMod val="40000"/>
                <a:lumOff val="6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Data Adaptor</a:t>
              </a:r>
            </a:p>
          </p:txBody>
        </p:sp>
        <p:cxnSp>
          <p:nvCxnSpPr>
            <p:cNvPr id="282" name="Straight Arrow Connector 281"/>
            <p:cNvCxnSpPr/>
            <p:nvPr/>
          </p:nvCxnSpPr>
          <p:spPr>
            <a:xfrm flipH="1">
              <a:off x="4370059" y="3917137"/>
              <a:ext cx="2082066" cy="441767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83" name="Rectangle 282"/>
            <p:cNvSpPr/>
            <p:nvPr/>
          </p:nvSpPr>
          <p:spPr>
            <a:xfrm>
              <a:off x="5171936" y="5966209"/>
              <a:ext cx="615156" cy="490179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 err="1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glexec</a:t>
              </a: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sp>
          <p:nvSpPr>
            <p:cNvPr id="284" name="Rectangle 283"/>
            <p:cNvSpPr/>
            <p:nvPr/>
          </p:nvSpPr>
          <p:spPr>
            <a:xfrm>
              <a:off x="5513405" y="3751323"/>
              <a:ext cx="644571" cy="490179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 err="1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glexec</a:t>
              </a: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sp>
          <p:nvSpPr>
            <p:cNvPr id="285" name="Rectangle 284"/>
            <p:cNvSpPr/>
            <p:nvPr/>
          </p:nvSpPr>
          <p:spPr>
            <a:xfrm>
              <a:off x="7369103" y="2796381"/>
              <a:ext cx="645850" cy="711668"/>
            </a:xfrm>
            <a:prstGeom prst="rect">
              <a:avLst/>
            </a:prstGeom>
            <a:solidFill>
              <a:srgbClr val="4BACC6">
                <a:lumMod val="40000"/>
                <a:lumOff val="6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 err="1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PanDA</a:t>
              </a: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 pilot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Calibri"/>
                <a:ea typeface="ヒラギノ明朝 ProN W3" charset="0"/>
                <a:cs typeface="ヒラギノ明朝 ProN W3" charset="0"/>
                <a:sym typeface="Palatino" charset="0"/>
              </a:endParaRPr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7379334" y="2240844"/>
              <a:ext cx="644571" cy="555536"/>
            </a:xfrm>
            <a:prstGeom prst="rect">
              <a:avLst/>
            </a:prstGeom>
            <a:solidFill>
              <a:srgbClr val="F79646">
                <a:lumMod val="40000"/>
                <a:lumOff val="6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ysClr val="windowText" lastClr="000000"/>
                  </a:solidFill>
                  <a:latin typeface="Calibri"/>
                  <a:ea typeface="ヒラギノ明朝 ProN W3" charset="0"/>
                  <a:cs typeface="ヒラギノ明朝 ProN W3" charset="0"/>
                  <a:sym typeface="Palatino" charset="0"/>
                </a:rPr>
                <a:t>Job trans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8110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Status 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PanDA services have been integrated in the CMS specific analysis computing framework</a:t>
            </a:r>
          </a:p>
          <a:p>
            <a:pPr lvl="1" eaLnBrk="1" hangingPunct="1"/>
            <a:r>
              <a:rPr lang="en-US">
                <a:latin typeface="Arial" charset="0"/>
              </a:rPr>
              <a:t>Jobs submitted through CMS specific interface (CRAB3) on a dedicated testbed (4 sites) </a:t>
            </a:r>
          </a:p>
          <a:p>
            <a:pPr lvl="1" eaLnBrk="1" hangingPunct="1"/>
            <a:r>
              <a:rPr lang="en-US">
                <a:latin typeface="Arial" charset="0"/>
              </a:rPr>
              <a:t>User data transfers managed by CMS specific tools (Asynchronous Stage Out) </a:t>
            </a:r>
          </a:p>
          <a:p>
            <a:pPr eaLnBrk="1" hangingPunct="1"/>
            <a:r>
              <a:rPr lang="en-US">
                <a:latin typeface="Arial" charset="0"/>
              </a:rPr>
              <a:t>GlideInWMS for CMS workflow still to be included</a:t>
            </a:r>
          </a:p>
          <a:p>
            <a:pPr lvl="1" eaLnBrk="1" hangingPunct="1"/>
            <a:r>
              <a:rPr lang="en-US">
                <a:latin typeface="Arial" charset="0"/>
              </a:rPr>
              <a:t>Will profit of ATLAS experience:  “</a:t>
            </a:r>
            <a:r>
              <a:rPr lang="en-GB" altLang="ja-JP">
                <a:latin typeface="Arial" charset="0"/>
              </a:rPr>
              <a:t>Feasibility of integration of GlideinWMS and PanDA</a:t>
            </a:r>
            <a:r>
              <a:rPr lang="en-GB">
                <a:latin typeface="Arial" charset="0"/>
              </a:rPr>
              <a:t>”</a:t>
            </a:r>
            <a:endParaRPr lang="en-US" altLang="ja-JP">
              <a:latin typeface="Arial" charset="0"/>
            </a:endParaRPr>
          </a:p>
          <a:p>
            <a:pPr eaLnBrk="1" hangingPunct="1"/>
            <a:r>
              <a:rPr lang="en-US">
                <a:latin typeface="Arial" charset="0"/>
              </a:rPr>
              <a:t>Also now working on direct gLExec-PanDA integration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6D2ED6-1253-BB4B-8881-F420A268D96D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74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First Results </a:t>
            </a:r>
            <a:endParaRPr lang="en-US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824" y="762000"/>
            <a:ext cx="7543354" cy="5257726"/>
          </a:xfrm>
        </p:spPr>
        <p:txBody>
          <a:bodyPr/>
          <a:lstStyle/>
          <a:p>
            <a:pPr marL="342865" indent="-342865" eaLnBrk="1" hangingPunct="1">
              <a:defRPr/>
            </a:pPr>
            <a:r>
              <a:rPr lang="en-US" dirty="0" smtClean="0">
                <a:cs typeface="+mn-cs"/>
              </a:rPr>
              <a:t>P</a:t>
            </a:r>
            <a:r>
              <a:rPr lang="en-US" dirty="0" smtClean="0">
                <a:cs typeface="+mn-cs"/>
              </a:rPr>
              <a:t>rototype phase completed </a:t>
            </a:r>
            <a:endParaRPr lang="en-US" dirty="0">
              <a:cs typeface="+mn-cs"/>
            </a:endParaRPr>
          </a:p>
          <a:p>
            <a:pPr lvl="1" eaLnBrk="1" hangingPunct="1">
              <a:defRPr/>
            </a:pPr>
            <a:r>
              <a:rPr lang="en-US" dirty="0" smtClean="0">
                <a:cs typeface="+mn-cs"/>
              </a:rPr>
              <a:t>Functionality validation, following CMS requirements, in a multi-user environment </a:t>
            </a:r>
          </a:p>
          <a:p>
            <a:pPr lvl="1" eaLnBrk="1" hangingPunct="1">
              <a:defRPr/>
            </a:pPr>
            <a:endParaRPr lang="en-US" dirty="0">
              <a:cs typeface="+mn-cs"/>
            </a:endParaRPr>
          </a:p>
          <a:p>
            <a:pPr lvl="1" eaLnBrk="1" hangingPunct="1">
              <a:defRPr/>
            </a:pPr>
            <a:endParaRPr lang="en-US" dirty="0" smtClean="0">
              <a:cs typeface="+mn-cs"/>
            </a:endParaRPr>
          </a:p>
          <a:p>
            <a:pPr lvl="1" eaLnBrk="1" hangingPunct="1">
              <a:defRPr/>
            </a:pPr>
            <a:endParaRPr lang="en-US" dirty="0">
              <a:cs typeface="+mn-cs"/>
            </a:endParaRPr>
          </a:p>
          <a:p>
            <a:pPr lvl="1" eaLnBrk="1" hangingPunct="1">
              <a:defRPr/>
            </a:pPr>
            <a:endParaRPr lang="en-US" dirty="0" smtClean="0">
              <a:cs typeface="+mn-cs"/>
            </a:endParaRPr>
          </a:p>
          <a:p>
            <a:pPr lvl="1" eaLnBrk="1" hangingPunct="1">
              <a:defRPr/>
            </a:pPr>
            <a:endParaRPr lang="en-US" dirty="0">
              <a:cs typeface="+mn-cs"/>
            </a:endParaRPr>
          </a:p>
          <a:p>
            <a:pPr lvl="1" eaLnBrk="1" hangingPunct="1">
              <a:defRPr/>
            </a:pPr>
            <a:endParaRPr lang="en-US" dirty="0" smtClean="0">
              <a:cs typeface="+mn-cs"/>
            </a:endParaRPr>
          </a:p>
          <a:p>
            <a:pPr lvl="1" eaLnBrk="1" hangingPunct="1">
              <a:defRPr/>
            </a:pPr>
            <a:endParaRPr lang="en-US" dirty="0">
              <a:cs typeface="+mn-cs"/>
            </a:endParaRPr>
          </a:p>
          <a:p>
            <a:pPr lvl="1" eaLnBrk="1" hangingPunct="1">
              <a:defRPr/>
            </a:pPr>
            <a:endParaRPr lang="en-US" dirty="0">
              <a:cs typeface="+mn-cs"/>
            </a:endParaRPr>
          </a:p>
          <a:p>
            <a:pPr marL="342865" indent="-342865" eaLnBrk="1" hangingPunct="1">
              <a:defRPr/>
            </a:pPr>
            <a:r>
              <a:rPr lang="en-US" dirty="0" smtClean="0">
                <a:solidFill>
                  <a:srgbClr val="FF0000"/>
                </a:solidFill>
                <a:cs typeface="+mn-cs"/>
              </a:rPr>
              <a:t>Full integration </a:t>
            </a:r>
            <a:r>
              <a:rPr lang="en-US" dirty="0" smtClean="0">
                <a:solidFill>
                  <a:srgbClr val="FF0000"/>
                </a:solidFill>
                <a:cs typeface="+mn-cs"/>
              </a:rPr>
              <a:t>in the CMS workflow during LS1</a:t>
            </a:r>
            <a:endParaRPr lang="en-US" dirty="0">
              <a:solidFill>
                <a:srgbClr val="FF0000"/>
              </a:solidFill>
              <a:cs typeface="+mn-cs"/>
            </a:endParaRPr>
          </a:p>
          <a:p>
            <a:pPr marL="0" indent="0" eaLnBrk="1" hangingPunct="1">
              <a:buNone/>
              <a:defRPr/>
            </a:pPr>
            <a:endParaRPr lang="en-US" dirty="0"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1943F6-0857-6F44-95B0-63F056081FD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pic>
        <p:nvPicPr>
          <p:cNvPr id="8" name="Picture 7" descr="graph.ph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362200"/>
            <a:ext cx="4101089" cy="3124200"/>
          </a:xfrm>
          <a:prstGeom prst="rect">
            <a:avLst/>
          </a:prstGeom>
        </p:spPr>
      </p:pic>
      <p:pic>
        <p:nvPicPr>
          <p:cNvPr id="9" name="Picture 8" descr="graph.ph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627" y="2362199"/>
            <a:ext cx="4087156" cy="311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24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original LCG-EIS model was primarily experiment-specific with the team having a key responsibility within one experiment</a:t>
            </a:r>
          </a:p>
          <a:p>
            <a:pPr lvl="1"/>
            <a:r>
              <a:rPr lang="en-US" dirty="0" smtClean="0"/>
              <a:t>Examples of cross-experiment work existed but they were not the main thrust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From the beginning of EGI-</a:t>
            </a:r>
            <a:r>
              <a:rPr lang="en-US" dirty="0" err="1" smtClean="0"/>
              <a:t>InSPIRE</a:t>
            </a:r>
            <a:r>
              <a:rPr lang="en-US" dirty="0" smtClean="0"/>
              <a:t> (SA3.3 - Services for HEP), </a:t>
            </a:r>
            <a:r>
              <a:rPr lang="en-US" dirty="0" smtClean="0"/>
              <a:t>a major </a:t>
            </a:r>
            <a:r>
              <a:rPr lang="en-US" dirty="0" smtClean="0"/>
              <a:t>transition has taken place: focus on common solutions, shared </a:t>
            </a:r>
            <a:r>
              <a:rPr lang="en-US" dirty="0" smtClean="0"/>
              <a:t>expertise</a:t>
            </a:r>
          </a:p>
          <a:p>
            <a:pPr lvl="1"/>
            <a:r>
              <a:rPr lang="en-US" dirty="0"/>
              <a:t>A strong and enthusiastic team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has led to a number of notable successes, covered later 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44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Agile Infrastructure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0C566F-FAFE-B144-BDD6-30D916E2BE8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365820" y="1736123"/>
            <a:ext cx="8041911" cy="2657679"/>
            <a:chOff x="365820" y="1736123"/>
            <a:chExt cx="8041911" cy="2657679"/>
          </a:xfrm>
        </p:grpSpPr>
        <p:sp>
          <p:nvSpPr>
            <p:cNvPr id="7" name="Shape 23"/>
            <p:cNvSpPr/>
            <p:nvPr/>
          </p:nvSpPr>
          <p:spPr>
            <a:xfrm>
              <a:off x="3187629" y="1863083"/>
              <a:ext cx="3339792" cy="2006640"/>
            </a:xfrm>
            <a:prstGeom prst="cloud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" name="Shape 24"/>
            <p:cNvSpPr/>
            <p:nvPr/>
          </p:nvSpPr>
          <p:spPr>
            <a:xfrm>
              <a:off x="5060539" y="2656007"/>
              <a:ext cx="980999" cy="494700"/>
            </a:xfrm>
            <a:prstGeom prst="roundRect">
              <a:avLst>
                <a:gd name="adj" fmla="val 16667"/>
              </a:avLst>
            </a:prstGeom>
            <a:solidFill>
              <a:srgbClr val="F4CC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sz="1000">
                  <a:solidFill>
                    <a:prstClr val="black"/>
                  </a:solidFill>
                  <a:latin typeface="Calibri"/>
                  <a:ea typeface="+mn-ea"/>
                </a:rPr>
                <a:t>Head node</a:t>
              </a:r>
            </a:p>
          </p:txBody>
        </p:sp>
        <p:sp>
          <p:nvSpPr>
            <p:cNvPr id="9" name="Shape 25"/>
            <p:cNvSpPr/>
            <p:nvPr/>
          </p:nvSpPr>
          <p:spPr>
            <a:xfrm>
              <a:off x="3676459" y="2553032"/>
              <a:ext cx="997380" cy="700650"/>
            </a:xfrm>
            <a:prstGeom prst="flowChartMultidocument">
              <a:avLst/>
            </a:prstGeom>
            <a:solidFill>
              <a:srgbClr val="F4CC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sz="1000">
                  <a:solidFill>
                    <a:prstClr val="black"/>
                  </a:solidFill>
                  <a:latin typeface="Calibri"/>
                  <a:ea typeface="+mn-ea"/>
                </a:rPr>
                <a:t>Workers</a:t>
              </a:r>
            </a:p>
          </p:txBody>
        </p:sp>
        <p:sp>
          <p:nvSpPr>
            <p:cNvPr id="10" name="Shape 26"/>
            <p:cNvSpPr/>
            <p:nvPr/>
          </p:nvSpPr>
          <p:spPr>
            <a:xfrm>
              <a:off x="7271806" y="1736123"/>
              <a:ext cx="909000" cy="683399"/>
            </a:xfrm>
            <a:prstGeom prst="can">
              <a:avLst>
                <a:gd name="adj" fmla="val 25000"/>
              </a:avLst>
            </a:prstGeom>
            <a:solidFill>
              <a:srgbClr val="CFE2F3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sz="1000">
                  <a:solidFill>
                    <a:prstClr val="black"/>
                  </a:solidFill>
                  <a:latin typeface="Calibri"/>
                  <a:ea typeface="+mn-ea"/>
                </a:rPr>
                <a:t>CernVM FS</a:t>
              </a:r>
            </a:p>
          </p:txBody>
        </p:sp>
        <p:sp>
          <p:nvSpPr>
            <p:cNvPr id="11" name="Shape 27"/>
            <p:cNvSpPr/>
            <p:nvPr/>
          </p:nvSpPr>
          <p:spPr>
            <a:xfrm>
              <a:off x="365820" y="2224403"/>
              <a:ext cx="1226099" cy="12840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sz="1000">
                  <a:solidFill>
                    <a:prstClr val="black"/>
                  </a:solidFill>
                  <a:latin typeface="Calibri"/>
                  <a:ea typeface="+mn-ea"/>
                </a:rPr>
                <a:t>Experiment workload management framework (ATLAS PanDA, </a:t>
              </a:r>
              <a:br>
                <a:rPr lang="en" sz="1000">
                  <a:solidFill>
                    <a:prstClr val="black"/>
                  </a:solidFill>
                  <a:latin typeface="Calibri"/>
                  <a:ea typeface="+mn-ea"/>
                </a:rPr>
              </a:br>
              <a:r>
                <a:rPr lang="en" sz="1000">
                  <a:solidFill>
                    <a:prstClr val="black"/>
                  </a:solidFill>
                  <a:latin typeface="Calibri"/>
                  <a:ea typeface="+mn-ea"/>
                </a:rPr>
                <a:t>CMS glidein)</a:t>
              </a:r>
            </a:p>
          </p:txBody>
        </p:sp>
        <p:cxnSp>
          <p:nvCxnSpPr>
            <p:cNvPr id="12" name="Shape 28"/>
            <p:cNvCxnSpPr>
              <a:stCxn id="9" idx="3"/>
              <a:endCxn id="8" idx="1"/>
            </p:cNvCxnSpPr>
            <p:nvPr/>
          </p:nvCxnSpPr>
          <p:spPr>
            <a:xfrm>
              <a:off x="4673839" y="2903357"/>
              <a:ext cx="386699" cy="0"/>
            </a:xfrm>
            <a:prstGeom prst="straightConnector1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3" name="Shape 29"/>
            <p:cNvCxnSpPr>
              <a:stCxn id="11" idx="3"/>
              <a:endCxn id="15" idx="3"/>
            </p:cNvCxnSpPr>
            <p:nvPr/>
          </p:nvCxnSpPr>
          <p:spPr>
            <a:xfrm>
              <a:off x="1591920" y="2866403"/>
              <a:ext cx="1138550" cy="0"/>
            </a:xfrm>
            <a:prstGeom prst="straightConnector1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14" name="Shape 31"/>
            <p:cNvSpPr/>
            <p:nvPr/>
          </p:nvSpPr>
          <p:spPr>
            <a:xfrm>
              <a:off x="5713959" y="3593613"/>
              <a:ext cx="628499" cy="800189"/>
            </a:xfrm>
            <a:prstGeom prst="wedgeRectCallout">
              <a:avLst>
                <a:gd name="adj1" fmla="val -39012"/>
                <a:gd name="adj2" fmla="val -88239"/>
              </a:avLst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sz="800" u="sng" dirty="0">
                  <a:solidFill>
                    <a:prstClr val="black"/>
                  </a:solidFill>
                  <a:latin typeface="Calibri"/>
                  <a:ea typeface="+mn-ea"/>
                </a:rPr>
                <a:t>CernVM</a:t>
              </a:r>
              <a: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  <a:t/>
              </a:r>
              <a:b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</a:br>
              <a:r>
                <a:rPr lang="en" sz="800" dirty="0" smtClean="0">
                  <a:solidFill>
                    <a:prstClr val="black"/>
                  </a:solidFill>
                  <a:latin typeface="Calibri"/>
                  <a:ea typeface="+mn-ea"/>
                </a:rPr>
                <a:t>ganglia</a:t>
              </a:r>
              <a: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  <a:t/>
              </a:r>
              <a:b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</a:br>
              <a:r>
                <a:rPr lang="en" sz="800" dirty="0" smtClean="0">
                  <a:solidFill>
                    <a:prstClr val="black"/>
                  </a:solidFill>
                  <a:latin typeface="Calibri"/>
                  <a:ea typeface="+mn-ea"/>
                </a:rPr>
                <a:t>httpd</a:t>
              </a:r>
              <a: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  <a:t/>
              </a:r>
              <a:b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</a:br>
              <a:r>
                <a:rPr lang="en-US" sz="800" dirty="0" smtClean="0">
                  <a:solidFill>
                    <a:prstClr val="black"/>
                  </a:solidFill>
                  <a:latin typeface="Calibri"/>
                  <a:ea typeface="+mn-ea"/>
                </a:rPr>
                <a:t>co</a:t>
              </a:r>
              <a:r>
                <a:rPr lang="en" sz="800" dirty="0" smtClean="0">
                  <a:solidFill>
                    <a:prstClr val="black"/>
                  </a:solidFill>
                  <a:latin typeface="Calibri"/>
                  <a:ea typeface="+mn-ea"/>
                </a:rPr>
                <a:t>ndor</a:t>
              </a:r>
              <a: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  <a:t/>
              </a:r>
              <a:b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</a:br>
              <a:r>
                <a:rPr lang="en" sz="800" dirty="0" smtClean="0">
                  <a:solidFill>
                    <a:prstClr val="black"/>
                  </a:solidFill>
                  <a:latin typeface="Calibri"/>
                  <a:ea typeface="+mn-ea"/>
                </a:rPr>
                <a:t>cvmfs</a:t>
              </a:r>
              <a:endParaRPr lang="en" sz="8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5" name="Shape 30"/>
            <p:cNvSpPr/>
            <p:nvPr/>
          </p:nvSpPr>
          <p:spPr>
            <a:xfrm>
              <a:off x="1749470" y="2619053"/>
              <a:ext cx="980999" cy="4947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sz="1000" dirty="0">
                  <a:solidFill>
                    <a:prstClr val="black"/>
                  </a:solidFill>
                  <a:latin typeface="Calibri"/>
                  <a:ea typeface="+mn-ea"/>
                </a:rPr>
                <a:t>Condor head</a:t>
              </a:r>
            </a:p>
          </p:txBody>
        </p:sp>
        <p:sp>
          <p:nvSpPr>
            <p:cNvPr id="16" name="Shape 32"/>
            <p:cNvSpPr txBox="1"/>
            <p:nvPr/>
          </p:nvSpPr>
          <p:spPr>
            <a:xfrm>
              <a:off x="3570234" y="2066539"/>
              <a:ext cx="2564746" cy="461635"/>
            </a:xfrm>
            <a:prstGeom prst="rect">
              <a:avLst/>
            </a:prstGeom>
          </p:spPr>
          <p:txBody>
            <a:bodyPr wrap="square"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dirty="0">
                  <a:solidFill>
                    <a:prstClr val="black"/>
                  </a:solidFill>
                  <a:latin typeface="Calibri"/>
                  <a:ea typeface="+mn-ea"/>
                </a:rPr>
                <a:t>CERN AI </a:t>
              </a:r>
              <a:r>
                <a:rPr lang="en" dirty="0" smtClean="0">
                  <a:solidFill>
                    <a:prstClr val="black"/>
                  </a:solidFill>
                  <a:latin typeface="Calibri"/>
                  <a:ea typeface="+mn-ea"/>
                </a:rPr>
                <a:t>Openstack</a:t>
              </a:r>
              <a:endParaRPr lang="en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7" name="Shape 33"/>
            <p:cNvSpPr/>
            <p:nvPr/>
          </p:nvSpPr>
          <p:spPr>
            <a:xfrm>
              <a:off x="3338774" y="3660803"/>
              <a:ext cx="644400" cy="692400"/>
            </a:xfrm>
            <a:prstGeom prst="wedgeRectCallout">
              <a:avLst>
                <a:gd name="adj1" fmla="val 38150"/>
                <a:gd name="adj2" fmla="val -100612"/>
              </a:avLst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sz="800" u="sng" dirty="0">
                  <a:solidFill>
                    <a:prstClr val="black"/>
                  </a:solidFill>
                  <a:latin typeface="Calibri"/>
                  <a:ea typeface="+mn-ea"/>
                </a:rPr>
                <a:t>CernVM</a:t>
              </a:r>
              <a: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  <a:t/>
              </a:r>
              <a:b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</a:br>
              <a:r>
                <a:rPr lang="en" sz="800" dirty="0" smtClean="0">
                  <a:solidFill>
                    <a:prstClr val="black"/>
                  </a:solidFill>
                  <a:latin typeface="Calibri"/>
                  <a:ea typeface="+mn-ea"/>
                </a:rPr>
                <a:t>ganglia</a:t>
              </a:r>
              <a: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  <a:t/>
              </a:r>
              <a:b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</a:br>
              <a:r>
                <a:rPr lang="en" sz="800" dirty="0" smtClean="0">
                  <a:solidFill>
                    <a:prstClr val="black"/>
                  </a:solidFill>
                  <a:latin typeface="Calibri"/>
                  <a:ea typeface="+mn-ea"/>
                </a:rPr>
                <a:t>condor</a:t>
              </a:r>
              <a: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  <a:t/>
              </a:r>
              <a:br>
                <a:rPr lang="en" sz="800" dirty="0">
                  <a:solidFill>
                    <a:prstClr val="black"/>
                  </a:solidFill>
                  <a:latin typeface="Calibri"/>
                  <a:ea typeface="+mn-ea"/>
                </a:rPr>
              </a:br>
              <a:r>
                <a:rPr lang="en" sz="800" dirty="0" smtClean="0">
                  <a:solidFill>
                    <a:prstClr val="black"/>
                  </a:solidFill>
                  <a:latin typeface="Calibri"/>
                  <a:ea typeface="+mn-ea"/>
                </a:rPr>
                <a:t>cvmfs</a:t>
              </a:r>
              <a:endParaRPr lang="en" sz="8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8" name="Shape 34"/>
            <p:cNvSpPr/>
            <p:nvPr/>
          </p:nvSpPr>
          <p:spPr>
            <a:xfrm>
              <a:off x="7100931" y="3047474"/>
              <a:ext cx="1306800" cy="938100"/>
            </a:xfrm>
            <a:prstGeom prst="can">
              <a:avLst>
                <a:gd name="adj" fmla="val 25000"/>
              </a:avLst>
            </a:prstGeom>
            <a:solidFill>
              <a:srgbClr val="CFE2F3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sz="1000">
                  <a:solidFill>
                    <a:prstClr val="black"/>
                  </a:solidFill>
                  <a:latin typeface="Calibri"/>
                  <a:ea typeface="+mn-ea"/>
                </a:rPr>
                <a:t>CERN EOS Storage Element</a:t>
              </a:r>
            </a:p>
          </p:txBody>
        </p:sp>
        <p:sp>
          <p:nvSpPr>
            <p:cNvPr id="19" name="Shape 35"/>
            <p:cNvSpPr txBox="1"/>
            <p:nvPr/>
          </p:nvSpPr>
          <p:spPr>
            <a:xfrm rot="4511">
              <a:off x="2278429" y="2506087"/>
              <a:ext cx="1371601" cy="457200"/>
            </a:xfrm>
            <a:prstGeom prst="rect">
              <a:avLst/>
            </a:prstGeom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sz="1000">
                  <a:solidFill>
                    <a:prstClr val="black"/>
                  </a:solidFill>
                  <a:latin typeface="Calibri"/>
                  <a:ea typeface="+mn-ea"/>
                </a:rPr>
                <a:t>jobs</a:t>
              </a:r>
            </a:p>
          </p:txBody>
        </p:sp>
        <p:sp>
          <p:nvSpPr>
            <p:cNvPr id="20" name="Shape 36"/>
            <p:cNvSpPr txBox="1"/>
            <p:nvPr/>
          </p:nvSpPr>
          <p:spPr>
            <a:xfrm rot="21583211">
              <a:off x="6427265" y="1941080"/>
              <a:ext cx="737108" cy="606605"/>
            </a:xfrm>
            <a:prstGeom prst="rect">
              <a:avLst/>
            </a:prstGeom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sz="900">
                  <a:solidFill>
                    <a:prstClr val="black"/>
                  </a:solidFill>
                  <a:latin typeface="Calibri"/>
                  <a:ea typeface="+mn-ea"/>
                </a:rPr>
                <a:t>Software</a:t>
              </a:r>
            </a:p>
          </p:txBody>
        </p:sp>
        <p:cxnSp>
          <p:nvCxnSpPr>
            <p:cNvPr id="21" name="Shape 37"/>
            <p:cNvCxnSpPr>
              <a:stCxn id="7" idx="0"/>
              <a:endCxn id="10" idx="2"/>
            </p:cNvCxnSpPr>
            <p:nvPr/>
          </p:nvCxnSpPr>
          <p:spPr>
            <a:xfrm rot="10800000" flipH="1">
              <a:off x="6524638" y="2077823"/>
              <a:ext cx="747167" cy="788579"/>
            </a:xfrm>
            <a:prstGeom prst="straightConnector1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lg" len="lg"/>
              <a:tailEnd type="none" w="lg" len="lg"/>
            </a:ln>
          </p:spPr>
        </p:cxnSp>
        <p:cxnSp>
          <p:nvCxnSpPr>
            <p:cNvPr id="22" name="Shape 38"/>
            <p:cNvCxnSpPr>
              <a:stCxn id="7" idx="2"/>
              <a:endCxn id="15" idx="3"/>
            </p:cNvCxnSpPr>
            <p:nvPr/>
          </p:nvCxnSpPr>
          <p:spPr>
            <a:xfrm rot="10800000">
              <a:off x="2730470" y="2866403"/>
              <a:ext cx="467518" cy="0"/>
            </a:xfrm>
            <a:prstGeom prst="straightConnector1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lg" len="lg"/>
              <a:tailEnd type="triangle" w="lg" len="lg"/>
            </a:ln>
          </p:spPr>
        </p:cxnSp>
        <p:cxnSp>
          <p:nvCxnSpPr>
            <p:cNvPr id="23" name="Shape 39"/>
            <p:cNvCxnSpPr>
              <a:stCxn id="18" idx="2"/>
              <a:endCxn id="7" idx="0"/>
            </p:cNvCxnSpPr>
            <p:nvPr/>
          </p:nvCxnSpPr>
          <p:spPr>
            <a:xfrm rot="10800000">
              <a:off x="6524638" y="2866403"/>
              <a:ext cx="576292" cy="650120"/>
            </a:xfrm>
            <a:prstGeom prst="straightConnector1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lg" len="lg"/>
              <a:tailEnd type="triangle" w="lg" len="lg"/>
            </a:ln>
          </p:spPr>
        </p:cxnSp>
        <p:sp>
          <p:nvSpPr>
            <p:cNvPr id="24" name="Shape 40"/>
            <p:cNvSpPr txBox="1"/>
            <p:nvPr/>
          </p:nvSpPr>
          <p:spPr>
            <a:xfrm>
              <a:off x="6143077" y="3047474"/>
              <a:ext cx="871800" cy="606000"/>
            </a:xfrm>
            <a:prstGeom prst="rect">
              <a:avLst/>
            </a:prstGeom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" sz="900">
                  <a:solidFill>
                    <a:prstClr val="black"/>
                  </a:solidFill>
                  <a:latin typeface="Calibri"/>
                  <a:ea typeface="+mn-ea"/>
                </a:rPr>
                <a:t>Input and output data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371600" y="51054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Boot up a batch cluster in the CERN </a:t>
            </a:r>
            <a:r>
              <a:rPr lang="en-US" dirty="0" err="1" smtClean="0">
                <a:solidFill>
                  <a:prstClr val="black"/>
                </a:solidFill>
                <a:latin typeface="Calibri"/>
                <a:ea typeface="+mn-ea"/>
              </a:rPr>
              <a:t>Openstack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 infrastructure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Integrate it with the experiments’ workload management </a:t>
            </a:r>
            <a:r>
              <a:rPr lang="en-US" dirty="0" err="1" smtClean="0">
                <a:solidFill>
                  <a:prstClr val="black"/>
                </a:solidFill>
                <a:latin typeface="Calibri"/>
                <a:ea typeface="+mn-ea"/>
              </a:rPr>
              <a:t>framerworks</a:t>
            </a:r>
            <a:endParaRPr lang="en-US" dirty="0" smtClean="0">
              <a:solidFill>
                <a:prstClr val="black"/>
              </a:solidFill>
              <a:latin typeface="Calibri"/>
              <a:ea typeface="+mn-ea"/>
            </a:endParaRP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Run experiment workload on the cluster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Share procedures and image configuration between ATLAS and CMS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5957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Results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0C566F-FAFE-B144-BDD6-30D916E2BE8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-7815" y="1177752"/>
            <a:ext cx="4609425" cy="2919356"/>
            <a:chOff x="264433" y="2479529"/>
            <a:chExt cx="5065792" cy="3208393"/>
          </a:xfrm>
        </p:grpSpPr>
        <p:grpSp>
          <p:nvGrpSpPr>
            <p:cNvPr id="7" name="Group 6"/>
            <p:cNvGrpSpPr/>
            <p:nvPr/>
          </p:nvGrpSpPr>
          <p:grpSpPr>
            <a:xfrm>
              <a:off x="264433" y="2479529"/>
              <a:ext cx="5043062" cy="2988922"/>
              <a:chOff x="264433" y="2479529"/>
              <a:chExt cx="5043062" cy="298892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64433" y="2479529"/>
                <a:ext cx="5043062" cy="2988922"/>
                <a:chOff x="264433" y="2479529"/>
                <a:chExt cx="5043062" cy="2988922"/>
              </a:xfrm>
            </p:grpSpPr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64433" y="2479529"/>
                  <a:ext cx="5043062" cy="2988922"/>
                </a:xfrm>
                <a:prstGeom prst="rect">
                  <a:avLst/>
                </a:prstGeom>
              </p:spPr>
            </p:pic>
            <p:sp>
              <p:nvSpPr>
                <p:cNvPr id="12" name="Rectangle 11"/>
                <p:cNvSpPr/>
                <p:nvPr/>
              </p:nvSpPr>
              <p:spPr>
                <a:xfrm>
                  <a:off x="2561657" y="4762723"/>
                  <a:ext cx="588710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50" dirty="0"/>
                    <a:t>Nov 15 </a:t>
                  </a:r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814065" y="3356386"/>
                <a:ext cx="1641349" cy="6595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1100" dirty="0" smtClean="0"/>
                  <a:t>24 hours 14-15 Nov</a:t>
                </a:r>
              </a:p>
              <a:p>
                <a:r>
                  <a:rPr lang="en-US" sz="1100" dirty="0" smtClean="0"/>
                  <a:t>Finished</a:t>
                </a:r>
                <a:r>
                  <a:rPr lang="en-US" sz="1100" dirty="0"/>
                  <a:t>: </a:t>
                </a:r>
                <a:r>
                  <a:rPr lang="en-US" sz="1100" b="1" dirty="0" smtClean="0">
                    <a:solidFill>
                      <a:srgbClr val="008000"/>
                    </a:solidFill>
                  </a:rPr>
                  <a:t>8630</a:t>
                </a:r>
                <a:r>
                  <a:rPr lang="en-US" sz="1100" dirty="0" smtClean="0">
                    <a:solidFill>
                      <a:srgbClr val="008000"/>
                    </a:solidFill>
                  </a:rPr>
                  <a:t> </a:t>
                </a:r>
                <a:endParaRPr lang="en-US" sz="1100" dirty="0">
                  <a:solidFill>
                    <a:srgbClr val="008000"/>
                  </a:solidFill>
                </a:endParaRPr>
              </a:p>
              <a:p>
                <a:r>
                  <a:rPr lang="en-US" sz="1100" dirty="0"/>
                  <a:t>Failed: </a:t>
                </a:r>
                <a:r>
                  <a:rPr lang="en-US" sz="1100" b="1" dirty="0">
                    <a:solidFill>
                      <a:srgbClr val="FF0000"/>
                    </a:solidFill>
                  </a:rPr>
                  <a:t>5</a:t>
                </a:r>
                <a:r>
                  <a:rPr lang="en-US" sz="1100" b="1" dirty="0" smtClean="0">
                    <a:solidFill>
                      <a:srgbClr val="FF0000"/>
                    </a:solidFill>
                  </a:rPr>
                  <a:t>7</a:t>
                </a:r>
                <a:endParaRPr lang="en-US" sz="11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411955" y="5434236"/>
              <a:ext cx="4918270" cy="2536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hlinkClick r:id="rId3"/>
                </a:rPr>
                <a:t>http://gridinfo.triumf.ca/</a:t>
              </a:r>
              <a:r>
                <a:rPr lang="en-US" sz="900" dirty="0" err="1">
                  <a:hlinkClick r:id="rId3"/>
                </a:rPr>
                <a:t>panglia</a:t>
              </a:r>
              <a:r>
                <a:rPr lang="en-US" sz="900" dirty="0">
                  <a:hlinkClick r:id="rId3"/>
                </a:rPr>
                <a:t>/sites/</a:t>
              </a:r>
              <a:r>
                <a:rPr lang="en-US" sz="900" dirty="0" err="1">
                  <a:hlinkClick r:id="rId3"/>
                </a:rPr>
                <a:t>day.php?SITE</a:t>
              </a:r>
              <a:r>
                <a:rPr lang="en-US" sz="900" dirty="0">
                  <a:hlinkClick r:id="rId3"/>
                </a:rPr>
                <a:t>=OPENSTACK_CLOUD&amp;SIZE=large</a:t>
              </a:r>
              <a:endParaRPr lang="en-US" sz="9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605886" y="1177752"/>
            <a:ext cx="4458224" cy="2860938"/>
            <a:chOff x="4605886" y="1340572"/>
            <a:chExt cx="4458224" cy="2860938"/>
          </a:xfrm>
        </p:grpSpPr>
        <p:sp>
          <p:nvSpPr>
            <p:cNvPr id="14" name="Rectangle 13"/>
            <p:cNvSpPr/>
            <p:nvPr/>
          </p:nvSpPr>
          <p:spPr>
            <a:xfrm>
              <a:off x="6243395" y="3970678"/>
              <a:ext cx="1252548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>
                  <a:hlinkClick r:id="rId4"/>
                </a:rPr>
                <a:t>http://</a:t>
              </a:r>
              <a:r>
                <a:rPr lang="en-US" sz="900" dirty="0" err="1">
                  <a:hlinkClick r:id="rId4"/>
                </a:rPr>
                <a:t>cern.ch</a:t>
              </a:r>
              <a:r>
                <a:rPr lang="en-US" sz="900" dirty="0">
                  <a:hlinkClick r:id="rId4"/>
                </a:rPr>
                <a:t>/go/GfJ9</a:t>
              </a:r>
              <a:endParaRPr lang="en-US" sz="900" dirty="0"/>
            </a:p>
          </p:txBody>
        </p:sp>
        <p:pic>
          <p:nvPicPr>
            <p:cNvPr id="15" name="Picture 14" descr="chart (4)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5886" y="1340572"/>
              <a:ext cx="4458224" cy="2687093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7495943" y="2438517"/>
              <a:ext cx="1115942" cy="6001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100" dirty="0" smtClean="0"/>
                <a:t>7-15 Nov</a:t>
              </a:r>
            </a:p>
            <a:p>
              <a:r>
                <a:rPr lang="en-US" sz="1100" dirty="0" smtClean="0"/>
                <a:t>Finished</a:t>
              </a:r>
              <a:r>
                <a:rPr lang="en-US" sz="1100" dirty="0"/>
                <a:t>: </a:t>
              </a:r>
              <a:r>
                <a:rPr lang="en-US" sz="1100" b="1" dirty="0" smtClean="0">
                  <a:solidFill>
                    <a:srgbClr val="008000"/>
                  </a:solidFill>
                </a:rPr>
                <a:t>1118</a:t>
              </a:r>
              <a:endParaRPr lang="en-US" sz="1100" dirty="0">
                <a:solidFill>
                  <a:srgbClr val="008000"/>
                </a:solidFill>
              </a:endParaRPr>
            </a:p>
            <a:p>
              <a:r>
                <a:rPr lang="en-US" sz="1100" dirty="0"/>
                <a:t>Failed: </a:t>
              </a:r>
              <a:r>
                <a:rPr lang="en-US" sz="1100" b="1" dirty="0" smtClean="0">
                  <a:solidFill>
                    <a:srgbClr val="FF0000"/>
                  </a:solidFill>
                </a:rPr>
                <a:t>89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Content Placeholder 16"/>
          <p:cNvSpPr txBox="1">
            <a:spLocks noGrp="1"/>
          </p:cNvSpPr>
          <p:nvPr>
            <p:ph idx="1"/>
          </p:nvPr>
        </p:nvSpPr>
        <p:spPr>
          <a:xfrm>
            <a:off x="1371600" y="4244034"/>
            <a:ext cx="7543354" cy="2080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Currently ramping up size of clusters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Running </a:t>
            </a:r>
            <a:r>
              <a:rPr lang="en-US" sz="2000" dirty="0" err="1" smtClean="0"/>
              <a:t>HammerCloud</a:t>
            </a:r>
            <a:r>
              <a:rPr lang="en-US" sz="2000" dirty="0" smtClean="0"/>
              <a:t> and test jobs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Next steps: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dirty="0" smtClean="0"/>
              <a:t>Operate standard production queue on the cloud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dirty="0" smtClean="0"/>
              <a:t>Analyze </a:t>
            </a:r>
            <a:r>
              <a:rPr lang="en-US" sz="1800" dirty="0" err="1" smtClean="0"/>
              <a:t>HammerCloud</a:t>
            </a:r>
            <a:r>
              <a:rPr lang="en-US" sz="1800" dirty="0" smtClean="0"/>
              <a:t> metrics, compare with production queues and provide feedback</a:t>
            </a:r>
          </a:p>
        </p:txBody>
      </p:sp>
    </p:spTree>
    <p:extLst>
      <p:ext uri="{BB962C8B-B14F-4D97-AF65-F5344CB8AC3E}">
        <p14:creationId xmlns:p14="http://schemas.microsoft.com/office/powerpoint/2010/main" val="3433753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Identify areas of interest between grid services and the experiment communities which would benefit  by </a:t>
            </a:r>
          </a:p>
          <a:p>
            <a:pPr lvl="1"/>
            <a:r>
              <a:rPr lang="en-US" dirty="0" smtClean="0"/>
              <a:t>Common tools and services </a:t>
            </a:r>
          </a:p>
          <a:p>
            <a:pPr lvl="1"/>
            <a:r>
              <a:rPr lang="en-US" dirty="0" smtClean="0"/>
              <a:t>Common procedures</a:t>
            </a:r>
          </a:p>
          <a:p>
            <a:pPr lvl="1"/>
            <a:endParaRPr lang="en-US" dirty="0"/>
          </a:p>
          <a:p>
            <a:r>
              <a:rPr lang="en-US" dirty="0" smtClean="0"/>
              <a:t>Facilitate their </a:t>
            </a:r>
            <a:r>
              <a:rPr lang="en-US" dirty="0" smtClean="0">
                <a:solidFill>
                  <a:srgbClr val="FF0000"/>
                </a:solidFill>
              </a:rPr>
              <a:t>integration</a:t>
            </a:r>
            <a:r>
              <a:rPr lang="en-US" dirty="0" smtClean="0"/>
              <a:t> in the experiments workflows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Save resources by having a central team with knowledge of both IT and experiments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Key element: regular discussions with computing management; agreement on priorities; review achievements with plans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6781800" cy="838200"/>
          </a:xfrm>
        </p:spPr>
        <p:txBody>
          <a:bodyPr/>
          <a:lstStyle/>
          <a:p>
            <a:r>
              <a:rPr lang="en-US" dirty="0" smtClean="0"/>
              <a:t>Structure of  a Common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14400"/>
            <a:ext cx="7162800" cy="5638800"/>
          </a:xfrm>
        </p:spPr>
        <p:txBody>
          <a:bodyPr>
            <a:normAutofit/>
          </a:bodyPr>
          <a:lstStyle/>
          <a:p>
            <a:r>
              <a:rPr lang="en-US" sz="2400" dirty="0"/>
              <a:t>Interface layer between common infrastructure elements and the truly experiment specific components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Higher layer: experiment environments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Box in between: common solutions </a:t>
            </a:r>
          </a:p>
          <a:p>
            <a:pPr lvl="2"/>
            <a:r>
              <a:rPr lang="en-US" dirty="0"/>
              <a:t>A lot of effort is spent in these layers</a:t>
            </a:r>
          </a:p>
          <a:p>
            <a:pPr lvl="2"/>
            <a:r>
              <a:rPr lang="en-US" dirty="0" smtClean="0"/>
              <a:t>Significant potential savings of effort in commonality</a:t>
            </a:r>
          </a:p>
          <a:p>
            <a:pPr lvl="3"/>
            <a:r>
              <a:rPr lang="en-US" b="1" dirty="0">
                <a:solidFill>
                  <a:srgbClr val="000090"/>
                </a:solidFill>
              </a:rPr>
              <a:t>n</a:t>
            </a:r>
            <a:r>
              <a:rPr lang="en-US" b="1" dirty="0" smtClean="0">
                <a:solidFill>
                  <a:srgbClr val="000090"/>
                </a:solidFill>
              </a:rPr>
              <a:t>ot necessarily implementation, but approach &amp; architecture </a:t>
            </a:r>
          </a:p>
          <a:p>
            <a:pPr lvl="3"/>
            <a:endParaRPr lang="en-US" dirty="0" smtClean="0">
              <a:solidFill>
                <a:srgbClr val="00009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Lower layer: common grid interfaces and </a:t>
            </a:r>
            <a:r>
              <a:rPr lang="en-US" dirty="0" smtClean="0">
                <a:solidFill>
                  <a:srgbClr val="FF0000"/>
                </a:solidFill>
              </a:rPr>
              <a:t>site </a:t>
            </a:r>
            <a:r>
              <a:rPr lang="en-US" dirty="0">
                <a:solidFill>
                  <a:srgbClr val="FF0000"/>
                </a:solidFill>
              </a:rPr>
              <a:t>service interfaces</a:t>
            </a:r>
          </a:p>
          <a:p>
            <a:pPr lvl="3"/>
            <a:endParaRPr lang="en-US" dirty="0" smtClean="0">
              <a:solidFill>
                <a:srgbClr val="00009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52400" y="2819401"/>
            <a:ext cx="1905000" cy="14478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r>
              <a:rPr lang="en-US" dirty="0" smtClean="0"/>
              <a:t>Higher Level Services that translate between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52400" y="990601"/>
            <a:ext cx="1905000" cy="1447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r>
              <a:rPr lang="en-US" dirty="0" smtClean="0"/>
              <a:t>Experiment Specific Elements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52400" y="4724400"/>
            <a:ext cx="1905000" cy="14478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r>
              <a:rPr lang="en-US" dirty="0" smtClean="0"/>
              <a:t>Common Infrastructure Components and Interfaces</a:t>
            </a:r>
            <a:endParaRPr lang="en-US" dirty="0"/>
          </a:p>
        </p:txBody>
      </p:sp>
      <p:sp>
        <p:nvSpPr>
          <p:cNvPr id="9" name="Up-Down Arrow 8"/>
          <p:cNvSpPr/>
          <p:nvPr/>
        </p:nvSpPr>
        <p:spPr>
          <a:xfrm>
            <a:off x="990600" y="2514600"/>
            <a:ext cx="152399" cy="304800"/>
          </a:xfrm>
          <a:prstGeom prst="upDownArrow">
            <a:avLst/>
          </a:prstGeom>
          <a:solidFill>
            <a:srgbClr val="3366FF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>
            <a:off x="990601" y="4343400"/>
            <a:ext cx="152400" cy="3048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362200"/>
            <a:ext cx="2819400" cy="2057400"/>
          </a:xfrm>
          <a:prstGeom prst="ellipse">
            <a:avLst/>
          </a:prstGeom>
          <a:solidFill>
            <a:srgbClr val="CC3300">
              <a:alpha val="8000"/>
            </a:srgbClr>
          </a:solidFill>
          <a:ln w="28575" cmpd="sng">
            <a:solidFill>
              <a:srgbClr val="CC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2600" y="2514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C3300"/>
                </a:solidFill>
              </a:rPr>
              <a:t>IT/ES</a:t>
            </a:r>
            <a:endParaRPr lang="en-US" b="1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553200" cy="838200"/>
          </a:xfrm>
        </p:spPr>
        <p:txBody>
          <a:bodyPr/>
          <a:lstStyle/>
          <a:p>
            <a:r>
              <a:rPr lang="en-US" dirty="0" smtClean="0"/>
              <a:t> Data and Workload Management 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27695"/>
              </p:ext>
            </p:extLst>
          </p:nvPr>
        </p:nvGraphicFramePr>
        <p:xfrm>
          <a:off x="1524000" y="1000761"/>
          <a:ext cx="6781800" cy="558291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05000"/>
                <a:gridCol w="4876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Service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Description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 Popularity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 &amp; Site Cleaning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Within the experiment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analysis</a:t>
                      </a:r>
                      <a:r>
                        <a:rPr lang="en-US" baseline="0" dirty="0" smtClean="0"/>
                        <a:t> frameworks, a</a:t>
                      </a:r>
                      <a:r>
                        <a:rPr lang="en-US" dirty="0" smtClean="0"/>
                        <a:t>llow to </a:t>
                      </a:r>
                      <a:r>
                        <a:rPr lang="en-GB" dirty="0" smtClean="0"/>
                        <a:t>decide when the number of replicas of a sample needs to be adjusted - either up or down - and to </a:t>
                      </a:r>
                      <a:r>
                        <a:rPr lang="en-US" dirty="0" smtClean="0"/>
                        <a:t>suggest obsolete data that can be safely </a:t>
                      </a:r>
                      <a:r>
                        <a:rPr lang="en-US" dirty="0" smtClean="0"/>
                        <a:t>deleted</a:t>
                      </a:r>
                      <a:r>
                        <a:rPr lang="en-US" baseline="0" dirty="0" smtClean="0"/>
                        <a:t>. (ATLAS, CMS and </a:t>
                      </a:r>
                      <a:r>
                        <a:rPr lang="en-US" baseline="0" dirty="0" err="1" smtClean="0"/>
                        <a:t>LHCb</a:t>
                      </a:r>
                      <a:r>
                        <a:rPr lang="en-US" baseline="0" dirty="0" smtClean="0"/>
                        <a:t>)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(recent </a:t>
                      </a:r>
                      <a:r>
                        <a:rPr lang="en-US" baseline="0" dirty="0" smtClean="0"/>
                        <a:t>campaign </a:t>
                      </a:r>
                      <a:r>
                        <a:rPr lang="en-US" baseline="0" dirty="0" smtClean="0"/>
                        <a:t>in CMS: freed 2PB – 20% total managed space)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xrootd</a:t>
                      </a:r>
                      <a:r>
                        <a:rPr lang="en-US" dirty="0" smtClean="0"/>
                        <a:t> Data </a:t>
                      </a:r>
                      <a:r>
                        <a:rPr lang="en-US" baseline="0" dirty="0" smtClean="0"/>
                        <a:t>Popularity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Complements the above also for direct data access (outside analysis frameworks). Deployed so far to monitor the usage of EOS for ATLAS and CMS.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Can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be extended to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other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Vos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and to the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rest of the storage federations.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Common</a:t>
                      </a:r>
                      <a:r>
                        <a:rPr lang="en-US" baseline="0" dirty="0" smtClean="0"/>
                        <a:t> Analysis Framework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Proof of Concept of a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common analysis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submission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system based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on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PanDA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,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for ATLAS and CMS also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integrated with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GlideinWMS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components.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49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6858000" cy="838200"/>
          </a:xfrm>
        </p:spPr>
        <p:txBody>
          <a:bodyPr/>
          <a:lstStyle/>
          <a:p>
            <a:r>
              <a:rPr lang="en-US" dirty="0" smtClean="0"/>
              <a:t>Site Commissioning and Availability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9652669"/>
              </p:ext>
            </p:extLst>
          </p:nvPr>
        </p:nvGraphicFramePr>
        <p:xfrm>
          <a:off x="1447800" y="1381760"/>
          <a:ext cx="7391400" cy="430275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2600"/>
                <a:gridCol w="5638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Service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Description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SAM tests  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Allows</a:t>
                      </a:r>
                      <a:r>
                        <a:rPr lang="en-US" baseline="0" dirty="0" smtClean="0"/>
                        <a:t> experiments to calculate the site availability based on experiments </a:t>
                      </a:r>
                      <a:r>
                        <a:rPr lang="en-US" baseline="0" dirty="0" smtClean="0"/>
                        <a:t>tests (all 4 VOs)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1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HammerCloud</a:t>
                      </a:r>
                      <a:r>
                        <a:rPr lang="en-US" dirty="0" smtClean="0"/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1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Allows sites to stress test </a:t>
                      </a:r>
                      <a:r>
                        <a:rPr lang="en-US" sz="1800" dirty="0" smtClean="0">
                          <a:latin typeface="Arial" charset="0"/>
                        </a:rPr>
                        <a:t>and monitor their</a:t>
                      </a:r>
                      <a:r>
                        <a:rPr lang="en-US" sz="1800" baseline="0" dirty="0" smtClean="0">
                          <a:latin typeface="Arial" charset="0"/>
                        </a:rPr>
                        <a:t> </a:t>
                      </a:r>
                      <a:r>
                        <a:rPr lang="en-US" sz="1800" dirty="0" smtClean="0">
                          <a:latin typeface="Arial" charset="0"/>
                        </a:rPr>
                        <a:t>status and readiness</a:t>
                      </a:r>
                      <a:r>
                        <a:rPr lang="en-US" sz="1800" dirty="0" smtClean="0"/>
                        <a:t> with realistic workflows. Used to validate the effectiveness of changes.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smtClean="0"/>
                        <a:t>(ATLAS, CMS and </a:t>
                      </a:r>
                      <a:r>
                        <a:rPr lang="en-US" sz="1800" baseline="0" dirty="0" err="1" smtClean="0"/>
                        <a:t>LHCb</a:t>
                      </a:r>
                      <a:r>
                        <a:rPr lang="en-US" sz="1800" baseline="0" dirty="0" smtClean="0"/>
                        <a:t>). </a:t>
                      </a:r>
                      <a:endParaRPr lang="en-US" sz="18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1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</a:rPr>
                        <a:t>Being adapted to Cloud infrastructure testing. </a:t>
                      </a:r>
                      <a:endParaRPr lang="en-US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Agile Infrastructure</a:t>
                      </a:r>
                      <a:r>
                        <a:rPr lang="en-US" baseline="0" dirty="0" smtClean="0"/>
                        <a:t> testing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1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Testing</a:t>
                      </a:r>
                      <a:r>
                        <a:rPr lang="en-US" baseline="0" dirty="0" smtClean="0"/>
                        <a:t> infrastructure leveraging </a:t>
                      </a:r>
                      <a:r>
                        <a:rPr lang="en-US" dirty="0" smtClean="0"/>
                        <a:t>experiments’ workload management frameworks. </a:t>
                      </a:r>
                    </a:p>
                    <a:p>
                      <a:pPr marL="0" marR="0" indent="0" algn="l" defTabSz="9141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Common </a:t>
                      </a:r>
                      <a:r>
                        <a:rPr lang="en-US" dirty="0" smtClean="0"/>
                        <a:t>procedures and image configuration for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ATLAS and CMS. </a:t>
                      </a:r>
                      <a:r>
                        <a:rPr lang="en-US" dirty="0" smtClean="0"/>
                        <a:t>Being</a:t>
                      </a:r>
                      <a:r>
                        <a:rPr lang="en-US" baseline="0" dirty="0" smtClean="0"/>
                        <a:t> u</a:t>
                      </a:r>
                      <a:r>
                        <a:rPr lang="en-US" dirty="0" smtClean="0"/>
                        <a:t>sed</a:t>
                      </a:r>
                      <a:r>
                        <a:rPr lang="en-US" baseline="0" dirty="0" smtClean="0"/>
                        <a:t> also by HLT.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Dashboards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1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Allows experiments and sites to monitor and track production and analysis activities across the grid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.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7312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813" lvl="1" indent="-342813">
              <a:buClr>
                <a:srgbClr val="3861AA"/>
              </a:buClr>
              <a:buFontTx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Integration of services using common pools of expertise allows optimization of resources on both sides </a:t>
            </a:r>
            <a:endParaRPr lang="en-US" sz="2200" dirty="0" smtClean="0"/>
          </a:p>
          <a:p>
            <a:pPr marL="742759" lvl="2" indent="-342813">
              <a:buClr>
                <a:srgbClr val="3861AA"/>
              </a:buClr>
            </a:pPr>
            <a:r>
              <a:rPr lang="en-US" sz="1800" dirty="0" smtClean="0">
                <a:solidFill>
                  <a:srgbClr val="000000"/>
                </a:solidFill>
              </a:rPr>
              <a:t>Infrastructure and grid services (FTS, CE, SE, VMs, Clouds, </a:t>
            </a:r>
            <a:r>
              <a:rPr lang="en-US" sz="1800" dirty="0" err="1" smtClean="0">
                <a:solidFill>
                  <a:srgbClr val="000000"/>
                </a:solidFill>
              </a:rPr>
              <a:t>etc</a:t>
            </a:r>
            <a:r>
              <a:rPr lang="en-US" sz="1800" dirty="0" smtClean="0">
                <a:solidFill>
                  <a:srgbClr val="000000"/>
                </a:solidFill>
              </a:rPr>
              <a:t>)</a:t>
            </a:r>
          </a:p>
          <a:p>
            <a:pPr marL="742759" lvl="2" indent="-342813">
              <a:buClr>
                <a:srgbClr val="3861AA"/>
              </a:buClr>
            </a:pPr>
            <a:r>
              <a:rPr lang="en-US" sz="1800" dirty="0" smtClean="0">
                <a:solidFill>
                  <a:srgbClr val="000000"/>
                </a:solidFill>
              </a:rPr>
              <a:t>Workflow and higher level services (PANDA, Dynamic Data Placement, Site Commissioning and Availability, </a:t>
            </a:r>
            <a:r>
              <a:rPr lang="en-US" sz="1800" dirty="0" err="1" smtClean="0">
                <a:solidFill>
                  <a:srgbClr val="000000"/>
                </a:solidFill>
              </a:rPr>
              <a:t>etc</a:t>
            </a:r>
            <a:r>
              <a:rPr lang="en-US" sz="1800" dirty="0" smtClean="0">
                <a:solidFill>
                  <a:srgbClr val="000000"/>
                </a:solidFill>
              </a:rPr>
              <a:t>)</a:t>
            </a:r>
          </a:p>
          <a:p>
            <a:pPr marL="0" lvl="1" indent="0">
              <a:buClr>
                <a:srgbClr val="3861AA"/>
              </a:buClr>
              <a:buNone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342813" lvl="1" indent="-342813">
              <a:buClr>
                <a:srgbClr val="3861AA"/>
              </a:buClr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Common solutions result in fewer </a:t>
            </a:r>
            <a:r>
              <a:rPr lang="en-US" sz="2000" dirty="0" smtClean="0">
                <a:solidFill>
                  <a:srgbClr val="000000"/>
                </a:solidFill>
              </a:rPr>
              <a:t>services, better </a:t>
            </a:r>
            <a:r>
              <a:rPr lang="en-US" sz="2000" dirty="0" smtClean="0">
                <a:solidFill>
                  <a:srgbClr val="FF0000"/>
                </a:solidFill>
              </a:rPr>
              <a:t>integration </a:t>
            </a:r>
            <a:r>
              <a:rPr lang="en-US" sz="2000" dirty="0" smtClean="0">
                <a:solidFill>
                  <a:srgbClr val="000000"/>
                </a:solidFill>
              </a:rPr>
              <a:t>testing, </a:t>
            </a:r>
            <a:r>
              <a:rPr lang="en-US" sz="2000" dirty="0" smtClean="0">
                <a:solidFill>
                  <a:srgbClr val="000000"/>
                </a:solidFill>
              </a:rPr>
              <a:t>and more stable and consistent </a:t>
            </a:r>
            <a:r>
              <a:rPr lang="en-US" sz="2000" dirty="0" smtClean="0">
                <a:solidFill>
                  <a:srgbClr val="FF0000"/>
                </a:solidFill>
              </a:rPr>
              <a:t>operations</a:t>
            </a:r>
          </a:p>
          <a:p>
            <a:pPr marL="742759" lvl="2" indent="-342813">
              <a:buClr>
                <a:srgbClr val="3861AA"/>
              </a:buClr>
            </a:pPr>
            <a:r>
              <a:rPr lang="en-US" sz="1600" dirty="0" smtClean="0">
                <a:solidFill>
                  <a:srgbClr val="000000"/>
                </a:solidFill>
              </a:rPr>
              <a:t>LHC </a:t>
            </a:r>
            <a:r>
              <a:rPr lang="en-US" sz="1600" dirty="0">
                <a:solidFill>
                  <a:srgbClr val="000000"/>
                </a:solidFill>
              </a:rPr>
              <a:t>schedule presents a good opportunity for technology changes during LS1</a:t>
            </a:r>
          </a:p>
          <a:p>
            <a:endParaRPr lang="en-US" sz="2000" dirty="0" smtClean="0"/>
          </a:p>
          <a:p>
            <a:r>
              <a:rPr lang="en-US" sz="2000" dirty="0"/>
              <a:t>Key process: regular discussions with computing management; agreement on priorities; review achievements with plans</a:t>
            </a:r>
          </a:p>
          <a:p>
            <a:endParaRPr lang="en-US" sz="2000" dirty="0"/>
          </a:p>
          <a:p>
            <a:r>
              <a:rPr lang="en-US" sz="2000" dirty="0"/>
              <a:t>Key benefit: </a:t>
            </a:r>
            <a:r>
              <a:rPr lang="en-US" sz="2000" dirty="0">
                <a:solidFill>
                  <a:srgbClr val="000000"/>
                </a:solidFill>
              </a:rPr>
              <a:t>successfully deployed common solutions have immediately saved </a:t>
            </a:r>
            <a:r>
              <a:rPr lang="en-US" sz="2000" dirty="0">
                <a:solidFill>
                  <a:srgbClr val="CC3300"/>
                </a:solidFill>
              </a:rPr>
              <a:t>integration </a:t>
            </a:r>
            <a:r>
              <a:rPr lang="en-US" sz="2000" dirty="0">
                <a:solidFill>
                  <a:srgbClr val="000000"/>
                </a:solidFill>
              </a:rPr>
              <a:t>effort, and will save in operations effort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1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 of common projects 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50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172200" cy="838200"/>
          </a:xfrm>
        </p:spPr>
        <p:txBody>
          <a:bodyPr/>
          <a:lstStyle/>
          <a:p>
            <a:r>
              <a:rPr lang="en-US" dirty="0" smtClean="0"/>
              <a:t>Data Popularity &amp; Cleaning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5" y="1066801"/>
            <a:ext cx="7086599" cy="4953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Experiments want to know which datasets are used, how much, and by </a:t>
            </a:r>
            <a:r>
              <a:rPr lang="en-US" sz="2400" dirty="0" smtClean="0"/>
              <a:t>whom</a:t>
            </a:r>
            <a:endParaRPr lang="en-US" sz="2400" dirty="0"/>
          </a:p>
          <a:p>
            <a:pPr lvl="1"/>
            <a:r>
              <a:rPr lang="en-US" sz="2000" dirty="0"/>
              <a:t>First Idea and implementation by </a:t>
            </a:r>
            <a:r>
              <a:rPr lang="en-US" sz="2000" dirty="0" smtClean="0"/>
              <a:t>ATLAS, followed </a:t>
            </a:r>
            <a:r>
              <a:rPr lang="en-US" sz="2000" dirty="0"/>
              <a:t>by  CMS and </a:t>
            </a:r>
            <a:r>
              <a:rPr lang="en-US" sz="2000" dirty="0" err="1"/>
              <a:t>LHCb</a:t>
            </a:r>
            <a:r>
              <a:rPr lang="en-US" sz="1600" dirty="0"/>
              <a:t> </a:t>
            </a:r>
          </a:p>
          <a:p>
            <a:pPr lvl="1"/>
            <a:endParaRPr lang="en-US" dirty="0"/>
          </a:p>
          <a:p>
            <a:r>
              <a:rPr lang="en-US" sz="2400" dirty="0"/>
              <a:t>Data popularity uses the fact that all experiments open files and access storage</a:t>
            </a:r>
          </a:p>
          <a:p>
            <a:endParaRPr lang="en-US" sz="2400" dirty="0"/>
          </a:p>
          <a:p>
            <a:r>
              <a:rPr lang="en-US" sz="2400" dirty="0"/>
              <a:t>The monitoring information can be accessed in a common way using generic and common plug-ins </a:t>
            </a:r>
          </a:p>
          <a:p>
            <a:endParaRPr lang="en-US" sz="2400" dirty="0"/>
          </a:p>
          <a:p>
            <a:r>
              <a:rPr lang="en-US" sz="2400" dirty="0"/>
              <a:t>The experiments have systems that identify how those files are mapped onto logical objects like datasets, reprocessing and simulation campaigns 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4131" y="2819401"/>
            <a:ext cx="1905000" cy="14478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iles accessed, users and CPU used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4131" y="990601"/>
            <a:ext cx="1905000" cy="1447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r>
              <a:rPr lang="en-US" dirty="0" smtClean="0"/>
              <a:t>Experiment Booking Systems Mapping Files to Datasets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4131" y="4800600"/>
            <a:ext cx="1905000" cy="14478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r>
              <a:rPr lang="en-US" dirty="0" smtClean="0"/>
              <a:t>File Opens and Reads</a:t>
            </a:r>
            <a:endParaRPr lang="en-US" dirty="0"/>
          </a:p>
        </p:txBody>
      </p:sp>
      <p:sp>
        <p:nvSpPr>
          <p:cNvPr id="9" name="Up-Down Arrow 8"/>
          <p:cNvSpPr/>
          <p:nvPr/>
        </p:nvSpPr>
        <p:spPr>
          <a:xfrm>
            <a:off x="948533" y="2514600"/>
            <a:ext cx="121919" cy="228600"/>
          </a:xfrm>
          <a:prstGeom prst="up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>
            <a:off x="948533" y="4419600"/>
            <a:ext cx="121919" cy="228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T-ES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T-ES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41762</TotalTime>
  <Words>1641</Words>
  <Application>Microsoft Macintosh PowerPoint</Application>
  <PresentationFormat>On-screen Show (4:3)</PresentationFormat>
  <Paragraphs>259</Paragraphs>
  <Slides>21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IT-ES2</vt:lpstr>
      <vt:lpstr>Custom Design</vt:lpstr>
      <vt:lpstr>1_IT-ES2</vt:lpstr>
      <vt:lpstr>Successful Common Projects: Structures and Processes</vt:lpstr>
      <vt:lpstr>Historical Perspective</vt:lpstr>
      <vt:lpstr>The process</vt:lpstr>
      <vt:lpstr>Structure of  a Common Solution</vt:lpstr>
      <vt:lpstr> Data and Workload Management  </vt:lpstr>
      <vt:lpstr>Site Commissioning and Availability </vt:lpstr>
      <vt:lpstr>Summary </vt:lpstr>
      <vt:lpstr>Examples of common projects </vt:lpstr>
      <vt:lpstr>Data Popularity &amp; Cleaning </vt:lpstr>
      <vt:lpstr>Popularity Service </vt:lpstr>
      <vt:lpstr>Site Cleaning Service </vt:lpstr>
      <vt:lpstr>EOS Data Popularity </vt:lpstr>
      <vt:lpstr>HammerCloud </vt:lpstr>
      <vt:lpstr>HammerCloud</vt:lpstr>
      <vt:lpstr>Common Analysis Framework </vt:lpstr>
      <vt:lpstr>Dedicated Resources to PoC </vt:lpstr>
      <vt:lpstr>Analysis Framework Diagram</vt:lpstr>
      <vt:lpstr>Status </vt:lpstr>
      <vt:lpstr>First Results </vt:lpstr>
      <vt:lpstr>Agile Infrastructure Testing</vt:lpstr>
      <vt:lpstr>First Results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Maria Girone</cp:lastModifiedBy>
  <cp:revision>264</cp:revision>
  <cp:lastPrinted>2012-05-16T08:27:13Z</cp:lastPrinted>
  <dcterms:created xsi:type="dcterms:W3CDTF">2012-04-30T12:08:20Z</dcterms:created>
  <dcterms:modified xsi:type="dcterms:W3CDTF">2012-11-20T14:06:59Z</dcterms:modified>
</cp:coreProperties>
</file>