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60" r:id="rId3"/>
    <p:sldId id="274" r:id="rId4"/>
    <p:sldId id="276" r:id="rId5"/>
    <p:sldId id="262" r:id="rId6"/>
    <p:sldId id="271" r:id="rId7"/>
    <p:sldId id="272" r:id="rId8"/>
    <p:sldId id="277" r:id="rId9"/>
    <p:sldId id="28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8" r:id="rId19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C6C4"/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684" autoAdjust="0"/>
    <p:restoredTop sz="91103" autoAdjust="0"/>
  </p:normalViewPr>
  <p:slideViewPr>
    <p:cSldViewPr>
      <p:cViewPr>
        <p:scale>
          <a:sx n="100" d="100"/>
          <a:sy n="100" d="100"/>
        </p:scale>
        <p:origin x="-160" y="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rone:Library:Mail%20Downloads:Criticality-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rone:Library:Mail%20Downloads:Criticality%20ATLA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rone:Desktop:Criticality%20(version%20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rone:Desktop:Criticality%20(version%20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03064697701437"/>
          <c:y val="0.0169014084507042"/>
          <c:w val="0.886454124141908"/>
          <c:h val="0.828075413108573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rgbClr val="0070C0"/>
              </a:solidFill>
            </c:spPr>
          </c:marker>
          <c:dPt>
            <c:idx val="15"/>
            <c:marker>
              <c:spPr>
                <a:solidFill>
                  <a:schemeClr val="accent1">
                    <a:lumMod val="60000"/>
                    <a:lumOff val="40000"/>
                  </a:schemeClr>
                </a:solidFill>
              </c:spPr>
            </c:marker>
            <c:bubble3D val="0"/>
          </c:dPt>
          <c:dPt>
            <c:idx val="16"/>
            <c:marker>
              <c:spPr>
                <a:solidFill>
                  <a:schemeClr val="accent1">
                    <a:lumMod val="60000"/>
                    <a:lumOff val="40000"/>
                  </a:schemeClr>
                </a:solidFill>
              </c:spPr>
            </c:marker>
            <c:bubble3D val="0"/>
          </c:dPt>
          <c:dPt>
            <c:idx val="17"/>
            <c:marker>
              <c:spPr>
                <a:solidFill>
                  <a:schemeClr val="accent1">
                    <a:lumMod val="60000"/>
                    <a:lumOff val="40000"/>
                  </a:schemeClr>
                </a:solidFill>
              </c:spPr>
            </c:marker>
            <c:bubble3D val="0"/>
          </c:dPt>
          <c:dPt>
            <c:idx val="18"/>
            <c:marker>
              <c:spPr>
                <a:solidFill>
                  <a:schemeClr val="accent1">
                    <a:lumMod val="60000"/>
                    <a:lumOff val="40000"/>
                  </a:schemeClr>
                </a:solidFill>
              </c:spPr>
            </c:marker>
            <c:bubble3D val="0"/>
          </c:dPt>
          <c:dPt>
            <c:idx val="19"/>
            <c:marker>
              <c:spPr>
                <a:solidFill>
                  <a:schemeClr val="accent1">
                    <a:lumMod val="60000"/>
                    <a:lumOff val="40000"/>
                  </a:schemeClr>
                </a:solidFill>
              </c:spPr>
            </c:marker>
            <c:bubble3D val="0"/>
          </c:dPt>
          <c:dPt>
            <c:idx val="20"/>
            <c:marker>
              <c:spPr>
                <a:solidFill>
                  <a:schemeClr val="accent1">
                    <a:lumMod val="60000"/>
                    <a:lumOff val="40000"/>
                  </a:schemeClr>
                </a:solidFill>
              </c:spPr>
            </c:marker>
            <c:bubble3D val="0"/>
          </c:dPt>
          <c:dLbls>
            <c:dLbl>
              <c:idx val="0"/>
              <c:layout/>
              <c:tx>
                <c:strRef>
                  <c:f>ALICE!$A$1</c:f>
                  <c:strCache>
                    <c:ptCount val="1"/>
                    <c:pt idx="0">
                      <c:v>Px-&gt;CC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ALICE!$A$2</c:f>
                  <c:strCache>
                    <c:ptCount val="1"/>
                    <c:pt idx="0">
                      <c:v>WLCG network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ALICE!$A$3</c:f>
                  <c:strCache>
                    <c:ptCount val="1"/>
                    <c:pt idx="0">
                      <c:v>ORAONL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ALICE!$A$4</c:f>
                  <c:strCache>
                    <c:ptCount val="1"/>
                    <c:pt idx="0">
                      <c:v>ORAOFF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ALICE!$A$5</c:f>
                  <c:strCache>
                    <c:ptCount val="1"/>
                    <c:pt idx="0">
                      <c:v>Tape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strRef>
                  <c:f>ALICE!$A$6</c:f>
                  <c:strCache>
                    <c:ptCount val="1"/>
                    <c:pt idx="0">
                      <c:v>Disk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strRef>
                  <c:f>ALICE!$A$7</c:f>
                  <c:strCache>
                    <c:ptCount val="1"/>
                    <c:pt idx="0">
                      <c:v>EOS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strRef>
                  <c:f>ALICE!$A$8</c:f>
                  <c:strCache>
                    <c:ptCount val="1"/>
                    <c:pt idx="0">
                      <c:v>Batch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strRef>
                  <c:f>ALICE!$A$9</c:f>
                  <c:strCache>
                    <c:ptCount val="1"/>
                    <c:pt idx="0">
                      <c:v>CE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strRef>
                  <c:f>ALICE!$A$10</c:f>
                  <c:strCache>
                    <c:ptCount val="1"/>
                    <c:pt idx="0">
                      <c:v>VOMS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strRef>
                  <c:f>ALICE!$A$11</c:f>
                  <c:strCache>
                    <c:ptCount val="1"/>
                    <c:pt idx="0">
                      <c:v>Myproxy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strRef>
                  <c:f>ALICE!$A$12</c:f>
                  <c:strCache>
                    <c:ptCount val="1"/>
                    <c:pt idx="0">
                      <c:v>Dashboard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strRef>
                  <c:f>ALICE!$A$13</c:f>
                  <c:strCache>
                    <c:ptCount val="1"/>
                    <c:pt idx="0">
                      <c:v>SAM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strRef>
                  <c:f>ALICE!$A$14</c:f>
                  <c:strCache>
                    <c:ptCount val="1"/>
                    <c:pt idx="0">
                      <c:v>VOBOXes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strRef>
                  <c:f>ALICE!$A$15</c:f>
                  <c:strCache>
                    <c:ptCount val="1"/>
                    <c:pt idx="0">
                      <c:v>CAF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strRef>
                  <c:f>ALICE!$A$16</c:f>
                  <c:strCache>
                    <c:ptCount val="1"/>
                    <c:pt idx="0">
                      <c:v>Twiki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tx>
                <c:strRef>
                  <c:f>ALICE!$A$17</c:f>
                  <c:strCache>
                    <c:ptCount val="1"/>
                    <c:pt idx="0">
                      <c:v>Mail/Web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strRef>
                  <c:f>ALICE!$A$18</c:f>
                  <c:strCache>
                    <c:ptCount val="1"/>
                    <c:pt idx="0">
                      <c:v>Indico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tx>
                <c:strRef>
                  <c:f>ALICE!$A$19</c:f>
                  <c:strCache>
                    <c:ptCount val="1"/>
                    <c:pt idx="0">
                      <c:v>Savannah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tx>
                <c:strRef>
                  <c:f>ALICE!$A$20</c:f>
                  <c:strCache>
                    <c:ptCount val="1"/>
                    <c:pt idx="0">
                      <c:v>SSO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/>
              <c:tx>
                <c:strRef>
                  <c:f>ALICE!$A$21</c:f>
                  <c:strCache>
                    <c:ptCount val="1"/>
                    <c:pt idx="0">
                      <c:v>DNS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tx>
                <c:strRef>
                  <c:f>ALICE!$A$22</c:f>
                  <c:strCache>
                    <c:ptCount val="1"/>
                    <c:pt idx="0">
                      <c:v>NICE AD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tx>
                <c:strRef>
                  <c:f>ALICE!#REF!</c:f>
                  <c:strCache>
                    <c:ptCount val="1"/>
                    <c:pt idx="0">
                      <c:v>#REF!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ALICE!$B$1:$B$22</c:f>
              <c:numCache>
                <c:formatCode>General</c:formatCode>
                <c:ptCount val="22"/>
                <c:pt idx="0">
                  <c:v>6.0</c:v>
                </c:pt>
                <c:pt idx="1">
                  <c:v>8.0</c:v>
                </c:pt>
                <c:pt idx="2">
                  <c:v>10.0</c:v>
                </c:pt>
                <c:pt idx="3">
                  <c:v>6.0</c:v>
                </c:pt>
                <c:pt idx="4">
                  <c:v>4.0</c:v>
                </c:pt>
                <c:pt idx="5">
                  <c:v>5.0</c:v>
                </c:pt>
                <c:pt idx="6">
                  <c:v>5.0</c:v>
                </c:pt>
                <c:pt idx="7">
                  <c:v>3.0</c:v>
                </c:pt>
                <c:pt idx="8">
                  <c:v>3.0</c:v>
                </c:pt>
                <c:pt idx="9">
                  <c:v>3.0</c:v>
                </c:pt>
                <c:pt idx="10">
                  <c:v>3.0</c:v>
                </c:pt>
                <c:pt idx="11">
                  <c:v>1.0</c:v>
                </c:pt>
                <c:pt idx="12">
                  <c:v>3.0</c:v>
                </c:pt>
                <c:pt idx="13">
                  <c:v>3.0</c:v>
                </c:pt>
                <c:pt idx="14">
                  <c:v>6.0</c:v>
                </c:pt>
                <c:pt idx="15">
                  <c:v>3.0</c:v>
                </c:pt>
                <c:pt idx="16">
                  <c:v>6.0</c:v>
                </c:pt>
                <c:pt idx="17">
                  <c:v>3.0</c:v>
                </c:pt>
                <c:pt idx="18">
                  <c:v>3.0</c:v>
                </c:pt>
                <c:pt idx="19">
                  <c:v>7.0</c:v>
                </c:pt>
                <c:pt idx="20">
                  <c:v>7.0</c:v>
                </c:pt>
                <c:pt idx="21">
                  <c:v>6.0</c:v>
                </c:pt>
              </c:numCache>
            </c:numRef>
          </c:xVal>
          <c:yVal>
            <c:numRef>
              <c:f>ALICE!$C$1:$C$22</c:f>
              <c:numCache>
                <c:formatCode>General</c:formatCode>
                <c:ptCount val="22"/>
                <c:pt idx="0">
                  <c:v>10.25</c:v>
                </c:pt>
                <c:pt idx="1">
                  <c:v>9.75</c:v>
                </c:pt>
                <c:pt idx="2">
                  <c:v>10.0</c:v>
                </c:pt>
                <c:pt idx="3">
                  <c:v>7.0</c:v>
                </c:pt>
                <c:pt idx="4">
                  <c:v>10.0</c:v>
                </c:pt>
                <c:pt idx="5">
                  <c:v>10.0</c:v>
                </c:pt>
                <c:pt idx="6">
                  <c:v>10.25</c:v>
                </c:pt>
                <c:pt idx="7">
                  <c:v>10.25</c:v>
                </c:pt>
                <c:pt idx="8">
                  <c:v>10.5</c:v>
                </c:pt>
                <c:pt idx="9">
                  <c:v>10.0</c:v>
                </c:pt>
                <c:pt idx="10">
                  <c:v>9.5</c:v>
                </c:pt>
                <c:pt idx="11">
                  <c:v>3.0</c:v>
                </c:pt>
                <c:pt idx="12">
                  <c:v>3.0</c:v>
                </c:pt>
                <c:pt idx="13">
                  <c:v>9.75</c:v>
                </c:pt>
                <c:pt idx="14">
                  <c:v>10.0</c:v>
                </c:pt>
                <c:pt idx="15">
                  <c:v>3.5</c:v>
                </c:pt>
                <c:pt idx="16">
                  <c:v>9.75</c:v>
                </c:pt>
                <c:pt idx="17">
                  <c:v>3.25</c:v>
                </c:pt>
                <c:pt idx="18">
                  <c:v>2.75</c:v>
                </c:pt>
                <c:pt idx="19">
                  <c:v>10.25</c:v>
                </c:pt>
                <c:pt idx="20">
                  <c:v>10.0</c:v>
                </c:pt>
                <c:pt idx="21">
                  <c:v>10.5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92748664"/>
        <c:axId val="-1979046440"/>
      </c:scatterChart>
      <c:valAx>
        <c:axId val="-19927486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 dirty="0" smtClean="0"/>
                  <a:t>Urgency</a:t>
                </a:r>
                <a:endParaRPr lang="en-GB" sz="14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979046440"/>
        <c:crosses val="autoZero"/>
        <c:crossBetween val="midCat"/>
      </c:valAx>
      <c:valAx>
        <c:axId val="-19790464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Impact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99274866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05363237445149"/>
          <c:y val="0.0151058599635239"/>
          <c:w val="0.872094170091245"/>
          <c:h val="0.83425561018158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rgbClr val="000090"/>
              </a:solidFill>
            </c:spPr>
          </c:marker>
          <c:dPt>
            <c:idx val="23"/>
            <c:bubble3D val="0"/>
          </c:dPt>
          <c:dPt>
            <c:idx val="24"/>
            <c:bubble3D val="0"/>
          </c:dPt>
          <c:dPt>
            <c:idx val="25"/>
            <c:bubble3D val="0"/>
          </c:dPt>
          <c:dPt>
            <c:idx val="26"/>
            <c:bubble3D val="0"/>
          </c:dPt>
          <c:dPt>
            <c:idx val="27"/>
            <c:bubble3D val="0"/>
          </c:dPt>
          <c:dLbls>
            <c:dLbl>
              <c:idx val="0"/>
              <c:layout/>
              <c:tx>
                <c:strRef>
                  <c:f>ATLAS!$A$1</c:f>
                  <c:strCache>
                    <c:ptCount val="1"/>
                    <c:pt idx="0">
                      <c:v>Px -&gt; CC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ATLAS!$A$2</c:f>
                  <c:strCache>
                    <c:ptCount val="1"/>
                    <c:pt idx="0">
                      <c:v>WLCG network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10997685185185"/>
                  <c:y val="0.0"/>
                </c:manualLayout>
              </c:layout>
              <c:tx>
                <c:strRef>
                  <c:f>ATLAS!$A$3</c:f>
                  <c:strCache>
                    <c:ptCount val="1"/>
                    <c:pt idx="0">
                      <c:v>ORAONL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ATLAS!$A$4</c:f>
                  <c:strCache>
                    <c:ptCount val="1"/>
                    <c:pt idx="0">
                      <c:v>ORAOFF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ATLAS!$A$5</c:f>
                  <c:strCache>
                    <c:ptCount val="1"/>
                    <c:pt idx="0">
                      <c:v>Frontier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strRef>
                  <c:f>ATLAS!$A$6</c:f>
                  <c:strCache>
                    <c:ptCount val="1"/>
                    <c:pt idx="0">
                      <c:v>Tape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strRef>
                  <c:f>ATLAS!$A$7</c:f>
                  <c:strCache>
                    <c:ptCount val="1"/>
                    <c:pt idx="0">
                      <c:v>CASTOR disk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strRef>
                  <c:f>ATLAS!$A$8</c:f>
                  <c:strCache>
                    <c:ptCount val="1"/>
                    <c:pt idx="0">
                      <c:v>EOS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strRef>
                  <c:f>ATLAS!$A$9</c:f>
                  <c:strCache>
                    <c:ptCount val="1"/>
                    <c:pt idx="0">
                      <c:v>Batch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strRef>
                  <c:f>ATLAS!$A$10</c:f>
                  <c:strCache>
                    <c:ptCount val="1"/>
                    <c:pt idx="0">
                      <c:v>CE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strRef>
                  <c:f>ATLAS!$A$11</c:f>
                  <c:strCache>
                    <c:ptCount val="1"/>
                    <c:pt idx="0">
                      <c:v>LFC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strRef>
                  <c:f>ATLAS!$A$12</c:f>
                  <c:strCache>
                    <c:ptCount val="1"/>
                    <c:pt idx="0">
                      <c:v>FTS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strRef>
                  <c:f>ATLAS!$A$13</c:f>
                  <c:strCache>
                    <c:ptCount val="1"/>
                    <c:pt idx="0">
                      <c:v>VOMS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strRef>
                  <c:f>ATLAS!$A$14</c:f>
                  <c:strCache>
                    <c:ptCount val="1"/>
                    <c:pt idx="0">
                      <c:v>BDII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strRef>
                  <c:f>ATLAS!$A$15</c:f>
                  <c:strCache>
                    <c:ptCount val="1"/>
                    <c:pt idx="0">
                      <c:v>Myproxy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strRef>
                  <c:f>ATLAS!$A$16</c:f>
                  <c:strCache>
                    <c:ptCount val="1"/>
                    <c:pt idx="0">
                      <c:v>gLite WMS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tx>
                <c:strRef>
                  <c:f>ATLAS!$A$17</c:f>
                  <c:strCache>
                    <c:ptCount val="1"/>
                    <c:pt idx="0">
                      <c:v>CVMFS S0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strRef>
                  <c:f>ATLAS!$A$18</c:f>
                  <c:strCache>
                    <c:ptCount val="1"/>
                    <c:pt idx="0">
                      <c:v>CVMFS S1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tx>
                <c:strRef>
                  <c:f>ATLAS!$A$19</c:f>
                  <c:strCache>
                    <c:ptCount val="1"/>
                    <c:pt idx="0">
                      <c:v>Dashboard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tx>
                <c:strRef>
                  <c:f>ATLAS!$A$20</c:f>
                  <c:strCache>
                    <c:ptCount val="1"/>
                    <c:pt idx="0">
                      <c:v>SAM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/>
              <c:tx>
                <c:strRef>
                  <c:f>ATLAS!$A$21</c:f>
                  <c:strCache>
                    <c:ptCount val="1"/>
                    <c:pt idx="0">
                      <c:v>VOBOXes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tx>
                <c:strRef>
                  <c:f>ATLAS!$A$22</c:f>
                  <c:strCache>
                    <c:ptCount val="1"/>
                    <c:pt idx="0">
                      <c:v>AFS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layout/>
              <c:tx>
                <c:strRef>
                  <c:f>ATLAS!$A$23</c:f>
                  <c:strCache>
                    <c:ptCount val="1"/>
                    <c:pt idx="0">
                      <c:v>CAF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layout/>
              <c:tx>
                <c:strRef>
                  <c:f>ATLAS!$A$24</c:f>
                  <c:strCache>
                    <c:ptCount val="1"/>
                    <c:pt idx="0">
                      <c:v>CVS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tx>
                <c:strRef>
                  <c:f>ATLAS!$A$25</c:f>
                  <c:strCache>
                    <c:ptCount val="1"/>
                    <c:pt idx="0">
                      <c:v>Twiki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/>
              <c:tx>
                <c:strRef>
                  <c:f>ATLAS!$A$26</c:f>
                  <c:strCache>
                    <c:ptCount val="1"/>
                    <c:pt idx="0">
                      <c:v>Mail/Web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layout/>
              <c:tx>
                <c:strRef>
                  <c:f>ATLAS!$A$27</c:f>
                  <c:strCache>
                    <c:ptCount val="1"/>
                    <c:pt idx="0">
                      <c:v>Indico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tx>
                <c:strRef>
                  <c:f>ATLAS!$A$28</c:f>
                  <c:strCache>
                    <c:ptCount val="1"/>
                    <c:pt idx="0">
                      <c:v>Savannah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1100" b="0" i="0" strike="noStrike">
                      <a:latin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ATLAS!$B$1:$B$28</c:f>
              <c:numCache>
                <c:formatCode>General</c:formatCode>
                <c:ptCount val="28"/>
                <c:pt idx="0">
                  <c:v>4.0</c:v>
                </c:pt>
                <c:pt idx="1">
                  <c:v>7.0</c:v>
                </c:pt>
                <c:pt idx="2">
                  <c:v>9.0</c:v>
                </c:pt>
                <c:pt idx="3">
                  <c:v>8.0</c:v>
                </c:pt>
                <c:pt idx="4">
                  <c:v>6.0</c:v>
                </c:pt>
                <c:pt idx="5">
                  <c:v>7.0</c:v>
                </c:pt>
                <c:pt idx="6">
                  <c:v>8.0</c:v>
                </c:pt>
                <c:pt idx="7">
                  <c:v>6.0</c:v>
                </c:pt>
                <c:pt idx="8">
                  <c:v>6.0</c:v>
                </c:pt>
                <c:pt idx="9">
                  <c:v>6.0</c:v>
                </c:pt>
                <c:pt idx="10">
                  <c:v>9.0</c:v>
                </c:pt>
                <c:pt idx="11">
                  <c:v>7.0</c:v>
                </c:pt>
                <c:pt idx="12">
                  <c:v>4.0</c:v>
                </c:pt>
                <c:pt idx="13">
                  <c:v>3.0</c:v>
                </c:pt>
                <c:pt idx="14">
                  <c:v>3.0</c:v>
                </c:pt>
                <c:pt idx="15">
                  <c:v>3.0</c:v>
                </c:pt>
                <c:pt idx="16">
                  <c:v>4.0</c:v>
                </c:pt>
                <c:pt idx="17">
                  <c:v>3.0</c:v>
                </c:pt>
                <c:pt idx="18">
                  <c:v>5.0</c:v>
                </c:pt>
                <c:pt idx="19">
                  <c:v>3.0</c:v>
                </c:pt>
                <c:pt idx="20">
                  <c:v>9.0</c:v>
                </c:pt>
                <c:pt idx="21">
                  <c:v>5.0</c:v>
                </c:pt>
                <c:pt idx="22">
                  <c:v>8.0</c:v>
                </c:pt>
                <c:pt idx="23">
                  <c:v>4.0</c:v>
                </c:pt>
                <c:pt idx="24">
                  <c:v>7.0</c:v>
                </c:pt>
                <c:pt idx="25">
                  <c:v>8.0</c:v>
                </c:pt>
                <c:pt idx="26">
                  <c:v>3.0</c:v>
                </c:pt>
                <c:pt idx="27">
                  <c:v>4.0</c:v>
                </c:pt>
              </c:numCache>
            </c:numRef>
          </c:xVal>
          <c:yVal>
            <c:numRef>
              <c:f>ATLAS!$C$1:$C$28</c:f>
              <c:numCache>
                <c:formatCode>General</c:formatCode>
                <c:ptCount val="28"/>
                <c:pt idx="0">
                  <c:v>10.0</c:v>
                </c:pt>
                <c:pt idx="1">
                  <c:v>8.25</c:v>
                </c:pt>
                <c:pt idx="2">
                  <c:v>10.0</c:v>
                </c:pt>
                <c:pt idx="3">
                  <c:v>8.0</c:v>
                </c:pt>
                <c:pt idx="4">
                  <c:v>8.0</c:v>
                </c:pt>
                <c:pt idx="5">
                  <c:v>8.0</c:v>
                </c:pt>
                <c:pt idx="6">
                  <c:v>8.75</c:v>
                </c:pt>
                <c:pt idx="7">
                  <c:v>7.5</c:v>
                </c:pt>
                <c:pt idx="8">
                  <c:v>8.5</c:v>
                </c:pt>
                <c:pt idx="9">
                  <c:v>7.75</c:v>
                </c:pt>
                <c:pt idx="10">
                  <c:v>10.25</c:v>
                </c:pt>
                <c:pt idx="11">
                  <c:v>7.75</c:v>
                </c:pt>
                <c:pt idx="12">
                  <c:v>10.25</c:v>
                </c:pt>
                <c:pt idx="13">
                  <c:v>8.0</c:v>
                </c:pt>
                <c:pt idx="14">
                  <c:v>3.0</c:v>
                </c:pt>
                <c:pt idx="15">
                  <c:v>3.25</c:v>
                </c:pt>
                <c:pt idx="16">
                  <c:v>9.0</c:v>
                </c:pt>
                <c:pt idx="17">
                  <c:v>5.0</c:v>
                </c:pt>
                <c:pt idx="18">
                  <c:v>8.25</c:v>
                </c:pt>
                <c:pt idx="19">
                  <c:v>2.75</c:v>
                </c:pt>
                <c:pt idx="20">
                  <c:v>9.75</c:v>
                </c:pt>
                <c:pt idx="21">
                  <c:v>9.0</c:v>
                </c:pt>
                <c:pt idx="22">
                  <c:v>9.0</c:v>
                </c:pt>
                <c:pt idx="23">
                  <c:v>8.0</c:v>
                </c:pt>
                <c:pt idx="24">
                  <c:v>9.0</c:v>
                </c:pt>
                <c:pt idx="25">
                  <c:v>10.0</c:v>
                </c:pt>
                <c:pt idx="26">
                  <c:v>8.25</c:v>
                </c:pt>
                <c:pt idx="27">
                  <c:v>7.75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75081720"/>
        <c:axId val="-1975076232"/>
      </c:scatterChart>
      <c:valAx>
        <c:axId val="-1975081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400"/>
                  <a:t>Urgency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975076232"/>
        <c:crosses val="autoZero"/>
        <c:crossBetween val="midCat"/>
      </c:valAx>
      <c:valAx>
        <c:axId val="-19750762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400"/>
                  <a:t>Impact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9750817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Pt>
            <c:idx val="22"/>
            <c:marker>
              <c:spPr>
                <a:solidFill>
                  <a:srgbClr val="6DC0A0"/>
                </a:solidFill>
              </c:spPr>
            </c:marker>
            <c:bubble3D val="0"/>
          </c:dPt>
          <c:dPt>
            <c:idx val="23"/>
            <c:marker>
              <c:spPr>
                <a:solidFill>
                  <a:srgbClr val="6DC0A0"/>
                </a:solidFill>
              </c:spPr>
            </c:marker>
            <c:bubble3D val="0"/>
          </c:dPt>
          <c:dPt>
            <c:idx val="24"/>
            <c:marker>
              <c:spPr>
                <a:solidFill>
                  <a:srgbClr val="6DC0A0"/>
                </a:solidFill>
              </c:spPr>
            </c:marker>
            <c:bubble3D val="0"/>
          </c:dPt>
          <c:dPt>
            <c:idx val="25"/>
            <c:marker>
              <c:spPr>
                <a:solidFill>
                  <a:srgbClr val="6DC0A0"/>
                </a:solidFill>
              </c:spPr>
            </c:marker>
            <c:bubble3D val="0"/>
          </c:dPt>
          <c:dPt>
            <c:idx val="26"/>
            <c:marker>
              <c:spPr>
                <a:solidFill>
                  <a:srgbClr val="6DC0A0"/>
                </a:solidFill>
              </c:spPr>
            </c:marker>
            <c:bubble3D val="0"/>
          </c:dPt>
          <c:dPt>
            <c:idx val="27"/>
            <c:marker>
              <c:spPr>
                <a:solidFill>
                  <a:srgbClr val="6DC0A0"/>
                </a:solidFill>
              </c:spPr>
            </c:marker>
            <c:bubble3D val="0"/>
          </c:dPt>
          <c:dLbls>
            <c:dLbl>
              <c:idx val="0"/>
              <c:layout/>
              <c:tx>
                <c:strRef>
                  <c:f>CMS!$A$1</c:f>
                  <c:strCache>
                    <c:ptCount val="1"/>
                    <c:pt idx="0">
                      <c:v>Px ® CC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CMS!$A$2</c:f>
                  <c:strCache>
                    <c:ptCount val="1"/>
                    <c:pt idx="0">
                      <c:v>WLCG network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CMS!$A$3</c:f>
                  <c:strCache>
                    <c:ptCount val="1"/>
                    <c:pt idx="0">
                      <c:v>ORAONL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CMS!$A$4</c:f>
                  <c:strCache>
                    <c:ptCount val="1"/>
                    <c:pt idx="0">
                      <c:v>ORAOFF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CMS!$A$5</c:f>
                  <c:strCache>
                    <c:ptCount val="1"/>
                    <c:pt idx="0">
                      <c:v>Frontier FE/Squid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strRef>
                  <c:f>CMS!$A$6</c:f>
                  <c:strCache>
                    <c:ptCount val="1"/>
                    <c:pt idx="0">
                      <c:v>CASTOR tape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strRef>
                  <c:f>CMS!$A$7</c:f>
                  <c:strCache>
                    <c:ptCount val="1"/>
                    <c:pt idx="0">
                      <c:v>CASTOR disk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strRef>
                  <c:f>CMS!$A$8</c:f>
                  <c:strCache>
                    <c:ptCount val="1"/>
                    <c:pt idx="0">
                      <c:v>EOS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strRef>
                  <c:f>CMS!$A$9</c:f>
                  <c:strCache>
                    <c:ptCount val="1"/>
                    <c:pt idx="0">
                      <c:v>Batch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strRef>
                  <c:f>CMS!$A$10</c:f>
                  <c:strCache>
                    <c:ptCount val="1"/>
                    <c:pt idx="0">
                      <c:v>CE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strRef>
                  <c:f>CMS!$A$11</c:f>
                  <c:strCache>
                    <c:ptCount val="1"/>
                    <c:pt idx="0">
                      <c:v>FTS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strRef>
                  <c:f>CMS!$A$12</c:f>
                  <c:strCache>
                    <c:ptCount val="1"/>
                    <c:pt idx="0">
                      <c:v>VOMS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strRef>
                  <c:f>CMS!$A$13</c:f>
                  <c:strCache>
                    <c:ptCount val="1"/>
                    <c:pt idx="0">
                      <c:v>BDII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strRef>
                  <c:f>CMS!$A$14</c:f>
                  <c:strCache>
                    <c:ptCount val="1"/>
                    <c:pt idx="0">
                      <c:v>Myproxy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strRef>
                  <c:f>CMS!$A$15</c:f>
                  <c:strCache>
                    <c:ptCount val="1"/>
                    <c:pt idx="0">
                      <c:v>WMS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strRef>
                  <c:f>CMS!$A$16</c:f>
                  <c:strCache>
                    <c:ptCount val="1"/>
                    <c:pt idx="0">
                      <c:v>CVMFS S0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tx>
                <c:strRef>
                  <c:f>CMS!$A$17</c:f>
                  <c:strCache>
                    <c:ptCount val="1"/>
                    <c:pt idx="0">
                      <c:v>CVMFS S1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strRef>
                  <c:f>CMS!$A$18</c:f>
                  <c:strCache>
                    <c:ptCount val="1"/>
                    <c:pt idx="0">
                      <c:v>Dashboards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tx>
                <c:strRef>
                  <c:f>CMS!$A$19</c:f>
                  <c:strCache>
                    <c:ptCount val="1"/>
                    <c:pt idx="0">
                      <c:v>SAM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tx>
                <c:strRef>
                  <c:f>CMS!$A$20</c:f>
                  <c:strCache>
                    <c:ptCount val="1"/>
                    <c:pt idx="0">
                      <c:v>VOBOXes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/>
              <c:tx>
                <c:strRef>
                  <c:f>CMS!$A$21</c:f>
                  <c:strCache>
                    <c:ptCount val="1"/>
                    <c:pt idx="0">
                      <c:v>AFS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tx>
                <c:strRef>
                  <c:f>CMS!$A$22</c:f>
                  <c:strCache>
                    <c:ptCount val="1"/>
                    <c:pt idx="0">
                      <c:v>CAF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layout/>
              <c:tx>
                <c:strRef>
                  <c:f>CMS!$A$23</c:f>
                  <c:strCache>
                    <c:ptCount val="1"/>
                    <c:pt idx="0">
                      <c:v>CVS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layout/>
              <c:tx>
                <c:strRef>
                  <c:f>CMS!$A$24</c:f>
                  <c:strCache>
                    <c:ptCount val="1"/>
                    <c:pt idx="0">
                      <c:v>Twiki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tx>
                <c:strRef>
                  <c:f>CMS!$A$25</c:f>
                  <c:strCache>
                    <c:ptCount val="1"/>
                    <c:pt idx="0">
                      <c:v>Mail/Web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/>
              <c:tx>
                <c:strRef>
                  <c:f>CMS!$A$26</c:f>
                  <c:strCache>
                    <c:ptCount val="1"/>
                    <c:pt idx="0">
                      <c:v>Hypernews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layout/>
              <c:tx>
                <c:strRef>
                  <c:f>CMS!$A$27</c:f>
                  <c:strCache>
                    <c:ptCount val="1"/>
                    <c:pt idx="0">
                      <c:v>Indico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/>
              <c:tx>
                <c:strRef>
                  <c:f>CMS!$A$28</c:f>
                  <c:strCache>
                    <c:ptCount val="1"/>
                    <c:pt idx="0">
                      <c:v>Savannah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CMS!$B$1:$B$28</c:f>
              <c:numCache>
                <c:formatCode>General</c:formatCode>
                <c:ptCount val="28"/>
                <c:pt idx="0">
                  <c:v>3.0</c:v>
                </c:pt>
                <c:pt idx="1">
                  <c:v>7.0</c:v>
                </c:pt>
                <c:pt idx="2">
                  <c:v>10.0</c:v>
                </c:pt>
                <c:pt idx="3">
                  <c:v>6.0</c:v>
                </c:pt>
                <c:pt idx="4">
                  <c:v>5.0</c:v>
                </c:pt>
                <c:pt idx="5">
                  <c:v>2.0</c:v>
                </c:pt>
                <c:pt idx="6">
                  <c:v>6.0</c:v>
                </c:pt>
                <c:pt idx="7">
                  <c:v>6.0</c:v>
                </c:pt>
                <c:pt idx="8">
                  <c:v>5.0</c:v>
                </c:pt>
                <c:pt idx="9">
                  <c:v>3.0</c:v>
                </c:pt>
                <c:pt idx="10">
                  <c:v>4.0</c:v>
                </c:pt>
                <c:pt idx="11">
                  <c:v>4.0</c:v>
                </c:pt>
                <c:pt idx="12">
                  <c:v>3.0</c:v>
                </c:pt>
                <c:pt idx="13">
                  <c:v>4.0</c:v>
                </c:pt>
                <c:pt idx="14">
                  <c:v>3.0</c:v>
                </c:pt>
                <c:pt idx="15">
                  <c:v>4.0</c:v>
                </c:pt>
                <c:pt idx="16">
                  <c:v>4.0</c:v>
                </c:pt>
                <c:pt idx="17">
                  <c:v>3.0</c:v>
                </c:pt>
                <c:pt idx="18">
                  <c:v>5.0</c:v>
                </c:pt>
                <c:pt idx="19">
                  <c:v>8.0</c:v>
                </c:pt>
                <c:pt idx="20">
                  <c:v>6.0</c:v>
                </c:pt>
                <c:pt idx="21">
                  <c:v>3.0</c:v>
                </c:pt>
                <c:pt idx="22">
                  <c:v>6.0</c:v>
                </c:pt>
                <c:pt idx="23">
                  <c:v>6.0</c:v>
                </c:pt>
                <c:pt idx="24">
                  <c:v>5.0</c:v>
                </c:pt>
                <c:pt idx="25">
                  <c:v>4.0</c:v>
                </c:pt>
                <c:pt idx="26">
                  <c:v>3.0</c:v>
                </c:pt>
                <c:pt idx="27">
                  <c:v>3.0</c:v>
                </c:pt>
              </c:numCache>
            </c:numRef>
          </c:xVal>
          <c:yVal>
            <c:numRef>
              <c:f>CMS!$C$1:$C$28</c:f>
              <c:numCache>
                <c:formatCode>General</c:formatCode>
                <c:ptCount val="28"/>
                <c:pt idx="0">
                  <c:v>10.0</c:v>
                </c:pt>
                <c:pt idx="1">
                  <c:v>9.1</c:v>
                </c:pt>
                <c:pt idx="2">
                  <c:v>10.0</c:v>
                </c:pt>
                <c:pt idx="3">
                  <c:v>10.25</c:v>
                </c:pt>
                <c:pt idx="4">
                  <c:v>9.5</c:v>
                </c:pt>
                <c:pt idx="5">
                  <c:v>8.0</c:v>
                </c:pt>
                <c:pt idx="6">
                  <c:v>8.1</c:v>
                </c:pt>
                <c:pt idx="7">
                  <c:v>7.8</c:v>
                </c:pt>
                <c:pt idx="8">
                  <c:v>8.75</c:v>
                </c:pt>
                <c:pt idx="9">
                  <c:v>3.0</c:v>
                </c:pt>
                <c:pt idx="10">
                  <c:v>7.75</c:v>
                </c:pt>
                <c:pt idx="11">
                  <c:v>9.75</c:v>
                </c:pt>
                <c:pt idx="12">
                  <c:v>5.0</c:v>
                </c:pt>
                <c:pt idx="13">
                  <c:v>9.0</c:v>
                </c:pt>
                <c:pt idx="14">
                  <c:v>5.5</c:v>
                </c:pt>
                <c:pt idx="15">
                  <c:v>5.75</c:v>
                </c:pt>
                <c:pt idx="16">
                  <c:v>6.25</c:v>
                </c:pt>
                <c:pt idx="17">
                  <c:v>4.5</c:v>
                </c:pt>
                <c:pt idx="18">
                  <c:v>3.0</c:v>
                </c:pt>
                <c:pt idx="19">
                  <c:v>8.0</c:v>
                </c:pt>
                <c:pt idx="20">
                  <c:v>8.9</c:v>
                </c:pt>
                <c:pt idx="21">
                  <c:v>8.0</c:v>
                </c:pt>
                <c:pt idx="22">
                  <c:v>6.25</c:v>
                </c:pt>
                <c:pt idx="23">
                  <c:v>6.0</c:v>
                </c:pt>
                <c:pt idx="24">
                  <c:v>10.0</c:v>
                </c:pt>
                <c:pt idx="25">
                  <c:v>5.0</c:v>
                </c:pt>
                <c:pt idx="26">
                  <c:v>5.25</c:v>
                </c:pt>
                <c:pt idx="27">
                  <c:v>4.75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0474040"/>
        <c:axId val="1820478968"/>
      </c:scatterChart>
      <c:valAx>
        <c:axId val="1820474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 dirty="0" smtClean="0"/>
                  <a:t>Urgency</a:t>
                </a:r>
                <a:endParaRPr lang="en-GB" sz="14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20478968"/>
        <c:crosses val="autoZero"/>
        <c:crossBetween val="midCat"/>
      </c:valAx>
      <c:valAx>
        <c:axId val="18204789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400"/>
                  <a:t>Impact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204740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Pt>
            <c:idx val="21"/>
            <c:marker>
              <c:spPr>
                <a:solidFill>
                  <a:srgbClr val="6DC0A0"/>
                </a:solidFill>
              </c:spPr>
            </c:marker>
            <c:bubble3D val="0"/>
          </c:dPt>
          <c:dPt>
            <c:idx val="22"/>
            <c:marker>
              <c:spPr>
                <a:solidFill>
                  <a:srgbClr val="6DC0A0"/>
                </a:solidFill>
              </c:spPr>
            </c:marker>
            <c:bubble3D val="0"/>
          </c:dPt>
          <c:dPt>
            <c:idx val="23"/>
            <c:marker>
              <c:spPr>
                <a:solidFill>
                  <a:srgbClr val="6DC0A0"/>
                </a:solidFill>
              </c:spPr>
            </c:marker>
            <c:bubble3D val="0"/>
          </c:dPt>
          <c:dPt>
            <c:idx val="24"/>
            <c:marker>
              <c:spPr>
                <a:solidFill>
                  <a:srgbClr val="6DC0A0"/>
                </a:solidFill>
              </c:spPr>
            </c:marker>
            <c:bubble3D val="0"/>
          </c:dPt>
          <c:dPt>
            <c:idx val="25"/>
            <c:marker>
              <c:spPr>
                <a:solidFill>
                  <a:srgbClr val="6DC0A0"/>
                </a:solidFill>
              </c:spPr>
            </c:marker>
            <c:bubble3D val="0"/>
          </c:dPt>
          <c:dLbls>
            <c:dLbl>
              <c:idx val="0"/>
              <c:layout/>
              <c:tx>
                <c:strRef>
                  <c:f>LHCb!$A$1</c:f>
                  <c:strCache>
                    <c:ptCount val="1"/>
                    <c:pt idx="0">
                      <c:v>Px ® CC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strRef>
                  <c:f>LHCb!$A$2</c:f>
                  <c:strCache>
                    <c:ptCount val="1"/>
                    <c:pt idx="0">
                      <c:v>WLCG network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strRef>
                  <c:f>LHCb!$A$3</c:f>
                  <c:strCache>
                    <c:ptCount val="1"/>
                    <c:pt idx="0">
                      <c:v>ORAONL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strRef>
                  <c:f>LHCb!$A$4</c:f>
                  <c:strCache>
                    <c:ptCount val="1"/>
                    <c:pt idx="0">
                      <c:v>ORAOFF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strRef>
                  <c:f>LHCb!$A$5</c:f>
                  <c:strCache>
                    <c:ptCount val="1"/>
                    <c:pt idx="0">
                      <c:v>CASTOR tape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strRef>
                  <c:f>LHCb!$A$6</c:f>
                  <c:strCache>
                    <c:ptCount val="1"/>
                    <c:pt idx="0">
                      <c:v>CASTOR disk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strRef>
                  <c:f>LHCb!$A$7</c:f>
                  <c:strCache>
                    <c:ptCount val="1"/>
                    <c:pt idx="0">
                      <c:v>Batch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strRef>
                  <c:f>LHCb!$A$8</c:f>
                  <c:strCache>
                    <c:ptCount val="1"/>
                    <c:pt idx="0">
                      <c:v>CE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strRef>
                  <c:f>LHCb!$A$9</c:f>
                  <c:strCache>
                    <c:ptCount val="1"/>
                    <c:pt idx="0">
                      <c:v>LFC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strRef>
                  <c:f>LHCb!$A$10</c:f>
                  <c:strCache>
                    <c:ptCount val="1"/>
                    <c:pt idx="0">
                      <c:v>FTS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strRef>
                  <c:f>LHCb!$A$11</c:f>
                  <c:strCache>
                    <c:ptCount val="1"/>
                    <c:pt idx="0">
                      <c:v>VOMS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strRef>
                  <c:f>LHCb!$A$12</c:f>
                  <c:strCache>
                    <c:ptCount val="1"/>
                    <c:pt idx="0">
                      <c:v>BDII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strRef>
                  <c:f>LHCb!$A$13</c:f>
                  <c:strCache>
                    <c:ptCount val="1"/>
                    <c:pt idx="0">
                      <c:v>Myproxy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strRef>
                  <c:f>LHCb!$A$14</c:f>
                  <c:strCache>
                    <c:ptCount val="1"/>
                    <c:pt idx="0">
                      <c:v>WMS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strRef>
                  <c:f>LHCb!$A$15</c:f>
                  <c:strCache>
                    <c:ptCount val="1"/>
                    <c:pt idx="0">
                      <c:v>CVMFS S0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strRef>
                  <c:f>LHCb!$A$16</c:f>
                  <c:strCache>
                    <c:ptCount val="1"/>
                    <c:pt idx="0">
                      <c:v>CVMFS S1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tx>
                <c:strRef>
                  <c:f>LHCb!$A$17</c:f>
                  <c:strCache>
                    <c:ptCount val="1"/>
                    <c:pt idx="0">
                      <c:v>Dashboards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strRef>
                  <c:f>LHCb!$A$18</c:f>
                  <c:strCache>
                    <c:ptCount val="1"/>
                    <c:pt idx="0">
                      <c:v>SAM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tx>
                <c:strRef>
                  <c:f>LHCb!$A$19</c:f>
                  <c:strCache>
                    <c:ptCount val="1"/>
                    <c:pt idx="0">
                      <c:v>VOBOXes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tx>
                <c:strRef>
                  <c:f>LHCb!$A$20</c:f>
                  <c:strCache>
                    <c:ptCount val="1"/>
                    <c:pt idx="0">
                      <c:v>AFS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/>
              <c:tx>
                <c:strRef>
                  <c:f>LHCb!$A$21</c:f>
                  <c:strCache>
                    <c:ptCount val="1"/>
                    <c:pt idx="0">
                      <c:v>CAF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tx>
                <c:strRef>
                  <c:f>LHCb!$A$22</c:f>
                  <c:strCache>
                    <c:ptCount val="1"/>
                    <c:pt idx="0">
                      <c:v>CVS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layout/>
              <c:tx>
                <c:strRef>
                  <c:f>LHCb!$A$23</c:f>
                  <c:strCache>
                    <c:ptCount val="1"/>
                    <c:pt idx="0">
                      <c:v>Twiki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layout/>
              <c:tx>
                <c:strRef>
                  <c:f>LHCb!$A$24</c:f>
                  <c:strCache>
                    <c:ptCount val="1"/>
                    <c:pt idx="0">
                      <c:v>Mail/Web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tx>
                <c:strRef>
                  <c:f>LHCb!$A$25</c:f>
                  <c:strCache>
                    <c:ptCount val="1"/>
                    <c:pt idx="0">
                      <c:v>Indico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/>
              <c:tx>
                <c:strRef>
                  <c:f>LHCb!$A$26</c:f>
                  <c:strCache>
                    <c:ptCount val="1"/>
                    <c:pt idx="0">
                      <c:v>Savannah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LHCb!$B$1:$B$26</c:f>
              <c:numCache>
                <c:formatCode>General</c:formatCode>
                <c:ptCount val="26"/>
                <c:pt idx="0">
                  <c:v>2.0</c:v>
                </c:pt>
                <c:pt idx="1">
                  <c:v>7.0</c:v>
                </c:pt>
                <c:pt idx="2">
                  <c:v>10.0</c:v>
                </c:pt>
                <c:pt idx="3">
                  <c:v>3.0</c:v>
                </c:pt>
                <c:pt idx="4">
                  <c:v>2.0</c:v>
                </c:pt>
                <c:pt idx="5">
                  <c:v>6.0</c:v>
                </c:pt>
                <c:pt idx="6">
                  <c:v>5.0</c:v>
                </c:pt>
                <c:pt idx="7">
                  <c:v>5.0</c:v>
                </c:pt>
                <c:pt idx="8">
                  <c:v>9.0</c:v>
                </c:pt>
                <c:pt idx="9">
                  <c:v>5.0</c:v>
                </c:pt>
                <c:pt idx="10">
                  <c:v>8.0</c:v>
                </c:pt>
                <c:pt idx="11">
                  <c:v>3.0</c:v>
                </c:pt>
                <c:pt idx="12">
                  <c:v>4.0</c:v>
                </c:pt>
                <c:pt idx="13">
                  <c:v>4.0</c:v>
                </c:pt>
                <c:pt idx="14">
                  <c:v>6.0</c:v>
                </c:pt>
                <c:pt idx="15">
                  <c:v>1.0</c:v>
                </c:pt>
                <c:pt idx="16">
                  <c:v>1.0</c:v>
                </c:pt>
                <c:pt idx="17">
                  <c:v>4.0</c:v>
                </c:pt>
                <c:pt idx="18">
                  <c:v>9.0</c:v>
                </c:pt>
                <c:pt idx="19">
                  <c:v>8.0</c:v>
                </c:pt>
                <c:pt idx="20">
                  <c:v>1.0</c:v>
                </c:pt>
                <c:pt idx="21">
                  <c:v>6.0</c:v>
                </c:pt>
                <c:pt idx="22">
                  <c:v>6.0</c:v>
                </c:pt>
                <c:pt idx="23">
                  <c:v>9.0</c:v>
                </c:pt>
                <c:pt idx="24">
                  <c:v>8.0</c:v>
                </c:pt>
                <c:pt idx="25">
                  <c:v>3.0</c:v>
                </c:pt>
              </c:numCache>
            </c:numRef>
          </c:xVal>
          <c:yVal>
            <c:numRef>
              <c:f>LHCb!$C$1:$C$26</c:f>
              <c:numCache>
                <c:formatCode>General</c:formatCode>
                <c:ptCount val="26"/>
                <c:pt idx="0">
                  <c:v>10.0</c:v>
                </c:pt>
                <c:pt idx="1">
                  <c:v>10.0</c:v>
                </c:pt>
                <c:pt idx="2">
                  <c:v>10.0</c:v>
                </c:pt>
                <c:pt idx="3">
                  <c:v>9.75</c:v>
                </c:pt>
                <c:pt idx="4">
                  <c:v>8.0</c:v>
                </c:pt>
                <c:pt idx="5">
                  <c:v>8.0</c:v>
                </c:pt>
                <c:pt idx="6">
                  <c:v>6.3</c:v>
                </c:pt>
                <c:pt idx="7">
                  <c:v>5.8</c:v>
                </c:pt>
                <c:pt idx="8">
                  <c:v>9.6</c:v>
                </c:pt>
                <c:pt idx="9">
                  <c:v>9.0</c:v>
                </c:pt>
                <c:pt idx="10">
                  <c:v>10.2</c:v>
                </c:pt>
                <c:pt idx="11">
                  <c:v>1.0</c:v>
                </c:pt>
                <c:pt idx="12">
                  <c:v>10.0</c:v>
                </c:pt>
                <c:pt idx="13">
                  <c:v>6.0</c:v>
                </c:pt>
                <c:pt idx="14">
                  <c:v>6.0</c:v>
                </c:pt>
                <c:pt idx="15">
                  <c:v>5.0</c:v>
                </c:pt>
                <c:pt idx="16">
                  <c:v>1.0</c:v>
                </c:pt>
                <c:pt idx="17">
                  <c:v>2.0</c:v>
                </c:pt>
                <c:pt idx="18">
                  <c:v>10.0</c:v>
                </c:pt>
                <c:pt idx="19">
                  <c:v>9.6</c:v>
                </c:pt>
                <c:pt idx="20">
                  <c:v>1.2</c:v>
                </c:pt>
                <c:pt idx="21">
                  <c:v>6.2</c:v>
                </c:pt>
                <c:pt idx="22">
                  <c:v>5.8</c:v>
                </c:pt>
                <c:pt idx="23">
                  <c:v>9.8</c:v>
                </c:pt>
                <c:pt idx="24">
                  <c:v>9.0</c:v>
                </c:pt>
                <c:pt idx="25">
                  <c:v>6.0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2385672"/>
        <c:axId val="2132406936"/>
      </c:scatterChart>
      <c:valAx>
        <c:axId val="2132385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 dirty="0" smtClean="0"/>
                  <a:t>Urgency</a:t>
                </a:r>
                <a:endParaRPr lang="en-GB" sz="14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2406936"/>
        <c:crosses val="autoZero"/>
        <c:crossBetween val="midCat"/>
      </c:valAx>
      <c:valAx>
        <c:axId val="21324069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GB" sz="1600"/>
                  <a:t>Impact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23856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8846E-C417-7D4B-9404-254718F5D9CD}" type="datetimeFigureOut">
              <a:rPr lang="en-US" smtClean="0"/>
              <a:pPr/>
              <a:t>19/11/2012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1AD39-328A-3142-B829-A308C4EF24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900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19/11/2012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340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TEG Workshop, February 2012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TEG Workshop, February 2012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TEG workshop, February 2012 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21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TEG workshop, February 2012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84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8136904" cy="14700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Review of the </a:t>
            </a:r>
            <a:r>
              <a:rPr lang="en-US" sz="2800" dirty="0" smtClean="0"/>
              <a:t>experiment </a:t>
            </a:r>
            <a:r>
              <a:rPr lang="en-US" sz="2800" dirty="0" smtClean="0"/>
              <a:t>critical </a:t>
            </a:r>
            <a:r>
              <a:rPr lang="en-US" sz="2800" dirty="0"/>
              <a:t>s</a:t>
            </a:r>
            <a:r>
              <a:rPr lang="en-US" sz="2800" dirty="0" smtClean="0"/>
              <a:t>ervices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628310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Maria Girone / CERN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370312"/>
            <a:ext cx="5843736" cy="1066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MB meeting, 20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 November 2012 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142370"/>
              </p:ext>
            </p:extLst>
          </p:nvPr>
        </p:nvGraphicFramePr>
        <p:xfrm>
          <a:off x="1523999" y="1340768"/>
          <a:ext cx="3336033" cy="406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7789"/>
                <a:gridCol w="860172"/>
                <a:gridCol w="648072"/>
              </a:tblGrid>
              <a:tr h="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Service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Urgency 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Impact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Px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smtClean="0">
                          <a:sym typeface="Symbol"/>
                        </a:rPr>
                        <a:t> Computer Centre network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WLCG network (LHCOPN, GPN)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CERN Oracle online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CERN Oracle Tier-0 (including</a:t>
                      </a:r>
                      <a:r>
                        <a:rPr lang="en-US" sz="1000" baseline="0" dirty="0" smtClean="0"/>
                        <a:t> streaming)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7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Frontier front-end and Squid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CASTOR tape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CASTOR disk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EOS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Batch</a:t>
                      </a:r>
                      <a:r>
                        <a:rPr lang="en-US" sz="1000" baseline="0" dirty="0" smtClean="0"/>
                        <a:t> service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LFC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FTS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VOM(R)S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BDII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977495"/>
              </p:ext>
            </p:extLst>
          </p:nvPr>
        </p:nvGraphicFramePr>
        <p:xfrm>
          <a:off x="5652120" y="1340768"/>
          <a:ext cx="3312368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4823"/>
                <a:gridCol w="849473"/>
                <a:gridCol w="648072"/>
              </a:tblGrid>
              <a:tr h="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Service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Urgency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Impact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Myproxy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gLite WMS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CVMFS Stratum0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CVMFS Stratum1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Dashboard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SAM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VOBOXes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AFS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CAF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CVS/SVN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Twiki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Mail and Web services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Hypernews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-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Indico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Savannah/JIRA/TRAC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468813"/>
              </p:ext>
            </p:extLst>
          </p:nvPr>
        </p:nvGraphicFramePr>
        <p:xfrm>
          <a:off x="5076056" y="5591512"/>
          <a:ext cx="295232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7560"/>
                <a:gridCol w="718587"/>
                <a:gridCol w="616181"/>
              </a:tblGrid>
              <a:tr h="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Service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Urgency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Impact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SSO</a:t>
                      </a:r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GB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DNS</a:t>
                      </a:r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GB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NICE AD servers</a:t>
                      </a:r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GB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80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 distribution 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041708517"/>
              </p:ext>
            </p:extLst>
          </p:nvPr>
        </p:nvGraphicFramePr>
        <p:xfrm>
          <a:off x="1259632" y="1196752"/>
          <a:ext cx="7546976" cy="450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280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ATLAS</a:t>
            </a:r>
            <a:endParaRPr lang="en-GB" dirty="0">
              <a:latin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589191"/>
              </p:ext>
            </p:extLst>
          </p:nvPr>
        </p:nvGraphicFramePr>
        <p:xfrm>
          <a:off x="1524000" y="1341438"/>
          <a:ext cx="3335338" cy="4205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7408"/>
                <a:gridCol w="859993"/>
                <a:gridCol w="647937"/>
              </a:tblGrid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Service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Urgency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Impact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39615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Px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smtClean="0">
                          <a:sym typeface="Symbol"/>
                        </a:rPr>
                        <a:t> Computer Centre network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39615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WLCG network (LHCOPN, GPN)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CERN Oracle online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39615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CERN Oracle Tier-0 (including</a:t>
                      </a:r>
                      <a:r>
                        <a:rPr lang="en-US" sz="1000" baseline="0" dirty="0" smtClean="0"/>
                        <a:t> streaming)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Frontier front-end and Squid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6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CASTOR tape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CASTOR disk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EOS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6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Batch</a:t>
                      </a:r>
                      <a:r>
                        <a:rPr lang="en-US" sz="1000" baseline="0" dirty="0" smtClean="0"/>
                        <a:t> service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6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6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LFC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FTS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VOM(R)S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  <a:tr h="25140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BDII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21" marR="91421" marT="45710" marB="4571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14341"/>
              </p:ext>
            </p:extLst>
          </p:nvPr>
        </p:nvGraphicFramePr>
        <p:xfrm>
          <a:off x="5651500" y="1341438"/>
          <a:ext cx="3313113" cy="402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231"/>
                <a:gridCol w="849664"/>
                <a:gridCol w="648218"/>
              </a:tblGrid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Service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Urgency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Impact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Myproxy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gLite WMS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CVMFS Stratum0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CVMFS Stratum1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Dashboard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SAM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VOBOXes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AFS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CAF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 marL="91461" marR="91461" marT="45713" marB="45713"/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CVS/SVN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Twiki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9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Mail and Web services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Hypernews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 smtClean="0"/>
                        <a:t>na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 smtClean="0"/>
                        <a:t>na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Indico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</a:tr>
              <a:tr h="25142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Savannah/JIRA/TRAC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endParaRPr lang="en-GB" sz="1000" dirty="0"/>
                    </a:p>
                  </a:txBody>
                  <a:tcPr marL="91461" marR="91461" marT="45713" marB="45713">
                    <a:solidFill>
                      <a:srgbClr val="4CFFD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5171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distribution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38825333"/>
              </p:ext>
            </p:extLst>
          </p:nvPr>
        </p:nvGraphicFramePr>
        <p:xfrm>
          <a:off x="1547664" y="1052736"/>
          <a:ext cx="7178500" cy="504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2393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480538"/>
              </p:ext>
            </p:extLst>
          </p:nvPr>
        </p:nvGraphicFramePr>
        <p:xfrm>
          <a:off x="1403648" y="1340768"/>
          <a:ext cx="3456384" cy="391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729"/>
                <a:gridCol w="811598"/>
                <a:gridCol w="751057"/>
              </a:tblGrid>
              <a:tr h="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Service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Criticality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Impact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Px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smtClean="0">
                          <a:sym typeface="Symbol"/>
                        </a:rPr>
                        <a:t> Computer Centre network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WLCG network (LHCOPN, GPN)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7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9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CERN Oracle online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CERN Oracle Tier-0 (including</a:t>
                      </a:r>
                      <a:r>
                        <a:rPr lang="en-US" sz="1000" baseline="0" dirty="0" smtClean="0"/>
                        <a:t> streaming)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Frontier front-end and Squid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CASTOR tape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CASTOR disk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EOS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Batch</a:t>
                      </a:r>
                      <a:r>
                        <a:rPr lang="en-US" sz="1000" baseline="0" dirty="0" smtClean="0"/>
                        <a:t> service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9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LFC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FTS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VOM(R)S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BDII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269968"/>
              </p:ext>
            </p:extLst>
          </p:nvPr>
        </p:nvGraphicFramePr>
        <p:xfrm>
          <a:off x="5364088" y="1344930"/>
          <a:ext cx="3528393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238"/>
                <a:gridCol w="855082"/>
                <a:gridCol w="648073"/>
              </a:tblGrid>
              <a:tr h="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Service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Urgency 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Impact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Myproxy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9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gLite WMS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CVMFS Stratum0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CVMFS Stratum1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Dashboards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SAM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VOBOXes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AFS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9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CAF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CVS/SVN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Twiki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Mail and Web services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Hypernews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Indico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Savannah/JIRA/TRAC/</a:t>
                      </a:r>
                      <a:r>
                        <a:rPr lang="en-US" sz="1000" dirty="0" err="1" smtClean="0"/>
                        <a:t>eLog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017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distribution</a:t>
            </a:r>
            <a:endParaRPr lang="en-GB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35176857"/>
              </p:ext>
            </p:extLst>
          </p:nvPr>
        </p:nvGraphicFramePr>
        <p:xfrm>
          <a:off x="1259632" y="980728"/>
          <a:ext cx="756084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53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859013"/>
              </p:ext>
            </p:extLst>
          </p:nvPr>
        </p:nvGraphicFramePr>
        <p:xfrm>
          <a:off x="1475656" y="1340768"/>
          <a:ext cx="3456384" cy="391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729"/>
                <a:gridCol w="811598"/>
                <a:gridCol w="751057"/>
              </a:tblGrid>
              <a:tr h="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Service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Criticality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Impact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Px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smtClean="0">
                          <a:sym typeface="Symbol"/>
                        </a:rPr>
                        <a:t> Computer Centre network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WLCG network (LHCOPN, GPN)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7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CERN Oracle online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CERN Oracle Tier-0 (including</a:t>
                      </a:r>
                      <a:r>
                        <a:rPr lang="en-US" sz="1000" baseline="0" dirty="0" smtClean="0"/>
                        <a:t> streaming)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Frontier front-end and Squid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CASTOR tape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CASTOR disk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EOS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Batch</a:t>
                      </a:r>
                      <a:r>
                        <a:rPr lang="en-US" sz="1000" baseline="0" dirty="0" smtClean="0"/>
                        <a:t> service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LFC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9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FTS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9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VOM(R)S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7 </a:t>
                      </a: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(was 8)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BDII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</a:t>
                      </a:r>
                      <a:endParaRPr lang="en-GB" sz="105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588881"/>
              </p:ext>
            </p:extLst>
          </p:nvPr>
        </p:nvGraphicFramePr>
        <p:xfrm>
          <a:off x="5508104" y="1340768"/>
          <a:ext cx="3456384" cy="4274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729"/>
                <a:gridCol w="841272"/>
                <a:gridCol w="721383"/>
              </a:tblGrid>
              <a:tr h="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Service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Criticality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Impact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Myproxy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gLite WMS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CVMFS Stratum0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CVMFS Stratum1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5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Dashboard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SAM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VOBOXes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9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AFS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CAF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</a:t>
                      </a:r>
                      <a:endParaRPr lang="en-GB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CVS/SVN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Twiki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Mail and Web services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GB" sz="1050" dirty="0" smtClean="0"/>
                        <a:t> ( was 9)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10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Hypernews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NA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NA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Indico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8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9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Savannah/JIRA/TRAC</a:t>
                      </a:r>
                      <a:endParaRPr lang="en-GB" sz="100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3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/>
                        <a:t>6</a:t>
                      </a:r>
                      <a:endParaRPr lang="en-GB" sz="1050" dirty="0"/>
                    </a:p>
                  </a:txBody>
                  <a:tcPr>
                    <a:solidFill>
                      <a:srgbClr val="4CFFD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135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 distribution</a:t>
            </a:r>
            <a:endParaRPr lang="en-GB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14413308"/>
              </p:ext>
            </p:extLst>
          </p:nvPr>
        </p:nvGraphicFramePr>
        <p:xfrm>
          <a:off x="1331640" y="1052736"/>
          <a:ext cx="763284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84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14536"/>
            <a:ext cx="5562600" cy="838200"/>
          </a:xfrm>
        </p:spPr>
        <p:txBody>
          <a:bodyPr>
            <a:normAutofit fontScale="90000"/>
          </a:bodyPr>
          <a:lstStyle/>
          <a:p>
            <a:pPr lvl="1"/>
            <a:r>
              <a:rPr lang="en-US" sz="3600" dirty="0" err="1" smtClean="0"/>
              <a:t>MoU</a:t>
            </a:r>
            <a:r>
              <a:rPr lang="en-US" sz="3600" dirty="0" smtClean="0"/>
              <a:t> Annex 3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9592" y="5014664"/>
            <a:ext cx="7952928" cy="1294656"/>
          </a:xfrm>
        </p:spPr>
        <p:txBody>
          <a:bodyPr/>
          <a:lstStyle/>
          <a:p>
            <a:r>
              <a:rPr lang="en-US" sz="1800" dirty="0" smtClean="0"/>
              <a:t>Written before operations began</a:t>
            </a:r>
          </a:p>
          <a:p>
            <a:r>
              <a:rPr lang="en-US" sz="1800" dirty="0" smtClean="0"/>
              <a:t>Response time referred to the maximum delay before action is taken</a:t>
            </a:r>
            <a:endParaRPr lang="en-US" sz="1800" dirty="0"/>
          </a:p>
          <a:p>
            <a:r>
              <a:rPr lang="en-US" sz="1800" dirty="0" smtClean="0"/>
              <a:t>Mean time to repair covered indirectly through the availability targets 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7164288" y="1412776"/>
            <a:ext cx="1728192" cy="3108544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</a:rPr>
              <a:t>Annual Downtime</a:t>
            </a:r>
          </a:p>
          <a:p>
            <a:endParaRPr lang="en-US" sz="1400" dirty="0" smtClean="0">
              <a:solidFill>
                <a:srgbClr val="000090"/>
              </a:solidFill>
            </a:endParaRPr>
          </a:p>
          <a:p>
            <a:endParaRPr lang="en-US" sz="1400" dirty="0">
              <a:solidFill>
                <a:srgbClr val="000090"/>
              </a:solidFill>
            </a:endParaRPr>
          </a:p>
          <a:p>
            <a:r>
              <a:rPr lang="en-US" sz="1400" dirty="0" smtClean="0">
                <a:solidFill>
                  <a:srgbClr val="000090"/>
                </a:solidFill>
              </a:rPr>
              <a:t>14h </a:t>
            </a:r>
          </a:p>
          <a:p>
            <a:endParaRPr lang="en-US" sz="1400" dirty="0">
              <a:solidFill>
                <a:srgbClr val="000090"/>
              </a:solidFill>
            </a:endParaRPr>
          </a:p>
          <a:p>
            <a:r>
              <a:rPr lang="en-US" sz="1400" dirty="0" smtClean="0">
                <a:solidFill>
                  <a:srgbClr val="000090"/>
                </a:solidFill>
              </a:rPr>
              <a:t>14h </a:t>
            </a:r>
          </a:p>
          <a:p>
            <a:endParaRPr lang="en-US" sz="1400" dirty="0" smtClean="0">
              <a:solidFill>
                <a:srgbClr val="000090"/>
              </a:solidFill>
            </a:endParaRPr>
          </a:p>
          <a:p>
            <a:endParaRPr lang="en-US" sz="1400" dirty="0" smtClean="0">
              <a:solidFill>
                <a:srgbClr val="000090"/>
              </a:solidFill>
            </a:endParaRPr>
          </a:p>
          <a:p>
            <a:r>
              <a:rPr lang="en-US" sz="1400" dirty="0" smtClean="0">
                <a:solidFill>
                  <a:srgbClr val="000090"/>
                </a:solidFill>
              </a:rPr>
              <a:t>14h</a:t>
            </a:r>
          </a:p>
          <a:p>
            <a:r>
              <a:rPr lang="en-US" sz="1400" dirty="0" smtClean="0">
                <a:solidFill>
                  <a:srgbClr val="000090"/>
                </a:solidFill>
              </a:rPr>
              <a:t> </a:t>
            </a:r>
          </a:p>
          <a:p>
            <a:r>
              <a:rPr lang="en-US" sz="1400" dirty="0" smtClean="0">
                <a:solidFill>
                  <a:srgbClr val="000090"/>
                </a:solidFill>
              </a:rPr>
              <a:t>28h </a:t>
            </a:r>
            <a:endParaRPr lang="en-US" sz="1400" dirty="0">
              <a:solidFill>
                <a:srgbClr val="000090"/>
              </a:solidFill>
            </a:endParaRPr>
          </a:p>
          <a:p>
            <a:r>
              <a:rPr lang="en-US" sz="1400" dirty="0" smtClean="0">
                <a:solidFill>
                  <a:srgbClr val="000090"/>
                </a:solidFill>
              </a:rPr>
              <a:t>28h </a:t>
            </a:r>
            <a:endParaRPr lang="en-US" sz="1400" dirty="0">
              <a:solidFill>
                <a:srgbClr val="000090"/>
              </a:solidFill>
            </a:endParaRPr>
          </a:p>
          <a:p>
            <a:endParaRPr lang="en-US" sz="1400" dirty="0" smtClean="0">
              <a:solidFill>
                <a:srgbClr val="000090"/>
              </a:solidFill>
            </a:endParaRPr>
          </a:p>
          <a:p>
            <a:r>
              <a:rPr lang="en-US" sz="1400" dirty="0" smtClean="0">
                <a:solidFill>
                  <a:srgbClr val="000090"/>
                </a:solidFill>
              </a:rPr>
              <a:t>42h 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764704"/>
            <a:ext cx="18002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Assuming 200d LHC operations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371600" y="6248400"/>
            <a:ext cx="2048272" cy="2769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  <p:pic>
        <p:nvPicPr>
          <p:cNvPr id="5" name="Picture 4" descr="Screen Shot 2012-03-20 at 11.18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764704"/>
            <a:ext cx="7416824" cy="395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113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and Urgency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each WLCG service, each experiment defines:</a:t>
            </a: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mpact</a:t>
            </a:r>
            <a:r>
              <a:rPr lang="en-US" dirty="0" smtClean="0"/>
              <a:t> </a:t>
            </a:r>
            <a:r>
              <a:rPr lang="en-US" dirty="0"/>
              <a:t>on </a:t>
            </a:r>
            <a:r>
              <a:rPr lang="en-US" b="1" dirty="0"/>
              <a:t>operations</a:t>
            </a:r>
            <a:r>
              <a:rPr lang="en-US" dirty="0"/>
              <a:t> and </a:t>
            </a:r>
            <a:r>
              <a:rPr lang="en-US" b="1" dirty="0"/>
              <a:t>people</a:t>
            </a:r>
            <a:r>
              <a:rPr lang="en-US" dirty="0"/>
              <a:t> of a complete service </a:t>
            </a:r>
            <a:r>
              <a:rPr lang="en-US" dirty="0" smtClean="0"/>
              <a:t>failure</a:t>
            </a:r>
          </a:p>
          <a:p>
            <a:pPr lvl="2"/>
            <a:r>
              <a:rPr lang="en-US" dirty="0" smtClean="0">
                <a:sym typeface="Symbol"/>
              </a:rPr>
              <a:t> the amount of “damage” done if no action is taken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time</a:t>
            </a:r>
            <a:r>
              <a:rPr lang="en-US" dirty="0" smtClean="0"/>
              <a:t> </a:t>
            </a:r>
            <a:r>
              <a:rPr lang="en-US" dirty="0"/>
              <a:t>before the full impact is </a:t>
            </a:r>
            <a:r>
              <a:rPr lang="en-US" dirty="0" smtClean="0"/>
              <a:t>reached</a:t>
            </a:r>
          </a:p>
          <a:p>
            <a:pPr lvl="2"/>
            <a:r>
              <a:rPr lang="en-US" dirty="0" smtClean="0">
                <a:sym typeface="Symbol"/>
              </a:rPr>
              <a:t> how “urgent” it is to fix the service to prevent such damage from happening</a:t>
            </a:r>
          </a:p>
          <a:p>
            <a:pPr lvl="1"/>
            <a:r>
              <a:rPr lang="en-US" dirty="0" smtClean="0">
                <a:sym typeface="Symbol"/>
              </a:rPr>
              <a:t>We will call it </a:t>
            </a:r>
            <a:r>
              <a:rPr lang="en-US" b="1" dirty="0" smtClean="0">
                <a:sym typeface="Symbol"/>
              </a:rPr>
              <a:t>“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Urgency</a:t>
            </a:r>
            <a:r>
              <a:rPr lang="en-US" b="1" dirty="0" smtClean="0">
                <a:sym typeface="Symbol"/>
              </a:rPr>
              <a:t>”</a:t>
            </a:r>
          </a:p>
          <a:p>
            <a:pPr marL="457200" lvl="1" indent="0">
              <a:buNone/>
            </a:pPr>
            <a:endParaRPr lang="en-US" sz="1800" b="1" dirty="0">
              <a:sym typeface="Symbol"/>
            </a:endParaRPr>
          </a:p>
          <a:p>
            <a:pPr marL="0" indent="0">
              <a:buNone/>
            </a:pPr>
            <a:r>
              <a:rPr lang="en-US" sz="1800" dirty="0" smtClean="0">
                <a:sym typeface="Symbol"/>
              </a:rPr>
              <a:t>Example: </a:t>
            </a:r>
            <a:r>
              <a:rPr lang="en-US" sz="1800" dirty="0" err="1"/>
              <a:t>Px</a:t>
            </a:r>
            <a:r>
              <a:rPr lang="en-US" sz="1800" dirty="0"/>
              <a:t> </a:t>
            </a:r>
            <a:r>
              <a:rPr lang="en-US" sz="1800" dirty="0">
                <a:sym typeface="Symbol"/>
              </a:rPr>
              <a:t> Computer Centre </a:t>
            </a:r>
            <a:r>
              <a:rPr lang="en-US" sz="1800" dirty="0" smtClean="0">
                <a:sym typeface="Symbol"/>
              </a:rPr>
              <a:t>network</a:t>
            </a:r>
            <a:r>
              <a:rPr lang="en-GB" sz="1800" dirty="0" smtClean="0">
                <a:sym typeface="Symbol"/>
              </a:rPr>
              <a:t> cut has a very high impact but low urgency as the experiments have buffers </a:t>
            </a:r>
            <a:endParaRPr lang="en-GB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174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“Functional” service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high level</a:t>
            </a:r>
            <a:r>
              <a:rPr lang="en-US" dirty="0" smtClean="0"/>
              <a:t> service corresponding to a particular </a:t>
            </a:r>
            <a:r>
              <a:rPr lang="en-US" b="1" dirty="0" smtClean="0"/>
              <a:t>function</a:t>
            </a:r>
            <a:r>
              <a:rPr lang="en-US" dirty="0" smtClean="0"/>
              <a:t> of the computing system</a:t>
            </a:r>
          </a:p>
          <a:p>
            <a:pPr lvl="2"/>
            <a:r>
              <a:rPr lang="en-US" dirty="0" smtClean="0"/>
              <a:t>Example: data export from Tier-0 to Tier-1’s</a:t>
            </a:r>
          </a:p>
          <a:p>
            <a:pPr lvl="2"/>
            <a:r>
              <a:rPr lang="en-US" b="1" dirty="0" smtClean="0"/>
              <a:t>Defined in the </a:t>
            </a:r>
            <a:r>
              <a:rPr lang="en-US" b="1" dirty="0" smtClean="0">
                <a:solidFill>
                  <a:srgbClr val="FF0000"/>
                </a:solidFill>
              </a:rPr>
              <a:t>WLCG </a:t>
            </a:r>
            <a:r>
              <a:rPr lang="en-US" b="1" dirty="0" err="1" smtClean="0">
                <a:solidFill>
                  <a:srgbClr val="FF0000"/>
                </a:solidFill>
              </a:rPr>
              <a:t>MoU</a:t>
            </a:r>
            <a:r>
              <a:rPr lang="en-US" b="1" dirty="0" smtClean="0">
                <a:solidFill>
                  <a:srgbClr val="FF0000"/>
                </a:solidFill>
              </a:rPr>
              <a:t>, Annex 3 </a:t>
            </a:r>
          </a:p>
          <a:p>
            <a:pPr lvl="1"/>
            <a:r>
              <a:rPr lang="en-US" dirty="0" smtClean="0"/>
              <a:t>directly part of LHC computing operations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lso included tools</a:t>
            </a:r>
            <a:r>
              <a:rPr lang="en-US" dirty="0"/>
              <a:t>, desktop services and services for application </a:t>
            </a:r>
            <a:r>
              <a:rPr lang="en-US" dirty="0" smtClean="0"/>
              <a:t>development </a:t>
            </a:r>
          </a:p>
          <a:p>
            <a:r>
              <a:rPr lang="en-US" b="1" dirty="0" smtClean="0"/>
              <a:t>“Specific” service</a:t>
            </a:r>
            <a:endParaRPr lang="en-US" b="1" dirty="0"/>
          </a:p>
          <a:p>
            <a:pPr lvl="1"/>
            <a:r>
              <a:rPr lang="en-US" dirty="0"/>
              <a:t>A </a:t>
            </a:r>
            <a:r>
              <a:rPr lang="en-US" dirty="0" smtClean="0"/>
              <a:t>service </a:t>
            </a:r>
            <a:r>
              <a:rPr lang="en-US" dirty="0"/>
              <a:t>contributing to one or more functional services</a:t>
            </a:r>
          </a:p>
          <a:p>
            <a:pPr lvl="2"/>
            <a:r>
              <a:rPr lang="en-US" dirty="0"/>
              <a:t>Example: </a:t>
            </a:r>
            <a:r>
              <a:rPr lang="en-US" dirty="0" smtClean="0"/>
              <a:t>FTS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1371600" y="6248400"/>
            <a:ext cx="2048272" cy="2769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01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on operations and people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TEG workshop, February 2012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68760"/>
            <a:ext cx="4680520" cy="4192243"/>
          </a:xfrm>
          <a:prstGeom prst="rect">
            <a:avLst/>
          </a:prstGeom>
        </p:spPr>
      </p:pic>
      <p:pic>
        <p:nvPicPr>
          <p:cNvPr id="7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162432"/>
            <a:ext cx="4032448" cy="2194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7212" y="4109010"/>
            <a:ext cx="2665188" cy="40011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2000" kern="1200" dirty="0" smtClean="0"/>
              <a:t>Scale used for </a:t>
            </a:r>
            <a:r>
              <a:rPr lang="en-US" sz="2000" kern="1200" dirty="0" smtClean="0">
                <a:solidFill>
                  <a:srgbClr val="FF0000"/>
                </a:solidFill>
              </a:rPr>
              <a:t>Impact</a:t>
            </a:r>
            <a:endParaRPr lang="en-US" sz="2000" kern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386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Urgency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40768"/>
            <a:ext cx="7560840" cy="158417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Time</a:t>
            </a:r>
            <a:r>
              <a:rPr lang="en-US" dirty="0" smtClean="0"/>
              <a:t> after the incident when the “full” impact is reached</a:t>
            </a:r>
          </a:p>
          <a:p>
            <a:pPr lvl="1"/>
            <a:r>
              <a:rPr lang="en-US" dirty="0" smtClean="0"/>
              <a:t>Typically correlated to the experiment buffers</a:t>
            </a:r>
            <a:r>
              <a:rPr lang="en-GB" dirty="0" smtClean="0"/>
              <a:t>, i.e. short service interruptions are normally not a problem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Not to be confused with “response time” </a:t>
            </a:r>
          </a:p>
          <a:p>
            <a:endParaRPr lang="en-GB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878645"/>
              </p:ext>
            </p:extLst>
          </p:nvPr>
        </p:nvGraphicFramePr>
        <p:xfrm>
          <a:off x="5292080" y="2996952"/>
          <a:ext cx="3096344" cy="335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244827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Level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Time (hours)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24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48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79712" y="4293096"/>
            <a:ext cx="2852063" cy="40011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Scale used for </a:t>
            </a:r>
            <a:r>
              <a:rPr lang="en-US" sz="2000" dirty="0" smtClean="0">
                <a:solidFill>
                  <a:srgbClr val="FF0000"/>
                </a:solidFill>
              </a:rPr>
              <a:t>Urgency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505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Services with urgency or impact differences larger than 3</a:t>
            </a:r>
            <a:endParaRPr lang="en-GB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940634"/>
              </p:ext>
            </p:extLst>
          </p:nvPr>
        </p:nvGraphicFramePr>
        <p:xfrm>
          <a:off x="467544" y="1124744"/>
          <a:ext cx="82296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464"/>
                <a:gridCol w="864096"/>
                <a:gridCol w="78864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16512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Service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ALICE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ATLAS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CMS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LHCb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Urgency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Impact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Urgency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Impact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Urgency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Impact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Urgency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Impact</a:t>
                      </a:r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Px</a:t>
                      </a:r>
                      <a:r>
                        <a:rPr lang="en-US" sz="1600" dirty="0" err="1" smtClean="0">
                          <a:sym typeface="Symbol"/>
                        </a:rPr>
                        <a:t>CC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ORAOFF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Tape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VOMS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MyProxy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Dashboard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VOBOXes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Twiki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Savannah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</a:tr>
              <a:tr h="165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BDII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8222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Tentative explanations</a:t>
            </a:r>
            <a:br>
              <a:rPr lang="en-US" sz="3600" dirty="0" smtClean="0"/>
            </a:br>
            <a:r>
              <a:rPr lang="en-US" sz="3600" dirty="0" smtClean="0"/>
              <a:t> (TBFI=Time before full impact </a:t>
            </a:r>
            <a:r>
              <a:rPr lang="en-US" sz="3600" dirty="0"/>
              <a:t>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4752528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px</a:t>
            </a:r>
            <a:r>
              <a:rPr lang="en-GB" dirty="0" smtClean="0"/>
              <a:t>-&gt;CC: TBFI ranges from 4h (ALICE) to 48h (LHCb): large differences in buffer sizes?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ORAOFF: TBFI from 1h (ATLAS) to 24h (LHCb)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Tape: TBFI from 2h (ATLAS) to 48h (CMS, </a:t>
            </a:r>
            <a:r>
              <a:rPr lang="en-GB" dirty="0" err="1" smtClean="0"/>
              <a:t>LHCb</a:t>
            </a:r>
            <a:r>
              <a:rPr lang="en-GB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CE: Impact ranges from 3 (CMS) to 10 (ALICE) due to differences in the computing systems (CMS uses the CERN CEs for testing and analysis)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VOMS: TBFI ranges from 2h (LHCb) to 24h (ALICE) (impact on interactive work)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MyProxy: impact is very low (3) for ATLAS (not used), very high(9-10) for the rest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Dashboard: impact ranges from null (LHCb) to 8 (ATLAS), depending on how much the experiment relies on it. Coherently, the TBFI ranges from &gt; 72h (</a:t>
            </a:r>
            <a:r>
              <a:rPr lang="en-GB" dirty="0" err="1" smtClean="0"/>
              <a:t>ALICE,LHCb</a:t>
            </a:r>
            <a:r>
              <a:rPr lang="en-GB" dirty="0" smtClean="0"/>
              <a:t>) to 6h (ATLAS)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VOBOXes</a:t>
            </a:r>
            <a:r>
              <a:rPr lang="en-GB" dirty="0" smtClean="0"/>
              <a:t>: TBFI ranges from 30' (ATLAS, LHCb) to 24h (ALICE)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CAF: impact ranges from null (LHCb) to 10 (ALICE). TBFI from 1h (ATLAS) to &gt;72h (</a:t>
            </a:r>
            <a:r>
              <a:rPr lang="en-GB" dirty="0" err="1" smtClean="0"/>
              <a:t>LHCb</a:t>
            </a:r>
            <a:r>
              <a:rPr lang="en-GB" dirty="0" smtClean="0"/>
              <a:t>) (some run calibration and alignment first pass)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Twiki</a:t>
            </a:r>
            <a:r>
              <a:rPr lang="en-GB" dirty="0" smtClean="0"/>
              <a:t>: impact ranges from 3 (ALICE) to 9 (ATLAS), presumably depending on how much critical documentation is on </a:t>
            </a:r>
            <a:r>
              <a:rPr lang="en-GB" dirty="0" err="1" smtClean="0"/>
              <a:t>twiki</a:t>
            </a:r>
            <a:r>
              <a:rPr lang="en-GB" dirty="0" smtClean="0"/>
              <a:t>. TBFI ranges from 2h (ATLAS) to 24h (ALICE)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Savannah: impact ranges from 3 (ALICE) to 8 (ATLAS)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BDII: impact ranges from null (ALICE) to 8 (ATLAS)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755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Alarms and Critical Services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Having Introduced the two terms “urgency” and “impact”  helps both </a:t>
            </a:r>
          </a:p>
          <a:p>
            <a:pPr marL="742950" lvl="2" indent="-342900"/>
            <a:r>
              <a:rPr lang="en-US" dirty="0" smtClean="0"/>
              <a:t>service managers to evaluate </a:t>
            </a:r>
            <a:r>
              <a:rPr lang="en-US" dirty="0"/>
              <a:t>how to treat </a:t>
            </a:r>
            <a:r>
              <a:rPr lang="en-US" dirty="0" smtClean="0"/>
              <a:t>services</a:t>
            </a:r>
          </a:p>
          <a:p>
            <a:pPr marL="742950" lvl="2" indent="-342900"/>
            <a:r>
              <a:rPr lang="en-US" dirty="0" smtClean="0"/>
              <a:t>experiments in stating the importance of a service (impact) without mixing up with urgency 	</a:t>
            </a:r>
          </a:p>
          <a:p>
            <a:pPr marL="742950" lvl="2" indent="-342900"/>
            <a:endParaRPr lang="en-US" dirty="0" smtClean="0"/>
          </a:p>
          <a:p>
            <a:pPr marL="457200" lvl="1" indent="-457200">
              <a:buFont typeface="Arial"/>
              <a:buChar char="•"/>
            </a:pPr>
            <a:r>
              <a:rPr lang="en-US" dirty="0" smtClean="0"/>
              <a:t>As of today, the drill-down of alarms, performed systematically by ops team/service managers, presented at the MB shows  </a:t>
            </a:r>
            <a:r>
              <a:rPr lang="en-US" dirty="0" smtClean="0">
                <a:solidFill>
                  <a:srgbClr val="FF0000"/>
                </a:solidFill>
              </a:rPr>
              <a:t>NO misuse of ALARMS </a:t>
            </a:r>
          </a:p>
          <a:p>
            <a:pPr marL="1314450" lvl="3" indent="-457200">
              <a:buFont typeface="Arial"/>
              <a:buChar char="•"/>
            </a:pPr>
            <a:r>
              <a:rPr lang="en-US" dirty="0" smtClean="0"/>
              <a:t>Issued alarms are justified </a:t>
            </a:r>
            <a:endParaRPr lang="en-US" dirty="0"/>
          </a:p>
          <a:p>
            <a:pPr marL="1314450" lvl="3" indent="-457200">
              <a:buFont typeface="Arial"/>
              <a:buChar char="•"/>
            </a:pPr>
            <a:r>
              <a:rPr lang="en-US" dirty="0" smtClean="0"/>
              <a:t>They are solved professionally by the service support teams </a:t>
            </a:r>
          </a:p>
          <a:p>
            <a:pPr marL="1314450" lvl="3" indent="-457200">
              <a:buFont typeface="Arial"/>
              <a:buChar char="•"/>
            </a:pPr>
            <a:endParaRPr lang="en-US" dirty="0" smtClean="0"/>
          </a:p>
          <a:p>
            <a:pPr marL="457200" lvl="1" indent="-457200">
              <a:buFont typeface="Arial"/>
              <a:buChar char="•"/>
            </a:pPr>
            <a:r>
              <a:rPr lang="en-US" dirty="0" smtClean="0"/>
              <a:t>Issuing alarms either </a:t>
            </a:r>
            <a:r>
              <a:rPr lang="en-US" dirty="0"/>
              <a:t>for very high urgency or very high </a:t>
            </a:r>
            <a:r>
              <a:rPr lang="en-US" dirty="0" smtClean="0"/>
              <a:t>impact</a:t>
            </a:r>
            <a:r>
              <a:rPr lang="en-US" dirty="0"/>
              <a:t> </a:t>
            </a:r>
            <a:r>
              <a:rPr lang="en-US" dirty="0" smtClean="0"/>
              <a:t>can be justified, but </a:t>
            </a:r>
            <a:r>
              <a:rPr lang="en-US" dirty="0"/>
              <a:t>this has to be dealt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rgbClr val="FF0000"/>
                </a:solidFill>
              </a:rPr>
              <a:t>common sense </a:t>
            </a:r>
          </a:p>
          <a:p>
            <a:pPr marL="857250" lvl="2" indent="-45720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established workflow of GGUS ALARMs is the way to go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TEG workshop, February 2012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16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55976" y="2204864"/>
            <a:ext cx="3612232" cy="2603376"/>
          </a:xfrm>
        </p:spPr>
        <p:txBody>
          <a:bodyPr>
            <a:normAutofit/>
          </a:bodyPr>
          <a:lstStyle/>
          <a:p>
            <a:r>
              <a:rPr lang="en-US" dirty="0" smtClean="0"/>
              <a:t>Experiments Critical Services  Tables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286000" lvl="5" indent="0">
              <a:buNone/>
            </a:pPr>
            <a:r>
              <a:rPr lang="en-US" dirty="0" smtClean="0"/>
              <a:t>Detailed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92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LCG-new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WLCG-new-1</Template>
  <TotalTime>44860</TotalTime>
  <Words>1409</Words>
  <Application>Microsoft Macintosh PowerPoint</Application>
  <PresentationFormat>On-screen Show (4:3)</PresentationFormat>
  <Paragraphs>638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WLCG-new-1</vt:lpstr>
      <vt:lpstr>Review of the experiment critical services </vt:lpstr>
      <vt:lpstr>Impact and Urgency </vt:lpstr>
      <vt:lpstr>Services</vt:lpstr>
      <vt:lpstr>Impact on operations and people</vt:lpstr>
      <vt:lpstr>Urgency </vt:lpstr>
      <vt:lpstr>Services with urgency or impact differences larger than 3</vt:lpstr>
      <vt:lpstr>Tentative explanations  (TBFI=Time before full impact )</vt:lpstr>
      <vt:lpstr>Alarms and Critical Services </vt:lpstr>
      <vt:lpstr>PowerPoint Presentation</vt:lpstr>
      <vt:lpstr>ALICE</vt:lpstr>
      <vt:lpstr>ALICE  distribution </vt:lpstr>
      <vt:lpstr>ATLAS</vt:lpstr>
      <vt:lpstr>ATLAS distribution</vt:lpstr>
      <vt:lpstr>CMS</vt:lpstr>
      <vt:lpstr>CMS distribution</vt:lpstr>
      <vt:lpstr>LHCb</vt:lpstr>
      <vt:lpstr>LHCb distribution</vt:lpstr>
      <vt:lpstr>MoU Annex 3 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EGI  WLCG</dc:title>
  <dc:creator>Ian Bird</dc:creator>
  <cp:lastModifiedBy>Maria Girone</cp:lastModifiedBy>
  <cp:revision>349</cp:revision>
  <cp:lastPrinted>2012-02-05T10:33:07Z</cp:lastPrinted>
  <dcterms:created xsi:type="dcterms:W3CDTF">2010-12-02T16:23:28Z</dcterms:created>
  <dcterms:modified xsi:type="dcterms:W3CDTF">2012-11-20T14:06:47Z</dcterms:modified>
</cp:coreProperties>
</file>