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notesSlides/notesSlide4.xml" ContentType="application/vnd.openxmlformats-officedocument.presentationml.notesSlide+xml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notesSlides/notesSlide5.xml" ContentType="application/vnd.openxmlformats-officedocument.presentationml.notesSlide+xml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notesSlides/notesSlide6.xml" ContentType="application/vnd.openxmlformats-officedocument.presentationml.notesSlide+xml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notesSlides/notesSlide7.xml" ContentType="application/vnd.openxmlformats-officedocument.presentationml.notesSlide+xml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notesSlides/notesSlide8.xml" ContentType="application/vnd.openxmlformats-officedocument.presentationml.notesSlide+xml"/>
  <Override PartName="/ppt/embeddings/oleObject18.bin" ContentType="application/vnd.openxmlformats-officedocument.oleObject"/>
  <Override PartName="/ppt/embeddings/oleObject19.bin" ContentType="application/vnd.openxmlformats-officedocument.oleObject"/>
  <Override PartName="/ppt/embeddings/oleObject20.bin" ContentType="application/vnd.openxmlformats-officedocument.oleObject"/>
  <Override PartName="/ppt/embeddings/oleObject21.bin" ContentType="application/vnd.openxmlformats-officedocument.oleObject"/>
  <Override PartName="/ppt/embeddings/oleObject22.bin" ContentType="application/vnd.openxmlformats-officedocument.oleObject"/>
  <Override PartName="/ppt/embeddings/oleObject23.bin" ContentType="application/vnd.openxmlformats-officedocument.oleObject"/>
  <Override PartName="/ppt/notesSlides/notesSlide9.xml" ContentType="application/vnd.openxmlformats-officedocument.presentationml.notesSlide+xml"/>
  <Override PartName="/ppt/embeddings/oleObject24.bin" ContentType="application/vnd.openxmlformats-officedocument.oleObject"/>
  <Override PartName="/ppt/embeddings/oleObject25.bin" ContentType="application/vnd.openxmlformats-officedocument.oleObject"/>
  <Override PartName="/ppt/embeddings/oleObject26.bin" ContentType="application/vnd.openxmlformats-officedocument.oleObject"/>
  <Override PartName="/ppt/embeddings/oleObject27.bin" ContentType="application/vnd.openxmlformats-officedocument.oleObject"/>
  <Override PartName="/ppt/embeddings/oleObject28.bin" ContentType="application/vnd.openxmlformats-officedocument.oleObject"/>
  <Override PartName="/ppt/embeddings/oleObject29.bin" ContentType="application/vnd.openxmlformats-officedocument.oleObject"/>
  <Override PartName="/ppt/notesSlides/notesSlide10.xml" ContentType="application/vnd.openxmlformats-officedocument.presentationml.notesSlide+xml"/>
  <Override PartName="/ppt/embeddings/oleObject30.bin" ContentType="application/vnd.openxmlformats-officedocument.oleObject"/>
  <Override PartName="/ppt/embeddings/oleObject31.bin" ContentType="application/vnd.openxmlformats-officedocument.oleObject"/>
  <Override PartName="/ppt/embeddings/oleObject32.bin" ContentType="application/vnd.openxmlformats-officedocument.oleObject"/>
  <Override PartName="/ppt/embeddings/oleObject33.bin" ContentType="application/vnd.openxmlformats-officedocument.oleObject"/>
  <Override PartName="/ppt/embeddings/oleObject34.bin" ContentType="application/vnd.openxmlformats-officedocument.oleObject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embeddings/oleObject35.bin" ContentType="application/vnd.openxmlformats-officedocument.oleObject"/>
  <Override PartName="/ppt/notesSlides/notesSlide13.xml" ContentType="application/vnd.openxmlformats-officedocument.presentationml.notesSlide+xml"/>
  <Override PartName="/ppt/embeddings/oleObject36.bin" ContentType="application/vnd.openxmlformats-officedocument.oleObject"/>
  <Override PartName="/ppt/notesSlides/notesSlide14.xml" ContentType="application/vnd.openxmlformats-officedocument.presentationml.notesSlide+xml"/>
  <Override PartName="/ppt/embeddings/oleObject37.bin" ContentType="application/vnd.openxmlformats-officedocument.oleObject"/>
  <Override PartName="/ppt/embeddings/oleObject38.bin" ContentType="application/vnd.openxmlformats-officedocument.oleObject"/>
  <Override PartName="/ppt/embeddings/oleObject39.bin" ContentType="application/vnd.openxmlformats-officedocument.oleObject"/>
  <Override PartName="/ppt/embeddings/oleObject40.bin" ContentType="application/vnd.openxmlformats-officedocument.oleObject"/>
  <Override PartName="/ppt/embeddings/oleObject41.bin" ContentType="application/vnd.openxmlformats-officedocument.oleObject"/>
  <Override PartName="/ppt/notesSlides/notesSlide15.xml" ContentType="application/vnd.openxmlformats-officedocument.presentationml.notesSlide+xml"/>
  <Override PartName="/ppt/embeddings/oleObject42.bin" ContentType="application/vnd.openxmlformats-officedocument.oleObject"/>
  <Override PartName="/ppt/embeddings/oleObject43.bin" ContentType="application/vnd.openxmlformats-officedocument.oleObject"/>
  <Override PartName="/ppt/embeddings/oleObject44.bin" ContentType="application/vnd.openxmlformats-officedocument.oleObject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embeddings/oleObject45.bin" ContentType="application/vnd.openxmlformats-officedocument.oleObject"/>
  <Override PartName="/ppt/embeddings/oleObject46.bin" ContentType="application/vnd.openxmlformats-officedocument.oleObject"/>
  <Override PartName="/ppt/embeddings/oleObject47.bin" ContentType="application/vnd.openxmlformats-officedocument.oleObject"/>
  <Override PartName="/ppt/embeddings/oleObject48.bin" ContentType="application/vnd.openxmlformats-officedocument.oleObject"/>
  <Override PartName="/ppt/embeddings/oleObject49.bin" ContentType="application/vnd.openxmlformats-officedocument.oleObject"/>
  <Override PartName="/ppt/notesSlides/notesSlide19.xml" ContentType="application/vnd.openxmlformats-officedocument.presentationml.notesSlide+xml"/>
  <Override PartName="/ppt/embeddings/oleObject50.bin" ContentType="application/vnd.openxmlformats-officedocument.oleObject"/>
  <Override PartName="/ppt/embeddings/oleObject51.bin" ContentType="application/vnd.openxmlformats-officedocument.oleObject"/>
  <Override PartName="/ppt/embeddings/oleObject52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7" r:id="rId2"/>
    <p:sldId id="271" r:id="rId3"/>
    <p:sldId id="324" r:id="rId4"/>
    <p:sldId id="337" r:id="rId5"/>
    <p:sldId id="325" r:id="rId6"/>
    <p:sldId id="326" r:id="rId7"/>
    <p:sldId id="333" r:id="rId8"/>
    <p:sldId id="327" r:id="rId9"/>
    <p:sldId id="341" r:id="rId10"/>
    <p:sldId id="329" r:id="rId11"/>
    <p:sldId id="328" r:id="rId12"/>
    <p:sldId id="322" r:id="rId13"/>
    <p:sldId id="323" r:id="rId14"/>
    <p:sldId id="336" r:id="rId15"/>
    <p:sldId id="340" r:id="rId16"/>
    <p:sldId id="320" r:id="rId17"/>
    <p:sldId id="338" r:id="rId18"/>
    <p:sldId id="334" r:id="rId19"/>
    <p:sldId id="339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5" autoAdjust="0"/>
    <p:restoredTop sz="96176" autoAdjust="0"/>
  </p:normalViewPr>
  <p:slideViewPr>
    <p:cSldViewPr snapToGrid="0" snapToObjects="1">
      <p:cViewPr varScale="1">
        <p:scale>
          <a:sx n="83" d="100"/>
          <a:sy n="83" d="100"/>
        </p:scale>
        <p:origin x="-172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75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Relationship Id="rId2" Type="http://schemas.openxmlformats.org/officeDocument/2006/relationships/image" Target="../media/image5.emf"/><Relationship Id="rId3" Type="http://schemas.openxmlformats.org/officeDocument/2006/relationships/image" Target="../media/image6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e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4" Type="http://schemas.openxmlformats.org/officeDocument/2006/relationships/image" Target="../media/image54.emf"/><Relationship Id="rId5" Type="http://schemas.openxmlformats.org/officeDocument/2006/relationships/image" Target="../media/image55.emf"/><Relationship Id="rId1" Type="http://schemas.openxmlformats.org/officeDocument/2006/relationships/image" Target="../media/image51.emf"/><Relationship Id="rId2" Type="http://schemas.openxmlformats.org/officeDocument/2006/relationships/image" Target="../media/image52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emf"/><Relationship Id="rId2" Type="http://schemas.openxmlformats.org/officeDocument/2006/relationships/image" Target="../media/image57.emf"/><Relationship Id="rId3" Type="http://schemas.openxmlformats.org/officeDocument/2006/relationships/image" Target="../media/image58.e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8.emf"/><Relationship Id="rId4" Type="http://schemas.openxmlformats.org/officeDocument/2006/relationships/image" Target="../media/image69.emf"/><Relationship Id="rId5" Type="http://schemas.openxmlformats.org/officeDocument/2006/relationships/image" Target="../media/image70.emf"/><Relationship Id="rId1" Type="http://schemas.openxmlformats.org/officeDocument/2006/relationships/image" Target="../media/image66.emf"/><Relationship Id="rId2" Type="http://schemas.openxmlformats.org/officeDocument/2006/relationships/image" Target="../media/image67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1.emf"/><Relationship Id="rId2" Type="http://schemas.openxmlformats.org/officeDocument/2006/relationships/image" Target="../media/image72.emf"/><Relationship Id="rId3" Type="http://schemas.openxmlformats.org/officeDocument/2006/relationships/image" Target="../media/image7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Relationship Id="rId2" Type="http://schemas.openxmlformats.org/officeDocument/2006/relationships/image" Target="../media/image11.emf"/><Relationship Id="rId3" Type="http://schemas.openxmlformats.org/officeDocument/2006/relationships/image" Target="../media/image1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Relationship Id="rId2" Type="http://schemas.openxmlformats.org/officeDocument/2006/relationships/image" Target="../media/image14.emf"/><Relationship Id="rId3" Type="http://schemas.openxmlformats.org/officeDocument/2006/relationships/image" Target="../media/image15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4" Type="http://schemas.openxmlformats.org/officeDocument/2006/relationships/image" Target="../media/image24.emf"/><Relationship Id="rId5" Type="http://schemas.openxmlformats.org/officeDocument/2006/relationships/image" Target="../media/image25.emf"/><Relationship Id="rId1" Type="http://schemas.openxmlformats.org/officeDocument/2006/relationships/image" Target="../media/image21.emf"/><Relationship Id="rId2" Type="http://schemas.openxmlformats.org/officeDocument/2006/relationships/image" Target="../media/image22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Relationship Id="rId2" Type="http://schemas.openxmlformats.org/officeDocument/2006/relationships/image" Target="../media/image31.emf"/><Relationship Id="rId3" Type="http://schemas.openxmlformats.org/officeDocument/2006/relationships/image" Target="../media/image32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4" Type="http://schemas.openxmlformats.org/officeDocument/2006/relationships/image" Target="../media/image36.emf"/><Relationship Id="rId5" Type="http://schemas.openxmlformats.org/officeDocument/2006/relationships/image" Target="../media/image37.emf"/><Relationship Id="rId6" Type="http://schemas.openxmlformats.org/officeDocument/2006/relationships/image" Target="../media/image38.emf"/><Relationship Id="rId1" Type="http://schemas.openxmlformats.org/officeDocument/2006/relationships/image" Target="../media/image33.emf"/><Relationship Id="rId2" Type="http://schemas.openxmlformats.org/officeDocument/2006/relationships/image" Target="../media/image34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4" Type="http://schemas.openxmlformats.org/officeDocument/2006/relationships/image" Target="../media/image22.emf"/><Relationship Id="rId5" Type="http://schemas.openxmlformats.org/officeDocument/2006/relationships/image" Target="../media/image23.emf"/><Relationship Id="rId6" Type="http://schemas.openxmlformats.org/officeDocument/2006/relationships/image" Target="../media/image24.emf"/><Relationship Id="rId1" Type="http://schemas.openxmlformats.org/officeDocument/2006/relationships/image" Target="../media/image40.emf"/><Relationship Id="rId2" Type="http://schemas.openxmlformats.org/officeDocument/2006/relationships/image" Target="../media/image41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4" Type="http://schemas.openxmlformats.org/officeDocument/2006/relationships/image" Target="../media/image45.emf"/><Relationship Id="rId5" Type="http://schemas.openxmlformats.org/officeDocument/2006/relationships/image" Target="../media/image46.emf"/><Relationship Id="rId1" Type="http://schemas.openxmlformats.org/officeDocument/2006/relationships/image" Target="../media/image42.emf"/><Relationship Id="rId2" Type="http://schemas.openxmlformats.org/officeDocument/2006/relationships/image" Target="../media/image43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338D24-8776-2945-AB78-AB0AEF9BB181}" type="datetimeFigureOut">
              <a:rPr lang="en-US" smtClean="0"/>
              <a:t>4/21/13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294C7C-D31D-2947-8B63-D08B68B93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42988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68C55B-B86A-604E-AE6C-D545653B997D}" type="datetimeFigureOut">
              <a:rPr lang="en-US" smtClean="0"/>
              <a:t>4/21/13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98496D-2C4B-1242-BDEA-97EF827053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71170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A3D5DEC-CE10-6F42-8F7F-04F0DE2CC135}" type="slidenum">
              <a:rPr lang="nl-NL"/>
              <a:pPr/>
              <a:t>1</a:t>
            </a:fld>
            <a:endParaRPr lang="nl-NL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MS PGothic" charset="0"/>
            </a:endParaRP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64B10790-54AF-2644-B408-D3B328317E84}" type="slidenum">
              <a:rPr lang="en-US" sz="1200">
                <a:latin typeface="Arial" charset="0"/>
              </a:rPr>
              <a:pPr eaLnBrk="1" hangingPunct="1"/>
              <a:t>10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MS PGothic" charset="0"/>
            </a:endParaRP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64B10790-54AF-2644-B408-D3B328317E84}" type="slidenum">
              <a:rPr lang="en-US" sz="1200">
                <a:latin typeface="Arial" charset="0"/>
              </a:rPr>
              <a:pPr eaLnBrk="1" hangingPunct="1"/>
              <a:t>11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8496D-2C4B-1242-BDEA-97EF827053A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8422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8496D-2C4B-1242-BDEA-97EF827053A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8422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8496D-2C4B-1242-BDEA-97EF827053A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8422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8496D-2C4B-1242-BDEA-97EF827053A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8422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8496D-2C4B-1242-BDEA-97EF827053A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8422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8496D-2C4B-1242-BDEA-97EF827053A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84222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MS PGothic" charset="0"/>
            </a:endParaRP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64B10790-54AF-2644-B408-D3B328317E84}" type="slidenum">
              <a:rPr lang="en-US" sz="1200">
                <a:latin typeface="Arial" charset="0"/>
              </a:rPr>
              <a:pPr eaLnBrk="1" hangingPunct="1"/>
              <a:t>18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8496D-2C4B-1242-BDEA-97EF827053A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8422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8496D-2C4B-1242-BDEA-97EF827053A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8422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MS PGothic" charset="0"/>
            </a:endParaRP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64B10790-54AF-2644-B408-D3B328317E84}" type="slidenum">
              <a:rPr lang="en-US" sz="1200">
                <a:latin typeface="Arial" charset="0"/>
              </a:rPr>
              <a:pPr eaLnBrk="1" hangingPunct="1"/>
              <a:t>3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MS PGothic" charset="0"/>
            </a:endParaRP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64B10790-54AF-2644-B408-D3B328317E84}" type="slidenum">
              <a:rPr lang="en-US" sz="1200">
                <a:latin typeface="Arial" charset="0"/>
              </a:rPr>
              <a:pPr eaLnBrk="1" hangingPunct="1"/>
              <a:t>4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MS PGothic" charset="0"/>
            </a:endParaRP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64B10790-54AF-2644-B408-D3B328317E84}" type="slidenum">
              <a:rPr lang="en-US" sz="1200">
                <a:latin typeface="Arial" charset="0"/>
              </a:rPr>
              <a:pPr eaLnBrk="1" hangingPunct="1"/>
              <a:t>5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MS PGothic" charset="0"/>
            </a:endParaRP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64B10790-54AF-2644-B408-D3B328317E84}" type="slidenum">
              <a:rPr lang="en-US" sz="1200">
                <a:latin typeface="Arial" charset="0"/>
              </a:rPr>
              <a:pPr eaLnBrk="1" hangingPunct="1"/>
              <a:t>6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MS PGothic" charset="0"/>
            </a:endParaRP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64B10790-54AF-2644-B408-D3B328317E84}" type="slidenum">
              <a:rPr lang="en-US" sz="1200">
                <a:latin typeface="Arial" charset="0"/>
              </a:rPr>
              <a:pPr eaLnBrk="1" hangingPunct="1"/>
              <a:t>7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MS PGothic" charset="0"/>
            </a:endParaRP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64B10790-54AF-2644-B408-D3B328317E84}" type="slidenum">
              <a:rPr lang="en-US" sz="1200">
                <a:latin typeface="Arial" charset="0"/>
              </a:rPr>
              <a:pPr eaLnBrk="1" hangingPunct="1"/>
              <a:t>8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MS PGothic" charset="0"/>
            </a:endParaRP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64B10790-54AF-2644-B408-D3B328317E84}" type="slidenum">
              <a:rPr lang="en-US" sz="1200">
                <a:latin typeface="Arial" charset="0"/>
              </a:rPr>
              <a:pPr eaLnBrk="1" hangingPunct="1"/>
              <a:t>9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E5137-95A6-0D44-8BBF-7B5CFE56B45D}" type="datetime1">
              <a:rPr lang="en-US" smtClean="0"/>
              <a:t>4/21/13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5B41F-9ADF-F34A-9852-8036F9E9A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828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9B080-B0C0-8144-8067-AC10E4C6E56E}" type="datetime1">
              <a:rPr lang="en-US" smtClean="0"/>
              <a:t>4/21/13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5B41F-9ADF-F34A-9852-8036F9E9A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981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E3F66-22BD-1344-B608-9EC252C76814}" type="datetime1">
              <a:rPr lang="en-US" smtClean="0"/>
              <a:t>4/21/13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5B41F-9ADF-F34A-9852-8036F9E9A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8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7E3F1-40C4-BC41-AA8B-601888B28EF7}" type="datetime1">
              <a:rPr lang="en-US" smtClean="0"/>
              <a:t>4/21/13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5B41F-9ADF-F34A-9852-8036F9E9A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991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8425D-D37C-8742-B76E-48FDD5F4FD74}" type="datetime1">
              <a:rPr lang="en-US" smtClean="0"/>
              <a:t>4/21/13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5B41F-9ADF-F34A-9852-8036F9E9A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097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663D2-2224-D84F-A648-CD9036F75983}" type="datetime1">
              <a:rPr lang="en-US" smtClean="0"/>
              <a:t>4/21/13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5B41F-9ADF-F34A-9852-8036F9E9A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643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B1979-23C3-1048-BA7B-C867BF7D6749}" type="datetime1">
              <a:rPr lang="en-US" smtClean="0"/>
              <a:t>4/21/13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5B41F-9ADF-F34A-9852-8036F9E9A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302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A0A22-B29E-2446-BBE3-17630A2D797D}" type="datetime1">
              <a:rPr lang="en-US" smtClean="0"/>
              <a:t>4/21/13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5B41F-9ADF-F34A-9852-8036F9E9A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893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979EA-7B0C-5343-A819-08327C0F6A5E}" type="datetime1">
              <a:rPr lang="en-US" smtClean="0"/>
              <a:t>4/21/13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5B41F-9ADF-F34A-9852-8036F9E9A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3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310D0-C2F2-BB44-81E8-7ED7A992299C}" type="datetime1">
              <a:rPr lang="en-US" smtClean="0"/>
              <a:t>4/21/13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5B41F-9ADF-F34A-9852-8036F9E9A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325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E704C-F857-9749-894C-C3EE8930A199}" type="datetime1">
              <a:rPr lang="en-US" smtClean="0"/>
              <a:t>4/21/13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5B41F-9ADF-F34A-9852-8036F9E9A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727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CB08E4-AA23-9945-8393-1EAAFD01A6E9}" type="datetime1">
              <a:rPr lang="en-US" smtClean="0"/>
              <a:t>4/21/13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75B41F-9ADF-F34A-9852-8036F9E9A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00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33.bin"/><Relationship Id="rId12" Type="http://schemas.openxmlformats.org/officeDocument/2006/relationships/image" Target="../media/image45.emf"/><Relationship Id="rId13" Type="http://schemas.openxmlformats.org/officeDocument/2006/relationships/oleObject" Target="../embeddings/oleObject34.bin"/><Relationship Id="rId14" Type="http://schemas.openxmlformats.org/officeDocument/2006/relationships/image" Target="../media/image46.emf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4.xml"/><Relationship Id="rId3" Type="http://schemas.openxmlformats.org/officeDocument/2006/relationships/notesSlide" Target="../notesSlides/notesSlide10.xml"/><Relationship Id="rId4" Type="http://schemas.openxmlformats.org/officeDocument/2006/relationships/image" Target="../media/image3.png"/><Relationship Id="rId5" Type="http://schemas.openxmlformats.org/officeDocument/2006/relationships/oleObject" Target="../embeddings/oleObject30.bin"/><Relationship Id="rId6" Type="http://schemas.openxmlformats.org/officeDocument/2006/relationships/image" Target="../media/image42.emf"/><Relationship Id="rId7" Type="http://schemas.openxmlformats.org/officeDocument/2006/relationships/oleObject" Target="../embeddings/oleObject31.bin"/><Relationship Id="rId8" Type="http://schemas.openxmlformats.org/officeDocument/2006/relationships/image" Target="../media/image43.emf"/><Relationship Id="rId9" Type="http://schemas.openxmlformats.org/officeDocument/2006/relationships/oleObject" Target="../embeddings/oleObject32.bin"/><Relationship Id="rId10" Type="http://schemas.openxmlformats.org/officeDocument/2006/relationships/image" Target="../media/image44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7.png"/><Relationship Id="rId5" Type="http://schemas.openxmlformats.org/officeDocument/2006/relationships/image" Target="../media/image48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4" Type="http://schemas.openxmlformats.org/officeDocument/2006/relationships/image" Target="../media/image3.png"/><Relationship Id="rId5" Type="http://schemas.openxmlformats.org/officeDocument/2006/relationships/oleObject" Target="../embeddings/oleObject35.bin"/><Relationship Id="rId6" Type="http://schemas.openxmlformats.org/officeDocument/2006/relationships/image" Target="../media/image49.emf"/><Relationship Id="rId7" Type="http://schemas.openxmlformats.org/officeDocument/2006/relationships/image" Target="../media/image50.png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4" Type="http://schemas.openxmlformats.org/officeDocument/2006/relationships/image" Target="../media/image3.png"/><Relationship Id="rId5" Type="http://schemas.openxmlformats.org/officeDocument/2006/relationships/oleObject" Target="../embeddings/oleObject36.bin"/><Relationship Id="rId6" Type="http://schemas.openxmlformats.org/officeDocument/2006/relationships/image" Target="../media/image49.emf"/><Relationship Id="rId7" Type="http://schemas.openxmlformats.org/officeDocument/2006/relationships/image" Target="../media/image50.png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40.bin"/><Relationship Id="rId12" Type="http://schemas.openxmlformats.org/officeDocument/2006/relationships/image" Target="../media/image54.emf"/><Relationship Id="rId13" Type="http://schemas.openxmlformats.org/officeDocument/2006/relationships/oleObject" Target="../embeddings/oleObject41.bin"/><Relationship Id="rId14" Type="http://schemas.openxmlformats.org/officeDocument/2006/relationships/image" Target="../media/image55.emf"/><Relationship Id="rId15" Type="http://schemas.openxmlformats.org/officeDocument/2006/relationships/image" Target="../media/image50.png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4.xml"/><Relationship Id="rId4" Type="http://schemas.openxmlformats.org/officeDocument/2006/relationships/image" Target="../media/image3.png"/><Relationship Id="rId5" Type="http://schemas.openxmlformats.org/officeDocument/2006/relationships/oleObject" Target="../embeddings/oleObject37.bin"/><Relationship Id="rId6" Type="http://schemas.openxmlformats.org/officeDocument/2006/relationships/image" Target="../media/image51.emf"/><Relationship Id="rId7" Type="http://schemas.openxmlformats.org/officeDocument/2006/relationships/oleObject" Target="../embeddings/oleObject38.bin"/><Relationship Id="rId8" Type="http://schemas.openxmlformats.org/officeDocument/2006/relationships/image" Target="../media/image52.emf"/><Relationship Id="rId9" Type="http://schemas.openxmlformats.org/officeDocument/2006/relationships/oleObject" Target="../embeddings/oleObject39.bin"/><Relationship Id="rId10" Type="http://schemas.openxmlformats.org/officeDocument/2006/relationships/image" Target="../media/image53.emf"/></Relationships>
</file>

<file path=ppt/slides/_rels/slide1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1.png"/><Relationship Id="rId12" Type="http://schemas.openxmlformats.org/officeDocument/2006/relationships/image" Target="../media/image62.png"/><Relationship Id="rId13" Type="http://schemas.openxmlformats.org/officeDocument/2006/relationships/image" Target="../media/image63.png"/><Relationship Id="rId14" Type="http://schemas.openxmlformats.org/officeDocument/2006/relationships/oleObject" Target="../embeddings/oleObject44.bin"/><Relationship Id="rId15" Type="http://schemas.openxmlformats.org/officeDocument/2006/relationships/image" Target="../media/image58.emf"/><Relationship Id="rId1" Type="http://schemas.openxmlformats.org/officeDocument/2006/relationships/vmlDrawing" Target="../drawings/vmlDrawing12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5.xml"/><Relationship Id="rId4" Type="http://schemas.openxmlformats.org/officeDocument/2006/relationships/image" Target="../media/image3.png"/><Relationship Id="rId5" Type="http://schemas.openxmlformats.org/officeDocument/2006/relationships/image" Target="../media/image59.png"/><Relationship Id="rId6" Type="http://schemas.openxmlformats.org/officeDocument/2006/relationships/oleObject" Target="../embeddings/oleObject42.bin"/><Relationship Id="rId7" Type="http://schemas.openxmlformats.org/officeDocument/2006/relationships/image" Target="../media/image56.emf"/><Relationship Id="rId8" Type="http://schemas.openxmlformats.org/officeDocument/2006/relationships/oleObject" Target="../embeddings/oleObject43.bin"/><Relationship Id="rId9" Type="http://schemas.openxmlformats.org/officeDocument/2006/relationships/image" Target="../media/image57.emf"/><Relationship Id="rId10" Type="http://schemas.openxmlformats.org/officeDocument/2006/relationships/image" Target="../media/image6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4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8.emf"/><Relationship Id="rId12" Type="http://schemas.openxmlformats.org/officeDocument/2006/relationships/oleObject" Target="../embeddings/oleObject48.bin"/><Relationship Id="rId13" Type="http://schemas.openxmlformats.org/officeDocument/2006/relationships/image" Target="../media/image69.emf"/><Relationship Id="rId14" Type="http://schemas.openxmlformats.org/officeDocument/2006/relationships/oleObject" Target="../embeddings/oleObject49.bin"/><Relationship Id="rId15" Type="http://schemas.openxmlformats.org/officeDocument/2006/relationships/image" Target="../media/image70.emf"/><Relationship Id="rId1" Type="http://schemas.openxmlformats.org/officeDocument/2006/relationships/vmlDrawing" Target="../drawings/vmlDrawing13.vml"/><Relationship Id="rId2" Type="http://schemas.openxmlformats.org/officeDocument/2006/relationships/slideLayout" Target="../slideLayouts/slideLayout4.xml"/><Relationship Id="rId3" Type="http://schemas.openxmlformats.org/officeDocument/2006/relationships/notesSlide" Target="../notesSlides/notesSlide18.xml"/><Relationship Id="rId4" Type="http://schemas.openxmlformats.org/officeDocument/2006/relationships/image" Target="../media/image3.png"/><Relationship Id="rId5" Type="http://schemas.openxmlformats.org/officeDocument/2006/relationships/image" Target="../media/image39.png"/><Relationship Id="rId6" Type="http://schemas.openxmlformats.org/officeDocument/2006/relationships/oleObject" Target="../embeddings/oleObject45.bin"/><Relationship Id="rId7" Type="http://schemas.openxmlformats.org/officeDocument/2006/relationships/image" Target="../media/image66.emf"/><Relationship Id="rId8" Type="http://schemas.openxmlformats.org/officeDocument/2006/relationships/oleObject" Target="../embeddings/oleObject46.bin"/><Relationship Id="rId9" Type="http://schemas.openxmlformats.org/officeDocument/2006/relationships/image" Target="../media/image67.emf"/><Relationship Id="rId10" Type="http://schemas.openxmlformats.org/officeDocument/2006/relationships/oleObject" Target="../embeddings/oleObject47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4" Type="http://schemas.openxmlformats.org/officeDocument/2006/relationships/image" Target="../media/image3.png"/><Relationship Id="rId5" Type="http://schemas.openxmlformats.org/officeDocument/2006/relationships/image" Target="../media/image74.png"/><Relationship Id="rId6" Type="http://schemas.openxmlformats.org/officeDocument/2006/relationships/oleObject" Target="../embeddings/oleObject50.bin"/><Relationship Id="rId7" Type="http://schemas.openxmlformats.org/officeDocument/2006/relationships/image" Target="../media/image71.emf"/><Relationship Id="rId8" Type="http://schemas.openxmlformats.org/officeDocument/2006/relationships/oleObject" Target="../embeddings/oleObject51.bin"/><Relationship Id="rId9" Type="http://schemas.openxmlformats.org/officeDocument/2006/relationships/image" Target="../media/image72.emf"/><Relationship Id="rId10" Type="http://schemas.openxmlformats.org/officeDocument/2006/relationships/oleObject" Target="../embeddings/oleObject52.bin"/><Relationship Id="rId11" Type="http://schemas.openxmlformats.org/officeDocument/2006/relationships/image" Target="../media/image73.emf"/><Relationship Id="rId1" Type="http://schemas.openxmlformats.org/officeDocument/2006/relationships/vmlDrawing" Target="../drawings/vmlDrawing14.v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3.bin"/><Relationship Id="rId12" Type="http://schemas.openxmlformats.org/officeDocument/2006/relationships/image" Target="../media/image6.emf"/><Relationship Id="rId13" Type="http://schemas.openxmlformats.org/officeDocument/2006/relationships/image" Target="../media/image9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4.xml"/><Relationship Id="rId3" Type="http://schemas.openxmlformats.org/officeDocument/2006/relationships/notesSlide" Target="../notesSlides/notesSlide3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4.emf"/><Relationship Id="rId6" Type="http://schemas.openxmlformats.org/officeDocument/2006/relationships/oleObject" Target="../embeddings/oleObject2.bin"/><Relationship Id="rId7" Type="http://schemas.openxmlformats.org/officeDocument/2006/relationships/image" Target="../media/image5.emf"/><Relationship Id="rId8" Type="http://schemas.openxmlformats.org/officeDocument/2006/relationships/image" Target="../media/image3.png"/><Relationship Id="rId9" Type="http://schemas.openxmlformats.org/officeDocument/2006/relationships/image" Target="../media/image7.png"/><Relationship Id="rId10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4" Type="http://schemas.openxmlformats.org/officeDocument/2006/relationships/image" Target="../media/image3.png"/><Relationship Id="rId5" Type="http://schemas.openxmlformats.org/officeDocument/2006/relationships/oleObject" Target="../embeddings/oleObject4.bin"/><Relationship Id="rId6" Type="http://schemas.openxmlformats.org/officeDocument/2006/relationships/image" Target="../media/image10.emf"/><Relationship Id="rId7" Type="http://schemas.openxmlformats.org/officeDocument/2006/relationships/oleObject" Target="../embeddings/oleObject5.bin"/><Relationship Id="rId8" Type="http://schemas.openxmlformats.org/officeDocument/2006/relationships/image" Target="../media/image11.emf"/><Relationship Id="rId9" Type="http://schemas.openxmlformats.org/officeDocument/2006/relationships/oleObject" Target="../embeddings/oleObject6.bin"/><Relationship Id="rId10" Type="http://schemas.openxmlformats.org/officeDocument/2006/relationships/image" Target="../media/image12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5.emf"/><Relationship Id="rId12" Type="http://schemas.openxmlformats.org/officeDocument/2006/relationships/image" Target="../media/image18.jpeg"/><Relationship Id="rId13" Type="http://schemas.openxmlformats.org/officeDocument/2006/relationships/image" Target="../media/image19.jpeg"/><Relationship Id="rId14" Type="http://schemas.openxmlformats.org/officeDocument/2006/relationships/image" Target="../media/image20.jpe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4.xml"/><Relationship Id="rId3" Type="http://schemas.openxmlformats.org/officeDocument/2006/relationships/notesSlide" Target="../notesSlides/notesSlide5.xml"/><Relationship Id="rId4" Type="http://schemas.openxmlformats.org/officeDocument/2006/relationships/image" Target="../media/image16.png"/><Relationship Id="rId5" Type="http://schemas.openxmlformats.org/officeDocument/2006/relationships/oleObject" Target="../embeddings/oleObject7.bin"/><Relationship Id="rId6" Type="http://schemas.openxmlformats.org/officeDocument/2006/relationships/image" Target="../media/image13.emf"/><Relationship Id="rId7" Type="http://schemas.openxmlformats.org/officeDocument/2006/relationships/image" Target="../media/image17.png"/><Relationship Id="rId8" Type="http://schemas.openxmlformats.org/officeDocument/2006/relationships/oleObject" Target="../embeddings/oleObject8.bin"/><Relationship Id="rId9" Type="http://schemas.openxmlformats.org/officeDocument/2006/relationships/image" Target="../media/image14.emf"/><Relationship Id="rId10" Type="http://schemas.openxmlformats.org/officeDocument/2006/relationships/oleObject" Target="../embeddings/oleObject9.bin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12.bin"/><Relationship Id="rId12" Type="http://schemas.openxmlformats.org/officeDocument/2006/relationships/image" Target="../media/image23.emf"/><Relationship Id="rId13" Type="http://schemas.openxmlformats.org/officeDocument/2006/relationships/image" Target="../media/image29.png"/><Relationship Id="rId14" Type="http://schemas.openxmlformats.org/officeDocument/2006/relationships/oleObject" Target="../embeddings/oleObject13.bin"/><Relationship Id="rId15" Type="http://schemas.openxmlformats.org/officeDocument/2006/relationships/image" Target="../media/image24.emf"/><Relationship Id="rId16" Type="http://schemas.openxmlformats.org/officeDocument/2006/relationships/oleObject" Target="../embeddings/oleObject14.bin"/><Relationship Id="rId17" Type="http://schemas.openxmlformats.org/officeDocument/2006/relationships/image" Target="../media/image25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4.xml"/><Relationship Id="rId3" Type="http://schemas.openxmlformats.org/officeDocument/2006/relationships/notesSlide" Target="../notesSlides/notesSlide6.xml"/><Relationship Id="rId4" Type="http://schemas.openxmlformats.org/officeDocument/2006/relationships/image" Target="../media/image26.png"/><Relationship Id="rId5" Type="http://schemas.openxmlformats.org/officeDocument/2006/relationships/oleObject" Target="../embeddings/oleObject10.bin"/><Relationship Id="rId6" Type="http://schemas.openxmlformats.org/officeDocument/2006/relationships/image" Target="../media/image21.emf"/><Relationship Id="rId7" Type="http://schemas.openxmlformats.org/officeDocument/2006/relationships/image" Target="../media/image27.png"/><Relationship Id="rId8" Type="http://schemas.openxmlformats.org/officeDocument/2006/relationships/oleObject" Target="../embeddings/oleObject11.bin"/><Relationship Id="rId9" Type="http://schemas.openxmlformats.org/officeDocument/2006/relationships/image" Target="../media/image22.emf"/><Relationship Id="rId10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4" Type="http://schemas.openxmlformats.org/officeDocument/2006/relationships/image" Target="../media/image3.png"/><Relationship Id="rId5" Type="http://schemas.openxmlformats.org/officeDocument/2006/relationships/oleObject" Target="../embeddings/oleObject15.bin"/><Relationship Id="rId6" Type="http://schemas.openxmlformats.org/officeDocument/2006/relationships/image" Target="../media/image30.emf"/><Relationship Id="rId7" Type="http://schemas.openxmlformats.org/officeDocument/2006/relationships/oleObject" Target="../embeddings/oleObject16.bin"/><Relationship Id="rId8" Type="http://schemas.openxmlformats.org/officeDocument/2006/relationships/image" Target="../media/image31.emf"/><Relationship Id="rId9" Type="http://schemas.openxmlformats.org/officeDocument/2006/relationships/oleObject" Target="../embeddings/oleObject17.bin"/><Relationship Id="rId10" Type="http://schemas.openxmlformats.org/officeDocument/2006/relationships/image" Target="../media/image32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5.emf"/><Relationship Id="rId12" Type="http://schemas.openxmlformats.org/officeDocument/2006/relationships/oleObject" Target="../embeddings/oleObject21.bin"/><Relationship Id="rId13" Type="http://schemas.openxmlformats.org/officeDocument/2006/relationships/image" Target="../media/image36.emf"/><Relationship Id="rId14" Type="http://schemas.openxmlformats.org/officeDocument/2006/relationships/oleObject" Target="../embeddings/oleObject22.bin"/><Relationship Id="rId15" Type="http://schemas.openxmlformats.org/officeDocument/2006/relationships/image" Target="../media/image37.emf"/><Relationship Id="rId16" Type="http://schemas.openxmlformats.org/officeDocument/2006/relationships/oleObject" Target="../embeddings/oleObject23.bin"/><Relationship Id="rId17" Type="http://schemas.openxmlformats.org/officeDocument/2006/relationships/image" Target="../media/image38.e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4.xml"/><Relationship Id="rId3" Type="http://schemas.openxmlformats.org/officeDocument/2006/relationships/notesSlide" Target="../notesSlides/notesSlide8.xml"/><Relationship Id="rId4" Type="http://schemas.openxmlformats.org/officeDocument/2006/relationships/image" Target="../media/image3.png"/><Relationship Id="rId5" Type="http://schemas.openxmlformats.org/officeDocument/2006/relationships/image" Target="../media/image39.png"/><Relationship Id="rId6" Type="http://schemas.openxmlformats.org/officeDocument/2006/relationships/oleObject" Target="../embeddings/oleObject18.bin"/><Relationship Id="rId7" Type="http://schemas.openxmlformats.org/officeDocument/2006/relationships/image" Target="../media/image33.emf"/><Relationship Id="rId8" Type="http://schemas.openxmlformats.org/officeDocument/2006/relationships/oleObject" Target="../embeddings/oleObject19.bin"/><Relationship Id="rId9" Type="http://schemas.openxmlformats.org/officeDocument/2006/relationships/image" Target="../media/image34.emf"/><Relationship Id="rId10" Type="http://schemas.openxmlformats.org/officeDocument/2006/relationships/oleObject" Target="../embeddings/oleObject20.bin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image" Target="../media/image26.png"/><Relationship Id="rId20" Type="http://schemas.openxmlformats.org/officeDocument/2006/relationships/image" Target="../media/image24.emf"/><Relationship Id="rId10" Type="http://schemas.openxmlformats.org/officeDocument/2006/relationships/oleObject" Target="../embeddings/oleObject26.bin"/><Relationship Id="rId11" Type="http://schemas.openxmlformats.org/officeDocument/2006/relationships/image" Target="../media/image21.emf"/><Relationship Id="rId12" Type="http://schemas.openxmlformats.org/officeDocument/2006/relationships/image" Target="../media/image27.png"/><Relationship Id="rId13" Type="http://schemas.openxmlformats.org/officeDocument/2006/relationships/oleObject" Target="../embeddings/oleObject27.bin"/><Relationship Id="rId14" Type="http://schemas.openxmlformats.org/officeDocument/2006/relationships/image" Target="../media/image22.emf"/><Relationship Id="rId15" Type="http://schemas.openxmlformats.org/officeDocument/2006/relationships/image" Target="../media/image28.png"/><Relationship Id="rId16" Type="http://schemas.openxmlformats.org/officeDocument/2006/relationships/oleObject" Target="../embeddings/oleObject28.bin"/><Relationship Id="rId17" Type="http://schemas.openxmlformats.org/officeDocument/2006/relationships/image" Target="../media/image23.emf"/><Relationship Id="rId18" Type="http://schemas.openxmlformats.org/officeDocument/2006/relationships/image" Target="../media/image29.png"/><Relationship Id="rId19" Type="http://schemas.openxmlformats.org/officeDocument/2006/relationships/oleObject" Target="../embeddings/oleObject29.bin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4.xml"/><Relationship Id="rId3" Type="http://schemas.openxmlformats.org/officeDocument/2006/relationships/notesSlide" Target="../notesSlides/notesSlide9.xml"/><Relationship Id="rId4" Type="http://schemas.openxmlformats.org/officeDocument/2006/relationships/image" Target="../media/image3.png"/><Relationship Id="rId5" Type="http://schemas.openxmlformats.org/officeDocument/2006/relationships/oleObject" Target="../embeddings/oleObject24.bin"/><Relationship Id="rId6" Type="http://schemas.openxmlformats.org/officeDocument/2006/relationships/image" Target="../media/image40.emf"/><Relationship Id="rId7" Type="http://schemas.openxmlformats.org/officeDocument/2006/relationships/oleObject" Target="../embeddings/oleObject25.bin"/><Relationship Id="rId8" Type="http://schemas.openxmlformats.org/officeDocument/2006/relationships/image" Target="../media/image4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5325"/>
            <a:ext cx="7772400" cy="1470025"/>
          </a:xfrm>
        </p:spPr>
        <p:txBody>
          <a:bodyPr/>
          <a:lstStyle/>
          <a:p>
            <a:r>
              <a:rPr lang="nl-NL" sz="4000" dirty="0" err="1" smtClean="0">
                <a:latin typeface="Arial"/>
                <a:cs typeface="Arial"/>
              </a:rPr>
              <a:t>Universality</a:t>
            </a:r>
            <a:r>
              <a:rPr lang="nl-NL" sz="4000" dirty="0" smtClean="0">
                <a:latin typeface="Arial"/>
                <a:cs typeface="Arial"/>
              </a:rPr>
              <a:t> of TMD </a:t>
            </a:r>
            <a:r>
              <a:rPr lang="nl-NL" sz="4000" dirty="0" err="1" smtClean="0">
                <a:latin typeface="Arial"/>
                <a:cs typeface="Arial"/>
              </a:rPr>
              <a:t>distribution</a:t>
            </a:r>
            <a:r>
              <a:rPr lang="nl-NL" sz="4000" dirty="0" smtClean="0">
                <a:latin typeface="Arial"/>
                <a:cs typeface="Arial"/>
              </a:rPr>
              <a:t> </a:t>
            </a:r>
            <a:r>
              <a:rPr lang="nl-NL" sz="4000" dirty="0" err="1" smtClean="0">
                <a:latin typeface="Arial"/>
                <a:cs typeface="Arial"/>
              </a:rPr>
              <a:t>functions</a:t>
            </a:r>
            <a:endParaRPr lang="nl-NL" sz="4000" dirty="0">
              <a:latin typeface="Arial"/>
              <a:cs typeface="Arial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25138" y="3229228"/>
            <a:ext cx="7099462" cy="17526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nl-NL" sz="2200" u="sng" dirty="0">
                <a:solidFill>
                  <a:schemeClr val="tx1"/>
                </a:solidFill>
                <a:latin typeface="Arial"/>
                <a:cs typeface="Arial"/>
              </a:rPr>
              <a:t>Maarten </a:t>
            </a:r>
            <a:r>
              <a:rPr lang="nl-NL" sz="2200" u="sng" dirty="0" err="1" smtClean="0">
                <a:solidFill>
                  <a:schemeClr val="tx1"/>
                </a:solidFill>
                <a:latin typeface="Arial"/>
                <a:cs typeface="Arial"/>
              </a:rPr>
              <a:t>Buffing</a:t>
            </a:r>
            <a:r>
              <a:rPr lang="nl-NL" sz="2200" dirty="0" smtClean="0">
                <a:solidFill>
                  <a:schemeClr val="tx1"/>
                </a:solidFill>
                <a:latin typeface="Arial"/>
                <a:cs typeface="Arial"/>
              </a:rPr>
              <a:t>, </a:t>
            </a:r>
            <a:r>
              <a:rPr lang="nl-NL" sz="2200" dirty="0" err="1" smtClean="0">
                <a:solidFill>
                  <a:schemeClr val="tx1"/>
                </a:solidFill>
                <a:latin typeface="Arial"/>
                <a:cs typeface="Arial"/>
              </a:rPr>
              <a:t>Asmita</a:t>
            </a:r>
            <a:r>
              <a:rPr lang="nl-NL" sz="2200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nl-NL" sz="2200" dirty="0" err="1" smtClean="0">
                <a:solidFill>
                  <a:schemeClr val="tx1"/>
                </a:solidFill>
                <a:latin typeface="Arial"/>
                <a:cs typeface="Arial"/>
              </a:rPr>
              <a:t>Mukherjee</a:t>
            </a:r>
            <a:r>
              <a:rPr lang="nl-NL" sz="2200" dirty="0" smtClean="0">
                <a:solidFill>
                  <a:schemeClr val="tx1"/>
                </a:solidFill>
                <a:latin typeface="Arial"/>
                <a:cs typeface="Arial"/>
              </a:rPr>
              <a:t> &amp; Piet Mulders</a:t>
            </a:r>
            <a:endParaRPr lang="nl-NL" sz="2200" dirty="0">
              <a:solidFill>
                <a:schemeClr val="tx1"/>
              </a:solidFill>
              <a:latin typeface="Arial"/>
              <a:cs typeface="Arial"/>
            </a:endParaRPr>
          </a:p>
          <a:p>
            <a:pPr>
              <a:lnSpc>
                <a:spcPct val="90000"/>
              </a:lnSpc>
            </a:pPr>
            <a:endParaRPr lang="nl-NL" sz="2200" dirty="0">
              <a:solidFill>
                <a:schemeClr val="tx1"/>
              </a:solidFill>
              <a:latin typeface="Arial"/>
              <a:cs typeface="Arial"/>
            </a:endParaRPr>
          </a:p>
          <a:p>
            <a:pPr>
              <a:lnSpc>
                <a:spcPct val="90000"/>
              </a:lnSpc>
            </a:pPr>
            <a:r>
              <a:rPr lang="nl-NL" sz="2200" dirty="0" smtClean="0">
                <a:solidFill>
                  <a:schemeClr val="tx1"/>
                </a:solidFill>
                <a:latin typeface="Arial"/>
                <a:cs typeface="Arial"/>
              </a:rPr>
              <a:t>DIS 2013, Marseille</a:t>
            </a:r>
            <a:endParaRPr lang="nl-NL" sz="2200" dirty="0">
              <a:solidFill>
                <a:schemeClr val="tx1"/>
              </a:solidFill>
              <a:latin typeface="Arial"/>
              <a:cs typeface="Arial"/>
            </a:endParaRPr>
          </a:p>
          <a:p>
            <a:pPr>
              <a:lnSpc>
                <a:spcPct val="90000"/>
              </a:lnSpc>
            </a:pPr>
            <a:r>
              <a:rPr lang="nl-NL" sz="1800" dirty="0" smtClean="0">
                <a:solidFill>
                  <a:schemeClr val="tx1"/>
                </a:solidFill>
                <a:latin typeface="Arial"/>
                <a:cs typeface="Arial"/>
              </a:rPr>
              <a:t>April 24, 2013</a:t>
            </a:r>
            <a:endParaRPr lang="nl-NL" sz="18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4302" y="4645251"/>
            <a:ext cx="2163834" cy="9547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505" y="4645250"/>
            <a:ext cx="3234928" cy="9601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03718" y="200716"/>
            <a:ext cx="964172" cy="916154"/>
          </a:xfrm>
          <a:prstGeom prst="rect">
            <a:avLst/>
          </a:prstGeom>
        </p:spPr>
      </p:pic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1025138" y="5952532"/>
            <a:ext cx="7099462" cy="4732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nl-NL" sz="1600" dirty="0" err="1" smtClean="0">
                <a:solidFill>
                  <a:schemeClr val="tx1"/>
                </a:solidFill>
                <a:latin typeface="Arial"/>
                <a:cs typeface="Arial"/>
              </a:rPr>
              <a:t>m.g.a.buffing@vu.nl</a:t>
            </a:r>
            <a:r>
              <a:rPr lang="nl-NL" sz="1600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nl-NL" sz="1600" dirty="0" smtClean="0">
                <a:solidFill>
                  <a:schemeClr val="tx1"/>
                </a:solidFill>
                <a:latin typeface="Arial"/>
                <a:cs typeface="Arial"/>
              </a:rPr>
              <a:t>     </a:t>
            </a:r>
            <a:r>
              <a:rPr lang="nl-NL" sz="1600" dirty="0" err="1" smtClean="0">
                <a:solidFill>
                  <a:schemeClr val="tx1"/>
                </a:solidFill>
                <a:latin typeface="Arial"/>
                <a:cs typeface="Arial"/>
              </a:rPr>
              <a:t>asmita@phy.iitb.ac.in</a:t>
            </a:r>
            <a:r>
              <a:rPr lang="nl-NL" sz="1600" dirty="0" smtClean="0">
                <a:solidFill>
                  <a:schemeClr val="tx1"/>
                </a:solidFill>
                <a:latin typeface="Arial"/>
                <a:cs typeface="Arial"/>
              </a:rPr>
              <a:t>      </a:t>
            </a:r>
            <a:r>
              <a:rPr lang="nl-NL" sz="1600" dirty="0" err="1" smtClean="0">
                <a:solidFill>
                  <a:schemeClr val="tx1"/>
                </a:solidFill>
                <a:latin typeface="Arial"/>
                <a:cs typeface="Arial"/>
              </a:rPr>
              <a:t>mulders@few.vu.nl</a:t>
            </a:r>
            <a:endParaRPr lang="nl-NL" sz="1600" dirty="0" smtClean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991031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457200" y="1208664"/>
            <a:ext cx="8229600" cy="5370120"/>
          </a:xfrm>
        </p:spPr>
        <p:txBody>
          <a:bodyPr>
            <a:noAutofit/>
          </a:bodyPr>
          <a:lstStyle/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latin typeface="Arial"/>
                <a:cs typeface="Arial"/>
              </a:rPr>
              <a:t>All contributing matrix elements can be classified according to their rank and behavior under time reversal symmetry</a:t>
            </a:r>
            <a:endParaRPr lang="en-US" sz="2000" dirty="0">
              <a:latin typeface="Arial"/>
              <a:cs typeface="Arial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n-US" sz="2000" dirty="0" smtClean="0">
              <a:latin typeface="Arial"/>
              <a:cs typeface="Arial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n-US" sz="2000" dirty="0">
              <a:latin typeface="Arial"/>
              <a:cs typeface="Arial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n-US" sz="2000" dirty="0" smtClean="0">
              <a:latin typeface="Arial"/>
              <a:cs typeface="Arial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n-US" sz="2000" dirty="0" smtClean="0">
              <a:latin typeface="Arial"/>
              <a:cs typeface="Arial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n-US" sz="2000" dirty="0">
              <a:latin typeface="Arial"/>
              <a:cs typeface="Arial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latin typeface="Arial"/>
                <a:cs typeface="Arial"/>
              </a:rPr>
              <a:t>Behavior of TMDs under time reversal symmetry and rank can be used to identify their corresponding matrix element</a:t>
            </a: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n-US" sz="1000" dirty="0" smtClean="0">
              <a:latin typeface="Arial"/>
              <a:cs typeface="Arial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latin typeface="Arial"/>
                <a:cs typeface="Arial"/>
              </a:rPr>
              <a:t>E.g.</a:t>
            </a: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457200" y="384302"/>
            <a:ext cx="8229600" cy="763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rgbClr val="0000FF"/>
                </a:solidFill>
                <a:latin typeface="Arial"/>
                <a:cs typeface="Arial"/>
              </a:rPr>
              <a:t>Classifying the </a:t>
            </a:r>
            <a:r>
              <a:rPr lang="en-US" sz="3600" dirty="0" err="1" smtClean="0">
                <a:solidFill>
                  <a:srgbClr val="0000FF"/>
                </a:solidFill>
                <a:latin typeface="Arial"/>
                <a:cs typeface="Arial"/>
              </a:rPr>
              <a:t>nonuniversality</a:t>
            </a:r>
            <a:endParaRPr lang="en-US" sz="3600" dirty="0" smtClean="0">
              <a:solidFill>
                <a:srgbClr val="0000FF"/>
              </a:solidFill>
              <a:latin typeface="Arial"/>
              <a:cs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03718" y="200716"/>
            <a:ext cx="964172" cy="916154"/>
          </a:xfrm>
          <a:prstGeom prst="rect">
            <a:avLst/>
          </a:prstGeom>
        </p:spPr>
      </p:pic>
      <p:graphicFrame>
        <p:nvGraphicFramePr>
          <p:cNvPr id="8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1928957"/>
              </p:ext>
            </p:extLst>
          </p:nvPr>
        </p:nvGraphicFramePr>
        <p:xfrm>
          <a:off x="823043" y="1890713"/>
          <a:ext cx="6124575" cy="566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727" name="Equation" r:id="rId5" imgW="3136900" imgH="292100" progId="Equation.3">
                  <p:embed/>
                </p:oleObj>
              </mc:Choice>
              <mc:Fallback>
                <p:oleObj name="Equation" r:id="rId5" imgW="3136900" imgH="292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3043" y="1890713"/>
                        <a:ext cx="6124575" cy="566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Straight Arrow Connector 9"/>
          <p:cNvCxnSpPr>
            <a:cxnSpLocks noChangeShapeType="1"/>
          </p:cNvCxnSpPr>
          <p:nvPr/>
        </p:nvCxnSpPr>
        <p:spPr bwMode="auto">
          <a:xfrm flipV="1">
            <a:off x="4114800" y="2371725"/>
            <a:ext cx="0" cy="381000"/>
          </a:xfrm>
          <a:prstGeom prst="straightConnector1">
            <a:avLst/>
          </a:prstGeom>
          <a:noFill/>
          <a:ln w="25400">
            <a:solidFill>
              <a:srgbClr val="0000FF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2" name="TextBox 11"/>
          <p:cNvSpPr txBox="1"/>
          <p:nvPr/>
        </p:nvSpPr>
        <p:spPr bwMode="auto">
          <a:xfrm>
            <a:off x="3733800" y="2701925"/>
            <a:ext cx="968760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Aft>
                <a:spcPts val="200"/>
              </a:spcAft>
              <a:defRPr/>
            </a:pPr>
            <a:r>
              <a:rPr lang="en-US" sz="2000" dirty="0">
                <a:solidFill>
                  <a:srgbClr val="0000FF"/>
                </a:solidFill>
                <a:latin typeface="Arial"/>
                <a:ea typeface="ＭＳ Ｐゴシック" charset="0"/>
                <a:cs typeface="Arial"/>
              </a:rPr>
              <a:t>T-even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876800" y="2355850"/>
            <a:ext cx="4090483" cy="746185"/>
            <a:chOff x="4876800" y="2514600"/>
            <a:chExt cx="4090483" cy="746185"/>
          </a:xfrm>
        </p:grpSpPr>
        <p:cxnSp>
          <p:nvCxnSpPr>
            <p:cNvPr id="11" name="Straight Arrow Connector 10"/>
            <p:cNvCxnSpPr>
              <a:cxnSpLocks noChangeShapeType="1"/>
            </p:cNvCxnSpPr>
            <p:nvPr/>
          </p:nvCxnSpPr>
          <p:spPr bwMode="auto">
            <a:xfrm flipV="1">
              <a:off x="6191771" y="2514600"/>
              <a:ext cx="0" cy="381000"/>
            </a:xfrm>
            <a:prstGeom prst="straightConnector1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sp>
          <p:nvSpPr>
            <p:cNvPr id="13" name="TextBox 12"/>
            <p:cNvSpPr txBox="1"/>
            <p:nvPr/>
          </p:nvSpPr>
          <p:spPr bwMode="auto">
            <a:xfrm>
              <a:off x="4876800" y="2860675"/>
              <a:ext cx="4090483" cy="4001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spcAft>
                  <a:spcPts val="200"/>
                </a:spcAft>
                <a:defRPr/>
              </a:pPr>
              <a:r>
                <a:rPr lang="en-US" sz="2000" dirty="0">
                  <a:solidFill>
                    <a:srgbClr val="0000FF"/>
                  </a:solidFill>
                  <a:latin typeface="Arial"/>
                  <a:ea typeface="ＭＳ Ｐゴシック" charset="0"/>
                  <a:cs typeface="Arial"/>
                </a:rPr>
                <a:t>T-odd (</a:t>
              </a:r>
              <a:r>
                <a:rPr lang="en-US" sz="2000" dirty="0" err="1">
                  <a:solidFill>
                    <a:srgbClr val="0000FF"/>
                  </a:solidFill>
                  <a:latin typeface="Arial"/>
                  <a:ea typeface="ＭＳ Ｐゴシック" charset="0"/>
                  <a:cs typeface="Arial"/>
                </a:rPr>
                <a:t>gluonic</a:t>
              </a:r>
              <a:r>
                <a:rPr lang="en-US" sz="2000" dirty="0">
                  <a:solidFill>
                    <a:srgbClr val="0000FF"/>
                  </a:solidFill>
                  <a:latin typeface="Arial"/>
                  <a:ea typeface="ＭＳ Ｐゴシック" charset="0"/>
                  <a:cs typeface="Arial"/>
                </a:rPr>
                <a:t> pole or ETQS </a:t>
              </a:r>
              <a:r>
                <a:rPr lang="en-US" sz="2000" dirty="0" err="1">
                  <a:solidFill>
                    <a:srgbClr val="0000FF"/>
                  </a:solidFill>
                  <a:latin typeface="Arial"/>
                  <a:ea typeface="ＭＳ Ｐゴシック" charset="0"/>
                  <a:cs typeface="Arial"/>
                </a:rPr>
                <a:t>m.e.</a:t>
              </a:r>
              <a:r>
                <a:rPr lang="en-US" sz="2000" dirty="0">
                  <a:solidFill>
                    <a:srgbClr val="0000FF"/>
                  </a:solidFill>
                  <a:latin typeface="Arial"/>
                  <a:ea typeface="ＭＳ Ｐゴシック" charset="0"/>
                  <a:cs typeface="Arial"/>
                </a:rPr>
                <a:t>)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029200" y="3164759"/>
            <a:ext cx="2667305" cy="544512"/>
            <a:chOff x="5029200" y="3341688"/>
            <a:chExt cx="2667305" cy="544512"/>
          </a:xfrm>
        </p:grpSpPr>
        <p:graphicFrame>
          <p:nvGraphicFramePr>
            <p:cNvPr id="9" name="Objec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5397657"/>
                </p:ext>
              </p:extLst>
            </p:nvPr>
          </p:nvGraphicFramePr>
          <p:xfrm>
            <a:off x="5043793" y="3341688"/>
            <a:ext cx="2652712" cy="5413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8728" name="Equation" r:id="rId7" imgW="1358900" imgH="279400" progId="Equation.3">
                    <p:embed/>
                  </p:oleObj>
                </mc:Choice>
                <mc:Fallback>
                  <p:oleObj name="Equation" r:id="rId7" imgW="1358900" imgH="2794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43793" y="3341688"/>
                          <a:ext cx="2652712" cy="5413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7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" name="Rounded Rectangle 14"/>
            <p:cNvSpPr>
              <a:spLocks noChangeArrowheads="1"/>
            </p:cNvSpPr>
            <p:nvPr/>
          </p:nvSpPr>
          <p:spPr bwMode="auto">
            <a:xfrm>
              <a:off x="5029200" y="3352800"/>
              <a:ext cx="2667000" cy="533400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spcAft>
                  <a:spcPts val="20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828800" y="3174284"/>
            <a:ext cx="2895600" cy="534987"/>
            <a:chOff x="1828800" y="3351213"/>
            <a:chExt cx="2895600" cy="534987"/>
          </a:xfrm>
        </p:grpSpPr>
        <p:graphicFrame>
          <p:nvGraphicFramePr>
            <p:cNvPr id="7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33140570"/>
                </p:ext>
              </p:extLst>
            </p:nvPr>
          </p:nvGraphicFramePr>
          <p:xfrm>
            <a:off x="1908175" y="3351213"/>
            <a:ext cx="2776538" cy="5191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8729" name="Equation" r:id="rId9" imgW="1422400" imgH="266700" progId="Equation.3">
                    <p:embed/>
                  </p:oleObj>
                </mc:Choice>
                <mc:Fallback>
                  <p:oleObj name="Equation" r:id="rId9" imgW="1422400" imgH="2667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08175" y="3351213"/>
                          <a:ext cx="2776538" cy="5191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" name="Rounded Rectangle 16"/>
            <p:cNvSpPr>
              <a:spLocks noChangeArrowheads="1"/>
            </p:cNvSpPr>
            <p:nvPr/>
          </p:nvSpPr>
          <p:spPr bwMode="auto">
            <a:xfrm>
              <a:off x="1828800" y="3352800"/>
              <a:ext cx="2895600" cy="533400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spcAft>
                  <a:spcPts val="20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graphicFrame>
        <p:nvGraphicFramePr>
          <p:cNvPr id="2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422655"/>
              </p:ext>
            </p:extLst>
          </p:nvPr>
        </p:nvGraphicFramePr>
        <p:xfrm>
          <a:off x="1574910" y="4294187"/>
          <a:ext cx="2322513" cy="873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730" name="Equation" r:id="rId11" imgW="1181100" imgH="444500" progId="Equation.3">
                  <p:embed/>
                </p:oleObj>
              </mc:Choice>
              <mc:Fallback>
                <p:oleObj name="Equation" r:id="rId11" imgW="11811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4910" y="4294187"/>
                        <a:ext cx="2322513" cy="873125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1950021"/>
              </p:ext>
            </p:extLst>
          </p:nvPr>
        </p:nvGraphicFramePr>
        <p:xfrm>
          <a:off x="1570005" y="5093304"/>
          <a:ext cx="3470275" cy="1022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731" name="Equation" r:id="rId13" imgW="1765300" imgH="520700" progId="Equation.3">
                  <p:embed/>
                </p:oleObj>
              </mc:Choice>
              <mc:Fallback>
                <p:oleObj name="Equation" r:id="rId13" imgW="1765300" imgH="520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0005" y="5093304"/>
                        <a:ext cx="3470275" cy="1022350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7" name="Group 26"/>
          <p:cNvGrpSpPr/>
          <p:nvPr/>
        </p:nvGrpSpPr>
        <p:grpSpPr>
          <a:xfrm>
            <a:off x="5179711" y="4618275"/>
            <a:ext cx="2900710" cy="400110"/>
            <a:chOff x="4201133" y="5158025"/>
            <a:chExt cx="2900710" cy="400110"/>
          </a:xfrm>
        </p:grpSpPr>
        <p:cxnSp>
          <p:nvCxnSpPr>
            <p:cNvPr id="25" name="Straight Arrow Connector 24"/>
            <p:cNvCxnSpPr>
              <a:cxnSpLocks noChangeShapeType="1"/>
            </p:cNvCxnSpPr>
            <p:nvPr/>
          </p:nvCxnSpPr>
          <p:spPr bwMode="auto">
            <a:xfrm>
              <a:off x="4201133" y="5358080"/>
              <a:ext cx="523267" cy="0"/>
            </a:xfrm>
            <a:prstGeom prst="straightConnector1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sp>
          <p:nvSpPr>
            <p:cNvPr id="26" name="TextBox 25"/>
            <p:cNvSpPr txBox="1"/>
            <p:nvPr/>
          </p:nvSpPr>
          <p:spPr bwMode="auto">
            <a:xfrm>
              <a:off x="4948474" y="5158025"/>
              <a:ext cx="2153369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Aft>
                  <a:spcPts val="200"/>
                </a:spcAft>
                <a:defRPr/>
              </a:pPr>
              <a:r>
                <a:rPr lang="en-US" sz="2000" dirty="0">
                  <a:solidFill>
                    <a:srgbClr val="0000FF"/>
                  </a:solidFill>
                  <a:latin typeface="Arial"/>
                  <a:ea typeface="ＭＳ Ｐゴシック" charset="0"/>
                  <a:cs typeface="Arial"/>
                </a:rPr>
                <a:t>T</a:t>
              </a:r>
              <a:r>
                <a:rPr lang="en-US" sz="2000" dirty="0" smtClean="0">
                  <a:solidFill>
                    <a:srgbClr val="0000FF"/>
                  </a:solidFill>
                  <a:latin typeface="Arial"/>
                  <a:ea typeface="ＭＳ Ｐゴシック" charset="0"/>
                  <a:cs typeface="Arial"/>
                </a:rPr>
                <a:t>-odd   &amp; rank 1</a:t>
              </a:r>
              <a:endParaRPr lang="en-US" sz="2000" dirty="0">
                <a:solidFill>
                  <a:srgbClr val="0000FF"/>
                </a:solidFill>
                <a:latin typeface="Arial"/>
                <a:ea typeface="ＭＳ Ｐゴシック" charset="0"/>
                <a:cs typeface="Arial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5179769" y="5441920"/>
            <a:ext cx="2853027" cy="400110"/>
            <a:chOff x="4996157" y="6156295"/>
            <a:chExt cx="2853027" cy="400110"/>
          </a:xfrm>
        </p:grpSpPr>
        <p:cxnSp>
          <p:nvCxnSpPr>
            <p:cNvPr id="28" name="Straight Arrow Connector 27"/>
            <p:cNvCxnSpPr>
              <a:cxnSpLocks noChangeShapeType="1"/>
            </p:cNvCxnSpPr>
            <p:nvPr/>
          </p:nvCxnSpPr>
          <p:spPr bwMode="auto">
            <a:xfrm>
              <a:off x="4996157" y="6356350"/>
              <a:ext cx="523267" cy="0"/>
            </a:xfrm>
            <a:prstGeom prst="straightConnector1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sp>
          <p:nvSpPr>
            <p:cNvPr id="29" name="TextBox 28"/>
            <p:cNvSpPr txBox="1"/>
            <p:nvPr/>
          </p:nvSpPr>
          <p:spPr bwMode="auto">
            <a:xfrm>
              <a:off x="5743498" y="6156295"/>
              <a:ext cx="2105686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Aft>
                  <a:spcPts val="200"/>
                </a:spcAft>
                <a:defRPr/>
              </a:pPr>
              <a:r>
                <a:rPr lang="en-US" sz="2000" dirty="0">
                  <a:solidFill>
                    <a:srgbClr val="0000FF"/>
                  </a:solidFill>
                  <a:latin typeface="Arial"/>
                  <a:ea typeface="ＭＳ Ｐゴシック" charset="0"/>
                  <a:cs typeface="Arial"/>
                </a:rPr>
                <a:t>T</a:t>
              </a:r>
              <a:r>
                <a:rPr lang="en-US" sz="2000" dirty="0" smtClean="0">
                  <a:solidFill>
                    <a:srgbClr val="0000FF"/>
                  </a:solidFill>
                  <a:latin typeface="Arial"/>
                  <a:ea typeface="ＭＳ Ｐゴシック" charset="0"/>
                  <a:cs typeface="Arial"/>
                </a:rPr>
                <a:t>-even &amp; rank 2</a:t>
              </a:r>
              <a:endParaRPr lang="en-US" sz="2000" dirty="0">
                <a:solidFill>
                  <a:srgbClr val="0000FF"/>
                </a:solidFill>
                <a:latin typeface="Arial"/>
                <a:ea typeface="ＭＳ Ｐゴシック" charset="0"/>
                <a:cs typeface="Arial"/>
              </a:endParaRPr>
            </a:p>
          </p:txBody>
        </p:sp>
      </p:grpSp>
      <p:sp>
        <p:nvSpPr>
          <p:cNvPr id="31" name="Text Box 4"/>
          <p:cNvSpPr txBox="1">
            <a:spLocks noChangeArrowheads="1"/>
          </p:cNvSpPr>
          <p:nvPr/>
        </p:nvSpPr>
        <p:spPr bwMode="auto">
          <a:xfrm>
            <a:off x="0" y="6032500"/>
            <a:ext cx="4876800" cy="830997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en-GB" sz="1600" dirty="0" err="1">
                <a:latin typeface="Arial"/>
                <a:cs typeface="Arial"/>
              </a:rPr>
              <a:t>Efremov</a:t>
            </a:r>
            <a:r>
              <a:rPr lang="en-GB" sz="1600" dirty="0">
                <a:latin typeface="Arial"/>
                <a:cs typeface="Arial"/>
              </a:rPr>
              <a:t> &amp;</a:t>
            </a:r>
            <a:r>
              <a:rPr lang="en-GB" sz="1600" dirty="0" smtClean="0">
                <a:latin typeface="Arial"/>
                <a:cs typeface="Arial"/>
              </a:rPr>
              <a:t> </a:t>
            </a:r>
            <a:r>
              <a:rPr lang="en-GB" sz="1600" dirty="0" err="1">
                <a:latin typeface="Arial"/>
                <a:cs typeface="Arial"/>
              </a:rPr>
              <a:t>Teryaev</a:t>
            </a:r>
            <a:r>
              <a:rPr lang="en-GB" sz="1600" dirty="0">
                <a:latin typeface="Arial"/>
                <a:cs typeface="Arial"/>
              </a:rPr>
              <a:t> 1982; </a:t>
            </a:r>
            <a:r>
              <a:rPr lang="en-GB" sz="1600" dirty="0" err="1">
                <a:latin typeface="Arial"/>
                <a:cs typeface="Arial"/>
              </a:rPr>
              <a:t>Qiu</a:t>
            </a:r>
            <a:r>
              <a:rPr lang="en-GB" sz="1600" dirty="0">
                <a:latin typeface="Arial"/>
                <a:cs typeface="Arial"/>
              </a:rPr>
              <a:t> and </a:t>
            </a:r>
            <a:r>
              <a:rPr lang="en-GB" sz="1600" dirty="0" err="1">
                <a:latin typeface="Arial"/>
                <a:cs typeface="Arial"/>
              </a:rPr>
              <a:t>Sterman</a:t>
            </a:r>
            <a:r>
              <a:rPr lang="en-GB" sz="1600" dirty="0">
                <a:latin typeface="Arial"/>
                <a:cs typeface="Arial"/>
              </a:rPr>
              <a:t> 1991</a:t>
            </a:r>
          </a:p>
          <a:p>
            <a:r>
              <a:rPr lang="en-GB" sz="1600" dirty="0" smtClean="0">
                <a:latin typeface="Arial"/>
                <a:cs typeface="Arial"/>
              </a:rPr>
              <a:t>Boer</a:t>
            </a:r>
            <a:r>
              <a:rPr lang="en-GB" sz="1600" dirty="0">
                <a:latin typeface="Arial"/>
                <a:cs typeface="Arial"/>
              </a:rPr>
              <a:t>, </a:t>
            </a:r>
            <a:r>
              <a:rPr lang="en-GB" sz="1600" dirty="0" smtClean="0">
                <a:latin typeface="Arial"/>
                <a:cs typeface="Arial"/>
              </a:rPr>
              <a:t>Mulders &amp; </a:t>
            </a:r>
            <a:r>
              <a:rPr lang="en-GB" sz="1600" dirty="0" err="1">
                <a:latin typeface="Arial"/>
                <a:cs typeface="Arial"/>
              </a:rPr>
              <a:t>Pijlman</a:t>
            </a:r>
            <a:r>
              <a:rPr lang="en-GB" sz="1600" dirty="0">
                <a:latin typeface="Arial"/>
                <a:cs typeface="Arial"/>
              </a:rPr>
              <a:t>, </a:t>
            </a:r>
            <a:r>
              <a:rPr lang="en-GB" sz="1600" dirty="0" smtClean="0">
                <a:latin typeface="Arial"/>
                <a:cs typeface="Arial"/>
              </a:rPr>
              <a:t>NP B667 </a:t>
            </a:r>
            <a:r>
              <a:rPr lang="en-GB" sz="1600" dirty="0">
                <a:latin typeface="Arial"/>
                <a:cs typeface="Arial"/>
              </a:rPr>
              <a:t>(2003) </a:t>
            </a:r>
            <a:r>
              <a:rPr lang="en-GB" sz="1600" dirty="0" smtClean="0">
                <a:latin typeface="Arial"/>
                <a:cs typeface="Arial"/>
              </a:rPr>
              <a:t>201;</a:t>
            </a:r>
          </a:p>
          <a:p>
            <a:r>
              <a:rPr lang="en-US" sz="1600" dirty="0" err="1" smtClean="0">
                <a:latin typeface="Arial"/>
                <a:cs typeface="Arial"/>
              </a:rPr>
              <a:t>Bomhof</a:t>
            </a:r>
            <a:r>
              <a:rPr lang="en-US" sz="1600" dirty="0" smtClean="0">
                <a:latin typeface="Arial"/>
                <a:cs typeface="Arial"/>
              </a:rPr>
              <a:t>, Mulders and </a:t>
            </a:r>
            <a:r>
              <a:rPr lang="en-US" sz="1600" dirty="0" err="1" smtClean="0">
                <a:latin typeface="Arial"/>
                <a:cs typeface="Arial"/>
              </a:rPr>
              <a:t>Pijlman</a:t>
            </a:r>
            <a:r>
              <a:rPr lang="en-US" sz="1600" dirty="0" smtClean="0">
                <a:latin typeface="Arial"/>
                <a:cs typeface="Arial"/>
              </a:rPr>
              <a:t>, EPJ C 47 (2006) 147</a:t>
            </a:r>
            <a:endParaRPr lang="en-GB" sz="1600" dirty="0">
              <a:latin typeface="Arial"/>
              <a:cs typeface="Arial"/>
            </a:endParaRPr>
          </a:p>
        </p:txBody>
      </p:sp>
      <p:sp>
        <p:nvSpPr>
          <p:cNvPr id="3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9ADBC476-F94D-6F47-ACF3-B909B20CE45D}" type="slidenum">
              <a:rPr lang="en-US" sz="1400">
                <a:latin typeface="Arial" charset="0"/>
              </a:rPr>
              <a:pPr eaLnBrk="1" hangingPunct="1"/>
              <a:t>10</a:t>
            </a:fld>
            <a:endParaRPr lang="en-US" sz="14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80614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9ADBC476-F94D-6F47-ACF3-B909B20CE45D}" type="slidenum">
              <a:rPr lang="en-US" sz="1400">
                <a:latin typeface="Arial" charset="0"/>
              </a:rPr>
              <a:pPr eaLnBrk="1" hangingPunct="1"/>
              <a:t>11</a:t>
            </a:fld>
            <a:endParaRPr lang="en-US" sz="1400">
              <a:latin typeface="Arial" charset="0"/>
            </a:endParaRPr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457200" y="1208664"/>
            <a:ext cx="8229600" cy="4917500"/>
          </a:xfrm>
        </p:spPr>
        <p:txBody>
          <a:bodyPr>
            <a:noAutofit/>
          </a:bodyPr>
          <a:lstStyle/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latin typeface="Arial"/>
                <a:cs typeface="Arial"/>
              </a:rPr>
              <a:t>All contributing matrix elements can be classified according to their rank</a:t>
            </a: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n-US" sz="2000" dirty="0">
              <a:latin typeface="Arial"/>
              <a:cs typeface="Arial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n-US" sz="2000" dirty="0" smtClean="0">
              <a:latin typeface="Arial"/>
              <a:cs typeface="Arial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n-US" sz="2000" dirty="0">
              <a:latin typeface="Arial"/>
              <a:cs typeface="Arial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n-US" sz="2000" dirty="0" smtClean="0">
              <a:latin typeface="Arial"/>
              <a:cs typeface="Arial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n-US" sz="2000" dirty="0">
              <a:latin typeface="Arial"/>
              <a:cs typeface="Arial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n-US" sz="2000" dirty="0" smtClean="0">
              <a:latin typeface="Arial"/>
              <a:cs typeface="Arial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latin typeface="Arial"/>
                <a:cs typeface="Arial"/>
              </a:rPr>
              <a:t>The identification with the gluon PDFs yields</a:t>
            </a: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457200" y="384302"/>
            <a:ext cx="8229600" cy="763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rgbClr val="0000FF"/>
                </a:solidFill>
                <a:latin typeface="Arial"/>
                <a:cs typeface="Arial"/>
              </a:rPr>
              <a:t>Ranking the contributions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3718" y="200716"/>
            <a:ext cx="964172" cy="91615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341" y="1896318"/>
            <a:ext cx="7920000" cy="216063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7341" y="4585753"/>
            <a:ext cx="7920000" cy="1882737"/>
          </a:xfrm>
          <a:prstGeom prst="rect">
            <a:avLst/>
          </a:prstGeom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-1" y="6508549"/>
            <a:ext cx="8231705" cy="338554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>
            <a:outerShdw dist="38100" dir="2700000" algn="tl" rotWithShape="0">
              <a:srgbClr val="808080">
                <a:alpha val="42999"/>
              </a:srgb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dirty="0" smtClean="0">
                <a:latin typeface="Arial"/>
                <a:ea typeface="ＭＳ Ｐゴシック" charset="0"/>
                <a:cs typeface="Arial"/>
              </a:rPr>
              <a:t>MGAB, Mukherjee, PJM, PR D86 (2012) 074030; MGAB</a:t>
            </a:r>
            <a:r>
              <a:rPr lang="en-US" sz="1600" dirty="0">
                <a:latin typeface="Arial"/>
                <a:ea typeface="ＭＳ Ｐゴシック" charset="0"/>
                <a:cs typeface="Arial"/>
              </a:rPr>
              <a:t>, </a:t>
            </a:r>
            <a:r>
              <a:rPr lang="en-US" sz="1600" dirty="0" smtClean="0">
                <a:latin typeface="Arial"/>
                <a:ea typeface="ＭＳ Ｐゴシック" charset="0"/>
                <a:cs typeface="Arial"/>
              </a:rPr>
              <a:t>Mukherjee</a:t>
            </a:r>
            <a:r>
              <a:rPr lang="en-US" sz="1600" dirty="0">
                <a:latin typeface="Arial"/>
                <a:ea typeface="ＭＳ Ｐゴシック" charset="0"/>
                <a:cs typeface="Arial"/>
              </a:rPr>
              <a:t>, PJM, in </a:t>
            </a:r>
            <a:r>
              <a:rPr lang="en-US" sz="1600" dirty="0" smtClean="0">
                <a:latin typeface="Arial"/>
                <a:ea typeface="ＭＳ Ｐゴシック" charset="0"/>
                <a:cs typeface="Arial"/>
              </a:rPr>
              <a:t>preparation</a:t>
            </a:r>
            <a:endParaRPr lang="en-US" sz="1600" dirty="0">
              <a:latin typeface="Arial"/>
              <a:ea typeface="ＭＳ Ｐゴシック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228871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4302"/>
            <a:ext cx="8229600" cy="763159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00FF"/>
                </a:solidFill>
                <a:latin typeface="Arial"/>
                <a:cs typeface="Arial"/>
              </a:rPr>
              <a:t>TMD </a:t>
            </a:r>
            <a:r>
              <a:rPr lang="en-US" sz="3600" dirty="0" err="1" smtClean="0">
                <a:solidFill>
                  <a:srgbClr val="0000FF"/>
                </a:solidFill>
                <a:latin typeface="Arial"/>
                <a:cs typeface="Arial"/>
              </a:rPr>
              <a:t>correlators</a:t>
            </a:r>
            <a:r>
              <a:rPr lang="en-US" sz="3600" dirty="0" smtClean="0">
                <a:solidFill>
                  <a:srgbClr val="0000FF"/>
                </a:solidFill>
                <a:latin typeface="Arial"/>
                <a:cs typeface="Arial"/>
              </a:rPr>
              <a:t> for gluons</a:t>
            </a:r>
            <a:endParaRPr lang="en-US" sz="3600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8664"/>
            <a:ext cx="8229600" cy="4917500"/>
          </a:xfrm>
        </p:spPr>
        <p:txBody>
          <a:bodyPr>
            <a:noAutofit/>
          </a:bodyPr>
          <a:lstStyle/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latin typeface="Arial"/>
                <a:cs typeface="Arial"/>
              </a:rPr>
              <a:t>Gluon TMD </a:t>
            </a:r>
            <a:r>
              <a:rPr lang="en-US" sz="2000" dirty="0" err="1" smtClean="0">
                <a:latin typeface="Arial"/>
                <a:cs typeface="Arial"/>
              </a:rPr>
              <a:t>correlator</a:t>
            </a:r>
            <a:r>
              <a:rPr lang="en-US" sz="2000" dirty="0" smtClean="0">
                <a:latin typeface="Arial"/>
                <a:cs typeface="Arial"/>
              </a:rPr>
              <a:t> can be expanded as</a:t>
            </a: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n-US" sz="2000" dirty="0">
              <a:latin typeface="Arial"/>
              <a:cs typeface="Arial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n-US" sz="2000" dirty="0" smtClean="0">
              <a:latin typeface="Arial"/>
              <a:cs typeface="Arial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n-US" sz="2000" dirty="0">
              <a:latin typeface="Arial"/>
              <a:cs typeface="Arial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n-US" sz="2000" dirty="0" smtClean="0">
              <a:latin typeface="Arial"/>
              <a:cs typeface="Arial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latin typeface="Arial"/>
                <a:cs typeface="Arial"/>
              </a:rPr>
              <a:t>Depending on polarizations, multiple contributing PDFs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03718" y="200716"/>
            <a:ext cx="964172" cy="916154"/>
          </a:xfrm>
          <a:prstGeom prst="rect">
            <a:avLst/>
          </a:prstGeom>
        </p:spPr>
      </p:pic>
      <p:graphicFrame>
        <p:nvGraphicFramePr>
          <p:cNvPr id="30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444296"/>
              </p:ext>
            </p:extLst>
          </p:nvPr>
        </p:nvGraphicFramePr>
        <p:xfrm>
          <a:off x="358775" y="1682750"/>
          <a:ext cx="8547100" cy="103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965" name="Equation" r:id="rId5" imgW="4368800" imgH="533400" progId="Equation.3">
                  <p:embed/>
                </p:oleObj>
              </mc:Choice>
              <mc:Fallback>
                <p:oleObj name="Equation" r:id="rId5" imgW="4368800" imgH="533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775" y="1682750"/>
                        <a:ext cx="8547100" cy="1038225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4" name="Group 13"/>
          <p:cNvGrpSpPr/>
          <p:nvPr/>
        </p:nvGrpSpPr>
        <p:grpSpPr>
          <a:xfrm>
            <a:off x="935388" y="3521118"/>
            <a:ext cx="4606728" cy="2979265"/>
            <a:chOff x="935388" y="3521118"/>
            <a:chExt cx="4606728" cy="2979265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366275" y="4051643"/>
              <a:ext cx="4175841" cy="2300396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2435816" y="3521118"/>
              <a:ext cx="295924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latin typeface="Arial"/>
                  <a:cs typeface="Arial"/>
                </a:rPr>
                <a:t>gluon polarization</a:t>
              </a:r>
              <a:endParaRPr lang="en-US" sz="2000" dirty="0">
                <a:latin typeface="Arial"/>
                <a:cs typeface="Arial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 rot="16200000">
              <a:off x="131165" y="5296051"/>
              <a:ext cx="200855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latin typeface="Arial"/>
                  <a:cs typeface="Arial"/>
                </a:rPr>
                <a:t>nucleon pol.</a:t>
              </a:r>
              <a:endParaRPr lang="en-US" sz="2000" dirty="0">
                <a:latin typeface="Arial"/>
                <a:cs typeface="Arial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2656042" y="5158271"/>
              <a:ext cx="2847673" cy="1173764"/>
              <a:chOff x="2656042" y="5158271"/>
              <a:chExt cx="2847673" cy="1173764"/>
            </a:xfrm>
          </p:grpSpPr>
          <p:sp>
            <p:nvSpPr>
              <p:cNvPr id="29" name="Oval 28"/>
              <p:cNvSpPr/>
              <p:nvPr/>
            </p:nvSpPr>
            <p:spPr>
              <a:xfrm>
                <a:off x="4711534" y="5158271"/>
                <a:ext cx="576000" cy="576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alpha val="0"/>
                    </a:schemeClr>
                  </a:gs>
                  <a:gs pos="1000">
                    <a:srgbClr val="FFFFFF">
                      <a:alpha val="0"/>
                    </a:srgbClr>
                  </a:gs>
                </a:gsLst>
                <a:lin ang="0" scaled="1"/>
                <a:tileRect/>
              </a:gradFill>
              <a:ln w="22225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2656042" y="5756035"/>
                <a:ext cx="576000" cy="576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alpha val="0"/>
                    </a:schemeClr>
                  </a:gs>
                  <a:gs pos="1000">
                    <a:srgbClr val="FFFFFF">
                      <a:alpha val="0"/>
                    </a:srgbClr>
                  </a:gs>
                </a:gsLst>
                <a:lin ang="0" scaled="1"/>
                <a:tileRect/>
              </a:gradFill>
              <a:ln w="22225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4999715" y="5756035"/>
                <a:ext cx="504000" cy="576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alpha val="0"/>
                    </a:schemeClr>
                  </a:gs>
                  <a:gs pos="1000">
                    <a:srgbClr val="FFFFFF">
                      <a:alpha val="0"/>
                    </a:srgbClr>
                  </a:gs>
                </a:gsLst>
                <a:lin ang="0" scaled="1"/>
                <a:tileRect/>
              </a:gradFill>
              <a:ln w="22225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4473240" y="5756035"/>
                <a:ext cx="504000" cy="576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alpha val="0"/>
                    </a:schemeClr>
                  </a:gs>
                  <a:gs pos="1000">
                    <a:srgbClr val="FFFFFF">
                      <a:alpha val="0"/>
                    </a:srgbClr>
                  </a:gs>
                </a:gsLst>
                <a:lin ang="0" scaled="1"/>
                <a:tileRect/>
              </a:gradFill>
              <a:ln w="22225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3" name="TextBox 32"/>
          <p:cNvSpPr txBox="1"/>
          <p:nvPr/>
        </p:nvSpPr>
        <p:spPr>
          <a:xfrm>
            <a:off x="5786322" y="4460641"/>
            <a:ext cx="29900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  <a:latin typeface="Arial"/>
                <a:cs typeface="Arial"/>
              </a:rPr>
              <a:t>T-odd</a:t>
            </a: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9ADBC476-F94D-6F47-ACF3-B909B20CE45D}" type="slidenum">
              <a:rPr lang="en-US" sz="1400">
                <a:latin typeface="Arial" charset="0"/>
              </a:rPr>
              <a:pPr eaLnBrk="1" hangingPunct="1"/>
              <a:t>12</a:t>
            </a:fld>
            <a:endParaRPr lang="en-US" sz="14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4758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4302"/>
            <a:ext cx="8229600" cy="763159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00FF"/>
                </a:solidFill>
                <a:latin typeface="Arial"/>
                <a:cs typeface="Arial"/>
              </a:rPr>
              <a:t>TMD </a:t>
            </a:r>
            <a:r>
              <a:rPr lang="en-US" sz="3600" dirty="0" err="1" smtClean="0">
                <a:solidFill>
                  <a:srgbClr val="0000FF"/>
                </a:solidFill>
                <a:latin typeface="Arial"/>
                <a:cs typeface="Arial"/>
              </a:rPr>
              <a:t>correlators</a:t>
            </a:r>
            <a:r>
              <a:rPr lang="en-US" sz="3600" dirty="0" smtClean="0">
                <a:solidFill>
                  <a:srgbClr val="0000FF"/>
                </a:solidFill>
                <a:latin typeface="Arial"/>
                <a:cs typeface="Arial"/>
              </a:rPr>
              <a:t> for gluons</a:t>
            </a:r>
            <a:endParaRPr lang="en-US" sz="3600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8664"/>
            <a:ext cx="8229600" cy="4917500"/>
          </a:xfrm>
        </p:spPr>
        <p:txBody>
          <a:bodyPr>
            <a:noAutofit/>
          </a:bodyPr>
          <a:lstStyle/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latin typeface="Arial"/>
                <a:cs typeface="Arial"/>
              </a:rPr>
              <a:t>Gluon TMD </a:t>
            </a:r>
            <a:r>
              <a:rPr lang="en-US" sz="2000" dirty="0" err="1" smtClean="0">
                <a:latin typeface="Arial"/>
                <a:cs typeface="Arial"/>
              </a:rPr>
              <a:t>correlator</a:t>
            </a:r>
            <a:r>
              <a:rPr lang="en-US" sz="2000" dirty="0" smtClean="0">
                <a:latin typeface="Arial"/>
                <a:cs typeface="Arial"/>
              </a:rPr>
              <a:t> can be expanded as</a:t>
            </a: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n-US" sz="2000" dirty="0">
              <a:latin typeface="Arial"/>
              <a:cs typeface="Arial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n-US" sz="2000" dirty="0" smtClean="0">
              <a:latin typeface="Arial"/>
              <a:cs typeface="Arial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n-US" sz="2000" dirty="0">
              <a:latin typeface="Arial"/>
              <a:cs typeface="Arial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n-US" sz="2000" dirty="0" smtClean="0">
              <a:latin typeface="Arial"/>
              <a:cs typeface="Arial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latin typeface="Arial"/>
                <a:cs typeface="Arial"/>
              </a:rPr>
              <a:t>Depending on polarizations, multiple contributing PDFs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03718" y="200716"/>
            <a:ext cx="964172" cy="916154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5778127" y="4936668"/>
            <a:ext cx="29900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/>
                <a:cs typeface="Arial"/>
              </a:rPr>
              <a:t>h</a:t>
            </a:r>
            <a:r>
              <a:rPr lang="en-US" sz="2000" baseline="-25000" dirty="0">
                <a:latin typeface="Arial"/>
                <a:cs typeface="Arial"/>
              </a:rPr>
              <a:t>1</a:t>
            </a:r>
            <a:r>
              <a:rPr lang="en-US" sz="2000" baseline="30000" dirty="0">
                <a:sym typeface="Symbol"/>
              </a:rPr>
              <a:t>g </a:t>
            </a:r>
            <a:r>
              <a:rPr lang="en-US" sz="2000" dirty="0">
                <a:latin typeface="Arial"/>
                <a:cs typeface="Arial"/>
              </a:rPr>
              <a:t>is T-even and process</a:t>
            </a:r>
            <a:r>
              <a:rPr lang="en-US" sz="2000" dirty="0" smtClean="0">
                <a:latin typeface="Arial"/>
                <a:cs typeface="Arial"/>
              </a:rPr>
              <a:t>-dependent</a:t>
            </a:r>
            <a:endParaRPr lang="en-US" sz="2000" dirty="0">
              <a:latin typeface="Arial"/>
              <a:cs typeface="Arial"/>
            </a:endParaRPr>
          </a:p>
        </p:txBody>
      </p:sp>
      <p:graphicFrame>
        <p:nvGraphicFramePr>
          <p:cNvPr id="20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4215906"/>
              </p:ext>
            </p:extLst>
          </p:nvPr>
        </p:nvGraphicFramePr>
        <p:xfrm>
          <a:off x="358775" y="1682750"/>
          <a:ext cx="8547100" cy="103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989" name="Equation" r:id="rId5" imgW="4368800" imgH="533400" progId="Equation.3">
                  <p:embed/>
                </p:oleObj>
              </mc:Choice>
              <mc:Fallback>
                <p:oleObj name="Equation" r:id="rId5" imgW="4368800" imgH="533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775" y="1682750"/>
                        <a:ext cx="8547100" cy="1038225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" name="Group 10"/>
          <p:cNvGrpSpPr/>
          <p:nvPr/>
        </p:nvGrpSpPr>
        <p:grpSpPr>
          <a:xfrm>
            <a:off x="935388" y="3521118"/>
            <a:ext cx="4606728" cy="2979265"/>
            <a:chOff x="935388" y="3521118"/>
            <a:chExt cx="4606728" cy="2979265"/>
          </a:xfrm>
        </p:grpSpPr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366275" y="4051643"/>
              <a:ext cx="4175841" cy="2300396"/>
            </a:xfrm>
            <a:prstGeom prst="rect">
              <a:avLst/>
            </a:prstGeom>
          </p:spPr>
        </p:pic>
        <p:sp>
          <p:nvSpPr>
            <p:cNvPr id="33" name="TextBox 32"/>
            <p:cNvSpPr txBox="1"/>
            <p:nvPr/>
          </p:nvSpPr>
          <p:spPr>
            <a:xfrm>
              <a:off x="2435816" y="3521118"/>
              <a:ext cx="295924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latin typeface="Arial"/>
                  <a:cs typeface="Arial"/>
                </a:rPr>
                <a:t>gluon polarization</a:t>
              </a:r>
              <a:endParaRPr lang="en-US" sz="2000" dirty="0">
                <a:latin typeface="Arial"/>
                <a:cs typeface="Arial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 rot="16200000">
              <a:off x="131165" y="5296051"/>
              <a:ext cx="200855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latin typeface="Arial"/>
                  <a:cs typeface="Arial"/>
                </a:rPr>
                <a:t>nucleon pol.</a:t>
              </a:r>
              <a:endParaRPr lang="en-US" sz="2000" dirty="0">
                <a:latin typeface="Arial"/>
                <a:cs typeface="Arial"/>
              </a:endParaRPr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2656042" y="4576319"/>
              <a:ext cx="2847673" cy="1755716"/>
              <a:chOff x="2656042" y="4576319"/>
              <a:chExt cx="2847673" cy="1755716"/>
            </a:xfrm>
          </p:grpSpPr>
          <p:sp>
            <p:nvSpPr>
              <p:cNvPr id="36" name="Oval 35"/>
              <p:cNvSpPr/>
              <p:nvPr/>
            </p:nvSpPr>
            <p:spPr>
              <a:xfrm>
                <a:off x="4711534" y="5158271"/>
                <a:ext cx="576000" cy="576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alpha val="0"/>
                    </a:schemeClr>
                  </a:gs>
                  <a:gs pos="1000">
                    <a:srgbClr val="FFFFFF">
                      <a:alpha val="0"/>
                    </a:srgbClr>
                  </a:gs>
                </a:gsLst>
                <a:lin ang="0" scaled="1"/>
                <a:tileRect/>
              </a:gradFill>
              <a:ln w="2222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2656042" y="5756035"/>
                <a:ext cx="576000" cy="576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alpha val="0"/>
                    </a:schemeClr>
                  </a:gs>
                  <a:gs pos="1000">
                    <a:srgbClr val="FFFFFF">
                      <a:alpha val="0"/>
                    </a:srgbClr>
                  </a:gs>
                </a:gsLst>
                <a:lin ang="0" scaled="1"/>
                <a:tileRect/>
              </a:gradFill>
              <a:ln w="2222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4999715" y="5756035"/>
                <a:ext cx="504000" cy="576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alpha val="0"/>
                    </a:schemeClr>
                  </a:gs>
                  <a:gs pos="1000">
                    <a:srgbClr val="FFFFFF">
                      <a:alpha val="0"/>
                    </a:srgbClr>
                  </a:gs>
                </a:gsLst>
                <a:lin ang="0" scaled="1"/>
                <a:tileRect/>
              </a:gradFill>
              <a:ln w="2222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4473240" y="5756035"/>
                <a:ext cx="504000" cy="576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alpha val="0"/>
                    </a:schemeClr>
                  </a:gs>
                  <a:gs pos="1000">
                    <a:srgbClr val="FFFFFF">
                      <a:alpha val="0"/>
                    </a:srgbClr>
                  </a:gs>
                </a:gsLst>
                <a:lin ang="0" scaled="1"/>
                <a:tileRect/>
              </a:gradFill>
              <a:ln w="2222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Oval 39"/>
              <p:cNvSpPr/>
              <p:nvPr/>
            </p:nvSpPr>
            <p:spPr>
              <a:xfrm>
                <a:off x="4710924" y="4576319"/>
                <a:ext cx="576000" cy="576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alpha val="0"/>
                    </a:schemeClr>
                  </a:gs>
                  <a:gs pos="1000">
                    <a:srgbClr val="FFFFFF">
                      <a:alpha val="0"/>
                    </a:srgbClr>
                  </a:gs>
                </a:gsLst>
                <a:lin ang="0" scaled="1"/>
                <a:tileRect/>
              </a:gradFill>
              <a:ln w="2222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41" name="TextBox 40"/>
          <p:cNvSpPr txBox="1"/>
          <p:nvPr/>
        </p:nvSpPr>
        <p:spPr>
          <a:xfrm>
            <a:off x="5786322" y="4460641"/>
            <a:ext cx="29900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Process dependent</a:t>
            </a:r>
          </a:p>
        </p:txBody>
      </p:sp>
      <p:sp>
        <p:nvSpPr>
          <p:cNvPr id="1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9ADBC476-F94D-6F47-ACF3-B909B20CE45D}" type="slidenum">
              <a:rPr lang="en-US" sz="1400">
                <a:latin typeface="Arial" charset="0"/>
              </a:rPr>
              <a:pPr eaLnBrk="1" hangingPunct="1"/>
              <a:t>13</a:t>
            </a:fld>
            <a:endParaRPr lang="en-US" sz="14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73544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4302"/>
            <a:ext cx="8229600" cy="763159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00FF"/>
                </a:solidFill>
                <a:latin typeface="Arial"/>
                <a:cs typeface="Arial"/>
              </a:rPr>
              <a:t>Color contributions</a:t>
            </a:r>
            <a:endParaRPr lang="en-US" sz="3600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8664"/>
            <a:ext cx="8229600" cy="4917500"/>
          </a:xfrm>
        </p:spPr>
        <p:txBody>
          <a:bodyPr>
            <a:noAutofit/>
          </a:bodyPr>
          <a:lstStyle/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latin typeface="Arial"/>
                <a:cs typeface="Arial"/>
              </a:rPr>
              <a:t>Depending on the process, TMDs contain multiple contributions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03718" y="200716"/>
            <a:ext cx="964172" cy="916154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246700" y="1593133"/>
            <a:ext cx="3348921" cy="897373"/>
            <a:chOff x="644526" y="1531937"/>
            <a:chExt cx="3348921" cy="897373"/>
          </a:xfrm>
        </p:grpSpPr>
        <p:sp>
          <p:nvSpPr>
            <p:cNvPr id="31" name="Rounded Rectangle 30"/>
            <p:cNvSpPr>
              <a:spLocks noChangeArrowheads="1"/>
            </p:cNvSpPr>
            <p:nvPr/>
          </p:nvSpPr>
          <p:spPr bwMode="auto">
            <a:xfrm>
              <a:off x="644526" y="1562535"/>
              <a:ext cx="3348921" cy="866775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spcAft>
                  <a:spcPts val="20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graphicFrame>
          <p:nvGraphicFramePr>
            <p:cNvPr id="33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38660949"/>
                </p:ext>
              </p:extLst>
            </p:nvPr>
          </p:nvGraphicFramePr>
          <p:xfrm>
            <a:off x="705730" y="1531937"/>
            <a:ext cx="3236913" cy="866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4778" name="Equation" r:id="rId5" imgW="1739900" imgH="469900" progId="Equation.3">
                    <p:embed/>
                  </p:oleObj>
                </mc:Choice>
                <mc:Fallback>
                  <p:oleObj name="Equation" r:id="rId5" imgW="1739900" imgH="4699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05730" y="1531937"/>
                          <a:ext cx="3236913" cy="8667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2" name="Group 11"/>
          <p:cNvGrpSpPr/>
          <p:nvPr/>
        </p:nvGrpSpPr>
        <p:grpSpPr>
          <a:xfrm>
            <a:off x="246700" y="2607901"/>
            <a:ext cx="3348921" cy="891781"/>
            <a:chOff x="644526" y="2562004"/>
            <a:chExt cx="3348921" cy="891781"/>
          </a:xfrm>
        </p:grpSpPr>
        <p:graphicFrame>
          <p:nvGraphicFramePr>
            <p:cNvPr id="36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80301194"/>
                </p:ext>
              </p:extLst>
            </p:nvPr>
          </p:nvGraphicFramePr>
          <p:xfrm>
            <a:off x="763857" y="2562004"/>
            <a:ext cx="2930525" cy="866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4779" name="Equation" r:id="rId7" imgW="1574800" imgH="469900" progId="Equation.3">
                    <p:embed/>
                  </p:oleObj>
                </mc:Choice>
                <mc:Fallback>
                  <p:oleObj name="Equation" r:id="rId7" imgW="1574800" imgH="4699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63857" y="2562004"/>
                          <a:ext cx="2930525" cy="8667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9" name="Rounded Rectangle 38"/>
            <p:cNvSpPr>
              <a:spLocks noChangeArrowheads="1"/>
            </p:cNvSpPr>
            <p:nvPr/>
          </p:nvSpPr>
          <p:spPr bwMode="auto">
            <a:xfrm>
              <a:off x="644526" y="2587010"/>
              <a:ext cx="3348921" cy="866775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spcAft>
                  <a:spcPts val="20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46700" y="3621484"/>
            <a:ext cx="3348921" cy="897373"/>
            <a:chOff x="644526" y="3590886"/>
            <a:chExt cx="3348921" cy="897373"/>
          </a:xfrm>
        </p:grpSpPr>
        <p:graphicFrame>
          <p:nvGraphicFramePr>
            <p:cNvPr id="37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45880519"/>
                </p:ext>
              </p:extLst>
            </p:nvPr>
          </p:nvGraphicFramePr>
          <p:xfrm>
            <a:off x="739777" y="3590886"/>
            <a:ext cx="3141662" cy="866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4780" name="Equation" r:id="rId9" imgW="1689100" imgH="469900" progId="Equation.3">
                    <p:embed/>
                  </p:oleObj>
                </mc:Choice>
                <mc:Fallback>
                  <p:oleObj name="Equation" r:id="rId9" imgW="1689100" imgH="4699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39777" y="3590886"/>
                          <a:ext cx="3141662" cy="8667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0" name="Rounded Rectangle 39"/>
            <p:cNvSpPr>
              <a:spLocks noChangeArrowheads="1"/>
            </p:cNvSpPr>
            <p:nvPr/>
          </p:nvSpPr>
          <p:spPr bwMode="auto">
            <a:xfrm>
              <a:off x="644526" y="3621484"/>
              <a:ext cx="3348921" cy="866775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spcAft>
                  <a:spcPts val="20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246699" y="4677505"/>
            <a:ext cx="4695371" cy="879307"/>
            <a:chOff x="644525" y="4662206"/>
            <a:chExt cx="4695371" cy="879307"/>
          </a:xfrm>
        </p:grpSpPr>
        <p:graphicFrame>
          <p:nvGraphicFramePr>
            <p:cNvPr id="20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30105927"/>
                </p:ext>
              </p:extLst>
            </p:nvPr>
          </p:nvGraphicFramePr>
          <p:xfrm>
            <a:off x="751633" y="4662206"/>
            <a:ext cx="4467225" cy="866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4781" name="Equation" r:id="rId11" imgW="2400300" imgH="469900" progId="Equation.3">
                    <p:embed/>
                  </p:oleObj>
                </mc:Choice>
                <mc:Fallback>
                  <p:oleObj name="Equation" r:id="rId11" imgW="2400300" imgH="4699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51633" y="4662206"/>
                          <a:ext cx="4467225" cy="8667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2" name="Rounded Rectangle 51"/>
            <p:cNvSpPr>
              <a:spLocks noChangeArrowheads="1"/>
            </p:cNvSpPr>
            <p:nvPr/>
          </p:nvSpPr>
          <p:spPr bwMode="auto">
            <a:xfrm>
              <a:off x="644525" y="4674738"/>
              <a:ext cx="4695371" cy="866775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spcAft>
                  <a:spcPts val="20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46700" y="5677477"/>
            <a:ext cx="5471305" cy="897373"/>
            <a:chOff x="644526" y="5662178"/>
            <a:chExt cx="5471305" cy="897373"/>
          </a:xfrm>
        </p:grpSpPr>
        <p:graphicFrame>
          <p:nvGraphicFramePr>
            <p:cNvPr id="38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7535578"/>
                </p:ext>
              </p:extLst>
            </p:nvPr>
          </p:nvGraphicFramePr>
          <p:xfrm>
            <a:off x="732618" y="5662178"/>
            <a:ext cx="5383213" cy="866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4782" name="Equation" r:id="rId13" imgW="2895600" imgH="469900" progId="Equation.3">
                    <p:embed/>
                  </p:oleObj>
                </mc:Choice>
                <mc:Fallback>
                  <p:oleObj name="Equation" r:id="rId13" imgW="2895600" imgH="4699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32618" y="5662178"/>
                          <a:ext cx="5383213" cy="8667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3" name="Rounded Rectangle 52"/>
            <p:cNvSpPr>
              <a:spLocks noChangeArrowheads="1"/>
            </p:cNvSpPr>
            <p:nvPr/>
          </p:nvSpPr>
          <p:spPr bwMode="auto">
            <a:xfrm>
              <a:off x="644526" y="5692776"/>
              <a:ext cx="5471305" cy="866775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spcAft>
                  <a:spcPts val="20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-933334" y="224902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4" name="TextBox 53"/>
          <p:cNvSpPr txBox="1">
            <a:spLocks noChangeArrowheads="1"/>
          </p:cNvSpPr>
          <p:nvPr/>
        </p:nvSpPr>
        <p:spPr bwMode="auto">
          <a:xfrm>
            <a:off x="5156285" y="4900243"/>
            <a:ext cx="3901656" cy="584776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>
            <a:outerShdw dist="38100" dir="2700000" algn="tl" rotWithShape="0">
              <a:srgbClr val="808080">
                <a:alpha val="42999"/>
              </a:srgb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dirty="0" err="1" smtClean="0">
                <a:latin typeface="Arial"/>
                <a:ea typeface="ＭＳ Ｐゴシック" charset="0"/>
                <a:cs typeface="Arial"/>
              </a:rPr>
              <a:t>Bomhof</a:t>
            </a:r>
            <a:r>
              <a:rPr lang="en-US" sz="1600" dirty="0" smtClean="0">
                <a:latin typeface="Arial"/>
                <a:ea typeface="ＭＳ Ｐゴシック" charset="0"/>
                <a:cs typeface="Arial"/>
              </a:rPr>
              <a:t>, Mulders, 2007</a:t>
            </a:r>
          </a:p>
          <a:p>
            <a:pPr>
              <a:defRPr/>
            </a:pPr>
            <a:r>
              <a:rPr lang="en-US" sz="1600" dirty="0" smtClean="0">
                <a:latin typeface="Arial"/>
                <a:ea typeface="ＭＳ Ｐゴシック" charset="0"/>
                <a:cs typeface="Arial"/>
              </a:rPr>
              <a:t>MGAB</a:t>
            </a:r>
            <a:r>
              <a:rPr lang="en-US" sz="1600" dirty="0">
                <a:latin typeface="Arial"/>
                <a:ea typeface="ＭＳ Ｐゴシック" charset="0"/>
                <a:cs typeface="Arial"/>
              </a:rPr>
              <a:t>, A Mukherjee, PJM, in preparation</a:t>
            </a:r>
          </a:p>
        </p:txBody>
      </p:sp>
      <p:grpSp>
        <p:nvGrpSpPr>
          <p:cNvPr id="55" name="Group 54"/>
          <p:cNvGrpSpPr/>
          <p:nvPr/>
        </p:nvGrpSpPr>
        <p:grpSpPr>
          <a:xfrm>
            <a:off x="4149933" y="1623731"/>
            <a:ext cx="4606728" cy="2979265"/>
            <a:chOff x="935388" y="3521118"/>
            <a:chExt cx="4606728" cy="2979265"/>
          </a:xfrm>
        </p:grpSpPr>
        <p:pic>
          <p:nvPicPr>
            <p:cNvPr id="56" name="Picture 55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1366275" y="4051643"/>
              <a:ext cx="4175841" cy="2300396"/>
            </a:xfrm>
            <a:prstGeom prst="rect">
              <a:avLst/>
            </a:prstGeom>
          </p:spPr>
        </p:pic>
        <p:sp>
          <p:nvSpPr>
            <p:cNvPr id="57" name="TextBox 56"/>
            <p:cNvSpPr txBox="1"/>
            <p:nvPr/>
          </p:nvSpPr>
          <p:spPr>
            <a:xfrm>
              <a:off x="2435816" y="3521118"/>
              <a:ext cx="295924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latin typeface="Arial"/>
                  <a:cs typeface="Arial"/>
                </a:rPr>
                <a:t>gluon polarization</a:t>
              </a:r>
              <a:endParaRPr lang="en-US" sz="2000" dirty="0">
                <a:latin typeface="Arial"/>
                <a:cs typeface="Arial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 rot="16200000">
              <a:off x="131165" y="5296051"/>
              <a:ext cx="200855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latin typeface="Arial"/>
                  <a:cs typeface="Arial"/>
                </a:rPr>
                <a:t>nucleon pol.</a:t>
              </a:r>
              <a:endParaRPr lang="en-US" sz="2000" dirty="0">
                <a:latin typeface="Arial"/>
                <a:cs typeface="Arial"/>
              </a:endParaRPr>
            </a:p>
          </p:txBody>
        </p:sp>
        <p:grpSp>
          <p:nvGrpSpPr>
            <p:cNvPr id="59" name="Group 58"/>
            <p:cNvGrpSpPr/>
            <p:nvPr/>
          </p:nvGrpSpPr>
          <p:grpSpPr>
            <a:xfrm>
              <a:off x="2656042" y="4576319"/>
              <a:ext cx="2847673" cy="1755716"/>
              <a:chOff x="2656042" y="4576319"/>
              <a:chExt cx="2847673" cy="1755716"/>
            </a:xfrm>
          </p:grpSpPr>
          <p:sp>
            <p:nvSpPr>
              <p:cNvPr id="60" name="Oval 59"/>
              <p:cNvSpPr/>
              <p:nvPr/>
            </p:nvSpPr>
            <p:spPr>
              <a:xfrm>
                <a:off x="4711534" y="5158271"/>
                <a:ext cx="576000" cy="576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alpha val="0"/>
                    </a:schemeClr>
                  </a:gs>
                  <a:gs pos="1000">
                    <a:srgbClr val="FFFFFF">
                      <a:alpha val="0"/>
                    </a:srgbClr>
                  </a:gs>
                </a:gsLst>
                <a:lin ang="0" scaled="1"/>
                <a:tileRect/>
              </a:gradFill>
              <a:ln w="2222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/>
              <p:cNvSpPr/>
              <p:nvPr/>
            </p:nvSpPr>
            <p:spPr>
              <a:xfrm>
                <a:off x="2656042" y="5756035"/>
                <a:ext cx="576000" cy="576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alpha val="0"/>
                    </a:schemeClr>
                  </a:gs>
                  <a:gs pos="1000">
                    <a:srgbClr val="FFFFFF">
                      <a:alpha val="0"/>
                    </a:srgbClr>
                  </a:gs>
                </a:gsLst>
                <a:lin ang="0" scaled="1"/>
                <a:tileRect/>
              </a:gradFill>
              <a:ln w="2222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/>
              <p:cNvSpPr/>
              <p:nvPr/>
            </p:nvSpPr>
            <p:spPr>
              <a:xfrm>
                <a:off x="4999715" y="5756035"/>
                <a:ext cx="504000" cy="576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alpha val="0"/>
                    </a:schemeClr>
                  </a:gs>
                  <a:gs pos="1000">
                    <a:srgbClr val="FFFFFF">
                      <a:alpha val="0"/>
                    </a:srgbClr>
                  </a:gs>
                </a:gsLst>
                <a:lin ang="0" scaled="1"/>
                <a:tileRect/>
              </a:gradFill>
              <a:ln w="2222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/>
              <p:cNvSpPr/>
              <p:nvPr/>
            </p:nvSpPr>
            <p:spPr>
              <a:xfrm>
                <a:off x="4473240" y="5756035"/>
                <a:ext cx="504000" cy="576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alpha val="0"/>
                    </a:schemeClr>
                  </a:gs>
                  <a:gs pos="1000">
                    <a:srgbClr val="FFFFFF">
                      <a:alpha val="0"/>
                    </a:srgbClr>
                  </a:gs>
                </a:gsLst>
                <a:lin ang="0" scaled="1"/>
                <a:tileRect/>
              </a:gradFill>
              <a:ln w="2222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/>
              <p:cNvSpPr/>
              <p:nvPr/>
            </p:nvSpPr>
            <p:spPr>
              <a:xfrm>
                <a:off x="4710924" y="4576319"/>
                <a:ext cx="576000" cy="576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alpha val="0"/>
                    </a:schemeClr>
                  </a:gs>
                  <a:gs pos="1000">
                    <a:srgbClr val="FFFFFF">
                      <a:alpha val="0"/>
                    </a:srgbClr>
                  </a:gs>
                </a:gsLst>
                <a:lin ang="0" scaled="1"/>
                <a:tileRect/>
              </a:gradFill>
              <a:ln w="2222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9ADBC476-F94D-6F47-ACF3-B909B20CE45D}" type="slidenum">
              <a:rPr lang="en-US" sz="1400">
                <a:latin typeface="Arial" charset="0"/>
              </a:rPr>
              <a:pPr eaLnBrk="1" hangingPunct="1"/>
              <a:t>14</a:t>
            </a:fld>
            <a:endParaRPr lang="en-US" sz="14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18551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4302"/>
            <a:ext cx="8229600" cy="763159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00FF"/>
                </a:solidFill>
                <a:latin typeface="Arial"/>
                <a:cs typeface="Arial"/>
              </a:rPr>
              <a:t>Processes: example for h</a:t>
            </a:r>
            <a:r>
              <a:rPr lang="en-US" sz="3600" baseline="-25000" dirty="0" smtClean="0">
                <a:solidFill>
                  <a:srgbClr val="0000FF"/>
                </a:solidFill>
                <a:latin typeface="Arial"/>
                <a:cs typeface="Arial"/>
              </a:rPr>
              <a:t>1</a:t>
            </a:r>
            <a:r>
              <a:rPr lang="en-US" sz="3600" baseline="30000" dirty="0">
                <a:solidFill>
                  <a:srgbClr val="0000FF"/>
                </a:solidFill>
                <a:sym typeface="Symbol"/>
              </a:rPr>
              <a:t></a:t>
            </a:r>
            <a:r>
              <a:rPr lang="en-US" sz="3600" baseline="30000" dirty="0" smtClean="0">
                <a:solidFill>
                  <a:srgbClr val="0000FF"/>
                </a:solidFill>
                <a:latin typeface="Arial"/>
                <a:cs typeface="Arial"/>
              </a:rPr>
              <a:t>g</a:t>
            </a:r>
            <a:endParaRPr lang="en-US" sz="3600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8663"/>
            <a:ext cx="8229600" cy="5512811"/>
          </a:xfrm>
        </p:spPr>
        <p:txBody>
          <a:bodyPr>
            <a:noAutofit/>
          </a:bodyPr>
          <a:lstStyle/>
          <a:p>
            <a:pPr algn="just"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err="1" smtClean="0">
                <a:latin typeface="Arial"/>
                <a:cs typeface="Arial"/>
              </a:rPr>
              <a:t>gg</a:t>
            </a:r>
            <a:r>
              <a:rPr lang="en-US" sz="2000" dirty="0" smtClean="0">
                <a:latin typeface="Arial"/>
                <a:cs typeface="Arial"/>
              </a:rPr>
              <a:t> </a:t>
            </a:r>
            <a:r>
              <a:rPr lang="en-US" sz="2000" dirty="0" smtClean="0">
                <a:sym typeface="Symbol"/>
              </a:rPr>
              <a:t> </a:t>
            </a:r>
            <a:r>
              <a:rPr lang="en-US" sz="2000" dirty="0" smtClean="0">
                <a:latin typeface="Arial"/>
                <a:cs typeface="Arial"/>
              </a:rPr>
              <a:t>H and a specific </a:t>
            </a:r>
            <a:r>
              <a:rPr lang="en-US" sz="2000" dirty="0" err="1" smtClean="0">
                <a:latin typeface="Arial"/>
                <a:cs typeface="Arial"/>
              </a:rPr>
              <a:t>gg</a:t>
            </a:r>
            <a:r>
              <a:rPr lang="en-US" sz="2000" dirty="0" smtClean="0">
                <a:latin typeface="Arial"/>
                <a:cs typeface="Arial"/>
              </a:rPr>
              <a:t> </a:t>
            </a:r>
            <a:r>
              <a:rPr lang="en-US" sz="2000" dirty="0" smtClean="0">
                <a:sym typeface="Symbol"/>
              </a:rPr>
              <a:t> </a:t>
            </a:r>
            <a:r>
              <a:rPr lang="en-US" sz="2000" dirty="0">
                <a:latin typeface="Arial"/>
                <a:cs typeface="Arial"/>
                <a:sym typeface="Symbol"/>
              </a:rPr>
              <a:t> </a:t>
            </a:r>
            <a:r>
              <a:rPr lang="en-US" sz="2000" dirty="0" smtClean="0">
                <a:latin typeface="Arial"/>
                <a:cs typeface="Arial"/>
                <a:sym typeface="Symbol"/>
              </a:rPr>
              <a:t> </a:t>
            </a:r>
            <a:r>
              <a:rPr lang="en-US" sz="2000" dirty="0" smtClean="0">
                <a:latin typeface="Arial"/>
                <a:cs typeface="Arial"/>
              </a:rPr>
              <a:t>process have different gauge link structures and different contributions to PDFs</a:t>
            </a:r>
          </a:p>
          <a:p>
            <a:pPr algn="just"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latin typeface="Arial"/>
                <a:cs typeface="Arial"/>
              </a:rPr>
              <a:t>Gauge link contributions:</a:t>
            </a:r>
            <a:endParaRPr lang="en-US" sz="2000" dirty="0">
              <a:latin typeface="Arial"/>
              <a:cs typeface="Arial"/>
            </a:endParaRPr>
          </a:p>
          <a:p>
            <a:pPr algn="just">
              <a:buClr>
                <a:srgbClr val="FF0000"/>
              </a:buClr>
              <a:buFont typeface="Wingdings" charset="2"/>
              <a:buChar char="§"/>
            </a:pPr>
            <a:endParaRPr lang="en-US" sz="2000" dirty="0" smtClean="0">
              <a:latin typeface="Arial"/>
              <a:cs typeface="Arial"/>
            </a:endParaRPr>
          </a:p>
          <a:p>
            <a:pPr algn="just">
              <a:buClr>
                <a:srgbClr val="FF0000"/>
              </a:buClr>
              <a:buFont typeface="Wingdings" charset="2"/>
              <a:buChar char="§"/>
            </a:pPr>
            <a:endParaRPr lang="en-US" sz="2000" dirty="0">
              <a:latin typeface="Arial"/>
              <a:cs typeface="Arial"/>
            </a:endParaRPr>
          </a:p>
          <a:p>
            <a:pPr algn="just">
              <a:buClr>
                <a:srgbClr val="FF0000"/>
              </a:buClr>
              <a:buFont typeface="Wingdings" charset="2"/>
              <a:buChar char="§"/>
            </a:pPr>
            <a:endParaRPr lang="en-US" sz="2000" dirty="0" smtClean="0">
              <a:latin typeface="Arial"/>
              <a:cs typeface="Arial"/>
            </a:endParaRPr>
          </a:p>
          <a:p>
            <a:pPr algn="just">
              <a:buClr>
                <a:srgbClr val="FF0000"/>
              </a:buClr>
              <a:buFont typeface="Wingdings" charset="2"/>
              <a:buChar char="§"/>
            </a:pPr>
            <a:endParaRPr lang="en-US" sz="2000" dirty="0">
              <a:latin typeface="Arial"/>
              <a:cs typeface="Arial"/>
            </a:endParaRPr>
          </a:p>
          <a:p>
            <a:pPr algn="just">
              <a:buClr>
                <a:srgbClr val="FF0000"/>
              </a:buClr>
              <a:buFont typeface="Wingdings" charset="2"/>
              <a:buChar char="§"/>
            </a:pPr>
            <a:endParaRPr lang="en-US" sz="2000" dirty="0" smtClean="0">
              <a:latin typeface="Arial"/>
              <a:cs typeface="Arial"/>
            </a:endParaRPr>
          </a:p>
          <a:p>
            <a:pPr algn="just">
              <a:buClr>
                <a:srgbClr val="FF0000"/>
              </a:buClr>
              <a:buFont typeface="Wingdings" charset="2"/>
              <a:buChar char="§"/>
            </a:pPr>
            <a:endParaRPr lang="en-US" sz="2000" dirty="0">
              <a:latin typeface="Arial"/>
              <a:cs typeface="Arial"/>
            </a:endParaRPr>
          </a:p>
          <a:p>
            <a:pPr algn="just">
              <a:buClr>
                <a:srgbClr val="FF0000"/>
              </a:buClr>
              <a:buFont typeface="Wingdings" charset="2"/>
              <a:buChar char="§"/>
            </a:pPr>
            <a:endParaRPr lang="en-US" sz="2000" dirty="0" smtClean="0">
              <a:latin typeface="Arial"/>
              <a:cs typeface="Arial"/>
            </a:endParaRPr>
          </a:p>
          <a:p>
            <a:pPr algn="just">
              <a:buClr>
                <a:srgbClr val="FF0000"/>
              </a:buClr>
              <a:buFont typeface="Wingdings" charset="2"/>
              <a:buChar char="§"/>
            </a:pPr>
            <a:endParaRPr lang="en-US" sz="2000" dirty="0" smtClean="0">
              <a:latin typeface="Arial"/>
              <a:cs typeface="Arial"/>
            </a:endParaRPr>
          </a:p>
          <a:p>
            <a:pPr algn="just"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latin typeface="Arial"/>
                <a:cs typeface="Arial"/>
              </a:rPr>
              <a:t>TMD contributions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03718" y="200716"/>
            <a:ext cx="964172" cy="916154"/>
          </a:xfrm>
          <a:prstGeom prst="rect">
            <a:avLst/>
          </a:prstGeom>
        </p:spPr>
      </p:pic>
      <p:sp>
        <p:nvSpPr>
          <p:cNvPr id="1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9ADBC476-F94D-6F47-ACF3-B909B20CE45D}" type="slidenum">
              <a:rPr lang="en-US" sz="1400">
                <a:latin typeface="Arial" charset="0"/>
              </a:rPr>
              <a:pPr eaLnBrk="1" hangingPunct="1"/>
              <a:t>15</a:t>
            </a:fld>
            <a:endParaRPr lang="en-US" sz="1400">
              <a:latin typeface="Arial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24636" y="2307601"/>
            <a:ext cx="2483288" cy="2592395"/>
          </a:xfrm>
          <a:prstGeom prst="rect">
            <a:avLst/>
          </a:prstGeom>
        </p:spPr>
      </p:pic>
      <p:graphicFrame>
        <p:nvGraphicFramePr>
          <p:cNvPr id="2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7609379"/>
              </p:ext>
            </p:extLst>
          </p:nvPr>
        </p:nvGraphicFramePr>
        <p:xfrm>
          <a:off x="643719" y="5886450"/>
          <a:ext cx="3379788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704" name="Equation" r:id="rId6" imgW="1816100" imgH="254000" progId="Equation.3">
                  <p:embed/>
                </p:oleObj>
              </mc:Choice>
              <mc:Fallback>
                <p:oleObj name="Equation" r:id="rId6" imgW="1816100" imgH="254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3719" y="5886450"/>
                        <a:ext cx="3379788" cy="469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Rounded Rectangle 23"/>
          <p:cNvSpPr>
            <a:spLocks noChangeArrowheads="1"/>
          </p:cNvSpPr>
          <p:nvPr/>
        </p:nvSpPr>
        <p:spPr bwMode="auto">
          <a:xfrm>
            <a:off x="628417" y="5884889"/>
            <a:ext cx="3412579" cy="471461"/>
          </a:xfrm>
          <a:prstGeom prst="roundRect">
            <a:avLst>
              <a:gd name="adj" fmla="val 16667"/>
            </a:avLst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spcAft>
                <a:spcPts val="20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5" name="Rounded Rectangle 24"/>
          <p:cNvSpPr>
            <a:spLocks noChangeArrowheads="1"/>
          </p:cNvSpPr>
          <p:nvPr/>
        </p:nvSpPr>
        <p:spPr bwMode="auto">
          <a:xfrm>
            <a:off x="4191000" y="5470004"/>
            <a:ext cx="4843463" cy="1172841"/>
          </a:xfrm>
          <a:prstGeom prst="roundRect">
            <a:avLst>
              <a:gd name="adj" fmla="val 16667"/>
            </a:avLst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spcAft>
                <a:spcPts val="20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aphicFrame>
        <p:nvGraphicFramePr>
          <p:cNvPr id="27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1659498"/>
              </p:ext>
            </p:extLst>
          </p:nvPr>
        </p:nvGraphicFramePr>
        <p:xfrm>
          <a:off x="4298950" y="5441950"/>
          <a:ext cx="4683125" cy="1200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705" name="Equation" r:id="rId8" imgW="2514600" imgH="647700" progId="Equation.3">
                  <p:embed/>
                </p:oleObj>
              </mc:Choice>
              <mc:Fallback>
                <p:oleObj name="Equation" r:id="rId8" imgW="2514600" imgH="647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98950" y="5441950"/>
                        <a:ext cx="4683125" cy="1200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91371" y="2584800"/>
            <a:ext cx="2476602" cy="202771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522800" y="4899996"/>
            <a:ext cx="1583216" cy="30933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07144" y="4837072"/>
            <a:ext cx="4295569" cy="44519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07144" y="1843538"/>
            <a:ext cx="4295569" cy="454382"/>
          </a:xfrm>
          <a:prstGeom prst="rect">
            <a:avLst/>
          </a:prstGeom>
        </p:spPr>
      </p:pic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0" y="6519446"/>
            <a:ext cx="3901656" cy="338554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>
            <a:outerShdw dist="38100" dir="2700000" algn="tl" rotWithShape="0">
              <a:srgbClr val="808080">
                <a:alpha val="42999"/>
              </a:srgb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dirty="0" smtClean="0">
                <a:latin typeface="Arial"/>
                <a:ea typeface="ＭＳ Ｐゴシック" charset="0"/>
                <a:cs typeface="Arial"/>
              </a:rPr>
              <a:t>MGAB</a:t>
            </a:r>
            <a:r>
              <a:rPr lang="en-US" sz="1600" dirty="0">
                <a:latin typeface="Arial"/>
                <a:ea typeface="ＭＳ Ｐゴシック" charset="0"/>
                <a:cs typeface="Arial"/>
              </a:rPr>
              <a:t>, A Mukherjee, PJM, in preparation</a:t>
            </a:r>
          </a:p>
        </p:txBody>
      </p:sp>
      <p:graphicFrame>
        <p:nvGraphicFramePr>
          <p:cNvPr id="1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4576863"/>
              </p:ext>
            </p:extLst>
          </p:nvPr>
        </p:nvGraphicFramePr>
        <p:xfrm>
          <a:off x="4329552" y="1242252"/>
          <a:ext cx="369073" cy="34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706" name="Equation" r:id="rId14" imgW="203200" imgH="190500" progId="Equation.3">
                  <p:embed/>
                </p:oleObj>
              </mc:Choice>
              <mc:Fallback>
                <p:oleObj name="Equation" r:id="rId14" imgW="203200" imgH="190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29552" y="1242252"/>
                        <a:ext cx="369073" cy="34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649706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100" y="0"/>
            <a:ext cx="7267519" cy="685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2000" y="1278000"/>
            <a:ext cx="2689200" cy="2883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4302"/>
            <a:ext cx="8229600" cy="763159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00FF"/>
                </a:solidFill>
                <a:latin typeface="Arial"/>
                <a:cs typeface="Arial"/>
              </a:rPr>
              <a:t>Summary and conclusion</a:t>
            </a:r>
            <a:endParaRPr lang="en-US" sz="3600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85232"/>
            <a:ext cx="8229600" cy="1366250"/>
          </a:xfrm>
        </p:spPr>
        <p:txBody>
          <a:bodyPr>
            <a:noAutofit/>
          </a:bodyPr>
          <a:lstStyle/>
          <a:p>
            <a:pPr algn="just"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latin typeface="Arial"/>
                <a:cs typeface="Arial"/>
              </a:rPr>
              <a:t>There are multiple </a:t>
            </a:r>
            <a:r>
              <a:rPr lang="en-US" sz="2000" dirty="0" smtClean="0">
                <a:latin typeface="Arial"/>
                <a:cs typeface="Arial"/>
              </a:rPr>
              <a:t>universal </a:t>
            </a:r>
            <a:r>
              <a:rPr lang="en-US" sz="2000" dirty="0" smtClean="0">
                <a:latin typeface="Arial"/>
                <a:cs typeface="Arial"/>
              </a:rPr>
              <a:t>functions for </a:t>
            </a:r>
            <a:r>
              <a:rPr lang="en-US" sz="2000" dirty="0">
                <a:latin typeface="Arial"/>
                <a:cs typeface="Arial"/>
              </a:rPr>
              <a:t>h</a:t>
            </a:r>
            <a:r>
              <a:rPr lang="en-US" sz="2000" baseline="-25000" dirty="0">
                <a:latin typeface="Arial"/>
                <a:cs typeface="Arial"/>
              </a:rPr>
              <a:t>1</a:t>
            </a:r>
            <a:r>
              <a:rPr lang="en-US" sz="2000" baseline="30000" dirty="0">
                <a:sym typeface="Symbol"/>
              </a:rPr>
              <a:t></a:t>
            </a:r>
            <a:r>
              <a:rPr lang="en-US" sz="2000" baseline="30000" dirty="0" smtClean="0">
                <a:sym typeface="Symbol"/>
              </a:rPr>
              <a:t>g</a:t>
            </a:r>
            <a:r>
              <a:rPr lang="en-US" sz="2000" dirty="0" smtClean="0">
                <a:sym typeface="Symbol"/>
              </a:rPr>
              <a:t>,</a:t>
            </a:r>
            <a:r>
              <a:rPr lang="en-US" sz="2000" baseline="30000" dirty="0" smtClean="0">
                <a:sym typeface="Symbol"/>
              </a:rPr>
              <a:t> </a:t>
            </a:r>
            <a:r>
              <a:rPr lang="en-US" sz="2000" dirty="0" smtClean="0">
                <a:latin typeface="Arial"/>
                <a:cs typeface="Arial"/>
              </a:rPr>
              <a:t>h</a:t>
            </a:r>
            <a:r>
              <a:rPr lang="en-US" sz="2000" baseline="-25000" dirty="0" smtClean="0">
                <a:latin typeface="Arial"/>
                <a:cs typeface="Arial"/>
              </a:rPr>
              <a:t>1L</a:t>
            </a:r>
            <a:r>
              <a:rPr lang="en-US" sz="2000" baseline="30000" dirty="0" smtClean="0">
                <a:sym typeface="Symbol"/>
              </a:rPr>
              <a:t>g</a:t>
            </a:r>
            <a:r>
              <a:rPr lang="en-US" sz="2000" dirty="0" smtClean="0">
                <a:sym typeface="Symbol"/>
              </a:rPr>
              <a:t>, </a:t>
            </a:r>
            <a:r>
              <a:rPr lang="en-US" sz="2000" dirty="0" smtClean="0">
                <a:latin typeface="Arial"/>
                <a:cs typeface="Arial"/>
              </a:rPr>
              <a:t>f</a:t>
            </a:r>
            <a:r>
              <a:rPr lang="en-US" sz="2000" baseline="-25000" dirty="0" smtClean="0">
                <a:latin typeface="Arial"/>
                <a:cs typeface="Arial"/>
              </a:rPr>
              <a:t>1T</a:t>
            </a:r>
            <a:r>
              <a:rPr lang="en-US" sz="2000" baseline="30000" dirty="0" smtClean="0">
                <a:sym typeface="Symbol"/>
              </a:rPr>
              <a:t>g</a:t>
            </a:r>
            <a:r>
              <a:rPr lang="en-US" sz="2000" dirty="0" smtClean="0">
                <a:sym typeface="Symbol"/>
              </a:rPr>
              <a:t>, </a:t>
            </a:r>
            <a:r>
              <a:rPr lang="en-US" sz="2000" dirty="0" smtClean="0">
                <a:latin typeface="Arial"/>
                <a:cs typeface="Arial"/>
              </a:rPr>
              <a:t>h</a:t>
            </a:r>
            <a:r>
              <a:rPr lang="en-US" sz="2000" baseline="-25000" dirty="0" smtClean="0">
                <a:latin typeface="Arial"/>
                <a:cs typeface="Arial"/>
              </a:rPr>
              <a:t>1T</a:t>
            </a:r>
            <a:r>
              <a:rPr lang="en-US" sz="2000" baseline="30000" dirty="0" smtClean="0">
                <a:sym typeface="Symbol"/>
              </a:rPr>
              <a:t>g</a:t>
            </a:r>
            <a:r>
              <a:rPr lang="en-US" sz="2000" dirty="0" smtClean="0">
                <a:sym typeface="Symbol"/>
              </a:rPr>
              <a:t> and </a:t>
            </a:r>
            <a:r>
              <a:rPr lang="en-US" sz="2000" dirty="0" smtClean="0">
                <a:latin typeface="Arial"/>
                <a:cs typeface="Arial"/>
              </a:rPr>
              <a:t>h</a:t>
            </a:r>
            <a:r>
              <a:rPr lang="en-US" sz="2000" baseline="-25000" dirty="0" smtClean="0">
                <a:latin typeface="Arial"/>
                <a:cs typeface="Arial"/>
              </a:rPr>
              <a:t>1T</a:t>
            </a:r>
            <a:r>
              <a:rPr lang="en-US" sz="2000" baseline="30000" dirty="0" smtClean="0">
                <a:sym typeface="Symbol"/>
              </a:rPr>
              <a:t>g</a:t>
            </a:r>
            <a:r>
              <a:rPr lang="en-US" sz="2000" dirty="0" smtClean="0">
                <a:sym typeface="Symbol"/>
              </a:rPr>
              <a:t>.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1217745"/>
            <a:ext cx="5204009" cy="33674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latin typeface="Arial"/>
                <a:cs typeface="Arial"/>
              </a:rPr>
              <a:t>Transverse weightings involve multiple matrix elements.</a:t>
            </a:r>
          </a:p>
          <a:p>
            <a:pPr algn="just">
              <a:buClr>
                <a:srgbClr val="FF0000"/>
              </a:buClr>
              <a:buFont typeface="Wingdings" charset="2"/>
              <a:buChar char="§"/>
            </a:pPr>
            <a:endParaRPr lang="en-US" sz="2000" dirty="0">
              <a:latin typeface="Arial"/>
              <a:cs typeface="Arial"/>
            </a:endParaRPr>
          </a:p>
          <a:p>
            <a:pPr algn="just"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latin typeface="Arial"/>
                <a:cs typeface="Arial"/>
              </a:rPr>
              <a:t>Separation in T-even and T-odd parts is no longer enough to isolate the process-dependence part.</a:t>
            </a:r>
          </a:p>
          <a:p>
            <a:pPr algn="just">
              <a:buClr>
                <a:srgbClr val="FF0000"/>
              </a:buClr>
              <a:buFont typeface="Wingdings" charset="2"/>
              <a:buChar char="§"/>
            </a:pPr>
            <a:endParaRPr lang="en-US" sz="2000" dirty="0">
              <a:latin typeface="Arial"/>
              <a:cs typeface="Arial"/>
            </a:endParaRPr>
          </a:p>
          <a:p>
            <a:pPr algn="just"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>
                <a:latin typeface="Arial"/>
                <a:cs typeface="Arial"/>
              </a:rPr>
              <a:t>TMD PDFs can be written down as combinations of universal </a:t>
            </a:r>
            <a:r>
              <a:rPr lang="en-US" sz="2000" dirty="0" smtClean="0">
                <a:latin typeface="Arial"/>
                <a:cs typeface="Arial"/>
              </a:rPr>
              <a:t>functions</a:t>
            </a:r>
            <a:r>
              <a:rPr lang="en-US" sz="2000" dirty="0">
                <a:latin typeface="Arial"/>
                <a:cs typeface="Arial"/>
              </a:rPr>
              <a:t>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6046390" y="2171330"/>
            <a:ext cx="1771551" cy="1895983"/>
            <a:chOff x="6046390" y="2171330"/>
            <a:chExt cx="1771551" cy="1895983"/>
          </a:xfrm>
        </p:grpSpPr>
        <p:sp>
          <p:nvSpPr>
            <p:cNvPr id="15" name="Oval 14"/>
            <p:cNvSpPr/>
            <p:nvPr/>
          </p:nvSpPr>
          <p:spPr>
            <a:xfrm>
              <a:off x="7221287" y="2171330"/>
              <a:ext cx="579600" cy="56880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0"/>
                  </a:schemeClr>
                </a:gs>
                <a:gs pos="1000">
                  <a:srgbClr val="FFFFFF">
                    <a:alpha val="0"/>
                  </a:srgbClr>
                </a:gs>
              </a:gsLst>
              <a:lin ang="0" scaled="1"/>
              <a:tileRect/>
            </a:gradFill>
            <a:ln w="222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7221287" y="2846633"/>
              <a:ext cx="543600" cy="56880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0"/>
                  </a:schemeClr>
                </a:gs>
                <a:gs pos="1000">
                  <a:srgbClr val="FFFFFF">
                    <a:alpha val="0"/>
                  </a:srgbClr>
                </a:gs>
              </a:gsLst>
              <a:lin ang="0" scaled="1"/>
              <a:tileRect/>
            </a:gradFill>
            <a:ln w="222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6046390" y="3252814"/>
              <a:ext cx="507600" cy="49680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0"/>
                  </a:schemeClr>
                </a:gs>
                <a:gs pos="1000">
                  <a:srgbClr val="FFFFFF">
                    <a:alpha val="0"/>
                  </a:srgbClr>
                </a:gs>
              </a:gsLst>
              <a:lin ang="0" scaled="1"/>
              <a:tileRect/>
            </a:gradFill>
            <a:ln w="222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7486741" y="3534513"/>
              <a:ext cx="331200" cy="53280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0"/>
                  </a:schemeClr>
                </a:gs>
                <a:gs pos="1000">
                  <a:srgbClr val="FFFFFF">
                    <a:alpha val="0"/>
                  </a:srgbClr>
                </a:gs>
              </a:gsLst>
              <a:lin ang="0" scaled="1"/>
              <a:tileRect/>
            </a:gradFill>
            <a:ln w="222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7208595" y="3483214"/>
              <a:ext cx="284400" cy="53280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0"/>
                  </a:schemeClr>
                </a:gs>
                <a:gs pos="1000">
                  <a:srgbClr val="FFFFFF">
                    <a:alpha val="0"/>
                  </a:srgbClr>
                </a:gs>
              </a:gsLst>
              <a:lin ang="0" scaled="1"/>
              <a:tileRect/>
            </a:gradFill>
            <a:ln w="222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457200" y="5614915"/>
            <a:ext cx="8229600" cy="11392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/>
              <a:buNone/>
            </a:pPr>
            <a:r>
              <a:rPr lang="en-US" sz="2000" dirty="0" smtClean="0">
                <a:latin typeface="Arial"/>
                <a:cs typeface="Arial"/>
              </a:rPr>
              <a:t>Further reading:</a:t>
            </a:r>
          </a:p>
          <a:p>
            <a:pPr marL="358775" algn="just">
              <a:buClr>
                <a:srgbClr val="FF0000"/>
              </a:buClr>
              <a:buFont typeface="Wingdings" charset="2"/>
              <a:buChar char="§"/>
            </a:pPr>
            <a:r>
              <a:rPr lang="en-US" sz="1800" dirty="0" err="1" smtClean="0">
                <a:latin typeface="Arial"/>
                <a:cs typeface="Arial"/>
              </a:rPr>
              <a:t>Phys.Rev</a:t>
            </a:r>
            <a:r>
              <a:rPr lang="en-US" sz="1800" dirty="0" smtClean="0">
                <a:latin typeface="Arial"/>
                <a:cs typeface="Arial"/>
              </a:rPr>
              <a:t>. </a:t>
            </a:r>
            <a:r>
              <a:rPr lang="en-US" sz="1800" b="1" dirty="0" smtClean="0">
                <a:latin typeface="Arial"/>
                <a:cs typeface="Arial"/>
              </a:rPr>
              <a:t>D86</a:t>
            </a:r>
            <a:r>
              <a:rPr lang="en-US" sz="1800" dirty="0" smtClean="0">
                <a:latin typeface="Arial"/>
                <a:cs typeface="Arial"/>
              </a:rPr>
              <a:t>, 074030 (MGAB, Mukherjee, Mulders), 1207.3221 [</a:t>
            </a:r>
            <a:r>
              <a:rPr lang="en-US" sz="1800" dirty="0" err="1">
                <a:latin typeface="Arial"/>
                <a:cs typeface="Arial"/>
              </a:rPr>
              <a:t>hep-ph</a:t>
            </a:r>
            <a:r>
              <a:rPr lang="en-US" sz="1800" dirty="0" smtClean="0">
                <a:latin typeface="Arial"/>
                <a:cs typeface="Arial"/>
              </a:rPr>
              <a:t>]</a:t>
            </a:r>
          </a:p>
          <a:p>
            <a:pPr marL="358775" algn="just">
              <a:buClr>
                <a:srgbClr val="FF0000"/>
              </a:buClr>
              <a:buFont typeface="Wingdings" charset="2"/>
              <a:buChar char="§"/>
            </a:pPr>
            <a:r>
              <a:rPr lang="en-US" sz="1800" dirty="0" smtClean="0">
                <a:latin typeface="Arial"/>
                <a:cs typeface="Arial"/>
              </a:rPr>
              <a:t>Results for gluons: forthcoming</a:t>
            </a: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9ADBC476-F94D-6F47-ACF3-B909B20CE45D}" type="slidenum">
              <a:rPr lang="en-US" sz="1400">
                <a:latin typeface="Arial" charset="0"/>
              </a:rPr>
              <a:pPr eaLnBrk="1" hangingPunct="1"/>
              <a:t>16</a:t>
            </a:fld>
            <a:endParaRPr lang="en-US" sz="14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30820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4302"/>
            <a:ext cx="8229600" cy="763159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00FF"/>
                </a:solidFill>
                <a:latin typeface="Arial"/>
                <a:cs typeface="Arial"/>
              </a:rPr>
              <a:t>Spare slides</a:t>
            </a:r>
            <a:endParaRPr lang="en-US" sz="3600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8664"/>
            <a:ext cx="8229600" cy="4917500"/>
          </a:xfrm>
        </p:spPr>
        <p:txBody>
          <a:bodyPr>
            <a:noAutofit/>
          </a:bodyPr>
          <a:lstStyle/>
          <a:p>
            <a:pPr>
              <a:buClr>
                <a:srgbClr val="FF0000"/>
              </a:buClr>
              <a:buFont typeface="Wingdings" charset="2"/>
              <a:buChar char="§"/>
            </a:pPr>
            <a:endParaRPr lang="en-US" sz="2000" dirty="0" smtClean="0">
              <a:latin typeface="Arial"/>
              <a:cs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3718" y="200716"/>
            <a:ext cx="964172" cy="916154"/>
          </a:xfrm>
          <a:prstGeom prst="rect">
            <a:avLst/>
          </a:prstGeom>
        </p:spPr>
      </p:pic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9ADBC476-F94D-6F47-ACF3-B909B20CE45D}" type="slidenum">
              <a:rPr lang="en-US" sz="1400">
                <a:latin typeface="Arial" charset="0"/>
              </a:rPr>
              <a:pPr eaLnBrk="1" hangingPunct="1"/>
              <a:t>17</a:t>
            </a:fld>
            <a:endParaRPr lang="en-US" sz="14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23606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9ADBC476-F94D-6F47-ACF3-B909B20CE45D}" type="slidenum">
              <a:rPr lang="en-US" sz="1400">
                <a:latin typeface="Arial" charset="0"/>
              </a:rPr>
              <a:pPr eaLnBrk="1" hangingPunct="1"/>
              <a:t>18</a:t>
            </a:fld>
            <a:endParaRPr lang="en-US" sz="1400">
              <a:latin typeface="Arial" charset="0"/>
            </a:endParaRPr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457200" y="1208663"/>
            <a:ext cx="8229600" cy="5512811"/>
          </a:xfrm>
        </p:spPr>
        <p:txBody>
          <a:bodyPr>
            <a:noAutofit/>
          </a:bodyPr>
          <a:lstStyle/>
          <a:p>
            <a:pPr algn="just"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>
                <a:latin typeface="Arial"/>
                <a:cs typeface="Arial"/>
              </a:rPr>
              <a:t>For TMD functions one can consider transverse moments</a:t>
            </a:r>
          </a:p>
          <a:p>
            <a:pPr algn="just">
              <a:buClr>
                <a:srgbClr val="FF0000"/>
              </a:buClr>
              <a:buFont typeface="Wingdings" charset="2"/>
              <a:buChar char="§"/>
            </a:pPr>
            <a:endParaRPr lang="en-US" sz="2000" dirty="0" smtClean="0">
              <a:latin typeface="Arial"/>
              <a:cs typeface="Arial"/>
            </a:endParaRPr>
          </a:p>
          <a:p>
            <a:pPr algn="just">
              <a:buClr>
                <a:srgbClr val="FF0000"/>
              </a:buClr>
              <a:buFont typeface="Wingdings" charset="2"/>
              <a:buChar char="§"/>
            </a:pPr>
            <a:endParaRPr lang="en-US" sz="2000" dirty="0">
              <a:latin typeface="Arial"/>
              <a:cs typeface="Arial"/>
            </a:endParaRPr>
          </a:p>
          <a:p>
            <a:pPr algn="just"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>
                <a:latin typeface="Arial"/>
                <a:cs typeface="Arial"/>
              </a:rPr>
              <a:t>Transverse moments involve collinear twist-3 multi-</a:t>
            </a:r>
            <a:r>
              <a:rPr lang="en-US" sz="2000" dirty="0" err="1">
                <a:latin typeface="Arial"/>
                <a:cs typeface="Arial"/>
              </a:rPr>
              <a:t>parton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correlators</a:t>
            </a:r>
            <a:r>
              <a:rPr lang="en-US" sz="2000" dirty="0">
                <a:latin typeface="Arial"/>
                <a:cs typeface="Arial"/>
              </a:rPr>
              <a:t> F</a:t>
            </a:r>
            <a:r>
              <a:rPr lang="en-US" sz="2000" baseline="-25000" dirty="0">
                <a:latin typeface="Arial"/>
                <a:cs typeface="Arial"/>
              </a:rPr>
              <a:t>D</a:t>
            </a:r>
            <a:r>
              <a:rPr lang="en-US" sz="2000" dirty="0">
                <a:latin typeface="Arial"/>
                <a:cs typeface="Arial"/>
              </a:rPr>
              <a:t> and F</a:t>
            </a:r>
            <a:r>
              <a:rPr lang="en-US" sz="2000" baseline="-25000" dirty="0">
                <a:latin typeface="Arial"/>
                <a:cs typeface="Arial"/>
              </a:rPr>
              <a:t>F</a:t>
            </a:r>
            <a:r>
              <a:rPr lang="en-US" sz="2000" dirty="0">
                <a:latin typeface="Arial"/>
                <a:cs typeface="Arial"/>
              </a:rPr>
              <a:t> built from non-local combination of three </a:t>
            </a:r>
            <a:r>
              <a:rPr lang="en-US" sz="2000" dirty="0" err="1">
                <a:latin typeface="Arial"/>
                <a:cs typeface="Arial"/>
              </a:rPr>
              <a:t>parton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smtClean="0">
                <a:latin typeface="Arial"/>
                <a:cs typeface="Arial"/>
              </a:rPr>
              <a:t>fields</a:t>
            </a:r>
          </a:p>
          <a:p>
            <a:pPr algn="just">
              <a:buClr>
                <a:srgbClr val="FF0000"/>
              </a:buClr>
              <a:buFont typeface="Wingdings" charset="2"/>
              <a:buChar char="§"/>
            </a:pPr>
            <a:endParaRPr lang="en-US" sz="2000" baseline="-25000" dirty="0">
              <a:latin typeface="Arial"/>
              <a:cs typeface="Arial"/>
            </a:endParaRPr>
          </a:p>
          <a:p>
            <a:pPr algn="just">
              <a:buClr>
                <a:srgbClr val="FF0000"/>
              </a:buClr>
              <a:buFont typeface="Wingdings" charset="2"/>
              <a:buChar char="§"/>
            </a:pPr>
            <a:endParaRPr lang="en-US" sz="2000" baseline="-25000" dirty="0" smtClean="0">
              <a:latin typeface="Arial"/>
              <a:cs typeface="Arial"/>
            </a:endParaRPr>
          </a:p>
          <a:p>
            <a:pPr algn="just">
              <a:buClr>
                <a:srgbClr val="FF0000"/>
              </a:buClr>
              <a:buFont typeface="Wingdings" charset="2"/>
              <a:buChar char="§"/>
            </a:pPr>
            <a:endParaRPr lang="en-US" sz="2000" baseline="-25000" dirty="0">
              <a:latin typeface="Arial"/>
              <a:cs typeface="Arial"/>
            </a:endParaRPr>
          </a:p>
          <a:p>
            <a:pPr algn="just">
              <a:buClr>
                <a:srgbClr val="FF0000"/>
              </a:buClr>
              <a:buFont typeface="Wingdings" charset="2"/>
              <a:buChar char="§"/>
            </a:pPr>
            <a:endParaRPr lang="en-US" sz="2000" baseline="-25000" dirty="0" smtClean="0">
              <a:latin typeface="Arial"/>
              <a:cs typeface="Arial"/>
            </a:endParaRPr>
          </a:p>
          <a:p>
            <a:pPr algn="just">
              <a:buClr>
                <a:srgbClr val="FF0000"/>
              </a:buClr>
              <a:buFont typeface="Wingdings" charset="2"/>
              <a:buChar char="§"/>
            </a:pPr>
            <a:endParaRPr lang="en-US" sz="2000" baseline="-25000" dirty="0">
              <a:latin typeface="Arial"/>
              <a:cs typeface="Arial"/>
            </a:endParaRPr>
          </a:p>
          <a:p>
            <a:pPr algn="just">
              <a:buClr>
                <a:srgbClr val="FF0000"/>
              </a:buClr>
              <a:buFont typeface="Wingdings" charset="2"/>
              <a:buChar char="§"/>
            </a:pPr>
            <a:endParaRPr lang="en-US" sz="2000" baseline="-25000" dirty="0" smtClean="0">
              <a:latin typeface="Arial"/>
              <a:cs typeface="Arial"/>
            </a:endParaRPr>
          </a:p>
          <a:p>
            <a:pPr algn="just">
              <a:buClr>
                <a:srgbClr val="FF0000"/>
              </a:buClr>
              <a:buFont typeface="Wingdings" charset="2"/>
              <a:buChar char="§"/>
            </a:pPr>
            <a:endParaRPr lang="en-US" sz="2000" baseline="-25000" dirty="0">
              <a:latin typeface="Arial"/>
              <a:cs typeface="Arial"/>
            </a:endParaRPr>
          </a:p>
          <a:p>
            <a:pPr algn="just">
              <a:buClr>
                <a:srgbClr val="FF0000"/>
              </a:buClr>
              <a:buFont typeface="Wingdings" charset="2"/>
              <a:buChar char="§"/>
            </a:pPr>
            <a:endParaRPr lang="en-US" sz="2000" baseline="-25000" dirty="0" smtClean="0">
              <a:latin typeface="Arial"/>
              <a:cs typeface="Arial"/>
            </a:endParaRPr>
          </a:p>
          <a:p>
            <a:pPr algn="just">
              <a:buClr>
                <a:srgbClr val="FF0000"/>
              </a:buClr>
              <a:buFont typeface="Wingdings" charset="2"/>
              <a:buChar char="§"/>
            </a:pPr>
            <a:endParaRPr lang="en-US" sz="2000" baseline="-25000" dirty="0">
              <a:latin typeface="Arial"/>
              <a:cs typeface="Arial"/>
            </a:endParaRPr>
          </a:p>
          <a:p>
            <a:pPr algn="just">
              <a:buClr>
                <a:srgbClr val="FF0000"/>
              </a:buClr>
              <a:buFont typeface="Wingdings" charset="2"/>
              <a:buChar char="§"/>
            </a:pPr>
            <a:endParaRPr lang="en-US" sz="2000" baseline="-25000" dirty="0" smtClean="0">
              <a:latin typeface="Arial"/>
              <a:cs typeface="Arial"/>
            </a:endParaRPr>
          </a:p>
          <a:p>
            <a:pPr algn="just">
              <a:buClr>
                <a:srgbClr val="FF0000"/>
              </a:buClr>
              <a:buFont typeface="Wingdings" charset="2"/>
              <a:buChar char="§"/>
            </a:pPr>
            <a:endParaRPr lang="en-US" sz="2000" baseline="-25000" dirty="0">
              <a:latin typeface="Arial"/>
              <a:cs typeface="Arial"/>
            </a:endParaRPr>
          </a:p>
          <a:p>
            <a:pPr algn="just">
              <a:buClr>
                <a:srgbClr val="FF0000"/>
              </a:buClr>
              <a:buFont typeface="Wingdings" charset="2"/>
              <a:buChar char="§"/>
            </a:pPr>
            <a:endParaRPr lang="en-US" sz="2000" baseline="-25000" dirty="0" smtClean="0">
              <a:latin typeface="Arial"/>
              <a:cs typeface="Arial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457200" y="384302"/>
            <a:ext cx="8229600" cy="763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rgbClr val="0000FF"/>
                </a:solidFill>
                <a:latin typeface="Arial"/>
                <a:cs typeface="Arial"/>
              </a:rPr>
              <a:t>Transverse moments Quarks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03718" y="200716"/>
            <a:ext cx="964172" cy="91615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4363" y="4895224"/>
            <a:ext cx="3314485" cy="1275288"/>
          </a:xfrm>
          <a:prstGeom prst="rect">
            <a:avLst/>
          </a:prstGeom>
        </p:spPr>
      </p:pic>
      <p:graphicFrame>
        <p:nvGraphicFramePr>
          <p:cNvPr id="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4822527"/>
              </p:ext>
            </p:extLst>
          </p:nvPr>
        </p:nvGraphicFramePr>
        <p:xfrm>
          <a:off x="614363" y="3218438"/>
          <a:ext cx="7239000" cy="804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740" name="Equation" r:id="rId6" imgW="4229100" imgH="469900" progId="Equation.3">
                  <p:embed/>
                </p:oleObj>
              </mc:Choice>
              <mc:Fallback>
                <p:oleObj name="Equation" r:id="rId6" imgW="4229100" imgH="469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4363" y="3218438"/>
                        <a:ext cx="7239000" cy="804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2374984"/>
              </p:ext>
            </p:extLst>
          </p:nvPr>
        </p:nvGraphicFramePr>
        <p:xfrm>
          <a:off x="614363" y="3916208"/>
          <a:ext cx="8148637" cy="80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741" name="Equation" r:id="rId8" imgW="4483100" imgH="444500" progId="Equation.3">
                  <p:embed/>
                </p:oleObj>
              </mc:Choice>
              <mc:Fallback>
                <p:oleObj name="Equation" r:id="rId8" imgW="44831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4363" y="3916208"/>
                        <a:ext cx="8148637" cy="809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738817"/>
              </p:ext>
            </p:extLst>
          </p:nvPr>
        </p:nvGraphicFramePr>
        <p:xfrm>
          <a:off x="945917" y="1538414"/>
          <a:ext cx="5791200" cy="835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742" name="Equation" r:id="rId10" imgW="3251200" imgH="469900" progId="Equation.3">
                  <p:embed/>
                </p:oleObj>
              </mc:Choice>
              <mc:Fallback>
                <p:oleObj name="Equation" r:id="rId10" imgW="3251200" imgH="469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5917" y="1538414"/>
                        <a:ext cx="5791200" cy="835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563018"/>
              </p:ext>
            </p:extLst>
          </p:nvPr>
        </p:nvGraphicFramePr>
        <p:xfrm>
          <a:off x="4690829" y="5334000"/>
          <a:ext cx="4092575" cy="833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743" name="Equation" r:id="rId12" imgW="2235200" imgH="457200" progId="Equation.3">
                  <p:embed/>
                </p:oleObj>
              </mc:Choice>
              <mc:Fallback>
                <p:oleObj name="Equation" r:id="rId12" imgW="22352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90829" y="5334000"/>
                        <a:ext cx="4092575" cy="833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9"/>
          <p:cNvGraphicFramePr>
            <a:graphicFrameLocks noChangeAspect="1"/>
          </p:cNvGraphicFramePr>
          <p:nvPr/>
        </p:nvGraphicFramePr>
        <p:xfrm>
          <a:off x="4648200" y="4876800"/>
          <a:ext cx="3581400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744" name="Equation" r:id="rId14" imgW="1892300" imgH="279400" progId="Equation.3">
                  <p:embed/>
                </p:oleObj>
              </mc:Choice>
              <mc:Fallback>
                <p:oleObj name="Equation" r:id="rId14" imgW="1892300" imgH="279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4876800"/>
                        <a:ext cx="3581400" cy="527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69899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4302"/>
            <a:ext cx="8229600" cy="763159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00FF"/>
                </a:solidFill>
                <a:latin typeface="Arial"/>
                <a:cs typeface="Arial"/>
              </a:rPr>
              <a:t>TMD </a:t>
            </a:r>
            <a:r>
              <a:rPr lang="en-US" sz="3600" dirty="0" err="1" smtClean="0">
                <a:solidFill>
                  <a:srgbClr val="0000FF"/>
                </a:solidFill>
                <a:latin typeface="Arial"/>
                <a:cs typeface="Arial"/>
              </a:rPr>
              <a:t>correlators</a:t>
            </a:r>
            <a:r>
              <a:rPr lang="en-US" sz="3600" dirty="0" smtClean="0">
                <a:solidFill>
                  <a:srgbClr val="0000FF"/>
                </a:solidFill>
                <a:latin typeface="Arial"/>
                <a:cs typeface="Arial"/>
              </a:rPr>
              <a:t> for quarks</a:t>
            </a:r>
            <a:endParaRPr lang="en-US" sz="3600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8664"/>
            <a:ext cx="8229600" cy="4917500"/>
          </a:xfrm>
        </p:spPr>
        <p:txBody>
          <a:bodyPr>
            <a:noAutofit/>
          </a:bodyPr>
          <a:lstStyle/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latin typeface="Arial"/>
                <a:cs typeface="Arial"/>
              </a:rPr>
              <a:t>Quark TMD </a:t>
            </a:r>
            <a:r>
              <a:rPr lang="en-US" sz="2000" dirty="0" err="1" smtClean="0">
                <a:latin typeface="Arial"/>
                <a:cs typeface="Arial"/>
              </a:rPr>
              <a:t>correlator</a:t>
            </a:r>
            <a:r>
              <a:rPr lang="en-US" sz="2000" dirty="0" smtClean="0">
                <a:latin typeface="Arial"/>
                <a:cs typeface="Arial"/>
              </a:rPr>
              <a:t> can be expanded as</a:t>
            </a: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n-US" sz="2000" dirty="0" smtClean="0">
              <a:latin typeface="Arial"/>
              <a:cs typeface="Arial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n-US" sz="2000" dirty="0">
              <a:latin typeface="Arial"/>
              <a:cs typeface="Arial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n-US" sz="2000" dirty="0" smtClean="0">
              <a:latin typeface="Arial"/>
              <a:cs typeface="Arial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latin typeface="Arial"/>
                <a:cs typeface="Arial"/>
              </a:rPr>
              <a:t>For the T-even </a:t>
            </a:r>
            <a:r>
              <a:rPr lang="en-US" sz="2000" dirty="0" err="1" smtClean="0">
                <a:latin typeface="Arial"/>
                <a:cs typeface="Arial"/>
              </a:rPr>
              <a:t>Pretzelocity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smtClean="0">
                <a:latin typeface="Arial"/>
                <a:cs typeface="Arial"/>
              </a:rPr>
              <a:t>this implies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03718" y="200716"/>
            <a:ext cx="964172" cy="916154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934778" y="3892455"/>
            <a:ext cx="4459669" cy="2979265"/>
            <a:chOff x="1730430" y="3464083"/>
            <a:chExt cx="4459669" cy="2979265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61317" y="3925748"/>
              <a:ext cx="4028782" cy="2437319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3230858" y="3464083"/>
              <a:ext cx="295924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latin typeface="Arial"/>
                  <a:cs typeface="Arial"/>
                </a:rPr>
                <a:t>quark polarization</a:t>
              </a:r>
              <a:endParaRPr lang="en-US" sz="2000" dirty="0">
                <a:latin typeface="Arial"/>
                <a:cs typeface="Arial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 rot="16200000">
              <a:off x="926207" y="5239016"/>
              <a:ext cx="200855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latin typeface="Arial"/>
                  <a:cs typeface="Arial"/>
                </a:rPr>
                <a:t>nucleon pol.</a:t>
              </a:r>
              <a:endParaRPr lang="en-US" sz="2000" dirty="0">
                <a:latin typeface="Arial"/>
                <a:cs typeface="Arial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562248" y="4863166"/>
            <a:ext cx="5969297" cy="1928260"/>
            <a:chOff x="3357900" y="4434794"/>
            <a:chExt cx="5969297" cy="1928260"/>
          </a:xfrm>
        </p:grpSpPr>
        <p:sp>
          <p:nvSpPr>
            <p:cNvPr id="15" name="TextBox 14"/>
            <p:cNvSpPr txBox="1"/>
            <p:nvPr/>
          </p:nvSpPr>
          <p:spPr>
            <a:xfrm>
              <a:off x="6337158" y="4434794"/>
              <a:ext cx="2990039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dirty="0" smtClean="0">
                  <a:solidFill>
                    <a:srgbClr val="FF0000"/>
                  </a:solidFill>
                  <a:latin typeface="Arial"/>
                  <a:cs typeface="Arial"/>
                </a:rPr>
                <a:t>Process dependent</a:t>
              </a:r>
              <a:endParaRPr lang="en-US" sz="2200" dirty="0">
                <a:solidFill>
                  <a:srgbClr val="FF0000"/>
                </a:solidFill>
                <a:latin typeface="Arial"/>
                <a:cs typeface="Arial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5368901" y="4495448"/>
              <a:ext cx="650174" cy="639934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0"/>
                  </a:schemeClr>
                </a:gs>
                <a:gs pos="1000">
                  <a:srgbClr val="FFFFFF">
                    <a:alpha val="0"/>
                  </a:srgbClr>
                </a:gs>
              </a:gsLst>
              <a:lin ang="0" scaled="1"/>
              <a:tileRect/>
            </a:gradFill>
            <a:ln w="222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5555045" y="5723120"/>
              <a:ext cx="650174" cy="639934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0"/>
                  </a:schemeClr>
                </a:gs>
                <a:gs pos="1000">
                  <a:srgbClr val="FFFFFF">
                    <a:alpha val="0"/>
                  </a:srgbClr>
                </a:gs>
              </a:gsLst>
              <a:lin ang="0" scaled="1"/>
              <a:tileRect/>
            </a:gradFill>
            <a:ln w="222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3357900" y="5723120"/>
              <a:ext cx="650174" cy="639934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0"/>
                  </a:schemeClr>
                </a:gs>
                <a:gs pos="1000">
                  <a:srgbClr val="FFFFFF">
                    <a:alpha val="0"/>
                  </a:srgbClr>
                </a:gs>
              </a:gsLst>
              <a:lin ang="0" scaled="1"/>
              <a:tileRect/>
            </a:gradFill>
            <a:ln w="222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365665" y="3086113"/>
            <a:ext cx="5302816" cy="683950"/>
            <a:chOff x="1365665" y="2734236"/>
            <a:chExt cx="5302816" cy="683950"/>
          </a:xfrm>
        </p:grpSpPr>
        <p:graphicFrame>
          <p:nvGraphicFramePr>
            <p:cNvPr id="22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5183810"/>
                </p:ext>
              </p:extLst>
            </p:nvPr>
          </p:nvGraphicFramePr>
          <p:xfrm>
            <a:off x="1421793" y="2738736"/>
            <a:ext cx="5246688" cy="6794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7554" name="Equation" r:id="rId6" imgW="2819400" imgH="368300" progId="Equation.3">
                    <p:embed/>
                  </p:oleObj>
                </mc:Choice>
                <mc:Fallback>
                  <p:oleObj name="Equation" r:id="rId6" imgW="2819400" imgH="3683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21793" y="2738736"/>
                          <a:ext cx="5246688" cy="6794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" name="Rounded Rectangle 22"/>
            <p:cNvSpPr>
              <a:spLocks noChangeArrowheads="1"/>
            </p:cNvSpPr>
            <p:nvPr/>
          </p:nvSpPr>
          <p:spPr bwMode="auto">
            <a:xfrm>
              <a:off x="1365665" y="2734236"/>
              <a:ext cx="5302816" cy="683950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spcAft>
                  <a:spcPts val="20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graphicFrame>
        <p:nvGraphicFramePr>
          <p:cNvPr id="24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7253957"/>
              </p:ext>
            </p:extLst>
          </p:nvPr>
        </p:nvGraphicFramePr>
        <p:xfrm>
          <a:off x="0" y="1568113"/>
          <a:ext cx="5603875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555" name="Equation" r:id="rId8" imgW="2870200" imgH="279400" progId="Equation.3">
                  <p:embed/>
                </p:oleObj>
              </mc:Choice>
              <mc:Fallback>
                <p:oleObj name="Equation" r:id="rId8" imgW="2870200" imgH="279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568113"/>
                        <a:ext cx="5603875" cy="542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1993593"/>
              </p:ext>
            </p:extLst>
          </p:nvPr>
        </p:nvGraphicFramePr>
        <p:xfrm>
          <a:off x="-25483" y="2026507"/>
          <a:ext cx="9212346" cy="61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556" name="Equation" r:id="rId10" imgW="4775200" imgH="317500" progId="Equation.3">
                  <p:embed/>
                </p:oleObj>
              </mc:Choice>
              <mc:Fallback>
                <p:oleObj name="Equation" r:id="rId10" imgW="4775200" imgH="317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25483" y="2026507"/>
                        <a:ext cx="9212346" cy="615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6" name="Straight Arrow Connector 25"/>
          <p:cNvCxnSpPr>
            <a:cxnSpLocks noChangeShapeType="1"/>
          </p:cNvCxnSpPr>
          <p:nvPr/>
        </p:nvCxnSpPr>
        <p:spPr bwMode="auto">
          <a:xfrm flipH="1">
            <a:off x="5541506" y="6423913"/>
            <a:ext cx="508409" cy="0"/>
          </a:xfrm>
          <a:prstGeom prst="straightConnector1">
            <a:avLst/>
          </a:prstGeom>
          <a:noFill/>
          <a:ln w="25400">
            <a:solidFill>
              <a:srgbClr val="0000FF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27" name="TextBox 26"/>
          <p:cNvSpPr txBox="1"/>
          <p:nvPr/>
        </p:nvSpPr>
        <p:spPr bwMode="auto">
          <a:xfrm>
            <a:off x="6133408" y="6208589"/>
            <a:ext cx="968760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Aft>
                <a:spcPts val="200"/>
              </a:spcAft>
              <a:defRPr/>
            </a:pPr>
            <a:r>
              <a:rPr lang="en-US" sz="2000" dirty="0">
                <a:solidFill>
                  <a:srgbClr val="0000FF"/>
                </a:solidFill>
                <a:latin typeface="Arial"/>
                <a:ea typeface="ＭＳ Ｐゴシック" charset="0"/>
                <a:cs typeface="Arial"/>
              </a:rPr>
              <a:t>T-even</a:t>
            </a:r>
          </a:p>
        </p:txBody>
      </p:sp>
      <p:sp>
        <p:nvSpPr>
          <p:cNvPr id="2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9ADBC476-F94D-6F47-ACF3-B909B20CE45D}" type="slidenum">
              <a:rPr lang="en-US" sz="1400">
                <a:latin typeface="Arial" charset="0"/>
              </a:rPr>
              <a:pPr eaLnBrk="1" hangingPunct="1"/>
              <a:t>19</a:t>
            </a:fld>
            <a:endParaRPr lang="en-US" sz="1400">
              <a:latin typeface="Arial" charset="0"/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6758327" y="4000177"/>
            <a:ext cx="2385673" cy="584776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>
            <a:outerShdw dist="38100" dir="2700000" algn="tl" rotWithShape="0">
              <a:srgbClr val="808080">
                <a:alpha val="42999"/>
              </a:srgb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dirty="0" smtClean="0">
                <a:latin typeface="Arial"/>
                <a:ea typeface="ＭＳ Ｐゴシック" charset="0"/>
                <a:cs typeface="Arial"/>
              </a:rPr>
              <a:t>MGAB, Mukherjee, PJM</a:t>
            </a:r>
          </a:p>
          <a:p>
            <a:pPr>
              <a:defRPr/>
            </a:pPr>
            <a:r>
              <a:rPr lang="en-US" sz="1600" dirty="0" smtClean="0">
                <a:latin typeface="Arial"/>
                <a:ea typeface="ＭＳ Ｐゴシック" charset="0"/>
                <a:cs typeface="Arial"/>
              </a:rPr>
              <a:t>PR D86 (2012) 074030</a:t>
            </a:r>
          </a:p>
        </p:txBody>
      </p:sp>
    </p:spTree>
    <p:extLst>
      <p:ext uri="{BB962C8B-B14F-4D97-AF65-F5344CB8AC3E}">
        <p14:creationId xmlns:p14="http://schemas.microsoft.com/office/powerpoint/2010/main" val="2952110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4302"/>
            <a:ext cx="8229600" cy="763159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00FF"/>
                </a:solidFill>
                <a:latin typeface="Arial"/>
                <a:cs typeface="Arial"/>
              </a:rPr>
              <a:t>Content</a:t>
            </a:r>
            <a:endParaRPr lang="en-US" sz="3600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8664"/>
            <a:ext cx="8229600" cy="4917500"/>
          </a:xfrm>
        </p:spPr>
        <p:txBody>
          <a:bodyPr>
            <a:noAutofit/>
          </a:bodyPr>
          <a:lstStyle/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US" sz="2400" dirty="0" smtClean="0">
                <a:latin typeface="Arial"/>
                <a:cs typeface="Arial"/>
              </a:rPr>
              <a:t>Overview of TMD </a:t>
            </a:r>
            <a:r>
              <a:rPr lang="en-US" sz="2400" dirty="0" err="1" smtClean="0">
                <a:latin typeface="Arial"/>
                <a:cs typeface="Arial"/>
              </a:rPr>
              <a:t>correlators</a:t>
            </a:r>
            <a:endParaRPr lang="en-US" sz="2400" dirty="0">
              <a:latin typeface="Arial"/>
              <a:cs typeface="Arial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n-US" sz="2400" dirty="0">
              <a:latin typeface="Arial"/>
              <a:cs typeface="Arial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US" sz="2400" dirty="0" smtClean="0">
                <a:latin typeface="Arial"/>
                <a:cs typeface="Arial"/>
              </a:rPr>
              <a:t>Transverse momentum weightings</a:t>
            </a:r>
          </a:p>
          <a:p>
            <a:pPr lvl="1"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latin typeface="Arial"/>
                <a:cs typeface="Arial"/>
              </a:rPr>
              <a:t>Formalism</a:t>
            </a:r>
          </a:p>
          <a:p>
            <a:pPr lvl="1"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latin typeface="Arial"/>
                <a:cs typeface="Arial"/>
              </a:rPr>
              <a:t>Results for gluons</a:t>
            </a:r>
          </a:p>
          <a:p>
            <a:pPr lvl="1"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latin typeface="Arial"/>
                <a:cs typeface="Arial"/>
              </a:rPr>
              <a:t>Example</a:t>
            </a:r>
            <a:endParaRPr lang="en-US" sz="2000" dirty="0">
              <a:latin typeface="Arial"/>
              <a:cs typeface="Arial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n-US" sz="2400" dirty="0">
              <a:latin typeface="Arial"/>
              <a:cs typeface="Arial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US" sz="2400" dirty="0" smtClean="0">
                <a:latin typeface="Arial"/>
                <a:cs typeface="Arial"/>
              </a:rPr>
              <a:t>Summary and conclusions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3718" y="200716"/>
            <a:ext cx="964172" cy="916154"/>
          </a:xfrm>
          <a:prstGeom prst="rect">
            <a:avLst/>
          </a:prstGeom>
        </p:spPr>
      </p:pic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9ADBC476-F94D-6F47-ACF3-B909B20CE45D}" type="slidenum">
              <a:rPr lang="en-US" sz="1400">
                <a:latin typeface="Arial" charset="0"/>
              </a:rPr>
              <a:pPr eaLnBrk="1" hangingPunct="1"/>
              <a:t>2</a:t>
            </a:fld>
            <a:endParaRPr lang="en-US" sz="14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07569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9ADBC476-F94D-6F47-ACF3-B909B20CE45D}" type="slidenum">
              <a:rPr lang="en-US" sz="1400">
                <a:latin typeface="Arial" charset="0"/>
              </a:rPr>
              <a:pPr eaLnBrk="1" hangingPunct="1"/>
              <a:t>3</a:t>
            </a:fld>
            <a:endParaRPr lang="en-US" sz="1400">
              <a:latin typeface="Arial" charset="0"/>
            </a:endParaRPr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8943100"/>
              </p:ext>
            </p:extLst>
          </p:nvPr>
        </p:nvGraphicFramePr>
        <p:xfrm>
          <a:off x="685800" y="2880006"/>
          <a:ext cx="6096000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289" name="Equation" r:id="rId4" imgW="3365500" imgH="457200" progId="Equation.3">
                  <p:embed/>
                </p:oleObj>
              </mc:Choice>
              <mc:Fallback>
                <p:oleObj name="Equation" r:id="rId4" imgW="33655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2880006"/>
                        <a:ext cx="6096000" cy="828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820407"/>
              </p:ext>
            </p:extLst>
          </p:nvPr>
        </p:nvGraphicFramePr>
        <p:xfrm>
          <a:off x="685800" y="3627621"/>
          <a:ext cx="7389813" cy="820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290" name="Equation" r:id="rId6" imgW="4127500" imgH="457200" progId="Equation.3">
                  <p:embed/>
                </p:oleObj>
              </mc:Choice>
              <mc:Fallback>
                <p:oleObj name="Equation" r:id="rId6" imgW="41275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3627621"/>
                        <a:ext cx="7389813" cy="820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457200" y="1208664"/>
            <a:ext cx="8229600" cy="4917500"/>
          </a:xfrm>
        </p:spPr>
        <p:txBody>
          <a:bodyPr>
            <a:noAutofit/>
          </a:bodyPr>
          <a:lstStyle/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latin typeface="Arial"/>
                <a:cs typeface="Arial"/>
              </a:rPr>
              <a:t>Quark </a:t>
            </a:r>
            <a:r>
              <a:rPr lang="en-US" sz="2000" dirty="0" err="1" smtClean="0">
                <a:latin typeface="Arial"/>
                <a:cs typeface="Arial"/>
              </a:rPr>
              <a:t>correlators</a:t>
            </a:r>
            <a:r>
              <a:rPr lang="en-US" sz="2000" dirty="0" smtClean="0">
                <a:latin typeface="Arial"/>
                <a:cs typeface="Arial"/>
              </a:rPr>
              <a:t> can be written as matrix elements</a:t>
            </a: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n-US" sz="2000" dirty="0">
              <a:latin typeface="Arial"/>
              <a:cs typeface="Arial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n-US" sz="2000" dirty="0" smtClean="0">
              <a:latin typeface="Arial"/>
              <a:cs typeface="Arial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n-US" sz="2000" dirty="0">
              <a:latin typeface="Arial"/>
              <a:cs typeface="Arial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n-US" sz="2000" dirty="0" smtClean="0">
              <a:latin typeface="Arial"/>
              <a:cs typeface="Arial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n-US" sz="2000" dirty="0">
              <a:latin typeface="Arial"/>
              <a:cs typeface="Arial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n-US" sz="2000" dirty="0" smtClean="0">
              <a:latin typeface="Arial"/>
              <a:cs typeface="Arial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n-US" sz="2000" dirty="0" smtClean="0">
              <a:latin typeface="Arial"/>
              <a:cs typeface="Arial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n-US" sz="2000" dirty="0" smtClean="0">
              <a:latin typeface="Arial"/>
              <a:cs typeface="Arial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n-US" sz="2000" dirty="0" smtClean="0">
              <a:latin typeface="Arial"/>
              <a:cs typeface="Arial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latin typeface="Arial"/>
                <a:cs typeface="Arial"/>
              </a:rPr>
              <a:t>Similarly, the gluon </a:t>
            </a:r>
            <a:r>
              <a:rPr lang="en-US" sz="2000" dirty="0" err="1" smtClean="0">
                <a:latin typeface="Arial"/>
                <a:cs typeface="Arial"/>
              </a:rPr>
              <a:t>correlator</a:t>
            </a:r>
            <a:r>
              <a:rPr lang="en-US" sz="2000" dirty="0" smtClean="0">
                <a:latin typeface="Arial"/>
                <a:cs typeface="Arial"/>
              </a:rPr>
              <a:t> can be</a:t>
            </a:r>
            <a:br>
              <a:rPr lang="en-US" sz="2000" dirty="0" smtClean="0">
                <a:latin typeface="Arial"/>
                <a:cs typeface="Arial"/>
              </a:rPr>
            </a:br>
            <a:r>
              <a:rPr lang="en-US" sz="2000" dirty="0" smtClean="0">
                <a:latin typeface="Arial"/>
                <a:cs typeface="Arial"/>
              </a:rPr>
              <a:t>written as a matrix element.</a:t>
            </a: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457200" y="384302"/>
            <a:ext cx="8229600" cy="763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err="1" smtClean="0">
                <a:solidFill>
                  <a:srgbClr val="0000FF"/>
                </a:solidFill>
                <a:latin typeface="Arial"/>
                <a:cs typeface="Arial"/>
              </a:rPr>
              <a:t>Correlators</a:t>
            </a:r>
            <a:endParaRPr lang="en-US" sz="3600" dirty="0" smtClean="0">
              <a:solidFill>
                <a:srgbClr val="0000FF"/>
              </a:solidFill>
              <a:latin typeface="Arial"/>
              <a:cs typeface="Arial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03718" y="200716"/>
            <a:ext cx="964172" cy="91615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5800" y="1630214"/>
            <a:ext cx="3418354" cy="133045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268448" y="1630215"/>
            <a:ext cx="3418353" cy="1330457"/>
          </a:xfrm>
          <a:prstGeom prst="rect">
            <a:avLst/>
          </a:prstGeom>
        </p:spPr>
      </p:pic>
      <p:graphicFrame>
        <p:nvGraphicFramePr>
          <p:cNvPr id="2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9740805"/>
              </p:ext>
            </p:extLst>
          </p:nvPr>
        </p:nvGraphicFramePr>
        <p:xfrm>
          <a:off x="685800" y="5835650"/>
          <a:ext cx="6791325" cy="922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291" name="Equation" r:id="rId11" imgW="3454400" imgH="469900" progId="Equation.3">
                  <p:embed/>
                </p:oleObj>
              </mc:Choice>
              <mc:Fallback>
                <p:oleObj name="Equation" r:id="rId11" imgW="3454400" imgH="469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5835650"/>
                        <a:ext cx="6791325" cy="922338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256000" y="4720574"/>
            <a:ext cx="3430800" cy="1335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722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9ADBC476-F94D-6F47-ACF3-B909B20CE45D}" type="slidenum">
              <a:rPr lang="en-US" sz="1400">
                <a:latin typeface="Arial" charset="0"/>
              </a:rPr>
              <a:pPr eaLnBrk="1" hangingPunct="1"/>
              <a:t>4</a:t>
            </a:fld>
            <a:endParaRPr lang="en-US" sz="1400">
              <a:latin typeface="Arial" charset="0"/>
            </a:endParaRPr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457200" y="1208663"/>
            <a:ext cx="8229600" cy="5339521"/>
          </a:xfrm>
        </p:spPr>
        <p:txBody>
          <a:bodyPr>
            <a:noAutofit/>
          </a:bodyPr>
          <a:lstStyle/>
          <a:p>
            <a:pPr algn="just"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latin typeface="Arial"/>
                <a:cs typeface="Arial"/>
              </a:rPr>
              <a:t>The gluon </a:t>
            </a:r>
            <a:r>
              <a:rPr lang="en-US" sz="2000" dirty="0" smtClean="0">
                <a:solidFill>
                  <a:srgbClr val="FF0000"/>
                </a:solidFill>
                <a:latin typeface="Arial"/>
                <a:cs typeface="Arial"/>
              </a:rPr>
              <a:t>TMD</a:t>
            </a:r>
            <a:r>
              <a:rPr lang="en-US" sz="2000" dirty="0" smtClean="0">
                <a:latin typeface="Arial"/>
                <a:cs typeface="Arial"/>
              </a:rPr>
              <a:t> </a:t>
            </a:r>
            <a:r>
              <a:rPr lang="en-US" sz="2000" dirty="0" err="1" smtClean="0">
                <a:latin typeface="Arial"/>
                <a:cs typeface="Arial"/>
              </a:rPr>
              <a:t>correlator</a:t>
            </a:r>
            <a:r>
              <a:rPr lang="en-US" sz="2000" dirty="0" smtClean="0">
                <a:latin typeface="Arial"/>
                <a:cs typeface="Arial"/>
              </a:rPr>
              <a:t> can be </a:t>
            </a:r>
            <a:r>
              <a:rPr lang="en-US" sz="2000" dirty="0" err="1" smtClean="0">
                <a:latin typeface="Arial"/>
                <a:cs typeface="Arial"/>
              </a:rPr>
              <a:t>parametrized</a:t>
            </a:r>
            <a:r>
              <a:rPr lang="en-US" sz="2000" dirty="0" smtClean="0">
                <a:latin typeface="Arial"/>
                <a:cs typeface="Arial"/>
              </a:rPr>
              <a:t> as</a:t>
            </a:r>
          </a:p>
          <a:p>
            <a:pPr algn="just">
              <a:buClr>
                <a:srgbClr val="FF0000"/>
              </a:buClr>
              <a:buFont typeface="Wingdings" charset="2"/>
              <a:buChar char="§"/>
            </a:pPr>
            <a:endParaRPr lang="en-US" sz="2000" dirty="0" smtClean="0">
              <a:latin typeface="Arial"/>
              <a:cs typeface="Arial"/>
            </a:endParaRPr>
          </a:p>
          <a:p>
            <a:pPr algn="just">
              <a:buClr>
                <a:srgbClr val="FF0000"/>
              </a:buClr>
              <a:buFont typeface="Wingdings" charset="2"/>
              <a:buChar char="§"/>
            </a:pPr>
            <a:endParaRPr lang="en-US" sz="2000" dirty="0">
              <a:latin typeface="Arial"/>
              <a:cs typeface="Arial"/>
            </a:endParaRPr>
          </a:p>
          <a:p>
            <a:pPr algn="just">
              <a:buClr>
                <a:srgbClr val="FF0000"/>
              </a:buClr>
              <a:buFont typeface="Wingdings" charset="2"/>
              <a:buChar char="§"/>
            </a:pPr>
            <a:endParaRPr lang="en-US" sz="2000" dirty="0" smtClean="0">
              <a:latin typeface="Arial"/>
              <a:cs typeface="Arial"/>
            </a:endParaRPr>
          </a:p>
          <a:p>
            <a:pPr algn="just">
              <a:buClr>
                <a:srgbClr val="FF0000"/>
              </a:buClr>
              <a:buFont typeface="Wingdings" charset="2"/>
              <a:buChar char="§"/>
            </a:pPr>
            <a:endParaRPr lang="en-US" sz="2000" dirty="0">
              <a:latin typeface="Arial"/>
              <a:cs typeface="Arial"/>
            </a:endParaRPr>
          </a:p>
          <a:p>
            <a:pPr algn="just">
              <a:buClr>
                <a:srgbClr val="FF0000"/>
              </a:buClr>
              <a:buFont typeface="Wingdings" charset="2"/>
              <a:buChar char="§"/>
            </a:pPr>
            <a:endParaRPr lang="en-US" sz="2000" dirty="0" smtClean="0">
              <a:latin typeface="Arial"/>
              <a:cs typeface="Arial"/>
            </a:endParaRPr>
          </a:p>
          <a:p>
            <a:pPr algn="just">
              <a:buClr>
                <a:srgbClr val="FF0000"/>
              </a:buClr>
              <a:buFont typeface="Wingdings" charset="2"/>
              <a:buChar char="§"/>
            </a:pPr>
            <a:endParaRPr lang="en-US" sz="2000" dirty="0">
              <a:latin typeface="Arial"/>
              <a:cs typeface="Arial"/>
            </a:endParaRPr>
          </a:p>
          <a:p>
            <a:pPr algn="just">
              <a:buClr>
                <a:srgbClr val="FF0000"/>
              </a:buClr>
              <a:buFont typeface="Wingdings" charset="2"/>
              <a:buChar char="§"/>
            </a:pPr>
            <a:endParaRPr lang="en-US" sz="2000" dirty="0" smtClean="0">
              <a:latin typeface="Arial"/>
              <a:cs typeface="Arial"/>
            </a:endParaRPr>
          </a:p>
          <a:p>
            <a:pPr algn="just"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latin typeface="Arial"/>
                <a:cs typeface="Arial"/>
              </a:rPr>
              <a:t>In which</a:t>
            </a:r>
          </a:p>
          <a:p>
            <a:pPr algn="just">
              <a:buClr>
                <a:srgbClr val="FF0000"/>
              </a:buClr>
              <a:buFont typeface="Wingdings" charset="2"/>
              <a:buChar char="§"/>
            </a:pPr>
            <a:endParaRPr lang="en-US" sz="2000" dirty="0">
              <a:latin typeface="Arial"/>
              <a:cs typeface="Arial"/>
            </a:endParaRPr>
          </a:p>
          <a:p>
            <a:pPr algn="just">
              <a:buClr>
                <a:srgbClr val="FF0000"/>
              </a:buClr>
              <a:buFont typeface="Wingdings" charset="2"/>
              <a:buChar char="§"/>
            </a:pPr>
            <a:endParaRPr lang="en-US" sz="2000" dirty="0" smtClean="0">
              <a:latin typeface="Arial"/>
              <a:cs typeface="Arial"/>
            </a:endParaRPr>
          </a:p>
          <a:p>
            <a:pPr algn="just"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latin typeface="Arial"/>
                <a:cs typeface="Arial"/>
              </a:rPr>
              <a:t>The </a:t>
            </a:r>
            <a:r>
              <a:rPr lang="en-US" sz="2000" dirty="0" err="1" smtClean="0">
                <a:latin typeface="Arial"/>
                <a:cs typeface="Arial"/>
              </a:rPr>
              <a:t>parametrization</a:t>
            </a:r>
            <a:r>
              <a:rPr lang="en-US" sz="2000" dirty="0" smtClean="0">
                <a:latin typeface="Arial"/>
                <a:cs typeface="Arial"/>
              </a:rPr>
              <a:t> contains three types of contributions</a:t>
            </a: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457200" y="384302"/>
            <a:ext cx="8229600" cy="763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err="1" smtClean="0">
                <a:solidFill>
                  <a:srgbClr val="0000FF"/>
                </a:solidFill>
                <a:latin typeface="Arial"/>
                <a:cs typeface="Arial"/>
              </a:rPr>
              <a:t>Correlators</a:t>
            </a:r>
            <a:r>
              <a:rPr lang="en-US" sz="3600" dirty="0" smtClean="0">
                <a:solidFill>
                  <a:srgbClr val="0000FF"/>
                </a:solidFill>
                <a:latin typeface="Arial"/>
                <a:cs typeface="Arial"/>
              </a:rPr>
              <a:t> and TMDs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03718" y="200716"/>
            <a:ext cx="964172" cy="916154"/>
          </a:xfrm>
          <a:prstGeom prst="rect">
            <a:avLst/>
          </a:prstGeom>
        </p:spPr>
      </p:pic>
      <p:graphicFrame>
        <p:nvGraphicFramePr>
          <p:cNvPr id="1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6635334"/>
              </p:ext>
            </p:extLst>
          </p:nvPr>
        </p:nvGraphicFramePr>
        <p:xfrm>
          <a:off x="910828" y="1559833"/>
          <a:ext cx="7353720" cy="25404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510" name="Equation" r:id="rId5" imgW="4038600" imgH="1397000" progId="Equation.3">
                  <p:embed/>
                </p:oleObj>
              </mc:Choice>
              <mc:Fallback>
                <p:oleObj name="Equation" r:id="rId5" imgW="4038600" imgH="1397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0828" y="1559833"/>
                        <a:ext cx="7353720" cy="2540429"/>
                      </a:xfrm>
                      <a:prstGeom prst="rect">
                        <a:avLst/>
                      </a:prstGeom>
                      <a:noFill/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6807801"/>
              </p:ext>
            </p:extLst>
          </p:nvPr>
        </p:nvGraphicFramePr>
        <p:xfrm>
          <a:off x="2101172" y="4740119"/>
          <a:ext cx="2943741" cy="4701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511" name="Equation" r:id="rId7" imgW="1587500" imgH="254000" progId="Equation.3">
                  <p:embed/>
                </p:oleObj>
              </mc:Choice>
              <mc:Fallback>
                <p:oleObj name="Equation" r:id="rId7" imgW="1587500" imgH="254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1172" y="4740119"/>
                        <a:ext cx="2943741" cy="470160"/>
                      </a:xfrm>
                      <a:prstGeom prst="rect">
                        <a:avLst/>
                      </a:prstGeom>
                      <a:noFill/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9458783"/>
              </p:ext>
            </p:extLst>
          </p:nvPr>
        </p:nvGraphicFramePr>
        <p:xfrm>
          <a:off x="2101172" y="3979804"/>
          <a:ext cx="5016036" cy="7756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512" name="Equation" r:id="rId9" imgW="2705100" imgH="419100" progId="Equation.3">
                  <p:embed/>
                </p:oleObj>
              </mc:Choice>
              <mc:Fallback>
                <p:oleObj name="Equation" r:id="rId9" imgW="2705100" imgH="419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1172" y="3979804"/>
                        <a:ext cx="5016036" cy="775614"/>
                      </a:xfrm>
                      <a:prstGeom prst="rect">
                        <a:avLst/>
                      </a:prstGeom>
                      <a:noFill/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-1116941" y="284570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0" y="6273224"/>
            <a:ext cx="6931156" cy="584776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>
            <a:outerShdw dist="38100" dir="2700000" algn="tl" rotWithShape="0">
              <a:srgbClr val="808080">
                <a:alpha val="42999"/>
              </a:srgb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dirty="0" smtClean="0">
                <a:latin typeface="Arial"/>
                <a:ea typeface="ＭＳ Ｐゴシック" charset="0"/>
                <a:cs typeface="Arial"/>
              </a:rPr>
              <a:t>Mulders, </a:t>
            </a:r>
            <a:r>
              <a:rPr lang="en-US" sz="1600" dirty="0" err="1" smtClean="0">
                <a:latin typeface="Arial"/>
                <a:ea typeface="ＭＳ Ｐゴシック" charset="0"/>
                <a:cs typeface="Arial"/>
              </a:rPr>
              <a:t>Tangerman</a:t>
            </a:r>
            <a:r>
              <a:rPr lang="en-US" sz="1600" dirty="0" smtClean="0">
                <a:latin typeface="Arial"/>
                <a:ea typeface="ＭＳ Ｐゴシック" charset="0"/>
                <a:cs typeface="Arial"/>
              </a:rPr>
              <a:t>, Boer</a:t>
            </a:r>
          </a:p>
          <a:p>
            <a:pPr>
              <a:defRPr/>
            </a:pPr>
            <a:r>
              <a:rPr lang="en-US" sz="1600" dirty="0" err="1" smtClean="0">
                <a:latin typeface="Arial"/>
                <a:ea typeface="ＭＳ Ｐゴシック" charset="0"/>
                <a:cs typeface="Arial"/>
              </a:rPr>
              <a:t>Bacchetta</a:t>
            </a:r>
            <a:r>
              <a:rPr lang="en-US" sz="1600" dirty="0" smtClean="0">
                <a:latin typeface="Arial"/>
                <a:ea typeface="ＭＳ Ｐゴシック" charset="0"/>
                <a:cs typeface="Arial"/>
              </a:rPr>
              <a:t>, Diehl, </a:t>
            </a:r>
            <a:r>
              <a:rPr lang="en-US" sz="1600" dirty="0" err="1" smtClean="0">
                <a:latin typeface="Arial"/>
                <a:ea typeface="ＭＳ Ｐゴシック" charset="0"/>
                <a:cs typeface="Arial"/>
              </a:rPr>
              <a:t>Goeke</a:t>
            </a:r>
            <a:r>
              <a:rPr lang="en-US" sz="1600" dirty="0" smtClean="0">
                <a:latin typeface="Arial"/>
                <a:ea typeface="ＭＳ Ｐゴシック" charset="0"/>
                <a:cs typeface="Arial"/>
              </a:rPr>
              <a:t>, Metz, Mulders, Schlegel, JHEP 0702 (2007) 093</a:t>
            </a:r>
            <a:endParaRPr lang="en-US" sz="1600" dirty="0">
              <a:latin typeface="Arial"/>
              <a:ea typeface="ＭＳ Ｐゴシック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086607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9ADBC476-F94D-6F47-ACF3-B909B20CE45D}" type="slidenum">
              <a:rPr lang="en-US" sz="1400">
                <a:latin typeface="Arial" charset="0"/>
              </a:rPr>
              <a:pPr eaLnBrk="1" hangingPunct="1"/>
              <a:t>5</a:t>
            </a:fld>
            <a:endParaRPr lang="en-US" sz="1400">
              <a:latin typeface="Arial" charset="0"/>
            </a:endParaRPr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457200" y="1208664"/>
            <a:ext cx="8229600" cy="4917500"/>
          </a:xfrm>
        </p:spPr>
        <p:txBody>
          <a:bodyPr>
            <a:noAutofit/>
          </a:bodyPr>
          <a:lstStyle/>
          <a:p>
            <a:pPr algn="just"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latin typeface="Arial"/>
                <a:cs typeface="Arial"/>
              </a:rPr>
              <a:t>Gauge links are required to make the nonlocal combinations of fields gauge invariant</a:t>
            </a:r>
          </a:p>
          <a:p>
            <a:pPr algn="just">
              <a:buClr>
                <a:srgbClr val="FF0000"/>
              </a:buClr>
              <a:buFont typeface="Wingdings" charset="2"/>
              <a:buChar char="§"/>
            </a:pPr>
            <a:endParaRPr lang="en-US" sz="2000" dirty="0">
              <a:latin typeface="Arial"/>
              <a:cs typeface="Arial"/>
            </a:endParaRPr>
          </a:p>
          <a:p>
            <a:pPr algn="just">
              <a:buClr>
                <a:srgbClr val="FF0000"/>
              </a:buClr>
              <a:buFont typeface="Wingdings" charset="2"/>
              <a:buChar char="§"/>
            </a:pPr>
            <a:endParaRPr lang="en-US" sz="2000" dirty="0" smtClean="0">
              <a:latin typeface="Arial"/>
              <a:cs typeface="Arial"/>
            </a:endParaRPr>
          </a:p>
          <a:p>
            <a:pPr algn="just"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latin typeface="Arial"/>
                <a:cs typeface="Arial"/>
              </a:rPr>
              <a:t>Introduces a path dependence for </a:t>
            </a:r>
            <a:r>
              <a:rPr lang="en-US" sz="2000" dirty="0" err="1" smtClean="0">
                <a:latin typeface="Arial"/>
                <a:cs typeface="Arial"/>
              </a:rPr>
              <a:t>correlators</a:t>
            </a:r>
            <a:endParaRPr lang="en-US" sz="2000" dirty="0" smtClean="0">
              <a:latin typeface="Arial"/>
              <a:cs typeface="Arial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457200" y="384302"/>
            <a:ext cx="8229600" cy="763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rgbClr val="0000FF"/>
                </a:solidFill>
                <a:latin typeface="Arial"/>
                <a:cs typeface="Arial"/>
              </a:rPr>
              <a:t>Gauge invariance for quark TMDs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57200" y="4262348"/>
            <a:ext cx="8229600" cy="2017974"/>
            <a:chOff x="457200" y="4231750"/>
            <a:chExt cx="8229600" cy="2017974"/>
          </a:xfrm>
        </p:grpSpPr>
        <p:sp>
          <p:nvSpPr>
            <p:cNvPr id="7" name="TextBox 6"/>
            <p:cNvSpPr txBox="1"/>
            <p:nvPr/>
          </p:nvSpPr>
          <p:spPr>
            <a:xfrm>
              <a:off x="3093130" y="5849614"/>
              <a:ext cx="295924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rgbClr val="0000FF"/>
                  </a:solidFill>
                  <a:latin typeface="Arial"/>
                  <a:cs typeface="Arial"/>
                </a:rPr>
                <a:t>Time-reversal couple</a:t>
              </a:r>
              <a:endParaRPr lang="en-US" sz="2000" dirty="0">
                <a:solidFill>
                  <a:srgbClr val="0000FF"/>
                </a:solidFill>
                <a:latin typeface="Arial"/>
                <a:cs typeface="Arial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457200" y="4231750"/>
              <a:ext cx="3895354" cy="1823120"/>
              <a:chOff x="457200" y="4231750"/>
              <a:chExt cx="3895354" cy="1823120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7200" y="4231750"/>
                <a:ext cx="3895354" cy="1566000"/>
              </a:xfrm>
              <a:prstGeom prst="rect">
                <a:avLst/>
              </a:prstGeom>
            </p:spPr>
          </p:pic>
          <p:graphicFrame>
            <p:nvGraphicFramePr>
              <p:cNvPr id="8" name="Object 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620554118"/>
                  </p:ext>
                </p:extLst>
              </p:nvPr>
            </p:nvGraphicFramePr>
            <p:xfrm>
              <a:off x="1877033" y="5665102"/>
              <a:ext cx="1142111" cy="38976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5360" name="Equation" r:id="rId5" imgW="406400" imgH="139700" progId="Equation.3">
                      <p:embed/>
                    </p:oleObj>
                  </mc:Choice>
                  <mc:Fallback>
                    <p:oleObj name="Equation" r:id="rId5" imgW="406400" imgH="1397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877033" y="5665102"/>
                            <a:ext cx="1142111" cy="389768"/>
                          </a:xfrm>
                          <a:prstGeom prst="rect">
                            <a:avLst/>
                          </a:prstGeom>
                          <a:noFill/>
                          <a:effectLst/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2" name="Group 1"/>
            <p:cNvGrpSpPr/>
            <p:nvPr/>
          </p:nvGrpSpPr>
          <p:grpSpPr>
            <a:xfrm>
              <a:off x="4726800" y="4231750"/>
              <a:ext cx="3960000" cy="1822530"/>
              <a:chOff x="4726800" y="4231750"/>
              <a:chExt cx="3960000" cy="1822530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726800" y="4231750"/>
                <a:ext cx="3960000" cy="1580577"/>
              </a:xfrm>
              <a:prstGeom prst="rect">
                <a:avLst/>
              </a:prstGeom>
            </p:spPr>
          </p:pic>
          <p:graphicFrame>
            <p:nvGraphicFramePr>
              <p:cNvPr id="9" name="Object 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081410539"/>
                  </p:ext>
                </p:extLst>
              </p:nvPr>
            </p:nvGraphicFramePr>
            <p:xfrm>
              <a:off x="6052371" y="5664512"/>
              <a:ext cx="1142111" cy="38976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5361" name="Equation" r:id="rId8" imgW="406400" imgH="139700" progId="Equation.3">
                      <p:embed/>
                    </p:oleObj>
                  </mc:Choice>
                  <mc:Fallback>
                    <p:oleObj name="Equation" r:id="rId8" imgW="406400" imgH="1397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052371" y="5664512"/>
                            <a:ext cx="1142111" cy="389768"/>
                          </a:xfrm>
                          <a:prstGeom prst="rect">
                            <a:avLst/>
                          </a:prstGeom>
                          <a:noFill/>
                          <a:effectLst/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aphicFrame>
        <p:nvGraphicFramePr>
          <p:cNvPr id="17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7905636"/>
              </p:ext>
            </p:extLst>
          </p:nvPr>
        </p:nvGraphicFramePr>
        <p:xfrm>
          <a:off x="3902685" y="1607603"/>
          <a:ext cx="2919413" cy="877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362" name="Equation" r:id="rId10" imgW="1562100" imgH="469900" progId="Equation.3">
                  <p:embed/>
                </p:oleObj>
              </mc:Choice>
              <mc:Fallback>
                <p:oleObj name="Equation" r:id="rId10" imgW="1562100" imgH="469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02685" y="1607603"/>
                        <a:ext cx="2919413" cy="877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8" name="Group 27"/>
          <p:cNvGrpSpPr/>
          <p:nvPr/>
        </p:nvGrpSpPr>
        <p:grpSpPr>
          <a:xfrm>
            <a:off x="1403422" y="3136844"/>
            <a:ext cx="6553200" cy="1219200"/>
            <a:chOff x="1311616" y="3305133"/>
            <a:chExt cx="6553200" cy="1219200"/>
          </a:xfrm>
        </p:grpSpPr>
        <p:grpSp>
          <p:nvGrpSpPr>
            <p:cNvPr id="13" name="Group 12"/>
            <p:cNvGrpSpPr/>
            <p:nvPr/>
          </p:nvGrpSpPr>
          <p:grpSpPr>
            <a:xfrm>
              <a:off x="1311616" y="3305133"/>
              <a:ext cx="1676400" cy="1031875"/>
              <a:chOff x="1311616" y="3305133"/>
              <a:chExt cx="1676400" cy="1031875"/>
            </a:xfrm>
          </p:grpSpPr>
          <p:pic>
            <p:nvPicPr>
              <p:cNvPr id="19" name="Picture 18" descr="linkthree5a"/>
              <p:cNvPicPr>
                <a:picLocks noChangeAspect="1"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92616" y="3305133"/>
                <a:ext cx="1295400" cy="1031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" name="Line 19"/>
              <p:cNvSpPr>
                <a:spLocks noChangeShapeType="1"/>
              </p:cNvSpPr>
              <p:nvPr/>
            </p:nvSpPr>
            <p:spPr bwMode="auto">
              <a:xfrm flipV="1">
                <a:off x="1311616" y="3609933"/>
                <a:ext cx="609600" cy="609600"/>
              </a:xfrm>
              <a:prstGeom prst="line">
                <a:avLst/>
              </a:prstGeom>
              <a:noFill/>
              <a:ln w="63500">
                <a:solidFill>
                  <a:srgbClr val="FF0000"/>
                </a:solidFill>
                <a:prstDash val="sysDot"/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6569416" y="3305133"/>
              <a:ext cx="1295400" cy="1219200"/>
              <a:chOff x="6569416" y="3305133"/>
              <a:chExt cx="1295400" cy="1219200"/>
            </a:xfrm>
          </p:grpSpPr>
          <p:pic>
            <p:nvPicPr>
              <p:cNvPr id="18" name="Picture 17" descr="linkthree4a"/>
              <p:cNvPicPr>
                <a:picLocks noChangeAspect="1" noChangeArrowheads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69416" y="3305133"/>
                <a:ext cx="1295400" cy="10541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1" name="Line 20"/>
              <p:cNvSpPr>
                <a:spLocks noChangeShapeType="1"/>
              </p:cNvSpPr>
              <p:nvPr/>
            </p:nvSpPr>
            <p:spPr bwMode="auto">
              <a:xfrm flipV="1">
                <a:off x="7026616" y="3914733"/>
                <a:ext cx="609600" cy="609600"/>
              </a:xfrm>
              <a:prstGeom prst="line">
                <a:avLst/>
              </a:prstGeom>
              <a:noFill/>
              <a:ln w="63500">
                <a:solidFill>
                  <a:srgbClr val="FF0000"/>
                </a:solidFill>
                <a:prstDash val="sysDot"/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pic>
          <p:nvPicPr>
            <p:cNvPr id="22" name="Picture 21" descr="hardprocess1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50016" y="3381333"/>
              <a:ext cx="1524000" cy="1096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5" name="TextBox 24"/>
          <p:cNvSpPr txBox="1"/>
          <p:nvPr/>
        </p:nvSpPr>
        <p:spPr>
          <a:xfrm>
            <a:off x="7550636" y="3067122"/>
            <a:ext cx="8119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Arial"/>
                <a:cs typeface="Arial"/>
              </a:rPr>
              <a:t>FSI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91450" y="3213044"/>
            <a:ext cx="8119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Arial"/>
                <a:cs typeface="Arial"/>
              </a:rPr>
              <a:t>ISI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0" y="6280322"/>
            <a:ext cx="5365822" cy="584776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>
            <a:outerShdw dist="38100" dir="2700000" algn="tl" rotWithShape="0">
              <a:srgbClr val="808080">
                <a:alpha val="42999"/>
              </a:srgb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dirty="0" smtClean="0">
                <a:latin typeface="Arial"/>
                <a:ea typeface="ＭＳ Ｐゴシック" charset="0"/>
                <a:cs typeface="Arial"/>
              </a:rPr>
              <a:t>A.V. </a:t>
            </a:r>
            <a:r>
              <a:rPr lang="en-US" sz="1600" dirty="0" err="1" smtClean="0">
                <a:latin typeface="Arial"/>
                <a:ea typeface="ＭＳ Ｐゴシック" charset="0"/>
                <a:cs typeface="Arial"/>
              </a:rPr>
              <a:t>Belitsky</a:t>
            </a:r>
            <a:r>
              <a:rPr lang="en-US" sz="1600" dirty="0" smtClean="0">
                <a:latin typeface="Arial"/>
                <a:ea typeface="ＭＳ Ｐゴシック" charset="0"/>
                <a:cs typeface="Arial"/>
              </a:rPr>
              <a:t>, X. </a:t>
            </a:r>
            <a:r>
              <a:rPr lang="en-US" sz="1600" dirty="0" err="1" smtClean="0">
                <a:latin typeface="Arial"/>
                <a:ea typeface="ＭＳ Ｐゴシック" charset="0"/>
                <a:cs typeface="Arial"/>
              </a:rPr>
              <a:t>Ji</a:t>
            </a:r>
            <a:r>
              <a:rPr lang="en-US" sz="1600" dirty="0" smtClean="0">
                <a:latin typeface="Arial"/>
                <a:ea typeface="ＭＳ Ｐゴシック" charset="0"/>
                <a:cs typeface="Arial"/>
              </a:rPr>
              <a:t>, F. Yuan, NP B 656, (2003) 165</a:t>
            </a:r>
          </a:p>
          <a:p>
            <a:pPr>
              <a:defRPr/>
            </a:pPr>
            <a:r>
              <a:rPr lang="en-US" sz="1600" dirty="0" smtClean="0">
                <a:latin typeface="Arial"/>
                <a:ea typeface="ＭＳ Ｐゴシック" charset="0"/>
                <a:cs typeface="Arial"/>
              </a:rPr>
              <a:t>D. Boer, P.J. Mulders &amp; F. </a:t>
            </a:r>
            <a:r>
              <a:rPr lang="en-US" sz="1600" dirty="0" err="1" smtClean="0">
                <a:latin typeface="Arial"/>
                <a:ea typeface="ＭＳ Ｐゴシック" charset="0"/>
                <a:cs typeface="Arial"/>
              </a:rPr>
              <a:t>Pijlman</a:t>
            </a:r>
            <a:r>
              <a:rPr lang="en-US" sz="1600" dirty="0" smtClean="0">
                <a:latin typeface="Arial"/>
                <a:ea typeface="ＭＳ Ｐゴシック" charset="0"/>
                <a:cs typeface="Arial"/>
              </a:rPr>
              <a:t>, NP B 667 (2003) 2012</a:t>
            </a:r>
          </a:p>
        </p:txBody>
      </p:sp>
    </p:spTree>
    <p:extLst>
      <p:ext uri="{BB962C8B-B14F-4D97-AF65-F5344CB8AC3E}">
        <p14:creationId xmlns:p14="http://schemas.microsoft.com/office/powerpoint/2010/main" val="24038181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9ADBC476-F94D-6F47-ACF3-B909B20CE45D}" type="slidenum">
              <a:rPr lang="en-US" sz="1400">
                <a:latin typeface="Arial" charset="0"/>
              </a:rPr>
              <a:pPr eaLnBrk="1" hangingPunct="1"/>
              <a:t>6</a:t>
            </a:fld>
            <a:endParaRPr lang="en-US" sz="1400">
              <a:latin typeface="Arial" charset="0"/>
            </a:endParaRPr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457200" y="1208663"/>
            <a:ext cx="8229600" cy="5512811"/>
          </a:xfrm>
        </p:spPr>
        <p:txBody>
          <a:bodyPr>
            <a:noAutofit/>
          </a:bodyPr>
          <a:lstStyle/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latin typeface="Arial"/>
                <a:cs typeface="Arial"/>
              </a:rPr>
              <a:t>For gluons more gauge link structures exist.</a:t>
            </a: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n-US" sz="2000" dirty="0">
              <a:latin typeface="Arial"/>
              <a:cs typeface="Arial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n-US" sz="2000" dirty="0" smtClean="0">
              <a:latin typeface="Arial"/>
              <a:cs typeface="Arial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n-US" sz="2000" dirty="0">
              <a:latin typeface="Arial"/>
              <a:cs typeface="Arial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n-US" sz="2000" dirty="0" smtClean="0">
              <a:latin typeface="Arial"/>
              <a:cs typeface="Arial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n-US" sz="2000" dirty="0">
              <a:latin typeface="Arial"/>
              <a:cs typeface="Arial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n-US" sz="2000" dirty="0" smtClean="0">
              <a:latin typeface="Arial"/>
              <a:cs typeface="Arial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n-US" sz="2000" dirty="0">
              <a:latin typeface="Arial"/>
              <a:cs typeface="Arial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n-US" sz="2000" dirty="0" smtClean="0">
              <a:latin typeface="Arial"/>
              <a:cs typeface="Arial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n-US" sz="2000" dirty="0">
              <a:latin typeface="Arial"/>
              <a:cs typeface="Arial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n-US" sz="2000" dirty="0" smtClean="0">
              <a:latin typeface="Arial"/>
              <a:cs typeface="Arial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n-US" sz="2000" dirty="0">
              <a:latin typeface="Arial"/>
              <a:cs typeface="Arial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n-US" sz="2000" dirty="0" smtClean="0">
              <a:latin typeface="Arial"/>
              <a:cs typeface="Arial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latin typeface="Arial"/>
                <a:cs typeface="Arial"/>
              </a:rPr>
              <a:t>More complicated structures arise for complicated processes</a:t>
            </a: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457200" y="384302"/>
            <a:ext cx="8229600" cy="763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rgbClr val="0000FF"/>
                </a:solidFill>
                <a:latin typeface="Arial"/>
                <a:cs typeface="Arial"/>
              </a:rPr>
              <a:t>Gauge invariance for gluon TMDs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266586" y="2410209"/>
            <a:ext cx="8607982" cy="3397202"/>
            <a:chOff x="266586" y="3289576"/>
            <a:chExt cx="8607982" cy="3397202"/>
          </a:xfrm>
        </p:grpSpPr>
        <p:grpSp>
          <p:nvGrpSpPr>
            <p:cNvPr id="13" name="Group 12"/>
            <p:cNvGrpSpPr/>
            <p:nvPr/>
          </p:nvGrpSpPr>
          <p:grpSpPr>
            <a:xfrm>
              <a:off x="4914568" y="3289576"/>
              <a:ext cx="3960000" cy="1591666"/>
              <a:chOff x="4966940" y="3080072"/>
              <a:chExt cx="3960000" cy="1591666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66940" y="3080072"/>
                <a:ext cx="3960000" cy="1357898"/>
              </a:xfrm>
              <a:prstGeom prst="rect">
                <a:avLst/>
              </a:prstGeom>
            </p:spPr>
          </p:pic>
          <p:graphicFrame>
            <p:nvGraphicFramePr>
              <p:cNvPr id="17" name="Object 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13649206"/>
                  </p:ext>
                </p:extLst>
              </p:nvPr>
            </p:nvGraphicFramePr>
            <p:xfrm>
              <a:off x="6349407" y="4398688"/>
              <a:ext cx="1249362" cy="2730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3640" name="Equation" r:id="rId5" imgW="635000" imgH="139700" progId="Equation.3">
                      <p:embed/>
                    </p:oleObj>
                  </mc:Choice>
                  <mc:Fallback>
                    <p:oleObj name="Equation" r:id="rId5" imgW="635000" imgH="1397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349407" y="4398688"/>
                            <a:ext cx="1249362" cy="273050"/>
                          </a:xfrm>
                          <a:prstGeom prst="rect">
                            <a:avLst/>
                          </a:prstGeom>
                          <a:noFill/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blipFill dpi="0" rotWithShape="0">
                                  <a:blip/>
                                  <a:srcRect/>
                                  <a:stretch>
                                    <a:fillRect/>
                                  </a:stretch>
                                </a:blip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rgbClr val="000000">
                                      <a:alpha val="74998"/>
                                    </a:srgb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12" name="Group 11"/>
            <p:cNvGrpSpPr/>
            <p:nvPr/>
          </p:nvGrpSpPr>
          <p:grpSpPr>
            <a:xfrm>
              <a:off x="266586" y="3289576"/>
              <a:ext cx="3960000" cy="1591666"/>
              <a:chOff x="214214" y="3080072"/>
              <a:chExt cx="3960000" cy="1591666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14214" y="3080072"/>
                <a:ext cx="3960000" cy="1357898"/>
              </a:xfrm>
              <a:prstGeom prst="rect">
                <a:avLst/>
              </a:prstGeom>
            </p:spPr>
          </p:pic>
          <p:graphicFrame>
            <p:nvGraphicFramePr>
              <p:cNvPr id="18" name="Object 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587822953"/>
                  </p:ext>
                </p:extLst>
              </p:nvPr>
            </p:nvGraphicFramePr>
            <p:xfrm>
              <a:off x="1565651" y="4398688"/>
              <a:ext cx="1249362" cy="2730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3641" name="Equation" r:id="rId8" imgW="635000" imgH="139700" progId="Equation.3">
                      <p:embed/>
                    </p:oleObj>
                  </mc:Choice>
                  <mc:Fallback>
                    <p:oleObj name="Equation" r:id="rId8" imgW="635000" imgH="1397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565651" y="4398688"/>
                            <a:ext cx="1249362" cy="273050"/>
                          </a:xfrm>
                          <a:prstGeom prst="rect">
                            <a:avLst/>
                          </a:prstGeom>
                          <a:noFill/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blipFill dpi="0" rotWithShape="0">
                                  <a:blip/>
                                  <a:srcRect/>
                                  <a:stretch>
                                    <a:fillRect/>
                                  </a:stretch>
                                </a:blip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rgbClr val="000000">
                                      <a:alpha val="74998"/>
                                    </a:srgb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21" name="Group 20"/>
            <p:cNvGrpSpPr/>
            <p:nvPr/>
          </p:nvGrpSpPr>
          <p:grpSpPr>
            <a:xfrm>
              <a:off x="266586" y="5074704"/>
              <a:ext cx="3960000" cy="1612074"/>
              <a:chOff x="214214" y="4865200"/>
              <a:chExt cx="3960000" cy="1612074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14214" y="4865200"/>
                <a:ext cx="3960000" cy="1357898"/>
              </a:xfrm>
              <a:prstGeom prst="rect">
                <a:avLst/>
              </a:prstGeom>
            </p:spPr>
          </p:pic>
          <p:graphicFrame>
            <p:nvGraphicFramePr>
              <p:cNvPr id="19" name="Object 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129068226"/>
                  </p:ext>
                </p:extLst>
              </p:nvPr>
            </p:nvGraphicFramePr>
            <p:xfrm>
              <a:off x="1565651" y="6204224"/>
              <a:ext cx="1249362" cy="2730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3642" name="Equation" r:id="rId11" imgW="635000" imgH="139700" progId="Equation.3">
                      <p:embed/>
                    </p:oleObj>
                  </mc:Choice>
                  <mc:Fallback>
                    <p:oleObj name="Equation" r:id="rId11" imgW="635000" imgH="1397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565651" y="6204224"/>
                            <a:ext cx="1249362" cy="273050"/>
                          </a:xfrm>
                          <a:prstGeom prst="rect">
                            <a:avLst/>
                          </a:prstGeom>
                          <a:noFill/>
                          <a:effectLst/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22" name="Group 21"/>
            <p:cNvGrpSpPr/>
            <p:nvPr/>
          </p:nvGrpSpPr>
          <p:grpSpPr>
            <a:xfrm>
              <a:off x="4914568" y="5074704"/>
              <a:ext cx="3960000" cy="1612074"/>
              <a:chOff x="4966940" y="4865200"/>
              <a:chExt cx="3960000" cy="1612074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4966940" y="4865200"/>
                <a:ext cx="3960000" cy="1357898"/>
              </a:xfrm>
              <a:prstGeom prst="rect">
                <a:avLst/>
              </a:prstGeom>
            </p:spPr>
          </p:pic>
          <p:graphicFrame>
            <p:nvGraphicFramePr>
              <p:cNvPr id="20" name="Object 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789251204"/>
                  </p:ext>
                </p:extLst>
              </p:nvPr>
            </p:nvGraphicFramePr>
            <p:xfrm>
              <a:off x="6349407" y="6204224"/>
              <a:ext cx="1249362" cy="2730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3643" name="Equation" r:id="rId14" imgW="635000" imgH="139700" progId="Equation.3">
                      <p:embed/>
                    </p:oleObj>
                  </mc:Choice>
                  <mc:Fallback>
                    <p:oleObj name="Equation" r:id="rId14" imgW="635000" imgH="1397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349407" y="6204224"/>
                            <a:ext cx="1249362" cy="273050"/>
                          </a:xfrm>
                          <a:prstGeom prst="rect">
                            <a:avLst/>
                          </a:prstGeom>
                          <a:noFill/>
                          <a:effectLst/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aphicFrame>
        <p:nvGraphicFramePr>
          <p:cNvPr id="15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929309"/>
              </p:ext>
            </p:extLst>
          </p:nvPr>
        </p:nvGraphicFramePr>
        <p:xfrm>
          <a:off x="239713" y="1576388"/>
          <a:ext cx="8739187" cy="922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644" name="Equation" r:id="rId16" imgW="4445000" imgH="469900" progId="Equation.3">
                  <p:embed/>
                </p:oleObj>
              </mc:Choice>
              <mc:Fallback>
                <p:oleObj name="Equation" r:id="rId16" imgW="4445000" imgH="469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9713" y="1576388"/>
                        <a:ext cx="8739187" cy="922337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56476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9ADBC476-F94D-6F47-ACF3-B909B20CE45D}" type="slidenum">
              <a:rPr lang="en-US" sz="1400">
                <a:latin typeface="Arial" charset="0"/>
              </a:rPr>
              <a:pPr eaLnBrk="1" hangingPunct="1"/>
              <a:t>7</a:t>
            </a:fld>
            <a:endParaRPr lang="en-US" sz="1400">
              <a:latin typeface="Arial" charset="0"/>
            </a:endParaRPr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457200" y="1208663"/>
            <a:ext cx="8229600" cy="5512811"/>
          </a:xfrm>
        </p:spPr>
        <p:txBody>
          <a:bodyPr>
            <a:noAutofit/>
          </a:bodyPr>
          <a:lstStyle/>
          <a:p>
            <a:pPr algn="just"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>
                <a:latin typeface="Arial"/>
                <a:cs typeface="Arial"/>
              </a:rPr>
              <a:t>Collinear </a:t>
            </a:r>
            <a:r>
              <a:rPr lang="en-US" sz="2000" dirty="0" smtClean="0">
                <a:latin typeface="Arial"/>
                <a:cs typeface="Arial"/>
              </a:rPr>
              <a:t>functions</a:t>
            </a:r>
          </a:p>
          <a:p>
            <a:pPr algn="just">
              <a:buClr>
                <a:srgbClr val="FF0000"/>
              </a:buClr>
              <a:buFont typeface="Wingdings" charset="2"/>
              <a:buChar char="§"/>
            </a:pPr>
            <a:endParaRPr lang="en-US" sz="2000" dirty="0">
              <a:latin typeface="Arial"/>
              <a:cs typeface="Arial"/>
            </a:endParaRPr>
          </a:p>
          <a:p>
            <a:pPr algn="just">
              <a:buClr>
                <a:srgbClr val="FF0000"/>
              </a:buClr>
              <a:buFont typeface="Wingdings" charset="2"/>
              <a:buChar char="§"/>
            </a:pPr>
            <a:endParaRPr lang="en-US" sz="2000" dirty="0" smtClean="0">
              <a:latin typeface="Arial"/>
              <a:cs typeface="Arial"/>
            </a:endParaRPr>
          </a:p>
          <a:p>
            <a:pPr algn="just">
              <a:buClr>
                <a:srgbClr val="FF0000"/>
              </a:buClr>
              <a:buFont typeface="Wingdings" charset="2"/>
              <a:buChar char="§"/>
            </a:pPr>
            <a:endParaRPr lang="en-US" sz="2000" dirty="0">
              <a:latin typeface="Arial"/>
              <a:cs typeface="Arial"/>
            </a:endParaRPr>
          </a:p>
          <a:p>
            <a:pPr algn="just">
              <a:buClr>
                <a:srgbClr val="FF0000"/>
              </a:buClr>
              <a:buFont typeface="Wingdings" charset="2"/>
              <a:buChar char="§"/>
            </a:pPr>
            <a:endParaRPr lang="en-US" sz="2000" dirty="0" smtClean="0">
              <a:latin typeface="Arial"/>
              <a:cs typeface="Arial"/>
            </a:endParaRPr>
          </a:p>
          <a:p>
            <a:pPr algn="just">
              <a:buClr>
                <a:srgbClr val="FF0000"/>
              </a:buClr>
              <a:buFont typeface="Wingdings" charset="2"/>
              <a:buChar char="§"/>
            </a:pPr>
            <a:endParaRPr lang="en-US" sz="2000" dirty="0">
              <a:latin typeface="Arial"/>
              <a:cs typeface="Arial"/>
            </a:endParaRPr>
          </a:p>
          <a:p>
            <a:pPr algn="just">
              <a:buClr>
                <a:srgbClr val="FF0000"/>
              </a:buClr>
              <a:buFont typeface="Wingdings" charset="2"/>
              <a:buChar char="§"/>
            </a:pPr>
            <a:endParaRPr lang="en-US" sz="2000" dirty="0" smtClean="0">
              <a:latin typeface="Arial"/>
              <a:cs typeface="Arial"/>
            </a:endParaRPr>
          </a:p>
          <a:p>
            <a:pPr algn="just">
              <a:buClr>
                <a:srgbClr val="FF0000"/>
              </a:buClr>
              <a:buFont typeface="Wingdings" charset="2"/>
              <a:buChar char="§"/>
            </a:pPr>
            <a:endParaRPr lang="en-US" sz="2000" dirty="0">
              <a:latin typeface="Arial"/>
              <a:cs typeface="Arial"/>
            </a:endParaRPr>
          </a:p>
          <a:p>
            <a:pPr algn="just"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latin typeface="Arial"/>
                <a:cs typeface="Arial"/>
              </a:rPr>
              <a:t>Moments </a:t>
            </a:r>
            <a:r>
              <a:rPr lang="en-US" sz="2000" dirty="0">
                <a:latin typeface="Arial"/>
                <a:cs typeface="Arial"/>
              </a:rPr>
              <a:t>correspond to local matrix elements with calculable anomalous dimensions, that can be </a:t>
            </a:r>
            <a:r>
              <a:rPr lang="en-US" sz="2000" dirty="0" err="1">
                <a:latin typeface="Arial"/>
                <a:cs typeface="Arial"/>
              </a:rPr>
              <a:t>Mellin</a:t>
            </a:r>
            <a:r>
              <a:rPr lang="en-US" sz="2000" dirty="0">
                <a:latin typeface="Arial"/>
                <a:cs typeface="Arial"/>
              </a:rPr>
              <a:t> transformed to splitting </a:t>
            </a:r>
            <a:r>
              <a:rPr lang="en-US" sz="2000" dirty="0" smtClean="0">
                <a:latin typeface="Arial"/>
                <a:cs typeface="Arial"/>
              </a:rPr>
              <a:t>functions</a:t>
            </a:r>
          </a:p>
          <a:p>
            <a:pPr algn="just">
              <a:buClr>
                <a:srgbClr val="FF0000"/>
              </a:buClr>
              <a:buFont typeface="Wingdings" charset="2"/>
              <a:buChar char="§"/>
            </a:pPr>
            <a:endParaRPr lang="en-US" sz="2000" dirty="0" smtClean="0">
              <a:latin typeface="Arial"/>
              <a:cs typeface="Arial"/>
            </a:endParaRPr>
          </a:p>
          <a:p>
            <a:pPr algn="just">
              <a:buClr>
                <a:srgbClr val="FF0000"/>
              </a:buClr>
              <a:buFont typeface="Wingdings" charset="2"/>
              <a:buChar char="§"/>
            </a:pPr>
            <a:endParaRPr lang="en-US" sz="2000" dirty="0">
              <a:latin typeface="Arial"/>
              <a:cs typeface="Arial"/>
            </a:endParaRPr>
          </a:p>
          <a:p>
            <a:pPr algn="just"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>
                <a:latin typeface="Arial"/>
                <a:cs typeface="Arial"/>
              </a:rPr>
              <a:t>All operators have same twist since dim(</a:t>
            </a:r>
            <a:r>
              <a:rPr lang="en-US" sz="2000" dirty="0" err="1">
                <a:latin typeface="Arial"/>
                <a:cs typeface="Arial"/>
              </a:rPr>
              <a:t>D</a:t>
            </a:r>
            <a:r>
              <a:rPr lang="en-US" sz="2000" baseline="30000" dirty="0" err="1">
                <a:latin typeface="Arial"/>
                <a:cs typeface="Arial"/>
              </a:rPr>
              <a:t>n</a:t>
            </a:r>
            <a:r>
              <a:rPr lang="en-US" sz="2000" dirty="0">
                <a:latin typeface="Arial"/>
                <a:cs typeface="Arial"/>
              </a:rPr>
              <a:t>) = </a:t>
            </a:r>
            <a:r>
              <a:rPr lang="en-US" sz="2000" dirty="0" smtClean="0">
                <a:latin typeface="Arial"/>
                <a:cs typeface="Arial"/>
              </a:rPr>
              <a:t>0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457200" y="384302"/>
            <a:ext cx="8229600" cy="763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err="1" smtClean="0">
                <a:solidFill>
                  <a:srgbClr val="0000FF"/>
                </a:solidFill>
                <a:latin typeface="Arial"/>
                <a:cs typeface="Arial"/>
              </a:rPr>
              <a:t>Mellin</a:t>
            </a:r>
            <a:r>
              <a:rPr lang="en-US" sz="3600" dirty="0" smtClean="0">
                <a:solidFill>
                  <a:srgbClr val="0000FF"/>
                </a:solidFill>
                <a:latin typeface="Arial"/>
                <a:cs typeface="Arial"/>
              </a:rPr>
              <a:t> moments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03718" y="200716"/>
            <a:ext cx="964172" cy="916154"/>
          </a:xfrm>
          <a:prstGeom prst="rect">
            <a:avLst/>
          </a:prstGeom>
        </p:spPr>
      </p:pic>
      <p:graphicFrame>
        <p:nvGraphicFramePr>
          <p:cNvPr id="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8728099"/>
              </p:ext>
            </p:extLst>
          </p:nvPr>
        </p:nvGraphicFramePr>
        <p:xfrm>
          <a:off x="979488" y="1713194"/>
          <a:ext cx="5783262" cy="823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485" name="Equation" r:id="rId5" imgW="3111500" imgH="444500" progId="Equation.3">
                  <p:embed/>
                </p:oleObj>
              </mc:Choice>
              <mc:Fallback>
                <p:oleObj name="Equation" r:id="rId5" imgW="31115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9488" y="1713194"/>
                        <a:ext cx="5783262" cy="8239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6143889"/>
              </p:ext>
            </p:extLst>
          </p:nvPr>
        </p:nvGraphicFramePr>
        <p:xfrm>
          <a:off x="995363" y="2575206"/>
          <a:ext cx="7151687" cy="163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486" name="Equation" r:id="rId7" imgW="3873500" imgH="889000" progId="Equation.3">
                  <p:embed/>
                </p:oleObj>
              </mc:Choice>
              <mc:Fallback>
                <p:oleObj name="Equation" r:id="rId7" imgW="3873500" imgH="889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5363" y="2575206"/>
                        <a:ext cx="7151687" cy="1638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7633112"/>
              </p:ext>
            </p:extLst>
          </p:nvPr>
        </p:nvGraphicFramePr>
        <p:xfrm>
          <a:off x="990600" y="5212493"/>
          <a:ext cx="3944938" cy="569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487" name="Equation" r:id="rId9" imgW="2019300" imgH="292100" progId="Equation.3">
                  <p:embed/>
                </p:oleObj>
              </mc:Choice>
              <mc:Fallback>
                <p:oleObj name="Equation" r:id="rId9" imgW="2019300" imgH="292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5212493"/>
                        <a:ext cx="3944938" cy="569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25972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457200" y="1208663"/>
            <a:ext cx="8229600" cy="5400719"/>
          </a:xfrm>
        </p:spPr>
        <p:txBody>
          <a:bodyPr>
            <a:noAutofit/>
          </a:bodyPr>
          <a:lstStyle/>
          <a:p>
            <a:pPr algn="just"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latin typeface="Arial"/>
                <a:cs typeface="Arial"/>
              </a:rPr>
              <a:t>Transverse moments are considered for transverse weightings</a:t>
            </a:r>
          </a:p>
          <a:p>
            <a:pPr algn="just">
              <a:buClr>
                <a:srgbClr val="FF0000"/>
              </a:buClr>
              <a:buFont typeface="Wingdings" charset="2"/>
              <a:buChar char="§"/>
            </a:pPr>
            <a:endParaRPr lang="en-US" sz="2000" dirty="0">
              <a:latin typeface="Arial"/>
              <a:cs typeface="Arial"/>
            </a:endParaRPr>
          </a:p>
          <a:p>
            <a:pPr algn="just">
              <a:buClr>
                <a:srgbClr val="FF0000"/>
              </a:buClr>
              <a:buFont typeface="Wingdings" charset="2"/>
              <a:buChar char="§"/>
            </a:pPr>
            <a:endParaRPr lang="en-US" sz="2000" dirty="0" smtClean="0">
              <a:latin typeface="Arial"/>
              <a:cs typeface="Arial"/>
            </a:endParaRPr>
          </a:p>
          <a:p>
            <a:pPr algn="just"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latin typeface="Arial"/>
                <a:cs typeface="Arial"/>
              </a:rPr>
              <a:t>Due to transverse directions, </a:t>
            </a:r>
            <a:r>
              <a:rPr lang="en-US" sz="2000" dirty="0" err="1" smtClean="0">
                <a:latin typeface="Arial"/>
                <a:cs typeface="Arial"/>
              </a:rPr>
              <a:t>partonic</a:t>
            </a:r>
            <a:r>
              <a:rPr lang="en-US" sz="2000" dirty="0" smtClean="0">
                <a:latin typeface="Arial"/>
                <a:cs typeface="Arial"/>
              </a:rPr>
              <a:t> operators show up. For the simplest gauge links one finds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457200" y="384302"/>
            <a:ext cx="8229600" cy="763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rgbClr val="0000FF"/>
                </a:solidFill>
                <a:latin typeface="Arial"/>
                <a:cs typeface="Arial"/>
              </a:rPr>
              <a:t>Transverse moments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03718" y="200716"/>
            <a:ext cx="964172" cy="91615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7316" y="4415528"/>
            <a:ext cx="3668487" cy="1411494"/>
          </a:xfrm>
          <a:prstGeom prst="rect">
            <a:avLst/>
          </a:prstGeom>
        </p:spPr>
      </p:pic>
      <p:graphicFrame>
        <p:nvGraphicFramePr>
          <p:cNvPr id="1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3061359"/>
              </p:ext>
            </p:extLst>
          </p:nvPr>
        </p:nvGraphicFramePr>
        <p:xfrm>
          <a:off x="1144005" y="3103186"/>
          <a:ext cx="5443538" cy="623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5" name="Equation" r:id="rId6" imgW="2768600" imgH="317500" progId="Equation.3">
                  <p:embed/>
                </p:oleObj>
              </mc:Choice>
              <mc:Fallback>
                <p:oleObj name="Equation" r:id="rId6" imgW="2768600" imgH="317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4005" y="3103186"/>
                        <a:ext cx="5443538" cy="623887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8526410"/>
              </p:ext>
            </p:extLst>
          </p:nvPr>
        </p:nvGraphicFramePr>
        <p:xfrm>
          <a:off x="198911" y="1482887"/>
          <a:ext cx="8767224" cy="8902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6" name="Equation" r:id="rId8" imgW="4724400" imgH="469900" progId="Equation.3">
                  <p:embed/>
                </p:oleObj>
              </mc:Choice>
              <mc:Fallback>
                <p:oleObj name="Equation" r:id="rId8" imgW="4724400" imgH="469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911" y="1482887"/>
                        <a:ext cx="8767224" cy="890292"/>
                      </a:xfrm>
                      <a:prstGeom prst="rect">
                        <a:avLst/>
                      </a:prstGeom>
                      <a:noFill/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1845153"/>
              </p:ext>
            </p:extLst>
          </p:nvPr>
        </p:nvGraphicFramePr>
        <p:xfrm>
          <a:off x="4704815" y="4379913"/>
          <a:ext cx="4021138" cy="833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7" name="Equation" r:id="rId10" imgW="2197100" imgH="457200" progId="Equation.3">
                  <p:embed/>
                </p:oleObj>
              </mc:Choice>
              <mc:Fallback>
                <p:oleObj name="Equation" r:id="rId10" imgW="21971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04815" y="4379913"/>
                        <a:ext cx="4021138" cy="833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0408799"/>
              </p:ext>
            </p:extLst>
          </p:nvPr>
        </p:nvGraphicFramePr>
        <p:xfrm>
          <a:off x="4678375" y="3875582"/>
          <a:ext cx="3509962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8" name="Equation" r:id="rId12" imgW="1854200" imgH="279400" progId="Equation.3">
                  <p:embed/>
                </p:oleObj>
              </mc:Choice>
              <mc:Fallback>
                <p:oleObj name="Equation" r:id="rId12" imgW="1854200" imgH="279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8375" y="3875582"/>
                        <a:ext cx="3509962" cy="527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9524889"/>
              </p:ext>
            </p:extLst>
          </p:nvPr>
        </p:nvGraphicFramePr>
        <p:xfrm>
          <a:off x="4705228" y="5140301"/>
          <a:ext cx="2557463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9" name="Equation" r:id="rId14" imgW="1397000" imgH="266700" progId="Equation.3">
                  <p:embed/>
                </p:oleObj>
              </mc:Choice>
              <mc:Fallback>
                <p:oleObj name="Equation" r:id="rId14" imgW="1397000" imgH="266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05228" y="5140301"/>
                        <a:ext cx="2557463" cy="485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-15301" y="6537512"/>
            <a:ext cx="9144000" cy="338554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>
            <a:outerShdw dist="38100" dir="2700000" algn="tl" rotWithShape="0">
              <a:srgbClr val="808080">
                <a:alpha val="42999"/>
              </a:srgb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dirty="0" err="1" smtClean="0">
                <a:latin typeface="Arial"/>
                <a:ea typeface="ＭＳ Ｐゴシック" charset="0"/>
                <a:cs typeface="Arial"/>
              </a:rPr>
              <a:t>Bomhof</a:t>
            </a:r>
            <a:r>
              <a:rPr lang="en-US" sz="1600" dirty="0" smtClean="0">
                <a:latin typeface="Arial"/>
                <a:ea typeface="ＭＳ Ｐゴシック" charset="0"/>
                <a:cs typeface="Arial"/>
              </a:rPr>
              <a:t>, PJM, 2007; Dominguez, Xiao, Yuan (2011); MGAB</a:t>
            </a:r>
            <a:r>
              <a:rPr lang="en-US" sz="1600" dirty="0">
                <a:latin typeface="Arial"/>
                <a:ea typeface="ＭＳ Ｐゴシック" charset="0"/>
                <a:cs typeface="Arial"/>
              </a:rPr>
              <a:t>, A Mukherjee, PJM, in preparation</a:t>
            </a:r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4925627"/>
              </p:ext>
            </p:extLst>
          </p:nvPr>
        </p:nvGraphicFramePr>
        <p:xfrm>
          <a:off x="4704815" y="5748338"/>
          <a:ext cx="2278063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10" name="Equation" r:id="rId16" imgW="1244600" imgH="266700" progId="Equation.3">
                  <p:embed/>
                </p:oleObj>
              </mc:Choice>
              <mc:Fallback>
                <p:oleObj name="Equation" r:id="rId16" imgW="1244600" imgH="266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04815" y="5748338"/>
                        <a:ext cx="2278063" cy="485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517633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457200" y="1208663"/>
            <a:ext cx="8229600" cy="5400719"/>
          </a:xfrm>
        </p:spPr>
        <p:txBody>
          <a:bodyPr>
            <a:noAutofit/>
          </a:bodyPr>
          <a:lstStyle/>
          <a:p>
            <a:pPr algn="just"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latin typeface="Arial"/>
                <a:cs typeface="Arial"/>
              </a:rPr>
              <a:t>This gives the operator combinations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457200" y="384302"/>
            <a:ext cx="8229600" cy="763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rgbClr val="0000FF"/>
                </a:solidFill>
                <a:latin typeface="Arial"/>
                <a:cs typeface="Arial"/>
              </a:rPr>
              <a:t>Color structures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03718" y="200716"/>
            <a:ext cx="964172" cy="916154"/>
          </a:xfrm>
          <a:prstGeom prst="rect">
            <a:avLst/>
          </a:prstGeom>
        </p:spPr>
      </p:pic>
      <p:graphicFrame>
        <p:nvGraphicFramePr>
          <p:cNvPr id="2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9777215"/>
              </p:ext>
            </p:extLst>
          </p:nvPr>
        </p:nvGraphicFramePr>
        <p:xfrm>
          <a:off x="952500" y="3073218"/>
          <a:ext cx="7165975" cy="649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777" name="Equation" r:id="rId5" imgW="3644900" imgH="330200" progId="Equation.3">
                  <p:embed/>
                </p:oleObj>
              </mc:Choice>
              <mc:Fallback>
                <p:oleObj name="Equation" r:id="rId5" imgW="3644900" imgH="330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2500" y="3073218"/>
                        <a:ext cx="7165975" cy="649288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6789559"/>
              </p:ext>
            </p:extLst>
          </p:nvPr>
        </p:nvGraphicFramePr>
        <p:xfrm>
          <a:off x="915988" y="5857875"/>
          <a:ext cx="7288212" cy="649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778" name="Equation" r:id="rId7" imgW="3708400" imgH="330200" progId="Equation.3">
                  <p:embed/>
                </p:oleObj>
              </mc:Choice>
              <mc:Fallback>
                <p:oleObj name="Equation" r:id="rId7" imgW="3708400" imgH="330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5988" y="5857875"/>
                        <a:ext cx="7288212" cy="649288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-15301" y="6537512"/>
            <a:ext cx="9144000" cy="338554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>
            <a:outerShdw dist="38100" dir="2700000" algn="tl" rotWithShape="0">
              <a:srgbClr val="808080">
                <a:alpha val="42999"/>
              </a:srgb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dirty="0" err="1" smtClean="0">
                <a:latin typeface="Arial"/>
                <a:ea typeface="ＭＳ Ｐゴシック" charset="0"/>
                <a:cs typeface="Arial"/>
              </a:rPr>
              <a:t>Bomhof</a:t>
            </a:r>
            <a:r>
              <a:rPr lang="en-US" sz="1600" dirty="0" smtClean="0">
                <a:latin typeface="Arial"/>
                <a:ea typeface="ＭＳ Ｐゴシック" charset="0"/>
                <a:cs typeface="Arial"/>
              </a:rPr>
              <a:t>, PJM, 2007; Dominguez, Xiao, Yuan (2011); MGAB</a:t>
            </a:r>
            <a:r>
              <a:rPr lang="en-US" sz="1600" dirty="0">
                <a:latin typeface="Arial"/>
                <a:ea typeface="ＭＳ Ｐゴシック" charset="0"/>
                <a:cs typeface="Arial"/>
              </a:rPr>
              <a:t>, A Mukherjee, PJM, in preparation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4914568" y="1584063"/>
            <a:ext cx="3960000" cy="1591666"/>
            <a:chOff x="4966940" y="3080072"/>
            <a:chExt cx="3960000" cy="1591666"/>
          </a:xfrm>
        </p:grpSpPr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966940" y="3080072"/>
              <a:ext cx="3960000" cy="1357898"/>
            </a:xfrm>
            <a:prstGeom prst="rect">
              <a:avLst/>
            </a:prstGeom>
          </p:spPr>
        </p:pic>
        <p:graphicFrame>
          <p:nvGraphicFramePr>
            <p:cNvPr id="35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60295929"/>
                </p:ext>
              </p:extLst>
            </p:nvPr>
          </p:nvGraphicFramePr>
          <p:xfrm>
            <a:off x="6349407" y="4398688"/>
            <a:ext cx="1249362" cy="273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1779" name="Equation" r:id="rId10" imgW="635000" imgH="139700" progId="Equation.3">
                    <p:embed/>
                  </p:oleObj>
                </mc:Choice>
                <mc:Fallback>
                  <p:oleObj name="Equation" r:id="rId10" imgW="635000" imgH="1397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49407" y="4398688"/>
                          <a:ext cx="1249362" cy="273050"/>
                        </a:xfrm>
                        <a:prstGeom prst="rect">
                          <a:avLst/>
                        </a:prstGeom>
                        <a:noFill/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blipFill dpi="0" rotWithShape="0">
                                <a:blip/>
                                <a:srcRect/>
                                <a:stretch>
                                  <a:fillRect/>
                                </a:stretch>
                              </a:blip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5" name="Group 24"/>
          <p:cNvGrpSpPr/>
          <p:nvPr/>
        </p:nvGrpSpPr>
        <p:grpSpPr>
          <a:xfrm>
            <a:off x="266586" y="1584063"/>
            <a:ext cx="3960000" cy="1591666"/>
            <a:chOff x="214214" y="3080072"/>
            <a:chExt cx="3960000" cy="1591666"/>
          </a:xfrm>
        </p:grpSpPr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214214" y="3080072"/>
              <a:ext cx="3960000" cy="1357898"/>
            </a:xfrm>
            <a:prstGeom prst="rect">
              <a:avLst/>
            </a:prstGeom>
          </p:spPr>
        </p:pic>
        <p:graphicFrame>
          <p:nvGraphicFramePr>
            <p:cNvPr id="33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87522342"/>
                </p:ext>
              </p:extLst>
            </p:nvPr>
          </p:nvGraphicFramePr>
          <p:xfrm>
            <a:off x="1565651" y="4398688"/>
            <a:ext cx="1249362" cy="273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1780" name="Equation" r:id="rId13" imgW="635000" imgH="139700" progId="Equation.3">
                    <p:embed/>
                  </p:oleObj>
                </mc:Choice>
                <mc:Fallback>
                  <p:oleObj name="Equation" r:id="rId13" imgW="635000" imgH="1397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65651" y="4398688"/>
                          <a:ext cx="1249362" cy="273050"/>
                        </a:xfrm>
                        <a:prstGeom prst="rect">
                          <a:avLst/>
                        </a:prstGeom>
                        <a:noFill/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blipFill dpi="0" rotWithShape="0">
                                <a:blip/>
                                <a:srcRect/>
                                <a:stretch>
                                  <a:fillRect/>
                                </a:stretch>
                              </a:blip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6" name="Group 25"/>
          <p:cNvGrpSpPr/>
          <p:nvPr/>
        </p:nvGrpSpPr>
        <p:grpSpPr>
          <a:xfrm>
            <a:off x="266586" y="4302430"/>
            <a:ext cx="3960000" cy="1612074"/>
            <a:chOff x="214214" y="4865200"/>
            <a:chExt cx="3960000" cy="1612074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214214" y="4865200"/>
              <a:ext cx="3960000" cy="1357898"/>
            </a:xfrm>
            <a:prstGeom prst="rect">
              <a:avLst/>
            </a:prstGeom>
          </p:spPr>
        </p:pic>
        <p:graphicFrame>
          <p:nvGraphicFramePr>
            <p:cNvPr id="31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06177883"/>
                </p:ext>
              </p:extLst>
            </p:nvPr>
          </p:nvGraphicFramePr>
          <p:xfrm>
            <a:off x="1565651" y="6204224"/>
            <a:ext cx="1249362" cy="273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1781" name="Equation" r:id="rId16" imgW="635000" imgH="139700" progId="Equation.3">
                    <p:embed/>
                  </p:oleObj>
                </mc:Choice>
                <mc:Fallback>
                  <p:oleObj name="Equation" r:id="rId16" imgW="635000" imgH="1397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65651" y="6204224"/>
                          <a:ext cx="1249362" cy="273050"/>
                        </a:xfrm>
                        <a:prstGeom prst="rect">
                          <a:avLst/>
                        </a:prstGeom>
                        <a:noFill/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7" name="Group 26"/>
          <p:cNvGrpSpPr/>
          <p:nvPr/>
        </p:nvGrpSpPr>
        <p:grpSpPr>
          <a:xfrm>
            <a:off x="4914568" y="4302430"/>
            <a:ext cx="3960000" cy="1612074"/>
            <a:chOff x="4966940" y="4865200"/>
            <a:chExt cx="3960000" cy="1612074"/>
          </a:xfrm>
        </p:grpSpPr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4966940" y="4865200"/>
              <a:ext cx="3960000" cy="1357898"/>
            </a:xfrm>
            <a:prstGeom prst="rect">
              <a:avLst/>
            </a:prstGeom>
          </p:spPr>
        </p:pic>
        <p:graphicFrame>
          <p:nvGraphicFramePr>
            <p:cNvPr id="29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51583934"/>
                </p:ext>
              </p:extLst>
            </p:nvPr>
          </p:nvGraphicFramePr>
          <p:xfrm>
            <a:off x="6349407" y="6204224"/>
            <a:ext cx="1249362" cy="273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1782" name="Equation" r:id="rId19" imgW="635000" imgH="139700" progId="Equation.3">
                    <p:embed/>
                  </p:oleObj>
                </mc:Choice>
                <mc:Fallback>
                  <p:oleObj name="Equation" r:id="rId19" imgW="635000" imgH="1397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49407" y="6204224"/>
                          <a:ext cx="1249362" cy="273050"/>
                        </a:xfrm>
                        <a:prstGeom prst="rect">
                          <a:avLst/>
                        </a:prstGeom>
                        <a:noFill/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7074538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2908</TotalTime>
  <Words>793</Words>
  <Application>Microsoft Macintosh PowerPoint</Application>
  <PresentationFormat>On-screen Show (4:3)</PresentationFormat>
  <Paragraphs>229</Paragraphs>
  <Slides>19</Slides>
  <Notes>19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Office Theme</vt:lpstr>
      <vt:lpstr>Equation</vt:lpstr>
      <vt:lpstr>Universality of TMD distribution functions</vt:lpstr>
      <vt:lpstr>Content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TMD correlators for gluons</vt:lpstr>
      <vt:lpstr>TMD correlators for gluons</vt:lpstr>
      <vt:lpstr>Color contributions</vt:lpstr>
      <vt:lpstr>Processes: example for h1g</vt:lpstr>
      <vt:lpstr>Summary and conclusion</vt:lpstr>
      <vt:lpstr>Spare slides</vt:lpstr>
      <vt:lpstr>PowerPoint Presentation</vt:lpstr>
      <vt:lpstr>TMD correlators for quarks</vt:lpstr>
    </vt:vector>
  </TitlesOfParts>
  <Company>Vrije Universiteit Amsterdam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Martinus Buffing</dc:creator>
  <cp:lastModifiedBy>Martinus Buffing</cp:lastModifiedBy>
  <cp:revision>271</cp:revision>
  <cp:lastPrinted>2013-04-09T12:39:57Z</cp:lastPrinted>
  <dcterms:created xsi:type="dcterms:W3CDTF">2012-01-06T10:34:22Z</dcterms:created>
  <dcterms:modified xsi:type="dcterms:W3CDTF">2013-04-21T16:19:37Z</dcterms:modified>
</cp:coreProperties>
</file>