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4" r:id="rId1"/>
  </p:sldMasterIdLst>
  <p:notesMasterIdLst>
    <p:notesMasterId r:id="rId29"/>
  </p:notesMasterIdLst>
  <p:handoutMasterIdLst>
    <p:handoutMasterId r:id="rId30"/>
  </p:handoutMasterIdLst>
  <p:sldIdLst>
    <p:sldId id="256" r:id="rId2"/>
    <p:sldId id="317" r:id="rId3"/>
    <p:sldId id="318" r:id="rId4"/>
    <p:sldId id="340" r:id="rId5"/>
    <p:sldId id="319" r:id="rId6"/>
    <p:sldId id="320" r:id="rId7"/>
    <p:sldId id="338" r:id="rId8"/>
    <p:sldId id="344" r:id="rId9"/>
    <p:sldId id="337" r:id="rId10"/>
    <p:sldId id="322" r:id="rId11"/>
    <p:sldId id="335" r:id="rId12"/>
    <p:sldId id="323" r:id="rId13"/>
    <p:sldId id="324" r:id="rId14"/>
    <p:sldId id="325" r:id="rId15"/>
    <p:sldId id="326" r:id="rId16"/>
    <p:sldId id="329" r:id="rId17"/>
    <p:sldId id="328" r:id="rId18"/>
    <p:sldId id="330" r:id="rId19"/>
    <p:sldId id="331" r:id="rId20"/>
    <p:sldId id="336" r:id="rId21"/>
    <p:sldId id="333" r:id="rId22"/>
    <p:sldId id="339" r:id="rId23"/>
    <p:sldId id="343" r:id="rId24"/>
    <p:sldId id="341" r:id="rId25"/>
    <p:sldId id="342" r:id="rId26"/>
    <p:sldId id="345" r:id="rId27"/>
    <p:sldId id="34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39" autoAdjust="0"/>
  </p:normalViewPr>
  <p:slideViewPr>
    <p:cSldViewPr>
      <p:cViewPr varScale="1">
        <p:scale>
          <a:sx n="71" d="100"/>
          <a:sy n="71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2" d="100"/>
          <a:sy n="92" d="100"/>
        </p:scale>
        <p:origin x="-373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5976D-3375-439E-BB13-E060DBB040F8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59DBE-8865-4A29-B914-7D44CECFFE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6992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7E0952-9951-41AE-BCBE-84112D41D7A0}" type="datetimeFigureOut">
              <a:rPr lang="en-US" smtClean="0"/>
              <a:t>4/24/2013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762BC-8057-429B-860F-D1A05E2EC6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8089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577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59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836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090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092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5092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01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01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060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831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175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412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444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891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835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760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means that the</a:t>
            </a:r>
          </a:p>
          <a:p>
            <a:r>
              <a:rPr lang="en-US" dirty="0" smtClean="0"/>
              <a:t>snake resonances encountered when accelerating He-3 are</a:t>
            </a:r>
          </a:p>
          <a:p>
            <a:r>
              <a:rPr lang="en-US" dirty="0" smtClean="0"/>
              <a:t>stronger and denser.</a:t>
            </a:r>
          </a:p>
          <a:p>
            <a:r>
              <a:rPr lang="en-US" dirty="0" smtClean="0"/>
              <a:t>due to closed orbit distortion and intrinsic resonances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446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8273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224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781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723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244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355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423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22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957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762BC-8057-429B-860F-D1A05E2EC67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22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5542325"/>
            <a:ext cx="5314950" cy="838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634" y="5437328"/>
            <a:ext cx="2493818" cy="813955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6" name="Text Placeholder 12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April 25, 2013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K. Dehmelt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D31BF8-B3AB-47CA-9B2B-9CB209D17AF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03" y="6065004"/>
            <a:ext cx="2049144" cy="32316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564" y="6108230"/>
            <a:ext cx="722370" cy="2357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rxiv.org/pdf/1212.1701v2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anl.arxiv.org/pdf/1207.637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anl.arxiv.org/pdf/1207.6378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anl.arxiv.org/pdf/1207.637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anl.arxiv.org/pdf/1207.6378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lanl.arxiv.org/pdf/1207.6378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anl.arxiv.org/pdf/1207.6378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bnl.gov/conferences/index.php/EIC_R%25D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ccelconf.web.cern.ch/accelconf/IPAC2012/papers/moppc021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rxiv.org/pdf/1212.1701v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arxiv.org/pdf/1212.1701v2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anl.arxiv.org/pdf/1207.6378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arxiv.org/pdf/1212.1701v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722313" y="2690813"/>
            <a:ext cx="7772400" cy="1500187"/>
          </a:xfrm>
        </p:spPr>
        <p:txBody>
          <a:bodyPr>
            <a:normAutofit/>
          </a:bodyPr>
          <a:lstStyle/>
          <a:p>
            <a:r>
              <a:rPr lang="en-US" dirty="0" smtClean="0"/>
              <a:t>Klaus Dehmelt</a:t>
            </a:r>
          </a:p>
          <a:p>
            <a:r>
              <a:rPr lang="en-US" dirty="0" smtClean="0"/>
              <a:t>Dis 2013</a:t>
            </a:r>
          </a:p>
          <a:p>
            <a:r>
              <a:rPr lang="en-US" dirty="0" smtClean="0"/>
              <a:t>April-25-2013</a:t>
            </a:r>
          </a:p>
          <a:p>
            <a:endParaRPr lang="en-US" sz="1200" dirty="0" smtClean="0"/>
          </a:p>
          <a:p>
            <a:r>
              <a:rPr lang="en-US" sz="1200" dirty="0" smtClean="0"/>
              <a:t>On behalf of the </a:t>
            </a:r>
            <a:r>
              <a:rPr lang="en-US" sz="1200" dirty="0" err="1" smtClean="0"/>
              <a:t>phenix</a:t>
            </a:r>
            <a:r>
              <a:rPr lang="en-US" sz="1200" dirty="0" smtClean="0"/>
              <a:t> collaboration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ePHENIX</a:t>
            </a:r>
            <a:r>
              <a:rPr lang="en-US" dirty="0" smtClean="0"/>
              <a:t> at </a:t>
            </a:r>
            <a:r>
              <a:rPr lang="en-US" dirty="0" err="1" smtClean="0"/>
              <a:t>eRHIC</a:t>
            </a:r>
            <a:endParaRPr lang="en-US" dirty="0"/>
          </a:p>
        </p:txBody>
      </p:sp>
      <p:pic>
        <p:nvPicPr>
          <p:cNvPr id="1026" name="Picture 2" descr="XXI International Workshop on Deep-Inelastic Scattering and Related Subjec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088" y="4133850"/>
            <a:ext cx="31718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Goals for </a:t>
            </a:r>
            <a:r>
              <a:rPr lang="en-US" dirty="0" err="1"/>
              <a:t>ePHENIX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10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QCD in nuclei</a:t>
                </a:r>
              </a:p>
              <a:p>
                <a:endParaRPr lang="en-US" dirty="0"/>
              </a:p>
              <a:p>
                <a:pPr lvl="1"/>
                <a:r>
                  <a:rPr lang="en-US" dirty="0"/>
                  <a:t>Nuclear modification of parton </a:t>
                </a:r>
                <a:r>
                  <a:rPr lang="en-US" dirty="0" smtClean="0"/>
                  <a:t>distributions</a:t>
                </a:r>
              </a:p>
              <a:p>
                <a:pPr lvl="2"/>
                <a:r>
                  <a:rPr lang="en-US" dirty="0" smtClean="0"/>
                  <a:t>Small x-physics</a:t>
                </a:r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  <m:sup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p>
                    </m:sSubSup>
                    <m:r>
                      <a:rPr lang="en-US" b="0" i="1" smtClean="0">
                        <a:latin typeface="Cambria Math"/>
                      </a:rPr>
                      <m:t> </m:t>
                    </m:r>
                    <m:sSubSup>
                      <m:sSubSupPr>
                        <m:ctrlPr>
                          <a:rPr lang="en-US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/>
                          </a:rPr>
                          <m:t>, </m:t>
                        </m:r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</m:sub>
                      <m:sup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p>
                    </m:sSubSup>
                  </m:oMath>
                </a14:m>
                <a:r>
                  <a:rPr lang="en-US" dirty="0" smtClean="0"/>
                  <a:t> inclusive measurements</a:t>
                </a:r>
              </a:p>
              <a:p>
                <a:pPr lvl="2"/>
                <a:r>
                  <a:rPr lang="en-US" dirty="0" smtClean="0"/>
                  <a:t>Semi-inclusive measurements for flavor-separated structure functions</a:t>
                </a:r>
                <a:endParaRPr lang="en-US" dirty="0"/>
              </a:p>
              <a:p>
                <a:pPr lvl="1"/>
                <a:r>
                  <a:rPr lang="en-US" dirty="0"/>
                  <a:t>Parton propagation in Cold Nuclear Matter </a:t>
                </a:r>
                <a:r>
                  <a:rPr lang="en-US" dirty="0" smtClean="0"/>
                  <a:t>CNM</a:t>
                </a:r>
              </a:p>
              <a:p>
                <a:pPr lvl="2"/>
                <a:r>
                  <a:rPr lang="en-US" dirty="0" smtClean="0"/>
                  <a:t>Transport coefficients: semi-inclusive measurements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86" t="-11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11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Flavor Separated Structure Functions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11</a:t>
            </a:fld>
            <a:endParaRPr kumimoji="0"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224" y="1499005"/>
            <a:ext cx="5311553" cy="4724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37527" y="6185356"/>
            <a:ext cx="246894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EIC White Paper: </a:t>
            </a:r>
            <a:r>
              <a:rPr lang="en-US" sz="800" dirty="0">
                <a:hlinkClick r:id="rId4"/>
              </a:rPr>
              <a:t>arXiv </a:t>
            </a:r>
            <a:r>
              <a:rPr lang="en-US" sz="800" dirty="0" smtClean="0">
                <a:hlinkClick r:id="rId4"/>
              </a:rPr>
              <a:t>1212:1701</a:t>
            </a:r>
            <a:r>
              <a:rPr lang="en-US" sz="800" dirty="0" smtClean="0"/>
              <a:t>, A. </a:t>
            </a:r>
            <a:r>
              <a:rPr lang="en-US" sz="800" dirty="0" err="1" smtClean="0"/>
              <a:t>Accardi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9545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ePHENIX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12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Considerations regarding</a:t>
            </a:r>
            <a:endParaRPr lang="en-US" dirty="0"/>
          </a:p>
          <a:p>
            <a:pPr lvl="1"/>
            <a:r>
              <a:rPr lang="en-US" dirty="0" smtClean="0"/>
              <a:t>Kinematics for various measurements</a:t>
            </a:r>
            <a:endParaRPr lang="en-US" dirty="0"/>
          </a:p>
          <a:p>
            <a:pPr lvl="1"/>
            <a:r>
              <a:rPr lang="en-US" dirty="0" smtClean="0"/>
              <a:t>Required precision</a:t>
            </a:r>
          </a:p>
          <a:p>
            <a:pPr marL="274320" lvl="1" indent="0">
              <a:buNone/>
            </a:pPr>
            <a:r>
              <a:rPr lang="en-US" sz="2400" dirty="0" smtClean="0"/>
              <a:t>		</a:t>
            </a:r>
            <a:r>
              <a:rPr lang="en-US" sz="2400" u="sng" dirty="0" smtClean="0"/>
              <a:t>lead to determining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900" dirty="0" smtClean="0"/>
              <a:t> Tracking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Momentum and angular resolution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900" dirty="0" smtClean="0"/>
              <a:t>Measurement of scattered electron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Energy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sz="2400" dirty="0" smtClean="0"/>
              <a:t>Angular resolution</a:t>
            </a:r>
          </a:p>
          <a:p>
            <a:pPr algn="just">
              <a:buFont typeface="Wingdings" pitchFamily="2" charset="2"/>
              <a:buChar char="Ø"/>
            </a:pPr>
            <a:r>
              <a:rPr lang="en-US" sz="2900" dirty="0" smtClean="0"/>
              <a:t>Particle Identification PID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415514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ePHENIX</a:t>
            </a:r>
            <a:r>
              <a:rPr lang="en-US" dirty="0"/>
              <a:t> </a:t>
            </a:r>
            <a:r>
              <a:rPr lang="en-US" dirty="0" smtClean="0"/>
              <a:t>Tracking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13</a:t>
            </a:fld>
            <a:endParaRPr kumimoji="0"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994" y="1576302"/>
            <a:ext cx="6710013" cy="459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7742236">
            <a:off x="-286288" y="3270582"/>
            <a:ext cx="2116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Momentum and</a:t>
            </a:r>
          </a:p>
          <a:p>
            <a:pPr algn="ctr"/>
            <a:r>
              <a:rPr lang="en-US" dirty="0" smtClean="0"/>
              <a:t> angular resolution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54486" y="1255059"/>
            <a:ext cx="271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(5 GeV) on p(100 GeV)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32792" y="1253280"/>
            <a:ext cx="269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(5 GeV) on p(250 GeV)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8707" y="6190335"/>
            <a:ext cx="4605856" cy="328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sPHENIX: An Upgrade Concept from the PHENIX </a:t>
            </a:r>
            <a:r>
              <a:rPr lang="en-US" sz="800" dirty="0" smtClean="0"/>
              <a:t>Collaboration,</a:t>
            </a:r>
            <a:r>
              <a:rPr lang="en-US" sz="800" dirty="0"/>
              <a:t> </a:t>
            </a:r>
            <a:r>
              <a:rPr lang="en-US" sz="800" dirty="0" smtClean="0">
                <a:hlinkClick r:id="rId4"/>
              </a:rPr>
              <a:t>arXiv:1207.6378</a:t>
            </a:r>
            <a:r>
              <a:rPr lang="en-US" sz="800" dirty="0" smtClean="0"/>
              <a:t>, C. </a:t>
            </a:r>
            <a:r>
              <a:rPr lang="en-US" sz="800" dirty="0" err="1" smtClean="0"/>
              <a:t>Adare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224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2133600"/>
            <a:ext cx="8267700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ePHENIX</a:t>
            </a:r>
            <a:r>
              <a:rPr lang="en-US" dirty="0" smtClean="0"/>
              <a:t> and Scattered Electron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14</a:t>
            </a:fld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4037" y="1462189"/>
            <a:ext cx="54959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</a:t>
            </a:r>
            <a:r>
              <a:rPr lang="en-US" sz="2400" baseline="30000" dirty="0"/>
              <a:t>- </a:t>
            </a:r>
            <a:r>
              <a:rPr lang="en-US" sz="2400" dirty="0" smtClean="0"/>
              <a:t>(5 GeV) on p(100 GeV) configuration</a:t>
            </a:r>
          </a:p>
          <a:p>
            <a:pPr algn="ctr"/>
            <a:r>
              <a:rPr lang="en-US" dirty="0" smtClean="0"/>
              <a:t>x-Q</a:t>
            </a:r>
            <a:r>
              <a:rPr lang="en-US" baseline="30000" dirty="0" smtClean="0"/>
              <a:t>2 </a:t>
            </a:r>
            <a:r>
              <a:rPr lang="en-US" dirty="0" smtClean="0"/>
              <a:t>coverage of </a:t>
            </a:r>
            <a:r>
              <a:rPr lang="en-US" dirty="0"/>
              <a:t>the </a:t>
            </a:r>
            <a:r>
              <a:rPr lang="en-US" dirty="0" smtClean="0"/>
              <a:t>scattered electron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71600" y="2459504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Backward rapidity </a:t>
            </a:r>
            <a:r>
              <a:rPr lang="en-US" dirty="0" smtClean="0">
                <a:latin typeface="Symbol" pitchFamily="18" charset="2"/>
              </a:rPr>
              <a:t>h </a:t>
            </a:r>
            <a:r>
              <a:rPr lang="en-US" dirty="0" smtClean="0"/>
              <a:t>&lt; -1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410200" y="2451847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Midrapidity</a:t>
            </a:r>
            <a:r>
              <a:rPr lang="en-US" dirty="0" smtClean="0"/>
              <a:t> |</a:t>
            </a:r>
            <a:r>
              <a:rPr lang="en-US" dirty="0" smtClean="0">
                <a:latin typeface="Symbol" pitchFamily="18" charset="2"/>
              </a:rPr>
              <a:t>h| </a:t>
            </a:r>
            <a:r>
              <a:rPr lang="en-US" dirty="0" smtClean="0"/>
              <a:t>&lt; 1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8707" y="6190335"/>
            <a:ext cx="4605856" cy="328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sPHENIX: An Upgrade Concept from the PHENIX </a:t>
            </a:r>
            <a:r>
              <a:rPr lang="en-US" sz="800" dirty="0" smtClean="0"/>
              <a:t>Collaboration,</a:t>
            </a:r>
            <a:r>
              <a:rPr lang="en-US" sz="800" dirty="0"/>
              <a:t> </a:t>
            </a:r>
            <a:r>
              <a:rPr lang="en-US" sz="800" dirty="0" smtClean="0">
                <a:hlinkClick r:id="rId4"/>
              </a:rPr>
              <a:t>arXiv:1207.6378</a:t>
            </a:r>
            <a:r>
              <a:rPr lang="en-US" sz="800" dirty="0" smtClean="0"/>
              <a:t>, C. </a:t>
            </a:r>
            <a:r>
              <a:rPr lang="en-US" sz="800" dirty="0" err="1" smtClean="0"/>
              <a:t>Adare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81771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ePHENIX</a:t>
            </a:r>
            <a:r>
              <a:rPr lang="en-US" dirty="0"/>
              <a:t> and Scattered Electron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15</a:t>
            </a:fld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09737" y="1462189"/>
            <a:ext cx="57245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</a:t>
            </a:r>
            <a:r>
              <a:rPr lang="en-US" sz="2400" baseline="30000" dirty="0"/>
              <a:t>- </a:t>
            </a:r>
            <a:r>
              <a:rPr lang="en-US" sz="2400" dirty="0"/>
              <a:t>(</a:t>
            </a:r>
            <a:r>
              <a:rPr lang="en-US" sz="2400" dirty="0" smtClean="0"/>
              <a:t>5 GeV) on p(100 GeV) configuration</a:t>
            </a:r>
          </a:p>
          <a:p>
            <a:pPr algn="ctr"/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-Energy coverage of </a:t>
            </a:r>
            <a:r>
              <a:rPr lang="en-US" dirty="0"/>
              <a:t>the </a:t>
            </a:r>
            <a:r>
              <a:rPr lang="en-US" dirty="0" smtClean="0"/>
              <a:t>scattered electron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700" y="2216186"/>
            <a:ext cx="4234600" cy="405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58707" y="6190335"/>
            <a:ext cx="4605856" cy="328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sPHENIX: An Upgrade Concept from the PHENIX </a:t>
            </a:r>
            <a:r>
              <a:rPr lang="en-US" sz="800" dirty="0" smtClean="0"/>
              <a:t>Collaboration,</a:t>
            </a:r>
            <a:r>
              <a:rPr lang="en-US" sz="800" dirty="0"/>
              <a:t> </a:t>
            </a:r>
            <a:r>
              <a:rPr lang="en-US" sz="800" dirty="0" smtClean="0">
                <a:hlinkClick r:id="rId4"/>
              </a:rPr>
              <a:t>arXiv:1207.6378</a:t>
            </a:r>
            <a:r>
              <a:rPr lang="en-US" sz="800" dirty="0" smtClean="0"/>
              <a:t>, C. </a:t>
            </a:r>
            <a:r>
              <a:rPr lang="en-US" sz="800" dirty="0" err="1" smtClean="0"/>
              <a:t>Adare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51105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ePHENIX</a:t>
            </a:r>
            <a:r>
              <a:rPr lang="en-US" dirty="0"/>
              <a:t> and Scattered Electron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16</a:t>
            </a:fld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4019" y="1462189"/>
            <a:ext cx="57959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e</a:t>
            </a:r>
            <a:r>
              <a:rPr lang="en-US" sz="2400" baseline="30000" dirty="0"/>
              <a:t>- </a:t>
            </a:r>
            <a:r>
              <a:rPr lang="en-US" sz="2400" dirty="0"/>
              <a:t>(5 GeV) on p(100 GeV) configuration</a:t>
            </a:r>
          </a:p>
          <a:p>
            <a:pPr algn="ctr"/>
            <a:r>
              <a:rPr lang="en-US" sz="2000" dirty="0" smtClean="0"/>
              <a:t>e - </a:t>
            </a:r>
            <a:r>
              <a:rPr lang="en-US" sz="2000" dirty="0" smtClean="0">
                <a:latin typeface="Symbol" pitchFamily="18" charset="2"/>
              </a:rPr>
              <a:t>g</a:t>
            </a:r>
            <a:r>
              <a:rPr lang="en-US" sz="2000" dirty="0" smtClean="0"/>
              <a:t> - </a:t>
            </a:r>
            <a:r>
              <a:rPr lang="en-US" sz="2000" dirty="0" smtClean="0">
                <a:latin typeface="Symbol" pitchFamily="18" charset="2"/>
              </a:rPr>
              <a:t>p</a:t>
            </a:r>
            <a:r>
              <a:rPr lang="en-US" sz="2000" dirty="0" smtClean="0"/>
              <a:t>: E/p matching and shower profile should provide satisfactory rejection</a:t>
            </a:r>
            <a:endParaRPr lang="en-US" sz="2000" dirty="0"/>
          </a:p>
        </p:txBody>
      </p:sp>
      <p:grpSp>
        <p:nvGrpSpPr>
          <p:cNvPr id="8" name="Group 7"/>
          <p:cNvGrpSpPr/>
          <p:nvPr/>
        </p:nvGrpSpPr>
        <p:grpSpPr>
          <a:xfrm>
            <a:off x="669162" y="2708822"/>
            <a:ext cx="7805676" cy="3387178"/>
            <a:chOff x="669162" y="2645048"/>
            <a:chExt cx="7805676" cy="3387178"/>
          </a:xfrm>
        </p:grpSpPr>
        <p:grpSp>
          <p:nvGrpSpPr>
            <p:cNvPr id="9" name="Group 8"/>
            <p:cNvGrpSpPr/>
            <p:nvPr/>
          </p:nvGrpSpPr>
          <p:grpSpPr>
            <a:xfrm>
              <a:off x="669162" y="2645048"/>
              <a:ext cx="7805676" cy="3387178"/>
              <a:chOff x="895350" y="2949948"/>
              <a:chExt cx="7353300" cy="3190875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95350" y="2949948"/>
                <a:ext cx="7353300" cy="3190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3" name="Straight Arrow Connector 12"/>
              <p:cNvCxnSpPr/>
              <p:nvPr/>
            </p:nvCxnSpPr>
            <p:spPr>
              <a:xfrm flipH="1">
                <a:off x="5791200" y="4294094"/>
                <a:ext cx="91440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>
                <a:off x="5800165" y="4648200"/>
                <a:ext cx="91440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H="1">
                <a:off x="6113929" y="3733800"/>
                <a:ext cx="914400" cy="6096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7001435" y="3516868"/>
                <a:ext cx="3545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e</a:t>
                </a:r>
                <a:r>
                  <a:rPr lang="en-US" baseline="30000" dirty="0" smtClean="0"/>
                  <a:t>-</a:t>
                </a:r>
                <a:endParaRPr lang="en-US" baseline="300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656295" y="4063715"/>
                <a:ext cx="415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Symbol" pitchFamily="18" charset="2"/>
                  </a:rPr>
                  <a:t>p</a:t>
                </a:r>
                <a:r>
                  <a:rPr lang="en-US" baseline="30000" dirty="0" smtClean="0"/>
                  <a:t>±</a:t>
                </a:r>
                <a:endParaRPr lang="en-US" baseline="300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89233" y="4433047"/>
                <a:ext cx="279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Symbol" pitchFamily="18" charset="2"/>
                  </a:rPr>
                  <a:t>g</a:t>
                </a:r>
                <a:endParaRPr lang="en-US" dirty="0">
                  <a:latin typeface="Symbol" pitchFamily="18" charset="2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1371600" y="2678668"/>
              <a:ext cx="2819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Backward rapidity </a:t>
              </a:r>
              <a:r>
                <a:rPr lang="en-US" dirty="0" smtClean="0">
                  <a:latin typeface="Symbol" pitchFamily="18" charset="2"/>
                </a:rPr>
                <a:t>h </a:t>
              </a:r>
              <a:r>
                <a:rPr lang="en-US" dirty="0" smtClean="0"/>
                <a:t>&lt; -1</a:t>
              </a:r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10200" y="2678668"/>
              <a:ext cx="2819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err="1" smtClean="0"/>
                <a:t>Midrapidity</a:t>
              </a:r>
              <a:r>
                <a:rPr lang="en-US" dirty="0" smtClean="0"/>
                <a:t> |</a:t>
              </a:r>
              <a:r>
                <a:rPr lang="en-US" dirty="0" smtClean="0">
                  <a:latin typeface="Symbol" pitchFamily="18" charset="2"/>
                </a:rPr>
                <a:t>h| </a:t>
              </a:r>
              <a:r>
                <a:rPr lang="en-US" dirty="0" smtClean="0"/>
                <a:t>&lt; 1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558707" y="6190335"/>
            <a:ext cx="4605856" cy="328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sPHENIX: An Upgrade Concept from the PHENIX </a:t>
            </a:r>
            <a:r>
              <a:rPr lang="en-US" sz="800" dirty="0" smtClean="0"/>
              <a:t>Collaboration,</a:t>
            </a:r>
            <a:r>
              <a:rPr lang="en-US" sz="800" dirty="0"/>
              <a:t> </a:t>
            </a:r>
            <a:r>
              <a:rPr lang="en-US" sz="800" dirty="0" smtClean="0">
                <a:hlinkClick r:id="rId4"/>
              </a:rPr>
              <a:t>arXiv:1207.6378</a:t>
            </a:r>
            <a:r>
              <a:rPr lang="en-US" sz="800" dirty="0" smtClean="0"/>
              <a:t>, C. </a:t>
            </a:r>
            <a:r>
              <a:rPr lang="en-US" sz="800" dirty="0" err="1" smtClean="0"/>
              <a:t>Adare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8621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ePHENIX</a:t>
            </a:r>
            <a:r>
              <a:rPr lang="en-US" dirty="0" smtClean="0"/>
              <a:t> and PID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17</a:t>
            </a:fld>
            <a:endParaRPr kumimoji="0"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Electron ID required to reconstruct event kinematics</a:t>
                </a:r>
              </a:p>
              <a:p>
                <a:r>
                  <a:rPr lang="en-US" dirty="0" smtClean="0"/>
                  <a:t>SIDIS requires </a:t>
                </a:r>
                <a:r>
                  <a:rPr lang="en-US" dirty="0"/>
                  <a:t>pion and </a:t>
                </a:r>
                <a:r>
                  <a:rPr lang="en-US" dirty="0" err="1"/>
                  <a:t>Kaon</a:t>
                </a:r>
                <a:r>
                  <a:rPr lang="en-US" dirty="0"/>
                  <a:t> </a:t>
                </a:r>
                <a:r>
                  <a:rPr lang="en-US" dirty="0" smtClean="0"/>
                  <a:t>ID</a:t>
                </a:r>
              </a:p>
              <a:p>
                <a:pPr lvl="1"/>
                <a:r>
                  <a:rPr lang="en-US" dirty="0" smtClean="0"/>
                  <a:t>Extract </a:t>
                </a:r>
                <a:r>
                  <a:rPr lang="en-US" dirty="0" smtClean="0">
                    <a:latin typeface="Symbol" pitchFamily="18" charset="2"/>
                  </a:rPr>
                  <a:t>D</a:t>
                </a:r>
                <a:r>
                  <a:rPr lang="en-US" dirty="0" smtClean="0"/>
                  <a:t>s</a:t>
                </a:r>
              </a:p>
              <a:p>
                <a:pPr lvl="1"/>
                <a:r>
                  <a:rPr lang="en-US" dirty="0" smtClean="0"/>
                  <a:t>Tag pions and Kaons</a:t>
                </a:r>
              </a:p>
              <a:p>
                <a:pPr lvl="2"/>
                <a:r>
                  <a:rPr lang="en-US" dirty="0" smtClean="0"/>
                  <a:t>Transverse spin structure of proton</a:t>
                </a:r>
              </a:p>
              <a:p>
                <a:pPr lvl="2"/>
                <a:r>
                  <a:rPr lang="en-US" dirty="0" smtClean="0"/>
                  <a:t>Flavor </a:t>
                </a:r>
                <a:r>
                  <a:rPr lang="en-US" dirty="0" smtClean="0"/>
                  <a:t>dependence </a:t>
                </a:r>
                <a:r>
                  <a:rPr lang="en-US" dirty="0" smtClean="0"/>
                  <a:t>of </a:t>
                </a:r>
                <a:r>
                  <a:rPr lang="en-US" dirty="0" err="1" smtClean="0"/>
                  <a:t>nPDF</a:t>
                </a:r>
                <a:endParaRPr lang="en-US" dirty="0" smtClean="0"/>
              </a:p>
              <a:p>
                <a:r>
                  <a:rPr lang="en-US" dirty="0" smtClean="0"/>
                  <a:t>DVCS needs to tag scattered proton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remains in beam-pipe</a:t>
                </a: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86" t="-11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767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ePHENIX</a:t>
            </a:r>
            <a:r>
              <a:rPr lang="en-US" dirty="0" smtClean="0"/>
              <a:t> and PID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18</a:t>
            </a:fld>
            <a:endParaRPr kumimoji="0"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3028950"/>
            <a:ext cx="844867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200" y="2501153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baseline="30000" dirty="0"/>
              <a:t>- </a:t>
            </a:r>
            <a:r>
              <a:rPr lang="en-US" dirty="0"/>
              <a:t>(5 GeV) on p(100 GeV) configuration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36214" y="1563469"/>
            <a:ext cx="387157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latin typeface="Symbol" pitchFamily="18" charset="2"/>
              </a:rPr>
              <a:t>h</a:t>
            </a:r>
            <a:r>
              <a:rPr lang="en-US" sz="2800" dirty="0" smtClean="0"/>
              <a:t>-momentum coverage</a:t>
            </a:r>
          </a:p>
          <a:p>
            <a:pPr algn="ctr"/>
            <a:r>
              <a:rPr lang="en-US" sz="2800" dirty="0" smtClean="0"/>
              <a:t>of </a:t>
            </a:r>
            <a:r>
              <a:rPr lang="en-US" sz="2800" dirty="0" smtClean="0">
                <a:latin typeface="Symbol" pitchFamily="18" charset="2"/>
              </a:rPr>
              <a:t>p</a:t>
            </a:r>
            <a:r>
              <a:rPr lang="en-US" sz="2800" baseline="30000" dirty="0" smtClean="0"/>
              <a:t>+</a:t>
            </a:r>
            <a:endParaRPr lang="en-US" sz="28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4607859" y="2501153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</a:t>
            </a:r>
            <a:r>
              <a:rPr lang="en-US" baseline="30000" dirty="0"/>
              <a:t>- </a:t>
            </a:r>
            <a:r>
              <a:rPr lang="en-US" dirty="0" smtClean="0"/>
              <a:t>(10 </a:t>
            </a:r>
            <a:r>
              <a:rPr lang="en-US" dirty="0"/>
              <a:t>GeV) on </a:t>
            </a:r>
            <a:r>
              <a:rPr lang="en-US" dirty="0" smtClean="0"/>
              <a:t>p(250 </a:t>
            </a:r>
            <a:r>
              <a:rPr lang="en-US" dirty="0"/>
              <a:t>GeV) configuration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58707" y="6190335"/>
            <a:ext cx="4605856" cy="328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sPHENIX: An Upgrade Concept from the PHENIX </a:t>
            </a:r>
            <a:r>
              <a:rPr lang="en-US" sz="800" dirty="0" smtClean="0"/>
              <a:t>Collaboration,</a:t>
            </a:r>
            <a:r>
              <a:rPr lang="en-US" sz="800" dirty="0"/>
              <a:t> </a:t>
            </a:r>
            <a:r>
              <a:rPr lang="en-US" sz="800" dirty="0" smtClean="0">
                <a:hlinkClick r:id="rId4"/>
              </a:rPr>
              <a:t>arXiv:1207.6378</a:t>
            </a:r>
            <a:r>
              <a:rPr lang="en-US" sz="800" dirty="0" smtClean="0"/>
              <a:t>, C. </a:t>
            </a:r>
            <a:r>
              <a:rPr lang="en-US" sz="800" dirty="0" err="1" smtClean="0"/>
              <a:t>Adare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2334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ePHENIX</a:t>
            </a:r>
            <a:r>
              <a:rPr lang="en-US" dirty="0" smtClean="0"/>
              <a:t> Evolution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19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PHENIX will evolve in </a:t>
            </a:r>
            <a:r>
              <a:rPr lang="en-US" dirty="0" err="1" smtClean="0"/>
              <a:t>ePHENIX</a:t>
            </a:r>
            <a:endParaRPr lang="en-US" dirty="0" smtClean="0"/>
          </a:p>
          <a:p>
            <a:pPr lvl="1"/>
            <a:r>
              <a:rPr lang="en-US" dirty="0" smtClean="0"/>
              <a:t>Hermetic detector at </a:t>
            </a:r>
            <a:r>
              <a:rPr lang="en-US" dirty="0" err="1" smtClean="0"/>
              <a:t>midrapidity</a:t>
            </a:r>
            <a:r>
              <a:rPr lang="en-US" dirty="0" smtClean="0"/>
              <a:t> |</a:t>
            </a:r>
            <a:r>
              <a:rPr lang="en-US" dirty="0" smtClean="0">
                <a:latin typeface="Symbol" pitchFamily="18" charset="2"/>
              </a:rPr>
              <a:t>h</a:t>
            </a:r>
            <a:r>
              <a:rPr lang="en-US" dirty="0" smtClean="0"/>
              <a:t>| &lt; 1.0</a:t>
            </a:r>
          </a:p>
          <a:p>
            <a:pPr lvl="1"/>
            <a:r>
              <a:rPr lang="en-US" dirty="0" smtClean="0"/>
              <a:t>Barrel solenoidal field (2 T)</a:t>
            </a:r>
          </a:p>
          <a:p>
            <a:pPr lvl="1"/>
            <a:r>
              <a:rPr lang="en-US" dirty="0" smtClean="0"/>
              <a:t>Barrel tracking</a:t>
            </a:r>
          </a:p>
          <a:p>
            <a:pPr lvl="1"/>
            <a:r>
              <a:rPr lang="en-US" dirty="0" smtClean="0"/>
              <a:t>Electromagnetic &amp; Hadronic </a:t>
            </a:r>
            <a:r>
              <a:rPr lang="en-US" dirty="0" smtClean="0"/>
              <a:t>Calorimetry</a:t>
            </a:r>
          </a:p>
          <a:p>
            <a:pPr lvl="1"/>
            <a:r>
              <a:rPr lang="en-US" dirty="0" smtClean="0"/>
              <a:t>Introduction of barrel PID (e.g. DIRC)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255159" y="1004455"/>
            <a:ext cx="1722586" cy="27709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sz="1200" dirty="0">
                <a:solidFill>
                  <a:prstClr val="black"/>
                </a:solidFill>
              </a:rPr>
              <a:t>See </a:t>
            </a:r>
            <a:r>
              <a:rPr lang="en-US" sz="1200" dirty="0" smtClean="0">
                <a:solidFill>
                  <a:prstClr val="black"/>
                </a:solidFill>
              </a:rPr>
              <a:t>Y. </a:t>
            </a:r>
            <a:r>
              <a:rPr lang="en-US" sz="1200" dirty="0" err="1" smtClean="0">
                <a:solidFill>
                  <a:prstClr val="black"/>
                </a:solidFill>
              </a:rPr>
              <a:t>Goto</a:t>
            </a:r>
            <a:r>
              <a:rPr lang="en-US" sz="1200" dirty="0" smtClean="0">
                <a:solidFill>
                  <a:prstClr val="black"/>
                </a:solidFill>
              </a:rPr>
              <a:t> (182) WG7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58707" y="6190335"/>
            <a:ext cx="4605856" cy="328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sPHENIX: An Upgrade Concept from the PHENIX </a:t>
            </a:r>
            <a:r>
              <a:rPr lang="en-US" sz="800" dirty="0" smtClean="0"/>
              <a:t>Collaboration,</a:t>
            </a:r>
            <a:r>
              <a:rPr lang="en-US" sz="800" dirty="0"/>
              <a:t> </a:t>
            </a:r>
            <a:r>
              <a:rPr lang="en-US" sz="800" dirty="0" smtClean="0">
                <a:hlinkClick r:id="rId3"/>
              </a:rPr>
              <a:t>arXiv:1207.6378</a:t>
            </a:r>
            <a:r>
              <a:rPr lang="en-US" sz="800" dirty="0" smtClean="0"/>
              <a:t>, C. </a:t>
            </a:r>
            <a:r>
              <a:rPr lang="en-US" sz="800" dirty="0" err="1" smtClean="0"/>
              <a:t>Adare</a:t>
            </a:r>
            <a:r>
              <a:rPr lang="en-US" sz="800" dirty="0" smtClean="0"/>
              <a:t> et al.</a:t>
            </a:r>
            <a:endParaRPr lang="en-US" sz="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182174" y="2106405"/>
            <a:ext cx="8788644" cy="3111057"/>
            <a:chOff x="182174" y="2524712"/>
            <a:chExt cx="8788644" cy="3111057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2527155"/>
              <a:ext cx="4398818" cy="3108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74" y="2524712"/>
              <a:ext cx="4389826" cy="31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221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Electron Ion Collider Project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pPr eaLnBrk="1" latinLnBrk="0" hangingPunct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Klaus Dehmelt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</a:t>
            </a:fld>
            <a:endParaRPr kumimoji="0" lang="en-US" dirty="0"/>
          </a:p>
        </p:txBody>
      </p:sp>
      <p:sp>
        <p:nvSpPr>
          <p:cNvPr id="6" name="Text Placeholder 12"/>
          <p:cNvSpPr txBox="1">
            <a:spLocks/>
          </p:cNvSpPr>
          <p:nvPr/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Char char=""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Char char="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Char char="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Many questions for understanding the role of gluons and sea quarks in QCD are unanswered</a:t>
            </a:r>
          </a:p>
          <a:p>
            <a:r>
              <a:rPr lang="en-US" dirty="0" smtClean="0"/>
              <a:t>US Nuclear Science Community is considering</a:t>
            </a:r>
          </a:p>
          <a:p>
            <a:pPr lvl="1"/>
            <a:r>
              <a:rPr lang="en-US" sz="2400" dirty="0" smtClean="0"/>
              <a:t>High energy</a:t>
            </a:r>
          </a:p>
          <a:p>
            <a:pPr lvl="1"/>
            <a:r>
              <a:rPr lang="en-US" sz="2400" dirty="0" smtClean="0"/>
              <a:t>High luminosity</a:t>
            </a:r>
          </a:p>
          <a:p>
            <a:pPr lvl="1"/>
            <a:r>
              <a:rPr lang="en-US" sz="2400" dirty="0" smtClean="0"/>
              <a:t>Polarized proton–electron</a:t>
            </a:r>
          </a:p>
          <a:p>
            <a:pPr lvl="1"/>
            <a:r>
              <a:rPr lang="en-US" sz="2400" dirty="0" smtClean="0"/>
              <a:t>Ion–electron</a:t>
            </a:r>
          </a:p>
          <a:p>
            <a:r>
              <a:rPr lang="en-US" sz="2900" dirty="0" smtClean="0"/>
              <a:t>Two possible scenarios</a:t>
            </a:r>
          </a:p>
          <a:p>
            <a:pPr lvl="1"/>
            <a:r>
              <a:rPr lang="en-US" sz="2400" dirty="0" err="1" smtClean="0"/>
              <a:t>eRHIC</a:t>
            </a:r>
            <a:r>
              <a:rPr lang="en-US" sz="2400" dirty="0" smtClean="0"/>
              <a:t>: add 5 – 30 GeV electron beam facility to existing RHIC facility</a:t>
            </a:r>
          </a:p>
          <a:p>
            <a:pPr lvl="1"/>
            <a:r>
              <a:rPr lang="en-US" sz="2400" dirty="0" smtClean="0"/>
              <a:t>MEIC: add 20 – 100 GeV proton (up to 40 GeV/u ion) beam facility to existing CEBAF facility</a:t>
            </a: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4267200" y="3594381"/>
            <a:ext cx="2014180" cy="480902"/>
            <a:chOff x="4541520" y="4087709"/>
            <a:chExt cx="2014180" cy="480902"/>
          </a:xfrm>
        </p:grpSpPr>
        <p:sp>
          <p:nvSpPr>
            <p:cNvPr id="7" name="Rectangle 6"/>
            <p:cNvSpPr/>
            <p:nvPr/>
          </p:nvSpPr>
          <p:spPr>
            <a:xfrm>
              <a:off x="4697499" y="4093859"/>
              <a:ext cx="18582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olidFill>
                    <a:schemeClr val="tx2"/>
                  </a:solidFill>
                </a:rPr>
                <a:t>Collider EIC</a:t>
              </a:r>
              <a:endParaRPr lang="en-US" sz="2200" dirty="0">
                <a:solidFill>
                  <a:schemeClr val="tx2"/>
                </a:solidFill>
              </a:endParaRPr>
            </a:p>
          </p:txBody>
        </p:sp>
        <p:sp>
          <p:nvSpPr>
            <p:cNvPr id="9" name="Right Brace 8"/>
            <p:cNvSpPr/>
            <p:nvPr/>
          </p:nvSpPr>
          <p:spPr>
            <a:xfrm>
              <a:off x="4541520" y="4087709"/>
              <a:ext cx="182880" cy="480902"/>
            </a:xfrm>
            <a:prstGeom prst="rightBrace">
              <a:avLst/>
            </a:prstGeom>
            <a:ln w="25400" cmpd="sng">
              <a:solidFill>
                <a:schemeClr val="tx2"/>
              </a:solidFill>
              <a:prstDash val="soli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6676854" y="990600"/>
            <a:ext cx="2300891" cy="2900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sz="1200" dirty="0">
                <a:solidFill>
                  <a:prstClr val="black"/>
                </a:solidFill>
              </a:rPr>
              <a:t>See </a:t>
            </a:r>
            <a:r>
              <a:rPr lang="en-US" sz="1200" dirty="0" smtClean="0">
                <a:solidFill>
                  <a:prstClr val="black"/>
                </a:solidFill>
              </a:rPr>
              <a:t>A. </a:t>
            </a:r>
            <a:r>
              <a:rPr lang="en-US" sz="1200" dirty="0">
                <a:solidFill>
                  <a:prstClr val="black"/>
                </a:solidFill>
              </a:rPr>
              <a:t>Deshpande (159) WG6/7 </a:t>
            </a:r>
          </a:p>
        </p:txBody>
      </p:sp>
    </p:spTree>
    <p:extLst>
      <p:ext uri="{BB962C8B-B14F-4D97-AF65-F5344CB8AC3E}">
        <p14:creationId xmlns:p14="http://schemas.microsoft.com/office/powerpoint/2010/main" val="406126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ePHENIX</a:t>
            </a:r>
            <a:r>
              <a:rPr lang="en-US" dirty="0" smtClean="0"/>
              <a:t> Evolution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20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PHENIX + Forward will </a:t>
            </a:r>
            <a:r>
              <a:rPr lang="en-US" dirty="0"/>
              <a:t>evolve </a:t>
            </a:r>
            <a:r>
              <a:rPr lang="en-US" dirty="0" smtClean="0"/>
              <a:t>in </a:t>
            </a:r>
            <a:r>
              <a:rPr lang="en-US" dirty="0" err="1" smtClean="0"/>
              <a:t>ePHENIX</a:t>
            </a:r>
            <a:endParaRPr lang="en-US" dirty="0"/>
          </a:p>
        </p:txBody>
      </p:sp>
      <p:pic>
        <p:nvPicPr>
          <p:cNvPr id="8" name="Picture 7" descr="ePHENIX_xj03191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98" y="2677650"/>
            <a:ext cx="8787204" cy="2983562"/>
          </a:xfrm>
          <a:prstGeom prst="rect">
            <a:avLst/>
          </a:prstGeom>
        </p:spPr>
      </p:pic>
      <p:pic>
        <p:nvPicPr>
          <p:cNvPr id="9" name="Picture 8" descr="fsPHENIX_xj03191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98" y="2673144"/>
            <a:ext cx="8787204" cy="3130697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6139500" y="5245931"/>
            <a:ext cx="2740041" cy="1002469"/>
            <a:chOff x="6463403" y="1357312"/>
            <a:chExt cx="3646994" cy="1614488"/>
          </a:xfrm>
        </p:grpSpPr>
        <p:grpSp>
          <p:nvGrpSpPr>
            <p:cNvPr id="31" name="Group 30"/>
            <p:cNvGrpSpPr/>
            <p:nvPr/>
          </p:nvGrpSpPr>
          <p:grpSpPr>
            <a:xfrm>
              <a:off x="6463403" y="1357312"/>
              <a:ext cx="3594997" cy="1614488"/>
              <a:chOff x="6463403" y="1357312"/>
              <a:chExt cx="3594997" cy="1614488"/>
            </a:xfrm>
          </p:grpSpPr>
          <p:cxnSp>
            <p:nvCxnSpPr>
              <p:cNvPr id="20" name="Straight Arrow Connector 19"/>
              <p:cNvCxnSpPr/>
              <p:nvPr/>
            </p:nvCxnSpPr>
            <p:spPr>
              <a:xfrm flipH="1">
                <a:off x="8813318" y="2057400"/>
                <a:ext cx="1245082" cy="0"/>
              </a:xfrm>
              <a:prstGeom prst="straightConnector1">
                <a:avLst/>
              </a:prstGeom>
              <a:ln w="28575" cap="flat" cmpd="sng">
                <a:solidFill>
                  <a:srgbClr val="FF0000"/>
                </a:solidFill>
                <a:prstDash val="dash"/>
                <a:tailEnd type="triangle" w="lg" len="lg"/>
              </a:ln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V="1">
                <a:off x="6463403" y="2052638"/>
                <a:ext cx="2262799" cy="4762"/>
              </a:xfrm>
              <a:prstGeom prst="straightConnector1">
                <a:avLst/>
              </a:prstGeom>
              <a:ln w="50800" cap="flat" cmpd="sng">
                <a:solidFill>
                  <a:srgbClr val="002060"/>
                </a:solidFill>
                <a:prstDash val="sysDot"/>
                <a:tailEnd type="triangle" w="lg" len="lg"/>
              </a:ln>
              <a:effectLst>
                <a:innerShdw blurRad="114300">
                  <a:prstClr val="black"/>
                </a:inn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>
                <a:off x="6547625" y="2057400"/>
                <a:ext cx="2286816" cy="914400"/>
              </a:xfrm>
              <a:prstGeom prst="straightConnector1">
                <a:avLst/>
              </a:prstGeom>
              <a:ln w="28575" cap="flat" cmpd="sng">
                <a:solidFill>
                  <a:srgbClr val="FF0000"/>
                </a:solidFill>
                <a:prstDash val="dash"/>
                <a:tailEnd type="triangle" w="lg" len="lg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V="1">
                <a:off x="8700017" y="1357312"/>
                <a:ext cx="1344095" cy="685800"/>
              </a:xfrm>
              <a:prstGeom prst="straightConnector1">
                <a:avLst/>
              </a:prstGeom>
              <a:ln w="50800" cap="flat" cmpd="sng">
                <a:solidFill>
                  <a:srgbClr val="002060"/>
                </a:solidFill>
                <a:prstDash val="sysDot"/>
                <a:tailEnd type="triangle" w="lg" len="lg"/>
              </a:ln>
              <a:effectLst>
                <a:innerShdw blurRad="114300">
                  <a:prstClr val="black"/>
                </a:inn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7257631" y="1600200"/>
              <a:ext cx="698113" cy="495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2060"/>
                  </a:solidFill>
                </a:rPr>
                <a:t>p/A</a:t>
              </a:r>
              <a:endParaRPr lang="en-US" sz="14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763000" y="2080349"/>
              <a:ext cx="1347397" cy="446110"/>
              <a:chOff x="8763000" y="2080349"/>
              <a:chExt cx="1347397" cy="446110"/>
            </a:xfrm>
          </p:grpSpPr>
          <p:sp>
            <p:nvSpPr>
              <p:cNvPr id="33" name="TextBox 32"/>
              <p:cNvSpPr txBox="1"/>
              <p:nvPr/>
            </p:nvSpPr>
            <p:spPr>
              <a:xfrm>
                <a:off x="8763000" y="2080349"/>
                <a:ext cx="1018153" cy="446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2060"/>
                    </a:solidFill>
                  </a:rPr>
                  <a:t>Forward</a:t>
                </a: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37" name="Straight Arrow Connector 36"/>
              <p:cNvCxnSpPr/>
              <p:nvPr/>
            </p:nvCxnSpPr>
            <p:spPr>
              <a:xfrm>
                <a:off x="9770221" y="2280436"/>
                <a:ext cx="340176" cy="0"/>
              </a:xfrm>
              <a:prstGeom prst="straightConnector1">
                <a:avLst/>
              </a:prstGeom>
              <a:ln w="9525">
                <a:solidFill>
                  <a:srgbClr val="00206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/>
            <p:cNvGrpSpPr/>
            <p:nvPr/>
          </p:nvGrpSpPr>
          <p:grpSpPr>
            <a:xfrm>
              <a:off x="6463403" y="2057400"/>
              <a:ext cx="1458166" cy="446110"/>
              <a:chOff x="8444603" y="2057338"/>
              <a:chExt cx="1458166" cy="446110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8763001" y="2057338"/>
                <a:ext cx="1139768" cy="446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Backward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 flipH="1">
                <a:off x="8444603" y="2259737"/>
                <a:ext cx="348652" cy="0"/>
              </a:xfrm>
              <a:prstGeom prst="straightConnector1">
                <a:avLst/>
              </a:prstGeom>
              <a:ln w="952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9315030" y="1600200"/>
              <a:ext cx="442081" cy="4956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e</a:t>
              </a:r>
              <a:r>
                <a:rPr lang="en-US" sz="1400" b="1" baseline="30000" dirty="0" smtClean="0">
                  <a:solidFill>
                    <a:srgbClr val="FF0000"/>
                  </a:solidFill>
                </a:rPr>
                <a:t>-</a:t>
              </a:r>
              <a:endParaRPr lang="en-US" sz="1400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3756713" y="6171501"/>
            <a:ext cx="163057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err="1" smtClean="0"/>
              <a:t>fsPHENIX</a:t>
            </a:r>
            <a:r>
              <a:rPr lang="en-US" sz="800" dirty="0" smtClean="0"/>
              <a:t>/</a:t>
            </a:r>
            <a:r>
              <a:rPr lang="en-US" sz="800" dirty="0" err="1" smtClean="0"/>
              <a:t>ePHENIX</a:t>
            </a:r>
            <a:r>
              <a:rPr lang="en-US" sz="800" dirty="0" smtClean="0"/>
              <a:t> task force</a:t>
            </a:r>
            <a:endParaRPr lang="en-US" sz="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601" y="2673144"/>
            <a:ext cx="8758798" cy="2508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2667000" y="3927372"/>
            <a:ext cx="4511708" cy="2275339"/>
            <a:chOff x="2667000" y="3927372"/>
            <a:chExt cx="4511708" cy="2275339"/>
          </a:xfrm>
        </p:grpSpPr>
        <p:sp>
          <p:nvSpPr>
            <p:cNvPr id="7" name="Oval 6"/>
            <p:cNvSpPr/>
            <p:nvPr/>
          </p:nvSpPr>
          <p:spPr>
            <a:xfrm>
              <a:off x="4607528" y="3927372"/>
              <a:ext cx="2571180" cy="1318559"/>
            </a:xfrm>
            <a:prstGeom prst="ellipse">
              <a:avLst/>
            </a:prstGeom>
            <a:solidFill>
              <a:srgbClr val="00206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667000" y="5833379"/>
              <a:ext cx="17251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Magnetic cloak</a:t>
              </a:r>
              <a:endPara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529576" y="4953000"/>
              <a:ext cx="2033024" cy="866129"/>
            </a:xfrm>
            <a:prstGeom prst="straightConnector1">
              <a:avLst/>
            </a:prstGeom>
            <a:ln w="3492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9476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PHENIX – sPHENIX - </a:t>
            </a:r>
            <a:r>
              <a:rPr lang="en-US" dirty="0" err="1" smtClean="0"/>
              <a:t>ePHENIX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21</a:t>
            </a:fld>
            <a:endParaRPr kumimoji="0"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105" y="1492528"/>
            <a:ext cx="8039791" cy="4612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611604" y="1526449"/>
            <a:ext cx="3940688" cy="2283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612341" y="3812447"/>
            <a:ext cx="3940688" cy="2283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23047" y="3810000"/>
            <a:ext cx="3940688" cy="22835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320988" y="3581400"/>
            <a:ext cx="457200" cy="457200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50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xit" presetSubtype="32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22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Day-1 physics at 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ePHENIX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Stage 1 </a:t>
                </a:r>
                <a:r>
                  <a:rPr lang="en-US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eRHIC</a:t>
                </a:r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ePHENIX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:r>
                  <a:rPr lang="en-US" dirty="0" smtClean="0"/>
                  <a:t>designed for kinematic reach and luminosity reach</a:t>
                </a:r>
              </a:p>
              <a:p>
                <a:pPr lvl="1"/>
                <a:r>
                  <a:rPr lang="en-US" dirty="0" smtClean="0"/>
                  <a:t>With gradually increase of </a:t>
                </a:r>
                <a:r>
                  <a:rPr lang="en-US" dirty="0" err="1" smtClean="0"/>
                  <a:t>E</a:t>
                </a:r>
                <a:r>
                  <a:rPr lang="en-US" baseline="-25000" dirty="0" err="1" smtClean="0"/>
                  <a:t>e</a:t>
                </a:r>
                <a:r>
                  <a:rPr lang="en-US" dirty="0" smtClean="0"/>
                  <a:t> to 10 GeV</a:t>
                </a:r>
                <a:r>
                  <a:rPr lang="en-US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 smtClean="0"/>
                  <a:t> up to 100 GeV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b="1" dirty="0">
                        <a:latin typeface="Kunstler Script" pitchFamily="66" charset="0"/>
                      </a:rPr>
                      <m:t>L</m:t>
                    </m:r>
                  </m:oMath>
                </a14:m>
                <a:r>
                  <a:rPr lang="en-US" dirty="0" smtClean="0"/>
                  <a:t>   up to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4×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33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𝑠𝑒𝑐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Full use of 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PHENIX</a:t>
                </a:r>
                <a:r>
                  <a:rPr lang="en-US" dirty="0" smtClean="0"/>
                  <a:t> upgrades to 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sPHENIX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		and Forward 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sPHENIX</a:t>
                </a:r>
              </a:p>
              <a:p>
                <a:r>
                  <a:rPr lang="en-US" dirty="0" smtClean="0"/>
                  <a:t>Additional specific modifications for </a:t>
                </a:r>
                <a:r>
                  <a:rPr lang="en-US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ePHENIX</a:t>
                </a:r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dirty="0" smtClean="0"/>
                  <a:t>Generic Detector R&amp;D for an EIC</a:t>
                </a:r>
                <a:endParaRPr lang="en-US" dirty="0" smtClean="0">
                  <a:hlinkClick r:id="rId3"/>
                </a:endParaRPr>
              </a:p>
              <a:p>
                <a:pPr lvl="1"/>
                <a:r>
                  <a:rPr lang="en-US" dirty="0" smtClean="0">
                    <a:hlinkClick r:id="rId3"/>
                  </a:rPr>
                  <a:t>https</a:t>
                </a:r>
                <a:r>
                  <a:rPr lang="en-US" dirty="0">
                    <a:hlinkClick r:id="rId3"/>
                  </a:rPr>
                  <a:t>://wiki.bnl.gov/conferences/index.php/EIC_R%25D</a:t>
                </a:r>
                <a:endPara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857" t="-2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399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1025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Polarized Neutrons at </a:t>
            </a:r>
            <a:r>
              <a:rPr lang="en-US" dirty="0" err="1" smtClean="0"/>
              <a:t>eRHIC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24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Polarized </a:t>
            </a:r>
            <a:r>
              <a:rPr lang="en-US" baseline="30000" dirty="0" smtClean="0"/>
              <a:t>3</a:t>
            </a:r>
            <a:r>
              <a:rPr lang="en-US" dirty="0" smtClean="0"/>
              <a:t>He beams offer an effective way to provide polarized neutron beams</a:t>
            </a:r>
          </a:p>
          <a:p>
            <a:r>
              <a:rPr lang="en-US" dirty="0"/>
              <a:t>Similar to polarized protons, accelerating polarized </a:t>
            </a:r>
            <a:r>
              <a:rPr lang="en-US" baseline="30000" dirty="0" smtClean="0"/>
              <a:t>3</a:t>
            </a:r>
            <a:r>
              <a:rPr lang="en-US" dirty="0" smtClean="0"/>
              <a:t>He </a:t>
            </a:r>
            <a:r>
              <a:rPr lang="en-US" dirty="0"/>
              <a:t>also requires Siberian </a:t>
            </a:r>
            <a:r>
              <a:rPr lang="en-US" dirty="0" smtClean="0"/>
              <a:t>snakes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927" y="3316998"/>
            <a:ext cx="3527073" cy="2986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400" y="3733800"/>
            <a:ext cx="38100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/>
              <a:t>Cancelation of spin perturbation on the spin motion requires six snakes (two existing + four new)</a:t>
            </a:r>
            <a:endParaRPr lang="en-US" sz="2700" dirty="0"/>
          </a:p>
        </p:txBody>
      </p:sp>
      <p:sp>
        <p:nvSpPr>
          <p:cNvPr id="8" name="Rectangle 7"/>
          <p:cNvSpPr/>
          <p:nvPr/>
        </p:nvSpPr>
        <p:spPr>
          <a:xfrm>
            <a:off x="3244124" y="6203285"/>
            <a:ext cx="247535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hlinkClick r:id="rId4"/>
              </a:rPr>
              <a:t>MOPPC021</a:t>
            </a:r>
            <a:r>
              <a:rPr lang="en-US" sz="800" dirty="0"/>
              <a:t> Proceedings of </a:t>
            </a:r>
            <a:r>
              <a:rPr lang="en-US" sz="800" dirty="0" smtClean="0"/>
              <a:t>IPAC2012, M. </a:t>
            </a:r>
            <a:r>
              <a:rPr lang="en-US" sz="800" dirty="0" err="1" smtClean="0"/>
              <a:t>Bai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1971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Polarized Neutrons at </a:t>
            </a:r>
            <a:r>
              <a:rPr lang="en-US" dirty="0" err="1" smtClean="0"/>
              <a:t>eRHIC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25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Accelerating polarized </a:t>
            </a:r>
            <a:r>
              <a:rPr lang="en-US" baseline="30000" dirty="0"/>
              <a:t>3</a:t>
            </a:r>
            <a:r>
              <a:rPr lang="en-US" dirty="0"/>
              <a:t>He faces more and stronger spin depolarizing resonances</a:t>
            </a:r>
          </a:p>
          <a:p>
            <a:r>
              <a:rPr lang="en-US" dirty="0"/>
              <a:t>Overlap of imperfection resonances excites also even order snake resonances</a:t>
            </a:r>
          </a:p>
          <a:p>
            <a:r>
              <a:rPr lang="en-US" dirty="0"/>
              <a:t>Other sources for even order snake resonance  errors in snake settings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760" y="4579330"/>
            <a:ext cx="5614480" cy="121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18784" y="5811833"/>
            <a:ext cx="7106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Errors of beam parameters for polarized beam acceleration in RHIC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98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Cloak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26</a:t>
            </a:fld>
            <a:endParaRPr kumimoji="0"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idx="1"/>
          </p:nvPr>
        </p:nvSpPr>
        <p:spPr>
          <a:xfrm>
            <a:off x="301752" y="1524000"/>
            <a:ext cx="8534400" cy="4599432"/>
          </a:xfrm>
        </p:spPr>
        <p:txBody>
          <a:bodyPr/>
          <a:lstStyle/>
          <a:p>
            <a:r>
              <a:rPr lang="en-US" dirty="0" smtClean="0"/>
              <a:t>“Cloak” the beam with a tube</a:t>
            </a:r>
          </a:p>
          <a:p>
            <a:r>
              <a:rPr lang="en-US" dirty="0" smtClean="0"/>
              <a:t>Desired: Null </a:t>
            </a:r>
            <a:r>
              <a:rPr lang="en-US" dirty="0"/>
              <a:t>interior field and external field unaffected</a:t>
            </a:r>
            <a:endParaRPr lang="en-US" dirty="0" smtClean="0"/>
          </a:p>
          <a:p>
            <a:r>
              <a:rPr lang="en-US" dirty="0" smtClean="0"/>
              <a:t>Controlling magnetic fields with superconductor-</a:t>
            </a:r>
            <a:r>
              <a:rPr lang="en-US" dirty="0" err="1" smtClean="0"/>
              <a:t>metamaterial</a:t>
            </a:r>
            <a:r>
              <a:rPr lang="en-US" dirty="0" smtClean="0"/>
              <a:t> hybrids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056" y="3939035"/>
            <a:ext cx="6839888" cy="208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06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Cloak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27</a:t>
            </a:fld>
            <a:endParaRPr kumimoji="0"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1524000"/>
            <a:ext cx="8534400" cy="378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772400" y="1371600"/>
            <a:ext cx="113685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Alvaro </a:t>
            </a:r>
            <a:r>
              <a:rPr lang="en-US" sz="1100" dirty="0" smtClean="0"/>
              <a:t>Sanchez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307324" y="5562600"/>
            <a:ext cx="6529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Studies for application in a beam-pipe ongoing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88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3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eRHIC design is based on</a:t>
                </a:r>
                <a:endParaRPr lang="en-US" dirty="0" smtClean="0">
                  <a:latin typeface="Kunstler Script" pitchFamily="66" charset="0"/>
                </a:endParaRPr>
              </a:p>
              <a:p>
                <a:pPr lvl="1"/>
                <a:r>
                  <a:rPr lang="en-US" dirty="0" smtClean="0"/>
                  <a:t>Using one of the two RHIC hadron rings</a:t>
                </a:r>
              </a:p>
              <a:p>
                <a:pPr lvl="1"/>
                <a:r>
                  <a:rPr lang="en-US" dirty="0" smtClean="0"/>
                  <a:t>Building and using a multi-pass Energy Recovery </a:t>
                </a:r>
                <a:r>
                  <a:rPr lang="en-US" dirty="0" err="1" smtClean="0"/>
                  <a:t>Linac</a:t>
                </a:r>
                <a:r>
                  <a:rPr lang="en-US" dirty="0" smtClean="0"/>
                  <a:t> ERL</a:t>
                </a:r>
              </a:p>
              <a:p>
                <a:pPr lvl="1"/>
                <a:r>
                  <a:rPr lang="en-US" dirty="0" smtClean="0"/>
                  <a:t>Possibility to have more than one Interaction Region I.R.</a:t>
                </a:r>
              </a:p>
              <a:p>
                <a:r>
                  <a:rPr lang="en-US" dirty="0" smtClean="0"/>
                  <a:t>Existing RHIC accelerator complex would provide</a:t>
                </a:r>
              </a:p>
              <a:p>
                <a:pPr lvl="1"/>
                <a:r>
                  <a:rPr lang="en-US" dirty="0" smtClean="0"/>
                  <a:t>Polarized protons up to E = 250 GeV</a:t>
                </a:r>
              </a:p>
              <a:p>
                <a:pPr lvl="1"/>
                <a:r>
                  <a:rPr lang="en-US" dirty="0" smtClean="0"/>
                  <a:t>Fully stripped uranium ions up to 100 GeV/u</a:t>
                </a:r>
              </a:p>
              <a:p>
                <a:r>
                  <a:rPr lang="en-US" dirty="0" smtClean="0"/>
                  <a:t>ERL would provide</a:t>
                </a:r>
              </a:p>
              <a:p>
                <a:pPr lvl="1"/>
                <a:r>
                  <a:rPr lang="en-US" dirty="0" smtClean="0"/>
                  <a:t>Polarized electrons up to E = 30 GeV</a:t>
                </a:r>
              </a:p>
              <a:p>
                <a:pPr marL="274320" lvl="1" indent="0" algn="ctr">
                  <a:buNone/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45 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𝐺𝑒𝑉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≤ 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ra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≤175 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𝐺𝑒𝑉</m:t>
                    </m:r>
                  </m:oMath>
                </a14:m>
                <a:r>
                  <a:rPr lang="en-US" sz="2800" dirty="0" smtClean="0"/>
                  <a:t> for polarized e-p collisions</a:t>
                </a:r>
              </a:p>
              <a:p>
                <a:pPr marL="274320" lvl="1" indent="0" algn="ctr">
                  <a:buNone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32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𝐺𝑒𝑉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 ≤ 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</m:rad>
                    <m:r>
                      <a:rPr lang="en-US" sz="2800" i="1">
                        <a:latin typeface="Cambria Math"/>
                        <a:ea typeface="Cambria Math"/>
                      </a:rPr>
                      <m:t> ≤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110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800" i="1">
                        <a:latin typeface="Cambria Math"/>
                        <a:ea typeface="Cambria Math"/>
                      </a:rPr>
                      <m:t>𝐺𝑒𝑉</m:t>
                    </m:r>
                  </m:oMath>
                </a14:m>
                <a:r>
                  <a:rPr lang="en-US" sz="2800" dirty="0"/>
                  <a:t> for </a:t>
                </a:r>
                <a:r>
                  <a:rPr lang="en-US" sz="2800" dirty="0" smtClean="0"/>
                  <a:t>e-A (large A) collisions</a:t>
                </a:r>
              </a:p>
              <a:p>
                <a:pPr marL="27432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33</m:t>
                          </m:r>
                        </m:sup>
                      </m:sSup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sup>
                      </m:sSup>
                      <m:r>
                        <a:rPr lang="en-US" sz="2800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m:rPr>
                          <m:nor/>
                        </m:rPr>
                        <a:rPr lang="en-US" sz="2800" b="1" dirty="0">
                          <a:latin typeface="Kunstler Script" pitchFamily="66" charset="0"/>
                        </a:rPr>
                        <m:t>L</m:t>
                      </m:r>
                      <m:r>
                        <a:rPr lang="en-US" sz="2800" b="0" i="1" dirty="0" smtClean="0">
                          <a:latin typeface="Cambria Math"/>
                        </a:rPr>
                        <m:t> 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≤</m:t>
                      </m:r>
                      <m:sSup>
                        <m:sSupPr>
                          <m:ctrlPr>
                            <a:rPr lang="en-US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3</m:t>
                          </m:r>
                          <m:r>
                            <a:rPr lang="en-US" sz="2800" b="0" i="1" smtClean="0">
                              <a:latin typeface="Cambria Math"/>
                            </a:rPr>
                            <m:t>4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𝑐𝑚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US" sz="28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/>
                            </a:rPr>
                            <m:t>𝑠</m:t>
                          </m:r>
                        </m:e>
                        <m:sup>
                          <m:r>
                            <a:rPr lang="en-US" sz="2800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pPr marL="274320" lvl="1" indent="0" algn="ctr">
                  <a:buNone/>
                </a:pPr>
                <a:endParaRPr lang="en-US" sz="28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643" t="-2119" r="-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6431809" y="1086807"/>
            <a:ext cx="2550948" cy="3914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sz="1200" dirty="0" smtClean="0">
                <a:solidFill>
                  <a:prstClr val="black"/>
                </a:solidFill>
              </a:rPr>
              <a:t>See A. Deshpande (159) WG6/7</a:t>
            </a:r>
          </a:p>
          <a:p>
            <a:pPr lvl="0"/>
            <a:r>
              <a:rPr lang="en-US" sz="1200" dirty="0" smtClean="0">
                <a:solidFill>
                  <a:prstClr val="black"/>
                </a:solidFill>
              </a:rPr>
              <a:t>                 E</a:t>
            </a:r>
            <a:r>
              <a:rPr lang="en-US" sz="1200" dirty="0">
                <a:solidFill>
                  <a:prstClr val="black"/>
                </a:solidFill>
              </a:rPr>
              <a:t>. </a:t>
            </a:r>
            <a:r>
              <a:rPr lang="en-US" sz="1200" dirty="0" err="1">
                <a:solidFill>
                  <a:prstClr val="black"/>
                </a:solidFill>
              </a:rPr>
              <a:t>Aschenauer</a:t>
            </a:r>
            <a:r>
              <a:rPr lang="en-US" sz="1200" dirty="0">
                <a:solidFill>
                  <a:prstClr val="black"/>
                </a:solidFill>
              </a:rPr>
              <a:t> </a:t>
            </a:r>
            <a:r>
              <a:rPr lang="en-US" sz="1200" dirty="0" smtClean="0">
                <a:solidFill>
                  <a:prstClr val="black"/>
                </a:solidFill>
              </a:rPr>
              <a:t>(331) WG7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4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eRHIC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April 25,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533525"/>
            <a:ext cx="565785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1981200" y="3937976"/>
            <a:ext cx="1447800" cy="1624624"/>
          </a:xfrm>
          <a:prstGeom prst="ellipse">
            <a:avLst/>
          </a:prstGeom>
          <a:solidFill>
            <a:schemeClr val="accent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39130" y="6189838"/>
            <a:ext cx="24657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EIC White Paper: </a:t>
            </a:r>
            <a:r>
              <a:rPr lang="en-US" sz="800" dirty="0">
                <a:hlinkClick r:id="rId4"/>
              </a:rPr>
              <a:t>arXiv </a:t>
            </a:r>
            <a:r>
              <a:rPr lang="en-US" sz="800" dirty="0" smtClean="0">
                <a:hlinkClick r:id="rId4"/>
              </a:rPr>
              <a:t>1212:1701</a:t>
            </a:r>
            <a:r>
              <a:rPr lang="en-US" sz="800" dirty="0" smtClean="0"/>
              <a:t>, </a:t>
            </a:r>
            <a:r>
              <a:rPr lang="en-US" sz="800" dirty="0" err="1" smtClean="0"/>
              <a:t>A.Accardi</a:t>
            </a:r>
            <a:r>
              <a:rPr lang="en-US" sz="800" dirty="0" smtClean="0"/>
              <a:t> et al.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9884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eRHIC</a:t>
            </a:r>
            <a:r>
              <a:rPr lang="en-US" dirty="0" smtClean="0"/>
              <a:t> Staging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5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Construction proposal for </a:t>
                </a:r>
                <a:r>
                  <a:rPr lang="en-US" dirty="0" err="1" smtClean="0"/>
                  <a:t>eRHIC</a:t>
                </a:r>
                <a:r>
                  <a:rPr lang="en-US" dirty="0" smtClean="0"/>
                  <a:t> is based on </a:t>
                </a:r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staging</a:t>
                </a:r>
              </a:p>
              <a:p>
                <a:pPr lvl="1"/>
                <a:r>
                  <a:rPr lang="en-US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Initial</a:t>
                </a:r>
                <a:r>
                  <a:rPr lang="en-US" dirty="0" smtClean="0"/>
                  <a:t> electron-beam with E = 5 … 10 GeV</a:t>
                </a:r>
              </a:p>
              <a:p>
                <a:pPr lvl="1"/>
                <a:r>
                  <a:rPr lang="en-US" dirty="0" smtClean="0"/>
                  <a:t>Colliding with 100 – 250 GeV polarized protons</a:t>
                </a:r>
              </a:p>
              <a:p>
                <a:pPr lvl="1"/>
                <a:r>
                  <a:rPr lang="en-US" dirty="0" smtClean="0"/>
                  <a:t>Colliding with d, 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He, Al, Si, Cu, Au, U … d/</a:t>
                </a:r>
                <a:r>
                  <a:rPr lang="en-US" baseline="30000" dirty="0" smtClean="0">
                    <a:solidFill>
                      <a:srgbClr val="002060"/>
                    </a:solidFill>
                  </a:rPr>
                  <a:t>3</a:t>
                </a:r>
                <a:r>
                  <a:rPr lang="en-US" dirty="0" smtClean="0">
                    <a:solidFill>
                      <a:srgbClr val="002060"/>
                    </a:solidFill>
                  </a:rPr>
                  <a:t>He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polarized n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786" t="-1325" r="-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179" y="3246346"/>
            <a:ext cx="7371642" cy="2920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659946" y="969820"/>
            <a:ext cx="2317799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sz="1200" dirty="0">
                <a:solidFill>
                  <a:prstClr val="black"/>
                </a:solidFill>
              </a:rPr>
              <a:t>See </a:t>
            </a:r>
            <a:r>
              <a:rPr lang="en-US" sz="1200" dirty="0" smtClean="0">
                <a:solidFill>
                  <a:prstClr val="black"/>
                </a:solidFill>
              </a:rPr>
              <a:t>A. </a:t>
            </a:r>
            <a:r>
              <a:rPr lang="en-US" sz="1200" dirty="0">
                <a:solidFill>
                  <a:prstClr val="black"/>
                </a:solidFill>
              </a:rPr>
              <a:t>Deshpande (159) WG6/7 </a:t>
            </a:r>
          </a:p>
        </p:txBody>
      </p:sp>
      <p:sp>
        <p:nvSpPr>
          <p:cNvPr id="7" name="Rectangle 6"/>
          <p:cNvSpPr/>
          <p:nvPr/>
        </p:nvSpPr>
        <p:spPr>
          <a:xfrm>
            <a:off x="1801460" y="6044533"/>
            <a:ext cx="246574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EIC White Paper: </a:t>
            </a:r>
            <a:r>
              <a:rPr lang="en-US" sz="800" dirty="0">
                <a:hlinkClick r:id="rId5"/>
              </a:rPr>
              <a:t>arXiv </a:t>
            </a:r>
            <a:r>
              <a:rPr lang="en-US" sz="800" dirty="0" smtClean="0">
                <a:hlinkClick r:id="rId5"/>
              </a:rPr>
              <a:t>1212:1701</a:t>
            </a:r>
            <a:r>
              <a:rPr lang="en-US" sz="800" dirty="0" smtClean="0"/>
              <a:t>, </a:t>
            </a:r>
            <a:r>
              <a:rPr lang="en-US" sz="800" dirty="0" err="1" smtClean="0"/>
              <a:t>A.Accardi</a:t>
            </a:r>
            <a:r>
              <a:rPr lang="en-US" sz="800" dirty="0" smtClean="0"/>
              <a:t> et al.</a:t>
            </a:r>
            <a:endParaRPr lang="en-US" sz="800" dirty="0"/>
          </a:p>
        </p:txBody>
      </p:sp>
      <p:sp>
        <p:nvSpPr>
          <p:cNvPr id="10" name="Rectangle 9"/>
          <p:cNvSpPr/>
          <p:nvPr/>
        </p:nvSpPr>
        <p:spPr>
          <a:xfrm>
            <a:off x="6731386" y="6046811"/>
            <a:ext cx="58381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T. Ulrich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442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Goals of EIC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6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Investigation of</a:t>
            </a:r>
          </a:p>
          <a:p>
            <a:r>
              <a:rPr lang="en-US" dirty="0" smtClean="0"/>
              <a:t>Nucleon structure</a:t>
            </a:r>
          </a:p>
          <a:p>
            <a:r>
              <a:rPr lang="en-US" dirty="0" smtClean="0"/>
              <a:t>QCD in nuclei</a:t>
            </a:r>
          </a:p>
          <a:p>
            <a:r>
              <a:rPr lang="en-US" dirty="0" smtClean="0"/>
              <a:t>Searches beyond Standard Model BSM</a:t>
            </a:r>
          </a:p>
          <a:p>
            <a:pPr lvl="3"/>
            <a:endParaRPr lang="en-US" dirty="0" smtClean="0"/>
          </a:p>
          <a:p>
            <a:pPr marL="0" indent="0" algn="ctr">
              <a:buNone/>
            </a:pPr>
            <a:r>
              <a:rPr lang="en-US" dirty="0" err="1" smtClean="0"/>
              <a:t>eRHIC</a:t>
            </a:r>
            <a:r>
              <a:rPr lang="en-US" dirty="0" smtClean="0"/>
              <a:t> Stage 1: </a:t>
            </a:r>
            <a:r>
              <a:rPr lang="en-US" dirty="0" err="1" smtClean="0"/>
              <a:t>ePHENIX</a:t>
            </a:r>
            <a:r>
              <a:rPr lang="en-US" dirty="0" smtClean="0"/>
              <a:t> will be able to make important measurements in all areas but BSM</a:t>
            </a:r>
          </a:p>
          <a:p>
            <a:pPr marL="0" lvl="1" indent="0" algn="ctr">
              <a:buClr>
                <a:schemeClr val="accent1"/>
              </a:buClr>
              <a:buSzPct val="85000"/>
              <a:buNone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sPHENIX: An Upgrade Concept from the PHENIX Collaboration, 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/>
              </a:rPr>
              <a:t>arXiv:1207.6378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C.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Adare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err="1"/>
              <a:t>ePHENIX</a:t>
            </a:r>
            <a:r>
              <a:rPr lang="en-US" dirty="0"/>
              <a:t> studies were performed within PHENIX by the "</a:t>
            </a:r>
            <a:r>
              <a:rPr lang="en-US" dirty="0" err="1"/>
              <a:t>ePHENIX</a:t>
            </a:r>
            <a:r>
              <a:rPr lang="en-US" dirty="0"/>
              <a:t> task force"</a:t>
            </a:r>
          </a:p>
        </p:txBody>
      </p:sp>
      <p:sp>
        <p:nvSpPr>
          <p:cNvPr id="7" name="Rectangle 6"/>
          <p:cNvSpPr/>
          <p:nvPr/>
        </p:nvSpPr>
        <p:spPr>
          <a:xfrm>
            <a:off x="6623205" y="969820"/>
            <a:ext cx="2364387" cy="3048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r"/>
            <a:r>
              <a:rPr lang="en-US" sz="1200" dirty="0">
                <a:solidFill>
                  <a:prstClr val="black"/>
                </a:solidFill>
              </a:rPr>
              <a:t>See M</a:t>
            </a:r>
            <a:r>
              <a:rPr lang="en-US" sz="1200" dirty="0" smtClean="0">
                <a:solidFill>
                  <a:prstClr val="black"/>
                </a:solidFill>
              </a:rPr>
              <a:t>. </a:t>
            </a:r>
            <a:r>
              <a:rPr lang="en-US" sz="1200" dirty="0" err="1" smtClean="0">
                <a:solidFill>
                  <a:prstClr val="black"/>
                </a:solidFill>
              </a:rPr>
              <a:t>Stratmann</a:t>
            </a:r>
            <a:r>
              <a:rPr lang="en-US" sz="1200" dirty="0" smtClean="0">
                <a:solidFill>
                  <a:prstClr val="black"/>
                </a:solidFill>
              </a:rPr>
              <a:t> (304) Plenary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Inelastic Scattering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7</a:t>
            </a:fld>
            <a:endParaRPr kumimoji="0"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Measure energy and angle of scattered electron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 smtClean="0"/>
                  <a:t> fully determines two relevant kinematic variables</a:t>
                </a:r>
              </a:p>
              <a:p>
                <a:pPr lvl="1"/>
                <a:r>
                  <a:rPr lang="en-US" i="1" dirty="0" smtClean="0"/>
                  <a:t>Q</a:t>
                </a:r>
                <a:r>
                  <a:rPr lang="en-US" i="1" baseline="30000" dirty="0" smtClean="0"/>
                  <a:t>2</a:t>
                </a:r>
                <a:r>
                  <a:rPr lang="en-US" dirty="0" smtClean="0"/>
                  <a:t>: virtuality of exchanged photon</a:t>
                </a:r>
              </a:p>
              <a:p>
                <a:pPr lvl="1"/>
                <a:r>
                  <a:rPr lang="en-US" i="1" dirty="0" smtClean="0"/>
                  <a:t>x</a:t>
                </a:r>
                <a:r>
                  <a:rPr lang="en-US" dirty="0" smtClean="0"/>
                  <a:t>: momentum fraction of probed parton</a:t>
                </a:r>
              </a:p>
              <a:p>
                <a:pPr marL="0" indent="0">
                  <a:buNone/>
                </a:pPr>
                <a:r>
                  <a:rPr lang="en-US" dirty="0" smtClean="0"/>
                  <a:t>For large </a:t>
                </a:r>
                <a:r>
                  <a:rPr lang="en-US" i="1" dirty="0" smtClean="0"/>
                  <a:t>Q</a:t>
                </a:r>
                <a:r>
                  <a:rPr lang="en-US" i="1" baseline="30000" dirty="0" smtClean="0"/>
                  <a:t>2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exchange of W, Z bosons contributes</a:t>
                </a:r>
              </a:p>
              <a:p>
                <a:pPr lvl="1"/>
                <a:r>
                  <a:rPr lang="en-US" dirty="0" smtClean="0"/>
                  <a:t>Need to determine </a:t>
                </a:r>
                <a:r>
                  <a:rPr lang="en-US" i="1" dirty="0" smtClean="0"/>
                  <a:t>x</a:t>
                </a:r>
                <a:r>
                  <a:rPr lang="en-US" dirty="0" smtClean="0"/>
                  <a:t> and </a:t>
                </a:r>
                <a:r>
                  <a:rPr lang="en-US" i="1" dirty="0" smtClean="0"/>
                  <a:t>Q</a:t>
                </a:r>
                <a:r>
                  <a:rPr lang="en-US" i="1" baseline="30000" dirty="0" smtClean="0"/>
                  <a:t>2</a:t>
                </a:r>
                <a:r>
                  <a:rPr lang="en-US" dirty="0" smtClean="0"/>
                  <a:t> from hadronic final state</a:t>
                </a:r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357" r="-929" b="-2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8" y="1524000"/>
            <a:ext cx="8528685" cy="168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eft Brace 6"/>
          <p:cNvSpPr/>
          <p:nvPr/>
        </p:nvSpPr>
        <p:spPr>
          <a:xfrm>
            <a:off x="6019800" y="4465320"/>
            <a:ext cx="152400" cy="67056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096001" y="4297123"/>
                <a:ext cx="1524000" cy="1048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dirty="0" smtClean="0"/>
                  <a:t>third variable </a:t>
                </a:r>
                <a:r>
                  <a:rPr lang="en-US" sz="1500" i="1" dirty="0" smtClean="0"/>
                  <a:t>y</a:t>
                </a:r>
                <a:r>
                  <a:rPr lang="en-US" sz="1500" dirty="0" smtClean="0"/>
                  <a:t>: inelasticity</a:t>
                </a:r>
              </a:p>
              <a:p>
                <a:pPr algn="ctr"/>
                <a:r>
                  <a:rPr lang="en-US" sz="1500" dirty="0"/>
                  <a:t>r</a:t>
                </a:r>
                <a:r>
                  <a:rPr lang="en-US" sz="1500" dirty="0" smtClean="0"/>
                  <a:t>elated to </a:t>
                </a:r>
                <a:r>
                  <a:rPr lang="en-US" sz="1500" i="1" dirty="0" smtClean="0"/>
                  <a:t>x</a:t>
                </a:r>
                <a:r>
                  <a:rPr lang="en-US" sz="1500" dirty="0" smtClean="0"/>
                  <a:t>, </a:t>
                </a:r>
                <a:r>
                  <a:rPr lang="en-US" sz="1500" i="1" dirty="0" smtClean="0"/>
                  <a:t>Q</a:t>
                </a:r>
                <a:r>
                  <a:rPr lang="en-US" sz="1500" i="1" baseline="30000" dirty="0" smtClean="0"/>
                  <a:t>2</a:t>
                </a:r>
                <a:r>
                  <a:rPr lang="en-US" sz="1500" dirty="0" smtClean="0"/>
                  <a:t> through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5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500" b="0" i="1" smtClean="0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endParaRPr lang="en-US" sz="1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1" y="4297123"/>
                <a:ext cx="1524000" cy="1048107"/>
              </a:xfrm>
              <a:prstGeom prst="rect">
                <a:avLst/>
              </a:prstGeom>
              <a:blipFill rotWithShape="1">
                <a:blip r:embed="rId5"/>
                <a:stretch>
                  <a:fillRect t="-1163" b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842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Goals for </a:t>
            </a:r>
            <a:r>
              <a:rPr lang="en-US" dirty="0" err="1" smtClean="0"/>
              <a:t>ePHENIX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8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3-D structure of nucleon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Gluon and sea quark helicity contributions to nucleon helicity</a:t>
            </a:r>
          </a:p>
          <a:p>
            <a:pPr lvl="2"/>
            <a:r>
              <a:rPr lang="en-US" dirty="0" smtClean="0"/>
              <a:t>Inclusive and semi-inclusive measurements</a:t>
            </a:r>
          </a:p>
          <a:p>
            <a:pPr lvl="1"/>
            <a:r>
              <a:rPr lang="en-US" dirty="0" smtClean="0"/>
              <a:t>Quark and gluon Transverse Momentum Distributions TMD</a:t>
            </a:r>
          </a:p>
          <a:p>
            <a:pPr lvl="2"/>
            <a:r>
              <a:rPr lang="en-US" dirty="0" smtClean="0"/>
              <a:t>Semi-inclusive measurements SIDIS</a:t>
            </a:r>
          </a:p>
          <a:p>
            <a:pPr lvl="1"/>
            <a:r>
              <a:rPr lang="en-US" dirty="0" smtClean="0"/>
              <a:t>Spatial gluon and sea quark distribution in nucleon</a:t>
            </a:r>
          </a:p>
          <a:p>
            <a:pPr lvl="2"/>
            <a:r>
              <a:rPr lang="en-US" dirty="0" smtClean="0"/>
              <a:t>Exclusive measurements Deeply Virtual Compton Scattering DVCS</a:t>
            </a:r>
          </a:p>
        </p:txBody>
      </p:sp>
    </p:spTree>
    <p:extLst>
      <p:ext uri="{BB962C8B-B14F-4D97-AF65-F5344CB8AC3E}">
        <p14:creationId xmlns:p14="http://schemas.microsoft.com/office/powerpoint/2010/main" val="14329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Spin Structure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25,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Klaus Dehmelt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9</a:t>
            </a:fld>
            <a:endParaRPr kumimoji="0"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75065" y="2057400"/>
            <a:ext cx="8793871" cy="3915442"/>
            <a:chOff x="175065" y="2057400"/>
            <a:chExt cx="8793871" cy="391544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065" y="2057400"/>
              <a:ext cx="8793871" cy="3915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5181600" y="5867400"/>
              <a:ext cx="3787336" cy="1054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021188" y="1429871"/>
            <a:ext cx="7101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DIS: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g(x, Q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 can be determined for </a:t>
            </a:r>
            <a:r>
              <a:rPr lang="en-US" sz="2400" i="1" dirty="0" smtClean="0"/>
              <a:t>x</a:t>
            </a:r>
            <a:r>
              <a:rPr lang="en-US" sz="2400" dirty="0" smtClean="0"/>
              <a:t> down to 10</a:t>
            </a:r>
            <a:r>
              <a:rPr lang="en-US" sz="2400" baseline="30000" dirty="0" smtClean="0"/>
              <a:t>-4</a:t>
            </a:r>
            <a:endParaRPr lang="en-US" sz="2400" baseline="30000" dirty="0"/>
          </a:p>
        </p:txBody>
      </p:sp>
      <p:sp>
        <p:nvSpPr>
          <p:cNvPr id="11" name="Rectangle 10"/>
          <p:cNvSpPr/>
          <p:nvPr/>
        </p:nvSpPr>
        <p:spPr>
          <a:xfrm>
            <a:off x="3337527" y="6185356"/>
            <a:ext cx="246894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EIC White Paper: </a:t>
            </a:r>
            <a:r>
              <a:rPr lang="en-US" sz="800" dirty="0">
                <a:hlinkClick r:id="rId4"/>
              </a:rPr>
              <a:t>arXiv </a:t>
            </a:r>
            <a:r>
              <a:rPr lang="en-US" sz="800" dirty="0" smtClean="0">
                <a:hlinkClick r:id="rId4"/>
              </a:rPr>
              <a:t>1212:1701</a:t>
            </a:r>
            <a:r>
              <a:rPr lang="en-US" sz="800" dirty="0" smtClean="0"/>
              <a:t>, A. </a:t>
            </a:r>
            <a:r>
              <a:rPr lang="en-US" sz="800" dirty="0" err="1" smtClean="0"/>
              <a:t>Accardi</a:t>
            </a:r>
            <a:r>
              <a:rPr lang="en-US" sz="800" dirty="0" smtClean="0"/>
              <a:t> et al.</a:t>
            </a:r>
            <a:endParaRPr lang="en-US" sz="800" dirty="0"/>
          </a:p>
        </p:txBody>
      </p:sp>
      <p:sp>
        <p:nvSpPr>
          <p:cNvPr id="6" name="Oval 5"/>
          <p:cNvSpPr/>
          <p:nvPr/>
        </p:nvSpPr>
        <p:spPr>
          <a:xfrm>
            <a:off x="7315200" y="4419600"/>
            <a:ext cx="1828800" cy="381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01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1342</Words>
  <Application>Microsoft Office PowerPoint</Application>
  <PresentationFormat>On-screen Show (4:3)</PresentationFormat>
  <Paragraphs>293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Civic</vt:lpstr>
      <vt:lpstr>ePHENIX at eRHIC</vt:lpstr>
      <vt:lpstr>The Electron Ion Collider Project</vt:lpstr>
      <vt:lpstr>eRHIC</vt:lpstr>
      <vt:lpstr>eRHIC</vt:lpstr>
      <vt:lpstr>eRHIC Staging</vt:lpstr>
      <vt:lpstr>Physics Goals of EIC</vt:lpstr>
      <vt:lpstr>Deep Inelastic Scattering</vt:lpstr>
      <vt:lpstr>Physics Goals for ePHENIX</vt:lpstr>
      <vt:lpstr>Spin Structure</vt:lpstr>
      <vt:lpstr>Physics Goals for ePHENIX</vt:lpstr>
      <vt:lpstr>Flavor Separated Structure Functions</vt:lpstr>
      <vt:lpstr>ePHENIX Detector</vt:lpstr>
      <vt:lpstr>ePHENIX Tracking Requirements</vt:lpstr>
      <vt:lpstr>ePHENIX and Scattered Electron</vt:lpstr>
      <vt:lpstr>ePHENIX and Scattered Electron</vt:lpstr>
      <vt:lpstr>ePHENIX and Scattered Electron</vt:lpstr>
      <vt:lpstr>ePHENIX and PID</vt:lpstr>
      <vt:lpstr>ePHENIX and PID</vt:lpstr>
      <vt:lpstr>ePHENIX Evolution</vt:lpstr>
      <vt:lpstr>ePHENIX Evolution</vt:lpstr>
      <vt:lpstr>PHENIX – sPHENIX - ePHENIX</vt:lpstr>
      <vt:lpstr>Summary</vt:lpstr>
      <vt:lpstr>Extra Slides</vt:lpstr>
      <vt:lpstr>Polarized Neutrons at eRHIC</vt:lpstr>
      <vt:lpstr>Polarized Neutrons at eRHIC</vt:lpstr>
      <vt:lpstr>Magnetic Cloak</vt:lpstr>
      <vt:lpstr>Magnetic Cloak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2012-05-21T01:57:54Z</dcterms:created>
  <dcterms:modified xsi:type="dcterms:W3CDTF">2013-04-25T00:20:46Z</dcterms:modified>
</cp:coreProperties>
</file>