
<file path=[Content_Types].xml><?xml version="1.0" encoding="utf-8"?>
<Types xmlns="http://schemas.openxmlformats.org/package/2006/content-types">
  <Default Extension="rels" ContentType="application/vnd.openxmlformats-package.relationships+xml"/>
  <Default Extension="avi" ContentType="video/unknown"/>
  <Default Extension="jpg" ContentType="image/jpeg"/>
  <Default Extension="xml" ContentType="application/xml"/>
  <Default Extension="jpeg" ContentType="image/jpeg"/>
  <Default Extension="gif" ContentType="image/gif"/>
  <Default Extension="png" ContentType="image/png"/>
  <Default Extension="bin" ContentType="application/vnd.openxmlformats-officedocument.presentationml.printerSettings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78"/>
  </p:notesMasterIdLst>
  <p:sldIdLst>
    <p:sldId id="263" r:id="rId2"/>
    <p:sldId id="487" r:id="rId3"/>
    <p:sldId id="449" r:id="rId4"/>
    <p:sldId id="490" r:id="rId5"/>
    <p:sldId id="495" r:id="rId6"/>
    <p:sldId id="436" r:id="rId7"/>
    <p:sldId id="344" r:id="rId8"/>
    <p:sldId id="452" r:id="rId9"/>
    <p:sldId id="561" r:id="rId10"/>
    <p:sldId id="454" r:id="rId11"/>
    <p:sldId id="552" r:id="rId12"/>
    <p:sldId id="560" r:id="rId13"/>
    <p:sldId id="563" r:id="rId14"/>
    <p:sldId id="497" r:id="rId15"/>
    <p:sldId id="505" r:id="rId16"/>
    <p:sldId id="447" r:id="rId17"/>
    <p:sldId id="507" r:id="rId18"/>
    <p:sldId id="510" r:id="rId19"/>
    <p:sldId id="557" r:id="rId20"/>
    <p:sldId id="559" r:id="rId21"/>
    <p:sldId id="518" r:id="rId22"/>
    <p:sldId id="558" r:id="rId23"/>
    <p:sldId id="496" r:id="rId24"/>
    <p:sldId id="347" r:id="rId25"/>
    <p:sldId id="451" r:id="rId26"/>
    <p:sldId id="371" r:id="rId27"/>
    <p:sldId id="506" r:id="rId28"/>
    <p:sldId id="503" r:id="rId29"/>
    <p:sldId id="504" r:id="rId30"/>
    <p:sldId id="512" r:id="rId31"/>
    <p:sldId id="591" r:id="rId32"/>
    <p:sldId id="473" r:id="rId33"/>
    <p:sldId id="513" r:id="rId34"/>
    <p:sldId id="514" r:id="rId35"/>
    <p:sldId id="515" r:id="rId36"/>
    <p:sldId id="357" r:id="rId37"/>
    <p:sldId id="358" r:id="rId38"/>
    <p:sldId id="550" r:id="rId39"/>
    <p:sldId id="516" r:id="rId40"/>
    <p:sldId id="517" r:id="rId41"/>
    <p:sldId id="590" r:id="rId42"/>
    <p:sldId id="586" r:id="rId43"/>
    <p:sldId id="587" r:id="rId44"/>
    <p:sldId id="588" r:id="rId45"/>
    <p:sldId id="592" r:id="rId46"/>
    <p:sldId id="564" r:id="rId47"/>
    <p:sldId id="565" r:id="rId48"/>
    <p:sldId id="566" r:id="rId49"/>
    <p:sldId id="567" r:id="rId50"/>
    <p:sldId id="568" r:id="rId51"/>
    <p:sldId id="569" r:id="rId52"/>
    <p:sldId id="570" r:id="rId53"/>
    <p:sldId id="571" r:id="rId54"/>
    <p:sldId id="572" r:id="rId55"/>
    <p:sldId id="573" r:id="rId56"/>
    <p:sldId id="574" r:id="rId57"/>
    <p:sldId id="575" r:id="rId58"/>
    <p:sldId id="576" r:id="rId59"/>
    <p:sldId id="577" r:id="rId60"/>
    <p:sldId id="578" r:id="rId61"/>
    <p:sldId id="579" r:id="rId62"/>
    <p:sldId id="580" r:id="rId63"/>
    <p:sldId id="581" r:id="rId64"/>
    <p:sldId id="582" r:id="rId65"/>
    <p:sldId id="583" r:id="rId66"/>
    <p:sldId id="584" r:id="rId67"/>
    <p:sldId id="585" r:id="rId68"/>
    <p:sldId id="537" r:id="rId69"/>
    <p:sldId id="520" r:id="rId70"/>
    <p:sldId id="295" r:id="rId71"/>
    <p:sldId id="459" r:id="rId72"/>
    <p:sldId id="532" r:id="rId73"/>
    <p:sldId id="533" r:id="rId74"/>
    <p:sldId id="589" r:id="rId75"/>
    <p:sldId id="547" r:id="rId76"/>
    <p:sldId id="549" r:id="rId77"/>
  </p:sldIdLst>
  <p:sldSz cx="9144000" cy="6858000" type="screen4x3"/>
  <p:notesSz cx="6794500" cy="9906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6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16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16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16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9C9E9F"/>
    <a:srgbClr val="FFFFFF"/>
    <a:srgbClr val="DDDDDD"/>
    <a:srgbClr val="00A5EB"/>
    <a:srgbClr val="FFCC00"/>
    <a:srgbClr val="FF00FF"/>
    <a:srgbClr val="00008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9852" autoAdjust="0"/>
  </p:normalViewPr>
  <p:slideViewPr>
    <p:cSldViewPr snapToGrid="0">
      <p:cViewPr varScale="1">
        <p:scale>
          <a:sx n="118" d="100"/>
          <a:sy n="118" d="100"/>
        </p:scale>
        <p:origin x="-2160" y="-104"/>
      </p:cViewPr>
      <p:guideLst>
        <p:guide orient="horz" pos="3816"/>
        <p:guide orient="horz" pos="167"/>
        <p:guide orient="horz" pos="616"/>
        <p:guide orient="horz" pos="2672"/>
        <p:guide orient="horz" pos="1165"/>
        <p:guide pos="5551"/>
        <p:guide pos="1551"/>
        <p:guide pos="4178"/>
        <p:guide pos="2927"/>
        <p:guide pos="2809"/>
        <p:guide pos="178"/>
        <p:guide pos="4299"/>
        <p:guide pos="143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2" d="100"/>
        <a:sy n="72" d="100"/>
      </p:scale>
      <p:origin x="0" y="208"/>
    </p:cViewPr>
  </p:sorterViewPr>
  <p:notesViewPr>
    <p:cSldViewPr snapToGrid="0">
      <p:cViewPr varScale="1">
        <p:scale>
          <a:sx n="76" d="100"/>
          <a:sy n="76" d="100"/>
        </p:scale>
        <p:origin x="-2130" y="-96"/>
      </p:cViewPr>
      <p:guideLst>
        <p:guide orient="horz" pos="3120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64" Type="http://schemas.openxmlformats.org/officeDocument/2006/relationships/slide" Target="slides/slide63.xml"/><Relationship Id="rId60" Type="http://schemas.openxmlformats.org/officeDocument/2006/relationships/slide" Target="slides/slide59.xml"/><Relationship Id="rId39" Type="http://schemas.openxmlformats.org/officeDocument/2006/relationships/slide" Target="slides/slide38.xml"/><Relationship Id="rId70" Type="http://schemas.openxmlformats.org/officeDocument/2006/relationships/slide" Target="slides/slide69.xml"/><Relationship Id="rId7" Type="http://schemas.openxmlformats.org/officeDocument/2006/relationships/slide" Target="slides/slide6.xml"/><Relationship Id="rId43" Type="http://schemas.openxmlformats.org/officeDocument/2006/relationships/slide" Target="slides/slide42.xml"/><Relationship Id="rId74" Type="http://schemas.openxmlformats.org/officeDocument/2006/relationships/slide" Target="slides/slide73.xml"/><Relationship Id="rId25" Type="http://schemas.openxmlformats.org/officeDocument/2006/relationships/slide" Target="slides/slide24.xml"/><Relationship Id="rId10" Type="http://schemas.openxmlformats.org/officeDocument/2006/relationships/slide" Target="slides/slide9.xml"/><Relationship Id="rId50" Type="http://schemas.openxmlformats.org/officeDocument/2006/relationships/slide" Target="slides/slide49.xml"/><Relationship Id="rId77" Type="http://schemas.openxmlformats.org/officeDocument/2006/relationships/slide" Target="slides/slide76.xml"/><Relationship Id="rId63" Type="http://schemas.openxmlformats.org/officeDocument/2006/relationships/slide" Target="slides/slide62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27" Type="http://schemas.openxmlformats.org/officeDocument/2006/relationships/slide" Target="slides/slide26.xml"/><Relationship Id="rId71" Type="http://schemas.openxmlformats.org/officeDocument/2006/relationships/slide" Target="slides/slide70.xml"/><Relationship Id="rId14" Type="http://schemas.openxmlformats.org/officeDocument/2006/relationships/slide" Target="slides/slide13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45" Type="http://schemas.openxmlformats.org/officeDocument/2006/relationships/slide" Target="slides/slide44.xml"/><Relationship Id="rId58" Type="http://schemas.openxmlformats.org/officeDocument/2006/relationships/slide" Target="slides/slide57.xml"/><Relationship Id="rId42" Type="http://schemas.openxmlformats.org/officeDocument/2006/relationships/slide" Target="slides/slide41.xml"/><Relationship Id="rId73" Type="http://schemas.openxmlformats.org/officeDocument/2006/relationships/slide" Target="slides/slide72.xml"/><Relationship Id="rId6" Type="http://schemas.openxmlformats.org/officeDocument/2006/relationships/slide" Target="slides/slide5.xml"/><Relationship Id="rId49" Type="http://schemas.openxmlformats.org/officeDocument/2006/relationships/slide" Target="slides/slide48.xml"/><Relationship Id="rId44" Type="http://schemas.openxmlformats.org/officeDocument/2006/relationships/slide" Target="slides/slide43.xml"/><Relationship Id="rId82" Type="http://schemas.openxmlformats.org/officeDocument/2006/relationships/theme" Target="theme/theme1.xml"/><Relationship Id="rId69" Type="http://schemas.openxmlformats.org/officeDocument/2006/relationships/slide" Target="slides/slide68.xml"/><Relationship Id="rId19" Type="http://schemas.openxmlformats.org/officeDocument/2006/relationships/slide" Target="slides/slide18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2" Type="http://schemas.openxmlformats.org/officeDocument/2006/relationships/slide" Target="slides/slide1.xml"/><Relationship Id="rId46" Type="http://schemas.openxmlformats.org/officeDocument/2006/relationships/slide" Target="slides/slide45.xml"/><Relationship Id="rId57" Type="http://schemas.openxmlformats.org/officeDocument/2006/relationships/slide" Target="slides/slide56.xml"/><Relationship Id="rId59" Type="http://schemas.openxmlformats.org/officeDocument/2006/relationships/slide" Target="slides/slide58.xml"/><Relationship Id="rId35" Type="http://schemas.openxmlformats.org/officeDocument/2006/relationships/slide" Target="slides/slide34.xml"/><Relationship Id="rId51" Type="http://schemas.openxmlformats.org/officeDocument/2006/relationships/slide" Target="slides/slide50.xml"/><Relationship Id="rId55" Type="http://schemas.openxmlformats.org/officeDocument/2006/relationships/slide" Target="slides/slide54.xml"/><Relationship Id="rId31" Type="http://schemas.openxmlformats.org/officeDocument/2006/relationships/slide" Target="slides/slide30.xml"/><Relationship Id="rId34" Type="http://schemas.openxmlformats.org/officeDocument/2006/relationships/slide" Target="slides/slide33.xml"/><Relationship Id="rId40" Type="http://schemas.openxmlformats.org/officeDocument/2006/relationships/slide" Target="slides/slide39.xml"/><Relationship Id="rId62" Type="http://schemas.openxmlformats.org/officeDocument/2006/relationships/slide" Target="slides/slide61.xml"/><Relationship Id="rId66" Type="http://schemas.openxmlformats.org/officeDocument/2006/relationships/slide" Target="slides/slide65.xml"/><Relationship Id="rId36" Type="http://schemas.openxmlformats.org/officeDocument/2006/relationships/slide" Target="slides/slide35.xml"/><Relationship Id="rId72" Type="http://schemas.openxmlformats.org/officeDocument/2006/relationships/slide" Target="slides/slide71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47" Type="http://schemas.openxmlformats.org/officeDocument/2006/relationships/slide" Target="slides/slide46.xml"/><Relationship Id="rId56" Type="http://schemas.openxmlformats.org/officeDocument/2006/relationships/slide" Target="slides/slide55.xml"/><Relationship Id="rId48" Type="http://schemas.openxmlformats.org/officeDocument/2006/relationships/slide" Target="slides/slide47.xml"/><Relationship Id="rId75" Type="http://schemas.openxmlformats.org/officeDocument/2006/relationships/slide" Target="slides/slide7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2" Type="http://schemas.openxmlformats.org/officeDocument/2006/relationships/slide" Target="slides/slide51.xml"/><Relationship Id="rId65" Type="http://schemas.openxmlformats.org/officeDocument/2006/relationships/slide" Target="slides/slide64.xml"/><Relationship Id="rId67" Type="http://schemas.openxmlformats.org/officeDocument/2006/relationships/slide" Target="slides/slide66.xml"/><Relationship Id="rId54" Type="http://schemas.openxmlformats.org/officeDocument/2006/relationships/slide" Target="slides/slide53.xml"/><Relationship Id="rId12" Type="http://schemas.openxmlformats.org/officeDocument/2006/relationships/slide" Target="slides/slide11.xml"/><Relationship Id="rId76" Type="http://schemas.openxmlformats.org/officeDocument/2006/relationships/slide" Target="slides/slide75.xml"/><Relationship Id="rId79" Type="http://schemas.openxmlformats.org/officeDocument/2006/relationships/printerSettings" Target="printerSettings/printerSettings1.bin"/><Relationship Id="rId80" Type="http://schemas.openxmlformats.org/officeDocument/2006/relationships/presProps" Target="presProps.xml"/><Relationship Id="rId81" Type="http://schemas.openxmlformats.org/officeDocument/2006/relationships/viewProps" Target="viewProps.xml"/><Relationship Id="rId3" Type="http://schemas.openxmlformats.org/officeDocument/2006/relationships/slide" Target="slides/slide2.xml"/><Relationship Id="rId23" Type="http://schemas.openxmlformats.org/officeDocument/2006/relationships/slide" Target="slides/slide22.xml"/><Relationship Id="rId61" Type="http://schemas.openxmlformats.org/officeDocument/2006/relationships/slide" Target="slides/slide60.xml"/><Relationship Id="rId53" Type="http://schemas.openxmlformats.org/officeDocument/2006/relationships/slide" Target="slides/slide52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68" Type="http://schemas.openxmlformats.org/officeDocument/2006/relationships/slide" Target="slides/slide67.xml"/><Relationship Id="rId29" Type="http://schemas.openxmlformats.org/officeDocument/2006/relationships/slide" Target="slides/slide28.xml"/><Relationship Id="rId16" Type="http://schemas.openxmlformats.org/officeDocument/2006/relationships/slide" Target="slides/slide15.xml"/><Relationship Id="rId33" Type="http://schemas.openxmlformats.org/officeDocument/2006/relationships/slide" Target="slides/slide32.xml"/><Relationship Id="rId83" Type="http://schemas.openxmlformats.org/officeDocument/2006/relationships/tableStyles" Target="tableStyles.xml"/><Relationship Id="rId41" Type="http://schemas.openxmlformats.org/officeDocument/2006/relationships/slide" Target="slides/slide4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78" Type="http://schemas.openxmlformats.org/officeDocument/2006/relationships/notesMaster" Target="notesMasters/notesMaster1.xml"/><Relationship Id="rId22" Type="http://schemas.openxmlformats.org/officeDocument/2006/relationships/slide" Target="slides/slide21.xml"/><Relationship Id="rId21" Type="http://schemas.openxmlformats.org/officeDocument/2006/relationships/slide" Target="slides/slide2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0" smtClean="0"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8100" y="0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 smtClean="0"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Textmasterformate durch Klicken bearbeiten</a:t>
            </a:r>
          </a:p>
          <a:p>
            <a:pPr lvl="1"/>
            <a:r>
              <a:rPr lang="en-GB" noProof="0" smtClean="0"/>
              <a:t>Zweite Ebene</a:t>
            </a:r>
          </a:p>
          <a:p>
            <a:pPr lvl="2"/>
            <a:r>
              <a:rPr lang="en-GB" noProof="0" smtClean="0"/>
              <a:t>Dritte Ebene</a:t>
            </a:r>
          </a:p>
          <a:p>
            <a:pPr lvl="3"/>
            <a:r>
              <a:rPr lang="en-GB" noProof="0" smtClean="0"/>
              <a:t>Vierte Ebene</a:t>
            </a:r>
          </a:p>
          <a:p>
            <a:pPr lvl="4"/>
            <a:r>
              <a:rPr lang="en-GB" noProof="0" smtClean="0"/>
              <a:t>Fünfte Ebene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09113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 smtClean="0"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 smtClean="0">
                <a:cs typeface="+mn-cs"/>
              </a:defRPr>
            </a:lvl1pPr>
          </a:lstStyle>
          <a:p>
            <a:pPr>
              <a:defRPr/>
            </a:pPr>
            <a:fld id="{EB5B7FB4-FC60-414F-9C47-636D8AF2546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9585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BECC3D5-AA24-C74A-BB49-ACB845C9A380}" type="slidenum">
              <a:rPr lang="en-GB"/>
              <a:pPr>
                <a:defRPr/>
              </a:pPr>
              <a:t>1</a:t>
            </a:fld>
            <a:endParaRPr lang="en-GB"/>
          </a:p>
        </p:txBody>
      </p:sp>
      <p:sp>
        <p:nvSpPr>
          <p:cNvPr id="791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9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GB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61E3C8-312E-4540-8744-52083E74BFE8}" type="slidenum">
              <a:rPr lang="en-GB"/>
              <a:pPr>
                <a:defRPr/>
              </a:pPr>
              <a:t>25</a:t>
            </a:fld>
            <a:endParaRPr lang="en-GB"/>
          </a:p>
        </p:txBody>
      </p:sp>
      <p:sp>
        <p:nvSpPr>
          <p:cNvPr id="913410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913411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GB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9E75ADA-186B-1E45-B387-E2ABEED7980C}" type="slidenum">
              <a:rPr lang="en-GB"/>
              <a:pPr>
                <a:defRPr/>
              </a:pPr>
              <a:t>26</a:t>
            </a:fld>
            <a:endParaRPr lang="en-GB"/>
          </a:p>
        </p:txBody>
      </p:sp>
      <p:sp>
        <p:nvSpPr>
          <p:cNvPr id="73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33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705350"/>
            <a:ext cx="4981575" cy="4457700"/>
          </a:xfrm>
        </p:spPr>
        <p:txBody>
          <a:bodyPr/>
          <a:lstStyle/>
          <a:p>
            <a:pPr eaLnBrk="1" hangingPunct="1">
              <a:defRPr/>
            </a:pPr>
            <a:endParaRPr lang="en-GB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039F7F7-2167-DD43-ABCD-63E4A58594DF}" type="slidenum">
              <a:rPr lang="en-GB"/>
              <a:pPr>
                <a:defRPr/>
              </a:pPr>
              <a:t>32</a:t>
            </a:fld>
            <a:endParaRPr lang="en-GB"/>
          </a:p>
        </p:txBody>
      </p:sp>
      <p:sp>
        <p:nvSpPr>
          <p:cNvPr id="957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957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GB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039F7F7-2167-DD43-ABCD-63E4A58594DF}" type="slidenum">
              <a:rPr lang="en-GB"/>
              <a:pPr>
                <a:defRPr/>
              </a:pPr>
              <a:t>33</a:t>
            </a:fld>
            <a:endParaRPr lang="en-GB"/>
          </a:p>
        </p:txBody>
      </p:sp>
      <p:sp>
        <p:nvSpPr>
          <p:cNvPr id="957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957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GB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039F7F7-2167-DD43-ABCD-63E4A58594DF}" type="slidenum">
              <a:rPr lang="en-GB"/>
              <a:pPr>
                <a:defRPr/>
              </a:pPr>
              <a:t>34</a:t>
            </a:fld>
            <a:endParaRPr lang="en-GB"/>
          </a:p>
        </p:txBody>
      </p:sp>
      <p:sp>
        <p:nvSpPr>
          <p:cNvPr id="957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957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GB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039F7F7-2167-DD43-ABCD-63E4A58594DF}" type="slidenum">
              <a:rPr lang="en-GB"/>
              <a:pPr>
                <a:defRPr/>
              </a:pPr>
              <a:t>35</a:t>
            </a:fld>
            <a:endParaRPr lang="en-GB"/>
          </a:p>
        </p:txBody>
      </p:sp>
      <p:sp>
        <p:nvSpPr>
          <p:cNvPr id="957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957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GB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906D826-9923-F048-A85B-405C8FB9E18F}" type="slidenum">
              <a:rPr lang="en-GB"/>
              <a:pPr>
                <a:defRPr/>
              </a:pPr>
              <a:t>36</a:t>
            </a:fld>
            <a:endParaRPr lang="en-GB"/>
          </a:p>
        </p:txBody>
      </p:sp>
      <p:sp>
        <p:nvSpPr>
          <p:cNvPr id="70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0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GB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622362-9A2B-914B-8493-8390F7B2D700}" type="slidenum">
              <a:rPr lang="en-GB"/>
              <a:pPr>
                <a:defRPr/>
              </a:pPr>
              <a:t>37</a:t>
            </a:fld>
            <a:endParaRPr lang="en-GB"/>
          </a:p>
        </p:txBody>
      </p:sp>
      <p:sp>
        <p:nvSpPr>
          <p:cNvPr id="71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1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GB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5166F13-C80F-164E-972F-A7B5534F4325}" type="slidenum">
              <a:rPr lang="en-GB"/>
              <a:pPr>
                <a:defRPr/>
              </a:pPr>
              <a:t>70</a:t>
            </a:fld>
            <a:endParaRPr lang="en-GB"/>
          </a:p>
        </p:txBody>
      </p:sp>
      <p:sp>
        <p:nvSpPr>
          <p:cNvPr id="512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120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705350"/>
            <a:ext cx="4981575" cy="4457700"/>
          </a:xfrm>
        </p:spPr>
        <p:txBody>
          <a:bodyPr/>
          <a:lstStyle/>
          <a:p>
            <a:pPr eaLnBrk="1" hangingPunct="1">
              <a:defRPr/>
            </a:pPr>
            <a:endParaRPr lang="en-GB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5744A1D-408B-CA42-BF0C-53AE5791EC84}" type="slidenum">
              <a:rPr lang="en-GB"/>
              <a:pPr>
                <a:defRPr/>
              </a:pPr>
              <a:t>71</a:t>
            </a:fld>
            <a:endParaRPr lang="en-GB"/>
          </a:p>
        </p:txBody>
      </p:sp>
      <p:sp>
        <p:nvSpPr>
          <p:cNvPr id="984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984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GB" smtClean="0"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34EFFE5-E365-2645-91FC-4BD36C754DF1}" type="slidenum">
              <a:rPr lang="en-GB"/>
              <a:pPr>
                <a:defRPr/>
              </a:pPr>
              <a:t>3</a:t>
            </a:fld>
            <a:endParaRPr lang="en-GB"/>
          </a:p>
        </p:txBody>
      </p:sp>
      <p:sp>
        <p:nvSpPr>
          <p:cNvPr id="909314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909315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906463" y="4705350"/>
            <a:ext cx="4981575" cy="4457700"/>
          </a:xfrm>
        </p:spPr>
        <p:txBody>
          <a:bodyPr/>
          <a:lstStyle/>
          <a:p>
            <a:pPr eaLnBrk="1" hangingPunct="1">
              <a:defRPr/>
            </a:pPr>
            <a:endParaRPr lang="en-GB" smtClean="0"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34EFFE5-E365-2645-91FC-4BD36C754DF1}" type="slidenum">
              <a:rPr lang="en-GB"/>
              <a:pPr>
                <a:defRPr/>
              </a:pPr>
              <a:t>4</a:t>
            </a:fld>
            <a:endParaRPr lang="en-GB"/>
          </a:p>
        </p:txBody>
      </p:sp>
      <p:sp>
        <p:nvSpPr>
          <p:cNvPr id="909314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909315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906463" y="4705350"/>
            <a:ext cx="4981575" cy="4457700"/>
          </a:xfrm>
        </p:spPr>
        <p:txBody>
          <a:bodyPr/>
          <a:lstStyle/>
          <a:p>
            <a:pPr eaLnBrk="1" hangingPunct="1">
              <a:defRPr/>
            </a:pPr>
            <a:endParaRPr lang="en-GB" smtClean="0"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0E59FDB-3875-BA46-AE67-6FEAB57068F6}" type="slidenum">
              <a:rPr lang="en-GB"/>
              <a:pPr>
                <a:defRPr/>
              </a:pPr>
              <a:t>6</a:t>
            </a:fld>
            <a:endParaRPr lang="en-GB"/>
          </a:p>
        </p:txBody>
      </p:sp>
      <p:sp>
        <p:nvSpPr>
          <p:cNvPr id="88064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80643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GB" smtClean="0"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120A168-C62E-B74B-B5FB-0056AB5185E7}" type="slidenum">
              <a:rPr lang="en-GB"/>
              <a:pPr>
                <a:defRPr/>
              </a:pPr>
              <a:t>7</a:t>
            </a:fld>
            <a:endParaRPr lang="en-GB"/>
          </a:p>
        </p:txBody>
      </p:sp>
      <p:sp>
        <p:nvSpPr>
          <p:cNvPr id="608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082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705350"/>
            <a:ext cx="4981575" cy="4457700"/>
          </a:xfrm>
        </p:spPr>
        <p:txBody>
          <a:bodyPr/>
          <a:lstStyle/>
          <a:p>
            <a:pPr eaLnBrk="1" hangingPunct="1">
              <a:defRPr/>
            </a:pPr>
            <a:endParaRPr lang="en-GB" smtClean="0"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A46727B-DFE3-A645-9C4B-63F8196784F8}" type="slidenum">
              <a:rPr lang="en-GB"/>
              <a:pPr>
                <a:defRPr/>
              </a:pPr>
              <a:t>8</a:t>
            </a:fld>
            <a:endParaRPr lang="en-GB"/>
          </a:p>
        </p:txBody>
      </p:sp>
      <p:sp>
        <p:nvSpPr>
          <p:cNvPr id="915458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915459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GB" smtClean="0"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03C1D1E-EDBF-AA47-BF11-B17D8A98060A}" type="slidenum">
              <a:rPr lang="en-GB"/>
              <a:pPr>
                <a:defRPr/>
              </a:pPr>
              <a:t>10</a:t>
            </a:fld>
            <a:endParaRPr lang="en-GB"/>
          </a:p>
        </p:txBody>
      </p:sp>
      <p:sp>
        <p:nvSpPr>
          <p:cNvPr id="919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919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705350"/>
            <a:ext cx="4981575" cy="4457700"/>
          </a:xfrm>
        </p:spPr>
        <p:txBody>
          <a:bodyPr/>
          <a:lstStyle/>
          <a:p>
            <a:pPr eaLnBrk="1" hangingPunct="1">
              <a:defRPr/>
            </a:pPr>
            <a:endParaRPr lang="en-GB" smtClean="0">
              <a:cs typeface="+mn-cs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6090231-81F0-4448-878F-8709C2888BA3}" type="slidenum">
              <a:rPr lang="en-GB"/>
              <a:pPr>
                <a:defRPr/>
              </a:pPr>
              <a:t>16</a:t>
            </a:fld>
            <a:endParaRPr lang="en-GB"/>
          </a:p>
        </p:txBody>
      </p:sp>
      <p:sp>
        <p:nvSpPr>
          <p:cNvPr id="983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983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GB" smtClean="0">
              <a:cs typeface="+mn-cs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2DFAF18-233F-B349-9808-01C7037133C3}" type="slidenum">
              <a:rPr lang="en-GB"/>
              <a:pPr>
                <a:defRPr/>
              </a:pPr>
              <a:t>24</a:t>
            </a:fld>
            <a:endParaRPr lang="en-GB"/>
          </a:p>
        </p:txBody>
      </p:sp>
      <p:sp>
        <p:nvSpPr>
          <p:cNvPr id="879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79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GB" smtClean="0"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3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1254125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GB">
              <a:cs typeface="+mn-cs"/>
            </a:endParaRPr>
          </a:p>
        </p:txBody>
      </p:sp>
      <p:pic>
        <p:nvPicPr>
          <p:cNvPr id="5" name="Picture 9" descr="DESY-Logo-cyan-RGB_ger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554" t="-4523" r="-13409"/>
          <a:stretch>
            <a:fillRect/>
          </a:stretch>
        </p:blipFill>
        <p:spPr bwMode="auto">
          <a:xfrm>
            <a:off x="7794625" y="5684838"/>
            <a:ext cx="1149350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16"/>
          <p:cNvSpPr txBox="1">
            <a:spLocks noChangeArrowheads="1"/>
          </p:cNvSpPr>
          <p:nvPr userDrawn="1"/>
        </p:nvSpPr>
        <p:spPr bwMode="auto">
          <a:xfrm>
            <a:off x="2003425" y="2481263"/>
            <a:ext cx="28559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GB" b="0">
              <a:cs typeface="+mn-cs"/>
            </a:endParaRPr>
          </a:p>
        </p:txBody>
      </p:sp>
      <p:pic>
        <p:nvPicPr>
          <p:cNvPr id="7" name="Picture 21" descr="HG_LOGO_70_ENG_K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25" y="5949950"/>
            <a:ext cx="1473200" cy="59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24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2100" y="1363663"/>
            <a:ext cx="8520113" cy="485775"/>
          </a:xfrm>
        </p:spPr>
        <p:txBody>
          <a:bodyPr/>
          <a:lstStyle>
            <a:lvl1pPr marL="0" indent="0">
              <a:buFont typeface="Arial Black" charset="0"/>
              <a:buNone/>
              <a:defRPr b="1">
                <a:solidFill>
                  <a:srgbClr val="F28E00"/>
                </a:solidFill>
              </a:defRPr>
            </a:lvl1pPr>
          </a:lstStyle>
          <a:p>
            <a:pPr lvl="0"/>
            <a:r>
              <a:rPr lang="en-GB" noProof="0" smtClean="0"/>
              <a:t>Click to edit Master subtitle style</a:t>
            </a:r>
          </a:p>
        </p:txBody>
      </p:sp>
      <p:sp>
        <p:nvSpPr>
          <p:cNvPr id="402436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282575" y="0"/>
            <a:ext cx="8520113" cy="1266825"/>
          </a:xfrm>
        </p:spPr>
        <p:txBody>
          <a:bodyPr anchor="b"/>
          <a:lstStyle>
            <a:lvl1pPr>
              <a:lnSpc>
                <a:spcPct val="80000"/>
              </a:lnSpc>
              <a:defRPr sz="4000"/>
            </a:lvl1pPr>
          </a:lstStyle>
          <a:p>
            <a:pPr lvl="0"/>
            <a:r>
              <a:rPr lang="en-GB" noProof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584489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3785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0200" y="103188"/>
            <a:ext cx="2132013" cy="566737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2575" y="103188"/>
            <a:ext cx="6245225" cy="566737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7323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8125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805903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2575" y="977900"/>
            <a:ext cx="4183063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8038" y="977900"/>
            <a:ext cx="4184650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2364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01085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34449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4084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26356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130906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410" name="Rectangle 2"/>
          <p:cNvSpPr>
            <a:spLocks noChangeArrowheads="1"/>
          </p:cNvSpPr>
          <p:nvPr/>
        </p:nvSpPr>
        <p:spPr bwMode="auto">
          <a:xfrm>
            <a:off x="0" y="0"/>
            <a:ext cx="9144000" cy="744538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GB">
              <a:cs typeface="+mn-cs"/>
            </a:endParaRPr>
          </a:p>
        </p:txBody>
      </p:sp>
      <p:sp>
        <p:nvSpPr>
          <p:cNvPr id="401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2575" y="977900"/>
            <a:ext cx="8520113" cy="4792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0141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92100" y="103188"/>
            <a:ext cx="8520113" cy="544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401413" name="Rectangle 5"/>
          <p:cNvSpPr>
            <a:spLocks noChangeArrowheads="1"/>
          </p:cNvSpPr>
          <p:nvPr/>
        </p:nvSpPr>
        <p:spPr bwMode="auto">
          <a:xfrm>
            <a:off x="282575" y="6280150"/>
            <a:ext cx="7593013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rIns="0" anchor="ctr"/>
          <a:lstStyle/>
          <a:p>
            <a:pPr algn="r" eaLnBrk="1" hangingPunct="1">
              <a:defRPr/>
            </a:pPr>
            <a:r>
              <a:rPr lang="en-GB" sz="900" dirty="0">
                <a:solidFill>
                  <a:schemeClr val="bg2"/>
                </a:solidFill>
                <a:cs typeface="+mn-cs"/>
              </a:rPr>
              <a:t>David South </a:t>
            </a:r>
            <a:r>
              <a:rPr lang="en-GB" sz="900" b="0" dirty="0">
                <a:solidFill>
                  <a:schemeClr val="bg2"/>
                </a:solidFill>
                <a:cs typeface="+mn-cs"/>
              </a:rPr>
              <a:t> | </a:t>
            </a:r>
            <a:r>
              <a:rPr lang="en-GB" sz="900" b="0" dirty="0" smtClean="0">
                <a:solidFill>
                  <a:schemeClr val="bg2"/>
                </a:solidFill>
                <a:cs typeface="+mn-cs"/>
              </a:rPr>
              <a:t>DPHEP: From Study Group to Collaboration</a:t>
            </a:r>
            <a:r>
              <a:rPr lang="en-GB" sz="900" b="0" baseline="0" dirty="0" smtClean="0">
                <a:solidFill>
                  <a:schemeClr val="bg2"/>
                </a:solidFill>
                <a:cs typeface="+mn-cs"/>
              </a:rPr>
              <a:t>  </a:t>
            </a:r>
            <a:r>
              <a:rPr lang="en-GB" sz="900" b="0" dirty="0" smtClean="0">
                <a:solidFill>
                  <a:schemeClr val="bg2"/>
                </a:solidFill>
                <a:cs typeface="+mn-cs"/>
              </a:rPr>
              <a:t>|</a:t>
            </a:r>
            <a:r>
              <a:rPr lang="en-GB" sz="900" b="0" baseline="0" dirty="0" smtClean="0">
                <a:solidFill>
                  <a:schemeClr val="bg2"/>
                </a:solidFill>
                <a:cs typeface="+mn-cs"/>
              </a:rPr>
              <a:t>  DIS </a:t>
            </a:r>
            <a:r>
              <a:rPr lang="en-GB" sz="900" b="0" dirty="0" smtClean="0">
                <a:solidFill>
                  <a:schemeClr val="bg2"/>
                </a:solidFill>
                <a:cs typeface="+mn-cs"/>
              </a:rPr>
              <a:t>2013, 22-26</a:t>
            </a:r>
            <a:r>
              <a:rPr lang="en-GB" sz="900" b="0" baseline="0" dirty="0" smtClean="0">
                <a:solidFill>
                  <a:schemeClr val="bg2"/>
                </a:solidFill>
                <a:cs typeface="+mn-cs"/>
              </a:rPr>
              <a:t> April </a:t>
            </a:r>
            <a:r>
              <a:rPr lang="en-GB" sz="900" b="0" dirty="0" smtClean="0">
                <a:solidFill>
                  <a:schemeClr val="bg2"/>
                </a:solidFill>
                <a:cs typeface="+mn-cs"/>
              </a:rPr>
              <a:t>2013  </a:t>
            </a:r>
            <a:r>
              <a:rPr lang="en-GB" sz="900" b="0" dirty="0">
                <a:solidFill>
                  <a:schemeClr val="bg2"/>
                </a:solidFill>
                <a:cs typeface="+mn-cs"/>
              </a:rPr>
              <a:t>|  </a:t>
            </a:r>
            <a:r>
              <a:rPr lang="en-GB" sz="900" dirty="0">
                <a:solidFill>
                  <a:schemeClr val="bg2"/>
                </a:solidFill>
                <a:cs typeface="+mn-cs"/>
              </a:rPr>
              <a:t>Page </a:t>
            </a:r>
            <a:fld id="{CAADF5A1-AC90-F84B-8FB8-CEDF59B928AE}" type="slidenum">
              <a:rPr lang="en-GB" sz="900" smtClean="0">
                <a:solidFill>
                  <a:schemeClr val="bg2"/>
                </a:solidFill>
                <a:cs typeface="+mn-cs"/>
              </a:rPr>
              <a:pPr algn="r" eaLnBrk="1" hangingPunct="1">
                <a:defRPr/>
              </a:pPr>
              <a:t>‹#›</a:t>
            </a:fld>
            <a:endParaRPr lang="en-GB" sz="900" dirty="0">
              <a:solidFill>
                <a:schemeClr val="bg2"/>
              </a:solidFill>
              <a:cs typeface="+mn-cs"/>
            </a:endParaRPr>
          </a:p>
        </p:txBody>
      </p:sp>
      <p:pic>
        <p:nvPicPr>
          <p:cNvPr id="1030" name="Picture 10" descr="DESY-Logo-cyan-RGB_ger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424" t="-7854" r="-18587" b="-12566"/>
          <a:stretch>
            <a:fillRect/>
          </a:stretch>
        </p:blipFill>
        <p:spPr bwMode="auto">
          <a:xfrm>
            <a:off x="8035925" y="6099175"/>
            <a:ext cx="776288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</a:defRPr>
      </a:lvl9pPr>
    </p:titleStyle>
    <p:bodyStyle>
      <a:lvl1pPr marL="265113" indent="-265113" algn="l" rtl="0" eaLnBrk="0" fontAlgn="base" hangingPunct="0">
        <a:spcBef>
          <a:spcPct val="0"/>
        </a:spcBef>
        <a:spcAft>
          <a:spcPct val="50000"/>
        </a:spcAft>
        <a:buClr>
          <a:srgbClr val="F28E00"/>
        </a:buClr>
        <a:buFont typeface="Arial Black" charset="0"/>
        <a:buChar char="&gt;"/>
        <a:defRPr sz="20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628650" indent="-184150" algn="l" rtl="0" eaLnBrk="0" fontAlgn="base" hangingPunct="0">
        <a:spcBef>
          <a:spcPct val="0"/>
        </a:spcBef>
        <a:spcAft>
          <a:spcPct val="50000"/>
        </a:spcAft>
        <a:buClr>
          <a:schemeClr val="bg2"/>
        </a:buClr>
        <a:buFont typeface="Wingdings" charset="0"/>
        <a:buChar char="§"/>
        <a:defRPr sz="1600">
          <a:solidFill>
            <a:schemeClr val="tx1"/>
          </a:solidFill>
          <a:latin typeface="+mn-lt"/>
          <a:ea typeface="+mn-ea"/>
        </a:defRPr>
      </a:lvl2pPr>
      <a:lvl3pPr marL="1236663" indent="-228600" algn="l" rtl="0" eaLnBrk="0" fontAlgn="base" hangingPunct="0">
        <a:spcBef>
          <a:spcPct val="0"/>
        </a:spcBef>
        <a:spcAft>
          <a:spcPct val="0"/>
        </a:spcAft>
        <a:buClr>
          <a:srgbClr val="FF9900"/>
        </a:buClr>
        <a:buFont typeface="Arial Black" charset="0"/>
        <a:defRPr sz="1200">
          <a:solidFill>
            <a:schemeClr val="tx1"/>
          </a:solidFill>
          <a:latin typeface="+mn-lt"/>
          <a:ea typeface="+mn-ea"/>
        </a:defRPr>
      </a:lvl3pPr>
      <a:lvl4pPr marL="1644650" indent="-228600" algn="l" rtl="0" eaLnBrk="0" fontAlgn="base" hangingPunct="0">
        <a:spcBef>
          <a:spcPct val="0"/>
        </a:spcBef>
        <a:spcAft>
          <a:spcPct val="0"/>
        </a:spcAft>
        <a:buFont typeface="Wingdings" charset="0"/>
        <a:buChar char="§"/>
        <a:defRPr sz="14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g"/><Relationship Id="rId5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4" Type="http://schemas.openxmlformats.org/officeDocument/2006/relationships/image" Target="../media/image52.png"/><Relationship Id="rId5" Type="http://schemas.openxmlformats.org/officeDocument/2006/relationships/image" Target="../media/image53.png"/><Relationship Id="rId7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1.png"/><Relationship Id="rId6" Type="http://schemas.openxmlformats.org/officeDocument/2006/relationships/image" Target="../media/image5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3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image" Target="../media/image29.jpeg"/><Relationship Id="rId4" Type="http://schemas.openxmlformats.org/officeDocument/2006/relationships/image" Target="../media/image63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1.png"/><Relationship Id="rId3" Type="http://schemas.openxmlformats.org/officeDocument/2006/relationships/image" Target="../media/image62.png"/><Relationship Id="rId5" Type="http://schemas.openxmlformats.org/officeDocument/2006/relationships/image" Target="../media/image64.png"/></Relationships>
</file>

<file path=ppt/slides/_rels/slide16.xml.rels><?xml version="1.0" encoding="UTF-8" standalone="yes"?>
<Relationships xmlns="http://schemas.openxmlformats.org/package/2006/relationships"><Relationship Id="rId6" Type="http://schemas.openxmlformats.org/officeDocument/2006/relationships/image" Target="../media/image68.png"/><Relationship Id="rId4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5.png"/><Relationship Id="rId5" Type="http://schemas.openxmlformats.org/officeDocument/2006/relationships/image" Target="../media/image67.jpeg"/></Relationships>
</file>

<file path=ppt/slides/_rels/slide17.xml.rels><?xml version="1.0" encoding="UTF-8" standalone="yes"?>
<Relationships xmlns="http://schemas.openxmlformats.org/package/2006/relationships"><Relationship Id="rId14" Type="http://schemas.openxmlformats.org/officeDocument/2006/relationships/image" Target="../media/image80.jpg"/><Relationship Id="rId4" Type="http://schemas.openxmlformats.org/officeDocument/2006/relationships/image" Target="../media/image71.png"/><Relationship Id="rId7" Type="http://schemas.openxmlformats.org/officeDocument/2006/relationships/image" Target="../media/image74.png"/><Relationship Id="rId11" Type="http://schemas.openxmlformats.org/officeDocument/2006/relationships/image" Target="../media/image77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gif"/><Relationship Id="rId16" Type="http://schemas.openxmlformats.org/officeDocument/2006/relationships/image" Target="../media/image82.jpeg"/><Relationship Id="rId8" Type="http://schemas.openxmlformats.org/officeDocument/2006/relationships/image" Target="../media/image49.jpeg"/><Relationship Id="rId13" Type="http://schemas.openxmlformats.org/officeDocument/2006/relationships/image" Target="../media/image79.jpeg"/><Relationship Id="rId10" Type="http://schemas.openxmlformats.org/officeDocument/2006/relationships/image" Target="../media/image76.png"/><Relationship Id="rId5" Type="http://schemas.openxmlformats.org/officeDocument/2006/relationships/image" Target="../media/image72.png"/><Relationship Id="rId15" Type="http://schemas.openxmlformats.org/officeDocument/2006/relationships/image" Target="../media/image81.png"/><Relationship Id="rId12" Type="http://schemas.openxmlformats.org/officeDocument/2006/relationships/image" Target="../media/image78.jpg"/><Relationship Id="rId17" Type="http://schemas.openxmlformats.org/officeDocument/2006/relationships/image" Target="../media/image83.png"/><Relationship Id="rId19" Type="http://schemas.openxmlformats.org/officeDocument/2006/relationships/image" Target="../media/image85.gif"/><Relationship Id="rId2" Type="http://schemas.openxmlformats.org/officeDocument/2006/relationships/image" Target="../media/image69.jpeg"/><Relationship Id="rId9" Type="http://schemas.openxmlformats.org/officeDocument/2006/relationships/image" Target="../media/image75.png"/><Relationship Id="rId3" Type="http://schemas.openxmlformats.org/officeDocument/2006/relationships/image" Target="../media/image70.png"/><Relationship Id="rId18" Type="http://schemas.openxmlformats.org/officeDocument/2006/relationships/image" Target="../media/image8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image" Target="../media/image88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6.png"/><Relationship Id="rId3" Type="http://schemas.openxmlformats.org/officeDocument/2006/relationships/image" Target="../media/image87.png"/><Relationship Id="rId5" Type="http://schemas.openxmlformats.org/officeDocument/2006/relationships/image" Target="../media/image49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4" Type="http://schemas.openxmlformats.org/officeDocument/2006/relationships/image" Target="../media/image8.jpeg"/><Relationship Id="rId10" Type="http://schemas.openxmlformats.org/officeDocument/2006/relationships/image" Target="../media/image14.png"/><Relationship Id="rId5" Type="http://schemas.openxmlformats.org/officeDocument/2006/relationships/image" Target="../media/image9.png"/><Relationship Id="rId7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9" Type="http://schemas.openxmlformats.org/officeDocument/2006/relationships/image" Target="../media/image13.png"/><Relationship Id="rId3" Type="http://schemas.openxmlformats.org/officeDocument/2006/relationships/image" Target="../media/image7.png"/><Relationship Id="rId6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image" Target="../media/image9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9.png"/><Relationship Id="rId3" Type="http://schemas.openxmlformats.org/officeDocument/2006/relationships/image" Target="../media/image90.pn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2.png"/><Relationship Id="rId3" Type="http://schemas.openxmlformats.org/officeDocument/2006/relationships/image" Target="../media/image93.png"/><Relationship Id="rId5" Type="http://schemas.openxmlformats.org/officeDocument/2006/relationships/image" Target="../media/image4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image" Target="../media/image9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4.png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image" Target="../media/image9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6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97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4" Type="http://schemas.openxmlformats.org/officeDocument/2006/relationships/image" Target="../media/image99.png"/><Relationship Id="rId5" Type="http://schemas.openxmlformats.org/officeDocument/2006/relationships/image" Target="../media/image35.png"/><Relationship Id="rId7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8.png"/><Relationship Id="rId3" Type="http://schemas.openxmlformats.org/officeDocument/2006/relationships/image" Target="../media/image31.jpeg"/><Relationship Id="rId6" Type="http://schemas.openxmlformats.org/officeDocument/2006/relationships/image" Target="../media/image100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png"/><Relationship Id="rId3" Type="http://schemas.openxmlformats.org/officeDocument/2006/relationships/image" Target="../media/image10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4" Type="http://schemas.openxmlformats.org/officeDocument/2006/relationships/image" Target="../media/image10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3.png"/><Relationship Id="rId3" Type="http://schemas.openxmlformats.org/officeDocument/2006/relationships/image" Target="../media/image104.png"/><Relationship Id="rId5" Type="http://schemas.openxmlformats.org/officeDocument/2006/relationships/image" Target="../media/image10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4" Type="http://schemas.openxmlformats.org/officeDocument/2006/relationships/notesSlide" Target="../notesSlides/notesSlide2.xml"/><Relationship Id="rId5" Type="http://schemas.openxmlformats.org/officeDocument/2006/relationships/image" Target="../media/image15.png"/><Relationship Id="rId7" Type="http://schemas.openxmlformats.org/officeDocument/2006/relationships/image" Target="../media/image17.png"/><Relationship Id="rId1" Type="http://schemas.microsoft.com/office/2007/relationships/media" Target="../media/media1.avi"/><Relationship Id="rId2" Type="http://schemas.openxmlformats.org/officeDocument/2006/relationships/video" Target="../media/media1.avi"/><Relationship Id="rId3" Type="http://schemas.openxmlformats.org/officeDocument/2006/relationships/slideLayout" Target="../slideLayouts/slideLayout6.xml"/><Relationship Id="rId6" Type="http://schemas.openxmlformats.org/officeDocument/2006/relationships/image" Target="../media/image16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7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0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4" Type="http://schemas.openxmlformats.org/officeDocument/2006/relationships/image" Target="../media/image11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09.png"/></Relationships>
</file>

<file path=ppt/slides/_rels/slide34.xml.rels><?xml version="1.0" encoding="UTF-8" standalone="yes"?>
<Relationships xmlns="http://schemas.openxmlformats.org/package/2006/relationships"><Relationship Id="rId4" Type="http://schemas.openxmlformats.org/officeDocument/2006/relationships/image" Target="../media/image11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09.png"/><Relationship Id="rId5" Type="http://schemas.openxmlformats.org/officeDocument/2006/relationships/image" Target="../media/image111.png"/></Relationships>
</file>

<file path=ppt/slides/_rels/slide35.xml.rels><?xml version="1.0" encoding="UTF-8" standalone="yes"?>
<Relationships xmlns="http://schemas.openxmlformats.org/package/2006/relationships"><Relationship Id="rId6" Type="http://schemas.openxmlformats.org/officeDocument/2006/relationships/image" Target="../media/image112.png"/><Relationship Id="rId4" Type="http://schemas.openxmlformats.org/officeDocument/2006/relationships/image" Target="../media/image11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09.png"/><Relationship Id="rId5" Type="http://schemas.openxmlformats.org/officeDocument/2006/relationships/image" Target="../media/image111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1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4" Type="http://schemas.openxmlformats.org/officeDocument/2006/relationships/image" Target="../media/image11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13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1.png"/><Relationship Id="rId4" Type="http://schemas.openxmlformats.org/officeDocument/2006/relationships/image" Target="../media/image117.png"/><Relationship Id="rId5" Type="http://schemas.openxmlformats.org/officeDocument/2006/relationships/image" Target="../media/image118.png"/><Relationship Id="rId7" Type="http://schemas.openxmlformats.org/officeDocument/2006/relationships/image" Target="../media/image12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5.png"/><Relationship Id="rId9" Type="http://schemas.openxmlformats.org/officeDocument/2006/relationships/image" Target="../media/image122.png"/><Relationship Id="rId3" Type="http://schemas.openxmlformats.org/officeDocument/2006/relationships/image" Target="../media/image116.png"/><Relationship Id="rId6" Type="http://schemas.openxmlformats.org/officeDocument/2006/relationships/image" Target="../media/image119.png"/></Relationships>
</file>

<file path=ppt/slides/_rels/slide39.xml.rels><?xml version="1.0" encoding="UTF-8" standalone="yes"?>
<Relationships xmlns="http://schemas.openxmlformats.org/package/2006/relationships"><Relationship Id="rId4" Type="http://schemas.openxmlformats.org/officeDocument/2006/relationships/image" Target="../media/image125.png"/><Relationship Id="rId5" Type="http://schemas.openxmlformats.org/officeDocument/2006/relationships/image" Target="../media/image91.png"/><Relationship Id="rId7" Type="http://schemas.openxmlformats.org/officeDocument/2006/relationships/image" Target="../media/image12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3.png"/><Relationship Id="rId3" Type="http://schemas.openxmlformats.org/officeDocument/2006/relationships/image" Target="../media/image124.png"/><Relationship Id="rId6" Type="http://schemas.openxmlformats.org/officeDocument/2006/relationships/image" Target="../media/image126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image" Target="../media/image20.jpeg"/><Relationship Id="rId5" Type="http://schemas.openxmlformats.org/officeDocument/2006/relationships/image" Target="../media/image21.gif"/><Relationship Id="rId7" Type="http://schemas.openxmlformats.org/officeDocument/2006/relationships/image" Target="../media/image23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9.jpeg"/><Relationship Id="rId6" Type="http://schemas.openxmlformats.org/officeDocument/2006/relationships/image" Target="../media/image22.png"/></Relationships>
</file>

<file path=ppt/slides/_rels/slide40.xml.rels><?xml version="1.0" encoding="UTF-8" standalone="yes"?>
<Relationships xmlns="http://schemas.openxmlformats.org/package/2006/relationships"><Relationship Id="rId4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8.png"/><Relationship Id="rId3" Type="http://schemas.openxmlformats.org/officeDocument/2006/relationships/image" Target="../media/image129.png"/></Relationships>
</file>

<file path=ppt/slides/_rels/slide41.xml.rels><?xml version="1.0" encoding="UTF-8" standalone="yes"?>
<Relationships xmlns="http://schemas.openxmlformats.org/package/2006/relationships"><Relationship Id="rId4" Type="http://schemas.openxmlformats.org/officeDocument/2006/relationships/image" Target="../media/image13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0.png"/><Relationship Id="rId3" Type="http://schemas.openxmlformats.org/officeDocument/2006/relationships/image" Target="../media/image131.png"/></Relationships>
</file>

<file path=ppt/slides/_rels/slide42.xml.rels><?xml version="1.0" encoding="UTF-8" standalone="yes"?>
<Relationships xmlns="http://schemas.openxmlformats.org/package/2006/relationships"><Relationship Id="rId4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3.png"/><Relationship Id="rId3" Type="http://schemas.openxmlformats.org/officeDocument/2006/relationships/image" Target="../media/image29.jpeg"/><Relationship Id="rId5" Type="http://schemas.openxmlformats.org/officeDocument/2006/relationships/image" Target="../media/image34.png"/></Relationships>
</file>

<file path=ppt/slides/_rels/slide43.xml.rels><?xml version="1.0" encoding="UTF-8" standalone="yes"?>
<Relationships xmlns="http://schemas.openxmlformats.org/package/2006/relationships"><Relationship Id="rId4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3.png"/><Relationship Id="rId3" Type="http://schemas.openxmlformats.org/officeDocument/2006/relationships/image" Target="../media/image29.jpeg"/><Relationship Id="rId5" Type="http://schemas.openxmlformats.org/officeDocument/2006/relationships/image" Target="../media/image34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4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4" Type="http://schemas.openxmlformats.org/officeDocument/2006/relationships/image" Target="../media/image13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5.jpeg"/><Relationship Id="rId3" Type="http://schemas.openxmlformats.org/officeDocument/2006/relationships/image" Target="../media/image136.pn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8.png"/><Relationship Id="rId3" Type="http://schemas.openxmlformats.org/officeDocument/2006/relationships/image" Target="../media/image139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3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3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image" Target="../media/image26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3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3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3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1.emf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2.emf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3.emf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3.emf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5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4" Type="http://schemas.openxmlformats.org/officeDocument/2006/relationships/image" Target="../media/image14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6.png"/><Relationship Id="rId3" Type="http://schemas.openxmlformats.org/officeDocument/2006/relationships/image" Target="../media/image29.jpeg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8.emf"/><Relationship Id="rId3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4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jpeg"/><Relationship Id="rId3" Type="http://schemas.openxmlformats.org/officeDocument/2006/relationships/image" Target="../media/image35.png"/><Relationship Id="rId5" Type="http://schemas.openxmlformats.org/officeDocument/2006/relationships/image" Target="../media/image149.png"/></Relationships>
</file>

<file path=ppt/slides/_rels/slide64.xml.rels><?xml version="1.0" encoding="UTF-8" standalone="yes"?>
<Relationships xmlns="http://schemas.openxmlformats.org/package/2006/relationships"><Relationship Id="rId4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9.png"/><Relationship Id="rId3" Type="http://schemas.openxmlformats.org/officeDocument/2006/relationships/image" Target="../media/image29.jpeg"/><Relationship Id="rId5" Type="http://schemas.openxmlformats.org/officeDocument/2006/relationships/image" Target="../media/image34.png"/></Relationships>
</file>

<file path=ppt/slides/_rels/slide65.xml.rels><?xml version="1.0" encoding="UTF-8" standalone="yes"?>
<Relationships xmlns="http://schemas.openxmlformats.org/package/2006/relationships"><Relationship Id="rId4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9.png"/><Relationship Id="rId3" Type="http://schemas.openxmlformats.org/officeDocument/2006/relationships/image" Target="../media/image29.jpeg"/><Relationship Id="rId5" Type="http://schemas.openxmlformats.org/officeDocument/2006/relationships/image" Target="../media/image34.png"/></Relationships>
</file>

<file path=ppt/slides/_rels/slide6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6.emf"/><Relationship Id="rId4" Type="http://schemas.openxmlformats.org/officeDocument/2006/relationships/image" Target="../media/image152.emf"/><Relationship Id="rId10" Type="http://schemas.openxmlformats.org/officeDocument/2006/relationships/image" Target="../media/image88.emf"/><Relationship Id="rId5" Type="http://schemas.openxmlformats.org/officeDocument/2006/relationships/image" Target="../media/image153.emf"/><Relationship Id="rId7" Type="http://schemas.openxmlformats.org/officeDocument/2006/relationships/image" Target="../media/image155.emf"/><Relationship Id="rId11" Type="http://schemas.openxmlformats.org/officeDocument/2006/relationships/image" Target="../media/image158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0.emf"/><Relationship Id="rId9" Type="http://schemas.openxmlformats.org/officeDocument/2006/relationships/image" Target="../media/image157.emf"/><Relationship Id="rId3" Type="http://schemas.openxmlformats.org/officeDocument/2006/relationships/image" Target="../media/image151.emf"/><Relationship Id="rId6" Type="http://schemas.openxmlformats.org/officeDocument/2006/relationships/image" Target="../media/image154.emf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9.png"/><Relationship Id="rId3" Type="http://schemas.openxmlformats.org/officeDocument/2006/relationships/image" Target="../media/image160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3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7.png"/></Relationships>
</file>

<file path=ppt/slides/_rels/slide7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6.png"/><Relationship Id="rId4" Type="http://schemas.openxmlformats.org/officeDocument/2006/relationships/image" Target="../media/image163.png"/><Relationship Id="rId10" Type="http://schemas.openxmlformats.org/officeDocument/2006/relationships/image" Target="../media/image167.png"/><Relationship Id="rId5" Type="http://schemas.openxmlformats.org/officeDocument/2006/relationships/image" Target="../media/image164.png"/><Relationship Id="rId7" Type="http://schemas.openxmlformats.org/officeDocument/2006/relationships/image" Target="../media/image32.jpeg"/><Relationship Id="rId11" Type="http://schemas.openxmlformats.org/officeDocument/2006/relationships/image" Target="../media/image16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9" Type="http://schemas.openxmlformats.org/officeDocument/2006/relationships/image" Target="../media/image31.jpeg"/><Relationship Id="rId3" Type="http://schemas.openxmlformats.org/officeDocument/2006/relationships/image" Target="../media/image162.png"/><Relationship Id="rId6" Type="http://schemas.openxmlformats.org/officeDocument/2006/relationships/image" Target="../media/image165.png"/></Relationships>
</file>

<file path=ppt/slides/_rels/slide71.xml.rels><?xml version="1.0" encoding="UTF-8" standalone="yes"?>
<Relationships xmlns="http://schemas.openxmlformats.org/package/2006/relationships"><Relationship Id="rId4" Type="http://schemas.openxmlformats.org/officeDocument/2006/relationships/image" Target="../media/image17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69.png"/><Relationship Id="rId5" Type="http://schemas.openxmlformats.org/officeDocument/2006/relationships/image" Target="../media/image171.png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2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3.png"/><Relationship Id="rId1" Type="http://schemas.openxmlformats.org/officeDocument/2006/relationships/slideLayout" Target="../slideLayouts/slideLayout6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4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5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4" Type="http://schemas.openxmlformats.org/officeDocument/2006/relationships/image" Target="../media/image39.png"/><Relationship Id="rId20" Type="http://schemas.openxmlformats.org/officeDocument/2006/relationships/image" Target="../media/image45.jpeg"/><Relationship Id="rId4" Type="http://schemas.openxmlformats.org/officeDocument/2006/relationships/image" Target="../media/image30.jpeg"/><Relationship Id="rId21" Type="http://schemas.openxmlformats.org/officeDocument/2006/relationships/image" Target="../media/image46.jpeg"/><Relationship Id="rId22" Type="http://schemas.openxmlformats.org/officeDocument/2006/relationships/image" Target="../media/image47.jpeg"/><Relationship Id="rId23" Type="http://schemas.openxmlformats.org/officeDocument/2006/relationships/image" Target="../media/image48.png"/><Relationship Id="rId7" Type="http://schemas.openxmlformats.org/officeDocument/2006/relationships/image" Target="../media/image33.png"/><Relationship Id="rId11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4" Type="http://schemas.openxmlformats.org/officeDocument/2006/relationships/image" Target="../media/image49.jpeg"/><Relationship Id="rId6" Type="http://schemas.openxmlformats.org/officeDocument/2006/relationships/image" Target="../media/image32.jpeg"/><Relationship Id="rId16" Type="http://schemas.openxmlformats.org/officeDocument/2006/relationships/image" Target="../media/image41.jpeg"/><Relationship Id="rId8" Type="http://schemas.openxmlformats.org/officeDocument/2006/relationships/image" Target="../media/image34.png"/><Relationship Id="rId13" Type="http://schemas.openxmlformats.org/officeDocument/2006/relationships/image" Target="../media/image38.jpeg"/><Relationship Id="rId10" Type="http://schemas.openxmlformats.org/officeDocument/2006/relationships/image" Target="../media/image36.jpeg"/><Relationship Id="rId5" Type="http://schemas.openxmlformats.org/officeDocument/2006/relationships/image" Target="../media/image31.jpeg"/><Relationship Id="rId15" Type="http://schemas.openxmlformats.org/officeDocument/2006/relationships/image" Target="../media/image40.png"/><Relationship Id="rId12" Type="http://schemas.openxmlformats.org/officeDocument/2006/relationships/image" Target="../media/image37.jpeg"/><Relationship Id="rId17" Type="http://schemas.openxmlformats.org/officeDocument/2006/relationships/image" Target="../media/image42.jpeg"/><Relationship Id="rId19" Type="http://schemas.openxmlformats.org/officeDocument/2006/relationships/image" Target="../media/image44.png"/><Relationship Id="rId2" Type="http://schemas.openxmlformats.org/officeDocument/2006/relationships/notesSlide" Target="../notesSlides/notesSlide6.xml"/><Relationship Id="rId9" Type="http://schemas.openxmlformats.org/officeDocument/2006/relationships/image" Target="../media/image35.png"/><Relationship Id="rId3" Type="http://schemas.openxmlformats.org/officeDocument/2006/relationships/image" Target="../media/image29.jpeg"/><Relationship Id="rId18" Type="http://schemas.openxmlformats.org/officeDocument/2006/relationships/image" Target="../media/image4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cal.jpg"/>
          <p:cNvPicPr>
            <a:picLocks noChangeAspect="1"/>
          </p:cNvPicPr>
          <p:nvPr/>
        </p:nvPicPr>
        <p:blipFill>
          <a:blip r:embed="rId3">
            <a:alphaModFix am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85373" name="Rectangle 29"/>
          <p:cNvSpPr>
            <a:spLocks noGrp="1" noChangeArrowheads="1"/>
          </p:cNvSpPr>
          <p:nvPr>
            <p:ph type="ctrTitle"/>
          </p:nvPr>
        </p:nvSpPr>
        <p:spPr>
          <a:xfrm>
            <a:off x="282575" y="384575"/>
            <a:ext cx="8520113" cy="770920"/>
          </a:xfrm>
        </p:spPr>
        <p:txBody>
          <a:bodyPr/>
          <a:lstStyle/>
          <a:p>
            <a:pPr eaLnBrk="1" hangingPunct="1">
              <a:defRPr/>
            </a:pPr>
            <a:r>
              <a:rPr lang="en-GB" dirty="0" smtClean="0">
                <a:cs typeface="+mj-cs"/>
              </a:rPr>
              <a:t>DPHEP: From Study Group to Collaboration</a:t>
            </a:r>
            <a:r>
              <a:rPr lang="en-GB" dirty="0" smtClean="0">
                <a:solidFill>
                  <a:schemeClr val="accent2"/>
                </a:solidFill>
                <a:cs typeface="+mj-cs"/>
              </a:rPr>
              <a:t>.</a:t>
            </a:r>
          </a:p>
        </p:txBody>
      </p:sp>
      <p:sp>
        <p:nvSpPr>
          <p:cNvPr id="13" name="Rectangle 50"/>
          <p:cNvSpPr>
            <a:spLocks noGrp="1" noChangeArrowheads="1"/>
          </p:cNvSpPr>
          <p:nvPr/>
        </p:nvSpPr>
        <p:spPr bwMode="auto">
          <a:xfrm>
            <a:off x="282575" y="1363663"/>
            <a:ext cx="8529638" cy="4405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GB" sz="2000" b="1" dirty="0" smtClean="0">
                <a:solidFill>
                  <a:srgbClr val="000000"/>
                </a:solidFill>
                <a:cs typeface="ＭＳ Ｐゴシック" charset="0"/>
              </a:rPr>
              <a:t>Data Preservation in High Energy Physics</a:t>
            </a:r>
          </a:p>
          <a:p>
            <a:endParaRPr lang="en-GB" sz="2000" b="1" dirty="0">
              <a:solidFill>
                <a:srgbClr val="F28E00"/>
              </a:solidFill>
              <a:cs typeface="ＭＳ Ｐゴシック" charset="0"/>
            </a:endParaRPr>
          </a:p>
          <a:p>
            <a:endParaRPr lang="en-GB" sz="2000" b="1" dirty="0" smtClean="0">
              <a:solidFill>
                <a:srgbClr val="000080"/>
              </a:solidFill>
            </a:endParaRPr>
          </a:p>
          <a:p>
            <a:endParaRPr lang="en-GB" sz="2000" b="1" dirty="0">
              <a:solidFill>
                <a:srgbClr val="000080"/>
              </a:solidFill>
            </a:endParaRPr>
          </a:p>
          <a:p>
            <a:endParaRPr lang="en-GB" sz="2000" b="1" dirty="0" smtClean="0">
              <a:solidFill>
                <a:srgbClr val="000080"/>
              </a:solidFill>
            </a:endParaRPr>
          </a:p>
          <a:p>
            <a:endParaRPr lang="en-GB" sz="2000" b="1" dirty="0">
              <a:solidFill>
                <a:srgbClr val="000080"/>
              </a:solidFill>
            </a:endParaRPr>
          </a:p>
          <a:p>
            <a:endParaRPr lang="en-GB" sz="2000" b="1" dirty="0" smtClean="0">
              <a:solidFill>
                <a:srgbClr val="000080"/>
              </a:solidFill>
            </a:endParaRPr>
          </a:p>
          <a:p>
            <a:endParaRPr lang="en-GB" sz="2000" dirty="0">
              <a:solidFill>
                <a:srgbClr val="000080"/>
              </a:solidFill>
            </a:endParaRPr>
          </a:p>
          <a:p>
            <a:endParaRPr lang="en-GB" sz="2000" b="1" dirty="0" smtClean="0">
              <a:solidFill>
                <a:srgbClr val="000080"/>
              </a:solidFill>
            </a:endParaRPr>
          </a:p>
          <a:p>
            <a:endParaRPr lang="en-GB" sz="2000" dirty="0">
              <a:solidFill>
                <a:srgbClr val="000080"/>
              </a:solidFill>
            </a:endParaRPr>
          </a:p>
          <a:p>
            <a:pPr algn="r"/>
            <a:r>
              <a:rPr lang="en-GB" sz="2000" b="1" dirty="0" smtClean="0">
                <a:solidFill>
                  <a:srgbClr val="000080"/>
                </a:solidFill>
              </a:rPr>
              <a:t>David South (DESY)</a:t>
            </a:r>
          </a:p>
          <a:p>
            <a:pPr algn="r"/>
            <a:r>
              <a:rPr lang="en-GB" sz="2000" b="1" dirty="0" smtClean="0">
                <a:solidFill>
                  <a:srgbClr val="000080"/>
                </a:solidFill>
              </a:rPr>
              <a:t>on behalf of the DPHEP Collaboration</a:t>
            </a:r>
          </a:p>
          <a:p>
            <a:endParaRPr lang="en-GB" sz="2000" b="1" dirty="0">
              <a:solidFill>
                <a:srgbClr val="F28E00"/>
              </a:solidFill>
              <a:cs typeface="ＭＳ Ｐゴシック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092260" y="5344861"/>
            <a:ext cx="17248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arXiv:1205.4667</a:t>
            </a:r>
            <a:endParaRPr lang="hu-HU" b="1" i="0" dirty="0"/>
          </a:p>
        </p:txBody>
      </p:sp>
      <p:pic>
        <p:nvPicPr>
          <p:cNvPr id="3" name="Picture 2" descr="dis201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9693" y="5757039"/>
            <a:ext cx="5614010" cy="946941"/>
          </a:xfrm>
          <a:prstGeom prst="rect">
            <a:avLst/>
          </a:prstGeom>
        </p:spPr>
      </p:pic>
      <p:pic>
        <p:nvPicPr>
          <p:cNvPr id="2" name="Picture 1" descr="dphep-log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2852" y="3613488"/>
            <a:ext cx="1381318" cy="7042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8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92100" y="103188"/>
            <a:ext cx="8851900" cy="544512"/>
          </a:xfrm>
        </p:spPr>
        <p:txBody>
          <a:bodyPr/>
          <a:lstStyle/>
          <a:p>
            <a:pPr eaLnBrk="1" hangingPunct="1">
              <a:defRPr/>
            </a:pPr>
            <a:r>
              <a:rPr lang="en-GB" dirty="0" smtClean="0">
                <a:cs typeface="+mj-cs"/>
              </a:rPr>
              <a:t>DPHEP: An international </a:t>
            </a:r>
            <a:r>
              <a:rPr lang="en-GB" dirty="0">
                <a:cs typeface="+mj-cs"/>
              </a:rPr>
              <a:t>s</a:t>
            </a:r>
            <a:r>
              <a:rPr lang="en-GB" dirty="0" smtClean="0">
                <a:cs typeface="+mj-cs"/>
              </a:rPr>
              <a:t>tudy </a:t>
            </a:r>
            <a:r>
              <a:rPr lang="en-GB" dirty="0">
                <a:cs typeface="+mj-cs"/>
              </a:rPr>
              <a:t>g</a:t>
            </a:r>
            <a:r>
              <a:rPr lang="en-GB" dirty="0" smtClean="0">
                <a:cs typeface="+mj-cs"/>
              </a:rPr>
              <a:t>roup on </a:t>
            </a:r>
            <a:r>
              <a:rPr lang="en-GB" dirty="0">
                <a:cs typeface="+mj-cs"/>
              </a:rPr>
              <a:t>d</a:t>
            </a:r>
            <a:r>
              <a:rPr lang="en-GB" dirty="0" smtClean="0">
                <a:cs typeface="+mj-cs"/>
              </a:rPr>
              <a:t>ata </a:t>
            </a:r>
            <a:r>
              <a:rPr lang="en-GB" dirty="0">
                <a:cs typeface="+mj-cs"/>
              </a:rPr>
              <a:t>p</a:t>
            </a:r>
            <a:r>
              <a:rPr lang="en-GB" dirty="0" smtClean="0">
                <a:cs typeface="+mj-cs"/>
              </a:rPr>
              <a:t>reservation</a:t>
            </a:r>
            <a:endParaRPr lang="en-US" dirty="0" smtClean="0">
              <a:cs typeface="+mj-cs"/>
            </a:endParaRPr>
          </a:p>
        </p:txBody>
      </p:sp>
      <p:sp>
        <p:nvSpPr>
          <p:cNvPr id="918540" name="Rectangle 12"/>
          <p:cNvSpPr>
            <a:spLocks noGrp="1" noChangeArrowheads="1"/>
          </p:cNvSpPr>
          <p:nvPr>
            <p:ph type="body" idx="1"/>
          </p:nvPr>
        </p:nvSpPr>
        <p:spPr>
          <a:xfrm>
            <a:off x="257175" y="796897"/>
            <a:ext cx="8697913" cy="2474913"/>
          </a:xfrm>
        </p:spPr>
        <p:txBody>
          <a:bodyPr/>
          <a:lstStyle/>
          <a:p>
            <a:pPr lvl="2" eaLnBrk="1" hangingPunct="1">
              <a:lnSpc>
                <a:spcPct val="90000"/>
              </a:lnSpc>
              <a:defRPr/>
            </a:pPr>
            <a:endParaRPr lang="en-US" sz="10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>
                <a:cs typeface="+mn-cs"/>
              </a:rPr>
              <a:t>Series of DPHEP workshops held since 2009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1800" dirty="0" smtClean="0">
              <a:cs typeface="+mn-cs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US" sz="1800" dirty="0" smtClean="0">
              <a:cs typeface="+mn-cs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US" sz="1800" dirty="0" smtClean="0">
              <a:cs typeface="+mn-cs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US" sz="1800" dirty="0" smtClean="0">
              <a:cs typeface="+mn-cs"/>
            </a:endParaRPr>
          </a:p>
          <a:p>
            <a:pPr marL="444500" lvl="1" indent="0" eaLnBrk="1" hangingPunct="1">
              <a:lnSpc>
                <a:spcPct val="90000"/>
              </a:lnSpc>
              <a:buNone/>
              <a:defRPr/>
            </a:pPr>
            <a:endParaRPr lang="en-US" sz="1800" dirty="0">
              <a:cs typeface="+mn-cs"/>
            </a:endParaRPr>
          </a:p>
          <a:p>
            <a:pPr lvl="2" eaLnBrk="1" hangingPunct="1">
              <a:lnSpc>
                <a:spcPct val="90000"/>
              </a:lnSpc>
              <a:defRPr/>
            </a:pPr>
            <a:endParaRPr lang="en-US" sz="1000" dirty="0" smtClean="0"/>
          </a:p>
          <a:p>
            <a:pPr lvl="2" eaLnBrk="1" hangingPunct="1">
              <a:lnSpc>
                <a:spcPct val="90000"/>
              </a:lnSpc>
              <a:defRPr/>
            </a:pPr>
            <a:endParaRPr lang="en-US" sz="1000" dirty="0" smtClean="0"/>
          </a:p>
          <a:p>
            <a:pPr marL="1296988" lvl="2" indent="-325438" defTabSz="434975" eaLnBrk="1" hangingPunct="1">
              <a:lnSpc>
                <a:spcPct val="90000"/>
              </a:lnSpc>
              <a:defRPr/>
            </a:pPr>
            <a:endParaRPr lang="en-US" dirty="0" smtClean="0"/>
          </a:p>
          <a:p>
            <a:pPr marL="325438" indent="-325438" defTabSz="434975" eaLnBrk="1" hangingPunct="1">
              <a:lnSpc>
                <a:spcPct val="90000"/>
              </a:lnSpc>
              <a:defRPr/>
            </a:pPr>
            <a:r>
              <a:rPr lang="en-US" dirty="0" smtClean="0"/>
              <a:t>The </a:t>
            </a:r>
            <a:r>
              <a:rPr lang="en-US" dirty="0"/>
              <a:t>first task of the group was to establish the working directions</a:t>
            </a:r>
          </a:p>
          <a:p>
            <a:pPr marL="706438" lvl="1" indent="-271463" defTabSz="434975" eaLnBrk="1" hangingPunct="1">
              <a:lnSpc>
                <a:spcPct val="90000"/>
              </a:lnSpc>
              <a:defRPr/>
            </a:pPr>
            <a:r>
              <a:rPr lang="en-US" dirty="0" smtClean="0">
                <a:solidFill>
                  <a:srgbClr val="000080"/>
                </a:solidFill>
              </a:rPr>
              <a:t>“To confront </a:t>
            </a:r>
            <a:r>
              <a:rPr lang="en-US" dirty="0">
                <a:solidFill>
                  <a:srgbClr val="000080"/>
                </a:solidFill>
              </a:rPr>
              <a:t>data models, clarify the concepts, set a common language, investigate technical aspects, compare with other fields </a:t>
            </a:r>
            <a:r>
              <a:rPr lang="en-US" dirty="0" smtClean="0">
                <a:solidFill>
                  <a:srgbClr val="000080"/>
                </a:solidFill>
              </a:rPr>
              <a:t>handling </a:t>
            </a:r>
            <a:r>
              <a:rPr lang="en-US" dirty="0">
                <a:solidFill>
                  <a:srgbClr val="000080"/>
                </a:solidFill>
              </a:rPr>
              <a:t>large </a:t>
            </a:r>
            <a:r>
              <a:rPr lang="en-US" dirty="0" smtClean="0">
                <a:solidFill>
                  <a:srgbClr val="000080"/>
                </a:solidFill>
              </a:rPr>
              <a:t>data.”</a:t>
            </a:r>
            <a:endParaRPr lang="en-US" dirty="0"/>
          </a:p>
          <a:p>
            <a:pPr marL="1314451" lvl="2" indent="-271463" defTabSz="434975" eaLnBrk="1" hangingPunct="1">
              <a:lnSpc>
                <a:spcPct val="90000"/>
              </a:lnSpc>
              <a:defRPr/>
            </a:pPr>
            <a:endParaRPr lang="en-US" sz="1800" dirty="0">
              <a:cs typeface="+mn-cs"/>
            </a:endParaRPr>
          </a:p>
          <a:p>
            <a:pPr marL="342901" indent="-271463" defTabSz="434975" eaLnBrk="1" hangingPunct="1">
              <a:lnSpc>
                <a:spcPct val="90000"/>
              </a:lnSpc>
              <a:defRPr/>
            </a:pPr>
            <a:r>
              <a:rPr lang="en-US" dirty="0" smtClean="0">
                <a:cs typeface="+mn-cs"/>
              </a:rPr>
              <a:t>Initial findings published in an interim report December 2009</a:t>
            </a:r>
          </a:p>
          <a:p>
            <a:pPr marL="706438" lvl="1" indent="-271463" defTabSz="434975" eaLnBrk="1" hangingPunct="1">
              <a:lnSpc>
                <a:spcPct val="90000"/>
              </a:lnSpc>
              <a:defRPr/>
            </a:pPr>
            <a:r>
              <a:rPr lang="en-US" dirty="0" smtClean="0">
                <a:cs typeface="+mn-cs"/>
              </a:rPr>
              <a:t>Focus on four key areas of the </a:t>
            </a:r>
            <a:r>
              <a:rPr lang="en-US" dirty="0">
                <a:cs typeface="+mn-cs"/>
              </a:rPr>
              <a:t>s</a:t>
            </a:r>
            <a:r>
              <a:rPr lang="en-US" dirty="0" smtClean="0">
                <a:cs typeface="+mn-cs"/>
              </a:rPr>
              <a:t>tudy group: </a:t>
            </a:r>
            <a:r>
              <a:rPr lang="en-US" dirty="0" smtClean="0">
                <a:solidFill>
                  <a:srgbClr val="FF0000"/>
                </a:solidFill>
                <a:cs typeface="MS Gothic" charset="0"/>
              </a:rPr>
              <a:t>Physics Case for Data Preservation</a:t>
            </a:r>
            <a:r>
              <a:rPr lang="en-US" dirty="0" smtClean="0">
                <a:solidFill>
                  <a:srgbClr val="000000"/>
                </a:solidFill>
                <a:cs typeface="MS Gothic" charset="0"/>
              </a:rPr>
              <a:t>, </a:t>
            </a:r>
            <a:r>
              <a:rPr lang="en-US" dirty="0" smtClean="0">
                <a:solidFill>
                  <a:srgbClr val="FF0000"/>
                </a:solidFill>
                <a:cs typeface="MS Gothic" charset="0"/>
              </a:rPr>
              <a:t>Preservation Models</a:t>
            </a:r>
            <a:r>
              <a:rPr lang="en-US" dirty="0" smtClean="0">
                <a:solidFill>
                  <a:srgbClr val="000000"/>
                </a:solidFill>
                <a:cs typeface="MS Gothic" charset="0"/>
              </a:rPr>
              <a:t>, </a:t>
            </a:r>
            <a:r>
              <a:rPr lang="en-US" dirty="0" smtClean="0">
                <a:solidFill>
                  <a:srgbClr val="FF0000"/>
                </a:solidFill>
                <a:cs typeface="MS Gothic" charset="0"/>
              </a:rPr>
              <a:t>Technologies, Governance</a:t>
            </a:r>
            <a:endParaRPr lang="en-US" sz="1600" dirty="0" smtClean="0"/>
          </a:p>
        </p:txBody>
      </p:sp>
      <p:sp>
        <p:nvSpPr>
          <p:cNvPr id="918542" name="Rectangle 14"/>
          <p:cNvSpPr>
            <a:spLocks noChangeArrowheads="1"/>
          </p:cNvSpPr>
          <p:nvPr/>
        </p:nvSpPr>
        <p:spPr bwMode="auto">
          <a:xfrm>
            <a:off x="5680480" y="5722350"/>
            <a:ext cx="1727425" cy="318036"/>
          </a:xfrm>
          <a:prstGeom prst="rect">
            <a:avLst/>
          </a:prstGeom>
          <a:solidFill>
            <a:srgbClr val="FFCC00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 eaLnBrk="1" hangingPunct="1">
              <a:lnSpc>
                <a:spcPct val="90000"/>
              </a:lnSpc>
              <a:spcAft>
                <a:spcPct val="50000"/>
              </a:spcAft>
              <a:buClr>
                <a:srgbClr val="F28E00"/>
              </a:buClr>
              <a:buFont typeface="Arial Black" charset="0"/>
              <a:buNone/>
              <a:defRPr/>
            </a:pPr>
            <a:r>
              <a:rPr lang="en-US" dirty="0">
                <a:latin typeface="Arial"/>
                <a:cs typeface="Arial"/>
              </a:rPr>
              <a:t>arXiv:0912.0255</a:t>
            </a:r>
            <a:endParaRPr lang="en-GB" dirty="0">
              <a:latin typeface="Arial"/>
              <a:cs typeface="Arial"/>
            </a:endParaRPr>
          </a:p>
        </p:txBody>
      </p:sp>
      <p:pic>
        <p:nvPicPr>
          <p:cNvPr id="65540" name="Picture 15" descr="dplta1Post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380" y="1463096"/>
            <a:ext cx="1252537" cy="18018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541" name="Picture 16" descr="dplta2Poste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8482" y="1469446"/>
            <a:ext cx="1162050" cy="17970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542" name="Picture 17" descr="dplta3Poster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5951" y="1472621"/>
            <a:ext cx="1201738" cy="17986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543" name="Picture 18" descr="kekDPHEPposter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2" r="1399"/>
          <a:stretch>
            <a:fillRect/>
          </a:stretch>
        </p:blipFill>
        <p:spPr bwMode="auto">
          <a:xfrm>
            <a:off x="4673251" y="1491671"/>
            <a:ext cx="1335087" cy="18002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544" name="Picture 19" descr="dphep5Poster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4853" y="1485321"/>
            <a:ext cx="1173162" cy="17970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3160" y="3271608"/>
            <a:ext cx="9333329" cy="5386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sz="1300" b="0" dirty="0"/>
              <a:t>Jan 2009: DESY      </a:t>
            </a:r>
            <a:r>
              <a:rPr lang="en-US" sz="1300" b="0" dirty="0" smtClean="0"/>
              <a:t>May </a:t>
            </a:r>
            <a:r>
              <a:rPr lang="en-US" sz="1300" b="0" dirty="0"/>
              <a:t>2009: SLAC    </a:t>
            </a:r>
            <a:r>
              <a:rPr lang="en-US" sz="1300" b="0" dirty="0" smtClean="0"/>
              <a:t> Dec </a:t>
            </a:r>
            <a:r>
              <a:rPr lang="en-US" sz="1300" b="0" dirty="0"/>
              <a:t>2009: CERN         Jul 2010: KEK      </a:t>
            </a:r>
            <a:r>
              <a:rPr lang="en-US" sz="1300" b="0" dirty="0" smtClean="0"/>
              <a:t>May </a:t>
            </a:r>
            <a:r>
              <a:rPr lang="en-US" sz="1300" b="0" dirty="0"/>
              <a:t>2011: </a:t>
            </a:r>
            <a:r>
              <a:rPr lang="en-US" sz="1300" b="0" dirty="0" smtClean="0"/>
              <a:t>Fermilab   Nov 2012: CPPM</a:t>
            </a:r>
            <a:endParaRPr lang="en-US" sz="1300" b="0" dirty="0"/>
          </a:p>
          <a:p>
            <a:endParaRPr lang="en-GB" dirty="0"/>
          </a:p>
        </p:txBody>
      </p:sp>
      <p:pic>
        <p:nvPicPr>
          <p:cNvPr id="3" name="Picture 2" descr="dplta6Poster-small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6173" y="1481004"/>
            <a:ext cx="1270620" cy="180229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Large scale DPHEP publication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385" y="977900"/>
            <a:ext cx="5644092" cy="3969052"/>
          </a:xfrm>
        </p:spPr>
        <p:txBody>
          <a:bodyPr/>
          <a:lstStyle/>
          <a:p>
            <a:r>
              <a:rPr lang="en-GB" dirty="0" smtClean="0"/>
              <a:t>Released May </a:t>
            </a:r>
            <a:r>
              <a:rPr lang="en-GB" dirty="0" smtClean="0"/>
              <a:t>21st </a:t>
            </a:r>
            <a:r>
              <a:rPr lang="en-GB" dirty="0" smtClean="0"/>
              <a:t>2012, 93 pages</a:t>
            </a:r>
            <a:endParaRPr lang="en-GB" dirty="0" smtClean="0"/>
          </a:p>
          <a:p>
            <a:pPr lvl="1"/>
            <a:endParaRPr lang="en-GB" dirty="0"/>
          </a:p>
          <a:p>
            <a:r>
              <a:rPr lang="en-GB" dirty="0" smtClean="0"/>
              <a:t>Full status report of the activities of the DPHEP study group, including:</a:t>
            </a:r>
          </a:p>
          <a:p>
            <a:pPr lvl="1"/>
            <a:r>
              <a:rPr lang="en-GB" dirty="0" smtClean="0">
                <a:solidFill>
                  <a:srgbClr val="000080"/>
                </a:solidFill>
              </a:rPr>
              <a:t>Tour of data preservation activities in other fields</a:t>
            </a:r>
          </a:p>
          <a:p>
            <a:pPr lvl="1"/>
            <a:r>
              <a:rPr lang="en-GB" dirty="0" smtClean="0">
                <a:solidFill>
                  <a:srgbClr val="000080"/>
                </a:solidFill>
              </a:rPr>
              <a:t>An expanded description of the physics case</a:t>
            </a:r>
          </a:p>
          <a:p>
            <a:pPr lvl="1"/>
            <a:r>
              <a:rPr lang="en-GB" dirty="0" smtClean="0">
                <a:solidFill>
                  <a:srgbClr val="000080"/>
                </a:solidFill>
              </a:rPr>
              <a:t>Defining and establishing data preservation principles</a:t>
            </a:r>
          </a:p>
          <a:p>
            <a:pPr lvl="1"/>
            <a:r>
              <a:rPr lang="en-GB" dirty="0" smtClean="0">
                <a:solidFill>
                  <a:srgbClr val="000080"/>
                </a:solidFill>
              </a:rPr>
              <a:t>Updates from the experiments and joint projects</a:t>
            </a:r>
          </a:p>
          <a:p>
            <a:pPr lvl="1"/>
            <a:r>
              <a:rPr lang="en-GB" dirty="0" smtClean="0">
                <a:solidFill>
                  <a:srgbClr val="000080"/>
                </a:solidFill>
              </a:rPr>
              <a:t>FTE estimates for these and future projects</a:t>
            </a:r>
          </a:p>
          <a:p>
            <a:pPr lvl="1"/>
            <a:r>
              <a:rPr lang="en-GB" dirty="0" smtClean="0">
                <a:solidFill>
                  <a:srgbClr val="000080"/>
                </a:solidFill>
              </a:rPr>
              <a:t>Next steps to establish fully DPHEP in the field</a:t>
            </a:r>
            <a:endParaRPr lang="en-GB" dirty="0" smtClean="0"/>
          </a:p>
        </p:txBody>
      </p:sp>
      <p:sp>
        <p:nvSpPr>
          <p:cNvPr id="5" name="Rectangle 14"/>
          <p:cNvSpPr>
            <a:spLocks noChangeArrowheads="1"/>
          </p:cNvSpPr>
          <p:nvPr/>
        </p:nvSpPr>
        <p:spPr bwMode="auto">
          <a:xfrm>
            <a:off x="787319" y="5302908"/>
            <a:ext cx="2930920" cy="430887"/>
          </a:xfrm>
          <a:prstGeom prst="rect">
            <a:avLst/>
          </a:prstGeom>
          <a:solidFill>
            <a:srgbClr val="FFCC00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 eaLnBrk="1" hangingPunct="1">
              <a:lnSpc>
                <a:spcPct val="90000"/>
              </a:lnSpc>
              <a:spcAft>
                <a:spcPct val="50000"/>
              </a:spcAft>
              <a:buClr>
                <a:srgbClr val="F28E00"/>
              </a:buClr>
              <a:buFont typeface="Arial Black" charset="0"/>
              <a:buNone/>
              <a:defRPr/>
            </a:pPr>
            <a:r>
              <a:rPr lang="en-US" sz="2400" dirty="0">
                <a:latin typeface="Arial"/>
                <a:cs typeface="Arial"/>
              </a:rPr>
              <a:t>arXiv</a:t>
            </a:r>
            <a:r>
              <a:rPr lang="en-US" sz="2400" dirty="0" smtClean="0">
                <a:latin typeface="Arial"/>
                <a:cs typeface="Arial"/>
              </a:rPr>
              <a:t>:1205.4667</a:t>
            </a:r>
            <a:endParaRPr lang="en-GB" sz="2400" dirty="0">
              <a:latin typeface="Arial"/>
              <a:cs typeface="Arial"/>
            </a:endParaRPr>
          </a:p>
        </p:txBody>
      </p:sp>
      <p:pic>
        <p:nvPicPr>
          <p:cNvPr id="6" name="Picture 5" descr="cove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0000">
            <a:off x="5828999" y="1037837"/>
            <a:ext cx="3209226" cy="476779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1822750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auto">
          <a:xfrm>
            <a:off x="2507638" y="6198837"/>
            <a:ext cx="6468200" cy="58114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DASPOS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New initiative </a:t>
            </a:r>
            <a:r>
              <a:rPr lang="en-GB" dirty="0"/>
              <a:t>in the funded in the </a:t>
            </a:r>
            <a:r>
              <a:rPr lang="en-GB" dirty="0" smtClean="0"/>
              <a:t>US by the NSF, “Data </a:t>
            </a:r>
            <a:r>
              <a:rPr lang="en-GB" dirty="0"/>
              <a:t>and Software Preservation for Open Science” (DASPOS</a:t>
            </a:r>
            <a:r>
              <a:rPr lang="en-GB" dirty="0" smtClean="0"/>
              <a:t>)</a:t>
            </a:r>
          </a:p>
          <a:p>
            <a:pPr lvl="1">
              <a:defRPr/>
            </a:pPr>
            <a:r>
              <a:rPr lang="en-GB" dirty="0" smtClean="0">
                <a:solidFill>
                  <a:srgbClr val="000090"/>
                </a:solidFill>
              </a:rPr>
              <a:t>Focussed on </a:t>
            </a:r>
            <a:r>
              <a:rPr lang="en-GB" dirty="0">
                <a:solidFill>
                  <a:srgbClr val="000090"/>
                </a:solidFill>
              </a:rPr>
              <a:t>high energy physics data from the LHC and the Tevatron</a:t>
            </a:r>
            <a:endParaRPr lang="en-GB" dirty="0" smtClean="0">
              <a:solidFill>
                <a:srgbClr val="000090"/>
              </a:solidFill>
            </a:endParaRPr>
          </a:p>
          <a:p>
            <a:pPr lvl="1">
              <a:defRPr/>
            </a:pPr>
            <a:r>
              <a:rPr lang="en-GB" dirty="0" smtClean="0">
                <a:solidFill>
                  <a:srgbClr val="000090"/>
                </a:solidFill>
              </a:rPr>
              <a:t>Complimentary </a:t>
            </a:r>
            <a:r>
              <a:rPr lang="en-GB" dirty="0">
                <a:solidFill>
                  <a:srgbClr val="000090"/>
                </a:solidFill>
              </a:rPr>
              <a:t>effort to DPHEP, series of workshops focussing on different issues</a:t>
            </a:r>
          </a:p>
          <a:p>
            <a:pPr lvl="1">
              <a:defRPr/>
            </a:pPr>
            <a:r>
              <a:rPr lang="en-GB" dirty="0">
                <a:solidFill>
                  <a:srgbClr val="000090"/>
                </a:solidFill>
              </a:rPr>
              <a:t>Seventh </a:t>
            </a:r>
            <a:r>
              <a:rPr lang="en-GB" dirty="0" smtClean="0">
                <a:solidFill>
                  <a:srgbClr val="000090"/>
                </a:solidFill>
              </a:rPr>
              <a:t>DPHEP workshop held </a:t>
            </a:r>
            <a:r>
              <a:rPr lang="en-GB" dirty="0">
                <a:solidFill>
                  <a:srgbClr val="000090"/>
                </a:solidFill>
              </a:rPr>
              <a:t>last month </a:t>
            </a:r>
            <a:r>
              <a:rPr lang="en-GB" dirty="0" smtClean="0">
                <a:solidFill>
                  <a:srgbClr val="000090"/>
                </a:solidFill>
              </a:rPr>
              <a:t>at CERN jointly with DASPOS </a:t>
            </a:r>
            <a:endParaRPr lang="en-GB" dirty="0">
              <a:solidFill>
                <a:srgbClr val="000090"/>
              </a:solidFill>
            </a:endParaRPr>
          </a:p>
        </p:txBody>
      </p:sp>
      <p:pic>
        <p:nvPicPr>
          <p:cNvPr id="7" name="Picture 6" descr="daspos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811" y="3067134"/>
            <a:ext cx="3462689" cy="3491071"/>
          </a:xfrm>
          <a:prstGeom prst="rect">
            <a:avLst/>
          </a:prstGeom>
        </p:spPr>
      </p:pic>
      <p:pic>
        <p:nvPicPr>
          <p:cNvPr id="8" name="Picture 7" descr="daspos1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51" t="28903"/>
          <a:stretch/>
        </p:blipFill>
        <p:spPr>
          <a:xfrm>
            <a:off x="3540827" y="2996144"/>
            <a:ext cx="5101387" cy="3617026"/>
          </a:xfrm>
          <a:prstGeom prst="rect">
            <a:avLst/>
          </a:prstGeom>
          <a:ln>
            <a:solidFill>
              <a:schemeClr val="bg2"/>
            </a:solidFill>
          </a:ln>
        </p:spPr>
      </p:pic>
    </p:spTree>
    <p:extLst>
      <p:ext uri="{BB962C8B-B14F-4D97-AF65-F5344CB8AC3E}">
        <p14:creationId xmlns:p14="http://schemas.microsoft.com/office/powerpoint/2010/main" val="8741261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GB" sz="2000" dirty="0" err="1"/>
              <a:t>daspos.crc.nd.</a:t>
            </a:r>
            <a:r>
              <a:rPr lang="en-GB" sz="2000" dirty="0" err="1" smtClean="0"/>
              <a:t>edu</a:t>
            </a:r>
            <a:endParaRPr lang="en-GB" dirty="0"/>
          </a:p>
        </p:txBody>
      </p:sp>
      <p:pic>
        <p:nvPicPr>
          <p:cNvPr id="8" name="Picture 7" descr="daspos3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931"/>
          <a:stretch/>
        </p:blipFill>
        <p:spPr>
          <a:xfrm>
            <a:off x="448133" y="784084"/>
            <a:ext cx="8243084" cy="6012837"/>
          </a:xfrm>
          <a:prstGeom prst="rect">
            <a:avLst/>
          </a:prstGeom>
          <a:ln>
            <a:solidFill>
              <a:srgbClr val="808080"/>
            </a:solidFill>
          </a:ln>
        </p:spPr>
      </p:pic>
    </p:spTree>
    <p:extLst>
      <p:ext uri="{BB962C8B-B14F-4D97-AF65-F5344CB8AC3E}">
        <p14:creationId xmlns:p14="http://schemas.microsoft.com/office/powerpoint/2010/main" val="11217252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840" y="103188"/>
            <a:ext cx="8677423" cy="544512"/>
          </a:xfrm>
        </p:spPr>
        <p:txBody>
          <a:bodyPr/>
          <a:lstStyle/>
          <a:p>
            <a:r>
              <a:rPr lang="en-GB" dirty="0" smtClean="0"/>
              <a:t>Building the physics case: </a:t>
            </a:r>
            <a:r>
              <a:rPr lang="en-GB" dirty="0"/>
              <a:t>R</a:t>
            </a:r>
            <a:r>
              <a:rPr lang="en-GB" dirty="0" smtClean="0"/>
              <a:t>easons to preserve </a:t>
            </a:r>
            <a:r>
              <a:rPr lang="en-GB" dirty="0"/>
              <a:t>HEP </a:t>
            </a:r>
            <a:r>
              <a:rPr lang="en-GB" dirty="0" smtClean="0"/>
              <a:t>data </a:t>
            </a:r>
            <a:endParaRPr lang="en-GB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idx="1"/>
          </p:nvPr>
        </p:nvSpPr>
        <p:spPr>
          <a:xfrm>
            <a:off x="282575" y="884692"/>
            <a:ext cx="8689556" cy="5614318"/>
          </a:xfrm>
        </p:spPr>
        <p:txBody>
          <a:bodyPr/>
          <a:lstStyle/>
          <a:p>
            <a:pPr marL="379413" indent="-285750" eaLnBrk="1" hangingPunct="1">
              <a:defRPr/>
            </a:pPr>
            <a:r>
              <a:rPr lang="en-US" dirty="0" smtClean="0"/>
              <a:t>Long term completion and extension of an existing physics program</a:t>
            </a:r>
          </a:p>
          <a:p>
            <a:pPr marL="742950" lvl="1" indent="-285750" eaLnBrk="1" hangingPunct="1">
              <a:defRPr/>
            </a:pPr>
            <a:r>
              <a:rPr lang="en-US" dirty="0" smtClean="0">
                <a:solidFill>
                  <a:srgbClr val="000080"/>
                </a:solidFill>
              </a:rPr>
              <a:t>Up to 10% of papers </a:t>
            </a:r>
            <a:r>
              <a:rPr lang="en-US" dirty="0">
                <a:solidFill>
                  <a:srgbClr val="000080"/>
                </a:solidFill>
              </a:rPr>
              <a:t>are </a:t>
            </a:r>
            <a:r>
              <a:rPr lang="en-GB" dirty="0">
                <a:solidFill>
                  <a:srgbClr val="000080"/>
                </a:solidFill>
              </a:rPr>
              <a:t>finalised</a:t>
            </a:r>
            <a:r>
              <a:rPr lang="en-US" dirty="0">
                <a:solidFill>
                  <a:srgbClr val="000080"/>
                </a:solidFill>
              </a:rPr>
              <a:t> in the </a:t>
            </a:r>
            <a:r>
              <a:rPr lang="en-US" dirty="0">
                <a:solidFill>
                  <a:srgbClr val="000080"/>
                </a:solidFill>
                <a:latin typeface="Tahoma"/>
              </a:rPr>
              <a:t>“</a:t>
            </a:r>
            <a:r>
              <a:rPr lang="en-US" dirty="0">
                <a:solidFill>
                  <a:srgbClr val="000080"/>
                </a:solidFill>
              </a:rPr>
              <a:t>archival mode</a:t>
            </a:r>
            <a:r>
              <a:rPr lang="en-US" dirty="0" smtClean="0">
                <a:solidFill>
                  <a:srgbClr val="000080"/>
                </a:solidFill>
                <a:latin typeface="Tahoma"/>
              </a:rPr>
              <a:t>”</a:t>
            </a:r>
            <a:endParaRPr lang="en-US" sz="1400" dirty="0">
              <a:solidFill>
                <a:srgbClr val="000080"/>
              </a:solidFill>
            </a:endParaRPr>
          </a:p>
          <a:p>
            <a:pPr marL="742950" lvl="1" indent="-285750" eaLnBrk="1" hangingPunct="1">
              <a:lnSpc>
                <a:spcPct val="112000"/>
              </a:lnSpc>
              <a:defRPr/>
            </a:pPr>
            <a:r>
              <a:rPr lang="en-US" dirty="0" smtClean="0">
                <a:solidFill>
                  <a:srgbClr val="000080"/>
                </a:solidFill>
              </a:rPr>
              <a:t>Gain in scientific output of the experiments</a:t>
            </a:r>
            <a:endParaRPr lang="en-US" dirty="0" smtClean="0"/>
          </a:p>
          <a:p>
            <a:pPr marL="1350963" lvl="2" indent="-285750" eaLnBrk="1" hangingPunct="1">
              <a:lnSpc>
                <a:spcPct val="112000"/>
              </a:lnSpc>
              <a:defRPr/>
            </a:pPr>
            <a:endParaRPr lang="en-US" dirty="0" smtClean="0"/>
          </a:p>
          <a:p>
            <a:pPr marL="379413" indent="-285750" eaLnBrk="1" hangingPunct="1">
              <a:defRPr/>
            </a:pPr>
            <a:r>
              <a:rPr lang="en-US" dirty="0" smtClean="0"/>
              <a:t>Cross-collaboration and combinations of physics results</a:t>
            </a:r>
          </a:p>
          <a:p>
            <a:pPr marL="742950" lvl="1" indent="-285750" eaLnBrk="1" hangingPunct="1">
              <a:defRPr/>
            </a:pPr>
            <a:r>
              <a:rPr lang="en-US" dirty="0" smtClean="0">
                <a:solidFill>
                  <a:srgbClr val="000080"/>
                </a:solidFill>
              </a:rPr>
              <a:t>During the active lifetime of similar experiments at one facility: LEP, HERA, TeVatron</a:t>
            </a:r>
          </a:p>
          <a:p>
            <a:pPr marL="742950" lvl="1" indent="-285750" eaLnBrk="1" hangingPunct="1">
              <a:lnSpc>
                <a:spcPct val="112000"/>
              </a:lnSpc>
              <a:defRPr/>
            </a:pPr>
            <a:r>
              <a:rPr lang="en-US" dirty="0" smtClean="0">
                <a:solidFill>
                  <a:srgbClr val="000080"/>
                </a:solidFill>
              </a:rPr>
              <a:t>And later across larger boundaries: Belle/BaBar, TeVatron/LHC</a:t>
            </a:r>
            <a:endParaRPr lang="en-US" dirty="0" smtClean="0"/>
          </a:p>
          <a:p>
            <a:pPr marL="1350963" lvl="2" indent="-285750" eaLnBrk="1" hangingPunct="1">
              <a:lnSpc>
                <a:spcPct val="112000"/>
              </a:lnSpc>
              <a:defRPr/>
            </a:pPr>
            <a:endParaRPr lang="en-US" dirty="0" smtClean="0"/>
          </a:p>
          <a:p>
            <a:pPr marL="379413" indent="-285750" eaLnBrk="1" hangingPunct="1">
              <a:defRPr/>
            </a:pPr>
            <a:r>
              <a:rPr lang="en-US" dirty="0" smtClean="0"/>
              <a:t>Revisit old measurements </a:t>
            </a:r>
            <a:r>
              <a:rPr lang="en-US" dirty="0"/>
              <a:t>o</a:t>
            </a:r>
            <a:r>
              <a:rPr lang="en-US" dirty="0" smtClean="0"/>
              <a:t>r perform new ones</a:t>
            </a:r>
          </a:p>
          <a:p>
            <a:pPr marL="742950" lvl="1" indent="-285750" eaLnBrk="1" hangingPunct="1">
              <a:defRPr/>
            </a:pPr>
            <a:r>
              <a:rPr lang="en-US" dirty="0" smtClean="0">
                <a:solidFill>
                  <a:srgbClr val="000080"/>
                </a:solidFill>
              </a:rPr>
              <a:t>Access to newly developed techniques, comparisons to new theoretical models</a:t>
            </a:r>
          </a:p>
          <a:p>
            <a:pPr marL="742950" lvl="1" indent="-285750" eaLnBrk="1" hangingPunct="1">
              <a:lnSpc>
                <a:spcPct val="112000"/>
              </a:lnSpc>
              <a:defRPr/>
            </a:pPr>
            <a:r>
              <a:rPr lang="en-US" dirty="0" smtClean="0">
                <a:solidFill>
                  <a:srgbClr val="000080"/>
                </a:solidFill>
              </a:rPr>
              <a:t>Unique </a:t>
            </a:r>
            <a:r>
              <a:rPr lang="en-US" dirty="0">
                <a:solidFill>
                  <a:srgbClr val="000080"/>
                </a:solidFill>
              </a:rPr>
              <a:t>data sets available in terms of energy, initial </a:t>
            </a:r>
            <a:r>
              <a:rPr lang="en-US" dirty="0" smtClean="0">
                <a:solidFill>
                  <a:srgbClr val="000080"/>
                </a:solidFill>
              </a:rPr>
              <a:t>states</a:t>
            </a:r>
            <a:endParaRPr lang="en-US" dirty="0" smtClean="0"/>
          </a:p>
          <a:p>
            <a:pPr marL="1350963" lvl="2" indent="-285750" eaLnBrk="1" hangingPunct="1">
              <a:lnSpc>
                <a:spcPct val="112000"/>
              </a:lnSpc>
              <a:defRPr/>
            </a:pPr>
            <a:endParaRPr lang="en-US" dirty="0" smtClean="0"/>
          </a:p>
          <a:p>
            <a:pPr marL="379413" indent="-285750" eaLnBrk="1" hangingPunct="1">
              <a:defRPr/>
            </a:pPr>
            <a:r>
              <a:rPr lang="en-US" dirty="0" smtClean="0"/>
              <a:t>Use in scientific training, education, outreach</a:t>
            </a:r>
          </a:p>
          <a:p>
            <a:pPr marL="742950" lvl="1" indent="-285750" eaLnBrk="1" hangingPunct="1">
              <a:defRPr/>
            </a:pPr>
            <a:r>
              <a:rPr lang="en-GB" dirty="0" smtClean="0">
                <a:solidFill>
                  <a:srgbClr val="000080"/>
                </a:solidFill>
              </a:rPr>
              <a:t>Simplified formats: associated exercises to perform e.g. composite</a:t>
            </a:r>
            <a:r>
              <a:rPr lang="en-GB" dirty="0">
                <a:solidFill>
                  <a:srgbClr val="000080"/>
                </a:solidFill>
              </a:rPr>
              <a:t>-particle reconstruction, finding </a:t>
            </a:r>
            <a:r>
              <a:rPr lang="en-GB" dirty="0" smtClean="0">
                <a:solidFill>
                  <a:srgbClr val="000080"/>
                </a:solidFill>
              </a:rPr>
              <a:t>signals in the background, ...</a:t>
            </a:r>
            <a:endParaRPr lang="en-GB" dirty="0">
              <a:solidFill>
                <a:srgbClr val="000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09970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Example: Revisit old measurements or perform new ones</a:t>
            </a:r>
            <a:endParaRPr lang="en-GB" dirty="0"/>
          </a:p>
        </p:txBody>
      </p:sp>
      <p:grpSp>
        <p:nvGrpSpPr>
          <p:cNvPr id="4" name="Group 3"/>
          <p:cNvGrpSpPr/>
          <p:nvPr/>
        </p:nvGrpSpPr>
        <p:grpSpPr>
          <a:xfrm>
            <a:off x="279649" y="870351"/>
            <a:ext cx="5453193" cy="2496754"/>
            <a:chOff x="326257" y="1557760"/>
            <a:chExt cx="5529599" cy="2706470"/>
          </a:xfrm>
        </p:grpSpPr>
        <p:pic>
          <p:nvPicPr>
            <p:cNvPr id="6" name="Picture 5" descr="jadePlots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257" y="1557760"/>
              <a:ext cx="5529599" cy="2706470"/>
            </a:xfrm>
            <a:prstGeom prst="rect">
              <a:avLst/>
            </a:prstGeom>
          </p:spPr>
        </p:pic>
        <p:sp>
          <p:nvSpPr>
            <p:cNvPr id="12" name="Oval 11"/>
            <p:cNvSpPr/>
            <p:nvPr/>
          </p:nvSpPr>
          <p:spPr bwMode="auto">
            <a:xfrm>
              <a:off x="2353725" y="2901077"/>
              <a:ext cx="407824" cy="582544"/>
            </a:xfrm>
            <a:prstGeom prst="ellipse">
              <a:avLst/>
            </a:prstGeom>
            <a:solidFill>
              <a:srgbClr val="FFCC00">
                <a:alpha val="37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318769" y="1666084"/>
              <a:ext cx="64112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1989</a:t>
              </a:r>
              <a:endParaRPr lang="en-GB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011320" y="1678671"/>
              <a:ext cx="64112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2009</a:t>
              </a:r>
              <a:endParaRPr lang="en-GB" dirty="0"/>
            </a:p>
          </p:txBody>
        </p:sp>
        <p:cxnSp>
          <p:nvCxnSpPr>
            <p:cNvPr id="18" name="Straight Arrow Connector 17"/>
            <p:cNvCxnSpPr>
              <a:stCxn id="12" idx="7"/>
            </p:cNvCxnSpPr>
            <p:nvPr/>
          </p:nvCxnSpPr>
          <p:spPr bwMode="auto">
            <a:xfrm flipV="1">
              <a:off x="2701825" y="2842823"/>
              <a:ext cx="898677" cy="143566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</p:grpSp>
      <p:grpSp>
        <p:nvGrpSpPr>
          <p:cNvPr id="20" name="Group 19"/>
          <p:cNvGrpSpPr/>
          <p:nvPr/>
        </p:nvGrpSpPr>
        <p:grpSpPr>
          <a:xfrm>
            <a:off x="6325808" y="3360131"/>
            <a:ext cx="2463519" cy="2335525"/>
            <a:chOff x="6175622" y="850513"/>
            <a:chExt cx="2839971" cy="2761187"/>
          </a:xfrm>
        </p:grpSpPr>
        <p:pic>
          <p:nvPicPr>
            <p:cNvPr id="16" name="Picture 15" descr="opal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75622" y="850513"/>
              <a:ext cx="2839971" cy="2761187"/>
            </a:xfrm>
            <a:prstGeom prst="rect">
              <a:avLst/>
            </a:prstGeom>
          </p:spPr>
        </p:pic>
        <p:pic>
          <p:nvPicPr>
            <p:cNvPr id="19" name="Picture 18" descr="opal_logo.gi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88971" y="2807862"/>
              <a:ext cx="447586" cy="447586"/>
            </a:xfrm>
            <a:prstGeom prst="rect">
              <a:avLst/>
            </a:prstGeom>
          </p:spPr>
        </p:pic>
      </p:grpSp>
      <p:pic>
        <p:nvPicPr>
          <p:cNvPr id="21" name="Picture 4" descr="alpha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5075" y="749445"/>
            <a:ext cx="2594252" cy="2580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3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7915" y="1861491"/>
            <a:ext cx="460225" cy="334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Content Placeholder 2"/>
          <p:cNvSpPr txBox="1">
            <a:spLocks/>
          </p:cNvSpPr>
          <p:nvPr/>
        </p:nvSpPr>
        <p:spPr bwMode="auto">
          <a:xfrm>
            <a:off x="108718" y="3431724"/>
            <a:ext cx="6398520" cy="31681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628650" indent="-184150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charset="0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2pPr>
            <a:lvl3pPr marL="1236663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charset="0"/>
              <a:defRPr sz="1200">
                <a:solidFill>
                  <a:schemeClr val="tx1"/>
                </a:solidFill>
                <a:latin typeface="+mn-lt"/>
                <a:ea typeface="+mn-ea"/>
              </a:defRPr>
            </a:lvl3pPr>
            <a:lvl4pPr marL="164465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charset="0"/>
              <a:buChar char="§"/>
              <a:defRPr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379413" indent="-285750" eaLnBrk="1" hangingPunct="1">
              <a:defRPr/>
            </a:pPr>
            <a:r>
              <a:rPr lang="en-US" b="0" dirty="0" smtClean="0"/>
              <a:t>Access to newly developed techniques, comparisons to new theoretical models</a:t>
            </a:r>
          </a:p>
          <a:p>
            <a:pPr marL="742950" lvl="1" indent="-285750" eaLnBrk="1" hangingPunct="1">
              <a:defRPr/>
            </a:pPr>
            <a:r>
              <a:rPr lang="en-US" b="0" dirty="0">
                <a:solidFill>
                  <a:srgbClr val="000080"/>
                </a:solidFill>
              </a:rPr>
              <a:t>History </a:t>
            </a:r>
            <a:r>
              <a:rPr lang="en-US" b="0" dirty="0" smtClean="0">
                <a:solidFill>
                  <a:srgbClr val="000080"/>
                </a:solidFill>
              </a:rPr>
              <a:t>may be repeated with the HERA </a:t>
            </a:r>
            <a:r>
              <a:rPr lang="en-US" b="0" dirty="0" smtClean="0">
                <a:solidFill>
                  <a:srgbClr val="000080"/>
                </a:solidFill>
                <a:latin typeface="Symbol" charset="2"/>
                <a:cs typeface="Symbol" charset="2"/>
              </a:rPr>
              <a:t>a</a:t>
            </a:r>
            <a:r>
              <a:rPr lang="en-US" b="0" baseline="-25000" dirty="0" smtClean="0">
                <a:solidFill>
                  <a:srgbClr val="000080"/>
                </a:solidFill>
                <a:latin typeface="Arial"/>
                <a:cs typeface="Arial"/>
              </a:rPr>
              <a:t>s</a:t>
            </a:r>
            <a:r>
              <a:rPr lang="en-US" b="0" dirty="0">
                <a:solidFill>
                  <a:srgbClr val="000080"/>
                </a:solidFill>
                <a:latin typeface="Arial"/>
                <a:cs typeface="Arial"/>
              </a:rPr>
              <a:t> </a:t>
            </a:r>
            <a:r>
              <a:rPr lang="en-US" b="0" dirty="0" smtClean="0">
                <a:solidFill>
                  <a:srgbClr val="000080"/>
                </a:solidFill>
                <a:latin typeface="Arial"/>
                <a:cs typeface="Arial"/>
              </a:rPr>
              <a:t>measurements</a:t>
            </a:r>
            <a:endParaRPr lang="en-US" b="0" baseline="-25000" dirty="0">
              <a:solidFill>
                <a:srgbClr val="000080"/>
              </a:solidFill>
              <a:latin typeface="Arial"/>
              <a:cs typeface="Arial"/>
            </a:endParaRPr>
          </a:p>
          <a:p>
            <a:pPr marL="379413" indent="-285750" eaLnBrk="1" hangingPunct="1">
              <a:defRPr/>
            </a:pPr>
            <a:r>
              <a:rPr lang="en-US" b="0" dirty="0" smtClean="0"/>
              <a:t>Unique </a:t>
            </a:r>
            <a:r>
              <a:rPr lang="en-US" b="0" dirty="0"/>
              <a:t>data sets are available in terms of initial state particles and energy </a:t>
            </a:r>
          </a:p>
          <a:p>
            <a:pPr marL="742950" lvl="1" indent="-285750" eaLnBrk="1" hangingPunct="1">
              <a:defRPr/>
            </a:pPr>
            <a:r>
              <a:rPr lang="en-US" b="0" dirty="0" smtClean="0">
                <a:solidFill>
                  <a:srgbClr val="000080"/>
                </a:solidFill>
              </a:rPr>
              <a:t>If no LHeC or alternative, all he have are the HERA e</a:t>
            </a:r>
            <a:r>
              <a:rPr lang="en-US" b="0" baseline="30000" dirty="0">
                <a:solidFill>
                  <a:srgbClr val="000080"/>
                </a:solidFill>
              </a:rPr>
              <a:t>±</a:t>
            </a:r>
            <a:r>
              <a:rPr lang="en-US" b="0" dirty="0" smtClean="0">
                <a:solidFill>
                  <a:srgbClr val="000080"/>
                </a:solidFill>
              </a:rPr>
              <a:t>p data</a:t>
            </a:r>
          </a:p>
          <a:p>
            <a:pPr marL="742950" lvl="1" indent="-285750" eaLnBrk="1" hangingPunct="1">
              <a:defRPr/>
            </a:pPr>
            <a:r>
              <a:rPr lang="en-US" b="0" dirty="0" smtClean="0">
                <a:solidFill>
                  <a:srgbClr val="000080"/>
                </a:solidFill>
              </a:rPr>
              <a:t>Tevatron pp are also unique, A</a:t>
            </a:r>
            <a:r>
              <a:rPr lang="en-US" b="0" baseline="-25000" dirty="0" smtClean="0">
                <a:solidFill>
                  <a:srgbClr val="000080"/>
                </a:solidFill>
              </a:rPr>
              <a:t>FB</a:t>
            </a:r>
            <a:r>
              <a:rPr lang="en-US" b="0" dirty="0" smtClean="0">
                <a:solidFill>
                  <a:srgbClr val="000080"/>
                </a:solidFill>
              </a:rPr>
              <a:t>, high-x </a:t>
            </a:r>
            <a:r>
              <a:rPr lang="en-US" b="0" dirty="0" smtClean="0">
                <a:solidFill>
                  <a:srgbClr val="000080"/>
                </a:solidFill>
              </a:rPr>
              <a:t>jets, ...</a:t>
            </a:r>
            <a:endParaRPr lang="en-US" b="0" dirty="0" smtClean="0">
              <a:solidFill>
                <a:srgbClr val="000080"/>
              </a:solidFill>
            </a:endParaRPr>
          </a:p>
          <a:p>
            <a:pPr marL="742950" lvl="1" indent="-285750" eaLnBrk="1" hangingPunct="1">
              <a:defRPr/>
            </a:pPr>
            <a:r>
              <a:rPr lang="en-US" b="0" dirty="0">
                <a:solidFill>
                  <a:srgbClr val="000080"/>
                </a:solidFill>
              </a:rPr>
              <a:t>F</a:t>
            </a:r>
            <a:r>
              <a:rPr lang="en-US" b="0" dirty="0" smtClean="0">
                <a:solidFill>
                  <a:srgbClr val="000080"/>
                </a:solidFill>
              </a:rPr>
              <a:t>ixed </a:t>
            </a:r>
            <a:r>
              <a:rPr lang="en-US" b="0" dirty="0">
                <a:solidFill>
                  <a:srgbClr val="000080"/>
                </a:solidFill>
              </a:rPr>
              <a:t>target </a:t>
            </a:r>
            <a:r>
              <a:rPr lang="en-US" b="0" dirty="0" smtClean="0">
                <a:solidFill>
                  <a:srgbClr val="000080"/>
                </a:solidFill>
              </a:rPr>
              <a:t>experiments, ... others, ...</a:t>
            </a:r>
            <a:endParaRPr lang="en-US" b="0" dirty="0"/>
          </a:p>
          <a:p>
            <a:pPr marL="379413" indent="-285750" eaLnBrk="1" hangingPunct="1">
              <a:lnSpc>
                <a:spcPct val="112000"/>
              </a:lnSpc>
              <a:defRPr/>
            </a:pPr>
            <a:endParaRPr lang="en-US" b="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1819357" y="5584959"/>
            <a:ext cx="2529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80"/>
                </a:solidFill>
              </a:rPr>
              <a:t>-</a:t>
            </a:r>
            <a:endParaRPr lang="en-GB" dirty="0">
              <a:solidFill>
                <a:srgbClr val="000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70242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452" name="Picture 5" descr="cmsChargedParticleCount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6763" y="1217613"/>
            <a:ext cx="4416425" cy="431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05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276" y="103188"/>
            <a:ext cx="8851900" cy="544512"/>
          </a:xfrm>
        </p:spPr>
        <p:txBody>
          <a:bodyPr/>
          <a:lstStyle/>
          <a:p>
            <a:pPr eaLnBrk="1" hangingPunct="1">
              <a:defRPr/>
            </a:pPr>
            <a:r>
              <a:rPr lang="en-GB" sz="2300" dirty="0" smtClean="0">
                <a:cs typeface="+mj-cs"/>
              </a:rPr>
              <a:t>And what </a:t>
            </a:r>
            <a:r>
              <a:rPr lang="en-GB" sz="2300" dirty="0" smtClean="0">
                <a:cs typeface="+mj-cs"/>
              </a:rPr>
              <a:t>about LHC 900 GeV and 2.32 TeV data? </a:t>
            </a:r>
            <a:r>
              <a:rPr lang="en-GB" sz="2300" dirty="0" smtClean="0">
                <a:cs typeface="+mj-cs"/>
              </a:rPr>
              <a:t>7 </a:t>
            </a:r>
            <a:r>
              <a:rPr lang="en-GB" sz="2300" dirty="0" smtClean="0">
                <a:cs typeface="+mj-cs"/>
              </a:rPr>
              <a:t>TeV data?</a:t>
            </a:r>
            <a:endParaRPr lang="en-GB" dirty="0" smtClean="0">
              <a:cs typeface="+mj-cs"/>
            </a:endParaRPr>
          </a:p>
        </p:txBody>
      </p:sp>
      <p:sp>
        <p:nvSpPr>
          <p:cNvPr id="905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7650" y="4511655"/>
            <a:ext cx="4821438" cy="1541462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GB" sz="1800" dirty="0" smtClean="0">
                <a:cs typeface="+mn-cs"/>
              </a:rPr>
              <a:t>Early LHC measurements made using data at a unique centre of masses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sz="1800" dirty="0" smtClean="0">
                <a:cs typeface="+mn-cs"/>
              </a:rPr>
              <a:t>Is the 2010 </a:t>
            </a:r>
            <a:r>
              <a:rPr lang="en-GB" sz="1800" dirty="0" smtClean="0">
                <a:cs typeface="+mn-cs"/>
              </a:rPr>
              <a:t>low pile up 7 TeV data </a:t>
            </a:r>
            <a:r>
              <a:rPr lang="en-GB" sz="1800" dirty="0" smtClean="0">
                <a:cs typeface="+mn-cs"/>
              </a:rPr>
              <a:t>“safe”?</a:t>
            </a:r>
            <a:endParaRPr lang="en-GB" sz="1800" dirty="0" smtClean="0">
              <a:cs typeface="+mn-cs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GB" sz="1800" dirty="0" smtClean="0">
                <a:cs typeface="+mn-cs"/>
              </a:rPr>
              <a:t>What happens </a:t>
            </a:r>
            <a:r>
              <a:rPr lang="en-GB" sz="1800" dirty="0" smtClean="0">
                <a:cs typeface="+mn-cs"/>
              </a:rPr>
              <a:t>to Run 1 data when the 14 </a:t>
            </a:r>
            <a:r>
              <a:rPr lang="en-GB" sz="1800" dirty="0" smtClean="0">
                <a:cs typeface="+mn-cs"/>
              </a:rPr>
              <a:t>TeV </a:t>
            </a:r>
            <a:r>
              <a:rPr lang="en-GB" sz="1800" dirty="0" smtClean="0">
                <a:cs typeface="+mn-cs"/>
              </a:rPr>
              <a:t>collisions come? </a:t>
            </a:r>
            <a:r>
              <a:rPr lang="en-GB" sz="1800" dirty="0">
                <a:cs typeface="+mn-cs"/>
              </a:rPr>
              <a:t>S</a:t>
            </a:r>
            <a:r>
              <a:rPr lang="en-GB" sz="1800" dirty="0" smtClean="0">
                <a:cs typeface="+mn-cs"/>
              </a:rPr>
              <a:t>omething like what happened at the TeVatron?</a:t>
            </a:r>
            <a:endParaRPr lang="en-GB" dirty="0" smtClean="0">
              <a:cs typeface="+mn-cs"/>
            </a:endParaRPr>
          </a:p>
        </p:txBody>
      </p:sp>
      <p:pic>
        <p:nvPicPr>
          <p:cNvPr id="104451" name="Picture 4" descr="cmsChargedParticleCountingTabl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775" y="2757879"/>
            <a:ext cx="4316413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05222" name="Line 6"/>
          <p:cNvSpPr>
            <a:spLocks noChangeShapeType="1"/>
          </p:cNvSpPr>
          <p:nvPr/>
        </p:nvSpPr>
        <p:spPr bwMode="auto">
          <a:xfrm>
            <a:off x="7654925" y="3614738"/>
            <a:ext cx="0" cy="469900"/>
          </a:xfrm>
          <a:prstGeom prst="line">
            <a:avLst/>
          </a:prstGeom>
          <a:noFill/>
          <a:ln w="15875">
            <a:solidFill>
              <a:srgbClr val="FF000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GB">
              <a:cs typeface="+mn-cs"/>
            </a:endParaRPr>
          </a:p>
        </p:txBody>
      </p:sp>
      <p:sp>
        <p:nvSpPr>
          <p:cNvPr id="905223" name="Line 7"/>
          <p:cNvSpPr>
            <a:spLocks noChangeShapeType="1"/>
          </p:cNvSpPr>
          <p:nvPr/>
        </p:nvSpPr>
        <p:spPr bwMode="auto">
          <a:xfrm>
            <a:off x="8121650" y="3281363"/>
            <a:ext cx="0" cy="469900"/>
          </a:xfrm>
          <a:prstGeom prst="line">
            <a:avLst/>
          </a:prstGeom>
          <a:noFill/>
          <a:ln w="15875">
            <a:solidFill>
              <a:srgbClr val="FF000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GB">
              <a:cs typeface="+mn-cs"/>
            </a:endParaRPr>
          </a:p>
        </p:txBody>
      </p:sp>
      <p:sp>
        <p:nvSpPr>
          <p:cNvPr id="905224" name="Line 8"/>
          <p:cNvSpPr>
            <a:spLocks noChangeShapeType="1"/>
          </p:cNvSpPr>
          <p:nvPr/>
        </p:nvSpPr>
        <p:spPr bwMode="auto">
          <a:xfrm>
            <a:off x="8597900" y="2757488"/>
            <a:ext cx="0" cy="469900"/>
          </a:xfrm>
          <a:prstGeom prst="line">
            <a:avLst/>
          </a:prstGeom>
          <a:noFill/>
          <a:ln w="15875">
            <a:solidFill>
              <a:srgbClr val="FF000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GB">
              <a:cs typeface="+mn-cs"/>
            </a:endParaRPr>
          </a:p>
        </p:txBody>
      </p:sp>
      <p:pic>
        <p:nvPicPr>
          <p:cNvPr id="104457" name="Picture 10" descr="lhcJubel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562" y="873125"/>
            <a:ext cx="2647947" cy="1765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458" name="Picture 11" descr="atlas20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6621" y="840674"/>
            <a:ext cx="2155825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 important question: What is HEP data?</a:t>
            </a:r>
            <a:endParaRPr lang="en-GB" dirty="0"/>
          </a:p>
        </p:txBody>
      </p:sp>
      <p:grpSp>
        <p:nvGrpSpPr>
          <p:cNvPr id="3" name="Group 2"/>
          <p:cNvGrpSpPr/>
          <p:nvPr/>
        </p:nvGrpSpPr>
        <p:grpSpPr>
          <a:xfrm>
            <a:off x="120949" y="798285"/>
            <a:ext cx="3761621" cy="2140857"/>
            <a:chOff x="120949" y="798285"/>
            <a:chExt cx="3761621" cy="2140857"/>
          </a:xfrm>
        </p:grpSpPr>
        <p:sp>
          <p:nvSpPr>
            <p:cNvPr id="20" name="Rectangle 19"/>
            <p:cNvSpPr/>
            <p:nvPr/>
          </p:nvSpPr>
          <p:spPr bwMode="auto">
            <a:xfrm>
              <a:off x="120949" y="798285"/>
              <a:ext cx="3682982" cy="2140857"/>
            </a:xfrm>
            <a:prstGeom prst="rect">
              <a:avLst/>
            </a:prstGeom>
            <a:solidFill>
              <a:srgbClr val="C8E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solidFill>
                    <a:srgbClr val="FFFFFF"/>
                  </a:solidFill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pic>
          <p:nvPicPr>
            <p:cNvPr id="6" name="Picture 15" descr="tape_robot_200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2047" y="836613"/>
              <a:ext cx="1465493" cy="202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1628221" y="834574"/>
              <a:ext cx="2254349" cy="206210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000080"/>
                  </a:solidFill>
                </a:rPr>
                <a:t>Digital information</a:t>
              </a:r>
            </a:p>
            <a:p>
              <a:r>
                <a:rPr lang="en-GB" sz="1400" dirty="0" smtClean="0"/>
                <a:t>The data themselves, volume estimates for preservation data of the </a:t>
              </a:r>
            </a:p>
            <a:p>
              <a:r>
                <a:rPr lang="en-GB" sz="1400" dirty="0" smtClean="0"/>
                <a:t>order of </a:t>
              </a:r>
              <a:r>
                <a:rPr lang="en-GB" sz="1400" dirty="0" smtClean="0">
                  <a:solidFill>
                    <a:srgbClr val="FF0000"/>
                  </a:solidFill>
                </a:rPr>
                <a:t>a few to 10 PB</a:t>
              </a:r>
            </a:p>
            <a:p>
              <a:endParaRPr lang="en-GB" sz="1400" dirty="0" smtClean="0"/>
            </a:p>
            <a:p>
              <a:r>
                <a:rPr lang="en-GB" sz="1400" dirty="0" smtClean="0"/>
                <a:t>Other digital sources such as databases to also be considered </a:t>
              </a: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5902472" y="4160763"/>
            <a:ext cx="3144761" cy="1923142"/>
            <a:chOff x="5757332" y="4160763"/>
            <a:chExt cx="3144761" cy="1923142"/>
          </a:xfrm>
        </p:grpSpPr>
        <p:sp>
          <p:nvSpPr>
            <p:cNvPr id="24" name="Rectangle 23"/>
            <p:cNvSpPr/>
            <p:nvPr/>
          </p:nvSpPr>
          <p:spPr bwMode="auto">
            <a:xfrm>
              <a:off x="5757332" y="4184953"/>
              <a:ext cx="3144761" cy="1898952"/>
            </a:xfrm>
            <a:prstGeom prst="rect">
              <a:avLst/>
            </a:prstGeom>
            <a:solidFill>
              <a:srgbClr val="C8E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180666" y="4160763"/>
              <a:ext cx="2248532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000080"/>
                  </a:solidFill>
                </a:rPr>
                <a:t>Expertise and people</a:t>
              </a:r>
              <a:endParaRPr lang="en-GB" dirty="0">
                <a:solidFill>
                  <a:srgbClr val="000080"/>
                </a:solidFill>
              </a:endParaRPr>
            </a:p>
          </p:txBody>
        </p:sp>
        <p:pic>
          <p:nvPicPr>
            <p:cNvPr id="19" name="Picture 18" descr="1000fb-1_70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88478" y="4541838"/>
              <a:ext cx="3028950" cy="147199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9" name="Group 48"/>
          <p:cNvGrpSpPr/>
          <p:nvPr/>
        </p:nvGrpSpPr>
        <p:grpSpPr>
          <a:xfrm>
            <a:off x="3084284" y="3722911"/>
            <a:ext cx="2510972" cy="2590800"/>
            <a:chOff x="3011714" y="3722911"/>
            <a:chExt cx="2510972" cy="2590800"/>
          </a:xfrm>
        </p:grpSpPr>
        <p:sp>
          <p:nvSpPr>
            <p:cNvPr id="37" name="Rectangle 36"/>
            <p:cNvSpPr/>
            <p:nvPr/>
          </p:nvSpPr>
          <p:spPr bwMode="auto">
            <a:xfrm>
              <a:off x="3011714" y="3722911"/>
              <a:ext cx="2510972" cy="2590800"/>
            </a:xfrm>
            <a:prstGeom prst="rect">
              <a:avLst/>
            </a:prstGeom>
            <a:solidFill>
              <a:srgbClr val="C8E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072189" y="3773711"/>
              <a:ext cx="2140857" cy="76944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000080"/>
                  </a:solidFill>
                </a:rPr>
                <a:t>Documentation</a:t>
              </a:r>
            </a:p>
            <a:p>
              <a:r>
                <a:rPr lang="en-US" sz="1400" dirty="0" smtClean="0">
                  <a:solidFill>
                    <a:srgbClr val="000000"/>
                  </a:solidFill>
                </a:rPr>
                <a:t>Internal publications</a:t>
              </a:r>
              <a:r>
                <a:rPr lang="en-US" sz="1400" dirty="0">
                  <a:solidFill>
                    <a:srgbClr val="000000"/>
                  </a:solidFill>
                </a:rPr>
                <a:t>, notes, manuals, slides</a:t>
              </a:r>
              <a:endParaRPr lang="en-GB" sz="1400" dirty="0">
                <a:solidFill>
                  <a:srgbClr val="000000"/>
                </a:solidFill>
              </a:endParaRPr>
            </a:p>
          </p:txBody>
        </p:sp>
        <p:pic>
          <p:nvPicPr>
            <p:cNvPr id="26" name="Picture 8" descr="Picture 33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53"/>
            <a:stretch>
              <a:fillRect/>
            </a:stretch>
          </p:blipFill>
          <p:spPr bwMode="auto">
            <a:xfrm>
              <a:off x="3073450" y="4559902"/>
              <a:ext cx="1040670" cy="167549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8" name="Picture 37" descr="slide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22814" y="4596186"/>
              <a:ext cx="1232138" cy="919238"/>
            </a:xfrm>
            <a:prstGeom prst="rect">
              <a:avLst/>
            </a:prstGeom>
            <a:ln>
              <a:noFill/>
            </a:ln>
          </p:spPr>
        </p:pic>
        <p:pic>
          <p:nvPicPr>
            <p:cNvPr id="39" name="Picture 38" descr="400px-CMS_Slice.gif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21236" y="5595619"/>
              <a:ext cx="1242014" cy="633427"/>
            </a:xfrm>
            <a:prstGeom prst="rect">
              <a:avLst/>
            </a:prstGeom>
            <a:ln>
              <a:noFill/>
            </a:ln>
          </p:spPr>
        </p:pic>
      </p:grpSp>
      <p:grpSp>
        <p:nvGrpSpPr>
          <p:cNvPr id="50" name="Group 49"/>
          <p:cNvGrpSpPr/>
          <p:nvPr/>
        </p:nvGrpSpPr>
        <p:grpSpPr>
          <a:xfrm>
            <a:off x="120952" y="3079448"/>
            <a:ext cx="2624667" cy="3246362"/>
            <a:chOff x="157237" y="3079448"/>
            <a:chExt cx="2624667" cy="3246362"/>
          </a:xfrm>
        </p:grpSpPr>
        <p:sp>
          <p:nvSpPr>
            <p:cNvPr id="21" name="Rectangle 20"/>
            <p:cNvSpPr/>
            <p:nvPr/>
          </p:nvSpPr>
          <p:spPr bwMode="auto">
            <a:xfrm>
              <a:off x="157237" y="3079448"/>
              <a:ext cx="2624667" cy="3246362"/>
            </a:xfrm>
            <a:prstGeom prst="rect">
              <a:avLst/>
            </a:prstGeom>
            <a:solidFill>
              <a:srgbClr val="C8E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pic>
          <p:nvPicPr>
            <p:cNvPr id="7" name="Picture 11" descr="Picture 341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2891" y="4653486"/>
              <a:ext cx="2524349" cy="42778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19" descr="inspire_logo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9184" y="3531809"/>
              <a:ext cx="2317100" cy="544286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205620" y="3120571"/>
              <a:ext cx="1404551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0080"/>
                  </a:solidFill>
                </a:rPr>
                <a:t>Publications </a:t>
              </a:r>
              <a:endParaRPr lang="en-GB" dirty="0">
                <a:solidFill>
                  <a:srgbClr val="000080"/>
                </a:solidFill>
              </a:endParaRPr>
            </a:p>
          </p:txBody>
        </p:sp>
        <p:pic>
          <p:nvPicPr>
            <p:cNvPr id="10" name="Picture 10" descr="Picture 23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150" y="4175650"/>
              <a:ext cx="2468809" cy="396349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12" descr="arxiv.png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32860" y="3146163"/>
              <a:ext cx="882951" cy="305103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1" name="Picture 40" descr="physics-letters-b.gif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5426" y="5128381"/>
              <a:ext cx="775607" cy="1034142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2" name="Picture 41" descr="cda_displayimage.jpg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64125" y="5119308"/>
              <a:ext cx="772591" cy="1025072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36" name="Rectangle 35"/>
          <p:cNvSpPr/>
          <p:nvPr/>
        </p:nvSpPr>
        <p:spPr bwMode="auto">
          <a:xfrm>
            <a:off x="3901918" y="812805"/>
            <a:ext cx="2762553" cy="2815766"/>
          </a:xfrm>
          <a:prstGeom prst="rect">
            <a:avLst/>
          </a:prstGeom>
          <a:solidFill>
            <a:srgbClr val="C8E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894664" y="822480"/>
            <a:ext cx="156028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80"/>
                </a:solidFill>
              </a:rPr>
              <a:t>Software</a:t>
            </a:r>
          </a:p>
          <a:p>
            <a:r>
              <a:rPr lang="en-US" sz="1400" dirty="0">
                <a:solidFill>
                  <a:srgbClr val="000000"/>
                </a:solidFill>
              </a:rPr>
              <a:t>Simulation, reconstruction, analysis, </a:t>
            </a:r>
            <a:r>
              <a:rPr lang="en-US" sz="1400" dirty="0" smtClean="0">
                <a:solidFill>
                  <a:srgbClr val="000000"/>
                </a:solidFill>
              </a:rPr>
              <a:t>user, in addition to any external dependencies</a:t>
            </a:r>
            <a:endParaRPr lang="en-GB" sz="1400" dirty="0">
              <a:solidFill>
                <a:srgbClr val="000000"/>
              </a:solidFill>
            </a:endParaRPr>
          </a:p>
        </p:txBody>
      </p:sp>
      <p:pic>
        <p:nvPicPr>
          <p:cNvPr id="27" name="Picture 16" descr="babarcollabo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7232" y="2540844"/>
            <a:ext cx="1196521" cy="853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Picture 39" descr="opal-det.jp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3523" y="869044"/>
            <a:ext cx="1366756" cy="1290512"/>
          </a:xfrm>
          <a:prstGeom prst="rect">
            <a:avLst/>
          </a:prstGeom>
        </p:spPr>
      </p:pic>
      <p:pic>
        <p:nvPicPr>
          <p:cNvPr id="44" name="Picture 43" descr="cernlib2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9444" y="2987508"/>
            <a:ext cx="1400987" cy="544286"/>
          </a:xfrm>
          <a:prstGeom prst="rect">
            <a:avLst/>
          </a:prstGeom>
        </p:spPr>
      </p:pic>
      <p:grpSp>
        <p:nvGrpSpPr>
          <p:cNvPr id="48" name="Group 47"/>
          <p:cNvGrpSpPr/>
          <p:nvPr/>
        </p:nvGrpSpPr>
        <p:grpSpPr>
          <a:xfrm>
            <a:off x="6809615" y="805543"/>
            <a:ext cx="2273904" cy="3173791"/>
            <a:chOff x="6688665" y="841828"/>
            <a:chExt cx="2273904" cy="3173791"/>
          </a:xfrm>
        </p:grpSpPr>
        <p:sp>
          <p:nvSpPr>
            <p:cNvPr id="35" name="Rectangle 34"/>
            <p:cNvSpPr/>
            <p:nvPr/>
          </p:nvSpPr>
          <p:spPr bwMode="auto">
            <a:xfrm>
              <a:off x="6688665" y="841828"/>
              <a:ext cx="2220685" cy="3173791"/>
            </a:xfrm>
            <a:prstGeom prst="rect">
              <a:avLst/>
            </a:prstGeom>
            <a:solidFill>
              <a:srgbClr val="C8E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724950" y="846667"/>
              <a:ext cx="2237619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000080"/>
                  </a:solidFill>
                </a:rPr>
                <a:t>Meta information</a:t>
              </a:r>
            </a:p>
            <a:p>
              <a:r>
                <a:rPr lang="en-US" sz="1400" dirty="0"/>
                <a:t>Hyper-news, messages, wikis, </a:t>
              </a:r>
              <a:r>
                <a:rPr lang="en-US" sz="1400" dirty="0" smtClean="0"/>
                <a:t>user forums..</a:t>
              </a:r>
              <a:endParaRPr lang="en-US" sz="1400" dirty="0"/>
            </a:p>
            <a:p>
              <a:endParaRPr lang="en-GB" dirty="0"/>
            </a:p>
          </p:txBody>
        </p:sp>
        <p:pic>
          <p:nvPicPr>
            <p:cNvPr id="29" name="Picture 13" descr="atlasNews"/>
            <p:cNvPicPr>
              <a:picLocks noChangeAspect="1" noChangeArrowheads="1"/>
            </p:cNvPicPr>
            <p:nvPr/>
          </p:nvPicPr>
          <p:blipFill rotWithShape="1"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6880"/>
            <a:stretch/>
          </p:blipFill>
          <p:spPr bwMode="auto">
            <a:xfrm>
              <a:off x="6826272" y="2854467"/>
              <a:ext cx="1979059" cy="100390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29" descr="twiki.png"/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77657" y="1657043"/>
              <a:ext cx="2015763" cy="71567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5" name="Picture 44" descr="slacNews.png"/>
            <p:cNvPicPr>
              <a:picLocks noChangeAspect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33809" y="2470876"/>
              <a:ext cx="1947333" cy="293032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52" name="Picture 51" descr="rootlogo.gif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2013" y="2261809"/>
            <a:ext cx="1147318" cy="673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67381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DPHEP models of HEP data preservation</a:t>
            </a:r>
            <a:endParaRPr lang="en-GB" dirty="0"/>
          </a:p>
        </p:txBody>
      </p:sp>
      <p:graphicFrame>
        <p:nvGraphicFramePr>
          <p:cNvPr id="4" name="Group 1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9854697"/>
              </p:ext>
            </p:extLst>
          </p:nvPr>
        </p:nvGraphicFramePr>
        <p:xfrm>
          <a:off x="697958" y="1084375"/>
          <a:ext cx="8374545" cy="1951038"/>
        </p:xfrm>
        <a:graphic>
          <a:graphicData uri="http://schemas.openxmlformats.org/drawingml/2006/table">
            <a:tbl>
              <a:tblPr/>
              <a:tblGrid>
                <a:gridCol w="244357"/>
                <a:gridCol w="3659747"/>
                <a:gridCol w="2975429"/>
                <a:gridCol w="1495012"/>
              </a:tblGrid>
              <a:tr h="30485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F28E00"/>
                        </a:buClr>
                        <a:buSzTx/>
                        <a:buFont typeface="Arial Black" charset="0"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Preservation Model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F28E00"/>
                        </a:buClr>
                        <a:buSzTx/>
                        <a:buFont typeface="Arial Black" charset="0"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Use Case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F28E00"/>
                        </a:buClr>
                        <a:buSzTx/>
                        <a:buFont typeface="Arial Black" charset="0"/>
                        <a:buNone/>
                        <a:tabLst/>
                      </a:pPr>
                      <a:endParaRPr kumimoji="0" lang="en-GB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80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F28E00"/>
                        </a:buClr>
                        <a:buSzTx/>
                        <a:buFont typeface="Arial Black" charset="0"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1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F28E00"/>
                        </a:buClr>
                        <a:buSzTx/>
                        <a:buFont typeface="Arial Black" charset="0"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Provide additional documentation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F28E00"/>
                        </a:buClr>
                        <a:buSzTx/>
                        <a:buFont typeface="Arial Black" charset="0"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Publication related info search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F28E00"/>
                        </a:buClr>
                        <a:buSzTx/>
                        <a:buFont typeface="Arial Black" charset="0"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Documentation</a:t>
                      </a:r>
                      <a:endParaRPr kumimoji="0" lang="en-GB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80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04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F28E00"/>
                        </a:buClr>
                        <a:buSzTx/>
                        <a:buFont typeface="Arial Black" charset="0"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2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F28E00"/>
                        </a:buClr>
                        <a:buSzTx/>
                        <a:buFont typeface="Arial Black" charset="0"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Preserve the data in a simplified format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F28E00"/>
                        </a:buClr>
                        <a:buSzTx/>
                        <a:buFont typeface="Arial Black" charset="0"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Outreach, simple training analyses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F28E00"/>
                        </a:buClr>
                        <a:buSzTx/>
                        <a:buFont typeface="Arial Black" charset="0"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Outreach</a:t>
                      </a:r>
                      <a:endParaRPr kumimoji="0" lang="en-GB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80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85000"/>
                      </a:schemeClr>
                    </a:solidFill>
                  </a:tcPr>
                </a:tc>
              </a:tr>
              <a:tr h="5182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F28E00"/>
                        </a:buClr>
                        <a:buSzTx/>
                        <a:buFont typeface="Arial Black" charset="0"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3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F28E00"/>
                        </a:buClr>
                        <a:buSzTx/>
                        <a:buFont typeface="Arial Black" charset="0"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Preserve the analysis level software and data format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F28E00"/>
                        </a:buClr>
                        <a:buSzTx/>
                        <a:buFont typeface="Arial Black" charset="0"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Full scientific analysis, based on the existing reconstruction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F28E00"/>
                        </a:buClr>
                        <a:buSzTx/>
                        <a:buFont typeface="Arial Black" charset="0"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Technical Preservation Projects</a:t>
                      </a:r>
                      <a:endParaRPr kumimoji="0" lang="en-GB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80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5182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F28E00"/>
                        </a:buClr>
                        <a:buSzTx/>
                        <a:buFont typeface="Arial Black" charset="0"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4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F28E00"/>
                        </a:buClr>
                        <a:buSzTx/>
                        <a:buFont typeface="Arial Black" charset="0"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Preserve the reconstruction and simulation software as well as the basic level data  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F28E00"/>
                        </a:buClr>
                        <a:buSzTx/>
                        <a:buFont typeface="Arial Black" charset="0"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Retain the full potential of the experimental data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F28E00"/>
                        </a:buClr>
                        <a:buSzTx/>
                        <a:buFont typeface="Arial Black" charset="0"/>
                        <a:buNone/>
                        <a:tabLst/>
                      </a:pP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874000" y="6507238"/>
            <a:ext cx="1846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282575" y="3233143"/>
            <a:ext cx="8520113" cy="1110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628650" indent="-184150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charset="0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2pPr>
            <a:lvl3pPr marL="1236663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charset="0"/>
              <a:defRPr sz="1200">
                <a:solidFill>
                  <a:schemeClr val="tx1"/>
                </a:solidFill>
                <a:latin typeface="+mn-lt"/>
                <a:ea typeface="+mn-ea"/>
              </a:defRPr>
            </a:lvl3pPr>
            <a:lvl4pPr marL="164465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charset="0"/>
              <a:buChar char="§"/>
              <a:defRPr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GB" b="0" dirty="0" smtClean="0"/>
              <a:t>These are the original definitions of DPHEP preservation levels from the 2009 publication</a:t>
            </a:r>
          </a:p>
          <a:p>
            <a:pPr lvl="1"/>
            <a:r>
              <a:rPr lang="en-GB" b="0" dirty="0" smtClean="0">
                <a:solidFill>
                  <a:srgbClr val="000080"/>
                </a:solidFill>
              </a:rPr>
              <a:t>Still valid now, although interaction between the levels now better understood</a:t>
            </a:r>
          </a:p>
          <a:p>
            <a:r>
              <a:rPr lang="en-GB" b="0" dirty="0" smtClean="0"/>
              <a:t>Originally idea was a progression, an inclusive level structure, but now seen as complementary initiatives</a:t>
            </a:r>
          </a:p>
          <a:p>
            <a:r>
              <a:rPr lang="en-GB" b="0" dirty="0" smtClean="0"/>
              <a:t>Three levels representing three areas:</a:t>
            </a:r>
          </a:p>
          <a:p>
            <a:pPr lvl="1"/>
            <a:r>
              <a:rPr lang="en-GB" sz="2000" b="0" dirty="0" smtClean="0">
                <a:solidFill>
                  <a:srgbClr val="000080"/>
                </a:solidFill>
              </a:rPr>
              <a:t>Documentation, Outreach and Technical Preservation Projects  </a:t>
            </a:r>
          </a:p>
        </p:txBody>
      </p:sp>
      <p:sp>
        <p:nvSpPr>
          <p:cNvPr id="7" name="Line 117"/>
          <p:cNvSpPr>
            <a:spLocks noChangeShapeType="1"/>
          </p:cNvSpPr>
          <p:nvPr/>
        </p:nvSpPr>
        <p:spPr bwMode="auto">
          <a:xfrm>
            <a:off x="572698" y="949574"/>
            <a:ext cx="0" cy="21859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GB">
              <a:cs typeface="+mn-cs"/>
            </a:endParaRPr>
          </a:p>
        </p:txBody>
      </p:sp>
      <p:sp>
        <p:nvSpPr>
          <p:cNvPr id="9" name="Rectangle 119"/>
          <p:cNvSpPr>
            <a:spLocks noChangeArrowheads="1"/>
          </p:cNvSpPr>
          <p:nvPr/>
        </p:nvSpPr>
        <p:spPr bwMode="auto">
          <a:xfrm rot="16200000">
            <a:off x="-824542" y="1804501"/>
            <a:ext cx="229242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1400" b="0" dirty="0" smtClean="0">
                <a:cs typeface="+mn-cs"/>
              </a:rPr>
              <a:t>Increasing cost</a:t>
            </a:r>
            <a:r>
              <a:rPr lang="en-GB" sz="1400" b="0" dirty="0">
                <a:cs typeface="+mn-cs"/>
              </a:rPr>
              <a:t>, complexity and benefits</a:t>
            </a:r>
          </a:p>
        </p:txBody>
      </p:sp>
    </p:spTree>
    <p:extLst>
      <p:ext uri="{BB962C8B-B14F-4D97-AF65-F5344CB8AC3E}">
        <p14:creationId xmlns:p14="http://schemas.microsoft.com/office/powerpoint/2010/main" val="41368501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Level 1: Documentation</a:t>
            </a:r>
            <a:endParaRPr lang="en-GB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254851" y="810970"/>
            <a:ext cx="8748999" cy="1511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628650" indent="-184150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charset="0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2pPr>
            <a:lvl3pPr marL="1236663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charset="0"/>
              <a:defRPr sz="1200">
                <a:solidFill>
                  <a:schemeClr val="tx1"/>
                </a:solidFill>
                <a:latin typeface="+mn-lt"/>
                <a:ea typeface="+mn-ea"/>
              </a:defRPr>
            </a:lvl3pPr>
            <a:lvl4pPr marL="164465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charset="0"/>
              <a:buChar char="§"/>
              <a:defRPr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GB" b="0" dirty="0"/>
              <a:t>Dedicated documentation task forces set up by many experiments</a:t>
            </a:r>
          </a:p>
          <a:p>
            <a:pPr lvl="1"/>
            <a:r>
              <a:rPr lang="en-GB" b="0" dirty="0">
                <a:solidFill>
                  <a:srgbClr val="000080"/>
                </a:solidFill>
              </a:rPr>
              <a:t>Much material from pre-web days, or using all kinds of web </a:t>
            </a:r>
            <a:r>
              <a:rPr lang="en-GB" b="0" dirty="0" smtClean="0">
                <a:solidFill>
                  <a:srgbClr val="000080"/>
                </a:solidFill>
              </a:rPr>
              <a:t>applications</a:t>
            </a:r>
          </a:p>
          <a:p>
            <a:pPr lvl="2"/>
            <a:endParaRPr lang="en-GB" sz="600" b="0" dirty="0">
              <a:solidFill>
                <a:srgbClr val="000080"/>
              </a:solidFill>
            </a:endParaRPr>
          </a:p>
          <a:p>
            <a:r>
              <a:rPr lang="en-GB" dirty="0" smtClean="0"/>
              <a:t>Non-digital: </a:t>
            </a:r>
            <a:r>
              <a:rPr lang="en-GB" b="0" dirty="0" smtClean="0"/>
              <a:t>Cataloguing, scanning,</a:t>
            </a:r>
            <a:br>
              <a:rPr lang="en-GB" b="0" dirty="0" smtClean="0"/>
            </a:br>
            <a:r>
              <a:rPr lang="en-GB" b="0" dirty="0" smtClean="0"/>
              <a:t>photographing older material</a:t>
            </a:r>
          </a:p>
          <a:p>
            <a:pPr lvl="1"/>
            <a:r>
              <a:rPr lang="en-GB" b="0" dirty="0">
                <a:solidFill>
                  <a:srgbClr val="000090"/>
                </a:solidFill>
              </a:rPr>
              <a:t>P</a:t>
            </a:r>
            <a:r>
              <a:rPr lang="en-GB" b="0" dirty="0" smtClean="0">
                <a:solidFill>
                  <a:srgbClr val="000090"/>
                </a:solidFill>
              </a:rPr>
              <a:t>apers, notes, drawings, pre-web talks,</a:t>
            </a:r>
            <a:br>
              <a:rPr lang="en-GB" b="0" dirty="0" smtClean="0">
                <a:solidFill>
                  <a:srgbClr val="000090"/>
                </a:solidFill>
              </a:rPr>
            </a:br>
            <a:r>
              <a:rPr lang="en-GB" b="0" dirty="0" smtClean="0">
                <a:solidFill>
                  <a:srgbClr val="000090"/>
                </a:solidFill>
              </a:rPr>
              <a:t>detector schematics, blueprints, logbooks...</a:t>
            </a:r>
          </a:p>
          <a:p>
            <a:pPr lvl="1"/>
            <a:r>
              <a:rPr lang="en-GB" b="0" dirty="0" smtClean="0">
                <a:solidFill>
                  <a:srgbClr val="000080"/>
                </a:solidFill>
              </a:rPr>
              <a:t>New </a:t>
            </a:r>
            <a:r>
              <a:rPr lang="en-GB" b="0" i="1" dirty="0" smtClean="0">
                <a:solidFill>
                  <a:srgbClr val="000080"/>
                </a:solidFill>
              </a:rPr>
              <a:t>Virtual Archives </a:t>
            </a:r>
            <a:r>
              <a:rPr lang="en-GB" b="0" dirty="0" smtClean="0">
                <a:solidFill>
                  <a:srgbClr val="000080"/>
                </a:solidFill>
              </a:rPr>
              <a:t>established</a:t>
            </a:r>
          </a:p>
          <a:p>
            <a:pPr lvl="1"/>
            <a:endParaRPr lang="en-GB" sz="600" b="0" dirty="0"/>
          </a:p>
          <a:p>
            <a:r>
              <a:rPr lang="en-GB" dirty="0"/>
              <a:t>Digital: </a:t>
            </a:r>
            <a:r>
              <a:rPr lang="en-GB" b="0" dirty="0"/>
              <a:t>Securing and consolidating the existing content</a:t>
            </a:r>
          </a:p>
          <a:p>
            <a:pPr lvl="1"/>
            <a:r>
              <a:rPr lang="en-GB" b="0" dirty="0">
                <a:solidFill>
                  <a:srgbClr val="000090"/>
                </a:solidFill>
              </a:rPr>
              <a:t>Online shift tools, detector configuration files, electronic logbooks, detailed run info, web content from out-dated servers with dead links, wikis, meetings, talks, ..</a:t>
            </a:r>
            <a:r>
              <a:rPr lang="en-GB" b="0" dirty="0" smtClean="0">
                <a:solidFill>
                  <a:srgbClr val="000090"/>
                </a:solidFill>
              </a:rPr>
              <a:t>.</a:t>
            </a:r>
            <a:endParaRPr lang="en-GB" b="0" dirty="0" smtClean="0">
              <a:solidFill>
                <a:srgbClr val="000080"/>
              </a:solidFill>
            </a:endParaRPr>
          </a:p>
          <a:p>
            <a:pPr lvl="1"/>
            <a:endParaRPr lang="en-GB" b="0" dirty="0" smtClean="0"/>
          </a:p>
          <a:p>
            <a:pPr lvl="1"/>
            <a:endParaRPr lang="en-GB" b="0" dirty="0"/>
          </a:p>
          <a:p>
            <a:pPr lvl="1"/>
            <a:endParaRPr lang="en-GB" b="0" dirty="0" smtClean="0"/>
          </a:p>
          <a:p>
            <a:pPr lvl="1"/>
            <a:endParaRPr lang="en-GB" b="0" dirty="0" smtClean="0">
              <a:solidFill>
                <a:srgbClr val="000080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250015" y="4595077"/>
            <a:ext cx="4593063" cy="1808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628650" indent="-184150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charset="0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2pPr>
            <a:lvl3pPr marL="1236663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charset="0"/>
              <a:defRPr sz="1200">
                <a:solidFill>
                  <a:schemeClr val="tx1"/>
                </a:solidFill>
                <a:latin typeface="+mn-lt"/>
                <a:ea typeface="+mn-ea"/>
              </a:defRPr>
            </a:lvl3pPr>
            <a:lvl4pPr marL="164465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charset="0"/>
              <a:buChar char="§"/>
              <a:defRPr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lvl="1"/>
            <a:r>
              <a:rPr lang="en-GB" b="0" dirty="0" smtClean="0">
                <a:solidFill>
                  <a:srgbClr val="000080"/>
                </a:solidFill>
              </a:rPr>
              <a:t>Replacement of old web servers by   VMs, hosted by the computer centres</a:t>
            </a:r>
          </a:p>
          <a:p>
            <a:pPr lvl="1"/>
            <a:r>
              <a:rPr lang="en-GB" b="0" dirty="0">
                <a:solidFill>
                  <a:srgbClr val="000080"/>
                </a:solidFill>
              </a:rPr>
              <a:t>R</a:t>
            </a:r>
            <a:r>
              <a:rPr lang="en-GB" b="0" dirty="0" smtClean="0">
                <a:solidFill>
                  <a:srgbClr val="000080"/>
                </a:solidFill>
              </a:rPr>
              <a:t>eplacement of old pages to newer technologies such as wikis</a:t>
            </a:r>
          </a:p>
          <a:p>
            <a:pPr lvl="1"/>
            <a:r>
              <a:rPr lang="en-GB" b="0" dirty="0" smtClean="0">
                <a:solidFill>
                  <a:srgbClr val="000080"/>
                </a:solidFill>
              </a:rPr>
              <a:t>Use of external services like INSPIRE   for hosting collaboration material</a:t>
            </a:r>
          </a:p>
        </p:txBody>
      </p:sp>
      <p:pic>
        <p:nvPicPr>
          <p:cNvPr id="7" name="Picture 6" descr="h1basement.png"/>
          <p:cNvPicPr>
            <a:picLocks noChangeAspect="1"/>
          </p:cNvPicPr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" r="13390"/>
          <a:stretch/>
        </p:blipFill>
        <p:spPr>
          <a:xfrm>
            <a:off x="4939939" y="1837053"/>
            <a:ext cx="4143522" cy="1800459"/>
          </a:xfrm>
          <a:prstGeom prst="rect">
            <a:avLst/>
          </a:prstGeom>
        </p:spPr>
      </p:pic>
      <p:pic>
        <p:nvPicPr>
          <p:cNvPr id="22" name="Picture 21" descr="zeusInspireNotes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45" t="40200" b="8245"/>
          <a:stretch/>
        </p:blipFill>
        <p:spPr>
          <a:xfrm>
            <a:off x="4746216" y="4670653"/>
            <a:ext cx="4365498" cy="1678850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30093" y="4682330"/>
            <a:ext cx="525909" cy="420727"/>
          </a:xfrm>
          <a:prstGeom prst="rect">
            <a:avLst/>
          </a:prstGeom>
        </p:spPr>
      </p:pic>
      <p:pic>
        <p:nvPicPr>
          <p:cNvPr id="25" name="Picture 65" descr="inspire_log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2122" y="5714552"/>
            <a:ext cx="1625017" cy="381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44514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</a:t>
            </a:r>
            <a:r>
              <a:rPr lang="en-GB" dirty="0" smtClean="0"/>
              <a:t>xperimental particle physics in the collider era</a:t>
            </a:r>
            <a:endParaRPr lang="en-GB" dirty="0"/>
          </a:p>
        </p:txBody>
      </p:sp>
      <p:pic>
        <p:nvPicPr>
          <p:cNvPr id="4" name="Picture 8" descr="UA1collis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" t="496" r="708" b="993"/>
          <a:stretch>
            <a:fillRect/>
          </a:stretch>
        </p:blipFill>
        <p:spPr bwMode="auto">
          <a:xfrm>
            <a:off x="5507904" y="2120460"/>
            <a:ext cx="1671585" cy="118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 descr="PRIN-STA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5611" y="801588"/>
            <a:ext cx="1551113" cy="11875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3" descr="lhc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316"/>
          <a:stretch>
            <a:fillRect/>
          </a:stretch>
        </p:blipFill>
        <p:spPr bwMode="auto">
          <a:xfrm>
            <a:off x="7205519" y="4811812"/>
            <a:ext cx="1731655" cy="1307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1" descr="ewuni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8756" y="3332154"/>
            <a:ext cx="1602341" cy="154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9" descr="lepCOMplot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2662" y="2120457"/>
            <a:ext cx="1931338" cy="1175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" name="Group 19"/>
          <p:cNvGrpSpPr/>
          <p:nvPr/>
        </p:nvGrpSpPr>
        <p:grpSpPr>
          <a:xfrm>
            <a:off x="7245317" y="827212"/>
            <a:ext cx="1794420" cy="1188000"/>
            <a:chOff x="3143771" y="850514"/>
            <a:chExt cx="1794420" cy="1188000"/>
          </a:xfrm>
        </p:grpSpPr>
        <p:pic>
          <p:nvPicPr>
            <p:cNvPr id="11" name="Picture 9" descr="JadeDet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43"/>
            <a:stretch>
              <a:fillRect/>
            </a:stretch>
          </p:blipFill>
          <p:spPr bwMode="auto">
            <a:xfrm>
              <a:off x="3143771" y="850514"/>
              <a:ext cx="1794420" cy="118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10" descr="JadeDetCover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95986" y="891053"/>
              <a:ext cx="852801" cy="1060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8" descr="peprings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1097" y="3340153"/>
            <a:ext cx="2006635" cy="1332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8" descr="tevWmass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1362" y="4877188"/>
            <a:ext cx="1514779" cy="1506634"/>
          </a:xfrm>
          <a:prstGeom prst="rect">
            <a:avLst/>
          </a:prstGeom>
          <a:ln>
            <a:noFill/>
          </a:ln>
        </p:spPr>
      </p:pic>
      <p:sp>
        <p:nvSpPr>
          <p:cNvPr id="26" name="Content Placeholder 2"/>
          <p:cNvSpPr>
            <a:spLocks noGrp="1"/>
          </p:cNvSpPr>
          <p:nvPr>
            <p:ph idx="1"/>
          </p:nvPr>
        </p:nvSpPr>
        <p:spPr>
          <a:xfrm>
            <a:off x="282575" y="907994"/>
            <a:ext cx="5135660" cy="5301925"/>
          </a:xfrm>
        </p:spPr>
        <p:txBody>
          <a:bodyPr/>
          <a:lstStyle/>
          <a:p>
            <a:r>
              <a:rPr lang="en-US" dirty="0"/>
              <a:t>A wide variety of physics results from many, often very different </a:t>
            </a:r>
            <a:r>
              <a:rPr lang="en-US" dirty="0" smtClean="0"/>
              <a:t>experiments</a:t>
            </a:r>
          </a:p>
          <a:p>
            <a:pPr lvl="1"/>
            <a:endParaRPr lang="en-US" dirty="0" smtClean="0"/>
          </a:p>
          <a:p>
            <a:r>
              <a:rPr lang="en-US" dirty="0"/>
              <a:t>E</a:t>
            </a:r>
            <a:r>
              <a:rPr lang="en-US" dirty="0" smtClean="0"/>
              <a:t>nergy frontier </a:t>
            </a:r>
            <a:r>
              <a:rPr lang="en-US" dirty="0"/>
              <a:t>probed with increasingly complex accelerator </a:t>
            </a:r>
            <a:r>
              <a:rPr lang="en-US" dirty="0" smtClean="0"/>
              <a:t>installations</a:t>
            </a:r>
          </a:p>
          <a:p>
            <a:pPr lvl="1"/>
            <a:r>
              <a:rPr lang="en-US" dirty="0" smtClean="0">
                <a:solidFill>
                  <a:srgbClr val="000080"/>
                </a:solidFill>
              </a:rPr>
              <a:t>New experiments typically supersede previous, similar ones - but not always</a:t>
            </a:r>
            <a:endParaRPr lang="en-US" b="1" dirty="0" smtClean="0">
              <a:solidFill>
                <a:srgbClr val="000080"/>
              </a:solidFill>
            </a:endParaRPr>
          </a:p>
          <a:p>
            <a:pPr lvl="1"/>
            <a:endParaRPr lang="en-US" dirty="0"/>
          </a:p>
          <a:p>
            <a:r>
              <a:rPr lang="en-US" dirty="0" smtClean="0"/>
              <a:t>Growth in size of the necessary international collaborations, as well as the diversity of the data management</a:t>
            </a:r>
          </a:p>
          <a:p>
            <a:pPr lvl="1"/>
            <a:endParaRPr lang="en-US" dirty="0"/>
          </a:p>
          <a:p>
            <a:r>
              <a:rPr lang="en-US" dirty="0" smtClean="0"/>
              <a:t>The age of the LHC has truly arrived</a:t>
            </a:r>
          </a:p>
          <a:p>
            <a:pPr lvl="1"/>
            <a:r>
              <a:rPr lang="en-US" dirty="0" smtClean="0">
                <a:solidFill>
                  <a:srgbClr val="000080"/>
                </a:solidFill>
              </a:rPr>
              <a:t>Belle 2, HL-LHC, and </a:t>
            </a:r>
            <a:r>
              <a:rPr lang="en-US" dirty="0" smtClean="0">
                <a:solidFill>
                  <a:srgbClr val="000080"/>
                </a:solidFill>
              </a:rPr>
              <a:t>other projects such as the ILC or next e-p/A collider are to come</a:t>
            </a:r>
          </a:p>
        </p:txBody>
      </p:sp>
    </p:spTree>
    <p:extLst>
      <p:ext uri="{BB962C8B-B14F-4D97-AF65-F5344CB8AC3E}">
        <p14:creationId xmlns:p14="http://schemas.microsoft.com/office/powerpoint/2010/main" val="13713006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auto">
          <a:xfrm>
            <a:off x="7985627" y="6098543"/>
            <a:ext cx="892376" cy="67507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Level 2: Simplified formats for outreach</a:t>
            </a:r>
            <a:endParaRPr lang="en-GB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82576" y="883162"/>
            <a:ext cx="6196568" cy="5395746"/>
          </a:xfrm>
        </p:spPr>
        <p:txBody>
          <a:bodyPr/>
          <a:lstStyle/>
          <a:p>
            <a:r>
              <a:rPr lang="en-GB" dirty="0" smtClean="0"/>
              <a:t>Within DPHEP </a:t>
            </a:r>
            <a:r>
              <a:rPr lang="en-GB" dirty="0"/>
              <a:t>and the member collaborations there are generic ideas, such as common formats and user </a:t>
            </a:r>
            <a:r>
              <a:rPr lang="en-GB" dirty="0" smtClean="0"/>
              <a:t>interfaces</a:t>
            </a:r>
            <a:endParaRPr lang="en-GB" dirty="0"/>
          </a:p>
          <a:p>
            <a:pPr lvl="1"/>
            <a:r>
              <a:rPr lang="en-GB" dirty="0" smtClean="0">
                <a:solidFill>
                  <a:srgbClr val="000080"/>
                </a:solidFill>
              </a:rPr>
              <a:t>In terms formats, much </a:t>
            </a:r>
            <a:r>
              <a:rPr lang="en-GB" dirty="0">
                <a:solidFill>
                  <a:srgbClr val="000080"/>
                </a:solidFill>
              </a:rPr>
              <a:t>can be learned from other fields such as astrophysics or life </a:t>
            </a:r>
            <a:r>
              <a:rPr lang="en-GB" dirty="0" smtClean="0">
                <a:solidFill>
                  <a:srgbClr val="000080"/>
                </a:solidFill>
              </a:rPr>
              <a:t>sciences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Such outreach formats in HEP are typically based on ROOT, containing particle 4-vectors and simple event information</a:t>
            </a:r>
          </a:p>
          <a:p>
            <a:pPr lvl="1"/>
            <a:r>
              <a:rPr lang="en-GB" dirty="0" smtClean="0">
                <a:solidFill>
                  <a:srgbClr val="000080"/>
                </a:solidFill>
              </a:rPr>
              <a:t>Composite-particle reconstruction, finding signals</a:t>
            </a:r>
          </a:p>
          <a:p>
            <a:pPr lvl="1"/>
            <a:r>
              <a:rPr lang="en-GB" dirty="0" smtClean="0">
                <a:solidFill>
                  <a:srgbClr val="000080"/>
                </a:solidFill>
              </a:rPr>
              <a:t>Initiatives in place at BaBar, Belle and LHC experiments</a:t>
            </a:r>
          </a:p>
          <a:p>
            <a:pPr lvl="1"/>
            <a:endParaRPr lang="en-GB" dirty="0">
              <a:solidFill>
                <a:srgbClr val="000080"/>
              </a:solidFill>
            </a:endParaRPr>
          </a:p>
          <a:p>
            <a:r>
              <a:rPr lang="en-GB" dirty="0" smtClean="0"/>
              <a:t>Simplified formats also provide an ideal way of transferring data between experiments and theory</a:t>
            </a:r>
          </a:p>
          <a:p>
            <a:pPr lvl="1"/>
            <a:r>
              <a:rPr lang="en-GB" dirty="0" smtClean="0">
                <a:solidFill>
                  <a:srgbClr val="000080"/>
                </a:solidFill>
              </a:rPr>
              <a:t>Allowing new models to be tested on HEP data</a:t>
            </a:r>
          </a:p>
          <a:p>
            <a:endParaRPr lang="en-GB" dirty="0" smtClean="0"/>
          </a:p>
        </p:txBody>
      </p:sp>
      <p:pic>
        <p:nvPicPr>
          <p:cNvPr id="5" name="Picture 4" descr="lhcdatahack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5" r="6334"/>
          <a:stretch/>
        </p:blipFill>
        <p:spPr>
          <a:xfrm>
            <a:off x="6566977" y="839477"/>
            <a:ext cx="2436874" cy="1799998"/>
          </a:xfrm>
          <a:prstGeom prst="rect">
            <a:avLst/>
          </a:prstGeom>
        </p:spPr>
      </p:pic>
      <p:pic>
        <p:nvPicPr>
          <p:cNvPr id="6" name="Picture 5" descr="windchim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9002" y="2665964"/>
            <a:ext cx="2516947" cy="1799998"/>
          </a:xfrm>
          <a:prstGeom prst="rect">
            <a:avLst/>
          </a:prstGeom>
        </p:spPr>
      </p:pic>
      <p:pic>
        <p:nvPicPr>
          <p:cNvPr id="8" name="Picture 7" descr="partAdventur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2056" y="4516444"/>
            <a:ext cx="2501572" cy="1799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4513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 bwMode="auto">
          <a:xfrm>
            <a:off x="7985627" y="6087101"/>
            <a:ext cx="892376" cy="67507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Technical projects: Levels 3 and 4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2575" y="856951"/>
            <a:ext cx="8520113" cy="3307908"/>
          </a:xfrm>
        </p:spPr>
        <p:txBody>
          <a:bodyPr/>
          <a:lstStyle/>
          <a:p>
            <a:pPr marL="342901" indent="-271463" defTabSz="434975" eaLnBrk="1" hangingPunct="1">
              <a:defRPr/>
            </a:pPr>
            <a:r>
              <a:rPr lang="en-GB" dirty="0"/>
              <a:t>This is really the main focus of the data preservation effort</a:t>
            </a:r>
          </a:p>
          <a:p>
            <a:pPr marL="706438" lvl="1" indent="-271463" defTabSz="434975" eaLnBrk="1" hangingPunct="1">
              <a:defRPr/>
            </a:pPr>
            <a:r>
              <a:rPr lang="en-US" dirty="0" smtClean="0">
                <a:solidFill>
                  <a:srgbClr val="000080"/>
                </a:solidFill>
              </a:rPr>
              <a:t>Access </a:t>
            </a:r>
            <a:r>
              <a:rPr lang="en-US" dirty="0">
                <a:solidFill>
                  <a:srgbClr val="000080"/>
                </a:solidFill>
              </a:rPr>
              <a:t>to analysis level data, MC and the analysis level </a:t>
            </a:r>
            <a:r>
              <a:rPr lang="en-US" dirty="0" smtClean="0">
                <a:solidFill>
                  <a:srgbClr val="000080"/>
                </a:solidFill>
              </a:rPr>
              <a:t>software</a:t>
            </a:r>
          </a:p>
          <a:p>
            <a:pPr marL="706438" lvl="1" indent="-271463" defTabSz="434975" eaLnBrk="1" hangingPunct="1">
              <a:defRPr/>
            </a:pPr>
            <a:r>
              <a:rPr lang="en-US" dirty="0">
                <a:solidFill>
                  <a:srgbClr val="000080"/>
                </a:solidFill>
              </a:rPr>
              <a:t>I</a:t>
            </a:r>
            <a:r>
              <a:rPr lang="en-US" dirty="0" smtClean="0">
                <a:solidFill>
                  <a:srgbClr val="000080"/>
                </a:solidFill>
              </a:rPr>
              <a:t>n addition for level 4</a:t>
            </a:r>
            <a:r>
              <a:rPr lang="en-US" dirty="0">
                <a:solidFill>
                  <a:srgbClr val="000080"/>
                </a:solidFill>
              </a:rPr>
              <a:t> </a:t>
            </a:r>
            <a:r>
              <a:rPr lang="en-US" dirty="0" smtClean="0">
                <a:solidFill>
                  <a:srgbClr val="000080"/>
                </a:solidFill>
              </a:rPr>
              <a:t>this includes the reconstruction </a:t>
            </a:r>
            <a:r>
              <a:rPr lang="en-US" dirty="0">
                <a:solidFill>
                  <a:srgbClr val="000080"/>
                </a:solidFill>
              </a:rPr>
              <a:t>and simulation </a:t>
            </a:r>
            <a:r>
              <a:rPr lang="en-US" dirty="0" smtClean="0">
                <a:solidFill>
                  <a:srgbClr val="000080"/>
                </a:solidFill>
              </a:rPr>
              <a:t>software</a:t>
            </a:r>
            <a:endParaRPr lang="en-US" dirty="0" smtClean="0"/>
          </a:p>
          <a:p>
            <a:pPr marL="342901" indent="-271463" defTabSz="434975" eaLnBrk="1" hangingPunct="1">
              <a:defRPr/>
            </a:pPr>
            <a:r>
              <a:rPr lang="en-US" dirty="0" smtClean="0"/>
              <a:t>It’s not </a:t>
            </a:r>
            <a:r>
              <a:rPr lang="en-US" dirty="0"/>
              <a:t>about the </a:t>
            </a:r>
            <a:r>
              <a:rPr lang="en-US" dirty="0" smtClean="0"/>
              <a:t>data, but about still being able </a:t>
            </a:r>
            <a:r>
              <a:rPr lang="en-GB" dirty="0" smtClean="0"/>
              <a:t>analyse</a:t>
            </a:r>
            <a:r>
              <a:rPr lang="en-US" dirty="0" smtClean="0"/>
              <a:t> it</a:t>
            </a:r>
          </a:p>
          <a:p>
            <a:pPr marL="706438" lvl="1" indent="-271463" defTabSz="434975" eaLnBrk="1" hangingPunct="1">
              <a:defRPr/>
            </a:pPr>
            <a:r>
              <a:rPr lang="en-GB" dirty="0" smtClean="0">
                <a:solidFill>
                  <a:srgbClr val="000080"/>
                </a:solidFill>
              </a:rPr>
              <a:t>Either keep your current environment alive as long as possible</a:t>
            </a:r>
          </a:p>
          <a:p>
            <a:pPr marL="706438" lvl="1" indent="-271463" defTabSz="434975" eaLnBrk="1" hangingPunct="1">
              <a:defRPr/>
            </a:pPr>
            <a:r>
              <a:rPr lang="en-GB" dirty="0" smtClean="0">
                <a:solidFill>
                  <a:srgbClr val="000080"/>
                </a:solidFill>
              </a:rPr>
              <a:t>Or adapt and validate your code to future changes as they happen</a:t>
            </a:r>
            <a:endParaRPr lang="en-GB" dirty="0">
              <a:solidFill>
                <a:srgbClr val="000080"/>
              </a:solidFill>
            </a:endParaRPr>
          </a:p>
          <a:p>
            <a:pPr marL="706438" lvl="1" indent="-271463" defTabSz="434975" eaLnBrk="1" hangingPunct="1">
              <a:defRPr/>
            </a:pPr>
            <a:r>
              <a:rPr lang="en-GB" dirty="0" smtClean="0">
                <a:solidFill>
                  <a:srgbClr val="000090"/>
                </a:solidFill>
              </a:rPr>
              <a:t>Two complimentary approaches taken by BaBar at SLAC and the HERA experiments at DESY, </a:t>
            </a:r>
            <a:r>
              <a:rPr lang="en-GB" dirty="0">
                <a:solidFill>
                  <a:srgbClr val="000090"/>
                </a:solidFill>
              </a:rPr>
              <a:t>b</a:t>
            </a:r>
            <a:r>
              <a:rPr lang="en-GB" dirty="0" smtClean="0">
                <a:solidFill>
                  <a:srgbClr val="000090"/>
                </a:solidFill>
              </a:rPr>
              <a:t>oth employing virtualisation techniques, but in different ways</a:t>
            </a:r>
          </a:p>
        </p:txBody>
      </p:sp>
      <p:pic>
        <p:nvPicPr>
          <p:cNvPr id="6" name="Picture 5" descr="grinde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2011" y="3982431"/>
            <a:ext cx="5094636" cy="2316206"/>
          </a:xfrm>
          <a:prstGeom prst="rect">
            <a:avLst/>
          </a:prstGeom>
        </p:spPr>
      </p:pic>
      <p:pic>
        <p:nvPicPr>
          <p:cNvPr id="8" name="Picture 7" descr="babar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75" y="3911877"/>
            <a:ext cx="3683914" cy="2415613"/>
          </a:xfrm>
          <a:prstGeom prst="rect">
            <a:avLst/>
          </a:prstGeom>
        </p:spPr>
      </p:pic>
      <p:pic>
        <p:nvPicPr>
          <p:cNvPr id="9" name="Picture 50" descr="DESY-Logo-cyan-RGB_ge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5792" y="4004670"/>
            <a:ext cx="653952" cy="653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7" descr="slacLog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1314" y="3935384"/>
            <a:ext cx="886836" cy="36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934545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auto">
          <a:xfrm>
            <a:off x="7985627" y="6098543"/>
            <a:ext cx="892376" cy="67507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282575" y="806270"/>
            <a:ext cx="8736312" cy="4983615"/>
          </a:xfrm>
        </p:spPr>
        <p:txBody>
          <a:bodyPr/>
          <a:lstStyle/>
          <a:p>
            <a:pPr marL="325438" indent="-325438" defTabSz="434975" eaLnBrk="1" hangingPunct="1">
              <a:lnSpc>
                <a:spcPct val="112000"/>
              </a:lnSpc>
              <a:defRPr/>
            </a:pPr>
            <a:r>
              <a:rPr lang="en-US" sz="1800" dirty="0"/>
              <a:t>The DPHEP Study Group has established itself in the HEP </a:t>
            </a:r>
            <a:r>
              <a:rPr lang="en-US" sz="1800" dirty="0" smtClean="0"/>
              <a:t>community reached </a:t>
            </a:r>
            <a:r>
              <a:rPr lang="en-US" sz="1800" dirty="0"/>
              <a:t>a milestone in the publication of the latest report, which </a:t>
            </a:r>
            <a:r>
              <a:rPr lang="en-US" sz="1800" dirty="0" smtClean="0"/>
              <a:t>contains a comprehensive </a:t>
            </a:r>
            <a:r>
              <a:rPr lang="en-US" sz="1800" dirty="0"/>
              <a:t>appraisal of data preservation in </a:t>
            </a:r>
            <a:r>
              <a:rPr lang="en-US" sz="1800" dirty="0" smtClean="0"/>
              <a:t>HEP</a:t>
            </a:r>
          </a:p>
          <a:p>
            <a:pPr marL="688975" lvl="1" indent="-325438" defTabSz="434975" eaLnBrk="1" hangingPunct="1">
              <a:lnSpc>
                <a:spcPct val="112000"/>
              </a:lnSpc>
              <a:defRPr/>
            </a:pPr>
            <a:r>
              <a:rPr lang="en-US" sz="1400" dirty="0" smtClean="0">
                <a:solidFill>
                  <a:srgbClr val="000090"/>
                </a:solidFill>
              </a:rPr>
              <a:t>Increased participation in the last years, especially from the LHC </a:t>
            </a:r>
            <a:r>
              <a:rPr lang="en-US" sz="1400" dirty="0" smtClean="0">
                <a:solidFill>
                  <a:srgbClr val="000090"/>
                </a:solidFill>
              </a:rPr>
              <a:t>community</a:t>
            </a:r>
          </a:p>
          <a:p>
            <a:pPr marL="1296988" lvl="2" indent="-325438" defTabSz="434975" eaLnBrk="1" hangingPunct="1">
              <a:lnSpc>
                <a:spcPct val="112000"/>
              </a:lnSpc>
              <a:defRPr/>
            </a:pPr>
            <a:endParaRPr lang="en-US" sz="1000" dirty="0" smtClean="0">
              <a:solidFill>
                <a:srgbClr val="000090"/>
              </a:solidFill>
            </a:endParaRPr>
          </a:p>
          <a:p>
            <a:pPr marL="688975" lvl="1" indent="-325438" defTabSz="434975" eaLnBrk="1" hangingPunct="1">
              <a:lnSpc>
                <a:spcPct val="112000"/>
              </a:lnSpc>
              <a:defRPr/>
            </a:pPr>
            <a:endParaRPr lang="en-US" sz="200" dirty="0"/>
          </a:p>
          <a:p>
            <a:pPr marL="325438" indent="-325438" defTabSz="434975" eaLnBrk="1" hangingPunct="1">
              <a:lnSpc>
                <a:spcPct val="112000"/>
              </a:lnSpc>
              <a:defRPr/>
            </a:pPr>
            <a:r>
              <a:rPr lang="en-GB" sz="1800" dirty="0" smtClean="0"/>
              <a:t>DPHEP will continue </a:t>
            </a:r>
            <a:r>
              <a:rPr lang="en-GB" sz="1800" dirty="0"/>
              <a:t>to investigate and take action in areas of coordination, preservation standards and </a:t>
            </a:r>
            <a:r>
              <a:rPr lang="en-GB" sz="1800" dirty="0" smtClean="0"/>
              <a:t>technologies</a:t>
            </a:r>
            <a:endParaRPr lang="en-GB" sz="1800" dirty="0"/>
          </a:p>
          <a:p>
            <a:pPr marL="688975" lvl="1" indent="-325438" defTabSz="434975" eaLnBrk="1" hangingPunct="1">
              <a:lnSpc>
                <a:spcPct val="112000"/>
              </a:lnSpc>
              <a:defRPr/>
            </a:pPr>
            <a:r>
              <a:rPr lang="en-GB" sz="1400" dirty="0" smtClean="0">
                <a:solidFill>
                  <a:srgbClr val="000090"/>
                </a:solidFill>
              </a:rPr>
              <a:t>Also in cooperation with other initiatives such as DASPOS</a:t>
            </a:r>
            <a:r>
              <a:rPr lang="en-GB" sz="1400" dirty="0" smtClean="0">
                <a:solidFill>
                  <a:srgbClr val="000090"/>
                </a:solidFill>
              </a:rPr>
              <a:t>, as </a:t>
            </a:r>
            <a:r>
              <a:rPr lang="en-GB" sz="1400" dirty="0">
                <a:solidFill>
                  <a:srgbClr val="000090"/>
                </a:solidFill>
              </a:rPr>
              <a:t>well as expanding the experimental reach </a:t>
            </a:r>
            <a:r>
              <a:rPr lang="en-GB" sz="1400" dirty="0" smtClean="0">
                <a:solidFill>
                  <a:srgbClr val="000090"/>
                </a:solidFill>
              </a:rPr>
              <a:t>and inter</a:t>
            </a:r>
            <a:r>
              <a:rPr lang="en-GB" sz="1400" dirty="0">
                <a:solidFill>
                  <a:srgbClr val="000090"/>
                </a:solidFill>
              </a:rPr>
              <a:t>-disciplinary </a:t>
            </a:r>
            <a:r>
              <a:rPr lang="en-GB" sz="1400" dirty="0" smtClean="0">
                <a:solidFill>
                  <a:srgbClr val="000090"/>
                </a:solidFill>
              </a:rPr>
              <a:t>cooperation</a:t>
            </a:r>
          </a:p>
          <a:p>
            <a:pPr marL="1296988" lvl="2" indent="-325438" defTabSz="434975" eaLnBrk="1" hangingPunct="1">
              <a:lnSpc>
                <a:spcPct val="112000"/>
              </a:lnSpc>
              <a:defRPr/>
            </a:pPr>
            <a:endParaRPr lang="en-GB" sz="1000" dirty="0" smtClean="0">
              <a:solidFill>
                <a:srgbClr val="000090"/>
              </a:solidFill>
            </a:endParaRPr>
          </a:p>
          <a:p>
            <a:pPr marL="325438" indent="-325438" defTabSz="434975" eaLnBrk="1" hangingPunct="1">
              <a:lnSpc>
                <a:spcPct val="112000"/>
              </a:lnSpc>
              <a:defRPr/>
            </a:pPr>
            <a:r>
              <a:rPr lang="en-GB" sz="1800" dirty="0" smtClean="0"/>
              <a:t>In 2013 DPHEP will make </a:t>
            </a:r>
            <a:r>
              <a:rPr lang="en-GB" sz="1800" dirty="0"/>
              <a:t>the transition </a:t>
            </a:r>
            <a:r>
              <a:rPr lang="en-GB" sz="1800" dirty="0" smtClean="0"/>
              <a:t>from Study </a:t>
            </a:r>
            <a:r>
              <a:rPr lang="en-GB" sz="1800" dirty="0"/>
              <a:t>Group to </a:t>
            </a:r>
            <a:r>
              <a:rPr lang="en-GB" sz="1800" dirty="0" smtClean="0"/>
              <a:t>Collaboration</a:t>
            </a:r>
          </a:p>
          <a:p>
            <a:pPr marL="688975" lvl="1" indent="-325438" defTabSz="434975" eaLnBrk="1" hangingPunct="1">
              <a:lnSpc>
                <a:spcPct val="112000"/>
              </a:lnSpc>
              <a:defRPr/>
            </a:pPr>
            <a:r>
              <a:rPr lang="en-GB" sz="1400" dirty="0" smtClean="0">
                <a:solidFill>
                  <a:srgbClr val="000090"/>
                </a:solidFill>
              </a:rPr>
              <a:t>Final </a:t>
            </a:r>
            <a:r>
              <a:rPr lang="en-GB" sz="1400" dirty="0">
                <a:solidFill>
                  <a:srgbClr val="000090"/>
                </a:solidFill>
              </a:rPr>
              <a:t>draft of Collaboration </a:t>
            </a:r>
            <a:r>
              <a:rPr lang="en-GB" sz="1400" dirty="0" smtClean="0">
                <a:solidFill>
                  <a:srgbClr val="000090"/>
                </a:solidFill>
              </a:rPr>
              <a:t>Agreement </a:t>
            </a:r>
            <a:r>
              <a:rPr lang="en-GB" sz="1400" dirty="0" smtClean="0">
                <a:solidFill>
                  <a:srgbClr val="000090"/>
                </a:solidFill>
              </a:rPr>
              <a:t>prepared contributors </a:t>
            </a:r>
            <a:r>
              <a:rPr lang="en-GB" sz="1400" dirty="0">
                <a:solidFill>
                  <a:srgbClr val="000090"/>
                </a:solidFill>
              </a:rPr>
              <a:t>will be asked to sign during </a:t>
            </a:r>
            <a:r>
              <a:rPr lang="en-GB" sz="1400" dirty="0" smtClean="0">
                <a:solidFill>
                  <a:srgbClr val="000090"/>
                </a:solidFill>
              </a:rPr>
              <a:t>2013</a:t>
            </a:r>
          </a:p>
          <a:p>
            <a:pPr marL="688975" lvl="1" indent="-325438" defTabSz="434975" eaLnBrk="1" hangingPunct="1">
              <a:lnSpc>
                <a:spcPct val="112000"/>
              </a:lnSpc>
              <a:defRPr/>
            </a:pPr>
            <a:r>
              <a:rPr lang="en-GB" sz="1400" dirty="0" smtClean="0">
                <a:solidFill>
                  <a:srgbClr val="000090"/>
                </a:solidFill>
              </a:rPr>
              <a:t>Target upcoming FP8/Horizon2020 EU funding </a:t>
            </a:r>
            <a:r>
              <a:rPr lang="en-GB" sz="1400" dirty="0" smtClean="0">
                <a:solidFill>
                  <a:srgbClr val="000090"/>
                </a:solidFill>
              </a:rPr>
              <a:t>to realise </a:t>
            </a:r>
            <a:r>
              <a:rPr lang="en-GB" sz="1400" dirty="0" smtClean="0">
                <a:solidFill>
                  <a:srgbClr val="000090"/>
                </a:solidFill>
              </a:rPr>
              <a:t>and fully deploy a variety of projects </a:t>
            </a:r>
            <a:endParaRPr lang="en-GB" sz="1400" dirty="0">
              <a:solidFill>
                <a:srgbClr val="000090"/>
              </a:solidFill>
            </a:endParaRPr>
          </a:p>
          <a:p>
            <a:pPr marL="325438" indent="-325438" defTabSz="434975" eaLnBrk="1" hangingPunct="1">
              <a:lnSpc>
                <a:spcPct val="112000"/>
              </a:lnSpc>
              <a:defRPr/>
            </a:pPr>
            <a:endParaRPr lang="en-GB" sz="1800" dirty="0" smtClean="0"/>
          </a:p>
          <a:p>
            <a:pPr marL="325438" indent="-325438" defTabSz="434975" eaLnBrk="1" hangingPunct="1">
              <a:lnSpc>
                <a:spcPct val="112000"/>
              </a:lnSpc>
              <a:defRPr/>
            </a:pPr>
            <a:endParaRPr lang="en-GB" sz="1800" dirty="0"/>
          </a:p>
          <a:p>
            <a:pPr marL="325438" indent="-325438" defTabSz="434975" eaLnBrk="1" hangingPunct="1">
              <a:lnSpc>
                <a:spcPct val="112000"/>
              </a:lnSpc>
              <a:defRPr/>
            </a:pPr>
            <a:endParaRPr lang="en-GB" sz="18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 and future working </a:t>
            </a:r>
            <a:r>
              <a:rPr lang="en-GB" dirty="0" smtClean="0"/>
              <a:t>directions of DPHEP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48380" y="5410534"/>
            <a:ext cx="9059333" cy="954107"/>
          </a:xfrm>
          <a:prstGeom prst="rect">
            <a:avLst/>
          </a:prstGeom>
          <a:noFill/>
          <a:ln>
            <a:solidFill>
              <a:schemeClr val="accent1"/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marL="0" lvl="1"/>
            <a:r>
              <a:rPr lang="en-GB" sz="1400" dirty="0"/>
              <a:t>Status Report of the DPHEP Study </a:t>
            </a:r>
            <a:r>
              <a:rPr lang="en-GB" sz="1400" dirty="0" smtClean="0"/>
              <a:t>Group:   </a:t>
            </a:r>
            <a:r>
              <a:rPr lang="en-GB" sz="1400" dirty="0" smtClean="0">
                <a:solidFill>
                  <a:srgbClr val="000080"/>
                </a:solidFill>
              </a:rPr>
              <a:t>http</a:t>
            </a:r>
            <a:r>
              <a:rPr lang="en-GB" sz="1400" dirty="0">
                <a:solidFill>
                  <a:srgbClr val="000080"/>
                </a:solidFill>
              </a:rPr>
              <a:t>://arxiv.org/abs/</a:t>
            </a:r>
            <a:r>
              <a:rPr lang="en-GB" sz="1400" dirty="0" smtClean="0">
                <a:solidFill>
                  <a:srgbClr val="000080"/>
                </a:solidFill>
              </a:rPr>
              <a:t>1205.46677</a:t>
            </a:r>
            <a:endParaRPr lang="en-GB" sz="1400" dirty="0">
              <a:solidFill>
                <a:srgbClr val="000080"/>
              </a:solidFill>
            </a:endParaRPr>
          </a:p>
          <a:p>
            <a:pPr marL="0" lvl="1"/>
            <a:r>
              <a:rPr lang="en-GB" sz="1400" b="0" dirty="0">
                <a:solidFill>
                  <a:srgbClr val="000000"/>
                </a:solidFill>
              </a:rPr>
              <a:t>Joint DASPOS/DPHEP-7 </a:t>
            </a:r>
            <a:r>
              <a:rPr lang="en-GB" sz="1400" b="0" dirty="0" smtClean="0">
                <a:solidFill>
                  <a:srgbClr val="000000"/>
                </a:solidFill>
              </a:rPr>
              <a:t>Workshop, March 2013</a:t>
            </a:r>
            <a:r>
              <a:rPr lang="en-GB" sz="1400" b="0" dirty="0" smtClean="0">
                <a:solidFill>
                  <a:srgbClr val="000080"/>
                </a:solidFill>
              </a:rPr>
              <a:t>:   </a:t>
            </a:r>
            <a:r>
              <a:rPr lang="en-GB" sz="1400" b="0" dirty="0">
                <a:solidFill>
                  <a:srgbClr val="000080"/>
                </a:solidFill>
              </a:rPr>
              <a:t>https://</a:t>
            </a:r>
            <a:r>
              <a:rPr lang="en-GB" sz="1400" b="0" dirty="0" err="1">
                <a:solidFill>
                  <a:srgbClr val="000080"/>
                </a:solidFill>
              </a:rPr>
              <a:t>indico.cern.ch</a:t>
            </a:r>
            <a:r>
              <a:rPr lang="en-GB" sz="1400" b="0" dirty="0">
                <a:solidFill>
                  <a:srgbClr val="000080"/>
                </a:solidFill>
              </a:rPr>
              <a:t>/</a:t>
            </a:r>
            <a:r>
              <a:rPr lang="en-GB" sz="1400" b="0" dirty="0" err="1">
                <a:solidFill>
                  <a:srgbClr val="000080"/>
                </a:solidFill>
              </a:rPr>
              <a:t>conferenceDisplay.py?confId</a:t>
            </a:r>
            <a:r>
              <a:rPr lang="en-GB" sz="1400" b="0" dirty="0">
                <a:solidFill>
                  <a:srgbClr val="000080"/>
                </a:solidFill>
              </a:rPr>
              <a:t>=233119</a:t>
            </a:r>
          </a:p>
          <a:p>
            <a:pPr marL="0" lvl="1"/>
            <a:r>
              <a:rPr lang="en-GB" sz="1400" b="0" dirty="0" smtClean="0">
                <a:solidFill>
                  <a:srgbClr val="000000"/>
                </a:solidFill>
              </a:rPr>
              <a:t>CHEP 2012 talk</a:t>
            </a:r>
            <a:r>
              <a:rPr lang="en-GB" sz="1400" b="0" dirty="0" smtClean="0">
                <a:solidFill>
                  <a:srgbClr val="000080"/>
                </a:solidFill>
              </a:rPr>
              <a:t>:   http</a:t>
            </a:r>
            <a:r>
              <a:rPr lang="en-GB" sz="1400" b="0" dirty="0">
                <a:solidFill>
                  <a:srgbClr val="000080"/>
                </a:solidFill>
              </a:rPr>
              <a:t>://indico.cern.ch/contributionDisplay.py?sessionId=0&amp;contribId=607&amp;confId=</a:t>
            </a:r>
            <a:r>
              <a:rPr lang="en-GB" sz="1400" b="0" dirty="0" smtClean="0">
                <a:solidFill>
                  <a:srgbClr val="000080"/>
                </a:solidFill>
              </a:rPr>
              <a:t>149557</a:t>
            </a:r>
          </a:p>
          <a:p>
            <a:pPr marL="0" lvl="1"/>
            <a:r>
              <a:rPr lang="en-GB" sz="1400" b="0" dirty="0" smtClean="0">
                <a:solidFill>
                  <a:srgbClr val="000000"/>
                </a:solidFill>
              </a:rPr>
              <a:t>Seminar </a:t>
            </a:r>
            <a:r>
              <a:rPr lang="en-GB" sz="1400" b="0" dirty="0">
                <a:solidFill>
                  <a:srgbClr val="000000"/>
                </a:solidFill>
              </a:rPr>
              <a:t>from November </a:t>
            </a:r>
            <a:r>
              <a:rPr lang="en-GB" sz="1400" b="0" dirty="0" smtClean="0">
                <a:solidFill>
                  <a:srgbClr val="000000"/>
                </a:solidFill>
              </a:rPr>
              <a:t>2011:   </a:t>
            </a:r>
            <a:r>
              <a:rPr lang="en-GB" sz="1400" b="0" dirty="0" smtClean="0">
                <a:solidFill>
                  <a:srgbClr val="000080"/>
                </a:solidFill>
              </a:rPr>
              <a:t>http</a:t>
            </a:r>
            <a:r>
              <a:rPr lang="en-GB" sz="1400" b="0" dirty="0">
                <a:solidFill>
                  <a:srgbClr val="000080"/>
                </a:solidFill>
              </a:rPr>
              <a:t>://www.desy.de/dvsem/WS1112/</a:t>
            </a:r>
            <a:r>
              <a:rPr lang="en-GB" sz="1400" b="0" dirty="0" err="1">
                <a:solidFill>
                  <a:srgbClr val="000080"/>
                </a:solidFill>
              </a:rPr>
              <a:t>south_talk.</a:t>
            </a:r>
            <a:r>
              <a:rPr lang="en-GB" sz="1400" b="0" dirty="0" err="1" smtClean="0">
                <a:solidFill>
                  <a:srgbClr val="000080"/>
                </a:solidFill>
              </a:rPr>
              <a:t>pdf</a:t>
            </a:r>
            <a:endParaRPr lang="en-GB" sz="1400" b="0" dirty="0" smtClean="0">
              <a:solidFill>
                <a:srgbClr val="000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83097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EXTRAS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94387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1" name="Picture 19" descr="salvatorePlot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525" y="904875"/>
            <a:ext cx="7975600" cy="431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3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dirty="0">
                <a:solidFill>
                  <a:srgbClr val="F7F7F7"/>
                </a:solidFill>
                <a:cs typeface="+mj-cs"/>
              </a:rPr>
              <a:t>S</a:t>
            </a:r>
            <a:r>
              <a:rPr lang="en-GB" dirty="0" smtClean="0">
                <a:solidFill>
                  <a:srgbClr val="F7F7F7"/>
                </a:solidFill>
                <a:cs typeface="+mj-cs"/>
              </a:rPr>
              <a:t>upport for data preservation in the HEP community</a:t>
            </a:r>
          </a:p>
        </p:txBody>
      </p:sp>
      <p:pic>
        <p:nvPicPr>
          <p:cNvPr id="51204" name="Picture 21" descr="parse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97" r="11697" b="81134"/>
          <a:stretch>
            <a:fillRect/>
          </a:stretch>
        </p:blipFill>
        <p:spPr bwMode="auto">
          <a:xfrm>
            <a:off x="877888" y="5284788"/>
            <a:ext cx="4559300" cy="862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18"/>
          <p:cNvSpPr>
            <a:spLocks noChangeArrowheads="1"/>
          </p:cNvSpPr>
          <p:nvPr/>
        </p:nvSpPr>
        <p:spPr bwMode="auto">
          <a:xfrm>
            <a:off x="5536786" y="5654675"/>
            <a:ext cx="1720358" cy="324191"/>
          </a:xfrm>
          <a:prstGeom prst="rect">
            <a:avLst/>
          </a:prstGeom>
          <a:solidFill>
            <a:srgbClr val="FFCC00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dirty="0">
                <a:solidFill>
                  <a:srgbClr val="000000"/>
                </a:solidFill>
                <a:latin typeface="Arial "/>
                <a:cs typeface="Arial "/>
              </a:rPr>
              <a:t>arXiv:0906.0485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2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dirty="0">
                <a:solidFill>
                  <a:srgbClr val="F7F7F7"/>
                </a:solidFill>
                <a:cs typeface="+mj-cs"/>
              </a:rPr>
              <a:t>S</a:t>
            </a:r>
            <a:r>
              <a:rPr lang="en-GB" dirty="0" smtClean="0">
                <a:solidFill>
                  <a:srgbClr val="F7F7F7"/>
                </a:solidFill>
                <a:cs typeface="+mj-cs"/>
              </a:rPr>
              <a:t>upport for data preservation in the HEP community</a:t>
            </a:r>
          </a:p>
        </p:txBody>
      </p:sp>
      <p:pic>
        <p:nvPicPr>
          <p:cNvPr id="53250" name="Picture 10" descr="salvatorePlot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" y="915988"/>
            <a:ext cx="8234363" cy="4319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1" name="Picture 12" descr="parse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97" r="11697" b="81134"/>
          <a:stretch>
            <a:fillRect/>
          </a:stretch>
        </p:blipFill>
        <p:spPr bwMode="auto">
          <a:xfrm>
            <a:off x="877888" y="5284788"/>
            <a:ext cx="4559300" cy="862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18"/>
          <p:cNvSpPr>
            <a:spLocks noChangeArrowheads="1"/>
          </p:cNvSpPr>
          <p:nvPr/>
        </p:nvSpPr>
        <p:spPr bwMode="auto">
          <a:xfrm>
            <a:off x="5536786" y="5654675"/>
            <a:ext cx="1720358" cy="324191"/>
          </a:xfrm>
          <a:prstGeom prst="rect">
            <a:avLst/>
          </a:prstGeom>
          <a:solidFill>
            <a:srgbClr val="FFCC00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dirty="0">
                <a:solidFill>
                  <a:srgbClr val="000000"/>
                </a:solidFill>
                <a:latin typeface="Arial "/>
                <a:cs typeface="Arial "/>
              </a:rPr>
              <a:t>arXiv:0906.0485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2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300" smtClean="0">
                <a:cs typeface="+mj-cs"/>
              </a:rPr>
              <a:t>Transition scenario and resources at the experimental level</a:t>
            </a:r>
            <a:endParaRPr lang="en-US" smtClean="0">
              <a:cs typeface="+mj-cs"/>
            </a:endParaRPr>
          </a:p>
        </p:txBody>
      </p:sp>
      <p:sp>
        <p:nvSpPr>
          <p:cNvPr id="732164" name="Text Box 4"/>
          <p:cNvSpPr txBox="1">
            <a:spLocks noChangeArrowheads="1"/>
          </p:cNvSpPr>
          <p:nvPr/>
        </p:nvSpPr>
        <p:spPr bwMode="auto">
          <a:xfrm>
            <a:off x="4092575" y="5122863"/>
            <a:ext cx="4859338" cy="1169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sz="1400">
                <a:cs typeface="+mn-cs"/>
              </a:rPr>
              <a:t>Cost estimates represent typically </a:t>
            </a:r>
            <a:r>
              <a:rPr lang="en-US">
                <a:solidFill>
                  <a:srgbClr val="FF0000"/>
                </a:solidFill>
                <a:cs typeface="+mn-cs"/>
              </a:rPr>
              <a:t>much less than 1%</a:t>
            </a:r>
            <a:r>
              <a:rPr lang="en-US" sz="1400">
                <a:cs typeface="+mn-cs"/>
              </a:rPr>
              <a:t> of the original investment</a:t>
            </a: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n-US" sz="1400"/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sz="1400"/>
              <a:t>Scientific return: </a:t>
            </a:r>
            <a:r>
              <a:rPr lang="en-US">
                <a:solidFill>
                  <a:srgbClr val="FF0000"/>
                </a:solidFill>
              </a:rPr>
              <a:t>O(10%)</a:t>
            </a:r>
            <a:r>
              <a:rPr lang="en-US" sz="1400"/>
              <a:t> in number of publications</a:t>
            </a: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n-US" sz="1400">
              <a:cs typeface="+mn-cs"/>
            </a:endParaRPr>
          </a:p>
        </p:txBody>
      </p:sp>
      <p:sp>
        <p:nvSpPr>
          <p:cNvPr id="732166" name="Rectangle 6"/>
          <p:cNvSpPr>
            <a:spLocks noChangeArrowheads="1"/>
          </p:cNvSpPr>
          <p:nvPr/>
        </p:nvSpPr>
        <p:spPr bwMode="auto">
          <a:xfrm>
            <a:off x="0" y="838200"/>
            <a:ext cx="86868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265113" indent="-265113" eaLnBrk="1" hangingPunct="1">
              <a:lnSpc>
                <a:spcPct val="122000"/>
              </a:lnSpc>
              <a:spcAft>
                <a:spcPct val="50000"/>
              </a:spcAft>
              <a:buClr>
                <a:srgbClr val="F28E00"/>
              </a:buClr>
              <a:buFont typeface="Arial Black" charset="0"/>
              <a:buChar char="&gt;"/>
              <a:defRPr/>
            </a:pPr>
            <a:r>
              <a:rPr lang="en-US" sz="1800" b="0">
                <a:cs typeface="+mn-cs"/>
              </a:rPr>
              <a:t>Planning the transition to a long term analysis model</a:t>
            </a:r>
          </a:p>
        </p:txBody>
      </p:sp>
      <p:sp>
        <p:nvSpPr>
          <p:cNvPr id="732167" name="Rectangle 7"/>
          <p:cNvSpPr>
            <a:spLocks noChangeArrowheads="1"/>
          </p:cNvSpPr>
          <p:nvPr/>
        </p:nvSpPr>
        <p:spPr bwMode="auto">
          <a:xfrm>
            <a:off x="0" y="1219200"/>
            <a:ext cx="389255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628650" lvl="1" indent="-184150" eaLnBrk="1" hangingPunct="1">
              <a:lnSpc>
                <a:spcPct val="122000"/>
              </a:lnSpc>
              <a:spcAft>
                <a:spcPct val="50000"/>
              </a:spcAft>
              <a:buClr>
                <a:schemeClr val="bg2"/>
              </a:buClr>
              <a:buFont typeface="Wingdings" charset="0"/>
              <a:buChar char="§"/>
              <a:defRPr/>
            </a:pPr>
            <a:endParaRPr lang="en-US" sz="1400" b="0" dirty="0">
              <a:cs typeface="+mn-cs"/>
            </a:endParaRPr>
          </a:p>
          <a:p>
            <a:pPr marL="265113" indent="-265113" eaLnBrk="1" hangingPunct="1">
              <a:lnSpc>
                <a:spcPct val="122000"/>
              </a:lnSpc>
              <a:spcAft>
                <a:spcPct val="50000"/>
              </a:spcAft>
              <a:buClr>
                <a:srgbClr val="F28E00"/>
              </a:buClr>
              <a:buFont typeface="Arial Black" charset="0"/>
              <a:buChar char="&gt;"/>
              <a:defRPr/>
            </a:pPr>
            <a:r>
              <a:rPr lang="en-US" sz="1800" b="0" dirty="0">
                <a:cs typeface="+mn-cs"/>
              </a:rPr>
              <a:t>R&amp;D phase needed to develop the projects for the </a:t>
            </a:r>
            <a:r>
              <a:rPr lang="en-US" sz="1800" b="0" dirty="0" smtClean="0">
                <a:cs typeface="+mn-cs"/>
              </a:rPr>
              <a:t>transition</a:t>
            </a:r>
          </a:p>
          <a:p>
            <a:pPr marL="265113" indent="-265113" eaLnBrk="1" hangingPunct="1">
              <a:lnSpc>
                <a:spcPct val="122000"/>
              </a:lnSpc>
              <a:spcAft>
                <a:spcPct val="50000"/>
              </a:spcAft>
              <a:buClr>
                <a:srgbClr val="F28E00"/>
              </a:buClr>
              <a:buFont typeface="Arial Black" charset="0"/>
              <a:buChar char="&gt;"/>
              <a:defRPr/>
            </a:pPr>
            <a:r>
              <a:rPr lang="en-US" sz="1800" b="0" dirty="0" smtClean="0">
                <a:cs typeface="+mn-cs"/>
              </a:rPr>
              <a:t>Long </a:t>
            </a:r>
            <a:r>
              <a:rPr lang="en-US" sz="1800" b="0" dirty="0">
                <a:cs typeface="+mn-cs"/>
              </a:rPr>
              <a:t>term custodianship of the physics data</a:t>
            </a:r>
          </a:p>
          <a:p>
            <a:pPr marL="1236663" lvl="2" indent="-228600" eaLnBrk="1" hangingPunct="1">
              <a:lnSpc>
                <a:spcPct val="122000"/>
              </a:lnSpc>
              <a:buClr>
                <a:srgbClr val="FF9900"/>
              </a:buClr>
              <a:buFont typeface="Arial Black" charset="0"/>
              <a:buNone/>
              <a:defRPr/>
            </a:pPr>
            <a:endParaRPr lang="en-US" sz="1000" b="0" dirty="0">
              <a:cs typeface="+mn-cs"/>
            </a:endParaRPr>
          </a:p>
          <a:p>
            <a:pPr marL="265113" indent="-265113" eaLnBrk="1" hangingPunct="1">
              <a:lnSpc>
                <a:spcPct val="102000"/>
              </a:lnSpc>
              <a:spcAft>
                <a:spcPct val="50000"/>
              </a:spcAft>
              <a:buClr>
                <a:srgbClr val="F28E00"/>
              </a:buClr>
              <a:buFont typeface="Arial Black" charset="0"/>
              <a:buChar char="&gt;"/>
              <a:defRPr/>
            </a:pPr>
            <a:r>
              <a:rPr lang="en-US" sz="1800" b="0" dirty="0">
                <a:cs typeface="+mn-cs"/>
              </a:rPr>
              <a:t>Resources / experiment</a:t>
            </a:r>
            <a:endParaRPr lang="en-US" b="0" dirty="0">
              <a:cs typeface="+mn-cs"/>
            </a:endParaRPr>
          </a:p>
          <a:p>
            <a:pPr marL="628650" lvl="1" indent="-184150" eaLnBrk="1" hangingPunct="1">
              <a:lnSpc>
                <a:spcPct val="102000"/>
              </a:lnSpc>
              <a:spcAft>
                <a:spcPct val="50000"/>
              </a:spcAft>
              <a:buClr>
                <a:schemeClr val="bg2"/>
              </a:buClr>
              <a:buFont typeface="Wingdings" charset="0"/>
              <a:buChar char="§"/>
              <a:defRPr/>
            </a:pPr>
            <a:r>
              <a:rPr lang="en-US" b="0" dirty="0">
                <a:solidFill>
                  <a:srgbClr val="000080"/>
                </a:solidFill>
                <a:cs typeface="+mn-cs"/>
              </a:rPr>
              <a:t>Typically a surge of 2-3 FTEs for 2-3 years, followed by steady  0.5-1.0 FTE per experiment/lab</a:t>
            </a:r>
          </a:p>
          <a:p>
            <a:pPr marL="628650" lvl="1" indent="-184150" eaLnBrk="1" hangingPunct="1">
              <a:lnSpc>
                <a:spcPct val="102000"/>
              </a:lnSpc>
              <a:spcAft>
                <a:spcPct val="50000"/>
              </a:spcAft>
              <a:buClr>
                <a:schemeClr val="bg2"/>
              </a:buClr>
              <a:buFont typeface="Wingdings" charset="0"/>
              <a:buChar char="§"/>
              <a:defRPr/>
            </a:pPr>
            <a:r>
              <a:rPr lang="en-US" b="0" dirty="0">
                <a:solidFill>
                  <a:srgbClr val="FF0000"/>
                </a:solidFill>
                <a:cs typeface="+mn-cs"/>
              </a:rPr>
              <a:t>This should be compared to 300-500 FTEs for many years per experiment!</a:t>
            </a:r>
            <a:endParaRPr lang="en-US" sz="1400" b="0" dirty="0">
              <a:solidFill>
                <a:srgbClr val="FF0000"/>
              </a:solidFill>
              <a:cs typeface="+mn-cs"/>
            </a:endParaRPr>
          </a:p>
        </p:txBody>
      </p:sp>
      <p:pic>
        <p:nvPicPr>
          <p:cNvPr id="2" name="Picture 1" descr="model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0480" y="1548184"/>
            <a:ext cx="5225142" cy="33777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Long term completion of the physics programme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6434" y="5429311"/>
            <a:ext cx="8669175" cy="734006"/>
          </a:xfrm>
        </p:spPr>
        <p:txBody>
          <a:bodyPr/>
          <a:lstStyle/>
          <a:p>
            <a:r>
              <a:rPr lang="en-GB" dirty="0" smtClean="0"/>
              <a:t>Similar publication tails predicted by the BaBar, H1 and ZEUS experiments, taking into consideration the plans for data preservation</a:t>
            </a:r>
            <a:endParaRPr lang="en-GB" dirty="0"/>
          </a:p>
        </p:txBody>
      </p:sp>
      <p:pic>
        <p:nvPicPr>
          <p:cNvPr id="8" name="Picture 7" descr="babarPub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7" y="943722"/>
            <a:ext cx="5582512" cy="1957347"/>
          </a:xfrm>
          <a:prstGeom prst="rect">
            <a:avLst/>
          </a:prstGeom>
        </p:spPr>
      </p:pic>
      <p:pic>
        <p:nvPicPr>
          <p:cNvPr id="10" name="Picture 33" descr="babar_small_fla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530" y="1184043"/>
            <a:ext cx="512926" cy="936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 descr="zeusTail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5670" y="1887440"/>
            <a:ext cx="3438330" cy="3416384"/>
          </a:xfrm>
          <a:prstGeom prst="rect">
            <a:avLst/>
          </a:prstGeom>
        </p:spPr>
      </p:pic>
      <p:pic>
        <p:nvPicPr>
          <p:cNvPr id="13" name="Picture 40" descr="zeus-logoNew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8636" y="2151921"/>
            <a:ext cx="551100" cy="492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4" descr="h1Pubs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210" y="3205833"/>
            <a:ext cx="4086981" cy="2166100"/>
          </a:xfrm>
          <a:prstGeom prst="rect">
            <a:avLst/>
          </a:prstGeom>
        </p:spPr>
      </p:pic>
      <p:pic>
        <p:nvPicPr>
          <p:cNvPr id="12" name="Picture 3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1765" y="3891393"/>
            <a:ext cx="459308" cy="334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16070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Long term completion of the physics programme</a:t>
            </a:r>
            <a:endParaRPr lang="en-GB" dirty="0"/>
          </a:p>
        </p:txBody>
      </p:sp>
      <p:pic>
        <p:nvPicPr>
          <p:cNvPr id="4" name="Picture 12" descr="lepTail"/>
          <p:cNvPicPr>
            <a:picLocks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7" r="-2657"/>
          <a:stretch/>
        </p:blipFill>
        <p:spPr bwMode="auto">
          <a:xfrm>
            <a:off x="62696" y="868930"/>
            <a:ext cx="4702828" cy="3037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 descr="aleph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70"/>
          <a:stretch/>
        </p:blipFill>
        <p:spPr bwMode="auto">
          <a:xfrm>
            <a:off x="4790540" y="948855"/>
            <a:ext cx="2754534" cy="3071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217710" y="3980474"/>
            <a:ext cx="8874926" cy="7729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628650" indent="-184150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charset="0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2pPr>
            <a:lvl3pPr marL="1236663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charset="0"/>
              <a:defRPr sz="1200">
                <a:solidFill>
                  <a:schemeClr val="tx1"/>
                </a:solidFill>
                <a:latin typeface="+mn-lt"/>
                <a:ea typeface="+mn-ea"/>
              </a:defRPr>
            </a:lvl3pPr>
            <a:lvl4pPr marL="164465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charset="0"/>
              <a:buChar char="§"/>
              <a:defRPr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GB" b="0" dirty="0" smtClean="0"/>
              <a:t>The publication tail of LEP is long, with new papers still appearing</a:t>
            </a:r>
          </a:p>
          <a:p>
            <a:r>
              <a:rPr lang="en-GB" b="0" dirty="0" smtClean="0"/>
              <a:t>Well over 300 papers produced since the end of collisions in 2000</a:t>
            </a:r>
          </a:p>
          <a:p>
            <a:r>
              <a:rPr lang="en-GB" b="0" dirty="0"/>
              <a:t>Recent analysis </a:t>
            </a:r>
            <a:r>
              <a:rPr lang="en-GB" b="0" dirty="0" smtClean="0"/>
              <a:t>of LEP </a:t>
            </a:r>
            <a:r>
              <a:rPr lang="en-GB" b="0" dirty="0"/>
              <a:t>data </a:t>
            </a:r>
            <a:r>
              <a:rPr lang="en-GB" b="0" dirty="0" smtClean="0"/>
              <a:t>gave unique </a:t>
            </a:r>
            <a:r>
              <a:rPr lang="en-GB" b="0" dirty="0"/>
              <a:t>limits on a novel Higgs </a:t>
            </a:r>
            <a:r>
              <a:rPr lang="en-GB" b="0" dirty="0" smtClean="0"/>
              <a:t>model</a:t>
            </a:r>
          </a:p>
          <a:p>
            <a:r>
              <a:rPr lang="en-GB" b="0" dirty="0" smtClean="0"/>
              <a:t>Similar, if not longer publication </a:t>
            </a:r>
            <a:r>
              <a:rPr lang="en-GB" b="0" dirty="0"/>
              <a:t>tails predicted by the BaBar, H1 and ZEUS experiments, after taking into consideration the plans for data </a:t>
            </a:r>
            <a:r>
              <a:rPr lang="en-GB" b="0" dirty="0" smtClean="0"/>
              <a:t>preservation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34634908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auto">
          <a:xfrm>
            <a:off x="8005005" y="5941949"/>
            <a:ext cx="967126" cy="88109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Cross-collaboration combinations of physics results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751" y="1036927"/>
            <a:ext cx="4797748" cy="1036930"/>
          </a:xfrm>
        </p:spPr>
        <p:txBody>
          <a:bodyPr/>
          <a:lstStyle/>
          <a:p>
            <a:r>
              <a:rPr lang="en-GB" dirty="0" smtClean="0"/>
              <a:t>Combination of data from multiple experiments to produce new scientific results</a:t>
            </a:r>
          </a:p>
        </p:txBody>
      </p:sp>
      <p:pic>
        <p:nvPicPr>
          <p:cNvPr id="4" name="Picture 10" descr="heraCombin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0379" y="749659"/>
            <a:ext cx="2952011" cy="2990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 descr="h1z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1876" y="1440934"/>
            <a:ext cx="1278944" cy="9824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tevTopMas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7035" y="1910740"/>
            <a:ext cx="2640852" cy="3872171"/>
          </a:xfrm>
          <a:prstGeom prst="rect">
            <a:avLst/>
          </a:prstGeom>
        </p:spPr>
      </p:pic>
      <p:pic>
        <p:nvPicPr>
          <p:cNvPr id="9" name="Picture 8" descr="cdfCPviolation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5891" y="3728282"/>
            <a:ext cx="2742939" cy="2711616"/>
          </a:xfrm>
          <a:prstGeom prst="rect">
            <a:avLst/>
          </a:prstGeom>
        </p:spPr>
      </p:pic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132023" y="2028198"/>
            <a:ext cx="2862571" cy="42632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628650" indent="-184150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charset="0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2pPr>
            <a:lvl3pPr marL="1236663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charset="0"/>
              <a:defRPr sz="1200">
                <a:solidFill>
                  <a:schemeClr val="tx1"/>
                </a:solidFill>
                <a:latin typeface="+mn-lt"/>
                <a:ea typeface="+mn-ea"/>
              </a:defRPr>
            </a:lvl3pPr>
            <a:lvl4pPr marL="164465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charset="0"/>
              <a:buChar char="§"/>
              <a:defRPr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lvl="1"/>
            <a:r>
              <a:rPr lang="en-GB" b="0" dirty="0" smtClean="0">
                <a:solidFill>
                  <a:srgbClr val="000080"/>
                </a:solidFill>
              </a:rPr>
              <a:t>Improved precision and increased sensitivity</a:t>
            </a:r>
          </a:p>
          <a:p>
            <a:pPr lvl="2"/>
            <a:endParaRPr lang="en-GB" b="0" dirty="0" smtClean="0"/>
          </a:p>
          <a:p>
            <a:r>
              <a:rPr lang="en-GB" b="0" dirty="0" smtClean="0"/>
              <a:t>Comparison of experimental results</a:t>
            </a:r>
          </a:p>
          <a:p>
            <a:pPr lvl="1"/>
            <a:r>
              <a:rPr lang="en-GB" b="0" dirty="0" smtClean="0">
                <a:solidFill>
                  <a:srgbClr val="000080"/>
                </a:solidFill>
              </a:rPr>
              <a:t>Complimentary information from different physics</a:t>
            </a:r>
          </a:p>
          <a:p>
            <a:pPr lvl="1"/>
            <a:r>
              <a:rPr lang="en-GB" b="0" dirty="0" smtClean="0">
                <a:solidFill>
                  <a:srgbClr val="000080"/>
                </a:solidFill>
              </a:rPr>
              <a:t>Verification of experimental observations  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132946" y="5872044"/>
            <a:ext cx="6322328" cy="432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628650" indent="-184150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charset="0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2pPr>
            <a:lvl3pPr marL="1236663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charset="0"/>
              <a:defRPr sz="1200">
                <a:solidFill>
                  <a:schemeClr val="tx1"/>
                </a:solidFill>
                <a:latin typeface="+mn-lt"/>
                <a:ea typeface="+mn-ea"/>
              </a:defRPr>
            </a:lvl3pPr>
            <a:lvl4pPr marL="164465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charset="0"/>
              <a:buChar char="§"/>
              <a:defRPr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GB" b="0" dirty="0" smtClean="0"/>
              <a:t>Both objectives facilitated by data preservation</a:t>
            </a:r>
          </a:p>
        </p:txBody>
      </p:sp>
    </p:spTree>
    <p:extLst>
      <p:ext uri="{BB962C8B-B14F-4D97-AF65-F5344CB8AC3E}">
        <p14:creationId xmlns:p14="http://schemas.microsoft.com/office/powerpoint/2010/main" val="3882869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7" name="Picture 2" descr="LastHeraBeam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" y="2584450"/>
            <a:ext cx="5086799" cy="2086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58" name="Picture 8" descr="biglepstopPR1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8"/>
          <a:stretch>
            <a:fillRect/>
          </a:stretch>
        </p:blipFill>
        <p:spPr bwMode="auto">
          <a:xfrm>
            <a:off x="28574" y="776288"/>
            <a:ext cx="5354705" cy="1962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08297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The last years have seen the end of several experiments</a:t>
            </a:r>
            <a:endParaRPr lang="en-GB" dirty="0" smtClean="0">
              <a:cs typeface="+mj-cs"/>
            </a:endParaRPr>
          </a:p>
        </p:txBody>
      </p:sp>
      <p:sp>
        <p:nvSpPr>
          <p:cNvPr id="908300" name="Rectangle 12"/>
          <p:cNvSpPr>
            <a:spLocks noChangeArrowheads="1"/>
          </p:cNvSpPr>
          <p:nvPr/>
        </p:nvSpPr>
        <p:spPr bwMode="auto">
          <a:xfrm>
            <a:off x="5863741" y="4204390"/>
            <a:ext cx="2353341" cy="369332"/>
          </a:xfrm>
          <a:prstGeom prst="rect">
            <a:avLst/>
          </a:prstGeom>
          <a:solidFill>
            <a:srgbClr val="FFCC00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n-GB" sz="1800" b="0" dirty="0" smtClean="0">
                <a:cs typeface="+mn-cs"/>
              </a:rPr>
              <a:t>HERA, 30 </a:t>
            </a:r>
            <a:r>
              <a:rPr lang="en-GB" sz="1800" b="0" dirty="0">
                <a:cs typeface="+mn-cs"/>
              </a:rPr>
              <a:t>June 2007</a:t>
            </a:r>
          </a:p>
        </p:txBody>
      </p:sp>
      <p:sp>
        <p:nvSpPr>
          <p:cNvPr id="908303" name="Rectangle 15"/>
          <p:cNvSpPr>
            <a:spLocks noChangeArrowheads="1"/>
          </p:cNvSpPr>
          <p:nvPr/>
        </p:nvSpPr>
        <p:spPr bwMode="auto">
          <a:xfrm>
            <a:off x="4761708" y="987080"/>
            <a:ext cx="2554418" cy="369332"/>
          </a:xfrm>
          <a:prstGeom prst="rect">
            <a:avLst/>
          </a:prstGeom>
          <a:solidFill>
            <a:srgbClr val="FFCC00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 b="0" dirty="0">
                <a:cs typeface="+mn-cs"/>
              </a:rPr>
              <a:t>LEP, 2 November 2000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282222" y="4809865"/>
            <a:ext cx="8736517" cy="1598120"/>
            <a:chOff x="282222" y="4809865"/>
            <a:chExt cx="8736517" cy="1598120"/>
          </a:xfrm>
        </p:grpSpPr>
        <p:grpSp>
          <p:nvGrpSpPr>
            <p:cNvPr id="19" name="Group 19"/>
            <p:cNvGrpSpPr>
              <a:grpSpLocks/>
            </p:cNvGrpSpPr>
            <p:nvPr/>
          </p:nvGrpSpPr>
          <p:grpSpPr bwMode="auto">
            <a:xfrm>
              <a:off x="282222" y="4809865"/>
              <a:ext cx="6964748" cy="1598120"/>
              <a:chOff x="53" y="2817"/>
              <a:chExt cx="4243" cy="927"/>
            </a:xfrm>
          </p:grpSpPr>
          <p:pic>
            <p:nvPicPr>
              <p:cNvPr id="20" name="Picture 13" descr="babarLast"/>
              <p:cNvPicPr>
                <a:picLocks noChangeAspect="1" noChangeArrowheads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18756"/>
              <a:stretch/>
            </p:blipFill>
            <p:spPr bwMode="auto">
              <a:xfrm>
                <a:off x="53" y="2817"/>
                <a:ext cx="4243" cy="9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1" name="Rectangle 18"/>
              <p:cNvSpPr>
                <a:spLocks noChangeArrowheads="1"/>
              </p:cNvSpPr>
              <p:nvPr/>
            </p:nvSpPr>
            <p:spPr bwMode="auto">
              <a:xfrm>
                <a:off x="1801" y="3422"/>
                <a:ext cx="2143" cy="27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GB">
                  <a:cs typeface="+mn-cs"/>
                </a:endParaRPr>
              </a:p>
            </p:txBody>
          </p:sp>
        </p:grpSp>
        <p:pic>
          <p:nvPicPr>
            <p:cNvPr id="24" name="Picture 13" descr="babarLast"/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1370" b="34324"/>
            <a:stretch/>
          </p:blipFill>
          <p:spPr bwMode="auto">
            <a:xfrm>
              <a:off x="7166169" y="4834103"/>
              <a:ext cx="1852570" cy="12178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" name="Rectangle 18"/>
            <p:cNvSpPr>
              <a:spLocks noChangeArrowheads="1"/>
            </p:cNvSpPr>
            <p:nvPr/>
          </p:nvSpPr>
          <p:spPr bwMode="auto">
            <a:xfrm>
              <a:off x="3303908" y="5842151"/>
              <a:ext cx="3517666" cy="4723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22" name="Rectangle 14"/>
            <p:cNvSpPr>
              <a:spLocks noChangeArrowheads="1"/>
            </p:cNvSpPr>
            <p:nvPr/>
          </p:nvSpPr>
          <p:spPr bwMode="auto">
            <a:xfrm>
              <a:off x="4056214" y="5900118"/>
              <a:ext cx="2263285" cy="369332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1800" b="0" dirty="0">
                  <a:cs typeface="+mn-cs"/>
                </a:rPr>
                <a:t>PEP-</a:t>
              </a:r>
              <a:r>
                <a:rPr lang="en-GB" sz="1800" b="0" dirty="0" smtClean="0">
                  <a:cs typeface="+mn-cs"/>
                </a:rPr>
                <a:t>II, </a:t>
              </a:r>
              <a:r>
                <a:rPr lang="en-GB" sz="1800" b="0" dirty="0">
                  <a:cs typeface="+mn-cs"/>
                </a:rPr>
                <a:t>7 April 2008</a:t>
              </a:r>
            </a:p>
          </p:txBody>
        </p:sp>
      </p:grpSp>
      <p:pic>
        <p:nvPicPr>
          <p:cNvPr id="5" name="HERA_Dump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5721046" y="1717522"/>
            <a:ext cx="3072191" cy="23041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53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auto">
          <a:xfrm>
            <a:off x="616857" y="2152952"/>
            <a:ext cx="1306286" cy="326571"/>
          </a:xfrm>
          <a:prstGeom prst="rect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612023" y="3950272"/>
            <a:ext cx="791026" cy="326571"/>
          </a:xfrm>
          <a:prstGeom prst="rect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Level 1: Documentation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2575" y="820666"/>
            <a:ext cx="8520113" cy="1441148"/>
          </a:xfrm>
        </p:spPr>
        <p:txBody>
          <a:bodyPr/>
          <a:lstStyle/>
          <a:p>
            <a:r>
              <a:rPr lang="en-GB" dirty="0" smtClean="0"/>
              <a:t>The organisation of documentation turns out to be quite a task</a:t>
            </a:r>
          </a:p>
          <a:p>
            <a:pPr lvl="1"/>
            <a:r>
              <a:rPr lang="en-GB" dirty="0">
                <a:solidFill>
                  <a:srgbClr val="000080"/>
                </a:solidFill>
              </a:rPr>
              <a:t>Dedicated task forces set up by many of the </a:t>
            </a:r>
            <a:r>
              <a:rPr lang="en-GB" dirty="0" smtClean="0">
                <a:solidFill>
                  <a:srgbClr val="000080"/>
                </a:solidFill>
              </a:rPr>
              <a:t>experiments</a:t>
            </a:r>
          </a:p>
          <a:p>
            <a:pPr lvl="1"/>
            <a:r>
              <a:rPr lang="en-GB" dirty="0" smtClean="0">
                <a:solidFill>
                  <a:srgbClr val="000080"/>
                </a:solidFill>
              </a:rPr>
              <a:t>Much material from pre-web days, or using all kinds of web applications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277734" y="2092474"/>
            <a:ext cx="6701216" cy="1511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628650" indent="-184150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charset="0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2pPr>
            <a:lvl3pPr marL="1236663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charset="0"/>
              <a:defRPr sz="1200">
                <a:solidFill>
                  <a:schemeClr val="tx1"/>
                </a:solidFill>
                <a:latin typeface="+mn-lt"/>
                <a:ea typeface="+mn-ea"/>
              </a:defRPr>
            </a:lvl3pPr>
            <a:lvl4pPr marL="164465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charset="0"/>
              <a:buChar char="§"/>
              <a:defRPr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GB" b="0" dirty="0" smtClean="0"/>
              <a:t>Non-digital: Cataloguing, organisation, scanning or photographing of appropriate of papers, notes, drawings, talks from pre-web days, detector schematics, blueprints, logbooks, ...</a:t>
            </a:r>
          </a:p>
          <a:p>
            <a:pPr lvl="1"/>
            <a:r>
              <a:rPr lang="en-GB" b="0" dirty="0" smtClean="0">
                <a:solidFill>
                  <a:srgbClr val="000080"/>
                </a:solidFill>
              </a:rPr>
              <a:t>New </a:t>
            </a:r>
            <a:r>
              <a:rPr lang="en-GB" b="0" i="1" dirty="0" smtClean="0">
                <a:solidFill>
                  <a:srgbClr val="000080"/>
                </a:solidFill>
              </a:rPr>
              <a:t>Virtual Archives </a:t>
            </a:r>
            <a:r>
              <a:rPr lang="en-GB" b="0" dirty="0" smtClean="0">
                <a:solidFill>
                  <a:srgbClr val="000080"/>
                </a:solidFill>
              </a:rPr>
              <a:t>established by the experiments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7160" y="2086433"/>
            <a:ext cx="2038650" cy="1722803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272896" y="3906753"/>
            <a:ext cx="8580818" cy="24553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628650" indent="-184150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charset="0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2pPr>
            <a:lvl3pPr marL="1236663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charset="0"/>
              <a:defRPr sz="1200">
                <a:solidFill>
                  <a:schemeClr val="tx1"/>
                </a:solidFill>
                <a:latin typeface="+mn-lt"/>
                <a:ea typeface="+mn-ea"/>
              </a:defRPr>
            </a:lvl3pPr>
            <a:lvl4pPr marL="164465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charset="0"/>
              <a:buChar char="§"/>
              <a:defRPr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GB" b="0" dirty="0" smtClean="0"/>
              <a:t>Digital: Old online shift tools, detector configuration files, electronic logbooks, detailed run information, web content from out-dated servers with dead links, various wikis, meetings, talks, ...</a:t>
            </a:r>
          </a:p>
          <a:p>
            <a:pPr lvl="1"/>
            <a:r>
              <a:rPr lang="en-GB" b="0" dirty="0" smtClean="0">
                <a:solidFill>
                  <a:srgbClr val="000080"/>
                </a:solidFill>
              </a:rPr>
              <a:t>Replacement of old web servers by VMs, hosted by the computer centres</a:t>
            </a:r>
          </a:p>
          <a:p>
            <a:pPr lvl="1"/>
            <a:r>
              <a:rPr lang="en-GB" b="0" dirty="0" smtClean="0">
                <a:solidFill>
                  <a:srgbClr val="000080"/>
                </a:solidFill>
              </a:rPr>
              <a:t>Replacement of old pages to newer technologies such as wikis (use of (T)wikis much more prevalent in the LHC era)</a:t>
            </a:r>
          </a:p>
          <a:p>
            <a:pPr lvl="1"/>
            <a:r>
              <a:rPr lang="en-GB" b="0" dirty="0" smtClean="0">
                <a:solidFill>
                  <a:srgbClr val="000080"/>
                </a:solidFill>
              </a:rPr>
              <a:t>Use of external services for hosting collaboration material </a:t>
            </a:r>
          </a:p>
          <a:p>
            <a:pPr lvl="1"/>
            <a:endParaRPr lang="en-GB" b="0" dirty="0" smtClean="0">
              <a:solidFill>
                <a:srgbClr val="000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27160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H1 Theses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2575" y="977900"/>
            <a:ext cx="8520113" cy="1587235"/>
          </a:xfrm>
        </p:spPr>
        <p:txBody>
          <a:bodyPr/>
          <a:lstStyle/>
          <a:p>
            <a:r>
              <a:rPr lang="en-GB" dirty="0" smtClean="0"/>
              <a:t>Since October 2010, </a:t>
            </a:r>
            <a:r>
              <a:rPr lang="en-GB" b="1" dirty="0" smtClean="0">
                <a:solidFill>
                  <a:srgbClr val="FF0000"/>
                </a:solidFill>
              </a:rPr>
              <a:t>106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smtClean="0"/>
              <a:t>H1 theses discovered not previously known to the collaboration; </a:t>
            </a:r>
            <a:r>
              <a:rPr lang="en-GB" b="1" dirty="0" smtClean="0">
                <a:solidFill>
                  <a:srgbClr val="FF0000"/>
                </a:solidFill>
              </a:rPr>
              <a:t>18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smtClean="0"/>
              <a:t>since this summer, latest ones only last week</a:t>
            </a:r>
          </a:p>
          <a:p>
            <a:r>
              <a:rPr lang="en-GB" dirty="0" smtClean="0"/>
              <a:t>Scanning and linking these to the official H1 pages is given high priority </a:t>
            </a:r>
          </a:p>
          <a:p>
            <a:endParaRPr lang="en-GB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285559" y="5578543"/>
            <a:ext cx="8520113" cy="8467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28" tIns="45715" rIns="91428" bIns="45715" numCol="1" anchor="t" anchorCtr="0" compatLnSpc="1">
            <a:prstTxWarp prst="textNoShape">
              <a:avLst/>
            </a:prstTxWarp>
          </a:bodyPr>
          <a:lstStyle>
            <a:lvl1pPr marL="265113" indent="-265113" algn="l" defTabSz="915988" rtl="0" eaLnBrk="0" fontAlgn="base" hangingPunct="0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628650" indent="-184150" algn="l" defTabSz="915988" rtl="0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charset="0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2pPr>
            <a:lvl3pPr marL="1236663" indent="-228600" algn="l" defTabSz="915988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charset="0"/>
              <a:defRPr sz="1200">
                <a:solidFill>
                  <a:schemeClr val="tx1"/>
                </a:solidFill>
                <a:latin typeface="+mn-lt"/>
                <a:ea typeface="+mn-ea"/>
              </a:defRPr>
            </a:lvl3pPr>
            <a:lvl4pPr marL="1644650" indent="-228600" algn="l" defTabSz="915988" rtl="0" eaLnBrk="0" fontAlgn="base" hangingPunct="0">
              <a:spcBef>
                <a:spcPct val="0"/>
              </a:spcBef>
              <a:spcAft>
                <a:spcPct val="0"/>
              </a:spcAft>
              <a:buFont typeface="Wingdings" charset="0"/>
              <a:buChar char="§"/>
              <a:defRPr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5988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defTabSz="915988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defTabSz="915988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defTabSz="915988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defTabSz="915988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GB" dirty="0" smtClean="0"/>
              <a:t>Currently, of the 892 known H1 theses 197 are not available in electronic form: ~ 22% not available to the H1 community!</a:t>
            </a:r>
          </a:p>
        </p:txBody>
      </p:sp>
      <p:pic>
        <p:nvPicPr>
          <p:cNvPr id="5" name="Picture 4" descr="these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8878" y="2185415"/>
            <a:ext cx="5914417" cy="3286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458811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6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dirty="0" smtClean="0">
                <a:cs typeface="+mj-cs"/>
              </a:rPr>
              <a:t>Documentation projects with INSPIRE</a:t>
            </a:r>
          </a:p>
        </p:txBody>
      </p:sp>
      <p:pic>
        <p:nvPicPr>
          <p:cNvPr id="131074" name="Picture 5" descr="zeus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3"/>
          <a:stretch>
            <a:fillRect/>
          </a:stretch>
        </p:blipFill>
        <p:spPr bwMode="auto">
          <a:xfrm>
            <a:off x="729635" y="1955930"/>
            <a:ext cx="4038600" cy="2520950"/>
          </a:xfrm>
          <a:prstGeom prst="rect">
            <a:avLst/>
          </a:prstGeom>
          <a:noFill/>
          <a:ln w="9525">
            <a:solidFill>
              <a:schemeClr val="fol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10"/>
          <p:cNvSpPr txBox="1">
            <a:spLocks noChangeArrowheads="1"/>
          </p:cNvSpPr>
          <p:nvPr/>
        </p:nvSpPr>
        <p:spPr bwMode="auto">
          <a:xfrm>
            <a:off x="258838" y="782412"/>
            <a:ext cx="87122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28" tIns="45715" rIns="91428" bIns="45715" numCol="1" anchor="t" anchorCtr="0" compatLnSpc="1">
            <a:prstTxWarp prst="textNoShape">
              <a:avLst/>
            </a:prstTxWarp>
          </a:bodyPr>
          <a:lstStyle>
            <a:lvl1pPr marL="265113" indent="-265113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628650" indent="-184150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charset="0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2pPr>
            <a:lvl3pPr marL="1236663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charset="0"/>
              <a:defRPr sz="1200">
                <a:solidFill>
                  <a:schemeClr val="tx1"/>
                </a:solidFill>
                <a:latin typeface="+mn-lt"/>
                <a:ea typeface="+mn-ea"/>
              </a:defRPr>
            </a:lvl3pPr>
            <a:lvl4pPr marL="164465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charset="0"/>
              <a:buChar char="§"/>
              <a:defRPr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342900" indent="-342900" eaLnBrk="1" hangingPunct="1">
              <a:lnSpc>
                <a:spcPct val="90000"/>
              </a:lnSpc>
              <a:defRPr/>
            </a:pPr>
            <a:r>
              <a:rPr lang="en-GB" b="0" dirty="0" smtClean="0">
                <a:cs typeface="+mn-cs"/>
              </a:rPr>
              <a:t>Internal notes from all HERA experiments now available on INSPIRE</a:t>
            </a:r>
          </a:p>
          <a:p>
            <a:pPr marL="706437" lvl="1" indent="-342900" eaLnBrk="1" hangingPunct="1">
              <a:lnSpc>
                <a:spcPct val="90000"/>
              </a:lnSpc>
              <a:defRPr/>
            </a:pPr>
            <a:r>
              <a:rPr lang="en-GB" b="0" dirty="0" smtClean="0">
                <a:solidFill>
                  <a:srgbClr val="000080"/>
                </a:solidFill>
                <a:cs typeface="+mn-cs"/>
              </a:rPr>
              <a:t>Experiments no longer need to provide dedicated hardware for such things</a:t>
            </a:r>
          </a:p>
          <a:p>
            <a:pPr marL="706437" lvl="1" indent="-342900" eaLnBrk="1" hangingPunct="1">
              <a:lnSpc>
                <a:spcPct val="90000"/>
              </a:lnSpc>
              <a:defRPr/>
            </a:pPr>
            <a:r>
              <a:rPr lang="en-GB" b="0" dirty="0" smtClean="0">
                <a:solidFill>
                  <a:srgbClr val="000080"/>
                </a:solidFill>
                <a:cs typeface="+mn-cs"/>
              </a:rPr>
              <a:t>Password protected now, simple to make publicly available in the future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6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dirty="0"/>
              <a:t>Documentation projects </a:t>
            </a:r>
            <a:r>
              <a:rPr lang="en-GB" dirty="0" smtClean="0">
                <a:cs typeface="+mj-cs"/>
              </a:rPr>
              <a:t>with INSPIRE</a:t>
            </a:r>
          </a:p>
        </p:txBody>
      </p:sp>
      <p:pic>
        <p:nvPicPr>
          <p:cNvPr id="131074" name="Picture 5" descr="zeus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3"/>
          <a:stretch>
            <a:fillRect/>
          </a:stretch>
        </p:blipFill>
        <p:spPr bwMode="auto">
          <a:xfrm>
            <a:off x="729635" y="1955930"/>
            <a:ext cx="4038600" cy="2520950"/>
          </a:xfrm>
          <a:prstGeom prst="rect">
            <a:avLst/>
          </a:prstGeom>
          <a:noFill/>
          <a:ln w="9525">
            <a:solidFill>
              <a:schemeClr val="fol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1075" name="Picture 6" descr="zeus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8248" y="2221043"/>
            <a:ext cx="3814762" cy="2700337"/>
          </a:xfrm>
          <a:prstGeom prst="rect">
            <a:avLst/>
          </a:prstGeom>
          <a:noFill/>
          <a:ln w="9525">
            <a:solidFill>
              <a:schemeClr val="fol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10"/>
          <p:cNvSpPr txBox="1">
            <a:spLocks noChangeArrowheads="1"/>
          </p:cNvSpPr>
          <p:nvPr/>
        </p:nvSpPr>
        <p:spPr bwMode="auto">
          <a:xfrm>
            <a:off x="258838" y="782412"/>
            <a:ext cx="87122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28" tIns="45715" rIns="91428" bIns="45715" numCol="1" anchor="t" anchorCtr="0" compatLnSpc="1">
            <a:prstTxWarp prst="textNoShape">
              <a:avLst/>
            </a:prstTxWarp>
          </a:bodyPr>
          <a:lstStyle>
            <a:lvl1pPr marL="265113" indent="-265113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628650" indent="-184150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charset="0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2pPr>
            <a:lvl3pPr marL="1236663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charset="0"/>
              <a:defRPr sz="1200">
                <a:solidFill>
                  <a:schemeClr val="tx1"/>
                </a:solidFill>
                <a:latin typeface="+mn-lt"/>
                <a:ea typeface="+mn-ea"/>
              </a:defRPr>
            </a:lvl3pPr>
            <a:lvl4pPr marL="164465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charset="0"/>
              <a:buChar char="§"/>
              <a:defRPr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342900" indent="-342900" eaLnBrk="1" hangingPunct="1">
              <a:lnSpc>
                <a:spcPct val="90000"/>
              </a:lnSpc>
              <a:defRPr/>
            </a:pPr>
            <a:r>
              <a:rPr lang="en-GB" b="0" dirty="0" smtClean="0">
                <a:cs typeface="+mn-cs"/>
              </a:rPr>
              <a:t>Internal notes from all HERA experiments now available on INSPIRE</a:t>
            </a:r>
          </a:p>
          <a:p>
            <a:pPr marL="706437" lvl="1" indent="-342900" eaLnBrk="1" hangingPunct="1">
              <a:lnSpc>
                <a:spcPct val="90000"/>
              </a:lnSpc>
              <a:defRPr/>
            </a:pPr>
            <a:r>
              <a:rPr lang="en-GB" b="0" dirty="0" smtClean="0">
                <a:solidFill>
                  <a:srgbClr val="000080"/>
                </a:solidFill>
                <a:cs typeface="+mn-cs"/>
              </a:rPr>
              <a:t>Experiments no longer need to provide dedicated hardware for such things</a:t>
            </a:r>
          </a:p>
          <a:p>
            <a:pPr marL="706437" lvl="1" indent="-342900" eaLnBrk="1" hangingPunct="1">
              <a:lnSpc>
                <a:spcPct val="90000"/>
              </a:lnSpc>
              <a:defRPr/>
            </a:pPr>
            <a:r>
              <a:rPr lang="en-GB" b="0" dirty="0" smtClean="0">
                <a:solidFill>
                  <a:srgbClr val="000080"/>
                </a:solidFill>
                <a:cs typeface="+mn-cs"/>
              </a:rPr>
              <a:t>Password protected now, simple to make publicly available in the future</a:t>
            </a:r>
          </a:p>
        </p:txBody>
      </p:sp>
    </p:spTree>
    <p:extLst>
      <p:ext uri="{BB962C8B-B14F-4D97-AF65-F5344CB8AC3E}">
        <p14:creationId xmlns:p14="http://schemas.microsoft.com/office/powerpoint/2010/main" val="2878101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6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dirty="0"/>
              <a:t>Documentation projects </a:t>
            </a:r>
            <a:r>
              <a:rPr lang="en-GB" dirty="0" smtClean="0">
                <a:cs typeface="+mj-cs"/>
              </a:rPr>
              <a:t>with INSPIRE</a:t>
            </a:r>
          </a:p>
        </p:txBody>
      </p:sp>
      <p:pic>
        <p:nvPicPr>
          <p:cNvPr id="131074" name="Picture 5" descr="zeus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3"/>
          <a:stretch>
            <a:fillRect/>
          </a:stretch>
        </p:blipFill>
        <p:spPr bwMode="auto">
          <a:xfrm>
            <a:off x="729635" y="1955930"/>
            <a:ext cx="4038600" cy="2520950"/>
          </a:xfrm>
          <a:prstGeom prst="rect">
            <a:avLst/>
          </a:prstGeom>
          <a:noFill/>
          <a:ln w="9525">
            <a:solidFill>
              <a:schemeClr val="fol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1075" name="Picture 6" descr="zeus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8248" y="2221043"/>
            <a:ext cx="3814762" cy="2700337"/>
          </a:xfrm>
          <a:prstGeom prst="rect">
            <a:avLst/>
          </a:prstGeom>
          <a:noFill/>
          <a:ln w="9525">
            <a:solidFill>
              <a:schemeClr val="fol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1076" name="Picture 7" descr="zeus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6" t="856"/>
          <a:stretch>
            <a:fillRect/>
          </a:stretch>
        </p:blipFill>
        <p:spPr bwMode="auto">
          <a:xfrm>
            <a:off x="1418610" y="2598868"/>
            <a:ext cx="4754563" cy="2520950"/>
          </a:xfrm>
          <a:prstGeom prst="rect">
            <a:avLst/>
          </a:prstGeom>
          <a:noFill/>
          <a:ln w="9525">
            <a:solidFill>
              <a:schemeClr val="fol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10"/>
          <p:cNvSpPr txBox="1">
            <a:spLocks noChangeArrowheads="1"/>
          </p:cNvSpPr>
          <p:nvPr/>
        </p:nvSpPr>
        <p:spPr bwMode="auto">
          <a:xfrm>
            <a:off x="258838" y="782412"/>
            <a:ext cx="87122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28" tIns="45715" rIns="91428" bIns="45715" numCol="1" anchor="t" anchorCtr="0" compatLnSpc="1">
            <a:prstTxWarp prst="textNoShape">
              <a:avLst/>
            </a:prstTxWarp>
          </a:bodyPr>
          <a:lstStyle>
            <a:lvl1pPr marL="265113" indent="-265113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628650" indent="-184150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charset="0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2pPr>
            <a:lvl3pPr marL="1236663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charset="0"/>
              <a:defRPr sz="1200">
                <a:solidFill>
                  <a:schemeClr val="tx1"/>
                </a:solidFill>
                <a:latin typeface="+mn-lt"/>
                <a:ea typeface="+mn-ea"/>
              </a:defRPr>
            </a:lvl3pPr>
            <a:lvl4pPr marL="164465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charset="0"/>
              <a:buChar char="§"/>
              <a:defRPr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342900" indent="-342900" eaLnBrk="1" hangingPunct="1">
              <a:lnSpc>
                <a:spcPct val="90000"/>
              </a:lnSpc>
              <a:defRPr/>
            </a:pPr>
            <a:r>
              <a:rPr lang="en-GB" b="0" dirty="0" smtClean="0">
                <a:cs typeface="+mn-cs"/>
              </a:rPr>
              <a:t>Internal notes from all HERA experiments now available on INSPIRE</a:t>
            </a:r>
          </a:p>
          <a:p>
            <a:pPr marL="706437" lvl="1" indent="-342900" eaLnBrk="1" hangingPunct="1">
              <a:lnSpc>
                <a:spcPct val="90000"/>
              </a:lnSpc>
              <a:defRPr/>
            </a:pPr>
            <a:r>
              <a:rPr lang="en-GB" b="0" dirty="0" smtClean="0">
                <a:solidFill>
                  <a:srgbClr val="000080"/>
                </a:solidFill>
                <a:cs typeface="+mn-cs"/>
              </a:rPr>
              <a:t>Experiments no longer need to provide dedicated hardware for such things</a:t>
            </a:r>
          </a:p>
          <a:p>
            <a:pPr marL="706437" lvl="1" indent="-342900" eaLnBrk="1" hangingPunct="1">
              <a:lnSpc>
                <a:spcPct val="90000"/>
              </a:lnSpc>
              <a:defRPr/>
            </a:pPr>
            <a:r>
              <a:rPr lang="en-GB" b="0" dirty="0" smtClean="0">
                <a:solidFill>
                  <a:srgbClr val="000080"/>
                </a:solidFill>
                <a:cs typeface="+mn-cs"/>
              </a:rPr>
              <a:t>Password protected now, simple to make publicly available in the future</a:t>
            </a:r>
          </a:p>
        </p:txBody>
      </p:sp>
    </p:spTree>
    <p:extLst>
      <p:ext uri="{BB962C8B-B14F-4D97-AF65-F5344CB8AC3E}">
        <p14:creationId xmlns:p14="http://schemas.microsoft.com/office/powerpoint/2010/main" val="19534515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6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dirty="0"/>
              <a:t>Documentation projects </a:t>
            </a:r>
            <a:r>
              <a:rPr lang="en-GB" dirty="0" smtClean="0">
                <a:cs typeface="+mj-cs"/>
              </a:rPr>
              <a:t>with INSPIRE</a:t>
            </a:r>
          </a:p>
        </p:txBody>
      </p:sp>
      <p:pic>
        <p:nvPicPr>
          <p:cNvPr id="131074" name="Picture 5" descr="zeus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3"/>
          <a:stretch>
            <a:fillRect/>
          </a:stretch>
        </p:blipFill>
        <p:spPr bwMode="auto">
          <a:xfrm>
            <a:off x="729635" y="1955930"/>
            <a:ext cx="4038600" cy="2520950"/>
          </a:xfrm>
          <a:prstGeom prst="rect">
            <a:avLst/>
          </a:prstGeom>
          <a:noFill/>
          <a:ln w="9525">
            <a:solidFill>
              <a:schemeClr val="fol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1075" name="Picture 6" descr="zeus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8248" y="2221043"/>
            <a:ext cx="3814762" cy="2700337"/>
          </a:xfrm>
          <a:prstGeom prst="rect">
            <a:avLst/>
          </a:prstGeom>
          <a:noFill/>
          <a:ln w="9525">
            <a:solidFill>
              <a:schemeClr val="fol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1076" name="Picture 7" descr="zeus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6" t="856"/>
          <a:stretch>
            <a:fillRect/>
          </a:stretch>
        </p:blipFill>
        <p:spPr bwMode="auto">
          <a:xfrm>
            <a:off x="1418610" y="2598868"/>
            <a:ext cx="4754563" cy="2520950"/>
          </a:xfrm>
          <a:prstGeom prst="rect">
            <a:avLst/>
          </a:prstGeom>
          <a:noFill/>
          <a:ln w="9525">
            <a:solidFill>
              <a:schemeClr val="fol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1077" name="Picture 8" descr="zeus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1" t="633"/>
          <a:stretch>
            <a:fillRect/>
          </a:stretch>
        </p:blipFill>
        <p:spPr bwMode="auto">
          <a:xfrm>
            <a:off x="2918798" y="2006731"/>
            <a:ext cx="4398811" cy="3199388"/>
          </a:xfrm>
          <a:prstGeom prst="rect">
            <a:avLst/>
          </a:prstGeom>
          <a:noFill/>
          <a:ln w="9525">
            <a:solidFill>
              <a:schemeClr val="fol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56426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203200" y="5321909"/>
            <a:ext cx="8712200" cy="666296"/>
          </a:xfrm>
        </p:spPr>
        <p:txBody>
          <a:bodyPr lIns="91428" tIns="45715" rIns="91428" bIns="45715"/>
          <a:lstStyle/>
          <a:p>
            <a:pPr marL="342900" indent="-342900" eaLnBrk="1" hangingPunct="1">
              <a:lnSpc>
                <a:spcPct val="90000"/>
              </a:lnSpc>
              <a:defRPr/>
            </a:pPr>
            <a:r>
              <a:rPr lang="en-GB" sz="1800" dirty="0">
                <a:cs typeface="+mn-cs"/>
              </a:rPr>
              <a:t>T</a:t>
            </a:r>
            <a:r>
              <a:rPr lang="en-GB" sz="1800" dirty="0" smtClean="0">
                <a:cs typeface="+mn-cs"/>
              </a:rPr>
              <a:t>he ingestion of other documents is under discussion, including theses, preliminary results, conference talks and proceedings, paper drafts, ...</a:t>
            </a:r>
          </a:p>
          <a:p>
            <a:pPr marL="742950" lvl="1" indent="-285750" eaLnBrk="1" hangingPunct="1">
              <a:lnSpc>
                <a:spcPct val="90000"/>
              </a:lnSpc>
              <a:defRPr/>
            </a:pPr>
            <a:r>
              <a:rPr lang="en-GB" dirty="0" smtClean="0">
                <a:solidFill>
                  <a:srgbClr val="000080"/>
                </a:solidFill>
              </a:rPr>
              <a:t>More experiments working with INSPIRE, including CDF, D0 as well as BaBar</a:t>
            </a:r>
            <a:endParaRPr lang="en-GB" sz="1400" dirty="0">
              <a:solidFill>
                <a:srgbClr val="000080"/>
              </a:solidFill>
            </a:endParaRPr>
          </a:p>
          <a:p>
            <a:pPr marL="342900" indent="-342900" eaLnBrk="1" hangingPunct="1">
              <a:lnSpc>
                <a:spcPct val="90000"/>
              </a:lnSpc>
              <a:defRPr/>
            </a:pPr>
            <a:endParaRPr lang="en-GB" sz="1800" dirty="0" smtClean="0">
              <a:cs typeface="+mn-cs"/>
            </a:endParaRPr>
          </a:p>
        </p:txBody>
      </p:sp>
      <p:sp>
        <p:nvSpPr>
          <p:cNvPr id="8" name="Rectangle 10"/>
          <p:cNvSpPr txBox="1">
            <a:spLocks noChangeArrowheads="1"/>
          </p:cNvSpPr>
          <p:nvPr/>
        </p:nvSpPr>
        <p:spPr bwMode="auto">
          <a:xfrm>
            <a:off x="258838" y="782412"/>
            <a:ext cx="87122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28" tIns="45715" rIns="91428" bIns="45715" numCol="1" anchor="t" anchorCtr="0" compatLnSpc="1">
            <a:prstTxWarp prst="textNoShape">
              <a:avLst/>
            </a:prstTxWarp>
          </a:bodyPr>
          <a:lstStyle>
            <a:lvl1pPr marL="265113" indent="-265113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628650" indent="-184150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charset="0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2pPr>
            <a:lvl3pPr marL="1236663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charset="0"/>
              <a:defRPr sz="1200">
                <a:solidFill>
                  <a:schemeClr val="tx1"/>
                </a:solidFill>
                <a:latin typeface="+mn-lt"/>
                <a:ea typeface="+mn-ea"/>
              </a:defRPr>
            </a:lvl3pPr>
            <a:lvl4pPr marL="164465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charset="0"/>
              <a:buChar char="§"/>
              <a:defRPr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342900" indent="-342900" eaLnBrk="1" hangingPunct="1">
              <a:lnSpc>
                <a:spcPct val="90000"/>
              </a:lnSpc>
              <a:defRPr/>
            </a:pPr>
            <a:r>
              <a:rPr lang="en-GB" b="0" dirty="0" smtClean="0">
                <a:cs typeface="+mn-cs"/>
              </a:rPr>
              <a:t>Internal notes from all HERA experiments now available on INSPIRE</a:t>
            </a:r>
          </a:p>
          <a:p>
            <a:pPr marL="706437" lvl="1" indent="-342900" eaLnBrk="1" hangingPunct="1">
              <a:lnSpc>
                <a:spcPct val="90000"/>
              </a:lnSpc>
              <a:defRPr/>
            </a:pPr>
            <a:r>
              <a:rPr lang="en-GB" b="0" dirty="0" smtClean="0">
                <a:solidFill>
                  <a:srgbClr val="000080"/>
                </a:solidFill>
                <a:cs typeface="+mn-cs"/>
              </a:rPr>
              <a:t>Experiments no longer need to provide dedicated hardware for such things</a:t>
            </a:r>
          </a:p>
          <a:p>
            <a:pPr marL="706437" lvl="1" indent="-342900" eaLnBrk="1" hangingPunct="1">
              <a:lnSpc>
                <a:spcPct val="90000"/>
              </a:lnSpc>
              <a:defRPr/>
            </a:pPr>
            <a:r>
              <a:rPr lang="en-GB" b="0" dirty="0" smtClean="0">
                <a:solidFill>
                  <a:srgbClr val="000080"/>
                </a:solidFill>
                <a:cs typeface="+mn-cs"/>
              </a:rPr>
              <a:t>Password protected now, simple to make publicly available in the future</a:t>
            </a:r>
          </a:p>
        </p:txBody>
      </p:sp>
    </p:spTree>
    <p:extLst>
      <p:ext uri="{BB962C8B-B14F-4D97-AF65-F5344CB8AC3E}">
        <p14:creationId xmlns:p14="http://schemas.microsoft.com/office/powerpoint/2010/main" val="18912421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smtClean="0">
                <a:cs typeface="+mj-cs"/>
              </a:rPr>
              <a:t>INSPIRE: Paper histories</a:t>
            </a:r>
          </a:p>
        </p:txBody>
      </p:sp>
      <p:pic>
        <p:nvPicPr>
          <p:cNvPr id="133122" name="Picture 3" descr="inspireRecor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914400"/>
            <a:ext cx="7467600" cy="3608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7588" name="Rectangle 4"/>
          <p:cNvSpPr>
            <a:spLocks noChangeArrowheads="1"/>
          </p:cNvSpPr>
          <p:nvPr/>
        </p:nvSpPr>
        <p:spPr bwMode="auto">
          <a:xfrm>
            <a:off x="1981200" y="2106613"/>
            <a:ext cx="571500" cy="115887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GB">
              <a:cs typeface="+mn-cs"/>
            </a:endParaRPr>
          </a:p>
        </p:txBody>
      </p:sp>
      <p:sp>
        <p:nvSpPr>
          <p:cNvPr id="707589" name="Rectangle 5"/>
          <p:cNvSpPr>
            <a:spLocks noChangeArrowheads="1"/>
          </p:cNvSpPr>
          <p:nvPr/>
        </p:nvSpPr>
        <p:spPr bwMode="auto">
          <a:xfrm>
            <a:off x="1936750" y="2057400"/>
            <a:ext cx="654050" cy="201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428" tIns="45715" rIns="91428" bIns="45715">
            <a:spAutoFit/>
          </a:bodyPr>
          <a:lstStyle/>
          <a:p>
            <a:pPr algn="r" defTabSz="915988">
              <a:defRPr/>
            </a:pPr>
            <a:r>
              <a:rPr lang="en-GB" sz="700">
                <a:solidFill>
                  <a:srgbClr val="FF0000"/>
                </a:solidFill>
                <a:latin typeface="Tahoma" charset="0"/>
                <a:cs typeface="+mn-cs"/>
              </a:rPr>
              <a:t>H1 internal</a:t>
            </a:r>
          </a:p>
        </p:txBody>
      </p:sp>
      <p:sp>
        <p:nvSpPr>
          <p:cNvPr id="707590" name="Rectangle 6"/>
          <p:cNvSpPr>
            <a:spLocks noChangeArrowheads="1"/>
          </p:cNvSpPr>
          <p:nvPr/>
        </p:nvSpPr>
        <p:spPr bwMode="auto">
          <a:xfrm>
            <a:off x="4889500" y="5184775"/>
            <a:ext cx="169863" cy="30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428" tIns="45715" rIns="91428" bIns="45715">
            <a:spAutoFit/>
          </a:bodyPr>
          <a:lstStyle/>
          <a:p>
            <a:pPr algn="r" defTabSz="915988">
              <a:defRPr/>
            </a:pPr>
            <a:endParaRPr lang="en-GB" sz="1400" b="0">
              <a:solidFill>
                <a:srgbClr val="000080"/>
              </a:solidFill>
              <a:latin typeface="Tahoma" charset="0"/>
              <a:cs typeface="+mn-cs"/>
            </a:endParaRPr>
          </a:p>
        </p:txBody>
      </p:sp>
      <p:sp>
        <p:nvSpPr>
          <p:cNvPr id="707592" name="Line 8"/>
          <p:cNvSpPr>
            <a:spLocks noChangeShapeType="1"/>
          </p:cNvSpPr>
          <p:nvPr/>
        </p:nvSpPr>
        <p:spPr bwMode="auto">
          <a:xfrm flipH="1" flipV="1">
            <a:off x="2590800" y="2743200"/>
            <a:ext cx="908050" cy="2070100"/>
          </a:xfrm>
          <a:prstGeom prst="line">
            <a:avLst/>
          </a:prstGeom>
          <a:noFill/>
          <a:ln w="19050">
            <a:solidFill>
              <a:srgbClr val="00008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GB">
              <a:cs typeface="+mn-cs"/>
            </a:endParaRPr>
          </a:p>
        </p:txBody>
      </p:sp>
      <p:sp>
        <p:nvSpPr>
          <p:cNvPr id="707595" name="Rectangle 11"/>
          <p:cNvSpPr>
            <a:spLocks noChangeArrowheads="1"/>
          </p:cNvSpPr>
          <p:nvPr/>
        </p:nvSpPr>
        <p:spPr bwMode="auto">
          <a:xfrm>
            <a:off x="3508375" y="4651375"/>
            <a:ext cx="5511800" cy="138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265113" indent="-265113" eaLnBrk="1" hangingPunct="1">
              <a:spcAft>
                <a:spcPct val="50000"/>
              </a:spcAft>
              <a:buClr>
                <a:srgbClr val="F28E00"/>
              </a:buClr>
              <a:buFont typeface="Arial Black" charset="0"/>
              <a:buChar char="&gt;"/>
              <a:defRPr/>
            </a:pPr>
            <a:r>
              <a:rPr lang="en-GB" sz="1800" b="0">
                <a:cs typeface="+mn-cs"/>
              </a:rPr>
              <a:t>Envisage an additional link for H1 members only</a:t>
            </a:r>
          </a:p>
          <a:p>
            <a:pPr marL="265113" indent="-265113" eaLnBrk="1" hangingPunct="1">
              <a:spcAft>
                <a:spcPct val="50000"/>
              </a:spcAft>
              <a:buClr>
                <a:srgbClr val="F28E00"/>
              </a:buClr>
              <a:buFont typeface="Arial Black" charset="0"/>
              <a:buChar char="&gt;"/>
              <a:defRPr/>
            </a:pPr>
            <a:r>
              <a:rPr lang="en-GB" sz="1800" b="0">
                <a:cs typeface="+mn-cs"/>
              </a:rPr>
              <a:t>Provides additional information such as preliminary results, earlier draft versions and documentation from the publication procedure</a:t>
            </a:r>
            <a:endParaRPr lang="en-US" sz="1800" b="0"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smtClean="0">
                <a:cs typeface="+mj-cs"/>
              </a:rPr>
              <a:t>INSPIRE: Paper histories</a:t>
            </a:r>
          </a:p>
        </p:txBody>
      </p:sp>
      <p:pic>
        <p:nvPicPr>
          <p:cNvPr id="135170" name="Picture 3" descr="inspireRecor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914400"/>
            <a:ext cx="7467600" cy="3608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9636" name="Rectangle 4"/>
          <p:cNvSpPr>
            <a:spLocks noChangeArrowheads="1"/>
          </p:cNvSpPr>
          <p:nvPr/>
        </p:nvSpPr>
        <p:spPr bwMode="auto">
          <a:xfrm>
            <a:off x="1981200" y="2106613"/>
            <a:ext cx="571500" cy="115887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GB">
              <a:cs typeface="+mn-cs"/>
            </a:endParaRPr>
          </a:p>
        </p:txBody>
      </p:sp>
      <p:sp>
        <p:nvSpPr>
          <p:cNvPr id="709637" name="Rectangle 5"/>
          <p:cNvSpPr>
            <a:spLocks noChangeArrowheads="1"/>
          </p:cNvSpPr>
          <p:nvPr/>
        </p:nvSpPr>
        <p:spPr bwMode="auto">
          <a:xfrm>
            <a:off x="1936750" y="2057400"/>
            <a:ext cx="654050" cy="201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428" tIns="45715" rIns="91428" bIns="45715">
            <a:spAutoFit/>
          </a:bodyPr>
          <a:lstStyle/>
          <a:p>
            <a:pPr algn="r" defTabSz="915988">
              <a:defRPr/>
            </a:pPr>
            <a:r>
              <a:rPr lang="en-GB" sz="700">
                <a:solidFill>
                  <a:srgbClr val="FF0000"/>
                </a:solidFill>
                <a:latin typeface="Tahoma" charset="0"/>
                <a:cs typeface="+mn-cs"/>
              </a:rPr>
              <a:t>H1 internal</a:t>
            </a:r>
          </a:p>
        </p:txBody>
      </p:sp>
      <p:pic>
        <p:nvPicPr>
          <p:cNvPr id="135173" name="Picture 6" descr="inspirePubHis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1650" y="647700"/>
            <a:ext cx="6742113" cy="6156325"/>
          </a:xfrm>
          <a:prstGeom prst="rect">
            <a:avLst/>
          </a:prstGeom>
          <a:noFill/>
          <a:ln w="9525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</a:t>
            </a:r>
            <a:r>
              <a:rPr lang="en-GB" dirty="0" smtClean="0"/>
              <a:t>nitiatives in other fields</a:t>
            </a:r>
            <a:endParaRPr lang="en-GB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0675" y="917426"/>
            <a:ext cx="9006565" cy="1537910"/>
          </a:xfrm>
        </p:spPr>
        <p:txBody>
          <a:bodyPr/>
          <a:lstStyle/>
          <a:p>
            <a:r>
              <a:rPr lang="en-US" dirty="0" smtClean="0"/>
              <a:t>Data preservation and in particular open access and data sharing are present in other fields such as:</a:t>
            </a:r>
          </a:p>
          <a:p>
            <a:pPr lvl="1"/>
            <a:r>
              <a:rPr lang="en-US" sz="1800" dirty="0" smtClean="0">
                <a:solidFill>
                  <a:srgbClr val="000080"/>
                </a:solidFill>
              </a:rPr>
              <a:t>Astrophysics, molecular biology, earth sciences, humanities and social sciences</a:t>
            </a:r>
          </a:p>
        </p:txBody>
      </p:sp>
      <p:pic>
        <p:nvPicPr>
          <p:cNvPr id="5" name="Image 11" descr="Screen shot 2011-09-22 at 12.40.21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1551" y="4819953"/>
            <a:ext cx="3983880" cy="1179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4" descr="ap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7460" y="3218694"/>
            <a:ext cx="2802576" cy="1026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age 8" descr="Screen shot 2011-09-22 at 12.39.46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267" y="2399393"/>
            <a:ext cx="1833113" cy="18116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elixir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5428" y="4729131"/>
            <a:ext cx="2309206" cy="1304364"/>
          </a:xfrm>
          <a:prstGeom prst="rect">
            <a:avLst/>
          </a:prstGeom>
          <a:ln>
            <a:solidFill>
              <a:srgbClr val="808080"/>
            </a:solidFill>
          </a:ln>
        </p:spPr>
      </p:pic>
      <p:pic>
        <p:nvPicPr>
          <p:cNvPr id="10" name="Picture 9" descr="blueribbon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3238" y="3100949"/>
            <a:ext cx="5430762" cy="1407711"/>
          </a:xfrm>
          <a:prstGeom prst="rect">
            <a:avLst/>
          </a:prstGeom>
        </p:spPr>
      </p:pic>
      <p:pic>
        <p:nvPicPr>
          <p:cNvPr id="11" name="Picture 10" descr="sloanesky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3905" y="2390132"/>
            <a:ext cx="6604000" cy="589936"/>
          </a:xfrm>
          <a:prstGeom prst="rect">
            <a:avLst/>
          </a:prstGeom>
        </p:spPr>
      </p:pic>
      <p:pic>
        <p:nvPicPr>
          <p:cNvPr id="7" name="Image 4" descr="Screen shot 2011-09-22 at 12.38.21 AM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71" y="4369831"/>
            <a:ext cx="2769371" cy="1871309"/>
          </a:xfrm>
          <a:prstGeom prst="rect">
            <a:avLst/>
          </a:prstGeom>
          <a:noFill/>
          <a:ln w="9525">
            <a:solidFill>
              <a:srgbClr val="808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 descr="ices-ceim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9719" y="3156252"/>
            <a:ext cx="2463492" cy="1282540"/>
          </a:xfrm>
          <a:prstGeom prst="rect">
            <a:avLst/>
          </a:prstGeom>
          <a:ln>
            <a:solidFill>
              <a:srgbClr val="808080"/>
            </a:solidFill>
          </a:ln>
        </p:spPr>
      </p:pic>
    </p:spTree>
    <p:extLst>
      <p:ext uri="{BB962C8B-B14F-4D97-AF65-F5344CB8AC3E}">
        <p14:creationId xmlns:p14="http://schemas.microsoft.com/office/powerpoint/2010/main" val="8792023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 bwMode="auto">
          <a:xfrm>
            <a:off x="8005005" y="5941949"/>
            <a:ext cx="967126" cy="88109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HEP outreach initiatives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2575" y="977901"/>
            <a:ext cx="8728377" cy="860576"/>
          </a:xfrm>
        </p:spPr>
        <p:txBody>
          <a:bodyPr/>
          <a:lstStyle/>
          <a:p>
            <a:r>
              <a:rPr lang="en-GB" dirty="0"/>
              <a:t>M</a:t>
            </a:r>
            <a:r>
              <a:rPr lang="en-GB" dirty="0" smtClean="0"/>
              <a:t>any initiatives promoting outreach efforts and to improve the public understanding of science in general</a:t>
            </a:r>
          </a:p>
        </p:txBody>
      </p:sp>
      <p:pic>
        <p:nvPicPr>
          <p:cNvPr id="7" name="Picture 6" descr="quarkn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979" y="3000898"/>
            <a:ext cx="6298110" cy="833288"/>
          </a:xfrm>
          <a:prstGeom prst="rect">
            <a:avLst/>
          </a:prstGeom>
          <a:ln>
            <a:solidFill>
              <a:srgbClr val="00A5EB"/>
            </a:solidFill>
          </a:ln>
        </p:spPr>
      </p:pic>
      <p:pic>
        <p:nvPicPr>
          <p:cNvPr id="8" name="Picture 7" descr="blab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1228" y="1778000"/>
            <a:ext cx="2077151" cy="2072035"/>
          </a:xfrm>
          <a:prstGeom prst="rect">
            <a:avLst/>
          </a:prstGeom>
        </p:spPr>
      </p:pic>
      <p:pic>
        <p:nvPicPr>
          <p:cNvPr id="9" name="Picture 8" descr="teilchenwelt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8" y="1815524"/>
            <a:ext cx="6664476" cy="1056647"/>
          </a:xfrm>
          <a:prstGeom prst="rect">
            <a:avLst/>
          </a:prstGeom>
          <a:ln>
            <a:solidFill>
              <a:schemeClr val="bg2"/>
            </a:solidFill>
          </a:ln>
        </p:spPr>
      </p:pic>
      <p:pic>
        <p:nvPicPr>
          <p:cNvPr id="10" name="Picture 9" descr="partAdventure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595" y="3955143"/>
            <a:ext cx="3402548" cy="2448292"/>
          </a:xfrm>
          <a:prstGeom prst="rect">
            <a:avLst/>
          </a:prstGeom>
        </p:spPr>
      </p:pic>
      <p:pic>
        <p:nvPicPr>
          <p:cNvPr id="11" name="Picture 10" descr="masterclasses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8949" y="4025553"/>
            <a:ext cx="4499429" cy="1048946"/>
          </a:xfrm>
          <a:prstGeom prst="rect">
            <a:avLst/>
          </a:prstGeom>
        </p:spPr>
      </p:pic>
      <p:pic>
        <p:nvPicPr>
          <p:cNvPr id="12" name="Picture 11" descr="cpeporg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4288" y="5183645"/>
            <a:ext cx="4680857" cy="1108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66046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8297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The last years have </a:t>
            </a:r>
            <a:r>
              <a:rPr lang="en-US" dirty="0" smtClean="0"/>
              <a:t>seen </a:t>
            </a:r>
            <a:r>
              <a:rPr lang="en-US" dirty="0"/>
              <a:t>the end of several </a:t>
            </a:r>
            <a:r>
              <a:rPr lang="en-US" dirty="0" smtClean="0"/>
              <a:t>experiments</a:t>
            </a:r>
            <a:endParaRPr lang="en-GB" dirty="0" smtClean="0">
              <a:cs typeface="+mj-cs"/>
            </a:endParaRPr>
          </a:p>
        </p:txBody>
      </p:sp>
      <p:pic>
        <p:nvPicPr>
          <p:cNvPr id="15" name="Picture 12" descr="tevatronDu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66" y="3361141"/>
            <a:ext cx="4002128" cy="2665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4" descr="http://belle.kek.jp/secured/bgmpdf/2010/0701/DSC_2387_238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48146" y="845663"/>
            <a:ext cx="4882239" cy="1640579"/>
          </a:xfrm>
          <a:prstGeom prst="rect">
            <a:avLst/>
          </a:prstGeom>
          <a:noFill/>
        </p:spPr>
      </p:pic>
      <p:pic>
        <p:nvPicPr>
          <p:cNvPr id="17" name="Picture 6" descr="http://www-acc.kek.jp/KEKB/History/LumUpdate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74971" y="780608"/>
            <a:ext cx="3576137" cy="2354893"/>
          </a:xfrm>
          <a:prstGeom prst="rect">
            <a:avLst/>
          </a:prstGeom>
          <a:noFill/>
        </p:spPr>
      </p:pic>
      <p:sp>
        <p:nvSpPr>
          <p:cNvPr id="18" name="Rectangle 12"/>
          <p:cNvSpPr>
            <a:spLocks noChangeArrowheads="1"/>
          </p:cNvSpPr>
          <p:nvPr/>
        </p:nvSpPr>
        <p:spPr bwMode="auto">
          <a:xfrm>
            <a:off x="6781176" y="605206"/>
            <a:ext cx="2327868" cy="369332"/>
          </a:xfrm>
          <a:prstGeom prst="rect">
            <a:avLst/>
          </a:prstGeom>
          <a:solidFill>
            <a:srgbClr val="FFCC00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n-GB" sz="1800" b="0" dirty="0" smtClean="0">
                <a:cs typeface="+mn-cs"/>
              </a:rPr>
              <a:t>KEKB, </a:t>
            </a:r>
            <a:r>
              <a:rPr lang="en-GB" sz="1800" b="0" dirty="0">
                <a:cs typeface="+mn-cs"/>
              </a:rPr>
              <a:t>30 June </a:t>
            </a:r>
            <a:r>
              <a:rPr lang="en-GB" sz="1800" b="0" dirty="0" smtClean="0">
                <a:cs typeface="+mn-cs"/>
              </a:rPr>
              <a:t>2010</a:t>
            </a:r>
            <a:endParaRPr lang="en-GB" sz="1800" b="0" dirty="0">
              <a:cs typeface="+mn-cs"/>
            </a:endParaRPr>
          </a:p>
        </p:txBody>
      </p:sp>
      <p:pic>
        <p:nvPicPr>
          <p:cNvPr id="2" name="Picture 1" descr="kekDump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089" y="851671"/>
            <a:ext cx="1851380" cy="1231257"/>
          </a:xfrm>
          <a:prstGeom prst="rect">
            <a:avLst/>
          </a:prstGeom>
        </p:spPr>
      </p:pic>
      <p:pic>
        <p:nvPicPr>
          <p:cNvPr id="45062" name="Picture 16" descr="lastTevBeam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9076" y="2796212"/>
            <a:ext cx="4286250" cy="3238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08305" name="Rectangle 17"/>
          <p:cNvSpPr>
            <a:spLocks noChangeArrowheads="1"/>
          </p:cNvSpPr>
          <p:nvPr/>
        </p:nvSpPr>
        <p:spPr bwMode="auto">
          <a:xfrm>
            <a:off x="5325008" y="3016723"/>
            <a:ext cx="3687954" cy="369332"/>
          </a:xfrm>
          <a:prstGeom prst="rect">
            <a:avLst/>
          </a:prstGeom>
          <a:solidFill>
            <a:srgbClr val="FFCC00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n-GB" sz="1800" b="0" dirty="0">
                <a:solidFill>
                  <a:srgbClr val="000000"/>
                </a:solidFill>
                <a:cs typeface="+mn-cs"/>
              </a:rPr>
              <a:t>The </a:t>
            </a:r>
            <a:r>
              <a:rPr lang="en-GB" sz="1800" b="0" dirty="0" smtClean="0">
                <a:solidFill>
                  <a:srgbClr val="000000"/>
                </a:solidFill>
                <a:cs typeface="+mn-cs"/>
              </a:rPr>
              <a:t>Tevatron</a:t>
            </a:r>
            <a:r>
              <a:rPr lang="en-GB" sz="1800" b="0" dirty="0">
                <a:solidFill>
                  <a:srgbClr val="000000"/>
                </a:solidFill>
                <a:cs typeface="+mn-cs"/>
              </a:rPr>
              <a:t>, 30 September 2011</a:t>
            </a:r>
          </a:p>
        </p:txBody>
      </p:sp>
    </p:spTree>
    <p:extLst>
      <p:ext uri="{BB962C8B-B14F-4D97-AF65-F5344CB8AC3E}">
        <p14:creationId xmlns:p14="http://schemas.microsoft.com/office/powerpoint/2010/main" val="32743621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Science Hack Day: Increasing the access to LHC data</a:t>
            </a:r>
            <a:endParaRPr lang="en-GB" dirty="0"/>
          </a:p>
        </p:txBody>
      </p:sp>
      <p:pic>
        <p:nvPicPr>
          <p:cNvPr id="4" name="Picture 3" descr="scienceHackDayArticl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810" y="1596571"/>
            <a:ext cx="7293477" cy="474537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2583" y="1052286"/>
            <a:ext cx="6559433" cy="307777"/>
          </a:xfrm>
          <a:prstGeom prst="rect">
            <a:avLst/>
          </a:prstGeom>
          <a:solidFill>
            <a:srgbClr val="FFCC00"/>
          </a:solidFill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000080"/>
                </a:solidFill>
              </a:rPr>
              <a:t>http://</a:t>
            </a:r>
            <a:r>
              <a:rPr lang="en-GB" sz="1400" dirty="0" err="1">
                <a:solidFill>
                  <a:srgbClr val="000080"/>
                </a:solidFill>
              </a:rPr>
              <a:t>cms.web.cern.ch</a:t>
            </a:r>
            <a:r>
              <a:rPr lang="en-GB" sz="1400" dirty="0">
                <a:solidFill>
                  <a:srgbClr val="000080"/>
                </a:solidFill>
              </a:rPr>
              <a:t>/news/</a:t>
            </a:r>
            <a:r>
              <a:rPr lang="en-GB" sz="1400" dirty="0" err="1">
                <a:solidFill>
                  <a:srgbClr val="000080"/>
                </a:solidFill>
              </a:rPr>
              <a:t>cms</a:t>
            </a:r>
            <a:r>
              <a:rPr lang="en-GB" sz="1400" dirty="0">
                <a:solidFill>
                  <a:srgbClr val="000080"/>
                </a:solidFill>
              </a:rPr>
              <a:t>-public-data-activity-scoops-prize-</a:t>
            </a:r>
            <a:r>
              <a:rPr lang="en-GB" sz="1400" dirty="0" err="1">
                <a:solidFill>
                  <a:srgbClr val="000080"/>
                </a:solidFill>
              </a:rPr>
              <a:t>nairobi</a:t>
            </a:r>
            <a:endParaRPr lang="en-GB" sz="1400" dirty="0">
              <a:solidFill>
                <a:srgbClr val="000080"/>
              </a:solidFill>
            </a:endParaRPr>
          </a:p>
        </p:txBody>
      </p:sp>
      <p:pic>
        <p:nvPicPr>
          <p:cNvPr id="5" name="Picture 4" descr="cmsMap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139" y="772204"/>
            <a:ext cx="2450952" cy="1417033"/>
          </a:xfrm>
          <a:prstGeom prst="rect">
            <a:avLst/>
          </a:prstGeom>
        </p:spPr>
      </p:pic>
      <p:pic>
        <p:nvPicPr>
          <p:cNvPr id="6" name="Picture 54" descr="CMS_logo_co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5566" y="1971525"/>
            <a:ext cx="442120" cy="438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417641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Some Outreach activity within DPHEP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2575" y="3948546"/>
            <a:ext cx="8526607" cy="2135909"/>
          </a:xfrm>
        </p:spPr>
        <p:txBody>
          <a:bodyPr/>
          <a:lstStyle/>
          <a:p>
            <a:r>
              <a:rPr lang="en-GB" dirty="0" smtClean="0"/>
              <a:t>One </a:t>
            </a:r>
            <a:r>
              <a:rPr lang="en-GB" dirty="0" smtClean="0"/>
              <a:t>nice collaboration was between BaBar and H1, using the NASA Viewpoints application</a:t>
            </a:r>
          </a:p>
          <a:p>
            <a:r>
              <a:rPr lang="en-GB" dirty="0" smtClean="0"/>
              <a:t>Common </a:t>
            </a:r>
            <a:r>
              <a:rPr lang="en-GB" dirty="0" smtClean="0"/>
              <a:t>format:</a:t>
            </a:r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 smtClean="0"/>
              <a:t>simple </a:t>
            </a:r>
            <a:r>
              <a:rPr lang="en-GB" dirty="0" smtClean="0"/>
              <a:t>text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891" y="842818"/>
            <a:ext cx="4267200" cy="2872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5" name="Picture 4" descr="h1V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3"/>
          <a:stretch>
            <a:fillRect/>
          </a:stretch>
        </p:blipFill>
        <p:spPr bwMode="auto">
          <a:xfrm>
            <a:off x="4712208" y="815187"/>
            <a:ext cx="4094663" cy="2920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168400" y="1076037"/>
            <a:ext cx="1228725" cy="35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1700" b="0" dirty="0">
                <a:solidFill>
                  <a:schemeClr val="bg1"/>
                </a:solidFill>
              </a:rPr>
              <a:t>BaBar data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210464" y="2407227"/>
            <a:ext cx="97790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1800" b="0">
                <a:solidFill>
                  <a:schemeClr val="bg1"/>
                </a:solidFill>
              </a:rPr>
              <a:t>H1 data</a:t>
            </a:r>
          </a:p>
        </p:txBody>
      </p:sp>
      <p:pic>
        <p:nvPicPr>
          <p:cNvPr id="9" name="Picture 8" descr="vpInput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6175" y="4412059"/>
            <a:ext cx="5810044" cy="1862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300413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329735" y="5214096"/>
            <a:ext cx="4801659" cy="1294363"/>
            <a:chOff x="696104" y="5336205"/>
            <a:chExt cx="4471922" cy="1165912"/>
          </a:xfrm>
        </p:grpSpPr>
        <p:pic>
          <p:nvPicPr>
            <p:cNvPr id="5" name="Picture 4" descr="vfpsLocationNew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8139" y="5415902"/>
              <a:ext cx="4239887" cy="1003704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 bwMode="auto">
            <a:xfrm>
              <a:off x="696104" y="5336205"/>
              <a:ext cx="2308135" cy="293064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8" name="Rectangle 7"/>
            <p:cNvSpPr/>
            <p:nvPr/>
          </p:nvSpPr>
          <p:spPr bwMode="auto">
            <a:xfrm>
              <a:off x="909566" y="6209053"/>
              <a:ext cx="2308135" cy="293064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HERA data </a:t>
            </a:r>
            <a:r>
              <a:rPr lang="en-GB" dirty="0"/>
              <a:t>f</a:t>
            </a:r>
            <a:r>
              <a:rPr lang="en-GB" dirty="0" smtClean="0"/>
              <a:t>or preservation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idx="1"/>
          </p:nvPr>
        </p:nvSpPr>
        <p:spPr bwMode="auto">
          <a:xfrm>
            <a:off x="477967" y="916845"/>
            <a:ext cx="8754567" cy="5384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1428" tIns="45715" rIns="91428" bIns="45715"/>
          <a:lstStyle/>
          <a:p>
            <a:pPr marL="0" indent="0" defTabSz="915988" eaLnBrk="1" hangingPunct="1">
              <a:lnSpc>
                <a:spcPct val="80000"/>
              </a:lnSpc>
              <a:spcAft>
                <a:spcPct val="50000"/>
              </a:spcAft>
              <a:buClr>
                <a:srgbClr val="F28E00"/>
              </a:buClr>
              <a:buNone/>
            </a:pPr>
            <a:r>
              <a:rPr lang="en-GB" sz="1800" b="0" dirty="0">
                <a:solidFill>
                  <a:srgbClr val="000090"/>
                </a:solidFill>
              </a:rPr>
              <a:t>Final </a:t>
            </a:r>
            <a:r>
              <a:rPr lang="en-GB" sz="1800" b="0" dirty="0" smtClean="0">
                <a:solidFill>
                  <a:srgbClr val="000090"/>
                </a:solidFill>
              </a:rPr>
              <a:t>data </a:t>
            </a:r>
            <a:r>
              <a:rPr lang="en-GB" sz="1800" b="0" dirty="0">
                <a:solidFill>
                  <a:srgbClr val="000090"/>
                </a:solidFill>
              </a:rPr>
              <a:t>reprocessing to mDST completed in </a:t>
            </a:r>
            <a:r>
              <a:rPr lang="en-GB" sz="1800" b="0" dirty="0" smtClean="0">
                <a:solidFill>
                  <a:srgbClr val="000090"/>
                </a:solidFill>
              </a:rPr>
              <a:t>2009</a:t>
            </a:r>
          </a:p>
          <a:p>
            <a:pPr marL="265113" indent="-265113" defTabSz="915988" eaLnBrk="1" hangingPunct="1">
              <a:lnSpc>
                <a:spcPct val="80000"/>
              </a:lnSpc>
              <a:spcAft>
                <a:spcPct val="50000"/>
              </a:spcAft>
              <a:buClr>
                <a:srgbClr val="F28E00"/>
              </a:buClr>
              <a:buFont typeface="Arial Black" charset="0"/>
              <a:buChar char="&gt;"/>
            </a:pPr>
            <a:r>
              <a:rPr lang="en-GB" sz="1800" b="0" dirty="0" smtClean="0"/>
              <a:t>Basic </a:t>
            </a:r>
            <a:r>
              <a:rPr lang="en-GB" sz="1800" b="0" dirty="0"/>
              <a:t>preserved data format: ROOT based </a:t>
            </a:r>
            <a:r>
              <a:rPr lang="ja-JP" altLang="en-GB" sz="1800" b="0" dirty="0">
                <a:latin typeface="Arial"/>
              </a:rPr>
              <a:t>“</a:t>
            </a:r>
            <a:r>
              <a:rPr lang="en-GB" sz="1800" b="0" dirty="0"/>
              <a:t>Common Ntuples</a:t>
            </a:r>
            <a:r>
              <a:rPr lang="ja-JP" altLang="en-GB" sz="1800" b="0" dirty="0" smtClean="0">
                <a:latin typeface="Arial"/>
              </a:rPr>
              <a:t>”</a:t>
            </a:r>
            <a:endParaRPr lang="en-GB" altLang="ja-JP" sz="1800" b="0" dirty="0" smtClean="0">
              <a:latin typeface="Arial"/>
            </a:endParaRPr>
          </a:p>
          <a:p>
            <a:pPr marL="265113" indent="-265113" defTabSz="915988" eaLnBrk="1" hangingPunct="1">
              <a:lnSpc>
                <a:spcPct val="80000"/>
              </a:lnSpc>
              <a:spcAft>
                <a:spcPct val="50000"/>
              </a:spcAft>
              <a:buClr>
                <a:srgbClr val="F28E00"/>
              </a:buClr>
              <a:buFont typeface="Arial Black" charset="0"/>
              <a:buChar char="&gt;"/>
            </a:pPr>
            <a:r>
              <a:rPr lang="en-GB" sz="1800" b="0" dirty="0" smtClean="0"/>
              <a:t>Ultimately </a:t>
            </a:r>
            <a:r>
              <a:rPr lang="en-GB" sz="1800" b="0" dirty="0"/>
              <a:t>RAW, MDST data and MC removed from robots, keep only </a:t>
            </a:r>
            <a:r>
              <a:rPr lang="en-GB" sz="1800" b="0" dirty="0" err="1" smtClean="0"/>
              <a:t>cNuptles</a:t>
            </a:r>
            <a:endParaRPr lang="en-GB" sz="1800" b="0" dirty="0" smtClean="0"/>
          </a:p>
          <a:p>
            <a:pPr marL="265113" indent="-265113" defTabSz="915988" eaLnBrk="1" hangingPunct="1">
              <a:lnSpc>
                <a:spcPct val="80000"/>
              </a:lnSpc>
              <a:spcAft>
                <a:spcPct val="50000"/>
              </a:spcAft>
              <a:buClr>
                <a:srgbClr val="F28E00"/>
              </a:buClr>
              <a:buFont typeface="Arial Black" charset="0"/>
              <a:buChar char="&gt;"/>
            </a:pPr>
            <a:r>
              <a:rPr lang="en-GB" sz="1800" dirty="0" smtClean="0"/>
              <a:t>Final production of data/MC </a:t>
            </a:r>
            <a:r>
              <a:rPr lang="en-GB" sz="1800" dirty="0" err="1" smtClean="0"/>
              <a:t>cNuptles</a:t>
            </a:r>
            <a:r>
              <a:rPr lang="en-GB" sz="1800" dirty="0" smtClean="0"/>
              <a:t> started, to be completed </a:t>
            </a:r>
            <a:r>
              <a:rPr lang="en-GB" sz="1800" u="sng" dirty="0" smtClean="0"/>
              <a:t>early 2013</a:t>
            </a:r>
          </a:p>
          <a:p>
            <a:pPr lvl="2" indent="-265113" eaLnBrk="1" hangingPunct="1">
              <a:lnSpc>
                <a:spcPct val="80000"/>
              </a:lnSpc>
              <a:buClr>
                <a:srgbClr val="F28E00"/>
              </a:buClr>
              <a:buFont typeface="Arial Black" charset="0"/>
              <a:buChar char="&gt;"/>
            </a:pPr>
            <a:endParaRPr lang="en-GB" b="0" dirty="0"/>
          </a:p>
          <a:p>
            <a:pPr marL="1236663" lvl="2" indent="-228600" defTabSz="915988" eaLnBrk="1" hangingPunct="1">
              <a:lnSpc>
                <a:spcPct val="80000"/>
              </a:lnSpc>
              <a:buClr>
                <a:srgbClr val="FF9900"/>
              </a:buClr>
              <a:buFont typeface="Arial Black" charset="0"/>
              <a:buNone/>
            </a:pPr>
            <a:endParaRPr lang="en-GB" sz="1000" b="0" dirty="0"/>
          </a:p>
          <a:p>
            <a:pPr marL="0" indent="0" defTabSz="915988" eaLnBrk="1" hangingPunct="1">
              <a:lnSpc>
                <a:spcPct val="80000"/>
              </a:lnSpc>
              <a:spcAft>
                <a:spcPct val="50000"/>
              </a:spcAft>
              <a:buClr>
                <a:srgbClr val="F28E00"/>
              </a:buClr>
              <a:buNone/>
            </a:pPr>
            <a:r>
              <a:rPr lang="en-GB" sz="1800" b="0" dirty="0" smtClean="0">
                <a:solidFill>
                  <a:srgbClr val="000090"/>
                </a:solidFill>
              </a:rPr>
              <a:t>Final reprocessing (DST-7) of </a:t>
            </a:r>
            <a:r>
              <a:rPr lang="en-GB" sz="1800" b="0" dirty="0">
                <a:solidFill>
                  <a:srgbClr val="000090"/>
                </a:solidFill>
              </a:rPr>
              <a:t>HERA II data </a:t>
            </a:r>
            <a:r>
              <a:rPr lang="en-GB" sz="1800" dirty="0" smtClean="0">
                <a:solidFill>
                  <a:srgbClr val="000090"/>
                </a:solidFill>
              </a:rPr>
              <a:t>in </a:t>
            </a:r>
            <a:r>
              <a:rPr lang="en-GB" sz="1800" b="0" dirty="0" smtClean="0">
                <a:solidFill>
                  <a:srgbClr val="000090"/>
                </a:solidFill>
              </a:rPr>
              <a:t>2009</a:t>
            </a:r>
            <a:r>
              <a:rPr lang="en-GB" sz="1800" b="0" dirty="0">
                <a:solidFill>
                  <a:srgbClr val="000090"/>
                </a:solidFill>
              </a:rPr>
              <a:t>, HERA I </a:t>
            </a:r>
            <a:r>
              <a:rPr lang="en-GB" sz="1800" b="0" dirty="0" smtClean="0">
                <a:solidFill>
                  <a:srgbClr val="000090"/>
                </a:solidFill>
              </a:rPr>
              <a:t>done in 2012</a:t>
            </a:r>
          </a:p>
          <a:p>
            <a:pPr eaLnBrk="1" hangingPunct="1">
              <a:lnSpc>
                <a:spcPct val="80000"/>
              </a:lnSpc>
            </a:pPr>
            <a:r>
              <a:rPr lang="en-GB" sz="1800" b="0" dirty="0" smtClean="0">
                <a:solidFill>
                  <a:schemeClr val="accent4"/>
                </a:solidFill>
              </a:rPr>
              <a:t>Final version of </a:t>
            </a:r>
            <a:r>
              <a:rPr lang="en-GB" sz="1800" b="0" i="1" dirty="0" smtClean="0">
                <a:solidFill>
                  <a:schemeClr val="accent4"/>
                </a:solidFill>
              </a:rPr>
              <a:t>common analysis software environment + files</a:t>
            </a:r>
            <a:r>
              <a:rPr lang="en-GB" sz="1800" b="0" dirty="0" smtClean="0">
                <a:solidFill>
                  <a:schemeClr val="accent4"/>
                </a:solidFill>
              </a:rPr>
              <a:t>, H1OO also done</a:t>
            </a:r>
          </a:p>
          <a:p>
            <a:pPr eaLnBrk="1" hangingPunct="1">
              <a:lnSpc>
                <a:spcPct val="80000"/>
              </a:lnSpc>
            </a:pPr>
            <a:r>
              <a:rPr lang="en-GB" sz="1800" dirty="0" smtClean="0">
                <a:solidFill>
                  <a:schemeClr val="accent4"/>
                </a:solidFill>
              </a:rPr>
              <a:t>P</a:t>
            </a:r>
            <a:r>
              <a:rPr lang="en-GB" sz="1800" b="0" dirty="0" smtClean="0">
                <a:solidFill>
                  <a:schemeClr val="accent4"/>
                </a:solidFill>
              </a:rPr>
              <a:t>reserve RAW data, as well as DST-7 and H1OO 4.0 versions</a:t>
            </a:r>
          </a:p>
          <a:p>
            <a:pPr eaLnBrk="1" hangingPunct="1">
              <a:lnSpc>
                <a:spcPct val="80000"/>
              </a:lnSpc>
            </a:pPr>
            <a:r>
              <a:rPr lang="en-GB" sz="1800" dirty="0" smtClean="0">
                <a:solidFill>
                  <a:schemeClr val="accent4"/>
                </a:solidFill>
              </a:rPr>
              <a:t>Large </a:t>
            </a:r>
            <a:r>
              <a:rPr lang="en-GB" sz="1800" b="0" dirty="0" smtClean="0">
                <a:solidFill>
                  <a:schemeClr val="accent4"/>
                </a:solidFill>
              </a:rPr>
              <a:t>MC </a:t>
            </a:r>
            <a:r>
              <a:rPr lang="en-GB" sz="1800" b="0" dirty="0">
                <a:solidFill>
                  <a:schemeClr val="accent4"/>
                </a:solidFill>
              </a:rPr>
              <a:t>production of up </a:t>
            </a:r>
            <a:r>
              <a:rPr lang="en-GB" sz="1800" b="0" dirty="0" smtClean="0">
                <a:solidFill>
                  <a:schemeClr val="accent4"/>
                </a:solidFill>
              </a:rPr>
              <a:t>2.10</a:t>
            </a:r>
            <a:r>
              <a:rPr lang="en-GB" sz="1800" b="0" baseline="30000" dirty="0" smtClean="0">
                <a:solidFill>
                  <a:schemeClr val="accent4"/>
                </a:solidFill>
              </a:rPr>
              <a:t>9</a:t>
            </a:r>
            <a:r>
              <a:rPr lang="en-GB" sz="1800" b="0" dirty="0" smtClean="0">
                <a:solidFill>
                  <a:schemeClr val="accent4"/>
                </a:solidFill>
              </a:rPr>
              <a:t> events / year, preserved MC sets to be decided</a:t>
            </a:r>
          </a:p>
          <a:p>
            <a:pPr eaLnBrk="1" hangingPunct="1">
              <a:lnSpc>
                <a:spcPct val="80000"/>
              </a:lnSpc>
            </a:pPr>
            <a:endParaRPr lang="en-GB" sz="1000" b="0" dirty="0" smtClean="0"/>
          </a:p>
          <a:p>
            <a:pPr marL="0" indent="0" defTabSz="915988" eaLnBrk="1" hangingPunct="1">
              <a:lnSpc>
                <a:spcPct val="80000"/>
              </a:lnSpc>
              <a:spcAft>
                <a:spcPct val="50000"/>
              </a:spcAft>
              <a:buClr>
                <a:srgbClr val="F28E00"/>
              </a:buClr>
              <a:buNone/>
            </a:pPr>
            <a:r>
              <a:rPr lang="en-GB" sz="1800" dirty="0">
                <a:solidFill>
                  <a:srgbClr val="000090"/>
                </a:solidFill>
              </a:rPr>
              <a:t>F</a:t>
            </a:r>
            <a:r>
              <a:rPr lang="en-GB" sz="1800" b="0" dirty="0" smtClean="0">
                <a:solidFill>
                  <a:srgbClr val="000090"/>
                </a:solidFill>
              </a:rPr>
              <a:t>inal data and MC production completed in 2012</a:t>
            </a:r>
          </a:p>
          <a:p>
            <a:pPr eaLnBrk="1" hangingPunct="1">
              <a:lnSpc>
                <a:spcPct val="80000"/>
              </a:lnSpc>
            </a:pPr>
            <a:r>
              <a:rPr lang="en-GB" sz="1800" b="0" dirty="0" smtClean="0"/>
              <a:t>Main format for analysis is the mDST, this is the one to be preserved</a:t>
            </a:r>
          </a:p>
          <a:p>
            <a:pPr eaLnBrk="1" hangingPunct="1">
              <a:lnSpc>
                <a:spcPct val="80000"/>
              </a:lnSpc>
            </a:pPr>
            <a:r>
              <a:rPr lang="en-GB" sz="1800" dirty="0" smtClean="0"/>
              <a:t>Importantly for HERMES, all data/MC productions now moved to dCache</a:t>
            </a:r>
          </a:p>
          <a:p>
            <a:pPr lvl="1" eaLnBrk="1" hangingPunct="1">
              <a:lnSpc>
                <a:spcPct val="80000"/>
              </a:lnSpc>
            </a:pPr>
            <a:endParaRPr lang="en-GB" sz="1000" dirty="0" smtClean="0">
              <a:solidFill>
                <a:srgbClr val="000090"/>
              </a:solidFill>
            </a:endParaRPr>
          </a:p>
          <a:p>
            <a:pPr marL="0" indent="0" eaLnBrk="1" hangingPunct="1">
              <a:lnSpc>
                <a:spcPct val="70000"/>
              </a:lnSpc>
              <a:buNone/>
            </a:pPr>
            <a:r>
              <a:rPr lang="en-GB" sz="1800" dirty="0" smtClean="0">
                <a:solidFill>
                  <a:srgbClr val="000090"/>
                </a:solidFill>
              </a:rPr>
              <a:t>                                                                         Dialogue with DESY machine</a:t>
            </a:r>
          </a:p>
          <a:p>
            <a:pPr marL="0" indent="0" eaLnBrk="1" hangingPunct="1">
              <a:lnSpc>
                <a:spcPct val="70000"/>
              </a:lnSpc>
              <a:buNone/>
            </a:pPr>
            <a:r>
              <a:rPr lang="en-GB" sz="1800" dirty="0">
                <a:solidFill>
                  <a:srgbClr val="000090"/>
                </a:solidFill>
              </a:rPr>
              <a:t> </a:t>
            </a:r>
            <a:r>
              <a:rPr lang="en-GB" sz="1800" dirty="0" smtClean="0">
                <a:solidFill>
                  <a:srgbClr val="000090"/>
                </a:solidFill>
              </a:rPr>
              <a:t>                                                                        group concerning their HERA data</a:t>
            </a:r>
            <a:endParaRPr lang="en-GB" sz="1800" dirty="0" smtClean="0"/>
          </a:p>
          <a:p>
            <a:pPr marL="628650" lvl="1" indent="-184150" defTabSz="915988" eaLnBrk="1" hangingPunct="1">
              <a:spcAft>
                <a:spcPct val="50000"/>
              </a:spcAft>
              <a:buClr>
                <a:schemeClr val="bg2"/>
              </a:buClr>
              <a:buFont typeface="Wingdings" charset="0"/>
              <a:buChar char="§"/>
            </a:pPr>
            <a:endParaRPr lang="en-GB" sz="1400" b="0" dirty="0"/>
          </a:p>
        </p:txBody>
      </p:sp>
      <p:pic>
        <p:nvPicPr>
          <p:cNvPr id="10" name="Picture 3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45" y="2588730"/>
            <a:ext cx="467999" cy="341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40" descr="zeus-logoNe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36" y="862242"/>
            <a:ext cx="467999" cy="417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8" descr="hermes_log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50" y="4225006"/>
            <a:ext cx="467997" cy="324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164707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329735" y="5214096"/>
            <a:ext cx="4801659" cy="1294363"/>
            <a:chOff x="696104" y="5336205"/>
            <a:chExt cx="4471922" cy="1165912"/>
          </a:xfrm>
        </p:grpSpPr>
        <p:pic>
          <p:nvPicPr>
            <p:cNvPr id="5" name="Picture 4" descr="vfpsLocationNew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8139" y="5415902"/>
              <a:ext cx="4239887" cy="1003704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 bwMode="auto">
            <a:xfrm>
              <a:off x="696104" y="5336205"/>
              <a:ext cx="2308135" cy="293064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8" name="Rectangle 7"/>
            <p:cNvSpPr/>
            <p:nvPr/>
          </p:nvSpPr>
          <p:spPr bwMode="auto">
            <a:xfrm>
              <a:off x="909566" y="6209053"/>
              <a:ext cx="2308135" cy="293064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HERA data </a:t>
            </a:r>
            <a:r>
              <a:rPr lang="en-GB" dirty="0"/>
              <a:t>f</a:t>
            </a:r>
            <a:r>
              <a:rPr lang="en-GB" dirty="0" smtClean="0"/>
              <a:t>or preservation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idx="1"/>
          </p:nvPr>
        </p:nvSpPr>
        <p:spPr bwMode="auto">
          <a:xfrm>
            <a:off x="477967" y="916845"/>
            <a:ext cx="8754567" cy="5384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1428" tIns="45715" rIns="91428" bIns="45715"/>
          <a:lstStyle/>
          <a:p>
            <a:pPr marL="0" indent="0" defTabSz="915988" eaLnBrk="1" hangingPunct="1">
              <a:lnSpc>
                <a:spcPct val="80000"/>
              </a:lnSpc>
              <a:spcAft>
                <a:spcPct val="50000"/>
              </a:spcAft>
              <a:buClr>
                <a:srgbClr val="F28E00"/>
              </a:buClr>
              <a:buNone/>
            </a:pPr>
            <a:r>
              <a:rPr lang="en-GB" sz="1800" b="0" dirty="0">
                <a:solidFill>
                  <a:srgbClr val="000090"/>
                </a:solidFill>
              </a:rPr>
              <a:t>Final </a:t>
            </a:r>
            <a:r>
              <a:rPr lang="en-GB" sz="1800" b="0" dirty="0" smtClean="0">
                <a:solidFill>
                  <a:srgbClr val="000090"/>
                </a:solidFill>
              </a:rPr>
              <a:t>data </a:t>
            </a:r>
            <a:r>
              <a:rPr lang="en-GB" sz="1800" b="0" dirty="0">
                <a:solidFill>
                  <a:srgbClr val="000090"/>
                </a:solidFill>
              </a:rPr>
              <a:t>reprocessing to mDST completed in </a:t>
            </a:r>
            <a:r>
              <a:rPr lang="en-GB" sz="1800" b="0" dirty="0" smtClean="0">
                <a:solidFill>
                  <a:srgbClr val="000090"/>
                </a:solidFill>
              </a:rPr>
              <a:t>2009</a:t>
            </a:r>
          </a:p>
          <a:p>
            <a:pPr marL="265113" indent="-265113" defTabSz="915988" eaLnBrk="1" hangingPunct="1">
              <a:lnSpc>
                <a:spcPct val="80000"/>
              </a:lnSpc>
              <a:spcAft>
                <a:spcPct val="50000"/>
              </a:spcAft>
              <a:buClr>
                <a:srgbClr val="F28E00"/>
              </a:buClr>
              <a:buFont typeface="Arial Black" charset="0"/>
              <a:buChar char="&gt;"/>
            </a:pPr>
            <a:r>
              <a:rPr lang="en-GB" sz="1800" b="0" dirty="0" smtClean="0"/>
              <a:t>Basic </a:t>
            </a:r>
            <a:r>
              <a:rPr lang="en-GB" sz="1800" b="0" dirty="0"/>
              <a:t>preserved data format: ROOT based </a:t>
            </a:r>
            <a:r>
              <a:rPr lang="ja-JP" altLang="en-GB" sz="1800" b="0" dirty="0">
                <a:latin typeface="Arial"/>
              </a:rPr>
              <a:t>“</a:t>
            </a:r>
            <a:r>
              <a:rPr lang="en-GB" sz="1800" b="0" dirty="0"/>
              <a:t>Common Ntuples</a:t>
            </a:r>
            <a:r>
              <a:rPr lang="ja-JP" altLang="en-GB" sz="1800" b="0" dirty="0" smtClean="0">
                <a:latin typeface="Arial"/>
              </a:rPr>
              <a:t>”</a:t>
            </a:r>
            <a:endParaRPr lang="en-GB" altLang="ja-JP" sz="1800" b="0" dirty="0" smtClean="0">
              <a:latin typeface="Arial"/>
            </a:endParaRPr>
          </a:p>
          <a:p>
            <a:pPr marL="265113" indent="-265113" defTabSz="915988" eaLnBrk="1" hangingPunct="1">
              <a:lnSpc>
                <a:spcPct val="80000"/>
              </a:lnSpc>
              <a:spcAft>
                <a:spcPct val="50000"/>
              </a:spcAft>
              <a:buClr>
                <a:srgbClr val="F28E00"/>
              </a:buClr>
              <a:buFont typeface="Arial Black" charset="0"/>
              <a:buChar char="&gt;"/>
            </a:pPr>
            <a:r>
              <a:rPr lang="en-GB" sz="1800" b="0" dirty="0" smtClean="0"/>
              <a:t>Ultimately </a:t>
            </a:r>
            <a:r>
              <a:rPr lang="en-GB" sz="1800" b="0" dirty="0"/>
              <a:t>RAW, MDST data and MC removed from robots, keep only </a:t>
            </a:r>
            <a:r>
              <a:rPr lang="en-GB" sz="1800" b="0" dirty="0" err="1" smtClean="0"/>
              <a:t>cNuptles</a:t>
            </a:r>
            <a:endParaRPr lang="en-GB" sz="1800" b="0" dirty="0" smtClean="0"/>
          </a:p>
          <a:p>
            <a:pPr marL="265113" indent="-265113" defTabSz="915988" eaLnBrk="1" hangingPunct="1">
              <a:lnSpc>
                <a:spcPct val="80000"/>
              </a:lnSpc>
              <a:spcAft>
                <a:spcPct val="50000"/>
              </a:spcAft>
              <a:buClr>
                <a:srgbClr val="F28E00"/>
              </a:buClr>
              <a:buFont typeface="Arial Black" charset="0"/>
              <a:buChar char="&gt;"/>
            </a:pPr>
            <a:r>
              <a:rPr lang="en-GB" sz="1800" dirty="0" smtClean="0"/>
              <a:t>Final production of data/MC </a:t>
            </a:r>
            <a:r>
              <a:rPr lang="en-GB" sz="1800" dirty="0" err="1" smtClean="0"/>
              <a:t>cNuptles</a:t>
            </a:r>
            <a:r>
              <a:rPr lang="en-GB" sz="1800" dirty="0" smtClean="0"/>
              <a:t> started, to be completed early 2013</a:t>
            </a:r>
          </a:p>
          <a:p>
            <a:pPr lvl="2" indent="-265113" eaLnBrk="1" hangingPunct="1">
              <a:lnSpc>
                <a:spcPct val="80000"/>
              </a:lnSpc>
              <a:buClr>
                <a:srgbClr val="F28E00"/>
              </a:buClr>
              <a:buFont typeface="Arial Black" charset="0"/>
              <a:buChar char="&gt;"/>
            </a:pPr>
            <a:endParaRPr lang="en-GB" b="0" dirty="0"/>
          </a:p>
          <a:p>
            <a:pPr marL="1236663" lvl="2" indent="-228600" defTabSz="915988" eaLnBrk="1" hangingPunct="1">
              <a:lnSpc>
                <a:spcPct val="80000"/>
              </a:lnSpc>
              <a:buClr>
                <a:srgbClr val="FF9900"/>
              </a:buClr>
              <a:buFont typeface="Arial Black" charset="0"/>
              <a:buNone/>
            </a:pPr>
            <a:endParaRPr lang="en-GB" sz="1000" b="0" dirty="0"/>
          </a:p>
          <a:p>
            <a:pPr marL="0" indent="0" defTabSz="915988" eaLnBrk="1" hangingPunct="1">
              <a:lnSpc>
                <a:spcPct val="80000"/>
              </a:lnSpc>
              <a:spcAft>
                <a:spcPct val="50000"/>
              </a:spcAft>
              <a:buClr>
                <a:srgbClr val="F28E00"/>
              </a:buClr>
              <a:buNone/>
            </a:pPr>
            <a:r>
              <a:rPr lang="en-GB" sz="1800" b="0" dirty="0" smtClean="0">
                <a:solidFill>
                  <a:srgbClr val="000090"/>
                </a:solidFill>
              </a:rPr>
              <a:t>Final reprocessing (DST-7) of </a:t>
            </a:r>
            <a:r>
              <a:rPr lang="en-GB" sz="1800" b="0" dirty="0">
                <a:solidFill>
                  <a:srgbClr val="000090"/>
                </a:solidFill>
              </a:rPr>
              <a:t>HERA II data </a:t>
            </a:r>
            <a:r>
              <a:rPr lang="en-GB" sz="1800" dirty="0" smtClean="0">
                <a:solidFill>
                  <a:srgbClr val="000090"/>
                </a:solidFill>
              </a:rPr>
              <a:t>in </a:t>
            </a:r>
            <a:r>
              <a:rPr lang="en-GB" sz="1800" b="0" dirty="0" smtClean="0">
                <a:solidFill>
                  <a:srgbClr val="000090"/>
                </a:solidFill>
              </a:rPr>
              <a:t>2009</a:t>
            </a:r>
            <a:r>
              <a:rPr lang="en-GB" sz="1800" b="0" dirty="0">
                <a:solidFill>
                  <a:srgbClr val="000090"/>
                </a:solidFill>
              </a:rPr>
              <a:t>, HERA I </a:t>
            </a:r>
            <a:r>
              <a:rPr lang="en-GB" sz="1800" b="0" dirty="0" smtClean="0">
                <a:solidFill>
                  <a:srgbClr val="000090"/>
                </a:solidFill>
              </a:rPr>
              <a:t>done in 2012</a:t>
            </a:r>
          </a:p>
          <a:p>
            <a:pPr eaLnBrk="1" hangingPunct="1">
              <a:lnSpc>
                <a:spcPct val="80000"/>
              </a:lnSpc>
            </a:pPr>
            <a:r>
              <a:rPr lang="en-GB" sz="1800" b="0" dirty="0" smtClean="0">
                <a:solidFill>
                  <a:schemeClr val="accent4"/>
                </a:solidFill>
              </a:rPr>
              <a:t>Final version of common analysis software environment + files, H1OO also done</a:t>
            </a:r>
          </a:p>
          <a:p>
            <a:pPr eaLnBrk="1" hangingPunct="1">
              <a:lnSpc>
                <a:spcPct val="80000"/>
              </a:lnSpc>
            </a:pPr>
            <a:r>
              <a:rPr lang="en-GB" sz="1800" dirty="0" smtClean="0">
                <a:solidFill>
                  <a:schemeClr val="accent4"/>
                </a:solidFill>
              </a:rPr>
              <a:t>P</a:t>
            </a:r>
            <a:r>
              <a:rPr lang="en-GB" sz="1800" b="0" dirty="0" smtClean="0">
                <a:solidFill>
                  <a:schemeClr val="accent4"/>
                </a:solidFill>
              </a:rPr>
              <a:t>reserve RAW data, as well as DST-7 and H1OO 4.0 versions</a:t>
            </a:r>
          </a:p>
          <a:p>
            <a:pPr eaLnBrk="1" hangingPunct="1">
              <a:lnSpc>
                <a:spcPct val="80000"/>
              </a:lnSpc>
            </a:pPr>
            <a:r>
              <a:rPr lang="en-GB" sz="1800" dirty="0" smtClean="0">
                <a:solidFill>
                  <a:schemeClr val="accent4"/>
                </a:solidFill>
              </a:rPr>
              <a:t>Large </a:t>
            </a:r>
            <a:r>
              <a:rPr lang="en-GB" sz="1800" b="0" dirty="0" smtClean="0">
                <a:solidFill>
                  <a:schemeClr val="accent4"/>
                </a:solidFill>
              </a:rPr>
              <a:t>MC </a:t>
            </a:r>
            <a:r>
              <a:rPr lang="en-GB" sz="1800" b="0" dirty="0">
                <a:solidFill>
                  <a:schemeClr val="accent4"/>
                </a:solidFill>
              </a:rPr>
              <a:t>production of up </a:t>
            </a:r>
            <a:r>
              <a:rPr lang="en-GB" sz="1800" b="0" dirty="0" smtClean="0">
                <a:solidFill>
                  <a:schemeClr val="accent4"/>
                </a:solidFill>
              </a:rPr>
              <a:t>2.10</a:t>
            </a:r>
            <a:r>
              <a:rPr lang="en-GB" sz="1800" b="0" baseline="30000" dirty="0" smtClean="0">
                <a:solidFill>
                  <a:schemeClr val="accent4"/>
                </a:solidFill>
              </a:rPr>
              <a:t>9</a:t>
            </a:r>
            <a:r>
              <a:rPr lang="en-GB" sz="1800" b="0" dirty="0" smtClean="0">
                <a:solidFill>
                  <a:schemeClr val="accent4"/>
                </a:solidFill>
              </a:rPr>
              <a:t> events / year, preserved MC sets to be decided</a:t>
            </a:r>
          </a:p>
          <a:p>
            <a:pPr eaLnBrk="1" hangingPunct="1">
              <a:lnSpc>
                <a:spcPct val="80000"/>
              </a:lnSpc>
            </a:pPr>
            <a:endParaRPr lang="en-GB" sz="1000" b="0" dirty="0" smtClean="0"/>
          </a:p>
          <a:p>
            <a:pPr marL="0" indent="0" defTabSz="915988" eaLnBrk="1" hangingPunct="1">
              <a:lnSpc>
                <a:spcPct val="80000"/>
              </a:lnSpc>
              <a:spcAft>
                <a:spcPct val="50000"/>
              </a:spcAft>
              <a:buClr>
                <a:srgbClr val="F28E00"/>
              </a:buClr>
              <a:buNone/>
            </a:pPr>
            <a:r>
              <a:rPr lang="en-GB" sz="1800" dirty="0">
                <a:solidFill>
                  <a:srgbClr val="000090"/>
                </a:solidFill>
              </a:rPr>
              <a:t>F</a:t>
            </a:r>
            <a:r>
              <a:rPr lang="en-GB" sz="1800" b="0" dirty="0" smtClean="0">
                <a:solidFill>
                  <a:srgbClr val="000090"/>
                </a:solidFill>
              </a:rPr>
              <a:t>inal data and MC production completed in 2012</a:t>
            </a:r>
          </a:p>
          <a:p>
            <a:pPr eaLnBrk="1" hangingPunct="1">
              <a:lnSpc>
                <a:spcPct val="80000"/>
              </a:lnSpc>
            </a:pPr>
            <a:r>
              <a:rPr lang="en-GB" sz="1800" b="0" dirty="0" smtClean="0"/>
              <a:t>Main format for analysis is the mDST, this is the one to be preserved</a:t>
            </a:r>
          </a:p>
          <a:p>
            <a:pPr eaLnBrk="1" hangingPunct="1">
              <a:lnSpc>
                <a:spcPct val="80000"/>
              </a:lnSpc>
            </a:pPr>
            <a:r>
              <a:rPr lang="en-GB" sz="1800" dirty="0" smtClean="0"/>
              <a:t>Importantly for HERMES, all data/MC productions now moved to dCache</a:t>
            </a:r>
          </a:p>
          <a:p>
            <a:pPr lvl="1" eaLnBrk="1" hangingPunct="1">
              <a:lnSpc>
                <a:spcPct val="80000"/>
              </a:lnSpc>
            </a:pPr>
            <a:endParaRPr lang="en-GB" sz="1000" dirty="0" smtClean="0">
              <a:solidFill>
                <a:srgbClr val="000090"/>
              </a:solidFill>
            </a:endParaRPr>
          </a:p>
          <a:p>
            <a:pPr marL="0" indent="0" eaLnBrk="1" hangingPunct="1">
              <a:lnSpc>
                <a:spcPct val="70000"/>
              </a:lnSpc>
              <a:buNone/>
            </a:pPr>
            <a:r>
              <a:rPr lang="en-GB" sz="1800" dirty="0" smtClean="0">
                <a:solidFill>
                  <a:srgbClr val="000090"/>
                </a:solidFill>
              </a:rPr>
              <a:t>                                                                         Dialogue with DESY machine</a:t>
            </a:r>
          </a:p>
          <a:p>
            <a:pPr marL="0" indent="0" eaLnBrk="1" hangingPunct="1">
              <a:lnSpc>
                <a:spcPct val="70000"/>
              </a:lnSpc>
              <a:buNone/>
            </a:pPr>
            <a:r>
              <a:rPr lang="en-GB" sz="1800" dirty="0">
                <a:solidFill>
                  <a:srgbClr val="000090"/>
                </a:solidFill>
              </a:rPr>
              <a:t> </a:t>
            </a:r>
            <a:r>
              <a:rPr lang="en-GB" sz="1800" dirty="0" smtClean="0">
                <a:solidFill>
                  <a:srgbClr val="000090"/>
                </a:solidFill>
              </a:rPr>
              <a:t>                                                                        group concerning their HERA data</a:t>
            </a:r>
            <a:endParaRPr lang="en-GB" sz="1800" dirty="0" smtClean="0"/>
          </a:p>
          <a:p>
            <a:pPr marL="628650" lvl="1" indent="-184150" defTabSz="915988" eaLnBrk="1" hangingPunct="1">
              <a:spcAft>
                <a:spcPct val="50000"/>
              </a:spcAft>
              <a:buClr>
                <a:schemeClr val="bg2"/>
              </a:buClr>
              <a:buFont typeface="Wingdings" charset="0"/>
              <a:buChar char="§"/>
            </a:pPr>
            <a:endParaRPr lang="en-GB" sz="1400" b="0" dirty="0"/>
          </a:p>
        </p:txBody>
      </p:sp>
      <p:pic>
        <p:nvPicPr>
          <p:cNvPr id="10" name="Picture 3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45" y="2588730"/>
            <a:ext cx="467999" cy="341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40" descr="zeus-logoNe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36" y="862242"/>
            <a:ext cx="467999" cy="417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8" descr="hermes_log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50" y="4225006"/>
            <a:ext cx="467997" cy="324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 rot="19500000">
            <a:off x="-144333" y="2684049"/>
            <a:ext cx="9616372" cy="1384995"/>
          </a:xfrm>
          <a:prstGeom prst="rect">
            <a:avLst/>
          </a:prstGeom>
          <a:solidFill>
            <a:srgbClr val="FFFFFF"/>
          </a:solidFill>
          <a:ln w="3810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4200" dirty="0" smtClean="0"/>
              <a:t>Total for HERA experiments: ~ 1 PB</a:t>
            </a:r>
          </a:p>
          <a:p>
            <a:r>
              <a:rPr lang="en-GB" sz="4200" dirty="0" smtClean="0"/>
              <a:t>Data preservation is not about the data!</a:t>
            </a:r>
            <a:endParaRPr lang="en-GB" sz="4200" dirty="0"/>
          </a:p>
        </p:txBody>
      </p:sp>
    </p:spTree>
    <p:extLst>
      <p:ext uri="{BB962C8B-B14F-4D97-AF65-F5344CB8AC3E}">
        <p14:creationId xmlns:p14="http://schemas.microsoft.com/office/powerpoint/2010/main" val="119274126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Long term archival </a:t>
            </a:r>
            <a:r>
              <a:rPr lang="en-GB" dirty="0"/>
              <a:t>s</a:t>
            </a:r>
            <a:r>
              <a:rPr lang="en-GB" dirty="0" smtClean="0"/>
              <a:t>torage for the HERA data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2575" y="977900"/>
            <a:ext cx="8520113" cy="5286340"/>
          </a:xfrm>
        </p:spPr>
        <p:txBody>
          <a:bodyPr/>
          <a:lstStyle/>
          <a:p>
            <a:r>
              <a:rPr lang="en-GB" dirty="0" smtClean="0"/>
              <a:t>Dedicated system too costly in both hardware and person-power</a:t>
            </a:r>
          </a:p>
          <a:p>
            <a:r>
              <a:rPr lang="en-GB" dirty="0" smtClean="0"/>
              <a:t>All collaborations now using dCache for mass storage, and this system will continue at DESY-IT for the LHC, photon-physics, others..</a:t>
            </a:r>
          </a:p>
          <a:p>
            <a:pPr lvl="1"/>
            <a:r>
              <a:rPr lang="en-GB" dirty="0" smtClean="0">
                <a:solidFill>
                  <a:srgbClr val="000090"/>
                </a:solidFill>
              </a:rPr>
              <a:t>By using dCache this is completely transparent for user, relying on IT admin work</a:t>
            </a:r>
            <a:endParaRPr lang="en-GB" dirty="0" smtClean="0"/>
          </a:p>
          <a:p>
            <a:pPr lvl="1"/>
            <a:r>
              <a:rPr lang="en-GB" dirty="0" smtClean="0">
                <a:solidFill>
                  <a:srgbClr val="000090"/>
                </a:solidFill>
              </a:rPr>
              <a:t>Active </a:t>
            </a:r>
            <a:r>
              <a:rPr lang="en-GB" dirty="0">
                <a:solidFill>
                  <a:srgbClr val="000090"/>
                </a:solidFill>
              </a:rPr>
              <a:t>check for the data consistency on disk level, tape </a:t>
            </a:r>
            <a:r>
              <a:rPr lang="en-GB" dirty="0" smtClean="0">
                <a:solidFill>
                  <a:srgbClr val="000090"/>
                </a:solidFill>
              </a:rPr>
              <a:t>copy only </a:t>
            </a:r>
            <a:r>
              <a:rPr lang="en-GB" dirty="0">
                <a:solidFill>
                  <a:srgbClr val="000090"/>
                </a:solidFill>
              </a:rPr>
              <a:t>for the case if disk copy is </a:t>
            </a:r>
            <a:r>
              <a:rPr lang="en-GB" dirty="0" smtClean="0">
                <a:solidFill>
                  <a:srgbClr val="000090"/>
                </a:solidFill>
              </a:rPr>
              <a:t>corrupted; corresponding checks also on the tape (checksum)</a:t>
            </a:r>
          </a:p>
          <a:p>
            <a:pPr lvl="1"/>
            <a:r>
              <a:rPr lang="en-GB" dirty="0" smtClean="0">
                <a:solidFill>
                  <a:srgbClr val="000090"/>
                </a:solidFill>
              </a:rPr>
              <a:t>For </a:t>
            </a:r>
            <a:r>
              <a:rPr lang="en-GB" dirty="0">
                <a:solidFill>
                  <a:srgbClr val="000090"/>
                </a:solidFill>
              </a:rPr>
              <a:t>data which have no copy on </a:t>
            </a:r>
            <a:r>
              <a:rPr lang="en-GB" dirty="0" smtClean="0">
                <a:solidFill>
                  <a:srgbClr val="000090"/>
                </a:solidFill>
              </a:rPr>
              <a:t>disk: two </a:t>
            </a:r>
            <a:r>
              <a:rPr lang="en-GB" dirty="0">
                <a:solidFill>
                  <a:srgbClr val="000090"/>
                </a:solidFill>
              </a:rPr>
              <a:t>copies on tapes (different </a:t>
            </a:r>
            <a:r>
              <a:rPr lang="en-GB" dirty="0" smtClean="0">
                <a:solidFill>
                  <a:srgbClr val="000090"/>
                </a:solidFill>
              </a:rPr>
              <a:t>technology old</a:t>
            </a:r>
            <a:r>
              <a:rPr lang="en-GB" dirty="0">
                <a:solidFill>
                  <a:srgbClr val="000090"/>
                </a:solidFill>
              </a:rPr>
              <a:t> </a:t>
            </a:r>
            <a:r>
              <a:rPr lang="en-GB" dirty="0" smtClean="0">
                <a:solidFill>
                  <a:srgbClr val="000090"/>
                </a:solidFill>
              </a:rPr>
              <a:t>vs new</a:t>
            </a:r>
            <a:r>
              <a:rPr lang="en-GB" dirty="0">
                <a:solidFill>
                  <a:srgbClr val="000090"/>
                </a:solidFill>
              </a:rPr>
              <a:t>, but both still readable</a:t>
            </a:r>
            <a:r>
              <a:rPr lang="en-GB" dirty="0" smtClean="0">
                <a:solidFill>
                  <a:srgbClr val="000090"/>
                </a:solidFill>
              </a:rPr>
              <a:t>), regular migration to new media</a:t>
            </a:r>
          </a:p>
          <a:p>
            <a:pPr lvl="1"/>
            <a:r>
              <a:rPr lang="en-GB" dirty="0" smtClean="0">
                <a:solidFill>
                  <a:srgbClr val="000090"/>
                </a:solidFill>
              </a:rPr>
              <a:t>Data which should be archived, but not online all the time – re-pack into larger files </a:t>
            </a:r>
          </a:p>
          <a:p>
            <a:r>
              <a:rPr lang="en-GB" dirty="0" smtClean="0"/>
              <a:t>System properties also defined by which data needed “always online”</a:t>
            </a:r>
          </a:p>
          <a:p>
            <a:pPr lvl="1">
              <a:lnSpc>
                <a:spcPct val="70000"/>
              </a:lnSpc>
            </a:pPr>
            <a:r>
              <a:rPr lang="en-GB" dirty="0" smtClean="0">
                <a:solidFill>
                  <a:srgbClr val="000090"/>
                </a:solidFill>
              </a:rPr>
              <a:t>Initial estimates:</a:t>
            </a:r>
          </a:p>
          <a:p>
            <a:pPr marL="444500" lvl="1" indent="0">
              <a:lnSpc>
                <a:spcPct val="70000"/>
              </a:lnSpc>
              <a:buNone/>
            </a:pPr>
            <a:r>
              <a:rPr lang="en-GB" dirty="0" smtClean="0">
                <a:solidFill>
                  <a:srgbClr val="000090"/>
                </a:solidFill>
              </a:rPr>
              <a:t>    ~ 1 PB in total</a:t>
            </a:r>
          </a:p>
          <a:p>
            <a:pPr lvl="1">
              <a:lnSpc>
                <a:spcPct val="70000"/>
              </a:lnSpc>
            </a:pPr>
            <a:r>
              <a:rPr lang="en-GB" dirty="0" smtClean="0">
                <a:solidFill>
                  <a:srgbClr val="000090"/>
                </a:solidFill>
              </a:rPr>
              <a:t>Different strategies</a:t>
            </a:r>
          </a:p>
          <a:p>
            <a:pPr marL="444500" lvl="1" indent="0">
              <a:lnSpc>
                <a:spcPct val="70000"/>
              </a:lnSpc>
              <a:buNone/>
            </a:pPr>
            <a:r>
              <a:rPr lang="en-GB" dirty="0" smtClean="0">
                <a:solidFill>
                  <a:srgbClr val="000090"/>
                </a:solidFill>
              </a:rPr>
              <a:t>   visible</a:t>
            </a:r>
            <a:r>
              <a:rPr lang="en-US" dirty="0" smtClean="0"/>
              <a:t>                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8097091"/>
              </p:ext>
            </p:extLst>
          </p:nvPr>
        </p:nvGraphicFramePr>
        <p:xfrm>
          <a:off x="2939748" y="4614811"/>
          <a:ext cx="5092551" cy="15239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4111"/>
                <a:gridCol w="1524000"/>
                <a:gridCol w="1524000"/>
                <a:gridCol w="1060440"/>
              </a:tblGrid>
              <a:tr h="238319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Online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Not online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Total</a:t>
                      </a:r>
                      <a:endParaRPr lang="en-GB" sz="1400" dirty="0"/>
                    </a:p>
                  </a:txBody>
                  <a:tcPr/>
                </a:tc>
              </a:tr>
              <a:tr h="23831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H1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~ 250 TB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~ 100 TB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~ 350 TB</a:t>
                      </a:r>
                      <a:endParaRPr lang="en-GB" sz="1400" dirty="0"/>
                    </a:p>
                  </a:txBody>
                  <a:tcPr/>
                </a:tc>
              </a:tr>
              <a:tr h="23831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ZEUS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~ 250 TB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~</a:t>
                      </a:r>
                      <a:r>
                        <a:rPr lang="en-GB" sz="1400" baseline="0" dirty="0" smtClean="0"/>
                        <a:t> 250 TB</a:t>
                      </a:r>
                      <a:endParaRPr lang="en-GB" sz="1400" dirty="0"/>
                    </a:p>
                  </a:txBody>
                  <a:tcPr/>
                </a:tc>
              </a:tr>
              <a:tr h="23831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HERMES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~ 40 TB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~ 350 TB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~ 390 TB</a:t>
                      </a:r>
                      <a:endParaRPr lang="en-GB" sz="1400" dirty="0"/>
                    </a:p>
                  </a:txBody>
                  <a:tcPr/>
                </a:tc>
              </a:tr>
              <a:tr h="23831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Total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~ 540 TB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~ 450 TB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~ 990 TB</a:t>
                      </a:r>
                      <a:endParaRPr lang="en-GB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169561" y="3551416"/>
            <a:ext cx="1846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501411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Isn’t it obvious, </a:t>
            </a:r>
            <a:r>
              <a:rPr lang="en-GB" dirty="0" smtClean="0"/>
              <a:t>virtualisation </a:t>
            </a:r>
            <a:r>
              <a:rPr lang="en-GB" dirty="0"/>
              <a:t>will solve everything?</a:t>
            </a:r>
          </a:p>
        </p:txBody>
      </p:sp>
      <p:pic>
        <p:nvPicPr>
          <p:cNvPr id="4" name="Picture 3" descr="yves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957" y="842784"/>
            <a:ext cx="7415346" cy="548858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5" name="Rectangle 1032"/>
          <p:cNvSpPr>
            <a:spLocks noChangeArrowheads="1"/>
          </p:cNvSpPr>
          <p:nvPr/>
        </p:nvSpPr>
        <p:spPr bwMode="auto">
          <a:xfrm>
            <a:off x="109908" y="6411459"/>
            <a:ext cx="220675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dirty="0"/>
              <a:t>Yves Kemp (DESY-IT)</a:t>
            </a:r>
          </a:p>
        </p:txBody>
      </p:sp>
    </p:spTree>
    <p:extLst>
      <p:ext uri="{BB962C8B-B14F-4D97-AF65-F5344CB8AC3E}">
        <p14:creationId xmlns:p14="http://schemas.microsoft.com/office/powerpoint/2010/main" val="292551533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Freezing vs rolling</a:t>
            </a:r>
            <a:endParaRPr lang="en-GB" dirty="0"/>
          </a:p>
        </p:txBody>
      </p:sp>
      <p:pic>
        <p:nvPicPr>
          <p:cNvPr id="5" name="Picture 1029" descr="roll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4" t="690" r="1068" b="690"/>
          <a:stretch>
            <a:fillRect/>
          </a:stretch>
        </p:blipFill>
        <p:spPr bwMode="auto">
          <a:xfrm>
            <a:off x="57150" y="3657600"/>
            <a:ext cx="3124200" cy="242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030" descr="froz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219200"/>
            <a:ext cx="3059113" cy="20208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3185260" y="1359155"/>
            <a:ext cx="5946528" cy="1742438"/>
            <a:chOff x="3185260" y="1383577"/>
            <a:chExt cx="5946528" cy="1742438"/>
          </a:xfrm>
        </p:grpSpPr>
        <p:pic>
          <p:nvPicPr>
            <p:cNvPr id="4" name="Picture 1028" descr="yves2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43" t="15904" r="22668" b="70672"/>
            <a:stretch/>
          </p:blipFill>
          <p:spPr bwMode="auto">
            <a:xfrm>
              <a:off x="3185260" y="1383577"/>
              <a:ext cx="5943600" cy="7944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1028" descr="yves2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43" t="52312" r="22668" b="32831"/>
            <a:stretch/>
          </p:blipFill>
          <p:spPr bwMode="auto">
            <a:xfrm>
              <a:off x="3188188" y="2246823"/>
              <a:ext cx="5943600" cy="8791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2" name="Group 11"/>
          <p:cNvGrpSpPr/>
          <p:nvPr/>
        </p:nvGrpSpPr>
        <p:grpSpPr>
          <a:xfrm>
            <a:off x="3151552" y="3748775"/>
            <a:ext cx="5955812" cy="2417705"/>
            <a:chOff x="3163764" y="3724353"/>
            <a:chExt cx="5955812" cy="2417705"/>
          </a:xfrm>
        </p:grpSpPr>
        <p:pic>
          <p:nvPicPr>
            <p:cNvPr id="9" name="Picture 1028" descr="yves2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43" t="29308" r="22668" b="47374"/>
            <a:stretch/>
          </p:blipFill>
          <p:spPr bwMode="auto">
            <a:xfrm>
              <a:off x="3175976" y="3724353"/>
              <a:ext cx="5943600" cy="13798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1028" descr="yves2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43" t="66558" r="22668" b="15904"/>
            <a:stretch/>
          </p:blipFill>
          <p:spPr bwMode="auto">
            <a:xfrm>
              <a:off x="3163764" y="5104195"/>
              <a:ext cx="5943600" cy="10378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1" name="Rectangle 1032"/>
          <p:cNvSpPr>
            <a:spLocks noChangeArrowheads="1"/>
          </p:cNvSpPr>
          <p:nvPr/>
        </p:nvSpPr>
        <p:spPr bwMode="auto">
          <a:xfrm>
            <a:off x="109908" y="6411459"/>
            <a:ext cx="220675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dirty="0"/>
              <a:t>Yves Kemp (DESY-IT)</a:t>
            </a:r>
          </a:p>
        </p:txBody>
      </p:sp>
    </p:spTree>
    <p:extLst>
      <p:ext uri="{BB962C8B-B14F-4D97-AF65-F5344CB8AC3E}">
        <p14:creationId xmlns:p14="http://schemas.microsoft.com/office/powerpoint/2010/main" val="173720561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2100" y="103188"/>
            <a:ext cx="8757254" cy="544512"/>
          </a:xfrm>
        </p:spPr>
        <p:txBody>
          <a:bodyPr/>
          <a:lstStyle/>
          <a:p>
            <a:r>
              <a:rPr lang="en-GB" dirty="0" smtClean="0"/>
              <a:t>Pizza Preservation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3726" y="3406866"/>
            <a:ext cx="8730142" cy="2930639"/>
          </a:xfrm>
        </p:spPr>
        <p:txBody>
          <a:bodyPr/>
          <a:lstStyle/>
          <a:p>
            <a:pPr lvl="2"/>
            <a:endParaRPr lang="en-GB" dirty="0" smtClean="0"/>
          </a:p>
          <a:p>
            <a:r>
              <a:rPr lang="en-GB" dirty="0" smtClean="0"/>
              <a:t>Whilst freezing the software and environment is easy to do, long term use and correctness of the results not guaranteed</a:t>
            </a:r>
          </a:p>
          <a:p>
            <a:pPr lvl="1"/>
            <a:r>
              <a:rPr lang="en-GB" dirty="0" smtClean="0">
                <a:solidFill>
                  <a:srgbClr val="000090"/>
                </a:solidFill>
              </a:rPr>
              <a:t>Naïve assumption virtualisation solves everything breaks down at the first security hole</a:t>
            </a:r>
          </a:p>
          <a:p>
            <a:r>
              <a:rPr lang="en-GB" dirty="0" smtClean="0"/>
              <a:t>Freezing software is </a:t>
            </a:r>
            <a:r>
              <a:rPr lang="en-GB" i="1" dirty="0" smtClean="0"/>
              <a:t>OK</a:t>
            </a:r>
            <a:r>
              <a:rPr lang="en-GB" dirty="0" smtClean="0"/>
              <a:t> if the timeline and scope are reduced, but if </a:t>
            </a:r>
            <a:r>
              <a:rPr lang="en-GB" dirty="0"/>
              <a:t>c</a:t>
            </a:r>
            <a:r>
              <a:rPr lang="en-GB" dirty="0" smtClean="0"/>
              <a:t>hanges are needed this is more difficult the longer software is frozen</a:t>
            </a:r>
          </a:p>
          <a:p>
            <a:r>
              <a:rPr lang="en-GB" dirty="0" smtClean="0"/>
              <a:t>Better to cook the same recipe again and again (</a:t>
            </a:r>
            <a:r>
              <a:rPr lang="en-GB" dirty="0"/>
              <a:t>a</a:t>
            </a:r>
            <a:r>
              <a:rPr lang="en-GB" dirty="0" smtClean="0"/>
              <a:t>nd maybe even allow it to be improved), validating the output </a:t>
            </a:r>
            <a:r>
              <a:rPr lang="en-GB" i="1" dirty="0" smtClean="0"/>
              <a:t>automatically</a:t>
            </a:r>
          </a:p>
          <a:p>
            <a:pPr lvl="1"/>
            <a:r>
              <a:rPr lang="en-GB" dirty="0">
                <a:solidFill>
                  <a:srgbClr val="000090"/>
                </a:solidFill>
              </a:rPr>
              <a:t>V</a:t>
            </a:r>
            <a:r>
              <a:rPr lang="en-GB" dirty="0" smtClean="0">
                <a:solidFill>
                  <a:srgbClr val="000090"/>
                </a:solidFill>
              </a:rPr>
              <a:t>irtualisation can help!</a:t>
            </a:r>
          </a:p>
        </p:txBody>
      </p:sp>
      <p:pic>
        <p:nvPicPr>
          <p:cNvPr id="7" name="Picture 6" descr="pizza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8" t="27569" r="1338" b="21693"/>
          <a:stretch/>
        </p:blipFill>
        <p:spPr>
          <a:xfrm>
            <a:off x="31479" y="806290"/>
            <a:ext cx="6874429" cy="2752388"/>
          </a:xfrm>
          <a:prstGeom prst="rect">
            <a:avLst/>
          </a:prstGeom>
          <a:ln>
            <a:solidFill>
              <a:srgbClr val="000090"/>
            </a:solidFill>
          </a:ln>
        </p:spPr>
      </p:pic>
      <p:pic>
        <p:nvPicPr>
          <p:cNvPr id="8" name="Picture 7" descr="pizzaMan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b="-2100"/>
          <a:stretch/>
        </p:blipFill>
        <p:spPr>
          <a:xfrm>
            <a:off x="6936617" y="1929600"/>
            <a:ext cx="1950924" cy="164148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983821" y="864810"/>
            <a:ext cx="216017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Y. Kemp, D. </a:t>
            </a:r>
            <a:r>
              <a:rPr lang="en-GB" dirty="0" err="1" smtClean="0"/>
              <a:t>Ozerov</a:t>
            </a:r>
            <a:r>
              <a:rPr lang="en-GB" dirty="0" smtClean="0"/>
              <a:t>, CHEP 2012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808582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2100" y="103188"/>
            <a:ext cx="8696192" cy="544512"/>
          </a:xfrm>
        </p:spPr>
        <p:txBody>
          <a:bodyPr/>
          <a:lstStyle/>
          <a:p>
            <a:r>
              <a:rPr lang="en-GB" dirty="0" smtClean="0"/>
              <a:t>The Software Preservation System @ DESY</a:t>
            </a:r>
            <a:endParaRPr lang="en-GB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96315" y="3824417"/>
            <a:ext cx="9047685" cy="23706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628650" indent="-184150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charset="0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2pPr>
            <a:lvl3pPr marL="1236663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charset="0"/>
              <a:defRPr sz="1200">
                <a:solidFill>
                  <a:schemeClr val="tx1"/>
                </a:solidFill>
                <a:latin typeface="+mn-lt"/>
                <a:ea typeface="+mn-ea"/>
              </a:defRPr>
            </a:lvl3pPr>
            <a:lvl4pPr marL="164465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charset="0"/>
              <a:buChar char="§"/>
              <a:defRPr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lnSpc>
                <a:spcPct val="80000"/>
              </a:lnSpc>
            </a:pPr>
            <a:r>
              <a:rPr lang="en-GB" b="0" dirty="0"/>
              <a:t>Automated validation system to facilitate future software and OS </a:t>
            </a:r>
            <a:r>
              <a:rPr lang="en-GB" b="0" dirty="0" smtClean="0"/>
              <a:t>transitions</a:t>
            </a:r>
          </a:p>
          <a:p>
            <a:pPr lvl="1">
              <a:lnSpc>
                <a:spcPct val="80000"/>
              </a:lnSpc>
            </a:pPr>
            <a:r>
              <a:rPr lang="en-GB" sz="1800" dirty="0" smtClean="0">
                <a:solidFill>
                  <a:srgbClr val="000090"/>
                </a:solidFill>
              </a:rPr>
              <a:t>Uses virtualisation </a:t>
            </a:r>
            <a:r>
              <a:rPr lang="en-GB" sz="1800" dirty="0">
                <a:solidFill>
                  <a:srgbClr val="000090"/>
                </a:solidFill>
              </a:rPr>
              <a:t>techniques to repeatedly run well defined tests </a:t>
            </a:r>
            <a:endParaRPr lang="en-GB" sz="1800" dirty="0" smtClean="0">
              <a:solidFill>
                <a:srgbClr val="000090"/>
              </a:solidFill>
            </a:endParaRPr>
          </a:p>
          <a:p>
            <a:pPr lvl="1">
              <a:lnSpc>
                <a:spcPct val="80000"/>
              </a:lnSpc>
            </a:pPr>
            <a:r>
              <a:rPr lang="en-GB" sz="1800" dirty="0" smtClean="0">
                <a:solidFill>
                  <a:srgbClr val="000090"/>
                </a:solidFill>
              </a:rPr>
              <a:t>Perform </a:t>
            </a:r>
            <a:r>
              <a:rPr lang="en-GB" sz="1800" dirty="0">
                <a:solidFill>
                  <a:srgbClr val="000090"/>
                </a:solidFill>
              </a:rPr>
              <a:t>checks </a:t>
            </a:r>
            <a:r>
              <a:rPr lang="en-GB" sz="1800" dirty="0" smtClean="0">
                <a:solidFill>
                  <a:srgbClr val="000090"/>
                </a:solidFill>
              </a:rPr>
              <a:t>of different </a:t>
            </a:r>
            <a:r>
              <a:rPr lang="en-GB" sz="1800" dirty="0">
                <a:solidFill>
                  <a:srgbClr val="000090"/>
                </a:solidFill>
              </a:rPr>
              <a:t>and evolving environments </a:t>
            </a:r>
            <a:r>
              <a:rPr lang="en-GB" sz="1800" dirty="0" smtClean="0">
                <a:solidFill>
                  <a:srgbClr val="000090"/>
                </a:solidFill>
              </a:rPr>
              <a:t>(OS, s/ware configuration)</a:t>
            </a:r>
          </a:p>
          <a:p>
            <a:pPr lvl="1">
              <a:lnSpc>
                <a:spcPct val="80000"/>
              </a:lnSpc>
            </a:pPr>
            <a:r>
              <a:rPr lang="en-GB" sz="1800" dirty="0">
                <a:solidFill>
                  <a:srgbClr val="000090"/>
                </a:solidFill>
              </a:rPr>
              <a:t>Stand alone system: No hidden dependencies or </a:t>
            </a:r>
            <a:r>
              <a:rPr lang="en-GB" sz="1800" dirty="0" smtClean="0">
                <a:solidFill>
                  <a:srgbClr val="000090"/>
                </a:solidFill>
              </a:rPr>
              <a:t>/</a:t>
            </a:r>
            <a:r>
              <a:rPr lang="en-GB" sz="1800" dirty="0" err="1">
                <a:solidFill>
                  <a:srgbClr val="000090"/>
                </a:solidFill>
              </a:rPr>
              <a:t>afs</a:t>
            </a:r>
            <a:r>
              <a:rPr lang="en-GB" sz="1800" dirty="0">
                <a:solidFill>
                  <a:srgbClr val="000090"/>
                </a:solidFill>
              </a:rPr>
              <a:t> </a:t>
            </a:r>
            <a:r>
              <a:rPr lang="en-GB" sz="1800" dirty="0" smtClean="0">
                <a:solidFill>
                  <a:srgbClr val="000090"/>
                </a:solidFill>
              </a:rPr>
              <a:t>access </a:t>
            </a:r>
            <a:r>
              <a:rPr lang="en-GB" sz="1800" dirty="0" err="1" smtClean="0">
                <a:solidFill>
                  <a:srgbClr val="000090"/>
                </a:solidFill>
              </a:rPr>
              <a:t>etc</a:t>
            </a:r>
            <a:r>
              <a:rPr lang="en-GB" sz="1800" dirty="0" smtClean="0">
                <a:solidFill>
                  <a:srgbClr val="000090"/>
                </a:solidFill>
              </a:rPr>
              <a:t>: </a:t>
            </a:r>
            <a:r>
              <a:rPr lang="en-GB" sz="1800" dirty="0">
                <a:solidFill>
                  <a:srgbClr val="000090"/>
                </a:solidFill>
              </a:rPr>
              <a:t>rigorous testing</a:t>
            </a:r>
          </a:p>
          <a:p>
            <a:pPr lvl="1">
              <a:lnSpc>
                <a:spcPct val="80000"/>
              </a:lnSpc>
            </a:pPr>
            <a:r>
              <a:rPr lang="en-GB" sz="1800" dirty="0" smtClean="0">
                <a:solidFill>
                  <a:srgbClr val="000090"/>
                </a:solidFill>
              </a:rPr>
              <a:t>Automatically </a:t>
            </a:r>
            <a:r>
              <a:rPr lang="en-GB" sz="1800" dirty="0">
                <a:solidFill>
                  <a:srgbClr val="000090"/>
                </a:solidFill>
              </a:rPr>
              <a:t>check these results against </a:t>
            </a:r>
            <a:r>
              <a:rPr lang="en-GB" sz="1800" dirty="0" smtClean="0">
                <a:solidFill>
                  <a:srgbClr val="000090"/>
                </a:solidFill>
              </a:rPr>
              <a:t>predefined, default values </a:t>
            </a:r>
            <a:endParaRPr lang="en-GB" sz="1800" dirty="0">
              <a:solidFill>
                <a:srgbClr val="000090"/>
              </a:solidFill>
            </a:endParaRPr>
          </a:p>
          <a:p>
            <a:pPr lvl="1">
              <a:lnSpc>
                <a:spcPct val="80000"/>
              </a:lnSpc>
            </a:pPr>
            <a:r>
              <a:rPr lang="en-GB" sz="1800" dirty="0">
                <a:solidFill>
                  <a:srgbClr val="000090"/>
                </a:solidFill>
              </a:rPr>
              <a:t>N</a:t>
            </a:r>
            <a:r>
              <a:rPr lang="en-GB" sz="1800" dirty="0" smtClean="0">
                <a:solidFill>
                  <a:srgbClr val="000090"/>
                </a:solidFill>
              </a:rPr>
              <a:t>otify </a:t>
            </a:r>
            <a:r>
              <a:rPr lang="en-GB" sz="1800" dirty="0">
                <a:solidFill>
                  <a:srgbClr val="000090"/>
                </a:solidFill>
              </a:rPr>
              <a:t>when test results differ from these values </a:t>
            </a:r>
            <a:endParaRPr lang="en-GB" sz="1800" dirty="0" smtClean="0">
              <a:solidFill>
                <a:srgbClr val="000090"/>
              </a:solidFill>
            </a:endParaRPr>
          </a:p>
          <a:p>
            <a:pPr lvl="1">
              <a:lnSpc>
                <a:spcPct val="80000"/>
              </a:lnSpc>
            </a:pPr>
            <a:r>
              <a:rPr lang="en-GB" sz="1800" dirty="0" smtClean="0">
                <a:solidFill>
                  <a:srgbClr val="000090"/>
                </a:solidFill>
              </a:rPr>
              <a:t>Separate responsibilities of IT </a:t>
            </a:r>
            <a:r>
              <a:rPr lang="en-GB" sz="1800" dirty="0">
                <a:solidFill>
                  <a:srgbClr val="000090"/>
                </a:solidFill>
              </a:rPr>
              <a:t>and </a:t>
            </a:r>
            <a:r>
              <a:rPr lang="en-GB" sz="1800" dirty="0" smtClean="0">
                <a:solidFill>
                  <a:srgbClr val="000090"/>
                </a:solidFill>
              </a:rPr>
              <a:t>the experiments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1825901" y="792424"/>
            <a:ext cx="6105263" cy="2775674"/>
            <a:chOff x="1874749" y="792424"/>
            <a:chExt cx="6105263" cy="2775674"/>
          </a:xfrm>
        </p:grpSpPr>
        <p:pic>
          <p:nvPicPr>
            <p:cNvPr id="4" name="Picture 3" descr="grinder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74749" y="792424"/>
              <a:ext cx="6105263" cy="2775674"/>
            </a:xfrm>
            <a:prstGeom prst="rect">
              <a:avLst/>
            </a:prstGeom>
          </p:spPr>
        </p:pic>
        <p:pic>
          <p:nvPicPr>
            <p:cNvPr id="6" name="Picture 50" descr="DESY-Logo-cyan-RGB_ger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99341" y="1726822"/>
              <a:ext cx="792163" cy="792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26085481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2100" y="103188"/>
            <a:ext cx="8696192" cy="544512"/>
          </a:xfrm>
        </p:spPr>
        <p:txBody>
          <a:bodyPr/>
          <a:lstStyle/>
          <a:p>
            <a:r>
              <a:rPr lang="en-GB" dirty="0"/>
              <a:t>T</a:t>
            </a:r>
            <a:r>
              <a:rPr lang="en-GB" dirty="0" smtClean="0"/>
              <a:t>he Software Preservation System @ DESY</a:t>
            </a:r>
            <a:endParaRPr lang="en-GB" dirty="0"/>
          </a:p>
        </p:txBody>
      </p:sp>
      <p:grpSp>
        <p:nvGrpSpPr>
          <p:cNvPr id="8" name="Group 7"/>
          <p:cNvGrpSpPr/>
          <p:nvPr/>
        </p:nvGrpSpPr>
        <p:grpSpPr>
          <a:xfrm>
            <a:off x="1825901" y="792424"/>
            <a:ext cx="6105263" cy="2775674"/>
            <a:chOff x="1874749" y="792424"/>
            <a:chExt cx="6105263" cy="2775674"/>
          </a:xfrm>
        </p:grpSpPr>
        <p:pic>
          <p:nvPicPr>
            <p:cNvPr id="4" name="Picture 3" descr="grinder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74749" y="792424"/>
              <a:ext cx="6105263" cy="2775674"/>
            </a:xfrm>
            <a:prstGeom prst="rect">
              <a:avLst/>
            </a:prstGeom>
          </p:spPr>
        </p:pic>
        <p:pic>
          <p:nvPicPr>
            <p:cNvPr id="6" name="Picture 50" descr="DESY-Logo-cyan-RGB_ger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99341" y="1726822"/>
              <a:ext cx="792163" cy="792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" name="Rectangle 2"/>
          <p:cNvSpPr/>
          <p:nvPr/>
        </p:nvSpPr>
        <p:spPr bwMode="auto">
          <a:xfrm>
            <a:off x="1734154" y="1025724"/>
            <a:ext cx="2210436" cy="793715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7" name="Oval Callout 6"/>
          <p:cNvSpPr/>
          <p:nvPr/>
        </p:nvSpPr>
        <p:spPr bwMode="auto">
          <a:xfrm>
            <a:off x="4017866" y="1770594"/>
            <a:ext cx="4335385" cy="1343210"/>
          </a:xfrm>
          <a:prstGeom prst="wedgeEllipseCallout">
            <a:avLst>
              <a:gd name="adj1" fmla="val -51819"/>
              <a:gd name="adj2" fmla="val -67500"/>
            </a:avLst>
          </a:prstGeom>
          <a:solidFill>
            <a:srgbClr val="FFFFF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97155" y="2100290"/>
            <a:ext cx="2662293" cy="7204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/>
              <a:t>This is provided by the experiments</a:t>
            </a:r>
            <a:endParaRPr lang="en-GB" sz="2000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96315" y="3824417"/>
            <a:ext cx="9047685" cy="23706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628650" indent="-184150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charset="0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2pPr>
            <a:lvl3pPr marL="1236663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charset="0"/>
              <a:defRPr sz="1200">
                <a:solidFill>
                  <a:schemeClr val="tx1"/>
                </a:solidFill>
                <a:latin typeface="+mn-lt"/>
                <a:ea typeface="+mn-ea"/>
              </a:defRPr>
            </a:lvl3pPr>
            <a:lvl4pPr marL="164465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charset="0"/>
              <a:buChar char="§"/>
              <a:defRPr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lnSpc>
                <a:spcPct val="80000"/>
              </a:lnSpc>
            </a:pPr>
            <a:r>
              <a:rPr lang="en-GB" b="0" dirty="0"/>
              <a:t>Automated validation system to facilitate future software and OS </a:t>
            </a:r>
            <a:r>
              <a:rPr lang="en-GB" b="0" dirty="0" smtClean="0"/>
              <a:t>transitions</a:t>
            </a:r>
          </a:p>
          <a:p>
            <a:pPr lvl="1">
              <a:lnSpc>
                <a:spcPct val="80000"/>
              </a:lnSpc>
            </a:pPr>
            <a:r>
              <a:rPr lang="en-GB" sz="1800" dirty="0" smtClean="0">
                <a:solidFill>
                  <a:srgbClr val="000090"/>
                </a:solidFill>
              </a:rPr>
              <a:t>Uses virtualisation </a:t>
            </a:r>
            <a:r>
              <a:rPr lang="en-GB" sz="1800" dirty="0">
                <a:solidFill>
                  <a:srgbClr val="000090"/>
                </a:solidFill>
              </a:rPr>
              <a:t>techniques to repeatedly run well defined tests </a:t>
            </a:r>
            <a:endParaRPr lang="en-GB" sz="1800" dirty="0" smtClean="0">
              <a:solidFill>
                <a:srgbClr val="000090"/>
              </a:solidFill>
            </a:endParaRPr>
          </a:p>
          <a:p>
            <a:pPr lvl="1">
              <a:lnSpc>
                <a:spcPct val="80000"/>
              </a:lnSpc>
            </a:pPr>
            <a:r>
              <a:rPr lang="en-GB" sz="1800" dirty="0" smtClean="0">
                <a:solidFill>
                  <a:srgbClr val="000090"/>
                </a:solidFill>
              </a:rPr>
              <a:t>Perform </a:t>
            </a:r>
            <a:r>
              <a:rPr lang="en-GB" sz="1800" dirty="0">
                <a:solidFill>
                  <a:srgbClr val="000090"/>
                </a:solidFill>
              </a:rPr>
              <a:t>checks </a:t>
            </a:r>
            <a:r>
              <a:rPr lang="en-GB" sz="1800" dirty="0" smtClean="0">
                <a:solidFill>
                  <a:srgbClr val="000090"/>
                </a:solidFill>
              </a:rPr>
              <a:t>of different </a:t>
            </a:r>
            <a:r>
              <a:rPr lang="en-GB" sz="1800" dirty="0">
                <a:solidFill>
                  <a:srgbClr val="000090"/>
                </a:solidFill>
              </a:rPr>
              <a:t>and evolving environments </a:t>
            </a:r>
            <a:r>
              <a:rPr lang="en-GB" sz="1800" dirty="0" smtClean="0">
                <a:solidFill>
                  <a:srgbClr val="000090"/>
                </a:solidFill>
              </a:rPr>
              <a:t>(OS, s/ware configuration)</a:t>
            </a:r>
          </a:p>
          <a:p>
            <a:pPr lvl="1">
              <a:lnSpc>
                <a:spcPct val="80000"/>
              </a:lnSpc>
            </a:pPr>
            <a:r>
              <a:rPr lang="en-GB" sz="1800" dirty="0">
                <a:solidFill>
                  <a:srgbClr val="000090"/>
                </a:solidFill>
              </a:rPr>
              <a:t>Stand alone system: No hidden dependencies or /</a:t>
            </a:r>
            <a:r>
              <a:rPr lang="en-GB" sz="1800" dirty="0" err="1">
                <a:solidFill>
                  <a:srgbClr val="000090"/>
                </a:solidFill>
              </a:rPr>
              <a:t>afs</a:t>
            </a:r>
            <a:r>
              <a:rPr lang="en-GB" sz="1800" dirty="0">
                <a:solidFill>
                  <a:srgbClr val="000090"/>
                </a:solidFill>
              </a:rPr>
              <a:t> access </a:t>
            </a:r>
            <a:r>
              <a:rPr lang="en-GB" sz="1800" dirty="0" err="1">
                <a:solidFill>
                  <a:srgbClr val="000090"/>
                </a:solidFill>
              </a:rPr>
              <a:t>etc</a:t>
            </a:r>
            <a:r>
              <a:rPr lang="en-GB" sz="1800" dirty="0">
                <a:solidFill>
                  <a:srgbClr val="000090"/>
                </a:solidFill>
              </a:rPr>
              <a:t>: rigorous testing</a:t>
            </a:r>
          </a:p>
          <a:p>
            <a:pPr lvl="1">
              <a:lnSpc>
                <a:spcPct val="80000"/>
              </a:lnSpc>
            </a:pPr>
            <a:r>
              <a:rPr lang="en-GB" sz="1800" dirty="0" smtClean="0">
                <a:solidFill>
                  <a:srgbClr val="000090"/>
                </a:solidFill>
              </a:rPr>
              <a:t>Automatically </a:t>
            </a:r>
            <a:r>
              <a:rPr lang="en-GB" sz="1800" dirty="0">
                <a:solidFill>
                  <a:srgbClr val="000090"/>
                </a:solidFill>
              </a:rPr>
              <a:t>check these results against </a:t>
            </a:r>
            <a:r>
              <a:rPr lang="en-GB" sz="1800" dirty="0" smtClean="0">
                <a:solidFill>
                  <a:srgbClr val="000090"/>
                </a:solidFill>
              </a:rPr>
              <a:t>predefined, default values </a:t>
            </a:r>
            <a:endParaRPr lang="en-GB" sz="1800" dirty="0">
              <a:solidFill>
                <a:srgbClr val="000090"/>
              </a:solidFill>
            </a:endParaRPr>
          </a:p>
          <a:p>
            <a:pPr lvl="1">
              <a:lnSpc>
                <a:spcPct val="80000"/>
              </a:lnSpc>
            </a:pPr>
            <a:r>
              <a:rPr lang="en-GB" sz="1800" dirty="0">
                <a:solidFill>
                  <a:srgbClr val="000090"/>
                </a:solidFill>
              </a:rPr>
              <a:t>N</a:t>
            </a:r>
            <a:r>
              <a:rPr lang="en-GB" sz="1800" dirty="0" smtClean="0">
                <a:solidFill>
                  <a:srgbClr val="000090"/>
                </a:solidFill>
              </a:rPr>
              <a:t>otify </a:t>
            </a:r>
            <a:r>
              <a:rPr lang="en-GB" sz="1800" dirty="0">
                <a:solidFill>
                  <a:srgbClr val="000090"/>
                </a:solidFill>
              </a:rPr>
              <a:t>when test results differ from these values </a:t>
            </a:r>
            <a:endParaRPr lang="en-GB" sz="1800" dirty="0" smtClean="0">
              <a:solidFill>
                <a:srgbClr val="000090"/>
              </a:solidFill>
            </a:endParaRPr>
          </a:p>
          <a:p>
            <a:pPr lvl="1">
              <a:lnSpc>
                <a:spcPct val="80000"/>
              </a:lnSpc>
            </a:pPr>
            <a:r>
              <a:rPr lang="en-GB" sz="1800" dirty="0" smtClean="0">
                <a:solidFill>
                  <a:srgbClr val="000090"/>
                </a:solidFill>
              </a:rPr>
              <a:t>Separate responsibilities of IT </a:t>
            </a:r>
            <a:r>
              <a:rPr lang="en-GB" sz="1800" dirty="0">
                <a:solidFill>
                  <a:srgbClr val="000090"/>
                </a:solidFill>
              </a:rPr>
              <a:t>and </a:t>
            </a:r>
            <a:r>
              <a:rPr lang="en-GB" sz="1800" dirty="0" smtClean="0">
                <a:solidFill>
                  <a:srgbClr val="000090"/>
                </a:solidFill>
              </a:rPr>
              <a:t>the experiments</a:t>
            </a:r>
          </a:p>
        </p:txBody>
      </p:sp>
    </p:spTree>
    <p:extLst>
      <p:ext uri="{BB962C8B-B14F-4D97-AF65-F5344CB8AC3E}">
        <p14:creationId xmlns:p14="http://schemas.microsoft.com/office/powerpoint/2010/main" val="4811246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do you do when the collisions have stopped ?</a:t>
            </a:r>
            <a:endParaRPr lang="en-GB" dirty="0"/>
          </a:p>
        </p:txBody>
      </p:sp>
      <p:sp>
        <p:nvSpPr>
          <p:cNvPr id="26" name="Content Placeholder 2"/>
          <p:cNvSpPr>
            <a:spLocks noGrp="1"/>
          </p:cNvSpPr>
          <p:nvPr>
            <p:ph idx="1"/>
          </p:nvPr>
        </p:nvSpPr>
        <p:spPr>
          <a:xfrm>
            <a:off x="267997" y="896344"/>
            <a:ext cx="8634221" cy="5709706"/>
          </a:xfrm>
        </p:spPr>
        <p:txBody>
          <a:bodyPr/>
          <a:lstStyle/>
          <a:p>
            <a:r>
              <a:rPr lang="en-GB" dirty="0" smtClean="0"/>
              <a:t>Finish the analyses! But then what do you do with the data?</a:t>
            </a:r>
          </a:p>
          <a:p>
            <a:pPr lvl="1"/>
            <a:r>
              <a:rPr lang="en-GB" dirty="0" smtClean="0">
                <a:solidFill>
                  <a:srgbClr val="000080"/>
                </a:solidFill>
              </a:rPr>
              <a:t>Until </a:t>
            </a:r>
            <a:r>
              <a:rPr lang="en-GB" dirty="0">
                <a:solidFill>
                  <a:srgbClr val="000080"/>
                </a:solidFill>
              </a:rPr>
              <a:t>recently, there was no clear policy on </a:t>
            </a:r>
            <a:r>
              <a:rPr lang="en-GB" dirty="0" smtClean="0">
                <a:solidFill>
                  <a:srgbClr val="000080"/>
                </a:solidFill>
              </a:rPr>
              <a:t>this in the HEP community</a:t>
            </a:r>
            <a:endParaRPr lang="en-US" dirty="0">
              <a:solidFill>
                <a:srgbClr val="000080"/>
              </a:solidFill>
            </a:endParaRPr>
          </a:p>
          <a:p>
            <a:pPr lvl="1"/>
            <a:r>
              <a:rPr lang="en-GB" dirty="0" smtClean="0">
                <a:solidFill>
                  <a:srgbClr val="000080"/>
                </a:solidFill>
              </a:rPr>
              <a:t>It’s possible that older </a:t>
            </a:r>
            <a:r>
              <a:rPr lang="en-GB" dirty="0">
                <a:solidFill>
                  <a:srgbClr val="000080"/>
                </a:solidFill>
              </a:rPr>
              <a:t>HEP experiments have in fact simply lost </a:t>
            </a:r>
            <a:r>
              <a:rPr lang="en-GB" dirty="0" smtClean="0">
                <a:solidFill>
                  <a:srgbClr val="000080"/>
                </a:solidFill>
              </a:rPr>
              <a:t>the data</a:t>
            </a:r>
          </a:p>
          <a:p>
            <a:pPr lvl="2"/>
            <a:endParaRPr lang="en-GB" dirty="0"/>
          </a:p>
          <a:p>
            <a:r>
              <a:rPr lang="en-GB" dirty="0" smtClean="0"/>
              <a:t>Data </a:t>
            </a:r>
            <a:r>
              <a:rPr lang="en-GB" dirty="0"/>
              <a:t>preservation, including long term access, is generally not part of the planning, software design </a:t>
            </a:r>
            <a:r>
              <a:rPr lang="en-GB" dirty="0" smtClean="0"/>
              <a:t>or</a:t>
            </a:r>
            <a:r>
              <a:rPr lang="en-GB" dirty="0"/>
              <a:t> </a:t>
            </a:r>
            <a:r>
              <a:rPr lang="en-GB" dirty="0" smtClean="0"/>
              <a:t>budget of an experiment</a:t>
            </a:r>
          </a:p>
          <a:p>
            <a:pPr lvl="1"/>
            <a:r>
              <a:rPr lang="en-GB" dirty="0" smtClean="0">
                <a:solidFill>
                  <a:srgbClr val="000080"/>
                </a:solidFill>
              </a:rPr>
              <a:t>So </a:t>
            </a:r>
            <a:r>
              <a:rPr lang="en-GB" dirty="0">
                <a:solidFill>
                  <a:srgbClr val="000080"/>
                </a:solidFill>
              </a:rPr>
              <a:t>far, </a:t>
            </a:r>
            <a:r>
              <a:rPr lang="en-GB" dirty="0" smtClean="0">
                <a:solidFill>
                  <a:srgbClr val="000080"/>
                </a:solidFill>
              </a:rPr>
              <a:t>HEP data </a:t>
            </a:r>
            <a:r>
              <a:rPr lang="en-GB" dirty="0">
                <a:solidFill>
                  <a:srgbClr val="000080"/>
                </a:solidFill>
              </a:rPr>
              <a:t>preservation initiatives </a:t>
            </a:r>
            <a:r>
              <a:rPr lang="en-GB" dirty="0" smtClean="0">
                <a:solidFill>
                  <a:srgbClr val="000080"/>
                </a:solidFill>
              </a:rPr>
              <a:t>have been in </a:t>
            </a:r>
            <a:r>
              <a:rPr lang="en-GB" dirty="0">
                <a:solidFill>
                  <a:srgbClr val="000080"/>
                </a:solidFill>
              </a:rPr>
              <a:t>the main not planned by the original collaborations, but rather the effort a few knowledgeable </a:t>
            </a:r>
            <a:r>
              <a:rPr lang="en-GB" dirty="0" smtClean="0">
                <a:solidFill>
                  <a:srgbClr val="000080"/>
                </a:solidFill>
              </a:rPr>
              <a:t>people</a:t>
            </a:r>
            <a:endParaRPr lang="en-GB" dirty="0">
              <a:solidFill>
                <a:srgbClr val="000080"/>
              </a:solidFill>
            </a:endParaRPr>
          </a:p>
          <a:p>
            <a:endParaRPr lang="en-GB" dirty="0"/>
          </a:p>
          <a:p>
            <a:pPr marL="0" indent="0">
              <a:buNone/>
            </a:pPr>
            <a:r>
              <a:rPr lang="en-GB" dirty="0" smtClean="0"/>
              <a:t>	</a:t>
            </a: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/>
              <a:t>	</a:t>
            </a:r>
          </a:p>
        </p:txBody>
      </p:sp>
      <p:sp>
        <p:nvSpPr>
          <p:cNvPr id="25" name="Content Placeholder 2"/>
          <p:cNvSpPr txBox="1">
            <a:spLocks/>
          </p:cNvSpPr>
          <p:nvPr/>
        </p:nvSpPr>
        <p:spPr bwMode="auto">
          <a:xfrm>
            <a:off x="2722886" y="3947767"/>
            <a:ext cx="6157971" cy="24942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628650" indent="-184150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charset="0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2pPr>
            <a:lvl3pPr marL="1236663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charset="0"/>
              <a:defRPr sz="1200">
                <a:solidFill>
                  <a:schemeClr val="tx1"/>
                </a:solidFill>
                <a:latin typeface="+mn-lt"/>
                <a:ea typeface="+mn-ea"/>
              </a:defRPr>
            </a:lvl3pPr>
            <a:lvl4pPr marL="164465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charset="0"/>
              <a:buChar char="§"/>
              <a:defRPr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GB" b="0" dirty="0" smtClean="0"/>
              <a:t>The conservation of tapes is not data preservation!</a:t>
            </a:r>
          </a:p>
          <a:p>
            <a:pPr lvl="1"/>
            <a:r>
              <a:rPr lang="en-US" b="0" i="1" dirty="0" smtClean="0">
                <a:latin typeface="Times New Roman" charset="0"/>
              </a:rPr>
              <a:t>“We cannot ensure data is stored in file formats appropriate for long term preservation”</a:t>
            </a:r>
          </a:p>
          <a:p>
            <a:pPr lvl="1"/>
            <a:r>
              <a:rPr lang="en-US" b="0" i="1" dirty="0" smtClean="0">
                <a:latin typeface="Times New Roman" charset="0"/>
              </a:rPr>
              <a:t>“The software for exploiting the data is under the control of the experiments”</a:t>
            </a:r>
          </a:p>
          <a:p>
            <a:pPr lvl="1"/>
            <a:r>
              <a:rPr lang="en-US" b="0" i="1" dirty="0" smtClean="0">
                <a:latin typeface="Times New Roman" charset="0"/>
              </a:rPr>
              <a:t>“We are sure most of the data are not easily accessible!”</a:t>
            </a:r>
          </a:p>
          <a:p>
            <a:endParaRPr lang="en-GB" dirty="0" smtClean="0"/>
          </a:p>
          <a:p>
            <a:endParaRPr lang="en-GB" dirty="0" smtClean="0"/>
          </a:p>
          <a:p>
            <a:pPr marL="0" indent="0">
              <a:buFont typeface="Arial Black" charset="0"/>
              <a:buNone/>
            </a:pPr>
            <a:r>
              <a:rPr lang="en-GB" dirty="0" smtClean="0"/>
              <a:t>	</a:t>
            </a:r>
          </a:p>
          <a:p>
            <a:pPr marL="0" indent="0">
              <a:buFont typeface="Arial Black" charset="0"/>
              <a:buNone/>
            </a:pPr>
            <a:endParaRPr lang="en-GB" dirty="0" smtClean="0"/>
          </a:p>
          <a:p>
            <a:pPr marL="0" indent="0">
              <a:buFont typeface="Arial Black" charset="0"/>
              <a:buNone/>
            </a:pPr>
            <a:r>
              <a:rPr lang="en-GB" dirty="0" smtClean="0"/>
              <a:t>	</a:t>
            </a:r>
            <a:endParaRPr lang="en-GB" dirty="0"/>
          </a:p>
        </p:txBody>
      </p:sp>
      <p:pic>
        <p:nvPicPr>
          <p:cNvPr id="27" name="Picture 4" descr="vaul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05" y="5324996"/>
            <a:ext cx="2034126" cy="1515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27" descr="drawer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4948" y="4931467"/>
            <a:ext cx="1831751" cy="1371195"/>
          </a:xfrm>
          <a:prstGeom prst="rect">
            <a:avLst/>
          </a:prstGeom>
        </p:spPr>
      </p:pic>
      <p:pic>
        <p:nvPicPr>
          <p:cNvPr id="29" name="Picture 28" descr="tapes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408" y="3726991"/>
            <a:ext cx="1996419" cy="140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98258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2100" y="103188"/>
            <a:ext cx="8696192" cy="544512"/>
          </a:xfrm>
        </p:spPr>
        <p:txBody>
          <a:bodyPr/>
          <a:lstStyle/>
          <a:p>
            <a:r>
              <a:rPr lang="en-GB" dirty="0" smtClean="0"/>
              <a:t>The Software Preservation System @ DESY</a:t>
            </a:r>
            <a:endParaRPr lang="en-GB" dirty="0"/>
          </a:p>
        </p:txBody>
      </p:sp>
      <p:grpSp>
        <p:nvGrpSpPr>
          <p:cNvPr id="8" name="Group 7"/>
          <p:cNvGrpSpPr/>
          <p:nvPr/>
        </p:nvGrpSpPr>
        <p:grpSpPr>
          <a:xfrm>
            <a:off x="1825901" y="792424"/>
            <a:ext cx="6105263" cy="2775674"/>
            <a:chOff x="1874749" y="792424"/>
            <a:chExt cx="6105263" cy="2775674"/>
          </a:xfrm>
        </p:grpSpPr>
        <p:pic>
          <p:nvPicPr>
            <p:cNvPr id="4" name="Picture 3" descr="grinder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74749" y="792424"/>
              <a:ext cx="6105263" cy="2775674"/>
            </a:xfrm>
            <a:prstGeom prst="rect">
              <a:avLst/>
            </a:prstGeom>
          </p:spPr>
        </p:pic>
        <p:pic>
          <p:nvPicPr>
            <p:cNvPr id="6" name="Picture 50" descr="DESY-Logo-cyan-RGB_ger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99341" y="1726822"/>
              <a:ext cx="792163" cy="792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" name="Rectangle 2"/>
          <p:cNvSpPr/>
          <p:nvPr/>
        </p:nvSpPr>
        <p:spPr bwMode="auto">
          <a:xfrm>
            <a:off x="1721942" y="1733961"/>
            <a:ext cx="2210436" cy="793715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7" name="Oval Callout 6"/>
          <p:cNvSpPr/>
          <p:nvPr/>
        </p:nvSpPr>
        <p:spPr bwMode="auto">
          <a:xfrm>
            <a:off x="4017866" y="1770594"/>
            <a:ext cx="4335385" cy="1343210"/>
          </a:xfrm>
          <a:prstGeom prst="wedgeEllipseCallout">
            <a:avLst>
              <a:gd name="adj1" fmla="val -51819"/>
              <a:gd name="adj2" fmla="val -32046"/>
            </a:avLst>
          </a:prstGeom>
          <a:solidFill>
            <a:srgbClr val="FFFFF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482741" y="1907188"/>
            <a:ext cx="3414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/>
              <a:t>This is defined by the experiments and (generally) provided by IT</a:t>
            </a:r>
            <a:endParaRPr lang="en-GB" sz="2000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96315" y="3824417"/>
            <a:ext cx="9047685" cy="23706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628650" indent="-184150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charset="0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2pPr>
            <a:lvl3pPr marL="1236663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charset="0"/>
              <a:defRPr sz="1200">
                <a:solidFill>
                  <a:schemeClr val="tx1"/>
                </a:solidFill>
                <a:latin typeface="+mn-lt"/>
                <a:ea typeface="+mn-ea"/>
              </a:defRPr>
            </a:lvl3pPr>
            <a:lvl4pPr marL="164465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charset="0"/>
              <a:buChar char="§"/>
              <a:defRPr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lnSpc>
                <a:spcPct val="80000"/>
              </a:lnSpc>
            </a:pPr>
            <a:r>
              <a:rPr lang="en-GB" b="0" dirty="0"/>
              <a:t>Automated validation system to facilitate future software and OS </a:t>
            </a:r>
            <a:r>
              <a:rPr lang="en-GB" b="0" dirty="0" smtClean="0"/>
              <a:t>transitions</a:t>
            </a:r>
          </a:p>
          <a:p>
            <a:pPr lvl="1">
              <a:lnSpc>
                <a:spcPct val="80000"/>
              </a:lnSpc>
            </a:pPr>
            <a:r>
              <a:rPr lang="en-GB" sz="1800" dirty="0" smtClean="0">
                <a:solidFill>
                  <a:srgbClr val="000090"/>
                </a:solidFill>
              </a:rPr>
              <a:t>Uses virtualisation </a:t>
            </a:r>
            <a:r>
              <a:rPr lang="en-GB" sz="1800" dirty="0">
                <a:solidFill>
                  <a:srgbClr val="000090"/>
                </a:solidFill>
              </a:rPr>
              <a:t>techniques to repeatedly run well defined tests </a:t>
            </a:r>
            <a:endParaRPr lang="en-GB" sz="1800" dirty="0" smtClean="0">
              <a:solidFill>
                <a:srgbClr val="000090"/>
              </a:solidFill>
            </a:endParaRPr>
          </a:p>
          <a:p>
            <a:pPr lvl="1">
              <a:lnSpc>
                <a:spcPct val="80000"/>
              </a:lnSpc>
            </a:pPr>
            <a:r>
              <a:rPr lang="en-GB" sz="1800" dirty="0" smtClean="0">
                <a:solidFill>
                  <a:srgbClr val="000090"/>
                </a:solidFill>
              </a:rPr>
              <a:t>Perform </a:t>
            </a:r>
            <a:r>
              <a:rPr lang="en-GB" sz="1800" dirty="0">
                <a:solidFill>
                  <a:srgbClr val="000090"/>
                </a:solidFill>
              </a:rPr>
              <a:t>checks </a:t>
            </a:r>
            <a:r>
              <a:rPr lang="en-GB" sz="1800" dirty="0" smtClean="0">
                <a:solidFill>
                  <a:srgbClr val="000090"/>
                </a:solidFill>
              </a:rPr>
              <a:t>of different </a:t>
            </a:r>
            <a:r>
              <a:rPr lang="en-GB" sz="1800" dirty="0">
                <a:solidFill>
                  <a:srgbClr val="000090"/>
                </a:solidFill>
              </a:rPr>
              <a:t>and evolving environments </a:t>
            </a:r>
            <a:r>
              <a:rPr lang="en-GB" sz="1800" dirty="0" smtClean="0">
                <a:solidFill>
                  <a:srgbClr val="000090"/>
                </a:solidFill>
              </a:rPr>
              <a:t>(OS, s/ware configuration)</a:t>
            </a:r>
          </a:p>
          <a:p>
            <a:pPr lvl="1">
              <a:lnSpc>
                <a:spcPct val="80000"/>
              </a:lnSpc>
            </a:pPr>
            <a:r>
              <a:rPr lang="en-GB" sz="1800" dirty="0">
                <a:solidFill>
                  <a:srgbClr val="000090"/>
                </a:solidFill>
              </a:rPr>
              <a:t>Stand alone system: No hidden dependencies or /</a:t>
            </a:r>
            <a:r>
              <a:rPr lang="en-GB" sz="1800" dirty="0" err="1">
                <a:solidFill>
                  <a:srgbClr val="000090"/>
                </a:solidFill>
              </a:rPr>
              <a:t>afs</a:t>
            </a:r>
            <a:r>
              <a:rPr lang="en-GB" sz="1800" dirty="0">
                <a:solidFill>
                  <a:srgbClr val="000090"/>
                </a:solidFill>
              </a:rPr>
              <a:t> access </a:t>
            </a:r>
            <a:r>
              <a:rPr lang="en-GB" sz="1800" dirty="0" err="1">
                <a:solidFill>
                  <a:srgbClr val="000090"/>
                </a:solidFill>
              </a:rPr>
              <a:t>etc</a:t>
            </a:r>
            <a:r>
              <a:rPr lang="en-GB" sz="1800" dirty="0">
                <a:solidFill>
                  <a:srgbClr val="000090"/>
                </a:solidFill>
              </a:rPr>
              <a:t>: rigorous </a:t>
            </a:r>
            <a:r>
              <a:rPr lang="en-GB" sz="1800" dirty="0" smtClean="0">
                <a:solidFill>
                  <a:srgbClr val="000090"/>
                </a:solidFill>
              </a:rPr>
              <a:t>testing</a:t>
            </a:r>
          </a:p>
          <a:p>
            <a:pPr lvl="1">
              <a:lnSpc>
                <a:spcPct val="80000"/>
              </a:lnSpc>
            </a:pPr>
            <a:r>
              <a:rPr lang="en-GB" sz="1800" dirty="0" smtClean="0">
                <a:solidFill>
                  <a:srgbClr val="000090"/>
                </a:solidFill>
              </a:rPr>
              <a:t>Automatically </a:t>
            </a:r>
            <a:r>
              <a:rPr lang="en-GB" sz="1800" dirty="0">
                <a:solidFill>
                  <a:srgbClr val="000090"/>
                </a:solidFill>
              </a:rPr>
              <a:t>check these results against </a:t>
            </a:r>
            <a:r>
              <a:rPr lang="en-GB" sz="1800" dirty="0" smtClean="0">
                <a:solidFill>
                  <a:srgbClr val="000090"/>
                </a:solidFill>
              </a:rPr>
              <a:t>predefined, default values </a:t>
            </a:r>
            <a:endParaRPr lang="en-GB" sz="1800" dirty="0">
              <a:solidFill>
                <a:srgbClr val="000090"/>
              </a:solidFill>
            </a:endParaRPr>
          </a:p>
          <a:p>
            <a:pPr lvl="1">
              <a:lnSpc>
                <a:spcPct val="80000"/>
              </a:lnSpc>
            </a:pPr>
            <a:r>
              <a:rPr lang="en-GB" sz="1800" dirty="0">
                <a:solidFill>
                  <a:srgbClr val="000090"/>
                </a:solidFill>
              </a:rPr>
              <a:t>N</a:t>
            </a:r>
            <a:r>
              <a:rPr lang="en-GB" sz="1800" dirty="0" smtClean="0">
                <a:solidFill>
                  <a:srgbClr val="000090"/>
                </a:solidFill>
              </a:rPr>
              <a:t>otify </a:t>
            </a:r>
            <a:r>
              <a:rPr lang="en-GB" sz="1800" dirty="0">
                <a:solidFill>
                  <a:srgbClr val="000090"/>
                </a:solidFill>
              </a:rPr>
              <a:t>when test results differ from these values </a:t>
            </a:r>
            <a:endParaRPr lang="en-GB" sz="1800" dirty="0" smtClean="0">
              <a:solidFill>
                <a:srgbClr val="000090"/>
              </a:solidFill>
            </a:endParaRPr>
          </a:p>
          <a:p>
            <a:pPr lvl="1">
              <a:lnSpc>
                <a:spcPct val="80000"/>
              </a:lnSpc>
            </a:pPr>
            <a:r>
              <a:rPr lang="en-GB" sz="1800" dirty="0" smtClean="0">
                <a:solidFill>
                  <a:srgbClr val="000090"/>
                </a:solidFill>
              </a:rPr>
              <a:t>Separate responsibilities of IT </a:t>
            </a:r>
            <a:r>
              <a:rPr lang="en-GB" sz="1800" dirty="0">
                <a:solidFill>
                  <a:srgbClr val="000090"/>
                </a:solidFill>
              </a:rPr>
              <a:t>and </a:t>
            </a:r>
            <a:r>
              <a:rPr lang="en-GB" sz="1800" dirty="0" smtClean="0">
                <a:solidFill>
                  <a:srgbClr val="000090"/>
                </a:solidFill>
              </a:rPr>
              <a:t>the experiments</a:t>
            </a:r>
          </a:p>
        </p:txBody>
      </p:sp>
    </p:spTree>
    <p:extLst>
      <p:ext uri="{BB962C8B-B14F-4D97-AF65-F5344CB8AC3E}">
        <p14:creationId xmlns:p14="http://schemas.microsoft.com/office/powerpoint/2010/main" val="142516179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2100" y="103188"/>
            <a:ext cx="8696192" cy="544512"/>
          </a:xfrm>
        </p:spPr>
        <p:txBody>
          <a:bodyPr/>
          <a:lstStyle/>
          <a:p>
            <a:r>
              <a:rPr lang="en-GB" dirty="0"/>
              <a:t>T</a:t>
            </a:r>
            <a:r>
              <a:rPr lang="en-GB" dirty="0" smtClean="0"/>
              <a:t>he Software Preservation System @ DESY</a:t>
            </a:r>
            <a:endParaRPr lang="en-GB" dirty="0"/>
          </a:p>
        </p:txBody>
      </p:sp>
      <p:grpSp>
        <p:nvGrpSpPr>
          <p:cNvPr id="8" name="Group 7"/>
          <p:cNvGrpSpPr/>
          <p:nvPr/>
        </p:nvGrpSpPr>
        <p:grpSpPr>
          <a:xfrm>
            <a:off x="1825901" y="792424"/>
            <a:ext cx="6105263" cy="2775674"/>
            <a:chOff x="1874749" y="792424"/>
            <a:chExt cx="6105263" cy="2775674"/>
          </a:xfrm>
        </p:grpSpPr>
        <p:pic>
          <p:nvPicPr>
            <p:cNvPr id="4" name="Picture 3" descr="grinder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74749" y="792424"/>
              <a:ext cx="6105263" cy="2775674"/>
            </a:xfrm>
            <a:prstGeom prst="rect">
              <a:avLst/>
            </a:prstGeom>
          </p:spPr>
        </p:pic>
        <p:pic>
          <p:nvPicPr>
            <p:cNvPr id="6" name="Picture 50" descr="DESY-Logo-cyan-RGB_ger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99341" y="1726822"/>
              <a:ext cx="792163" cy="792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" name="Rectangle 2"/>
          <p:cNvSpPr/>
          <p:nvPr/>
        </p:nvSpPr>
        <p:spPr bwMode="auto">
          <a:xfrm>
            <a:off x="1721942" y="2527676"/>
            <a:ext cx="2210436" cy="793715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7" name="Oval Callout 6"/>
          <p:cNvSpPr/>
          <p:nvPr/>
        </p:nvSpPr>
        <p:spPr bwMode="auto">
          <a:xfrm>
            <a:off x="4017866" y="1770594"/>
            <a:ext cx="4335385" cy="1343210"/>
          </a:xfrm>
          <a:prstGeom prst="wedgeEllipseCallout">
            <a:avLst>
              <a:gd name="adj1" fmla="val -52101"/>
              <a:gd name="adj2" fmla="val 54318"/>
            </a:avLst>
          </a:prstGeom>
          <a:solidFill>
            <a:srgbClr val="FFFFF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33204" y="2220946"/>
            <a:ext cx="30725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A</a:t>
            </a:r>
            <a:r>
              <a:rPr lang="en-GB" sz="2000" dirty="0" smtClean="0"/>
              <a:t>nd this is provided by IT</a:t>
            </a:r>
            <a:endParaRPr lang="en-GB" sz="2000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96315" y="3824417"/>
            <a:ext cx="9047685" cy="23706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628650" indent="-184150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charset="0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2pPr>
            <a:lvl3pPr marL="1236663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charset="0"/>
              <a:defRPr sz="1200">
                <a:solidFill>
                  <a:schemeClr val="tx1"/>
                </a:solidFill>
                <a:latin typeface="+mn-lt"/>
                <a:ea typeface="+mn-ea"/>
              </a:defRPr>
            </a:lvl3pPr>
            <a:lvl4pPr marL="164465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charset="0"/>
              <a:buChar char="§"/>
              <a:defRPr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lnSpc>
                <a:spcPct val="80000"/>
              </a:lnSpc>
            </a:pPr>
            <a:r>
              <a:rPr lang="en-GB" b="0" dirty="0"/>
              <a:t>Automated validation system to facilitate future software and OS </a:t>
            </a:r>
            <a:r>
              <a:rPr lang="en-GB" b="0" dirty="0" smtClean="0"/>
              <a:t>transitions</a:t>
            </a:r>
          </a:p>
          <a:p>
            <a:pPr lvl="1">
              <a:lnSpc>
                <a:spcPct val="80000"/>
              </a:lnSpc>
            </a:pPr>
            <a:r>
              <a:rPr lang="en-GB" sz="1800" dirty="0" smtClean="0">
                <a:solidFill>
                  <a:srgbClr val="000090"/>
                </a:solidFill>
              </a:rPr>
              <a:t>Uses virtualisation </a:t>
            </a:r>
            <a:r>
              <a:rPr lang="en-GB" sz="1800" dirty="0">
                <a:solidFill>
                  <a:srgbClr val="000090"/>
                </a:solidFill>
              </a:rPr>
              <a:t>techniques to repeatedly run well defined tests </a:t>
            </a:r>
            <a:endParaRPr lang="en-GB" sz="1800" dirty="0" smtClean="0">
              <a:solidFill>
                <a:srgbClr val="000090"/>
              </a:solidFill>
            </a:endParaRPr>
          </a:p>
          <a:p>
            <a:pPr lvl="1">
              <a:lnSpc>
                <a:spcPct val="80000"/>
              </a:lnSpc>
            </a:pPr>
            <a:r>
              <a:rPr lang="en-GB" sz="1800" dirty="0" smtClean="0">
                <a:solidFill>
                  <a:srgbClr val="000090"/>
                </a:solidFill>
              </a:rPr>
              <a:t>Perform </a:t>
            </a:r>
            <a:r>
              <a:rPr lang="en-GB" sz="1800" dirty="0">
                <a:solidFill>
                  <a:srgbClr val="000090"/>
                </a:solidFill>
              </a:rPr>
              <a:t>checks </a:t>
            </a:r>
            <a:r>
              <a:rPr lang="en-GB" sz="1800" dirty="0" smtClean="0">
                <a:solidFill>
                  <a:srgbClr val="000090"/>
                </a:solidFill>
              </a:rPr>
              <a:t>of different </a:t>
            </a:r>
            <a:r>
              <a:rPr lang="en-GB" sz="1800" dirty="0">
                <a:solidFill>
                  <a:srgbClr val="000090"/>
                </a:solidFill>
              </a:rPr>
              <a:t>and evolving environments </a:t>
            </a:r>
            <a:r>
              <a:rPr lang="en-GB" sz="1800" dirty="0" smtClean="0">
                <a:solidFill>
                  <a:srgbClr val="000090"/>
                </a:solidFill>
              </a:rPr>
              <a:t>(OS, s/ware configuration)</a:t>
            </a:r>
          </a:p>
          <a:p>
            <a:pPr lvl="1">
              <a:lnSpc>
                <a:spcPct val="80000"/>
              </a:lnSpc>
            </a:pPr>
            <a:r>
              <a:rPr lang="en-GB" sz="1800" dirty="0" smtClean="0">
                <a:solidFill>
                  <a:srgbClr val="000090"/>
                </a:solidFill>
              </a:rPr>
              <a:t>Stand </a:t>
            </a:r>
            <a:r>
              <a:rPr lang="en-GB" sz="1800" dirty="0">
                <a:solidFill>
                  <a:srgbClr val="000090"/>
                </a:solidFill>
              </a:rPr>
              <a:t>alone </a:t>
            </a:r>
            <a:r>
              <a:rPr lang="en-GB" sz="1800" dirty="0" smtClean="0">
                <a:solidFill>
                  <a:srgbClr val="000090"/>
                </a:solidFill>
              </a:rPr>
              <a:t>system: No hidden dependencies or /</a:t>
            </a:r>
            <a:r>
              <a:rPr lang="en-GB" sz="1800" dirty="0" err="1" smtClean="0">
                <a:solidFill>
                  <a:srgbClr val="000090"/>
                </a:solidFill>
              </a:rPr>
              <a:t>afs</a:t>
            </a:r>
            <a:r>
              <a:rPr lang="en-GB" sz="1800" dirty="0" smtClean="0">
                <a:solidFill>
                  <a:srgbClr val="000090"/>
                </a:solidFill>
              </a:rPr>
              <a:t> access </a:t>
            </a:r>
            <a:r>
              <a:rPr lang="en-GB" sz="1800" dirty="0" err="1" smtClean="0">
                <a:solidFill>
                  <a:srgbClr val="000090"/>
                </a:solidFill>
              </a:rPr>
              <a:t>etc</a:t>
            </a:r>
            <a:r>
              <a:rPr lang="en-GB" sz="1800" dirty="0" smtClean="0">
                <a:solidFill>
                  <a:srgbClr val="000090"/>
                </a:solidFill>
              </a:rPr>
              <a:t>: rigorous testing</a:t>
            </a:r>
          </a:p>
          <a:p>
            <a:pPr lvl="1">
              <a:lnSpc>
                <a:spcPct val="80000"/>
              </a:lnSpc>
            </a:pPr>
            <a:r>
              <a:rPr lang="en-GB" sz="1800" dirty="0" smtClean="0">
                <a:solidFill>
                  <a:srgbClr val="000090"/>
                </a:solidFill>
              </a:rPr>
              <a:t>Automatically </a:t>
            </a:r>
            <a:r>
              <a:rPr lang="en-GB" sz="1800" dirty="0">
                <a:solidFill>
                  <a:srgbClr val="000090"/>
                </a:solidFill>
              </a:rPr>
              <a:t>check these results against </a:t>
            </a:r>
            <a:r>
              <a:rPr lang="en-GB" sz="1800" dirty="0" smtClean="0">
                <a:solidFill>
                  <a:srgbClr val="000090"/>
                </a:solidFill>
              </a:rPr>
              <a:t>predefined, default values </a:t>
            </a:r>
            <a:endParaRPr lang="en-GB" sz="1800" dirty="0">
              <a:solidFill>
                <a:srgbClr val="000090"/>
              </a:solidFill>
            </a:endParaRPr>
          </a:p>
          <a:p>
            <a:pPr lvl="1">
              <a:lnSpc>
                <a:spcPct val="80000"/>
              </a:lnSpc>
            </a:pPr>
            <a:r>
              <a:rPr lang="en-GB" sz="1800" dirty="0">
                <a:solidFill>
                  <a:srgbClr val="000090"/>
                </a:solidFill>
              </a:rPr>
              <a:t>N</a:t>
            </a:r>
            <a:r>
              <a:rPr lang="en-GB" sz="1800" dirty="0" smtClean="0">
                <a:solidFill>
                  <a:srgbClr val="000090"/>
                </a:solidFill>
              </a:rPr>
              <a:t>otify </a:t>
            </a:r>
            <a:r>
              <a:rPr lang="en-GB" sz="1800" dirty="0">
                <a:solidFill>
                  <a:srgbClr val="000090"/>
                </a:solidFill>
              </a:rPr>
              <a:t>when test results differ from these values </a:t>
            </a:r>
            <a:endParaRPr lang="en-GB" sz="1800" dirty="0" smtClean="0">
              <a:solidFill>
                <a:srgbClr val="000090"/>
              </a:solidFill>
            </a:endParaRPr>
          </a:p>
          <a:p>
            <a:pPr lvl="1">
              <a:lnSpc>
                <a:spcPct val="80000"/>
              </a:lnSpc>
            </a:pPr>
            <a:r>
              <a:rPr lang="en-GB" sz="1800" dirty="0" smtClean="0">
                <a:solidFill>
                  <a:srgbClr val="000090"/>
                </a:solidFill>
              </a:rPr>
              <a:t>Separate responsibilities of IT </a:t>
            </a:r>
            <a:r>
              <a:rPr lang="en-GB" sz="1800" dirty="0">
                <a:solidFill>
                  <a:srgbClr val="000090"/>
                </a:solidFill>
              </a:rPr>
              <a:t>and </a:t>
            </a:r>
            <a:r>
              <a:rPr lang="en-GB" sz="1800" dirty="0" smtClean="0">
                <a:solidFill>
                  <a:srgbClr val="000090"/>
                </a:solidFill>
              </a:rPr>
              <a:t>the experiments</a:t>
            </a:r>
          </a:p>
        </p:txBody>
      </p:sp>
    </p:spTree>
    <p:extLst>
      <p:ext uri="{BB962C8B-B14F-4D97-AF65-F5344CB8AC3E}">
        <p14:creationId xmlns:p14="http://schemas.microsoft.com/office/powerpoint/2010/main" val="244260201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2100" y="103188"/>
            <a:ext cx="8696192" cy="544512"/>
          </a:xfrm>
        </p:spPr>
        <p:txBody>
          <a:bodyPr/>
          <a:lstStyle/>
          <a:p>
            <a:r>
              <a:rPr lang="en-GB" dirty="0" smtClean="0"/>
              <a:t>The Software Preservation System @ DESY</a:t>
            </a:r>
            <a:endParaRPr lang="en-GB" dirty="0"/>
          </a:p>
        </p:txBody>
      </p:sp>
      <p:grpSp>
        <p:nvGrpSpPr>
          <p:cNvPr id="8" name="Group 7"/>
          <p:cNvGrpSpPr/>
          <p:nvPr/>
        </p:nvGrpSpPr>
        <p:grpSpPr>
          <a:xfrm>
            <a:off x="1825901" y="792424"/>
            <a:ext cx="6105263" cy="2775674"/>
            <a:chOff x="1874749" y="792424"/>
            <a:chExt cx="6105263" cy="2775674"/>
          </a:xfrm>
        </p:grpSpPr>
        <p:pic>
          <p:nvPicPr>
            <p:cNvPr id="4" name="Picture 3" descr="grinder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74749" y="792424"/>
              <a:ext cx="6105263" cy="2775674"/>
            </a:xfrm>
            <a:prstGeom prst="rect">
              <a:avLst/>
            </a:prstGeom>
          </p:spPr>
        </p:pic>
        <p:pic>
          <p:nvPicPr>
            <p:cNvPr id="6" name="Picture 50" descr="DESY-Logo-cyan-RGB_ger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99341" y="1726822"/>
              <a:ext cx="792163" cy="792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" name="Rectangle 2"/>
          <p:cNvSpPr/>
          <p:nvPr/>
        </p:nvSpPr>
        <p:spPr bwMode="auto">
          <a:xfrm>
            <a:off x="5544253" y="842648"/>
            <a:ext cx="2502717" cy="2690880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7" name="Oval Callout 6"/>
          <p:cNvSpPr/>
          <p:nvPr/>
        </p:nvSpPr>
        <p:spPr bwMode="auto">
          <a:xfrm>
            <a:off x="861945" y="1405924"/>
            <a:ext cx="4335385" cy="1343210"/>
          </a:xfrm>
          <a:prstGeom prst="wedgeEllipseCallout">
            <a:avLst>
              <a:gd name="adj1" fmla="val 57816"/>
              <a:gd name="adj2" fmla="val 40275"/>
            </a:avLst>
          </a:prstGeom>
          <a:solidFill>
            <a:srgbClr val="FFFFF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37802" y="1705377"/>
            <a:ext cx="35281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/>
              <a:t>And herein lies the majority of the work for the experiments</a:t>
            </a:r>
            <a:endParaRPr lang="en-GB" sz="2000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96315" y="3824417"/>
            <a:ext cx="9047685" cy="23706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628650" indent="-184150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charset="0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2pPr>
            <a:lvl3pPr marL="1236663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charset="0"/>
              <a:defRPr sz="1200">
                <a:solidFill>
                  <a:schemeClr val="tx1"/>
                </a:solidFill>
                <a:latin typeface="+mn-lt"/>
                <a:ea typeface="+mn-ea"/>
              </a:defRPr>
            </a:lvl3pPr>
            <a:lvl4pPr marL="164465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charset="0"/>
              <a:buChar char="§"/>
              <a:defRPr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lnSpc>
                <a:spcPct val="80000"/>
              </a:lnSpc>
            </a:pPr>
            <a:r>
              <a:rPr lang="en-GB" b="0" dirty="0"/>
              <a:t>Automated validation system to facilitate future software and OS </a:t>
            </a:r>
            <a:r>
              <a:rPr lang="en-GB" b="0" dirty="0" smtClean="0"/>
              <a:t>transitions</a:t>
            </a:r>
          </a:p>
          <a:p>
            <a:pPr lvl="1">
              <a:lnSpc>
                <a:spcPct val="80000"/>
              </a:lnSpc>
            </a:pPr>
            <a:r>
              <a:rPr lang="en-GB" sz="1800" dirty="0" smtClean="0">
                <a:solidFill>
                  <a:srgbClr val="000090"/>
                </a:solidFill>
              </a:rPr>
              <a:t>Uses virtualisation </a:t>
            </a:r>
            <a:r>
              <a:rPr lang="en-GB" sz="1800" dirty="0">
                <a:solidFill>
                  <a:srgbClr val="000090"/>
                </a:solidFill>
              </a:rPr>
              <a:t>techniques to repeatedly run well defined tests </a:t>
            </a:r>
            <a:endParaRPr lang="en-GB" sz="1800" dirty="0" smtClean="0">
              <a:solidFill>
                <a:srgbClr val="000090"/>
              </a:solidFill>
            </a:endParaRPr>
          </a:p>
          <a:p>
            <a:pPr lvl="1">
              <a:lnSpc>
                <a:spcPct val="80000"/>
              </a:lnSpc>
            </a:pPr>
            <a:r>
              <a:rPr lang="en-GB" sz="1800" dirty="0" smtClean="0">
                <a:solidFill>
                  <a:srgbClr val="000090"/>
                </a:solidFill>
              </a:rPr>
              <a:t>Perform </a:t>
            </a:r>
            <a:r>
              <a:rPr lang="en-GB" sz="1800" dirty="0">
                <a:solidFill>
                  <a:srgbClr val="000090"/>
                </a:solidFill>
              </a:rPr>
              <a:t>checks </a:t>
            </a:r>
            <a:r>
              <a:rPr lang="en-GB" sz="1800" dirty="0" smtClean="0">
                <a:solidFill>
                  <a:srgbClr val="000090"/>
                </a:solidFill>
              </a:rPr>
              <a:t>of different </a:t>
            </a:r>
            <a:r>
              <a:rPr lang="en-GB" sz="1800" dirty="0">
                <a:solidFill>
                  <a:srgbClr val="000090"/>
                </a:solidFill>
              </a:rPr>
              <a:t>and evolving environments </a:t>
            </a:r>
            <a:r>
              <a:rPr lang="en-GB" sz="1800" dirty="0" smtClean="0">
                <a:solidFill>
                  <a:srgbClr val="000090"/>
                </a:solidFill>
              </a:rPr>
              <a:t>(OS, s/ware configuration)</a:t>
            </a:r>
          </a:p>
          <a:p>
            <a:pPr lvl="1">
              <a:lnSpc>
                <a:spcPct val="80000"/>
              </a:lnSpc>
            </a:pPr>
            <a:r>
              <a:rPr lang="en-GB" sz="1800" dirty="0">
                <a:solidFill>
                  <a:srgbClr val="000090"/>
                </a:solidFill>
              </a:rPr>
              <a:t>Stand alone system: No hidden dependencies or /</a:t>
            </a:r>
            <a:r>
              <a:rPr lang="en-GB" sz="1800" dirty="0" err="1">
                <a:solidFill>
                  <a:srgbClr val="000090"/>
                </a:solidFill>
              </a:rPr>
              <a:t>afs</a:t>
            </a:r>
            <a:r>
              <a:rPr lang="en-GB" sz="1800" dirty="0">
                <a:solidFill>
                  <a:srgbClr val="000090"/>
                </a:solidFill>
              </a:rPr>
              <a:t> access </a:t>
            </a:r>
            <a:r>
              <a:rPr lang="en-GB" sz="1800" dirty="0" err="1">
                <a:solidFill>
                  <a:srgbClr val="000090"/>
                </a:solidFill>
              </a:rPr>
              <a:t>etc</a:t>
            </a:r>
            <a:r>
              <a:rPr lang="en-GB" sz="1800" dirty="0">
                <a:solidFill>
                  <a:srgbClr val="000090"/>
                </a:solidFill>
              </a:rPr>
              <a:t>: rigorous testing</a:t>
            </a:r>
          </a:p>
          <a:p>
            <a:pPr lvl="1">
              <a:lnSpc>
                <a:spcPct val="80000"/>
              </a:lnSpc>
            </a:pPr>
            <a:r>
              <a:rPr lang="en-GB" sz="1800" dirty="0" smtClean="0">
                <a:solidFill>
                  <a:srgbClr val="000090"/>
                </a:solidFill>
              </a:rPr>
              <a:t>Automatically </a:t>
            </a:r>
            <a:r>
              <a:rPr lang="en-GB" sz="1800" dirty="0">
                <a:solidFill>
                  <a:srgbClr val="000090"/>
                </a:solidFill>
              </a:rPr>
              <a:t>check these results against </a:t>
            </a:r>
            <a:r>
              <a:rPr lang="en-GB" sz="1800" dirty="0" smtClean="0">
                <a:solidFill>
                  <a:srgbClr val="000090"/>
                </a:solidFill>
              </a:rPr>
              <a:t>predefined, default values </a:t>
            </a:r>
            <a:endParaRPr lang="en-GB" sz="1800" dirty="0">
              <a:solidFill>
                <a:srgbClr val="000090"/>
              </a:solidFill>
            </a:endParaRPr>
          </a:p>
          <a:p>
            <a:pPr lvl="1">
              <a:lnSpc>
                <a:spcPct val="80000"/>
              </a:lnSpc>
            </a:pPr>
            <a:r>
              <a:rPr lang="en-GB" sz="1800" dirty="0">
                <a:solidFill>
                  <a:srgbClr val="000090"/>
                </a:solidFill>
              </a:rPr>
              <a:t>N</a:t>
            </a:r>
            <a:r>
              <a:rPr lang="en-GB" sz="1800" dirty="0" smtClean="0">
                <a:solidFill>
                  <a:srgbClr val="000090"/>
                </a:solidFill>
              </a:rPr>
              <a:t>otify </a:t>
            </a:r>
            <a:r>
              <a:rPr lang="en-GB" sz="1800" dirty="0">
                <a:solidFill>
                  <a:srgbClr val="000090"/>
                </a:solidFill>
              </a:rPr>
              <a:t>when test results differ from these values </a:t>
            </a:r>
            <a:endParaRPr lang="en-GB" sz="1800" dirty="0" smtClean="0">
              <a:solidFill>
                <a:srgbClr val="000090"/>
              </a:solidFill>
            </a:endParaRPr>
          </a:p>
          <a:p>
            <a:pPr lvl="1">
              <a:lnSpc>
                <a:spcPct val="80000"/>
              </a:lnSpc>
            </a:pPr>
            <a:r>
              <a:rPr lang="en-GB" sz="1800" dirty="0" smtClean="0">
                <a:solidFill>
                  <a:srgbClr val="000090"/>
                </a:solidFill>
              </a:rPr>
              <a:t>Separate responsibilities of IT </a:t>
            </a:r>
            <a:r>
              <a:rPr lang="en-GB" sz="1800" dirty="0">
                <a:solidFill>
                  <a:srgbClr val="000090"/>
                </a:solidFill>
              </a:rPr>
              <a:t>and </a:t>
            </a:r>
            <a:r>
              <a:rPr lang="en-GB" sz="1800" dirty="0" smtClean="0">
                <a:solidFill>
                  <a:srgbClr val="000090"/>
                </a:solidFill>
              </a:rPr>
              <a:t>the experiments</a:t>
            </a:r>
          </a:p>
        </p:txBody>
      </p:sp>
    </p:spTree>
    <p:extLst>
      <p:ext uri="{BB962C8B-B14F-4D97-AF65-F5344CB8AC3E}">
        <p14:creationId xmlns:p14="http://schemas.microsoft.com/office/powerpoint/2010/main" val="8377763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First test runs in pilot project at CHEP 2010</a:t>
            </a:r>
            <a:endParaRPr lang="en-GB" dirty="0"/>
          </a:p>
        </p:txBody>
      </p:sp>
      <p:sp>
        <p:nvSpPr>
          <p:cNvPr id="4" name="Rounded Rectangle 3"/>
          <p:cNvSpPr>
            <a:spLocks noChangeArrowheads="1"/>
          </p:cNvSpPr>
          <p:nvPr/>
        </p:nvSpPr>
        <p:spPr bwMode="auto">
          <a:xfrm>
            <a:off x="1482725" y="1743075"/>
            <a:ext cx="1960563" cy="101600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l">
              <a:buFontTx/>
              <a:buChar char="-"/>
            </a:pPr>
            <a:r>
              <a:rPr lang="en-US" sz="1200">
                <a:solidFill>
                  <a:schemeClr val="tx1"/>
                </a:solidFill>
                <a:latin typeface="Courier" charset="0"/>
              </a:rPr>
              <a:t>no F77 compiler gfortran found</a:t>
            </a:r>
          </a:p>
          <a:p>
            <a:pPr algn="l">
              <a:buFontTx/>
              <a:buChar char="-"/>
            </a:pPr>
            <a:r>
              <a:rPr lang="en-US" sz="1200">
                <a:solidFill>
                  <a:schemeClr val="tx1"/>
                </a:solidFill>
                <a:latin typeface="Courier" charset="0"/>
              </a:rPr>
              <a:t>libX11 MUST be installed</a:t>
            </a:r>
          </a:p>
        </p:txBody>
      </p:sp>
      <p:sp>
        <p:nvSpPr>
          <p:cNvPr id="5" name="Rounded Rectangle 4"/>
          <p:cNvSpPr>
            <a:spLocks noChangeArrowheads="1"/>
          </p:cNvSpPr>
          <p:nvPr/>
        </p:nvSpPr>
        <p:spPr bwMode="auto">
          <a:xfrm>
            <a:off x="3448050" y="1743075"/>
            <a:ext cx="1958975" cy="1016000"/>
          </a:xfrm>
          <a:prstGeom prst="roundRect">
            <a:avLst>
              <a:gd name="adj" fmla="val 16667"/>
            </a:avLst>
          </a:prstGeom>
          <a:solidFill>
            <a:srgbClr val="00AD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l"/>
            <a:r>
              <a:rPr lang="en-US">
                <a:solidFill>
                  <a:schemeClr val="tx1"/>
                </a:solidFill>
                <a:latin typeface="Courier" charset="0"/>
              </a:rPr>
              <a:t>Estimated ROOTMARKS:          1534.29</a:t>
            </a:r>
          </a:p>
        </p:txBody>
      </p:sp>
      <p:sp>
        <p:nvSpPr>
          <p:cNvPr id="6" name="Rounded Rectangle 6"/>
          <p:cNvSpPr>
            <a:spLocks noChangeArrowheads="1"/>
          </p:cNvSpPr>
          <p:nvPr/>
        </p:nvSpPr>
        <p:spPr bwMode="auto">
          <a:xfrm>
            <a:off x="1482725" y="2752725"/>
            <a:ext cx="1960563" cy="1016000"/>
          </a:xfrm>
          <a:prstGeom prst="roundRect">
            <a:avLst>
              <a:gd name="adj" fmla="val 16667"/>
            </a:avLst>
          </a:prstGeom>
          <a:solidFill>
            <a:srgbClr val="00AD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l"/>
            <a:r>
              <a:rPr lang="en-US" sz="1200">
                <a:solidFill>
                  <a:schemeClr val="tx1"/>
                </a:solidFill>
                <a:latin typeface="Courier" charset="0"/>
              </a:rPr>
              <a:t>Processed 47243 events with J/Psi candidates Histogram written to jpsi_mods.root</a:t>
            </a:r>
          </a:p>
        </p:txBody>
      </p:sp>
      <p:sp>
        <p:nvSpPr>
          <p:cNvPr id="7" name="Rounded Rectangle 9"/>
          <p:cNvSpPr>
            <a:spLocks noChangeArrowheads="1"/>
          </p:cNvSpPr>
          <p:nvPr/>
        </p:nvSpPr>
        <p:spPr bwMode="auto">
          <a:xfrm>
            <a:off x="1482725" y="3776663"/>
            <a:ext cx="1960563" cy="1014412"/>
          </a:xfrm>
          <a:prstGeom prst="roundRect">
            <a:avLst>
              <a:gd name="adj" fmla="val 16667"/>
            </a:avLst>
          </a:prstGeom>
          <a:solidFill>
            <a:srgbClr val="00AD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l"/>
            <a:r>
              <a:rPr lang="en-US" sz="1200" dirty="0">
                <a:solidFill>
                  <a:schemeClr val="tx1"/>
                </a:solidFill>
                <a:latin typeface="Courier" charset="0"/>
              </a:rPr>
              <a:t>&gt; </a:t>
            </a:r>
            <a:r>
              <a:rPr lang="en-US" sz="1200" dirty="0" err="1">
                <a:solidFill>
                  <a:schemeClr val="tx1"/>
                </a:solidFill>
                <a:latin typeface="Courier" charset="0"/>
              </a:rPr>
              <a:t>ls</a:t>
            </a:r>
            <a:r>
              <a:rPr lang="en-US" sz="1200" dirty="0">
                <a:solidFill>
                  <a:schemeClr val="tx1"/>
                </a:solidFill>
                <a:latin typeface="Courier" charset="0"/>
              </a:rPr>
              <a:t> -</a:t>
            </a:r>
            <a:r>
              <a:rPr lang="en-US" sz="1200" dirty="0" err="1">
                <a:solidFill>
                  <a:schemeClr val="tx1"/>
                </a:solidFill>
                <a:latin typeface="Courier" charset="0"/>
              </a:rPr>
              <a:t>lh</a:t>
            </a:r>
            <a:endParaRPr lang="en-US" sz="1200" dirty="0">
              <a:solidFill>
                <a:schemeClr val="tx1"/>
              </a:solidFill>
              <a:latin typeface="Courier" charset="0"/>
            </a:endParaRPr>
          </a:p>
          <a:p>
            <a:pPr algn="l"/>
            <a:r>
              <a:rPr lang="en-US" sz="1200" dirty="0">
                <a:solidFill>
                  <a:schemeClr val="tx1"/>
                </a:solidFill>
                <a:latin typeface="Courier" charset="0"/>
              </a:rPr>
              <a:t>ZEUSMC.HFSZ627.E8954.GRAPE.Z01</a:t>
            </a:r>
          </a:p>
          <a:p>
            <a:pPr algn="l"/>
            <a:r>
              <a:rPr lang="en-US" sz="1200" dirty="0">
                <a:solidFill>
                  <a:schemeClr val="tx1"/>
                </a:solidFill>
                <a:latin typeface="Courier" charset="0"/>
              </a:rPr>
              <a:t>4.2 </a:t>
            </a:r>
            <a:r>
              <a:rPr lang="en-US" sz="1200" dirty="0" err="1">
                <a:solidFill>
                  <a:schemeClr val="tx1"/>
                </a:solidFill>
                <a:latin typeface="Courier" charset="0"/>
              </a:rPr>
              <a:t>MByte</a:t>
            </a:r>
            <a:endParaRPr lang="en-US" sz="1200" dirty="0">
              <a:solidFill>
                <a:schemeClr val="tx1"/>
              </a:solidFill>
              <a:latin typeface="Courier" charset="0"/>
            </a:endParaRPr>
          </a:p>
        </p:txBody>
      </p:sp>
      <p:sp>
        <p:nvSpPr>
          <p:cNvPr id="8" name="Rounded Rectangle 12"/>
          <p:cNvSpPr>
            <a:spLocks noChangeArrowheads="1"/>
          </p:cNvSpPr>
          <p:nvPr/>
        </p:nvSpPr>
        <p:spPr bwMode="auto">
          <a:xfrm>
            <a:off x="1482725" y="847725"/>
            <a:ext cx="1960563" cy="88582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n-US" sz="2400" b="1">
                <a:solidFill>
                  <a:schemeClr val="tx1"/>
                </a:solidFill>
                <a:latin typeface="Arial" charset="0"/>
              </a:rPr>
              <a:t>SL4</a:t>
            </a:r>
          </a:p>
        </p:txBody>
      </p:sp>
      <p:sp>
        <p:nvSpPr>
          <p:cNvPr id="9" name="Rounded Rectangle 13"/>
          <p:cNvSpPr>
            <a:spLocks noChangeArrowheads="1"/>
          </p:cNvSpPr>
          <p:nvPr/>
        </p:nvSpPr>
        <p:spPr bwMode="auto">
          <a:xfrm>
            <a:off x="3448050" y="847725"/>
            <a:ext cx="1958975" cy="88582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n-US" sz="2400" b="1">
                <a:solidFill>
                  <a:schemeClr val="tx1"/>
                </a:solidFill>
                <a:latin typeface="Arial" charset="0"/>
              </a:rPr>
              <a:t>SL5</a:t>
            </a:r>
          </a:p>
        </p:txBody>
      </p:sp>
      <p:sp>
        <p:nvSpPr>
          <p:cNvPr id="10" name="Rounded Rectangle 14"/>
          <p:cNvSpPr>
            <a:spLocks noChangeArrowheads="1"/>
          </p:cNvSpPr>
          <p:nvPr/>
        </p:nvSpPr>
        <p:spPr bwMode="auto">
          <a:xfrm>
            <a:off x="5411788" y="842963"/>
            <a:ext cx="1958975" cy="88582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n-US" sz="2400" b="1">
                <a:solidFill>
                  <a:schemeClr val="tx1"/>
                </a:solidFill>
                <a:latin typeface="Arial" charset="0"/>
              </a:rPr>
              <a:t>Fedora 13</a:t>
            </a:r>
          </a:p>
        </p:txBody>
      </p:sp>
      <p:sp>
        <p:nvSpPr>
          <p:cNvPr id="11" name="Rounded Rectangle 16"/>
          <p:cNvSpPr>
            <a:spLocks noChangeArrowheads="1"/>
          </p:cNvSpPr>
          <p:nvPr/>
        </p:nvSpPr>
        <p:spPr bwMode="auto">
          <a:xfrm>
            <a:off x="109538" y="1743075"/>
            <a:ext cx="1368425" cy="10160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l"/>
            <a:r>
              <a:rPr lang="en-US" b="1">
                <a:solidFill>
                  <a:schemeClr val="tx1"/>
                </a:solidFill>
                <a:latin typeface="Arial" charset="0"/>
              </a:rPr>
              <a:t>ROOT</a:t>
            </a:r>
          </a:p>
          <a:p>
            <a:pPr algn="l"/>
            <a:r>
              <a:rPr lang="en-US" b="1">
                <a:solidFill>
                  <a:schemeClr val="tx1"/>
                </a:solidFill>
                <a:latin typeface="Arial" charset="0"/>
              </a:rPr>
              <a:t>V5.26</a:t>
            </a:r>
          </a:p>
        </p:txBody>
      </p:sp>
      <p:sp>
        <p:nvSpPr>
          <p:cNvPr id="12" name="Rounded Rectangle 17"/>
          <p:cNvSpPr>
            <a:spLocks noChangeArrowheads="1"/>
          </p:cNvSpPr>
          <p:nvPr/>
        </p:nvSpPr>
        <p:spPr bwMode="auto">
          <a:xfrm>
            <a:off x="109538" y="2752725"/>
            <a:ext cx="1368425" cy="10160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l"/>
            <a:r>
              <a:rPr lang="en-US" b="1">
                <a:solidFill>
                  <a:schemeClr val="tx1"/>
                </a:solidFill>
                <a:latin typeface="Arial" charset="0"/>
              </a:rPr>
              <a:t>H1Data</a:t>
            </a:r>
          </a:p>
          <a:p>
            <a:pPr algn="l"/>
            <a:r>
              <a:rPr lang="en-US" b="1">
                <a:solidFill>
                  <a:schemeClr val="tx1"/>
                </a:solidFill>
                <a:latin typeface="Arial" charset="0"/>
              </a:rPr>
              <a:t>analysis</a:t>
            </a:r>
          </a:p>
        </p:txBody>
      </p:sp>
      <p:sp>
        <p:nvSpPr>
          <p:cNvPr id="13" name="Rounded Rectangle 18"/>
          <p:cNvSpPr>
            <a:spLocks noChangeArrowheads="1"/>
          </p:cNvSpPr>
          <p:nvPr/>
        </p:nvSpPr>
        <p:spPr bwMode="auto">
          <a:xfrm>
            <a:off x="109538" y="3776663"/>
            <a:ext cx="1368425" cy="1014412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l"/>
            <a:r>
              <a:rPr lang="en-US" b="1">
                <a:solidFill>
                  <a:schemeClr val="tx1"/>
                </a:solidFill>
                <a:latin typeface="Arial" charset="0"/>
              </a:rPr>
              <a:t>ZEUS</a:t>
            </a:r>
          </a:p>
          <a:p>
            <a:pPr algn="l"/>
            <a:r>
              <a:rPr lang="en-US" b="1">
                <a:solidFill>
                  <a:schemeClr val="tx1"/>
                </a:solidFill>
                <a:latin typeface="Arial" charset="0"/>
              </a:rPr>
              <a:t>MC prod</a:t>
            </a:r>
          </a:p>
        </p:txBody>
      </p:sp>
      <p:sp>
        <p:nvSpPr>
          <p:cNvPr id="14" name="Rounded Rectangle 20"/>
          <p:cNvSpPr>
            <a:spLocks noChangeArrowheads="1"/>
          </p:cNvSpPr>
          <p:nvPr/>
        </p:nvSpPr>
        <p:spPr bwMode="auto">
          <a:xfrm>
            <a:off x="5411788" y="1743075"/>
            <a:ext cx="1958975" cy="1016000"/>
          </a:xfrm>
          <a:prstGeom prst="roundRect">
            <a:avLst>
              <a:gd name="adj" fmla="val 16667"/>
            </a:avLst>
          </a:prstGeom>
          <a:solidFill>
            <a:srgbClr val="00AD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l"/>
            <a:r>
              <a:rPr lang="en-US">
                <a:solidFill>
                  <a:schemeClr val="tx1"/>
                </a:solidFill>
                <a:latin typeface="Courier" charset="0"/>
              </a:rPr>
              <a:t>Estimated ROOTMARKS:          1512.76</a:t>
            </a:r>
          </a:p>
        </p:txBody>
      </p:sp>
      <p:sp>
        <p:nvSpPr>
          <p:cNvPr id="15" name="Rounded Rectangle 21"/>
          <p:cNvSpPr>
            <a:spLocks noChangeArrowheads="1"/>
          </p:cNvSpPr>
          <p:nvPr/>
        </p:nvSpPr>
        <p:spPr bwMode="auto">
          <a:xfrm>
            <a:off x="3448050" y="2752725"/>
            <a:ext cx="1958975" cy="1016000"/>
          </a:xfrm>
          <a:prstGeom prst="roundRect">
            <a:avLst>
              <a:gd name="adj" fmla="val 16667"/>
            </a:avLst>
          </a:prstGeom>
          <a:solidFill>
            <a:srgbClr val="00AD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l"/>
            <a:r>
              <a:rPr lang="en-US" sz="1200">
                <a:solidFill>
                  <a:schemeClr val="tx1"/>
                </a:solidFill>
                <a:latin typeface="Courier" charset="0"/>
              </a:rPr>
              <a:t>Processed 47243 events with J/Psi candidates Histogram written to jpsi_mods.root</a:t>
            </a:r>
          </a:p>
        </p:txBody>
      </p:sp>
      <p:sp>
        <p:nvSpPr>
          <p:cNvPr id="16" name="Rounded Rectangle 22"/>
          <p:cNvSpPr>
            <a:spLocks noChangeArrowheads="1"/>
          </p:cNvSpPr>
          <p:nvPr/>
        </p:nvSpPr>
        <p:spPr bwMode="auto">
          <a:xfrm>
            <a:off x="3448050" y="3776663"/>
            <a:ext cx="1958975" cy="1014412"/>
          </a:xfrm>
          <a:prstGeom prst="roundRect">
            <a:avLst>
              <a:gd name="adj" fmla="val 16667"/>
            </a:avLst>
          </a:prstGeom>
          <a:solidFill>
            <a:srgbClr val="00AD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l"/>
            <a:r>
              <a:rPr lang="en-US" sz="1200" dirty="0">
                <a:solidFill>
                  <a:schemeClr val="tx1"/>
                </a:solidFill>
                <a:latin typeface="Courier" charset="0"/>
              </a:rPr>
              <a:t>&gt; </a:t>
            </a:r>
            <a:r>
              <a:rPr lang="en-US" sz="1200" dirty="0" err="1">
                <a:solidFill>
                  <a:schemeClr val="tx1"/>
                </a:solidFill>
                <a:latin typeface="Courier" charset="0"/>
              </a:rPr>
              <a:t>ls</a:t>
            </a:r>
            <a:r>
              <a:rPr lang="en-US" sz="1200" dirty="0">
                <a:solidFill>
                  <a:schemeClr val="tx1"/>
                </a:solidFill>
                <a:latin typeface="Courier" charset="0"/>
              </a:rPr>
              <a:t> -</a:t>
            </a:r>
            <a:r>
              <a:rPr lang="en-US" sz="1200" dirty="0" err="1">
                <a:solidFill>
                  <a:schemeClr val="tx1"/>
                </a:solidFill>
                <a:latin typeface="Courier" charset="0"/>
              </a:rPr>
              <a:t>lh</a:t>
            </a:r>
            <a:endParaRPr lang="en-US" sz="1200" dirty="0">
              <a:solidFill>
                <a:schemeClr val="tx1"/>
              </a:solidFill>
              <a:latin typeface="Courier" charset="0"/>
            </a:endParaRPr>
          </a:p>
          <a:p>
            <a:pPr algn="l"/>
            <a:r>
              <a:rPr lang="en-US" sz="1200" dirty="0">
                <a:solidFill>
                  <a:schemeClr val="tx1"/>
                </a:solidFill>
                <a:latin typeface="Courier" charset="0"/>
              </a:rPr>
              <a:t>ZEUSMC.HFSZ627.E8954.GRAPE.Z01</a:t>
            </a:r>
          </a:p>
          <a:p>
            <a:pPr algn="l"/>
            <a:r>
              <a:rPr lang="en-US" sz="1200" dirty="0">
                <a:solidFill>
                  <a:schemeClr val="tx1"/>
                </a:solidFill>
                <a:latin typeface="Courier" charset="0"/>
              </a:rPr>
              <a:t>4.2 </a:t>
            </a:r>
            <a:r>
              <a:rPr lang="en-US" sz="1200" dirty="0" err="1">
                <a:solidFill>
                  <a:schemeClr val="tx1"/>
                </a:solidFill>
                <a:latin typeface="Courier" charset="0"/>
              </a:rPr>
              <a:t>MByte</a:t>
            </a:r>
            <a:endParaRPr lang="en-US" sz="1200" dirty="0">
              <a:solidFill>
                <a:schemeClr val="tx1"/>
              </a:solidFill>
              <a:latin typeface="Courier" charset="0"/>
            </a:endParaRPr>
          </a:p>
        </p:txBody>
      </p:sp>
      <p:sp>
        <p:nvSpPr>
          <p:cNvPr id="18" name="Rounded Rectangle 21"/>
          <p:cNvSpPr>
            <a:spLocks noChangeArrowheads="1"/>
          </p:cNvSpPr>
          <p:nvPr/>
        </p:nvSpPr>
        <p:spPr bwMode="auto">
          <a:xfrm>
            <a:off x="5411788" y="2752725"/>
            <a:ext cx="1958975" cy="1016000"/>
          </a:xfrm>
          <a:prstGeom prst="roundRect">
            <a:avLst>
              <a:gd name="adj" fmla="val 16667"/>
            </a:avLst>
          </a:prstGeom>
          <a:solidFill>
            <a:srgbClr val="00AD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l"/>
            <a:r>
              <a:rPr lang="en-US" sz="1200">
                <a:solidFill>
                  <a:schemeClr val="tx1"/>
                </a:solidFill>
                <a:latin typeface="Courier" charset="0"/>
              </a:rPr>
              <a:t>Processed 47243 events with J/Psi candidates Histogram written to jpsi_mods.root</a:t>
            </a:r>
          </a:p>
        </p:txBody>
      </p:sp>
      <p:sp>
        <p:nvSpPr>
          <p:cNvPr id="19" name="Rounded Rectangle 22"/>
          <p:cNvSpPr>
            <a:spLocks noChangeArrowheads="1"/>
          </p:cNvSpPr>
          <p:nvPr/>
        </p:nvSpPr>
        <p:spPr bwMode="auto">
          <a:xfrm>
            <a:off x="5411788" y="3776663"/>
            <a:ext cx="1958975" cy="1014412"/>
          </a:xfrm>
          <a:prstGeom prst="roundRect">
            <a:avLst>
              <a:gd name="adj" fmla="val 16667"/>
            </a:avLst>
          </a:prstGeom>
          <a:solidFill>
            <a:srgbClr val="00AD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l"/>
            <a:r>
              <a:rPr lang="en-US" sz="1200" dirty="0">
                <a:solidFill>
                  <a:schemeClr val="tx1"/>
                </a:solidFill>
                <a:latin typeface="Courier" charset="0"/>
              </a:rPr>
              <a:t>&gt; </a:t>
            </a:r>
            <a:r>
              <a:rPr lang="en-US" sz="1200" dirty="0" err="1">
                <a:solidFill>
                  <a:schemeClr val="tx1"/>
                </a:solidFill>
                <a:latin typeface="Courier" charset="0"/>
              </a:rPr>
              <a:t>ls</a:t>
            </a:r>
            <a:r>
              <a:rPr lang="en-US" sz="1200" dirty="0">
                <a:solidFill>
                  <a:schemeClr val="tx1"/>
                </a:solidFill>
                <a:latin typeface="Courier" charset="0"/>
              </a:rPr>
              <a:t> -</a:t>
            </a:r>
            <a:r>
              <a:rPr lang="en-US" sz="1200" dirty="0" err="1">
                <a:solidFill>
                  <a:schemeClr val="tx1"/>
                </a:solidFill>
                <a:latin typeface="Courier" charset="0"/>
              </a:rPr>
              <a:t>lh</a:t>
            </a:r>
            <a:endParaRPr lang="en-US" sz="1200" dirty="0">
              <a:solidFill>
                <a:schemeClr val="tx1"/>
              </a:solidFill>
              <a:latin typeface="Courier" charset="0"/>
            </a:endParaRPr>
          </a:p>
          <a:p>
            <a:pPr algn="l"/>
            <a:r>
              <a:rPr lang="en-US" sz="1200" dirty="0">
                <a:solidFill>
                  <a:schemeClr val="tx1"/>
                </a:solidFill>
                <a:latin typeface="Courier" charset="0"/>
              </a:rPr>
              <a:t>ZEUSMC.HFSZ627.E8954.GRAPE.Z01</a:t>
            </a:r>
          </a:p>
          <a:p>
            <a:pPr algn="l"/>
            <a:r>
              <a:rPr lang="en-US" sz="1200" dirty="0">
                <a:solidFill>
                  <a:schemeClr val="tx1"/>
                </a:solidFill>
                <a:latin typeface="Courier" charset="0"/>
              </a:rPr>
              <a:t>4.2 </a:t>
            </a:r>
            <a:r>
              <a:rPr lang="en-US" sz="1200" dirty="0" err="1">
                <a:solidFill>
                  <a:schemeClr val="tx1"/>
                </a:solidFill>
                <a:latin typeface="Courier" charset="0"/>
              </a:rPr>
              <a:t>MByte</a:t>
            </a:r>
            <a:endParaRPr lang="en-US" sz="1200" dirty="0">
              <a:solidFill>
                <a:schemeClr val="tx1"/>
              </a:solidFill>
              <a:latin typeface="Courier" charset="0"/>
            </a:endParaRPr>
          </a:p>
        </p:txBody>
      </p:sp>
      <p:sp>
        <p:nvSpPr>
          <p:cNvPr id="20" name="Rounded Rectangle 9"/>
          <p:cNvSpPr>
            <a:spLocks noChangeArrowheads="1"/>
          </p:cNvSpPr>
          <p:nvPr/>
        </p:nvSpPr>
        <p:spPr bwMode="auto">
          <a:xfrm>
            <a:off x="1482725" y="4783138"/>
            <a:ext cx="1960563" cy="503237"/>
          </a:xfrm>
          <a:prstGeom prst="roundRect">
            <a:avLst>
              <a:gd name="adj" fmla="val 16667"/>
            </a:avLst>
          </a:prstGeom>
          <a:solidFill>
            <a:srgbClr val="00AD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l"/>
            <a:r>
              <a:rPr lang="en-US" sz="1200" dirty="0">
                <a:solidFill>
                  <a:schemeClr val="tx1"/>
                </a:solidFill>
                <a:latin typeface="Courier" charset="0"/>
              </a:rPr>
              <a:t>Compilation OK</a:t>
            </a:r>
          </a:p>
        </p:txBody>
      </p:sp>
      <p:sp>
        <p:nvSpPr>
          <p:cNvPr id="21" name="Rounded Rectangle 18"/>
          <p:cNvSpPr>
            <a:spLocks noChangeArrowheads="1"/>
          </p:cNvSpPr>
          <p:nvPr/>
        </p:nvSpPr>
        <p:spPr bwMode="auto">
          <a:xfrm>
            <a:off x="106363" y="4783138"/>
            <a:ext cx="1368425" cy="10160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l"/>
            <a:r>
              <a:rPr lang="en-US" b="1">
                <a:solidFill>
                  <a:schemeClr val="tx1"/>
                </a:solidFill>
                <a:latin typeface="Arial" charset="0"/>
              </a:rPr>
              <a:t>HERA-B</a:t>
            </a:r>
          </a:p>
        </p:txBody>
      </p:sp>
      <p:sp>
        <p:nvSpPr>
          <p:cNvPr id="22" name="Rounded Rectangle 22"/>
          <p:cNvSpPr>
            <a:spLocks noChangeArrowheads="1"/>
          </p:cNvSpPr>
          <p:nvPr/>
        </p:nvSpPr>
        <p:spPr bwMode="auto">
          <a:xfrm>
            <a:off x="5408613" y="4783138"/>
            <a:ext cx="1958975" cy="101600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l"/>
            <a:r>
              <a:rPr lang="en-US" sz="1200" dirty="0">
                <a:solidFill>
                  <a:schemeClr val="tx1"/>
                </a:solidFill>
                <a:latin typeface="Courier" charset="0"/>
              </a:rPr>
              <a:t>Compilation failed – needs code change</a:t>
            </a:r>
          </a:p>
        </p:txBody>
      </p:sp>
      <p:sp>
        <p:nvSpPr>
          <p:cNvPr id="23" name="Rounded Rectangle 9"/>
          <p:cNvSpPr>
            <a:spLocks noChangeArrowheads="1"/>
          </p:cNvSpPr>
          <p:nvPr/>
        </p:nvSpPr>
        <p:spPr bwMode="auto">
          <a:xfrm>
            <a:off x="1482725" y="5295900"/>
            <a:ext cx="1960563" cy="503238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l"/>
            <a:r>
              <a:rPr lang="en-US" sz="1200" dirty="0">
                <a:solidFill>
                  <a:schemeClr val="tx1"/>
                </a:solidFill>
                <a:latin typeface="Courier" charset="0"/>
              </a:rPr>
              <a:t>DB connect fails</a:t>
            </a:r>
          </a:p>
        </p:txBody>
      </p:sp>
      <p:sp>
        <p:nvSpPr>
          <p:cNvPr id="24" name="Rounded Rectangle 9"/>
          <p:cNvSpPr>
            <a:spLocks noChangeArrowheads="1"/>
          </p:cNvSpPr>
          <p:nvPr/>
        </p:nvSpPr>
        <p:spPr bwMode="auto">
          <a:xfrm>
            <a:off x="3449638" y="4779963"/>
            <a:ext cx="1960562" cy="503237"/>
          </a:xfrm>
          <a:prstGeom prst="roundRect">
            <a:avLst>
              <a:gd name="adj" fmla="val 16667"/>
            </a:avLst>
          </a:prstGeom>
          <a:solidFill>
            <a:srgbClr val="00AD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l"/>
            <a:r>
              <a:rPr lang="en-US" sz="1200" dirty="0">
                <a:solidFill>
                  <a:schemeClr val="tx1"/>
                </a:solidFill>
                <a:latin typeface="Courier" charset="0"/>
              </a:rPr>
              <a:t>Compilation OK</a:t>
            </a:r>
          </a:p>
        </p:txBody>
      </p:sp>
      <p:sp>
        <p:nvSpPr>
          <p:cNvPr id="25" name="Rounded Rectangle 9"/>
          <p:cNvSpPr>
            <a:spLocks noChangeArrowheads="1"/>
          </p:cNvSpPr>
          <p:nvPr/>
        </p:nvSpPr>
        <p:spPr bwMode="auto">
          <a:xfrm>
            <a:off x="3449638" y="5292725"/>
            <a:ext cx="1960562" cy="503238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l"/>
            <a:r>
              <a:rPr lang="en-US" sz="1200" dirty="0">
                <a:solidFill>
                  <a:schemeClr val="tx1"/>
                </a:solidFill>
                <a:latin typeface="Courier" charset="0"/>
              </a:rPr>
              <a:t>DB connect fails</a:t>
            </a:r>
          </a:p>
        </p:txBody>
      </p:sp>
      <p:sp>
        <p:nvSpPr>
          <p:cNvPr id="26" name="Rounded Rectangle 20"/>
          <p:cNvSpPr>
            <a:spLocks noChangeArrowheads="1"/>
          </p:cNvSpPr>
          <p:nvPr/>
        </p:nvSpPr>
        <p:spPr bwMode="auto">
          <a:xfrm>
            <a:off x="7372640" y="1739900"/>
            <a:ext cx="1614488" cy="101600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chemeClr val="tx1"/>
                </a:solidFill>
                <a:latin typeface="+mj-lt"/>
                <a:ea typeface="+mn-ea"/>
              </a:rPr>
              <a:t>Compilation</a:t>
            </a:r>
          </a:p>
        </p:txBody>
      </p:sp>
      <p:sp>
        <p:nvSpPr>
          <p:cNvPr id="27" name="Rounded Rectangle 20"/>
          <p:cNvSpPr>
            <a:spLocks noChangeArrowheads="1"/>
          </p:cNvSpPr>
          <p:nvPr/>
        </p:nvSpPr>
        <p:spPr bwMode="auto">
          <a:xfrm>
            <a:off x="7372640" y="2760663"/>
            <a:ext cx="1614488" cy="101600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chemeClr val="tx1"/>
                </a:solidFill>
                <a:latin typeface="+mj-lt"/>
                <a:ea typeface="+mn-ea"/>
              </a:rPr>
              <a:t>Run pre-compiled </a:t>
            </a:r>
            <a:r>
              <a:rPr lang="en-US" b="1" dirty="0" err="1">
                <a:solidFill>
                  <a:schemeClr val="tx1"/>
                </a:solidFill>
                <a:latin typeface="+mj-lt"/>
                <a:ea typeface="+mn-ea"/>
              </a:rPr>
              <a:t>tgz</a:t>
            </a:r>
            <a:r>
              <a:rPr lang="en-US" b="1" dirty="0">
                <a:solidFill>
                  <a:schemeClr val="tx1"/>
                </a:solidFill>
                <a:latin typeface="+mj-lt"/>
                <a:ea typeface="+mn-ea"/>
              </a:rPr>
              <a:t> using </a:t>
            </a:r>
            <a:r>
              <a:rPr lang="en-US" b="1" dirty="0" err="1">
                <a:solidFill>
                  <a:schemeClr val="tx1"/>
                </a:solidFill>
                <a:latin typeface="+mj-lt"/>
                <a:ea typeface="+mn-ea"/>
              </a:rPr>
              <a:t>compat</a:t>
            </a:r>
            <a:r>
              <a:rPr lang="en-US" b="1" dirty="0">
                <a:solidFill>
                  <a:schemeClr val="tx1"/>
                </a:solidFill>
                <a:latin typeface="+mj-lt"/>
                <a:ea typeface="+mn-ea"/>
              </a:rPr>
              <a:t> </a:t>
            </a:r>
            <a:r>
              <a:rPr lang="en-US" b="1" dirty="0" err="1">
                <a:solidFill>
                  <a:schemeClr val="tx1"/>
                </a:solidFill>
                <a:latin typeface="+mj-lt"/>
                <a:ea typeface="+mn-ea"/>
              </a:rPr>
              <a:t>libs</a:t>
            </a:r>
            <a:endParaRPr lang="en-US" b="1" dirty="0">
              <a:solidFill>
                <a:schemeClr val="tx1"/>
              </a:solidFill>
              <a:latin typeface="+mj-lt"/>
              <a:ea typeface="+mn-ea"/>
            </a:endParaRPr>
          </a:p>
        </p:txBody>
      </p:sp>
      <p:sp>
        <p:nvSpPr>
          <p:cNvPr id="28" name="Rounded Rectangle 20"/>
          <p:cNvSpPr>
            <a:spLocks noChangeArrowheads="1"/>
          </p:cNvSpPr>
          <p:nvPr/>
        </p:nvSpPr>
        <p:spPr bwMode="auto">
          <a:xfrm>
            <a:off x="7372640" y="3767138"/>
            <a:ext cx="1614488" cy="101758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chemeClr val="tx1"/>
                </a:solidFill>
                <a:latin typeface="+mj-lt"/>
                <a:ea typeface="+mn-ea"/>
              </a:rPr>
              <a:t>Run pre-compiled </a:t>
            </a:r>
            <a:r>
              <a:rPr lang="en-US" b="1" dirty="0" err="1">
                <a:solidFill>
                  <a:schemeClr val="tx1"/>
                </a:solidFill>
                <a:latin typeface="+mj-lt"/>
                <a:ea typeface="+mn-ea"/>
              </a:rPr>
              <a:t>tgz</a:t>
            </a:r>
            <a:r>
              <a:rPr lang="en-US" b="1" dirty="0">
                <a:solidFill>
                  <a:schemeClr val="tx1"/>
                </a:solidFill>
                <a:latin typeface="+mj-lt"/>
                <a:ea typeface="+mn-ea"/>
              </a:rPr>
              <a:t> using </a:t>
            </a:r>
            <a:r>
              <a:rPr lang="en-US" b="1" dirty="0" err="1">
                <a:solidFill>
                  <a:schemeClr val="tx1"/>
                </a:solidFill>
                <a:latin typeface="+mj-lt"/>
                <a:ea typeface="+mn-ea"/>
              </a:rPr>
              <a:t>compat</a:t>
            </a:r>
            <a:r>
              <a:rPr lang="en-US" b="1" dirty="0">
                <a:solidFill>
                  <a:schemeClr val="tx1"/>
                </a:solidFill>
                <a:latin typeface="+mj-lt"/>
                <a:ea typeface="+mn-ea"/>
              </a:rPr>
              <a:t> </a:t>
            </a:r>
            <a:r>
              <a:rPr lang="en-US" b="1" dirty="0" err="1">
                <a:solidFill>
                  <a:schemeClr val="tx1"/>
                </a:solidFill>
                <a:latin typeface="+mj-lt"/>
                <a:ea typeface="+mn-ea"/>
              </a:rPr>
              <a:t>libs</a:t>
            </a:r>
            <a:endParaRPr lang="en-US" b="1" dirty="0">
              <a:solidFill>
                <a:schemeClr val="tx1"/>
              </a:solidFill>
              <a:latin typeface="+mj-lt"/>
              <a:ea typeface="+mn-ea"/>
            </a:endParaRPr>
          </a:p>
        </p:txBody>
      </p:sp>
      <p:sp>
        <p:nvSpPr>
          <p:cNvPr id="29" name="Rounded Rectangle 20"/>
          <p:cNvSpPr>
            <a:spLocks noChangeArrowheads="1"/>
          </p:cNvSpPr>
          <p:nvPr/>
        </p:nvSpPr>
        <p:spPr bwMode="auto">
          <a:xfrm>
            <a:off x="7372640" y="4787900"/>
            <a:ext cx="1614488" cy="101600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chemeClr val="tx1"/>
                </a:solidFill>
                <a:latin typeface="+mj-lt"/>
                <a:ea typeface="+mn-ea"/>
              </a:rPr>
              <a:t>Compilation</a:t>
            </a:r>
          </a:p>
        </p:txBody>
      </p:sp>
    </p:spTree>
    <p:extLst>
      <p:ext uri="{BB962C8B-B14F-4D97-AF65-F5344CB8AC3E}">
        <p14:creationId xmlns:p14="http://schemas.microsoft.com/office/powerpoint/2010/main" val="359231491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2100" y="103188"/>
            <a:ext cx="8696192" cy="544512"/>
          </a:xfrm>
        </p:spPr>
        <p:txBody>
          <a:bodyPr/>
          <a:lstStyle/>
          <a:p>
            <a:r>
              <a:rPr lang="en-GB" dirty="0" smtClean="0"/>
              <a:t>The </a:t>
            </a:r>
            <a:r>
              <a:rPr lang="en-GB" dirty="0" err="1" smtClean="0">
                <a:latin typeface="Courier"/>
                <a:cs typeface="Courier"/>
              </a:rPr>
              <a:t>sp</a:t>
            </a:r>
            <a:r>
              <a:rPr lang="en-GB" dirty="0" smtClean="0">
                <a:latin typeface="Courier"/>
                <a:cs typeface="Courier"/>
              </a:rPr>
              <a:t>-system: </a:t>
            </a:r>
            <a:r>
              <a:rPr lang="en-GB" dirty="0" smtClean="0"/>
              <a:t>Towards the full implementation</a:t>
            </a:r>
            <a:endParaRPr lang="en-GB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276223" y="933448"/>
            <a:ext cx="5252200" cy="3132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628650" indent="-184150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charset="0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2pPr>
            <a:lvl3pPr marL="1236663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charset="0"/>
              <a:defRPr sz="1200">
                <a:solidFill>
                  <a:schemeClr val="tx1"/>
                </a:solidFill>
                <a:latin typeface="+mn-lt"/>
                <a:ea typeface="+mn-ea"/>
              </a:defRPr>
            </a:lvl3pPr>
            <a:lvl4pPr marL="164465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charset="0"/>
              <a:buChar char="§"/>
              <a:defRPr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lvl="2">
              <a:lnSpc>
                <a:spcPct val="80000"/>
              </a:lnSpc>
            </a:pPr>
            <a:endParaRPr lang="en-GB" b="0" dirty="0" smtClean="0"/>
          </a:p>
          <a:p>
            <a:pPr>
              <a:lnSpc>
                <a:spcPct val="90000"/>
              </a:lnSpc>
            </a:pPr>
            <a:r>
              <a:rPr lang="en-GB" b="0" dirty="0" smtClean="0"/>
              <a:t>Pilot project in 2010</a:t>
            </a:r>
          </a:p>
          <a:p>
            <a:pPr lvl="1">
              <a:lnSpc>
                <a:spcPct val="90000"/>
              </a:lnSpc>
            </a:pPr>
            <a:r>
              <a:rPr lang="en-GB" b="0" dirty="0" smtClean="0">
                <a:solidFill>
                  <a:srgbClr val="000090"/>
                </a:solidFill>
              </a:rPr>
              <a:t>Single configuration, simple tests</a:t>
            </a:r>
          </a:p>
          <a:p>
            <a:pPr>
              <a:lnSpc>
                <a:spcPct val="90000"/>
              </a:lnSpc>
            </a:pPr>
            <a:r>
              <a:rPr lang="en-GB" b="0" dirty="0"/>
              <a:t>F</a:t>
            </a:r>
            <a:r>
              <a:rPr lang="en-GB" b="0" dirty="0" smtClean="0"/>
              <a:t>ull </a:t>
            </a:r>
            <a:r>
              <a:rPr lang="en-GB" b="0" dirty="0"/>
              <a:t>implementation now installed at </a:t>
            </a:r>
            <a:r>
              <a:rPr lang="en-GB" b="0" dirty="0" smtClean="0"/>
              <a:t>DESY</a:t>
            </a:r>
            <a:endParaRPr lang="en-GB" b="0" dirty="0" smtClean="0">
              <a:solidFill>
                <a:srgbClr val="000090"/>
              </a:solidFill>
            </a:endParaRPr>
          </a:p>
          <a:p>
            <a:pPr lvl="2">
              <a:lnSpc>
                <a:spcPct val="90000"/>
              </a:lnSpc>
            </a:pPr>
            <a:endParaRPr lang="en-GB" b="0" dirty="0" smtClean="0"/>
          </a:p>
          <a:p>
            <a:pPr>
              <a:lnSpc>
                <a:spcPct val="90000"/>
              </a:lnSpc>
            </a:pPr>
            <a:r>
              <a:rPr lang="en-GB" b="0" dirty="0" smtClean="0"/>
              <a:t>Common </a:t>
            </a:r>
            <a:r>
              <a:rPr lang="en-GB" b="0" dirty="0"/>
              <a:t>baseline of SLD5 / 32-bit achieved in 2011 by all </a:t>
            </a:r>
            <a:r>
              <a:rPr lang="en-GB" b="0" dirty="0" smtClean="0"/>
              <a:t>experiments</a:t>
            </a:r>
          </a:p>
          <a:p>
            <a:pPr lvl="1">
              <a:lnSpc>
                <a:spcPct val="90000"/>
              </a:lnSpc>
            </a:pPr>
            <a:r>
              <a:rPr lang="en-GB" b="0" dirty="0" smtClean="0">
                <a:solidFill>
                  <a:srgbClr val="000090"/>
                </a:solidFill>
              </a:rPr>
              <a:t>Sound starting point for validation</a:t>
            </a:r>
            <a:endParaRPr lang="en-GB" b="0" dirty="0">
              <a:solidFill>
                <a:srgbClr val="000090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5416756" y="810242"/>
            <a:ext cx="3717223" cy="2706525"/>
            <a:chOff x="201175" y="921232"/>
            <a:chExt cx="4702448" cy="3429662"/>
          </a:xfrm>
        </p:grpSpPr>
        <p:pic>
          <p:nvPicPr>
            <p:cNvPr id="8" name="Picture 7" descr="atomic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38" r="15342"/>
            <a:stretch/>
          </p:blipFill>
          <p:spPr>
            <a:xfrm>
              <a:off x="201175" y="921232"/>
              <a:ext cx="4640735" cy="3429662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 bwMode="auto">
            <a:xfrm>
              <a:off x="4732409" y="997024"/>
              <a:ext cx="171214" cy="329099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</p:grp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257651" y="3454781"/>
            <a:ext cx="8886349" cy="30536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628650" indent="-184150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charset="0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2pPr>
            <a:lvl3pPr marL="1236663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charset="0"/>
              <a:defRPr sz="1200">
                <a:solidFill>
                  <a:schemeClr val="tx1"/>
                </a:solidFill>
                <a:latin typeface="+mn-lt"/>
                <a:ea typeface="+mn-ea"/>
              </a:defRPr>
            </a:lvl3pPr>
            <a:lvl4pPr marL="164465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charset="0"/>
              <a:buChar char="§"/>
              <a:defRPr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lvl="2">
              <a:lnSpc>
                <a:spcPct val="80000"/>
              </a:lnSpc>
            </a:pPr>
            <a:endParaRPr lang="en-GB" b="0" dirty="0" smtClean="0"/>
          </a:p>
          <a:p>
            <a:pPr>
              <a:lnSpc>
                <a:spcPct val="90000"/>
              </a:lnSpc>
            </a:pPr>
            <a:r>
              <a:rPr lang="en-GB" b="0" dirty="0" smtClean="0"/>
              <a:t>Following OS configurations now available in </a:t>
            </a:r>
            <a:r>
              <a:rPr lang="en-GB" b="0" dirty="0" err="1" smtClean="0">
                <a:latin typeface="Courier"/>
                <a:cs typeface="Courier"/>
              </a:rPr>
              <a:t>sp</a:t>
            </a:r>
            <a:r>
              <a:rPr lang="en-GB" b="0" dirty="0" smtClean="0">
                <a:latin typeface="Courier"/>
                <a:cs typeface="Courier"/>
              </a:rPr>
              <a:t>-system</a:t>
            </a:r>
            <a:r>
              <a:rPr lang="en-GB" b="0" dirty="0" smtClean="0"/>
              <a:t>:</a:t>
            </a:r>
          </a:p>
          <a:p>
            <a:pPr lvl="1"/>
            <a:r>
              <a:rPr lang="en-GB" b="0" dirty="0" smtClean="0">
                <a:solidFill>
                  <a:srgbClr val="000090"/>
                </a:solidFill>
              </a:rPr>
              <a:t>sl5.6/64(</a:t>
            </a:r>
            <a:r>
              <a:rPr lang="en-GB" b="0" dirty="0">
                <a:solidFill>
                  <a:srgbClr val="000090"/>
                </a:solidFill>
              </a:rPr>
              <a:t>gcc4.4</a:t>
            </a:r>
            <a:r>
              <a:rPr lang="en-GB" b="0" dirty="0" smtClean="0">
                <a:solidFill>
                  <a:srgbClr val="000090"/>
                </a:solidFill>
              </a:rPr>
              <a:t>),  sl5.7/32</a:t>
            </a:r>
            <a:r>
              <a:rPr lang="en-GB" b="0" dirty="0">
                <a:solidFill>
                  <a:srgbClr val="000090"/>
                </a:solidFill>
              </a:rPr>
              <a:t>(gcc4.4</a:t>
            </a:r>
            <a:r>
              <a:rPr lang="en-GB" b="0" dirty="0" smtClean="0">
                <a:solidFill>
                  <a:srgbClr val="000090"/>
                </a:solidFill>
              </a:rPr>
              <a:t>),  sl5.7/64</a:t>
            </a:r>
            <a:r>
              <a:rPr lang="en-GB" b="0" dirty="0">
                <a:solidFill>
                  <a:srgbClr val="000090"/>
                </a:solidFill>
              </a:rPr>
              <a:t>(gcc4.1</a:t>
            </a:r>
            <a:r>
              <a:rPr lang="en-GB" b="0" dirty="0" smtClean="0">
                <a:solidFill>
                  <a:srgbClr val="000090"/>
                </a:solidFill>
              </a:rPr>
              <a:t>),  sl5.7/32</a:t>
            </a:r>
            <a:r>
              <a:rPr lang="en-GB" b="0" dirty="0">
                <a:solidFill>
                  <a:srgbClr val="000090"/>
                </a:solidFill>
              </a:rPr>
              <a:t>(gcc4.1</a:t>
            </a:r>
            <a:r>
              <a:rPr lang="en-GB" b="0" dirty="0" smtClean="0">
                <a:solidFill>
                  <a:srgbClr val="000090"/>
                </a:solidFill>
              </a:rPr>
              <a:t>),  sl6.2/64(</a:t>
            </a:r>
            <a:r>
              <a:rPr lang="en-GB" b="0" dirty="0">
                <a:solidFill>
                  <a:srgbClr val="000090"/>
                </a:solidFill>
              </a:rPr>
              <a:t>gcc4.4)</a:t>
            </a:r>
            <a:r>
              <a:rPr lang="en-GB" b="0" dirty="0"/>
              <a:t> </a:t>
            </a:r>
          </a:p>
          <a:p>
            <a:pPr>
              <a:lnSpc>
                <a:spcPct val="90000"/>
              </a:lnSpc>
            </a:pPr>
            <a:r>
              <a:rPr lang="en-GB" b="0" dirty="0" smtClean="0"/>
              <a:t>In addition, to multiple ROOT versions</a:t>
            </a:r>
            <a:endParaRPr lang="en-GB" b="0" dirty="0"/>
          </a:p>
          <a:p>
            <a:pPr lvl="1">
              <a:lnSpc>
                <a:spcPct val="90000"/>
              </a:lnSpc>
            </a:pPr>
            <a:r>
              <a:rPr lang="nl-NL" b="0" dirty="0" smtClean="0">
                <a:solidFill>
                  <a:srgbClr val="000090"/>
                </a:solidFill>
              </a:rPr>
              <a:t>5.26.00d,  5.28.00c,  5.30.05,  5.32.00,  5.34.01</a:t>
            </a:r>
            <a:endParaRPr lang="en-GB" b="0" dirty="0" smtClean="0">
              <a:solidFill>
                <a:srgbClr val="000090"/>
              </a:solidFill>
            </a:endParaRPr>
          </a:p>
          <a:p>
            <a:pPr lvl="2">
              <a:lnSpc>
                <a:spcPct val="90000"/>
              </a:lnSpc>
            </a:pPr>
            <a:endParaRPr lang="en-GB" b="0" dirty="0" smtClean="0"/>
          </a:p>
          <a:p>
            <a:pPr>
              <a:lnSpc>
                <a:spcPct val="90000"/>
              </a:lnSpc>
            </a:pPr>
            <a:r>
              <a:rPr lang="en-GB" b="0" dirty="0" smtClean="0"/>
              <a:t>64</a:t>
            </a:r>
            <a:r>
              <a:rPr lang="en-GB" b="0" dirty="0"/>
              <a:t>-bit systems </a:t>
            </a:r>
            <a:r>
              <a:rPr lang="en-GB" b="0" dirty="0" smtClean="0"/>
              <a:t>a </a:t>
            </a:r>
            <a:r>
              <a:rPr lang="en-GB" b="0" dirty="0"/>
              <a:t>major step </a:t>
            </a:r>
            <a:r>
              <a:rPr lang="en-GB" b="0" dirty="0" smtClean="0"/>
              <a:t>toward </a:t>
            </a:r>
            <a:r>
              <a:rPr lang="en-GB" b="0" dirty="0"/>
              <a:t>migrations to future </a:t>
            </a:r>
            <a:r>
              <a:rPr lang="en-GB" b="0" dirty="0" smtClean="0"/>
              <a:t>OS and hardware</a:t>
            </a:r>
          </a:p>
          <a:p>
            <a:pPr lvl="1">
              <a:lnSpc>
                <a:spcPct val="90000"/>
              </a:lnSpc>
            </a:pPr>
            <a:r>
              <a:rPr lang="en-GB" b="0" dirty="0" smtClean="0">
                <a:solidFill>
                  <a:srgbClr val="000090"/>
                </a:solidFill>
              </a:rPr>
              <a:t>SL6 will only be supported in 64 bit variant at DESY</a:t>
            </a:r>
          </a:p>
          <a:p>
            <a:pPr lvl="1">
              <a:lnSpc>
                <a:spcPct val="90000"/>
              </a:lnSpc>
            </a:pPr>
            <a:r>
              <a:rPr lang="en-GB" b="0" dirty="0" smtClean="0">
                <a:solidFill>
                  <a:srgbClr val="000090"/>
                </a:solidFill>
              </a:rPr>
              <a:t>NFS4.1 technology, to be used in dCache, native only in SL6.2/64 or higher</a:t>
            </a:r>
            <a:endParaRPr lang="en-GB" b="0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204618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Running jobs in the </a:t>
            </a:r>
            <a:r>
              <a:rPr lang="en-GB" dirty="0" err="1" smtClean="0">
                <a:latin typeface="Courier"/>
                <a:cs typeface="Courier"/>
              </a:rPr>
              <a:t>sp</a:t>
            </a:r>
            <a:r>
              <a:rPr lang="en-GB" dirty="0" smtClean="0">
                <a:latin typeface="Courier"/>
                <a:cs typeface="Courier"/>
              </a:rPr>
              <a:t>-system</a:t>
            </a:r>
            <a:endParaRPr lang="en-GB" dirty="0">
              <a:latin typeface="Courier"/>
              <a:cs typeface="Couri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2575" y="808570"/>
            <a:ext cx="8520113" cy="5589814"/>
          </a:xfrm>
        </p:spPr>
        <p:txBody>
          <a:bodyPr/>
          <a:lstStyle/>
          <a:p>
            <a:pPr>
              <a:lnSpc>
                <a:spcPct val="70000"/>
              </a:lnSpc>
            </a:pPr>
            <a:r>
              <a:rPr lang="en-GB" sz="1800" dirty="0" smtClean="0"/>
              <a:t>Initial </a:t>
            </a:r>
            <a:r>
              <a:rPr lang="en-GB" sz="1800" dirty="0"/>
              <a:t>step</a:t>
            </a:r>
          </a:p>
          <a:p>
            <a:pPr lvl="1">
              <a:lnSpc>
                <a:spcPct val="70000"/>
              </a:lnSpc>
            </a:pPr>
            <a:r>
              <a:rPr lang="en-GB" sz="1500" dirty="0" smtClean="0">
                <a:solidFill>
                  <a:srgbClr val="000080"/>
                </a:solidFill>
              </a:rPr>
              <a:t>Compilation of analysis (level 3) and </a:t>
            </a:r>
            <a:r>
              <a:rPr lang="en-GB" sz="1500" dirty="0" err="1" smtClean="0">
                <a:solidFill>
                  <a:srgbClr val="000080"/>
                </a:solidFill>
              </a:rPr>
              <a:t>sim</a:t>
            </a:r>
            <a:r>
              <a:rPr lang="en-GB" sz="1500" dirty="0" smtClean="0">
                <a:solidFill>
                  <a:srgbClr val="000080"/>
                </a:solidFill>
              </a:rPr>
              <a:t>/rec (level 4) software</a:t>
            </a:r>
          </a:p>
          <a:p>
            <a:pPr lvl="1">
              <a:lnSpc>
                <a:spcPct val="70000"/>
              </a:lnSpc>
            </a:pPr>
            <a:r>
              <a:rPr lang="en-GB" sz="1500" b="1" i="1" dirty="0" smtClean="0">
                <a:solidFill>
                  <a:srgbClr val="000080"/>
                </a:solidFill>
              </a:rPr>
              <a:t>Or: </a:t>
            </a:r>
            <a:r>
              <a:rPr lang="en-GB" sz="1500" dirty="0" smtClean="0">
                <a:solidFill>
                  <a:srgbClr val="000080"/>
                </a:solidFill>
              </a:rPr>
              <a:t>use tar</a:t>
            </a:r>
            <a:r>
              <a:rPr lang="en-GB" sz="1500" dirty="0">
                <a:solidFill>
                  <a:srgbClr val="000080"/>
                </a:solidFill>
              </a:rPr>
              <a:t>-balls with pre-compiled </a:t>
            </a:r>
            <a:r>
              <a:rPr lang="en-GB" sz="1500" dirty="0" smtClean="0">
                <a:solidFill>
                  <a:srgbClr val="000080"/>
                </a:solidFill>
              </a:rPr>
              <a:t>software</a:t>
            </a:r>
            <a:endParaRPr lang="en-GB" sz="1500" b="1" i="1" dirty="0" smtClean="0">
              <a:solidFill>
                <a:srgbClr val="000080"/>
              </a:solidFill>
            </a:endParaRPr>
          </a:p>
          <a:p>
            <a:pPr lvl="1">
              <a:lnSpc>
                <a:spcPct val="70000"/>
              </a:lnSpc>
            </a:pPr>
            <a:r>
              <a:rPr lang="en-GB" sz="1500" dirty="0" smtClean="0">
                <a:solidFill>
                  <a:srgbClr val="000080"/>
                </a:solidFill>
              </a:rPr>
              <a:t>Provide </a:t>
            </a:r>
            <a:r>
              <a:rPr lang="en-GB" sz="1500" dirty="0">
                <a:solidFill>
                  <a:srgbClr val="000080"/>
                </a:solidFill>
              </a:rPr>
              <a:t>access to </a:t>
            </a:r>
            <a:r>
              <a:rPr lang="en-GB" sz="1500" dirty="0" smtClean="0">
                <a:solidFill>
                  <a:srgbClr val="000080"/>
                </a:solidFill>
              </a:rPr>
              <a:t>software</a:t>
            </a:r>
          </a:p>
          <a:p>
            <a:pPr marL="444500" lvl="1" indent="0">
              <a:lnSpc>
                <a:spcPct val="70000"/>
              </a:lnSpc>
              <a:buNone/>
            </a:pPr>
            <a:r>
              <a:rPr lang="en-GB" sz="1500" dirty="0">
                <a:solidFill>
                  <a:srgbClr val="FF6600"/>
                </a:solidFill>
              </a:rPr>
              <a:t>	</a:t>
            </a:r>
            <a:r>
              <a:rPr lang="en-GB" sz="1500" dirty="0" smtClean="0">
                <a:solidFill>
                  <a:srgbClr val="FF6600"/>
                </a:solidFill>
              </a:rPr>
              <a:t>Copy </a:t>
            </a:r>
            <a:r>
              <a:rPr lang="en-GB" sz="1500" dirty="0">
                <a:solidFill>
                  <a:srgbClr val="FF6600"/>
                </a:solidFill>
              </a:rPr>
              <a:t>tar-balls to persistent </a:t>
            </a:r>
            <a:r>
              <a:rPr lang="en-GB" sz="1500" dirty="0" smtClean="0">
                <a:solidFill>
                  <a:srgbClr val="FF6600"/>
                </a:solidFill>
              </a:rPr>
              <a:t>storage</a:t>
            </a:r>
          </a:p>
          <a:p>
            <a:pPr lvl="1">
              <a:lnSpc>
                <a:spcPct val="70000"/>
              </a:lnSpc>
            </a:pPr>
            <a:r>
              <a:rPr lang="en-GB" sz="1500" dirty="0" smtClean="0">
                <a:solidFill>
                  <a:srgbClr val="000080"/>
                </a:solidFill>
              </a:rPr>
              <a:t>All output kept in directory with unique name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7233" y="2041072"/>
            <a:ext cx="2616200" cy="2921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 bwMode="auto">
          <a:xfrm>
            <a:off x="3504946" y="6264240"/>
            <a:ext cx="4445296" cy="42738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0680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Running jobs in the </a:t>
            </a:r>
            <a:r>
              <a:rPr lang="en-GB" dirty="0" err="1" smtClean="0">
                <a:latin typeface="Courier"/>
                <a:cs typeface="Courier"/>
              </a:rPr>
              <a:t>sp</a:t>
            </a:r>
            <a:r>
              <a:rPr lang="en-GB" dirty="0" smtClean="0">
                <a:latin typeface="Courier"/>
                <a:cs typeface="Courier"/>
              </a:rPr>
              <a:t>-system</a:t>
            </a:r>
            <a:endParaRPr lang="en-GB" dirty="0">
              <a:latin typeface="Courier"/>
              <a:cs typeface="Couri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2575" y="808570"/>
            <a:ext cx="8520113" cy="5589814"/>
          </a:xfrm>
        </p:spPr>
        <p:txBody>
          <a:bodyPr/>
          <a:lstStyle/>
          <a:p>
            <a:pPr>
              <a:lnSpc>
                <a:spcPct val="70000"/>
              </a:lnSpc>
            </a:pPr>
            <a:r>
              <a:rPr lang="en-GB" sz="1800" dirty="0" smtClean="0"/>
              <a:t>Initial </a:t>
            </a:r>
            <a:r>
              <a:rPr lang="en-GB" sz="1800" dirty="0"/>
              <a:t>step</a:t>
            </a:r>
          </a:p>
          <a:p>
            <a:pPr lvl="1">
              <a:lnSpc>
                <a:spcPct val="70000"/>
              </a:lnSpc>
            </a:pPr>
            <a:r>
              <a:rPr lang="en-GB" sz="1500" dirty="0">
                <a:solidFill>
                  <a:srgbClr val="000080"/>
                </a:solidFill>
              </a:rPr>
              <a:t>Compilation of analysis (level 3) and </a:t>
            </a:r>
            <a:r>
              <a:rPr lang="en-GB" sz="1500" dirty="0" err="1">
                <a:solidFill>
                  <a:srgbClr val="000080"/>
                </a:solidFill>
              </a:rPr>
              <a:t>sim</a:t>
            </a:r>
            <a:r>
              <a:rPr lang="en-GB" sz="1500" dirty="0">
                <a:solidFill>
                  <a:srgbClr val="000080"/>
                </a:solidFill>
              </a:rPr>
              <a:t>/rec (level 4) software</a:t>
            </a:r>
          </a:p>
          <a:p>
            <a:pPr lvl="1">
              <a:lnSpc>
                <a:spcPct val="70000"/>
              </a:lnSpc>
            </a:pPr>
            <a:r>
              <a:rPr lang="en-GB" sz="1500" b="1" i="1" dirty="0">
                <a:solidFill>
                  <a:srgbClr val="000080"/>
                </a:solidFill>
              </a:rPr>
              <a:t>Or: </a:t>
            </a:r>
            <a:r>
              <a:rPr lang="en-GB" sz="1500" dirty="0">
                <a:solidFill>
                  <a:srgbClr val="000080"/>
                </a:solidFill>
              </a:rPr>
              <a:t>use tar-balls with pre-compiled software</a:t>
            </a:r>
            <a:endParaRPr lang="en-GB" sz="1500" b="1" i="1" dirty="0">
              <a:solidFill>
                <a:srgbClr val="000080"/>
              </a:solidFill>
            </a:endParaRPr>
          </a:p>
          <a:p>
            <a:pPr lvl="1">
              <a:lnSpc>
                <a:spcPct val="70000"/>
              </a:lnSpc>
            </a:pPr>
            <a:r>
              <a:rPr lang="en-GB" sz="1500" dirty="0" smtClean="0">
                <a:solidFill>
                  <a:srgbClr val="000080"/>
                </a:solidFill>
              </a:rPr>
              <a:t>Provide </a:t>
            </a:r>
            <a:r>
              <a:rPr lang="en-GB" sz="1500" dirty="0">
                <a:solidFill>
                  <a:srgbClr val="000080"/>
                </a:solidFill>
              </a:rPr>
              <a:t>access to </a:t>
            </a:r>
            <a:r>
              <a:rPr lang="en-GB" sz="1500" dirty="0" smtClean="0">
                <a:solidFill>
                  <a:srgbClr val="000080"/>
                </a:solidFill>
              </a:rPr>
              <a:t>software</a:t>
            </a:r>
          </a:p>
          <a:p>
            <a:pPr marL="444500" lvl="1" indent="0">
              <a:lnSpc>
                <a:spcPct val="70000"/>
              </a:lnSpc>
              <a:buNone/>
            </a:pPr>
            <a:r>
              <a:rPr lang="en-GB" sz="1500" dirty="0">
                <a:solidFill>
                  <a:srgbClr val="FF6600"/>
                </a:solidFill>
              </a:rPr>
              <a:t>	</a:t>
            </a:r>
            <a:r>
              <a:rPr lang="en-GB" sz="1500" dirty="0" smtClean="0">
                <a:solidFill>
                  <a:srgbClr val="FF6600"/>
                </a:solidFill>
              </a:rPr>
              <a:t>Copy </a:t>
            </a:r>
            <a:r>
              <a:rPr lang="en-GB" sz="1500" dirty="0">
                <a:solidFill>
                  <a:srgbClr val="FF6600"/>
                </a:solidFill>
              </a:rPr>
              <a:t>tar-balls to persistent </a:t>
            </a:r>
            <a:r>
              <a:rPr lang="en-GB" sz="1500" dirty="0" smtClean="0">
                <a:solidFill>
                  <a:srgbClr val="FF6600"/>
                </a:solidFill>
              </a:rPr>
              <a:t>storage</a:t>
            </a:r>
          </a:p>
          <a:p>
            <a:pPr lvl="1">
              <a:lnSpc>
                <a:spcPct val="70000"/>
              </a:lnSpc>
            </a:pPr>
            <a:r>
              <a:rPr lang="en-GB" sz="1500" dirty="0" smtClean="0">
                <a:solidFill>
                  <a:srgbClr val="000080"/>
                </a:solidFill>
              </a:rPr>
              <a:t>All output kept in directory with unique name</a:t>
            </a:r>
          </a:p>
          <a:p>
            <a:pPr>
              <a:lnSpc>
                <a:spcPct val="70000"/>
              </a:lnSpc>
            </a:pPr>
            <a:endParaRPr lang="en-GB" sz="1000" dirty="0" smtClean="0"/>
          </a:p>
          <a:p>
            <a:pPr>
              <a:lnSpc>
                <a:spcPct val="70000"/>
              </a:lnSpc>
            </a:pPr>
            <a:r>
              <a:rPr lang="en-GB" sz="1800" dirty="0" smtClean="0"/>
              <a:t>Run parallel tests</a:t>
            </a:r>
          </a:p>
          <a:p>
            <a:pPr lvl="1">
              <a:lnSpc>
                <a:spcPct val="70000"/>
              </a:lnSpc>
            </a:pPr>
            <a:r>
              <a:rPr lang="en-GB" sz="1500" dirty="0" smtClean="0">
                <a:solidFill>
                  <a:srgbClr val="000080"/>
                </a:solidFill>
              </a:rPr>
              <a:t>Set </a:t>
            </a:r>
            <a:r>
              <a:rPr lang="en-GB" sz="1500" dirty="0">
                <a:solidFill>
                  <a:srgbClr val="000080"/>
                </a:solidFill>
              </a:rPr>
              <a:t>up software environment</a:t>
            </a:r>
          </a:p>
          <a:p>
            <a:pPr lvl="1">
              <a:lnSpc>
                <a:spcPct val="70000"/>
              </a:lnSpc>
            </a:pPr>
            <a:r>
              <a:rPr lang="en-GB" sz="1500" dirty="0" smtClean="0">
                <a:solidFill>
                  <a:srgbClr val="000080"/>
                </a:solidFill>
              </a:rPr>
              <a:t>Validate </a:t>
            </a:r>
            <a:r>
              <a:rPr lang="en-GB" sz="1500" dirty="0">
                <a:solidFill>
                  <a:srgbClr val="000080"/>
                </a:solidFill>
              </a:rPr>
              <a:t>binaries with persistent input</a:t>
            </a:r>
          </a:p>
          <a:p>
            <a:pPr marL="444500" lvl="1" indent="0">
              <a:lnSpc>
                <a:spcPct val="70000"/>
              </a:lnSpc>
              <a:buNone/>
            </a:pPr>
            <a:r>
              <a:rPr lang="en-GB" sz="1500" dirty="0" smtClean="0">
                <a:solidFill>
                  <a:srgbClr val="FF6600"/>
                </a:solidFill>
              </a:rPr>
              <a:t>	e</a:t>
            </a:r>
            <a:r>
              <a:rPr lang="en-GB" sz="1500" dirty="0">
                <a:solidFill>
                  <a:srgbClr val="FF6600"/>
                </a:solidFill>
              </a:rPr>
              <a:t>.g. event display, </a:t>
            </a:r>
            <a:r>
              <a:rPr lang="en-GB" sz="1500" dirty="0" smtClean="0">
                <a:solidFill>
                  <a:srgbClr val="FF6600"/>
                </a:solidFill>
              </a:rPr>
              <a:t>database access</a:t>
            </a:r>
            <a:r>
              <a:rPr lang="en-GB" sz="1500" dirty="0">
                <a:solidFill>
                  <a:srgbClr val="FF6600"/>
                </a:solidFill>
              </a:rPr>
              <a:t>, </a:t>
            </a:r>
            <a:r>
              <a:rPr lang="en-GB" sz="1500" dirty="0" smtClean="0">
                <a:solidFill>
                  <a:srgbClr val="FF6600"/>
                </a:solidFill>
              </a:rPr>
              <a:t>..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7612" y="2225520"/>
            <a:ext cx="4635500" cy="3810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 bwMode="auto">
          <a:xfrm>
            <a:off x="3504946" y="6264240"/>
            <a:ext cx="4445296" cy="42738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25422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3504946" y="6264240"/>
            <a:ext cx="4445296" cy="42738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Running jobs in the </a:t>
            </a:r>
            <a:r>
              <a:rPr lang="en-GB" dirty="0" err="1" smtClean="0">
                <a:latin typeface="Courier"/>
                <a:cs typeface="Courier"/>
              </a:rPr>
              <a:t>sp</a:t>
            </a:r>
            <a:r>
              <a:rPr lang="en-GB" dirty="0" smtClean="0">
                <a:latin typeface="Courier"/>
                <a:cs typeface="Courier"/>
              </a:rPr>
              <a:t>-system</a:t>
            </a:r>
            <a:endParaRPr lang="en-GB" dirty="0">
              <a:latin typeface="Courier"/>
              <a:cs typeface="Couri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2575" y="808570"/>
            <a:ext cx="8520113" cy="5589814"/>
          </a:xfrm>
        </p:spPr>
        <p:txBody>
          <a:bodyPr/>
          <a:lstStyle/>
          <a:p>
            <a:pPr>
              <a:lnSpc>
                <a:spcPct val="70000"/>
              </a:lnSpc>
            </a:pPr>
            <a:r>
              <a:rPr lang="en-GB" sz="1800" dirty="0" smtClean="0"/>
              <a:t>Initial </a:t>
            </a:r>
            <a:r>
              <a:rPr lang="en-GB" sz="1800" dirty="0"/>
              <a:t>step</a:t>
            </a:r>
          </a:p>
          <a:p>
            <a:pPr lvl="1">
              <a:lnSpc>
                <a:spcPct val="70000"/>
              </a:lnSpc>
            </a:pPr>
            <a:r>
              <a:rPr lang="en-GB" sz="1500" dirty="0" smtClean="0">
                <a:solidFill>
                  <a:srgbClr val="000080"/>
                </a:solidFill>
              </a:rPr>
              <a:t>Compilation of analysis (level 3) and </a:t>
            </a:r>
            <a:r>
              <a:rPr lang="en-GB" sz="1500" dirty="0" err="1" smtClean="0">
                <a:solidFill>
                  <a:srgbClr val="000080"/>
                </a:solidFill>
              </a:rPr>
              <a:t>sim</a:t>
            </a:r>
            <a:r>
              <a:rPr lang="en-GB" sz="1500" dirty="0" smtClean="0">
                <a:solidFill>
                  <a:srgbClr val="000080"/>
                </a:solidFill>
              </a:rPr>
              <a:t>/rec (level 4) software</a:t>
            </a:r>
          </a:p>
          <a:p>
            <a:pPr lvl="1">
              <a:lnSpc>
                <a:spcPct val="70000"/>
              </a:lnSpc>
            </a:pPr>
            <a:r>
              <a:rPr lang="en-GB" sz="1500" b="1" i="1" dirty="0" smtClean="0">
                <a:solidFill>
                  <a:srgbClr val="000080"/>
                </a:solidFill>
              </a:rPr>
              <a:t>Or: </a:t>
            </a:r>
            <a:r>
              <a:rPr lang="en-GB" sz="1500" dirty="0" smtClean="0">
                <a:solidFill>
                  <a:srgbClr val="000080"/>
                </a:solidFill>
              </a:rPr>
              <a:t>use tar-balls with pre-compiled software</a:t>
            </a:r>
            <a:endParaRPr lang="en-GB" sz="1500" b="1" i="1" dirty="0" smtClean="0">
              <a:solidFill>
                <a:srgbClr val="000080"/>
              </a:solidFill>
            </a:endParaRPr>
          </a:p>
          <a:p>
            <a:pPr lvl="1">
              <a:lnSpc>
                <a:spcPct val="70000"/>
              </a:lnSpc>
            </a:pPr>
            <a:r>
              <a:rPr lang="en-GB" sz="1500" dirty="0" smtClean="0">
                <a:solidFill>
                  <a:srgbClr val="000080"/>
                </a:solidFill>
              </a:rPr>
              <a:t>Provide </a:t>
            </a:r>
            <a:r>
              <a:rPr lang="en-GB" sz="1500" dirty="0">
                <a:solidFill>
                  <a:srgbClr val="000080"/>
                </a:solidFill>
              </a:rPr>
              <a:t>access to </a:t>
            </a:r>
            <a:r>
              <a:rPr lang="en-GB" sz="1500" dirty="0" smtClean="0">
                <a:solidFill>
                  <a:srgbClr val="000080"/>
                </a:solidFill>
              </a:rPr>
              <a:t>software</a:t>
            </a:r>
          </a:p>
          <a:p>
            <a:pPr marL="444500" lvl="1" indent="0">
              <a:lnSpc>
                <a:spcPct val="70000"/>
              </a:lnSpc>
              <a:buNone/>
            </a:pPr>
            <a:r>
              <a:rPr lang="en-GB" sz="1500" dirty="0">
                <a:solidFill>
                  <a:srgbClr val="FF6600"/>
                </a:solidFill>
              </a:rPr>
              <a:t>	</a:t>
            </a:r>
            <a:r>
              <a:rPr lang="en-GB" sz="1500" dirty="0" smtClean="0">
                <a:solidFill>
                  <a:srgbClr val="FF6600"/>
                </a:solidFill>
              </a:rPr>
              <a:t>Copy </a:t>
            </a:r>
            <a:r>
              <a:rPr lang="en-GB" sz="1500" dirty="0">
                <a:solidFill>
                  <a:srgbClr val="FF6600"/>
                </a:solidFill>
              </a:rPr>
              <a:t>tar-balls to persistent </a:t>
            </a:r>
            <a:r>
              <a:rPr lang="en-GB" sz="1500" dirty="0" smtClean="0">
                <a:solidFill>
                  <a:srgbClr val="FF6600"/>
                </a:solidFill>
              </a:rPr>
              <a:t>storage</a:t>
            </a:r>
          </a:p>
          <a:p>
            <a:pPr lvl="1">
              <a:lnSpc>
                <a:spcPct val="70000"/>
              </a:lnSpc>
            </a:pPr>
            <a:r>
              <a:rPr lang="en-GB" sz="1500" dirty="0" smtClean="0">
                <a:solidFill>
                  <a:srgbClr val="000080"/>
                </a:solidFill>
              </a:rPr>
              <a:t>All output kept in directory with unique name</a:t>
            </a:r>
          </a:p>
          <a:p>
            <a:pPr>
              <a:lnSpc>
                <a:spcPct val="70000"/>
              </a:lnSpc>
            </a:pPr>
            <a:endParaRPr lang="en-GB" sz="1000" dirty="0" smtClean="0"/>
          </a:p>
          <a:p>
            <a:pPr>
              <a:lnSpc>
                <a:spcPct val="70000"/>
              </a:lnSpc>
            </a:pPr>
            <a:r>
              <a:rPr lang="en-GB" sz="1800" dirty="0" smtClean="0"/>
              <a:t>Run parallel tests</a:t>
            </a:r>
          </a:p>
          <a:p>
            <a:pPr lvl="1">
              <a:lnSpc>
                <a:spcPct val="70000"/>
              </a:lnSpc>
            </a:pPr>
            <a:r>
              <a:rPr lang="en-GB" sz="1500" dirty="0" smtClean="0">
                <a:solidFill>
                  <a:srgbClr val="000080"/>
                </a:solidFill>
              </a:rPr>
              <a:t>Set </a:t>
            </a:r>
            <a:r>
              <a:rPr lang="en-GB" sz="1500" dirty="0">
                <a:solidFill>
                  <a:srgbClr val="000080"/>
                </a:solidFill>
              </a:rPr>
              <a:t>up software environment</a:t>
            </a:r>
          </a:p>
          <a:p>
            <a:pPr lvl="1">
              <a:lnSpc>
                <a:spcPct val="70000"/>
              </a:lnSpc>
            </a:pPr>
            <a:r>
              <a:rPr lang="en-GB" sz="1500" dirty="0" smtClean="0">
                <a:solidFill>
                  <a:srgbClr val="000080"/>
                </a:solidFill>
              </a:rPr>
              <a:t>Validate </a:t>
            </a:r>
            <a:r>
              <a:rPr lang="en-GB" sz="1500" dirty="0">
                <a:solidFill>
                  <a:srgbClr val="000080"/>
                </a:solidFill>
              </a:rPr>
              <a:t>binaries with persistent input</a:t>
            </a:r>
          </a:p>
          <a:p>
            <a:pPr marL="444500" lvl="1" indent="0">
              <a:lnSpc>
                <a:spcPct val="70000"/>
              </a:lnSpc>
              <a:buNone/>
            </a:pPr>
            <a:r>
              <a:rPr lang="en-GB" sz="1500" dirty="0" smtClean="0">
                <a:solidFill>
                  <a:srgbClr val="FF6600"/>
                </a:solidFill>
              </a:rPr>
              <a:t>	e</a:t>
            </a:r>
            <a:r>
              <a:rPr lang="en-GB" sz="1500" dirty="0">
                <a:solidFill>
                  <a:srgbClr val="FF6600"/>
                </a:solidFill>
              </a:rPr>
              <a:t>.g. event display, </a:t>
            </a:r>
            <a:r>
              <a:rPr lang="en-GB" sz="1500" dirty="0" smtClean="0">
                <a:solidFill>
                  <a:srgbClr val="FF6600"/>
                </a:solidFill>
              </a:rPr>
              <a:t>database access</a:t>
            </a:r>
            <a:r>
              <a:rPr lang="en-GB" sz="1500" dirty="0">
                <a:solidFill>
                  <a:srgbClr val="FF6600"/>
                </a:solidFill>
              </a:rPr>
              <a:t>, </a:t>
            </a:r>
            <a:r>
              <a:rPr lang="en-GB" sz="1500" dirty="0" smtClean="0">
                <a:solidFill>
                  <a:srgbClr val="FF6600"/>
                </a:solidFill>
              </a:rPr>
              <a:t>.</a:t>
            </a:r>
            <a:r>
              <a:rPr lang="en-GB" sz="1400" dirty="0" smtClean="0">
                <a:solidFill>
                  <a:srgbClr val="FF6600"/>
                </a:solidFill>
              </a:rPr>
              <a:t>.</a:t>
            </a:r>
          </a:p>
          <a:p>
            <a:pPr marL="444500" lvl="1" indent="0">
              <a:lnSpc>
                <a:spcPct val="70000"/>
              </a:lnSpc>
              <a:buNone/>
            </a:pPr>
            <a:endParaRPr lang="en-GB" sz="1000" dirty="0" smtClean="0"/>
          </a:p>
          <a:p>
            <a:pPr>
              <a:lnSpc>
                <a:spcPct val="70000"/>
              </a:lnSpc>
            </a:pPr>
            <a:r>
              <a:rPr lang="en-GB" sz="1800" dirty="0" smtClean="0"/>
              <a:t>Run </a:t>
            </a:r>
            <a:r>
              <a:rPr lang="en-GB" sz="1800" dirty="0"/>
              <a:t>sequential tests</a:t>
            </a:r>
          </a:p>
          <a:p>
            <a:pPr lvl="1">
              <a:lnSpc>
                <a:spcPct val="70000"/>
              </a:lnSpc>
            </a:pPr>
            <a:r>
              <a:rPr lang="en-GB" sz="1500" dirty="0">
                <a:solidFill>
                  <a:srgbClr val="000080"/>
                </a:solidFill>
              </a:rPr>
              <a:t>Set up software environment</a:t>
            </a:r>
          </a:p>
          <a:p>
            <a:pPr lvl="1">
              <a:lnSpc>
                <a:spcPct val="80000"/>
              </a:lnSpc>
            </a:pPr>
            <a:r>
              <a:rPr lang="en-GB" sz="1500" dirty="0">
                <a:solidFill>
                  <a:srgbClr val="000080"/>
                </a:solidFill>
              </a:rPr>
              <a:t>Validate file </a:t>
            </a:r>
            <a:r>
              <a:rPr lang="en-GB" sz="1500" dirty="0" smtClean="0">
                <a:solidFill>
                  <a:srgbClr val="000080"/>
                </a:solidFill>
              </a:rPr>
              <a:t>production</a:t>
            </a:r>
          </a:p>
          <a:p>
            <a:pPr marL="444500" lvl="1" indent="0">
              <a:lnSpc>
                <a:spcPct val="80000"/>
              </a:lnSpc>
              <a:buNone/>
            </a:pPr>
            <a:r>
              <a:rPr lang="en-GB" sz="1500" dirty="0" smtClean="0"/>
              <a:t>	</a:t>
            </a:r>
            <a:r>
              <a:rPr lang="en-GB" sz="1500" dirty="0" smtClean="0">
                <a:solidFill>
                  <a:srgbClr val="FF6600"/>
                </a:solidFill>
              </a:rPr>
              <a:t>1</a:t>
            </a:r>
            <a:r>
              <a:rPr lang="en-GB" sz="1500" dirty="0">
                <a:solidFill>
                  <a:srgbClr val="FF6600"/>
                </a:solidFill>
              </a:rPr>
              <a:t>. MC </a:t>
            </a:r>
            <a:r>
              <a:rPr lang="en-GB" sz="1500" dirty="0" smtClean="0">
                <a:solidFill>
                  <a:srgbClr val="FF6600"/>
                </a:solidFill>
              </a:rPr>
              <a:t>generation    </a:t>
            </a:r>
            <a:r>
              <a:rPr lang="en-GB" sz="1500" dirty="0" smtClean="0"/>
              <a:t>(produce gen files</a:t>
            </a:r>
            <a:r>
              <a:rPr lang="en-GB" sz="1500" dirty="0"/>
              <a:t>) </a:t>
            </a:r>
          </a:p>
          <a:p>
            <a:pPr marL="444500" lvl="1" indent="0">
              <a:lnSpc>
                <a:spcPct val="80000"/>
              </a:lnSpc>
              <a:buNone/>
            </a:pPr>
            <a:r>
              <a:rPr lang="en-GB" sz="1500" dirty="0" smtClean="0"/>
              <a:t>	</a:t>
            </a:r>
            <a:r>
              <a:rPr lang="en-GB" sz="1500" dirty="0" smtClean="0">
                <a:solidFill>
                  <a:srgbClr val="FF6600"/>
                </a:solidFill>
              </a:rPr>
              <a:t>2</a:t>
            </a:r>
            <a:r>
              <a:rPr lang="en-GB" sz="1500" dirty="0">
                <a:solidFill>
                  <a:srgbClr val="FF6600"/>
                </a:solidFill>
              </a:rPr>
              <a:t>. </a:t>
            </a:r>
            <a:r>
              <a:rPr lang="en-GB" sz="1500" dirty="0" smtClean="0">
                <a:solidFill>
                  <a:srgbClr val="FF6600"/>
                </a:solidFill>
              </a:rPr>
              <a:t>Reconstruction    </a:t>
            </a:r>
            <a:r>
              <a:rPr lang="en-GB" sz="1500" dirty="0" smtClean="0"/>
              <a:t>(</a:t>
            </a:r>
            <a:r>
              <a:rPr lang="en-GB" sz="1500" dirty="0"/>
              <a:t>gen. files → DSTs</a:t>
            </a:r>
            <a:r>
              <a:rPr lang="en-GB" sz="1500" dirty="0" smtClean="0"/>
              <a:t>)</a:t>
            </a:r>
          </a:p>
          <a:p>
            <a:pPr marL="444500" lvl="1" indent="0">
              <a:lnSpc>
                <a:spcPct val="80000"/>
              </a:lnSpc>
              <a:buNone/>
            </a:pPr>
            <a:r>
              <a:rPr lang="en-GB" sz="1500" dirty="0" smtClean="0"/>
              <a:t>	</a:t>
            </a:r>
            <a:r>
              <a:rPr lang="en-GB" sz="1500" dirty="0" smtClean="0">
                <a:solidFill>
                  <a:srgbClr val="FF6600"/>
                </a:solidFill>
              </a:rPr>
              <a:t>3</a:t>
            </a:r>
            <a:r>
              <a:rPr lang="en-GB" sz="1500" dirty="0">
                <a:solidFill>
                  <a:srgbClr val="FF6600"/>
                </a:solidFill>
              </a:rPr>
              <a:t>. Analysis </a:t>
            </a:r>
            <a:r>
              <a:rPr lang="en-GB" sz="1500" dirty="0" smtClean="0">
                <a:solidFill>
                  <a:srgbClr val="FF6600"/>
                </a:solidFill>
              </a:rPr>
              <a:t>level    </a:t>
            </a:r>
            <a:r>
              <a:rPr lang="en-GB" sz="1500" dirty="0" smtClean="0"/>
              <a:t>(</a:t>
            </a:r>
            <a:r>
              <a:rPr lang="en-GB" sz="1500" dirty="0"/>
              <a:t>DSTs → </a:t>
            </a:r>
            <a:r>
              <a:rPr lang="en-GB" sz="1500" dirty="0" smtClean="0"/>
              <a:t>ROOT files</a:t>
            </a:r>
            <a:r>
              <a:rPr lang="en-GB" sz="1500" dirty="0"/>
              <a:t>)</a:t>
            </a:r>
          </a:p>
          <a:p>
            <a:pPr lvl="1"/>
            <a:r>
              <a:rPr lang="en-GB" sz="1500" dirty="0">
                <a:solidFill>
                  <a:srgbClr val="000080"/>
                </a:solidFill>
              </a:rPr>
              <a:t>Tests use output of previous test as </a:t>
            </a:r>
            <a:r>
              <a:rPr lang="en-GB" sz="1500" dirty="0" smtClean="0">
                <a:solidFill>
                  <a:srgbClr val="000080"/>
                </a:solidFill>
              </a:rPr>
              <a:t>input</a:t>
            </a:r>
          </a:p>
          <a:p>
            <a:pPr lvl="2">
              <a:lnSpc>
                <a:spcPct val="70000"/>
              </a:lnSpc>
            </a:pPr>
            <a:endParaRPr lang="en-GB" sz="1400" dirty="0"/>
          </a:p>
          <a:p>
            <a:pPr>
              <a:lnSpc>
                <a:spcPct val="70000"/>
              </a:lnSpc>
            </a:pPr>
            <a:r>
              <a:rPr lang="en-GB" sz="1800" dirty="0" smtClean="0"/>
              <a:t>Results </a:t>
            </a:r>
            <a:r>
              <a:rPr lang="en-GB" sz="1800" dirty="0"/>
              <a:t>remain accessible or can be reproduced with identical </a:t>
            </a:r>
            <a:r>
              <a:rPr lang="en-GB" sz="1800" dirty="0" smtClean="0"/>
              <a:t>results</a:t>
            </a:r>
            <a:endParaRPr lang="en-GB" dirty="0"/>
          </a:p>
          <a:p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6405" y="515262"/>
            <a:ext cx="4635500" cy="552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6436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Running jobs in the </a:t>
            </a:r>
            <a:r>
              <a:rPr lang="en-GB" dirty="0" err="1" smtClean="0">
                <a:latin typeface="Courier"/>
                <a:cs typeface="Courier"/>
              </a:rPr>
              <a:t>sp</a:t>
            </a:r>
            <a:r>
              <a:rPr lang="en-GB" dirty="0" smtClean="0">
                <a:latin typeface="Courier"/>
                <a:cs typeface="Courier"/>
              </a:rPr>
              <a:t>-system</a:t>
            </a:r>
            <a:endParaRPr lang="en-GB" dirty="0">
              <a:latin typeface="Courier"/>
              <a:cs typeface="Courier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3504946" y="6264240"/>
            <a:ext cx="4445296" cy="42738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2575" y="808570"/>
            <a:ext cx="8520113" cy="5589814"/>
          </a:xfrm>
        </p:spPr>
        <p:txBody>
          <a:bodyPr/>
          <a:lstStyle/>
          <a:p>
            <a:pPr>
              <a:lnSpc>
                <a:spcPct val="70000"/>
              </a:lnSpc>
            </a:pPr>
            <a:r>
              <a:rPr lang="en-GB" sz="1800" dirty="0" smtClean="0"/>
              <a:t>Initial </a:t>
            </a:r>
            <a:r>
              <a:rPr lang="en-GB" sz="1800" dirty="0"/>
              <a:t>step</a:t>
            </a:r>
          </a:p>
          <a:p>
            <a:pPr lvl="1">
              <a:lnSpc>
                <a:spcPct val="70000"/>
              </a:lnSpc>
            </a:pPr>
            <a:r>
              <a:rPr lang="en-GB" sz="1500" dirty="0">
                <a:solidFill>
                  <a:srgbClr val="000080"/>
                </a:solidFill>
              </a:rPr>
              <a:t>Compilation of analysis (level 3) and </a:t>
            </a:r>
            <a:r>
              <a:rPr lang="en-GB" sz="1500" dirty="0" err="1">
                <a:solidFill>
                  <a:srgbClr val="000080"/>
                </a:solidFill>
              </a:rPr>
              <a:t>sim</a:t>
            </a:r>
            <a:r>
              <a:rPr lang="en-GB" sz="1500" dirty="0">
                <a:solidFill>
                  <a:srgbClr val="000080"/>
                </a:solidFill>
              </a:rPr>
              <a:t>/rec (level 4) software</a:t>
            </a:r>
          </a:p>
          <a:p>
            <a:pPr lvl="1">
              <a:lnSpc>
                <a:spcPct val="70000"/>
              </a:lnSpc>
            </a:pPr>
            <a:r>
              <a:rPr lang="en-GB" sz="1500" b="1" i="1" dirty="0">
                <a:solidFill>
                  <a:srgbClr val="000080"/>
                </a:solidFill>
              </a:rPr>
              <a:t>Or: </a:t>
            </a:r>
            <a:r>
              <a:rPr lang="en-GB" sz="1500" dirty="0">
                <a:solidFill>
                  <a:srgbClr val="000080"/>
                </a:solidFill>
              </a:rPr>
              <a:t>use tar-balls with pre-compiled software</a:t>
            </a:r>
            <a:endParaRPr lang="en-GB" sz="1500" b="1" i="1" dirty="0">
              <a:solidFill>
                <a:srgbClr val="000080"/>
              </a:solidFill>
            </a:endParaRPr>
          </a:p>
          <a:p>
            <a:pPr lvl="1">
              <a:lnSpc>
                <a:spcPct val="70000"/>
              </a:lnSpc>
            </a:pPr>
            <a:r>
              <a:rPr lang="en-GB" sz="1500" dirty="0" smtClean="0">
                <a:solidFill>
                  <a:srgbClr val="000080"/>
                </a:solidFill>
              </a:rPr>
              <a:t>Provide </a:t>
            </a:r>
            <a:r>
              <a:rPr lang="en-GB" sz="1500" dirty="0">
                <a:solidFill>
                  <a:srgbClr val="000080"/>
                </a:solidFill>
              </a:rPr>
              <a:t>access to </a:t>
            </a:r>
            <a:r>
              <a:rPr lang="en-GB" sz="1500" dirty="0" smtClean="0">
                <a:solidFill>
                  <a:srgbClr val="000080"/>
                </a:solidFill>
              </a:rPr>
              <a:t>software</a:t>
            </a:r>
          </a:p>
          <a:p>
            <a:pPr marL="444500" lvl="1" indent="0">
              <a:lnSpc>
                <a:spcPct val="70000"/>
              </a:lnSpc>
              <a:buNone/>
            </a:pPr>
            <a:r>
              <a:rPr lang="en-GB" sz="1500" dirty="0">
                <a:solidFill>
                  <a:srgbClr val="FF6600"/>
                </a:solidFill>
              </a:rPr>
              <a:t>	</a:t>
            </a:r>
            <a:r>
              <a:rPr lang="en-GB" sz="1500" dirty="0" smtClean="0">
                <a:solidFill>
                  <a:srgbClr val="FF6600"/>
                </a:solidFill>
              </a:rPr>
              <a:t>Copy </a:t>
            </a:r>
            <a:r>
              <a:rPr lang="en-GB" sz="1500" dirty="0">
                <a:solidFill>
                  <a:srgbClr val="FF6600"/>
                </a:solidFill>
              </a:rPr>
              <a:t>tar-balls to persistent </a:t>
            </a:r>
            <a:r>
              <a:rPr lang="en-GB" sz="1500" dirty="0" smtClean="0">
                <a:solidFill>
                  <a:srgbClr val="FF6600"/>
                </a:solidFill>
              </a:rPr>
              <a:t>storage</a:t>
            </a:r>
          </a:p>
          <a:p>
            <a:pPr lvl="1">
              <a:lnSpc>
                <a:spcPct val="70000"/>
              </a:lnSpc>
            </a:pPr>
            <a:r>
              <a:rPr lang="en-GB" sz="1500" dirty="0" smtClean="0">
                <a:solidFill>
                  <a:srgbClr val="000080"/>
                </a:solidFill>
              </a:rPr>
              <a:t>All output kept in directory with unique name</a:t>
            </a:r>
          </a:p>
          <a:p>
            <a:pPr lvl="1">
              <a:lnSpc>
                <a:spcPct val="70000"/>
              </a:lnSpc>
            </a:pPr>
            <a:endParaRPr lang="en-GB" sz="1000" dirty="0" smtClean="0"/>
          </a:p>
          <a:p>
            <a:pPr>
              <a:lnSpc>
                <a:spcPct val="70000"/>
              </a:lnSpc>
            </a:pPr>
            <a:r>
              <a:rPr lang="en-GB" sz="1800" dirty="0" smtClean="0"/>
              <a:t>Run parallel tests</a:t>
            </a:r>
          </a:p>
          <a:p>
            <a:pPr lvl="1">
              <a:lnSpc>
                <a:spcPct val="70000"/>
              </a:lnSpc>
            </a:pPr>
            <a:r>
              <a:rPr lang="en-GB" sz="1500" dirty="0" smtClean="0">
                <a:solidFill>
                  <a:srgbClr val="000080"/>
                </a:solidFill>
              </a:rPr>
              <a:t>Set </a:t>
            </a:r>
            <a:r>
              <a:rPr lang="en-GB" sz="1500" dirty="0">
                <a:solidFill>
                  <a:srgbClr val="000080"/>
                </a:solidFill>
              </a:rPr>
              <a:t>up software environment</a:t>
            </a:r>
          </a:p>
          <a:p>
            <a:pPr lvl="1">
              <a:lnSpc>
                <a:spcPct val="70000"/>
              </a:lnSpc>
            </a:pPr>
            <a:r>
              <a:rPr lang="en-GB" sz="1500" dirty="0" smtClean="0">
                <a:solidFill>
                  <a:srgbClr val="000080"/>
                </a:solidFill>
              </a:rPr>
              <a:t>Validate </a:t>
            </a:r>
            <a:r>
              <a:rPr lang="en-GB" sz="1500" dirty="0">
                <a:solidFill>
                  <a:srgbClr val="000080"/>
                </a:solidFill>
              </a:rPr>
              <a:t>binaries with persistent input</a:t>
            </a:r>
          </a:p>
          <a:p>
            <a:pPr marL="444500" lvl="1" indent="0">
              <a:lnSpc>
                <a:spcPct val="70000"/>
              </a:lnSpc>
              <a:buNone/>
            </a:pPr>
            <a:r>
              <a:rPr lang="en-GB" sz="1500" dirty="0" smtClean="0">
                <a:solidFill>
                  <a:srgbClr val="FF6600"/>
                </a:solidFill>
              </a:rPr>
              <a:t>	e</a:t>
            </a:r>
            <a:r>
              <a:rPr lang="en-GB" sz="1500" dirty="0">
                <a:solidFill>
                  <a:srgbClr val="FF6600"/>
                </a:solidFill>
              </a:rPr>
              <a:t>.g. event display, </a:t>
            </a:r>
            <a:r>
              <a:rPr lang="en-GB" sz="1500" dirty="0" smtClean="0">
                <a:solidFill>
                  <a:srgbClr val="FF6600"/>
                </a:solidFill>
              </a:rPr>
              <a:t>database access</a:t>
            </a:r>
            <a:r>
              <a:rPr lang="en-GB" sz="1500" dirty="0">
                <a:solidFill>
                  <a:srgbClr val="FF6600"/>
                </a:solidFill>
              </a:rPr>
              <a:t>, </a:t>
            </a:r>
            <a:r>
              <a:rPr lang="en-GB" sz="1500" dirty="0" smtClean="0">
                <a:solidFill>
                  <a:srgbClr val="FF6600"/>
                </a:solidFill>
              </a:rPr>
              <a:t>..</a:t>
            </a:r>
          </a:p>
          <a:p>
            <a:pPr marL="444500" lvl="1" indent="0">
              <a:lnSpc>
                <a:spcPct val="70000"/>
              </a:lnSpc>
              <a:buNone/>
            </a:pPr>
            <a:endParaRPr lang="en-GB" sz="1000" dirty="0" smtClean="0"/>
          </a:p>
          <a:p>
            <a:pPr>
              <a:lnSpc>
                <a:spcPct val="70000"/>
              </a:lnSpc>
            </a:pPr>
            <a:r>
              <a:rPr lang="en-GB" sz="1800" dirty="0" smtClean="0"/>
              <a:t>Run </a:t>
            </a:r>
            <a:r>
              <a:rPr lang="en-GB" sz="1800" dirty="0"/>
              <a:t>sequential tests</a:t>
            </a:r>
          </a:p>
          <a:p>
            <a:pPr lvl="1">
              <a:lnSpc>
                <a:spcPct val="70000"/>
              </a:lnSpc>
            </a:pPr>
            <a:r>
              <a:rPr lang="en-GB" sz="1500" dirty="0">
                <a:solidFill>
                  <a:srgbClr val="000080"/>
                </a:solidFill>
              </a:rPr>
              <a:t>Set up software environment</a:t>
            </a:r>
          </a:p>
          <a:p>
            <a:pPr lvl="1">
              <a:lnSpc>
                <a:spcPct val="80000"/>
              </a:lnSpc>
            </a:pPr>
            <a:r>
              <a:rPr lang="en-GB" sz="1500" dirty="0">
                <a:solidFill>
                  <a:srgbClr val="000080"/>
                </a:solidFill>
              </a:rPr>
              <a:t>Validate file </a:t>
            </a:r>
            <a:r>
              <a:rPr lang="en-GB" sz="1500" dirty="0" smtClean="0">
                <a:solidFill>
                  <a:srgbClr val="000080"/>
                </a:solidFill>
              </a:rPr>
              <a:t>production</a:t>
            </a:r>
          </a:p>
          <a:p>
            <a:pPr marL="444500" lvl="1" indent="0">
              <a:lnSpc>
                <a:spcPct val="80000"/>
              </a:lnSpc>
              <a:buNone/>
            </a:pPr>
            <a:r>
              <a:rPr lang="en-GB" sz="1500" dirty="0" smtClean="0"/>
              <a:t>	</a:t>
            </a:r>
            <a:r>
              <a:rPr lang="en-GB" sz="1500" dirty="0" smtClean="0">
                <a:solidFill>
                  <a:srgbClr val="FF6600"/>
                </a:solidFill>
              </a:rPr>
              <a:t>1</a:t>
            </a:r>
            <a:r>
              <a:rPr lang="en-GB" sz="1500" dirty="0">
                <a:solidFill>
                  <a:srgbClr val="FF6600"/>
                </a:solidFill>
              </a:rPr>
              <a:t>. MC </a:t>
            </a:r>
            <a:r>
              <a:rPr lang="en-GB" sz="1500" dirty="0" smtClean="0">
                <a:solidFill>
                  <a:srgbClr val="FF6600"/>
                </a:solidFill>
              </a:rPr>
              <a:t>generation    </a:t>
            </a:r>
            <a:r>
              <a:rPr lang="en-GB" sz="1500" dirty="0" smtClean="0"/>
              <a:t>(produce gen files</a:t>
            </a:r>
            <a:r>
              <a:rPr lang="en-GB" sz="1500" dirty="0"/>
              <a:t>) </a:t>
            </a:r>
          </a:p>
          <a:p>
            <a:pPr marL="444500" lvl="1" indent="0">
              <a:lnSpc>
                <a:spcPct val="80000"/>
              </a:lnSpc>
              <a:buNone/>
            </a:pPr>
            <a:r>
              <a:rPr lang="en-GB" sz="1500" dirty="0" smtClean="0"/>
              <a:t>	</a:t>
            </a:r>
            <a:r>
              <a:rPr lang="en-GB" sz="1500" dirty="0" smtClean="0">
                <a:solidFill>
                  <a:srgbClr val="FF6600"/>
                </a:solidFill>
              </a:rPr>
              <a:t>2</a:t>
            </a:r>
            <a:r>
              <a:rPr lang="en-GB" sz="1500" dirty="0">
                <a:solidFill>
                  <a:srgbClr val="FF6600"/>
                </a:solidFill>
              </a:rPr>
              <a:t>. </a:t>
            </a:r>
            <a:r>
              <a:rPr lang="en-GB" sz="1500" dirty="0" smtClean="0">
                <a:solidFill>
                  <a:srgbClr val="FF6600"/>
                </a:solidFill>
              </a:rPr>
              <a:t>Reconstruction    </a:t>
            </a:r>
            <a:r>
              <a:rPr lang="en-GB" sz="1500" dirty="0" smtClean="0"/>
              <a:t>(</a:t>
            </a:r>
            <a:r>
              <a:rPr lang="en-GB" sz="1500" dirty="0"/>
              <a:t>gen. files → DSTs</a:t>
            </a:r>
            <a:r>
              <a:rPr lang="en-GB" sz="1500" dirty="0" smtClean="0"/>
              <a:t>)</a:t>
            </a:r>
          </a:p>
          <a:p>
            <a:pPr marL="444500" lvl="1" indent="0">
              <a:lnSpc>
                <a:spcPct val="80000"/>
              </a:lnSpc>
              <a:buNone/>
            </a:pPr>
            <a:r>
              <a:rPr lang="en-GB" sz="1500" dirty="0" smtClean="0"/>
              <a:t>	</a:t>
            </a:r>
            <a:r>
              <a:rPr lang="en-GB" sz="1500" dirty="0" smtClean="0">
                <a:solidFill>
                  <a:srgbClr val="FF6600"/>
                </a:solidFill>
              </a:rPr>
              <a:t>3</a:t>
            </a:r>
            <a:r>
              <a:rPr lang="en-GB" sz="1500" dirty="0">
                <a:solidFill>
                  <a:srgbClr val="FF6600"/>
                </a:solidFill>
              </a:rPr>
              <a:t>. Analysis </a:t>
            </a:r>
            <a:r>
              <a:rPr lang="en-GB" sz="1500" dirty="0" smtClean="0">
                <a:solidFill>
                  <a:srgbClr val="FF6600"/>
                </a:solidFill>
              </a:rPr>
              <a:t>level    </a:t>
            </a:r>
            <a:r>
              <a:rPr lang="en-GB" sz="1500" dirty="0" smtClean="0"/>
              <a:t>(</a:t>
            </a:r>
            <a:r>
              <a:rPr lang="en-GB" sz="1500" dirty="0"/>
              <a:t>DSTs → </a:t>
            </a:r>
            <a:r>
              <a:rPr lang="en-GB" sz="1500" dirty="0" smtClean="0"/>
              <a:t>ROOT files</a:t>
            </a:r>
            <a:r>
              <a:rPr lang="en-GB" sz="1500" dirty="0"/>
              <a:t>)</a:t>
            </a:r>
          </a:p>
          <a:p>
            <a:pPr lvl="1"/>
            <a:r>
              <a:rPr lang="en-GB" sz="1500" dirty="0">
                <a:solidFill>
                  <a:srgbClr val="000080"/>
                </a:solidFill>
              </a:rPr>
              <a:t>Tests use output of previous test as </a:t>
            </a:r>
            <a:r>
              <a:rPr lang="en-GB" sz="1500" dirty="0" smtClean="0">
                <a:solidFill>
                  <a:srgbClr val="000080"/>
                </a:solidFill>
              </a:rPr>
              <a:t>input</a:t>
            </a:r>
          </a:p>
          <a:p>
            <a:pPr lvl="2">
              <a:lnSpc>
                <a:spcPct val="70000"/>
              </a:lnSpc>
            </a:pPr>
            <a:endParaRPr lang="en-GB" sz="1400" dirty="0"/>
          </a:p>
          <a:p>
            <a:pPr>
              <a:lnSpc>
                <a:spcPct val="70000"/>
              </a:lnSpc>
            </a:pPr>
            <a:r>
              <a:rPr lang="en-GB" sz="1800" dirty="0" smtClean="0"/>
              <a:t>Results </a:t>
            </a:r>
            <a:r>
              <a:rPr lang="en-GB" sz="1800" dirty="0"/>
              <a:t>remain accessible or can be reproduced with identical </a:t>
            </a:r>
            <a:r>
              <a:rPr lang="en-GB" sz="1800" dirty="0" smtClean="0"/>
              <a:t>results</a:t>
            </a:r>
            <a:endParaRPr lang="en-GB" dirty="0"/>
          </a:p>
          <a:p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6405" y="515262"/>
            <a:ext cx="4635500" cy="55245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78920" y="5580425"/>
            <a:ext cx="4970428" cy="1185966"/>
          </a:xfrm>
          <a:prstGeom prst="rect">
            <a:avLst/>
          </a:prstGeom>
          <a:solidFill>
            <a:srgbClr val="FFCC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r">
              <a:lnSpc>
                <a:spcPct val="80000"/>
              </a:lnSpc>
            </a:pPr>
            <a:r>
              <a:rPr lang="en-GB" sz="2000" b="0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GB" sz="2000" dirty="0">
                <a:sym typeface="Wingdings"/>
              </a:rPr>
              <a:t> </a:t>
            </a:r>
            <a:r>
              <a:rPr lang="en-GB" sz="2000" b="0" dirty="0" smtClean="0"/>
              <a:t>It is essential to have robust definition of complete set of experimental tests </a:t>
            </a:r>
          </a:p>
          <a:p>
            <a:pPr algn="r">
              <a:lnSpc>
                <a:spcPct val="80000"/>
              </a:lnSpc>
            </a:pPr>
            <a:endParaRPr lang="en-GB" sz="800" b="0" dirty="0" smtClean="0"/>
          </a:p>
          <a:p>
            <a:pPr algn="r">
              <a:lnSpc>
                <a:spcPct val="80000"/>
              </a:lnSpc>
            </a:pPr>
            <a:r>
              <a:rPr lang="en-GB" sz="2000" dirty="0">
                <a:solidFill>
                  <a:srgbClr val="000080"/>
                </a:solidFill>
              </a:rPr>
              <a:t>T</a:t>
            </a:r>
            <a:r>
              <a:rPr lang="en-GB" sz="2000" b="0" dirty="0" smtClean="0">
                <a:solidFill>
                  <a:srgbClr val="000080"/>
                </a:solidFill>
              </a:rPr>
              <a:t>he nature and number dependent on desired preservation level </a:t>
            </a:r>
            <a:endParaRPr lang="en-GB" sz="2000" dirty="0" smtClean="0">
              <a:solidFill>
                <a:srgbClr val="000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81553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First sketch of H1 tests</a:t>
            </a:r>
            <a:endParaRPr lang="en-GB" dirty="0"/>
          </a:p>
        </p:txBody>
      </p:sp>
      <p:pic>
        <p:nvPicPr>
          <p:cNvPr id="4" name="Picture 7" descr="buildUp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6" b="4251"/>
          <a:stretch>
            <a:fillRect/>
          </a:stretch>
        </p:blipFill>
        <p:spPr bwMode="auto">
          <a:xfrm>
            <a:off x="152400" y="833438"/>
            <a:ext cx="8518525" cy="532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86832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3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dirty="0" smtClean="0">
                <a:cs typeface="+mj-cs"/>
              </a:rPr>
              <a:t>The difficulties of data preservation in HEP</a:t>
            </a:r>
          </a:p>
        </p:txBody>
      </p:sp>
      <p:sp>
        <p:nvSpPr>
          <p:cNvPr id="843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4887" y="989586"/>
            <a:ext cx="8725593" cy="4952371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Handling </a:t>
            </a:r>
            <a:r>
              <a:rPr lang="en-GB" dirty="0" smtClean="0">
                <a:cs typeface="+mn-cs"/>
              </a:rPr>
              <a:t>HEP data involves large scale traffic, storage and migration</a:t>
            </a:r>
            <a:endParaRPr lang="en-GB" dirty="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dirty="0" smtClean="0">
                <a:solidFill>
                  <a:srgbClr val="000080"/>
                </a:solidFill>
              </a:rPr>
              <a:t>The increasing scale of the distribution of HEP data can complicate the task</a:t>
            </a:r>
          </a:p>
          <a:p>
            <a:pPr lvl="1" eaLnBrk="1" hangingPunct="1">
              <a:lnSpc>
                <a:spcPct val="90000"/>
              </a:lnSpc>
              <a:defRPr/>
            </a:pPr>
            <a:endParaRPr lang="en-GB" dirty="0" smtClean="0">
              <a:solidFill>
                <a:srgbClr val="000080"/>
              </a:solidFill>
              <a:cs typeface="+mn-cs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GB" dirty="0" smtClean="0">
                <a:solidFill>
                  <a:srgbClr val="000000"/>
                </a:solidFill>
                <a:cs typeface="+mn-cs"/>
              </a:rPr>
              <a:t>Who is responsible? </a:t>
            </a:r>
            <a:r>
              <a:rPr lang="en-GB" dirty="0">
                <a:solidFill>
                  <a:srgbClr val="000000"/>
                </a:solidFill>
                <a:cs typeface="+mn-cs"/>
              </a:rPr>
              <a:t>T</a:t>
            </a:r>
            <a:r>
              <a:rPr lang="en-GB" dirty="0" smtClean="0">
                <a:solidFill>
                  <a:srgbClr val="000000"/>
                </a:solidFill>
                <a:cs typeface="+mn-cs"/>
              </a:rPr>
              <a:t>he experiments? The computing centres?</a:t>
            </a:r>
            <a:endParaRPr lang="en-GB" dirty="0" smtClean="0">
              <a:solidFill>
                <a:srgbClr val="000080"/>
              </a:solidFill>
            </a:endParaRP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dirty="0" smtClean="0">
                <a:solidFill>
                  <a:srgbClr val="000080"/>
                </a:solidFill>
              </a:rPr>
              <a:t>Problem of older, unreliable hardware: unreadable tapes after 2-3 years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dirty="0" smtClean="0">
                <a:solidFill>
                  <a:srgbClr val="000080"/>
                </a:solidFill>
              </a:rPr>
              <a:t>The software for accessing the data is usually under the control of the experiments</a:t>
            </a:r>
          </a:p>
          <a:p>
            <a:pPr lvl="1" eaLnBrk="1" hangingPunct="1">
              <a:lnSpc>
                <a:spcPct val="90000"/>
              </a:lnSpc>
              <a:defRPr/>
            </a:pPr>
            <a:endParaRPr lang="en-GB" dirty="0">
              <a:solidFill>
                <a:srgbClr val="000000"/>
              </a:solidFill>
            </a:endParaRPr>
          </a:p>
          <a:p>
            <a:pPr eaLnBrk="1" hangingPunct="1">
              <a:defRPr/>
            </a:pPr>
            <a:r>
              <a:rPr lang="en-US" dirty="0" smtClean="0"/>
              <a:t>Key resources, both funding </a:t>
            </a:r>
            <a:r>
              <a:rPr lang="en-US" dirty="0"/>
              <a:t>and </a:t>
            </a:r>
            <a:r>
              <a:rPr lang="en-US" dirty="0" smtClean="0"/>
              <a:t>person-power expertise, tend to decrease once the data </a:t>
            </a:r>
            <a:r>
              <a:rPr lang="en-US" dirty="0"/>
              <a:t>taking </a:t>
            </a:r>
            <a:r>
              <a:rPr lang="en-US" dirty="0" smtClean="0"/>
              <a:t>stops</a:t>
            </a:r>
            <a:endParaRPr lang="en-US" dirty="0"/>
          </a:p>
          <a:p>
            <a:pPr lvl="1" eaLnBrk="1" hangingPunct="1">
              <a:lnSpc>
                <a:spcPct val="90000"/>
              </a:lnSpc>
              <a:defRPr/>
            </a:pPr>
            <a:endParaRPr lang="en-GB" dirty="0" smtClean="0">
              <a:cs typeface="+mn-cs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GB" dirty="0" smtClean="0">
                <a:cs typeface="+mn-cs"/>
              </a:rPr>
              <a:t>And a rather key ingredient to all this is: </a:t>
            </a:r>
            <a:r>
              <a:rPr lang="en-GB" i="1" dirty="0" smtClean="0">
                <a:cs typeface="+mn-cs"/>
              </a:rPr>
              <a:t>why do it?</a:t>
            </a:r>
            <a:endParaRPr lang="en-GB" dirty="0">
              <a:cs typeface="+mn-cs"/>
            </a:endParaRP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dirty="0">
                <a:solidFill>
                  <a:srgbClr val="000080"/>
                </a:solidFill>
              </a:rPr>
              <a:t>Can the relevant physics cases be made?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dirty="0">
                <a:solidFill>
                  <a:srgbClr val="000080"/>
                </a:solidFill>
              </a:rPr>
              <a:t>Who says we want to do this anyway</a:t>
            </a:r>
            <a:r>
              <a:rPr lang="en-GB" dirty="0" smtClean="0">
                <a:solidFill>
                  <a:srgbClr val="000080"/>
                </a:solidFill>
              </a:rPr>
              <a:t>?</a:t>
            </a:r>
            <a:endParaRPr lang="en-GB" b="1" dirty="0" smtClean="0">
              <a:solidFill>
                <a:srgbClr val="FF0000"/>
              </a:solidFill>
            </a:endParaRP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dirty="0" smtClean="0">
                <a:solidFill>
                  <a:srgbClr val="000080"/>
                </a:solidFill>
              </a:rPr>
              <a:t>Is the benefit of all this really worth the cost and effort?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First sketch of H1 tests </a:t>
            </a:r>
            <a:endParaRPr lang="en-GB" dirty="0"/>
          </a:p>
        </p:txBody>
      </p:sp>
      <p:pic>
        <p:nvPicPr>
          <p:cNvPr id="4" name="Picture 3" descr="buildUp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57"/>
          <a:stretch>
            <a:fillRect/>
          </a:stretch>
        </p:blipFill>
        <p:spPr bwMode="auto">
          <a:xfrm>
            <a:off x="131763" y="771525"/>
            <a:ext cx="8555037" cy="5400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6828398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pide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182" y="973501"/>
            <a:ext cx="7936964" cy="534422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 structure of experimental tests: H1 (Level 4) 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874760" y="827429"/>
            <a:ext cx="2425339" cy="400110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/>
              <a:t>Compilation</a:t>
            </a:r>
            <a:endParaRPr lang="en-GB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6003674" y="827430"/>
            <a:ext cx="1304940" cy="400110"/>
          </a:xfrm>
          <a:prstGeom prst="rect">
            <a:avLst/>
          </a:prstGeom>
          <a:solidFill>
            <a:srgbClr val="AACFF3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2000" dirty="0" smtClean="0"/>
              <a:t>Validation</a:t>
            </a:r>
            <a:endParaRPr lang="en-GB" sz="2000" dirty="0"/>
          </a:p>
        </p:txBody>
      </p:sp>
      <p:pic>
        <p:nvPicPr>
          <p:cNvPr id="8" name="Picture 3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4238" y="861181"/>
            <a:ext cx="1090613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11950" y="6301619"/>
            <a:ext cx="7640934" cy="338554"/>
          </a:xfrm>
          <a:prstGeom prst="rect">
            <a:avLst/>
          </a:prstGeom>
          <a:solidFill>
            <a:srgbClr val="AACFF3"/>
          </a:solidFill>
        </p:spPr>
        <p:txBody>
          <a:bodyPr wrap="none" rtlCol="0">
            <a:spAutoFit/>
          </a:bodyPr>
          <a:lstStyle/>
          <a:p>
            <a:r>
              <a:rPr lang="en-GB" b="1" dirty="0"/>
              <a:t>I</a:t>
            </a:r>
            <a:r>
              <a:rPr lang="en-GB" b="1" dirty="0" smtClean="0"/>
              <a:t>ncluding compilation of individual packages: about 250 tests planned by H1</a:t>
            </a:r>
            <a:endParaRPr lang="en-GB" b="1" dirty="0"/>
          </a:p>
        </p:txBody>
      </p:sp>
      <p:pic>
        <p:nvPicPr>
          <p:cNvPr id="11" name="Picture 10" descr="greyBlock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4942" y="1562333"/>
            <a:ext cx="666383" cy="214555"/>
          </a:xfrm>
          <a:prstGeom prst="rect">
            <a:avLst/>
          </a:prstGeom>
        </p:spPr>
      </p:pic>
      <p:pic>
        <p:nvPicPr>
          <p:cNvPr id="12" name="Picture 11" descr="greyBlock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362" y="1752458"/>
            <a:ext cx="690011" cy="166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9293314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03188"/>
            <a:ext cx="9144000" cy="544512"/>
          </a:xfrm>
        </p:spPr>
        <p:txBody>
          <a:bodyPr/>
          <a:lstStyle/>
          <a:p>
            <a:pPr algn="ctr"/>
            <a:r>
              <a:rPr lang="en-GB" sz="2200" dirty="0" smtClean="0"/>
              <a:t>Example structure of experiment tests: ZEUS (Level 3 + MC chain)</a:t>
            </a:r>
            <a:endParaRPr lang="en-GB" sz="2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r="2415"/>
          <a:stretch/>
        </p:blipFill>
        <p:spPr>
          <a:xfrm>
            <a:off x="4299382" y="2888676"/>
            <a:ext cx="4811032" cy="3048002"/>
          </a:xfrm>
          <a:prstGeom prst="rect">
            <a:avLst/>
          </a:prstGeom>
        </p:spPr>
      </p:pic>
      <p:pic>
        <p:nvPicPr>
          <p:cNvPr id="5" name="Picture 40" descr="zeus-logoNe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8021" y="814389"/>
            <a:ext cx="885825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279496" y="1064728"/>
            <a:ext cx="8358255" cy="4922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628650" indent="-184150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charset="0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2pPr>
            <a:lvl3pPr marL="1236663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charset="0"/>
              <a:defRPr sz="1200">
                <a:solidFill>
                  <a:schemeClr val="tx1"/>
                </a:solidFill>
                <a:latin typeface="+mn-lt"/>
                <a:ea typeface="+mn-ea"/>
              </a:defRPr>
            </a:lvl3pPr>
            <a:lvl4pPr marL="164465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charset="0"/>
              <a:buChar char="§"/>
              <a:defRPr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GB" b="0" dirty="0" smtClean="0"/>
              <a:t>ZEUS strategy: use ROOT based analysis level Common </a:t>
            </a:r>
            <a:r>
              <a:rPr lang="en-GB" b="0" dirty="0"/>
              <a:t>N</a:t>
            </a:r>
            <a:r>
              <a:rPr lang="en-GB" b="0" dirty="0" smtClean="0"/>
              <a:t>tuples    as data format for preservation – DPHEP level 3</a:t>
            </a:r>
          </a:p>
          <a:p>
            <a:r>
              <a:rPr lang="en-GB" b="0" dirty="0" smtClean="0"/>
              <a:t>Only external dependence is ROOT</a:t>
            </a:r>
          </a:p>
          <a:p>
            <a:pPr lvl="1"/>
            <a:r>
              <a:rPr lang="en-GB" b="0" dirty="0" smtClean="0">
                <a:solidFill>
                  <a:srgbClr val="000080"/>
                </a:solidFill>
              </a:rPr>
              <a:t>Validation of new ROOT versions included as analysis level tests in the </a:t>
            </a:r>
            <a:r>
              <a:rPr lang="en-GB" dirty="0" err="1" smtClean="0">
                <a:solidFill>
                  <a:srgbClr val="000080"/>
                </a:solidFill>
                <a:latin typeface="Courier"/>
                <a:cs typeface="Courier"/>
              </a:rPr>
              <a:t>sp</a:t>
            </a:r>
            <a:r>
              <a:rPr lang="en-GB" dirty="0" smtClean="0">
                <a:solidFill>
                  <a:srgbClr val="000080"/>
                </a:solidFill>
                <a:latin typeface="Courier"/>
                <a:cs typeface="Courier"/>
              </a:rPr>
              <a:t>-system</a:t>
            </a:r>
          </a:p>
          <a:p>
            <a:pPr lvl="2">
              <a:lnSpc>
                <a:spcPct val="80000"/>
              </a:lnSpc>
            </a:pPr>
            <a:endParaRPr lang="en-GB" b="0" dirty="0" smtClean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286872" y="2820740"/>
            <a:ext cx="4109569" cy="29803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628650" indent="-184150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charset="0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2pPr>
            <a:lvl3pPr marL="1236663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charset="0"/>
              <a:defRPr sz="1200">
                <a:solidFill>
                  <a:schemeClr val="tx1"/>
                </a:solidFill>
                <a:latin typeface="+mn-lt"/>
                <a:ea typeface="+mn-ea"/>
              </a:defRPr>
            </a:lvl3pPr>
            <a:lvl4pPr marL="164465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charset="0"/>
              <a:buChar char="§"/>
              <a:defRPr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GB" b="0" dirty="0">
                <a:solidFill>
                  <a:srgbClr val="000000"/>
                </a:solidFill>
              </a:rPr>
              <a:t>However, the MC production chain </a:t>
            </a:r>
            <a:r>
              <a:rPr lang="en-GB" b="0" dirty="0" smtClean="0">
                <a:solidFill>
                  <a:srgbClr val="000000"/>
                </a:solidFill>
              </a:rPr>
              <a:t>pre-compiled executables </a:t>
            </a:r>
            <a:r>
              <a:rPr lang="en-GB" b="0" dirty="0">
                <a:solidFill>
                  <a:srgbClr val="000000"/>
                </a:solidFill>
              </a:rPr>
              <a:t>will also be preserved as a standalone </a:t>
            </a:r>
            <a:r>
              <a:rPr lang="en-GB" b="0" dirty="0" smtClean="0">
                <a:solidFill>
                  <a:srgbClr val="000000"/>
                </a:solidFill>
              </a:rPr>
              <a:t>package</a:t>
            </a:r>
          </a:p>
          <a:p>
            <a:pPr lvl="1"/>
            <a:r>
              <a:rPr lang="en-GB" dirty="0" smtClean="0">
                <a:solidFill>
                  <a:srgbClr val="000090"/>
                </a:solidFill>
              </a:rPr>
              <a:t>Remaining ZEUS SL3 executables continue to work on the SL6/64 OS</a:t>
            </a:r>
            <a:endParaRPr lang="en-GB" b="0" dirty="0" smtClean="0">
              <a:solidFill>
                <a:srgbClr val="000090"/>
              </a:solidFill>
            </a:endParaRPr>
          </a:p>
          <a:p>
            <a:r>
              <a:rPr lang="en-GB" b="0" dirty="0" smtClean="0"/>
              <a:t>In addition, an interface for new generators is developed, which is also included in the validation system</a:t>
            </a:r>
          </a:p>
        </p:txBody>
      </p:sp>
    </p:spTree>
    <p:extLst>
      <p:ext uri="{BB962C8B-B14F-4D97-AF65-F5344CB8AC3E}">
        <p14:creationId xmlns:p14="http://schemas.microsoft.com/office/powerpoint/2010/main" val="3498765024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Putting it all together</a:t>
            </a:r>
            <a:endParaRPr lang="en-GB" dirty="0"/>
          </a:p>
        </p:txBody>
      </p:sp>
      <p:pic>
        <p:nvPicPr>
          <p:cNvPr id="12" name="Picture 3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099" y="4169831"/>
            <a:ext cx="696104" cy="507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40" descr="zeus-logoNe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098" y="2596203"/>
            <a:ext cx="659467" cy="588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38" descr="hermes_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339" y="5629267"/>
            <a:ext cx="701090" cy="485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results3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6615" y="789342"/>
            <a:ext cx="7457316" cy="6018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419533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Putting it all together</a:t>
            </a:r>
            <a:endParaRPr lang="en-GB" dirty="0"/>
          </a:p>
        </p:txBody>
      </p:sp>
      <p:pic>
        <p:nvPicPr>
          <p:cNvPr id="9" name="Picture 8" descr="results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6615" y="789342"/>
            <a:ext cx="7457316" cy="601884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007066" y="3467923"/>
            <a:ext cx="3651493" cy="1826141"/>
          </a:xfrm>
          <a:prstGeom prst="rect">
            <a:avLst/>
          </a:prstGeom>
          <a:solidFill>
            <a:srgbClr val="FFCC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GB" sz="2000" b="0" dirty="0" smtClean="0"/>
              <a:t>Full chain, including compilation of all H1 software, from MC generation, through to validation of analysis level (e.g. high </a:t>
            </a:r>
            <a:r>
              <a:rPr lang="en-GB" sz="2000" dirty="0" smtClean="0"/>
              <a:t>Q</a:t>
            </a:r>
            <a:r>
              <a:rPr lang="en-GB" sz="2000" baseline="30000" dirty="0" smtClean="0"/>
              <a:t>2</a:t>
            </a:r>
            <a:r>
              <a:rPr lang="en-GB" sz="2000" dirty="0" smtClean="0"/>
              <a:t> neutral </a:t>
            </a:r>
            <a:r>
              <a:rPr lang="en-GB" sz="2000" dirty="0"/>
              <a:t>c</a:t>
            </a:r>
            <a:r>
              <a:rPr lang="en-GB" sz="2000" dirty="0" smtClean="0"/>
              <a:t>urrent</a:t>
            </a:r>
            <a:r>
              <a:rPr lang="en-GB" sz="2000" b="0" dirty="0" smtClean="0"/>
              <a:t>) histograms now in place within the </a:t>
            </a:r>
            <a:r>
              <a:rPr lang="en-GB" sz="2000" b="0" dirty="0" err="1" smtClean="0">
                <a:latin typeface="Courier"/>
                <a:cs typeface="Courier"/>
              </a:rPr>
              <a:t>sp</a:t>
            </a:r>
            <a:r>
              <a:rPr lang="en-GB" sz="2000" b="0" dirty="0" smtClean="0">
                <a:latin typeface="Courier"/>
                <a:cs typeface="Courier"/>
              </a:rPr>
              <a:t>-system  </a:t>
            </a:r>
          </a:p>
        </p:txBody>
      </p:sp>
      <p:pic>
        <p:nvPicPr>
          <p:cNvPr id="13" name="Picture 3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099" y="4169831"/>
            <a:ext cx="696104" cy="507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40" descr="zeus-logoNe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098" y="2596203"/>
            <a:ext cx="659467" cy="588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38" descr="hermes_log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339" y="5629267"/>
            <a:ext cx="701090" cy="485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9" name="Straight Arrow Connector 18"/>
          <p:cNvCxnSpPr/>
          <p:nvPr/>
        </p:nvCxnSpPr>
        <p:spPr bwMode="auto">
          <a:xfrm flipH="1">
            <a:off x="3736982" y="4127316"/>
            <a:ext cx="1245658" cy="2442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577578724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Putting it all together</a:t>
            </a:r>
            <a:endParaRPr lang="en-GB" dirty="0"/>
          </a:p>
        </p:txBody>
      </p:sp>
      <p:pic>
        <p:nvPicPr>
          <p:cNvPr id="15" name="Picture 14" descr="results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6615" y="789342"/>
            <a:ext cx="7457316" cy="601884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970427" y="3822041"/>
            <a:ext cx="3391981" cy="841256"/>
          </a:xfrm>
          <a:prstGeom prst="rect">
            <a:avLst/>
          </a:prstGeom>
          <a:solidFill>
            <a:srgbClr val="FFCC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GB" sz="2000" b="0" dirty="0" smtClean="0"/>
              <a:t>Here a </a:t>
            </a:r>
            <a:r>
              <a:rPr lang="en-GB" sz="2000" dirty="0" smtClean="0"/>
              <a:t>much finer granularity needed  for displaying the results !</a:t>
            </a:r>
            <a:endParaRPr lang="en-GB" sz="2000" b="0" dirty="0" smtClean="0"/>
          </a:p>
        </p:txBody>
      </p:sp>
      <p:pic>
        <p:nvPicPr>
          <p:cNvPr id="13" name="Picture 3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099" y="4169831"/>
            <a:ext cx="696104" cy="507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40" descr="zeus-logoNe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098" y="2596203"/>
            <a:ext cx="659467" cy="588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38" descr="hermes_log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339" y="5629267"/>
            <a:ext cx="701090" cy="485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8" name="Straight Arrow Connector 17"/>
          <p:cNvCxnSpPr/>
          <p:nvPr/>
        </p:nvCxnSpPr>
        <p:spPr bwMode="auto">
          <a:xfrm flipH="1" flipV="1">
            <a:off x="3810255" y="3308457"/>
            <a:ext cx="1147961" cy="610549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9" name="Straight Arrow Connector 18"/>
          <p:cNvCxnSpPr>
            <a:stCxn id="12" idx="1"/>
          </p:cNvCxnSpPr>
          <p:nvPr/>
        </p:nvCxnSpPr>
        <p:spPr bwMode="auto">
          <a:xfrm flipH="1">
            <a:off x="3761405" y="4242669"/>
            <a:ext cx="1209022" cy="959215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2" name="Straight Arrow Connector 21"/>
          <p:cNvCxnSpPr/>
          <p:nvPr/>
        </p:nvCxnSpPr>
        <p:spPr bwMode="auto">
          <a:xfrm flipH="1">
            <a:off x="3956803" y="4569925"/>
            <a:ext cx="998856" cy="1962957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7" name="Straight Arrow Connector 16"/>
          <p:cNvCxnSpPr/>
          <p:nvPr/>
        </p:nvCxnSpPr>
        <p:spPr bwMode="auto">
          <a:xfrm flipH="1" flipV="1">
            <a:off x="3810130" y="3573756"/>
            <a:ext cx="1148087" cy="532031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0" name="Straight Arrow Connector 19"/>
          <p:cNvCxnSpPr/>
          <p:nvPr/>
        </p:nvCxnSpPr>
        <p:spPr bwMode="auto">
          <a:xfrm flipH="1">
            <a:off x="3897290" y="4395595"/>
            <a:ext cx="1058369" cy="113314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839898869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Digesting the validation results</a:t>
            </a:r>
            <a:endParaRPr lang="en-GB" dirty="0"/>
          </a:p>
        </p:txBody>
      </p:sp>
      <p:sp>
        <p:nvSpPr>
          <p:cNvPr id="16" name="Rectangle 15"/>
          <p:cNvSpPr/>
          <p:nvPr/>
        </p:nvSpPr>
        <p:spPr bwMode="auto">
          <a:xfrm>
            <a:off x="3504946" y="6264240"/>
            <a:ext cx="4445296" cy="42738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410" y="2796419"/>
            <a:ext cx="5130800" cy="21844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 bwMode="auto">
          <a:xfrm>
            <a:off x="8031238" y="6096000"/>
            <a:ext cx="749905" cy="71361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82575" y="881140"/>
            <a:ext cx="5474758" cy="1876575"/>
          </a:xfrm>
        </p:spPr>
        <p:txBody>
          <a:bodyPr/>
          <a:lstStyle/>
          <a:p>
            <a:r>
              <a:rPr lang="en-GB" dirty="0"/>
              <a:t>D</a:t>
            </a:r>
            <a:r>
              <a:rPr lang="en-GB" dirty="0" smtClean="0"/>
              <a:t>isplay the results of the validation in a comprehensible way: web based interface</a:t>
            </a:r>
          </a:p>
          <a:p>
            <a:r>
              <a:rPr lang="en-GB" dirty="0" smtClean="0"/>
              <a:t>The test determines the nature of the results</a:t>
            </a:r>
          </a:p>
          <a:p>
            <a:pPr lvl="1"/>
            <a:r>
              <a:rPr lang="en-GB" dirty="0" smtClean="0">
                <a:solidFill>
                  <a:srgbClr val="000080"/>
                </a:solidFill>
              </a:rPr>
              <a:t>Could be simple yes/no, plots, ROOT files, text-files with keywords or length, ... </a:t>
            </a:r>
            <a:endParaRPr lang="en-GB" dirty="0">
              <a:solidFill>
                <a:srgbClr val="00008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0876" y="817639"/>
            <a:ext cx="3238500" cy="45085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3395" y="2223105"/>
            <a:ext cx="3581400" cy="18669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53100" y="3822095"/>
            <a:ext cx="3225800" cy="2794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9742" y="3395133"/>
            <a:ext cx="4102100" cy="29337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05237" y="4614332"/>
            <a:ext cx="2394857" cy="179614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33257" y="3680581"/>
            <a:ext cx="190500" cy="11176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048756" y="1412118"/>
            <a:ext cx="804959" cy="58359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45143" y="3516085"/>
            <a:ext cx="1047750" cy="8382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327728" y="3610429"/>
            <a:ext cx="22987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6804927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Deployment</a:t>
            </a:r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32035" y="4823342"/>
            <a:ext cx="8707408" cy="1782806"/>
          </a:xfrm>
        </p:spPr>
        <p:txBody>
          <a:bodyPr/>
          <a:lstStyle/>
          <a:p>
            <a:r>
              <a:rPr lang="en-GB" dirty="0" smtClean="0"/>
              <a:t>The whole point of the </a:t>
            </a:r>
            <a:r>
              <a:rPr lang="en-GB" dirty="0" err="1" smtClean="0">
                <a:latin typeface="Courier"/>
                <a:cs typeface="Courier"/>
              </a:rPr>
              <a:t>sp</a:t>
            </a:r>
            <a:r>
              <a:rPr lang="en-GB" dirty="0" smtClean="0">
                <a:latin typeface="Courier"/>
                <a:cs typeface="Courier"/>
              </a:rPr>
              <a:t>-system</a:t>
            </a:r>
            <a:r>
              <a:rPr lang="en-GB" dirty="0" smtClean="0"/>
              <a:t> is </a:t>
            </a:r>
            <a:r>
              <a:rPr lang="en-GB" b="1" i="1" dirty="0" smtClean="0"/>
              <a:t>not</a:t>
            </a:r>
            <a:r>
              <a:rPr lang="en-GB" dirty="0" smtClean="0"/>
              <a:t> to provide a future resource for the experiments, but rather to provide a recipe which can be deployed</a:t>
            </a:r>
          </a:p>
          <a:p>
            <a:pPr lvl="1"/>
            <a:r>
              <a:rPr lang="en-GB" dirty="0" smtClean="0">
                <a:solidFill>
                  <a:srgbClr val="000090"/>
                </a:solidFill>
              </a:rPr>
              <a:t>At DESY, this means for example exploring alternative resources such as the local BIRD cluster, the National Analysis Facility (dedicated to LHC, unlikely) or the Grid</a:t>
            </a:r>
          </a:p>
        </p:txBody>
      </p:sp>
      <p:pic>
        <p:nvPicPr>
          <p:cNvPr id="8" name="Picture 7" descr="pizzaHutNew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016" y="910992"/>
            <a:ext cx="7412899" cy="3706450"/>
          </a:xfrm>
          <a:prstGeom prst="rect">
            <a:avLst/>
          </a:prstGeom>
        </p:spPr>
      </p:pic>
      <p:pic>
        <p:nvPicPr>
          <p:cNvPr id="6" name="Picture 5" descr="pizzaHut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4977" y="2332300"/>
            <a:ext cx="1529086" cy="1218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4905718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BaBar Long Term Data Access archival system</a:t>
            </a:r>
            <a:endParaRPr lang="en-GB" dirty="0"/>
          </a:p>
        </p:txBody>
      </p:sp>
      <p:pic>
        <p:nvPicPr>
          <p:cNvPr id="8" name="Picture 7" descr="babar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6381" y="1037653"/>
            <a:ext cx="4680858" cy="3069329"/>
          </a:xfrm>
          <a:prstGeom prst="rect">
            <a:avLst/>
          </a:prstGeom>
        </p:spPr>
      </p:pic>
      <p:pic>
        <p:nvPicPr>
          <p:cNvPr id="5" name="Picture 33" descr="babar_small_fla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620" y="241900"/>
            <a:ext cx="689021" cy="1257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82575" y="977900"/>
            <a:ext cx="4035425" cy="3158671"/>
          </a:xfrm>
        </p:spPr>
        <p:txBody>
          <a:bodyPr/>
          <a:lstStyle/>
          <a:p>
            <a:r>
              <a:rPr lang="en-GB" dirty="0" smtClean="0"/>
              <a:t>New BaBar system installed for analysis until at least 2018</a:t>
            </a:r>
          </a:p>
          <a:p>
            <a:pPr marL="265113" lvl="1" indent="-265113">
              <a:buClr>
                <a:srgbClr val="F28E00"/>
              </a:buClr>
              <a:buFont typeface="Arial Black" charset="0"/>
              <a:buChar char="&gt;"/>
            </a:pPr>
            <a:r>
              <a:rPr lang="en-US" sz="2000" dirty="0"/>
              <a:t>Isolated from SLAC, and uses virtualisation techniques to preserve an existing, stable and validated </a:t>
            </a:r>
            <a:r>
              <a:rPr lang="en-US" sz="2000" dirty="0" smtClean="0"/>
              <a:t>platform</a:t>
            </a:r>
          </a:p>
          <a:p>
            <a:pPr marL="265113" lvl="1" indent="-265113">
              <a:buClr>
                <a:srgbClr val="F28E00"/>
              </a:buClr>
              <a:buFont typeface="Arial Black" charset="0"/>
              <a:buChar char="&gt;"/>
            </a:pPr>
            <a:r>
              <a:rPr lang="en-GB" sz="2000" dirty="0"/>
              <a:t>Complete data storage and user environment in one </a:t>
            </a:r>
            <a:r>
              <a:rPr lang="en-GB" sz="2000" dirty="0" smtClean="0"/>
              <a:t>system</a:t>
            </a:r>
            <a:endParaRPr lang="en-GB" sz="2000" dirty="0"/>
          </a:p>
        </p:txBody>
      </p:sp>
      <p:sp>
        <p:nvSpPr>
          <p:cNvPr id="9" name="Content Placeholder 3"/>
          <p:cNvSpPr txBox="1">
            <a:spLocks/>
          </p:cNvSpPr>
          <p:nvPr/>
        </p:nvSpPr>
        <p:spPr bwMode="auto">
          <a:xfrm>
            <a:off x="253549" y="4366377"/>
            <a:ext cx="8709021" cy="1753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628650" indent="-184150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charset="0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2pPr>
            <a:lvl3pPr marL="1236663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charset="0"/>
              <a:defRPr sz="1200">
                <a:solidFill>
                  <a:schemeClr val="tx1"/>
                </a:solidFill>
                <a:latin typeface="+mn-lt"/>
                <a:ea typeface="+mn-ea"/>
              </a:defRPr>
            </a:lvl3pPr>
            <a:lvl4pPr marL="164465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charset="0"/>
              <a:buChar char="§"/>
              <a:defRPr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265113" lvl="2" indent="-265113">
              <a:spcAft>
                <a:spcPct val="50000"/>
              </a:spcAft>
              <a:buClr>
                <a:srgbClr val="F28E00"/>
              </a:buClr>
              <a:buFont typeface="Arial Black" charset="0"/>
              <a:buChar char="&gt;"/>
            </a:pPr>
            <a:r>
              <a:rPr lang="en-GB" sz="2000" b="0" dirty="0" smtClean="0"/>
              <a:t>Required large scale investment: 54 R510 machines, primarily for data storage, as well as 18 other dedicated servers</a:t>
            </a:r>
          </a:p>
          <a:p>
            <a:pPr lvl="1"/>
            <a:r>
              <a:rPr lang="en-GB" b="0" dirty="0" smtClean="0">
                <a:solidFill>
                  <a:srgbClr val="000080"/>
                </a:solidFill>
              </a:rPr>
              <a:t>Resources taken into account in experiment’s funding model during analysis phase!</a:t>
            </a:r>
          </a:p>
          <a:p>
            <a:pPr lvl="2"/>
            <a:endParaRPr lang="en-GB" b="0" dirty="0" smtClean="0"/>
          </a:p>
          <a:p>
            <a:pPr marL="265113" lvl="1" indent="-265113">
              <a:buClr>
                <a:srgbClr val="F28E00"/>
              </a:buClr>
              <a:buFont typeface="Arial Black" charset="0"/>
              <a:buChar char="&gt;"/>
            </a:pPr>
            <a:r>
              <a:rPr lang="en-GB" sz="2000" b="0" dirty="0"/>
              <a:t>From the user’s perspective, very similar to existing BaBar infrastructure</a:t>
            </a:r>
          </a:p>
        </p:txBody>
      </p:sp>
    </p:spTree>
    <p:extLst>
      <p:ext uri="{BB962C8B-B14F-4D97-AF65-F5344CB8AC3E}">
        <p14:creationId xmlns:p14="http://schemas.microsoft.com/office/powerpoint/2010/main" val="17690725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BaBar Long Term Data Access archival system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55810" y="991810"/>
            <a:ext cx="3979333" cy="4983237"/>
          </a:xfrm>
        </p:spPr>
        <p:txBody>
          <a:bodyPr/>
          <a:lstStyle/>
          <a:p>
            <a:r>
              <a:rPr lang="en-GB" dirty="0" smtClean="0"/>
              <a:t>Crucial part of design is to allow frozen, older platforms to run in a secure computing environment</a:t>
            </a:r>
          </a:p>
          <a:p>
            <a:r>
              <a:rPr lang="en-GB" i="1" dirty="0" smtClean="0">
                <a:cs typeface="Arial"/>
              </a:rPr>
              <a:t>Na</a:t>
            </a:r>
            <a:r>
              <a:rPr lang="en-GB" i="1" dirty="0" smtClean="0">
                <a:ea typeface="Lucida Grande"/>
                <a:cs typeface="Arial"/>
              </a:rPr>
              <a:t>ïve</a:t>
            </a:r>
            <a:r>
              <a:rPr lang="en-GB" dirty="0" smtClean="0">
                <a:ea typeface="Lucida Grande"/>
                <a:cs typeface="Arial"/>
              </a:rPr>
              <a:t> virtualisation strategy,  not enough</a:t>
            </a:r>
          </a:p>
          <a:p>
            <a:pPr lvl="1"/>
            <a:r>
              <a:rPr lang="en-GB" dirty="0" smtClean="0">
                <a:solidFill>
                  <a:srgbClr val="000080"/>
                </a:solidFill>
                <a:ea typeface="Lucida Grande"/>
                <a:cs typeface="Arial"/>
              </a:rPr>
              <a:t>Cannot support an OS </a:t>
            </a:r>
            <a:r>
              <a:rPr lang="en-GB" i="1" dirty="0" smtClean="0">
                <a:solidFill>
                  <a:srgbClr val="000080"/>
                </a:solidFill>
                <a:ea typeface="Lucida Grande"/>
                <a:cs typeface="Arial"/>
              </a:rPr>
              <a:t>forever</a:t>
            </a:r>
          </a:p>
          <a:p>
            <a:pPr lvl="1"/>
            <a:r>
              <a:rPr lang="en-GB" dirty="0" smtClean="0">
                <a:solidFill>
                  <a:srgbClr val="000080"/>
                </a:solidFill>
                <a:ea typeface="Lucida Grande"/>
                <a:cs typeface="Arial"/>
              </a:rPr>
              <a:t>Security of system under threat using old versions</a:t>
            </a:r>
          </a:p>
        </p:txBody>
      </p:sp>
      <p:pic>
        <p:nvPicPr>
          <p:cNvPr id="7" name="Picture 6" descr="babar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142" y="847030"/>
            <a:ext cx="4971143" cy="3340314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120952" y="4293810"/>
            <a:ext cx="9066591" cy="1833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628650" indent="-184150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charset="0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2pPr>
            <a:lvl3pPr marL="1236663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charset="0"/>
              <a:defRPr sz="1200">
                <a:solidFill>
                  <a:schemeClr val="tx1"/>
                </a:solidFill>
                <a:latin typeface="+mn-lt"/>
                <a:ea typeface="+mn-ea"/>
              </a:defRPr>
            </a:lvl3pPr>
            <a:lvl4pPr marL="164465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charset="0"/>
              <a:buChar char="§"/>
              <a:defRPr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GB" b="0" dirty="0" smtClean="0"/>
              <a:t>Achieved by clear network separation via firewalls of part storing the data (more modern OS) and part running analysis (the desired older OS)</a:t>
            </a:r>
          </a:p>
          <a:p>
            <a:r>
              <a:rPr lang="en-GB" b="0" dirty="0" smtClean="0"/>
              <a:t>Other BaBar infrastructure not included in VMs is taken from common NFS</a:t>
            </a:r>
          </a:p>
          <a:p>
            <a:r>
              <a:rPr lang="en-GB" b="0" dirty="0" smtClean="0"/>
              <a:t>More than 20 analyses now using the LTDA system as well as simulation</a:t>
            </a:r>
          </a:p>
        </p:txBody>
      </p:sp>
    </p:spTree>
    <p:extLst>
      <p:ext uri="{BB962C8B-B14F-4D97-AF65-F5344CB8AC3E}">
        <p14:creationId xmlns:p14="http://schemas.microsoft.com/office/powerpoint/2010/main" val="15773296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7234" name="Rectangle 2"/>
          <p:cNvSpPr>
            <a:spLocks noGrp="1" noChangeArrowheads="1"/>
          </p:cNvSpPr>
          <p:nvPr>
            <p:ph type="title"/>
          </p:nvPr>
        </p:nvSpPr>
        <p:spPr>
          <a:xfrm>
            <a:off x="292100" y="103188"/>
            <a:ext cx="8851900" cy="544512"/>
          </a:xfrm>
        </p:spPr>
        <p:txBody>
          <a:bodyPr/>
          <a:lstStyle/>
          <a:p>
            <a:pPr eaLnBrk="1" hangingPunct="1">
              <a:defRPr/>
            </a:pPr>
            <a:r>
              <a:rPr lang="en-GB" dirty="0" smtClean="0">
                <a:cs typeface="+mj-cs"/>
              </a:rPr>
              <a:t>DPHEP: An international </a:t>
            </a:r>
            <a:r>
              <a:rPr lang="en-GB" dirty="0">
                <a:cs typeface="+mj-cs"/>
              </a:rPr>
              <a:t>s</a:t>
            </a:r>
            <a:r>
              <a:rPr lang="en-GB" dirty="0" smtClean="0">
                <a:cs typeface="+mj-cs"/>
              </a:rPr>
              <a:t>tudy </a:t>
            </a:r>
            <a:r>
              <a:rPr lang="en-GB" dirty="0">
                <a:cs typeface="+mj-cs"/>
              </a:rPr>
              <a:t>g</a:t>
            </a:r>
            <a:r>
              <a:rPr lang="en-GB" dirty="0" smtClean="0">
                <a:cs typeface="+mj-cs"/>
              </a:rPr>
              <a:t>roup on data </a:t>
            </a:r>
            <a:r>
              <a:rPr lang="en-GB" dirty="0">
                <a:cs typeface="+mj-cs"/>
              </a:rPr>
              <a:t>p</a:t>
            </a:r>
            <a:r>
              <a:rPr lang="en-GB" dirty="0" smtClean="0">
                <a:cs typeface="+mj-cs"/>
              </a:rPr>
              <a:t>reservation</a:t>
            </a:r>
            <a:endParaRPr lang="en-US" dirty="0" smtClean="0">
              <a:cs typeface="+mj-cs"/>
            </a:endParaRPr>
          </a:p>
        </p:txBody>
      </p:sp>
      <p:sp>
        <p:nvSpPr>
          <p:cNvPr id="6072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651" y="3566000"/>
            <a:ext cx="8861425" cy="2743200"/>
          </a:xfrm>
        </p:spPr>
        <p:txBody>
          <a:bodyPr/>
          <a:lstStyle/>
          <a:p>
            <a:pPr marL="325438" indent="-325438" defTabSz="434975" eaLnBrk="1" hangingPunct="1">
              <a:defRPr/>
            </a:pPr>
            <a:r>
              <a:rPr lang="en-US" sz="1800" dirty="0" smtClean="0">
                <a:cs typeface="+mn-cs"/>
              </a:rPr>
              <a:t>First contacts established in September 2008</a:t>
            </a:r>
          </a:p>
          <a:p>
            <a:pPr marL="688975" lvl="1" indent="-325438" defTabSz="434975" eaLnBrk="1" hangingPunct="1">
              <a:defRPr/>
            </a:pPr>
            <a:r>
              <a:rPr lang="en-US" dirty="0" smtClean="0">
                <a:solidFill>
                  <a:srgbClr val="000080"/>
                </a:solidFill>
              </a:rPr>
              <a:t>Group since grown to over 100 contact persons</a:t>
            </a:r>
          </a:p>
          <a:p>
            <a:pPr marL="688975" lvl="1" indent="-325438" defTabSz="434975" eaLnBrk="1" hangingPunct="1">
              <a:defRPr/>
            </a:pPr>
            <a:r>
              <a:rPr lang="en-US" dirty="0" smtClean="0">
                <a:solidFill>
                  <a:srgbClr val="000080"/>
                </a:solidFill>
              </a:rPr>
              <a:t>Endorsed as an ICFA panel since summer 2009</a:t>
            </a:r>
          </a:p>
          <a:p>
            <a:pPr marL="688975" lvl="1" indent="-325438" defTabSz="434975" eaLnBrk="1" hangingPunct="1">
              <a:defRPr/>
            </a:pPr>
            <a:r>
              <a:rPr lang="en-AU" dirty="0">
                <a:solidFill>
                  <a:srgbClr val="000080"/>
                </a:solidFill>
              </a:rPr>
              <a:t>I</a:t>
            </a:r>
            <a:r>
              <a:rPr lang="en-AU" dirty="0" smtClean="0">
                <a:solidFill>
                  <a:srgbClr val="000080"/>
                </a:solidFill>
              </a:rPr>
              <a:t>nitial </a:t>
            </a:r>
            <a:r>
              <a:rPr lang="en-AU" dirty="0">
                <a:solidFill>
                  <a:srgbClr val="000080"/>
                </a:solidFill>
              </a:rPr>
              <a:t>make up of the group was driven by the coincidence of the end of data taking at several large </a:t>
            </a:r>
            <a:r>
              <a:rPr lang="en-AU" dirty="0" smtClean="0">
                <a:solidFill>
                  <a:srgbClr val="000080"/>
                </a:solidFill>
              </a:rPr>
              <a:t>colliders –</a:t>
            </a:r>
            <a:r>
              <a:rPr lang="en-AU" dirty="0" smtClean="0">
                <a:solidFill>
                  <a:srgbClr val="000080"/>
                </a:solidFill>
              </a:rPr>
              <a:t> SLAC, HERA, Tevatron - </a:t>
            </a:r>
            <a:r>
              <a:rPr lang="en-AU" dirty="0" smtClean="0">
                <a:solidFill>
                  <a:srgbClr val="000080"/>
                </a:solidFill>
              </a:rPr>
              <a:t>but now has grown </a:t>
            </a:r>
            <a:r>
              <a:rPr lang="en-AU" dirty="0">
                <a:solidFill>
                  <a:srgbClr val="000080"/>
                </a:solidFill>
              </a:rPr>
              <a:t>to include others including the LHC </a:t>
            </a:r>
            <a:r>
              <a:rPr lang="en-AU" dirty="0" smtClean="0">
                <a:solidFill>
                  <a:srgbClr val="000080"/>
                </a:solidFill>
              </a:rPr>
              <a:t>experiments</a:t>
            </a:r>
          </a:p>
          <a:p>
            <a:pPr marL="1296988" lvl="2" indent="-325438" defTabSz="434975" eaLnBrk="1" hangingPunct="1">
              <a:defRPr/>
            </a:pPr>
            <a:r>
              <a:rPr lang="en-AU" dirty="0">
                <a:solidFill>
                  <a:srgbClr val="000080"/>
                </a:solidFill>
              </a:rPr>
              <a:t>	</a:t>
            </a:r>
            <a:r>
              <a:rPr lang="en-AU" dirty="0" smtClean="0">
                <a:solidFill>
                  <a:srgbClr val="000080"/>
                </a:solidFill>
              </a:rPr>
              <a:t>	</a:t>
            </a:r>
            <a:endParaRPr lang="en-AU" dirty="0">
              <a:solidFill>
                <a:srgbClr val="000080"/>
              </a:solidFill>
            </a:endParaRPr>
          </a:p>
          <a:p>
            <a:pPr marL="342901" indent="-271463" defTabSz="434975" eaLnBrk="1" hangingPunct="1">
              <a:defRPr/>
            </a:pPr>
            <a:r>
              <a:rPr lang="en-US" sz="1800" dirty="0" smtClean="0">
                <a:cs typeface="MS Gothic" charset="0"/>
              </a:rPr>
              <a:t>Steering Committee with representatives from all members in addition to an International </a:t>
            </a:r>
            <a:r>
              <a:rPr lang="en-US" sz="1800" dirty="0">
                <a:cs typeface="MS Gothic" charset="0"/>
              </a:rPr>
              <a:t>Advisory </a:t>
            </a:r>
            <a:r>
              <a:rPr lang="en-US" sz="1800" dirty="0" smtClean="0">
                <a:cs typeface="MS Gothic" charset="0"/>
              </a:rPr>
              <a:t>Committee</a:t>
            </a:r>
            <a:endParaRPr lang="en-US" sz="1800" dirty="0">
              <a:cs typeface="MS Gothic" charset="0"/>
            </a:endParaRPr>
          </a:p>
        </p:txBody>
      </p:sp>
      <p:sp>
        <p:nvSpPr>
          <p:cNvPr id="607236" name="Rectangle 4"/>
          <p:cNvSpPr>
            <a:spLocks noChangeArrowheads="1"/>
          </p:cNvSpPr>
          <p:nvPr/>
        </p:nvSpPr>
        <p:spPr bwMode="auto">
          <a:xfrm>
            <a:off x="6602413" y="6092825"/>
            <a:ext cx="169862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428" tIns="45715" rIns="91428" bIns="45715">
            <a:spAutoFit/>
          </a:bodyPr>
          <a:lstStyle/>
          <a:p>
            <a:pPr algn="r" defTabSz="915988">
              <a:defRPr/>
            </a:pPr>
            <a:endParaRPr lang="en-GB" sz="2400" b="0">
              <a:latin typeface="Tahoma" charset="0"/>
              <a:cs typeface="+mn-cs"/>
            </a:endParaRPr>
          </a:p>
        </p:txBody>
      </p:sp>
      <p:pic>
        <p:nvPicPr>
          <p:cNvPr id="2" name="Picture 1" descr="ichep12-south-dphep-fig1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611" b="2050"/>
          <a:stretch/>
        </p:blipFill>
        <p:spPr>
          <a:xfrm>
            <a:off x="1087002" y="817902"/>
            <a:ext cx="6661922" cy="2679705"/>
          </a:xfrm>
          <a:prstGeom prst="rect">
            <a:avLst/>
          </a:prstGeom>
        </p:spPr>
      </p:pic>
      <p:pic>
        <p:nvPicPr>
          <p:cNvPr id="61445" name="Picture 13" descr="dphepbanne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3035" y="782830"/>
            <a:ext cx="4592466" cy="5418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smtClean="0">
                <a:cs typeface="+mj-cs"/>
              </a:rPr>
              <a:t>Data analysis models in HEP</a:t>
            </a:r>
          </a:p>
        </p:txBody>
      </p:sp>
      <p:pic>
        <p:nvPicPr>
          <p:cNvPr id="108546" name="Picture 3" descr="flowZEU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887413"/>
            <a:ext cx="2987675" cy="2138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8547" name="Picture 4" descr="flowCD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1138238"/>
            <a:ext cx="3411538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8548" name="Picture 5" descr="flowBABAR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0075" y="3767138"/>
            <a:ext cx="3162300" cy="234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8549" name="Picture 6" descr="flowD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2763" y="1057275"/>
            <a:ext cx="2730500" cy="194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8550" name="Picture 7" descr="cdf_logo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8838" y="1066800"/>
            <a:ext cx="36036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8551" name="Picture 8" descr="zeus_logo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638" y="2362200"/>
            <a:ext cx="36036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8552" name="Picture 9" descr="babar_small_fla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0888" y="4648200"/>
            <a:ext cx="392112" cy="71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8553" name="Picture 10" descr="flowH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9038" y="3152775"/>
            <a:ext cx="4297362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8554" name="Picture 11" descr="H1Logo_3D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3200400"/>
            <a:ext cx="38100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0988" name="Rectangle 12"/>
          <p:cNvSpPr>
            <a:spLocks noGrp="1" noChangeArrowheads="1"/>
          </p:cNvSpPr>
          <p:nvPr>
            <p:ph type="body" idx="1"/>
          </p:nvPr>
        </p:nvSpPr>
        <p:spPr>
          <a:xfrm>
            <a:off x="76200" y="4953000"/>
            <a:ext cx="5867400" cy="1143000"/>
          </a:xfrm>
        </p:spPr>
        <p:txBody>
          <a:bodyPr/>
          <a:lstStyle/>
          <a:p>
            <a:pPr marL="342900" indent="-342900" eaLnBrk="1" hangingPunct="1">
              <a:lnSpc>
                <a:spcPct val="90000"/>
              </a:lnSpc>
              <a:defRPr/>
            </a:pPr>
            <a:r>
              <a:rPr lang="en-GB" sz="1800" smtClean="0">
                <a:cs typeface="+mn-cs"/>
              </a:rPr>
              <a:t>Complicated, at first glance different</a:t>
            </a:r>
          </a:p>
          <a:p>
            <a:pPr marL="342900" indent="-342900" eaLnBrk="1" hangingPunct="1">
              <a:lnSpc>
                <a:spcPct val="90000"/>
              </a:lnSpc>
              <a:defRPr/>
            </a:pPr>
            <a:r>
              <a:rPr lang="en-GB" sz="1800" smtClean="0">
                <a:cs typeface="+mn-cs"/>
              </a:rPr>
              <a:t>Familiar descriptions of data analysis chain, from reconstruction to analysis level</a:t>
            </a:r>
          </a:p>
          <a:p>
            <a:pPr marL="742950" lvl="1" indent="-285750" eaLnBrk="1" hangingPunct="1">
              <a:lnSpc>
                <a:spcPct val="90000"/>
              </a:lnSpc>
              <a:defRPr/>
            </a:pPr>
            <a:r>
              <a:rPr lang="en-GB" sz="1400" smtClean="0">
                <a:solidFill>
                  <a:srgbClr val="000080"/>
                </a:solidFill>
              </a:rPr>
              <a:t>RAW (</a:t>
            </a:r>
            <a:r>
              <a:rPr lang="en-GB" sz="1400" smtClean="0">
                <a:solidFill>
                  <a:srgbClr val="000080"/>
                </a:solidFill>
                <a:sym typeface="Symbol" charset="0"/>
              </a:rPr>
              <a:t> </a:t>
            </a:r>
            <a:r>
              <a:rPr lang="en-GB" sz="1400" smtClean="0">
                <a:solidFill>
                  <a:srgbClr val="000080"/>
                </a:solidFill>
              </a:rPr>
              <a:t>POT )</a:t>
            </a:r>
            <a:r>
              <a:rPr lang="en-GB" sz="1400" smtClean="0">
                <a:solidFill>
                  <a:srgbClr val="000080"/>
                </a:solidFill>
                <a:sym typeface="Symbol" charset="0"/>
              </a:rPr>
              <a:t> </a:t>
            </a:r>
            <a:r>
              <a:rPr lang="en-GB" sz="1400" smtClean="0">
                <a:solidFill>
                  <a:srgbClr val="000080"/>
                </a:solidFill>
              </a:rPr>
              <a:t>DST </a:t>
            </a:r>
            <a:r>
              <a:rPr lang="en-GB" sz="1400" smtClean="0">
                <a:solidFill>
                  <a:srgbClr val="000080"/>
                </a:solidFill>
                <a:sym typeface="Symbol" charset="0"/>
              </a:rPr>
              <a:t> </a:t>
            </a:r>
            <a:r>
              <a:rPr lang="en-GB" sz="1400" smtClean="0">
                <a:solidFill>
                  <a:srgbClr val="000080"/>
                </a:solidFill>
              </a:rPr>
              <a:t>ntuple</a:t>
            </a:r>
            <a:r>
              <a:rPr lang="en-GB" sz="1400" i="1" smtClean="0">
                <a:solidFill>
                  <a:srgbClr val="000080"/>
                </a:solidFill>
              </a:rPr>
              <a:t> </a:t>
            </a:r>
            <a:r>
              <a:rPr lang="en-GB" sz="1400" smtClean="0">
                <a:solidFill>
                  <a:srgbClr val="000080"/>
                </a:solidFill>
                <a:sym typeface="Symbol" charset="0"/>
              </a:rPr>
              <a:t> </a:t>
            </a:r>
            <a:r>
              <a:rPr lang="en-GB" sz="1400" smtClean="0">
                <a:solidFill>
                  <a:srgbClr val="000080"/>
                </a:solidFill>
              </a:rPr>
              <a:t>analysis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593" name="Picture 4" descr="lhcModel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9538" y="846138"/>
            <a:ext cx="3505200" cy="263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7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smtClean="0">
                <a:cs typeface="+mj-cs"/>
              </a:rPr>
              <a:t>Data analysis models in HEP in the LHC era</a:t>
            </a:r>
          </a:p>
        </p:txBody>
      </p:sp>
      <p:sp>
        <p:nvSpPr>
          <p:cNvPr id="927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19088" y="4160838"/>
            <a:ext cx="3805237" cy="17557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GB" sz="1800" smtClean="0">
                <a:cs typeface="+mn-cs"/>
              </a:rPr>
              <a:t>More skims - </a:t>
            </a:r>
            <a:r>
              <a:rPr lang="en-GB" sz="1800" i="1" smtClean="0">
                <a:cs typeface="+mn-cs"/>
              </a:rPr>
              <a:t>yes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sz="1800" smtClean="0">
                <a:cs typeface="+mn-cs"/>
              </a:rPr>
              <a:t>More distribution </a:t>
            </a:r>
            <a:r>
              <a:rPr lang="en-GB" sz="1800" i="1" smtClean="0">
                <a:cs typeface="+mn-cs"/>
              </a:rPr>
              <a:t>- certainly</a:t>
            </a:r>
            <a:endParaRPr lang="en-GB" sz="1800" smtClean="0">
              <a:cs typeface="+mn-cs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GB" sz="1800" smtClean="0">
                <a:cs typeface="+mn-cs"/>
              </a:rPr>
              <a:t>More complexity - </a:t>
            </a:r>
            <a:r>
              <a:rPr lang="en-GB" sz="1800" i="1" smtClean="0">
                <a:cs typeface="+mn-cs"/>
              </a:rPr>
              <a:t>perhaps..</a:t>
            </a:r>
            <a:endParaRPr lang="en-GB" sz="1800" smtClean="0">
              <a:cs typeface="+mn-cs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GB" sz="1800" smtClean="0">
                <a:cs typeface="+mn-cs"/>
              </a:rPr>
              <a:t>Data placement is key, but analysis-wise it</a:t>
            </a:r>
            <a:r>
              <a:rPr lang="ja-JP" altLang="en-GB" sz="1800" smtClean="0">
                <a:latin typeface="Arial"/>
                <a:cs typeface="+mn-cs"/>
              </a:rPr>
              <a:t>’</a:t>
            </a:r>
            <a:r>
              <a:rPr lang="en-GB" sz="1800" smtClean="0">
                <a:cs typeface="+mn-cs"/>
              </a:rPr>
              <a:t>s still very similar to what we had before </a:t>
            </a:r>
          </a:p>
        </p:txBody>
      </p:sp>
      <p:pic>
        <p:nvPicPr>
          <p:cNvPr id="110596" name="Picture 6" descr="lhcModel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781050"/>
            <a:ext cx="4918075" cy="307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0597" name="Picture 5" descr="lhcModel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5"/>
          <a:stretch>
            <a:fillRect/>
          </a:stretch>
        </p:blipFill>
        <p:spPr bwMode="auto">
          <a:xfrm>
            <a:off x="4318000" y="3462338"/>
            <a:ext cx="3570288" cy="276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 of information from the (pre-LHC) experiments</a:t>
            </a:r>
            <a:endParaRPr lang="en-GB" dirty="0"/>
          </a:p>
        </p:txBody>
      </p:sp>
      <p:pic>
        <p:nvPicPr>
          <p:cNvPr id="4" name="Picture 3" descr="tableOfExperiment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713" y="762908"/>
            <a:ext cx="7535333" cy="5542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1396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multi-preservation level tool: RECAST</a:t>
            </a:r>
            <a:endParaRPr lang="en-GB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82574" y="881140"/>
            <a:ext cx="8752569" cy="1283908"/>
          </a:xfrm>
          <a:prstGeom prst="rect">
            <a:avLst/>
          </a:prstGeom>
        </p:spPr>
        <p:txBody>
          <a:bodyPr/>
          <a:lstStyle>
            <a:lvl1pPr marL="265113" indent="-265113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628650" indent="-184150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charset="0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2pPr>
            <a:lvl3pPr marL="1236663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charset="0"/>
              <a:defRPr sz="1200">
                <a:solidFill>
                  <a:schemeClr val="tx1"/>
                </a:solidFill>
                <a:latin typeface="+mn-lt"/>
                <a:ea typeface="+mn-ea"/>
              </a:defRPr>
            </a:lvl3pPr>
            <a:lvl4pPr marL="164465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charset="0"/>
              <a:buChar char="§"/>
              <a:defRPr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eaLnBrk="1" hangingPunct="1">
              <a:defRPr/>
            </a:pPr>
            <a:r>
              <a:rPr lang="en-AU" b="0" dirty="0"/>
              <a:t>Framework developed to extend </a:t>
            </a:r>
            <a:r>
              <a:rPr lang="en-AU" b="0" dirty="0" smtClean="0"/>
              <a:t>impact </a:t>
            </a:r>
            <a:r>
              <a:rPr lang="en-AU" b="0" dirty="0"/>
              <a:t>of existing </a:t>
            </a:r>
            <a:r>
              <a:rPr lang="en-AU" b="0" dirty="0" smtClean="0"/>
              <a:t>analyses</a:t>
            </a:r>
          </a:p>
          <a:p>
            <a:pPr eaLnBrk="1" hangingPunct="1">
              <a:defRPr/>
            </a:pPr>
            <a:r>
              <a:rPr lang="en-AU" b="0" dirty="0" smtClean="0"/>
              <a:t>Complementary approach of analysis archival, encapsulating the full event selection, data, backgrounds, systematics</a:t>
            </a:r>
          </a:p>
        </p:txBody>
      </p:sp>
      <p:pic>
        <p:nvPicPr>
          <p:cNvPr id="3" name="Picture 2" descr="recas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715" y="2043087"/>
            <a:ext cx="4160761" cy="298630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426475" y="749906"/>
            <a:ext cx="1724851" cy="338554"/>
          </a:xfrm>
          <a:prstGeom prst="rect">
            <a:avLst/>
          </a:prstGeom>
          <a:solidFill>
            <a:srgbClr val="FFCC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arXiv:1010.2506</a:t>
            </a:r>
            <a:endParaRPr lang="en-GB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77739" y="2291432"/>
            <a:ext cx="4209597" cy="2425711"/>
          </a:xfrm>
          <a:prstGeom prst="rect">
            <a:avLst/>
          </a:prstGeom>
        </p:spPr>
        <p:txBody>
          <a:bodyPr/>
          <a:lstStyle>
            <a:lvl1pPr marL="265113" indent="-265113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628650" indent="-184150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charset="0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2pPr>
            <a:lvl3pPr marL="1236663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charset="0"/>
              <a:defRPr sz="1200">
                <a:solidFill>
                  <a:schemeClr val="tx1"/>
                </a:solidFill>
                <a:latin typeface="+mn-lt"/>
                <a:ea typeface="+mn-ea"/>
              </a:defRPr>
            </a:lvl3pPr>
            <a:lvl4pPr marL="164465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charset="0"/>
              <a:buChar char="§"/>
              <a:defRPr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eaLnBrk="1" hangingPunct="1">
              <a:defRPr/>
            </a:pPr>
            <a:r>
              <a:rPr lang="en-AU" b="0" dirty="0" smtClean="0"/>
              <a:t>Idea is to </a:t>
            </a:r>
            <a:r>
              <a:rPr lang="en-AU" i="1" dirty="0" smtClean="0"/>
              <a:t>recast</a:t>
            </a:r>
            <a:r>
              <a:rPr lang="en-AU" b="0" dirty="0" smtClean="0"/>
              <a:t> existing physics search results to constrain alternate model scenarios </a:t>
            </a:r>
          </a:p>
          <a:p>
            <a:pPr lvl="1" eaLnBrk="1" hangingPunct="1">
              <a:defRPr/>
            </a:pPr>
            <a:r>
              <a:rPr lang="en-AU" b="0" dirty="0" smtClean="0">
                <a:solidFill>
                  <a:srgbClr val="000080"/>
                </a:solidFill>
              </a:rPr>
              <a:t>Complete information from original analysis contained in the data</a:t>
            </a:r>
          </a:p>
          <a:p>
            <a:pPr lvl="1" eaLnBrk="1" hangingPunct="1">
              <a:defRPr/>
            </a:pPr>
            <a:r>
              <a:rPr lang="en-AU" b="0" dirty="0" smtClean="0">
                <a:solidFill>
                  <a:srgbClr val="000080"/>
                </a:solidFill>
              </a:rPr>
              <a:t>Already performed on ALEPH data, LHC experiments investigating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77739" y="4916112"/>
            <a:ext cx="8752569" cy="1591125"/>
          </a:xfrm>
          <a:prstGeom prst="rect">
            <a:avLst/>
          </a:prstGeom>
        </p:spPr>
        <p:txBody>
          <a:bodyPr/>
          <a:lstStyle>
            <a:lvl1pPr marL="265113" indent="-265113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628650" indent="-184150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charset="0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2pPr>
            <a:lvl3pPr marL="1236663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charset="0"/>
              <a:defRPr sz="1200">
                <a:solidFill>
                  <a:schemeClr val="tx1"/>
                </a:solidFill>
                <a:latin typeface="+mn-lt"/>
                <a:ea typeface="+mn-ea"/>
              </a:defRPr>
            </a:lvl3pPr>
            <a:lvl4pPr marL="164465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charset="0"/>
              <a:buChar char="§"/>
              <a:defRPr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eaLnBrk="1" hangingPunct="1">
              <a:defRPr/>
            </a:pPr>
            <a:r>
              <a:rPr lang="en-AU" b="0" dirty="0" smtClean="0"/>
              <a:t>RECAST does not fit directly into the DPHEP preservation levels</a:t>
            </a:r>
          </a:p>
          <a:p>
            <a:pPr lvl="1" eaLnBrk="1" hangingPunct="1">
              <a:defRPr/>
            </a:pPr>
            <a:r>
              <a:rPr lang="en-AU" b="0" dirty="0" smtClean="0">
                <a:solidFill>
                  <a:srgbClr val="000080"/>
                </a:solidFill>
              </a:rPr>
              <a:t>Levels 3 and 4 are in the back-end, containing the complete archived analyses</a:t>
            </a:r>
          </a:p>
          <a:p>
            <a:pPr lvl="1" eaLnBrk="1" hangingPunct="1">
              <a:defRPr/>
            </a:pPr>
            <a:r>
              <a:rPr lang="en-AU" b="0" dirty="0" smtClean="0">
                <a:solidFill>
                  <a:srgbClr val="000080"/>
                </a:solidFill>
              </a:rPr>
              <a:t>However, only the selection in the publication is preserved, it could also be described as additional information, more like level 1</a:t>
            </a:r>
          </a:p>
        </p:txBody>
      </p:sp>
    </p:spTree>
    <p:extLst>
      <p:ext uri="{BB962C8B-B14F-4D97-AF65-F5344CB8AC3E}">
        <p14:creationId xmlns:p14="http://schemas.microsoft.com/office/powerpoint/2010/main" val="27959560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Changing face of the HERA collaborations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2575" y="3379554"/>
            <a:ext cx="8861425" cy="2896311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H1 moved to a new collaboration management model in July 2012</a:t>
            </a:r>
          </a:p>
          <a:p>
            <a:pPr lvl="1">
              <a:defRPr/>
            </a:pPr>
            <a:r>
              <a:rPr lang="en-GB" dirty="0" smtClean="0">
                <a:solidFill>
                  <a:srgbClr val="000090"/>
                </a:solidFill>
              </a:rPr>
              <a:t>Formation of </a:t>
            </a:r>
            <a:r>
              <a:rPr lang="en-GB" b="1" i="1" dirty="0" smtClean="0">
                <a:solidFill>
                  <a:srgbClr val="000090"/>
                </a:solidFill>
              </a:rPr>
              <a:t>H1 Physics Board</a:t>
            </a:r>
            <a:r>
              <a:rPr lang="en-GB" dirty="0" smtClean="0">
                <a:solidFill>
                  <a:srgbClr val="000090"/>
                </a:solidFill>
              </a:rPr>
              <a:t>, to replace Collaboration Board (institute based)</a:t>
            </a:r>
          </a:p>
          <a:p>
            <a:pPr lvl="1">
              <a:defRPr/>
            </a:pPr>
            <a:r>
              <a:rPr lang="en-GB" dirty="0" smtClean="0">
                <a:solidFill>
                  <a:srgbClr val="000090"/>
                </a:solidFill>
              </a:rPr>
              <a:t>Future author list policies also set down in new constitution approved by collaboration</a:t>
            </a:r>
            <a:r>
              <a:rPr lang="en-GB" dirty="0" smtClean="0"/>
              <a:t> </a:t>
            </a:r>
          </a:p>
          <a:p>
            <a:pPr lvl="2">
              <a:defRPr/>
            </a:pPr>
            <a:endParaRPr lang="en-GB" dirty="0" smtClean="0"/>
          </a:p>
          <a:p>
            <a:pPr>
              <a:defRPr/>
            </a:pPr>
            <a:r>
              <a:rPr lang="en-GB" dirty="0" smtClean="0"/>
              <a:t>ZEUS (and HERMES) management teams retain same model as before, but similarly to H1 the collaborating institute layer is now removed</a:t>
            </a:r>
          </a:p>
          <a:p>
            <a:pPr lvl="1">
              <a:defRPr/>
            </a:pPr>
            <a:r>
              <a:rPr lang="en-GB" dirty="0">
                <a:solidFill>
                  <a:srgbClr val="000090"/>
                </a:solidFill>
              </a:rPr>
              <a:t>R</a:t>
            </a:r>
            <a:r>
              <a:rPr lang="en-GB" dirty="0" smtClean="0">
                <a:solidFill>
                  <a:srgbClr val="000090"/>
                </a:solidFill>
              </a:rPr>
              <a:t>emaining physics ZEUS working groups are now consolidated to a single physics group</a:t>
            </a:r>
          </a:p>
          <a:p>
            <a:pPr lvl="1">
              <a:defRPr/>
            </a:pPr>
            <a:endParaRPr lang="en-GB" dirty="0"/>
          </a:p>
        </p:txBody>
      </p:sp>
      <p:pic>
        <p:nvPicPr>
          <p:cNvPr id="4" name="Picture 3" descr="newH1Structur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2207" y="801800"/>
            <a:ext cx="5358171" cy="2426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8271271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75" y="103188"/>
            <a:ext cx="8520113" cy="544512"/>
          </a:xfrm>
        </p:spPr>
        <p:txBody>
          <a:bodyPr/>
          <a:lstStyle/>
          <a:p>
            <a:r>
              <a:rPr lang="en-GB" dirty="0" smtClean="0"/>
              <a:t>DPHEP person power</a:t>
            </a:r>
            <a:br>
              <a:rPr lang="en-GB" dirty="0" smtClean="0"/>
            </a:br>
            <a:r>
              <a:rPr lang="en-GB" dirty="0" smtClean="0"/>
              <a:t> requirements</a:t>
            </a:r>
            <a:endParaRPr lang="en-GB" dirty="0"/>
          </a:p>
        </p:txBody>
      </p:sp>
      <p:pic>
        <p:nvPicPr>
          <p:cNvPr id="5" name="Picture 4" descr="fteTabl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4722" y="0"/>
            <a:ext cx="567593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796081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LEP Paper Tables</a:t>
            </a:r>
            <a:endParaRPr lang="en-GB" dirty="0"/>
          </a:p>
        </p:txBody>
      </p:sp>
      <p:pic>
        <p:nvPicPr>
          <p:cNvPr id="4" name="Picture 3" descr="lepTab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745" y="912566"/>
            <a:ext cx="7414381" cy="5262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27834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4435" name="Rectangle 3"/>
          <p:cNvSpPr>
            <a:spLocks noGrp="1" noChangeArrowheads="1"/>
          </p:cNvSpPr>
          <p:nvPr>
            <p:ph type="title"/>
          </p:nvPr>
        </p:nvSpPr>
        <p:spPr>
          <a:xfrm>
            <a:off x="292100" y="103188"/>
            <a:ext cx="8851900" cy="544512"/>
          </a:xfrm>
        </p:spPr>
        <p:txBody>
          <a:bodyPr/>
          <a:lstStyle/>
          <a:p>
            <a:pPr eaLnBrk="1" hangingPunct="1">
              <a:defRPr/>
            </a:pPr>
            <a:r>
              <a:rPr lang="en-GB" dirty="0" smtClean="0">
                <a:cs typeface="+mj-cs"/>
              </a:rPr>
              <a:t>DPHEP: An international </a:t>
            </a:r>
            <a:r>
              <a:rPr lang="en-GB" dirty="0">
                <a:cs typeface="+mj-cs"/>
              </a:rPr>
              <a:t>s</a:t>
            </a:r>
            <a:r>
              <a:rPr lang="en-GB" dirty="0" smtClean="0">
                <a:cs typeface="+mj-cs"/>
              </a:rPr>
              <a:t>tudy </a:t>
            </a:r>
            <a:r>
              <a:rPr lang="en-GB" dirty="0">
                <a:cs typeface="+mj-cs"/>
              </a:rPr>
              <a:t>g</a:t>
            </a:r>
            <a:r>
              <a:rPr lang="en-GB" dirty="0" smtClean="0">
                <a:cs typeface="+mj-cs"/>
              </a:rPr>
              <a:t>roup on data </a:t>
            </a:r>
            <a:r>
              <a:rPr lang="en-GB" dirty="0">
                <a:cs typeface="+mj-cs"/>
              </a:rPr>
              <a:t>p</a:t>
            </a:r>
            <a:r>
              <a:rPr lang="en-GB" dirty="0" smtClean="0">
                <a:cs typeface="+mj-cs"/>
              </a:rPr>
              <a:t>reservation</a:t>
            </a:r>
          </a:p>
        </p:txBody>
      </p:sp>
      <p:pic>
        <p:nvPicPr>
          <p:cNvPr id="63490" name="Picture 3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" y="1066800"/>
            <a:ext cx="1090613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491" name="Picture 32" descr="d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1138" y="1098550"/>
            <a:ext cx="1414462" cy="74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492" name="Picture 33" descr="babar_small_fla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7538" y="811213"/>
            <a:ext cx="619125" cy="113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493" name="Picture 35" descr="cdf_logo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0838" y="1068388"/>
            <a:ext cx="792162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494" name="Picture 36" descr="Belle-logo-small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6538" y="1063625"/>
            <a:ext cx="1033462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495" name="Picture 38" descr="hermes_logo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1763" y="1065213"/>
            <a:ext cx="1036637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496" name="Picture 40" descr="zeus-logoNew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0975" y="1068388"/>
            <a:ext cx="885825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497" name="Picture 49" descr="logo-kek-out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4" t="5559" r="2164" b="5559"/>
          <a:stretch>
            <a:fillRect/>
          </a:stretch>
        </p:blipFill>
        <p:spPr bwMode="auto">
          <a:xfrm>
            <a:off x="6175375" y="2233613"/>
            <a:ext cx="2162175" cy="78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498" name="Picture 50" descr="DESY-Logo-cyan-RGB_ger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7150" y="2259013"/>
            <a:ext cx="792163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499" name="Picture 51" descr="ATLAS_LOGO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5913" y="2182813"/>
            <a:ext cx="655637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500" name="Picture 52" descr="ALICE-CERN-Logo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2147"/>
          <a:stretch>
            <a:fillRect/>
          </a:stretch>
        </p:blipFill>
        <p:spPr bwMode="auto">
          <a:xfrm>
            <a:off x="492125" y="2259013"/>
            <a:ext cx="911225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501" name="Picture 53" descr="lhcblogo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6963" y="2259013"/>
            <a:ext cx="1119187" cy="776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502" name="Picture 54" descr="CMS_logo_col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9838" y="2259013"/>
            <a:ext cx="798512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503" name="Picture 55" descr="fermilab_logo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4425" y="3435350"/>
            <a:ext cx="792163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504" name="Picture 56" descr="CERN-logo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488" y="4378325"/>
            <a:ext cx="860425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505" name="Picture 57" descr="slacLogo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2538" y="3449638"/>
            <a:ext cx="1931987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506" name="Picture 58" descr="ihep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3465513"/>
            <a:ext cx="4494213" cy="75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507" name="Picture 59" descr="JLab_logo_white1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5475" y="4343400"/>
            <a:ext cx="2508250" cy="78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508" name="Picture 60" descr="stfc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391" r="7874" b="22391"/>
          <a:stretch>
            <a:fillRect/>
          </a:stretch>
        </p:blipFill>
        <p:spPr bwMode="auto">
          <a:xfrm>
            <a:off x="4384675" y="4365625"/>
            <a:ext cx="3840163" cy="74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509" name="Picture 63" descr="BNL_Logo_Small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7150" y="5353050"/>
            <a:ext cx="2093913" cy="766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510" name="Picture 64" descr="DOE_Logo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25" y="5164138"/>
            <a:ext cx="1000125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511" name="Picture 65" descr="inspire_logo"/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500" y="5367338"/>
            <a:ext cx="3062288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2100" y="103188"/>
            <a:ext cx="8748312" cy="544512"/>
          </a:xfrm>
        </p:spPr>
        <p:txBody>
          <a:bodyPr/>
          <a:lstStyle/>
          <a:p>
            <a:r>
              <a:rPr lang="en-GB" dirty="0" err="1" smtClean="0"/>
              <a:t>dphep.org</a:t>
            </a:r>
            <a:endParaRPr lang="en-GB" dirty="0"/>
          </a:p>
        </p:txBody>
      </p:sp>
      <p:pic>
        <p:nvPicPr>
          <p:cNvPr id="5" name="Picture 4" descr="dphepOr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0900"/>
            <a:ext cx="9144000" cy="5149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32157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2_DESY_Vortrag_3-1">
  <a:themeElements>
    <a:clrScheme name="2_DESY_Vortrag_3-1 14">
      <a:dk1>
        <a:srgbClr val="000000"/>
      </a:dk1>
      <a:lt1>
        <a:srgbClr val="FFFFFF"/>
      </a:lt1>
      <a:dk2>
        <a:srgbClr val="FFFFFF"/>
      </a:dk2>
      <a:lt2>
        <a:srgbClr val="808080"/>
      </a:lt2>
      <a:accent1>
        <a:srgbClr val="00A5EB"/>
      </a:accent1>
      <a:accent2>
        <a:srgbClr val="F28E00"/>
      </a:accent2>
      <a:accent3>
        <a:srgbClr val="FFFFFF"/>
      </a:accent3>
      <a:accent4>
        <a:srgbClr val="000000"/>
      </a:accent4>
      <a:accent5>
        <a:srgbClr val="AACFF3"/>
      </a:accent5>
      <a:accent6>
        <a:srgbClr val="DB8000"/>
      </a:accent6>
      <a:hlink>
        <a:srgbClr val="00A5EB"/>
      </a:hlink>
      <a:folHlink>
        <a:srgbClr val="808080"/>
      </a:folHlink>
    </a:clrScheme>
    <a:fontScheme name="2_DESY_Vortrag_3-1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2_DESY_Vortrag_3-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A5EB"/>
        </a:accent1>
        <a:accent2>
          <a:srgbClr val="F28E00"/>
        </a:accent2>
        <a:accent3>
          <a:srgbClr val="FFFFFF"/>
        </a:accent3>
        <a:accent4>
          <a:srgbClr val="000000"/>
        </a:accent4>
        <a:accent5>
          <a:srgbClr val="AACFF3"/>
        </a:accent5>
        <a:accent6>
          <a:srgbClr val="DB8000"/>
        </a:accent6>
        <a:hlink>
          <a:srgbClr val="00A5E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14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A5EB"/>
        </a:accent1>
        <a:accent2>
          <a:srgbClr val="F28E00"/>
        </a:accent2>
        <a:accent3>
          <a:srgbClr val="FFFFFF"/>
        </a:accent3>
        <a:accent4>
          <a:srgbClr val="000000"/>
        </a:accent4>
        <a:accent5>
          <a:srgbClr val="AACFF3"/>
        </a:accent5>
        <a:accent6>
          <a:srgbClr val="DB8000"/>
        </a:accent6>
        <a:hlink>
          <a:srgbClr val="00A5EB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Watermark</Template>
  <TotalTime>35043</TotalTime>
  <Words>5038</Words>
  <Application>Microsoft Macintosh PowerPoint</Application>
  <PresentationFormat>On-screen Show (4:3)</PresentationFormat>
  <Paragraphs>640</Paragraphs>
  <Slides>76</Slides>
  <Notes>19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76</vt:i4>
      </vt:variant>
    </vt:vector>
  </HeadingPairs>
  <TitlesOfParts>
    <vt:vector size="77" baseType="lpstr">
      <vt:lpstr>2_DESY_Vortrag_3-1</vt:lpstr>
      <vt:lpstr>DPHEP: From Study Group to Collaboration.</vt:lpstr>
      <vt:lpstr>Experimental particle physics in the collider era</vt:lpstr>
      <vt:lpstr>The last years have seen the end of several experiments</vt:lpstr>
      <vt:lpstr>The last years have seen the end of several experiments</vt:lpstr>
      <vt:lpstr>What do you do when the collisions have stopped ?</vt:lpstr>
      <vt:lpstr>The difficulties of data preservation in HEP</vt:lpstr>
      <vt:lpstr>DPHEP: An international study group on data preservation</vt:lpstr>
      <vt:lpstr>DPHEP: An international study group on data preservation</vt:lpstr>
      <vt:lpstr>dphep.org</vt:lpstr>
      <vt:lpstr>DPHEP: An international study group on data preservation</vt:lpstr>
      <vt:lpstr>Large scale DPHEP publication</vt:lpstr>
      <vt:lpstr>DASPOS</vt:lpstr>
      <vt:lpstr>daspos.crc.nd.edu</vt:lpstr>
      <vt:lpstr>Building the physics case: Reasons to preserve HEP data </vt:lpstr>
      <vt:lpstr>Example: Revisit old measurements or perform new ones</vt:lpstr>
      <vt:lpstr>And what about LHC 900 GeV and 2.32 TeV data? 7 TeV data?</vt:lpstr>
      <vt:lpstr>An important question: What is HEP data?</vt:lpstr>
      <vt:lpstr>DPHEP models of HEP data preservation</vt:lpstr>
      <vt:lpstr>Level 1: Documentation</vt:lpstr>
      <vt:lpstr>Level 2: Simplified formats for outreach</vt:lpstr>
      <vt:lpstr>Technical projects: Levels 3 and 4</vt:lpstr>
      <vt:lpstr>Summary and future working directions of DPHEP</vt:lpstr>
      <vt:lpstr>EXTRAS</vt:lpstr>
      <vt:lpstr>Support for data preservation in the HEP community</vt:lpstr>
      <vt:lpstr>Support for data preservation in the HEP community</vt:lpstr>
      <vt:lpstr>Transition scenario and resources at the experimental level</vt:lpstr>
      <vt:lpstr>Long term completion of the physics programme</vt:lpstr>
      <vt:lpstr>Long term completion of the physics programme</vt:lpstr>
      <vt:lpstr>Cross-collaboration combinations of physics results</vt:lpstr>
      <vt:lpstr>Level 1: Documentation</vt:lpstr>
      <vt:lpstr>H1 Theses</vt:lpstr>
      <vt:lpstr>Documentation projects with INSPIRE</vt:lpstr>
      <vt:lpstr>Documentation projects with INSPIRE</vt:lpstr>
      <vt:lpstr>Documentation projects with INSPIRE</vt:lpstr>
      <vt:lpstr>Documentation projects with INSPIRE</vt:lpstr>
      <vt:lpstr>INSPIRE: Paper histories</vt:lpstr>
      <vt:lpstr>INSPIRE: Paper histories</vt:lpstr>
      <vt:lpstr>Initiatives in other fields</vt:lpstr>
      <vt:lpstr>HEP outreach initiatives</vt:lpstr>
      <vt:lpstr>Science Hack Day: Increasing the access to LHC data</vt:lpstr>
      <vt:lpstr>Some Outreach activity within DPHEP</vt:lpstr>
      <vt:lpstr>HERA data for preservation</vt:lpstr>
      <vt:lpstr>HERA data for preservation</vt:lpstr>
      <vt:lpstr>Long term archival storage for the HERA data</vt:lpstr>
      <vt:lpstr>Isn’t it obvious, virtualisation will solve everything?</vt:lpstr>
      <vt:lpstr>Freezing vs rolling</vt:lpstr>
      <vt:lpstr>Pizza Preservation</vt:lpstr>
      <vt:lpstr>The Software Preservation System @ DESY</vt:lpstr>
      <vt:lpstr>The Software Preservation System @ DESY</vt:lpstr>
      <vt:lpstr>The Software Preservation System @ DESY</vt:lpstr>
      <vt:lpstr>The Software Preservation System @ DESY</vt:lpstr>
      <vt:lpstr>The Software Preservation System @ DESY</vt:lpstr>
      <vt:lpstr>First test runs in pilot project at CHEP 2010</vt:lpstr>
      <vt:lpstr>The sp-system: Towards the full implementation</vt:lpstr>
      <vt:lpstr>Running jobs in the sp-system</vt:lpstr>
      <vt:lpstr>Running jobs in the sp-system</vt:lpstr>
      <vt:lpstr>Running jobs in the sp-system</vt:lpstr>
      <vt:lpstr>Running jobs in the sp-system</vt:lpstr>
      <vt:lpstr>First sketch of H1 tests</vt:lpstr>
      <vt:lpstr>First sketch of H1 tests </vt:lpstr>
      <vt:lpstr>Example structure of experimental tests: H1 (Level 4) </vt:lpstr>
      <vt:lpstr>Example structure of experiment tests: ZEUS (Level 3 + MC chain)</vt:lpstr>
      <vt:lpstr>Putting it all together</vt:lpstr>
      <vt:lpstr>Putting it all together</vt:lpstr>
      <vt:lpstr>Putting it all together</vt:lpstr>
      <vt:lpstr>Digesting the validation results</vt:lpstr>
      <vt:lpstr>Deployment</vt:lpstr>
      <vt:lpstr>The BaBar Long Term Data Access archival system</vt:lpstr>
      <vt:lpstr>The BaBar Long Term Data Access archival system</vt:lpstr>
      <vt:lpstr>Data analysis models in HEP</vt:lpstr>
      <vt:lpstr>Data analysis models in HEP in the LHC era</vt:lpstr>
      <vt:lpstr>Summary of information from the (pre-LHC) experiments</vt:lpstr>
      <vt:lpstr>A multi-preservation level tool: RECAST</vt:lpstr>
      <vt:lpstr>Changing face of the HERA collaborations</vt:lpstr>
      <vt:lpstr>DPHEP person power  requirements</vt:lpstr>
      <vt:lpstr>LEP Paper Tables</vt:lpstr>
    </vt:vector>
  </TitlesOfParts>
  <Company>DESY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sommera</dc:creator>
  <cp:lastModifiedBy>David South</cp:lastModifiedBy>
  <cp:revision>745</cp:revision>
  <cp:lastPrinted>2012-07-01T17:42:38Z</cp:lastPrinted>
  <dcterms:created xsi:type="dcterms:W3CDTF">2008-04-14T12:45:38Z</dcterms:created>
  <dcterms:modified xsi:type="dcterms:W3CDTF">2013-04-25T08:38:46Z</dcterms:modified>
</cp:coreProperties>
</file>