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6" r:id="rId1"/>
    <p:sldMasterId id="2147483750" r:id="rId2"/>
  </p:sldMasterIdLst>
  <p:notesMasterIdLst>
    <p:notesMasterId r:id="rId28"/>
  </p:notesMasterIdLst>
  <p:sldIdLst>
    <p:sldId id="555" r:id="rId3"/>
    <p:sldId id="489" r:id="rId4"/>
    <p:sldId id="573" r:id="rId5"/>
    <p:sldId id="575" r:id="rId6"/>
    <p:sldId id="443" r:id="rId7"/>
    <p:sldId id="577" r:id="rId8"/>
    <p:sldId id="578" r:id="rId9"/>
    <p:sldId id="533" r:id="rId10"/>
    <p:sldId id="441" r:id="rId11"/>
    <p:sldId id="583" r:id="rId12"/>
    <p:sldId id="580" r:id="rId13"/>
    <p:sldId id="454" r:id="rId14"/>
    <p:sldId id="565" r:id="rId15"/>
    <p:sldId id="587" r:id="rId16"/>
    <p:sldId id="569" r:id="rId17"/>
    <p:sldId id="591" r:id="rId18"/>
    <p:sldId id="567" r:id="rId19"/>
    <p:sldId id="600" r:id="rId20"/>
    <p:sldId id="595" r:id="rId21"/>
    <p:sldId id="596" r:id="rId22"/>
    <p:sldId id="597" r:id="rId23"/>
    <p:sldId id="599" r:id="rId24"/>
    <p:sldId id="598" r:id="rId25"/>
    <p:sldId id="601" r:id="rId26"/>
    <p:sldId id="590" r:id="rId27"/>
  </p:sldIdLst>
  <p:sldSz cx="9144000" cy="6858000" type="screen4x3"/>
  <p:notesSz cx="6946900" cy="9220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dward Nissen" initials="EN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FF99CC"/>
    <a:srgbClr val="0033CC"/>
    <a:srgbClr val="FF00FF"/>
    <a:srgbClr val="FFCCCC"/>
    <a:srgbClr val="008000"/>
    <a:srgbClr val="CC0099"/>
    <a:srgbClr val="003399"/>
    <a:srgbClr val="3366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9" autoAdjust="0"/>
    <p:restoredTop sz="94609" autoAdjust="0"/>
  </p:normalViewPr>
  <p:slideViewPr>
    <p:cSldViewPr snapToGrid="0" snapToObjects="1">
      <p:cViewPr varScale="1">
        <p:scale>
          <a:sx n="70" d="100"/>
          <a:sy n="70" d="100"/>
        </p:scale>
        <p:origin x="-153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808398950131586E-2"/>
          <c:y val="2.8252470279450399E-2"/>
          <c:w val="0.92394225721784773"/>
          <c:h val="0.87891586468358696"/>
        </c:manualLayout>
      </c:layout>
      <c:scatterChart>
        <c:scatterStyle val="smoothMarker"/>
        <c:varyColors val="0"/>
        <c:ser>
          <c:idx val="0"/>
          <c:order val="0"/>
          <c:tx>
            <c:v>Luminosity</c:v>
          </c:tx>
          <c:yVal>
            <c:numRef>
              <c:f>Sheet1!$A$1:$A$4</c:f>
              <c:numCache>
                <c:formatCode>General</c:formatCode>
                <c:ptCount val="4"/>
                <c:pt idx="0">
                  <c:v>0.41000000000000031</c:v>
                </c:pt>
                <c:pt idx="1">
                  <c:v>1.1000000000000001</c:v>
                </c:pt>
                <c:pt idx="2">
                  <c:v>3.3</c:v>
                </c:pt>
                <c:pt idx="3">
                  <c:v>5.6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421952"/>
        <c:axId val="73423488"/>
      </c:scatterChart>
      <c:valAx>
        <c:axId val="73421952"/>
        <c:scaling>
          <c:orientation val="minMax"/>
          <c:max val="4.5"/>
          <c:min val="0.5"/>
        </c:scaling>
        <c:delete val="0"/>
        <c:axPos val="b"/>
        <c:majorTickMark val="out"/>
        <c:minorTickMark val="none"/>
        <c:tickLblPos val="nextTo"/>
        <c:crossAx val="73423488"/>
        <c:crosses val="autoZero"/>
        <c:crossBetween val="midCat"/>
      </c:valAx>
      <c:valAx>
        <c:axId val="73423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4219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3.6213424710800052E-2"/>
          <c:y val="2.9492048788019334E-2"/>
          <c:w val="0.25942635776297324"/>
          <c:h val="9.597209356183426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000" b="1" i="0" baseline="0">
          <a:latin typeface="Arial" pitchFamily="34" charset="0"/>
          <a:cs typeface="Arial" pitchFamily="34" charset="0"/>
        </a:defRPr>
      </a:pPr>
      <a:endParaRPr lang="fr-FR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4-23T11:26:31.866" idx="1">
    <p:pos x="4661" y="1773"/>
    <p:text>Should this be of or off?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4-23T11:32:08.271" idx="2">
    <p:pos x="1722" y="2140"/>
    <p:text>To be fair we are intending to use the SC parts of the ion collider in the long straight  section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4-23T11:43:34.749" idx="4">
    <p:pos x="387" y="2546"/>
    <p:text>This row is kind of confusing, maybe replace the &amp; with /, the / with per, and I don't really know what p/e is supposed to mean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4-23T11:48:45.002" idx="5">
    <p:pos x="10" y="10"/>
    <p:text>this is one possibility for the overly large titles, otherwise shrink them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4-23T11:51:11.634" idx="6">
    <p:pos x="4403" y="2668"/>
    <p:text>could also be "is shifting"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69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EB0DE91F-2BF0-4C4D-9FCE-E7E531C321AA}" type="datetimeFigureOut">
              <a:rPr lang="en-US" smtClean="0"/>
              <a:pPr/>
              <a:t>4/24/2013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9595"/>
            <a:ext cx="5557520" cy="4149090"/>
          </a:xfrm>
          <a:prstGeom prst="rect">
            <a:avLst/>
          </a:prstGeom>
        </p:spPr>
        <p:txBody>
          <a:bodyPr vert="horz" lIns="92382" tIns="46191" rIns="92382" bIns="461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69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27C8661E-A719-45A4-96A6-17EAF87C59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650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>
              <a:defRPr/>
            </a:pPr>
            <a:fld id="{6B360A77-A766-4C4B-AD23-F2C1A372AE3F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2468" name="Slide Number Placeholder 3"/>
          <p:cNvSpPr txBox="1">
            <a:spLocks noGrp="1"/>
          </p:cNvSpPr>
          <p:nvPr/>
        </p:nvSpPr>
        <p:spPr bwMode="auto">
          <a:xfrm>
            <a:off x="3934670" y="8757290"/>
            <a:ext cx="3010643" cy="46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3" tIns="46662" rIns="93323" bIns="46662" anchor="b"/>
          <a:lstStyle/>
          <a:p>
            <a:pPr algn="r" eaLnBrk="0" hangingPunct="0"/>
            <a:fld id="{7BC0A497-4F8E-4AD3-A72B-87BE21E6215A}" type="slidenum">
              <a:rPr lang="en-US" sz="1200"/>
              <a:pPr algn="r" eaLnBrk="0" hangingPunct="0"/>
              <a:t>8</a:t>
            </a:fld>
            <a:endParaRPr lang="en-US" sz="1200" dirty="0"/>
          </a:p>
        </p:txBody>
      </p:sp>
      <p:sp>
        <p:nvSpPr>
          <p:cNvPr id="6246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30AF08-E0CB-4FFC-A2FE-EF25C9C36828}" type="slidenum">
              <a:rPr lang="en-US" smtClean="0">
                <a:latin typeface="Times" charset="0"/>
              </a:rPr>
              <a:pPr/>
              <a:t>11</a:t>
            </a:fld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3DE7-FC57-4980-9591-3F478B9FE9DD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6A1C4D-D66C-48EF-A7D1-3A8784023CFE}" type="slidenum">
              <a:rPr lang="ar-SA"/>
              <a:pPr/>
              <a:t>18</a:t>
            </a:fld>
            <a:endParaRPr lang="en-US" dirty="0"/>
          </a:p>
        </p:txBody>
      </p:sp>
      <p:sp>
        <p:nvSpPr>
          <p:cNvPr id="706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3310" tIns="46655" rIns="93310" bIns="46655"/>
          <a:lstStyle/>
          <a:p>
            <a:pPr eaLnBrk="1" hangingPunct="1"/>
            <a:endParaRPr lang="en-US" dirty="0" smtClean="0"/>
          </a:p>
        </p:txBody>
      </p:sp>
      <p:sp>
        <p:nvSpPr>
          <p:cNvPr id="70661" name="Slide Number Placeholder 3"/>
          <p:cNvSpPr txBox="1">
            <a:spLocks noGrp="1"/>
          </p:cNvSpPr>
          <p:nvPr/>
        </p:nvSpPr>
        <p:spPr bwMode="auto">
          <a:xfrm>
            <a:off x="3934969" y="8757593"/>
            <a:ext cx="301032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0" tIns="46655" rIns="93310" bIns="46655" anchor="b"/>
          <a:lstStyle/>
          <a:p>
            <a:pPr defTabSz="923476"/>
            <a:fld id="{57853D1C-2236-4D04-B0BC-0905459177C6}" type="slidenum">
              <a:rPr lang="ar-SA" sz="1200"/>
              <a:pPr defTabSz="923476"/>
              <a:t>18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01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28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0"/>
            <a:ext cx="19621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7340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886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0813" cy="114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0813" cy="1979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3213"/>
            <a:ext cx="7770813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539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76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>
                <a:latin typeface="Arial" pitchFamily="34" charset="0"/>
                <a:cs typeface="Arial" pitchFamily="34" charset="0"/>
              </a:defRPr>
            </a:lvl1pPr>
            <a:lvl2pPr marL="914400" indent="-457200">
              <a:defRPr>
                <a:latin typeface="Arial" pitchFamily="34" charset="0"/>
                <a:cs typeface="Arial" pitchFamily="34" charset="0"/>
              </a:defRPr>
            </a:lvl2pPr>
            <a:lvl3pPr marL="1257300" indent="-342900">
              <a:tabLst/>
              <a:defRPr>
                <a:latin typeface="Arial" pitchFamily="34" charset="0"/>
                <a:cs typeface="Arial" pitchFamily="34" charset="0"/>
              </a:defRPr>
            </a:lvl3pPr>
            <a:lvl4pPr marL="1714500" indent="-342900"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6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2534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22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77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49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9240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976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33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9144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810000" y="6519446"/>
            <a:ext cx="1143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5C3ACB1-9D5B-4C50-8733-64C120A39E65}" type="slidenum">
              <a:rPr lang="en-US" sz="1600" i="0" smtClean="0">
                <a:solidFill>
                  <a:schemeClr val="bg1"/>
                </a:solidFill>
                <a:latin typeface="Arial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i="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091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 userDrawn="1"/>
        </p:nvSpPr>
        <p:spPr>
          <a:xfrm>
            <a:off x="0" y="-1"/>
            <a:ext cx="9144000" cy="6400800"/>
          </a:xfrm>
          <a:prstGeom prst="rect">
            <a:avLst/>
          </a:prstGeom>
          <a:gradFill>
            <a:gsLst>
              <a:gs pos="0">
                <a:schemeClr val="bg2">
                  <a:tint val="40000"/>
                  <a:satMod val="350000"/>
                </a:schemeClr>
              </a:gs>
              <a:gs pos="40000">
                <a:schemeClr val="bg2">
                  <a:tint val="45000"/>
                  <a:shade val="99000"/>
                  <a:satMod val="350000"/>
                </a:schemeClr>
              </a:gs>
              <a:gs pos="100000">
                <a:schemeClr val="bg2">
                  <a:shade val="20000"/>
                  <a:satMod val="255000"/>
                </a:schemeClr>
              </a:gs>
            </a:gsLst>
            <a:path path="circle">
              <a:fillToRect l="50000" t="-80000" r="50000" b="180000"/>
            </a:path>
          </a:gradFill>
        </p:spPr>
        <p:txBody>
          <a:bodyPr wrap="square" rtlCol="0">
            <a:spAutoFit/>
          </a:bodyPr>
          <a:lstStyle/>
          <a:p>
            <a:pPr algn="ctr" defTabSz="914400"/>
            <a:endParaRPr lang="en-US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3048000" y="6477000"/>
            <a:ext cx="29829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0000"/>
                </a:solidFill>
                <a:latin typeface="Arial Narrow" pitchFamily="34" charset="0"/>
              </a:rPr>
              <a:t>Thomas Jefferson National Accelerator Facility</a:t>
            </a: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pic>
        <p:nvPicPr>
          <p:cNvPr id="10" name="Picture 12" descr="JSA 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82000" y="6516688"/>
            <a:ext cx="5064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3" descr="New JLab Logo wo words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6475413"/>
            <a:ext cx="15240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4"/>
          <p:cNvSpPr txBox="1">
            <a:spLocks noChangeArrowheads="1"/>
          </p:cNvSpPr>
          <p:nvPr userDrawn="1"/>
        </p:nvSpPr>
        <p:spPr bwMode="auto">
          <a:xfrm>
            <a:off x="2813050" y="6643688"/>
            <a:ext cx="34353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800" i="1" dirty="0">
                <a:solidFill>
                  <a:srgbClr val="000000"/>
                </a:solidFill>
                <a:latin typeface="Times New Roman" pitchFamily="18" charset="0"/>
              </a:rPr>
              <a:t> R.. </a:t>
            </a:r>
            <a:r>
              <a:rPr lang="en-US" sz="800" i="1" dirty="0" err="1">
                <a:solidFill>
                  <a:srgbClr val="000000"/>
                </a:solidFill>
                <a:latin typeface="Times New Roman" pitchFamily="18" charset="0"/>
              </a:rPr>
              <a:t>McKeown</a:t>
            </a:r>
            <a:r>
              <a:rPr lang="en-US" sz="800" i="1" dirty="0">
                <a:solidFill>
                  <a:srgbClr val="000000"/>
                </a:solidFill>
                <a:latin typeface="Times New Roman" pitchFamily="18" charset="0"/>
              </a:rPr>
              <a:t>                          </a:t>
            </a:r>
            <a:r>
              <a:rPr lang="en-US" sz="1000" i="1" dirty="0">
                <a:solidFill>
                  <a:srgbClr val="000000"/>
                </a:solidFill>
                <a:latin typeface="Times New Roman" pitchFamily="18" charset="0"/>
              </a:rPr>
              <a:t>Page </a:t>
            </a:r>
            <a:fld id="{3BF0C78C-53C2-4EC5-B0B1-6F46FDE5308E}" type="slidenum">
              <a:rPr lang="en-US" sz="1000" i="1">
                <a:solidFill>
                  <a:srgbClr val="000000"/>
                </a:solidFill>
                <a:latin typeface="Times New Roman" pitchFamily="18" charset="0"/>
              </a:rPr>
              <a:pPr algn="ctr" defTabSz="914400"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3" name="Picture 15" descr="final_doe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924800" y="6465888"/>
            <a:ext cx="392113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400" y="980649"/>
            <a:ext cx="9144000" cy="2181651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dirty="0" smtClean="0">
                <a:solidFill>
                  <a:srgbClr val="0033CC"/>
                </a:solidFill>
              </a:rPr>
              <a:t> </a:t>
            </a:r>
            <a:r>
              <a:rPr lang="en-US" sz="4000" dirty="0" smtClean="0">
                <a:solidFill>
                  <a:srgbClr val="0033CC"/>
                </a:solidFill>
                <a:latin typeface="Arial Black" pitchFamily="34" charset="0"/>
              </a:rPr>
              <a:t>Electron-Ion Collider at </a:t>
            </a:r>
            <a:r>
              <a:rPr lang="en-US" sz="4000" dirty="0" err="1" smtClean="0">
                <a:solidFill>
                  <a:srgbClr val="0033CC"/>
                </a:solidFill>
                <a:latin typeface="Arial Black" pitchFamily="34" charset="0"/>
              </a:rPr>
              <a:t>JLab</a:t>
            </a:r>
            <a:r>
              <a:rPr lang="en-US" sz="4000" dirty="0" smtClean="0">
                <a:solidFill>
                  <a:srgbClr val="0033CC"/>
                </a:solidFill>
                <a:latin typeface="Arial Black" pitchFamily="34" charset="0"/>
              </a:rPr>
              <a:t>: Conceptual Design, and Accelerator R&amp;D</a:t>
            </a:r>
            <a:endParaRPr lang="ru-RU" sz="4000" dirty="0" smtClean="0">
              <a:solidFill>
                <a:srgbClr val="0033CC"/>
              </a:solidFill>
              <a:latin typeface="Arial Black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2013" y="3612299"/>
            <a:ext cx="7866528" cy="2534501"/>
          </a:xfrm>
        </p:spPr>
        <p:txBody>
          <a:bodyPr/>
          <a:lstStyle/>
          <a:p>
            <a:pPr eaLnBrk="1" hangingPunct="1"/>
            <a:r>
              <a:rPr lang="en-US" sz="2800" b="1" dirty="0" err="1" smtClean="0"/>
              <a:t>Yuhong</a:t>
            </a:r>
            <a:r>
              <a:rPr lang="en-US" sz="2800" b="1" dirty="0" smtClean="0"/>
              <a:t> Zhang </a:t>
            </a:r>
          </a:p>
          <a:p>
            <a:pPr eaLnBrk="1" hangingPunct="1"/>
            <a:r>
              <a:rPr lang="en-US" sz="1800" b="1" dirty="0" smtClean="0"/>
              <a:t>for </a:t>
            </a:r>
          </a:p>
          <a:p>
            <a:pPr eaLnBrk="1" hangingPunct="1"/>
            <a:r>
              <a:rPr lang="en-US" sz="1800" b="1" dirty="0" err="1" smtClean="0"/>
              <a:t>JLab</a:t>
            </a:r>
            <a:r>
              <a:rPr lang="en-US" sz="1800" b="1" dirty="0" smtClean="0"/>
              <a:t> Electron-Ion Collider Accelerator Design Team</a:t>
            </a:r>
          </a:p>
          <a:p>
            <a:pPr eaLnBrk="1" hangingPunct="1"/>
            <a:r>
              <a:rPr lang="en-US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i="1" dirty="0" smtClean="0"/>
              <a:t> </a:t>
            </a:r>
            <a:endParaRPr lang="en-US" sz="1800" b="1" i="1" dirty="0" smtClean="0">
              <a:solidFill>
                <a:srgbClr val="0033CC"/>
              </a:solidFill>
            </a:endParaRPr>
          </a:p>
          <a:p>
            <a:pPr eaLnBrk="1" hangingPunct="1"/>
            <a:r>
              <a:rPr lang="en-US" sz="1800" b="1" u="sng" dirty="0" smtClean="0">
                <a:solidFill>
                  <a:srgbClr val="0033CC"/>
                </a:solidFill>
              </a:rPr>
              <a:t>DIS 2013 -- XXI International Workshop on Deep Inelastic Scatterings and Related Subjects</a:t>
            </a:r>
            <a:r>
              <a:rPr lang="en-US" sz="1800" b="1" dirty="0" smtClean="0">
                <a:solidFill>
                  <a:srgbClr val="0033CC"/>
                </a:solidFill>
              </a:rPr>
              <a:t>, Marseille, France, April 22-28,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4000" dirty="0" smtClean="0">
                <a:solidFill>
                  <a:srgbClr val="0000FF"/>
                </a:solidFill>
              </a:rPr>
              <a:t>Performance: High Luminosity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143000" y="5943600"/>
            <a:ext cx="1098790" cy="28431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A. </a:t>
            </a:r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Accardi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C:\Users\yzhang\Desktop\CMlumi_ep_Aug2010_JLABonly.png"/>
          <p:cNvPicPr>
            <a:picLocks noChangeAspect="1" noChangeArrowheads="1"/>
          </p:cNvPicPr>
          <p:nvPr/>
        </p:nvPicPr>
        <p:blipFill>
          <a:blip r:embed="rId2" cstate="print"/>
          <a:srcRect l="1462"/>
          <a:stretch>
            <a:fillRect/>
          </a:stretch>
        </p:blipFill>
        <p:spPr bwMode="auto">
          <a:xfrm>
            <a:off x="1" y="806823"/>
            <a:ext cx="4527790" cy="353657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 bwMode="auto">
          <a:xfrm>
            <a:off x="2134214" y="1013011"/>
            <a:ext cx="2286000" cy="5334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e-P collision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Y. Zhang, IMP Seminar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066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521F2B-DDB1-4D52-AD09-DEE4A6FD7102}" type="slidenum">
              <a:rPr lang="en-US" sz="2000" b="1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441346" name="Picture 2" descr="file:///C:/DOCUME~1/YZHANG~1.JLA/LOCALS~1/Temp/MEIC_eA.jpg"/>
          <p:cNvPicPr>
            <a:picLocks noChangeAspect="1" noChangeArrowheads="1"/>
          </p:cNvPicPr>
          <p:nvPr/>
        </p:nvPicPr>
        <p:blipFill>
          <a:blip r:embed="rId3" cstate="print"/>
          <a:srcRect l="2452" t="5894" r="5496" b="4383"/>
          <a:stretch>
            <a:fillRect/>
          </a:stretch>
        </p:blipFill>
        <p:spPr bwMode="auto">
          <a:xfrm>
            <a:off x="4581579" y="3267636"/>
            <a:ext cx="4504766" cy="3138176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 bwMode="auto">
          <a:xfrm>
            <a:off x="6710081" y="3467088"/>
            <a:ext cx="2366666" cy="5334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e-A collision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5367" y="1013011"/>
            <a:ext cx="4453128" cy="1077218"/>
          </a:xfrm>
          <a:prstGeom prst="rect">
            <a:avLst/>
          </a:prstGeom>
          <a:solidFill>
            <a:srgbClr val="FF99CC"/>
          </a:solidFill>
          <a:ln w="28575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pPr marL="120650" lvl="1" indent="-120650">
              <a:buFont typeface="Arial" pitchFamily="34" charset="0"/>
              <a:buChar char="•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High luminosity over a broad energy range</a:t>
            </a:r>
          </a:p>
          <a:p>
            <a:pPr marL="120650" lvl="1" indent="-120650">
              <a:buFont typeface="Arial" pitchFamily="34" charset="0"/>
              <a:buChar char="•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MEIC peak luminosity above 10</a:t>
            </a:r>
            <a:r>
              <a:rPr lang="en-US" sz="1600" b="1" baseline="30000" dirty="0" smtClean="0">
                <a:latin typeface="Arial" pitchFamily="34" charset="0"/>
                <a:cs typeface="Arial" pitchFamily="34" charset="0"/>
              </a:rPr>
              <a:t>34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cm</a:t>
            </a:r>
            <a:r>
              <a:rPr lang="en-US" sz="1600" b="1" baseline="30000" dirty="0" smtClean="0">
                <a:latin typeface="Arial" pitchFamily="34" charset="0"/>
                <a:cs typeface="Arial" pitchFamily="34" charset="0"/>
              </a:rPr>
              <a:t>-2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1600" b="1" baseline="30000" dirty="0" smtClean="0">
                <a:latin typeface="Arial" pitchFamily="34" charset="0"/>
                <a:cs typeface="Arial" pitchFamily="34" charset="0"/>
              </a:rPr>
              <a:t>-1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marL="53975" lvl="1" indent="-53975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600" b="1" i="1" dirty="0" smtClean="0">
                <a:latin typeface="Arial" pitchFamily="34" charset="0"/>
                <a:cs typeface="Arial" pitchFamily="34" charset="0"/>
              </a:rPr>
              <a:t>A full/high detector acceptance can be achieved simultaneously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ctr" eaLnBrk="1" hangingPunct="1"/>
            <a:r>
              <a:rPr lang="en-US" sz="3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MEIC High Luminosity Concept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 bwMode="auto">
          <a:xfrm>
            <a:off x="76200" y="762000"/>
            <a:ext cx="8839200" cy="83819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7013" indent="-227013">
              <a:spcBef>
                <a:spcPts val="400"/>
              </a:spcBef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MEIC design concept for high luminosity is based on </a:t>
            </a:r>
            <a:r>
              <a:rPr lang="en-US" sz="20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high bunch repetition rate CW colliding beams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6876288" y="6400800"/>
            <a:ext cx="1180274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Slide </a:t>
            </a:r>
            <a:fld id="{B5E47D7C-B137-49F3-BD18-1398058B6AE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-1" y="1600200"/>
            <a:ext cx="3397625" cy="3261360"/>
            <a:chOff x="228600" y="1905000"/>
            <a:chExt cx="3200400" cy="3261360"/>
          </a:xfrm>
        </p:grpSpPr>
        <p:sp>
          <p:nvSpPr>
            <p:cNvPr id="11" name="Oval 10"/>
            <p:cNvSpPr/>
            <p:nvPr/>
          </p:nvSpPr>
          <p:spPr bwMode="auto">
            <a:xfrm>
              <a:off x="609600" y="1905000"/>
              <a:ext cx="2468880" cy="246888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17475" indent="-233363" algn="ctr" eaLnBrk="1" hangingPunct="1">
                <a:spcBef>
                  <a:spcPts val="0"/>
                </a:spcBef>
                <a:spcAft>
                  <a:spcPts val="600"/>
                </a:spcAft>
                <a:tabLst>
                  <a:tab pos="461963" algn="l"/>
                </a:tabLst>
              </a:pP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 bwMode="auto">
            <a:xfrm>
              <a:off x="228600" y="3429000"/>
              <a:ext cx="1737360" cy="1737360"/>
            </a:xfrm>
            <a:prstGeom prst="ellipse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17475" indent="-233363" eaLnBrk="1" hangingPunct="1">
                <a:spcBef>
                  <a:spcPts val="400"/>
                </a:spcBef>
                <a:tabLst>
                  <a:tab pos="461963" algn="l"/>
                </a:tabLst>
              </a:pPr>
              <a:endParaRPr lang="en-US" sz="16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 bwMode="auto">
            <a:xfrm>
              <a:off x="1676400" y="3429000"/>
              <a:ext cx="1737360" cy="173736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17475" indent="-233363" eaLnBrk="1" hangingPunct="1">
                <a:spcBef>
                  <a:spcPts val="400"/>
                </a:spcBef>
                <a:tabLst>
                  <a:tab pos="461963" algn="l"/>
                </a:tabLst>
              </a:pPr>
              <a:endParaRPr lang="en-US" sz="1600" dirty="0" smtClean="0">
                <a:latin typeface="Arial" pitchFamily="34" charset="0"/>
                <a:cs typeface="Arial" pitchFamily="34" charset="0"/>
              </a:endParaRPr>
            </a:p>
            <a:p>
              <a:pPr algn="ctr">
                <a:spcBef>
                  <a:spcPts val="400"/>
                </a:spcBef>
                <a:tabLst>
                  <a:tab pos="461963" algn="l"/>
                </a:tabLst>
              </a:pPr>
              <a:endParaRPr lang="en-US" sz="20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87506" y="2229869"/>
              <a:ext cx="2164080" cy="1231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7475" indent="-117475" eaLnBrk="1" hangingPunct="1">
                <a:spcBef>
                  <a:spcPts val="0"/>
                </a:spcBef>
                <a:spcAft>
                  <a:spcPts val="0"/>
                </a:spcAft>
                <a:tabLst>
                  <a:tab pos="111125" algn="l"/>
                </a:tabLst>
              </a:pPr>
              <a:r>
                <a:rPr lang="en-US" sz="1800" b="1" i="1" dirty="0" smtClean="0">
                  <a:latin typeface="Arial" pitchFamily="34" charset="0"/>
                  <a:cs typeface="Arial" pitchFamily="34" charset="0"/>
                </a:rPr>
                <a:t>Beam Design</a:t>
              </a:r>
            </a:p>
            <a:p>
              <a:pPr marL="117475" indent="-117475" eaLnBrk="1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tabLst>
                  <a:tab pos="461963" algn="l"/>
                </a:tabLst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High repetition rate</a:t>
              </a:r>
            </a:p>
            <a:p>
              <a:pPr marL="117475" indent="-117475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tabLst>
                  <a:tab pos="461963" algn="l"/>
                </a:tabLst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Low bunch charge </a:t>
              </a:r>
            </a:p>
            <a:p>
              <a:pPr marL="117475" indent="-117475" eaLnBrk="1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tabLst>
                  <a:tab pos="461963" algn="l"/>
                </a:tabLst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Very short bunch</a:t>
              </a:r>
            </a:p>
            <a:p>
              <a:pPr marL="117475" indent="-117475" eaLnBrk="1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tabLst>
                  <a:tab pos="461963" algn="l"/>
                </a:tabLst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Very small </a:t>
              </a:r>
              <a:r>
                <a:rPr lang="en-US" sz="1400" b="1" dirty="0" err="1" smtClean="0">
                  <a:latin typeface="Arial" pitchFamily="34" charset="0"/>
                  <a:cs typeface="Arial" pitchFamily="34" charset="0"/>
                </a:rPr>
                <a:t>emittance</a:t>
              </a:r>
              <a:endParaRPr lang="en-US" sz="1400" b="1" dirty="0" smtClean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04800" y="3810000"/>
              <a:ext cx="1524000" cy="8694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7475" indent="-117475" eaLnBrk="1" hangingPunct="1">
                <a:spcBef>
                  <a:spcPts val="0"/>
                </a:spcBef>
                <a:spcAft>
                  <a:spcPts val="300"/>
                </a:spcAft>
                <a:tabLst>
                  <a:tab pos="111125" algn="l"/>
                </a:tabLst>
              </a:pPr>
              <a:r>
                <a:rPr lang="en-US" sz="1800" b="1" i="1" dirty="0" smtClean="0">
                  <a:latin typeface="Arial" pitchFamily="34" charset="0"/>
                  <a:cs typeface="Arial" pitchFamily="34" charset="0"/>
                </a:rPr>
                <a:t>IR Design</a:t>
              </a:r>
            </a:p>
            <a:p>
              <a:pPr marL="117475" indent="-117475" eaLnBrk="1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tabLst>
                  <a:tab pos="461963" algn="l"/>
                </a:tabLst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Small </a:t>
              </a:r>
              <a:r>
                <a:rPr lang="el-GR" sz="14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*</a:t>
              </a:r>
            </a:p>
            <a:p>
              <a:pPr marL="117475" indent="-117475" eaLnBrk="1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tabLst>
                  <a:tab pos="461963" algn="l"/>
                </a:tabLst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Crab crossing</a:t>
              </a:r>
              <a:endParaRPr lang="en-US" sz="1400" b="1" dirty="0" smtClean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752600" y="3810000"/>
              <a:ext cx="1676400" cy="838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7475" indent="-117475" eaLnBrk="1" hangingPunct="1">
                <a:spcBef>
                  <a:spcPts val="0"/>
                </a:spcBef>
                <a:spcAft>
                  <a:spcPts val="300"/>
                </a:spcAft>
                <a:tabLst>
                  <a:tab pos="111125" algn="l"/>
                </a:tabLst>
              </a:pPr>
              <a:r>
                <a:rPr lang="en-US" sz="1800" b="1" i="1" dirty="0" smtClean="0">
                  <a:latin typeface="Arial" pitchFamily="34" charset="0"/>
                  <a:cs typeface="Arial" pitchFamily="34" charset="0"/>
                </a:rPr>
                <a:t>Cooling</a:t>
              </a:r>
            </a:p>
            <a:p>
              <a:pPr marL="117475" indent="-117475" eaLnBrk="1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tabLst>
                  <a:tab pos="461963" algn="l"/>
                </a:tabLst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Multi-phase</a:t>
              </a:r>
            </a:p>
            <a:p>
              <a:pPr marL="117475" indent="-117475" eaLnBrk="1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tabLst>
                  <a:tab pos="461963" algn="l"/>
                </a:tabLst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During collision</a:t>
              </a:r>
              <a:endParaRPr lang="en-US" sz="1400" b="1" dirty="0" smtClean="0"/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316506" y="1508311"/>
            <a:ext cx="4450977" cy="381000"/>
          </a:xfrm>
          <a:prstGeom prst="rect">
            <a:avLst/>
          </a:prstGeom>
          <a:solidFill>
            <a:srgbClr val="FF99CC"/>
          </a:solidFill>
          <a:ln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KEK-B </a:t>
            </a:r>
            <a:r>
              <a:rPr lang="en-US" sz="2000" b="1" kern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has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reached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&gt;2x10</a:t>
            </a:r>
            <a:r>
              <a:rPr kumimoji="0" lang="en-US" sz="20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34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/cm</a:t>
            </a:r>
            <a:r>
              <a:rPr kumimoji="0" lang="en-US" sz="2000" b="1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/s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37965" y="2053567"/>
            <a:ext cx="563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JLab is poised to replicate same success in an electron-ion collider:</a:t>
            </a:r>
          </a:p>
          <a:p>
            <a:pPr marL="231775" lvl="1" indent="-177800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 high repetition rate electron beam from CEBAF</a:t>
            </a:r>
          </a:p>
          <a:p>
            <a:pPr marL="231775" lvl="1" indent="-177800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 new ion complex specifically designed to match e-beam</a:t>
            </a:r>
          </a:p>
          <a:p>
            <a:pPr marL="231775" lvl="1" indent="-177800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Multi-phase electron cooling of ion beams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397625" y="3638773"/>
          <a:ext cx="5638798" cy="27266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72799"/>
                <a:gridCol w="726986"/>
                <a:gridCol w="950674"/>
                <a:gridCol w="1188339"/>
              </a:tblGrid>
              <a:tr h="486332">
                <a:tc>
                  <a:txBody>
                    <a:bodyPr/>
                    <a:lstStyle/>
                    <a:p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 pitchFamily="34" charset="0"/>
                          <a:cs typeface="Arial" pitchFamily="34" charset="0"/>
                        </a:rPr>
                        <a:t>KEK</a:t>
                      </a:r>
                      <a:r>
                        <a:rPr lang="en-US" sz="1500" b="1" baseline="0" dirty="0" smtClean="0">
                          <a:latin typeface="Arial" pitchFamily="34" charset="0"/>
                          <a:cs typeface="Arial" pitchFamily="34" charset="0"/>
                        </a:rPr>
                        <a:t>-B</a:t>
                      </a:r>
                      <a:endParaRPr lang="en-US" sz="15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 pitchFamily="34" charset="0"/>
                          <a:cs typeface="Arial" pitchFamily="34" charset="0"/>
                        </a:rPr>
                        <a:t>MEIC</a:t>
                      </a:r>
                      <a:endParaRPr lang="en-US" sz="15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3694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Repetition rate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MHz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509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748.5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67640">
                <a:tc>
                  <a:txBody>
                    <a:bodyPr/>
                    <a:lstStyle/>
                    <a:p>
                      <a:r>
                        <a:rPr lang="en-US" sz="1500" b="0" baseline="0" dirty="0" smtClean="0">
                          <a:latin typeface="Arial" pitchFamily="34" charset="0"/>
                          <a:cs typeface="Arial" pitchFamily="34" charset="0"/>
                        </a:rPr>
                        <a:t>Energy (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</a:t>
                      </a:r>
                      <a:r>
                        <a:rPr lang="en-US" sz="1500" b="0" kern="1200" baseline="300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/e</a:t>
                      </a:r>
                      <a:r>
                        <a:rPr lang="en-US" sz="1500" b="0" kern="1200" baseline="300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+</a:t>
                      </a:r>
                      <a:r>
                        <a:rPr lang="en-US" sz="1500" b="0" baseline="0" dirty="0" smtClean="0">
                          <a:latin typeface="Arial" pitchFamily="34" charset="0"/>
                          <a:cs typeface="Arial" pitchFamily="34" charset="0"/>
                        </a:rPr>
                        <a:t> or </a:t>
                      </a:r>
                      <a:r>
                        <a:rPr lang="en-US" sz="1500" b="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p/e</a:t>
                      </a:r>
                      <a:r>
                        <a:rPr lang="en-US" sz="1500" b="0" kern="1200" baseline="300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sz="1500" b="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endParaRPr lang="en-US" sz="1500" b="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baseline="0" dirty="0" err="1" smtClean="0">
                          <a:latin typeface="Arial" pitchFamily="34" charset="0"/>
                          <a:cs typeface="Arial" pitchFamily="34" charset="0"/>
                        </a:rPr>
                        <a:t>GeV</a:t>
                      </a:r>
                      <a:endParaRPr lang="en-US" sz="1500" b="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baseline="0" dirty="0" smtClean="0">
                          <a:latin typeface="Arial" pitchFamily="34" charset="0"/>
                          <a:cs typeface="Arial" pitchFamily="34" charset="0"/>
                        </a:rPr>
                        <a:t>8/3.5</a:t>
                      </a:r>
                      <a:endParaRPr lang="en-US" sz="1500" b="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baseline="0" dirty="0" smtClean="0">
                          <a:latin typeface="Arial" pitchFamily="34" charset="0"/>
                          <a:cs typeface="Arial" pitchFamily="34" charset="0"/>
                        </a:rPr>
                        <a:t>60/5</a:t>
                      </a:r>
                      <a:endParaRPr lang="en-US" sz="1500" b="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56437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Particles/</a:t>
                      </a:r>
                      <a:r>
                        <a:rPr lang="en-US" sz="1500" b="0" baseline="0" dirty="0" smtClean="0"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unch </a:t>
                      </a:r>
                      <a:r>
                        <a:rPr lang="en-US" sz="1500" b="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(e</a:t>
                      </a:r>
                      <a:r>
                        <a:rPr lang="en-US" sz="1500" b="0" baseline="300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/e</a:t>
                      </a:r>
                      <a:r>
                        <a:rPr lang="en-US" sz="1500" b="0" baseline="300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r>
                        <a:rPr lang="en-US" sz="1500" b="0" baseline="0" dirty="0" smtClean="0">
                          <a:latin typeface="Arial" pitchFamily="34" charset="0"/>
                          <a:cs typeface="Arial" pitchFamily="34" charset="0"/>
                        </a:rPr>
                        <a:t> or p/e</a:t>
                      </a:r>
                      <a:r>
                        <a:rPr lang="en-US" sz="1500" b="0" baseline="300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sz="1500" b="0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en-US" sz="1500" b="0" baseline="300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500" b="0" baseline="30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3.3/1.4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0.42</a:t>
                      </a:r>
                      <a:r>
                        <a:rPr lang="en-US" sz="15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2.5</a:t>
                      </a:r>
                      <a:endParaRPr lang="en-US" sz="15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3694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Beam current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1.2/1.8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0.5/3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3694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Bunch length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cm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0.6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/0.75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3694">
                <a:tc>
                  <a:txBody>
                    <a:bodyPr/>
                    <a:lstStyle/>
                    <a:p>
                      <a:r>
                        <a:rPr lang="en-US" sz="1500" b="0" dirty="0" err="1" smtClean="0">
                          <a:latin typeface="Arial" pitchFamily="34" charset="0"/>
                          <a:cs typeface="Arial" pitchFamily="34" charset="0"/>
                        </a:rPr>
                        <a:t>Horiz</a:t>
                      </a:r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. &amp; vert. </a:t>
                      </a:r>
                      <a:r>
                        <a:rPr lang="el-GR" sz="1500" b="0" dirty="0" smtClean="0"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cm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56/0.56</a:t>
                      </a:r>
                      <a:endParaRPr lang="en-US" sz="15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10/2~4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/0.8</a:t>
                      </a:r>
                      <a:endParaRPr lang="en-US" sz="15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35284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Luminosity/IP,</a:t>
                      </a:r>
                      <a:r>
                        <a:rPr lang="en-US" sz="1500" b="0" baseline="0" dirty="0" smtClean="0">
                          <a:latin typeface="Arial" pitchFamily="34" charset="0"/>
                          <a:cs typeface="Arial" pitchFamily="34" charset="0"/>
                        </a:rPr>
                        <a:t> 10</a:t>
                      </a:r>
                      <a:r>
                        <a:rPr lang="en-US" sz="1500" b="0" baseline="30000" dirty="0" smtClean="0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en-US" sz="1500" b="0" baseline="30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/cm</a:t>
                      </a:r>
                      <a:r>
                        <a:rPr lang="en-US" sz="1500" b="0" baseline="30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endParaRPr lang="en-US" sz="1500" b="0" baseline="30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Arial" pitchFamily="34" charset="0"/>
                          <a:cs typeface="Arial" pitchFamily="34" charset="0"/>
                        </a:rPr>
                        <a:t>5.6 ~ 14</a:t>
                      </a:r>
                      <a:endParaRPr lang="en-US" sz="15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Y. Zhang, IMP Seminar</a:t>
            </a:r>
            <a:endParaRPr lang="en-US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066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521F2B-DDB1-4D52-AD09-DEE4A6FD7102}" type="slidenum">
              <a:rPr lang="en-US" sz="2000" b="1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0" y="0"/>
            <a:ext cx="9144000" cy="762000"/>
          </a:xfrm>
        </p:spPr>
        <p:txBody>
          <a:bodyPr/>
          <a:lstStyle/>
          <a:p>
            <a:r>
              <a:rPr lang="en-US" sz="40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Performance: High Ion Polarization</a:t>
            </a:r>
            <a:endParaRPr lang="en-US" sz="40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88" y="839680"/>
            <a:ext cx="9090212" cy="5561120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1200"/>
              </a:spcAft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We are quite confident 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MEIC could deliver </a:t>
            </a:r>
            <a:r>
              <a:rPr lang="en-US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superior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ion polarization!</a:t>
            </a:r>
          </a:p>
          <a:p>
            <a:pPr marL="228600" indent="-228600">
              <a:spcBef>
                <a:spcPts val="300"/>
              </a:spcBef>
              <a:buNone/>
            </a:pPr>
            <a:r>
              <a:rPr lang="en-US" sz="2000" b="1" dirty="0" smtClean="0"/>
              <a:t>Primary technology innovation: Figure-8 ring</a:t>
            </a:r>
          </a:p>
          <a:p>
            <a:pPr marL="228600" indent="-228600">
              <a:spcBef>
                <a:spcPts val="300"/>
              </a:spcBef>
              <a:spcAft>
                <a:spcPts val="1200"/>
              </a:spcAft>
              <a:buNone/>
            </a:pPr>
            <a:r>
              <a:rPr lang="en-U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</a:t>
            </a:r>
            <a:r>
              <a:rPr lang="en-US" sz="1700" dirty="0" smtClean="0">
                <a:sym typeface="Wingdings" pitchFamily="2" charset="2"/>
              </a:rPr>
              <a:t>A</a:t>
            </a:r>
            <a:r>
              <a:rPr lang="en-US" sz="1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ll ion rings (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two </a:t>
            </a:r>
            <a:r>
              <a:rPr lang="en-US" sz="1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boosters, a collider) have a figure-8 shape </a:t>
            </a:r>
          </a:p>
          <a:p>
            <a:pPr marL="228600" indent="-228600">
              <a:spcBef>
                <a:spcPts val="300"/>
              </a:spcBef>
              <a:buNone/>
            </a:pPr>
            <a:r>
              <a:rPr lang="en-US" sz="2000" b="1" dirty="0" smtClean="0">
                <a:solidFill>
                  <a:srgbClr val="0033CC"/>
                </a:solidFill>
                <a:sym typeface="Wingdings" pitchFamily="2" charset="2"/>
              </a:rPr>
              <a:t></a:t>
            </a:r>
            <a:r>
              <a:rPr lang="en-US" sz="2000" b="1" dirty="0" smtClean="0">
                <a:solidFill>
                  <a:srgbClr val="0033CC"/>
                </a:solidFill>
              </a:rPr>
              <a:t>  Most simple (in principle)</a:t>
            </a:r>
            <a:endParaRPr lang="en-US" sz="2000" b="1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US" sz="17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Spin precession in the left 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&amp;</a:t>
            </a:r>
            <a:r>
              <a:rPr lang="en-US" sz="17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right</a:t>
            </a:r>
            <a:r>
              <a:rPr lang="en-US" sz="17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parts of the ring are exactly cancelled</a:t>
            </a:r>
          </a:p>
          <a:p>
            <a:pPr marL="457200" lvl="1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US" sz="1700" dirty="0" smtClean="0"/>
              <a:t>Special insertions invented to provide energy independent spin tune off 0 at constant orbit</a:t>
            </a:r>
            <a:endParaRPr lang="en-US" sz="17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-174625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700" b="0" dirty="0" smtClean="0">
                <a:latin typeface="Arial" pitchFamily="34" charset="0"/>
                <a:cs typeface="Arial" pitchFamily="34" charset="0"/>
              </a:rPr>
              <a:t>Ensures an </a:t>
            </a:r>
            <a:r>
              <a:rPr lang="en-US" sz="1700" b="1" i="1" dirty="0">
                <a:solidFill>
                  <a:srgbClr val="0033CC"/>
                </a:solidFill>
              </a:rPr>
              <a:t>easy </a:t>
            </a:r>
            <a:r>
              <a:rPr lang="en-US" sz="1700" b="1" i="1" dirty="0" smtClean="0">
                <a:solidFill>
                  <a:srgbClr val="0033CC"/>
                </a:solidFill>
              </a:rPr>
              <a:t>means</a:t>
            </a:r>
            <a:r>
              <a:rPr lang="en-US" sz="1700" b="0" dirty="0" smtClean="0">
                <a:latin typeface="Arial" pitchFamily="34" charset="0"/>
                <a:cs typeface="Arial" pitchFamily="34" charset="0"/>
              </a:rPr>
              <a:t> of spin</a:t>
            </a:r>
            <a:r>
              <a:rPr lang="en-US" sz="1700" dirty="0" smtClean="0"/>
              <a:t> preservation </a:t>
            </a:r>
            <a:r>
              <a:rPr lang="en-US" sz="1700" b="0" dirty="0" smtClean="0">
                <a:latin typeface="Arial" pitchFamily="34" charset="0"/>
                <a:cs typeface="Arial" pitchFamily="34" charset="0"/>
              </a:rPr>
              <a:t>and manipulation</a:t>
            </a:r>
            <a:endParaRPr lang="en-US" sz="1700" b="1" i="1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-174625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700" b="0" dirty="0" smtClean="0">
                <a:latin typeface="Arial" pitchFamily="34" charset="0"/>
                <a:cs typeface="Arial" pitchFamily="34" charset="0"/>
              </a:rPr>
              <a:t>Avoids energy-dependent spin sensitivity for ion all species</a:t>
            </a:r>
          </a:p>
          <a:p>
            <a:pPr marL="174625" lvl="1" indent="-174625">
              <a:spcBef>
                <a:spcPts val="300"/>
              </a:spcBef>
              <a:spcAft>
                <a:spcPts val="0"/>
              </a:spcAft>
              <a:buNone/>
              <a:tabLst>
                <a:tab pos="349250" algn="l"/>
              </a:tabLst>
            </a:pPr>
            <a:r>
              <a:rPr lang="en-US" sz="2000" b="1" dirty="0" smtClean="0">
                <a:solidFill>
                  <a:srgbClr val="0033CC"/>
                </a:solidFill>
                <a:sym typeface="Wingdings" pitchFamily="2" charset="2"/>
              </a:rPr>
              <a:t>  P</a:t>
            </a:r>
            <a:r>
              <a:rPr lang="en-US" sz="2000" b="1" dirty="0" smtClean="0">
                <a:solidFill>
                  <a:srgbClr val="0033CC"/>
                </a:solidFill>
              </a:rPr>
              <a:t>olarized deuterons</a:t>
            </a:r>
            <a:endParaRPr lang="en-US" sz="2000" b="1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-174625">
              <a:spcBef>
                <a:spcPts val="300"/>
              </a:spcBef>
              <a:spcAft>
                <a:spcPts val="1200"/>
              </a:spcAft>
              <a:buFont typeface="Arial" pitchFamily="34" charset="0"/>
              <a:buChar char="•"/>
              <a:tabLst>
                <a:tab pos="349250" algn="l"/>
              </a:tabLst>
            </a:pPr>
            <a:r>
              <a:rPr lang="en-US" sz="17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The only practical way to accommodate medium energy polarized deuterons </a:t>
            </a:r>
            <a:r>
              <a:rPr lang="en-US" sz="1700" b="1" dirty="0" smtClean="0">
                <a:solidFill>
                  <a:srgbClr val="0033CC"/>
                </a:solidFill>
              </a:rPr>
              <a:t>which allows for “clean” neutron measurements</a:t>
            </a:r>
            <a:endParaRPr lang="en-US" sz="1700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300"/>
              </a:spcBef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  </a:t>
            </a:r>
            <a:r>
              <a:rPr lang="en-US" sz="20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No-pain operation</a:t>
            </a:r>
          </a:p>
          <a:p>
            <a:pPr marL="282575" lvl="1" indent="0">
              <a:spcBef>
                <a:spcPts val="300"/>
              </a:spcBef>
              <a:buNone/>
            </a:pPr>
            <a:r>
              <a:rPr lang="en-US" sz="1700" dirty="0" smtClean="0"/>
              <a:t>Offers</a:t>
            </a:r>
            <a:r>
              <a:rPr lang="en-US" sz="1700" b="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7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firm no-pain long term operation runs </a:t>
            </a:r>
            <a:r>
              <a:rPr lang="en-US" sz="17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 all polarized beams at </a:t>
            </a:r>
            <a:r>
              <a:rPr lang="en-US" sz="1700" dirty="0" smtClean="0"/>
              <a:t>all</a:t>
            </a:r>
            <a:r>
              <a:rPr lang="en-US" sz="17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energies,</a:t>
            </a:r>
          </a:p>
          <a:p>
            <a:pPr marL="457200" lvl="1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US" sz="1700" dirty="0" smtClean="0"/>
              <a:t>Intrinsic spin resonances stay away</a:t>
            </a:r>
          </a:p>
          <a:p>
            <a:pPr marL="457200" lvl="1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US" sz="17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High order intrinsic effects are diminished with </a:t>
            </a:r>
            <a:r>
              <a:rPr lang="en-US" sz="1700" b="0" i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cooled </a:t>
            </a:r>
            <a:r>
              <a:rPr lang="en-US" sz="1700" b="0" i="1" u="sng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emittance</a:t>
            </a:r>
            <a:r>
              <a:rPr lang="en-US" sz="17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marL="228600" indent="-228600">
              <a:spcBef>
                <a:spcPts val="300"/>
              </a:spcBef>
              <a:buNone/>
            </a:pPr>
            <a:endParaRPr lang="en-US" sz="17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Slide Number Placeholder 3"/>
          <p:cNvSpPr txBox="1">
            <a:spLocks/>
          </p:cNvSpPr>
          <p:nvPr/>
        </p:nvSpPr>
        <p:spPr>
          <a:xfrm>
            <a:off x="6876288" y="6400800"/>
            <a:ext cx="1180274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Slide </a:t>
            </a:r>
            <a:fld id="{B5E47D7C-B137-49F3-BD18-1398058B6AE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3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Performance: High Electron Polarization</a:t>
            </a:r>
            <a:endParaRPr lang="en-US" sz="36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5265"/>
            <a:ext cx="5575775" cy="3544060"/>
          </a:xfrm>
        </p:spPr>
        <p:txBody>
          <a:bodyPr/>
          <a:lstStyle/>
          <a:p>
            <a:pPr marL="166688" indent="-166688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MEIC Physics program demands</a:t>
            </a:r>
          </a:p>
          <a:p>
            <a:pPr marL="341313" lvl="1" indent="-171450">
              <a:buFont typeface="Wingdings" pitchFamily="2" charset="2"/>
              <a:buChar char="§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High polarization (&gt;70%) and long life-time (&gt;10 min.)</a:t>
            </a:r>
          </a:p>
          <a:p>
            <a:pPr marL="341313" lvl="1" indent="-171450">
              <a:buFont typeface="Wingdings" pitchFamily="2" charset="2"/>
              <a:buChar char="§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Longitudinal direction at </a:t>
            </a:r>
            <a:r>
              <a:rPr lang="en-US" sz="1600" dirty="0" smtClean="0"/>
              <a:t>IPs and 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pin flip</a:t>
            </a:r>
          </a:p>
          <a:p>
            <a:pPr marL="166688" indent="-166688">
              <a:spcBef>
                <a:spcPts val="1200"/>
              </a:spcBef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MEIC electron polarization design</a:t>
            </a:r>
          </a:p>
          <a:p>
            <a:pPr marL="341313" lvl="1" indent="-17145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CEBAF polarized electron source (superior, &gt;85%) as a full energy injector </a:t>
            </a:r>
          </a:p>
          <a:p>
            <a:pPr marL="341313" lvl="1" indent="-171450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33CC"/>
                </a:solidFill>
              </a:rPr>
              <a:t>B</a:t>
            </a:r>
            <a:r>
              <a:rPr lang="en-US" sz="16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eam in the ring can be frequently replaced</a:t>
            </a:r>
          </a:p>
          <a:p>
            <a:pPr marL="341313" lvl="1" indent="-171450">
              <a:buFont typeface="Wingdings" pitchFamily="2" charset="2"/>
              <a:buChar char="§"/>
            </a:pPr>
            <a:r>
              <a:rPr lang="en-US" sz="1600" dirty="0" smtClean="0"/>
              <a:t>Inject e-beam with vertical spin in arcs</a:t>
            </a:r>
          </a:p>
          <a:p>
            <a:pPr marL="341313" lvl="1" indent="-171450">
              <a:buFont typeface="Wingdings" pitchFamily="2" charset="2"/>
              <a:buChar char="§"/>
            </a:pPr>
            <a:r>
              <a:rPr lang="en-US" sz="1600" dirty="0" smtClean="0"/>
              <a:t>Using </a:t>
            </a:r>
            <a:r>
              <a:rPr lang="en-US" sz="1600" b="1" i="1" dirty="0" smtClean="0"/>
              <a:t>universal spin rotators </a:t>
            </a:r>
            <a:r>
              <a:rPr lang="en-US" sz="1600" dirty="0" smtClean="0"/>
              <a:t>for longitudinal spin at IP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341313" lvl="1" indent="-171450">
              <a:buFont typeface="Wingdings" pitchFamily="2" charset="2"/>
              <a:buChar char="§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Employing </a:t>
            </a:r>
            <a:r>
              <a:rPr lang="en-US" sz="1600" b="1" i="1" dirty="0" smtClean="0">
                <a:latin typeface="Arial" pitchFamily="34" charset="0"/>
                <a:cs typeface="Arial" pitchFamily="34" charset="0"/>
              </a:rPr>
              <a:t>spin matching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to minimizing depolarization</a:t>
            </a:r>
            <a:br>
              <a:rPr lang="en-US" sz="1600" dirty="0" smtClean="0">
                <a:latin typeface="Arial" pitchFamily="34" charset="0"/>
                <a:cs typeface="Arial" pitchFamily="34" charset="0"/>
              </a:rPr>
            </a:b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34950" indent="-234950"/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23049" y="4134243"/>
            <a:ext cx="7561725" cy="2332487"/>
            <a:chOff x="98616" y="4050069"/>
            <a:chExt cx="6400796" cy="2204108"/>
          </a:xfrm>
        </p:grpSpPr>
        <p:pic>
          <p:nvPicPr>
            <p:cNvPr id="4" name="Picture 3" descr="file:///C:/DOCUME~1/YZHANG~1.JLA/LOCALS~1/Temp/pic_01-2.gif"/>
            <p:cNvPicPr/>
            <p:nvPr/>
          </p:nvPicPr>
          <p:blipFill>
            <a:blip r:embed="rId2" cstate="print"/>
            <a:srcRect t="19741" b="19193"/>
            <a:stretch>
              <a:fillRect/>
            </a:stretch>
          </p:blipFill>
          <p:spPr bwMode="auto">
            <a:xfrm>
              <a:off x="98616" y="4192269"/>
              <a:ext cx="6400796" cy="2061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file:///C:/DOCUME~1/YZHANG~1.JLA/LOCALS~1/Temp/pic_01-2.gif"/>
            <p:cNvPicPr/>
            <p:nvPr/>
          </p:nvPicPr>
          <p:blipFill>
            <a:blip r:embed="rId2" cstate="print"/>
            <a:srcRect l="33766" t="9871" r="42857" b="80259"/>
            <a:stretch>
              <a:fillRect/>
            </a:stretch>
          </p:blipFill>
          <p:spPr bwMode="auto">
            <a:xfrm>
              <a:off x="5032804" y="4050069"/>
              <a:ext cx="1266092" cy="213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2" descr="file:///C:/DOCUME~1/YZHANG~1.JLA/LOCALS~1/Temp/pic_01-2.gif"/>
            <p:cNvPicPr/>
            <p:nvPr/>
          </p:nvPicPr>
          <p:blipFill>
            <a:blip r:embed="rId2" cstate="print"/>
            <a:srcRect l="32787" t="79754" r="21311" b="1294"/>
            <a:stretch>
              <a:fillRect/>
            </a:stretch>
          </p:blipFill>
          <p:spPr bwMode="auto">
            <a:xfrm>
              <a:off x="2050604" y="4192270"/>
              <a:ext cx="2330477" cy="548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 descr="file:///C:/DOCUME~1/YZHANG~1.JLA/LOCALS~1/Temp/pic_01-2.gif"/>
            <p:cNvPicPr/>
            <p:nvPr/>
          </p:nvPicPr>
          <p:blipFill>
            <a:blip r:embed="rId2" cstate="print"/>
            <a:srcRect l="33766" t="9871" r="42857" b="80259"/>
            <a:stretch>
              <a:fillRect/>
            </a:stretch>
          </p:blipFill>
          <p:spPr bwMode="auto">
            <a:xfrm>
              <a:off x="896054" y="5938124"/>
              <a:ext cx="1266092" cy="213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Y. Zhang, IMP Seminar</a:t>
            </a:r>
            <a:endParaRPr lang="en-US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066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521F2B-DDB1-4D52-AD09-DEE4A6FD7102}" type="slidenum">
              <a:rPr lang="en-US" sz="2000" b="1" smtClean="0"/>
              <a:pPr>
                <a:defRPr/>
              </a:pPr>
              <a:t>13</a:t>
            </a:fld>
            <a:endParaRPr lang="en-US" dirty="0"/>
          </a:p>
        </p:txBody>
      </p:sp>
      <p:grpSp>
        <p:nvGrpSpPr>
          <p:cNvPr id="18" name="Group 123"/>
          <p:cNvGrpSpPr/>
          <p:nvPr/>
        </p:nvGrpSpPr>
        <p:grpSpPr>
          <a:xfrm rot="20727273">
            <a:off x="5557511" y="2594119"/>
            <a:ext cx="3573545" cy="1152535"/>
            <a:chOff x="-46339" y="1878356"/>
            <a:chExt cx="5342687" cy="2032849"/>
          </a:xfrm>
        </p:grpSpPr>
        <p:pic>
          <p:nvPicPr>
            <p:cNvPr id="21" name="Picture 9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130" y="2382486"/>
              <a:ext cx="4324350" cy="1528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/>
            <p:nvPr/>
          </p:nvSpPr>
          <p:spPr>
            <a:xfrm rot="21051192">
              <a:off x="2334245" y="2276351"/>
              <a:ext cx="1074421" cy="54426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arc dipole</a:t>
              </a:r>
              <a:endParaRPr lang="en-US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0117" y="2354514"/>
              <a:ext cx="1076801" cy="54426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arc dipole</a:t>
              </a:r>
              <a:endParaRPr lang="en-US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21152955">
              <a:off x="3207019" y="2363391"/>
              <a:ext cx="1236122" cy="3265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Solenoid 1</a:t>
              </a:r>
              <a:endParaRPr lang="en-US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21281622">
              <a:off x="1236570" y="2572161"/>
              <a:ext cx="1262491" cy="3265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Solenoid 2</a:t>
              </a:r>
              <a:endParaRPr lang="en-US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5759" y="3317293"/>
              <a:ext cx="1074421" cy="54426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1200" b="1" baseline="-250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≈4.4º</a:t>
              </a:r>
            </a:p>
            <a:p>
              <a:pPr algn="ctr"/>
              <a:endParaRPr lang="en-US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21253266">
              <a:off x="2446018" y="3260409"/>
              <a:ext cx="1074422" cy="38795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1200" b="1" baseline="-250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≈8.8º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20869338">
              <a:off x="4250210" y="1878356"/>
              <a:ext cx="976205" cy="488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spin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21084633">
              <a:off x="3474719" y="3045099"/>
              <a:ext cx="1074421" cy="54426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φ</a:t>
              </a:r>
              <a:r>
                <a:rPr lang="en-US" sz="1200" b="1" baseline="-250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 rot="16200000" flipV="1">
              <a:off x="4428368" y="2454972"/>
              <a:ext cx="381000" cy="9906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 rot="21084633">
              <a:off x="4330100" y="2972822"/>
              <a:ext cx="966248" cy="387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e beam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 rot="10800000">
              <a:off x="-25292" y="3122619"/>
              <a:ext cx="350520" cy="762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 rot="21355303">
              <a:off x="1416975" y="3245798"/>
              <a:ext cx="1074421" cy="3265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φ</a:t>
              </a:r>
              <a:r>
                <a:rPr lang="en-US" sz="1200" b="1" baseline="-250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-46339" y="2617496"/>
              <a:ext cx="766262" cy="326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spin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 rot="1634504" flipH="1">
              <a:off x="4561241" y="2487595"/>
              <a:ext cx="582636" cy="456105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7" name="Content Placeholder 2"/>
          <p:cNvSpPr>
            <a:spLocks/>
          </p:cNvSpPr>
          <p:nvPr/>
        </p:nvSpPr>
        <p:spPr bwMode="auto">
          <a:xfrm>
            <a:off x="5759508" y="833718"/>
            <a:ext cx="3315197" cy="1524044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4625" marR="0" lvl="0" indent="-1746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ts val="1800"/>
              <a:tabLst/>
            </a:pPr>
            <a:r>
              <a:rPr lang="en-US" sz="2000" b="1" dirty="0" smtClean="0">
                <a:latin typeface="Arial" pitchFamily="34" charset="0"/>
              </a:rPr>
              <a:t>Universal Spin Rotator</a:t>
            </a:r>
          </a:p>
          <a:p>
            <a:pPr marL="174625" marR="0" lvl="0" indent="-1746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ts val="1800"/>
              <a:tabLst/>
            </a:pPr>
            <a:r>
              <a:rPr lang="en-US" sz="1600" dirty="0" smtClean="0">
                <a:latin typeface="Arial" pitchFamily="34" charset="0"/>
              </a:rPr>
              <a:t>   r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otating spin from vertical to longitudinal</a:t>
            </a:r>
            <a:r>
              <a:rPr lang="en-US" sz="1600" dirty="0" smtClean="0">
                <a:latin typeface="Arial" pitchFamily="34" charset="0"/>
              </a:rPr>
              <a:t> </a:t>
            </a:r>
            <a:r>
              <a:rPr kumimoji="0" lang="en-US" sz="160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direction</a:t>
            </a:r>
            <a:endParaRPr lang="en-US" sz="1600" b="1" i="1" dirty="0" smtClean="0">
              <a:solidFill>
                <a:srgbClr val="0000FF"/>
              </a:solidFill>
              <a:latin typeface="Arial" pitchFamily="34" charset="0"/>
            </a:endParaRPr>
          </a:p>
          <a:p>
            <a:pPr marL="120650" marR="0" lvl="0" indent="-1206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ts val="1800"/>
              <a:tabLst/>
            </a:pPr>
            <a:r>
              <a:rPr lang="en-US" sz="1600" b="1" i="1" dirty="0" smtClean="0">
                <a:solidFill>
                  <a:srgbClr val="0000FF"/>
                </a:solidFill>
                <a:latin typeface="Arial" pitchFamily="34" charset="0"/>
                <a:sym typeface="Wingdings" pitchFamily="2" charset="2"/>
              </a:rPr>
              <a:t></a:t>
            </a:r>
            <a:r>
              <a:rPr lang="en-US" sz="1600" b="1" i="1" dirty="0" smtClean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</a:rPr>
              <a:t>energy independent </a:t>
            </a:r>
            <a:endParaRPr kumimoji="0" lang="en-US" sz="1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120650" marR="0" lvl="0" indent="-1206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ts val="1800"/>
              <a:tabLst/>
            </a:pPr>
            <a:r>
              <a:rPr lang="en-US" sz="1600" b="1" i="1" dirty="0" smtClean="0">
                <a:solidFill>
                  <a:srgbClr val="0000FF"/>
                </a:solidFill>
                <a:latin typeface="Arial" pitchFamily="34" charset="0"/>
                <a:sym typeface="Wingdings" pitchFamily="2" charset="2"/>
              </a:rPr>
              <a:t></a:t>
            </a:r>
            <a:r>
              <a:rPr lang="en-US" sz="1600" b="1" i="1" dirty="0" smtClean="0">
                <a:solidFill>
                  <a:srgbClr val="0000FF"/>
                </a:solidFill>
                <a:latin typeface="Arial" pitchFamily="34" charset="0"/>
              </a:rPr>
              <a:t> orbit (geometry) independent </a:t>
            </a:r>
            <a:endParaRPr kumimoji="0" lang="en-US" sz="1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900" dirty="0" smtClean="0">
                <a:solidFill>
                  <a:srgbClr val="0033CC"/>
                </a:solidFill>
              </a:rPr>
              <a:t>Performance: Low Energy Electron-Ion Collisions</a:t>
            </a:r>
            <a:endParaRPr lang="en-US" sz="2900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1"/>
            <a:ext cx="8785411" cy="256390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Implementation of low energy electron-ion collisions</a:t>
            </a:r>
          </a:p>
          <a:p>
            <a:pPr marL="282575" indent="-282575">
              <a:buFont typeface="Wingdings"/>
              <a:buChar char="è"/>
            </a:pPr>
            <a:r>
              <a:rPr lang="en-US" sz="1800" b="1" dirty="0" smtClean="0">
                <a:solidFill>
                  <a:srgbClr val="FF0000"/>
                </a:solidFill>
                <a:sym typeface="Wingdings" pitchFamily="2" charset="2"/>
              </a:rPr>
              <a:t>Converting large ion booster to a collider ring</a:t>
            </a:r>
          </a:p>
          <a:p>
            <a:pPr marL="282575" indent="-282575">
              <a:buFont typeface="Wingdings"/>
              <a:buChar char="è"/>
            </a:pPr>
            <a:r>
              <a:rPr lang="en-US" sz="1800" b="1" dirty="0" smtClean="0">
                <a:solidFill>
                  <a:srgbClr val="FF0000"/>
                </a:solidFill>
                <a:sym typeface="Wingdings" pitchFamily="2" charset="2"/>
              </a:rPr>
              <a:t>Peak luminosity can reach 10</a:t>
            </a:r>
            <a:r>
              <a:rPr lang="en-US" sz="1800" b="1" baseline="30000" dirty="0" smtClean="0">
                <a:solidFill>
                  <a:srgbClr val="FF0000"/>
                </a:solidFill>
                <a:sym typeface="Wingdings" pitchFamily="2" charset="2"/>
              </a:rPr>
              <a:t>33</a:t>
            </a:r>
            <a:r>
              <a:rPr lang="en-US" sz="1800" b="1" dirty="0" smtClean="0">
                <a:solidFill>
                  <a:srgbClr val="FF0000"/>
                </a:solidFill>
                <a:sym typeface="Wingdings" pitchFamily="2" charset="2"/>
              </a:rPr>
              <a:t> cm</a:t>
            </a:r>
            <a:r>
              <a:rPr lang="en-US" sz="1800" b="1" baseline="30000" dirty="0" smtClean="0">
                <a:solidFill>
                  <a:srgbClr val="FF0000"/>
                </a:solidFill>
                <a:sym typeface="Wingdings" pitchFamily="2" charset="2"/>
              </a:rPr>
              <a:t>-2</a:t>
            </a:r>
            <a:r>
              <a:rPr lang="en-US" sz="1800" b="1" dirty="0" smtClean="0">
                <a:solidFill>
                  <a:srgbClr val="FF0000"/>
                </a:solidFill>
                <a:sym typeface="Wingdings" pitchFamily="2" charset="2"/>
              </a:rPr>
              <a:t>s</a:t>
            </a:r>
            <a:r>
              <a:rPr lang="en-US" sz="1800" b="1" baseline="30000" dirty="0" smtClean="0">
                <a:solidFill>
                  <a:srgbClr val="FF0000"/>
                </a:solidFill>
                <a:sym typeface="Wingdings" pitchFamily="2" charset="2"/>
              </a:rPr>
              <a:t>-1</a:t>
            </a:r>
          </a:p>
          <a:p>
            <a:pPr marL="282575" indent="-282575">
              <a:buFont typeface="Wingdings"/>
              <a:buChar char="è"/>
            </a:pPr>
            <a:r>
              <a:rPr lang="en-US" sz="1800" dirty="0" smtClean="0">
                <a:sym typeface="Wingdings" pitchFamily="2" charset="2"/>
              </a:rPr>
              <a:t>Could be a 3</a:t>
            </a:r>
            <a:r>
              <a:rPr lang="en-US" sz="1800" baseline="30000" dirty="0" smtClean="0">
                <a:sym typeface="Wingdings" pitchFamily="2" charset="2"/>
              </a:rPr>
              <a:t>rd</a:t>
            </a:r>
            <a:r>
              <a:rPr lang="en-US" sz="1800" dirty="0" smtClean="0">
                <a:sym typeface="Wingdings" pitchFamily="2" charset="2"/>
              </a:rPr>
              <a:t> IP as an additional capability or the 1</a:t>
            </a:r>
            <a:r>
              <a:rPr lang="en-US" sz="1800" baseline="30000" dirty="0" smtClean="0">
                <a:sym typeface="Wingdings" pitchFamily="2" charset="2"/>
              </a:rPr>
              <a:t>st</a:t>
            </a:r>
            <a:r>
              <a:rPr lang="en-US" sz="1800" dirty="0" smtClean="0">
                <a:sym typeface="Wingdings" pitchFamily="2" charset="2"/>
              </a:rPr>
              <a:t> phase of </a:t>
            </a:r>
            <a:r>
              <a:rPr lang="en-US" sz="1800" dirty="0" err="1" smtClean="0">
                <a:sym typeface="Wingdings" pitchFamily="2" charset="2"/>
              </a:rPr>
              <a:t>EIC@JLab</a:t>
            </a:r>
            <a:endParaRPr lang="en-US" sz="1800" dirty="0" smtClean="0"/>
          </a:p>
          <a:p>
            <a:pPr marL="169863" indent="-169863">
              <a:spcBef>
                <a:spcPts val="1200"/>
              </a:spcBef>
            </a:pPr>
            <a:r>
              <a:rPr lang="en-US" sz="1800" dirty="0" smtClean="0"/>
              <a:t>Design flexibility, detector </a:t>
            </a:r>
            <a:r>
              <a:rPr lang="en-US" sz="1800" b="1" i="1" dirty="0" smtClean="0"/>
              <a:t>interchangeable</a:t>
            </a:r>
            <a:endParaRPr lang="en-US" sz="1800" dirty="0" smtClean="0"/>
          </a:p>
          <a:p>
            <a:pPr marL="169863" indent="-169863"/>
            <a:r>
              <a:rPr lang="en-US" sz="1800" dirty="0" smtClean="0"/>
              <a:t>No SC ring for large booster </a:t>
            </a:r>
            <a:r>
              <a:rPr lang="en-US" sz="1800" dirty="0" smtClean="0">
                <a:sym typeface="Wingdings" pitchFamily="2" charset="2"/>
              </a:rPr>
              <a:t> easier to start</a:t>
            </a:r>
            <a:endParaRPr lang="en-US" sz="1800" dirty="0" smtClean="0"/>
          </a:p>
          <a:p>
            <a:pPr marL="169863" indent="-169863"/>
            <a:r>
              <a:rPr lang="en-US" sz="1800" dirty="0" smtClean="0"/>
              <a:t>Low technology R&amp;D challenges, reduce risk</a:t>
            </a:r>
            <a:endParaRPr lang="en-US" sz="18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1331263" y="3603813"/>
            <a:ext cx="7176246" cy="2568385"/>
            <a:chOff x="3872573" y="3794760"/>
            <a:chExt cx="5266944" cy="1920240"/>
          </a:xfrm>
        </p:grpSpPr>
        <p:pic>
          <p:nvPicPr>
            <p:cNvPr id="36" name="Picture 35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2573" y="3794760"/>
              <a:ext cx="5266944" cy="19202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" name="TextBox 30"/>
            <p:cNvSpPr txBox="1"/>
            <p:nvPr/>
          </p:nvSpPr>
          <p:spPr>
            <a:xfrm>
              <a:off x="6972300" y="4799257"/>
              <a:ext cx="1295400" cy="391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Electron ring</a:t>
              </a:r>
            </a:p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 to 12 </a:t>
              </a:r>
              <a:r>
                <a:rPr lang="en-US" sz="14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GeV</a:t>
              </a:r>
              <a:r>
                <a:rPr lang="en-US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40307" y="4050685"/>
              <a:ext cx="2667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33CC"/>
                  </a:solidFill>
                  <a:latin typeface="Arial" pitchFamily="34" charset="0"/>
                  <a:cs typeface="Arial" pitchFamily="34" charset="0"/>
                </a:rPr>
                <a:t>Low energy ion ring</a:t>
              </a:r>
            </a:p>
            <a:p>
              <a:pPr algn="ctr"/>
              <a:r>
                <a:rPr lang="en-US" sz="1400" b="1" dirty="0" smtClean="0">
                  <a:solidFill>
                    <a:srgbClr val="0033CC"/>
                  </a:solidFill>
                  <a:latin typeface="Arial" pitchFamily="34" charset="0"/>
                  <a:cs typeface="Arial" pitchFamily="34" charset="0"/>
                </a:rPr>
                <a:t>(large booster)10 to 25 </a:t>
              </a:r>
              <a:r>
                <a:rPr lang="en-US" sz="1400" b="1" dirty="0" err="1" smtClean="0">
                  <a:solidFill>
                    <a:srgbClr val="0033CC"/>
                  </a:solidFill>
                  <a:latin typeface="Arial" pitchFamily="34" charset="0"/>
                  <a:cs typeface="Arial" pitchFamily="34" charset="0"/>
                </a:rPr>
                <a:t>GeV</a:t>
              </a:r>
              <a:r>
                <a:rPr lang="en-US" sz="1400" b="1" dirty="0" smtClean="0">
                  <a:solidFill>
                    <a:srgbClr val="0033CC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1400" b="1" dirty="0">
                <a:solidFill>
                  <a:srgbClr val="0033CC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781800" y="4270193"/>
              <a:ext cx="381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FF"/>
                  </a:solidFill>
                  <a:latin typeface="Arial" pitchFamily="34" charset="0"/>
                  <a:cs typeface="Arial" pitchFamily="34" charset="0"/>
                </a:rPr>
                <a:t>IP</a:t>
              </a:r>
              <a:endParaRPr lang="en-US" sz="14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066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521F2B-DDB1-4D52-AD09-DEE4A6FD7102}" type="slidenum">
              <a:rPr lang="en-US" sz="2000" b="1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2353"/>
          </a:xfrm>
        </p:spPr>
        <p:txBody>
          <a:bodyPr/>
          <a:lstStyle/>
          <a:p>
            <a:r>
              <a:rPr lang="en-US" sz="4000" dirty="0" smtClean="0">
                <a:solidFill>
                  <a:srgbClr val="0033CC"/>
                </a:solidFill>
              </a:rPr>
              <a:t>Performance: Polarized Positrons</a:t>
            </a:r>
            <a:endParaRPr lang="en-US" sz="4000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29" y="914400"/>
            <a:ext cx="8785412" cy="5334000"/>
          </a:xfrm>
        </p:spPr>
        <p:txBody>
          <a:bodyPr/>
          <a:lstStyle/>
          <a:p>
            <a:pPr marL="282575" indent="-282575">
              <a:buNone/>
            </a:pPr>
            <a:r>
              <a:rPr lang="en-US" sz="2000" b="1" dirty="0" smtClean="0"/>
              <a:t>MEIC/LEIC can collide polarized positrons with ions, achieving high luminosity similarly to electron-ion collisions</a:t>
            </a:r>
          </a:p>
          <a:p>
            <a:pPr marL="282575" indent="-282575">
              <a:buNone/>
            </a:pPr>
            <a:r>
              <a:rPr lang="en-US" sz="1800" b="1" dirty="0" smtClean="0"/>
              <a:t>	</a:t>
            </a:r>
            <a:r>
              <a:rPr lang="en-US" sz="1800" dirty="0" smtClean="0">
                <a:sym typeface="Wingdings" pitchFamily="2" charset="2"/>
              </a:rPr>
              <a:t> Only be possible with a ring-ring collider (a lepton storage ring)</a:t>
            </a:r>
          </a:p>
          <a:p>
            <a:pPr marL="282575" indent="-282575">
              <a:buNone/>
            </a:pPr>
            <a:endParaRPr lang="en-US" sz="1800" b="1" dirty="0" smtClean="0"/>
          </a:p>
          <a:p>
            <a:pPr marL="174625" indent="-174625"/>
            <a:r>
              <a:rPr lang="en-US" sz="1800" dirty="0" smtClean="0"/>
              <a:t>Use CEBAF beam to generate </a:t>
            </a:r>
            <a:r>
              <a:rPr lang="en-US" sz="1800" dirty="0" err="1" smtClean="0"/>
              <a:t>unpolarized</a:t>
            </a:r>
            <a:r>
              <a:rPr lang="en-US" sz="1800" dirty="0" smtClean="0"/>
              <a:t> positrons </a:t>
            </a:r>
          </a:p>
          <a:p>
            <a:pPr marL="174625" indent="-174625">
              <a:buNone/>
            </a:pPr>
            <a:r>
              <a:rPr lang="en-US" sz="1800" dirty="0" smtClean="0"/>
              <a:t>       (Development of an optimum scheme in process)</a:t>
            </a:r>
          </a:p>
          <a:p>
            <a:pPr marL="174625" indent="-174625">
              <a:spcBef>
                <a:spcPts val="1200"/>
              </a:spcBef>
            </a:pPr>
            <a:r>
              <a:rPr lang="en-US" sz="1800" dirty="0" smtClean="0"/>
              <a:t>Accelerate in CEBAF, inject and stack in the lepton storage ring</a:t>
            </a:r>
          </a:p>
          <a:p>
            <a:pPr marL="174625" indent="-174625">
              <a:spcBef>
                <a:spcPts val="1200"/>
              </a:spcBef>
            </a:pPr>
            <a:r>
              <a:rPr lang="en-US" sz="1800" dirty="0" smtClean="0"/>
              <a:t>Arrange and wait for possibly fastest self-polarization (</a:t>
            </a:r>
            <a:r>
              <a:rPr lang="en-US" sz="1800" dirty="0" err="1" smtClean="0"/>
              <a:t>Sokolov-Ternov</a:t>
            </a:r>
            <a:r>
              <a:rPr lang="en-US" sz="1800" dirty="0" smtClean="0"/>
              <a:t> effect)</a:t>
            </a:r>
          </a:p>
          <a:p>
            <a:pPr marL="174625" indent="-174625">
              <a:buNone/>
            </a:pPr>
            <a:r>
              <a:rPr lang="en-US" sz="1800" dirty="0" smtClean="0"/>
              <a:t>       (at 10-12 </a:t>
            </a:r>
            <a:r>
              <a:rPr lang="en-US" sz="1800" dirty="0" err="1" smtClean="0"/>
              <a:t>GeV</a:t>
            </a:r>
            <a:r>
              <a:rPr lang="en-US" sz="1800" dirty="0" smtClean="0"/>
              <a:t>, and/or by using special wigglers)</a:t>
            </a:r>
          </a:p>
          <a:p>
            <a:pPr marL="174625" indent="-174625">
              <a:spcBef>
                <a:spcPts val="1200"/>
              </a:spcBef>
            </a:pPr>
            <a:r>
              <a:rPr lang="en-US" sz="1800" dirty="0" smtClean="0"/>
              <a:t>Ramp energy down to the target value for experiment</a:t>
            </a:r>
          </a:p>
          <a:p>
            <a:pPr marL="174625" indent="-174625">
              <a:spcBef>
                <a:spcPts val="1200"/>
              </a:spcBef>
            </a:pPr>
            <a:r>
              <a:rPr lang="en-US" sz="1800" dirty="0" smtClean="0"/>
              <a:t>Use spin-resonance SC cavities for </a:t>
            </a:r>
            <a:r>
              <a:rPr lang="en-US" sz="1800" i="1" dirty="0" smtClean="0"/>
              <a:t>spin flip </a:t>
            </a:r>
            <a:r>
              <a:rPr lang="en-US" sz="1800" dirty="0" smtClean="0"/>
              <a:t>(</a:t>
            </a:r>
            <a:r>
              <a:rPr lang="en-US" sz="1800" b="1" i="1" dirty="0" smtClean="0"/>
              <a:t>frequent </a:t>
            </a:r>
            <a:r>
              <a:rPr lang="en-US" sz="1800" dirty="0" smtClean="0"/>
              <a:t>flip</a:t>
            </a:r>
            <a:r>
              <a:rPr lang="en-US" sz="1800" b="1" i="1" dirty="0" smtClean="0"/>
              <a:t> </a:t>
            </a:r>
            <a:r>
              <a:rPr lang="en-US" sz="1800" dirty="0" smtClean="0"/>
              <a:t>for the </a:t>
            </a:r>
            <a:r>
              <a:rPr lang="en-US" sz="1800" b="1" i="1" dirty="0" smtClean="0"/>
              <a:t>whole </a:t>
            </a:r>
            <a:r>
              <a:rPr lang="en-US" sz="1800" dirty="0" smtClean="0"/>
              <a:t>beam or </a:t>
            </a:r>
            <a:r>
              <a:rPr lang="en-US" sz="1800" b="1" i="1" dirty="0" smtClean="0"/>
              <a:t>one-time </a:t>
            </a:r>
            <a:r>
              <a:rPr lang="en-US" sz="1800" dirty="0" smtClean="0"/>
              <a:t>flip for </a:t>
            </a:r>
            <a:r>
              <a:rPr lang="en-US" sz="1800" b="1" i="1" dirty="0" smtClean="0"/>
              <a:t>half </a:t>
            </a:r>
            <a:r>
              <a:rPr lang="en-US" sz="1800" dirty="0" smtClean="0"/>
              <a:t>beam</a:t>
            </a:r>
            <a:r>
              <a:rPr lang="en-US" sz="1800" b="1" i="1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</a:rPr>
              <a:t>MEIC Accelerator R&amp;D Toward CD1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90575"/>
            <a:ext cx="8527988" cy="5686425"/>
          </a:xfrm>
        </p:spPr>
        <p:txBody>
          <a:bodyPr/>
          <a:lstStyle/>
          <a:p>
            <a:pPr marL="227013" indent="-227013">
              <a:spcBef>
                <a:spcPts val="3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Electron cooling</a:t>
            </a:r>
          </a:p>
          <a:p>
            <a:pPr marL="627063" lvl="1" indent="-227013">
              <a:spcBef>
                <a:spcPts val="0"/>
              </a:spcBef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Electron cooling of medium energy ion beam (by simulations)</a:t>
            </a:r>
          </a:p>
          <a:p>
            <a:pPr marL="627063" lvl="1" indent="-227013">
              <a:spcBef>
                <a:spcPts val="0"/>
              </a:spcBef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ERL circulator cooler design optimization, technology development</a:t>
            </a:r>
          </a:p>
          <a:p>
            <a:pPr marL="627063" lvl="1" indent="-227013">
              <a:spcBef>
                <a:spcPts val="0"/>
              </a:spcBef>
            </a:pPr>
            <a:r>
              <a:rPr lang="en-US" sz="1600" b="1" dirty="0" smtClean="0"/>
              <a:t>Cooling with bunched electron beams 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marL="627063" lvl="1" indent="-227013">
              <a:spcBef>
                <a:spcPts val="0"/>
              </a:spcBef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ERL-circulator cooler demo (using JLab FEL facility) </a:t>
            </a:r>
          </a:p>
          <a:p>
            <a:pPr marL="227013" indent="-227013">
              <a:spcBef>
                <a:spcPts val="1200"/>
              </a:spcBef>
            </a:pPr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Interaction region</a:t>
            </a:r>
          </a:p>
          <a:p>
            <a:pPr marL="627063" lvl="1" indent="-227013">
              <a:spcBef>
                <a:spcPts val="0"/>
              </a:spcBef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Optimization of detector integration</a:t>
            </a:r>
          </a:p>
          <a:p>
            <a:pPr marL="627063" lvl="1" indent="-227013">
              <a:spcBef>
                <a:spcPts val="0"/>
              </a:spcBef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Sufficient dynamic aperture with low beta insertions</a:t>
            </a:r>
          </a:p>
          <a:p>
            <a:pPr marL="231775" indent="-173038">
              <a:spcBef>
                <a:spcPts val="1200"/>
              </a:spcBef>
              <a:defRPr/>
            </a:pPr>
            <a:r>
              <a:rPr lang="en-US" sz="1900" dirty="0" smtClean="0">
                <a:solidFill>
                  <a:srgbClr val="0033CC"/>
                </a:solidFill>
              </a:rPr>
              <a:t>Beam Synchronization</a:t>
            </a:r>
          </a:p>
          <a:p>
            <a:pPr marL="631825" lvl="1" indent="-173038">
              <a:spcBef>
                <a:spcPts val="0"/>
              </a:spcBef>
              <a:defRPr/>
            </a:pPr>
            <a:r>
              <a:rPr lang="en-US" sz="1600" dirty="0" smtClean="0"/>
              <a:t>A scheme has been developed; </a:t>
            </a:r>
            <a:r>
              <a:rPr lang="en-US" sz="1600" dirty="0" smtClean="0">
                <a:latin typeface="Arial" charset="0"/>
                <a:cs typeface="Arial" charset="0"/>
              </a:rPr>
              <a:t>SRF cavity frequency </a:t>
            </a:r>
            <a:r>
              <a:rPr lang="en-US" sz="1600" dirty="0" err="1" smtClean="0">
                <a:latin typeface="Arial" charset="0"/>
                <a:cs typeface="Arial" charset="0"/>
              </a:rPr>
              <a:t>tunability</a:t>
            </a:r>
            <a:r>
              <a:rPr lang="en-US" sz="1600" dirty="0" smtClean="0">
                <a:latin typeface="Arial" charset="0"/>
                <a:cs typeface="Arial" charset="0"/>
              </a:rPr>
              <a:t> study is in progress</a:t>
            </a:r>
            <a:endParaRPr lang="en-US" sz="1600" dirty="0" smtClean="0"/>
          </a:p>
          <a:p>
            <a:pPr marL="227013" indent="-227013">
              <a:spcBef>
                <a:spcPts val="1200"/>
              </a:spcBef>
            </a:pPr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Polarization</a:t>
            </a:r>
          </a:p>
          <a:p>
            <a:pPr marL="627063" lvl="1" indent="-227013">
              <a:spcBef>
                <a:spcPts val="0"/>
              </a:spcBef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Demonstrate superior ion polarization with figure-8 ring</a:t>
            </a:r>
          </a:p>
          <a:p>
            <a:pPr marL="627063" lvl="1" indent="-227013">
              <a:spcBef>
                <a:spcPts val="0"/>
              </a:spcBef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Electron spin matching</a:t>
            </a:r>
          </a:p>
          <a:p>
            <a:pPr marL="227013" indent="-227013">
              <a:spcBef>
                <a:spcPts val="1200"/>
              </a:spcBef>
            </a:pPr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Collective beam effects</a:t>
            </a:r>
          </a:p>
          <a:p>
            <a:pPr marL="627063" lvl="1" indent="-227013">
              <a:spcBef>
                <a:spcPts val="0"/>
              </a:spcBef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(Long time scale) beam-beam with crab crossing</a:t>
            </a:r>
          </a:p>
          <a:p>
            <a:pPr marL="627063" lvl="1" indent="-227013">
              <a:spcBef>
                <a:spcPts val="0"/>
              </a:spcBef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Space charge effects in pre-booster</a:t>
            </a:r>
          </a:p>
          <a:p>
            <a:pPr marL="627063" lvl="1" indent="-227013">
              <a:spcBef>
                <a:spcPts val="0"/>
              </a:spcBef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Electron cloud in the ion rings and mitigation</a:t>
            </a:r>
          </a:p>
          <a:p>
            <a:pPr marL="227013" indent="-227013">
              <a:spcBef>
                <a:spcPts val="1200"/>
              </a:spcBef>
            </a:pPr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Ion Injector complex optimization and beam studies</a:t>
            </a:r>
          </a:p>
          <a:p>
            <a:pPr marL="627063" lvl="1" indent="-227013">
              <a:spcBef>
                <a:spcPts val="300"/>
              </a:spcBef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227013" indent="-227013">
              <a:spcBef>
                <a:spcPts val="300"/>
              </a:spcBef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27013" indent="-227013">
              <a:spcBef>
                <a:spcPts val="300"/>
              </a:spcBef>
            </a:pP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21071" y="5177118"/>
            <a:ext cx="1687917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Bold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font indicates priority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Y. Zhang, IMP Seminar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066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521F2B-DDB1-4D52-AD09-DEE4A6FD7102}" type="slidenum">
              <a:rPr lang="en-US" sz="2000" b="1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Cooling: No. 1 R&amp;D Priority</a:t>
            </a:r>
            <a:endParaRPr lang="en-US" sz="4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21024" y="842682"/>
            <a:ext cx="8915400" cy="2921127"/>
          </a:xfrm>
        </p:spPr>
        <p:txBody>
          <a:bodyPr/>
          <a:lstStyle/>
          <a:p>
            <a:pPr marL="227013" indent="-227013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Essential to achieve high luminosity for MEIC</a:t>
            </a:r>
          </a:p>
          <a:p>
            <a:pPr marL="227013" indent="-227013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Based on traditional electron cooling</a:t>
            </a:r>
          </a:p>
          <a:p>
            <a:pPr marL="227013" indent="-227013">
              <a:spcBef>
                <a:spcPts val="300"/>
              </a:spcBef>
            </a:pP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Multi-phase cooling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scheme</a:t>
            </a:r>
          </a:p>
          <a:p>
            <a:pPr marL="803275" lvl="1" indent="-230188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Pre-booster:</a:t>
            </a:r>
            <a:r>
              <a:rPr lang="en-US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1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Cooling</a:t>
            </a:r>
            <a:r>
              <a:rPr lang="en-US" sz="18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for assisting accumulation of positive ion beams</a:t>
            </a:r>
          </a:p>
          <a:p>
            <a:pPr marL="803275" lvl="1" indent="-230188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		      (Using a low energy DC electron beam, existing technology)</a:t>
            </a:r>
          </a:p>
          <a:p>
            <a:pPr marL="803275" lvl="1" indent="-230188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Collider ring</a:t>
            </a:r>
            <a:r>
              <a:rPr lang="en-US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:    </a:t>
            </a:r>
            <a:r>
              <a:rPr lang="en-US" sz="1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Initial cooling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after injection</a:t>
            </a:r>
          </a:p>
          <a:p>
            <a:pPr marL="803275" lvl="1" indent="-230188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                </a:t>
            </a:r>
            <a:r>
              <a:rPr lang="en-US" sz="1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Final cooling</a:t>
            </a:r>
            <a:r>
              <a:rPr lang="en-US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after boost &amp; re-bunching, reaching design values</a:t>
            </a:r>
          </a:p>
          <a:p>
            <a:pPr marL="803275" lvl="1" indent="-230188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                </a:t>
            </a:r>
            <a:r>
              <a:rPr lang="en-US" sz="1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Continuous cooling</a:t>
            </a:r>
            <a:r>
              <a:rPr lang="en-US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during collision for suppressing IBS</a:t>
            </a:r>
          </a:p>
          <a:p>
            <a:pPr marL="803275" lvl="1" indent="-230188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		      (Using new technologies)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490528"/>
              </p:ext>
            </p:extLst>
          </p:nvPr>
        </p:nvGraphicFramePr>
        <p:xfrm>
          <a:off x="416862" y="3763809"/>
          <a:ext cx="6104962" cy="1506543"/>
        </p:xfrm>
        <a:graphic>
          <a:graphicData uri="http://schemas.openxmlformats.org/drawingml/2006/table">
            <a:tbl>
              <a:tblPr/>
              <a:tblGrid>
                <a:gridCol w="2864220"/>
                <a:gridCol w="1062318"/>
                <a:gridCol w="1089212"/>
                <a:gridCol w="1089212"/>
              </a:tblGrid>
              <a:tr h="5874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Energy (proton / electron)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GeV</a:t>
                      </a: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/</a:t>
                      </a:r>
                      <a:r>
                        <a:rPr lang="en-US" sz="1600" dirty="0" err="1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MeV</a:t>
                      </a:r>
                      <a:endParaRPr lang="en-US" sz="16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20 / 10.9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 / 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Current &amp; Particles/bunch,</a:t>
                      </a:r>
                      <a:r>
                        <a:rPr lang="en-US" sz="1600" baseline="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 p/e</a:t>
                      </a:r>
                      <a:endParaRPr lang="en-US" sz="16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</a:t>
                      </a:r>
                      <a:r>
                        <a:rPr lang="en-US" sz="1600" baseline="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  / </a:t>
                      </a: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</a:t>
                      </a:r>
                      <a:r>
                        <a:rPr lang="en-US" sz="1600" baseline="300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</a:t>
                      </a:r>
                      <a:endParaRPr lang="en-US" sz="16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0.5/1.5</a:t>
                      </a:r>
                      <a:r>
                        <a:rPr lang="en-US" sz="1600" baseline="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 and</a:t>
                      </a: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 0.417/1.25</a:t>
                      </a:r>
                      <a:endParaRPr lang="en-US" sz="16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5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Ion bunch length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cm</a:t>
                      </a:r>
                      <a:endParaRPr lang="en-US" sz="16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coasting</a:t>
                      </a:r>
                      <a:endParaRPr lang="en-US" sz="16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  <a:sym typeface="Wingdings" pitchFamily="2" charset="2"/>
                        </a:rPr>
                        <a:t></a:t>
                      </a: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</a:t>
                      </a:r>
                      <a:endParaRPr lang="en-US" sz="16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2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Electron bunch length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cm</a:t>
                      </a:r>
                      <a:endParaRPr lang="en-US" sz="16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28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Proton </a:t>
                      </a:r>
                      <a:r>
                        <a:rPr lang="en-US" sz="1600" dirty="0" err="1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emittance</a:t>
                      </a: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, </a:t>
                      </a:r>
                      <a:r>
                        <a:rPr lang="en-US" sz="1600" dirty="0" err="1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horiz</a:t>
                      </a:r>
                      <a:r>
                        <a:rPr lang="en-US" sz="16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. /vert.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 pitchFamily="34" charset="0"/>
                          <a:ea typeface="MS Mincho"/>
                          <a:cs typeface="Arial" pitchFamily="34" charset="0"/>
                          <a:sym typeface="Symbol"/>
                        </a:rPr>
                        <a:t></a:t>
                      </a:r>
                      <a:r>
                        <a:rPr lang="en-US" sz="16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0.35/0.07</a:t>
                      </a:r>
                      <a:endParaRPr lang="en-US" sz="16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4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Cooling time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~ 0.4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Y. Zhang, IMP Seminar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066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521F2B-DDB1-4D52-AD09-DEE4A6FD7102}" type="slidenum">
              <a:rPr lang="en-US" sz="2000" b="1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9" name="Content Placeholder 10"/>
          <p:cNvSpPr txBox="1">
            <a:spLocks/>
          </p:cNvSpPr>
          <p:nvPr/>
        </p:nvSpPr>
        <p:spPr bwMode="auto">
          <a:xfrm>
            <a:off x="121025" y="5391375"/>
            <a:ext cx="7664822" cy="98252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0988" marR="0" lvl="0" indent="-2809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Wingdings" pitchFamily="2" charset="2"/>
              </a:rPr>
              <a:t>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Cooling</a:t>
            </a: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of medium energy (up to 100 </a:t>
            </a:r>
            <a:r>
              <a:rPr kumimoji="0" lang="en-US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GeV</a:t>
            </a: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 hadrons w/ a bunched electron beam   (state-of-art: 8 </a:t>
            </a:r>
            <a:r>
              <a:rPr kumimoji="0" lang="en-US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GeV</a:t>
            </a: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p-bar at </a:t>
            </a:r>
            <a:r>
              <a:rPr kumimoji="0" lang="en-US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Fermilab</a:t>
            </a: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DC)</a:t>
            </a:r>
          </a:p>
          <a:p>
            <a:pPr marL="227013" marR="0" lvl="0" indent="-227013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b="1" kern="0" baseline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 </a:t>
            </a:r>
            <a:r>
              <a:rPr lang="en-US" b="1" kern="0" baseline="0" dirty="0" smtClean="0">
                <a:latin typeface="Arial" pitchFamily="34" charset="0"/>
                <a:cs typeface="Arial" pitchFamily="34" charset="0"/>
              </a:rPr>
              <a:t>Generating</a:t>
            </a:r>
            <a:r>
              <a:rPr lang="en-US" b="1" kern="0" dirty="0" smtClean="0">
                <a:latin typeface="Arial" pitchFamily="34" charset="0"/>
                <a:cs typeface="Arial" pitchFamily="34" charset="0"/>
              </a:rPr>
              <a:t> 3 A, 55 </a:t>
            </a:r>
            <a:r>
              <a:rPr lang="en-US" b="1" kern="0" dirty="0" err="1" smtClean="0">
                <a:latin typeface="Arial" pitchFamily="34" charset="0"/>
                <a:cs typeface="Arial" pitchFamily="34" charset="0"/>
              </a:rPr>
              <a:t>MeV</a:t>
            </a:r>
            <a:r>
              <a:rPr lang="en-US" b="1" kern="0" dirty="0" smtClean="0">
                <a:latin typeface="Arial" pitchFamily="34" charset="0"/>
                <a:cs typeface="Arial" pitchFamily="34" charset="0"/>
              </a:rPr>
              <a:t> cooling electron beam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808456" y="4045697"/>
            <a:ext cx="2254097" cy="1111608"/>
            <a:chOff x="6778742" y="3747758"/>
            <a:chExt cx="2015637" cy="848535"/>
          </a:xfrm>
        </p:grpSpPr>
        <p:sp>
          <p:nvSpPr>
            <p:cNvPr id="10" name="Rectangle 9"/>
            <p:cNvSpPr/>
            <p:nvPr/>
          </p:nvSpPr>
          <p:spPr bwMode="auto">
            <a:xfrm>
              <a:off x="6778742" y="3753538"/>
              <a:ext cx="995082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Medium energy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7790328" y="3747758"/>
              <a:ext cx="1004051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Bunched e-beam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6783224" y="4178067"/>
              <a:ext cx="995082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ERL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779727" y="4178061"/>
              <a:ext cx="995083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Circu</a:t>
              </a: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lator ring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-34636" y="0"/>
            <a:ext cx="9178636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0000FF"/>
                </a:solidFill>
              </a:rPr>
              <a:t>D</a:t>
            </a:r>
            <a:r>
              <a:rPr lang="en-US" sz="3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esign Concept: ERL Circulator Cooler</a:t>
            </a:r>
          </a:p>
        </p:txBody>
      </p:sp>
      <p:grpSp>
        <p:nvGrpSpPr>
          <p:cNvPr id="2" name="Group 135"/>
          <p:cNvGrpSpPr/>
          <p:nvPr/>
        </p:nvGrpSpPr>
        <p:grpSpPr>
          <a:xfrm>
            <a:off x="0" y="838200"/>
            <a:ext cx="5181600" cy="2901002"/>
            <a:chOff x="1096084" y="691275"/>
            <a:chExt cx="7484779" cy="4402420"/>
          </a:xfrm>
        </p:grpSpPr>
        <p:sp>
          <p:nvSpPr>
            <p:cNvPr id="26628" name="Rectangle 3"/>
            <p:cNvSpPr>
              <a:spLocks noChangeArrowheads="1"/>
            </p:cNvSpPr>
            <p:nvPr/>
          </p:nvSpPr>
          <p:spPr bwMode="auto">
            <a:xfrm>
              <a:off x="2706793" y="1495533"/>
              <a:ext cx="3505200" cy="373201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rtl="0" eaLnBrk="0" hangingPunct="0"/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29" name="Line 4"/>
            <p:cNvSpPr>
              <a:spLocks noChangeShapeType="1"/>
            </p:cNvSpPr>
            <p:nvPr/>
          </p:nvSpPr>
          <p:spPr bwMode="auto">
            <a:xfrm>
              <a:off x="4594860" y="3661831"/>
              <a:ext cx="2209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0" name="Arc 5"/>
            <p:cNvSpPr>
              <a:spLocks/>
            </p:cNvSpPr>
            <p:nvPr/>
          </p:nvSpPr>
          <p:spPr bwMode="auto">
            <a:xfrm flipH="1">
              <a:off x="1148927" y="1682133"/>
              <a:ext cx="1071033" cy="1026303"/>
            </a:xfrm>
            <a:custGeom>
              <a:avLst/>
              <a:gdLst>
                <a:gd name="T0" fmla="*/ 67905674 w 21600"/>
                <a:gd name="T1" fmla="*/ 0 h 21593"/>
                <a:gd name="T2" fmla="*/ 2147483647 w 21600"/>
                <a:gd name="T3" fmla="*/ 2147483647 h 21593"/>
                <a:gd name="T4" fmla="*/ 0 w 21600"/>
                <a:gd name="T5" fmla="*/ 2147483647 h 21593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93"/>
                <a:gd name="T11" fmla="*/ 21600 w 21600"/>
                <a:gd name="T12" fmla="*/ 21593 h 215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93" fill="none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</a:path>
                <a:path w="21600" h="21593" stroke="0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  <a:lnTo>
                    <a:pt x="0" y="215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1" name="Arc 6"/>
            <p:cNvSpPr>
              <a:spLocks/>
            </p:cNvSpPr>
            <p:nvPr/>
          </p:nvSpPr>
          <p:spPr bwMode="auto">
            <a:xfrm flipH="1" flipV="1">
              <a:off x="1148926" y="2615136"/>
              <a:ext cx="1083733" cy="1046695"/>
            </a:xfrm>
            <a:custGeom>
              <a:avLst/>
              <a:gdLst>
                <a:gd name="T0" fmla="*/ 70348821 w 21600"/>
                <a:gd name="T1" fmla="*/ 0 h 21593"/>
                <a:gd name="T2" fmla="*/ 2147483647 w 21600"/>
                <a:gd name="T3" fmla="*/ 2147483647 h 21593"/>
                <a:gd name="T4" fmla="*/ 0 w 21600"/>
                <a:gd name="T5" fmla="*/ 2147483647 h 21593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93"/>
                <a:gd name="T11" fmla="*/ 21600 w 21600"/>
                <a:gd name="T12" fmla="*/ 21593 h 215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93" fill="none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</a:path>
                <a:path w="21600" h="21593" stroke="0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  <a:lnTo>
                    <a:pt x="0" y="215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2" name="Arc 7"/>
            <p:cNvSpPr>
              <a:spLocks/>
            </p:cNvSpPr>
            <p:nvPr/>
          </p:nvSpPr>
          <p:spPr bwMode="auto">
            <a:xfrm>
              <a:off x="6698827" y="1682133"/>
              <a:ext cx="1071033" cy="1026303"/>
            </a:xfrm>
            <a:custGeom>
              <a:avLst/>
              <a:gdLst>
                <a:gd name="T0" fmla="*/ 67905674 w 21600"/>
                <a:gd name="T1" fmla="*/ 0 h 21593"/>
                <a:gd name="T2" fmla="*/ 2147483647 w 21600"/>
                <a:gd name="T3" fmla="*/ 2147483647 h 21593"/>
                <a:gd name="T4" fmla="*/ 0 w 21600"/>
                <a:gd name="T5" fmla="*/ 2147483647 h 21593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93"/>
                <a:gd name="T11" fmla="*/ 21600 w 21600"/>
                <a:gd name="T12" fmla="*/ 21593 h 215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93" fill="none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</a:path>
                <a:path w="21600" h="21593" stroke="0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  <a:lnTo>
                    <a:pt x="0" y="215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3" name="Arc 8"/>
            <p:cNvSpPr>
              <a:spLocks/>
            </p:cNvSpPr>
            <p:nvPr/>
          </p:nvSpPr>
          <p:spPr bwMode="auto">
            <a:xfrm flipV="1">
              <a:off x="6728460" y="2615136"/>
              <a:ext cx="1041400" cy="1046695"/>
            </a:xfrm>
            <a:custGeom>
              <a:avLst/>
              <a:gdLst>
                <a:gd name="T0" fmla="*/ 62424169 w 21600"/>
                <a:gd name="T1" fmla="*/ 0 h 21593"/>
                <a:gd name="T2" fmla="*/ 2147483647 w 21600"/>
                <a:gd name="T3" fmla="*/ 2147483647 h 21593"/>
                <a:gd name="T4" fmla="*/ 0 w 21600"/>
                <a:gd name="T5" fmla="*/ 2147483647 h 21593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93"/>
                <a:gd name="T11" fmla="*/ 21600 w 21600"/>
                <a:gd name="T12" fmla="*/ 21593 h 215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93" fill="none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</a:path>
                <a:path w="21600" h="21593" stroke="0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  <a:lnTo>
                    <a:pt x="0" y="215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4" name="Line 10"/>
            <p:cNvSpPr>
              <a:spLocks noChangeShapeType="1"/>
            </p:cNvSpPr>
            <p:nvPr/>
          </p:nvSpPr>
          <p:spPr bwMode="auto">
            <a:xfrm flipH="1">
              <a:off x="7283027" y="1682133"/>
              <a:ext cx="68156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5" name="Line 11"/>
            <p:cNvSpPr>
              <a:spLocks noChangeShapeType="1"/>
            </p:cNvSpPr>
            <p:nvPr/>
          </p:nvSpPr>
          <p:spPr bwMode="auto">
            <a:xfrm flipH="1">
              <a:off x="1294553" y="1682133"/>
              <a:ext cx="68156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6" name="Line 12"/>
            <p:cNvSpPr>
              <a:spLocks noChangeShapeType="1"/>
            </p:cNvSpPr>
            <p:nvPr/>
          </p:nvSpPr>
          <p:spPr bwMode="auto">
            <a:xfrm flipH="1">
              <a:off x="4069927" y="1588833"/>
              <a:ext cx="68156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7" name="Line 13"/>
            <p:cNvSpPr>
              <a:spLocks noChangeShapeType="1"/>
            </p:cNvSpPr>
            <p:nvPr/>
          </p:nvSpPr>
          <p:spPr bwMode="auto">
            <a:xfrm flipH="1">
              <a:off x="4069927" y="1775434"/>
              <a:ext cx="68156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8" name="Line 14"/>
            <p:cNvSpPr>
              <a:spLocks noChangeShapeType="1"/>
            </p:cNvSpPr>
            <p:nvPr/>
          </p:nvSpPr>
          <p:spPr bwMode="auto">
            <a:xfrm>
              <a:off x="2846493" y="3661831"/>
              <a:ext cx="681567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9" name="Oval 16"/>
            <p:cNvSpPr>
              <a:spLocks noChangeArrowheads="1"/>
            </p:cNvSpPr>
            <p:nvPr/>
          </p:nvSpPr>
          <p:spPr bwMode="auto">
            <a:xfrm rot="19275161">
              <a:off x="7473427" y="1792689"/>
              <a:ext cx="224565" cy="633275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rtl="0" eaLnBrk="0" hangingPunct="0"/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40" name="Text Box 17"/>
            <p:cNvSpPr txBox="1">
              <a:spLocks noChangeArrowheads="1"/>
            </p:cNvSpPr>
            <p:nvPr/>
          </p:nvSpPr>
          <p:spPr bwMode="auto">
            <a:xfrm>
              <a:off x="6728463" y="1042845"/>
              <a:ext cx="1852400" cy="492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0"/>
              <a:r>
                <a:rPr lang="en-US" sz="1400" dirty="0">
                  <a:latin typeface="Arial" pitchFamily="34" charset="0"/>
                  <a:cs typeface="Arial" pitchFamily="34" charset="0"/>
                </a:rPr>
                <a:t>ion bunch</a:t>
              </a:r>
            </a:p>
          </p:txBody>
        </p:sp>
        <p:sp>
          <p:nvSpPr>
            <p:cNvPr id="26641" name="Text Box 18"/>
            <p:cNvSpPr txBox="1">
              <a:spLocks noChangeArrowheads="1"/>
            </p:cNvSpPr>
            <p:nvPr/>
          </p:nvSpPr>
          <p:spPr bwMode="auto">
            <a:xfrm>
              <a:off x="6124644" y="1831001"/>
              <a:ext cx="1656854" cy="837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0"/>
              <a:r>
                <a:rPr lang="en-US" sz="1400" dirty="0">
                  <a:latin typeface="Arial" pitchFamily="34" charset="0"/>
                  <a:cs typeface="Arial" pitchFamily="34" charset="0"/>
                </a:rPr>
                <a:t>electron bunch</a:t>
              </a:r>
            </a:p>
          </p:txBody>
        </p:sp>
        <p:sp>
          <p:nvSpPr>
            <p:cNvPr id="26642" name="Text Box 19"/>
            <p:cNvSpPr txBox="1">
              <a:spLocks noChangeArrowheads="1"/>
            </p:cNvSpPr>
            <p:nvPr/>
          </p:nvSpPr>
          <p:spPr bwMode="auto">
            <a:xfrm>
              <a:off x="3065546" y="3056671"/>
              <a:ext cx="2962980" cy="492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0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circulator </a:t>
              </a:r>
              <a:r>
                <a:rPr lang="en-US" sz="1400" dirty="0">
                  <a:latin typeface="Arial" pitchFamily="34" charset="0"/>
                  <a:cs typeface="Arial" pitchFamily="34" charset="0"/>
                </a:rPr>
                <a:t>ring</a:t>
              </a:r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2706793" y="1215632"/>
              <a:ext cx="3505200" cy="186601"/>
              <a:chOff x="1872" y="1200"/>
              <a:chExt cx="1728" cy="96"/>
            </a:xfrm>
          </p:grpSpPr>
          <p:grpSp>
            <p:nvGrpSpPr>
              <p:cNvPr id="4" name="Group 21"/>
              <p:cNvGrpSpPr>
                <a:grpSpLocks/>
              </p:cNvGrpSpPr>
              <p:nvPr/>
            </p:nvGrpSpPr>
            <p:grpSpPr bwMode="auto">
              <a:xfrm>
                <a:off x="1872" y="1200"/>
                <a:ext cx="144" cy="96"/>
                <a:chOff x="1680" y="3648"/>
                <a:chExt cx="192" cy="48"/>
              </a:xfrm>
            </p:grpSpPr>
            <p:sp>
              <p:nvSpPr>
                <p:cNvPr id="26753" name="Arc 22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54" name="Arc 23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5" name="Group 24"/>
              <p:cNvGrpSpPr>
                <a:grpSpLocks/>
              </p:cNvGrpSpPr>
              <p:nvPr/>
            </p:nvGrpSpPr>
            <p:grpSpPr bwMode="auto">
              <a:xfrm>
                <a:off x="2016" y="1200"/>
                <a:ext cx="144" cy="96"/>
                <a:chOff x="1680" y="3648"/>
                <a:chExt cx="192" cy="48"/>
              </a:xfrm>
            </p:grpSpPr>
            <p:sp>
              <p:nvSpPr>
                <p:cNvPr id="26751" name="Arc 25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52" name="Arc 26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6" name="Group 27"/>
              <p:cNvGrpSpPr>
                <a:grpSpLocks/>
              </p:cNvGrpSpPr>
              <p:nvPr/>
            </p:nvGrpSpPr>
            <p:grpSpPr bwMode="auto">
              <a:xfrm>
                <a:off x="2160" y="1200"/>
                <a:ext cx="144" cy="96"/>
                <a:chOff x="1680" y="3648"/>
                <a:chExt cx="192" cy="48"/>
              </a:xfrm>
            </p:grpSpPr>
            <p:sp>
              <p:nvSpPr>
                <p:cNvPr id="26749" name="Arc 28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50" name="Arc 29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7" name="Group 30"/>
              <p:cNvGrpSpPr>
                <a:grpSpLocks/>
              </p:cNvGrpSpPr>
              <p:nvPr/>
            </p:nvGrpSpPr>
            <p:grpSpPr bwMode="auto">
              <a:xfrm>
                <a:off x="2304" y="1200"/>
                <a:ext cx="144" cy="96"/>
                <a:chOff x="1680" y="3648"/>
                <a:chExt cx="192" cy="48"/>
              </a:xfrm>
            </p:grpSpPr>
            <p:sp>
              <p:nvSpPr>
                <p:cNvPr id="26747" name="Arc 31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48" name="Arc 32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" name="Group 33"/>
              <p:cNvGrpSpPr>
                <a:grpSpLocks/>
              </p:cNvGrpSpPr>
              <p:nvPr/>
            </p:nvGrpSpPr>
            <p:grpSpPr bwMode="auto">
              <a:xfrm>
                <a:off x="2448" y="1200"/>
                <a:ext cx="144" cy="96"/>
                <a:chOff x="1680" y="3648"/>
                <a:chExt cx="192" cy="48"/>
              </a:xfrm>
            </p:grpSpPr>
            <p:sp>
              <p:nvSpPr>
                <p:cNvPr id="26745" name="Arc 34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46" name="Arc 35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9" name="Group 36"/>
              <p:cNvGrpSpPr>
                <a:grpSpLocks/>
              </p:cNvGrpSpPr>
              <p:nvPr/>
            </p:nvGrpSpPr>
            <p:grpSpPr bwMode="auto">
              <a:xfrm>
                <a:off x="2592" y="1200"/>
                <a:ext cx="144" cy="96"/>
                <a:chOff x="1680" y="3648"/>
                <a:chExt cx="192" cy="48"/>
              </a:xfrm>
            </p:grpSpPr>
            <p:sp>
              <p:nvSpPr>
                <p:cNvPr id="26743" name="Arc 37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44" name="Arc 38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0" name="Group 39"/>
              <p:cNvGrpSpPr>
                <a:grpSpLocks/>
              </p:cNvGrpSpPr>
              <p:nvPr/>
            </p:nvGrpSpPr>
            <p:grpSpPr bwMode="auto">
              <a:xfrm>
                <a:off x="2736" y="1200"/>
                <a:ext cx="144" cy="96"/>
                <a:chOff x="1680" y="3648"/>
                <a:chExt cx="192" cy="48"/>
              </a:xfrm>
            </p:grpSpPr>
            <p:sp>
              <p:nvSpPr>
                <p:cNvPr id="26741" name="Arc 40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42" name="Arc 41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1" name="Group 42"/>
              <p:cNvGrpSpPr>
                <a:grpSpLocks/>
              </p:cNvGrpSpPr>
              <p:nvPr/>
            </p:nvGrpSpPr>
            <p:grpSpPr bwMode="auto">
              <a:xfrm>
                <a:off x="2880" y="1200"/>
                <a:ext cx="144" cy="96"/>
                <a:chOff x="1680" y="3648"/>
                <a:chExt cx="192" cy="48"/>
              </a:xfrm>
            </p:grpSpPr>
            <p:sp>
              <p:nvSpPr>
                <p:cNvPr id="26739" name="Arc 43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40" name="Arc 44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2" name="Group 45"/>
              <p:cNvGrpSpPr>
                <a:grpSpLocks/>
              </p:cNvGrpSpPr>
              <p:nvPr/>
            </p:nvGrpSpPr>
            <p:grpSpPr bwMode="auto">
              <a:xfrm>
                <a:off x="3024" y="1200"/>
                <a:ext cx="144" cy="96"/>
                <a:chOff x="1680" y="3648"/>
                <a:chExt cx="192" cy="48"/>
              </a:xfrm>
            </p:grpSpPr>
            <p:sp>
              <p:nvSpPr>
                <p:cNvPr id="26737" name="Arc 46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38" name="Arc 47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3" name="Group 48"/>
              <p:cNvGrpSpPr>
                <a:grpSpLocks/>
              </p:cNvGrpSpPr>
              <p:nvPr/>
            </p:nvGrpSpPr>
            <p:grpSpPr bwMode="auto">
              <a:xfrm>
                <a:off x="3168" y="1200"/>
                <a:ext cx="144" cy="96"/>
                <a:chOff x="1680" y="3648"/>
                <a:chExt cx="192" cy="48"/>
              </a:xfrm>
            </p:grpSpPr>
            <p:sp>
              <p:nvSpPr>
                <p:cNvPr id="26735" name="Arc 49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36" name="Arc 50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4" name="Group 51"/>
              <p:cNvGrpSpPr>
                <a:grpSpLocks/>
              </p:cNvGrpSpPr>
              <p:nvPr/>
            </p:nvGrpSpPr>
            <p:grpSpPr bwMode="auto">
              <a:xfrm>
                <a:off x="3312" y="1200"/>
                <a:ext cx="144" cy="96"/>
                <a:chOff x="1680" y="3648"/>
                <a:chExt cx="192" cy="48"/>
              </a:xfrm>
            </p:grpSpPr>
            <p:sp>
              <p:nvSpPr>
                <p:cNvPr id="26733" name="Arc 52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34" name="Arc 53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5" name="Group 54"/>
              <p:cNvGrpSpPr>
                <a:grpSpLocks/>
              </p:cNvGrpSpPr>
              <p:nvPr/>
            </p:nvGrpSpPr>
            <p:grpSpPr bwMode="auto">
              <a:xfrm>
                <a:off x="3456" y="1200"/>
                <a:ext cx="144" cy="96"/>
                <a:chOff x="1680" y="3648"/>
                <a:chExt cx="192" cy="48"/>
              </a:xfrm>
            </p:grpSpPr>
            <p:sp>
              <p:nvSpPr>
                <p:cNvPr id="26731" name="Arc 55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32" name="Arc 56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16" name="Group 57"/>
            <p:cNvGrpSpPr>
              <a:grpSpLocks/>
            </p:cNvGrpSpPr>
            <p:nvPr/>
          </p:nvGrpSpPr>
          <p:grpSpPr bwMode="auto">
            <a:xfrm>
              <a:off x="2706793" y="1962034"/>
              <a:ext cx="3505200" cy="186601"/>
              <a:chOff x="1872" y="1680"/>
              <a:chExt cx="1728" cy="96"/>
            </a:xfrm>
          </p:grpSpPr>
          <p:grpSp>
            <p:nvGrpSpPr>
              <p:cNvPr id="17" name="Group 58"/>
              <p:cNvGrpSpPr>
                <a:grpSpLocks/>
              </p:cNvGrpSpPr>
              <p:nvPr/>
            </p:nvGrpSpPr>
            <p:grpSpPr bwMode="auto">
              <a:xfrm flipV="1">
                <a:off x="1872" y="1680"/>
                <a:ext cx="144" cy="96"/>
                <a:chOff x="1680" y="3648"/>
                <a:chExt cx="192" cy="48"/>
              </a:xfrm>
            </p:grpSpPr>
            <p:sp>
              <p:nvSpPr>
                <p:cNvPr id="26717" name="Arc 59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18" name="Arc 60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8" name="Group 61"/>
              <p:cNvGrpSpPr>
                <a:grpSpLocks/>
              </p:cNvGrpSpPr>
              <p:nvPr/>
            </p:nvGrpSpPr>
            <p:grpSpPr bwMode="auto">
              <a:xfrm flipV="1">
                <a:off x="2016" y="1680"/>
                <a:ext cx="144" cy="96"/>
                <a:chOff x="1680" y="3648"/>
                <a:chExt cx="192" cy="48"/>
              </a:xfrm>
            </p:grpSpPr>
            <p:sp>
              <p:nvSpPr>
                <p:cNvPr id="26715" name="Arc 62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16" name="Arc 63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9" name="Group 64"/>
              <p:cNvGrpSpPr>
                <a:grpSpLocks/>
              </p:cNvGrpSpPr>
              <p:nvPr/>
            </p:nvGrpSpPr>
            <p:grpSpPr bwMode="auto">
              <a:xfrm flipV="1">
                <a:off x="2160" y="1680"/>
                <a:ext cx="144" cy="96"/>
                <a:chOff x="1680" y="3648"/>
                <a:chExt cx="192" cy="48"/>
              </a:xfrm>
            </p:grpSpPr>
            <p:sp>
              <p:nvSpPr>
                <p:cNvPr id="26713" name="Arc 65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14" name="Arc 66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0" name="Group 67"/>
              <p:cNvGrpSpPr>
                <a:grpSpLocks/>
              </p:cNvGrpSpPr>
              <p:nvPr/>
            </p:nvGrpSpPr>
            <p:grpSpPr bwMode="auto">
              <a:xfrm flipV="1">
                <a:off x="2304" y="1680"/>
                <a:ext cx="144" cy="96"/>
                <a:chOff x="1680" y="3648"/>
                <a:chExt cx="192" cy="48"/>
              </a:xfrm>
            </p:grpSpPr>
            <p:sp>
              <p:nvSpPr>
                <p:cNvPr id="26711" name="Arc 68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12" name="Arc 69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1" name="Group 70"/>
              <p:cNvGrpSpPr>
                <a:grpSpLocks/>
              </p:cNvGrpSpPr>
              <p:nvPr/>
            </p:nvGrpSpPr>
            <p:grpSpPr bwMode="auto">
              <a:xfrm flipV="1">
                <a:off x="2448" y="1680"/>
                <a:ext cx="144" cy="96"/>
                <a:chOff x="1680" y="3648"/>
                <a:chExt cx="192" cy="48"/>
              </a:xfrm>
            </p:grpSpPr>
            <p:sp>
              <p:nvSpPr>
                <p:cNvPr id="26709" name="Arc 71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10" name="Arc 72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2" name="Group 73"/>
              <p:cNvGrpSpPr>
                <a:grpSpLocks/>
              </p:cNvGrpSpPr>
              <p:nvPr/>
            </p:nvGrpSpPr>
            <p:grpSpPr bwMode="auto">
              <a:xfrm flipV="1">
                <a:off x="2592" y="1680"/>
                <a:ext cx="144" cy="96"/>
                <a:chOff x="1680" y="3648"/>
                <a:chExt cx="192" cy="48"/>
              </a:xfrm>
            </p:grpSpPr>
            <p:sp>
              <p:nvSpPr>
                <p:cNvPr id="26707" name="Arc 74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08" name="Arc 75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3" name="Group 76"/>
              <p:cNvGrpSpPr>
                <a:grpSpLocks/>
              </p:cNvGrpSpPr>
              <p:nvPr/>
            </p:nvGrpSpPr>
            <p:grpSpPr bwMode="auto">
              <a:xfrm flipV="1">
                <a:off x="2736" y="1680"/>
                <a:ext cx="144" cy="96"/>
                <a:chOff x="1680" y="3648"/>
                <a:chExt cx="192" cy="48"/>
              </a:xfrm>
            </p:grpSpPr>
            <p:sp>
              <p:nvSpPr>
                <p:cNvPr id="26705" name="Arc 77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06" name="Arc 78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4" name="Group 79"/>
              <p:cNvGrpSpPr>
                <a:grpSpLocks/>
              </p:cNvGrpSpPr>
              <p:nvPr/>
            </p:nvGrpSpPr>
            <p:grpSpPr bwMode="auto">
              <a:xfrm flipV="1">
                <a:off x="2880" y="1680"/>
                <a:ext cx="144" cy="96"/>
                <a:chOff x="1680" y="3648"/>
                <a:chExt cx="192" cy="48"/>
              </a:xfrm>
            </p:grpSpPr>
            <p:sp>
              <p:nvSpPr>
                <p:cNvPr id="26703" name="Arc 80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04" name="Arc 81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5" name="Group 82"/>
              <p:cNvGrpSpPr>
                <a:grpSpLocks/>
              </p:cNvGrpSpPr>
              <p:nvPr/>
            </p:nvGrpSpPr>
            <p:grpSpPr bwMode="auto">
              <a:xfrm flipV="1">
                <a:off x="3024" y="1680"/>
                <a:ext cx="144" cy="96"/>
                <a:chOff x="1680" y="3648"/>
                <a:chExt cx="192" cy="48"/>
              </a:xfrm>
            </p:grpSpPr>
            <p:sp>
              <p:nvSpPr>
                <p:cNvPr id="26701" name="Arc 83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02" name="Arc 84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6" name="Group 85"/>
              <p:cNvGrpSpPr>
                <a:grpSpLocks/>
              </p:cNvGrpSpPr>
              <p:nvPr/>
            </p:nvGrpSpPr>
            <p:grpSpPr bwMode="auto">
              <a:xfrm flipV="1">
                <a:off x="3168" y="1680"/>
                <a:ext cx="144" cy="96"/>
                <a:chOff x="1680" y="3648"/>
                <a:chExt cx="192" cy="48"/>
              </a:xfrm>
            </p:grpSpPr>
            <p:sp>
              <p:nvSpPr>
                <p:cNvPr id="26699" name="Arc 86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00" name="Arc 87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7" name="Group 88"/>
              <p:cNvGrpSpPr>
                <a:grpSpLocks/>
              </p:cNvGrpSpPr>
              <p:nvPr/>
            </p:nvGrpSpPr>
            <p:grpSpPr bwMode="auto">
              <a:xfrm flipV="1">
                <a:off x="3312" y="1680"/>
                <a:ext cx="144" cy="96"/>
                <a:chOff x="1680" y="3648"/>
                <a:chExt cx="192" cy="48"/>
              </a:xfrm>
            </p:grpSpPr>
            <p:sp>
              <p:nvSpPr>
                <p:cNvPr id="26697" name="Arc 89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698" name="Arc 90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8" name="Group 91"/>
              <p:cNvGrpSpPr>
                <a:grpSpLocks/>
              </p:cNvGrpSpPr>
              <p:nvPr/>
            </p:nvGrpSpPr>
            <p:grpSpPr bwMode="auto">
              <a:xfrm flipV="1">
                <a:off x="3456" y="1680"/>
                <a:ext cx="144" cy="96"/>
                <a:chOff x="1680" y="3648"/>
                <a:chExt cx="192" cy="48"/>
              </a:xfrm>
            </p:grpSpPr>
            <p:sp>
              <p:nvSpPr>
                <p:cNvPr id="26695" name="Arc 92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696" name="Arc 93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6645" name="Text Box 94"/>
            <p:cNvSpPr txBox="1">
              <a:spLocks noChangeArrowheads="1"/>
            </p:cNvSpPr>
            <p:nvPr/>
          </p:nvSpPr>
          <p:spPr bwMode="auto">
            <a:xfrm>
              <a:off x="3223707" y="2314490"/>
              <a:ext cx="2434168" cy="492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0"/>
              <a:r>
                <a:rPr lang="en-US" sz="1400" dirty="0">
                  <a:latin typeface="Arial" pitchFamily="34" charset="0"/>
                  <a:cs typeface="Arial" pitchFamily="34" charset="0"/>
                </a:rPr>
                <a:t>Cooling section</a:t>
              </a:r>
            </a:p>
          </p:txBody>
        </p:sp>
        <p:sp>
          <p:nvSpPr>
            <p:cNvPr id="26646" name="Text Box 95"/>
            <p:cNvSpPr txBox="1">
              <a:spLocks noChangeArrowheads="1"/>
            </p:cNvSpPr>
            <p:nvPr/>
          </p:nvSpPr>
          <p:spPr bwMode="auto">
            <a:xfrm>
              <a:off x="3208970" y="691275"/>
              <a:ext cx="2413708" cy="492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0"/>
              <a:r>
                <a:rPr lang="en-US" sz="1400" dirty="0">
                  <a:latin typeface="Arial" pitchFamily="34" charset="0"/>
                  <a:cs typeface="Arial" pitchFamily="34" charset="0"/>
                </a:rPr>
                <a:t>solenoid</a:t>
              </a:r>
            </a:p>
          </p:txBody>
        </p:sp>
        <p:sp>
          <p:nvSpPr>
            <p:cNvPr id="26647" name="AutoShape 96"/>
            <p:cNvSpPr>
              <a:spLocks/>
            </p:cNvSpPr>
            <p:nvPr/>
          </p:nvSpPr>
          <p:spPr bwMode="auto">
            <a:xfrm rot="16200000" flipV="1">
              <a:off x="4336712" y="584280"/>
              <a:ext cx="228432" cy="3488268"/>
            </a:xfrm>
            <a:prstGeom prst="leftBrace">
              <a:avLst>
                <a:gd name="adj1" fmla="val 75009"/>
                <a:gd name="adj2" fmla="val 50000"/>
              </a:avLst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rtl="0" eaLnBrk="0" hangingPunct="0"/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48" name="Rectangle 98"/>
            <p:cNvSpPr>
              <a:spLocks noChangeArrowheads="1"/>
            </p:cNvSpPr>
            <p:nvPr/>
          </p:nvSpPr>
          <p:spPr bwMode="auto">
            <a:xfrm rot="10800000">
              <a:off x="3397873" y="4246676"/>
              <a:ext cx="2119007" cy="373239"/>
            </a:xfrm>
            <a:prstGeom prst="rect">
              <a:avLst/>
            </a:prstGeom>
            <a:solidFill>
              <a:srgbClr val="FF7C8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rtl="0" eaLnBrk="0" hangingPunct="0"/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0" name="Rectangle 101"/>
            <p:cNvSpPr>
              <a:spLocks noChangeArrowheads="1"/>
            </p:cNvSpPr>
            <p:nvPr/>
          </p:nvSpPr>
          <p:spPr bwMode="auto">
            <a:xfrm rot="10800000" flipH="1">
              <a:off x="2034541" y="4301905"/>
              <a:ext cx="449580" cy="224373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rtl="0" eaLnBrk="0" hangingPunct="0"/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5" name="Line 110"/>
            <p:cNvSpPr>
              <a:spLocks noChangeShapeType="1"/>
            </p:cNvSpPr>
            <p:nvPr/>
          </p:nvSpPr>
          <p:spPr bwMode="auto">
            <a:xfrm rot="16200000">
              <a:off x="5745485" y="3459479"/>
              <a:ext cx="769620" cy="119634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7" name="Text Box 112"/>
            <p:cNvSpPr txBox="1">
              <a:spLocks noChangeArrowheads="1"/>
            </p:cNvSpPr>
            <p:nvPr/>
          </p:nvSpPr>
          <p:spPr bwMode="auto">
            <a:xfrm>
              <a:off x="5777646" y="2963762"/>
              <a:ext cx="1827269" cy="492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0"/>
              <a:r>
                <a:rPr lang="en-US" sz="1400" dirty="0">
                  <a:latin typeface="Arial" pitchFamily="34" charset="0"/>
                  <a:cs typeface="Arial" pitchFamily="34" charset="0"/>
                </a:rPr>
                <a:t>Fast 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kicker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8" name="Text Box 113"/>
            <p:cNvSpPr txBox="1">
              <a:spLocks noChangeArrowheads="1"/>
            </p:cNvSpPr>
            <p:nvPr/>
          </p:nvSpPr>
          <p:spPr bwMode="auto">
            <a:xfrm>
              <a:off x="1449312" y="3011555"/>
              <a:ext cx="1862848" cy="492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0"/>
              <a:r>
                <a:rPr lang="en-US" sz="1400" dirty="0">
                  <a:latin typeface="Arial" pitchFamily="34" charset="0"/>
                  <a:cs typeface="Arial" pitchFamily="34" charset="0"/>
                </a:rPr>
                <a:t>Fast 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kicker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9" name="Text Box 114"/>
            <p:cNvSpPr txBox="1">
              <a:spLocks noChangeArrowheads="1"/>
            </p:cNvSpPr>
            <p:nvPr/>
          </p:nvSpPr>
          <p:spPr bwMode="auto">
            <a:xfrm>
              <a:off x="3529299" y="4601269"/>
              <a:ext cx="1972342" cy="492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0"/>
              <a:r>
                <a:rPr lang="en-US" sz="1400" dirty="0">
                  <a:latin typeface="Arial" pitchFamily="34" charset="0"/>
                  <a:cs typeface="Arial" pitchFamily="34" charset="0"/>
                </a:rPr>
                <a:t>SRF Linac</a:t>
              </a:r>
            </a:p>
          </p:txBody>
        </p:sp>
        <p:sp>
          <p:nvSpPr>
            <p:cNvPr id="26660" name="Text Box 115"/>
            <p:cNvSpPr txBox="1">
              <a:spLocks noChangeArrowheads="1"/>
            </p:cNvSpPr>
            <p:nvPr/>
          </p:nvSpPr>
          <p:spPr bwMode="auto">
            <a:xfrm>
              <a:off x="5527572" y="4503758"/>
              <a:ext cx="1152442" cy="492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0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dump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61" name="Text Box 116"/>
            <p:cNvSpPr txBox="1">
              <a:spLocks noChangeArrowheads="1"/>
            </p:cNvSpPr>
            <p:nvPr/>
          </p:nvSpPr>
          <p:spPr bwMode="auto">
            <a:xfrm>
              <a:off x="1542871" y="4516732"/>
              <a:ext cx="1484537" cy="492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0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injector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63" name="Line 118"/>
            <p:cNvSpPr>
              <a:spLocks noChangeShapeType="1"/>
            </p:cNvSpPr>
            <p:nvPr/>
          </p:nvSpPr>
          <p:spPr bwMode="auto">
            <a:xfrm>
              <a:off x="2475032" y="4411752"/>
              <a:ext cx="923488" cy="78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66" name="Line 121"/>
            <p:cNvSpPr>
              <a:spLocks noChangeShapeType="1"/>
            </p:cNvSpPr>
            <p:nvPr/>
          </p:nvSpPr>
          <p:spPr bwMode="auto">
            <a:xfrm>
              <a:off x="4975860" y="3661831"/>
              <a:ext cx="4572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67" name="Rectangle 122"/>
            <p:cNvSpPr>
              <a:spLocks noChangeArrowheads="1"/>
            </p:cNvSpPr>
            <p:nvPr/>
          </p:nvSpPr>
          <p:spPr bwMode="auto">
            <a:xfrm>
              <a:off x="6609927" y="3447219"/>
              <a:ext cx="194733" cy="373201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B0F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rtl="0" eaLnBrk="0" hangingPunct="0"/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69" name="Straight Connector 134"/>
            <p:cNvCxnSpPr>
              <a:cxnSpLocks noChangeShapeType="1"/>
            </p:cNvCxnSpPr>
            <p:nvPr/>
          </p:nvCxnSpPr>
          <p:spPr bwMode="auto">
            <a:xfrm rot="16200000" flipH="1">
              <a:off x="4442460" y="3539911"/>
              <a:ext cx="152400" cy="152400"/>
            </a:xfrm>
            <a:prstGeom prst="line">
              <a:avLst/>
            </a:prstGeom>
            <a:noFill/>
            <a:ln w="38100" algn="ctr">
              <a:solidFill>
                <a:srgbClr val="00B050"/>
              </a:solidFill>
              <a:round/>
              <a:headEnd/>
              <a:tailEnd/>
            </a:ln>
          </p:spPr>
        </p:cxnSp>
        <p:cxnSp>
          <p:nvCxnSpPr>
            <p:cNvPr id="26670" name="Straight Connector 138"/>
            <p:cNvCxnSpPr>
              <a:cxnSpLocks noChangeShapeType="1"/>
            </p:cNvCxnSpPr>
            <p:nvPr/>
          </p:nvCxnSpPr>
          <p:spPr bwMode="auto">
            <a:xfrm flipV="1">
              <a:off x="4297680" y="3514257"/>
              <a:ext cx="152400" cy="147574"/>
            </a:xfrm>
            <a:prstGeom prst="line">
              <a:avLst/>
            </a:prstGeom>
            <a:noFill/>
            <a:ln w="38100" algn="ctr">
              <a:solidFill>
                <a:srgbClr val="00B050"/>
              </a:solidFill>
              <a:round/>
              <a:headEnd/>
              <a:tailEnd/>
            </a:ln>
          </p:spPr>
        </p:cxnSp>
        <p:sp>
          <p:nvSpPr>
            <p:cNvPr id="26673" name="Line 4"/>
            <p:cNvSpPr>
              <a:spLocks noChangeShapeType="1"/>
            </p:cNvSpPr>
            <p:nvPr/>
          </p:nvSpPr>
          <p:spPr bwMode="auto">
            <a:xfrm>
              <a:off x="2156460" y="3661831"/>
              <a:ext cx="21336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76" name="Line 2"/>
            <p:cNvSpPr>
              <a:spLocks noChangeShapeType="1"/>
            </p:cNvSpPr>
            <p:nvPr/>
          </p:nvSpPr>
          <p:spPr bwMode="auto">
            <a:xfrm flipV="1">
              <a:off x="1096084" y="1691640"/>
              <a:ext cx="7080176" cy="31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77" name="Oval 15"/>
            <p:cNvSpPr>
              <a:spLocks noChangeArrowheads="1"/>
            </p:cNvSpPr>
            <p:nvPr/>
          </p:nvSpPr>
          <p:spPr bwMode="auto">
            <a:xfrm>
              <a:off x="7490461" y="1615951"/>
              <a:ext cx="388620" cy="14427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rtl="0" eaLnBrk="0" hangingPunct="0"/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78" name="Rectangle 109"/>
            <p:cNvSpPr>
              <a:spLocks noChangeArrowheads="1"/>
            </p:cNvSpPr>
            <p:nvPr/>
          </p:nvSpPr>
          <p:spPr bwMode="auto">
            <a:xfrm>
              <a:off x="6061569" y="4330010"/>
              <a:ext cx="141111" cy="246221"/>
            </a:xfrm>
            <a:prstGeom prst="rect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rtl="0" eaLnBrk="0" hangingPunct="0"/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Line 110"/>
            <p:cNvSpPr>
              <a:spLocks noChangeShapeType="1"/>
            </p:cNvSpPr>
            <p:nvPr/>
          </p:nvSpPr>
          <p:spPr bwMode="auto">
            <a:xfrm rot="16200000" flipH="1">
              <a:off x="2465071" y="3501391"/>
              <a:ext cx="754380" cy="111251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Line 110"/>
            <p:cNvSpPr>
              <a:spLocks noChangeShapeType="1"/>
            </p:cNvSpPr>
            <p:nvPr/>
          </p:nvSpPr>
          <p:spPr bwMode="auto">
            <a:xfrm rot="16200000" flipH="1">
              <a:off x="2442210" y="3669033"/>
              <a:ext cx="342903" cy="48767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Line 118"/>
            <p:cNvSpPr>
              <a:spLocks noChangeShapeType="1"/>
            </p:cNvSpPr>
            <p:nvPr/>
          </p:nvSpPr>
          <p:spPr bwMode="auto">
            <a:xfrm>
              <a:off x="2628900" y="4411980"/>
              <a:ext cx="350520" cy="15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Line 110"/>
            <p:cNvSpPr>
              <a:spLocks noChangeShapeType="1"/>
            </p:cNvSpPr>
            <p:nvPr/>
          </p:nvSpPr>
          <p:spPr bwMode="auto">
            <a:xfrm rot="16200000">
              <a:off x="5650230" y="4034790"/>
              <a:ext cx="304800" cy="4800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75" name="Rectangle 9"/>
            <p:cNvSpPr>
              <a:spLocks noChangeArrowheads="1"/>
            </p:cNvSpPr>
            <p:nvPr/>
          </p:nvSpPr>
          <p:spPr bwMode="auto">
            <a:xfrm>
              <a:off x="2186940" y="3492939"/>
              <a:ext cx="194733" cy="373201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B0F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rtl="0" eaLnBrk="0" hangingPunct="0"/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Line 110"/>
            <p:cNvSpPr>
              <a:spLocks noChangeShapeType="1"/>
            </p:cNvSpPr>
            <p:nvPr/>
          </p:nvSpPr>
          <p:spPr bwMode="auto">
            <a:xfrm rot="16200000" flipH="1">
              <a:off x="5779771" y="4171951"/>
              <a:ext cx="7620" cy="5638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7" name="Rectangular Callout 136"/>
          <p:cNvSpPr/>
          <p:nvPr/>
        </p:nvSpPr>
        <p:spPr bwMode="auto">
          <a:xfrm>
            <a:off x="2286000" y="3733800"/>
            <a:ext cx="3124200" cy="762000"/>
          </a:xfrm>
          <a:prstGeom prst="wedgeRectCallout">
            <a:avLst>
              <a:gd name="adj1" fmla="val 15054"/>
              <a:gd name="adj2" fmla="val -183071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e-bunches circulates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10+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turns 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reduction of current from an ERL by a same factor</a:t>
            </a:r>
            <a:endParaRPr lang="en-US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181600" y="836980"/>
            <a:ext cx="41148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Design Choices</a:t>
            </a:r>
          </a:p>
          <a:p>
            <a:pPr marL="412750" indent="-180975">
              <a:spcBef>
                <a:spcPts val="300"/>
              </a:spcBef>
              <a:buFont typeface="Arial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Energy Recovery Linac (ERL)     </a:t>
            </a:r>
          </a:p>
          <a:p>
            <a:pPr marL="412750" indent="-180975">
              <a:spcBef>
                <a:spcPts val="300"/>
              </a:spcBef>
              <a:buFont typeface="Arial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Compact circulator ring</a:t>
            </a:r>
            <a:endParaRPr lang="en-US" sz="16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300"/>
              </a:spcBef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to meet design challenges</a:t>
            </a:r>
          </a:p>
          <a:p>
            <a:pPr marL="406400" indent="-177800">
              <a:spcBef>
                <a:spcPts val="300"/>
              </a:spcBef>
              <a:buFont typeface="Arial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Large RF power  (up to 81 MW)     </a:t>
            </a:r>
          </a:p>
          <a:p>
            <a:pPr marL="406400" indent="-177800">
              <a:spcBef>
                <a:spcPts val="300"/>
              </a:spcBef>
              <a:buFont typeface="Arial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Long gun lifetime (average 1.5 A)</a:t>
            </a: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1800"/>
              </a:spcBef>
            </a:pPr>
            <a:r>
              <a:rPr lang="en-US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Required technologies</a:t>
            </a:r>
          </a:p>
          <a:p>
            <a:pPr marL="406400" indent="-176213">
              <a:spcBef>
                <a:spcPts val="3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High bunch charge magnetized gun</a:t>
            </a:r>
          </a:p>
          <a:p>
            <a:pPr marL="406400" indent="-176213">
              <a:spcBef>
                <a:spcPts val="3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High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curr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. ERL (55 MeV, 15 to150 mA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)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406400" indent="-176213">
              <a:spcBef>
                <a:spcPts val="3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Ultra fast kicker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Text Box 116"/>
          <p:cNvSpPr txBox="1">
            <a:spLocks noChangeArrowheads="1"/>
          </p:cNvSpPr>
          <p:nvPr/>
        </p:nvSpPr>
        <p:spPr bwMode="auto">
          <a:xfrm>
            <a:off x="1457925" y="2771001"/>
            <a:ext cx="17424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/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energy recovery</a:t>
            </a:r>
            <a:endParaRPr lang="en-US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3" name="Slide Number Placeholder 6"/>
          <p:cNvSpPr txBox="1">
            <a:spLocks/>
          </p:cNvSpPr>
          <p:nvPr/>
        </p:nvSpPr>
        <p:spPr>
          <a:xfrm>
            <a:off x="1905000" y="6492875"/>
            <a:ext cx="1180274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Slide </a:t>
            </a:r>
            <a:fld id="{B5E47D7C-B137-49F3-BD18-1398058B6AEC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29" name="Group 245"/>
          <p:cNvGrpSpPr/>
          <p:nvPr/>
        </p:nvGrpSpPr>
        <p:grpSpPr>
          <a:xfrm>
            <a:off x="3957180" y="4414994"/>
            <a:ext cx="5110619" cy="1985806"/>
            <a:chOff x="1661568" y="1704304"/>
            <a:chExt cx="6723697" cy="3069711"/>
          </a:xfrm>
        </p:grpSpPr>
        <p:pic>
          <p:nvPicPr>
            <p:cNvPr id="247" name="Picture 246"/>
            <p:cNvPicPr/>
            <p:nvPr/>
          </p:nvPicPr>
          <p:blipFill>
            <a:blip r:embed="rId3" cstate="print"/>
            <a:srcRect l="14935" t="8933" r="5324" b="12096"/>
            <a:stretch>
              <a:fillRect/>
            </a:stretch>
          </p:blipFill>
          <p:spPr bwMode="auto">
            <a:xfrm>
              <a:off x="1661568" y="2165758"/>
              <a:ext cx="5820863" cy="2405744"/>
            </a:xfrm>
            <a:prstGeom prst="rect">
              <a:avLst/>
            </a:prstGeom>
            <a:noFill/>
          </p:spPr>
        </p:pic>
        <p:grpSp>
          <p:nvGrpSpPr>
            <p:cNvPr id="30" name="Group 3"/>
            <p:cNvGrpSpPr>
              <a:grpSpLocks/>
            </p:cNvGrpSpPr>
            <p:nvPr/>
          </p:nvGrpSpPr>
          <p:grpSpPr bwMode="auto">
            <a:xfrm>
              <a:off x="7277569" y="2995807"/>
              <a:ext cx="116863" cy="568904"/>
              <a:chOff x="10136" y="10884"/>
              <a:chExt cx="184" cy="896"/>
            </a:xfrm>
          </p:grpSpPr>
          <p:grpSp>
            <p:nvGrpSpPr>
              <p:cNvPr id="31" name="Group 4"/>
              <p:cNvGrpSpPr>
                <a:grpSpLocks/>
              </p:cNvGrpSpPr>
              <p:nvPr/>
            </p:nvGrpSpPr>
            <p:grpSpPr bwMode="auto">
              <a:xfrm>
                <a:off x="10160" y="10956"/>
                <a:ext cx="123" cy="127"/>
                <a:chOff x="11512" y="10648"/>
                <a:chExt cx="123" cy="99"/>
              </a:xfrm>
            </p:grpSpPr>
            <p:sp>
              <p:nvSpPr>
                <p:cNvPr id="330" name="Oval 5"/>
                <p:cNvSpPr>
                  <a:spLocks noChangeArrowheads="1"/>
                </p:cNvSpPr>
                <p:nvPr/>
              </p:nvSpPr>
              <p:spPr bwMode="auto">
                <a:xfrm>
                  <a:off x="11512" y="1064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31" name="Oval 6"/>
                <p:cNvSpPr>
                  <a:spLocks noChangeArrowheads="1"/>
                </p:cNvSpPr>
                <p:nvPr/>
              </p:nvSpPr>
              <p:spPr bwMode="auto">
                <a:xfrm>
                  <a:off x="11512" y="1066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32" name="Oval 7"/>
                <p:cNvSpPr>
                  <a:spLocks noChangeArrowheads="1"/>
                </p:cNvSpPr>
                <p:nvPr/>
              </p:nvSpPr>
              <p:spPr bwMode="auto">
                <a:xfrm>
                  <a:off x="11512" y="10688"/>
                  <a:ext cx="123" cy="19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33" name="Oval 8"/>
                <p:cNvSpPr>
                  <a:spLocks noChangeArrowheads="1"/>
                </p:cNvSpPr>
                <p:nvPr/>
              </p:nvSpPr>
              <p:spPr bwMode="auto">
                <a:xfrm>
                  <a:off x="11512" y="1070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34" name="Oval 9"/>
                <p:cNvSpPr>
                  <a:spLocks noChangeArrowheads="1"/>
                </p:cNvSpPr>
                <p:nvPr/>
              </p:nvSpPr>
              <p:spPr bwMode="auto">
                <a:xfrm>
                  <a:off x="11512" y="1072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</p:grpSp>
          <p:grpSp>
            <p:nvGrpSpPr>
              <p:cNvPr id="96" name="Group 10"/>
              <p:cNvGrpSpPr>
                <a:grpSpLocks/>
              </p:cNvGrpSpPr>
              <p:nvPr/>
            </p:nvGrpSpPr>
            <p:grpSpPr bwMode="auto">
              <a:xfrm>
                <a:off x="10160" y="11161"/>
                <a:ext cx="123" cy="127"/>
                <a:chOff x="11512" y="10648"/>
                <a:chExt cx="123" cy="99"/>
              </a:xfrm>
            </p:grpSpPr>
            <p:sp>
              <p:nvSpPr>
                <p:cNvPr id="325" name="Oval 11"/>
                <p:cNvSpPr>
                  <a:spLocks noChangeArrowheads="1"/>
                </p:cNvSpPr>
                <p:nvPr/>
              </p:nvSpPr>
              <p:spPr bwMode="auto">
                <a:xfrm>
                  <a:off x="11512" y="1064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26" name="Oval 12"/>
                <p:cNvSpPr>
                  <a:spLocks noChangeArrowheads="1"/>
                </p:cNvSpPr>
                <p:nvPr/>
              </p:nvSpPr>
              <p:spPr bwMode="auto">
                <a:xfrm>
                  <a:off x="11512" y="1066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27" name="Oval 13"/>
                <p:cNvSpPr>
                  <a:spLocks noChangeArrowheads="1"/>
                </p:cNvSpPr>
                <p:nvPr/>
              </p:nvSpPr>
              <p:spPr bwMode="auto">
                <a:xfrm>
                  <a:off x="11512" y="10688"/>
                  <a:ext cx="123" cy="19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28" name="Oval 14"/>
                <p:cNvSpPr>
                  <a:spLocks noChangeArrowheads="1"/>
                </p:cNvSpPr>
                <p:nvPr/>
              </p:nvSpPr>
              <p:spPr bwMode="auto">
                <a:xfrm>
                  <a:off x="11512" y="1070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29" name="Oval 15"/>
                <p:cNvSpPr>
                  <a:spLocks noChangeArrowheads="1"/>
                </p:cNvSpPr>
                <p:nvPr/>
              </p:nvSpPr>
              <p:spPr bwMode="auto">
                <a:xfrm>
                  <a:off x="11512" y="1072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</p:grpSp>
          <p:grpSp>
            <p:nvGrpSpPr>
              <p:cNvPr id="97" name="Group 16"/>
              <p:cNvGrpSpPr>
                <a:grpSpLocks/>
              </p:cNvGrpSpPr>
              <p:nvPr/>
            </p:nvGrpSpPr>
            <p:grpSpPr bwMode="auto">
              <a:xfrm>
                <a:off x="10160" y="11366"/>
                <a:ext cx="123" cy="127"/>
                <a:chOff x="11512" y="10648"/>
                <a:chExt cx="123" cy="99"/>
              </a:xfrm>
            </p:grpSpPr>
            <p:sp>
              <p:nvSpPr>
                <p:cNvPr id="320" name="Oval 17"/>
                <p:cNvSpPr>
                  <a:spLocks noChangeArrowheads="1"/>
                </p:cNvSpPr>
                <p:nvPr/>
              </p:nvSpPr>
              <p:spPr bwMode="auto">
                <a:xfrm>
                  <a:off x="11512" y="1064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21" name="Oval 18"/>
                <p:cNvSpPr>
                  <a:spLocks noChangeArrowheads="1"/>
                </p:cNvSpPr>
                <p:nvPr/>
              </p:nvSpPr>
              <p:spPr bwMode="auto">
                <a:xfrm>
                  <a:off x="11512" y="1066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22" name="Oval 19"/>
                <p:cNvSpPr>
                  <a:spLocks noChangeArrowheads="1"/>
                </p:cNvSpPr>
                <p:nvPr/>
              </p:nvSpPr>
              <p:spPr bwMode="auto">
                <a:xfrm>
                  <a:off x="11512" y="10688"/>
                  <a:ext cx="123" cy="19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23" name="Oval 20"/>
                <p:cNvSpPr>
                  <a:spLocks noChangeArrowheads="1"/>
                </p:cNvSpPr>
                <p:nvPr/>
              </p:nvSpPr>
              <p:spPr bwMode="auto">
                <a:xfrm>
                  <a:off x="11512" y="1070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24" name="Oval 21"/>
                <p:cNvSpPr>
                  <a:spLocks noChangeArrowheads="1"/>
                </p:cNvSpPr>
                <p:nvPr/>
              </p:nvSpPr>
              <p:spPr bwMode="auto">
                <a:xfrm>
                  <a:off x="11512" y="1072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</p:grpSp>
          <p:grpSp>
            <p:nvGrpSpPr>
              <p:cNvPr id="98" name="Group 22"/>
              <p:cNvGrpSpPr>
                <a:grpSpLocks/>
              </p:cNvGrpSpPr>
              <p:nvPr/>
            </p:nvGrpSpPr>
            <p:grpSpPr bwMode="auto">
              <a:xfrm>
                <a:off x="10160" y="11572"/>
                <a:ext cx="123" cy="127"/>
                <a:chOff x="11512" y="10648"/>
                <a:chExt cx="123" cy="99"/>
              </a:xfrm>
            </p:grpSpPr>
            <p:sp>
              <p:nvSpPr>
                <p:cNvPr id="315" name="Oval 23"/>
                <p:cNvSpPr>
                  <a:spLocks noChangeArrowheads="1"/>
                </p:cNvSpPr>
                <p:nvPr/>
              </p:nvSpPr>
              <p:spPr bwMode="auto">
                <a:xfrm>
                  <a:off x="11512" y="1064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16" name="Oval 24"/>
                <p:cNvSpPr>
                  <a:spLocks noChangeArrowheads="1"/>
                </p:cNvSpPr>
                <p:nvPr/>
              </p:nvSpPr>
              <p:spPr bwMode="auto">
                <a:xfrm>
                  <a:off x="11512" y="1066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17" name="Oval 25"/>
                <p:cNvSpPr>
                  <a:spLocks noChangeArrowheads="1"/>
                </p:cNvSpPr>
                <p:nvPr/>
              </p:nvSpPr>
              <p:spPr bwMode="auto">
                <a:xfrm>
                  <a:off x="11512" y="10688"/>
                  <a:ext cx="123" cy="19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18" name="Oval 26"/>
                <p:cNvSpPr>
                  <a:spLocks noChangeArrowheads="1"/>
                </p:cNvSpPr>
                <p:nvPr/>
              </p:nvSpPr>
              <p:spPr bwMode="auto">
                <a:xfrm>
                  <a:off x="11512" y="1070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19" name="Oval 27"/>
                <p:cNvSpPr>
                  <a:spLocks noChangeArrowheads="1"/>
                </p:cNvSpPr>
                <p:nvPr/>
              </p:nvSpPr>
              <p:spPr bwMode="auto">
                <a:xfrm>
                  <a:off x="11512" y="1072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</p:grpSp>
          <p:sp>
            <p:nvSpPr>
              <p:cNvPr id="314" name="AutoShape 28"/>
              <p:cNvSpPr>
                <a:spLocks noChangeArrowheads="1"/>
              </p:cNvSpPr>
              <p:nvPr/>
            </p:nvSpPr>
            <p:spPr bwMode="auto">
              <a:xfrm>
                <a:off x="10136" y="10884"/>
                <a:ext cx="184" cy="896"/>
              </a:xfrm>
              <a:prstGeom prst="roundRect">
                <a:avLst>
                  <a:gd name="adj" fmla="val 32065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400" b="1"/>
              </a:p>
            </p:txBody>
          </p:sp>
        </p:grpSp>
        <p:cxnSp>
          <p:nvCxnSpPr>
            <p:cNvPr id="249" name="AutoShape 29"/>
            <p:cNvCxnSpPr>
              <a:cxnSpLocks noChangeShapeType="1"/>
            </p:cNvCxnSpPr>
            <p:nvPr/>
          </p:nvCxnSpPr>
          <p:spPr bwMode="auto">
            <a:xfrm flipH="1" flipV="1">
              <a:off x="7338541" y="3592012"/>
              <a:ext cx="216578" cy="1847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74" name="AutoShape 30"/>
            <p:cNvCxnSpPr>
              <a:cxnSpLocks noChangeShapeType="1"/>
            </p:cNvCxnSpPr>
            <p:nvPr/>
          </p:nvCxnSpPr>
          <p:spPr bwMode="auto">
            <a:xfrm flipV="1">
              <a:off x="7337906" y="2705640"/>
              <a:ext cx="164498" cy="2006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75" name="Text Box 31"/>
            <p:cNvSpPr txBox="1">
              <a:spLocks noChangeArrowheads="1"/>
            </p:cNvSpPr>
            <p:nvPr/>
          </p:nvSpPr>
          <p:spPr bwMode="auto">
            <a:xfrm>
              <a:off x="7277569" y="3759373"/>
              <a:ext cx="1107696" cy="306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injector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Text Box 32"/>
            <p:cNvSpPr txBox="1">
              <a:spLocks noChangeArrowheads="1"/>
            </p:cNvSpPr>
            <p:nvPr/>
          </p:nvSpPr>
          <p:spPr bwMode="auto">
            <a:xfrm>
              <a:off x="7187894" y="2363059"/>
              <a:ext cx="1074048" cy="38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dump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Text Box 33"/>
            <p:cNvSpPr txBox="1">
              <a:spLocks noChangeArrowheads="1"/>
            </p:cNvSpPr>
            <p:nvPr/>
          </p:nvSpPr>
          <p:spPr bwMode="auto">
            <a:xfrm>
              <a:off x="2122095" y="2879509"/>
              <a:ext cx="1197370" cy="826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cooling solenoids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8" name="AutoShape 34"/>
            <p:cNvCxnSpPr>
              <a:cxnSpLocks noChangeShapeType="1"/>
            </p:cNvCxnSpPr>
            <p:nvPr/>
          </p:nvCxnSpPr>
          <p:spPr bwMode="auto">
            <a:xfrm flipV="1">
              <a:off x="3152420" y="3014220"/>
              <a:ext cx="164498" cy="2006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79" name="AutoShape 35"/>
            <p:cNvCxnSpPr>
              <a:cxnSpLocks noChangeShapeType="1"/>
            </p:cNvCxnSpPr>
            <p:nvPr/>
          </p:nvCxnSpPr>
          <p:spPr bwMode="auto">
            <a:xfrm>
              <a:off x="3154325" y="3362165"/>
              <a:ext cx="164498" cy="2006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99" name="Group 36"/>
            <p:cNvGrpSpPr>
              <a:grpSpLocks/>
            </p:cNvGrpSpPr>
            <p:nvPr/>
          </p:nvGrpSpPr>
          <p:grpSpPr bwMode="auto">
            <a:xfrm>
              <a:off x="6258190" y="2619289"/>
              <a:ext cx="116863" cy="172068"/>
              <a:chOff x="10376" y="11124"/>
              <a:chExt cx="184" cy="271"/>
            </a:xfrm>
          </p:grpSpPr>
          <p:grpSp>
            <p:nvGrpSpPr>
              <p:cNvPr id="100" name="Group 37"/>
              <p:cNvGrpSpPr>
                <a:grpSpLocks/>
              </p:cNvGrpSpPr>
              <p:nvPr/>
            </p:nvGrpSpPr>
            <p:grpSpPr bwMode="auto">
              <a:xfrm rot="1800000">
                <a:off x="10400" y="11196"/>
                <a:ext cx="123" cy="127"/>
                <a:chOff x="11512" y="10648"/>
                <a:chExt cx="123" cy="99"/>
              </a:xfrm>
            </p:grpSpPr>
            <p:sp>
              <p:nvSpPr>
                <p:cNvPr id="305" name="Oval 38"/>
                <p:cNvSpPr>
                  <a:spLocks noChangeArrowheads="1"/>
                </p:cNvSpPr>
                <p:nvPr/>
              </p:nvSpPr>
              <p:spPr bwMode="auto">
                <a:xfrm>
                  <a:off x="11512" y="1064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06" name="Oval 39"/>
                <p:cNvSpPr>
                  <a:spLocks noChangeArrowheads="1"/>
                </p:cNvSpPr>
                <p:nvPr/>
              </p:nvSpPr>
              <p:spPr bwMode="auto">
                <a:xfrm>
                  <a:off x="11512" y="1066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07" name="Oval 40"/>
                <p:cNvSpPr>
                  <a:spLocks noChangeArrowheads="1"/>
                </p:cNvSpPr>
                <p:nvPr/>
              </p:nvSpPr>
              <p:spPr bwMode="auto">
                <a:xfrm>
                  <a:off x="11512" y="10688"/>
                  <a:ext cx="123" cy="19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08" name="Oval 41"/>
                <p:cNvSpPr>
                  <a:spLocks noChangeArrowheads="1"/>
                </p:cNvSpPr>
                <p:nvPr/>
              </p:nvSpPr>
              <p:spPr bwMode="auto">
                <a:xfrm>
                  <a:off x="11512" y="1070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09" name="Oval 42"/>
                <p:cNvSpPr>
                  <a:spLocks noChangeArrowheads="1"/>
                </p:cNvSpPr>
                <p:nvPr/>
              </p:nvSpPr>
              <p:spPr bwMode="auto">
                <a:xfrm>
                  <a:off x="11512" y="1072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</p:grpSp>
          <p:sp>
            <p:nvSpPr>
              <p:cNvPr id="304" name="AutoShape 43"/>
              <p:cNvSpPr>
                <a:spLocks noChangeArrowheads="1"/>
              </p:cNvSpPr>
              <p:nvPr/>
            </p:nvSpPr>
            <p:spPr bwMode="auto">
              <a:xfrm rot="1800000">
                <a:off x="10376" y="11124"/>
                <a:ext cx="184" cy="271"/>
              </a:xfrm>
              <a:prstGeom prst="roundRect">
                <a:avLst>
                  <a:gd name="adj" fmla="val 32065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400" b="1"/>
              </a:p>
            </p:txBody>
          </p:sp>
        </p:grpSp>
        <p:grpSp>
          <p:nvGrpSpPr>
            <p:cNvPr id="101" name="Group 44"/>
            <p:cNvGrpSpPr>
              <a:grpSpLocks/>
            </p:cNvGrpSpPr>
            <p:nvPr/>
          </p:nvGrpSpPr>
          <p:grpSpPr bwMode="auto">
            <a:xfrm flipV="1">
              <a:off x="6254379" y="3765350"/>
              <a:ext cx="116863" cy="172068"/>
              <a:chOff x="10376" y="11124"/>
              <a:chExt cx="184" cy="271"/>
            </a:xfrm>
          </p:grpSpPr>
          <p:grpSp>
            <p:nvGrpSpPr>
              <p:cNvPr id="102" name="Group 45"/>
              <p:cNvGrpSpPr>
                <a:grpSpLocks/>
              </p:cNvGrpSpPr>
              <p:nvPr/>
            </p:nvGrpSpPr>
            <p:grpSpPr bwMode="auto">
              <a:xfrm rot="1800000">
                <a:off x="10400" y="11196"/>
                <a:ext cx="123" cy="127"/>
                <a:chOff x="11512" y="10648"/>
                <a:chExt cx="123" cy="99"/>
              </a:xfrm>
            </p:grpSpPr>
            <p:sp>
              <p:nvSpPr>
                <p:cNvPr id="298" name="Oval 46"/>
                <p:cNvSpPr>
                  <a:spLocks noChangeArrowheads="1"/>
                </p:cNvSpPr>
                <p:nvPr/>
              </p:nvSpPr>
              <p:spPr bwMode="auto">
                <a:xfrm>
                  <a:off x="11512" y="1064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299" name="Oval 47"/>
                <p:cNvSpPr>
                  <a:spLocks noChangeArrowheads="1"/>
                </p:cNvSpPr>
                <p:nvPr/>
              </p:nvSpPr>
              <p:spPr bwMode="auto">
                <a:xfrm>
                  <a:off x="11512" y="10668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00" name="Oval 48"/>
                <p:cNvSpPr>
                  <a:spLocks noChangeArrowheads="1"/>
                </p:cNvSpPr>
                <p:nvPr/>
              </p:nvSpPr>
              <p:spPr bwMode="auto">
                <a:xfrm>
                  <a:off x="11512" y="10688"/>
                  <a:ext cx="123" cy="19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01" name="Oval 49"/>
                <p:cNvSpPr>
                  <a:spLocks noChangeArrowheads="1"/>
                </p:cNvSpPr>
                <p:nvPr/>
              </p:nvSpPr>
              <p:spPr bwMode="auto">
                <a:xfrm>
                  <a:off x="11512" y="1070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  <p:sp>
              <p:nvSpPr>
                <p:cNvPr id="302" name="Oval 50"/>
                <p:cNvSpPr>
                  <a:spLocks noChangeArrowheads="1"/>
                </p:cNvSpPr>
                <p:nvPr/>
              </p:nvSpPr>
              <p:spPr bwMode="auto">
                <a:xfrm>
                  <a:off x="11512" y="10729"/>
                  <a:ext cx="123" cy="1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400" b="1"/>
                </a:p>
              </p:txBody>
            </p:sp>
          </p:grpSp>
          <p:sp>
            <p:nvSpPr>
              <p:cNvPr id="297" name="AutoShape 51"/>
              <p:cNvSpPr>
                <a:spLocks noChangeArrowheads="1"/>
              </p:cNvSpPr>
              <p:nvPr/>
            </p:nvSpPr>
            <p:spPr bwMode="auto">
              <a:xfrm rot="1800000">
                <a:off x="10376" y="11124"/>
                <a:ext cx="184" cy="271"/>
              </a:xfrm>
              <a:prstGeom prst="roundRect">
                <a:avLst>
                  <a:gd name="adj" fmla="val 32065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400" b="1"/>
              </a:p>
            </p:txBody>
          </p:sp>
        </p:grpSp>
        <p:sp>
          <p:nvSpPr>
            <p:cNvPr id="282" name="Text Box 52"/>
            <p:cNvSpPr txBox="1">
              <a:spLocks noChangeArrowheads="1"/>
            </p:cNvSpPr>
            <p:nvPr/>
          </p:nvSpPr>
          <p:spPr bwMode="auto">
            <a:xfrm>
              <a:off x="6266839" y="3602538"/>
              <a:ext cx="1141875" cy="310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rechirper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Text Box 53"/>
            <p:cNvSpPr txBox="1">
              <a:spLocks noChangeArrowheads="1"/>
            </p:cNvSpPr>
            <p:nvPr/>
          </p:nvSpPr>
          <p:spPr bwMode="auto">
            <a:xfrm>
              <a:off x="6174733" y="2672930"/>
              <a:ext cx="1307698" cy="392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dechirper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4" name="Text Box 54"/>
            <p:cNvSpPr txBox="1">
              <a:spLocks noChangeArrowheads="1"/>
            </p:cNvSpPr>
            <p:nvPr/>
          </p:nvSpPr>
          <p:spPr bwMode="auto">
            <a:xfrm>
              <a:off x="5665851" y="1704304"/>
              <a:ext cx="2641123" cy="361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recirculation/decompression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5" name="Text Box 55"/>
            <p:cNvSpPr txBox="1">
              <a:spLocks noChangeArrowheads="1"/>
            </p:cNvSpPr>
            <p:nvPr/>
          </p:nvSpPr>
          <p:spPr bwMode="auto">
            <a:xfrm>
              <a:off x="5502302" y="4428858"/>
              <a:ext cx="2882961" cy="345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recovery/recompression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" name="Text Box 56"/>
            <p:cNvSpPr txBox="1">
              <a:spLocks noChangeArrowheads="1"/>
            </p:cNvSpPr>
            <p:nvPr/>
          </p:nvSpPr>
          <p:spPr bwMode="auto">
            <a:xfrm>
              <a:off x="3503676" y="2466349"/>
              <a:ext cx="889990" cy="332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CCR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" name="Text Box 57"/>
            <p:cNvSpPr txBox="1">
              <a:spLocks noChangeArrowheads="1"/>
            </p:cNvSpPr>
            <p:nvPr/>
          </p:nvSpPr>
          <p:spPr bwMode="auto">
            <a:xfrm>
              <a:off x="6358946" y="3098031"/>
              <a:ext cx="751584" cy="410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ERL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AutoShape 58"/>
            <p:cNvSpPr>
              <a:spLocks/>
            </p:cNvSpPr>
            <p:nvPr/>
          </p:nvSpPr>
          <p:spPr bwMode="auto">
            <a:xfrm>
              <a:off x="5701819" y="2774214"/>
              <a:ext cx="216578" cy="1034312"/>
            </a:xfrm>
            <a:prstGeom prst="leftBrace">
              <a:avLst>
                <a:gd name="adj1" fmla="val 39809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/>
            </a:p>
          </p:txBody>
        </p:sp>
        <p:sp>
          <p:nvSpPr>
            <p:cNvPr id="289" name="Text Box 59"/>
            <p:cNvSpPr txBox="1">
              <a:spLocks noChangeArrowheads="1"/>
            </p:cNvSpPr>
            <p:nvPr/>
          </p:nvSpPr>
          <p:spPr bwMode="auto">
            <a:xfrm>
              <a:off x="4728678" y="2820458"/>
              <a:ext cx="1105266" cy="960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beam exchange system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AutoShape 60"/>
            <p:cNvSpPr>
              <a:spLocks noChangeArrowheads="1"/>
            </p:cNvSpPr>
            <p:nvPr/>
          </p:nvSpPr>
          <p:spPr bwMode="auto">
            <a:xfrm flipH="1">
              <a:off x="6744697" y="2172293"/>
              <a:ext cx="357576" cy="284452"/>
            </a:xfrm>
            <a:custGeom>
              <a:avLst/>
              <a:gdLst>
                <a:gd name="G0" fmla="+- -1740968 0 0"/>
                <a:gd name="G1" fmla="+- 11796480 0 0"/>
                <a:gd name="G2" fmla="+- -1740968 0 11796480"/>
                <a:gd name="G3" fmla="+- 10800 0 0"/>
                <a:gd name="G4" fmla="+- 0 0 -17409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656 0 0"/>
                <a:gd name="G9" fmla="+- 0 0 11796480"/>
                <a:gd name="G10" fmla="+- 7656 0 2700"/>
                <a:gd name="G11" fmla="cos G10 -1740968"/>
                <a:gd name="G12" fmla="sin G10 -1740968"/>
                <a:gd name="G13" fmla="cos 13500 -1740968"/>
                <a:gd name="G14" fmla="sin 13500 -1740968"/>
                <a:gd name="G15" fmla="+- G11 10800 0"/>
                <a:gd name="G16" fmla="+- G12 10800 0"/>
                <a:gd name="G17" fmla="+- G13 10800 0"/>
                <a:gd name="G18" fmla="+- G14 10800 0"/>
                <a:gd name="G19" fmla="*/ 7656 1 2"/>
                <a:gd name="G20" fmla="+- G19 5400 0"/>
                <a:gd name="G21" fmla="cos G20 -1740968"/>
                <a:gd name="G22" fmla="sin G20 -1740968"/>
                <a:gd name="G23" fmla="+- G21 10800 0"/>
                <a:gd name="G24" fmla="+- G12 G23 G22"/>
                <a:gd name="G25" fmla="+- G22 G23 G11"/>
                <a:gd name="G26" fmla="cos 10800 -1740968"/>
                <a:gd name="G27" fmla="sin 10800 -1740968"/>
                <a:gd name="G28" fmla="cos 7656 -1740968"/>
                <a:gd name="G29" fmla="sin 7656 -17409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11796480"/>
                <a:gd name="G36" fmla="sin G34 11796480"/>
                <a:gd name="G37" fmla="+/ 11796480 -17409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656 G39"/>
                <a:gd name="G43" fmla="sin 765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318 w 21600"/>
                <a:gd name="T5" fmla="*/ 288 h 21600"/>
                <a:gd name="T6" fmla="*/ 1572 w 21600"/>
                <a:gd name="T7" fmla="*/ 10800 h 21600"/>
                <a:gd name="T8" fmla="*/ 9041 w 21600"/>
                <a:gd name="T9" fmla="*/ 3348 h 21600"/>
                <a:gd name="T10" fmla="*/ 22874 w 21600"/>
                <a:gd name="T11" fmla="*/ 4762 h 21600"/>
                <a:gd name="T12" fmla="*/ 20963 w 21600"/>
                <a:gd name="T13" fmla="*/ 10494 h 21600"/>
                <a:gd name="T14" fmla="*/ 15232 w 21600"/>
                <a:gd name="T15" fmla="*/ 858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647" y="7376"/>
                  </a:moveTo>
                  <a:cubicBezTo>
                    <a:pt x="16350" y="4782"/>
                    <a:pt x="13699" y="3144"/>
                    <a:pt x="10800" y="3144"/>
                  </a:cubicBezTo>
                  <a:cubicBezTo>
                    <a:pt x="6571" y="3144"/>
                    <a:pt x="3144" y="6571"/>
                    <a:pt x="3144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4890" y="-1"/>
                    <a:pt x="18630" y="2311"/>
                    <a:pt x="20459" y="5970"/>
                  </a:cubicBezTo>
                  <a:lnTo>
                    <a:pt x="22874" y="4762"/>
                  </a:lnTo>
                  <a:lnTo>
                    <a:pt x="20963" y="10494"/>
                  </a:lnTo>
                  <a:lnTo>
                    <a:pt x="15232" y="8583"/>
                  </a:lnTo>
                  <a:lnTo>
                    <a:pt x="17647" y="73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/>
            </a:p>
          </p:txBody>
        </p:sp>
        <p:sp>
          <p:nvSpPr>
            <p:cNvPr id="291" name="AutoShape 61"/>
            <p:cNvSpPr>
              <a:spLocks noChangeArrowheads="1"/>
            </p:cNvSpPr>
            <p:nvPr/>
          </p:nvSpPr>
          <p:spPr bwMode="auto">
            <a:xfrm flipV="1">
              <a:off x="6728184" y="4101232"/>
              <a:ext cx="357576" cy="284452"/>
            </a:xfrm>
            <a:custGeom>
              <a:avLst/>
              <a:gdLst>
                <a:gd name="G0" fmla="+- -1740968 0 0"/>
                <a:gd name="G1" fmla="+- 11796480 0 0"/>
                <a:gd name="G2" fmla="+- -1740968 0 11796480"/>
                <a:gd name="G3" fmla="+- 10800 0 0"/>
                <a:gd name="G4" fmla="+- 0 0 -17409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656 0 0"/>
                <a:gd name="G9" fmla="+- 0 0 11796480"/>
                <a:gd name="G10" fmla="+- 7656 0 2700"/>
                <a:gd name="G11" fmla="cos G10 -1740968"/>
                <a:gd name="G12" fmla="sin G10 -1740968"/>
                <a:gd name="G13" fmla="cos 13500 -1740968"/>
                <a:gd name="G14" fmla="sin 13500 -1740968"/>
                <a:gd name="G15" fmla="+- G11 10800 0"/>
                <a:gd name="G16" fmla="+- G12 10800 0"/>
                <a:gd name="G17" fmla="+- G13 10800 0"/>
                <a:gd name="G18" fmla="+- G14 10800 0"/>
                <a:gd name="G19" fmla="*/ 7656 1 2"/>
                <a:gd name="G20" fmla="+- G19 5400 0"/>
                <a:gd name="G21" fmla="cos G20 -1740968"/>
                <a:gd name="G22" fmla="sin G20 -1740968"/>
                <a:gd name="G23" fmla="+- G21 10800 0"/>
                <a:gd name="G24" fmla="+- G12 G23 G22"/>
                <a:gd name="G25" fmla="+- G22 G23 G11"/>
                <a:gd name="G26" fmla="cos 10800 -1740968"/>
                <a:gd name="G27" fmla="sin 10800 -1740968"/>
                <a:gd name="G28" fmla="cos 7656 -1740968"/>
                <a:gd name="G29" fmla="sin 7656 -17409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11796480"/>
                <a:gd name="G36" fmla="sin G34 11796480"/>
                <a:gd name="G37" fmla="+/ 11796480 -17409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656 G39"/>
                <a:gd name="G43" fmla="sin 765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318 w 21600"/>
                <a:gd name="T5" fmla="*/ 288 h 21600"/>
                <a:gd name="T6" fmla="*/ 1572 w 21600"/>
                <a:gd name="T7" fmla="*/ 10800 h 21600"/>
                <a:gd name="T8" fmla="*/ 9041 w 21600"/>
                <a:gd name="T9" fmla="*/ 3348 h 21600"/>
                <a:gd name="T10" fmla="*/ 22874 w 21600"/>
                <a:gd name="T11" fmla="*/ 4762 h 21600"/>
                <a:gd name="T12" fmla="*/ 20963 w 21600"/>
                <a:gd name="T13" fmla="*/ 10494 h 21600"/>
                <a:gd name="T14" fmla="*/ 15232 w 21600"/>
                <a:gd name="T15" fmla="*/ 858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647" y="7376"/>
                  </a:moveTo>
                  <a:cubicBezTo>
                    <a:pt x="16350" y="4782"/>
                    <a:pt x="13699" y="3144"/>
                    <a:pt x="10800" y="3144"/>
                  </a:cubicBezTo>
                  <a:cubicBezTo>
                    <a:pt x="6571" y="3144"/>
                    <a:pt x="3144" y="6571"/>
                    <a:pt x="3144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4890" y="-1"/>
                    <a:pt x="18630" y="2311"/>
                    <a:pt x="20459" y="5970"/>
                  </a:cubicBezTo>
                  <a:lnTo>
                    <a:pt x="22874" y="4762"/>
                  </a:lnTo>
                  <a:lnTo>
                    <a:pt x="20963" y="10494"/>
                  </a:lnTo>
                  <a:lnTo>
                    <a:pt x="15232" y="8583"/>
                  </a:lnTo>
                  <a:lnTo>
                    <a:pt x="17647" y="73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/>
            </a:p>
          </p:txBody>
        </p:sp>
        <p:sp>
          <p:nvSpPr>
            <p:cNvPr id="292" name="AutoShape 62"/>
            <p:cNvSpPr>
              <a:spLocks noChangeArrowheads="1"/>
            </p:cNvSpPr>
            <p:nvPr/>
          </p:nvSpPr>
          <p:spPr bwMode="auto">
            <a:xfrm>
              <a:off x="5705630" y="2078958"/>
              <a:ext cx="442048" cy="460329"/>
            </a:xfrm>
            <a:custGeom>
              <a:avLst/>
              <a:gdLst>
                <a:gd name="G0" fmla="+- -186535 0 0"/>
                <a:gd name="G1" fmla="+- -9356619 0 0"/>
                <a:gd name="G2" fmla="+- -186535 0 -9356619"/>
                <a:gd name="G3" fmla="+- 10800 0 0"/>
                <a:gd name="G4" fmla="+- 0 0 -1865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699 0 0"/>
                <a:gd name="G9" fmla="+- 0 0 -9356619"/>
                <a:gd name="G10" fmla="+- 8699 0 2700"/>
                <a:gd name="G11" fmla="cos G10 -186535"/>
                <a:gd name="G12" fmla="sin G10 -186535"/>
                <a:gd name="G13" fmla="cos 13500 -186535"/>
                <a:gd name="G14" fmla="sin 13500 -186535"/>
                <a:gd name="G15" fmla="+- G11 10800 0"/>
                <a:gd name="G16" fmla="+- G12 10800 0"/>
                <a:gd name="G17" fmla="+- G13 10800 0"/>
                <a:gd name="G18" fmla="+- G14 10800 0"/>
                <a:gd name="G19" fmla="*/ 8699 1 2"/>
                <a:gd name="G20" fmla="+- G19 5400 0"/>
                <a:gd name="G21" fmla="cos G20 -186535"/>
                <a:gd name="G22" fmla="sin G20 -186535"/>
                <a:gd name="G23" fmla="+- G21 10800 0"/>
                <a:gd name="G24" fmla="+- G12 G23 G22"/>
                <a:gd name="G25" fmla="+- G22 G23 G11"/>
                <a:gd name="G26" fmla="cos 10800 -186535"/>
                <a:gd name="G27" fmla="sin 10800 -186535"/>
                <a:gd name="G28" fmla="cos 8699 -186535"/>
                <a:gd name="G29" fmla="sin 8699 -1865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9356619"/>
                <a:gd name="G36" fmla="sin G34 -9356619"/>
                <a:gd name="G37" fmla="+/ -9356619 -1865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699 G39"/>
                <a:gd name="G43" fmla="sin 869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3992 w 21600"/>
                <a:gd name="T5" fmla="*/ 482 h 21600"/>
                <a:gd name="T6" fmla="*/ 3036 w 21600"/>
                <a:gd name="T7" fmla="*/ 4901 h 21600"/>
                <a:gd name="T8" fmla="*/ 13371 w 21600"/>
                <a:gd name="T9" fmla="*/ 2489 h 21600"/>
                <a:gd name="T10" fmla="*/ 24283 w 21600"/>
                <a:gd name="T11" fmla="*/ 10129 h 21600"/>
                <a:gd name="T12" fmla="*/ 20724 w 21600"/>
                <a:gd name="T13" fmla="*/ 14061 h 21600"/>
                <a:gd name="T14" fmla="*/ 16791 w 21600"/>
                <a:gd name="T15" fmla="*/ 1050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9488" y="10368"/>
                  </a:moveTo>
                  <a:cubicBezTo>
                    <a:pt x="19258" y="5737"/>
                    <a:pt x="15436" y="2101"/>
                    <a:pt x="10800" y="2101"/>
                  </a:cubicBezTo>
                  <a:cubicBezTo>
                    <a:pt x="8081" y="2100"/>
                    <a:pt x="5518" y="3372"/>
                    <a:pt x="3873" y="5537"/>
                  </a:cubicBezTo>
                  <a:lnTo>
                    <a:pt x="2200" y="4265"/>
                  </a:lnTo>
                  <a:cubicBezTo>
                    <a:pt x="4243" y="1578"/>
                    <a:pt x="7424" y="-1"/>
                    <a:pt x="10800" y="0"/>
                  </a:cubicBezTo>
                  <a:cubicBezTo>
                    <a:pt x="16556" y="0"/>
                    <a:pt x="21300" y="4514"/>
                    <a:pt x="21586" y="10263"/>
                  </a:cubicBezTo>
                  <a:lnTo>
                    <a:pt x="24283" y="10129"/>
                  </a:lnTo>
                  <a:lnTo>
                    <a:pt x="20724" y="14061"/>
                  </a:lnTo>
                  <a:lnTo>
                    <a:pt x="16791" y="10502"/>
                  </a:lnTo>
                  <a:lnTo>
                    <a:pt x="19488" y="103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/>
            </a:p>
          </p:txBody>
        </p:sp>
        <p:sp>
          <p:nvSpPr>
            <p:cNvPr id="293" name="AutoShape 63"/>
            <p:cNvSpPr>
              <a:spLocks noChangeArrowheads="1"/>
            </p:cNvSpPr>
            <p:nvPr/>
          </p:nvSpPr>
          <p:spPr bwMode="auto">
            <a:xfrm rot="19068053" flipH="1" flipV="1">
              <a:off x="5683400" y="4077739"/>
              <a:ext cx="442048" cy="460329"/>
            </a:xfrm>
            <a:custGeom>
              <a:avLst/>
              <a:gdLst>
                <a:gd name="G0" fmla="+- -186535 0 0"/>
                <a:gd name="G1" fmla="+- -9356619 0 0"/>
                <a:gd name="G2" fmla="+- -186535 0 -9356619"/>
                <a:gd name="G3" fmla="+- 10800 0 0"/>
                <a:gd name="G4" fmla="+- 0 0 -1865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699 0 0"/>
                <a:gd name="G9" fmla="+- 0 0 -9356619"/>
                <a:gd name="G10" fmla="+- 8699 0 2700"/>
                <a:gd name="G11" fmla="cos G10 -186535"/>
                <a:gd name="G12" fmla="sin G10 -186535"/>
                <a:gd name="G13" fmla="cos 13500 -186535"/>
                <a:gd name="G14" fmla="sin 13500 -186535"/>
                <a:gd name="G15" fmla="+- G11 10800 0"/>
                <a:gd name="G16" fmla="+- G12 10800 0"/>
                <a:gd name="G17" fmla="+- G13 10800 0"/>
                <a:gd name="G18" fmla="+- G14 10800 0"/>
                <a:gd name="G19" fmla="*/ 8699 1 2"/>
                <a:gd name="G20" fmla="+- G19 5400 0"/>
                <a:gd name="G21" fmla="cos G20 -186535"/>
                <a:gd name="G22" fmla="sin G20 -186535"/>
                <a:gd name="G23" fmla="+- G21 10800 0"/>
                <a:gd name="G24" fmla="+- G12 G23 G22"/>
                <a:gd name="G25" fmla="+- G22 G23 G11"/>
                <a:gd name="G26" fmla="cos 10800 -186535"/>
                <a:gd name="G27" fmla="sin 10800 -186535"/>
                <a:gd name="G28" fmla="cos 8699 -186535"/>
                <a:gd name="G29" fmla="sin 8699 -1865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9356619"/>
                <a:gd name="G36" fmla="sin G34 -9356619"/>
                <a:gd name="G37" fmla="+/ -9356619 -1865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699 G39"/>
                <a:gd name="G43" fmla="sin 869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3992 w 21600"/>
                <a:gd name="T5" fmla="*/ 482 h 21600"/>
                <a:gd name="T6" fmla="*/ 3036 w 21600"/>
                <a:gd name="T7" fmla="*/ 4901 h 21600"/>
                <a:gd name="T8" fmla="*/ 13371 w 21600"/>
                <a:gd name="T9" fmla="*/ 2489 h 21600"/>
                <a:gd name="T10" fmla="*/ 24283 w 21600"/>
                <a:gd name="T11" fmla="*/ 10129 h 21600"/>
                <a:gd name="T12" fmla="*/ 20724 w 21600"/>
                <a:gd name="T13" fmla="*/ 14061 h 21600"/>
                <a:gd name="T14" fmla="*/ 16791 w 21600"/>
                <a:gd name="T15" fmla="*/ 1050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9488" y="10368"/>
                  </a:moveTo>
                  <a:cubicBezTo>
                    <a:pt x="19258" y="5737"/>
                    <a:pt x="15436" y="2101"/>
                    <a:pt x="10800" y="2101"/>
                  </a:cubicBezTo>
                  <a:cubicBezTo>
                    <a:pt x="8081" y="2100"/>
                    <a:pt x="5518" y="3372"/>
                    <a:pt x="3873" y="5537"/>
                  </a:cubicBezTo>
                  <a:lnTo>
                    <a:pt x="2200" y="4265"/>
                  </a:lnTo>
                  <a:cubicBezTo>
                    <a:pt x="4243" y="1578"/>
                    <a:pt x="7424" y="-1"/>
                    <a:pt x="10800" y="0"/>
                  </a:cubicBezTo>
                  <a:cubicBezTo>
                    <a:pt x="16556" y="0"/>
                    <a:pt x="21300" y="4514"/>
                    <a:pt x="21586" y="10263"/>
                  </a:cubicBezTo>
                  <a:lnTo>
                    <a:pt x="24283" y="10129"/>
                  </a:lnTo>
                  <a:lnTo>
                    <a:pt x="20724" y="14061"/>
                  </a:lnTo>
                  <a:lnTo>
                    <a:pt x="16791" y="10502"/>
                  </a:lnTo>
                  <a:lnTo>
                    <a:pt x="19488" y="103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/>
            </a:p>
          </p:txBody>
        </p:sp>
        <p:sp>
          <p:nvSpPr>
            <p:cNvPr id="294" name="AutoShape 64"/>
            <p:cNvSpPr>
              <a:spLocks noChangeArrowheads="1"/>
            </p:cNvSpPr>
            <p:nvPr/>
          </p:nvSpPr>
          <p:spPr bwMode="auto">
            <a:xfrm rot="20989521" flipH="1">
              <a:off x="1752600" y="2056100"/>
              <a:ext cx="442048" cy="460329"/>
            </a:xfrm>
            <a:custGeom>
              <a:avLst/>
              <a:gdLst>
                <a:gd name="G0" fmla="+- -186535 0 0"/>
                <a:gd name="G1" fmla="+- -9356619 0 0"/>
                <a:gd name="G2" fmla="+- -186535 0 -9356619"/>
                <a:gd name="G3" fmla="+- 10800 0 0"/>
                <a:gd name="G4" fmla="+- 0 0 -1865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699 0 0"/>
                <a:gd name="G9" fmla="+- 0 0 -9356619"/>
                <a:gd name="G10" fmla="+- 8699 0 2700"/>
                <a:gd name="G11" fmla="cos G10 -186535"/>
                <a:gd name="G12" fmla="sin G10 -186535"/>
                <a:gd name="G13" fmla="cos 13500 -186535"/>
                <a:gd name="G14" fmla="sin 13500 -186535"/>
                <a:gd name="G15" fmla="+- G11 10800 0"/>
                <a:gd name="G16" fmla="+- G12 10800 0"/>
                <a:gd name="G17" fmla="+- G13 10800 0"/>
                <a:gd name="G18" fmla="+- G14 10800 0"/>
                <a:gd name="G19" fmla="*/ 8699 1 2"/>
                <a:gd name="G20" fmla="+- G19 5400 0"/>
                <a:gd name="G21" fmla="cos G20 -186535"/>
                <a:gd name="G22" fmla="sin G20 -186535"/>
                <a:gd name="G23" fmla="+- G21 10800 0"/>
                <a:gd name="G24" fmla="+- G12 G23 G22"/>
                <a:gd name="G25" fmla="+- G22 G23 G11"/>
                <a:gd name="G26" fmla="cos 10800 -186535"/>
                <a:gd name="G27" fmla="sin 10800 -186535"/>
                <a:gd name="G28" fmla="cos 8699 -186535"/>
                <a:gd name="G29" fmla="sin 8699 -1865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9356619"/>
                <a:gd name="G36" fmla="sin G34 -9356619"/>
                <a:gd name="G37" fmla="+/ -9356619 -1865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699 G39"/>
                <a:gd name="G43" fmla="sin 869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3992 w 21600"/>
                <a:gd name="T5" fmla="*/ 482 h 21600"/>
                <a:gd name="T6" fmla="*/ 3036 w 21600"/>
                <a:gd name="T7" fmla="*/ 4901 h 21600"/>
                <a:gd name="T8" fmla="*/ 13371 w 21600"/>
                <a:gd name="T9" fmla="*/ 2489 h 21600"/>
                <a:gd name="T10" fmla="*/ 24283 w 21600"/>
                <a:gd name="T11" fmla="*/ 10129 h 21600"/>
                <a:gd name="T12" fmla="*/ 20724 w 21600"/>
                <a:gd name="T13" fmla="*/ 14061 h 21600"/>
                <a:gd name="T14" fmla="*/ 16791 w 21600"/>
                <a:gd name="T15" fmla="*/ 1050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9488" y="10368"/>
                  </a:moveTo>
                  <a:cubicBezTo>
                    <a:pt x="19258" y="5737"/>
                    <a:pt x="15436" y="2101"/>
                    <a:pt x="10800" y="2101"/>
                  </a:cubicBezTo>
                  <a:cubicBezTo>
                    <a:pt x="8081" y="2100"/>
                    <a:pt x="5518" y="3372"/>
                    <a:pt x="3873" y="5537"/>
                  </a:cubicBezTo>
                  <a:lnTo>
                    <a:pt x="2200" y="4265"/>
                  </a:lnTo>
                  <a:cubicBezTo>
                    <a:pt x="4243" y="1578"/>
                    <a:pt x="7424" y="-1"/>
                    <a:pt x="10800" y="0"/>
                  </a:cubicBezTo>
                  <a:cubicBezTo>
                    <a:pt x="16556" y="0"/>
                    <a:pt x="21300" y="4514"/>
                    <a:pt x="21586" y="10263"/>
                  </a:cubicBezTo>
                  <a:lnTo>
                    <a:pt x="24283" y="10129"/>
                  </a:lnTo>
                  <a:lnTo>
                    <a:pt x="20724" y="14061"/>
                  </a:lnTo>
                  <a:lnTo>
                    <a:pt x="16791" y="10502"/>
                  </a:lnTo>
                  <a:lnTo>
                    <a:pt x="19488" y="103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/>
            </a:p>
          </p:txBody>
        </p:sp>
        <p:sp>
          <p:nvSpPr>
            <p:cNvPr id="295" name="AutoShape 65"/>
            <p:cNvSpPr>
              <a:spLocks noChangeArrowheads="1"/>
            </p:cNvSpPr>
            <p:nvPr/>
          </p:nvSpPr>
          <p:spPr bwMode="auto">
            <a:xfrm rot="2183498" flipV="1">
              <a:off x="1800870" y="4081549"/>
              <a:ext cx="442048" cy="460329"/>
            </a:xfrm>
            <a:custGeom>
              <a:avLst/>
              <a:gdLst>
                <a:gd name="G0" fmla="+- -186535 0 0"/>
                <a:gd name="G1" fmla="+- -9356619 0 0"/>
                <a:gd name="G2" fmla="+- -186535 0 -9356619"/>
                <a:gd name="G3" fmla="+- 10800 0 0"/>
                <a:gd name="G4" fmla="+- 0 0 -186535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699 0 0"/>
                <a:gd name="G9" fmla="+- 0 0 -9356619"/>
                <a:gd name="G10" fmla="+- 8699 0 2700"/>
                <a:gd name="G11" fmla="cos G10 -186535"/>
                <a:gd name="G12" fmla="sin G10 -186535"/>
                <a:gd name="G13" fmla="cos 13500 -186535"/>
                <a:gd name="G14" fmla="sin 13500 -186535"/>
                <a:gd name="G15" fmla="+- G11 10800 0"/>
                <a:gd name="G16" fmla="+- G12 10800 0"/>
                <a:gd name="G17" fmla="+- G13 10800 0"/>
                <a:gd name="G18" fmla="+- G14 10800 0"/>
                <a:gd name="G19" fmla="*/ 8699 1 2"/>
                <a:gd name="G20" fmla="+- G19 5400 0"/>
                <a:gd name="G21" fmla="cos G20 -186535"/>
                <a:gd name="G22" fmla="sin G20 -186535"/>
                <a:gd name="G23" fmla="+- G21 10800 0"/>
                <a:gd name="G24" fmla="+- G12 G23 G22"/>
                <a:gd name="G25" fmla="+- G22 G23 G11"/>
                <a:gd name="G26" fmla="cos 10800 -186535"/>
                <a:gd name="G27" fmla="sin 10800 -186535"/>
                <a:gd name="G28" fmla="cos 8699 -186535"/>
                <a:gd name="G29" fmla="sin 8699 -186535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9356619"/>
                <a:gd name="G36" fmla="sin G34 -9356619"/>
                <a:gd name="G37" fmla="+/ -9356619 -186535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699 G39"/>
                <a:gd name="G43" fmla="sin 869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3992 w 21600"/>
                <a:gd name="T5" fmla="*/ 482 h 21600"/>
                <a:gd name="T6" fmla="*/ 3036 w 21600"/>
                <a:gd name="T7" fmla="*/ 4901 h 21600"/>
                <a:gd name="T8" fmla="*/ 13371 w 21600"/>
                <a:gd name="T9" fmla="*/ 2489 h 21600"/>
                <a:gd name="T10" fmla="*/ 24283 w 21600"/>
                <a:gd name="T11" fmla="*/ 10129 h 21600"/>
                <a:gd name="T12" fmla="*/ 20724 w 21600"/>
                <a:gd name="T13" fmla="*/ 14061 h 21600"/>
                <a:gd name="T14" fmla="*/ 16791 w 21600"/>
                <a:gd name="T15" fmla="*/ 10502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9488" y="10368"/>
                  </a:moveTo>
                  <a:cubicBezTo>
                    <a:pt x="19258" y="5737"/>
                    <a:pt x="15436" y="2101"/>
                    <a:pt x="10800" y="2101"/>
                  </a:cubicBezTo>
                  <a:cubicBezTo>
                    <a:pt x="8081" y="2100"/>
                    <a:pt x="5518" y="3372"/>
                    <a:pt x="3873" y="5537"/>
                  </a:cubicBezTo>
                  <a:lnTo>
                    <a:pt x="2200" y="4265"/>
                  </a:lnTo>
                  <a:cubicBezTo>
                    <a:pt x="4243" y="1578"/>
                    <a:pt x="7424" y="-1"/>
                    <a:pt x="10800" y="0"/>
                  </a:cubicBezTo>
                  <a:cubicBezTo>
                    <a:pt x="16556" y="0"/>
                    <a:pt x="21300" y="4514"/>
                    <a:pt x="21586" y="10263"/>
                  </a:cubicBezTo>
                  <a:lnTo>
                    <a:pt x="24283" y="10129"/>
                  </a:lnTo>
                  <a:lnTo>
                    <a:pt x="20724" y="14061"/>
                  </a:lnTo>
                  <a:lnTo>
                    <a:pt x="16791" y="10502"/>
                  </a:lnTo>
                  <a:lnTo>
                    <a:pt x="19488" y="103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/>
            </a:p>
          </p:txBody>
        </p:sp>
      </p:grpSp>
      <p:sp>
        <p:nvSpPr>
          <p:cNvPr id="335" name="Rectangular Callout 334"/>
          <p:cNvSpPr/>
          <p:nvPr/>
        </p:nvSpPr>
        <p:spPr bwMode="auto">
          <a:xfrm>
            <a:off x="457200" y="4800600"/>
            <a:ext cx="2819400" cy="1371600"/>
          </a:xfrm>
          <a:prstGeom prst="wedgeRectCallout">
            <a:avLst>
              <a:gd name="adj1" fmla="val 82075"/>
              <a:gd name="adj2" fmla="val 18656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Optimization: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Put it at center of the Figure-8 ring, for eliminating the long return path doubles the cooling rate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Slide Number Placeholder 4"/>
          <p:cNvSpPr txBox="1">
            <a:spLocks/>
          </p:cNvSpPr>
          <p:nvPr/>
        </p:nvSpPr>
        <p:spPr>
          <a:xfrm>
            <a:off x="6553200" y="6477000"/>
            <a:ext cx="1066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521F2B-DDB1-4D52-AD09-DEE4A6FD7102}" type="slidenum">
              <a:rPr kumimoji="0" lang="en-US" sz="200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3CC"/>
                </a:solidFill>
              </a:rPr>
              <a:t>Design Concept Optimization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560360"/>
            <a:ext cx="8763000" cy="1069040"/>
          </a:xfrm>
        </p:spPr>
        <p:txBody>
          <a:bodyPr/>
          <a:lstStyle/>
          <a:p>
            <a:pPr marL="168275" indent="-168275" eaLnBrk="1" hangingPunct="1">
              <a:spcBef>
                <a:spcPts val="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The “ready-to-build” version utilizes only (loosely speaking) the existing and proven accelerator technologies.</a:t>
            </a:r>
          </a:p>
          <a:p>
            <a:pPr marL="168275" indent="-168275" eaLnBrk="1" hangingPunct="1">
              <a:spcBef>
                <a:spcPts val="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“Weak” </a:t>
            </a:r>
            <a:r>
              <a:rPr lang="en-US" sz="1800" dirty="0" smtClean="0"/>
              <a:t>ERL cooling means using much lower electron current</a:t>
            </a:r>
            <a:endParaRPr lang="en-US" sz="1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54418"/>
              </p:ext>
            </p:extLst>
          </p:nvPr>
        </p:nvGraphicFramePr>
        <p:xfrm>
          <a:off x="156882" y="829235"/>
          <a:ext cx="8839199" cy="47109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83659"/>
                <a:gridCol w="3065929"/>
                <a:gridCol w="1176409"/>
                <a:gridCol w="1069250"/>
                <a:gridCol w="1062318"/>
                <a:gridCol w="981634"/>
              </a:tblGrid>
              <a:tr h="569259">
                <a:tc>
                  <a:txBody>
                    <a:bodyPr/>
                    <a:lstStyle/>
                    <a:p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Ion energy (</a:t>
                      </a:r>
                      <a:r>
                        <a:rPr lang="en-US" sz="1500" baseline="0" dirty="0" err="1" smtClean="0">
                          <a:latin typeface="Arial" pitchFamily="34" charset="0"/>
                          <a:cs typeface="Arial" pitchFamily="34" charset="0"/>
                        </a:rPr>
                        <a:t>GeV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/u)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Ready-to-build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Ultimate 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Old scheme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57197">
                <a:tc rowSpan="2">
                  <a:txBody>
                    <a:bodyPr/>
                    <a:lstStyle/>
                    <a:p>
                      <a:r>
                        <a:rPr lang="en-US" sz="1500" b="1" dirty="0" smtClean="0">
                          <a:latin typeface="Arial" pitchFamily="34" charset="0"/>
                          <a:cs typeface="Arial" pitchFamily="34" charset="0"/>
                        </a:rPr>
                        <a:t>Pre-booster</a:t>
                      </a:r>
                      <a:endParaRPr lang="en-US" sz="15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DC electron cooling to assist accumulation of positive ions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0.1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57197">
                <a:tc vMerge="1">
                  <a:txBody>
                    <a:bodyPr/>
                    <a:lstStyle/>
                    <a:p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DC electron cooling for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500" baseline="0" dirty="0" err="1" smtClean="0">
                          <a:latin typeface="Arial" pitchFamily="34" charset="0"/>
                          <a:cs typeface="Arial" pitchFamily="34" charset="0"/>
                        </a:rPr>
                        <a:t>emittance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 reduction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57197">
                <a:tc rowSpan="4">
                  <a:txBody>
                    <a:bodyPr/>
                    <a:lstStyle/>
                    <a:p>
                      <a:r>
                        <a:rPr lang="en-US" sz="1500" b="1" dirty="0" smtClean="0">
                          <a:latin typeface="Arial" pitchFamily="34" charset="0"/>
                          <a:cs typeface="Arial" pitchFamily="34" charset="0"/>
                        </a:rPr>
                        <a:t>Collider ring</a:t>
                      </a:r>
                      <a:endParaRPr lang="en-US" sz="15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ERL electron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 cooling at injection energy for </a:t>
                      </a:r>
                      <a:r>
                        <a:rPr lang="en-US" sz="1500" baseline="0" dirty="0" err="1" smtClean="0">
                          <a:latin typeface="Arial" pitchFamily="34" charset="0"/>
                          <a:cs typeface="Arial" pitchFamily="34" charset="0"/>
                        </a:rPr>
                        <a:t>emittance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 reduction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57197">
                <a:tc vMerge="1">
                  <a:txBody>
                    <a:bodyPr/>
                    <a:lstStyle/>
                    <a:p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ERL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electron cooling at top energy for </a:t>
                      </a:r>
                      <a:r>
                        <a:rPr lang="en-US" sz="1500" dirty="0" err="1" smtClean="0">
                          <a:latin typeface="Arial" pitchFamily="34" charset="0"/>
                          <a:cs typeface="Arial" pitchFamily="34" charset="0"/>
                        </a:rPr>
                        <a:t>emittance</a:t>
                      </a:r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 reduction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Up to 100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89363">
                <a:tc vMerge="1">
                  <a:txBody>
                    <a:bodyPr/>
                    <a:lstStyle/>
                    <a:p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ERL electron cooling during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 collision to suppress IBS induced </a:t>
                      </a:r>
                      <a:r>
                        <a:rPr lang="en-US" sz="1500" baseline="0" dirty="0" err="1" smtClean="0">
                          <a:latin typeface="Arial" pitchFamily="34" charset="0"/>
                          <a:cs typeface="Arial" pitchFamily="34" charset="0"/>
                        </a:rPr>
                        <a:t>emittance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 growth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Up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 to 100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“Weak”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89363">
                <a:tc vMerge="1">
                  <a:txBody>
                    <a:bodyPr/>
                    <a:lstStyle/>
                    <a:p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Stochastic cooling of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 heavy ions during collision to suppress IBS induced </a:t>
                      </a:r>
                      <a:r>
                        <a:rPr lang="en-US" sz="1500" baseline="0" dirty="0" err="1" smtClean="0">
                          <a:latin typeface="Arial" pitchFamily="34" charset="0"/>
                          <a:cs typeface="Arial" pitchFamily="34" charset="0"/>
                        </a:rPr>
                        <a:t>emittance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 growth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Arial" pitchFamily="34" charset="0"/>
                          <a:cs typeface="Arial" pitchFamily="34" charset="0"/>
                        </a:rPr>
                        <a:t>Up to 100</a:t>
                      </a:r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34180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latin typeface="Arial" pitchFamily="34" charset="0"/>
                          <a:cs typeface="Arial" pitchFamily="34" charset="0"/>
                        </a:rPr>
                        <a:t>Luminosity</a:t>
                      </a:r>
                      <a:endParaRPr lang="en-US" sz="15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en-US" sz="1500" b="1" baseline="30000" dirty="0" smtClean="0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r>
                        <a:rPr lang="en-US" sz="1500" b="1" baseline="0" dirty="0" smtClean="0">
                          <a:latin typeface="Arial" pitchFamily="34" charset="0"/>
                          <a:cs typeface="Arial" pitchFamily="34" charset="0"/>
                        </a:rPr>
                        <a:t> 1/cm</a:t>
                      </a:r>
                      <a:r>
                        <a:rPr lang="en-US" sz="1500" b="1" baseline="30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1500" b="1" baseline="0" dirty="0" smtClean="0">
                          <a:latin typeface="Arial" pitchFamily="34" charset="0"/>
                          <a:cs typeface="Arial" pitchFamily="34" charset="0"/>
                        </a:rPr>
                        <a:t>/s</a:t>
                      </a:r>
                      <a:endParaRPr lang="en-US" sz="15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 ~ 3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5.6 ~ 14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3934" y="1555377"/>
            <a:ext cx="304800" cy="304800"/>
          </a:xfrm>
          <a:prstGeom prst="rect">
            <a:avLst/>
          </a:prstGeom>
          <a:noFill/>
        </p:spPr>
      </p:pic>
      <p:pic>
        <p:nvPicPr>
          <p:cNvPr id="7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6235" y="155986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3934" y="2138082"/>
            <a:ext cx="304800" cy="304800"/>
          </a:xfrm>
          <a:prstGeom prst="rect">
            <a:avLst/>
          </a:prstGeom>
          <a:noFill/>
        </p:spPr>
      </p:pic>
      <p:pic>
        <p:nvPicPr>
          <p:cNvPr id="9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9682" y="2138082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9243" y="2637162"/>
            <a:ext cx="304800" cy="304800"/>
          </a:xfrm>
          <a:prstGeom prst="rect">
            <a:avLst/>
          </a:prstGeom>
          <a:noFill/>
        </p:spPr>
      </p:pic>
      <p:pic>
        <p:nvPicPr>
          <p:cNvPr id="11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6576" y="3231777"/>
            <a:ext cx="304800" cy="304800"/>
          </a:xfrm>
          <a:prstGeom prst="rect">
            <a:avLst/>
          </a:prstGeom>
          <a:noFill/>
        </p:spPr>
      </p:pic>
      <p:pic>
        <p:nvPicPr>
          <p:cNvPr id="12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3470" y="4007224"/>
            <a:ext cx="304800" cy="304800"/>
          </a:xfrm>
          <a:prstGeom prst="rect">
            <a:avLst/>
          </a:prstGeom>
          <a:noFill/>
        </p:spPr>
      </p:pic>
      <p:pic>
        <p:nvPicPr>
          <p:cNvPr id="13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0146" y="3993777"/>
            <a:ext cx="304800" cy="304800"/>
          </a:xfrm>
          <a:prstGeom prst="rect">
            <a:avLst/>
          </a:prstGeom>
          <a:noFill/>
        </p:spPr>
      </p:pic>
      <p:pic>
        <p:nvPicPr>
          <p:cNvPr id="14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0146" y="4679577"/>
            <a:ext cx="304800" cy="304800"/>
          </a:xfrm>
          <a:prstGeom prst="rect">
            <a:avLst/>
          </a:prstGeom>
          <a:noFill/>
        </p:spPr>
      </p:pic>
      <p:sp>
        <p:nvSpPr>
          <p:cNvPr id="15" name="Left Brace 14"/>
          <p:cNvSpPr/>
          <p:nvPr/>
        </p:nvSpPr>
        <p:spPr bwMode="auto">
          <a:xfrm>
            <a:off x="1429870" y="2554941"/>
            <a:ext cx="304800" cy="2590800"/>
          </a:xfrm>
          <a:prstGeom prst="leftBrac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16" name="Left Brace 15"/>
          <p:cNvSpPr/>
          <p:nvPr/>
        </p:nvSpPr>
        <p:spPr bwMode="auto">
          <a:xfrm>
            <a:off x="1416423" y="1434353"/>
            <a:ext cx="304800" cy="990600"/>
          </a:xfrm>
          <a:prstGeom prst="leftBrac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pic>
        <p:nvPicPr>
          <p:cNvPr id="17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9243" y="1577790"/>
            <a:ext cx="304800" cy="304800"/>
          </a:xfrm>
          <a:prstGeom prst="rect">
            <a:avLst/>
          </a:prstGeom>
          <a:noFill/>
        </p:spPr>
      </p:pic>
      <p:pic>
        <p:nvPicPr>
          <p:cNvPr id="18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796" y="3984813"/>
            <a:ext cx="304800" cy="304800"/>
          </a:xfrm>
          <a:prstGeom prst="rect">
            <a:avLst/>
          </a:prstGeom>
          <a:noFill/>
        </p:spPr>
      </p:pic>
      <p:pic>
        <p:nvPicPr>
          <p:cNvPr id="19" name="Picture 2" descr="http://icons.iconarchive.com/icons/visualpharm/must-have/256/Check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2690" y="3285569"/>
            <a:ext cx="304800" cy="304800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 bwMode="auto">
          <a:xfrm>
            <a:off x="7917628" y="829235"/>
            <a:ext cx="137160" cy="4343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0" name="Left-Right Arrow 19"/>
          <p:cNvSpPr/>
          <p:nvPr/>
        </p:nvSpPr>
        <p:spPr bwMode="auto">
          <a:xfrm rot="1447839">
            <a:off x="7516906" y="2352465"/>
            <a:ext cx="842678" cy="306339"/>
          </a:xfrm>
          <a:prstGeom prst="leftRightArrow">
            <a:avLst/>
          </a:prstGeom>
          <a:solidFill>
            <a:srgbClr val="FF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2" name="Left Brace 21"/>
          <p:cNvSpPr/>
          <p:nvPr/>
        </p:nvSpPr>
        <p:spPr bwMode="auto">
          <a:xfrm flipH="1">
            <a:off x="6367196" y="4105382"/>
            <a:ext cx="304800" cy="681771"/>
          </a:xfrm>
          <a:prstGeom prst="leftBrace">
            <a:avLst/>
          </a:prstGeom>
          <a:noFill/>
          <a:ln w="76200" cap="flat" cmpd="sng" algn="ctr">
            <a:solidFill>
              <a:srgbClr val="3366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24" name="Left Brace 23"/>
          <p:cNvSpPr/>
          <p:nvPr/>
        </p:nvSpPr>
        <p:spPr bwMode="auto">
          <a:xfrm>
            <a:off x="7059996" y="3450505"/>
            <a:ext cx="304800" cy="681771"/>
          </a:xfrm>
          <a:prstGeom prst="leftBrace">
            <a:avLst/>
          </a:prstGeom>
          <a:noFill/>
          <a:ln w="76200" cap="flat" cmpd="sng" algn="ctr">
            <a:solidFill>
              <a:srgbClr val="3366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25" name="Left-Right Arrow 24"/>
          <p:cNvSpPr/>
          <p:nvPr/>
        </p:nvSpPr>
        <p:spPr bwMode="auto">
          <a:xfrm rot="18002887">
            <a:off x="6553295" y="3995309"/>
            <a:ext cx="640080" cy="306339"/>
          </a:xfrm>
          <a:prstGeom prst="leftRightArrow">
            <a:avLst/>
          </a:prstGeom>
          <a:solidFill>
            <a:srgbClr val="FF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7" y="0"/>
            <a:ext cx="8587946" cy="724202"/>
          </a:xfrm>
        </p:spPr>
        <p:txBody>
          <a:bodyPr/>
          <a:lstStyle/>
          <a:p>
            <a:r>
              <a:rPr lang="en-US" sz="4000" dirty="0" smtClean="0">
                <a:solidFill>
                  <a:srgbClr val="0033CC"/>
                </a:solidFill>
              </a:rPr>
              <a:t>Outline</a:t>
            </a:r>
            <a:endParaRPr lang="en-US" sz="4000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739" y="1317811"/>
            <a:ext cx="7794483" cy="4303059"/>
          </a:xfrm>
        </p:spPr>
        <p:txBody>
          <a:bodyPr/>
          <a:lstStyle/>
          <a:p>
            <a:pPr marL="228600" indent="-228600">
              <a:spcAft>
                <a:spcPts val="1200"/>
              </a:spcAft>
              <a:buClr>
                <a:srgbClr val="C00000"/>
              </a:buClr>
            </a:pPr>
            <a:r>
              <a:rPr lang="en-US" sz="2800" b="1" dirty="0" smtClean="0"/>
              <a:t>Introduction</a:t>
            </a:r>
          </a:p>
          <a:p>
            <a:pPr marL="228600" indent="-228600">
              <a:spcAft>
                <a:spcPts val="1200"/>
              </a:spcAft>
              <a:buClr>
                <a:srgbClr val="C00000"/>
              </a:buClr>
            </a:pPr>
            <a:r>
              <a:rPr lang="en-US" sz="2800" b="1" dirty="0" smtClean="0"/>
              <a:t>Machine Design Baseline</a:t>
            </a:r>
          </a:p>
          <a:p>
            <a:pPr marL="228600" indent="-228600">
              <a:spcAft>
                <a:spcPts val="1200"/>
              </a:spcAft>
              <a:buClr>
                <a:srgbClr val="C00000"/>
              </a:buClr>
            </a:pPr>
            <a:r>
              <a:rPr lang="en-US" sz="2800" b="1" dirty="0" smtClean="0"/>
              <a:t>Anticipated Performance </a:t>
            </a:r>
          </a:p>
          <a:p>
            <a:pPr marL="228600" indent="-228600">
              <a:spcAft>
                <a:spcPts val="1200"/>
              </a:spcAft>
              <a:buClr>
                <a:srgbClr val="C00000"/>
              </a:buClr>
            </a:pPr>
            <a:r>
              <a:rPr lang="en-US" sz="2800" b="1" dirty="0" smtClean="0"/>
              <a:t>Accelerator R&amp;D Highlights</a:t>
            </a:r>
          </a:p>
          <a:p>
            <a:pPr marL="228600" indent="-228600">
              <a:spcAft>
                <a:spcPts val="1200"/>
              </a:spcAft>
              <a:buClr>
                <a:srgbClr val="C00000"/>
              </a:buClr>
            </a:pPr>
            <a:r>
              <a:rPr lang="en-US" sz="2800" b="1" dirty="0" smtClean="0"/>
              <a:t>Summary</a:t>
            </a:r>
          </a:p>
          <a:p>
            <a:pPr marL="228600" indent="-228600">
              <a:buClr>
                <a:srgbClr val="C00000"/>
              </a:buClr>
              <a:buNone/>
            </a:pP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z="40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Existing Cooling Technologies</a:t>
            </a:r>
            <a:endParaRPr lang="en-US" sz="4000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862632"/>
            <a:ext cx="4419600" cy="1072439"/>
          </a:xfrm>
        </p:spPr>
        <p:txBody>
          <a:bodyPr/>
          <a:lstStyle/>
          <a:p>
            <a:pPr marL="168275" indent="-168275"/>
            <a:r>
              <a:rPr lang="en-US" sz="1800" dirty="0" smtClean="0">
                <a:latin typeface="Arial" pitchFamily="34" charset="0"/>
                <a:cs typeface="Arial" pitchFamily="34" charset="0"/>
              </a:rPr>
              <a:t>No circulating ring (no fast kicker)</a:t>
            </a:r>
          </a:p>
          <a:p>
            <a:pPr marL="168275" indent="-168275"/>
            <a:r>
              <a:rPr lang="en-US" sz="1800" dirty="0" smtClean="0">
                <a:latin typeface="Arial" pitchFamily="34" charset="0"/>
                <a:cs typeface="Arial" pitchFamily="34" charset="0"/>
              </a:rPr>
              <a:t>Electron current:  ~100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mA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(state-of-art)</a:t>
            </a:r>
          </a:p>
          <a:p>
            <a:pPr marL="168275" indent="-168275"/>
            <a:r>
              <a:rPr lang="en-US" sz="1800" dirty="0" smtClean="0">
                <a:latin typeface="Arial" pitchFamily="34" charset="0"/>
                <a:cs typeface="Arial" pitchFamily="34" charset="0"/>
              </a:rPr>
              <a:t>Needs ERL (e-beam power: 5.5 MW)</a:t>
            </a:r>
          </a:p>
        </p:txBody>
      </p:sp>
      <p:grpSp>
        <p:nvGrpSpPr>
          <p:cNvPr id="4" name="Group 123"/>
          <p:cNvGrpSpPr/>
          <p:nvPr/>
        </p:nvGrpSpPr>
        <p:grpSpPr>
          <a:xfrm>
            <a:off x="76200" y="1364887"/>
            <a:ext cx="4419600" cy="2497745"/>
            <a:chOff x="152400" y="986135"/>
            <a:chExt cx="3810000" cy="2249274"/>
          </a:xfrm>
        </p:grpSpPr>
        <p:grpSp>
          <p:nvGrpSpPr>
            <p:cNvPr id="20" name="Group 135"/>
            <p:cNvGrpSpPr/>
            <p:nvPr/>
          </p:nvGrpSpPr>
          <p:grpSpPr>
            <a:xfrm>
              <a:off x="152400" y="986135"/>
              <a:ext cx="3810000" cy="2249274"/>
              <a:chOff x="1096084" y="780581"/>
              <a:chExt cx="7196905" cy="4293779"/>
            </a:xfrm>
          </p:grpSpPr>
          <p:sp>
            <p:nvSpPr>
              <p:cNvPr id="5" name="Rectangle 3"/>
              <p:cNvSpPr>
                <a:spLocks noChangeArrowheads="1"/>
              </p:cNvSpPr>
              <p:nvPr/>
            </p:nvSpPr>
            <p:spPr bwMode="auto">
              <a:xfrm>
                <a:off x="2706793" y="1495533"/>
                <a:ext cx="3505200" cy="373201"/>
              </a:xfrm>
              <a:prstGeom prst="rect">
                <a:avLst/>
              </a:prstGeom>
              <a:solidFill>
                <a:srgbClr val="FFFF66"/>
              </a:solidFill>
              <a:ln w="1270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rtl="0" eaLnBrk="0" hangingPunct="0"/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Line 4"/>
              <p:cNvSpPr>
                <a:spLocks noChangeShapeType="1"/>
              </p:cNvSpPr>
              <p:nvPr/>
            </p:nvSpPr>
            <p:spPr bwMode="auto">
              <a:xfrm>
                <a:off x="4594860" y="3661831"/>
                <a:ext cx="2209800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Arc 5"/>
              <p:cNvSpPr>
                <a:spLocks/>
              </p:cNvSpPr>
              <p:nvPr/>
            </p:nvSpPr>
            <p:spPr bwMode="auto">
              <a:xfrm flipH="1">
                <a:off x="1148927" y="1682133"/>
                <a:ext cx="1071033" cy="1026303"/>
              </a:xfrm>
              <a:custGeom>
                <a:avLst/>
                <a:gdLst>
                  <a:gd name="T0" fmla="*/ 67905674 w 21600"/>
                  <a:gd name="T1" fmla="*/ 0 h 21593"/>
                  <a:gd name="T2" fmla="*/ 2147483647 w 21600"/>
                  <a:gd name="T3" fmla="*/ 2147483647 h 21593"/>
                  <a:gd name="T4" fmla="*/ 0 w 21600"/>
                  <a:gd name="T5" fmla="*/ 2147483647 h 21593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3"/>
                  <a:gd name="T11" fmla="*/ 21600 w 21600"/>
                  <a:gd name="T12" fmla="*/ 21593 h 215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3" fill="none" extrusionOk="0">
                    <a:moveTo>
                      <a:pt x="556" y="0"/>
                    </a:moveTo>
                    <a:cubicBezTo>
                      <a:pt x="12265" y="302"/>
                      <a:pt x="21600" y="9880"/>
                      <a:pt x="21600" y="21593"/>
                    </a:cubicBezTo>
                  </a:path>
                  <a:path w="21600" h="21593" stroke="0" extrusionOk="0">
                    <a:moveTo>
                      <a:pt x="556" y="0"/>
                    </a:moveTo>
                    <a:cubicBezTo>
                      <a:pt x="12265" y="302"/>
                      <a:pt x="21600" y="9880"/>
                      <a:pt x="21600" y="21593"/>
                    </a:cubicBezTo>
                    <a:lnTo>
                      <a:pt x="0" y="21593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Arc 6"/>
              <p:cNvSpPr>
                <a:spLocks/>
              </p:cNvSpPr>
              <p:nvPr/>
            </p:nvSpPr>
            <p:spPr bwMode="auto">
              <a:xfrm flipH="1" flipV="1">
                <a:off x="1148926" y="2615136"/>
                <a:ext cx="1083733" cy="1046695"/>
              </a:xfrm>
              <a:custGeom>
                <a:avLst/>
                <a:gdLst>
                  <a:gd name="T0" fmla="*/ 70348821 w 21600"/>
                  <a:gd name="T1" fmla="*/ 0 h 21593"/>
                  <a:gd name="T2" fmla="*/ 2147483647 w 21600"/>
                  <a:gd name="T3" fmla="*/ 2147483647 h 21593"/>
                  <a:gd name="T4" fmla="*/ 0 w 21600"/>
                  <a:gd name="T5" fmla="*/ 2147483647 h 21593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3"/>
                  <a:gd name="T11" fmla="*/ 21600 w 21600"/>
                  <a:gd name="T12" fmla="*/ 21593 h 215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3" fill="none" extrusionOk="0">
                    <a:moveTo>
                      <a:pt x="556" y="0"/>
                    </a:moveTo>
                    <a:cubicBezTo>
                      <a:pt x="12265" y="302"/>
                      <a:pt x="21600" y="9880"/>
                      <a:pt x="21600" y="21593"/>
                    </a:cubicBezTo>
                  </a:path>
                  <a:path w="21600" h="21593" stroke="0" extrusionOk="0">
                    <a:moveTo>
                      <a:pt x="556" y="0"/>
                    </a:moveTo>
                    <a:cubicBezTo>
                      <a:pt x="12265" y="302"/>
                      <a:pt x="21600" y="9880"/>
                      <a:pt x="21600" y="21593"/>
                    </a:cubicBezTo>
                    <a:lnTo>
                      <a:pt x="0" y="21593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Arc 7"/>
              <p:cNvSpPr>
                <a:spLocks/>
              </p:cNvSpPr>
              <p:nvPr/>
            </p:nvSpPr>
            <p:spPr bwMode="auto">
              <a:xfrm>
                <a:off x="6698827" y="1682133"/>
                <a:ext cx="1071033" cy="1026303"/>
              </a:xfrm>
              <a:custGeom>
                <a:avLst/>
                <a:gdLst>
                  <a:gd name="T0" fmla="*/ 67905674 w 21600"/>
                  <a:gd name="T1" fmla="*/ 0 h 21593"/>
                  <a:gd name="T2" fmla="*/ 2147483647 w 21600"/>
                  <a:gd name="T3" fmla="*/ 2147483647 h 21593"/>
                  <a:gd name="T4" fmla="*/ 0 w 21600"/>
                  <a:gd name="T5" fmla="*/ 2147483647 h 21593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3"/>
                  <a:gd name="T11" fmla="*/ 21600 w 21600"/>
                  <a:gd name="T12" fmla="*/ 21593 h 215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3" fill="none" extrusionOk="0">
                    <a:moveTo>
                      <a:pt x="556" y="0"/>
                    </a:moveTo>
                    <a:cubicBezTo>
                      <a:pt x="12265" y="302"/>
                      <a:pt x="21600" y="9880"/>
                      <a:pt x="21600" y="21593"/>
                    </a:cubicBezTo>
                  </a:path>
                  <a:path w="21600" h="21593" stroke="0" extrusionOk="0">
                    <a:moveTo>
                      <a:pt x="556" y="0"/>
                    </a:moveTo>
                    <a:cubicBezTo>
                      <a:pt x="12265" y="302"/>
                      <a:pt x="21600" y="9880"/>
                      <a:pt x="21600" y="21593"/>
                    </a:cubicBezTo>
                    <a:lnTo>
                      <a:pt x="0" y="21593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Arc 8"/>
              <p:cNvSpPr>
                <a:spLocks/>
              </p:cNvSpPr>
              <p:nvPr/>
            </p:nvSpPr>
            <p:spPr bwMode="auto">
              <a:xfrm flipV="1">
                <a:off x="6728460" y="2615136"/>
                <a:ext cx="1041400" cy="1046695"/>
              </a:xfrm>
              <a:custGeom>
                <a:avLst/>
                <a:gdLst>
                  <a:gd name="T0" fmla="*/ 62424169 w 21600"/>
                  <a:gd name="T1" fmla="*/ 0 h 21593"/>
                  <a:gd name="T2" fmla="*/ 2147483647 w 21600"/>
                  <a:gd name="T3" fmla="*/ 2147483647 h 21593"/>
                  <a:gd name="T4" fmla="*/ 0 w 21600"/>
                  <a:gd name="T5" fmla="*/ 2147483647 h 21593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3"/>
                  <a:gd name="T11" fmla="*/ 21600 w 21600"/>
                  <a:gd name="T12" fmla="*/ 21593 h 215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3" fill="none" extrusionOk="0">
                    <a:moveTo>
                      <a:pt x="556" y="0"/>
                    </a:moveTo>
                    <a:cubicBezTo>
                      <a:pt x="12265" y="302"/>
                      <a:pt x="21600" y="9880"/>
                      <a:pt x="21600" y="21593"/>
                    </a:cubicBezTo>
                  </a:path>
                  <a:path w="21600" h="21593" stroke="0" extrusionOk="0">
                    <a:moveTo>
                      <a:pt x="556" y="0"/>
                    </a:moveTo>
                    <a:cubicBezTo>
                      <a:pt x="12265" y="302"/>
                      <a:pt x="21600" y="9880"/>
                      <a:pt x="21600" y="21593"/>
                    </a:cubicBezTo>
                    <a:lnTo>
                      <a:pt x="0" y="21593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 flipH="1">
                <a:off x="7283027" y="1682133"/>
                <a:ext cx="6815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 flipH="1">
                <a:off x="1294553" y="1682133"/>
                <a:ext cx="6815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 flipH="1">
                <a:off x="4069927" y="1588833"/>
                <a:ext cx="68156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 flipH="1">
                <a:off x="4069927" y="1775434"/>
                <a:ext cx="68156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2846493" y="3661831"/>
                <a:ext cx="681567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Oval 16"/>
              <p:cNvSpPr>
                <a:spLocks noChangeArrowheads="1"/>
              </p:cNvSpPr>
              <p:nvPr/>
            </p:nvSpPr>
            <p:spPr bwMode="auto">
              <a:xfrm rot="19275161">
                <a:off x="7473427" y="1792689"/>
                <a:ext cx="224565" cy="633275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rtl="0" eaLnBrk="0" hangingPunct="0"/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Text Box 17"/>
              <p:cNvSpPr txBox="1">
                <a:spLocks noChangeArrowheads="1"/>
              </p:cNvSpPr>
              <p:nvPr/>
            </p:nvSpPr>
            <p:spPr bwMode="auto">
              <a:xfrm>
                <a:off x="6904405" y="780581"/>
                <a:ext cx="1388584" cy="899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ion bunch</a:t>
                </a:r>
              </a:p>
            </p:txBody>
          </p:sp>
          <p:sp>
            <p:nvSpPr>
              <p:cNvPr id="18" name="Text Box 18"/>
              <p:cNvSpPr txBox="1">
                <a:spLocks noChangeArrowheads="1"/>
              </p:cNvSpPr>
              <p:nvPr/>
            </p:nvSpPr>
            <p:spPr bwMode="auto">
              <a:xfrm>
                <a:off x="6124645" y="1831002"/>
                <a:ext cx="1656854" cy="804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electron bunch</a:t>
                </a:r>
              </a:p>
            </p:txBody>
          </p:sp>
          <p:sp>
            <p:nvSpPr>
              <p:cNvPr id="19" name="Text Box 19"/>
              <p:cNvSpPr txBox="1">
                <a:spLocks noChangeArrowheads="1"/>
              </p:cNvSpPr>
              <p:nvPr/>
            </p:nvSpPr>
            <p:spPr bwMode="auto">
              <a:xfrm>
                <a:off x="2992227" y="3086679"/>
                <a:ext cx="2962980" cy="473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circulator </a:t>
                </a:r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ring</a:t>
                </a:r>
              </a:p>
            </p:txBody>
          </p:sp>
          <p:grpSp>
            <p:nvGrpSpPr>
              <p:cNvPr id="21" name="Group 20"/>
              <p:cNvGrpSpPr>
                <a:grpSpLocks/>
              </p:cNvGrpSpPr>
              <p:nvPr/>
            </p:nvGrpSpPr>
            <p:grpSpPr bwMode="auto">
              <a:xfrm>
                <a:off x="2706793" y="1215632"/>
                <a:ext cx="3505200" cy="186601"/>
                <a:chOff x="1872" y="1200"/>
                <a:chExt cx="1728" cy="96"/>
              </a:xfrm>
            </p:grpSpPr>
            <p:grpSp>
              <p:nvGrpSpPr>
                <p:cNvPr id="48" name="Group 21"/>
                <p:cNvGrpSpPr>
                  <a:grpSpLocks/>
                </p:cNvGrpSpPr>
                <p:nvPr/>
              </p:nvGrpSpPr>
              <p:grpSpPr bwMode="auto">
                <a:xfrm>
                  <a:off x="1872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118" name="Arc 22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9" name="Arc 23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49" name="Group 24"/>
                <p:cNvGrpSpPr>
                  <a:grpSpLocks/>
                </p:cNvGrpSpPr>
                <p:nvPr/>
              </p:nvGrpSpPr>
              <p:grpSpPr bwMode="auto">
                <a:xfrm>
                  <a:off x="2016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116" name="Arc 25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7" name="Arc 26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50" name="Group 27"/>
                <p:cNvGrpSpPr>
                  <a:grpSpLocks/>
                </p:cNvGrpSpPr>
                <p:nvPr/>
              </p:nvGrpSpPr>
              <p:grpSpPr bwMode="auto">
                <a:xfrm>
                  <a:off x="2160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114" name="Arc 28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5" name="Arc 29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51" name="Group 30"/>
                <p:cNvGrpSpPr>
                  <a:grpSpLocks/>
                </p:cNvGrpSpPr>
                <p:nvPr/>
              </p:nvGrpSpPr>
              <p:grpSpPr bwMode="auto">
                <a:xfrm>
                  <a:off x="2304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112" name="Arc 31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3" name="Arc 32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52" name="Group 33"/>
                <p:cNvGrpSpPr>
                  <a:grpSpLocks/>
                </p:cNvGrpSpPr>
                <p:nvPr/>
              </p:nvGrpSpPr>
              <p:grpSpPr bwMode="auto">
                <a:xfrm>
                  <a:off x="2448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110" name="Arc 34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1" name="Arc 35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53" name="Group 36"/>
                <p:cNvGrpSpPr>
                  <a:grpSpLocks/>
                </p:cNvGrpSpPr>
                <p:nvPr/>
              </p:nvGrpSpPr>
              <p:grpSpPr bwMode="auto">
                <a:xfrm>
                  <a:off x="2592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108" name="Arc 37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9" name="Arc 38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54" name="Group 39"/>
                <p:cNvGrpSpPr>
                  <a:grpSpLocks/>
                </p:cNvGrpSpPr>
                <p:nvPr/>
              </p:nvGrpSpPr>
              <p:grpSpPr bwMode="auto">
                <a:xfrm>
                  <a:off x="2736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106" name="Arc 40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7" name="Arc 41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55" name="Group 42"/>
                <p:cNvGrpSpPr>
                  <a:grpSpLocks/>
                </p:cNvGrpSpPr>
                <p:nvPr/>
              </p:nvGrpSpPr>
              <p:grpSpPr bwMode="auto">
                <a:xfrm>
                  <a:off x="2880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104" name="Arc 43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5" name="Arc 44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56" name="Group 45"/>
                <p:cNvGrpSpPr>
                  <a:grpSpLocks/>
                </p:cNvGrpSpPr>
                <p:nvPr/>
              </p:nvGrpSpPr>
              <p:grpSpPr bwMode="auto">
                <a:xfrm>
                  <a:off x="3024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102" name="Arc 46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3" name="Arc 47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57" name="Group 48"/>
                <p:cNvGrpSpPr>
                  <a:grpSpLocks/>
                </p:cNvGrpSpPr>
                <p:nvPr/>
              </p:nvGrpSpPr>
              <p:grpSpPr bwMode="auto">
                <a:xfrm>
                  <a:off x="3168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100" name="Arc 49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1" name="Arc 50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58" name="Group 51"/>
                <p:cNvGrpSpPr>
                  <a:grpSpLocks/>
                </p:cNvGrpSpPr>
                <p:nvPr/>
              </p:nvGrpSpPr>
              <p:grpSpPr bwMode="auto">
                <a:xfrm>
                  <a:off x="3312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98" name="Arc 52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99" name="Arc 53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59" name="Group 54"/>
                <p:cNvGrpSpPr>
                  <a:grpSpLocks/>
                </p:cNvGrpSpPr>
                <p:nvPr/>
              </p:nvGrpSpPr>
              <p:grpSpPr bwMode="auto">
                <a:xfrm>
                  <a:off x="3456" y="1200"/>
                  <a:ext cx="144" cy="96"/>
                  <a:chOff x="1680" y="3648"/>
                  <a:chExt cx="192" cy="48"/>
                </a:xfrm>
              </p:grpSpPr>
              <p:sp>
                <p:nvSpPr>
                  <p:cNvPr id="96" name="Arc 55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97" name="Arc 56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grpSp>
            <p:nvGrpSpPr>
              <p:cNvPr id="84" name="Group 57"/>
              <p:cNvGrpSpPr>
                <a:grpSpLocks/>
              </p:cNvGrpSpPr>
              <p:nvPr/>
            </p:nvGrpSpPr>
            <p:grpSpPr bwMode="auto">
              <a:xfrm>
                <a:off x="2706793" y="1962034"/>
                <a:ext cx="3505200" cy="186601"/>
                <a:chOff x="1872" y="1680"/>
                <a:chExt cx="1728" cy="96"/>
              </a:xfrm>
            </p:grpSpPr>
            <p:grpSp>
              <p:nvGrpSpPr>
                <p:cNvPr id="85" name="Group 58"/>
                <p:cNvGrpSpPr>
                  <a:grpSpLocks/>
                </p:cNvGrpSpPr>
                <p:nvPr/>
              </p:nvGrpSpPr>
              <p:grpSpPr bwMode="auto">
                <a:xfrm flipV="1">
                  <a:off x="1872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82" name="Arc 59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3" name="Arc 60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86" name="Group 61"/>
                <p:cNvGrpSpPr>
                  <a:grpSpLocks/>
                </p:cNvGrpSpPr>
                <p:nvPr/>
              </p:nvGrpSpPr>
              <p:grpSpPr bwMode="auto">
                <a:xfrm flipV="1">
                  <a:off x="2016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80" name="Arc 62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1" name="Arc 63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87" name="Group 64"/>
                <p:cNvGrpSpPr>
                  <a:grpSpLocks/>
                </p:cNvGrpSpPr>
                <p:nvPr/>
              </p:nvGrpSpPr>
              <p:grpSpPr bwMode="auto">
                <a:xfrm flipV="1">
                  <a:off x="2160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78" name="Arc 65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9" name="Arc 66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88" name="Group 67"/>
                <p:cNvGrpSpPr>
                  <a:grpSpLocks/>
                </p:cNvGrpSpPr>
                <p:nvPr/>
              </p:nvGrpSpPr>
              <p:grpSpPr bwMode="auto">
                <a:xfrm flipV="1">
                  <a:off x="2304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76" name="Arc 68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7" name="Arc 69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89" name="Group 70"/>
                <p:cNvGrpSpPr>
                  <a:grpSpLocks/>
                </p:cNvGrpSpPr>
                <p:nvPr/>
              </p:nvGrpSpPr>
              <p:grpSpPr bwMode="auto">
                <a:xfrm flipV="1">
                  <a:off x="2448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74" name="Arc 71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5" name="Arc 72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90" name="Group 73"/>
                <p:cNvGrpSpPr>
                  <a:grpSpLocks/>
                </p:cNvGrpSpPr>
                <p:nvPr/>
              </p:nvGrpSpPr>
              <p:grpSpPr bwMode="auto">
                <a:xfrm flipV="1">
                  <a:off x="2592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72" name="Arc 74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3" name="Arc 75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91" name="Group 76"/>
                <p:cNvGrpSpPr>
                  <a:grpSpLocks/>
                </p:cNvGrpSpPr>
                <p:nvPr/>
              </p:nvGrpSpPr>
              <p:grpSpPr bwMode="auto">
                <a:xfrm flipV="1">
                  <a:off x="2736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70" name="Arc 77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1" name="Arc 78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92" name="Group 79"/>
                <p:cNvGrpSpPr>
                  <a:grpSpLocks/>
                </p:cNvGrpSpPr>
                <p:nvPr/>
              </p:nvGrpSpPr>
              <p:grpSpPr bwMode="auto">
                <a:xfrm flipV="1">
                  <a:off x="2880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68" name="Arc 80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69" name="Arc 81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93" name="Group 82"/>
                <p:cNvGrpSpPr>
                  <a:grpSpLocks/>
                </p:cNvGrpSpPr>
                <p:nvPr/>
              </p:nvGrpSpPr>
              <p:grpSpPr bwMode="auto">
                <a:xfrm flipV="1">
                  <a:off x="3024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66" name="Arc 83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67" name="Arc 84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94" name="Group 85"/>
                <p:cNvGrpSpPr>
                  <a:grpSpLocks/>
                </p:cNvGrpSpPr>
                <p:nvPr/>
              </p:nvGrpSpPr>
              <p:grpSpPr bwMode="auto">
                <a:xfrm flipV="1">
                  <a:off x="3168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64" name="Arc 86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65" name="Arc 87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95" name="Group 88"/>
                <p:cNvGrpSpPr>
                  <a:grpSpLocks/>
                </p:cNvGrpSpPr>
                <p:nvPr/>
              </p:nvGrpSpPr>
              <p:grpSpPr bwMode="auto">
                <a:xfrm flipV="1">
                  <a:off x="3312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62" name="Arc 89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63" name="Arc 90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24" name="Group 91"/>
                <p:cNvGrpSpPr>
                  <a:grpSpLocks/>
                </p:cNvGrpSpPr>
                <p:nvPr/>
              </p:nvGrpSpPr>
              <p:grpSpPr bwMode="auto">
                <a:xfrm flipV="1">
                  <a:off x="3456" y="1680"/>
                  <a:ext cx="144" cy="96"/>
                  <a:chOff x="1680" y="3648"/>
                  <a:chExt cx="192" cy="48"/>
                </a:xfrm>
              </p:grpSpPr>
              <p:sp>
                <p:nvSpPr>
                  <p:cNvPr id="60" name="Arc 92"/>
                  <p:cNvSpPr>
                    <a:spLocks/>
                  </p:cNvSpPr>
                  <p:nvPr/>
                </p:nvSpPr>
                <p:spPr bwMode="auto">
                  <a:xfrm flipH="1">
                    <a:off x="1680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61" name="Arc 93"/>
                  <p:cNvSpPr>
                    <a:spLocks/>
                  </p:cNvSpPr>
                  <p:nvPr/>
                </p:nvSpPr>
                <p:spPr bwMode="auto">
                  <a:xfrm>
                    <a:off x="1776" y="3648"/>
                    <a:ext cx="96" cy="4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22" name="Text Box 94"/>
              <p:cNvSpPr txBox="1">
                <a:spLocks noChangeArrowheads="1"/>
              </p:cNvSpPr>
              <p:nvPr/>
            </p:nvSpPr>
            <p:spPr bwMode="auto">
              <a:xfrm>
                <a:off x="3223706" y="2314492"/>
                <a:ext cx="2818954" cy="529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Cooling section</a:t>
                </a:r>
              </a:p>
            </p:txBody>
          </p:sp>
          <p:sp>
            <p:nvSpPr>
              <p:cNvPr id="23" name="Text Box 95"/>
              <p:cNvSpPr txBox="1">
                <a:spLocks noChangeArrowheads="1"/>
              </p:cNvSpPr>
              <p:nvPr/>
            </p:nvSpPr>
            <p:spPr bwMode="auto">
              <a:xfrm>
                <a:off x="3279980" y="790900"/>
                <a:ext cx="2278185" cy="473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solenoid</a:t>
                </a:r>
              </a:p>
            </p:txBody>
          </p:sp>
          <p:sp>
            <p:nvSpPr>
              <p:cNvPr id="24" name="AutoShape 96"/>
              <p:cNvSpPr>
                <a:spLocks/>
              </p:cNvSpPr>
              <p:nvPr/>
            </p:nvSpPr>
            <p:spPr bwMode="auto">
              <a:xfrm rot="16200000" flipV="1">
                <a:off x="4336712" y="584280"/>
                <a:ext cx="228432" cy="3488268"/>
              </a:xfrm>
              <a:prstGeom prst="leftBrace">
                <a:avLst>
                  <a:gd name="adj1" fmla="val 75009"/>
                  <a:gd name="adj2" fmla="val 50000"/>
                </a:avLst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 rtl="0" eaLnBrk="0" hangingPunct="0"/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Rectangle 98"/>
              <p:cNvSpPr>
                <a:spLocks noChangeArrowheads="1"/>
              </p:cNvSpPr>
              <p:nvPr/>
            </p:nvSpPr>
            <p:spPr bwMode="auto">
              <a:xfrm rot="10800000">
                <a:off x="3397873" y="4246676"/>
                <a:ext cx="2119007" cy="373239"/>
              </a:xfrm>
              <a:prstGeom prst="rect">
                <a:avLst/>
              </a:prstGeom>
              <a:solidFill>
                <a:srgbClr val="FF7C8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rtl="0" eaLnBrk="0" hangingPunct="0"/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Rectangle 101"/>
              <p:cNvSpPr>
                <a:spLocks noChangeArrowheads="1"/>
              </p:cNvSpPr>
              <p:nvPr/>
            </p:nvSpPr>
            <p:spPr bwMode="auto">
              <a:xfrm rot="10800000" flipH="1">
                <a:off x="2034541" y="4301905"/>
                <a:ext cx="449580" cy="224373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rtl="0" eaLnBrk="0" hangingPunct="0"/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Line 110"/>
              <p:cNvSpPr>
                <a:spLocks noChangeShapeType="1"/>
              </p:cNvSpPr>
              <p:nvPr/>
            </p:nvSpPr>
            <p:spPr bwMode="auto">
              <a:xfrm rot="16200000">
                <a:off x="5745485" y="3459479"/>
                <a:ext cx="769620" cy="119634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Text Box 112"/>
              <p:cNvSpPr txBox="1">
                <a:spLocks noChangeArrowheads="1"/>
              </p:cNvSpPr>
              <p:nvPr/>
            </p:nvSpPr>
            <p:spPr bwMode="auto">
              <a:xfrm>
                <a:off x="5777646" y="3039233"/>
                <a:ext cx="1827269" cy="473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Fast </a:t>
                </a:r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kicker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Text Box 113"/>
              <p:cNvSpPr txBox="1">
                <a:spLocks noChangeArrowheads="1"/>
              </p:cNvSpPr>
              <p:nvPr/>
            </p:nvSpPr>
            <p:spPr bwMode="auto">
              <a:xfrm>
                <a:off x="1395475" y="3093728"/>
                <a:ext cx="1862848" cy="473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Fast </a:t>
                </a:r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kicker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Text Box 114"/>
              <p:cNvSpPr txBox="1">
                <a:spLocks noChangeArrowheads="1"/>
              </p:cNvSpPr>
              <p:nvPr/>
            </p:nvSpPr>
            <p:spPr bwMode="auto">
              <a:xfrm>
                <a:off x="3529298" y="4601270"/>
                <a:ext cx="1972342" cy="473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SRF Linac</a:t>
                </a:r>
              </a:p>
            </p:txBody>
          </p:sp>
          <p:sp>
            <p:nvSpPr>
              <p:cNvPr id="31" name="Text Box 115"/>
              <p:cNvSpPr txBox="1">
                <a:spLocks noChangeArrowheads="1"/>
              </p:cNvSpPr>
              <p:nvPr/>
            </p:nvSpPr>
            <p:spPr bwMode="auto">
              <a:xfrm>
                <a:off x="5527572" y="4503758"/>
                <a:ext cx="1152442" cy="473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dump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 Box 116"/>
              <p:cNvSpPr txBox="1">
                <a:spLocks noChangeArrowheads="1"/>
              </p:cNvSpPr>
              <p:nvPr/>
            </p:nvSpPr>
            <p:spPr bwMode="auto">
              <a:xfrm>
                <a:off x="1542871" y="4516733"/>
                <a:ext cx="1484536" cy="473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injector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Line 118"/>
              <p:cNvSpPr>
                <a:spLocks noChangeShapeType="1"/>
              </p:cNvSpPr>
              <p:nvPr/>
            </p:nvSpPr>
            <p:spPr bwMode="auto">
              <a:xfrm>
                <a:off x="2475032" y="4411752"/>
                <a:ext cx="923488" cy="78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Line 121"/>
              <p:cNvSpPr>
                <a:spLocks noChangeShapeType="1"/>
              </p:cNvSpPr>
              <p:nvPr/>
            </p:nvSpPr>
            <p:spPr bwMode="auto">
              <a:xfrm>
                <a:off x="4975860" y="3661831"/>
                <a:ext cx="457200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ectangle 122"/>
              <p:cNvSpPr>
                <a:spLocks noChangeArrowheads="1"/>
              </p:cNvSpPr>
              <p:nvPr/>
            </p:nvSpPr>
            <p:spPr bwMode="auto">
              <a:xfrm>
                <a:off x="6709670" y="3447219"/>
                <a:ext cx="194734" cy="373200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rtl="0" eaLnBrk="0" hangingPunct="0"/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6" name="Straight Connector 134"/>
              <p:cNvCxnSpPr>
                <a:cxnSpLocks noChangeShapeType="1"/>
              </p:cNvCxnSpPr>
              <p:nvPr/>
            </p:nvCxnSpPr>
            <p:spPr bwMode="auto">
              <a:xfrm rot="16200000" flipH="1">
                <a:off x="4442460" y="3539911"/>
                <a:ext cx="152400" cy="152400"/>
              </a:xfrm>
              <a:prstGeom prst="line">
                <a:avLst/>
              </a:prstGeom>
              <a:noFill/>
              <a:ln w="38100" algn="ctr">
                <a:solidFill>
                  <a:srgbClr val="00B050"/>
                </a:solidFill>
                <a:round/>
                <a:headEnd/>
                <a:tailEnd/>
              </a:ln>
            </p:spPr>
          </p:cxnSp>
          <p:cxnSp>
            <p:nvCxnSpPr>
              <p:cNvPr id="37" name="Straight Connector 138"/>
              <p:cNvCxnSpPr>
                <a:cxnSpLocks noChangeShapeType="1"/>
              </p:cNvCxnSpPr>
              <p:nvPr/>
            </p:nvCxnSpPr>
            <p:spPr bwMode="auto">
              <a:xfrm flipV="1">
                <a:off x="4297680" y="3514257"/>
                <a:ext cx="152400" cy="147574"/>
              </a:xfrm>
              <a:prstGeom prst="line">
                <a:avLst/>
              </a:prstGeom>
              <a:noFill/>
              <a:ln w="38100" algn="ctr">
                <a:solidFill>
                  <a:srgbClr val="00B050"/>
                </a:solidFill>
                <a:round/>
                <a:headEnd/>
                <a:tailEnd/>
              </a:ln>
            </p:spPr>
          </p:cxnSp>
          <p:sp>
            <p:nvSpPr>
              <p:cNvPr id="38" name="Line 4"/>
              <p:cNvSpPr>
                <a:spLocks noChangeShapeType="1"/>
              </p:cNvSpPr>
              <p:nvPr/>
            </p:nvSpPr>
            <p:spPr bwMode="auto">
              <a:xfrm>
                <a:off x="2156460" y="3661831"/>
                <a:ext cx="2133600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Line 2"/>
              <p:cNvSpPr>
                <a:spLocks noChangeShapeType="1"/>
              </p:cNvSpPr>
              <p:nvPr/>
            </p:nvSpPr>
            <p:spPr bwMode="auto">
              <a:xfrm flipV="1">
                <a:off x="1096084" y="1691640"/>
                <a:ext cx="7080176" cy="31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Oval 15"/>
              <p:cNvSpPr>
                <a:spLocks noChangeArrowheads="1"/>
              </p:cNvSpPr>
              <p:nvPr/>
            </p:nvSpPr>
            <p:spPr bwMode="auto">
              <a:xfrm>
                <a:off x="7490461" y="1615951"/>
                <a:ext cx="388620" cy="14427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rtl="0" eaLnBrk="0" hangingPunct="0"/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109"/>
              <p:cNvSpPr>
                <a:spLocks noChangeArrowheads="1"/>
              </p:cNvSpPr>
              <p:nvPr/>
            </p:nvSpPr>
            <p:spPr bwMode="auto">
              <a:xfrm>
                <a:off x="6061569" y="4280215"/>
                <a:ext cx="360225" cy="296017"/>
              </a:xfrm>
              <a:prstGeom prst="rect">
                <a:avLst/>
              </a:prstGeom>
              <a:solidFill>
                <a:srgbClr val="99CC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rtl="0" eaLnBrk="0" hangingPunct="0"/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Line 110"/>
              <p:cNvSpPr>
                <a:spLocks noChangeShapeType="1"/>
              </p:cNvSpPr>
              <p:nvPr/>
            </p:nvSpPr>
            <p:spPr bwMode="auto">
              <a:xfrm rot="16200000" flipH="1">
                <a:off x="2465071" y="3501391"/>
                <a:ext cx="754380" cy="111251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Line 110"/>
              <p:cNvSpPr>
                <a:spLocks noChangeShapeType="1"/>
              </p:cNvSpPr>
              <p:nvPr/>
            </p:nvSpPr>
            <p:spPr bwMode="auto">
              <a:xfrm rot="16200000" flipH="1">
                <a:off x="2442210" y="3669033"/>
                <a:ext cx="342903" cy="48767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Line 118"/>
              <p:cNvSpPr>
                <a:spLocks noChangeShapeType="1"/>
              </p:cNvSpPr>
              <p:nvPr/>
            </p:nvSpPr>
            <p:spPr bwMode="auto">
              <a:xfrm>
                <a:off x="2628900" y="4411980"/>
                <a:ext cx="350520" cy="152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Line 110"/>
              <p:cNvSpPr>
                <a:spLocks noChangeShapeType="1"/>
              </p:cNvSpPr>
              <p:nvPr/>
            </p:nvSpPr>
            <p:spPr bwMode="auto">
              <a:xfrm rot="16200000">
                <a:off x="5650230" y="4034790"/>
                <a:ext cx="304800" cy="4800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9"/>
              <p:cNvSpPr>
                <a:spLocks noChangeArrowheads="1"/>
              </p:cNvSpPr>
              <p:nvPr/>
            </p:nvSpPr>
            <p:spPr bwMode="auto">
              <a:xfrm>
                <a:off x="2186940" y="3492939"/>
                <a:ext cx="194733" cy="373201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rtl="0" eaLnBrk="0" hangingPunct="0"/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Line 110"/>
              <p:cNvSpPr>
                <a:spLocks noChangeShapeType="1"/>
              </p:cNvSpPr>
              <p:nvPr/>
            </p:nvSpPr>
            <p:spPr bwMode="auto">
              <a:xfrm rot="16200000" flipH="1">
                <a:off x="5779771" y="4171951"/>
                <a:ext cx="7620" cy="56387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0" name="Multiply 119"/>
            <p:cNvSpPr/>
            <p:nvPr/>
          </p:nvSpPr>
          <p:spPr bwMode="auto">
            <a:xfrm>
              <a:off x="990600" y="2286000"/>
              <a:ext cx="457200" cy="457200"/>
            </a:xfrm>
            <a:prstGeom prst="mathMultiply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  <p:sp>
          <p:nvSpPr>
            <p:cNvPr id="121" name="Multiply 120"/>
            <p:cNvSpPr/>
            <p:nvPr/>
          </p:nvSpPr>
          <p:spPr bwMode="auto">
            <a:xfrm>
              <a:off x="1447800" y="2286000"/>
              <a:ext cx="457200" cy="457200"/>
            </a:xfrm>
            <a:prstGeom prst="mathMultiply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  <p:sp>
          <p:nvSpPr>
            <p:cNvPr id="122" name="Multiply 121"/>
            <p:cNvSpPr/>
            <p:nvPr/>
          </p:nvSpPr>
          <p:spPr bwMode="auto">
            <a:xfrm>
              <a:off x="1981200" y="2286000"/>
              <a:ext cx="457200" cy="457200"/>
            </a:xfrm>
            <a:prstGeom prst="mathMultiply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  <p:sp>
          <p:nvSpPr>
            <p:cNvPr id="123" name="Multiply 122"/>
            <p:cNvSpPr/>
            <p:nvPr/>
          </p:nvSpPr>
          <p:spPr bwMode="auto">
            <a:xfrm>
              <a:off x="2438400" y="2286000"/>
              <a:ext cx="457200" cy="457200"/>
            </a:xfrm>
            <a:prstGeom prst="mathMultiply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</p:grpSp>
      <p:sp>
        <p:nvSpPr>
          <p:cNvPr id="17410" name="AutoShape 2" descr="data:image/jpeg;base64,/9j/4AAQSkZJRgABAQAAAQABAAD/2wCEAAkGBhMSEBIUExMUEhQWFBwYFRgWGRcXFRgZFRQYGBgVFRcYICYeFxkjGhcYIC8gJScpLC0vFR8xNTAqNSYrLCkBCQoKDgwOGg8PGi8kHyU2LC0qNTIqLDUtMywuLCwpNCw1LC0sLCoqMS0vLCwqKjAsLS8pLCkpKiwsLSwsLDUwNP/AABEIANkA6QMBIgACEQEDEQH/xAAbAAACAwEBAQAAAAAAAAAAAAAABAEFBgMCB//EAEoQAAIBAwIDBQQHAgkLBQEAAAECAwAEERIhBRMxBiJBUXEUMmGBIzNCUmKRoXKCFRY0Q1N0kqKxByRUY2SDssHCw/BEc6SztEX/xAAYAQEAAwEAAAAAAAAAAAAAAAAAAQIDBP/EADERAAIBAQQJBAICAgMAAAAAAAABAhEDITFBEjJRcYGhweHwYZGx0QQiEzNConKCwv/aAAwDAQACEQMRAD8A+yuxydz1rzrPmaJOp9aitCCdZ8zRrPmaiigJ1nzNGs+ZqKKAnWfM0aj5moooCdZ8zRrPmaiigJ1nzNGs+ZqKKAnWfM1znugiM7tpVVLMScABRkk/ACvdcrqMMjKxwGUqTt9oEeNAc4eLxOFKzIQ2nT3xvrGVxv4jcedSeKxAEmaMAEgnWuAQNRBOeoXfHlvWVm7P26RyzPcuqLIZJjo0720cMR2xqKr7PnbKnmMRnukNnsZFlfpSCHycaQSNg0Z81YLgg5HjgMFZQNEeIJ/Sr4/bHg2k+Pg2x+O1QOIIekq+9p98e9jOnr72N8dazidhoiEHNZ8RIrasNr0M55hHTL8x87b569QVLrh1pFPIWmkUpNzGURymINM8b8tdKlDI7aCEXJJbIXUSaA2us+Zo1HzNcbW6SRFkjYOjqGVhuGVhkEHyxXWgJ1nzNGs+ZqKKAnUfM0az5moooCdZ8zRqPmaiigJ1nzNGs+ZqKKAnWfM03SRp2qyApJ1PrUVMnU+tRVgFFFFAFFI3fGoYpFjkkVGaNpBqOBpjKBiWOw3devx8jXl+0NsoybiADOneRBvgnHXrhW2/CfI0BYUUovFoSSBNGSCQQHXIIOCDvsQdq5/w/bf6RD7ur6xPd1adXXpq2z5igH68tKANRICgZySMY88+Vc4LpH1BXV9J0tpIOkjYq2Oh67fCspxXsa11DGqXDwRIAqQMgMaiPuKMAgtjSMFtVaQjGTpJ0RScpRVYqrNgjZAI3BGR6GpxVPD2ajIBkMrv9r/OLgrn4LrAx8MV0/izbeMKn1LH/E0pHby7hOWzn2LTFU/afgzXMSRqUH0mWLrqAUwyocLkaj3xtkefhg9D2ZtvCLT+yzr/AMLCoXs6i+5Lcp6TysPykLD9KikdvLuTWWzn2KOf/J4GEo531iyrkxhmQyPcMHjbVlGxcsGI3bSu6759T9iHAGiVW0qiqroTtHI2kuxcl8I2/ixUnI1bOcO4bMBI8Uxy0z6xcRDU5jPJ15j0bFYlwSDkYNNHiNxH9bAWH3oTzRjzKYVx6BWrGWmnq1Xo+jo/apOks7vPSotYdl3glWSOVc8tY2BQ6WHNRnYDUdB0BlUDGNQ1a9K4633ZnW80iylJHkikQkMyKYOWVDR6gHBMe57rYbAI609Y8aimzocEj3h9pf21PeT94CngaiNpGT0Vjswfs7y2VRXhXDxBBHEGL6EC6jgFiOrEDYZO+KbopKfi0aczJP0SkyEKxC4TWRkDc6cHA33HnWhA7RRRQBRRXKK4VvdORjOR02OOvqKA60VwubxY9OrPeJC4BOSqM5G34Ub8q9zzhF1NsBj9SAP1NAdKKM0UBBp2kjTtVkSKSdT61FTJ1PrUVYgKKKKAq+Ldn0uJEdmdSsbx4XThlkeJyGBB+1CnTHjWfv8Asras1yJJ5yz5jfJUsPaeeqhDpyQouyB1wFTOwOdpVBxDsfHLcNOXcM3LBA3XTFJHIAATgHVEvexnw8sAINwGxMwQzMzP7Q4VWAT6XRDMo0AKp1Spt1LNnc5rpH2TtnEgW4YtMqrqRoQ/0TzNqjKL3XBlfvDcaB45yW/+T+NGtyJpP83UrEMIMKVhTS2kDWeXDpy2T9ITthQCwtbezkAVnuJlj5ehFDygHRgsR7mRGoyxA28BgCVFvBENpYlxwjgMdsZShYmRsktpyBrkcLqABIDSudyfe9aaswwDBmDnmPuMbKWLIpx4hSo+VZXiX8JyXKCBjbxsuWDGOQRgYGW7mxO+FDN7p3Aqzi43aWxdGulknY65ACJJmYIqauTECV7qKMBfDzOTednoJOqvKQtNJtUdxf0rxG95SBsasyRpjOPrZkjz8teflVb/ABp1DMVnezb4+qEPz/zlo9qR4zxW5khA/g+4X6eA7vbk926ibokjbbbnoOp2BrM0NVUE1TScbuF//nzt+xJan/ilWuNx2kXlkT2t7ErAqRyWlOCCDvamTTt45oC5sg4jTmMGfSNTL7pbG5X4Z6V3rJvxhJZQlveITtqh1BZkGRvyzh9IyPDPrV+Lp0GJI2wPtITIPn9v9DXNH8j9nGUWqZ5cq8zd2P6pxadfMyb/AIRFNgugLD3XGVkXP3JFwy/I0g1vcwboTdR/dOlZx6NskvhsdJ/Eat4LhXGVYMPh/gfI10rdqNpFaV6y7NXrgzBxaex+eXiHD+MRzA6TupwwIKsp8nRsMh9evhmqri3Zx5Bd6FjBmD4OSuddmsI1soyO/ncZIBzVrxHg6SkPkxyqMJKmA6/A52dfNWBFKW3E3idYrgKrMcRuu0UvwXP1cn+rJ3+yT4UalZqq/aP+y9tZblX0eJGlk7vjt8Clx2ddxJhUjBEpjQEYjZ44FXHdIGTHISQpxrzgnNdxwJxAEBOOYHMRMXLdeaHKNojXGQD3VwuWwcgnN6rZqa0i1JVWBJmIuCuJAvLQ4VCrE7RD2uaTRGdO+mMhcDHRR0O3VOBMAo5URRTumRokAkZhkacDZlbBHVAPjWioqaApOK8IeS3ijUIGVHBGolQWtJYgAxGSNTrud8ZNcbjgDlmZdKswlBYY1d+eF4zuCDpVG69D6mtDRQFBZ8FkSWFsKeWNJckMWUGTv40allYMCSGwS7ZBwM39FFAQadpI07VZEiknU+tRUydT61FWICiiigClOIcUjhA1klmOERRqkc+SKNz69B1JArhxHijB+TCoknIzg+5Gp6SSkdB5KN2xttkirluFtpCkam8vnXLkkLpTOzSv0t4AeijJODgMcmtKJKsijbbpEYu9bRtJdyi0gAyUVwrY/wBdOCMfspj9pqTi4swQLZwJbw+E06tGpO+8VuMSzHP3tGc5BNerLgzSyLNK4uJRusjLiCP+qQEkZ3P0rZbfqRsNBb2KodW7Oertux+fgPgMCud207S6zw5d/LzZWUYXzx59vLjOjs60317S3IOdpm5UHeHui1iwHX4S6j8TXvjXD7u3tCeH8gSR7iEQqsTqBuiBSCr+I336eII01BNIwo6tt+bPuoc6qiVDCdgu30l0q+2cm3eQkQgLInN0kqdDOSuoMGBQEsMdBW8pO54RDJE0TxRvGxJZGUFCWYsWwdsliTnrk5qlXg91aYNpL7RCP/TXDEsB5W9ycsv7MmobYBWtChpq4XlmsqFWLAZzlHdGyOmGQgj86r+E9p4Z3MXehuAMtBMNEwH3lHSRM/bQsvxq3qU6XoNVKDiPZcyIVMgmT+ju40uI9vidL5+JY1VtYzW2SpntQM7xk3lofAa4X+miHjiMqB51s6KvpVxRTRpgzIjjuBzLmMInheWjGSDHnLga4vM6gyDxer2HiJCqzFZYmGVmjwVwehYDO34hkelebrgSljJExt5j1dMYf4Sp7sg9d/Iis/7LJBL9HotJ3J7u/wDB90xOTt1gmO+433/nQKxlYJ/tZuj8yz+dxorZr9bS9eZ5fG82SOCAQcg9COlc7q1SRGR1DowwykZBFUfDOJandUQwzpvNauRnBP1kRGxU+Drseh0tnF5bXKuuV9CDsQR1Vh4EVWFo66Lufl68qi0oXVV68xKZZXtGCyMXhYgRysclSdhFOfHyWT0Db4JvEfNRNCrqVYBlYEMCMgg9QR4iqW2ZrWVYWJaJziBzuRtn2eQ+LAe4x6gYO4yYnFxbtIL/AJL/ANL12rPFX45p0ueGX19F7RUK2RmprRNSVVgSFFFFSAooooCDTtJGnarIkUk6n1qKmTqfWoqxAVW8V4gylYYQGncZGfdjUbGWT4DwX7R28yGOJ8QEMZcgt0CqPed2OERfiWIFUc8sluqquiS/uj1OSiBR3nPiIIVOANtRIGQXzWkUktJlG6vRR4ubgwk21qcykcy6uZMMIgw+tk8Hmb7EfTAzsoALvB+AoqYwwRm1sHOqWZz1luGO7E+C9AABgAACOA8HREGMsmovqfd55T71xKfEk+6OgAGMAKBe1y/3vSlq/PbZtOj+pUWPx3KXjvD5XkieHYpHKuchSC/KwF8iQjDPhtVJLb8RiVneR23RQFIfYpaqe6FznWJ8t1wScjIxtapu1NhPLCot2VJVkDKzDIGFYZ9d8fDOcHGK2MjN2HAbv64GQuSxBZhFI2q2tELyqDjJeCUYOcBl6AbNy8Bu3lR5O9pQqMuCBruIXK4OxOmM979kCvHFOz95JFcxjASVJgq6wFBl531oAPMzqiHUEaWOfvdZeGcSJxzsDkhcoVB5gebmSANkDUDCyrvp0lcgAh4B6i4fxEIgLktqRmYyA9Fj1qAMZU4fbcdNt8re9nbEwWlvEwAaOJUIG4BVQMAjwqwVcADc489z8z4mpqQI8X4JBdIEnjWQA5U7h0YdHjcYZGHmpBqoMd7ae5niEA+yxVbxB+FzhLgftaW26sa0tFAVvB+0MF0G5T5ZfrI2BSaM+UkTgMnzGD4Zqyqs4v2dhuCGcFJV9yaMlJk/ZkG+PwnKnxBqs9uvbTadDfQD+ehUC4QecsA2kAHVo9z9ygNNXK5tUkRkdQ6MMMrDII+NceGcVhuIxJDIsqHbKnofFWHVWHkcEU3UpgynFeGaNCzO4jVv82ugfprZzsFkY+9GdhlsgjuvnqWLG/k5rRyKqXiLllG0VzEDjmxZ6dcEdUJwcgqx0EsQZSrAMrAhgRkEHYgg9RWR41aCFOXJIYxGGlsrk954mjUkwt4v3cjGe+mpTuMmZ2atl6+X7/krGbsn6eXbjWW9wHUMvQ/mCOoI8CD4V5vrJJo2jcZVhv4EY3BB8GBwQfAgVS8J4vrDSFRG6ty7uMHIjfAIlU+KMpVgfFWBOCCK0NZWc3g8V5U1nFYrB+UKjhF4wZ4ZTmWPGT05iNkJMB+LBDDwYHwIq3qq47ZsQs0YzLDkgDrIh+sh/eAyPxKp8KdsbtZI1dTqVlBU+asMg/lVaKznRassPR4tccV/2WCKKrueK+PLnwGKKKK1AUUUUBBp2kjTtVkSKSdT61FTJ1PrXkmrEFG1ysk0k8jBbe0DAE+7zAp50pPki9wHzMlVXBpudK8koaOWcgMrdUgTeK3UDox1Fn+JffAXFpx36aeC0A7rfT3HlyomGmM4/pJSu3iscgqztOHLGzt1dySzHruc4HkKx/IVpaOMYXLPds4/ZrYOEE3LHLf2GgKmiitjIKKKKAKKKKAKKKKAKKKKAKKKKApOKdlY5ZOdGz2tzjHOhIVm+EqEFJl+Dg48MUr/ABgntBi/jDRj/wBVbqxiA854sl4durDUvxHStLRQHK1ukkRXjdZEYZVlIZSD4gjY1Vdpey8d5HpZmRh7rKT8tS9HHrv5EVxueyKo7S2chs5WOWCDVbyHxM0GQpJ++ulvjXNO1pgOi/j9lOcCcHVaP/vf5k/hkC77AtVozcHVYlZQU1oywK+RvZtE2rVJaRJDfgA6Xt2BKy5IGpowDJ44VpF6kVs1YEZG48COnyrNcBfVPxV1HMzdIgGRghbO32ydsd4n5mley1rcKslnJMIRbFRGsQDuYHy0P0sg3VQGhzy1Y8gnO9Q3V1JSoqGwqk4eORcSQ9EbM0Xo7fSoP2ZCG9JvhVxFHpUAZOBjJJJ28ydyfjVX2kXSiT/0D6m+MTdyUfJCW9UFVnBzi4rHLer1zufo2Q3T9tnxn5tLeivETZA/86V7qITU4qSzvLtUdAoooqxBBp2kjTtVkSKSdT60nxARMFjlVXDtgKwDAkb5wfLA388U5J1PrWa7R5jaS4L/AFELTYxsBHvp23ycNv6Vlb2k4RTgquq9s+RrYwjOVJOmIr2e4a5e5uYZSuuYxRrKDKvKtnMeMlhIMyc5lw+kBx3TitNZyyEHmIqMPutrU/EEhT8iB86yXYfjgMvsYbUsFqihupeSPAmkz45Z/wC7nxra11Tg4OkjmhOM1WIUUUVQuFFFFAFFFFAFeZHwCfIE/kK9VBGaAz8vaOQIS0SrkEAq5JBNo1wOqjwXTnzOa7ycdcIWWJWBl5SZfSxb2lbdi4K7KGYtkath5kCrJuHREYMaEeg/ozH/AMBK+hxR/B0WS3LTJIJOkZJUgqT8QVU/ujyoCsftEUXXIiqmNQIYkhOZyyWGkYOShxk9W+7vx/jS3JEhiwQpLpqZmXQiGVcopXKuzISSBlOu+1wOGxDX9Gnf9/ujvblu957kn1JPjXluEwkYMUZGWPujrK2qQ/vN3j5negK+btEQdIjJfmGPHePeBm8EVmxohLbD7a+teOMcXdYIJQGjLBmZDgNtZzyaGODghlXceK1bPw6I68xodbBn7o7zBQoZvNgFUZ8lFTLYxsoVkVlUYUEDABQoQB4dxmX0YigKi948w1jTpADlWUlmIgmiR8pjqeZsBnoa62/FzKY1eIBJV+1qO5DExMNJXWAoBVmG5bGdO9k1hGTkopIzvgZ77KzfmyKT8VHlUR8NiDhxGgfJOoKM5YsSc+ZLtv8AiPmaAxPZjgUsaXMthIsI9snHs8i5tWEUpjGkL3oWOj3lyPNTirYXknPs7h4jCXaS0nXWrqM5aNwy+8BLGVXOD9OcgdK79g/5CjdeZLPKMeIlupXX+6RVXxW2mWzvCy6jEBcqoPeEkJW4TGBuCUwfiKwtLVwnGNLnXgbQs1KEpVwoanhd8ZUJK6WWR0YeRjcrn5gA/vUzNEHVlYZVgQR5gjBH5VV8KkAubpR0flTj0lj5e3zh/WreuqSo7jnjeryp7MzE26qxJaPMbE9S0LGJj8ymf3qtqqOGDTc3SZ6yCQDyEkS/9Ubn5mresIXOUdjfP9uVaErVXmF3QKKKK0JINO0kadqsiRSTqfWsv2uI5N0CMiQW8GPhPcCM/pLWok6n1rLdrPq3/rlj/wDrt6pPGO/oy8MJbuqHeDWKc+6fQoK3GmMgAaVFvCpUY+znO3TYeVXdVvButx/WX/wX/lirKum0dWYQVEFFFFZlwooooAooooAooooAooooAooooAooooArxNJpVm+6pP5DNe6qu1V3yrC8k+5bSt+UTGgFuwcWnhdgP9liP5xg/wDOn3h1SyqejwqD+cin9CK68Lg0QQp92JF/soBQP5R/uv8ArrOavjv6NGkMHuM52Oui62Dk5aXhkZY+ZiMef1lP51rax/ZMjHDdPT+D5MenMt8fpWwrolgtxhHMp1TF+5+9bx/3JJh/3BVxVVL/AC5f6v8A95atawX9kuD5U6F1h7hRRRVwQadpI07VZEiknU+tZftfgQXbN7saQ3G3+zzc0/8A1CtRJ1PrVVxeyEpMTe7PBJC37y7foWqlpdov1XO7qXs76r0+L+hHCBia9X/aA49Ht4t/7StVrWY7NXxd4HcYa4skLL92W2bTKufPMuP3DWnrpninuMIYU3hRRRWZcKKKKAKKKKAKKKKAKKKKAKKKKAKKKKAKz/b7fhl2ucGSPlD1mZYx+r1oKz3bkZtol667y1X/AOZEx/RTQGhxiq+afTJO52EcIJPpzGP6AVYVmO0rarO7Azm4kFsuOo5zJbZHoWZvkaytNaK9ej7GkNWT8xXc59kbQoLKNveh4ZGreshTP6wmtXVTwtQbm7cDZTHAPSKPXt85iPlVtXTPJbjCGbKdGzfyeSwRD5u8zH9EX86uKp+EHVNcv1BmKr6QokZH9vmVcVzq+0nwX+q6tl1qrj8sKKKK0BBp2kjTtVkSKSdT60lxTZA46xsH+Q97+6Wp2TqfWvJGaicdKLRMJaMkzGahbyTrsBbXAu0Az/JrzWJic9QJfaGwPuJW0rJ8XIh5cz7i3Jgnz9q1nx3jv9ghHJ8o5POrbs/KVVrdzl4CFyerxneKT45XYn7yNV7Of8lnXNecmUnHQnTb5zRbUUUUJCiiigCiiigCiiigCiiigCiiigCiiigCqDtQ/wBLw5Pv3y59I4Jpf8UFX9YftN2qtk4haRySctraWR3UqxZtdqyRcsAEyajLgBcnKkeFAbK8uNEbN1IGw8z0UfM4HzrNcTukjubKKR9KQK08rZAGso8cSuPxEzuPjCK0s7poLOQFTvMTjC6NySeg04/SsLxLhvtFtzZmMJvLlZWdw2mGCNCsSOSMRnRhsNga5XpCCdqnJ3eV6Cc2rNqKv8p1Nb2cjIt1LbO5aVxnJVpWMhU+moD5U5fXixRSSN7qIWPooJ/5V54bYRwxJHEAEUbeOc7lifEnrnxzSPHW1tDB99uZJ/7UBDH5M/LTHk5q8nFycnhe3uxKXxjTPqdeAWjRwIG9/SC+Omt8vIf7bGrKvMa4Hx6n1PWvVc9jXQ0pYurfF1pwrQ0d1yyCiiitSCDTtJGnarIkUk6n1qKmTqfWoqxBScS4SxmR/rEJCuh37pyD6rhjsemTVdwe2eK5S3L4kgB5bNk8+yY91SfGSJtKk79AT9ZWsqi7UcFluBHyXWF4yzrLltatp0iMKuMo4Zgx1bADAzhlysrJWUpSj/le/g0tLR2iSlkWMXENcrIg1KmQ757oYfza/ebz8B67U5VPwHiivbkJFy5Ifo5YB70bqN0GcagfeVvtAg+NWkE6uoZTkH/zBHgfhWmkq0zKUdKnSiiipICiiigCiiigCiiigMbc8Jv1u53gIWOW4Vz3l3AiskLODvjRFcqAN9TIem4SaPiKlI5WnkV8DCrG2otFar32XThRN7RkD7LE4IArf1je1VlfGe4NurNHJY8oAGP64JdlDhzgLqaMNtkl498KwoDz/BXEEdBCSqGUGTLoVxrsySB1CiOO5TA8XGPMIWHZziKyJISBIzqZn1RlyCvDEmKtjYMtvc4Axto2BxizeHiJkViD3LhyfqtPJLuAIcHOoxaB9JnDaqa4OL8zR88sEHMMmBDpLaYQiqRluXqMpBwG7ve8MwCsXhfEpBAs+CFNo0nfQ5eGa0klcYxj3Z9h1wNzkBWeJ9kYp+NW90WUmCAl0yMlg5EDFcdO9Kc+ca1oOK8T5elEXmTSZ5aZxnHV3P2Y18W+QySBVbPMbRBHHi4vbhiRnbW+BqlkxnlwRjHoNKjLEZvo0VXwK1vohLj/AApbm5NvD9ESBJeuATG6kARwzICFkdyq5z3hGhGQHGdDZXcpYxzRaGAyHQ6oXGSNjsyNjBKsPHYvgmkuBRJAOUpaZjqkuLjuYaU4yZN85YDYKCFVAuwC5uY5AwBUhgRkEHIIPQgjqKpGSkqpl2mrmVzcF0ZNu/IPXTjVASc+9FkY3OSUKEnqTXmws5ObJJNo1thQELMqxx5wMsAcs5LHbyG+nJs2YDrXhEyDke91Hw8v/POsLWWk/wCJZ625X87lubJS/wAnwJt51kRXRg6MoZWUgqysMhgR1BB610rAnsHpsniF1CmhVV5RGO6IbMxZOW+jYPiYkEb58805H2CbmF+cuGkEmOXnf2iaUkhiVYmOVY8kZGjIK7CugqbKisRP/k6coQLls8hogxDZUss6qy6WH2Zowc5z7Onjgrx4h2ZiWSVPbYYVB5phOAUXTcDWW1iRQBIpXfCmDu6cjSBvDTtV8M6uodGV1YZVlIKkHcEEbEVYVWRIpJ1PrUVMnU+tRViAooooD57JxmZ74osQS+iyodfqbiMd4JOhOoKQdSsNTIWzjGpTpOG8TExdogY50x7RbSYDqT0Jxtk4OmQZVgOvlYXvBYpdWpe8wXvKSrgx6tDKw3VhqO4qi4nbEMntLtFIm0F9GFXGf5ucEaRk9VYctiARpbAGlrCFrqqj67V9dDOylOy1nVdNj+zS212rg42I2ZTsynyYV2rLy8WMbKt8BbydI7qLPsz5OwZjnkk7dyTuknCs1XYu3T6xdS/fQEj1Zeq/LIrlU3G6fv8Aez49Tp0FLU9vMfkdorxDMrjKsGHmDkfpXutk01VGbVLmFFFFCAooooAoopK/4xFCQHfvn3UUF5W/ZjXLH8qlJu5ENpXsdqrvuMEOYYFEs/iM4SIH7UzD3fgo7x8sbji5uJgS59jhxk95eeR46mGUhHoWPxU0jaXxkQRcNjVIs73LgmHfdjCCdVzIfv50b5LMQVq9FHG9lauWFyOs1wtodK5ur6cZA91mC/aY7iC3TPyztqY7+bfgukuHfn3cwBnl3VUQZ0oig92JcnSmdySzZJJpjhnDki1rBl5HOZ7iTvOzDbLN0dh0CjCqNsAbUlcdoDa3Rg0RsGaMAmQiTLxXEskso0nbFuQMeO23hyWkv56xyzfReUW86YL+Kjzy+35eXnCOHCGPT1Ookn54H90CvfsOgKISsShyzKEGhtban2GCGJJOoHqckNWdh7dFuX9CuGLBzzdgAVClcoNWS651acb+W/NP8ogIJ5OSAmcO2lTJdC1XUTGMDmiXJAO0ORnUKvZwjZxUI4IpObnJylizSCQykjS8ehiDqGMjOzIQSGBG/XIzuAdqX49YvJEqRgMeYudTELp3zqPUjfpvVTF26yI2MGlHJGeYrMCEjbGlAckmVVBB05Bywyuq74HxX2iESaQuSRhW1jbybA/UDBzWcPx7OFpK1WtKleCpQhybSRSSdkpirKZlfVG65cyZBePRrwDglj72cjA8aq+K9ir3lSGO4MjiFwgDMsjuIr1UJOyhybqPJ2GYBjG2N/RXRQqZfhnZ24gl5nNWT6zuEsVAkmd1jQkZVUDgZzghB3BsQzxXs20zzMJMamt2Rfs6rWVZRrGOhKgZHQE7Vf0UoCv4Jw0wQCMtqOp3J8MyyvIVXP2QX0j4AVeUkadqsiRSTqfWoqZOp9airEBRRRQBXl0BBBAIIwQdwQfAjxr1RUgpX4O8IItirRnrby5MWPKNtzEPw4ZfgKqbeJYmC28rcOkPS3uF12rHbaIagBsOkUgG+SprYVznt1dSrqrqeqsAVPqDsavpJ6xTRa1TOTcQeMk3NpLGepmtCZ0O+BlYwJvjgxkDzNN8P40kpIguoJyNijECQHyYLgqfVK7fxfCfUTS2/wCEEPF6cuQEKP2CtKcQ4TLKAtxb2V6v41KN6hXWQZ/eFZP8eDvi6cu3uaK2mrpLr3GOIcVmjKfRAk9VU6sjzGAGH5Yo4zclrZG0sh9ot9m2P8rh/SqhuDRhv5JfwY/0e5cR7eSRzgf3KnjHCS1urLcXqAzwDTIwyM3cS6sSITkdRnI2HWs42NpCTlKdU8ruheVrCcUlGj49TX1l+1snEWBS0iAQjvOHQSHzCgkaPXc+WKsB2cOMNd3j+sqr+saLilZey1mm0izz6h7sstzcgjxyjsy+PlW8bVWT0nTjgYys3aLRVeApNxONVQXV9y2K/wAnhAjl2G6hIy87kfgbfFdrKdwMWVjyw2NU1zmHIP2inenkYeThM/eqysLdIV021okK+GFSFN9+ign9KZ9lkb35MD7sY0/mxy35YrKX5DldFP2ouleFTSNio6z6vz2KeXgqFlN5K15JsVhC6YARjdbdSQ24yGlL48CKtuQ8nv8A0afcU94jydh0HwX86Zt7VEGFUL5+Z+JPUn1rrVNCUtd8F1efJehfTUdX38w5nmOMKAAAAOgGwHpQUGc4Ga9UVsrjLEwh7e6C4dIyYp51O4TVHGLtkIyDhQLYKWz1V9sLu4e2RV3VokYclWXQ2qLOdJQShe+MnVnSMKrHHhWt5Y8h+XnRyx5D8vhj/CgKjgHG/aTJ9GqCMoMhw+WeJZDjAGwDjfO/kKuFXHTagKBU0AUUUUAUUUUBBp2kjTtVkSKSdT61FNmoqagVopqilQK0U1RSoFaKaopUCtFNUUqBWuc8CuMMAw1K2D5owdT6hlB+VPUUqBWjNNUUqBWimqKVArRTVFKgVopqilQK0U1RSoFaKaopUCtFNUUqBWimqKVAoadrzXuob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2" name="Picture 4" descr="http://images.iop.org/objects/ccr/cern/48/3/7/CCnew7_03_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1173" y="1371600"/>
            <a:ext cx="3119157" cy="2906015"/>
          </a:xfrm>
          <a:prstGeom prst="rect">
            <a:avLst/>
          </a:prstGeom>
          <a:noFill/>
        </p:spPr>
      </p:pic>
      <p:sp>
        <p:nvSpPr>
          <p:cNvPr id="127" name="Content Placeholder 2"/>
          <p:cNvSpPr txBox="1">
            <a:spLocks/>
          </p:cNvSpPr>
          <p:nvPr/>
        </p:nvSpPr>
        <p:spPr bwMode="auto">
          <a:xfrm>
            <a:off x="238665" y="914400"/>
            <a:ext cx="3156547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68275" marR="0" lvl="0" indent="-16827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b="1" i="1" kern="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“Weak”</a:t>
            </a:r>
            <a:r>
              <a:rPr lang="en-US" sz="2400" b="1" kern="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ERL Cooler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8" name="Content Placeholder 2"/>
          <p:cNvSpPr txBox="1">
            <a:spLocks/>
          </p:cNvSpPr>
          <p:nvPr/>
        </p:nvSpPr>
        <p:spPr bwMode="auto">
          <a:xfrm>
            <a:off x="4724400" y="914400"/>
            <a:ext cx="4343400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68275" marR="0" lvl="0" indent="-16827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b="1" kern="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Bunched Stochastic Cooling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9" name="Content Placeholder 2"/>
          <p:cNvSpPr txBox="1">
            <a:spLocks/>
          </p:cNvSpPr>
          <p:nvPr/>
        </p:nvSpPr>
        <p:spPr bwMode="auto">
          <a:xfrm>
            <a:off x="5056095" y="4331403"/>
            <a:ext cx="3679730" cy="143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68275" marR="0" lvl="0" indent="-1682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Only for 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heavy</a:t>
            </a:r>
            <a:r>
              <a:rPr kumimoji="0" lang="en-US" sz="1800" b="1" i="1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ions</a:t>
            </a:r>
            <a:endParaRPr kumimoji="0" lang="en-US" sz="1800" b="1" i="1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68275" marR="0" lvl="0" indent="-1682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Bandwidth:  4~9 GHz</a:t>
            </a:r>
          </a:p>
          <a:p>
            <a:pPr marL="168275" marR="0" lvl="0" indent="-1682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Lead ions: 5.1x10</a:t>
            </a:r>
            <a:r>
              <a:rPr lang="en-US" sz="1800" kern="0" baseline="30000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 per bunch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68275" marR="0" lvl="0" indent="-1682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Cooling time: ~ 14 min</a:t>
            </a:r>
          </a:p>
        </p:txBody>
      </p:sp>
      <p:sp>
        <p:nvSpPr>
          <p:cNvPr id="130" name="Text Box 115"/>
          <p:cNvSpPr txBox="1">
            <a:spLocks noChangeArrowheads="1"/>
          </p:cNvSpPr>
          <p:nvPr/>
        </p:nvSpPr>
        <p:spPr bwMode="auto">
          <a:xfrm>
            <a:off x="5562600" y="2814935"/>
            <a:ext cx="114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RHIC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1" name="Group 130"/>
          <p:cNvGrpSpPr/>
          <p:nvPr/>
        </p:nvGrpSpPr>
        <p:grpSpPr>
          <a:xfrm>
            <a:off x="961811" y="5136776"/>
            <a:ext cx="2245658" cy="1117473"/>
            <a:chOff x="6790766" y="3763809"/>
            <a:chExt cx="2008090" cy="853013"/>
          </a:xfrm>
        </p:grpSpPr>
        <p:sp>
          <p:nvSpPr>
            <p:cNvPr id="132" name="Rectangle 131"/>
            <p:cNvSpPr/>
            <p:nvPr/>
          </p:nvSpPr>
          <p:spPr bwMode="auto">
            <a:xfrm>
              <a:off x="6790766" y="3763809"/>
              <a:ext cx="995082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Medium energy</a:t>
              </a:r>
            </a:p>
          </p:txBody>
        </p:sp>
        <p:sp>
          <p:nvSpPr>
            <p:cNvPr id="133" name="Rectangle 132"/>
            <p:cNvSpPr/>
            <p:nvPr/>
          </p:nvSpPr>
          <p:spPr bwMode="auto">
            <a:xfrm>
              <a:off x="7790326" y="3768292"/>
              <a:ext cx="1004050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Bunched e-beam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Rectangle 133"/>
            <p:cNvSpPr/>
            <p:nvPr/>
          </p:nvSpPr>
          <p:spPr bwMode="auto">
            <a:xfrm>
              <a:off x="6795249" y="4198596"/>
              <a:ext cx="995082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ERL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Rectangle 134"/>
            <p:cNvSpPr/>
            <p:nvPr/>
          </p:nvSpPr>
          <p:spPr bwMode="auto">
            <a:xfrm>
              <a:off x="7803774" y="4198596"/>
              <a:ext cx="995082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Circu</a:t>
              </a: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lator ring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6" name="Multiply 135"/>
          <p:cNvSpPr/>
          <p:nvPr/>
        </p:nvSpPr>
        <p:spPr bwMode="auto">
          <a:xfrm>
            <a:off x="2327638" y="5706360"/>
            <a:ext cx="531473" cy="563711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2353"/>
          </a:xfrm>
        </p:spPr>
        <p:txBody>
          <a:bodyPr/>
          <a:lstStyle/>
          <a:p>
            <a:r>
              <a:rPr lang="en-US" sz="40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MEIC Phased Cooling Scheme</a:t>
            </a:r>
            <a:endParaRPr lang="en-US" sz="4000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27"/>
          <p:cNvGrpSpPr/>
          <p:nvPr/>
        </p:nvGrpSpPr>
        <p:grpSpPr>
          <a:xfrm>
            <a:off x="152400" y="892314"/>
            <a:ext cx="8763000" cy="5737086"/>
            <a:chOff x="152400" y="892314"/>
            <a:chExt cx="8763000" cy="5737086"/>
          </a:xfrm>
        </p:grpSpPr>
        <p:graphicFrame>
          <p:nvGraphicFramePr>
            <p:cNvPr id="3" name="Chart 2"/>
            <p:cNvGraphicFramePr/>
            <p:nvPr/>
          </p:nvGraphicFramePr>
          <p:xfrm>
            <a:off x="762000" y="1676400"/>
            <a:ext cx="8153400" cy="4648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 rot="16200000">
              <a:off x="-1636067" y="3388668"/>
              <a:ext cx="4038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Luminosity (10</a:t>
              </a:r>
              <a:r>
                <a:rPr lang="en-US" b="1" baseline="30000" dirty="0" smtClean="0">
                  <a:latin typeface="Arial" pitchFamily="34" charset="0"/>
                  <a:cs typeface="Arial" pitchFamily="34" charset="0"/>
                </a:rPr>
                <a:t>33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 1/cm</a:t>
              </a:r>
              <a:r>
                <a:rPr lang="en-US" b="1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/s)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ular Callout 9"/>
            <p:cNvSpPr/>
            <p:nvPr/>
          </p:nvSpPr>
          <p:spPr bwMode="auto">
            <a:xfrm>
              <a:off x="3644153" y="2438400"/>
              <a:ext cx="2393576" cy="914400"/>
            </a:xfrm>
            <a:prstGeom prst="wedgeRectCallout">
              <a:avLst>
                <a:gd name="adj1" fmla="val 40795"/>
                <a:gd name="adj2" fmla="val 68718"/>
              </a:avLst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Add</a:t>
              </a:r>
              <a:r>
                <a:rPr kumimoji="0" lang="en-US" sz="1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“weak” ERL cooling &amp;stochastic cooling (heavy ions) during collision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ular Callout 11"/>
            <p:cNvSpPr/>
            <p:nvPr/>
          </p:nvSpPr>
          <p:spPr bwMode="auto">
            <a:xfrm>
              <a:off x="4495800" y="4953000"/>
              <a:ext cx="1797424" cy="762000"/>
            </a:xfrm>
            <a:prstGeom prst="wedgeRectCallout">
              <a:avLst>
                <a:gd name="adj1" fmla="val -79257"/>
                <a:gd name="adj2" fmla="val -28276"/>
              </a:avLst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Add</a:t>
              </a:r>
              <a:r>
                <a:rPr kumimoji="0" lang="en-US" sz="1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 DC cooling at top energy (3 </a:t>
              </a:r>
              <a:r>
                <a:rPr kumimoji="0" lang="en-US" sz="1400" b="1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GeV</a:t>
              </a:r>
              <a:r>
                <a:rPr kumimoji="0" lang="en-US" sz="1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) of pre-booster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ular Callout 12"/>
            <p:cNvSpPr/>
            <p:nvPr/>
          </p:nvSpPr>
          <p:spPr bwMode="auto">
            <a:xfrm>
              <a:off x="1295400" y="4572000"/>
              <a:ext cx="1828800" cy="762000"/>
            </a:xfrm>
            <a:prstGeom prst="wedgeRectCallout">
              <a:avLst>
                <a:gd name="adj1" fmla="val -8467"/>
                <a:gd name="adj2" fmla="val 77715"/>
              </a:avLst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Low energy DC cooling only at pre-booster injection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ular Callout 13"/>
            <p:cNvSpPr/>
            <p:nvPr/>
          </p:nvSpPr>
          <p:spPr bwMode="auto">
            <a:xfrm>
              <a:off x="7162800" y="2743200"/>
              <a:ext cx="1600200" cy="990600"/>
            </a:xfrm>
            <a:prstGeom prst="wedgeRectCallout">
              <a:avLst>
                <a:gd name="adj1" fmla="val -13800"/>
                <a:gd name="adj2" fmla="val -107494"/>
              </a:avLst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Full capacity electron cooling (ERL-circulator</a:t>
              </a:r>
              <a:r>
                <a:rPr kumimoji="0" lang="en-US" sz="1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cooler)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00200" y="5511225"/>
              <a:ext cx="1371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~0.41</a:t>
              </a:r>
              <a:endPara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52800" y="4596825"/>
              <a:ext cx="1066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~1.1</a:t>
              </a:r>
              <a:endPara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04329" y="3606225"/>
              <a:ext cx="1066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~3.3</a:t>
              </a:r>
              <a:endPara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162800" y="1600200"/>
              <a:ext cx="1676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5.6~14</a:t>
              </a:r>
              <a:endPara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914400" y="5943600"/>
              <a:ext cx="8001000" cy="381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>
              <a:off x="6705600" y="1143000"/>
              <a:ext cx="0" cy="5486400"/>
            </a:xfrm>
            <a:prstGeom prst="line">
              <a:avLst/>
            </a:prstGeom>
            <a:solidFill>
              <a:schemeClr val="accent1"/>
            </a:solidFill>
            <a:ln w="152400" cap="flat" cmpd="sng" algn="ctr">
              <a:solidFill>
                <a:srgbClr val="0000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 flipH="1">
              <a:off x="5105400" y="1676400"/>
              <a:ext cx="1524000" cy="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3429000" y="892314"/>
              <a:ext cx="3200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Loosely speaking, based on existing technologies</a:t>
              </a:r>
              <a:endParaRPr lang="en-U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z="40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Cooling Experiments at IMP</a:t>
            </a:r>
            <a:endParaRPr lang="en-US" sz="4000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5212" y="3160058"/>
            <a:ext cx="5768788" cy="3242108"/>
          </a:xfrm>
        </p:spPr>
        <p:txBody>
          <a:bodyPr/>
          <a:lstStyle/>
          <a:p>
            <a:pPr marL="1263650" indent="-1263650"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Purpose:  testing cooling with a bunched electron beam  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Andrew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Hutton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228600" indent="-228600">
              <a:buNone/>
            </a:pPr>
            <a:r>
              <a:rPr lang="en-US" sz="1600" dirty="0" smtClean="0">
                <a:sym typeface="Wingdings" pitchFamily="2" charset="2"/>
              </a:rPr>
              <a:t> </a:t>
            </a:r>
            <a:r>
              <a:rPr lang="en-US" sz="1600" dirty="0" smtClean="0"/>
              <a:t>Modulated the DC beam into a bunched beam with a high repetition rate by applying a pulsed voltage to the bias-electrode of the electron gun (</a:t>
            </a:r>
            <a:r>
              <a:rPr lang="en-US" sz="1600" i="1" dirty="0" err="1" smtClean="0"/>
              <a:t>Hongwei</a:t>
            </a:r>
            <a:r>
              <a:rPr lang="en-US" sz="1600" i="1" dirty="0" smtClean="0"/>
              <a:t> Chao, IMP</a:t>
            </a:r>
            <a:r>
              <a:rPr lang="en-US" sz="1600" dirty="0" smtClean="0"/>
              <a:t>)</a:t>
            </a:r>
          </a:p>
          <a:p>
            <a:pPr marL="228600" indent="-228600"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Replacing the existing thermionic gun by a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JLab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photo-cathode gun (Matt </a:t>
            </a:r>
            <a:r>
              <a:rPr lang="en-US" sz="1600" i="1" dirty="0" err="1" smtClean="0">
                <a:latin typeface="Arial" pitchFamily="34" charset="0"/>
                <a:cs typeface="Arial" pitchFamily="34" charset="0"/>
              </a:rPr>
              <a:t>Poelker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i="1" dirty="0" err="1" smtClean="0">
                <a:latin typeface="Arial" pitchFamily="34" charset="0"/>
                <a:cs typeface="Arial" pitchFamily="34" charset="0"/>
              </a:rPr>
              <a:t>JLab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228600" indent="-228600"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	Low cost, non-invasive experiment, as early as 08/2013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en-US" sz="1600" b="1" i="1" dirty="0" smtClean="0">
                <a:solidFill>
                  <a:srgbClr val="FF0000"/>
                </a:solidFill>
              </a:rPr>
              <a:t>Supporting the “Ready-to-Build” design concept</a:t>
            </a:r>
            <a:endParaRPr lang="en-US" sz="1600" dirty="0" smtClean="0"/>
          </a:p>
          <a:p>
            <a:pPr marL="228600" indent="-228600"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Phase II: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adding an RF cavity for bunching the ion beams)</a:t>
            </a:r>
          </a:p>
          <a:p>
            <a:pPr marL="228600" indent="-228600">
              <a:buNone/>
            </a:pPr>
            <a:r>
              <a:rPr lang="en-US" sz="1600" dirty="0" smtClean="0"/>
              <a:t> testing a bunched electron beam to cool a bunched ion beam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imp.cas.cn/kyzb/HIRFL/201112/W020111226372298334098.jpg"/>
          <p:cNvPicPr>
            <a:picLocks noChangeAspect="1" noChangeArrowheads="1"/>
          </p:cNvPicPr>
          <p:nvPr/>
        </p:nvPicPr>
        <p:blipFill>
          <a:blip r:embed="rId2" cstate="print"/>
          <a:srcRect l="21875" r="16666"/>
          <a:stretch>
            <a:fillRect/>
          </a:stretch>
        </p:blipFill>
        <p:spPr bwMode="auto">
          <a:xfrm>
            <a:off x="85165" y="1389528"/>
            <a:ext cx="2806203" cy="342451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762000"/>
            <a:ext cx="3011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Institute of Modern Physics, Chinese Academy of Science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16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Two storage rings with DC coolers for heavy ion coasting beams</a:t>
            </a:r>
            <a:endParaRPr lang="en-US" sz="16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43754" y="5189148"/>
            <a:ext cx="2245658" cy="1105440"/>
            <a:chOff x="6790766" y="3772994"/>
            <a:chExt cx="2008090" cy="843828"/>
          </a:xfrm>
        </p:grpSpPr>
        <p:sp>
          <p:nvSpPr>
            <p:cNvPr id="9" name="Rectangle 8"/>
            <p:cNvSpPr/>
            <p:nvPr/>
          </p:nvSpPr>
          <p:spPr bwMode="auto">
            <a:xfrm>
              <a:off x="6790766" y="3772994"/>
              <a:ext cx="995082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Medium energy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7790326" y="3777477"/>
              <a:ext cx="1004050" cy="418226"/>
            </a:xfrm>
            <a:prstGeom prst="rect">
              <a:avLst/>
            </a:prstGeom>
            <a:solidFill>
              <a:srgbClr val="FF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Bunched e-beam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6795249" y="4198596"/>
              <a:ext cx="995082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ERL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7803774" y="4198596"/>
              <a:ext cx="995082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Circu</a:t>
              </a: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lator ring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3" name="Picture 5" descr="ex300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229" y="860521"/>
            <a:ext cx="3958221" cy="229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主环电子冷却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3" t="7595" r="21519"/>
          <a:stretch>
            <a:fillRect/>
          </a:stretch>
        </p:blipFill>
        <p:spPr bwMode="auto">
          <a:xfrm>
            <a:off x="6671551" y="798096"/>
            <a:ext cx="2433918" cy="220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47541" y="2373578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DC cooler</a:t>
            </a:r>
            <a:endParaRPr lang="en-US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/>
          <p:nvPr/>
        </p:nvGrpSpPr>
        <p:grpSpPr>
          <a:xfrm>
            <a:off x="355819" y="1493522"/>
            <a:ext cx="8390965" cy="1709012"/>
            <a:chOff x="4191000" y="1905000"/>
            <a:chExt cx="4800600" cy="1219200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5" b="13661"/>
            <a:stretch/>
          </p:blipFill>
          <p:spPr bwMode="auto">
            <a:xfrm>
              <a:off x="4191000" y="1905000"/>
              <a:ext cx="48006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Donut 41"/>
            <p:cNvSpPr/>
            <p:nvPr/>
          </p:nvSpPr>
          <p:spPr>
            <a:xfrm>
              <a:off x="4936565" y="2528000"/>
              <a:ext cx="127065" cy="136540"/>
            </a:xfrm>
            <a:prstGeom prst="don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Donut 42"/>
            <p:cNvSpPr/>
            <p:nvPr/>
          </p:nvSpPr>
          <p:spPr>
            <a:xfrm>
              <a:off x="8070835" y="2528000"/>
              <a:ext cx="127065" cy="136540"/>
            </a:xfrm>
            <a:prstGeom prst="don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86865" y="2590800"/>
              <a:ext cx="894735" cy="231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Dechirper</a:t>
              </a:r>
              <a:endParaRPr lang="en-US" sz="1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001000" y="2590800"/>
              <a:ext cx="909484" cy="231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Rechirper</a:t>
              </a:r>
              <a:endParaRPr lang="en-US" sz="1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0" y="288768"/>
            <a:ext cx="9144000" cy="8382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33CC"/>
                </a:solidFill>
                <a:latin typeface="Arial" charset="0"/>
                <a:cs typeface="Arial" charset="0"/>
              </a:rPr>
              <a:t>ERL-Circulator Cooler Proof-of-Concept Experiment at </a:t>
            </a:r>
            <a:r>
              <a:rPr lang="en-US" sz="3600" b="1" dirty="0" err="1" smtClean="0">
                <a:solidFill>
                  <a:srgbClr val="0033CC"/>
                </a:solidFill>
                <a:latin typeface="Arial" charset="0"/>
                <a:cs typeface="Arial" charset="0"/>
              </a:rPr>
              <a:t>JLab</a:t>
            </a:r>
            <a:r>
              <a:rPr lang="en-US" sz="3600" b="1" dirty="0" smtClean="0">
                <a:solidFill>
                  <a:srgbClr val="0033CC"/>
                </a:solidFill>
                <a:latin typeface="Arial" charset="0"/>
                <a:cs typeface="Arial" charset="0"/>
              </a:rPr>
              <a:t> FEL-ERL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76200" y="3417213"/>
            <a:ext cx="8763000" cy="3200400"/>
          </a:xfrm>
        </p:spPr>
        <p:txBody>
          <a:bodyPr>
            <a:normAutofit/>
          </a:bodyPr>
          <a:lstStyle/>
          <a:p>
            <a:pPr marL="231775" indent="-231775"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Purpose </a:t>
            </a:r>
          </a:p>
          <a:p>
            <a:pPr marL="176213" lvl="1" indent="-176213">
              <a:buFont typeface="Wingdings" pitchFamily="2" charset="2"/>
              <a:buChar char="§"/>
              <a:defRPr/>
            </a:pPr>
            <a:r>
              <a:rPr lang="en-US" sz="16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Demonstrate the design concept </a:t>
            </a:r>
          </a:p>
          <a:p>
            <a:pPr marL="176213" lvl="1" indent="-176213">
              <a:buFont typeface="Wingdings" pitchFamily="2" charset="2"/>
              <a:buChar char="§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Develop/test key accelerator technologies (faster beam kickers, etc.)</a:t>
            </a:r>
          </a:p>
          <a:p>
            <a:pPr marL="176213" lvl="1" indent="-176213">
              <a:buFont typeface="Wingdings" pitchFamily="2" charset="2"/>
              <a:buChar char="§"/>
              <a:defRPr/>
            </a:pPr>
            <a:r>
              <a:rPr lang="en-US" sz="1600" dirty="0" smtClean="0">
                <a:latin typeface="Arial" charset="0"/>
                <a:cs typeface="Arial" charset="0"/>
              </a:rPr>
              <a:t>Study dynamics of the cooling electron bunches in a circulator ring</a:t>
            </a:r>
          </a:p>
          <a:p>
            <a:pPr marL="231775" indent="-231775"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Phase 1 scope</a:t>
            </a:r>
          </a:p>
          <a:p>
            <a:pPr marL="176213" lvl="1" indent="-176213">
              <a:buFont typeface="Wingdings" pitchFamily="2" charset="2"/>
              <a:buChar char="§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Using the existing ERL without new upgrade except two 180° beam lines (available at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JLab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176213" lvl="1" indent="-176213">
              <a:buFont typeface="Wingdings" pitchFamily="2" charset="2"/>
              <a:buChar char="§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Supporting MEIC to deliver the high luminosity (5.6~14 x 10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33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1/cm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/s), </a:t>
            </a:r>
            <a:r>
              <a:rPr lang="en-US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 needed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for the “ready-to-build” version  </a:t>
            </a:r>
          </a:p>
          <a:p>
            <a:pPr marL="176213" lvl="1" indent="-176213">
              <a:buFont typeface="Wingdings" pitchFamily="2" charset="2"/>
              <a:buChar char="§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To be completed (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hopefully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 before 2016</a:t>
            </a:r>
            <a:endParaRPr lang="en-US" sz="1600" dirty="0" smtClean="0">
              <a:latin typeface="Arial" charset="0"/>
              <a:cs typeface="Arial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893521" y="3112389"/>
            <a:ext cx="1839407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Cooler Test Facility @ </a:t>
            </a:r>
            <a:r>
              <a:rPr lang="en-US" sz="1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JLab</a:t>
            </a:r>
            <a:r>
              <a:rPr lang="en-US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FEL ERL</a:t>
            </a:r>
            <a:endParaRPr lang="en-US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817660" y="3828174"/>
            <a:ext cx="2245658" cy="1105440"/>
            <a:chOff x="6790766" y="3772994"/>
            <a:chExt cx="2008090" cy="843828"/>
          </a:xfrm>
        </p:grpSpPr>
        <p:sp>
          <p:nvSpPr>
            <p:cNvPr id="13" name="Rectangle 12"/>
            <p:cNvSpPr/>
            <p:nvPr/>
          </p:nvSpPr>
          <p:spPr bwMode="auto">
            <a:xfrm>
              <a:off x="6790766" y="3772994"/>
              <a:ext cx="995082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Medium energy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790326" y="3777477"/>
              <a:ext cx="1004050" cy="41822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Bunched e-beam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6795249" y="4198596"/>
              <a:ext cx="995082" cy="418226"/>
            </a:xfrm>
            <a:prstGeom prst="rect">
              <a:avLst/>
            </a:prstGeom>
            <a:solidFill>
              <a:srgbClr val="FF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ERL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7803774" y="4198596"/>
              <a:ext cx="995082" cy="418226"/>
            </a:xfrm>
            <a:prstGeom prst="rect">
              <a:avLst/>
            </a:prstGeom>
            <a:solidFill>
              <a:srgbClr val="FF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Circu</a:t>
              </a:r>
              <a:r>
                <a:rPr lang="en-US" sz="1500" b="1" dirty="0" smtClean="0">
                  <a:latin typeface="Arial" pitchFamily="34" charset="0"/>
                  <a:cs typeface="Arial" pitchFamily="34" charset="0"/>
                </a:rPr>
                <a:t>lator ring</a:t>
              </a:r>
              <a:endPara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53035"/>
          </a:xfrm>
        </p:spPr>
        <p:txBody>
          <a:bodyPr/>
          <a:lstStyle/>
          <a:p>
            <a:r>
              <a:rPr lang="en-US" sz="4000" dirty="0" smtClean="0">
                <a:solidFill>
                  <a:srgbClr val="0033CC"/>
                </a:solidFill>
              </a:rPr>
              <a:t>Summary</a:t>
            </a:r>
            <a:endParaRPr lang="en-US" sz="4000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988" y="950259"/>
            <a:ext cx="8866094" cy="5383305"/>
          </a:xfrm>
        </p:spPr>
        <p:txBody>
          <a:bodyPr/>
          <a:lstStyle/>
          <a:p>
            <a:pPr marL="174625" indent="-174625">
              <a:spcBef>
                <a:spcPts val="0"/>
              </a:spcBef>
              <a:spcAft>
                <a:spcPts val="1800"/>
              </a:spcAft>
            </a:pPr>
            <a:r>
              <a:rPr lang="en-US" sz="2000" dirty="0" smtClean="0"/>
              <a:t>The MEIC design has been completed and a comprehensive design report has been released. </a:t>
            </a:r>
          </a:p>
          <a:p>
            <a:pPr marL="174625" indent="-174625">
              <a:spcBef>
                <a:spcPts val="0"/>
              </a:spcBef>
              <a:spcAft>
                <a:spcPts val="1800"/>
              </a:spcAft>
            </a:pPr>
            <a:r>
              <a:rPr lang="en-US" sz="2000" dirty="0" smtClean="0"/>
              <a:t>Low energy electron-ion collisions can be realized either as an add-on or as a first stage, expanding the science reach</a:t>
            </a:r>
          </a:p>
          <a:p>
            <a:pPr marL="174625" indent="-174625">
              <a:spcBef>
                <a:spcPts val="0"/>
              </a:spcBef>
              <a:spcAft>
                <a:spcPts val="1800"/>
              </a:spcAft>
            </a:pPr>
            <a:r>
              <a:rPr lang="en-US" sz="2000" dirty="0" smtClean="0"/>
              <a:t>We anticipate superior performance of MEIC, particularly in luminosity, lepton and light ion polarization, detection acceptance, etc.</a:t>
            </a:r>
          </a:p>
          <a:p>
            <a:pPr marL="174625" indent="-174625">
              <a:spcBef>
                <a:spcPts val="0"/>
              </a:spcBef>
              <a:spcAft>
                <a:spcPts val="1800"/>
              </a:spcAft>
            </a:pPr>
            <a:r>
              <a:rPr lang="en-US" sz="2000" dirty="0" smtClean="0"/>
              <a:t>The focus of the MEIC team has shifted to design optimization (low cost and less technical uncertainty) and critical accelerator R&amp;D.</a:t>
            </a:r>
          </a:p>
          <a:p>
            <a:pPr marL="174625" indent="-174625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Cooling is considered the most critical R&amp;D</a:t>
            </a:r>
          </a:p>
          <a:p>
            <a:pPr marL="457200" lvl="1" indent="-228600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Optimizing the cooling scheme by using more existing (DC) technology</a:t>
            </a:r>
          </a:p>
          <a:p>
            <a:pPr marL="457200" lvl="1" indent="-228600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“Ready-to-Build” enables luminosity above 10</a:t>
            </a:r>
            <a:r>
              <a:rPr lang="en-US" sz="1800" baseline="30000" dirty="0" smtClean="0"/>
              <a:t>33</a:t>
            </a:r>
            <a:r>
              <a:rPr lang="en-US" sz="1800" dirty="0" smtClean="0"/>
              <a:t> cm</a:t>
            </a:r>
            <a:r>
              <a:rPr lang="en-US" sz="1800" baseline="30000" dirty="0" smtClean="0"/>
              <a:t>-2</a:t>
            </a:r>
            <a:r>
              <a:rPr lang="en-US" sz="1800" dirty="0" smtClean="0"/>
              <a:t>s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, meets the EIC white paper requirement;  </a:t>
            </a:r>
          </a:p>
          <a:p>
            <a:pPr marL="457200" lvl="1" indent="-228600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R&amp;D will bring an order of magnitude booster</a:t>
            </a:r>
          </a:p>
          <a:p>
            <a:pPr marL="457200" lvl="1" indent="-228600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Two low-cost experiments will demonstrate the design concept 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Y. Zhang, IMP Seminar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066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521F2B-DDB1-4D52-AD09-DEE4A6FD7102}" type="slidenum">
              <a:rPr lang="en-US" sz="2000" b="1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2694"/>
          </a:xfrm>
        </p:spPr>
        <p:txBody>
          <a:bodyPr/>
          <a:lstStyle/>
          <a:p>
            <a:r>
              <a:rPr lang="en-US" sz="4000" dirty="0" smtClean="0">
                <a:solidFill>
                  <a:srgbClr val="0033CC"/>
                </a:solidFill>
              </a:rPr>
              <a:t>Acknowledgement</a:t>
            </a:r>
            <a:endParaRPr lang="en-US" sz="4000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35" y="914400"/>
            <a:ext cx="9028671" cy="249018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S. </a:t>
            </a:r>
            <a:r>
              <a:rPr lang="en-US" sz="1800" dirty="0" err="1" smtClean="0"/>
              <a:t>Abeyratne</a:t>
            </a:r>
            <a:r>
              <a:rPr lang="en-US" sz="1800" dirty="0" smtClean="0"/>
              <a:t>, A. </a:t>
            </a:r>
            <a:r>
              <a:rPr lang="en-US" sz="1800" dirty="0" err="1" smtClean="0"/>
              <a:t>Accardi</a:t>
            </a:r>
            <a:r>
              <a:rPr lang="en-US" sz="1800" dirty="0" smtClean="0"/>
              <a:t>, S. Ahmed, D. Barber, J. </a:t>
            </a:r>
            <a:r>
              <a:rPr lang="en-US" sz="1800" dirty="0" err="1" smtClean="0"/>
              <a:t>Bisognano</a:t>
            </a:r>
            <a:r>
              <a:rPr lang="en-US" sz="1800" dirty="0" smtClean="0"/>
              <a:t>, A. </a:t>
            </a:r>
            <a:r>
              <a:rPr lang="en-US" sz="1800" dirty="0" err="1" smtClean="0"/>
              <a:t>Bogacz</a:t>
            </a:r>
            <a:r>
              <a:rPr lang="en-US" sz="1800" dirty="0" smtClean="0"/>
              <a:t>, A. </a:t>
            </a:r>
            <a:r>
              <a:rPr lang="en-US" sz="1800" dirty="0" err="1" smtClean="0"/>
              <a:t>Castilla</a:t>
            </a:r>
            <a:r>
              <a:rPr lang="en-US" sz="1800" dirty="0" smtClean="0"/>
              <a:t>, P. </a:t>
            </a:r>
            <a:r>
              <a:rPr lang="en-US" sz="1800" dirty="0" err="1" smtClean="0"/>
              <a:t>Chevtsov</a:t>
            </a:r>
            <a:r>
              <a:rPr lang="en-US" sz="1800" dirty="0" smtClean="0"/>
              <a:t>, S. </a:t>
            </a:r>
            <a:r>
              <a:rPr lang="en-US" sz="1800" dirty="0" err="1" smtClean="0"/>
              <a:t>Corneliussen</a:t>
            </a:r>
            <a:r>
              <a:rPr lang="en-US" sz="1800" dirty="0" smtClean="0"/>
              <a:t>, W. </a:t>
            </a:r>
            <a:r>
              <a:rPr lang="en-US" sz="1800" dirty="0" err="1" smtClean="0"/>
              <a:t>Deconinck</a:t>
            </a:r>
            <a:r>
              <a:rPr lang="en-US" sz="1800" dirty="0" smtClean="0"/>
              <a:t>, P. </a:t>
            </a:r>
            <a:r>
              <a:rPr lang="en-US" sz="1800" dirty="0" err="1" smtClean="0"/>
              <a:t>Degtiarenko</a:t>
            </a:r>
            <a:r>
              <a:rPr lang="en-US" sz="1800" dirty="0" smtClean="0"/>
              <a:t>, J. </a:t>
            </a:r>
            <a:r>
              <a:rPr lang="en-US" sz="1800" dirty="0" err="1" smtClean="0"/>
              <a:t>Delayen</a:t>
            </a:r>
            <a:r>
              <a:rPr lang="en-US" sz="1800" dirty="0" smtClean="0"/>
              <a:t>, </a:t>
            </a:r>
            <a:r>
              <a:rPr lang="en-US" sz="1800" dirty="0" err="1" smtClean="0"/>
              <a:t>Ya</a:t>
            </a:r>
            <a:r>
              <a:rPr lang="en-US" sz="1800" dirty="0" smtClean="0"/>
              <a:t>. </a:t>
            </a:r>
            <a:r>
              <a:rPr lang="en-US" sz="1800" dirty="0" err="1" smtClean="0"/>
              <a:t>Derbenev</a:t>
            </a:r>
            <a:r>
              <a:rPr lang="en-US" sz="1800" dirty="0" smtClean="0"/>
              <a:t>, S. </a:t>
            </a:r>
            <a:r>
              <a:rPr lang="en-US" sz="1800" dirty="0" err="1" smtClean="0"/>
              <a:t>DeSilva</a:t>
            </a:r>
            <a:r>
              <a:rPr lang="en-US" sz="1800" dirty="0" smtClean="0"/>
              <a:t>, D. Douglas, V. </a:t>
            </a:r>
            <a:r>
              <a:rPr lang="en-US" sz="1800" dirty="0" err="1" smtClean="0"/>
              <a:t>Dudnikov</a:t>
            </a:r>
            <a:r>
              <a:rPr lang="en-US" sz="1800" dirty="0" smtClean="0"/>
              <a:t>, R. </a:t>
            </a:r>
            <a:r>
              <a:rPr lang="en-US" sz="1800" dirty="0" err="1" smtClean="0"/>
              <a:t>Ent</a:t>
            </a:r>
            <a:r>
              <a:rPr lang="en-US" sz="1800" dirty="0" smtClean="0"/>
              <a:t>, B. </a:t>
            </a:r>
            <a:r>
              <a:rPr lang="en-US" sz="1800" dirty="0" err="1" smtClean="0"/>
              <a:t>Erdelyi</a:t>
            </a:r>
            <a:r>
              <a:rPr lang="en-US" sz="1800" dirty="0" smtClean="0"/>
              <a:t>, P. Evtushenko, Yu. </a:t>
            </a:r>
            <a:r>
              <a:rPr lang="en-US" sz="1800" dirty="0" err="1" smtClean="0"/>
              <a:t>Filatov</a:t>
            </a:r>
            <a:r>
              <a:rPr lang="en-US" sz="1800" dirty="0" smtClean="0"/>
              <a:t>, D. Gaskell, R. </a:t>
            </a:r>
            <a:r>
              <a:rPr lang="en-US" sz="1800" dirty="0" err="1" smtClean="0"/>
              <a:t>Geng</a:t>
            </a:r>
            <a:r>
              <a:rPr lang="en-US" sz="1800" dirty="0" smtClean="0"/>
              <a:t>, V. </a:t>
            </a:r>
            <a:r>
              <a:rPr lang="en-US" sz="1800" dirty="0" err="1" smtClean="0"/>
              <a:t>Guzey</a:t>
            </a:r>
            <a:r>
              <a:rPr lang="en-US" sz="1800" dirty="0" smtClean="0"/>
              <a:t>, T. Horn, A. Hutton, C. Hyde, R. Johnson, Y. Kim, F. Klein, A. </a:t>
            </a:r>
            <a:r>
              <a:rPr lang="en-US" sz="1800" dirty="0" err="1" smtClean="0"/>
              <a:t>Kondratenko</a:t>
            </a:r>
            <a:r>
              <a:rPr lang="en-US" sz="1800" dirty="0" smtClean="0"/>
              <a:t>, M. </a:t>
            </a:r>
            <a:r>
              <a:rPr lang="en-US" sz="1800" dirty="0" err="1" smtClean="0"/>
              <a:t>Kondratenko</a:t>
            </a:r>
            <a:r>
              <a:rPr lang="en-US" sz="1800" dirty="0" smtClean="0"/>
              <a:t>, G. </a:t>
            </a:r>
            <a:r>
              <a:rPr lang="en-US" sz="1800" dirty="0" err="1" smtClean="0"/>
              <a:t>Krafft</a:t>
            </a:r>
            <a:r>
              <a:rPr lang="en-US" sz="1800" dirty="0" smtClean="0"/>
              <a:t>, R. Li, F. Lin, S. </a:t>
            </a:r>
            <a:r>
              <a:rPr lang="en-US" sz="1800" dirty="0" err="1" smtClean="0"/>
              <a:t>Manikonda</a:t>
            </a:r>
            <a:r>
              <a:rPr lang="en-US" sz="1800" dirty="0" smtClean="0"/>
              <a:t>, F. </a:t>
            </a:r>
            <a:r>
              <a:rPr lang="en-US" sz="1800" dirty="0" err="1" smtClean="0"/>
              <a:t>Marhauser</a:t>
            </a:r>
            <a:r>
              <a:rPr lang="en-US" sz="1800" dirty="0" smtClean="0"/>
              <a:t>, R. </a:t>
            </a:r>
            <a:r>
              <a:rPr lang="en-US" sz="1800" dirty="0" err="1" smtClean="0"/>
              <a:t>McKeown</a:t>
            </a:r>
            <a:r>
              <a:rPr lang="en-US" sz="1800" dirty="0" smtClean="0"/>
              <a:t>, V. </a:t>
            </a:r>
            <a:r>
              <a:rPr lang="en-US" sz="1800" dirty="0" err="1" smtClean="0"/>
              <a:t>Morozov</a:t>
            </a:r>
            <a:r>
              <a:rPr lang="en-US" sz="1800" dirty="0" smtClean="0"/>
              <a:t>, P. </a:t>
            </a:r>
            <a:r>
              <a:rPr lang="en-US" sz="1800" dirty="0" err="1" smtClean="0"/>
              <a:t>Nadel-Turonski</a:t>
            </a:r>
            <a:r>
              <a:rPr lang="en-US" sz="1800" dirty="0" smtClean="0"/>
              <a:t>, E. </a:t>
            </a:r>
            <a:r>
              <a:rPr lang="en-US" sz="1800" dirty="0" err="1" smtClean="0"/>
              <a:t>Nissen</a:t>
            </a:r>
            <a:r>
              <a:rPr lang="en-US" sz="1800" dirty="0" smtClean="0"/>
              <a:t>, P. </a:t>
            </a:r>
            <a:r>
              <a:rPr lang="en-US" sz="1800" dirty="0" err="1" smtClean="0"/>
              <a:t>Ostroumov</a:t>
            </a:r>
            <a:r>
              <a:rPr lang="en-US" sz="1800" dirty="0" smtClean="0"/>
              <a:t>, M. </a:t>
            </a:r>
            <a:r>
              <a:rPr lang="en-US" sz="1800" dirty="0" err="1" smtClean="0"/>
              <a:t>Pivi</a:t>
            </a:r>
            <a:r>
              <a:rPr lang="en-US" sz="1800" dirty="0" smtClean="0"/>
              <a:t>, F. </a:t>
            </a:r>
            <a:r>
              <a:rPr lang="en-US" sz="1800" dirty="0" err="1" smtClean="0"/>
              <a:t>Pilat</a:t>
            </a:r>
            <a:r>
              <a:rPr lang="en-US" sz="1800" dirty="0" smtClean="0"/>
              <a:t>, M. </a:t>
            </a:r>
            <a:r>
              <a:rPr lang="en-US" sz="1800" dirty="0" err="1" smtClean="0"/>
              <a:t>Poelker</a:t>
            </a:r>
            <a:r>
              <a:rPr lang="en-US" sz="1800" dirty="0" smtClean="0"/>
              <a:t>, A. </a:t>
            </a:r>
            <a:r>
              <a:rPr lang="en-US" sz="1800" dirty="0" err="1" smtClean="0"/>
              <a:t>Prokudin</a:t>
            </a:r>
            <a:r>
              <a:rPr lang="en-US" sz="1800" dirty="0" smtClean="0"/>
              <a:t>, J. </a:t>
            </a:r>
            <a:r>
              <a:rPr lang="en-US" sz="1800" dirty="0" err="1" smtClean="0"/>
              <a:t>Qiang</a:t>
            </a:r>
            <a:r>
              <a:rPr lang="en-US" sz="1800" dirty="0" smtClean="0"/>
              <a:t>, R. </a:t>
            </a:r>
            <a:r>
              <a:rPr lang="en-US" sz="1800" dirty="0" err="1" smtClean="0"/>
              <a:t>Rimmer</a:t>
            </a:r>
            <a:r>
              <a:rPr lang="en-US" sz="1800" dirty="0" smtClean="0"/>
              <a:t>, T. </a:t>
            </a:r>
            <a:r>
              <a:rPr lang="en-US" sz="1800" dirty="0" err="1" smtClean="0"/>
              <a:t>Satogata</a:t>
            </a:r>
            <a:r>
              <a:rPr lang="en-US" sz="1800" dirty="0" smtClean="0"/>
              <a:t>, H. </a:t>
            </a:r>
            <a:r>
              <a:rPr lang="en-US" sz="1800" dirty="0" err="1" smtClean="0"/>
              <a:t>Sayed</a:t>
            </a:r>
            <a:r>
              <a:rPr lang="en-US" sz="1800" dirty="0" smtClean="0"/>
              <a:t>, M. </a:t>
            </a:r>
            <a:r>
              <a:rPr lang="en-US" sz="1800" dirty="0" err="1" smtClean="0"/>
              <a:t>Spata</a:t>
            </a:r>
            <a:r>
              <a:rPr lang="en-US" sz="1800" dirty="0" smtClean="0"/>
              <a:t>, M. Sullivan, C. Tennant, B. </a:t>
            </a:r>
            <a:r>
              <a:rPr lang="en-US" sz="1800" dirty="0" err="1" smtClean="0"/>
              <a:t>Terzić</a:t>
            </a:r>
            <a:r>
              <a:rPr lang="en-US" sz="1800" dirty="0" smtClean="0"/>
              <a:t>, M. </a:t>
            </a:r>
            <a:r>
              <a:rPr lang="en-US" sz="1800" dirty="0" err="1" smtClean="0"/>
              <a:t>Tiefenback</a:t>
            </a:r>
            <a:r>
              <a:rPr lang="en-US" sz="1800" dirty="0" smtClean="0"/>
              <a:t>, H. Wang, S. Wang, C. Weiss, B. </a:t>
            </a:r>
            <a:r>
              <a:rPr lang="en-US" sz="1800" dirty="0" err="1" smtClean="0"/>
              <a:t>Yunn</a:t>
            </a:r>
            <a:r>
              <a:rPr lang="en-US" sz="1800" dirty="0" smtClean="0"/>
              <a:t>, Y. Zhang</a:t>
            </a:r>
            <a:endParaRPr lang="en-US" sz="180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5342" y="3626433"/>
            <a:ext cx="4800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aseline="30000" dirty="0">
                <a:latin typeface="Arial" charset="0"/>
                <a:cs typeface="Arial" charset="0"/>
              </a:rPr>
              <a:t>1 </a:t>
            </a:r>
            <a:r>
              <a:rPr lang="en-US" baseline="30000" dirty="0" smtClean="0">
                <a:latin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cs typeface="Arial" charset="0"/>
              </a:rPr>
              <a:t>Jefferson </a:t>
            </a:r>
            <a:r>
              <a:rPr lang="en-US" dirty="0">
                <a:latin typeface="Arial" charset="0"/>
                <a:cs typeface="Arial" charset="0"/>
              </a:rPr>
              <a:t>Lab </a:t>
            </a:r>
          </a:p>
          <a:p>
            <a:r>
              <a:rPr lang="en-US" baseline="30000" dirty="0">
                <a:latin typeface="Arial" charset="0"/>
                <a:cs typeface="Arial" charset="0"/>
              </a:rPr>
              <a:t>2 </a:t>
            </a:r>
            <a:r>
              <a:rPr lang="en-US" baseline="30000" dirty="0" smtClean="0">
                <a:latin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cs typeface="Arial" charset="0"/>
              </a:rPr>
              <a:t>Argonne </a:t>
            </a:r>
            <a:r>
              <a:rPr lang="en-US" dirty="0">
                <a:latin typeface="Arial" charset="0"/>
                <a:cs typeface="Arial" charset="0"/>
              </a:rPr>
              <a:t>National Laboratory</a:t>
            </a:r>
          </a:p>
          <a:p>
            <a:r>
              <a:rPr lang="en-US" baseline="30000" dirty="0">
                <a:latin typeface="Arial" charset="0"/>
                <a:cs typeface="Arial" charset="0"/>
              </a:rPr>
              <a:t>3 </a:t>
            </a:r>
            <a:r>
              <a:rPr lang="en-US" baseline="30000" dirty="0" smtClean="0">
                <a:latin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cs typeface="Arial" charset="0"/>
              </a:rPr>
              <a:t>Brookhaven </a:t>
            </a:r>
            <a:r>
              <a:rPr lang="en-US" dirty="0">
                <a:latin typeface="Arial" charset="0"/>
                <a:cs typeface="Arial" charset="0"/>
              </a:rPr>
              <a:t>National Laboratory</a:t>
            </a:r>
          </a:p>
          <a:p>
            <a:r>
              <a:rPr lang="en-US" baseline="30000" dirty="0">
                <a:latin typeface="Arial" charset="0"/>
                <a:cs typeface="Arial" charset="0"/>
              </a:rPr>
              <a:t>4 </a:t>
            </a:r>
            <a:r>
              <a:rPr lang="en-US" baseline="30000" dirty="0" smtClean="0">
                <a:latin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cs typeface="Arial" charset="0"/>
              </a:rPr>
              <a:t>Catholic </a:t>
            </a:r>
            <a:r>
              <a:rPr lang="en-US" dirty="0">
                <a:latin typeface="Arial" charset="0"/>
                <a:cs typeface="Arial" charset="0"/>
              </a:rPr>
              <a:t>University of America</a:t>
            </a:r>
          </a:p>
          <a:p>
            <a:r>
              <a:rPr lang="en-US" baseline="30000" dirty="0">
                <a:latin typeface="Arial" charset="0"/>
                <a:cs typeface="Arial" charset="0"/>
              </a:rPr>
              <a:t>5 </a:t>
            </a:r>
            <a:r>
              <a:rPr lang="en-US" baseline="30000" dirty="0" smtClean="0">
                <a:latin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cs typeface="Arial" charset="0"/>
              </a:rPr>
              <a:t>College </a:t>
            </a:r>
            <a:r>
              <a:rPr lang="en-US" dirty="0">
                <a:latin typeface="Arial" charset="0"/>
                <a:cs typeface="Arial" charset="0"/>
              </a:rPr>
              <a:t>of William and Mary</a:t>
            </a:r>
          </a:p>
          <a:p>
            <a:r>
              <a:rPr lang="de-DE" baseline="30000" dirty="0">
                <a:latin typeface="Arial" charset="0"/>
                <a:cs typeface="Arial" charset="0"/>
              </a:rPr>
              <a:t>6 </a:t>
            </a:r>
            <a:r>
              <a:rPr lang="de-DE" baseline="30000" dirty="0" smtClean="0">
                <a:latin typeface="Arial" charset="0"/>
                <a:cs typeface="Arial" charset="0"/>
              </a:rPr>
              <a:t> </a:t>
            </a:r>
            <a:r>
              <a:rPr lang="de-DE" dirty="0" smtClean="0">
                <a:latin typeface="Arial" charset="0"/>
                <a:cs typeface="Arial" charset="0"/>
              </a:rPr>
              <a:t>DESY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aseline="30000" dirty="0">
                <a:latin typeface="Arial" charset="0"/>
                <a:cs typeface="Arial" charset="0"/>
              </a:rPr>
              <a:t>7 </a:t>
            </a:r>
            <a:r>
              <a:rPr lang="en-US" baseline="30000" dirty="0" smtClean="0">
                <a:latin typeface="Arial" charset="0"/>
                <a:cs typeface="Arial" charset="0"/>
              </a:rPr>
              <a:t> </a:t>
            </a:r>
            <a:r>
              <a:rPr lang="de-DE" dirty="0" smtClean="0">
                <a:latin typeface="Arial" charset="0"/>
                <a:cs typeface="Arial" charset="0"/>
              </a:rPr>
              <a:t>Hampton </a:t>
            </a:r>
            <a:r>
              <a:rPr lang="de-DE" dirty="0">
                <a:latin typeface="Arial" charset="0"/>
                <a:cs typeface="Arial" charset="0"/>
              </a:rPr>
              <a:t>University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aseline="30000" dirty="0">
                <a:latin typeface="Arial" charset="0"/>
                <a:cs typeface="Arial" charset="0"/>
              </a:rPr>
              <a:t>8 </a:t>
            </a:r>
            <a:r>
              <a:rPr lang="en-US" baseline="30000" dirty="0" smtClean="0">
                <a:latin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cs typeface="Arial" charset="0"/>
              </a:rPr>
              <a:t>Idaho </a:t>
            </a:r>
            <a:r>
              <a:rPr lang="en-US" dirty="0">
                <a:latin typeface="Arial" charset="0"/>
                <a:cs typeface="Arial" charset="0"/>
              </a:rPr>
              <a:t>State University</a:t>
            </a:r>
          </a:p>
          <a:p>
            <a:r>
              <a:rPr lang="en-US" baseline="30000" dirty="0">
                <a:latin typeface="Arial" charset="0"/>
                <a:cs typeface="Arial" charset="0"/>
              </a:rPr>
              <a:t>9 </a:t>
            </a:r>
            <a:r>
              <a:rPr lang="en-US" dirty="0">
                <a:latin typeface="Arial" charset="0"/>
                <a:cs typeface="Arial" charset="0"/>
              </a:rPr>
              <a:t>Joint Institute for Nuclear </a:t>
            </a:r>
            <a:r>
              <a:rPr lang="en-US" dirty="0" smtClean="0">
                <a:latin typeface="Arial" charset="0"/>
                <a:cs typeface="Arial" charset="0"/>
              </a:rPr>
              <a:t>Research, </a:t>
            </a:r>
            <a:r>
              <a:rPr lang="en-US" dirty="0" err="1" smtClean="0">
                <a:latin typeface="Arial" charset="0"/>
                <a:cs typeface="Arial" charset="0"/>
              </a:rPr>
              <a:t>Dubna</a:t>
            </a:r>
            <a:endParaRPr lang="en-US" dirty="0" smtClean="0">
              <a:latin typeface="Arial" charset="0"/>
              <a:cs typeface="Arial" charset="0"/>
            </a:endParaRPr>
          </a:p>
          <a:p>
            <a:r>
              <a:rPr lang="en-US" baseline="30000" dirty="0" smtClean="0">
                <a:latin typeface="Arial" charset="0"/>
                <a:cs typeface="Arial" charset="0"/>
              </a:rPr>
              <a:t>10 </a:t>
            </a:r>
            <a:r>
              <a:rPr lang="en-US" dirty="0" smtClean="0">
                <a:latin typeface="Arial" charset="0"/>
                <a:cs typeface="Arial" charset="0"/>
              </a:rPr>
              <a:t>Lawrence Berkeley National Laboratory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95941" y="3532304"/>
            <a:ext cx="413272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aseline="30000" dirty="0" smtClean="0">
                <a:latin typeface="Arial" charset="0"/>
                <a:cs typeface="Arial" charset="0"/>
              </a:rPr>
              <a:t>11  </a:t>
            </a:r>
            <a:r>
              <a:rPr lang="en-US" dirty="0" smtClean="0">
                <a:latin typeface="Arial" charset="0"/>
                <a:cs typeface="Arial" charset="0"/>
              </a:rPr>
              <a:t>Moscow </a:t>
            </a:r>
            <a:r>
              <a:rPr lang="en-US" dirty="0">
                <a:latin typeface="Arial" charset="0"/>
                <a:cs typeface="Arial" charset="0"/>
              </a:rPr>
              <a:t>Institute of Physics &amp; Technology</a:t>
            </a:r>
          </a:p>
          <a:p>
            <a:r>
              <a:rPr lang="en-US" baseline="30000" dirty="0" smtClean="0">
                <a:latin typeface="Arial" charset="0"/>
                <a:cs typeface="Arial" charset="0"/>
              </a:rPr>
              <a:t>12  </a:t>
            </a:r>
            <a:r>
              <a:rPr lang="en-US" dirty="0" err="1" smtClean="0">
                <a:latin typeface="Arial" charset="0"/>
                <a:cs typeface="Arial" charset="0"/>
              </a:rPr>
              <a:t>Muons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cs typeface="Arial" charset="0"/>
              </a:rPr>
              <a:t>Inc.</a:t>
            </a:r>
          </a:p>
          <a:p>
            <a:r>
              <a:rPr lang="en-US" baseline="30000" dirty="0" smtClean="0">
                <a:latin typeface="Arial" charset="0"/>
                <a:cs typeface="Arial" charset="0"/>
              </a:rPr>
              <a:t>13  </a:t>
            </a:r>
            <a:r>
              <a:rPr lang="en-US" dirty="0" smtClean="0">
                <a:latin typeface="Arial" charset="0"/>
                <a:cs typeface="Arial" charset="0"/>
              </a:rPr>
              <a:t>Northern </a:t>
            </a:r>
            <a:r>
              <a:rPr lang="en-US" dirty="0">
                <a:latin typeface="Arial" charset="0"/>
                <a:cs typeface="Arial" charset="0"/>
              </a:rPr>
              <a:t>Illinois University</a:t>
            </a:r>
          </a:p>
          <a:p>
            <a:r>
              <a:rPr lang="en-US" baseline="30000" dirty="0" smtClean="0">
                <a:latin typeface="Arial" charset="0"/>
                <a:cs typeface="Arial" charset="0"/>
              </a:rPr>
              <a:t>14  </a:t>
            </a:r>
            <a:r>
              <a:rPr lang="en-US" dirty="0" smtClean="0">
                <a:latin typeface="Arial" charset="0"/>
                <a:cs typeface="Arial" charset="0"/>
              </a:rPr>
              <a:t>Old </a:t>
            </a:r>
            <a:r>
              <a:rPr lang="en-US" dirty="0">
                <a:latin typeface="Arial" charset="0"/>
                <a:cs typeface="Arial" charset="0"/>
              </a:rPr>
              <a:t>Dominion University</a:t>
            </a:r>
          </a:p>
          <a:p>
            <a:r>
              <a:rPr lang="en-US" baseline="30000" dirty="0" smtClean="0">
                <a:latin typeface="Arial" charset="0"/>
                <a:cs typeface="Arial" charset="0"/>
              </a:rPr>
              <a:t>15  </a:t>
            </a:r>
            <a:r>
              <a:rPr lang="en-US" dirty="0" smtClean="0">
                <a:latin typeface="Arial" charset="0"/>
                <a:cs typeface="Arial" charset="0"/>
              </a:rPr>
              <a:t>Paul </a:t>
            </a:r>
            <a:r>
              <a:rPr lang="en-US" dirty="0" err="1">
                <a:latin typeface="Arial" charset="0"/>
                <a:cs typeface="Arial" charset="0"/>
              </a:rPr>
              <a:t>Scherrer</a:t>
            </a:r>
            <a:r>
              <a:rPr lang="en-US" dirty="0">
                <a:latin typeface="Arial" charset="0"/>
                <a:cs typeface="Arial" charset="0"/>
              </a:rPr>
              <a:t> Institute</a:t>
            </a:r>
          </a:p>
          <a:p>
            <a:r>
              <a:rPr lang="en-US" baseline="30000" dirty="0" smtClean="0">
                <a:latin typeface="Arial" charset="0"/>
                <a:cs typeface="Arial" charset="0"/>
              </a:rPr>
              <a:t>16  </a:t>
            </a:r>
            <a:r>
              <a:rPr lang="en-US" dirty="0" smtClean="0">
                <a:latin typeface="Arial" charset="0"/>
                <a:cs typeface="Arial" charset="0"/>
              </a:rPr>
              <a:t>SLAC </a:t>
            </a:r>
            <a:r>
              <a:rPr lang="en-US" dirty="0">
                <a:latin typeface="Arial" charset="0"/>
                <a:cs typeface="Arial" charset="0"/>
              </a:rPr>
              <a:t>National Accelerator Lab</a:t>
            </a:r>
          </a:p>
          <a:p>
            <a:r>
              <a:rPr lang="en-US" baseline="30000" dirty="0" smtClean="0">
                <a:latin typeface="Arial" charset="0"/>
                <a:cs typeface="Arial" charset="0"/>
              </a:rPr>
              <a:t>17  </a:t>
            </a:r>
            <a:r>
              <a:rPr lang="en-US" dirty="0" smtClean="0">
                <a:latin typeface="Arial" charset="0"/>
                <a:cs typeface="Arial" charset="0"/>
              </a:rPr>
              <a:t>Science </a:t>
            </a:r>
            <a:r>
              <a:rPr lang="en-US" dirty="0">
                <a:latin typeface="Arial" charset="0"/>
                <a:cs typeface="Arial" charset="0"/>
              </a:rPr>
              <a:t>and Technique Lab Russia</a:t>
            </a:r>
          </a:p>
          <a:p>
            <a:r>
              <a:rPr lang="en-US" baseline="30000" dirty="0" smtClean="0">
                <a:latin typeface="Arial" charset="0"/>
                <a:cs typeface="Arial" charset="0"/>
              </a:rPr>
              <a:t>18  </a:t>
            </a:r>
            <a:r>
              <a:rPr lang="en-US" dirty="0" smtClean="0">
                <a:latin typeface="Arial" charset="0"/>
                <a:cs typeface="Arial" charset="0"/>
              </a:rPr>
              <a:t>Universidad </a:t>
            </a:r>
            <a:r>
              <a:rPr lang="en-US" dirty="0">
                <a:latin typeface="Arial" charset="0"/>
                <a:cs typeface="Arial" charset="0"/>
              </a:rPr>
              <a:t>de </a:t>
            </a:r>
            <a:r>
              <a:rPr lang="en-US" dirty="0" smtClean="0">
                <a:latin typeface="Arial" charset="0"/>
                <a:cs typeface="Arial" charset="0"/>
              </a:rPr>
              <a:t>Guanajuato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aseline="30000" dirty="0" smtClean="0">
                <a:latin typeface="Arial" charset="0"/>
                <a:cs typeface="Arial" charset="0"/>
              </a:rPr>
              <a:t>19  </a:t>
            </a:r>
            <a:r>
              <a:rPr lang="en-US" dirty="0" smtClean="0">
                <a:latin typeface="Arial" charset="0"/>
                <a:cs typeface="Arial" charset="0"/>
              </a:rPr>
              <a:t>University </a:t>
            </a:r>
            <a:r>
              <a:rPr lang="en-US" dirty="0">
                <a:latin typeface="Arial" charset="0"/>
                <a:cs typeface="Arial" charset="0"/>
              </a:rPr>
              <a:t>of Wisconsin-Madison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z="4000" dirty="0" smtClean="0">
                <a:solidFill>
                  <a:srgbClr val="0000FF"/>
                </a:solidFill>
              </a:rPr>
              <a:t>Introduction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71" y="914400"/>
            <a:ext cx="8915400" cy="5334000"/>
          </a:xfrm>
        </p:spPr>
        <p:txBody>
          <a:bodyPr/>
          <a:lstStyle/>
          <a:p>
            <a:pPr marL="169863" indent="-169863" eaLnBrk="1" hangingPunct="1">
              <a:spcBef>
                <a:spcPts val="24"/>
              </a:spcBef>
              <a:spcAft>
                <a:spcPts val="1200"/>
              </a:spcAft>
            </a:pPr>
            <a:r>
              <a:rPr lang="en-US" sz="2000" dirty="0" smtClean="0"/>
              <a:t>A </a:t>
            </a:r>
            <a:r>
              <a:rPr lang="en-US" sz="2000" i="1" dirty="0" smtClean="0">
                <a:solidFill>
                  <a:srgbClr val="FF0000"/>
                </a:solidFill>
              </a:rPr>
              <a:t>M</a:t>
            </a:r>
            <a:r>
              <a:rPr lang="en-US" sz="2000" dirty="0" smtClean="0"/>
              <a:t>edium energy </a:t>
            </a:r>
            <a:r>
              <a:rPr lang="en-US" sz="2000" i="1" dirty="0" smtClean="0">
                <a:solidFill>
                  <a:srgbClr val="FF0000"/>
                </a:solidFill>
              </a:rPr>
              <a:t>E</a:t>
            </a:r>
            <a:r>
              <a:rPr lang="en-US" sz="2000" dirty="0" smtClean="0"/>
              <a:t>lectron-</a:t>
            </a:r>
            <a:r>
              <a:rPr lang="en-US" sz="2000" i="1" dirty="0" smtClean="0">
                <a:solidFill>
                  <a:srgbClr val="FF0000"/>
                </a:solidFill>
              </a:rPr>
              <a:t>I</a:t>
            </a:r>
            <a:r>
              <a:rPr lang="en-US" sz="2000" dirty="0" smtClean="0"/>
              <a:t>on </a:t>
            </a:r>
            <a:r>
              <a:rPr lang="en-US" sz="2000" i="1" dirty="0" smtClean="0">
                <a:solidFill>
                  <a:srgbClr val="FF0000"/>
                </a:solidFill>
              </a:rPr>
              <a:t>C</a:t>
            </a:r>
            <a:r>
              <a:rPr lang="en-US" sz="2000" dirty="0" smtClean="0"/>
              <a:t>ollider (MEIC) at </a:t>
            </a:r>
            <a:r>
              <a:rPr lang="en-US" sz="2000" dirty="0" err="1" smtClean="0"/>
              <a:t>JLab</a:t>
            </a:r>
            <a:r>
              <a:rPr lang="en-US" sz="2000" dirty="0" smtClean="0"/>
              <a:t> will open new frontiers in nuclear science. </a:t>
            </a:r>
          </a:p>
          <a:p>
            <a:pPr marL="169863" indent="-169863">
              <a:spcBef>
                <a:spcPts val="24"/>
              </a:spcBef>
              <a:spcAft>
                <a:spcPts val="1200"/>
              </a:spcAft>
            </a:pPr>
            <a:r>
              <a:rPr lang="en-US" sz="2000" dirty="0" smtClean="0"/>
              <a:t>The timing of MEIC construction can be tailored to match available DOE-ONP funding while the 12 </a:t>
            </a:r>
            <a:r>
              <a:rPr lang="en-US" sz="2000" dirty="0" err="1" smtClean="0"/>
              <a:t>GeV</a:t>
            </a:r>
            <a:r>
              <a:rPr lang="en-US" sz="2000" dirty="0" smtClean="0"/>
              <a:t> physics program continues.</a:t>
            </a:r>
          </a:p>
          <a:p>
            <a:pPr marL="169863" indent="-169863">
              <a:spcBef>
                <a:spcPts val="24"/>
              </a:spcBef>
              <a:spcAft>
                <a:spcPts val="1200"/>
              </a:spcAft>
            </a:pPr>
            <a:r>
              <a:rPr lang="en-US" sz="2000" dirty="0" smtClean="0"/>
              <a:t>MEIC parameters are chosen to optimize science, technology development, and project cost. </a:t>
            </a:r>
          </a:p>
          <a:p>
            <a:pPr marL="169863" indent="-169863">
              <a:spcBef>
                <a:spcPts val="24"/>
              </a:spcBef>
              <a:spcAft>
                <a:spcPts val="1200"/>
              </a:spcAft>
            </a:pPr>
            <a:r>
              <a:rPr lang="en-US" sz="2000" dirty="0" smtClean="0"/>
              <a:t>We maintain a well defined path for future upgrade to higher energies and luminosities.</a:t>
            </a:r>
          </a:p>
          <a:p>
            <a:pPr marL="169863" indent="-169863" eaLnBrk="1" hangingPunct="1">
              <a:spcBef>
                <a:spcPts val="24"/>
              </a:spcBef>
              <a:spcAft>
                <a:spcPts val="1200"/>
              </a:spcAft>
            </a:pPr>
            <a:r>
              <a:rPr lang="en-US" sz="2000" dirty="0" smtClean="0"/>
              <a:t>A conceptual machine design has been completed recently, providing a base for performance evaluation, cost estimation, and technical risk assessment.</a:t>
            </a:r>
          </a:p>
          <a:p>
            <a:pPr marL="169863" indent="-169863" eaLnBrk="1" hangingPunct="1">
              <a:spcBef>
                <a:spcPts val="24"/>
              </a:spcBef>
              <a:spcAft>
                <a:spcPts val="1200"/>
              </a:spcAft>
            </a:pPr>
            <a:r>
              <a:rPr lang="en-US" sz="2000" dirty="0" smtClean="0"/>
              <a:t>A design report was released on August, 2012.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Y. Zhang, IMP Seminar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066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521F2B-DDB1-4D52-AD09-DEE4A6FD7102}" type="slidenum">
              <a:rPr lang="en-US" sz="2000" b="1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MEIC Design Goals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174812" y="842682"/>
            <a:ext cx="8969188" cy="5634318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3363" indent="-233363">
              <a:spcBef>
                <a:spcPts val="25"/>
              </a:spcBef>
              <a:spcAft>
                <a:spcPts val="1200"/>
              </a:spcAft>
              <a:buNone/>
            </a:pPr>
            <a:r>
              <a:rPr lang="en-US" b="1" dirty="0" smtClean="0"/>
              <a:t>Base EIC Requirements per INT Report &amp; White Paper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233363" indent="-233363" eaLnBrk="1" hangingPunct="1">
              <a:spcBef>
                <a:spcPts val="25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Energy</a:t>
            </a:r>
            <a:r>
              <a:rPr lang="en-US" sz="20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2000" dirty="0" smtClean="0">
                <a:solidFill>
                  <a:srgbClr val="0000FF"/>
                </a:solidFill>
              </a:rPr>
              <a:t>   </a:t>
            </a:r>
            <a:r>
              <a:rPr lang="en-US" sz="18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800" b="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bridging the gap of 12 </a:t>
            </a:r>
            <a:r>
              <a:rPr lang="en-US" sz="1800" b="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1800" b="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CEBAF &amp; HERA/</a:t>
            </a:r>
            <a:r>
              <a:rPr lang="en-US" sz="1800" b="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LHeC</a:t>
            </a:r>
            <a:r>
              <a:rPr lang="en-US" sz="18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Full coverage of </a:t>
            </a:r>
            <a:r>
              <a:rPr lang="en-US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from a few 100 to a few 1000 GeV</a:t>
            </a:r>
            <a:r>
              <a:rPr lang="en-US" sz="18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Electrons 3-12 </a:t>
            </a:r>
            <a:r>
              <a:rPr lang="en-US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 protons 20-100 </a:t>
            </a:r>
            <a:r>
              <a:rPr lang="en-US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 ions 12-40 </a:t>
            </a:r>
            <a:r>
              <a:rPr lang="en-US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/u</a:t>
            </a:r>
          </a:p>
          <a:p>
            <a:pPr marL="233363" indent="-233363" eaLnBrk="1" hangingPunct="1">
              <a:spcBef>
                <a:spcPts val="12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Ion species</a:t>
            </a: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Polarized light ions: p, d, </a:t>
            </a:r>
            <a:r>
              <a:rPr lang="en-US" sz="18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He, and possibly Li, and polarized heavier ions</a:t>
            </a: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Un-polarized light to heavy ions up to A above 200 (Au, </a:t>
            </a:r>
            <a:r>
              <a:rPr lang="en-US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Pb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233363" indent="-233363" eaLnBrk="1" hangingPunct="1">
              <a:spcBef>
                <a:spcPts val="12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Up to 2 detectors </a:t>
            </a:r>
            <a:endParaRPr lang="en-US" sz="1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233363" indent="-233363" eaLnBrk="1" hangingPunct="1">
              <a:spcBef>
                <a:spcPts val="12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Luminosity</a:t>
            </a: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Greater than 10</a:t>
            </a:r>
            <a:r>
              <a:rPr lang="en-US" sz="18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34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cm</a:t>
            </a:r>
            <a:r>
              <a:rPr lang="en-US" sz="18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-2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18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-1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 interaction point</a:t>
            </a:r>
          </a:p>
          <a:p>
            <a:pPr marL="685800" lvl="1" indent="-228600" eaLnBrk="1" hangingPunct="1">
              <a:lnSpc>
                <a:spcPct val="80000"/>
              </a:lnSpc>
              <a:spcBef>
                <a:spcPts val="25"/>
              </a:spcBef>
              <a:buClr>
                <a:schemeClr val="tx1"/>
              </a:buClr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Maximum luminosity should optimally be around √s=45 </a:t>
            </a:r>
            <a:r>
              <a:rPr lang="en-US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33363" indent="-233363" eaLnBrk="1" hangingPunct="1">
              <a:spcBef>
                <a:spcPts val="12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Polarization</a:t>
            </a: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 IP: longitudinal for both beams, transverse for ions only</a:t>
            </a:r>
          </a:p>
          <a:p>
            <a:pPr marL="685800" lvl="1" indent="-228600" eaLnBrk="1" hangingPunct="1">
              <a:lnSpc>
                <a:spcPct val="80000"/>
              </a:lnSpc>
              <a:spcBef>
                <a:spcPts val="25"/>
              </a:spcBef>
              <a:buClr>
                <a:schemeClr val="tx1"/>
              </a:buClr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All polarizations &gt;70% desirable </a:t>
            </a:r>
          </a:p>
          <a:p>
            <a:pPr marL="233363" indent="-233363" eaLnBrk="1" hangingPunct="1">
              <a:spcBef>
                <a:spcPts val="12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Upgradeable to higher energies and luminosity</a:t>
            </a: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 </a:t>
            </a:r>
            <a:r>
              <a:rPr lang="en-US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electron, 250 </a:t>
            </a:r>
            <a:r>
              <a:rPr lang="en-US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proton, and 100 </a:t>
            </a:r>
            <a:r>
              <a:rPr lang="en-US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/u ion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Y. Zhang, IMP Seminar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066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521F2B-DDB1-4D52-AD09-DEE4A6FD7102}" type="slidenum">
              <a:rPr lang="en-US" sz="2000" b="1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72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0"/>
            <a:ext cx="77724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MEIC/EIC Layout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b="6950"/>
          <a:stretch>
            <a:fillRect/>
          </a:stretch>
        </p:blipFill>
        <p:spPr bwMode="auto">
          <a:xfrm>
            <a:off x="457200" y="828675"/>
            <a:ext cx="80010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2063931" y="1950222"/>
            <a:ext cx="5860833" cy="3024851"/>
            <a:chOff x="1901806" y="1309501"/>
            <a:chExt cx="6251556" cy="3276928"/>
          </a:xfrm>
        </p:grpSpPr>
        <p:sp>
          <p:nvSpPr>
            <p:cNvPr id="6" name="TextBox 5"/>
            <p:cNvSpPr txBox="1"/>
            <p:nvPr/>
          </p:nvSpPr>
          <p:spPr>
            <a:xfrm>
              <a:off x="4902200" y="2994052"/>
              <a:ext cx="1447799" cy="766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Pre-booster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58840" y="2620716"/>
              <a:ext cx="1447800" cy="433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Ion </a:t>
              </a:r>
              <a:r>
                <a:rPr lang="en-US" sz="2000" b="1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linac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93885" y="2971800"/>
              <a:ext cx="624839" cy="433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IP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58360" y="2669923"/>
              <a:ext cx="594360" cy="433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IP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9500000">
              <a:off x="2964579" y="1309501"/>
              <a:ext cx="1840290" cy="1100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MEIC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(Stage-I EIC)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1806" y="3819551"/>
              <a:ext cx="1943754" cy="76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Full Energy (Stage-II EIC)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6556622" y="2899065"/>
              <a:ext cx="2438401" cy="755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CEBAF</a:t>
              </a:r>
              <a:endParaRPr lang="en-US" sz="4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788" y="860425"/>
            <a:ext cx="1866900" cy="462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5" name="Title 1"/>
          <p:cNvSpPr>
            <a:spLocks noGrp="1"/>
          </p:cNvSpPr>
          <p:nvPr>
            <p:ph type="title"/>
          </p:nvPr>
        </p:nvSpPr>
        <p:spPr>
          <a:xfrm>
            <a:off x="0" y="24714"/>
            <a:ext cx="9144000" cy="617538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3CC"/>
                </a:solidFill>
              </a:rPr>
              <a:t>MEIC Layout</a:t>
            </a:r>
          </a:p>
        </p:txBody>
      </p:sp>
      <p:sp>
        <p:nvSpPr>
          <p:cNvPr id="13316" name="Content Placeholder 2"/>
          <p:cNvSpPr>
            <a:spLocks noGrp="1"/>
          </p:cNvSpPr>
          <p:nvPr>
            <p:ph idx="1"/>
          </p:nvPr>
        </p:nvSpPr>
        <p:spPr bwMode="auto">
          <a:xfrm>
            <a:off x="95808" y="5468929"/>
            <a:ext cx="8859934" cy="891530"/>
          </a:xfrm>
          <a:solidFill>
            <a:srgbClr val="FFFF0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4625" indent="-174625" eaLnBrk="1" hangingPunct="1"/>
            <a:r>
              <a:rPr lang="en-US" sz="1600" dirty="0" smtClean="0"/>
              <a:t>Vertical stacking of nearly identical rings (max. deviation: 4 m; ring circumferences: 1350 m)</a:t>
            </a:r>
          </a:p>
          <a:p>
            <a:pPr marL="174625" indent="-174625" eaLnBrk="1" hangingPunct="1"/>
            <a:r>
              <a:rPr lang="en-US" sz="1600" dirty="0" smtClean="0"/>
              <a:t>Ion beams execute vertical excursion to the plane of the electron orbit for a horizontal crossing</a:t>
            </a:r>
          </a:p>
          <a:p>
            <a:pPr marL="174625" indent="-174625"/>
            <a:r>
              <a:rPr lang="en-US" sz="1600" dirty="0" smtClean="0"/>
              <a:t>Horizontal crab crossing (50 </a:t>
            </a:r>
            <a:r>
              <a:rPr lang="en-US" sz="1600" dirty="0" err="1" smtClean="0"/>
              <a:t>mrad</a:t>
            </a:r>
            <a:r>
              <a:rPr lang="en-US" sz="1600" dirty="0" smtClean="0"/>
              <a:t>) at </a:t>
            </a:r>
            <a:r>
              <a:rPr lang="en-US" sz="1600" dirty="0" err="1" smtClean="0"/>
              <a:t>Ips</a:t>
            </a:r>
            <a:r>
              <a:rPr lang="en-US" sz="1600" dirty="0" smtClean="0"/>
              <a:t>;  Figure-8 crossing angle: 60 deg.</a:t>
            </a:r>
          </a:p>
        </p:txBody>
      </p:sp>
      <p:sp>
        <p:nvSpPr>
          <p:cNvPr id="33852" name="Content Placeholder 2"/>
          <p:cNvSpPr>
            <a:spLocks/>
          </p:cNvSpPr>
          <p:nvPr/>
        </p:nvSpPr>
        <p:spPr bwMode="auto">
          <a:xfrm>
            <a:off x="5800725" y="842580"/>
            <a:ext cx="3333750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spcBef>
                <a:spcPct val="20000"/>
              </a:spcBef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Interaction point locations:</a:t>
            </a:r>
          </a:p>
          <a:p>
            <a:pPr marL="228600" indent="-228600">
              <a:spcBef>
                <a:spcPct val="20000"/>
              </a:spcBef>
              <a:buFontTx/>
              <a:buChar char="•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Downstream ends of the electron straight sections to reduce synchrotron radiation background</a:t>
            </a:r>
          </a:p>
          <a:p>
            <a:pPr marL="228600" indent="-228600">
              <a:spcBef>
                <a:spcPct val="20000"/>
              </a:spcBef>
              <a:buFontTx/>
              <a:buChar char="•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Upstream ends of the ion straight sections to reduce residual gas scattering background</a:t>
            </a:r>
          </a:p>
        </p:txBody>
      </p:sp>
      <p:pic>
        <p:nvPicPr>
          <p:cNvPr id="33856" name="Picture 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113" y="825500"/>
            <a:ext cx="1866900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6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857250"/>
            <a:ext cx="1851025" cy="458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24593" y="4205007"/>
            <a:ext cx="1125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Electron Collider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05917" y="4115673"/>
            <a:ext cx="1106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Ion Collider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6678" y="4115673"/>
            <a:ext cx="969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Large Ion Booster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12"/>
          <p:cNvGrpSpPr/>
          <p:nvPr/>
        </p:nvGrpSpPr>
        <p:grpSpPr>
          <a:xfrm>
            <a:off x="3057526" y="2628901"/>
            <a:ext cx="1171574" cy="878508"/>
            <a:chOff x="3057526" y="2628901"/>
            <a:chExt cx="1171574" cy="878508"/>
          </a:xfrm>
        </p:grpSpPr>
        <p:cxnSp>
          <p:nvCxnSpPr>
            <p:cNvPr id="7" name="Straight Arrow Connector 6"/>
            <p:cNvCxnSpPr/>
            <p:nvPr/>
          </p:nvCxnSpPr>
          <p:spPr bwMode="auto">
            <a:xfrm flipV="1">
              <a:off x="3867150" y="2628901"/>
              <a:ext cx="361950" cy="38099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3867150" y="2995333"/>
              <a:ext cx="314325" cy="51207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3057526" y="2682053"/>
              <a:ext cx="8953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Interaction Regions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838700" y="3213800"/>
            <a:ext cx="1037665" cy="623627"/>
            <a:chOff x="4838700" y="3303848"/>
            <a:chExt cx="832557" cy="533579"/>
          </a:xfrm>
        </p:grpSpPr>
        <p:cxnSp>
          <p:nvCxnSpPr>
            <p:cNvPr id="8" name="Straight Arrow Connector 7"/>
            <p:cNvCxnSpPr/>
            <p:nvPr/>
          </p:nvCxnSpPr>
          <p:spPr bwMode="auto">
            <a:xfrm flipH="1" flipV="1">
              <a:off x="4838700" y="3304778"/>
              <a:ext cx="314325" cy="53264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4909257" y="3303848"/>
              <a:ext cx="762000" cy="435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Electron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path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6"/>
          <p:cNvGrpSpPr/>
          <p:nvPr/>
        </p:nvGrpSpPr>
        <p:grpSpPr>
          <a:xfrm>
            <a:off x="4073899" y="1872364"/>
            <a:ext cx="809625" cy="651761"/>
            <a:chOff x="4073899" y="1872364"/>
            <a:chExt cx="809625" cy="651761"/>
          </a:xfrm>
        </p:grpSpPr>
        <p:cxnSp>
          <p:nvCxnSpPr>
            <p:cNvPr id="15" name="Straight Arrow Connector 14"/>
            <p:cNvCxnSpPr/>
            <p:nvPr/>
          </p:nvCxnSpPr>
          <p:spPr bwMode="auto">
            <a:xfrm>
              <a:off x="4105275" y="2028825"/>
              <a:ext cx="304800" cy="4953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4073899" y="1872364"/>
              <a:ext cx="809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Ion path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Group 43"/>
          <p:cNvGrpSpPr>
            <a:grpSpLocks/>
          </p:cNvGrpSpPr>
          <p:nvPr/>
        </p:nvGrpSpPr>
        <p:grpSpPr bwMode="auto">
          <a:xfrm>
            <a:off x="92467" y="3002759"/>
            <a:ext cx="3297824" cy="2174482"/>
            <a:chOff x="528" y="816"/>
            <a:chExt cx="4936" cy="3055"/>
          </a:xfrm>
        </p:grpSpPr>
        <p:sp>
          <p:nvSpPr>
            <p:cNvPr id="145" name="Line 44"/>
            <p:cNvSpPr>
              <a:spLocks noChangeShapeType="1"/>
            </p:cNvSpPr>
            <p:nvPr/>
          </p:nvSpPr>
          <p:spPr bwMode="auto">
            <a:xfrm>
              <a:off x="4243" y="1872"/>
              <a:ext cx="223" cy="17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stealth" w="med" len="lg"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6" name="Line 45"/>
            <p:cNvSpPr>
              <a:spLocks noChangeShapeType="1"/>
            </p:cNvSpPr>
            <p:nvPr/>
          </p:nvSpPr>
          <p:spPr bwMode="auto">
            <a:xfrm flipH="1">
              <a:off x="2325" y="1938"/>
              <a:ext cx="627" cy="3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7" name="Line 46"/>
            <p:cNvSpPr>
              <a:spLocks noChangeShapeType="1"/>
            </p:cNvSpPr>
            <p:nvPr/>
          </p:nvSpPr>
          <p:spPr bwMode="auto">
            <a:xfrm>
              <a:off x="1812" y="1950"/>
              <a:ext cx="299" cy="35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8" name="Text Box 49"/>
            <p:cNvSpPr txBox="1">
              <a:spLocks noChangeArrowheads="1"/>
            </p:cNvSpPr>
            <p:nvPr/>
          </p:nvSpPr>
          <p:spPr bwMode="auto">
            <a:xfrm>
              <a:off x="1642" y="2304"/>
              <a:ext cx="1651" cy="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rPr>
                <a:t>Medium-energy IPs with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rPr>
                <a:t>horizontal beam crossing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9" name="Text Box 51"/>
            <p:cNvSpPr txBox="1">
              <a:spLocks noChangeArrowheads="1"/>
            </p:cNvSpPr>
            <p:nvPr/>
          </p:nvSpPr>
          <p:spPr bwMode="auto">
            <a:xfrm>
              <a:off x="2025" y="3303"/>
              <a:ext cx="1045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rPr>
                <a:t>12 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rPr>
                <a:t>GeV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rPr>
                <a:t> CEBAF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0" name="Arc 57"/>
            <p:cNvSpPr>
              <a:spLocks/>
            </p:cNvSpPr>
            <p:nvPr/>
          </p:nvSpPr>
          <p:spPr bwMode="auto">
            <a:xfrm>
              <a:off x="3736" y="2248"/>
              <a:ext cx="440" cy="828"/>
            </a:xfrm>
            <a:custGeom>
              <a:avLst/>
              <a:gdLst>
                <a:gd name="G0" fmla="+- 0 0 0"/>
                <a:gd name="G1" fmla="+- 21058 0 0"/>
                <a:gd name="G2" fmla="+- 21600 0 0"/>
                <a:gd name="T0" fmla="*/ 4807 w 21600"/>
                <a:gd name="T1" fmla="*/ 0 h 42654"/>
                <a:gd name="T2" fmla="*/ 436 w 21600"/>
                <a:gd name="T3" fmla="*/ 42654 h 42654"/>
                <a:gd name="T4" fmla="*/ 0 w 21600"/>
                <a:gd name="T5" fmla="*/ 21058 h 42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2654" fill="none" extrusionOk="0">
                  <a:moveTo>
                    <a:pt x="4807" y="-1"/>
                  </a:moveTo>
                  <a:cubicBezTo>
                    <a:pt x="14631" y="2242"/>
                    <a:pt x="21600" y="10980"/>
                    <a:pt x="21600" y="21058"/>
                  </a:cubicBezTo>
                  <a:cubicBezTo>
                    <a:pt x="21600" y="32817"/>
                    <a:pt x="12193" y="42416"/>
                    <a:pt x="435" y="42653"/>
                  </a:cubicBezTo>
                </a:path>
                <a:path w="21600" h="42654" stroke="0" extrusionOk="0">
                  <a:moveTo>
                    <a:pt x="4807" y="-1"/>
                  </a:moveTo>
                  <a:cubicBezTo>
                    <a:pt x="14631" y="2242"/>
                    <a:pt x="21600" y="10980"/>
                    <a:pt x="21600" y="21058"/>
                  </a:cubicBezTo>
                  <a:cubicBezTo>
                    <a:pt x="21600" y="32817"/>
                    <a:pt x="12193" y="42416"/>
                    <a:pt x="435" y="42653"/>
                  </a:cubicBezTo>
                  <a:lnTo>
                    <a:pt x="0" y="21058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1" name="Line 58"/>
            <p:cNvSpPr>
              <a:spLocks noChangeShapeType="1"/>
            </p:cNvSpPr>
            <p:nvPr/>
          </p:nvSpPr>
          <p:spPr bwMode="auto">
            <a:xfrm>
              <a:off x="1912" y="1590"/>
              <a:ext cx="240" cy="336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2" name="Arc 59"/>
            <p:cNvSpPr>
              <a:spLocks/>
            </p:cNvSpPr>
            <p:nvPr/>
          </p:nvSpPr>
          <p:spPr bwMode="auto">
            <a:xfrm rot="10800000">
              <a:off x="3370" y="1836"/>
              <a:ext cx="853" cy="348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0055 w 30055"/>
                <a:gd name="T1" fmla="*/ 41476 h 43200"/>
                <a:gd name="T2" fmla="*/ 30013 w 30055"/>
                <a:gd name="T3" fmla="*/ 1706 h 43200"/>
                <a:gd name="T4" fmla="*/ 21600 w 3005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055" h="43200" fill="none" extrusionOk="0">
                  <a:moveTo>
                    <a:pt x="30055" y="41476"/>
                  </a:moveTo>
                  <a:cubicBezTo>
                    <a:pt x="27381" y="42613"/>
                    <a:pt x="24505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490" y="-1"/>
                    <a:pt x="27351" y="580"/>
                    <a:pt x="30013" y="1705"/>
                  </a:cubicBezTo>
                </a:path>
                <a:path w="30055" h="43200" stroke="0" extrusionOk="0">
                  <a:moveTo>
                    <a:pt x="30055" y="41476"/>
                  </a:moveTo>
                  <a:cubicBezTo>
                    <a:pt x="27381" y="42613"/>
                    <a:pt x="24505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490" y="-1"/>
                    <a:pt x="27351" y="580"/>
                    <a:pt x="30013" y="170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3" name="Arc 60"/>
            <p:cNvSpPr>
              <a:spLocks/>
            </p:cNvSpPr>
            <p:nvPr/>
          </p:nvSpPr>
          <p:spPr bwMode="auto">
            <a:xfrm>
              <a:off x="533" y="1839"/>
              <a:ext cx="853" cy="348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0055 w 30055"/>
                <a:gd name="T1" fmla="*/ 41476 h 43200"/>
                <a:gd name="T2" fmla="*/ 30013 w 30055"/>
                <a:gd name="T3" fmla="*/ 1706 h 43200"/>
                <a:gd name="T4" fmla="*/ 21600 w 3005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055" h="43200" fill="none" extrusionOk="0">
                  <a:moveTo>
                    <a:pt x="30055" y="41476"/>
                  </a:moveTo>
                  <a:cubicBezTo>
                    <a:pt x="27381" y="42613"/>
                    <a:pt x="24505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490" y="-1"/>
                    <a:pt x="27351" y="580"/>
                    <a:pt x="30013" y="1705"/>
                  </a:cubicBezTo>
                </a:path>
                <a:path w="30055" h="43200" stroke="0" extrusionOk="0">
                  <a:moveTo>
                    <a:pt x="30055" y="41476"/>
                  </a:moveTo>
                  <a:cubicBezTo>
                    <a:pt x="27381" y="42613"/>
                    <a:pt x="24505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490" y="-1"/>
                    <a:pt x="27351" y="580"/>
                    <a:pt x="30013" y="170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4" name="Line 61"/>
            <p:cNvSpPr>
              <a:spLocks noChangeShapeType="1"/>
            </p:cNvSpPr>
            <p:nvPr/>
          </p:nvSpPr>
          <p:spPr bwMode="auto">
            <a:xfrm>
              <a:off x="776" y="3075"/>
              <a:ext cx="296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5" name="Arc 62"/>
            <p:cNvSpPr>
              <a:spLocks/>
            </p:cNvSpPr>
            <p:nvPr/>
          </p:nvSpPr>
          <p:spPr bwMode="auto">
            <a:xfrm>
              <a:off x="3714" y="3072"/>
              <a:ext cx="318" cy="72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103 w 21600"/>
                <a:gd name="T1" fmla="*/ 0 h 43196"/>
                <a:gd name="T2" fmla="*/ 436 w 21600"/>
                <a:gd name="T3" fmla="*/ 43196 h 43196"/>
                <a:gd name="T4" fmla="*/ 0 w 21600"/>
                <a:gd name="T5" fmla="*/ 21600 h 43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196" fill="none" extrusionOk="0">
                  <a:moveTo>
                    <a:pt x="102" y="0"/>
                  </a:moveTo>
                  <a:cubicBezTo>
                    <a:pt x="11992" y="56"/>
                    <a:pt x="21600" y="9710"/>
                    <a:pt x="21600" y="21600"/>
                  </a:cubicBezTo>
                  <a:cubicBezTo>
                    <a:pt x="21600" y="33359"/>
                    <a:pt x="12193" y="42958"/>
                    <a:pt x="435" y="43195"/>
                  </a:cubicBezTo>
                </a:path>
                <a:path w="21600" h="43196" stroke="0" extrusionOk="0">
                  <a:moveTo>
                    <a:pt x="102" y="0"/>
                  </a:moveTo>
                  <a:cubicBezTo>
                    <a:pt x="11992" y="56"/>
                    <a:pt x="21600" y="9710"/>
                    <a:pt x="21600" y="21600"/>
                  </a:cubicBezTo>
                  <a:cubicBezTo>
                    <a:pt x="21600" y="33359"/>
                    <a:pt x="12193" y="42958"/>
                    <a:pt x="435" y="43195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" name="Arc 63"/>
            <p:cNvSpPr>
              <a:spLocks/>
            </p:cNvSpPr>
            <p:nvPr/>
          </p:nvSpPr>
          <p:spPr bwMode="auto">
            <a:xfrm rot="10800000">
              <a:off x="960" y="3072"/>
              <a:ext cx="352" cy="72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103 w 21600"/>
                <a:gd name="T1" fmla="*/ 0 h 43196"/>
                <a:gd name="T2" fmla="*/ 436 w 21600"/>
                <a:gd name="T3" fmla="*/ 43196 h 43196"/>
                <a:gd name="T4" fmla="*/ 0 w 21600"/>
                <a:gd name="T5" fmla="*/ 21600 h 43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196" fill="none" extrusionOk="0">
                  <a:moveTo>
                    <a:pt x="102" y="0"/>
                  </a:moveTo>
                  <a:cubicBezTo>
                    <a:pt x="11992" y="56"/>
                    <a:pt x="21600" y="9710"/>
                    <a:pt x="21600" y="21600"/>
                  </a:cubicBezTo>
                  <a:cubicBezTo>
                    <a:pt x="21600" y="33359"/>
                    <a:pt x="12193" y="42958"/>
                    <a:pt x="435" y="43195"/>
                  </a:cubicBezTo>
                </a:path>
                <a:path w="21600" h="43196" stroke="0" extrusionOk="0">
                  <a:moveTo>
                    <a:pt x="102" y="0"/>
                  </a:moveTo>
                  <a:cubicBezTo>
                    <a:pt x="11992" y="56"/>
                    <a:pt x="21600" y="9710"/>
                    <a:pt x="21600" y="21600"/>
                  </a:cubicBezTo>
                  <a:cubicBezTo>
                    <a:pt x="21600" y="33359"/>
                    <a:pt x="12193" y="42958"/>
                    <a:pt x="435" y="43195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7" name="Line 64"/>
            <p:cNvSpPr>
              <a:spLocks noChangeShapeType="1"/>
            </p:cNvSpPr>
            <p:nvPr/>
          </p:nvSpPr>
          <p:spPr bwMode="auto">
            <a:xfrm>
              <a:off x="1296" y="3792"/>
              <a:ext cx="245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8" name="Line 65"/>
            <p:cNvSpPr>
              <a:spLocks noChangeShapeType="1"/>
            </p:cNvSpPr>
            <p:nvPr/>
          </p:nvSpPr>
          <p:spPr bwMode="auto">
            <a:xfrm>
              <a:off x="3994" y="1113"/>
              <a:ext cx="1392" cy="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9" name="Arc 66"/>
            <p:cNvSpPr>
              <a:spLocks/>
            </p:cNvSpPr>
            <p:nvPr/>
          </p:nvSpPr>
          <p:spPr bwMode="auto">
            <a:xfrm rot="16200000">
              <a:off x="4370" y="815"/>
              <a:ext cx="294" cy="295"/>
            </a:xfrm>
            <a:custGeom>
              <a:avLst/>
              <a:gdLst>
                <a:gd name="G0" fmla="+- 21596 0 0"/>
                <a:gd name="G1" fmla="+- 21596 0 0"/>
                <a:gd name="G2" fmla="+- 21600 0 0"/>
                <a:gd name="T0" fmla="*/ 22003 w 43196"/>
                <a:gd name="T1" fmla="*/ 0 h 43196"/>
                <a:gd name="T2" fmla="*/ 0 w 43196"/>
                <a:gd name="T3" fmla="*/ 22013 h 43196"/>
                <a:gd name="T4" fmla="*/ 21596 w 43196"/>
                <a:gd name="T5" fmla="*/ 21596 h 43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6" h="43196" fill="none" extrusionOk="0">
                  <a:moveTo>
                    <a:pt x="22003" y="-1"/>
                  </a:moveTo>
                  <a:cubicBezTo>
                    <a:pt x="33771" y="221"/>
                    <a:pt x="43196" y="9825"/>
                    <a:pt x="43196" y="21596"/>
                  </a:cubicBezTo>
                  <a:cubicBezTo>
                    <a:pt x="43196" y="33525"/>
                    <a:pt x="33525" y="43196"/>
                    <a:pt x="21596" y="43196"/>
                  </a:cubicBezTo>
                  <a:cubicBezTo>
                    <a:pt x="9829" y="43196"/>
                    <a:pt x="227" y="33777"/>
                    <a:pt x="0" y="22012"/>
                  </a:cubicBezTo>
                </a:path>
                <a:path w="43196" h="43196" stroke="0" extrusionOk="0">
                  <a:moveTo>
                    <a:pt x="22003" y="-1"/>
                  </a:moveTo>
                  <a:cubicBezTo>
                    <a:pt x="33771" y="221"/>
                    <a:pt x="43196" y="9825"/>
                    <a:pt x="43196" y="21596"/>
                  </a:cubicBezTo>
                  <a:cubicBezTo>
                    <a:pt x="43196" y="33525"/>
                    <a:pt x="33525" y="43196"/>
                    <a:pt x="21596" y="43196"/>
                  </a:cubicBezTo>
                  <a:cubicBezTo>
                    <a:pt x="9829" y="43196"/>
                    <a:pt x="227" y="33777"/>
                    <a:pt x="0" y="22012"/>
                  </a:cubicBezTo>
                  <a:lnTo>
                    <a:pt x="21596" y="21596"/>
                  </a:lnTo>
                  <a:close/>
                </a:path>
              </a:pathLst>
            </a:custGeom>
            <a:noFill/>
            <a:ln w="1905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0" name="Arc 67"/>
            <p:cNvSpPr>
              <a:spLocks/>
            </p:cNvSpPr>
            <p:nvPr/>
          </p:nvSpPr>
          <p:spPr bwMode="auto">
            <a:xfrm rot="5400000">
              <a:off x="4073" y="1112"/>
              <a:ext cx="294" cy="295"/>
            </a:xfrm>
            <a:custGeom>
              <a:avLst/>
              <a:gdLst>
                <a:gd name="G0" fmla="+- 21596 0 0"/>
                <a:gd name="G1" fmla="+- 21596 0 0"/>
                <a:gd name="G2" fmla="+- 21600 0 0"/>
                <a:gd name="T0" fmla="*/ 22003 w 43196"/>
                <a:gd name="T1" fmla="*/ 0 h 43196"/>
                <a:gd name="T2" fmla="*/ 0 w 43196"/>
                <a:gd name="T3" fmla="*/ 22013 h 43196"/>
                <a:gd name="T4" fmla="*/ 21596 w 43196"/>
                <a:gd name="T5" fmla="*/ 21596 h 43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6" h="43196" fill="none" extrusionOk="0">
                  <a:moveTo>
                    <a:pt x="22003" y="-1"/>
                  </a:moveTo>
                  <a:cubicBezTo>
                    <a:pt x="33771" y="221"/>
                    <a:pt x="43196" y="9825"/>
                    <a:pt x="43196" y="21596"/>
                  </a:cubicBezTo>
                  <a:cubicBezTo>
                    <a:pt x="43196" y="33525"/>
                    <a:pt x="33525" y="43196"/>
                    <a:pt x="21596" y="43196"/>
                  </a:cubicBezTo>
                  <a:cubicBezTo>
                    <a:pt x="9829" y="43196"/>
                    <a:pt x="227" y="33777"/>
                    <a:pt x="0" y="22012"/>
                  </a:cubicBezTo>
                </a:path>
                <a:path w="43196" h="43196" stroke="0" extrusionOk="0">
                  <a:moveTo>
                    <a:pt x="22003" y="-1"/>
                  </a:moveTo>
                  <a:cubicBezTo>
                    <a:pt x="33771" y="221"/>
                    <a:pt x="43196" y="9825"/>
                    <a:pt x="43196" y="21596"/>
                  </a:cubicBezTo>
                  <a:cubicBezTo>
                    <a:pt x="43196" y="33525"/>
                    <a:pt x="33525" y="43196"/>
                    <a:pt x="21596" y="43196"/>
                  </a:cubicBezTo>
                  <a:cubicBezTo>
                    <a:pt x="9829" y="43196"/>
                    <a:pt x="227" y="33777"/>
                    <a:pt x="0" y="22012"/>
                  </a:cubicBezTo>
                  <a:lnTo>
                    <a:pt x="21596" y="21596"/>
                  </a:lnTo>
                  <a:close/>
                </a:path>
              </a:pathLst>
            </a:custGeom>
            <a:noFill/>
            <a:ln w="1905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1" name="Line 68"/>
            <p:cNvSpPr>
              <a:spLocks noChangeShapeType="1"/>
            </p:cNvSpPr>
            <p:nvPr/>
          </p:nvSpPr>
          <p:spPr bwMode="auto">
            <a:xfrm>
              <a:off x="4368" y="955"/>
              <a:ext cx="0" cy="32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2" name="Line 69"/>
            <p:cNvSpPr>
              <a:spLocks noChangeShapeType="1"/>
            </p:cNvSpPr>
            <p:nvPr/>
          </p:nvSpPr>
          <p:spPr bwMode="auto">
            <a:xfrm flipH="1">
              <a:off x="3265" y="1112"/>
              <a:ext cx="735" cy="413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3" name="Line 70"/>
            <p:cNvSpPr>
              <a:spLocks noChangeShapeType="1"/>
            </p:cNvSpPr>
            <p:nvPr/>
          </p:nvSpPr>
          <p:spPr bwMode="auto">
            <a:xfrm>
              <a:off x="1373" y="1850"/>
              <a:ext cx="2487" cy="39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4" name="Line 71"/>
            <p:cNvSpPr>
              <a:spLocks noChangeShapeType="1"/>
            </p:cNvSpPr>
            <p:nvPr/>
          </p:nvSpPr>
          <p:spPr bwMode="auto">
            <a:xfrm flipV="1">
              <a:off x="1373" y="1853"/>
              <a:ext cx="2004" cy="32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5" name="Arc 72"/>
            <p:cNvSpPr>
              <a:spLocks/>
            </p:cNvSpPr>
            <p:nvPr/>
          </p:nvSpPr>
          <p:spPr bwMode="auto">
            <a:xfrm>
              <a:off x="528" y="1696"/>
              <a:ext cx="757" cy="293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1509 w 31509"/>
                <a:gd name="T1" fmla="*/ 40793 h 43200"/>
                <a:gd name="T2" fmla="*/ 31439 w 31509"/>
                <a:gd name="T3" fmla="*/ 2371 h 43200"/>
                <a:gd name="T4" fmla="*/ 21600 w 31509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509" h="43200" fill="none" extrusionOk="0">
                  <a:moveTo>
                    <a:pt x="31509" y="40793"/>
                  </a:moveTo>
                  <a:cubicBezTo>
                    <a:pt x="28445" y="42374"/>
                    <a:pt x="25047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021" y="-1"/>
                    <a:pt x="28393" y="812"/>
                    <a:pt x="31438" y="2371"/>
                  </a:cubicBezTo>
                </a:path>
                <a:path w="31509" h="43200" stroke="0" extrusionOk="0">
                  <a:moveTo>
                    <a:pt x="31509" y="40793"/>
                  </a:moveTo>
                  <a:cubicBezTo>
                    <a:pt x="28445" y="42374"/>
                    <a:pt x="25047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021" y="-1"/>
                    <a:pt x="28393" y="812"/>
                    <a:pt x="31438" y="237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6" name="Line 73"/>
            <p:cNvSpPr>
              <a:spLocks noChangeShapeType="1"/>
            </p:cNvSpPr>
            <p:nvPr/>
          </p:nvSpPr>
          <p:spPr bwMode="auto">
            <a:xfrm>
              <a:off x="1277" y="1708"/>
              <a:ext cx="140" cy="20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7" name="Line 74"/>
            <p:cNvSpPr>
              <a:spLocks noChangeShapeType="1"/>
            </p:cNvSpPr>
            <p:nvPr/>
          </p:nvSpPr>
          <p:spPr bwMode="auto">
            <a:xfrm>
              <a:off x="1412" y="1907"/>
              <a:ext cx="146" cy="2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8" name="Line 75"/>
            <p:cNvSpPr>
              <a:spLocks noChangeShapeType="1"/>
            </p:cNvSpPr>
            <p:nvPr/>
          </p:nvSpPr>
          <p:spPr bwMode="auto">
            <a:xfrm flipV="1">
              <a:off x="1558" y="1898"/>
              <a:ext cx="438" cy="3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9" name="Line 76"/>
            <p:cNvSpPr>
              <a:spLocks noChangeShapeType="1"/>
            </p:cNvSpPr>
            <p:nvPr/>
          </p:nvSpPr>
          <p:spPr bwMode="auto">
            <a:xfrm>
              <a:off x="1280" y="1968"/>
              <a:ext cx="136" cy="15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0" name="Line 77"/>
            <p:cNvSpPr>
              <a:spLocks noChangeShapeType="1"/>
            </p:cNvSpPr>
            <p:nvPr/>
          </p:nvSpPr>
          <p:spPr bwMode="auto">
            <a:xfrm>
              <a:off x="1991" y="1896"/>
              <a:ext cx="1352" cy="22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1" name="Line 78"/>
            <p:cNvSpPr>
              <a:spLocks noChangeShapeType="1"/>
            </p:cNvSpPr>
            <p:nvPr/>
          </p:nvSpPr>
          <p:spPr bwMode="auto">
            <a:xfrm flipV="1">
              <a:off x="1408" y="1900"/>
              <a:ext cx="1351" cy="21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2" name="Line 79"/>
            <p:cNvSpPr>
              <a:spLocks noChangeShapeType="1"/>
            </p:cNvSpPr>
            <p:nvPr/>
          </p:nvSpPr>
          <p:spPr bwMode="auto">
            <a:xfrm>
              <a:off x="2755" y="1899"/>
              <a:ext cx="434" cy="3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3" name="Line 80"/>
            <p:cNvSpPr>
              <a:spLocks noChangeShapeType="1"/>
            </p:cNvSpPr>
            <p:nvPr/>
          </p:nvSpPr>
          <p:spPr bwMode="auto">
            <a:xfrm flipH="1">
              <a:off x="3337" y="1969"/>
              <a:ext cx="131" cy="14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4" name="Line 81"/>
            <p:cNvSpPr>
              <a:spLocks noChangeShapeType="1"/>
            </p:cNvSpPr>
            <p:nvPr/>
          </p:nvSpPr>
          <p:spPr bwMode="auto">
            <a:xfrm flipH="1">
              <a:off x="3337" y="1714"/>
              <a:ext cx="135" cy="19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5" name="Line 82"/>
            <p:cNvSpPr>
              <a:spLocks noChangeShapeType="1"/>
            </p:cNvSpPr>
            <p:nvPr/>
          </p:nvSpPr>
          <p:spPr bwMode="auto">
            <a:xfrm flipH="1">
              <a:off x="3190" y="1908"/>
              <a:ext cx="148" cy="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6" name="Line 83"/>
            <p:cNvSpPr>
              <a:spLocks noChangeShapeType="1"/>
            </p:cNvSpPr>
            <p:nvPr/>
          </p:nvSpPr>
          <p:spPr bwMode="auto">
            <a:xfrm>
              <a:off x="1375" y="1506"/>
              <a:ext cx="2005" cy="322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7" name="Line 84"/>
            <p:cNvSpPr>
              <a:spLocks noChangeShapeType="1"/>
            </p:cNvSpPr>
            <p:nvPr/>
          </p:nvSpPr>
          <p:spPr bwMode="auto">
            <a:xfrm flipV="1">
              <a:off x="1373" y="1506"/>
              <a:ext cx="2004" cy="322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8" name="Arc 85"/>
            <p:cNvSpPr>
              <a:spLocks/>
            </p:cNvSpPr>
            <p:nvPr/>
          </p:nvSpPr>
          <p:spPr bwMode="auto">
            <a:xfrm rot="10800000">
              <a:off x="3462" y="1698"/>
              <a:ext cx="768" cy="293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1697 w 31960"/>
                <a:gd name="T1" fmla="*/ 40695 h 43200"/>
                <a:gd name="T2" fmla="*/ 31960 w 31960"/>
                <a:gd name="T3" fmla="*/ 2646 h 43200"/>
                <a:gd name="T4" fmla="*/ 21600 w 3196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960" h="43200" fill="none" extrusionOk="0">
                  <a:moveTo>
                    <a:pt x="31696" y="40694"/>
                  </a:moveTo>
                  <a:cubicBezTo>
                    <a:pt x="28585" y="42340"/>
                    <a:pt x="25119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220" y="-1"/>
                    <a:pt x="28782" y="910"/>
                    <a:pt x="31959" y="2646"/>
                  </a:cubicBezTo>
                </a:path>
                <a:path w="31960" h="43200" stroke="0" extrusionOk="0">
                  <a:moveTo>
                    <a:pt x="31696" y="40694"/>
                  </a:moveTo>
                  <a:cubicBezTo>
                    <a:pt x="28585" y="42340"/>
                    <a:pt x="25119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220" y="-1"/>
                    <a:pt x="28782" y="910"/>
                    <a:pt x="31959" y="2646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9" name="Arc 86"/>
            <p:cNvSpPr>
              <a:spLocks/>
            </p:cNvSpPr>
            <p:nvPr/>
          </p:nvSpPr>
          <p:spPr bwMode="auto">
            <a:xfrm>
              <a:off x="533" y="1494"/>
              <a:ext cx="853" cy="348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0055 w 30055"/>
                <a:gd name="T1" fmla="*/ 41476 h 43200"/>
                <a:gd name="T2" fmla="*/ 30013 w 30055"/>
                <a:gd name="T3" fmla="*/ 1706 h 43200"/>
                <a:gd name="T4" fmla="*/ 21600 w 3005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055" h="43200" fill="none" extrusionOk="0">
                  <a:moveTo>
                    <a:pt x="30055" y="41476"/>
                  </a:moveTo>
                  <a:cubicBezTo>
                    <a:pt x="27381" y="42613"/>
                    <a:pt x="24505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490" y="-1"/>
                    <a:pt x="27351" y="580"/>
                    <a:pt x="30013" y="1705"/>
                  </a:cubicBezTo>
                </a:path>
                <a:path w="30055" h="43200" stroke="0" extrusionOk="0">
                  <a:moveTo>
                    <a:pt x="30055" y="41476"/>
                  </a:moveTo>
                  <a:cubicBezTo>
                    <a:pt x="27381" y="42613"/>
                    <a:pt x="24505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490" y="-1"/>
                    <a:pt x="27351" y="580"/>
                    <a:pt x="30013" y="170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0" name="Arc 87"/>
            <p:cNvSpPr>
              <a:spLocks/>
            </p:cNvSpPr>
            <p:nvPr/>
          </p:nvSpPr>
          <p:spPr bwMode="auto">
            <a:xfrm rot="10800000">
              <a:off x="3372" y="1494"/>
              <a:ext cx="853" cy="348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0055 w 30055"/>
                <a:gd name="T1" fmla="*/ 41476 h 43200"/>
                <a:gd name="T2" fmla="*/ 30013 w 30055"/>
                <a:gd name="T3" fmla="*/ 1706 h 43200"/>
                <a:gd name="T4" fmla="*/ 21600 w 3005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055" h="43200" fill="none" extrusionOk="0">
                  <a:moveTo>
                    <a:pt x="30055" y="41476"/>
                  </a:moveTo>
                  <a:cubicBezTo>
                    <a:pt x="27381" y="42613"/>
                    <a:pt x="24505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490" y="-1"/>
                    <a:pt x="27351" y="580"/>
                    <a:pt x="30013" y="1705"/>
                  </a:cubicBezTo>
                </a:path>
                <a:path w="30055" h="43200" stroke="0" extrusionOk="0">
                  <a:moveTo>
                    <a:pt x="30055" y="41476"/>
                  </a:moveTo>
                  <a:cubicBezTo>
                    <a:pt x="27381" y="42613"/>
                    <a:pt x="24505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490" y="-1"/>
                    <a:pt x="27351" y="580"/>
                    <a:pt x="30013" y="170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1" name="Rectangle 88"/>
            <p:cNvSpPr>
              <a:spLocks noChangeArrowheads="1"/>
            </p:cNvSpPr>
            <p:nvPr/>
          </p:nvSpPr>
          <p:spPr bwMode="auto">
            <a:xfrm>
              <a:off x="680" y="3009"/>
              <a:ext cx="232" cy="12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2" name="Line 89"/>
            <p:cNvSpPr>
              <a:spLocks noChangeShapeType="1"/>
            </p:cNvSpPr>
            <p:nvPr/>
          </p:nvSpPr>
          <p:spPr bwMode="auto">
            <a:xfrm rot="10800000">
              <a:off x="4176" y="2606"/>
              <a:ext cx="0" cy="5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3" name="Line 90"/>
            <p:cNvSpPr>
              <a:spLocks noChangeShapeType="1"/>
            </p:cNvSpPr>
            <p:nvPr/>
          </p:nvSpPr>
          <p:spPr bwMode="auto">
            <a:xfrm>
              <a:off x="4032" y="3456"/>
              <a:ext cx="0" cy="5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4" name="Rectangle 91"/>
            <p:cNvSpPr>
              <a:spLocks noChangeArrowheads="1"/>
            </p:cNvSpPr>
            <p:nvPr/>
          </p:nvSpPr>
          <p:spPr bwMode="auto">
            <a:xfrm>
              <a:off x="1549" y="3016"/>
              <a:ext cx="2031" cy="127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5" name="Rectangle 92"/>
            <p:cNvSpPr>
              <a:spLocks noChangeArrowheads="1"/>
            </p:cNvSpPr>
            <p:nvPr/>
          </p:nvSpPr>
          <p:spPr bwMode="auto">
            <a:xfrm>
              <a:off x="1549" y="3744"/>
              <a:ext cx="2031" cy="127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6" name="Rectangle 93"/>
            <p:cNvSpPr>
              <a:spLocks noChangeArrowheads="1"/>
            </p:cNvSpPr>
            <p:nvPr/>
          </p:nvSpPr>
          <p:spPr bwMode="auto">
            <a:xfrm>
              <a:off x="4827" y="1047"/>
              <a:ext cx="359" cy="12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7" name="Rectangle 94"/>
            <p:cNvSpPr>
              <a:spLocks noChangeArrowheads="1"/>
            </p:cNvSpPr>
            <p:nvPr/>
          </p:nvSpPr>
          <p:spPr bwMode="auto">
            <a:xfrm>
              <a:off x="5337" y="1047"/>
              <a:ext cx="127" cy="12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8" name="Oval 95"/>
            <p:cNvSpPr>
              <a:spLocks noChangeArrowheads="1"/>
            </p:cNvSpPr>
            <p:nvPr/>
          </p:nvSpPr>
          <p:spPr bwMode="auto">
            <a:xfrm>
              <a:off x="2941" y="1881"/>
              <a:ext cx="69" cy="69"/>
            </a:xfrm>
            <a:prstGeom prst="ellipse">
              <a:avLst/>
            </a:pr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9" name="Oval 96"/>
            <p:cNvSpPr>
              <a:spLocks noChangeArrowheads="1"/>
            </p:cNvSpPr>
            <p:nvPr/>
          </p:nvSpPr>
          <p:spPr bwMode="auto">
            <a:xfrm>
              <a:off x="1750" y="1881"/>
              <a:ext cx="69" cy="69"/>
            </a:xfrm>
            <a:prstGeom prst="ellipse">
              <a:avLst/>
            </a:pr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" t="6418" r="2235"/>
          <a:stretch/>
        </p:blipFill>
        <p:spPr>
          <a:xfrm>
            <a:off x="4368" y="809896"/>
            <a:ext cx="2862102" cy="2185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22657E-7 L -0.33021 -0.0002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38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10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0.33802 -0.00023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92" y="-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52" grpId="0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New Ion Complex</a:t>
            </a:r>
          </a:p>
        </p:txBody>
      </p:sp>
      <p:graphicFrame>
        <p:nvGraphicFramePr>
          <p:cNvPr id="14528" name="Group 192"/>
          <p:cNvGraphicFramePr>
            <a:graphicFrameLocks noGrp="1"/>
          </p:cNvGraphicFramePr>
          <p:nvPr/>
        </p:nvGraphicFramePr>
        <p:xfrm>
          <a:off x="526505" y="4728883"/>
          <a:ext cx="7877907" cy="1676400"/>
        </p:xfrm>
        <a:graphic>
          <a:graphicData uri="http://schemas.openxmlformats.org/drawingml/2006/table">
            <a:tbl>
              <a:tblPr/>
              <a:tblGrid>
                <a:gridCol w="1504001"/>
                <a:gridCol w="2245659"/>
                <a:gridCol w="1922929"/>
                <a:gridCol w="2205318"/>
              </a:tblGrid>
              <a:tr h="20092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Components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Max. energy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GeV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/u)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Electron Cooling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Process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00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SRF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linac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0.2  (0.08)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Stripping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9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Pre-booster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  (1.2)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Accumulating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9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Large booster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  (8)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Stacking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9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collider 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 (40)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Multi-phased/ERL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Coasting/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rebunching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62" name="TextBox 58"/>
          <p:cNvSpPr txBox="1">
            <a:spLocks noChangeArrowheads="1"/>
          </p:cNvSpPr>
          <p:nvPr/>
        </p:nvSpPr>
        <p:spPr bwMode="auto">
          <a:xfrm>
            <a:off x="76200" y="822930"/>
            <a:ext cx="8763000" cy="191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1775" lvl="1" indent="-231775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Goals: covering all required ion species &amp; energies, matching phase-space structures</a:t>
            </a:r>
          </a:p>
          <a:p>
            <a:pPr marL="231775" lvl="1" indent="-231775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Challenges:    beam formation </a:t>
            </a:r>
            <a:r>
              <a:rPr lang="en-US" sz="17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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700" i="1" dirty="0" smtClean="0">
                <a:latin typeface="Arial" pitchFamily="34" charset="0"/>
                <a:cs typeface="Arial" pitchFamily="34" charset="0"/>
              </a:rPr>
              <a:t>space charge effect at low energy </a:t>
            </a:r>
          </a:p>
          <a:p>
            <a:pPr marL="688975" lvl="2" indent="-231775">
              <a:spcAft>
                <a:spcPts val="400"/>
              </a:spcAft>
            </a:pPr>
            <a:r>
              <a:rPr lang="en-US" sz="1700" i="1" dirty="0" smtClean="0">
                <a:latin typeface="Arial" pitchFamily="34" charset="0"/>
                <a:cs typeface="Arial" pitchFamily="34" charset="0"/>
              </a:rPr>
              <a:t>		            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maintaining beam phase density </a:t>
            </a:r>
            <a:r>
              <a:rPr lang="en-US" sz="17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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700" i="1" dirty="0" smtClean="0">
                <a:latin typeface="Arial" pitchFamily="34" charset="0"/>
                <a:cs typeface="Arial" pitchFamily="34" charset="0"/>
              </a:rPr>
              <a:t>intra-beam scatterings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231775" lvl="1" indent="-231775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Low energy DC electron cooling for assisting accumulation of heavy ions</a:t>
            </a:r>
          </a:p>
          <a:p>
            <a:pPr marL="231775" lvl="1" indent="-231775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SRF </a:t>
            </a:r>
            <a:r>
              <a:rPr lang="en-US" sz="1700" dirty="0" err="1" smtClean="0">
                <a:latin typeface="Arial" pitchFamily="34" charset="0"/>
                <a:cs typeface="Arial" pitchFamily="34" charset="0"/>
              </a:rPr>
              <a:t>linac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 and boosters. No transition energy crossing in all rings.</a:t>
            </a:r>
          </a:p>
          <a:p>
            <a:pPr marL="231775" lvl="1" indent="-231775">
              <a:spcAft>
                <a:spcPts val="400"/>
              </a:spcAft>
              <a:buFont typeface="Arial" pitchFamily="34" charset="0"/>
              <a:buChar char="•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High energy electron cooling </a:t>
            </a: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228600" y="3204751"/>
            <a:ext cx="8534399" cy="1457495"/>
            <a:chOff x="205324" y="1575068"/>
            <a:chExt cx="3451803" cy="509448"/>
          </a:xfrm>
        </p:grpSpPr>
        <p:cxnSp>
          <p:nvCxnSpPr>
            <p:cNvPr id="14463" name="Straight Connector 5"/>
            <p:cNvCxnSpPr>
              <a:cxnSpLocks noChangeShapeType="1"/>
              <a:endCxn id="14476" idx="3"/>
            </p:cNvCxnSpPr>
            <p:nvPr/>
          </p:nvCxnSpPr>
          <p:spPr bwMode="auto">
            <a:xfrm>
              <a:off x="325814" y="1796868"/>
              <a:ext cx="2930658" cy="54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sp>
          <p:nvSpPr>
            <p:cNvPr id="14464" name="Rectangle 6"/>
            <p:cNvSpPr>
              <a:spLocks noChangeArrowheads="1"/>
            </p:cNvSpPr>
            <p:nvPr/>
          </p:nvSpPr>
          <p:spPr bwMode="auto">
            <a:xfrm>
              <a:off x="325832" y="1720019"/>
              <a:ext cx="172987" cy="153205"/>
            </a:xfrm>
            <a:prstGeom prst="rect">
              <a:avLst/>
            </a:prstGeom>
            <a:solidFill>
              <a:srgbClr val="00B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65" name="Rectangle 7"/>
            <p:cNvSpPr>
              <a:spLocks noChangeArrowheads="1"/>
            </p:cNvSpPr>
            <p:nvPr/>
          </p:nvSpPr>
          <p:spPr bwMode="auto">
            <a:xfrm>
              <a:off x="709506" y="1715892"/>
              <a:ext cx="507833" cy="160322"/>
            </a:xfrm>
            <a:prstGeom prst="rect">
              <a:avLst/>
            </a:prstGeom>
            <a:solidFill>
              <a:srgbClr val="00B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 b="1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Group 30"/>
            <p:cNvGrpSpPr>
              <a:grpSpLocks/>
            </p:cNvGrpSpPr>
            <p:nvPr/>
          </p:nvGrpSpPr>
          <p:grpSpPr bwMode="auto">
            <a:xfrm>
              <a:off x="1420972" y="1612168"/>
              <a:ext cx="376323" cy="371445"/>
              <a:chOff x="1676400" y="1295399"/>
              <a:chExt cx="609600" cy="609600"/>
            </a:xfrm>
          </p:grpSpPr>
          <p:cxnSp>
            <p:nvCxnSpPr>
              <p:cNvPr id="14500" name="Straight Connector 41"/>
              <p:cNvCxnSpPr>
                <a:cxnSpLocks noChangeShapeType="1"/>
              </p:cNvCxnSpPr>
              <p:nvPr/>
            </p:nvCxnSpPr>
            <p:spPr bwMode="auto">
              <a:xfrm rot="5400000">
                <a:off x="1828800" y="1600199"/>
                <a:ext cx="30480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4" name="Group 23"/>
              <p:cNvGrpSpPr>
                <a:grpSpLocks/>
              </p:cNvGrpSpPr>
              <p:nvPr/>
            </p:nvGrpSpPr>
            <p:grpSpPr bwMode="auto">
              <a:xfrm>
                <a:off x="1981200" y="1295399"/>
                <a:ext cx="304800" cy="304800"/>
                <a:chOff x="2971800" y="1295400"/>
                <a:chExt cx="304800" cy="304800"/>
              </a:xfrm>
            </p:grpSpPr>
            <p:sp>
              <p:nvSpPr>
                <p:cNvPr id="49" name="Arc 20"/>
                <p:cNvSpPr/>
                <p:nvPr/>
              </p:nvSpPr>
              <p:spPr bwMode="auto">
                <a:xfrm>
                  <a:off x="2972757" y="1296587"/>
                  <a:ext cx="303444" cy="304816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Arc 21"/>
                <p:cNvSpPr/>
                <p:nvPr/>
              </p:nvSpPr>
              <p:spPr bwMode="auto">
                <a:xfrm rot="16200000">
                  <a:off x="2972072" y="1297272"/>
                  <a:ext cx="304816" cy="303444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" name="Arc 50"/>
                <p:cNvSpPr/>
                <p:nvPr/>
              </p:nvSpPr>
              <p:spPr bwMode="auto">
                <a:xfrm rot="5400000">
                  <a:off x="2972072" y="1297272"/>
                  <a:ext cx="304816" cy="303444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5" name="Group 24"/>
              <p:cNvGrpSpPr>
                <a:grpSpLocks/>
              </p:cNvGrpSpPr>
              <p:nvPr/>
            </p:nvGrpSpPr>
            <p:grpSpPr bwMode="auto">
              <a:xfrm rot="10800000">
                <a:off x="1676400" y="1600199"/>
                <a:ext cx="304800" cy="304800"/>
                <a:chOff x="2971800" y="1295400"/>
                <a:chExt cx="304800" cy="304800"/>
              </a:xfrm>
            </p:grpSpPr>
            <p:sp>
              <p:nvSpPr>
                <p:cNvPr id="46" name="Arc 45"/>
                <p:cNvSpPr/>
                <p:nvPr/>
              </p:nvSpPr>
              <p:spPr bwMode="auto">
                <a:xfrm>
                  <a:off x="2970843" y="1294182"/>
                  <a:ext cx="306015" cy="304815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" name="Arc 46"/>
                <p:cNvSpPr/>
                <p:nvPr/>
              </p:nvSpPr>
              <p:spPr bwMode="auto">
                <a:xfrm rot="16200000">
                  <a:off x="2971444" y="1293581"/>
                  <a:ext cx="304815" cy="306015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" name="Arc 47"/>
                <p:cNvSpPr/>
                <p:nvPr/>
              </p:nvSpPr>
              <p:spPr bwMode="auto">
                <a:xfrm rot="5400000">
                  <a:off x="2971444" y="1293581"/>
                  <a:ext cx="304815" cy="306015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4503" name="Straight Connector 44"/>
              <p:cNvCxnSpPr>
                <a:cxnSpLocks noChangeShapeType="1"/>
              </p:cNvCxnSpPr>
              <p:nvPr/>
            </p:nvCxnSpPr>
            <p:spPr bwMode="auto">
              <a:xfrm rot="10800000">
                <a:off x="1828800" y="1600200"/>
                <a:ext cx="30480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6" name="Group 31"/>
            <p:cNvGrpSpPr>
              <a:grpSpLocks/>
            </p:cNvGrpSpPr>
            <p:nvPr/>
          </p:nvGrpSpPr>
          <p:grpSpPr bwMode="auto">
            <a:xfrm>
              <a:off x="2197608" y="1575068"/>
              <a:ext cx="469392" cy="443600"/>
              <a:chOff x="1676400" y="1295399"/>
              <a:chExt cx="609600" cy="609600"/>
            </a:xfrm>
          </p:grpSpPr>
          <p:cxnSp>
            <p:nvCxnSpPr>
              <p:cNvPr id="14490" name="Straight Connector 31"/>
              <p:cNvCxnSpPr>
                <a:cxnSpLocks noChangeShapeType="1"/>
              </p:cNvCxnSpPr>
              <p:nvPr/>
            </p:nvCxnSpPr>
            <p:spPr bwMode="auto">
              <a:xfrm rot="5400000">
                <a:off x="1828800" y="1600199"/>
                <a:ext cx="30480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7" name="Group 23"/>
              <p:cNvGrpSpPr>
                <a:grpSpLocks/>
              </p:cNvGrpSpPr>
              <p:nvPr/>
            </p:nvGrpSpPr>
            <p:grpSpPr bwMode="auto">
              <a:xfrm>
                <a:off x="1981200" y="1295399"/>
                <a:ext cx="304800" cy="304800"/>
                <a:chOff x="2971800" y="1295400"/>
                <a:chExt cx="304800" cy="304800"/>
              </a:xfrm>
            </p:grpSpPr>
            <p:sp>
              <p:nvSpPr>
                <p:cNvPr id="39" name="Arc 38"/>
                <p:cNvSpPr/>
                <p:nvPr/>
              </p:nvSpPr>
              <p:spPr bwMode="auto">
                <a:xfrm>
                  <a:off x="2971470" y="1295021"/>
                  <a:ext cx="305130" cy="305409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Arc 39"/>
                <p:cNvSpPr/>
                <p:nvPr/>
              </p:nvSpPr>
              <p:spPr bwMode="auto">
                <a:xfrm rot="16200000">
                  <a:off x="2971331" y="1295160"/>
                  <a:ext cx="305409" cy="305130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" name="Arc 40"/>
                <p:cNvSpPr/>
                <p:nvPr/>
              </p:nvSpPr>
              <p:spPr bwMode="auto">
                <a:xfrm rot="5400000">
                  <a:off x="2971331" y="1295160"/>
                  <a:ext cx="305409" cy="305130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" name="Group 24"/>
              <p:cNvGrpSpPr>
                <a:grpSpLocks/>
              </p:cNvGrpSpPr>
              <p:nvPr/>
            </p:nvGrpSpPr>
            <p:grpSpPr bwMode="auto">
              <a:xfrm rot="10800000">
                <a:off x="1676400" y="1600199"/>
                <a:ext cx="304800" cy="304800"/>
                <a:chOff x="2971800" y="1295400"/>
                <a:chExt cx="304800" cy="304800"/>
              </a:xfrm>
            </p:grpSpPr>
            <p:sp>
              <p:nvSpPr>
                <p:cNvPr id="36" name="Arc 35"/>
                <p:cNvSpPr/>
                <p:nvPr/>
              </p:nvSpPr>
              <p:spPr bwMode="auto">
                <a:xfrm>
                  <a:off x="2972130" y="1294562"/>
                  <a:ext cx="305130" cy="305409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" name="Arc 36"/>
                <p:cNvSpPr/>
                <p:nvPr/>
              </p:nvSpPr>
              <p:spPr bwMode="auto">
                <a:xfrm rot="16200000">
                  <a:off x="2971990" y="1294701"/>
                  <a:ext cx="305409" cy="305130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" name="Arc 37"/>
                <p:cNvSpPr/>
                <p:nvPr/>
              </p:nvSpPr>
              <p:spPr bwMode="auto">
                <a:xfrm rot="5400000">
                  <a:off x="2971990" y="1294701"/>
                  <a:ext cx="305409" cy="305130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4493" name="Straight Connector 34"/>
              <p:cNvCxnSpPr>
                <a:cxnSpLocks noChangeShapeType="1"/>
              </p:cNvCxnSpPr>
              <p:nvPr/>
            </p:nvCxnSpPr>
            <p:spPr bwMode="auto">
              <a:xfrm rot="10800000">
                <a:off x="1828800" y="1600200"/>
                <a:ext cx="30480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9" name="Group 42"/>
            <p:cNvGrpSpPr>
              <a:grpSpLocks/>
            </p:cNvGrpSpPr>
            <p:nvPr/>
          </p:nvGrpSpPr>
          <p:grpSpPr bwMode="auto">
            <a:xfrm>
              <a:off x="3070834" y="1575068"/>
              <a:ext cx="469392" cy="443600"/>
              <a:chOff x="1676400" y="1295399"/>
              <a:chExt cx="609600" cy="609600"/>
            </a:xfrm>
          </p:grpSpPr>
          <p:cxnSp>
            <p:nvCxnSpPr>
              <p:cNvPr id="14480" name="Straight Connector 21"/>
              <p:cNvCxnSpPr>
                <a:cxnSpLocks noChangeShapeType="1"/>
              </p:cNvCxnSpPr>
              <p:nvPr/>
            </p:nvCxnSpPr>
            <p:spPr bwMode="auto">
              <a:xfrm rot="5400000">
                <a:off x="1828800" y="1600199"/>
                <a:ext cx="30480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10" name="Group 23"/>
              <p:cNvGrpSpPr>
                <a:grpSpLocks/>
              </p:cNvGrpSpPr>
              <p:nvPr/>
            </p:nvGrpSpPr>
            <p:grpSpPr bwMode="auto">
              <a:xfrm>
                <a:off x="1981200" y="1295399"/>
                <a:ext cx="304800" cy="304800"/>
                <a:chOff x="2971800" y="1295400"/>
                <a:chExt cx="304800" cy="304800"/>
              </a:xfrm>
            </p:grpSpPr>
            <p:sp>
              <p:nvSpPr>
                <p:cNvPr id="29" name="Arc 28"/>
                <p:cNvSpPr/>
                <p:nvPr/>
              </p:nvSpPr>
              <p:spPr bwMode="auto">
                <a:xfrm>
                  <a:off x="2971339" y="1295021"/>
                  <a:ext cx="305130" cy="305409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" name="Arc 29"/>
                <p:cNvSpPr/>
                <p:nvPr/>
              </p:nvSpPr>
              <p:spPr bwMode="auto">
                <a:xfrm rot="16200000">
                  <a:off x="2971200" y="1295160"/>
                  <a:ext cx="305409" cy="305130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" name="Arc 30"/>
                <p:cNvSpPr/>
                <p:nvPr/>
              </p:nvSpPr>
              <p:spPr bwMode="auto">
                <a:xfrm rot="5400000">
                  <a:off x="2971200" y="1295160"/>
                  <a:ext cx="305409" cy="305130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1" name="Group 24"/>
              <p:cNvGrpSpPr>
                <a:grpSpLocks/>
              </p:cNvGrpSpPr>
              <p:nvPr/>
            </p:nvGrpSpPr>
            <p:grpSpPr bwMode="auto">
              <a:xfrm rot="10800000">
                <a:off x="1676400" y="1600199"/>
                <a:ext cx="304800" cy="304800"/>
                <a:chOff x="2971800" y="1295400"/>
                <a:chExt cx="304800" cy="304800"/>
              </a:xfrm>
            </p:grpSpPr>
            <p:sp>
              <p:nvSpPr>
                <p:cNvPr id="26" name="Arc 25"/>
                <p:cNvSpPr/>
                <p:nvPr/>
              </p:nvSpPr>
              <p:spPr bwMode="auto">
                <a:xfrm>
                  <a:off x="2972261" y="1294562"/>
                  <a:ext cx="305130" cy="305409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" name="Arc 26"/>
                <p:cNvSpPr/>
                <p:nvPr/>
              </p:nvSpPr>
              <p:spPr bwMode="auto">
                <a:xfrm rot="16200000">
                  <a:off x="2972122" y="1294701"/>
                  <a:ext cx="305409" cy="305130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" name="Arc 27"/>
                <p:cNvSpPr/>
                <p:nvPr/>
              </p:nvSpPr>
              <p:spPr bwMode="auto">
                <a:xfrm rot="5400000">
                  <a:off x="2972122" y="1294701"/>
                  <a:ext cx="305409" cy="305130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4483" name="Straight Connector 24"/>
              <p:cNvCxnSpPr>
                <a:cxnSpLocks noChangeShapeType="1"/>
              </p:cNvCxnSpPr>
              <p:nvPr/>
            </p:nvCxnSpPr>
            <p:spPr bwMode="auto">
              <a:xfrm rot="10800000">
                <a:off x="1828800" y="1600200"/>
                <a:ext cx="30480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14470" name="TextBox 12"/>
            <p:cNvSpPr txBox="1">
              <a:spLocks noChangeArrowheads="1"/>
            </p:cNvSpPr>
            <p:nvPr/>
          </p:nvSpPr>
          <p:spPr bwMode="auto">
            <a:xfrm>
              <a:off x="205324" y="1852694"/>
              <a:ext cx="417982" cy="1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ion sources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71" name="TextBox 13"/>
            <p:cNvSpPr txBox="1">
              <a:spLocks noChangeArrowheads="1"/>
            </p:cNvSpPr>
            <p:nvPr/>
          </p:nvSpPr>
          <p:spPr bwMode="auto">
            <a:xfrm>
              <a:off x="667277" y="1893388"/>
              <a:ext cx="570171" cy="107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latin typeface="Arial" pitchFamily="34" charset="0"/>
                  <a:cs typeface="Arial" pitchFamily="34" charset="0"/>
                </a:rPr>
                <a:t>SRF </a:t>
              </a:r>
              <a:r>
                <a:rPr lang="en-US" sz="1400" b="1" dirty="0" err="1" smtClean="0">
                  <a:latin typeface="Arial" pitchFamily="34" charset="0"/>
                  <a:cs typeface="Arial" pitchFamily="34" charset="0"/>
                </a:rPr>
                <a:t>Linac</a:t>
              </a:r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72" name="TextBox 14"/>
            <p:cNvSpPr txBox="1">
              <a:spLocks noChangeArrowheads="1"/>
            </p:cNvSpPr>
            <p:nvPr/>
          </p:nvSpPr>
          <p:spPr bwMode="auto">
            <a:xfrm>
              <a:off x="1131946" y="1976937"/>
              <a:ext cx="932589" cy="107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pre-booster</a:t>
              </a:r>
            </a:p>
          </p:txBody>
        </p:sp>
        <p:sp>
          <p:nvSpPr>
            <p:cNvPr id="14473" name="TextBox 15"/>
            <p:cNvSpPr txBox="1">
              <a:spLocks noChangeArrowheads="1"/>
            </p:cNvSpPr>
            <p:nvPr/>
          </p:nvSpPr>
          <p:spPr bwMode="auto">
            <a:xfrm>
              <a:off x="2362701" y="1788146"/>
              <a:ext cx="462295" cy="1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Large booster</a:t>
              </a:r>
            </a:p>
          </p:txBody>
        </p:sp>
        <p:sp>
          <p:nvSpPr>
            <p:cNvPr id="14474" name="TextBox 16"/>
            <p:cNvSpPr txBox="1">
              <a:spLocks noChangeArrowheads="1"/>
            </p:cNvSpPr>
            <p:nvPr/>
          </p:nvSpPr>
          <p:spPr bwMode="auto">
            <a:xfrm>
              <a:off x="3287291" y="1802292"/>
              <a:ext cx="369836" cy="1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collider </a:t>
              </a:r>
              <a:r>
                <a:rPr lang="en-US" sz="1400" b="1" dirty="0">
                  <a:latin typeface="Arial" pitchFamily="34" charset="0"/>
                  <a:cs typeface="Arial" pitchFamily="34" charset="0"/>
                </a:rPr>
                <a:t>ring</a:t>
              </a:r>
            </a:p>
          </p:txBody>
        </p:sp>
        <p:sp>
          <p:nvSpPr>
            <p:cNvPr id="14475" name="Rectangle 17"/>
            <p:cNvSpPr>
              <a:spLocks noChangeArrowheads="1"/>
            </p:cNvSpPr>
            <p:nvPr/>
          </p:nvSpPr>
          <p:spPr bwMode="auto">
            <a:xfrm>
              <a:off x="1646662" y="1768831"/>
              <a:ext cx="58674" cy="49289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76" name="Rectangle 18"/>
            <p:cNvSpPr>
              <a:spLocks noChangeArrowheads="1"/>
            </p:cNvSpPr>
            <p:nvPr/>
          </p:nvSpPr>
          <p:spPr bwMode="auto">
            <a:xfrm>
              <a:off x="3164013" y="1773310"/>
              <a:ext cx="92459" cy="48203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 b="1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524000" y="6400800"/>
            <a:ext cx="7267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* Numbers in parentheses represent energies per nucleon for heavy ions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ounded Rectangular Callout 52"/>
          <p:cNvSpPr/>
          <p:nvPr/>
        </p:nvSpPr>
        <p:spPr bwMode="auto">
          <a:xfrm>
            <a:off x="1981200" y="2913530"/>
            <a:ext cx="1676400" cy="526683"/>
          </a:xfrm>
          <a:prstGeom prst="wedgeRoundRectCallout">
            <a:avLst>
              <a:gd name="adj1" fmla="val 57441"/>
              <a:gd name="adj2" fmla="val 119241"/>
              <a:gd name="adj3" fmla="val 16667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Low Energy DC electron cooling </a:t>
            </a:r>
          </a:p>
        </p:txBody>
      </p:sp>
      <p:sp>
        <p:nvSpPr>
          <p:cNvPr id="54" name="Rounded Rectangular Callout 53"/>
          <p:cNvSpPr/>
          <p:nvPr/>
        </p:nvSpPr>
        <p:spPr bwMode="auto">
          <a:xfrm>
            <a:off x="6503894" y="2947142"/>
            <a:ext cx="1371600" cy="526682"/>
          </a:xfrm>
          <a:prstGeom prst="wedgeRoundRectCallout">
            <a:avLst>
              <a:gd name="adj1" fmla="val 29888"/>
              <a:gd name="adj2" fmla="val 109124"/>
              <a:gd name="adj3" fmla="val 16667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ERL electron cooling</a:t>
            </a:r>
          </a:p>
        </p:txBody>
      </p:sp>
      <p:sp>
        <p:nvSpPr>
          <p:cNvPr id="52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Y. Zhang, IMP Seminar</a:t>
            </a:r>
            <a:endParaRPr lang="en-US" dirty="0"/>
          </a:p>
        </p:txBody>
      </p:sp>
      <p:sp>
        <p:nvSpPr>
          <p:cNvPr id="5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066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521F2B-DDB1-4D52-AD09-DEE4A6FD7102}" type="slidenum">
              <a:rPr lang="en-US" sz="2000" b="1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26895"/>
            <a:ext cx="9144000" cy="632011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33CC"/>
                </a:solidFill>
              </a:rPr>
              <a:t>MEIC </a:t>
            </a:r>
            <a:r>
              <a:rPr lang="en-US" sz="40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Design Point Parameters</a:t>
            </a:r>
          </a:p>
        </p:txBody>
      </p:sp>
      <p:graphicFrame>
        <p:nvGraphicFramePr>
          <p:cNvPr id="15451" name="Group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739469"/>
              </p:ext>
            </p:extLst>
          </p:nvPr>
        </p:nvGraphicFramePr>
        <p:xfrm>
          <a:off x="242047" y="838418"/>
          <a:ext cx="8686800" cy="5273040"/>
        </p:xfrm>
        <a:graphic>
          <a:graphicData uri="http://schemas.openxmlformats.org/drawingml/2006/table">
            <a:tbl>
              <a:tblPr/>
              <a:tblGrid>
                <a:gridCol w="3052482"/>
                <a:gridCol w="893254"/>
                <a:gridCol w="1081024"/>
                <a:gridCol w="1135075"/>
                <a:gridCol w="1312673"/>
                <a:gridCol w="1212292"/>
              </a:tblGrid>
              <a:tr h="559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Detector type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Full acceptance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high luminosity &amp; Large Acceptance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3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Proton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Electron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Proton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Electron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Beam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Collision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323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Particles per bunch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0.416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0.416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23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Beam 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323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Polarization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&gt; 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~ 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&gt; 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~ 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23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Energy spread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~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~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323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RMS bunch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2705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emittance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normalized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µm rad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0.35/0.07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54/11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0.35/0.07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54/11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Horizontal and vertical </a:t>
                      </a: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271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Vertical beam-beam tune shift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Laslett tune 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Very small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Very small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Distance from IP to 1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FF quad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23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Luminosity per IP, 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 bwMode="auto">
          <a:xfrm>
            <a:off x="6343773" y="835712"/>
            <a:ext cx="121920" cy="5367186"/>
          </a:xfrm>
          <a:prstGeom prst="rect">
            <a:avLst/>
          </a:prstGeom>
          <a:solidFill>
            <a:srgbClr val="00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876288" y="6400800"/>
            <a:ext cx="1180274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Slide </a:t>
            </a:r>
            <a:fld id="{B5E47D7C-B137-49F3-BD18-1398058B6AE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0" t="15289" r="31157" b="4961"/>
          <a:stretch/>
        </p:blipFill>
        <p:spPr>
          <a:xfrm rot="1058103">
            <a:off x="4563714" y="943971"/>
            <a:ext cx="4154190" cy="537006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0445" y="852387"/>
            <a:ext cx="45787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JSA Science Council 08//29/12)</a:t>
            </a:r>
          </a:p>
          <a:p>
            <a:pPr marL="174625" indent="-174625"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“… was impressed by the outstanding quality of the present MEIC design”</a:t>
            </a:r>
          </a:p>
          <a:p>
            <a:pPr marL="174625" indent="-174625"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“The report is an excellent integrated discussion of all aspects of the MEIC concept.”  </a:t>
            </a:r>
            <a:r>
              <a:rPr lang="en-US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561" y="5814233"/>
            <a:ext cx="5703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EPJA article by </a:t>
            </a:r>
            <a:r>
              <a:rPr lang="en-US" b="1" dirty="0" err="1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JLab</a:t>
            </a:r>
            <a:r>
              <a:rPr lang="en-US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theory on MEIC science case</a:t>
            </a:r>
          </a:p>
          <a:p>
            <a:r>
              <a:rPr lang="en-US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 (arXiv:1110.1031</a:t>
            </a:r>
            <a:r>
              <a:rPr lang="en-US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en-US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EPJ A48 (2012) 92)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917" y="5059687"/>
            <a:ext cx="384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spcAft>
                <a:spcPts val="600"/>
              </a:spcAft>
              <a:buClr>
                <a:srgbClr val="C00000"/>
              </a:buClr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Design concept is stable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39237" y="5011237"/>
            <a:ext cx="44246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arXiv:1209.0757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MEIC Design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Report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787" y="2877672"/>
            <a:ext cx="438132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Overall MEIC design features: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High luminosity over broad range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Highly polarized beams (including D)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Full acceptance &amp; high luminosity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Minimized technical risk and R&amp;D</a:t>
            </a:r>
            <a:endParaRPr lang="en-US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JLab_PowerPoint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8930</TotalTime>
  <Words>2622</Words>
  <Application>Microsoft Office PowerPoint</Application>
  <PresentationFormat>On-screen Show (4:3)</PresentationFormat>
  <Paragraphs>557</Paragraphs>
  <Slides>25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4_JLab_PowerPoint1</vt:lpstr>
      <vt:lpstr>Custom Design</vt:lpstr>
      <vt:lpstr>  Electron-Ion Collider at JLab: Conceptual Design, and Accelerator R&amp;D</vt:lpstr>
      <vt:lpstr>Outline</vt:lpstr>
      <vt:lpstr>Introduction</vt:lpstr>
      <vt:lpstr>PowerPoint Presentation</vt:lpstr>
      <vt:lpstr>PowerPoint Presentation</vt:lpstr>
      <vt:lpstr>MEIC Layout</vt:lpstr>
      <vt:lpstr>New Ion Complex</vt:lpstr>
      <vt:lpstr>MEIC Design Point Parameters</vt:lpstr>
      <vt:lpstr>PowerPoint Presentation</vt:lpstr>
      <vt:lpstr>Performance: High Luminosity</vt:lpstr>
      <vt:lpstr>MEIC High Luminosity Concept</vt:lpstr>
      <vt:lpstr>Performance: High Ion Polarization</vt:lpstr>
      <vt:lpstr>Performance: High Electron Polarization</vt:lpstr>
      <vt:lpstr>Performance: Low Energy Electron-Ion Collisions</vt:lpstr>
      <vt:lpstr>Performance: Polarized Positrons</vt:lpstr>
      <vt:lpstr>MEIC Accelerator R&amp;D Toward CD1</vt:lpstr>
      <vt:lpstr>Cooling: No. 1 R&amp;D Priority</vt:lpstr>
      <vt:lpstr>Design Concept: ERL Circulator Cooler</vt:lpstr>
      <vt:lpstr>Design Concept Optimization</vt:lpstr>
      <vt:lpstr>Existing Cooling Technologies</vt:lpstr>
      <vt:lpstr>MEIC Phased Cooling Scheme</vt:lpstr>
      <vt:lpstr>Cooling Experiments at IMP</vt:lpstr>
      <vt:lpstr>ERL-Circulator Cooler Proof-of-Concept Experiment at JLab FEL-ERL</vt:lpstr>
      <vt:lpstr>Summary</vt:lpstr>
      <vt:lpstr>Acknowledgement</vt:lpstr>
    </vt:vector>
  </TitlesOfParts>
  <Company>Jefferson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 Carlini</dc:creator>
  <cp:lastModifiedBy>dis</cp:lastModifiedBy>
  <cp:revision>585</cp:revision>
  <dcterms:created xsi:type="dcterms:W3CDTF">2011-04-25T20:30:03Z</dcterms:created>
  <dcterms:modified xsi:type="dcterms:W3CDTF">2013-04-24T08:54:45Z</dcterms:modified>
</cp:coreProperties>
</file>