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33" r:id="rId2"/>
    <p:sldMasterId id="2147483771" r:id="rId3"/>
    <p:sldMasterId id="2147485898" r:id="rId4"/>
    <p:sldMasterId id="2147485910" r:id="rId5"/>
    <p:sldMasterId id="2147485922" r:id="rId6"/>
    <p:sldMasterId id="2147485934" r:id="rId7"/>
  </p:sldMasterIdLst>
  <p:notesMasterIdLst>
    <p:notesMasterId r:id="rId50"/>
  </p:notesMasterIdLst>
  <p:sldIdLst>
    <p:sldId id="256" r:id="rId8"/>
    <p:sldId id="627" r:id="rId9"/>
    <p:sldId id="637" r:id="rId10"/>
    <p:sldId id="643" r:id="rId11"/>
    <p:sldId id="588" r:id="rId12"/>
    <p:sldId id="628" r:id="rId13"/>
    <p:sldId id="629" r:id="rId14"/>
    <p:sldId id="611" r:id="rId15"/>
    <p:sldId id="613" r:id="rId16"/>
    <p:sldId id="615" r:id="rId17"/>
    <p:sldId id="616" r:id="rId18"/>
    <p:sldId id="589" r:id="rId19"/>
    <p:sldId id="590" r:id="rId20"/>
    <p:sldId id="633" r:id="rId21"/>
    <p:sldId id="620" r:id="rId22"/>
    <p:sldId id="610" r:id="rId23"/>
    <p:sldId id="646" r:id="rId24"/>
    <p:sldId id="647" r:id="rId25"/>
    <p:sldId id="645" r:id="rId26"/>
    <p:sldId id="622" r:id="rId27"/>
    <p:sldId id="619" r:id="rId28"/>
    <p:sldId id="624" r:id="rId29"/>
    <p:sldId id="623" r:id="rId30"/>
    <p:sldId id="608" r:id="rId31"/>
    <p:sldId id="634" r:id="rId32"/>
    <p:sldId id="635" r:id="rId33"/>
    <p:sldId id="642" r:id="rId34"/>
    <p:sldId id="636" r:id="rId35"/>
    <p:sldId id="638" r:id="rId36"/>
    <p:sldId id="649" r:id="rId37"/>
    <p:sldId id="648" r:id="rId38"/>
    <p:sldId id="578" r:id="rId39"/>
    <p:sldId id="640" r:id="rId40"/>
    <p:sldId id="650" r:id="rId41"/>
    <p:sldId id="652" r:id="rId42"/>
    <p:sldId id="549" r:id="rId43"/>
    <p:sldId id="644" r:id="rId44"/>
    <p:sldId id="617" r:id="rId45"/>
    <p:sldId id="618" r:id="rId46"/>
    <p:sldId id="525" r:id="rId47"/>
    <p:sldId id="580" r:id="rId48"/>
    <p:sldId id="639" r:id="rId49"/>
  </p:sldIdLst>
  <p:sldSz cx="9906000" cy="6858000" type="A4"/>
  <p:notesSz cx="6454775" cy="94789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1pPr>
    <a:lvl2pPr marL="457173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2pPr>
    <a:lvl3pPr marL="914347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3pPr>
    <a:lvl4pPr marL="137152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4pPr>
    <a:lvl5pPr marL="1828694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5pPr>
    <a:lvl6pPr marL="2285866" algn="l" defTabSz="914347" rtl="0" eaLnBrk="1" latinLnBrk="0" hangingPunct="1"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6pPr>
    <a:lvl7pPr marL="2743041" algn="l" defTabSz="914347" rtl="0" eaLnBrk="1" latinLnBrk="0" hangingPunct="1"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7pPr>
    <a:lvl8pPr marL="3200214" algn="l" defTabSz="914347" rtl="0" eaLnBrk="1" latinLnBrk="0" hangingPunct="1"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8pPr>
    <a:lvl9pPr marL="3657388" algn="l" defTabSz="914347" rtl="0" eaLnBrk="1" latinLnBrk="0" hangingPunct="1">
      <a:defRPr sz="2400" kern="1200">
        <a:solidFill>
          <a:srgbClr val="000000"/>
        </a:solidFill>
        <a:latin typeface="Lucida Grande"/>
        <a:ea typeface="ヒラギノ角ゴ ProN W3"/>
        <a:cs typeface="ヒラギノ角ゴ ProN W3"/>
        <a:sym typeface="Lucida Grand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3DC"/>
    <a:srgbClr val="FF3366"/>
    <a:srgbClr val="FFFFFF"/>
    <a:srgbClr val="4F81BD"/>
    <a:srgbClr val="2FDFDB"/>
    <a:srgbClr val="FF7C80"/>
    <a:srgbClr val="FFCC00"/>
    <a:srgbClr val="FF9933"/>
    <a:srgbClr val="FDE099"/>
    <a:srgbClr val="FC2A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2787"/>
    <p:restoredTop sz="99430" autoAdjust="0"/>
  </p:normalViewPr>
  <p:slideViewPr>
    <p:cSldViewPr>
      <p:cViewPr>
        <p:scale>
          <a:sx n="100" d="100"/>
          <a:sy n="100" d="100"/>
        </p:scale>
        <p:origin x="-804" y="-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8" Type="http://schemas.openxmlformats.org/officeDocument/2006/relationships/slide" Target="slides/slide1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61988" y="712788"/>
            <a:ext cx="5130800" cy="3552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45479" y="4502511"/>
            <a:ext cx="5163820" cy="4265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 vert="horz" wrap="square" lIns="90223" tIns="45112" rIns="90223" bIns="451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53780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Grande" pitchFamily="1" charset="0"/>
        <a:ea typeface="+mn-ea"/>
        <a:cs typeface="+mn-cs"/>
      </a:defRPr>
    </a:lvl1pPr>
    <a:lvl2pPr marL="45717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Grande" pitchFamily="1" charset="0"/>
        <a:ea typeface="+mn-ea"/>
        <a:cs typeface="+mn-cs"/>
      </a:defRPr>
    </a:lvl2pPr>
    <a:lvl3pPr marL="91434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Grande" pitchFamily="1" charset="0"/>
        <a:ea typeface="+mn-ea"/>
        <a:cs typeface="+mn-cs"/>
      </a:defRPr>
    </a:lvl3pPr>
    <a:lvl4pPr marL="137152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Grande" pitchFamily="1" charset="0"/>
        <a:ea typeface="+mn-ea"/>
        <a:cs typeface="+mn-cs"/>
      </a:defRPr>
    </a:lvl4pPr>
    <a:lvl5pPr marL="182869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Grande" pitchFamily="1" charset="0"/>
        <a:ea typeface="+mn-ea"/>
        <a:cs typeface="+mn-cs"/>
      </a:defRPr>
    </a:lvl5pPr>
    <a:lvl6pPr marL="2285866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1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14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88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1988" y="712788"/>
            <a:ext cx="5130800" cy="3552825"/>
          </a:xfrm>
          <a:ln/>
        </p:spPr>
      </p:sp>
      <p:sp>
        <p:nvSpPr>
          <p:cNvPr id="88067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13028" indent="-213028" eaLnBrk="1" hangingPunct="1">
              <a:lnSpc>
                <a:spcPct val="98000"/>
              </a:lnSpc>
              <a:buClr>
                <a:srgbClr val="000000"/>
              </a:buClr>
              <a:buSzPct val="44000"/>
              <a:buFont typeface="Wingdings" pitchFamily="2" charset="2"/>
              <a:buChar char="l"/>
              <a:tabLst>
                <a:tab pos="714266" algn="l"/>
                <a:tab pos="1428533" algn="l"/>
                <a:tab pos="2142798" algn="l"/>
                <a:tab pos="2857064" algn="l"/>
                <a:tab pos="3571332" algn="l"/>
                <a:tab pos="4285598" algn="l"/>
                <a:tab pos="4999863" algn="l"/>
                <a:tab pos="5325669" algn="l"/>
              </a:tabLst>
            </a:pPr>
            <a:r>
              <a:rPr lang="en-US" sz="1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rPr>
              <a:t>Welcome to this DESY seminar</a:t>
            </a:r>
          </a:p>
          <a:p>
            <a:pPr marL="213028" indent="-213028" eaLnBrk="1" hangingPunct="1">
              <a:lnSpc>
                <a:spcPct val="98000"/>
              </a:lnSpc>
              <a:buClr>
                <a:srgbClr val="000000"/>
              </a:buClr>
              <a:buSzPct val="44000"/>
              <a:buFont typeface="Wingdings" pitchFamily="2" charset="2"/>
              <a:buChar char="l"/>
              <a:tabLst>
                <a:tab pos="714266" algn="l"/>
                <a:tab pos="1428533" algn="l"/>
                <a:tab pos="2142798" algn="l"/>
                <a:tab pos="2857064" algn="l"/>
                <a:tab pos="3571332" algn="l"/>
                <a:tab pos="4285598" algn="l"/>
                <a:tab pos="4999863" algn="l"/>
                <a:tab pos="5325669" algn="l"/>
              </a:tabLst>
            </a:pPr>
            <a:r>
              <a:rPr lang="en-US" sz="1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rPr>
              <a:t>It is my pleasure to present you a sneak</a:t>
            </a:r>
          </a:p>
          <a:p>
            <a:pPr marL="213028" indent="-213028" eaLnBrk="1" hangingPunct="1">
              <a:lnSpc>
                <a:spcPct val="98000"/>
              </a:lnSpc>
              <a:tabLst>
                <a:tab pos="714266" algn="l"/>
                <a:tab pos="1428533" algn="l"/>
                <a:tab pos="2142798" algn="l"/>
                <a:tab pos="2857064" algn="l"/>
                <a:tab pos="3571332" algn="l"/>
                <a:tab pos="4285598" algn="l"/>
                <a:tab pos="4999863" algn="l"/>
                <a:tab pos="5325669" algn="l"/>
              </a:tabLst>
            </a:pPr>
            <a:r>
              <a:rPr lang="en-US" sz="18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rPr>
              <a:t>  preview of new H1 results for ICHEP06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1988" y="712788"/>
            <a:ext cx="5130800" cy="3552825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>
              <a:latin typeface="Lucida Grande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1988" y="712788"/>
            <a:ext cx="5130800" cy="3552825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>
              <a:latin typeface="Lucida Grande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1988" y="712788"/>
            <a:ext cx="5130800" cy="3552825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>
              <a:latin typeface="Lucida Grande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4214" y="4511839"/>
            <a:ext cx="4490539" cy="360601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0637" y="4502509"/>
            <a:ext cx="4733502" cy="426553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de-DE" smtClean="0">
              <a:latin typeface="Lucida Grande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1988" y="712788"/>
            <a:ext cx="5130800" cy="3552825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>
              <a:latin typeface="Lucida Grande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7135813" y="352425"/>
            <a:ext cx="14271626" cy="98806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491650" y="5007804"/>
            <a:ext cx="5712051" cy="4807030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Lucida Grande" pitchFamily="1"/>
              <a:buNone/>
            </a:defPPr>
            <a:lvl1pPr lvl="0">
              <a:buClr>
                <a:srgbClr val="000000"/>
              </a:buClr>
              <a:buSzPct val="100000"/>
              <a:buFont typeface="Lucida Grande" pitchFamily="1"/>
              <a:buChar char="•"/>
            </a:lvl1pPr>
            <a:lvl2pPr lvl="1">
              <a:buClr>
                <a:srgbClr val="000000"/>
              </a:buClr>
              <a:buSzPct val="100000"/>
              <a:buFont typeface="Lucida Grande" pitchFamily="1"/>
              <a:buChar char="•"/>
            </a:lvl2pPr>
            <a:lvl3pPr lvl="2">
              <a:buClr>
                <a:srgbClr val="000000"/>
              </a:buClr>
              <a:buSzPct val="100000"/>
              <a:buFont typeface="Lucida Grande" pitchFamily="1"/>
              <a:buChar char="•"/>
            </a:lvl3pPr>
            <a:lvl4pPr lvl="3">
              <a:buClr>
                <a:srgbClr val="000000"/>
              </a:buClr>
              <a:buSzPct val="100000"/>
              <a:buFont typeface="Lucida Grande" pitchFamily="1"/>
              <a:buChar char="•"/>
            </a:lvl4pPr>
            <a:lvl5pPr lvl="4">
              <a:buClr>
                <a:srgbClr val="000000"/>
              </a:buClr>
              <a:buSzPct val="100000"/>
              <a:buFont typeface="Lucida Grande" pitchFamily="1"/>
              <a:buChar char="•"/>
            </a:lvl5pPr>
            <a:lvl6pPr lvl="5">
              <a:buClr>
                <a:srgbClr val="000000"/>
              </a:buClr>
              <a:buSzPct val="100000"/>
              <a:buFont typeface="Lucida Grande" pitchFamily="1"/>
              <a:buChar char="•"/>
            </a:lvl6pPr>
            <a:lvl7pPr lvl="6">
              <a:buClr>
                <a:srgbClr val="000000"/>
              </a:buClr>
              <a:buSzPct val="100000"/>
              <a:buFont typeface="Lucida Grande" pitchFamily="1"/>
              <a:buChar char="•"/>
            </a:lvl7pPr>
            <a:lvl8pPr lvl="7">
              <a:buClr>
                <a:srgbClr val="000000"/>
              </a:buClr>
              <a:buSzPct val="100000"/>
              <a:buFont typeface="Lucida Grande" pitchFamily="1"/>
              <a:buChar char="•"/>
            </a:lvl8pPr>
            <a:lvl9pPr lvl="8">
              <a:buClr>
                <a:srgbClr val="000000"/>
              </a:buClr>
              <a:buSzPct val="100000"/>
              <a:buFont typeface="Lucida Grande" pitchFamily="1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4214" y="4511839"/>
            <a:ext cx="4490539" cy="360601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58813" y="715963"/>
            <a:ext cx="5137150" cy="35575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45483" y="4502342"/>
            <a:ext cx="5163521" cy="27621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51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3" indent="0" algn="ctr">
              <a:buNone/>
              <a:defRPr/>
            </a:lvl2pPr>
            <a:lvl3pPr marL="914347" indent="0" algn="ctr">
              <a:buNone/>
              <a:defRPr/>
            </a:lvl3pPr>
            <a:lvl4pPr marL="1371520" indent="0" algn="ctr">
              <a:buNone/>
              <a:defRPr/>
            </a:lvl4pPr>
            <a:lvl5pPr marL="1828694" indent="0" algn="ctr">
              <a:buNone/>
              <a:defRPr/>
            </a:lvl5pPr>
            <a:lvl6pPr marL="2285866" indent="0" algn="ctr">
              <a:buNone/>
              <a:defRPr/>
            </a:lvl6pPr>
            <a:lvl7pPr marL="2743041" indent="0" algn="ctr">
              <a:buNone/>
              <a:defRPr/>
            </a:lvl7pPr>
            <a:lvl8pPr marL="3200214" indent="0" algn="ctr">
              <a:buNone/>
              <a:defRPr/>
            </a:lvl8pPr>
            <a:lvl9pPr marL="36573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53206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55392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7855" y="665168"/>
            <a:ext cx="1971675" cy="6192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1241" y="665168"/>
            <a:ext cx="5764212" cy="6192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484099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71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3" indent="0" algn="ctr">
              <a:buNone/>
              <a:defRPr/>
            </a:lvl2pPr>
            <a:lvl3pPr marL="914347" indent="0" algn="ctr">
              <a:buNone/>
              <a:defRPr/>
            </a:lvl3pPr>
            <a:lvl4pPr marL="1371520" indent="0" algn="ctr">
              <a:buNone/>
              <a:defRPr/>
            </a:lvl4pPr>
            <a:lvl5pPr marL="1828694" indent="0" algn="ctr">
              <a:buNone/>
              <a:defRPr/>
            </a:lvl5pPr>
            <a:lvl6pPr marL="2285866" indent="0" algn="ctr">
              <a:buNone/>
              <a:defRPr/>
            </a:lvl6pPr>
            <a:lvl7pPr marL="2743041" indent="0" algn="ctr">
              <a:buNone/>
              <a:defRPr/>
            </a:lvl7pPr>
            <a:lvl8pPr marL="3200214" indent="0" algn="ctr">
              <a:buNone/>
              <a:defRPr/>
            </a:lvl8pPr>
            <a:lvl9pPr marL="36573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7431A-6892-424B-B9ED-CC81ED5EC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5031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EA500-D035-4A34-AE9A-B000F238D3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5155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4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5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3" indent="0">
              <a:buNone/>
              <a:defRPr sz="1800"/>
            </a:lvl2pPr>
            <a:lvl3pPr marL="914347" indent="0">
              <a:buNone/>
              <a:defRPr sz="1600"/>
            </a:lvl3pPr>
            <a:lvl4pPr marL="1371520" indent="0">
              <a:buNone/>
              <a:defRPr sz="1400"/>
            </a:lvl4pPr>
            <a:lvl5pPr marL="1828694" indent="0">
              <a:buNone/>
              <a:defRPr sz="1400"/>
            </a:lvl5pPr>
            <a:lvl6pPr marL="2285866" indent="0">
              <a:buNone/>
              <a:defRPr sz="1400"/>
            </a:lvl6pPr>
            <a:lvl7pPr marL="2743041" indent="0">
              <a:buNone/>
              <a:defRPr sz="1400"/>
            </a:lvl7pPr>
            <a:lvl8pPr marL="3200214" indent="0">
              <a:buNone/>
              <a:defRPr sz="1400"/>
            </a:lvl8pPr>
            <a:lvl9pPr marL="3657388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5DEA6-96AB-4E7F-AF20-43EB64ADC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9917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2751" y="3883071"/>
            <a:ext cx="3389313" cy="1751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1" y="3883071"/>
            <a:ext cx="3390901" cy="1751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4149F-422B-4C7D-8BC3-64733B0A6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3449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4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402" y="1535114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402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0B659-189F-4D87-B9CA-A0F3D2B15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3506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78C58-CC33-4194-B9E8-0237CDBFA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2894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CE8EF-5BC0-4568-B71C-5B84606CD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5632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2" y="27309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4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6AF7F-9C80-4F63-824F-427EEBBF0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309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088447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400"/>
            </a:lvl3pPr>
            <a:lvl4pPr marL="1371520" indent="0">
              <a:buNone/>
              <a:defRPr sz="2000"/>
            </a:lvl4pPr>
            <a:lvl5pPr marL="1828694" indent="0">
              <a:buNone/>
              <a:defRPr sz="2000"/>
            </a:lvl5pPr>
            <a:lvl6pPr marL="2285866" indent="0">
              <a:buNone/>
              <a:defRPr sz="2000"/>
            </a:lvl6pPr>
            <a:lvl7pPr marL="2743041" indent="0">
              <a:buNone/>
              <a:defRPr sz="2000"/>
            </a:lvl7pPr>
            <a:lvl8pPr marL="3200214" indent="0">
              <a:buNone/>
              <a:defRPr sz="2000"/>
            </a:lvl8pPr>
            <a:lvl9pPr marL="3657388" indent="0">
              <a:buNone/>
              <a:defRPr sz="2000"/>
            </a:lvl9pPr>
          </a:lstStyle>
          <a:p>
            <a:pPr lvl="0"/>
            <a:endParaRPr lang="de-DE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C2D0C-57E6-4E42-A52D-C4C780B0FC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3231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1203C-9074-41A3-884F-8CF598652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13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1201" y="2130432"/>
            <a:ext cx="2105025" cy="3503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1388" y="2130432"/>
            <a:ext cx="6167437" cy="3503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03209-B593-4D74-99D1-83C5064B7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944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71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3" indent="0" algn="ctr">
              <a:buNone/>
              <a:defRPr/>
            </a:lvl2pPr>
            <a:lvl3pPr marL="914347" indent="0" algn="ctr">
              <a:buNone/>
              <a:defRPr/>
            </a:lvl3pPr>
            <a:lvl4pPr marL="1371520" indent="0" algn="ctr">
              <a:buNone/>
              <a:defRPr/>
            </a:lvl4pPr>
            <a:lvl5pPr marL="1828694" indent="0" algn="ctr">
              <a:buNone/>
              <a:defRPr/>
            </a:lvl5pPr>
            <a:lvl6pPr marL="2285866" indent="0" algn="ctr">
              <a:buNone/>
              <a:defRPr/>
            </a:lvl6pPr>
            <a:lvl7pPr marL="2743041" indent="0" algn="ctr">
              <a:buNone/>
              <a:defRPr/>
            </a:lvl7pPr>
            <a:lvl8pPr marL="3200214" indent="0" algn="ctr">
              <a:buNone/>
              <a:defRPr/>
            </a:lvl8pPr>
            <a:lvl9pPr marL="36573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00082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749213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4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5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3" indent="0">
              <a:buNone/>
              <a:defRPr sz="1800"/>
            </a:lvl2pPr>
            <a:lvl3pPr marL="914347" indent="0">
              <a:buNone/>
              <a:defRPr sz="1600"/>
            </a:lvl3pPr>
            <a:lvl4pPr marL="1371520" indent="0">
              <a:buNone/>
              <a:defRPr sz="1400"/>
            </a:lvl4pPr>
            <a:lvl5pPr marL="1828694" indent="0">
              <a:buNone/>
              <a:defRPr sz="1400"/>
            </a:lvl5pPr>
            <a:lvl6pPr marL="2285866" indent="0">
              <a:buNone/>
              <a:defRPr sz="1400"/>
            </a:lvl6pPr>
            <a:lvl7pPr marL="2743041" indent="0">
              <a:buNone/>
              <a:defRPr sz="1400"/>
            </a:lvl7pPr>
            <a:lvl8pPr marL="3200214" indent="0">
              <a:buNone/>
              <a:defRPr sz="1400"/>
            </a:lvl8pPr>
            <a:lvl9pPr marL="3657388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940618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1240" y="2051050"/>
            <a:ext cx="3867150" cy="4806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792" y="2051050"/>
            <a:ext cx="3868737" cy="4806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16724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4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402" y="1535114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402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99955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1021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32645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2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5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3" indent="0">
              <a:buNone/>
              <a:defRPr sz="1800"/>
            </a:lvl2pPr>
            <a:lvl3pPr marL="914347" indent="0">
              <a:buNone/>
              <a:defRPr sz="1600"/>
            </a:lvl3pPr>
            <a:lvl4pPr marL="1371520" indent="0">
              <a:buNone/>
              <a:defRPr sz="1400"/>
            </a:lvl4pPr>
            <a:lvl5pPr marL="1828694" indent="0">
              <a:buNone/>
              <a:defRPr sz="1400"/>
            </a:lvl5pPr>
            <a:lvl6pPr marL="2285866" indent="0">
              <a:buNone/>
              <a:defRPr sz="1400"/>
            </a:lvl6pPr>
            <a:lvl7pPr marL="2743041" indent="0">
              <a:buNone/>
              <a:defRPr sz="1400"/>
            </a:lvl7pPr>
            <a:lvl8pPr marL="3200214" indent="0">
              <a:buNone/>
              <a:defRPr sz="1400"/>
            </a:lvl8pPr>
            <a:lvl9pPr marL="3657388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99550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2" y="27309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4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437713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400"/>
            </a:lvl3pPr>
            <a:lvl4pPr marL="1371520" indent="0">
              <a:buNone/>
              <a:defRPr sz="2000"/>
            </a:lvl4pPr>
            <a:lvl5pPr marL="1828694" indent="0">
              <a:buNone/>
              <a:defRPr sz="2000"/>
            </a:lvl5pPr>
            <a:lvl6pPr marL="2285866" indent="0">
              <a:buNone/>
              <a:defRPr sz="2000"/>
            </a:lvl6pPr>
            <a:lvl7pPr marL="2743041" indent="0">
              <a:buNone/>
              <a:defRPr sz="2000"/>
            </a:lvl7pPr>
            <a:lvl8pPr marL="3200214" indent="0">
              <a:buNone/>
              <a:defRPr sz="2000"/>
            </a:lvl8pPr>
            <a:lvl9pPr marL="3657388" indent="0">
              <a:buNone/>
              <a:defRPr sz="2000"/>
            </a:lvl9pPr>
          </a:lstStyle>
          <a:p>
            <a:pPr lvl="0"/>
            <a:endParaRPr lang="de-DE" noProof="0" smtClean="0">
              <a:sym typeface="Lucida Grande" pitchFamily="1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74203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23793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7855" y="665168"/>
            <a:ext cx="1971675" cy="6192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1241" y="665168"/>
            <a:ext cx="5764212" cy="6192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34332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8439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0225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8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8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59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2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551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4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3924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829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1240" y="2051050"/>
            <a:ext cx="3867150" cy="4806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792" y="2051050"/>
            <a:ext cx="3868737" cy="4806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516514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557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4" y="273054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4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0708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400"/>
            </a:lvl3pPr>
            <a:lvl4pPr marL="1371520" indent="0">
              <a:buNone/>
              <a:defRPr sz="2000"/>
            </a:lvl4pPr>
            <a:lvl5pPr marL="1828694" indent="0">
              <a:buNone/>
              <a:defRPr sz="2000"/>
            </a:lvl5pPr>
            <a:lvl6pPr marL="2285866" indent="0">
              <a:buNone/>
              <a:defRPr sz="2000"/>
            </a:lvl6pPr>
            <a:lvl7pPr marL="2743041" indent="0">
              <a:buNone/>
              <a:defRPr sz="2000"/>
            </a:lvl7pPr>
            <a:lvl8pPr marL="3200214" indent="0">
              <a:buNone/>
              <a:defRPr sz="2000"/>
            </a:lvl8pPr>
            <a:lvl9pPr marL="365738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2006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2084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1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71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60" y="2129984"/>
            <a:ext cx="842088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682" y="3885528"/>
            <a:ext cx="6934200" cy="1752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4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3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7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72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06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41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75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F570-F636-48AC-B21A-F9D50304BE7C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8709-D8F1-447A-B144-8A89142832DF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7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122" y="4406867"/>
            <a:ext cx="8419320" cy="1362383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3122" y="2906225"/>
            <a:ext cx="8419320" cy="1500638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445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689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3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378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722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0671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4116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756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AAC65-CF29-4A8D-959E-1275EDEC4920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54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521" y="1604331"/>
            <a:ext cx="4382040" cy="452639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6321" y="1604331"/>
            <a:ext cx="4383600" cy="452639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4FBF-9EAF-49B4-9257-A37B83DC5A1C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93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2" y="275074"/>
            <a:ext cx="89154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83" y="1535203"/>
            <a:ext cx="437580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451" indent="0">
              <a:buNone/>
              <a:defRPr sz="1900" b="1"/>
            </a:lvl2pPr>
            <a:lvl3pPr marL="868904" indent="0">
              <a:buNone/>
              <a:defRPr sz="1700" b="1"/>
            </a:lvl3pPr>
            <a:lvl4pPr marL="1303355" indent="0">
              <a:buNone/>
              <a:defRPr sz="1500" b="1"/>
            </a:lvl4pPr>
            <a:lvl5pPr marL="1737808" indent="0">
              <a:buNone/>
              <a:defRPr sz="1500" b="1"/>
            </a:lvl5pPr>
            <a:lvl6pPr marL="2172260" indent="0">
              <a:buNone/>
              <a:defRPr sz="1500" b="1"/>
            </a:lvl6pPr>
            <a:lvl7pPr marL="2606712" indent="0">
              <a:buNone/>
              <a:defRPr sz="1500" b="1"/>
            </a:lvl7pPr>
            <a:lvl8pPr marL="3041164" indent="0">
              <a:buNone/>
              <a:defRPr sz="1500" b="1"/>
            </a:lvl8pPr>
            <a:lvl9pPr marL="347561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83" y="2174630"/>
            <a:ext cx="437580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61" y="1535203"/>
            <a:ext cx="437892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451" indent="0">
              <a:buNone/>
              <a:defRPr sz="1900" b="1"/>
            </a:lvl2pPr>
            <a:lvl3pPr marL="868904" indent="0">
              <a:buNone/>
              <a:defRPr sz="1700" b="1"/>
            </a:lvl3pPr>
            <a:lvl4pPr marL="1303355" indent="0">
              <a:buNone/>
              <a:defRPr sz="1500" b="1"/>
            </a:lvl4pPr>
            <a:lvl5pPr marL="1737808" indent="0">
              <a:buNone/>
              <a:defRPr sz="1500" b="1"/>
            </a:lvl5pPr>
            <a:lvl6pPr marL="2172260" indent="0">
              <a:buNone/>
              <a:defRPr sz="1500" b="1"/>
            </a:lvl6pPr>
            <a:lvl7pPr marL="2606712" indent="0">
              <a:buNone/>
              <a:defRPr sz="1500" b="1"/>
            </a:lvl7pPr>
            <a:lvl8pPr marL="3041164" indent="0">
              <a:buNone/>
              <a:defRPr sz="1500" b="1"/>
            </a:lvl8pPr>
            <a:lvl9pPr marL="347561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61" y="2174630"/>
            <a:ext cx="437892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42D3-37D5-42D9-BF6F-8F3BFBE9A5DB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46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4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91" y="1535114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91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300759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5C1F2-6ACD-42B7-AF0F-69F92323E6C5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81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EE73-6FC8-4AC0-ACFE-A77C95B9C787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1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0" y="273629"/>
            <a:ext cx="3258840" cy="116076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81" y="273631"/>
            <a:ext cx="5538000" cy="5852774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080" y="1434393"/>
            <a:ext cx="325884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34451" indent="0">
              <a:buNone/>
              <a:defRPr sz="1100"/>
            </a:lvl2pPr>
            <a:lvl3pPr marL="868904" indent="0">
              <a:buNone/>
              <a:defRPr sz="1000"/>
            </a:lvl3pPr>
            <a:lvl4pPr marL="1303355" indent="0">
              <a:buNone/>
              <a:defRPr sz="900"/>
            </a:lvl4pPr>
            <a:lvl5pPr marL="1737808" indent="0">
              <a:buNone/>
              <a:defRPr sz="900"/>
            </a:lvl5pPr>
            <a:lvl6pPr marL="2172260" indent="0">
              <a:buNone/>
              <a:defRPr sz="900"/>
            </a:lvl6pPr>
            <a:lvl7pPr marL="2606712" indent="0">
              <a:buNone/>
              <a:defRPr sz="900"/>
            </a:lvl7pPr>
            <a:lvl8pPr marL="3041164" indent="0">
              <a:buNone/>
              <a:defRPr sz="900"/>
            </a:lvl8pPr>
            <a:lvl9pPr marL="34756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AC62-FF6C-4960-8D2A-80E4FA989CD2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01" y="4800026"/>
            <a:ext cx="5943600" cy="5674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01" y="612065"/>
            <a:ext cx="5943600" cy="4115952"/>
          </a:xfrm>
        </p:spPr>
        <p:txBody>
          <a:bodyPr/>
          <a:lstStyle>
            <a:lvl1pPr marL="0" indent="0">
              <a:buNone/>
              <a:defRPr sz="3000"/>
            </a:lvl1pPr>
            <a:lvl2pPr marL="434451" indent="0">
              <a:buNone/>
              <a:defRPr sz="2700"/>
            </a:lvl2pPr>
            <a:lvl3pPr marL="868904" indent="0">
              <a:buNone/>
              <a:defRPr sz="2300"/>
            </a:lvl3pPr>
            <a:lvl4pPr marL="1303355" indent="0">
              <a:buNone/>
              <a:defRPr sz="1900"/>
            </a:lvl4pPr>
            <a:lvl5pPr marL="1737808" indent="0">
              <a:buNone/>
              <a:defRPr sz="1900"/>
            </a:lvl5pPr>
            <a:lvl6pPr marL="2172260" indent="0">
              <a:buNone/>
              <a:defRPr sz="1900"/>
            </a:lvl6pPr>
            <a:lvl7pPr marL="2606712" indent="0">
              <a:buNone/>
              <a:defRPr sz="1900"/>
            </a:lvl7pPr>
            <a:lvl8pPr marL="3041164" indent="0">
              <a:buNone/>
              <a:defRPr sz="1900"/>
            </a:lvl8pPr>
            <a:lvl9pPr marL="3475615" indent="0">
              <a:buNone/>
              <a:defRPr sz="1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01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34451" indent="0">
              <a:buNone/>
              <a:defRPr sz="1100"/>
            </a:lvl2pPr>
            <a:lvl3pPr marL="868904" indent="0">
              <a:buNone/>
              <a:defRPr sz="1000"/>
            </a:lvl3pPr>
            <a:lvl4pPr marL="1303355" indent="0">
              <a:buNone/>
              <a:defRPr sz="900"/>
            </a:lvl4pPr>
            <a:lvl5pPr marL="1737808" indent="0">
              <a:buNone/>
              <a:defRPr sz="900"/>
            </a:lvl5pPr>
            <a:lvl6pPr marL="2172260" indent="0">
              <a:buNone/>
              <a:defRPr sz="900"/>
            </a:lvl6pPr>
            <a:lvl7pPr marL="2606712" indent="0">
              <a:buNone/>
              <a:defRPr sz="900"/>
            </a:lvl7pPr>
            <a:lvl8pPr marL="3041164" indent="0">
              <a:buNone/>
              <a:defRPr sz="900"/>
            </a:lvl8pPr>
            <a:lvl9pPr marL="34756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B57A-E35C-448A-8855-91B3632BE058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71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FE23-EE30-4327-AFC9-667B1CE4F422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51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2240" y="273632"/>
            <a:ext cx="2227680" cy="58570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522" y="273632"/>
            <a:ext cx="6537960" cy="585709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783C-971B-4E8E-91F1-FFEB598F92DD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6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831" y="2130428"/>
            <a:ext cx="8420338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662" y="3886202"/>
            <a:ext cx="693467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47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71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15" y="4406903"/>
            <a:ext cx="842033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15" y="2906715"/>
            <a:ext cx="8420337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71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1076" y="2051050"/>
            <a:ext cx="3866530" cy="4806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984" y="2051050"/>
            <a:ext cx="3868117" cy="4806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73902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23" y="274638"/>
            <a:ext cx="891555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223" y="1535114"/>
            <a:ext cx="437762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223" y="2174875"/>
            <a:ext cx="437762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571" y="1535114"/>
            <a:ext cx="437921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7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6" indent="0">
              <a:buNone/>
              <a:defRPr sz="1600" b="1"/>
            </a:lvl6pPr>
            <a:lvl7pPr marL="2743041" indent="0">
              <a:buNone/>
              <a:defRPr sz="1600" b="1"/>
            </a:lvl7pPr>
            <a:lvl8pPr marL="3200214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571" y="2174875"/>
            <a:ext cx="437921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8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8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024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20" y="273050"/>
            <a:ext cx="325861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881" y="273053"/>
            <a:ext cx="55379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220" y="1435103"/>
            <a:ext cx="325861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201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202" y="4800600"/>
            <a:ext cx="5944234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202" y="612775"/>
            <a:ext cx="594423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400"/>
            </a:lvl3pPr>
            <a:lvl4pPr marL="1371520" indent="0">
              <a:buNone/>
              <a:defRPr sz="2000"/>
            </a:lvl4pPr>
            <a:lvl5pPr marL="1828694" indent="0">
              <a:buNone/>
              <a:defRPr sz="2000"/>
            </a:lvl5pPr>
            <a:lvl6pPr marL="2285866" indent="0">
              <a:buNone/>
              <a:defRPr sz="2000"/>
            </a:lvl6pPr>
            <a:lvl7pPr marL="2743041" indent="0">
              <a:buNone/>
              <a:defRPr sz="2000"/>
            </a:lvl7pPr>
            <a:lvl8pPr marL="3200214" indent="0">
              <a:buNone/>
              <a:defRPr sz="2000"/>
            </a:lvl8pPr>
            <a:lvl9pPr marL="365738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202" y="5367338"/>
            <a:ext cx="5944234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441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4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6742" y="665166"/>
            <a:ext cx="1971359" cy="6192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1076" y="665166"/>
            <a:ext cx="5763288" cy="6192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67" y="2129984"/>
            <a:ext cx="8420467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532" y="3885528"/>
            <a:ext cx="6934936" cy="1752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9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5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79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99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19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3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71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4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478" y="4406863"/>
            <a:ext cx="8420468" cy="1362383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478" y="2906225"/>
            <a:ext cx="8420468" cy="150063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993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398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598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7975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996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196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395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595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856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935684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1928" y="2050776"/>
            <a:ext cx="3874150" cy="390857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77" y="2050776"/>
            <a:ext cx="3874150" cy="390857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3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68" y="275070"/>
            <a:ext cx="8914664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68" y="1535201"/>
            <a:ext cx="4377172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938" indent="0">
              <a:buNone/>
              <a:defRPr sz="1800" b="1"/>
            </a:lvl2pPr>
            <a:lvl3pPr marL="839876" indent="0">
              <a:buNone/>
              <a:defRPr sz="1700" b="1"/>
            </a:lvl3pPr>
            <a:lvl4pPr marL="1259815" indent="0">
              <a:buNone/>
              <a:defRPr sz="1500" b="1"/>
            </a:lvl4pPr>
            <a:lvl5pPr marL="1679753" indent="0">
              <a:buNone/>
              <a:defRPr sz="1500" b="1"/>
            </a:lvl5pPr>
            <a:lvl6pPr marL="2099691" indent="0">
              <a:buNone/>
              <a:defRPr sz="1500" b="1"/>
            </a:lvl6pPr>
            <a:lvl7pPr marL="2519629" indent="0">
              <a:buNone/>
              <a:defRPr sz="1500" b="1"/>
            </a:lvl7pPr>
            <a:lvl8pPr marL="2939567" indent="0">
              <a:buNone/>
              <a:defRPr sz="1500" b="1"/>
            </a:lvl8pPr>
            <a:lvl9pPr marL="3359506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68" y="2174628"/>
            <a:ext cx="4377172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90" y="1535201"/>
            <a:ext cx="4378643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938" indent="0">
              <a:buNone/>
              <a:defRPr sz="1800" b="1"/>
            </a:lvl2pPr>
            <a:lvl3pPr marL="839876" indent="0">
              <a:buNone/>
              <a:defRPr sz="1700" b="1"/>
            </a:lvl3pPr>
            <a:lvl4pPr marL="1259815" indent="0">
              <a:buNone/>
              <a:defRPr sz="1500" b="1"/>
            </a:lvl4pPr>
            <a:lvl5pPr marL="1679753" indent="0">
              <a:buNone/>
              <a:defRPr sz="1500" b="1"/>
            </a:lvl5pPr>
            <a:lvl6pPr marL="2099691" indent="0">
              <a:buNone/>
              <a:defRPr sz="1500" b="1"/>
            </a:lvl6pPr>
            <a:lvl7pPr marL="2519629" indent="0">
              <a:buNone/>
              <a:defRPr sz="1500" b="1"/>
            </a:lvl7pPr>
            <a:lvl8pPr marL="2939567" indent="0">
              <a:buNone/>
              <a:defRPr sz="1500" b="1"/>
            </a:lvl8pPr>
            <a:lvl9pPr marL="3359506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90" y="2174628"/>
            <a:ext cx="4378643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5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74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139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68" y="273629"/>
            <a:ext cx="3259346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680" y="273629"/>
            <a:ext cx="5537652" cy="5852774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68" y="1434391"/>
            <a:ext cx="3259346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9938" indent="0">
              <a:buNone/>
              <a:defRPr sz="1100"/>
            </a:lvl2pPr>
            <a:lvl3pPr marL="839876" indent="0">
              <a:buNone/>
              <a:defRPr sz="900"/>
            </a:lvl3pPr>
            <a:lvl4pPr marL="1259815" indent="0">
              <a:buNone/>
              <a:defRPr sz="800"/>
            </a:lvl4pPr>
            <a:lvl5pPr marL="1679753" indent="0">
              <a:buNone/>
              <a:defRPr sz="800"/>
            </a:lvl5pPr>
            <a:lvl6pPr marL="2099691" indent="0">
              <a:buNone/>
              <a:defRPr sz="800"/>
            </a:lvl6pPr>
            <a:lvl7pPr marL="2519629" indent="0">
              <a:buNone/>
              <a:defRPr sz="800"/>
            </a:lvl7pPr>
            <a:lvl8pPr marL="2939567" indent="0">
              <a:buNone/>
              <a:defRPr sz="800"/>
            </a:lvl8pPr>
            <a:lvl9pPr marL="335950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067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488" y="4800025"/>
            <a:ext cx="59436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488" y="612065"/>
            <a:ext cx="59436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9938" indent="0">
              <a:buNone/>
              <a:defRPr sz="2600"/>
            </a:lvl2pPr>
            <a:lvl3pPr marL="839876" indent="0">
              <a:buNone/>
              <a:defRPr sz="2200"/>
            </a:lvl3pPr>
            <a:lvl4pPr marL="1259815" indent="0">
              <a:buNone/>
              <a:defRPr sz="1800"/>
            </a:lvl4pPr>
            <a:lvl5pPr marL="1679753" indent="0">
              <a:buNone/>
              <a:defRPr sz="1800"/>
            </a:lvl5pPr>
            <a:lvl6pPr marL="2099691" indent="0">
              <a:buNone/>
              <a:defRPr sz="1800"/>
            </a:lvl6pPr>
            <a:lvl7pPr marL="2519629" indent="0">
              <a:buNone/>
              <a:defRPr sz="1800"/>
            </a:lvl7pPr>
            <a:lvl8pPr marL="2939567" indent="0">
              <a:buNone/>
              <a:defRPr sz="1800"/>
            </a:lvl8pPr>
            <a:lvl9pPr marL="3359506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488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9938" indent="0">
              <a:buNone/>
              <a:defRPr sz="1100"/>
            </a:lvl2pPr>
            <a:lvl3pPr marL="839876" indent="0">
              <a:buNone/>
              <a:defRPr sz="900"/>
            </a:lvl3pPr>
            <a:lvl4pPr marL="1259815" indent="0">
              <a:buNone/>
              <a:defRPr sz="800"/>
            </a:lvl4pPr>
            <a:lvl5pPr marL="1679753" indent="0">
              <a:buNone/>
              <a:defRPr sz="800"/>
            </a:lvl5pPr>
            <a:lvl6pPr marL="2099691" indent="0">
              <a:buNone/>
              <a:defRPr sz="800"/>
            </a:lvl6pPr>
            <a:lvl7pPr marL="2519629" indent="0">
              <a:buNone/>
              <a:defRPr sz="800"/>
            </a:lvl7pPr>
            <a:lvl8pPr marL="2939567" indent="0">
              <a:buNone/>
              <a:defRPr sz="800"/>
            </a:lvl8pPr>
            <a:lvl9pPr marL="335950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830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3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9052" y="841049"/>
            <a:ext cx="1972375" cy="511829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1927" y="841049"/>
            <a:ext cx="5775926" cy="511829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3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2" y="27307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4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2156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400"/>
            </a:lvl3pPr>
            <a:lvl4pPr marL="1371520" indent="0">
              <a:buNone/>
              <a:defRPr sz="2000"/>
            </a:lvl4pPr>
            <a:lvl5pPr marL="1828694" indent="0">
              <a:buNone/>
              <a:defRPr sz="2000"/>
            </a:lvl5pPr>
            <a:lvl6pPr marL="2285866" indent="0">
              <a:buNone/>
              <a:defRPr sz="2000"/>
            </a:lvl6pPr>
            <a:lvl7pPr marL="2743041" indent="0">
              <a:buNone/>
              <a:defRPr sz="2000"/>
            </a:lvl7pPr>
            <a:lvl8pPr marL="3200214" indent="0">
              <a:buNone/>
              <a:defRPr sz="2000"/>
            </a:lvl8pPr>
            <a:lvl9pPr marL="3657388" indent="0">
              <a:buNone/>
              <a:defRPr sz="2000"/>
            </a:lvl9pPr>
          </a:lstStyle>
          <a:p>
            <a:pPr lvl="0"/>
            <a:endParaRPr lang="de-DE" noProof="0" smtClean="0">
              <a:sym typeface="Lucida Grande" pitchFamily="1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7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6" indent="0">
              <a:buNone/>
              <a:defRPr sz="900"/>
            </a:lvl6pPr>
            <a:lvl7pPr marL="2743041" indent="0">
              <a:buNone/>
              <a:defRPr sz="900"/>
            </a:lvl7pPr>
            <a:lvl8pPr marL="3200214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510426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1241" y="665169"/>
            <a:ext cx="7888287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1241" y="2051050"/>
            <a:ext cx="7888287" cy="480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/>
              </a:rPr>
              <a:t>Click to edit Master text styles</a:t>
            </a:r>
          </a:p>
          <a:p>
            <a:pPr lvl="1"/>
            <a:r>
              <a:rPr lang="en-US" smtClean="0">
                <a:sym typeface="Lucida Grande"/>
              </a:rPr>
              <a:t>Second level</a:t>
            </a:r>
          </a:p>
          <a:p>
            <a:pPr lvl="2"/>
            <a:r>
              <a:rPr lang="en-US" smtClean="0">
                <a:sym typeface="Lucida Grande"/>
              </a:rPr>
              <a:t>Third level</a:t>
            </a:r>
          </a:p>
          <a:p>
            <a:pPr lvl="3"/>
            <a:r>
              <a:rPr lang="en-US" smtClean="0">
                <a:sym typeface="Lucida Grande"/>
              </a:rPr>
              <a:t>Fourth level</a:t>
            </a:r>
          </a:p>
          <a:p>
            <a:pPr lvl="4"/>
            <a:r>
              <a:rPr lang="en-US" smtClean="0">
                <a:sym typeface="Lucida Grande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10" r:id="rId1"/>
    <p:sldLayoutId id="2147485811" r:id="rId2"/>
    <p:sldLayoutId id="2147485812" r:id="rId3"/>
    <p:sldLayoutId id="2147485813" r:id="rId4"/>
    <p:sldLayoutId id="2147485814" r:id="rId5"/>
    <p:sldLayoutId id="2147485815" r:id="rId6"/>
    <p:sldLayoutId id="2147485816" r:id="rId7"/>
    <p:sldLayoutId id="2147485817" r:id="rId8"/>
    <p:sldLayoutId id="2147485818" r:id="rId9"/>
    <p:sldLayoutId id="2147485819" r:id="rId10"/>
    <p:sldLayoutId id="2147485820" r:id="rId11"/>
  </p:sldLayoutIdLst>
  <p:transition/>
  <p:txStyles>
    <p:titleStyle>
      <a:lvl1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+mj-lt"/>
          <a:ea typeface="+mj-ea"/>
          <a:cs typeface="ヒラギノ角ゴ ProN W3"/>
          <a:sym typeface="Lucida Grande"/>
        </a:defRPr>
      </a:lvl1pPr>
      <a:lvl2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cs typeface="ヒラギノ角ゴ ProN W3"/>
          <a:sym typeface="Lucida Grande"/>
        </a:defRPr>
      </a:lvl2pPr>
      <a:lvl3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cs typeface="ヒラギノ角ゴ ProN W3"/>
          <a:sym typeface="Lucida Grande"/>
        </a:defRPr>
      </a:lvl3pPr>
      <a:lvl4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cs typeface="ヒラギノ角ゴ ProN W3"/>
          <a:sym typeface="Lucida Grande"/>
        </a:defRPr>
      </a:lvl4pPr>
      <a:lvl5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cs typeface="ヒラギノ角ゴ ProN W3"/>
          <a:sym typeface="Lucida Grande"/>
        </a:defRPr>
      </a:lvl5pPr>
      <a:lvl6pPr marL="457173" algn="ctr" defTabSz="820690" rtl="0" fontAlgn="base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sym typeface="Lucida Grande" pitchFamily="1" charset="0"/>
        </a:defRPr>
      </a:lvl6pPr>
      <a:lvl7pPr marL="914347" algn="ctr" defTabSz="820690" rtl="0" fontAlgn="base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sym typeface="Lucida Grande" pitchFamily="1" charset="0"/>
        </a:defRPr>
      </a:lvl7pPr>
      <a:lvl8pPr marL="1371520" algn="ctr" defTabSz="820690" rtl="0" fontAlgn="base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sym typeface="Lucida Grande" pitchFamily="1" charset="0"/>
        </a:defRPr>
      </a:lvl8pPr>
      <a:lvl9pPr marL="1828694" algn="ctr" defTabSz="820690" rtl="0" fontAlgn="base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sym typeface="Lucida Grande" pitchFamily="1" charset="0"/>
        </a:defRPr>
      </a:lvl9pPr>
    </p:titleStyle>
    <p:bodyStyle>
      <a:lvl1pPr marL="342880" indent="-342880" algn="l" defTabSz="820690" rtl="0" eaLnBrk="0" fontAlgn="base" hangingPunct="0">
        <a:lnSpc>
          <a:spcPct val="98000"/>
        </a:lnSpc>
        <a:spcBef>
          <a:spcPts val="125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ヒラギノ角ゴ ProN W3"/>
          <a:sym typeface="Lucida Grande"/>
        </a:defRPr>
      </a:lvl1pPr>
      <a:lvl2pPr marL="411139" indent="46035" algn="l" defTabSz="820690" rtl="0" eaLnBrk="0" fontAlgn="base" hangingPunct="0">
        <a:lnSpc>
          <a:spcPct val="98000"/>
        </a:lnSpc>
        <a:spcBef>
          <a:spcPts val="988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ヒラギノ角ゴ ProN W3"/>
          <a:sym typeface="Lucida Grande"/>
        </a:defRPr>
      </a:lvl2pPr>
      <a:lvl3pPr marL="820690" indent="93658" algn="l" defTabSz="820690" rtl="0" eaLnBrk="0" fontAlgn="base" hangingPunct="0">
        <a:lnSpc>
          <a:spcPct val="98000"/>
        </a:lnSpc>
        <a:spcBef>
          <a:spcPts val="813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ヒラギノ角ゴ ProN W3"/>
          <a:sym typeface="Lucida Grande"/>
        </a:defRPr>
      </a:lvl3pPr>
      <a:lvl4pPr marL="1231829" indent="139692" algn="l" defTabSz="820690" rtl="0" eaLnBrk="0" fontAlgn="base" hangingPunct="0">
        <a:lnSpc>
          <a:spcPct val="98000"/>
        </a:lnSpc>
        <a:spcBef>
          <a:spcPts val="538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cs typeface="ヒラギノ角ゴ ProN W3"/>
          <a:sym typeface="Lucida Grande"/>
        </a:defRPr>
      </a:lvl4pPr>
      <a:lvl5pPr marL="1641380" indent="187314" algn="l" defTabSz="820690" rtl="0" eaLnBrk="0" fontAlgn="base" hangingPunct="0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cs typeface="ヒラギノ角ゴ ProN W3"/>
          <a:sym typeface="Lucida Grande"/>
        </a:defRPr>
      </a:lvl5pPr>
      <a:lvl6pPr marL="2098553" algn="l" defTabSz="820690" rtl="0" fontAlgn="base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sym typeface="Lucida Grande" pitchFamily="1" charset="0"/>
        </a:defRPr>
      </a:lvl6pPr>
      <a:lvl7pPr marL="2555727" algn="l" defTabSz="820690" rtl="0" fontAlgn="base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sym typeface="Lucida Grande" pitchFamily="1" charset="0"/>
        </a:defRPr>
      </a:lvl7pPr>
      <a:lvl8pPr marL="3012900" algn="l" defTabSz="820690" rtl="0" fontAlgn="base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sym typeface="Lucida Grande" pitchFamily="1" charset="0"/>
        </a:defRPr>
      </a:lvl8pPr>
      <a:lvl9pPr marL="3470073" algn="l" defTabSz="820690" rtl="0" fontAlgn="base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sym typeface="Lucida Grande" pitchFamily="1" charset="0"/>
        </a:defRPr>
      </a:lvl9pPr>
    </p:bodyStyle>
    <p:otherStyle>
      <a:defPPr>
        <a:defRPr lang="de-DE"/>
      </a:defPPr>
      <a:lvl1pPr marL="0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0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4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1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4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8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41364" y="2130429"/>
            <a:ext cx="8424862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4205" tIns="34205" rIns="34205" bIns="342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728" y="3883031"/>
            <a:ext cx="6932613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4205" tIns="34205" rIns="34205" bIns="342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Calibri" pitchFamily="34" charset="0"/>
              </a:rPr>
              <a:t>Second level</a:t>
            </a:r>
          </a:p>
          <a:p>
            <a:pPr lvl="2"/>
            <a:r>
              <a:rPr lang="en-US" smtClean="0">
                <a:sym typeface="Calibri" pitchFamily="34" charset="0"/>
              </a:rPr>
              <a:t>Third level</a:t>
            </a:r>
          </a:p>
          <a:p>
            <a:pPr lvl="3"/>
            <a:r>
              <a:rPr lang="en-US" smtClean="0">
                <a:sym typeface="Calibri" pitchFamily="34" charset="0"/>
              </a:rPr>
              <a:t>Fourth level</a:t>
            </a:r>
          </a:p>
          <a:p>
            <a:pPr lvl="4"/>
            <a:r>
              <a:rPr lang="en-US" smtClean="0">
                <a:sym typeface="Calibri" pitchFamily="34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9185278" y="6489700"/>
            <a:ext cx="227013" cy="2301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82094" tIns="41047" rIns="82094" bIns="41047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>
                <a:solidFill>
                  <a:srgbClr val="878787"/>
                </a:solidFill>
                <a:latin typeface="Calibri" charset="0"/>
                <a:ea typeface="ヒラギノ角ゴ ProN W3" pitchFamily="1" charset="-128"/>
                <a:cs typeface="Calibri" charset="0"/>
                <a:sym typeface="Calibri" charset="0"/>
              </a:defRPr>
            </a:lvl1pPr>
          </a:lstStyle>
          <a:p>
            <a:pPr>
              <a:defRPr/>
            </a:pPr>
            <a:fld id="{AB8B3072-6DF6-4CA5-9BAD-0DCDFE62F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54" r:id="rId1"/>
    <p:sldLayoutId id="2147485855" r:id="rId2"/>
    <p:sldLayoutId id="2147485856" r:id="rId3"/>
    <p:sldLayoutId id="2147485857" r:id="rId4"/>
    <p:sldLayoutId id="2147485858" r:id="rId5"/>
    <p:sldLayoutId id="2147485859" r:id="rId6"/>
    <p:sldLayoutId id="2147485860" r:id="rId7"/>
    <p:sldLayoutId id="2147485861" r:id="rId8"/>
    <p:sldLayoutId id="2147485862" r:id="rId9"/>
    <p:sldLayoutId id="2147485863" r:id="rId10"/>
    <p:sldLayoutId id="2147485864" r:id="rId11"/>
  </p:sldLayoutIdLst>
  <p:transition/>
  <p:hf hdr="0" ftr="0" dt="0"/>
  <p:txStyles>
    <p:titleStyle>
      <a:lvl1pPr algn="ctr" defTabSz="820690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+mj-lt"/>
          <a:ea typeface="+mj-ea"/>
          <a:cs typeface="ヒラギノ角ゴ ProN W3" charset="-128"/>
          <a:sym typeface="Calibri" pitchFamily="34" charset="0"/>
        </a:defRPr>
      </a:lvl1pPr>
      <a:lvl2pPr algn="ctr" defTabSz="820690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charset="0"/>
          <a:ea typeface="ヒラギノ角ゴ ProN W3" pitchFamily="1" charset="-128"/>
          <a:cs typeface="ヒラギノ角ゴ ProN W3" charset="-128"/>
          <a:sym typeface="Calibri" pitchFamily="34" charset="0"/>
        </a:defRPr>
      </a:lvl2pPr>
      <a:lvl3pPr algn="ctr" defTabSz="820690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charset="0"/>
          <a:ea typeface="ヒラギノ角ゴ ProN W3" pitchFamily="1" charset="-128"/>
          <a:cs typeface="ヒラギノ角ゴ ProN W3" charset="-128"/>
          <a:sym typeface="Calibri" pitchFamily="34" charset="0"/>
        </a:defRPr>
      </a:lvl3pPr>
      <a:lvl4pPr algn="ctr" defTabSz="820690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charset="0"/>
          <a:ea typeface="ヒラギノ角ゴ ProN W3" pitchFamily="1" charset="-128"/>
          <a:cs typeface="ヒラギノ角ゴ ProN W3" charset="-128"/>
          <a:sym typeface="Calibri" pitchFamily="34" charset="0"/>
        </a:defRPr>
      </a:lvl4pPr>
      <a:lvl5pPr algn="ctr" defTabSz="820690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charset="0"/>
          <a:ea typeface="ヒラギノ角ゴ ProN W3" pitchFamily="1" charset="-128"/>
          <a:cs typeface="ヒラギノ角ゴ ProN W3" charset="-128"/>
          <a:sym typeface="Calibri" pitchFamily="34" charset="0"/>
        </a:defRPr>
      </a:lvl5pPr>
      <a:lvl6pPr marL="457173" algn="ctr" defTabSz="820690" rtl="0" fontAlgn="base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charset="0"/>
          <a:ea typeface="ヒラギノ角ゴ ProN W3" pitchFamily="1" charset="-128"/>
          <a:sym typeface="Calibri" charset="0"/>
        </a:defRPr>
      </a:lvl6pPr>
      <a:lvl7pPr marL="914347" algn="ctr" defTabSz="820690" rtl="0" fontAlgn="base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charset="0"/>
          <a:ea typeface="ヒラギノ角ゴ ProN W3" pitchFamily="1" charset="-128"/>
          <a:sym typeface="Calibri" charset="0"/>
        </a:defRPr>
      </a:lvl7pPr>
      <a:lvl8pPr marL="1371520" algn="ctr" defTabSz="820690" rtl="0" fontAlgn="base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charset="0"/>
          <a:ea typeface="ヒラギノ角ゴ ProN W3" pitchFamily="1" charset="-128"/>
          <a:sym typeface="Calibri" charset="0"/>
        </a:defRPr>
      </a:lvl8pPr>
      <a:lvl9pPr marL="1828694" algn="ctr" defTabSz="820690" rtl="0" fontAlgn="base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charset="0"/>
          <a:ea typeface="ヒラギノ角ゴ ProN W3" pitchFamily="1" charset="-128"/>
          <a:sym typeface="Calibri" charset="0"/>
        </a:defRPr>
      </a:lvl9pPr>
    </p:titleStyle>
    <p:bodyStyle>
      <a:lvl1pPr marL="342880" indent="-342880" algn="ctr" defTabSz="820690" rtl="0" eaLnBrk="0" fontAlgn="base" hangingPunct="0">
        <a:spcBef>
          <a:spcPts val="725"/>
        </a:spcBef>
        <a:spcAft>
          <a:spcPct val="0"/>
        </a:spcAft>
        <a:defRPr sz="3100">
          <a:solidFill>
            <a:srgbClr val="878787"/>
          </a:solidFill>
          <a:latin typeface="+mn-lt"/>
          <a:ea typeface="+mn-ea"/>
          <a:cs typeface="ヒラギノ角ゴ ProN W3" charset="-128"/>
          <a:sym typeface="Calibri" pitchFamily="34" charset="0"/>
        </a:defRPr>
      </a:lvl1pPr>
      <a:lvl2pPr marL="420664" indent="36511" algn="ctr" defTabSz="820690" rtl="0" eaLnBrk="0" fontAlgn="base" hangingPunct="0">
        <a:spcBef>
          <a:spcPts val="625"/>
        </a:spcBef>
        <a:spcAft>
          <a:spcPct val="0"/>
        </a:spcAft>
        <a:defRPr sz="2700">
          <a:solidFill>
            <a:srgbClr val="878787"/>
          </a:solidFill>
          <a:latin typeface="+mn-lt"/>
          <a:ea typeface="+mn-ea"/>
          <a:cs typeface="ヒラギノ角ゴ ProN W3" charset="-128"/>
          <a:sym typeface="Calibri" pitchFamily="34" charset="0"/>
        </a:defRPr>
      </a:lvl2pPr>
      <a:lvl3pPr marL="866725" indent="47621" algn="ctr" defTabSz="820690" rtl="0" eaLnBrk="0" fontAlgn="base" hangingPunct="0">
        <a:spcBef>
          <a:spcPts val="538"/>
        </a:spcBef>
        <a:spcAft>
          <a:spcPct val="0"/>
        </a:spcAft>
        <a:defRPr sz="2400">
          <a:solidFill>
            <a:srgbClr val="878787"/>
          </a:solidFill>
          <a:latin typeface="+mn-lt"/>
          <a:ea typeface="+mn-ea"/>
          <a:cs typeface="ヒラギノ角ゴ ProN W3" charset="-128"/>
          <a:sym typeface="Calibri" pitchFamily="34" charset="0"/>
        </a:defRPr>
      </a:lvl3pPr>
      <a:lvl4pPr marL="1322311" indent="49210" algn="ctr" defTabSz="820690" rtl="0" eaLnBrk="0" fontAlgn="base" hangingPunct="0">
        <a:spcBef>
          <a:spcPts val="450"/>
        </a:spcBef>
        <a:spcAft>
          <a:spcPct val="0"/>
        </a:spcAft>
        <a:defRPr sz="1900">
          <a:solidFill>
            <a:srgbClr val="878787"/>
          </a:solidFill>
          <a:latin typeface="+mn-lt"/>
          <a:ea typeface="+mn-ea"/>
          <a:cs typeface="ヒラギノ角ゴ ProN W3" charset="-128"/>
          <a:sym typeface="Calibri" pitchFamily="34" charset="0"/>
        </a:defRPr>
      </a:lvl4pPr>
      <a:lvl5pPr marL="1779484" indent="49210" algn="ctr" defTabSz="820690" rtl="0" eaLnBrk="0" fontAlgn="base" hangingPunct="0">
        <a:spcBef>
          <a:spcPts val="450"/>
        </a:spcBef>
        <a:spcAft>
          <a:spcPct val="0"/>
        </a:spcAft>
        <a:defRPr sz="1900">
          <a:solidFill>
            <a:srgbClr val="878787"/>
          </a:solidFill>
          <a:latin typeface="+mn-lt"/>
          <a:ea typeface="+mn-ea"/>
          <a:cs typeface="ヒラギノ角ゴ ProN W3" charset="-128"/>
          <a:sym typeface="Calibri" pitchFamily="34" charset="0"/>
        </a:defRPr>
      </a:lvl5pPr>
      <a:lvl6pPr marL="2236658" algn="ctr" defTabSz="820690" rtl="0" fontAlgn="base">
        <a:spcBef>
          <a:spcPts val="450"/>
        </a:spcBef>
        <a:spcAft>
          <a:spcPct val="0"/>
        </a:spcAft>
        <a:defRPr sz="1900">
          <a:solidFill>
            <a:srgbClr val="878787"/>
          </a:solidFill>
          <a:latin typeface="+mn-lt"/>
          <a:ea typeface="+mn-ea"/>
          <a:sym typeface="Calibri" charset="0"/>
        </a:defRPr>
      </a:lvl6pPr>
      <a:lvl7pPr marL="2693832" algn="ctr" defTabSz="820690" rtl="0" fontAlgn="base">
        <a:spcBef>
          <a:spcPts val="450"/>
        </a:spcBef>
        <a:spcAft>
          <a:spcPct val="0"/>
        </a:spcAft>
        <a:defRPr sz="1900">
          <a:solidFill>
            <a:srgbClr val="878787"/>
          </a:solidFill>
          <a:latin typeface="+mn-lt"/>
          <a:ea typeface="+mn-ea"/>
          <a:sym typeface="Calibri" charset="0"/>
        </a:defRPr>
      </a:lvl7pPr>
      <a:lvl8pPr marL="3151004" algn="ctr" defTabSz="820690" rtl="0" fontAlgn="base">
        <a:spcBef>
          <a:spcPts val="450"/>
        </a:spcBef>
        <a:spcAft>
          <a:spcPct val="0"/>
        </a:spcAft>
        <a:defRPr sz="1900">
          <a:solidFill>
            <a:srgbClr val="878787"/>
          </a:solidFill>
          <a:latin typeface="+mn-lt"/>
          <a:ea typeface="+mn-ea"/>
          <a:sym typeface="Calibri" charset="0"/>
        </a:defRPr>
      </a:lvl8pPr>
      <a:lvl9pPr marL="3608178" algn="ctr" defTabSz="820690" rtl="0" fontAlgn="base">
        <a:spcBef>
          <a:spcPts val="450"/>
        </a:spcBef>
        <a:spcAft>
          <a:spcPct val="0"/>
        </a:spcAft>
        <a:defRPr sz="1900">
          <a:solidFill>
            <a:srgbClr val="878787"/>
          </a:solidFill>
          <a:latin typeface="+mn-lt"/>
          <a:ea typeface="+mn-ea"/>
          <a:sym typeface="Calibri" charset="0"/>
        </a:defRPr>
      </a:lvl9pPr>
    </p:bodyStyle>
    <p:otherStyle>
      <a:defPPr>
        <a:defRPr lang="de-DE"/>
      </a:defPPr>
      <a:lvl1pPr marL="0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0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4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1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4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8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1241" y="665169"/>
            <a:ext cx="7888287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/>
              </a:rPr>
              <a:t>Click to edit Master title style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1241" y="2051050"/>
            <a:ext cx="7888287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/>
              </a:rPr>
              <a:t>Click to edit Master text styles</a:t>
            </a:r>
          </a:p>
          <a:p>
            <a:pPr lvl="1"/>
            <a:r>
              <a:rPr lang="en-US" smtClean="0">
                <a:sym typeface="Lucida Grande"/>
              </a:rPr>
              <a:t>Second level</a:t>
            </a:r>
          </a:p>
          <a:p>
            <a:pPr lvl="2"/>
            <a:r>
              <a:rPr lang="en-US" smtClean="0">
                <a:sym typeface="Lucida Grande"/>
              </a:rPr>
              <a:t>Third level</a:t>
            </a:r>
          </a:p>
          <a:p>
            <a:pPr lvl="3"/>
            <a:r>
              <a:rPr lang="en-US" smtClean="0">
                <a:sym typeface="Lucida Grande"/>
              </a:rPr>
              <a:t>Fourth level</a:t>
            </a:r>
          </a:p>
          <a:p>
            <a:pPr lvl="4"/>
            <a:r>
              <a:rPr lang="en-US" smtClean="0">
                <a:sym typeface="Lucida Grande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5" r:id="rId1"/>
    <p:sldLayoutId id="2147485866" r:id="rId2"/>
    <p:sldLayoutId id="2147485867" r:id="rId3"/>
    <p:sldLayoutId id="2147485868" r:id="rId4"/>
    <p:sldLayoutId id="2147485869" r:id="rId5"/>
    <p:sldLayoutId id="2147485870" r:id="rId6"/>
    <p:sldLayoutId id="2147485871" r:id="rId7"/>
    <p:sldLayoutId id="2147485872" r:id="rId8"/>
    <p:sldLayoutId id="2147485873" r:id="rId9"/>
    <p:sldLayoutId id="2147485874" r:id="rId10"/>
    <p:sldLayoutId id="2147485875" r:id="rId11"/>
  </p:sldLayoutIdLst>
  <p:transition/>
  <p:txStyles>
    <p:titleStyle>
      <a:lvl1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+mj-lt"/>
          <a:ea typeface="+mj-ea"/>
          <a:cs typeface="ヒラギノ角ゴ ProN W3" charset="-128"/>
          <a:sym typeface="Lucida Grande"/>
        </a:defRPr>
      </a:lvl1pPr>
      <a:lvl2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cs typeface="ヒラギノ角ゴ ProN W3" charset="-128"/>
          <a:sym typeface="Lucida Grande"/>
        </a:defRPr>
      </a:lvl2pPr>
      <a:lvl3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cs typeface="ヒラギノ角ゴ ProN W3" charset="-128"/>
          <a:sym typeface="Lucida Grande"/>
        </a:defRPr>
      </a:lvl3pPr>
      <a:lvl4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cs typeface="ヒラギノ角ゴ ProN W3" charset="-128"/>
          <a:sym typeface="Lucida Grande"/>
        </a:defRPr>
      </a:lvl4pPr>
      <a:lvl5pPr algn="ctr" defTabSz="820690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cs typeface="ヒラギノ角ゴ ProN W3" charset="-128"/>
          <a:sym typeface="Lucida Grande"/>
        </a:defRPr>
      </a:lvl5pPr>
      <a:lvl6pPr marL="457173" algn="ctr" defTabSz="820690" rtl="0" fontAlgn="base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sym typeface="Lucida Grande" pitchFamily="1" charset="0"/>
        </a:defRPr>
      </a:lvl6pPr>
      <a:lvl7pPr marL="914347" algn="ctr" defTabSz="820690" rtl="0" fontAlgn="base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sym typeface="Lucida Grande" pitchFamily="1" charset="0"/>
        </a:defRPr>
      </a:lvl7pPr>
      <a:lvl8pPr marL="1371520" algn="ctr" defTabSz="820690" rtl="0" fontAlgn="base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sym typeface="Lucida Grande" pitchFamily="1" charset="0"/>
        </a:defRPr>
      </a:lvl8pPr>
      <a:lvl9pPr marL="1828694" algn="ctr" defTabSz="820690" rtl="0" fontAlgn="base">
        <a:lnSpc>
          <a:spcPct val="98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Lucida Grande" pitchFamily="1" charset="0"/>
          <a:ea typeface="ヒラギノ角ゴ ProN W3" pitchFamily="1" charset="-128"/>
          <a:sym typeface="Lucida Grande" pitchFamily="1" charset="0"/>
        </a:defRPr>
      </a:lvl9pPr>
    </p:titleStyle>
    <p:bodyStyle>
      <a:lvl1pPr marL="342880" indent="-342880" algn="l" defTabSz="820690" rtl="0" eaLnBrk="0" fontAlgn="base" hangingPunct="0">
        <a:lnSpc>
          <a:spcPct val="98000"/>
        </a:lnSpc>
        <a:spcBef>
          <a:spcPts val="125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ヒラギノ角ゴ ProN W3" charset="-128"/>
          <a:sym typeface="Lucida Grande"/>
        </a:defRPr>
      </a:lvl1pPr>
      <a:lvl2pPr marL="411139" indent="46035" algn="l" defTabSz="820690" rtl="0" eaLnBrk="0" fontAlgn="base" hangingPunct="0">
        <a:lnSpc>
          <a:spcPct val="98000"/>
        </a:lnSpc>
        <a:spcBef>
          <a:spcPts val="988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ヒラギノ角ゴ ProN W3" charset="-128"/>
          <a:sym typeface="Lucida Grande"/>
        </a:defRPr>
      </a:lvl2pPr>
      <a:lvl3pPr marL="820690" indent="93658" algn="l" defTabSz="820690" rtl="0" eaLnBrk="0" fontAlgn="base" hangingPunct="0">
        <a:lnSpc>
          <a:spcPct val="98000"/>
        </a:lnSpc>
        <a:spcBef>
          <a:spcPts val="813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ヒラギノ角ゴ ProN W3" charset="-128"/>
          <a:sym typeface="Lucida Grande"/>
        </a:defRPr>
      </a:lvl3pPr>
      <a:lvl4pPr marL="1231829" indent="139692" algn="l" defTabSz="820690" rtl="0" eaLnBrk="0" fontAlgn="base" hangingPunct="0">
        <a:lnSpc>
          <a:spcPct val="98000"/>
        </a:lnSpc>
        <a:spcBef>
          <a:spcPts val="538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cs typeface="ヒラギノ角ゴ ProN W3" charset="-128"/>
          <a:sym typeface="Lucida Grande"/>
        </a:defRPr>
      </a:lvl4pPr>
      <a:lvl5pPr marL="1641380" indent="187314" algn="l" defTabSz="820690" rtl="0" eaLnBrk="0" fontAlgn="base" hangingPunct="0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cs typeface="ヒラギノ角ゴ ProN W3" charset="-128"/>
          <a:sym typeface="Lucida Grande"/>
        </a:defRPr>
      </a:lvl5pPr>
      <a:lvl6pPr marL="2098553" algn="l" defTabSz="820690" rtl="0" fontAlgn="base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sym typeface="Lucida Grande" pitchFamily="1" charset="0"/>
        </a:defRPr>
      </a:lvl6pPr>
      <a:lvl7pPr marL="2555727" algn="l" defTabSz="820690" rtl="0" fontAlgn="base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sym typeface="Lucida Grande" pitchFamily="1" charset="0"/>
        </a:defRPr>
      </a:lvl7pPr>
      <a:lvl8pPr marL="3012900" algn="l" defTabSz="820690" rtl="0" fontAlgn="base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sym typeface="Lucida Grande" pitchFamily="1" charset="0"/>
        </a:defRPr>
      </a:lvl8pPr>
      <a:lvl9pPr marL="3470073" algn="l" defTabSz="820690" rtl="0" fontAlgn="base">
        <a:lnSpc>
          <a:spcPct val="98000"/>
        </a:lnSpc>
        <a:spcBef>
          <a:spcPts val="275"/>
        </a:spcBef>
        <a:spcAft>
          <a:spcPct val="0"/>
        </a:spcAft>
        <a:defRPr sz="1700">
          <a:solidFill>
            <a:schemeClr val="tx1"/>
          </a:solidFill>
          <a:latin typeface="+mn-lt"/>
          <a:ea typeface="+mn-ea"/>
          <a:sym typeface="Lucida Grande" pitchFamily="1" charset="0"/>
        </a:defRPr>
      </a:lvl9pPr>
    </p:bodyStyle>
    <p:otherStyle>
      <a:defPPr>
        <a:defRPr lang="de-DE"/>
      </a:defPPr>
      <a:lvl1pPr marL="0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0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4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1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4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8" algn="l" defTabSz="9143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 vert="horz" lIns="91436" tIns="45717" rIns="91436" bIns="457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600203"/>
            <a:ext cx="8915400" cy="4525963"/>
          </a:xfrm>
          <a:prstGeom prst="rect">
            <a:avLst/>
          </a:prstGeom>
        </p:spPr>
        <p:txBody>
          <a:bodyPr vert="horz" lIns="91436" tIns="45717" rIns="91436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36" tIns="45717" rIns="91436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3" fontAlgn="auto">
              <a:spcBef>
                <a:spcPts val="0"/>
              </a:spcBef>
              <a:spcAft>
                <a:spcPts val="0"/>
              </a:spcAft>
            </a:pPr>
            <a:fld id="{3ED8B2AA-7C0C-504D-99C0-5B38FC8DD21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173" fontAlgn="auto">
                <a:spcBef>
                  <a:spcPts val="0"/>
                </a:spcBef>
                <a:spcAft>
                  <a:spcPts val="0"/>
                </a:spcAft>
              </a:pPr>
              <a:t>4/20/2013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1" y="6356355"/>
            <a:ext cx="3136900" cy="365125"/>
          </a:xfrm>
          <a:prstGeom prst="rect">
            <a:avLst/>
          </a:prstGeom>
        </p:spPr>
        <p:txBody>
          <a:bodyPr vert="horz" lIns="91436" tIns="45717" rIns="91436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1" y="6356355"/>
            <a:ext cx="2311400" cy="365125"/>
          </a:xfrm>
          <a:prstGeom prst="rect">
            <a:avLst/>
          </a:prstGeom>
        </p:spPr>
        <p:txBody>
          <a:bodyPr vert="horz" lIns="91436" tIns="45717" rIns="91436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73" fontAlgn="auto">
              <a:spcBef>
                <a:spcPts val="0"/>
              </a:spcBef>
              <a:spcAft>
                <a:spcPts val="0"/>
              </a:spcAft>
            </a:pPr>
            <a:fld id="{3F7B37DF-8AB8-8241-94DE-8C7A81CDF1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17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774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99" r:id="rId1"/>
    <p:sldLayoutId id="2147485900" r:id="rId2"/>
    <p:sldLayoutId id="2147485901" r:id="rId3"/>
    <p:sldLayoutId id="2147485902" r:id="rId4"/>
    <p:sldLayoutId id="2147485903" r:id="rId5"/>
    <p:sldLayoutId id="2147485904" r:id="rId6"/>
    <p:sldLayoutId id="2147485905" r:id="rId7"/>
    <p:sldLayoutId id="2147485906" r:id="rId8"/>
    <p:sldLayoutId id="2147485907" r:id="rId9"/>
    <p:sldLayoutId id="2147485908" r:id="rId10"/>
    <p:sldLayoutId id="2147485909" r:id="rId11"/>
  </p:sldLayoutIdLst>
  <p:txStyles>
    <p:titleStyle>
      <a:lvl1pPr algn="ctr" defTabSz="4571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0" indent="-342880" algn="l" defTabSz="45717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8" indent="-285733" algn="l" defTabSz="45717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34" indent="-228587" algn="l" defTabSz="45717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08" indent="-228587" algn="l" defTabSz="45717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80" indent="-228587" algn="l" defTabSz="45717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4" indent="-228587" algn="l" defTabSz="45717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8" indent="-228587" algn="l" defTabSz="45717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45717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4" indent="-228587" algn="l" defTabSz="45717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0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4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1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4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8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95272" y="273355"/>
            <a:ext cx="8914493" cy="11450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95272" y="1604841"/>
            <a:ext cx="8914493" cy="452614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DejaVu LGC Sans" pitchFamily="2"/>
                <a:cs typeface="DejaVu LGC Sans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95271" y="6247906"/>
            <a:ext cx="2307601" cy="4728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300" kern="1200">
                <a:latin typeface="Times New Roman" pitchFamily="18"/>
                <a:ea typeface="DejaVu LGC Sans" pitchFamily="2"/>
                <a:cs typeface="Tahoma" pitchFamily="2"/>
              </a:defRPr>
            </a:lvl1pPr>
          </a:lstStyle>
          <a:p>
            <a:pPr defTabSz="868904" fontAlgn="auto">
              <a:spcBef>
                <a:spcPts val="0"/>
              </a:spcBef>
              <a:spcAft>
                <a:spcPts val="0"/>
              </a:spcAft>
            </a:pPr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387644" y="6247906"/>
            <a:ext cx="3139654" cy="4728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en-US" sz="1300" kern="1200">
                <a:latin typeface="Times New Roman" pitchFamily="18"/>
                <a:ea typeface="DejaVu LGC Sans" pitchFamily="2"/>
                <a:cs typeface="Tahoma" pitchFamily="2"/>
              </a:defRPr>
            </a:lvl1pPr>
          </a:lstStyle>
          <a:p>
            <a:pPr defTabSz="868904" fontAlgn="auto">
              <a:spcBef>
                <a:spcPts val="0"/>
              </a:spcBef>
              <a:spcAft>
                <a:spcPts val="0"/>
              </a:spcAft>
            </a:pPr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536323" y="6247906"/>
            <a:ext cx="873089" cy="4728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300" kern="1200">
                <a:latin typeface="Times New Roman" pitchFamily="18"/>
                <a:ea typeface="DejaVu LGC Sans" pitchFamily="2"/>
                <a:cs typeface="Tahoma" pitchFamily="2"/>
              </a:defRPr>
            </a:lvl1pPr>
          </a:lstStyle>
          <a:p>
            <a:pPr defTabSz="868904" fontAlgn="auto">
              <a:spcBef>
                <a:spcPts val="0"/>
              </a:spcBef>
              <a:spcAft>
                <a:spcPts val="0"/>
              </a:spcAft>
            </a:pPr>
            <a:fld id="{BFBCC38E-F476-414F-BB4C-CF69AF05B7B2}" type="slidenum">
              <a:rPr lang="en-US" smtClean="0">
                <a:solidFill>
                  <a:prstClr val="black"/>
                </a:solidFill>
              </a:rPr>
              <a:pPr defTabSz="86890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767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11" r:id="rId1"/>
    <p:sldLayoutId id="2147485912" r:id="rId2"/>
    <p:sldLayoutId id="2147485913" r:id="rId3"/>
    <p:sldLayoutId id="2147485914" r:id="rId4"/>
    <p:sldLayoutId id="2147485915" r:id="rId5"/>
    <p:sldLayoutId id="2147485916" r:id="rId6"/>
    <p:sldLayoutId id="2147485917" r:id="rId7"/>
    <p:sldLayoutId id="2147485918" r:id="rId8"/>
    <p:sldLayoutId id="2147485919" r:id="rId9"/>
    <p:sldLayoutId id="2147485920" r:id="rId10"/>
    <p:sldLayoutId id="214748592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200" b="0" i="0" u="none" strike="noStrike" kern="1200">
          <a:ln>
            <a:noFill/>
          </a:ln>
          <a:latin typeface="Arial" pitchFamily="18"/>
        </a:defRPr>
      </a:lvl1pPr>
    </p:titleStyle>
    <p:bodyStyle>
      <a:lvl1pPr rtl="0" hangingPunct="0">
        <a:spcBef>
          <a:spcPts val="0"/>
        </a:spcBef>
        <a:spcAft>
          <a:spcPts val="1347"/>
        </a:spcAft>
        <a:tabLst/>
        <a:defRPr lang="en-US" sz="3000" b="0" i="0" u="none" strike="noStrike" kern="1200">
          <a:ln>
            <a:noFill/>
          </a:ln>
          <a:latin typeface="Arial" pitchFamily="18"/>
        </a:defRPr>
      </a:lvl1pPr>
    </p:bodyStyle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1011079" y="664922"/>
            <a:ext cx="7887055" cy="1385999"/>
          </a:xfrm>
          <a:prstGeom prst="rect">
            <a:avLst/>
          </a:prstGeom>
          <a:noFill/>
          <a:ln>
            <a:noFill/>
          </a:ln>
        </p:spPr>
        <p:txBody>
          <a:bodyPr vert="horz" lIns="89995" tIns="46797" rIns="89995" bIns="46797" anchor="ctr" compatLnSpc="1"/>
          <a:lstStyle>
            <a:defPPr lvl="0">
              <a:buClr>
                <a:srgbClr val="000000"/>
              </a:buClr>
              <a:buSzPct val="100000"/>
              <a:buFont typeface="Lucida Grande" pitchFamily="1"/>
              <a:buNone/>
            </a:defPPr>
            <a:lvl1pPr lvl="0">
              <a:buClr>
                <a:srgbClr val="000000"/>
              </a:buClr>
              <a:buSzPct val="100000"/>
              <a:buFont typeface="Lucida Grande" pitchFamily="1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011079" y="2050559"/>
            <a:ext cx="7887055" cy="4807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42720" marR="0" lvl="0" indent="-342720" algn="l" rtl="0" hangingPunct="0">
              <a:lnSpc>
                <a:spcPct val="98000"/>
              </a:lnSpc>
              <a:spcBef>
                <a:spcPts val="12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None/>
              <a:tabLst>
                <a:tab pos="342720" algn="l"/>
                <a:tab pos="820439" algn="l"/>
                <a:tab pos="1641240" algn="l"/>
                <a:tab pos="2461680" algn="l"/>
                <a:tab pos="3282480" algn="l"/>
                <a:tab pos="4103279" algn="l"/>
                <a:tab pos="4924079" algn="l"/>
                <a:tab pos="5744880" algn="l"/>
                <a:tab pos="6565679" algn="l"/>
                <a:tab pos="7386119" algn="l"/>
                <a:tab pos="8206919" algn="l"/>
                <a:tab pos="9027720" algn="l"/>
                <a:tab pos="9848519" algn="l"/>
                <a:tab pos="10669319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defPPr>
            <a:lvl1pPr marL="342720" marR="0" lvl="0" indent="-342720" algn="l" rtl="0" hangingPunct="0">
              <a:lnSpc>
                <a:spcPct val="98000"/>
              </a:lnSpc>
              <a:spcBef>
                <a:spcPts val="12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•"/>
              <a:tabLst>
                <a:tab pos="342720" algn="l"/>
                <a:tab pos="820439" algn="l"/>
                <a:tab pos="1641240" algn="l"/>
                <a:tab pos="2461680" algn="l"/>
                <a:tab pos="3282480" algn="l"/>
                <a:tab pos="4103279" algn="l"/>
                <a:tab pos="4924079" algn="l"/>
                <a:tab pos="5744880" algn="l"/>
                <a:tab pos="6565679" algn="l"/>
                <a:tab pos="7386119" algn="l"/>
                <a:tab pos="8206919" algn="l"/>
                <a:tab pos="9027720" algn="l"/>
                <a:tab pos="9848519" algn="l"/>
                <a:tab pos="10669319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1pPr>
            <a:lvl2pPr marL="457200" marR="0" lvl="1" indent="0" algn="l" rtl="0" hangingPunct="0">
              <a:lnSpc>
                <a:spcPct val="98000"/>
              </a:lnSpc>
              <a:spcBef>
                <a:spcPts val="98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–"/>
              <a:tabLst>
                <a:tab pos="411120" algn="l"/>
                <a:tab pos="820440" algn="l"/>
                <a:tab pos="1641239" algn="l"/>
                <a:tab pos="2462039" algn="l"/>
                <a:tab pos="3282840" algn="l"/>
                <a:tab pos="4103639" algn="l"/>
                <a:tab pos="4924079" algn="l"/>
                <a:tab pos="5744880" algn="l"/>
                <a:tab pos="6565680" algn="l"/>
                <a:tab pos="7386480" algn="l"/>
                <a:tab pos="8207280" algn="l"/>
                <a:tab pos="9027719" algn="l"/>
                <a:tab pos="9848519" algn="l"/>
                <a:tab pos="10669319" algn="l"/>
              </a:tabLst>
              <a:defRPr lang="en-US" sz="25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2pPr>
            <a:lvl3pPr marL="914400" marR="0" lvl="2" indent="0" algn="l" rtl="0" hangingPunct="0">
              <a:lnSpc>
                <a:spcPct val="98000"/>
              </a:lnSpc>
              <a:spcBef>
                <a:spcPts val="81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•"/>
              <a:tabLst>
                <a:tab pos="820439" algn="l"/>
                <a:tab pos="1640878" algn="l"/>
                <a:tab pos="2461679" algn="l"/>
                <a:tab pos="3282479" algn="l"/>
                <a:tab pos="4103278" algn="l"/>
                <a:tab pos="4924079" algn="l"/>
                <a:tab pos="5744518" algn="l"/>
                <a:tab pos="6565319" algn="l"/>
                <a:tab pos="7386118" algn="l"/>
                <a:tab pos="8206919" algn="l"/>
                <a:tab pos="9027718" algn="l"/>
                <a:tab pos="9848518" algn="l"/>
                <a:tab pos="10668959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3pPr>
            <a:lvl4pPr marL="1371599" marR="0" lvl="3" indent="0" algn="l" rtl="0" hangingPunct="0">
              <a:lnSpc>
                <a:spcPct val="98000"/>
              </a:lnSpc>
              <a:spcBef>
                <a:spcPts val="5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–"/>
              <a:tabLst>
                <a:tab pos="1231559" algn="l"/>
                <a:tab pos="1640879" algn="l"/>
                <a:tab pos="2461678" algn="l"/>
                <a:tab pos="3282478" algn="l"/>
                <a:tab pos="4103279" algn="l"/>
                <a:tab pos="4924078" algn="l"/>
                <a:tab pos="5744518" algn="l"/>
                <a:tab pos="6565319" algn="l"/>
                <a:tab pos="7386119" algn="l"/>
                <a:tab pos="8206919" algn="l"/>
                <a:tab pos="9027719" algn="l"/>
                <a:tab pos="9848158" algn="l"/>
                <a:tab pos="10668958" algn="l"/>
              </a:tabLst>
              <a:defRPr lang="en-US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4pPr>
            <a:lvl5pPr marL="1828800" marR="0" lvl="4" indent="0" algn="l" rtl="0" hangingPunct="0">
              <a:lnSpc>
                <a:spcPct val="98000"/>
              </a:lnSpc>
              <a:spcBef>
                <a:spcPts val="2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»"/>
              <a:tabLst>
                <a:tab pos="1641240" algn="l"/>
                <a:tab pos="2461679" algn="l"/>
                <a:tab pos="3282480" algn="l"/>
                <a:tab pos="4103280" algn="l"/>
                <a:tab pos="4924079" algn="l"/>
                <a:tab pos="5744880" algn="l"/>
                <a:tab pos="6565319" algn="l"/>
                <a:tab pos="7386120" algn="l"/>
                <a:tab pos="8206919" algn="l"/>
                <a:tab pos="9027720" algn="l"/>
                <a:tab pos="9848519" algn="l"/>
                <a:tab pos="10669319" algn="l"/>
              </a:tabLst>
              <a:defRPr lang="en-US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5pPr>
            <a:lvl6pPr marL="1828800" marR="0" lvl="5" indent="0" algn="l" rtl="0" hangingPunct="0">
              <a:lnSpc>
                <a:spcPct val="98000"/>
              </a:lnSpc>
              <a:spcBef>
                <a:spcPts val="2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»"/>
              <a:tabLst>
                <a:tab pos="1641240" algn="l"/>
                <a:tab pos="2461679" algn="l"/>
                <a:tab pos="3282480" algn="l"/>
                <a:tab pos="4103280" algn="l"/>
                <a:tab pos="4924079" algn="l"/>
                <a:tab pos="5744880" algn="l"/>
                <a:tab pos="6565319" algn="l"/>
                <a:tab pos="7386120" algn="l"/>
                <a:tab pos="8206919" algn="l"/>
                <a:tab pos="9027720" algn="l"/>
                <a:tab pos="9848519" algn="l"/>
                <a:tab pos="10669319" algn="l"/>
              </a:tabLst>
              <a:defRPr lang="en-US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6pPr>
            <a:lvl7pPr marL="1828800" marR="0" lvl="6" indent="0" algn="l" rtl="0" hangingPunct="0">
              <a:lnSpc>
                <a:spcPct val="98000"/>
              </a:lnSpc>
              <a:spcBef>
                <a:spcPts val="2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»"/>
              <a:tabLst>
                <a:tab pos="1641240" algn="l"/>
                <a:tab pos="2461679" algn="l"/>
                <a:tab pos="3282480" algn="l"/>
                <a:tab pos="4103280" algn="l"/>
                <a:tab pos="4924079" algn="l"/>
                <a:tab pos="5744880" algn="l"/>
                <a:tab pos="6565319" algn="l"/>
                <a:tab pos="7386120" algn="l"/>
                <a:tab pos="8206919" algn="l"/>
                <a:tab pos="9027720" algn="l"/>
                <a:tab pos="9848519" algn="l"/>
                <a:tab pos="10669319" algn="l"/>
              </a:tabLst>
              <a:defRPr lang="en-US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7pPr>
            <a:lvl8pPr marL="1828800" marR="0" lvl="7" indent="0" algn="l" rtl="0" hangingPunct="0">
              <a:lnSpc>
                <a:spcPct val="98000"/>
              </a:lnSpc>
              <a:spcBef>
                <a:spcPts val="2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»"/>
              <a:tabLst>
                <a:tab pos="1641240" algn="l"/>
                <a:tab pos="2461679" algn="l"/>
                <a:tab pos="3282480" algn="l"/>
                <a:tab pos="4103280" algn="l"/>
                <a:tab pos="4924079" algn="l"/>
                <a:tab pos="5744880" algn="l"/>
                <a:tab pos="6565319" algn="l"/>
                <a:tab pos="7386120" algn="l"/>
                <a:tab pos="8206919" algn="l"/>
                <a:tab pos="9027720" algn="l"/>
                <a:tab pos="9848519" algn="l"/>
                <a:tab pos="10669319" algn="l"/>
              </a:tabLst>
              <a:defRPr lang="en-US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8pPr>
            <a:lvl9pPr marL="1828800" marR="0" lvl="8" indent="0" algn="l" rtl="0" hangingPunct="0">
              <a:lnSpc>
                <a:spcPct val="98000"/>
              </a:lnSpc>
              <a:spcBef>
                <a:spcPts val="2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ucida Grande" pitchFamily="1"/>
              <a:buChar char="»"/>
              <a:tabLst>
                <a:tab pos="1641240" algn="l"/>
                <a:tab pos="2461679" algn="l"/>
                <a:tab pos="3282480" algn="l"/>
                <a:tab pos="4103280" algn="l"/>
                <a:tab pos="4924079" algn="l"/>
                <a:tab pos="5744880" algn="l"/>
                <a:tab pos="6565319" algn="l"/>
                <a:tab pos="7386120" algn="l"/>
                <a:tab pos="8206919" algn="l"/>
                <a:tab pos="9027720" algn="l"/>
                <a:tab pos="9848519" algn="l"/>
                <a:tab pos="10669319" algn="l"/>
              </a:tabLst>
              <a:defRPr lang="en-US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Grande" pitchFamily="1"/>
                <a:ea typeface="ヒラギノ角ゴ ProN W3" pitchFamily="1"/>
                <a:cs typeface="ヒラギノ角ゴ ProN W3" pitchFamily="1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3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23" r:id="rId1"/>
    <p:sldLayoutId id="2147485924" r:id="rId2"/>
    <p:sldLayoutId id="2147485925" r:id="rId3"/>
    <p:sldLayoutId id="2147485926" r:id="rId4"/>
    <p:sldLayoutId id="2147485927" r:id="rId5"/>
    <p:sldLayoutId id="2147485928" r:id="rId6"/>
    <p:sldLayoutId id="2147485929" r:id="rId7"/>
    <p:sldLayoutId id="2147485930" r:id="rId8"/>
    <p:sldLayoutId id="2147485931" r:id="rId9"/>
    <p:sldLayoutId id="2147485932" r:id="rId10"/>
    <p:sldLayoutId id="214748593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ctr" rtl="0" hangingPunct="0">
        <a:lnSpc>
          <a:spcPct val="98000"/>
        </a:lnSpc>
        <a:spcBef>
          <a:spcPts val="0"/>
        </a:spcBef>
        <a:spcAft>
          <a:spcPts val="0"/>
        </a:spcAft>
        <a:tabLst>
          <a:tab pos="0" algn="l"/>
          <a:tab pos="820391" algn="l"/>
          <a:tab pos="1641145" algn="l"/>
          <a:tab pos="2461898" algn="l"/>
          <a:tab pos="3282648" algn="l"/>
          <a:tab pos="4103402" algn="l"/>
          <a:tab pos="4923793" algn="l"/>
          <a:tab pos="5744546" algn="l"/>
          <a:tab pos="6565298" algn="l"/>
          <a:tab pos="7386052" algn="l"/>
          <a:tab pos="8206803" algn="l"/>
          <a:tab pos="9027554" algn="l"/>
          <a:tab pos="9847948" algn="l"/>
          <a:tab pos="10668700" algn="l"/>
        </a:tabLst>
        <a:defRPr lang="en-US" sz="3900" b="0" i="0" u="none" strike="noStrike" baseline="0">
          <a:ln>
            <a:noFill/>
          </a:ln>
          <a:solidFill>
            <a:srgbClr val="000000"/>
          </a:solidFill>
          <a:latin typeface="Lucida Grande" pitchFamily="17"/>
        </a:defRPr>
      </a:lvl1pPr>
    </p:titleStyle>
    <p:bodyStyle>
      <a:lvl1pPr marL="342700" marR="0" indent="-342700" algn="l" rtl="0" hangingPunct="0">
        <a:lnSpc>
          <a:spcPct val="98000"/>
        </a:lnSpc>
        <a:spcBef>
          <a:spcPts val="1247"/>
        </a:spcBef>
        <a:spcAft>
          <a:spcPts val="0"/>
        </a:spcAft>
        <a:tabLst>
          <a:tab pos="342700" algn="l"/>
          <a:tab pos="820391" algn="l"/>
          <a:tab pos="1641145" algn="l"/>
          <a:tab pos="2461537" algn="l"/>
          <a:tab pos="3282290" algn="l"/>
          <a:tab pos="4103041" algn="l"/>
          <a:tab pos="4923793" algn="l"/>
          <a:tab pos="5744546" algn="l"/>
          <a:tab pos="6565298" algn="l"/>
          <a:tab pos="7385691" algn="l"/>
          <a:tab pos="8206443" algn="l"/>
          <a:tab pos="9027196" algn="l"/>
          <a:tab pos="9847947" algn="l"/>
          <a:tab pos="10668699" algn="l"/>
        </a:tabLst>
        <a:defRPr lang="en-US" sz="2800" b="0" i="0" u="none" strike="noStrike" baseline="0">
          <a:ln>
            <a:noFill/>
          </a:ln>
          <a:solidFill>
            <a:srgbClr val="000000"/>
          </a:solidFill>
          <a:latin typeface="Lucida Grande" pitchFamily="17"/>
        </a:defRPr>
      </a:lvl1pPr>
    </p:bodyStyle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1011630" y="840957"/>
            <a:ext cx="7889583" cy="10359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011630" y="2050957"/>
            <a:ext cx="7889583" cy="390890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Bitstream Vera Serif" pitchFamily="18"/>
                <a:ea typeface="Gothic" pitchFamily="2"/>
                <a:cs typeface="Tahoma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35" r:id="rId1"/>
    <p:sldLayoutId id="2147485936" r:id="rId2"/>
    <p:sldLayoutId id="2147485937" r:id="rId3"/>
    <p:sldLayoutId id="2147485938" r:id="rId4"/>
    <p:sldLayoutId id="2147485939" r:id="rId5"/>
    <p:sldLayoutId id="2147485940" r:id="rId6"/>
    <p:sldLayoutId id="2147485941" r:id="rId7"/>
    <p:sldLayoutId id="2147485942" r:id="rId8"/>
    <p:sldLayoutId id="2147485943" r:id="rId9"/>
    <p:sldLayoutId id="2147485944" r:id="rId10"/>
    <p:sldLayoutId id="214748594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buNone/>
        <a:tabLst/>
        <a:defRPr lang="en-US" sz="4000" b="0" i="0" u="none" strike="noStrike">
          <a:ln>
            <a:noFill/>
          </a:ln>
          <a:latin typeface="Bitstream Vera Serif" pitchFamily="18"/>
          <a:cs typeface="Tahoma" pitchFamily="2"/>
        </a:defRPr>
      </a:lvl1pPr>
    </p:titleStyle>
    <p:bodyStyle>
      <a:lvl1pPr marL="396791" marR="0" indent="0" rtl="0" hangingPunct="0">
        <a:spcBef>
          <a:spcPts val="0"/>
        </a:spcBef>
        <a:spcAft>
          <a:spcPts val="1302"/>
        </a:spcAft>
        <a:tabLst/>
        <a:defRPr lang="en-US" sz="2900" b="0" i="0" u="none" strike="noStrike">
          <a:ln>
            <a:noFill/>
          </a:ln>
          <a:latin typeface="Bitstream Vera Serif" pitchFamily="18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5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7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69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63.png"/><Relationship Id="rId11" Type="http://schemas.openxmlformats.org/officeDocument/2006/relationships/image" Target="../media/image67.png"/><Relationship Id="rId5" Type="http://schemas.openxmlformats.org/officeDocument/2006/relationships/image" Target="../media/image62.png"/><Relationship Id="rId10" Type="http://schemas.openxmlformats.org/officeDocument/2006/relationships/image" Target="../media/image66.png"/><Relationship Id="rId4" Type="http://schemas.openxmlformats.org/officeDocument/2006/relationships/image" Target="../media/image61.png"/><Relationship Id="rId9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8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ChangeArrowheads="1"/>
          </p:cNvSpPr>
          <p:nvPr>
            <p:ph type="title"/>
          </p:nvPr>
        </p:nvSpPr>
        <p:spPr>
          <a:xfrm>
            <a:off x="705645" y="1124744"/>
            <a:ext cx="8537575" cy="2286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7000"/>
              </a:lnSpc>
              <a:tabLst>
                <a:tab pos="649250" algn="l"/>
                <a:tab pos="1301674" algn="l"/>
                <a:tab pos="1950924" algn="l"/>
                <a:tab pos="2598586" algn="l"/>
                <a:tab pos="3249424" algn="l"/>
                <a:tab pos="3898672" algn="l"/>
                <a:tab pos="4549511" algn="l"/>
                <a:tab pos="5198761" algn="l"/>
                <a:tab pos="5849600" algn="l"/>
                <a:tab pos="6498847" algn="l"/>
                <a:tab pos="7149684" algn="l"/>
                <a:tab pos="7798936" algn="l"/>
                <a:tab pos="8070381" algn="l"/>
              </a:tabLst>
            </a:pPr>
            <a:r>
              <a:rPr lang="en-US" sz="6000" b="1" i="1" dirty="0" smtClean="0">
                <a:latin typeface="Lucida Grande"/>
                <a:cs typeface="Tahoma" pitchFamily="34" charset="0"/>
                <a:sym typeface="Trebuchet MS" pitchFamily="34" charset="0"/>
              </a:rPr>
              <a:t>Precision</a:t>
            </a:r>
            <a:r>
              <a:rPr lang="en-US" sz="6000" b="1" dirty="0" smtClean="0">
                <a:latin typeface="Lucida Grande"/>
                <a:cs typeface="Tahoma" pitchFamily="34" charset="0"/>
                <a:sym typeface="Trebuchet MS" pitchFamily="34" charset="0"/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  <a:latin typeface="Lucida Grande"/>
                <a:cs typeface="Tahoma" pitchFamily="34" charset="0"/>
                <a:sym typeface="Trebuchet MS" pitchFamily="34" charset="0"/>
              </a:rPr>
              <a:t>Q</a:t>
            </a:r>
            <a:r>
              <a:rPr lang="en-US" sz="6000" b="1" dirty="0" smtClean="0">
                <a:solidFill>
                  <a:srgbClr val="00B050"/>
                </a:solidFill>
                <a:latin typeface="Lucida Grande"/>
                <a:cs typeface="Tahoma" pitchFamily="34" charset="0"/>
                <a:sym typeface="Trebuchet MS" pitchFamily="34" charset="0"/>
              </a:rPr>
              <a:t>C</a:t>
            </a:r>
            <a:r>
              <a:rPr lang="en-US" sz="6000" b="1" dirty="0" smtClean="0">
                <a:solidFill>
                  <a:srgbClr val="2323DC"/>
                </a:solidFill>
                <a:latin typeface="Lucida Grande"/>
                <a:cs typeface="Tahoma" pitchFamily="34" charset="0"/>
                <a:sym typeface="Trebuchet MS" pitchFamily="34" charset="0"/>
              </a:rPr>
              <a:t>D</a:t>
            </a:r>
            <a:r>
              <a:rPr lang="en-US" sz="6000" b="1" dirty="0" smtClean="0">
                <a:latin typeface="Lucida Grande"/>
                <a:cs typeface="Tahoma" pitchFamily="34" charset="0"/>
                <a:sym typeface="Trebuchet MS" pitchFamily="34" charset="0"/>
              </a:rPr>
              <a:t> measurements in DIS</a:t>
            </a:r>
            <a:r>
              <a:rPr lang="en-US" sz="4900" b="1" dirty="0">
                <a:latin typeface="Tahoma" pitchFamily="34" charset="0"/>
                <a:ea typeface="ヒラギノ角ゴ ProN W6"/>
                <a:cs typeface="Tahoma" pitchFamily="34" charset="0"/>
                <a:sym typeface="Trebuchet MS" pitchFamily="34" charset="0"/>
              </a:rPr>
              <a:t/>
            </a:r>
            <a:br>
              <a:rPr lang="en-US" sz="4900" b="1" dirty="0">
                <a:latin typeface="Tahoma" pitchFamily="34" charset="0"/>
                <a:ea typeface="ヒラギノ角ゴ ProN W6"/>
                <a:cs typeface="Tahoma" pitchFamily="34" charset="0"/>
                <a:sym typeface="Trebuchet MS" pitchFamily="34" charset="0"/>
              </a:rPr>
            </a:br>
            <a:endParaRPr lang="en-US" sz="6500" b="1" u="sng" dirty="0">
              <a:solidFill>
                <a:srgbClr val="FF950E"/>
              </a:solidFill>
              <a:latin typeface="Tahoma" pitchFamily="34" charset="0"/>
              <a:ea typeface="ヒラギノ角ゴ ProN W6"/>
              <a:cs typeface="Tahoma" pitchFamily="34" charset="0"/>
              <a:sym typeface="Trebuchet MS" pitchFamily="34" charset="0"/>
            </a:endParaRPr>
          </a:p>
        </p:txBody>
      </p:sp>
      <p:sp>
        <p:nvSpPr>
          <p:cNvPr id="31747" name="Rectangle 2"/>
          <p:cNvSpPr>
            <a:spLocks/>
          </p:cNvSpPr>
          <p:nvPr/>
        </p:nvSpPr>
        <p:spPr bwMode="auto">
          <a:xfrm>
            <a:off x="1143000" y="4776788"/>
            <a:ext cx="7977188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820690">
              <a:lnSpc>
                <a:spcPct val="97000"/>
              </a:lnSpc>
              <a:tabLst>
                <a:tab pos="649250" algn="l"/>
                <a:tab pos="1301674" algn="l"/>
                <a:tab pos="1950924" algn="l"/>
                <a:tab pos="2598586" algn="l"/>
                <a:tab pos="3249424" algn="l"/>
                <a:tab pos="3898672" algn="l"/>
                <a:tab pos="4549511" algn="l"/>
                <a:tab pos="5198761" algn="l"/>
                <a:tab pos="5849600" algn="l"/>
                <a:tab pos="6498847" algn="l"/>
                <a:tab pos="7149684" algn="l"/>
                <a:tab pos="7263978" algn="l"/>
              </a:tabLst>
            </a:pPr>
            <a:r>
              <a:rPr lang="en-US" sz="2200">
                <a:solidFill>
                  <a:schemeClr val="tx1"/>
                </a:solidFill>
                <a:latin typeface="Trebuchet MS" pitchFamily="34" charset="0"/>
                <a:sym typeface="Trebuchet MS" pitchFamily="34" charset="0"/>
              </a:rPr>
              <a:t> </a:t>
            </a:r>
          </a:p>
        </p:txBody>
      </p:sp>
      <p:sp>
        <p:nvSpPr>
          <p:cNvPr id="31748" name="Rectangle 3"/>
          <p:cNvSpPr>
            <a:spLocks/>
          </p:cNvSpPr>
          <p:nvPr/>
        </p:nvSpPr>
        <p:spPr bwMode="auto">
          <a:xfrm>
            <a:off x="1011240" y="4047728"/>
            <a:ext cx="80041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820690">
              <a:lnSpc>
                <a:spcPct val="97000"/>
              </a:lnSpc>
              <a:tabLst>
                <a:tab pos="649250" algn="l"/>
                <a:tab pos="1301674" algn="l"/>
                <a:tab pos="1950924" algn="l"/>
                <a:tab pos="2598586" algn="l"/>
                <a:tab pos="3249424" algn="l"/>
                <a:tab pos="3898672" algn="l"/>
                <a:tab pos="4549511" algn="l"/>
                <a:tab pos="5198761" algn="l"/>
                <a:tab pos="5849600" algn="l"/>
                <a:tab pos="6498847" algn="l"/>
                <a:tab pos="7149684" algn="l"/>
                <a:tab pos="7263978" algn="l"/>
              </a:tabLst>
            </a:pPr>
            <a:r>
              <a:rPr lang="en-US" sz="1700" dirty="0">
                <a:solidFill>
                  <a:schemeClr val="tx1"/>
                </a:solidFill>
                <a:latin typeface="Trebuchet MS" pitchFamily="34" charset="0"/>
              </a:rPr>
              <a:t> </a:t>
            </a:r>
            <a:br>
              <a:rPr lang="en-US" sz="1700" dirty="0">
                <a:solidFill>
                  <a:schemeClr val="tx1"/>
                </a:solidFill>
                <a:latin typeface="Trebuchet MS" pitchFamily="34" charset="0"/>
              </a:rPr>
            </a:br>
            <a:r>
              <a:rPr lang="en-US" sz="1700" dirty="0">
                <a:solidFill>
                  <a:schemeClr val="tx1"/>
                </a:solidFill>
              </a:rPr>
              <a:t>Olaf </a:t>
            </a:r>
            <a:r>
              <a:rPr lang="en-US" sz="1700" dirty="0" err="1">
                <a:solidFill>
                  <a:schemeClr val="tx1"/>
                </a:solidFill>
              </a:rPr>
              <a:t>Behnke</a:t>
            </a:r>
            <a:r>
              <a:rPr lang="en-US" sz="1700" dirty="0">
                <a:solidFill>
                  <a:schemeClr val="tx1"/>
                </a:solidFill>
              </a:rPr>
              <a:t> (DESY) </a:t>
            </a:r>
            <a:r>
              <a:rPr lang="en-US" sz="1700" dirty="0">
                <a:solidFill>
                  <a:srgbClr val="2323DC"/>
                </a:solidFill>
              </a:rPr>
              <a:t> </a:t>
            </a:r>
          </a:p>
        </p:txBody>
      </p:sp>
      <p:sp>
        <p:nvSpPr>
          <p:cNvPr id="31749" name="Rectangle 6"/>
          <p:cNvSpPr>
            <a:spLocks/>
          </p:cNvSpPr>
          <p:nvPr/>
        </p:nvSpPr>
        <p:spPr bwMode="auto">
          <a:xfrm>
            <a:off x="962028" y="3284984"/>
            <a:ext cx="80248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820690">
              <a:lnSpc>
                <a:spcPct val="97000"/>
              </a:lnSpc>
              <a:tabLst>
                <a:tab pos="649250" algn="l"/>
                <a:tab pos="1301674" algn="l"/>
                <a:tab pos="1950924" algn="l"/>
                <a:tab pos="2598586" algn="l"/>
                <a:tab pos="3249424" algn="l"/>
                <a:tab pos="3898672" algn="l"/>
                <a:tab pos="4549511" algn="l"/>
                <a:tab pos="5198761" algn="l"/>
                <a:tab pos="5849600" algn="l"/>
                <a:tab pos="6498847" algn="l"/>
                <a:tab pos="7149684" algn="l"/>
                <a:tab pos="7263978" algn="l"/>
              </a:tabLst>
            </a:pPr>
            <a:r>
              <a:rPr lang="en-US" sz="2200" dirty="0">
                <a:solidFill>
                  <a:schemeClr val="tx1"/>
                </a:solidFill>
                <a:latin typeface="Trebuchet MS" pitchFamily="34" charset="0"/>
                <a:sym typeface="Trebuchet MS" pitchFamily="34" charset="0"/>
              </a:rPr>
              <a:t>  </a:t>
            </a:r>
            <a:r>
              <a:rPr lang="en-US" sz="2200" dirty="0" smtClean="0">
                <a:solidFill>
                  <a:srgbClr val="97142A"/>
                </a:solidFill>
              </a:rPr>
              <a:t>DIS 2013, Marseille</a:t>
            </a:r>
            <a:endParaRPr lang="en-US" sz="2200" dirty="0">
              <a:solidFill>
                <a:srgbClr val="97142A"/>
              </a:solidFill>
            </a:endParaRPr>
          </a:p>
          <a:p>
            <a:pPr algn="ctr" defTabSz="820690">
              <a:lnSpc>
                <a:spcPct val="97000"/>
              </a:lnSpc>
              <a:tabLst>
                <a:tab pos="649250" algn="l"/>
                <a:tab pos="1301674" algn="l"/>
                <a:tab pos="1950924" algn="l"/>
                <a:tab pos="2598586" algn="l"/>
                <a:tab pos="3249424" algn="l"/>
                <a:tab pos="3898672" algn="l"/>
                <a:tab pos="4549511" algn="l"/>
                <a:tab pos="5198761" algn="l"/>
                <a:tab pos="5849600" algn="l"/>
                <a:tab pos="6498847" algn="l"/>
                <a:tab pos="7149684" algn="l"/>
                <a:tab pos="7263978" algn="l"/>
              </a:tabLst>
            </a:pPr>
            <a:r>
              <a:rPr lang="en-US" sz="2200" dirty="0" smtClean="0">
                <a:solidFill>
                  <a:srgbClr val="97142A"/>
                </a:solidFill>
              </a:rPr>
              <a:t>22</a:t>
            </a:r>
            <a:r>
              <a:rPr lang="en-US" sz="2200" baseline="30000" dirty="0" smtClean="0">
                <a:solidFill>
                  <a:srgbClr val="97142A"/>
                </a:solidFill>
              </a:rPr>
              <a:t>th</a:t>
            </a:r>
            <a:r>
              <a:rPr lang="en-US" sz="2200" dirty="0" smtClean="0">
                <a:solidFill>
                  <a:srgbClr val="97142A"/>
                </a:solidFill>
              </a:rPr>
              <a:t> </a:t>
            </a:r>
            <a:r>
              <a:rPr lang="en-US" sz="2200" dirty="0" err="1" smtClean="0">
                <a:solidFill>
                  <a:srgbClr val="97142A"/>
                </a:solidFill>
              </a:rPr>
              <a:t>april</a:t>
            </a:r>
            <a:r>
              <a:rPr lang="en-US" sz="2200" dirty="0" smtClean="0">
                <a:solidFill>
                  <a:srgbClr val="97142A"/>
                </a:solidFill>
              </a:rPr>
              <a:t> 2013</a:t>
            </a:r>
            <a:r>
              <a:rPr lang="en-US" sz="2200" dirty="0" smtClean="0">
                <a:solidFill>
                  <a:srgbClr val="2323DC"/>
                </a:solidFill>
                <a:sym typeface="Trebuchet MS" pitchFamily="34" charset="0"/>
              </a:rPr>
              <a:t> </a:t>
            </a:r>
            <a:endParaRPr lang="en-US" sz="2200" dirty="0">
              <a:solidFill>
                <a:srgbClr val="2323DC"/>
              </a:solidFill>
              <a:sym typeface="Trebuchet MS" pitchFamily="34" charset="0"/>
            </a:endParaRPr>
          </a:p>
        </p:txBody>
      </p:sp>
      <p:sp>
        <p:nvSpPr>
          <p:cNvPr id="31750" name="Rectangle 8"/>
          <p:cNvSpPr>
            <a:spLocks/>
          </p:cNvSpPr>
          <p:nvPr/>
        </p:nvSpPr>
        <p:spPr bwMode="auto">
          <a:xfrm>
            <a:off x="2993763" y="66680"/>
            <a:ext cx="184679" cy="4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4" rIns="91410" bIns="45704">
            <a:spAutoFit/>
          </a:bodyPr>
          <a:lstStyle/>
          <a:p>
            <a:pPr algn="ctr" defTabSz="912760">
              <a:lnSpc>
                <a:spcPct val="98000"/>
              </a:lnSpc>
            </a:pPr>
            <a:endParaRPr lang="de-DE"/>
          </a:p>
        </p:txBody>
      </p:sp>
      <p:sp>
        <p:nvSpPr>
          <p:cNvPr id="31751" name="Rectangle 9"/>
          <p:cNvSpPr>
            <a:spLocks/>
          </p:cNvSpPr>
          <p:nvPr/>
        </p:nvSpPr>
        <p:spPr bwMode="auto">
          <a:xfrm>
            <a:off x="8340464" y="6276981"/>
            <a:ext cx="184679" cy="4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4" rIns="91410" bIns="45704">
            <a:spAutoFit/>
          </a:bodyPr>
          <a:lstStyle/>
          <a:p>
            <a:pPr algn="ctr" defTabSz="912760">
              <a:lnSpc>
                <a:spcPct val="98000"/>
              </a:lnSpc>
            </a:pPr>
            <a:endParaRPr lang="de-DE"/>
          </a:p>
        </p:txBody>
      </p:sp>
      <p:sp>
        <p:nvSpPr>
          <p:cNvPr id="31752" name="Rectangle 10"/>
          <p:cNvSpPr>
            <a:spLocks/>
          </p:cNvSpPr>
          <p:nvPr/>
        </p:nvSpPr>
        <p:spPr bwMode="auto">
          <a:xfrm>
            <a:off x="8492864" y="6408744"/>
            <a:ext cx="184679" cy="4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4" rIns="91410" bIns="45704">
            <a:spAutoFit/>
          </a:bodyPr>
          <a:lstStyle/>
          <a:p>
            <a:pPr algn="ctr" defTabSz="912760">
              <a:lnSpc>
                <a:spcPct val="98000"/>
              </a:lnSpc>
            </a:pPr>
            <a:endParaRPr lang="de-DE"/>
          </a:p>
        </p:txBody>
      </p:sp>
      <p:sp>
        <p:nvSpPr>
          <p:cNvPr id="31754" name="Rectangle 12"/>
          <p:cNvSpPr>
            <a:spLocks/>
          </p:cNvSpPr>
          <p:nvPr/>
        </p:nvSpPr>
        <p:spPr bwMode="auto">
          <a:xfrm>
            <a:off x="377563" y="663579"/>
            <a:ext cx="184679" cy="4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10" tIns="45704" rIns="91410" bIns="45704">
            <a:spAutoFit/>
          </a:bodyPr>
          <a:lstStyle/>
          <a:p>
            <a:pPr algn="ctr" defTabSz="912760">
              <a:lnSpc>
                <a:spcPct val="98000"/>
              </a:lnSpc>
            </a:pPr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9666060" y="6532689"/>
            <a:ext cx="846824" cy="3223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fld id="{76F5AFDD-CC0E-4528-9505-B3992E6A75E5}" type="slidenum">
              <a:rPr lang="en-US" sz="2200">
                <a:solidFill>
                  <a:srgbClr val="000080"/>
                </a:solidFill>
                <a:latin typeface="Bitstream Vera Sans" pitchFamily="18"/>
                <a:ea typeface="Gothic" pitchFamily="2"/>
                <a:cs typeface="Tahoma" pitchFamily="2"/>
              </a:rPr>
              <a:pPr hangingPunct="0">
                <a:spcBef>
                  <a:spcPts val="0"/>
                </a:spcBef>
                <a:spcAft>
                  <a:spcPts val="0"/>
                </a:spcAft>
              </a:pPr>
              <a:t>1</a:t>
            </a:fld>
            <a:endParaRPr lang="en-US" sz="2200" dirty="0">
              <a:solidFill>
                <a:srgbClr val="000080"/>
              </a:solidFill>
              <a:latin typeface="Bitstream Vera Sans" pitchFamily="18"/>
              <a:ea typeface="Gothic" pitchFamily="2"/>
              <a:cs typeface="Tahoma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10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6753200" y="764704"/>
            <a:ext cx="2232248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472005" y="260648"/>
            <a:ext cx="2801475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Reduced NC </a:t>
            </a:r>
          </a:p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cross sections 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7136" y="2436389"/>
            <a:ext cx="16911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JHEP 1209:061 (2012)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37176" y="3933056"/>
            <a:ext cx="2259763" cy="1096653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Data well described by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DGLAP NLO QCD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116633"/>
            <a:ext cx="6182530" cy="66967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59326" y="1988840"/>
            <a:ext cx="2826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alligraphy" pitchFamily="66" charset="0"/>
              </a:rPr>
              <a:t>Final H1 results</a:t>
            </a:r>
            <a:endParaRPr lang="en-US" dirty="0">
              <a:latin typeface="Lucida Calligraphy" pitchFamily="66" charset="0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6681192" y="1196752"/>
            <a:ext cx="2376264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05129" y="2924944"/>
            <a:ext cx="3672407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19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1.5% precision for Q</a:t>
            </a:r>
            <a:r>
              <a:rPr lang="en-US" sz="1900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2</a:t>
            </a:r>
            <a:r>
              <a:rPr lang="en-US" sz="19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&lt;500 GeV</a:t>
            </a:r>
            <a:r>
              <a:rPr lang="en-US" sz="1900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241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11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3" y="44624"/>
            <a:ext cx="5328593" cy="6692738"/>
          </a:xfrm>
          <a:prstGeom prst="rect">
            <a:avLst/>
          </a:prstGeom>
        </p:spPr>
      </p:pic>
      <p:sp>
        <p:nvSpPr>
          <p:cNvPr id="19" name="Title 13"/>
          <p:cNvSpPr txBox="1">
            <a:spLocks/>
          </p:cNvSpPr>
          <p:nvPr/>
        </p:nvSpPr>
        <p:spPr>
          <a:xfrm>
            <a:off x="1231787" y="5344641"/>
            <a:ext cx="446945" cy="276999"/>
          </a:xfrm>
          <a:prstGeom prst="rect">
            <a:avLst/>
          </a:prstGeom>
          <a:solidFill>
            <a:srgbClr val="FF0000">
              <a:alpha val="90000"/>
            </a:srgbClr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en-US" sz="1800" dirty="0" smtClean="0">
                <a:solidFill>
                  <a:srgbClr val="FFFFFF"/>
                </a:solidFill>
                <a:latin typeface="Comic Sans MS" pitchFamily="34"/>
              </a:rPr>
              <a:t>e-p</a:t>
            </a:r>
            <a:endParaRPr lang="en-US" sz="1800" dirty="0">
              <a:solidFill>
                <a:srgbClr val="FFFFFF"/>
              </a:solidFill>
              <a:latin typeface="Comic Sans MS" pitchFamily="34"/>
            </a:endParaRPr>
          </a:p>
        </p:txBody>
      </p:sp>
      <p:sp>
        <p:nvSpPr>
          <p:cNvPr id="20" name="Title 12"/>
          <p:cNvSpPr txBox="1">
            <a:spLocks/>
          </p:cNvSpPr>
          <p:nvPr/>
        </p:nvSpPr>
        <p:spPr>
          <a:xfrm>
            <a:off x="901502" y="5896322"/>
            <a:ext cx="474295" cy="276999"/>
          </a:xfrm>
          <a:prstGeom prst="rect">
            <a:avLst/>
          </a:prstGeom>
          <a:solidFill>
            <a:srgbClr val="280099">
              <a:alpha val="90000"/>
            </a:srgbClr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en-US" sz="1800" dirty="0" smtClean="0">
                <a:solidFill>
                  <a:srgbClr val="FFFFFF"/>
                </a:solidFill>
                <a:latin typeface="Comic Sans MS" pitchFamily="34"/>
              </a:rPr>
              <a:t>e+p</a:t>
            </a:r>
            <a:endParaRPr lang="en-US" sz="1800" dirty="0">
              <a:solidFill>
                <a:srgbClr val="FFFFFF"/>
              </a:solidFill>
              <a:latin typeface="Comic Sans MS" pitchFamily="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01073" y="1455167"/>
            <a:ext cx="4212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alligraphy" pitchFamily="66" charset="0"/>
              </a:rPr>
              <a:t>ZEUS final </a:t>
            </a:r>
            <a:endParaRPr lang="en-US" dirty="0" smtClean="0">
              <a:latin typeface="Lucida Calligraphy" pitchFamily="66" charset="0"/>
            </a:endParaRPr>
          </a:p>
          <a:p>
            <a:r>
              <a:rPr lang="en-US" dirty="0" smtClean="0"/>
              <a:t>high Q</a:t>
            </a:r>
            <a:r>
              <a:rPr lang="en-US" baseline="30000" dirty="0" smtClean="0"/>
              <a:t>2</a:t>
            </a:r>
            <a:r>
              <a:rPr lang="en-US" dirty="0" smtClean="0"/>
              <a:t> HERA II </a:t>
            </a:r>
            <a:r>
              <a:rPr lang="en-US" dirty="0" smtClean="0">
                <a:latin typeface="Lucida Calligraphy" pitchFamily="66" charset="0"/>
              </a:rPr>
              <a:t>results</a:t>
            </a:r>
          </a:p>
          <a:p>
            <a:r>
              <a:rPr lang="en-US" dirty="0">
                <a:latin typeface="Tahoma" pitchFamily="34" charset="0"/>
                <a:cs typeface="Tahoma" pitchFamily="34" charset="0"/>
              </a:rPr>
              <a:t>c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ompleted by </a:t>
            </a:r>
            <a:r>
              <a:rPr lang="en-US" dirty="0" err="1" smtClean="0">
                <a:latin typeface="Tahoma" pitchFamily="34" charset="0"/>
                <a:cs typeface="Tahoma" pitchFamily="34" charset="0"/>
              </a:rPr>
              <a:t>e+p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NC data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Straight Connector 22"/>
          <p:cNvSpPr/>
          <p:nvPr/>
        </p:nvSpPr>
        <p:spPr>
          <a:xfrm>
            <a:off x="6753200" y="764704"/>
            <a:ext cx="2232248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6472005" y="260648"/>
            <a:ext cx="2801475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Reduced NC </a:t>
            </a:r>
          </a:p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cross sections 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25" name="Straight Connector 24"/>
          <p:cNvSpPr/>
          <p:nvPr/>
        </p:nvSpPr>
        <p:spPr>
          <a:xfrm>
            <a:off x="6681192" y="1196752"/>
            <a:ext cx="2376264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7016" y="2652413"/>
            <a:ext cx="28803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PRD 87, 052014 (2013)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5141" y="4241548"/>
            <a:ext cx="3308176" cy="771628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Data well described by  DGLAP NLO QCD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38590" y="3445351"/>
            <a:ext cx="2902841" cy="4156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19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Best precisions of ~1.5%</a:t>
            </a:r>
            <a:endParaRPr lang="en-US" sz="1900" baseline="30000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8566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91777"/>
            <a:ext cx="9239250" cy="650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11730" y="6531710"/>
            <a:ext cx="539003" cy="35387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>
            <a:spAutoFit/>
          </a:bodyPr>
          <a:lstStyle/>
          <a:p>
            <a:pPr defTabSz="839852" fontAlgn="auto" hangingPunct="0">
              <a:spcBef>
                <a:spcPts val="0"/>
              </a:spcBef>
              <a:spcAft>
                <a:spcPts val="0"/>
              </a:spcAft>
            </a:pPr>
            <a:fld id="{74A60F14-BF69-4E39-A18B-6819B25E73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Gothic" pitchFamily="2"/>
                <a:cs typeface="Tahoma" pitchFamily="2"/>
              </a:rPr>
              <a:pPr defTabSz="839852" fontAlgn="auto" hangingPunct="0">
                <a:spcBef>
                  <a:spcPts val="0"/>
                </a:spcBef>
                <a:spcAft>
                  <a:spcPts val="0"/>
                </a:spcAft>
              </a:pPr>
              <a:t>12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227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008" y="703409"/>
            <a:ext cx="4786381" cy="47418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11730" y="6531710"/>
            <a:ext cx="539003" cy="35387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>
            <a:spAutoFit/>
          </a:bodyPr>
          <a:lstStyle/>
          <a:p>
            <a:pPr defTabSz="839852" fontAlgn="auto" hangingPunct="0">
              <a:spcBef>
                <a:spcPts val="0"/>
              </a:spcBef>
              <a:spcAft>
                <a:spcPts val="0"/>
              </a:spcAft>
            </a:pPr>
            <a:fld id="{74A60F14-BF69-4E39-A18B-6819B25E73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Gothic" pitchFamily="2"/>
                <a:cs typeface="Tahoma" pitchFamily="2"/>
              </a:rPr>
              <a:pPr defTabSz="839852" fontAlgn="auto" hangingPunct="0">
                <a:spcBef>
                  <a:spcPts val="0"/>
                </a:spcBef>
                <a:spcAft>
                  <a:spcPts val="0"/>
                </a:spcAft>
              </a:pPr>
              <a:t>13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Gothic" pitchFamily="2"/>
              <a:cs typeface="Tahoma" pitchFamily="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0" y="5578527"/>
            <a:ext cx="8496944" cy="616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1" y="6319526"/>
            <a:ext cx="8640961" cy="42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traight Connector 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24643" y="134947"/>
            <a:ext cx="9799257" cy="4616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000" b="0" i="0" u="none" strike="noStrike">
                <a:ln>
                  <a:noFill/>
                </a:ln>
                <a:latin typeface="Bitstream Vera Serif" pitchFamily="18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Kristen ITC" pitchFamily="66" charset="0"/>
                <a:cs typeface="FrankRuehl" pitchFamily="2" charset="-79"/>
              </a:rPr>
              <a:t>Elastic</a:t>
            </a:r>
            <a:r>
              <a:rPr lang="en-US" sz="3000" dirty="0" smtClean="0">
                <a:solidFill>
                  <a:srgbClr val="2323DC"/>
                </a:solidFill>
                <a:latin typeface="OCR A Extended" pitchFamily="50" charset="0"/>
                <a:cs typeface="FrankRuehl" pitchFamily="2" charset="-79"/>
              </a:rPr>
              <a:t> 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</a:rPr>
              <a:t>Z</a:t>
            </a:r>
            <a:r>
              <a:rPr lang="en-US" sz="3000" baseline="30000" dirty="0" smtClean="0">
                <a:solidFill>
                  <a:srgbClr val="2323DC"/>
                </a:solidFill>
                <a:latin typeface="Tahoma" pitchFamily="34"/>
              </a:rPr>
              <a:t>0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</a:rPr>
              <a:t> production</a:t>
            </a:r>
            <a:endParaRPr lang="en-US" sz="3000" dirty="0">
              <a:solidFill>
                <a:srgbClr val="2323DC"/>
              </a:solidFill>
              <a:latin typeface="Tahoma" pitchFamily="34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385048" y="3212976"/>
            <a:ext cx="2033150" cy="1584176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8464" y="4365104"/>
            <a:ext cx="5256584" cy="8701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shows excellent </a:t>
            </a:r>
            <a:r>
              <a:rPr lang="en-US" dirty="0" err="1" smtClean="0">
                <a:solidFill>
                  <a:srgbClr val="2323DC"/>
                </a:solidFill>
                <a:latin typeface="Symbol" pitchFamily="18" charset="2"/>
                <a:ea typeface="DejaVu LGC Sans" pitchFamily="2"/>
                <a:cs typeface="DejaVu LGC Sans" pitchFamily="2"/>
              </a:rPr>
              <a:t>s</a:t>
            </a:r>
            <a:r>
              <a:rPr lang="en-US" baseline="-250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E</a:t>
            </a:r>
            <a:r>
              <a:rPr lang="en-US" baseline="300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hadronic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of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ZEUS Uranium scintillator calorimeter</a:t>
            </a:r>
            <a:endParaRPr lang="en-US" dirty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70" y="908720"/>
            <a:ext cx="4342556" cy="32403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185248" y="348157"/>
            <a:ext cx="28803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PL B 718 (2013)  915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4987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14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224643" y="134947"/>
            <a:ext cx="8328757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Isolated </a:t>
            </a:r>
            <a:r>
              <a:rPr lang="en-US" sz="3000" dirty="0" err="1">
                <a:solidFill>
                  <a:srgbClr val="2323DC"/>
                </a:solidFill>
                <a:latin typeface="Symbol" pitchFamily="18" charset="2"/>
                <a:cs typeface="Tahoma" pitchFamily="2"/>
              </a:rPr>
              <a:t>g</a:t>
            </a:r>
            <a:r>
              <a:rPr lang="en-US" sz="30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+jets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in </a:t>
            </a:r>
            <a:r>
              <a:rPr lang="en-US" sz="30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photoproduction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22419" y="344879"/>
            <a:ext cx="1450431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ZEUS-prel-13-001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4828" y="1478764"/>
            <a:ext cx="6432708" cy="8701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b="1" dirty="0" smtClean="0">
                <a:solidFill>
                  <a:srgbClr val="2323DC"/>
                </a:solidFill>
                <a:latin typeface="Symbol" pitchFamily="18" charset="2"/>
                <a:ea typeface="DejaVu LGC Sans" pitchFamily="2"/>
                <a:cs typeface="DejaVu LGC Sans" pitchFamily="2"/>
              </a:rPr>
              <a:t>g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emissions are not</a:t>
            </a:r>
            <a:r>
              <a:rPr lang="en-US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affected by </a:t>
            </a:r>
            <a:r>
              <a:rPr lang="en-US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hadronisation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=&gt; direct probe of the </a:t>
            </a:r>
            <a:r>
              <a:rPr lang="en-US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parton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dynamics                    </a:t>
            </a:r>
            <a:endParaRPr lang="en-US" dirty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58493" y="2674244"/>
            <a:ext cx="4536504" cy="3113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12924" y="2708921"/>
            <a:ext cx="4540076" cy="302433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1115552" y="6006733"/>
            <a:ext cx="7653872" cy="446603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Both predictions ~reasonable, but room for improvements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2424" y="758828"/>
            <a:ext cx="2435928" cy="2022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5313040" y="5085184"/>
            <a:ext cx="504056" cy="576064"/>
          </a:xfrm>
          <a:prstGeom prst="ellipse">
            <a:avLst/>
          </a:prstGeom>
          <a:solidFill>
            <a:srgbClr val="FFFFFF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09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2430808"/>
            <a:ext cx="4669284" cy="315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15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6536" y="4581128"/>
            <a:ext cx="1944222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NPB 864 (2012) 1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7373" y="1343025"/>
            <a:ext cx="2259763" cy="1096653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Data well described by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DGLAP NLO QCD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2" y="701879"/>
            <a:ext cx="3282509" cy="173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984" y="461933"/>
            <a:ext cx="5301859" cy="519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508119" y="5648796"/>
            <a:ext cx="4092575" cy="395288"/>
            <a:chOff x="0" y="0"/>
            <a:chExt cx="2578" cy="249"/>
          </a:xfrm>
        </p:grpSpPr>
        <p:sp>
          <p:nvSpPr>
            <p:cNvPr id="15" name="Rectangle 9"/>
            <p:cNvSpPr>
              <a:spLocks/>
            </p:cNvSpPr>
            <p:nvPr/>
          </p:nvSpPr>
          <p:spPr bwMode="auto">
            <a:xfrm>
              <a:off x="0" y="40"/>
              <a:ext cx="2578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25400" tIns="25400" rIns="25400" bIns="2540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Bookman Old Style" charset="0"/>
                  <a:cs typeface="Times" charset="0"/>
                  <a:sym typeface="Bookman Old Style" charset="0"/>
                </a:rPr>
                <a:t>α</a:t>
              </a:r>
              <a:r>
                <a:rPr lang="en-US" sz="1600" baseline="-6000" dirty="0">
                  <a:solidFill>
                    <a:schemeClr val="tx1"/>
                  </a:solidFill>
                  <a:cs typeface="Arial" charset="0"/>
                </a:rPr>
                <a:t>S</a:t>
              </a:r>
              <a:r>
                <a:rPr lang="en-US" sz="1600" dirty="0">
                  <a:solidFill>
                    <a:schemeClr val="tx1"/>
                  </a:solidFill>
                  <a:cs typeface="Arial" charset="0"/>
                </a:rPr>
                <a:t>(M</a:t>
              </a:r>
              <a:r>
                <a:rPr lang="en-US" sz="1600" baseline="-6000" dirty="0">
                  <a:solidFill>
                    <a:schemeClr val="tx1"/>
                  </a:solidFill>
                  <a:cs typeface="Arial" charset="0"/>
                </a:rPr>
                <a:t>Z</a:t>
              </a:r>
              <a:r>
                <a:rPr lang="en-US" sz="1600" dirty="0">
                  <a:solidFill>
                    <a:schemeClr val="tx1"/>
                  </a:solidFill>
                  <a:cs typeface="Arial" charset="0"/>
                </a:rPr>
                <a:t>)=0.1206             (</a:t>
              </a:r>
              <a:r>
                <a:rPr lang="en-US" sz="1600" dirty="0" err="1">
                  <a:solidFill>
                    <a:schemeClr val="tx1"/>
                  </a:solidFill>
                  <a:cs typeface="Arial" charset="0"/>
                </a:rPr>
                <a:t>exp</a:t>
              </a:r>
              <a:r>
                <a:rPr lang="en-US" sz="1600" dirty="0">
                  <a:solidFill>
                    <a:schemeClr val="tx1"/>
                  </a:solidFill>
                  <a:cs typeface="Arial" charset="0"/>
                </a:rPr>
                <a:t>)              (theory)</a:t>
              </a:r>
            </a:p>
          </p:txBody>
        </p:sp>
        <p:sp>
          <p:nvSpPr>
            <p:cNvPr id="16" name="Rectangle 10"/>
            <p:cNvSpPr>
              <a:spLocks/>
            </p:cNvSpPr>
            <p:nvPr/>
          </p:nvSpPr>
          <p:spPr bwMode="auto">
            <a:xfrm>
              <a:off x="856" y="8"/>
              <a:ext cx="461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+ 0.0023</a:t>
              </a:r>
            </a:p>
            <a:p>
              <a:pPr>
                <a:lnSpc>
                  <a:spcPct val="70000"/>
                </a:lnSpc>
              </a:pPr>
              <a:r>
                <a:rPr lang="en-US" sz="1500" b="1" dirty="0">
                  <a:solidFill>
                    <a:schemeClr val="tx1"/>
                  </a:solidFill>
                  <a:cs typeface="Arial" charset="0"/>
                </a:rPr>
                <a:t>-</a:t>
              </a: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 0.0022</a:t>
              </a:r>
            </a:p>
          </p:txBody>
        </p:sp>
        <p:sp>
          <p:nvSpPr>
            <p:cNvPr id="17" name="Rectangle 11"/>
            <p:cNvSpPr>
              <a:spLocks/>
            </p:cNvSpPr>
            <p:nvPr/>
          </p:nvSpPr>
          <p:spPr bwMode="auto">
            <a:xfrm>
              <a:off x="1632" y="0"/>
              <a:ext cx="461" cy="2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+ 0.0042</a:t>
              </a:r>
            </a:p>
            <a:p>
              <a:pPr>
                <a:lnSpc>
                  <a:spcPct val="70000"/>
                </a:lnSpc>
              </a:pPr>
              <a:r>
                <a:rPr lang="en-US" sz="1500" b="1" dirty="0">
                  <a:solidFill>
                    <a:schemeClr val="tx1"/>
                  </a:solidFill>
                  <a:cs typeface="Arial" charset="0"/>
                </a:rPr>
                <a:t>-</a:t>
              </a: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 0.0035</a:t>
              </a:r>
            </a:p>
          </p:txBody>
        </p:sp>
      </p:grpSp>
      <p:grpSp>
        <p:nvGrpSpPr>
          <p:cNvPr id="19" name="Group 16"/>
          <p:cNvGrpSpPr>
            <a:grpSpLocks/>
          </p:cNvGrpSpPr>
          <p:nvPr/>
        </p:nvGrpSpPr>
        <p:grpSpPr bwMode="auto">
          <a:xfrm>
            <a:off x="5451921" y="5638700"/>
            <a:ext cx="3965575" cy="382588"/>
            <a:chOff x="0" y="0"/>
            <a:chExt cx="2497" cy="241"/>
          </a:xfrm>
        </p:grpSpPr>
        <p:sp>
          <p:nvSpPr>
            <p:cNvPr id="20" name="Rectangle 13"/>
            <p:cNvSpPr>
              <a:spLocks/>
            </p:cNvSpPr>
            <p:nvPr/>
          </p:nvSpPr>
          <p:spPr bwMode="auto">
            <a:xfrm>
              <a:off x="0" y="40"/>
              <a:ext cx="2497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25400" tIns="25400" rIns="25400" bIns="2540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Bookman Old Style" charset="0"/>
                  <a:cs typeface="Times" charset="0"/>
                  <a:sym typeface="Bookman Old Style" charset="0"/>
                </a:rPr>
                <a:t>α</a:t>
              </a:r>
              <a:r>
                <a:rPr lang="en-US" sz="1600" baseline="-6000" dirty="0">
                  <a:solidFill>
                    <a:schemeClr val="tx1"/>
                  </a:solidFill>
                  <a:cs typeface="Arial" charset="0"/>
                </a:rPr>
                <a:t>S</a:t>
              </a:r>
              <a:r>
                <a:rPr lang="en-US" sz="1600" dirty="0">
                  <a:solidFill>
                    <a:schemeClr val="tx1"/>
                  </a:solidFill>
                  <a:cs typeface="Arial" charset="0"/>
                </a:rPr>
                <a:t>(M</a:t>
              </a:r>
              <a:r>
                <a:rPr lang="en-US" sz="1600" baseline="-6000" dirty="0">
                  <a:solidFill>
                    <a:schemeClr val="tx1"/>
                  </a:solidFill>
                  <a:cs typeface="Arial" charset="0"/>
                </a:rPr>
                <a:t>Z</a:t>
              </a:r>
              <a:r>
                <a:rPr lang="en-US" sz="1600" dirty="0">
                  <a:solidFill>
                    <a:schemeClr val="tx1"/>
                  </a:solidFill>
                  <a:cs typeface="Arial" charset="0"/>
                </a:rPr>
                <a:t>)=0.1163            (</a:t>
              </a:r>
              <a:r>
                <a:rPr lang="en-US" sz="1600" dirty="0" err="1">
                  <a:solidFill>
                    <a:schemeClr val="tx1"/>
                  </a:solidFill>
                  <a:cs typeface="Arial" charset="0"/>
                </a:rPr>
                <a:t>exp</a:t>
              </a:r>
              <a:r>
                <a:rPr lang="en-US" sz="1600" dirty="0">
                  <a:solidFill>
                    <a:schemeClr val="tx1"/>
                  </a:solidFill>
                  <a:cs typeface="Arial" charset="0"/>
                </a:rPr>
                <a:t>)             (theory)</a:t>
              </a:r>
            </a:p>
          </p:txBody>
        </p:sp>
        <p:sp>
          <p:nvSpPr>
            <p:cNvPr id="21" name="Rectangle 14"/>
            <p:cNvSpPr>
              <a:spLocks/>
            </p:cNvSpPr>
            <p:nvPr/>
          </p:nvSpPr>
          <p:spPr bwMode="auto">
            <a:xfrm>
              <a:off x="832" y="0"/>
              <a:ext cx="464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+ 0.0011</a:t>
              </a:r>
            </a:p>
            <a:p>
              <a:pPr>
                <a:lnSpc>
                  <a:spcPct val="70000"/>
                </a:lnSpc>
              </a:pP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 </a:t>
              </a:r>
              <a:r>
                <a:rPr lang="en-US" sz="1500" b="1" dirty="0">
                  <a:solidFill>
                    <a:schemeClr val="tx1"/>
                  </a:solidFill>
                  <a:cs typeface="Arial" charset="0"/>
                </a:rPr>
                <a:t>-</a:t>
              </a: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 0.0011</a:t>
              </a:r>
            </a:p>
          </p:txBody>
        </p:sp>
        <p:sp>
          <p:nvSpPr>
            <p:cNvPr id="22" name="Rectangle 15"/>
            <p:cNvSpPr>
              <a:spLocks/>
            </p:cNvSpPr>
            <p:nvPr/>
          </p:nvSpPr>
          <p:spPr bwMode="auto">
            <a:xfrm>
              <a:off x="1560" y="0"/>
              <a:ext cx="461" cy="2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+ 0.0042</a:t>
              </a:r>
            </a:p>
            <a:p>
              <a:pPr>
                <a:lnSpc>
                  <a:spcPct val="70000"/>
                </a:lnSpc>
              </a:pPr>
              <a:r>
                <a:rPr lang="en-US" sz="1500" b="1" dirty="0">
                  <a:solidFill>
                    <a:schemeClr val="tx1"/>
                  </a:solidFill>
                  <a:cs typeface="Arial" charset="0"/>
                </a:rPr>
                <a:t>-</a:t>
              </a:r>
              <a:r>
                <a:rPr lang="en-US" sz="1300" b="1" dirty="0">
                  <a:solidFill>
                    <a:schemeClr val="tx1"/>
                  </a:solidFill>
                  <a:cs typeface="Arial" charset="0"/>
                </a:rPr>
                <a:t> 0.0042</a:t>
              </a:r>
            </a:p>
          </p:txBody>
        </p:sp>
      </p:grpSp>
      <p:sp>
        <p:nvSpPr>
          <p:cNvPr id="23" name="Rectangle 19"/>
          <p:cNvSpPr>
            <a:spLocks/>
          </p:cNvSpPr>
          <p:nvPr/>
        </p:nvSpPr>
        <p:spPr bwMode="auto">
          <a:xfrm>
            <a:off x="5739010" y="692696"/>
            <a:ext cx="324643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1600" dirty="0">
                <a:solidFill>
                  <a:schemeClr val="tx1"/>
                </a:solidFill>
                <a:cs typeface="Arial" charset="0"/>
              </a:rPr>
              <a:t>DIS, 150 GeV</a:t>
            </a:r>
            <a:r>
              <a:rPr lang="en-US" sz="1600" baseline="32000" dirty="0">
                <a:solidFill>
                  <a:schemeClr val="tx1"/>
                </a:solidFill>
                <a:cs typeface="Arial" charset="0"/>
              </a:rPr>
              <a:t>2 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&lt; Q</a:t>
            </a:r>
            <a:r>
              <a:rPr lang="en-US" sz="1600" baseline="32000" dirty="0">
                <a:solidFill>
                  <a:schemeClr val="tx1"/>
                </a:solidFill>
                <a:cs typeface="Arial" charset="0"/>
              </a:rPr>
              <a:t>2 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&lt; 15000 GeV</a:t>
            </a:r>
            <a:r>
              <a:rPr lang="en-US" sz="1600" baseline="32000" dirty="0">
                <a:solidFill>
                  <a:schemeClr val="tx1"/>
                </a:solidFill>
                <a:cs typeface="Arial" charset="0"/>
              </a:rPr>
              <a:t>2</a:t>
            </a:r>
          </a:p>
        </p:txBody>
      </p:sp>
      <p:sp>
        <p:nvSpPr>
          <p:cNvPr id="24" name="Rectangle 18"/>
          <p:cNvSpPr>
            <a:spLocks/>
          </p:cNvSpPr>
          <p:nvPr/>
        </p:nvSpPr>
        <p:spPr bwMode="auto">
          <a:xfrm>
            <a:off x="1303238" y="2666876"/>
            <a:ext cx="163353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1600" dirty="0">
                <a:solidFill>
                  <a:schemeClr val="tx1"/>
                </a:solidFill>
                <a:cs typeface="Arial" charset="0"/>
              </a:rPr>
              <a:t>Photoproduction</a:t>
            </a:r>
          </a:p>
          <a:p>
            <a:pPr marL="39688" algn="ctr"/>
            <a:r>
              <a:rPr lang="en-US" sz="1600" dirty="0">
                <a:solidFill>
                  <a:schemeClr val="tx1"/>
                </a:solidFill>
                <a:cs typeface="Arial" charset="0"/>
              </a:rPr>
              <a:t>Q</a:t>
            </a:r>
            <a:r>
              <a:rPr lang="en-US" sz="1600" baseline="32000" dirty="0">
                <a:solidFill>
                  <a:schemeClr val="tx1"/>
                </a:solidFill>
                <a:cs typeface="Arial" charset="0"/>
              </a:rPr>
              <a:t>2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~0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4808" y="908720"/>
            <a:ext cx="1867830" cy="10041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Britannic Bold" pitchFamily="34" charset="0"/>
                <a:ea typeface="DejaVu LGC Sans" pitchFamily="2"/>
                <a:cs typeface="DejaVu LGC Sans" pitchFamily="2"/>
              </a:rPr>
              <a:t>(Multi) jets directly 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Britannic Bold" pitchFamily="34" charset="0"/>
                <a:ea typeface="DejaVu LGC Sans" pitchFamily="2"/>
                <a:cs typeface="DejaVu LGC Sans" pitchFamily="2"/>
              </a:rPr>
              <a:t>sensitive to </a:t>
            </a:r>
            <a:r>
              <a:rPr lang="en-US" sz="2000" dirty="0" smtClean="0">
                <a:solidFill>
                  <a:srgbClr val="2323DC"/>
                </a:solidFill>
                <a:latin typeface="Symbol" pitchFamily="18" charset="2"/>
                <a:ea typeface="DejaVu LGC Sans" pitchFamily="2"/>
                <a:cs typeface="DejaVu LGC Sans" pitchFamily="2"/>
              </a:rPr>
              <a:t>a</a:t>
            </a:r>
            <a:r>
              <a:rPr lang="en-US" sz="2000" baseline="-25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s</a:t>
            </a:r>
            <a:r>
              <a:rPr lang="en-US" sz="2000" dirty="0" smtClean="0">
                <a:solidFill>
                  <a:srgbClr val="2323DC"/>
                </a:solidFill>
                <a:latin typeface="Britannic Bold" pitchFamily="34" charset="0"/>
                <a:ea typeface="DejaVu LGC Sans" pitchFamily="2"/>
                <a:cs typeface="DejaVu LGC Sans" pitchFamily="2"/>
              </a:rPr>
              <a:t> </a:t>
            </a:r>
            <a:endParaRPr lang="en-US" sz="2000" dirty="0">
              <a:solidFill>
                <a:srgbClr val="2323DC"/>
              </a:solidFill>
              <a:latin typeface="Britannic Bold" pitchFamily="34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4643" y="6150749"/>
            <a:ext cx="8976829" cy="447821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Higher order </a:t>
            </a: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t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heory uncertainties dominate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  <a:sym typeface="Wingdings" pitchFamily="2" charset="2"/>
              </a:rPr>
              <a:t>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need NNLO calculations!</a:t>
            </a: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224643" y="134947"/>
            <a:ext cx="8328757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>
                <a:solidFill>
                  <a:srgbClr val="2323DC"/>
                </a:solidFill>
                <a:latin typeface="Tahoma" pitchFamily="34"/>
                <a:cs typeface="Tahoma" pitchFamily="2"/>
              </a:rPr>
              <a:t> 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    Jets at HERA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905322" y="4524621"/>
            <a:ext cx="1944222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H1prelim-12-031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4811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5"/>
          <p:cNvSpPr>
            <a:spLocks/>
          </p:cNvSpPr>
          <p:nvPr/>
        </p:nvSpPr>
        <p:spPr bwMode="auto">
          <a:xfrm>
            <a:off x="7603863" y="3355978"/>
            <a:ext cx="184679" cy="45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4" rIns="91410" bIns="45704">
            <a:spAutoFit/>
          </a:bodyPr>
          <a:lstStyle/>
          <a:p>
            <a:pPr algn="ctr" defTabSz="912760">
              <a:lnSpc>
                <a:spcPct val="98000"/>
              </a:lnSpc>
            </a:pPr>
            <a:endParaRPr lang="de-DE"/>
          </a:p>
        </p:txBody>
      </p:sp>
      <p:sp>
        <p:nvSpPr>
          <p:cNvPr id="10" name="Title 2"/>
          <p:cNvSpPr txBox="1">
            <a:spLocks noGrp="1"/>
          </p:cNvSpPr>
          <p:nvPr>
            <p:ph type="title" idx="4294967295"/>
          </p:nvPr>
        </p:nvSpPr>
        <p:spPr>
          <a:xfrm>
            <a:off x="224643" y="87015"/>
            <a:ext cx="6816589" cy="461665"/>
          </a:xfrm>
        </p:spPr>
        <p:txBody>
          <a:bodyPr wrap="square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Comparison of recent </a:t>
            </a:r>
            <a:r>
              <a:rPr lang="en-US" sz="3000" dirty="0" smtClean="0">
                <a:solidFill>
                  <a:srgbClr val="2323DC"/>
                </a:solidFill>
                <a:latin typeface="Symbol" pitchFamily="18" charset="2"/>
                <a:cs typeface="Tahoma" pitchFamily="2"/>
              </a:rPr>
              <a:t>a</a:t>
            </a:r>
            <a:r>
              <a:rPr lang="en-US" sz="3000" baseline="-25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s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(M</a:t>
            </a:r>
            <a:r>
              <a:rPr lang="en-US" sz="3000" baseline="-25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Z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) values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16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52904" y="3233436"/>
            <a:ext cx="1652624" cy="1421677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Theory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u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ncertainty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ominates,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Need NNLO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5" y="692696"/>
            <a:ext cx="7633735" cy="6057361"/>
          </a:xfrm>
          <a:prstGeom prst="rect">
            <a:avLst/>
          </a:prstGeom>
        </p:spPr>
      </p:pic>
      <p:sp>
        <p:nvSpPr>
          <p:cNvPr id="2" name="Right Brace 1"/>
          <p:cNvSpPr/>
          <p:nvPr/>
        </p:nvSpPr>
        <p:spPr bwMode="auto">
          <a:xfrm>
            <a:off x="7473280" y="1772816"/>
            <a:ext cx="504056" cy="3672408"/>
          </a:xfrm>
          <a:prstGeom prst="rightBrace">
            <a:avLst>
              <a:gd name="adj1" fmla="val 8333"/>
              <a:gd name="adj2" fmla="val 50254"/>
            </a:avLst>
          </a:prstGeom>
          <a:solidFill>
            <a:schemeClr val="bg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Lucida Grande" pitchFamily="1" charset="0"/>
              <a:ea typeface="ヒラギノ角ゴ ProN W3" pitchFamily="1" charset="-128"/>
              <a:sym typeface="Lucida Grande" pitchFamily="1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57256" y="199673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cs typeface="Tahoma" pitchFamily="34" charset="0"/>
              </a:rPr>
              <a:t>Compiled by R. </a:t>
            </a:r>
            <a:r>
              <a:rPr lang="en-US" sz="1400" dirty="0" err="1" smtClean="0">
                <a:latin typeface="Tahoma" pitchFamily="34" charset="0"/>
                <a:cs typeface="Tahoma" pitchFamily="34" charset="0"/>
              </a:rPr>
              <a:t>Kogler</a:t>
            </a:r>
            <a:endParaRPr lang="en-US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1174" y="1125538"/>
            <a:ext cx="334837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Using complete o(</a:t>
            </a:r>
            <a:r>
              <a:rPr lang="en-US" sz="1200" dirty="0" smtClean="0">
                <a:latin typeface="Symbol" pitchFamily="18" charset="2"/>
              </a:rPr>
              <a:t>a</a:t>
            </a:r>
            <a:r>
              <a:rPr lang="en-US" sz="1200" baseline="-25000" dirty="0" smtClean="0"/>
              <a:t>s</a:t>
            </a:r>
            <a:r>
              <a:rPr lang="en-US" sz="1200" baseline="30000" dirty="0" smtClean="0"/>
              <a:t>4</a:t>
            </a:r>
            <a:r>
              <a:rPr lang="en-US" sz="1200" dirty="0" smtClean="0"/>
              <a:t>)  </a:t>
            </a:r>
          </a:p>
          <a:p>
            <a:r>
              <a:rPr lang="en-US" sz="1200" dirty="0" smtClean="0"/>
              <a:t>P. </a:t>
            </a:r>
            <a:r>
              <a:rPr lang="en-US" sz="1200" dirty="0" err="1" smtClean="0"/>
              <a:t>Baikov</a:t>
            </a:r>
            <a:r>
              <a:rPr lang="en-US" sz="1200" dirty="0" smtClean="0"/>
              <a:t> et al. PRL 108,222003 (2012)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89124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200472" y="87015"/>
            <a:ext cx="9799257" cy="4616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Charm and Beauty production at HERA </a:t>
            </a:r>
            <a:endParaRPr lang="en-US" sz="3000" i="1" dirty="0">
              <a:solidFill>
                <a:srgbClr val="2323DC"/>
              </a:solidFill>
              <a:latin typeface="Rockwell" pitchFamily="18" charset="0"/>
              <a:cs typeface="Tahoma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17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266" y="5334013"/>
            <a:ext cx="47165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Large contributions to incl. DIS</a:t>
            </a:r>
            <a:endParaRPr lang="en-US" dirty="0" smtClean="0">
              <a:latin typeface="Tahoma" pitchFamily="34" charset="0"/>
              <a:cs typeface="Tahoma" pitchFamily="34" charset="0"/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Sensitive to g(x) </a:t>
            </a:r>
          </a:p>
          <a:p>
            <a:endParaRPr lang="en-US" baseline="-25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3" y="1628800"/>
            <a:ext cx="3009593" cy="340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66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200472" y="87015"/>
            <a:ext cx="9799257" cy="4616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Ravie" pitchFamily="82" charset="0"/>
                <a:cs typeface="Tahoma" pitchFamily="2"/>
              </a:rPr>
              <a:t>HFL schemes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 </a:t>
            </a:r>
            <a:endParaRPr lang="en-US" sz="3000" i="1" dirty="0">
              <a:solidFill>
                <a:srgbClr val="2323DC"/>
              </a:solidFill>
              <a:latin typeface="Rockwell" pitchFamily="18" charset="0"/>
              <a:cs typeface="Tahoma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18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3" y="1628800"/>
            <a:ext cx="3009593" cy="34096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28" y="1465834"/>
            <a:ext cx="3661931" cy="3619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6496" y="847742"/>
            <a:ext cx="3744417" cy="493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Massive scheme: Q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2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~m</a:t>
            </a:r>
            <a:r>
              <a:rPr lang="en-US" baseline="-25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08984" y="836712"/>
            <a:ext cx="3960440" cy="493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Massless scheme: Q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2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&gt;&gt;m</a:t>
            </a:r>
            <a:r>
              <a:rPr lang="en-US" baseline="-25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2</a:t>
            </a:r>
          </a:p>
        </p:txBody>
      </p:sp>
      <p:sp>
        <p:nvSpPr>
          <p:cNvPr id="5" name="Left Brace 4"/>
          <p:cNvSpPr/>
          <p:nvPr/>
        </p:nvSpPr>
        <p:spPr bwMode="auto">
          <a:xfrm rot="-5400000">
            <a:off x="4124910" y="1376771"/>
            <a:ext cx="432048" cy="8136905"/>
          </a:xfrm>
          <a:prstGeom prst="leftBrace">
            <a:avLst>
              <a:gd name="adj1" fmla="val 8333"/>
              <a:gd name="adj2" fmla="val 50811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Lucida Grande" pitchFamily="1" charset="0"/>
              <a:ea typeface="ヒラギノ角ゴ ProN W3" pitchFamily="1" charset="-128"/>
              <a:sym typeface="Lucida Grande" pitchFamily="1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6536" y="5744286"/>
            <a:ext cx="6192688" cy="8644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Mixed schemes: interpolate, but how to do transition? 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  <a:sym typeface="Wingdings" pitchFamily="2" charset="2"/>
              </a:rPr>
              <a:t> numerous variants</a:t>
            </a:r>
            <a:endParaRPr lang="en-US" baseline="30000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496" y="3789040"/>
            <a:ext cx="93610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FFNS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041232" y="2852936"/>
            <a:ext cx="1368152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ZM-VFNS 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457056" y="6165304"/>
            <a:ext cx="1368152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G</a:t>
            </a:r>
            <a:r>
              <a:rPr lang="en-US" sz="2000" dirty="0" smtClean="0"/>
              <a:t>M-VFNS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77948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19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8400765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HERA Charm data combination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9104" y="807876"/>
            <a:ext cx="3852427" cy="1613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Combine D*,D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+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,D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0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, </a:t>
            </a:r>
            <a:r>
              <a:rPr lang="en-US" dirty="0" smtClean="0">
                <a:solidFill>
                  <a:srgbClr val="2323DC"/>
                </a:solidFill>
                <a:latin typeface="Symbol" pitchFamily="18" charset="2"/>
                <a:ea typeface="DejaVu LGC Sans" pitchFamily="2"/>
                <a:cs typeface="DejaVu LGC Sans" pitchFamily="2"/>
              </a:rPr>
              <a:t>m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and lifetime tag data</a:t>
            </a:r>
          </a:p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take correlated syst. fully into account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789616"/>
            <a:ext cx="5532584" cy="58197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61312" y="260648"/>
            <a:ext cx="1774467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C73 </a:t>
            </a:r>
            <a:r>
              <a:rPr lang="en-US" sz="1100" b="1" dirty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(2013)  2311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312" y="2564904"/>
            <a:ext cx="1922364" cy="14253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37376" y="4005064"/>
            <a:ext cx="129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30000" dirty="0" smtClean="0"/>
              <a:t>cc</a:t>
            </a:r>
            <a:r>
              <a:rPr lang="en-US" baseline="-25000" dirty="0" smtClean="0"/>
              <a:t>red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99292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764704"/>
            <a:ext cx="4008277" cy="51328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56456" y="44624"/>
            <a:ext cx="9732913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i="1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Deep inelastic scattering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: 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nucleon structure and QCD</a:t>
            </a:r>
            <a:r>
              <a:rPr lang="en-US" sz="3000" b="1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</a:t>
            </a:r>
            <a:endParaRPr lang="en-US" sz="3000" b="1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0" name="Title 10"/>
          <p:cNvSpPr txBox="1">
            <a:spLocks/>
          </p:cNvSpPr>
          <p:nvPr/>
        </p:nvSpPr>
        <p:spPr>
          <a:xfrm>
            <a:off x="-15552" y="2444848"/>
            <a:ext cx="1549439" cy="43088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28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Q</a:t>
            </a:r>
            <a:r>
              <a:rPr lang="en-US" sz="2800" baseline="30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en-US" sz="28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 = -q</a:t>
            </a:r>
            <a:r>
              <a:rPr lang="en-US" sz="2800" baseline="30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en-US" sz="2800" baseline="30000" dirty="0">
              <a:solidFill>
                <a:srgbClr val="2323D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Title 12"/>
          <p:cNvSpPr txBox="1">
            <a:spLocks/>
          </p:cNvSpPr>
          <p:nvPr/>
        </p:nvSpPr>
        <p:spPr>
          <a:xfrm>
            <a:off x="124951" y="2944688"/>
            <a:ext cx="1347282" cy="215444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14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Boson energy</a:t>
            </a:r>
            <a:endParaRPr lang="en-US" sz="1400" dirty="0">
              <a:solidFill>
                <a:srgbClr val="2323D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itle 11"/>
          <p:cNvSpPr txBox="1">
            <a:spLocks/>
          </p:cNvSpPr>
          <p:nvPr/>
        </p:nvSpPr>
        <p:spPr>
          <a:xfrm>
            <a:off x="992560" y="4345284"/>
            <a:ext cx="918735" cy="43088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2800" dirty="0" err="1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x</a:t>
            </a:r>
            <a:r>
              <a:rPr lang="en-US" sz="2800" b="1" i="1" dirty="0" err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</a:t>
            </a:r>
            <a:r>
              <a:rPr lang="en-US" sz="2800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1800" baseline="-25000" dirty="0">
              <a:solidFill>
                <a:srgbClr val="00B05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itle 12"/>
          <p:cNvSpPr txBox="1">
            <a:spLocks/>
          </p:cNvSpPr>
          <p:nvPr/>
        </p:nvSpPr>
        <p:spPr>
          <a:xfrm>
            <a:off x="112063" y="4149660"/>
            <a:ext cx="1600577" cy="215444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14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Quark momentum</a:t>
            </a:r>
            <a:endParaRPr lang="en-US" sz="1400" dirty="0">
              <a:solidFill>
                <a:srgbClr val="2323D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Title 15"/>
          <p:cNvSpPr txBox="1">
            <a:spLocks/>
          </p:cNvSpPr>
          <p:nvPr/>
        </p:nvSpPr>
        <p:spPr>
          <a:xfrm>
            <a:off x="19050" y="6354264"/>
            <a:ext cx="1870919" cy="43088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28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Q</a:t>
            </a:r>
            <a:r>
              <a:rPr lang="en-US" sz="2800" baseline="30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2 </a:t>
            </a:r>
            <a:r>
              <a:rPr lang="en-US" sz="28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= </a:t>
            </a:r>
            <a:r>
              <a:rPr lang="en-US" sz="2800" dirty="0" err="1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s</a:t>
            </a:r>
            <a:r>
              <a:rPr lang="en-US" sz="2800" dirty="0" err="1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xy</a:t>
            </a:r>
            <a:r>
              <a:rPr lang="en-US" sz="28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  </a:t>
            </a:r>
            <a:endParaRPr lang="en-US" sz="2800" dirty="0">
              <a:solidFill>
                <a:srgbClr val="2323D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0" name="Title 14"/>
          <p:cNvSpPr txBox="1">
            <a:spLocks/>
          </p:cNvSpPr>
          <p:nvPr/>
        </p:nvSpPr>
        <p:spPr>
          <a:xfrm>
            <a:off x="79019" y="6021288"/>
            <a:ext cx="1469542" cy="307777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1800" dirty="0" smtClean="0">
                <a:solidFill>
                  <a:srgbClr val="2323DC"/>
                </a:solidFill>
                <a:latin typeface="Tahoma" pitchFamily="34"/>
              </a:rPr>
              <a:t> Constraint</a:t>
            </a:r>
            <a:r>
              <a:rPr lang="en-US" sz="2000" dirty="0" smtClean="0">
                <a:solidFill>
                  <a:srgbClr val="2323DC"/>
                </a:solidFill>
                <a:latin typeface="Comic Sans MS" pitchFamily="34"/>
              </a:rPr>
              <a:t>:</a:t>
            </a:r>
            <a:endParaRPr lang="en-US" sz="2000" dirty="0">
              <a:solidFill>
                <a:srgbClr val="2323DC"/>
              </a:solidFill>
              <a:latin typeface="Comic Sans MS" pitchFamily="34"/>
            </a:endParaRPr>
          </a:p>
        </p:txBody>
      </p:sp>
      <p:sp>
        <p:nvSpPr>
          <p:cNvPr id="21" name="Title 11"/>
          <p:cNvSpPr txBox="1">
            <a:spLocks/>
          </p:cNvSpPr>
          <p:nvPr/>
        </p:nvSpPr>
        <p:spPr>
          <a:xfrm>
            <a:off x="-159568" y="3140968"/>
            <a:ext cx="2397134" cy="43088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28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y = </a:t>
            </a:r>
            <a:r>
              <a:rPr lang="en-US" sz="2800" dirty="0" err="1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E</a:t>
            </a:r>
            <a:r>
              <a:rPr lang="en-US" sz="2800" b="1" baseline="-25000" dirty="0" err="1">
                <a:solidFill>
                  <a:srgbClr val="2323DC"/>
                </a:solidFill>
                <a:latin typeface="Symbol" pitchFamily="18" charset="2"/>
                <a:cs typeface="Tahoma" pitchFamily="34" charset="0"/>
              </a:rPr>
              <a:t>g</a:t>
            </a:r>
            <a:r>
              <a:rPr lang="el-GR" sz="28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/</a:t>
            </a:r>
            <a:r>
              <a:rPr lang="en-US" sz="2800" dirty="0" err="1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E</a:t>
            </a:r>
            <a:r>
              <a:rPr lang="en-US" sz="3600" baseline="-25000" dirty="0" err="1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l</a:t>
            </a:r>
            <a:r>
              <a:rPr lang="en-US" sz="1800" baseline="-25000" dirty="0" err="1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|p-cms</a:t>
            </a:r>
            <a:endParaRPr lang="en-US" sz="1800" baseline="-25000" dirty="0">
              <a:solidFill>
                <a:srgbClr val="2323D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89894" y="5101696"/>
            <a:ext cx="104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DC0205"/>
                </a:solidFill>
              </a:rPr>
              <a:t>HERA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6870894" y="3577696"/>
            <a:ext cx="104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LHC</a:t>
            </a: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8166294" y="3653896"/>
            <a:ext cx="1047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/>
              <a:t>TeV</a:t>
            </a:r>
            <a:endParaRPr lang="en-US"/>
          </a:p>
        </p:txBody>
      </p:sp>
      <p:pic>
        <p:nvPicPr>
          <p:cNvPr id="31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928" y="655084"/>
            <a:ext cx="5650591" cy="534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2" name="Rectangle 26"/>
          <p:cNvSpPr>
            <a:spLocks noChangeArrowheads="1"/>
          </p:cNvSpPr>
          <p:nvPr/>
        </p:nvSpPr>
        <p:spPr bwMode="auto">
          <a:xfrm>
            <a:off x="7746400" y="3837252"/>
            <a:ext cx="104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rgbClr val="DC0205"/>
                </a:solidFill>
              </a:rPr>
              <a:t>HERA</a:t>
            </a: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8475857" y="4377298"/>
            <a:ext cx="130167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35315"/>
                </a:solidFill>
              </a:rPr>
              <a:t>Fixed</a:t>
            </a:r>
          </a:p>
          <a:p>
            <a:r>
              <a:rPr lang="en-US" sz="2000" dirty="0">
                <a:solidFill>
                  <a:srgbClr val="135315"/>
                </a:solidFill>
              </a:rPr>
              <a:t>target</a:t>
            </a:r>
          </a:p>
        </p:txBody>
      </p:sp>
      <p:sp>
        <p:nvSpPr>
          <p:cNvPr id="34" name="Rectangle 28"/>
          <p:cNvSpPr>
            <a:spLocks noChangeArrowheads="1"/>
          </p:cNvSpPr>
          <p:nvPr/>
        </p:nvSpPr>
        <p:spPr bwMode="auto">
          <a:xfrm>
            <a:off x="8521030" y="2668850"/>
            <a:ext cx="12565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 smtClean="0"/>
              <a:t>Tevatron</a:t>
            </a:r>
            <a:endParaRPr lang="en-US" sz="2000" dirty="0"/>
          </a:p>
        </p:txBody>
      </p:sp>
      <p:sp>
        <p:nvSpPr>
          <p:cNvPr id="35" name="Rectangle 29"/>
          <p:cNvSpPr>
            <a:spLocks noChangeArrowheads="1"/>
          </p:cNvSpPr>
          <p:nvPr/>
        </p:nvSpPr>
        <p:spPr bwMode="auto">
          <a:xfrm>
            <a:off x="7257256" y="2348880"/>
            <a:ext cx="104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LHC</a:t>
            </a:r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auto">
          <a:xfrm>
            <a:off x="5993482" y="4149080"/>
            <a:ext cx="104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99256D"/>
                </a:solidFill>
              </a:rPr>
              <a:t>LHeC</a:t>
            </a:r>
            <a:endParaRPr lang="en-US" dirty="0">
              <a:solidFill>
                <a:srgbClr val="99256D"/>
              </a:solidFill>
            </a:endParaRPr>
          </a:p>
        </p:txBody>
      </p:sp>
      <p:sp>
        <p:nvSpPr>
          <p:cNvPr id="37" name="Rectangle 29"/>
          <p:cNvSpPr>
            <a:spLocks noChangeArrowheads="1"/>
          </p:cNvSpPr>
          <p:nvPr/>
        </p:nvSpPr>
        <p:spPr bwMode="auto">
          <a:xfrm>
            <a:off x="3728864" y="5229200"/>
            <a:ext cx="1047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PHP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Left Brace 5"/>
          <p:cNvSpPr/>
          <p:nvPr/>
        </p:nvSpPr>
        <p:spPr>
          <a:xfrm>
            <a:off x="4396630" y="4849312"/>
            <a:ext cx="268338" cy="1099968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321152" y="4294452"/>
            <a:ext cx="1597492" cy="1839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296816" y="6175227"/>
            <a:ext cx="6120679" cy="430445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b="1" dirty="0" smtClean="0">
                <a:solidFill>
                  <a:srgbClr val="2323DC"/>
                </a:solidFill>
                <a:latin typeface="Cooper Black" pitchFamily="18" charset="0"/>
                <a:ea typeface="DejaVu LGC Sans" pitchFamily="2"/>
                <a:cs typeface="Miriam" pitchFamily="2" charset="-79"/>
              </a:rPr>
              <a:t>Today: Present new HERA  QCD results</a:t>
            </a:r>
            <a:endParaRPr lang="en-US" b="1" i="1" dirty="0">
              <a:solidFill>
                <a:srgbClr val="2323DC"/>
              </a:solidFill>
              <a:latin typeface="Cooper Black" pitchFamily="18" charset="0"/>
              <a:ea typeface="DejaVu LGC Sans" pitchFamily="2"/>
              <a:cs typeface="Miriam" pitchFamily="2" charset="-79"/>
            </a:endParaRPr>
          </a:p>
        </p:txBody>
      </p:sp>
      <p:sp>
        <p:nvSpPr>
          <p:cNvPr id="39" name="Title 12"/>
          <p:cNvSpPr txBox="1">
            <a:spLocks/>
          </p:cNvSpPr>
          <p:nvPr/>
        </p:nvSpPr>
        <p:spPr>
          <a:xfrm>
            <a:off x="113606" y="2214389"/>
            <a:ext cx="1347282" cy="215444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14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Boson </a:t>
            </a:r>
            <a:r>
              <a:rPr lang="en-US" sz="1400" dirty="0" err="1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virtuality</a:t>
            </a:r>
            <a:endParaRPr lang="en-US" sz="1400" dirty="0">
              <a:solidFill>
                <a:srgbClr val="2323DC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16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20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8400765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HERA Charm data combination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9104" y="807876"/>
            <a:ext cx="3852427" cy="1613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Combine D*,D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+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,D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0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, </a:t>
            </a:r>
            <a:r>
              <a:rPr lang="en-US" dirty="0" smtClean="0">
                <a:solidFill>
                  <a:srgbClr val="2323DC"/>
                </a:solidFill>
                <a:latin typeface="Symbol" pitchFamily="18" charset="2"/>
                <a:ea typeface="DejaVu LGC Sans" pitchFamily="2"/>
                <a:cs typeface="DejaVu LGC Sans" pitchFamily="2"/>
              </a:rPr>
              <a:t>m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and lifetime tag data</a:t>
            </a:r>
          </a:p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take correlated syst. fully into account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789616"/>
            <a:ext cx="5532584" cy="58197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61312" y="260648"/>
            <a:ext cx="1774467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C73 </a:t>
            </a:r>
            <a:r>
              <a:rPr lang="en-US" sz="1100" b="1" dirty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(2013)  2311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97016" y="3673446"/>
            <a:ext cx="2174710" cy="1143204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Best precision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obtained:~5%</a:t>
            </a:r>
          </a:p>
        </p:txBody>
      </p:sp>
      <p:sp>
        <p:nvSpPr>
          <p:cNvPr id="13" name="AutoShape 50"/>
          <p:cNvSpPr>
            <a:spLocks/>
          </p:cNvSpPr>
          <p:nvPr/>
        </p:nvSpPr>
        <p:spPr bwMode="auto">
          <a:xfrm flipH="1">
            <a:off x="3512840" y="2708920"/>
            <a:ext cx="4032448" cy="3888432"/>
          </a:xfrm>
          <a:custGeom>
            <a:avLst/>
            <a:gdLst/>
            <a:ahLst/>
            <a:cxnLst/>
            <a:rect l="0" t="0" r="r" b="b"/>
            <a:pathLst>
              <a:path w="20296" h="21600">
                <a:moveTo>
                  <a:pt x="1630" y="0"/>
                </a:moveTo>
                <a:cubicBezTo>
                  <a:pt x="730" y="0"/>
                  <a:pt x="0" y="786"/>
                  <a:pt x="0" y="1756"/>
                </a:cubicBezTo>
                <a:lnTo>
                  <a:pt x="0" y="19844"/>
                </a:lnTo>
                <a:cubicBezTo>
                  <a:pt x="0" y="20814"/>
                  <a:pt x="730" y="21600"/>
                  <a:pt x="1630" y="21600"/>
                </a:cubicBezTo>
                <a:lnTo>
                  <a:pt x="18666" y="21600"/>
                </a:lnTo>
                <a:cubicBezTo>
                  <a:pt x="19566" y="21600"/>
                  <a:pt x="20296" y="20814"/>
                  <a:pt x="20296" y="19844"/>
                </a:cubicBezTo>
                <a:lnTo>
                  <a:pt x="20296" y="2094"/>
                </a:lnTo>
                <a:lnTo>
                  <a:pt x="21600" y="176"/>
                </a:lnTo>
                <a:lnTo>
                  <a:pt x="19315" y="145"/>
                </a:lnTo>
                <a:cubicBezTo>
                  <a:pt x="19116" y="52"/>
                  <a:pt x="18897" y="0"/>
                  <a:pt x="18666" y="0"/>
                </a:cubicBezTo>
                <a:lnTo>
                  <a:pt x="1630" y="0"/>
                </a:lnTo>
                <a:close/>
                <a:moveTo>
                  <a:pt x="1630" y="0"/>
                </a:moveTo>
              </a:path>
            </a:pathLst>
          </a:cu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" name="Picture 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93" y="2553549"/>
            <a:ext cx="3971795" cy="397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689304" y="4950092"/>
            <a:ext cx="2072066" cy="802662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Best precision:~5%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312" y="2564904"/>
            <a:ext cx="1922364" cy="14253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337376" y="4005064"/>
            <a:ext cx="129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30000" dirty="0" smtClean="0"/>
              <a:t>cc</a:t>
            </a:r>
            <a:r>
              <a:rPr lang="en-US" baseline="-25000" dirty="0" smtClean="0"/>
              <a:t>red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22941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21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8" y="116632"/>
            <a:ext cx="7682390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Combined charm data </a:t>
            </a:r>
            <a:r>
              <a:rPr lang="en-US" sz="30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vs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NLO GMVFNS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61312" y="260648"/>
            <a:ext cx="1774467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C73 </a:t>
            </a:r>
            <a:r>
              <a:rPr lang="en-US" sz="1100" b="1" dirty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(2013)  2311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81093" y="3700012"/>
            <a:ext cx="4014115" cy="1483746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120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NLO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GM-VFNS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ok </a:t>
            </a:r>
            <a:endParaRPr lang="en-US" sz="2200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endParaRPr lang="en-US" sz="2200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large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theory uncertainty dominated by m</a:t>
            </a:r>
            <a:r>
              <a:rPr lang="en-US" sz="2200" baseline="-25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variation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0" y="815071"/>
            <a:ext cx="5533482" cy="58052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21088" y="1550772"/>
            <a:ext cx="3774120" cy="12359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HERAPDF1.5:</a:t>
            </a:r>
          </a:p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only inclusive DIS data </a:t>
            </a:r>
            <a:endParaRPr lang="en-US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RT standard scheme</a:t>
            </a:r>
          </a:p>
        </p:txBody>
      </p:sp>
      <p:sp>
        <p:nvSpPr>
          <p:cNvPr id="2" name="Smiley Face 1"/>
          <p:cNvSpPr/>
          <p:nvPr/>
        </p:nvSpPr>
        <p:spPr>
          <a:xfrm>
            <a:off x="8481392" y="3745607"/>
            <a:ext cx="515575" cy="551893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9189953" y="4365104"/>
            <a:ext cx="515575" cy="551893"/>
          </a:xfrm>
          <a:prstGeom prst="smileyFace">
            <a:avLst>
              <a:gd name="adj" fmla="val -46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09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22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7896709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PDF plus </a:t>
            </a:r>
            <a:r>
              <a:rPr lang="en-US" sz="3000" dirty="0" smtClean="0">
                <a:solidFill>
                  <a:srgbClr val="2323DC"/>
                </a:solidFill>
                <a:latin typeface="Ravie" pitchFamily="82" charset="0"/>
                <a:cs typeface="Tahoma" pitchFamily="2"/>
              </a:rPr>
              <a:t>charm mass </a:t>
            </a:r>
            <a:r>
              <a:rPr lang="en-US" sz="3000" dirty="0" err="1" smtClean="0">
                <a:solidFill>
                  <a:srgbClr val="2323DC"/>
                </a:solidFill>
                <a:latin typeface="Ravie" pitchFamily="82" charset="0"/>
                <a:cs typeface="Tahoma" pitchFamily="2"/>
              </a:rPr>
              <a:t>param</a:t>
            </a:r>
            <a:r>
              <a:rPr lang="en-US" sz="3000" dirty="0" smtClean="0">
                <a:solidFill>
                  <a:srgbClr val="2323DC"/>
                </a:solidFill>
                <a:latin typeface="Ravie" pitchFamily="82" charset="0"/>
                <a:cs typeface="Tahoma" pitchFamily="2"/>
              </a:rPr>
              <a:t>. 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fit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61312" y="260648"/>
            <a:ext cx="1774467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C73 </a:t>
            </a:r>
            <a:r>
              <a:rPr lang="en-US" sz="1100" b="1" dirty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(2013)  2311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57" y="5535386"/>
            <a:ext cx="9757082" cy="91795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1800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</a:rPr>
              <a:t>Various </a:t>
            </a: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</a:rPr>
              <a:t>GM-VFNS</a:t>
            </a: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</a:rPr>
              <a:t>: interpolate differently between massive and massless schemes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 different quality of charm data description for fixed M</a:t>
            </a:r>
            <a:r>
              <a:rPr lang="en-US" sz="1800" b="1" baseline="-25000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c</a:t>
            </a: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 compensate by </a:t>
            </a:r>
            <a:r>
              <a:rPr lang="en-US" sz="1800" b="1" dirty="0" err="1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M</a:t>
            </a:r>
            <a:r>
              <a:rPr lang="en-US" sz="1800" b="1" baseline="-25000" dirty="0" err="1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c</a:t>
            </a:r>
            <a:r>
              <a:rPr lang="en-US" sz="1800" b="1" baseline="30000" dirty="0" err="1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opt</a:t>
            </a:r>
            <a:r>
              <a:rPr lang="en-US" sz="1800" b="1" baseline="30000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  </a:t>
            </a: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values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 </a:t>
            </a:r>
            <a:r>
              <a:rPr lang="en-US" sz="1800" b="1" dirty="0" err="1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stabilises</a:t>
            </a: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flavour</a:t>
            </a: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 mixture in PDF  </a:t>
            </a:r>
            <a:r>
              <a:rPr lang="en-US" sz="1800" b="1" dirty="0" err="1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stabilises</a:t>
            </a:r>
            <a:r>
              <a:rPr lang="en-US" sz="1800" b="1" dirty="0" smtClean="0">
                <a:solidFill>
                  <a:srgbClr val="2323DC"/>
                </a:solidFill>
                <a:latin typeface="Arial Narrow Bold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 LHC predictions (W,Z)  </a:t>
            </a:r>
            <a:r>
              <a:rPr lang="en-US" sz="1200" b="1" dirty="0" smtClean="0">
                <a:solidFill>
                  <a:srgbClr val="2323DC"/>
                </a:solidFill>
                <a:latin typeface="Arial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(see talk V. </a:t>
            </a:r>
            <a:r>
              <a:rPr lang="en-US" sz="1200" b="1" dirty="0" err="1" smtClean="0">
                <a:solidFill>
                  <a:srgbClr val="2323DC"/>
                </a:solidFill>
                <a:latin typeface="Arial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Radescu</a:t>
            </a:r>
            <a:r>
              <a:rPr lang="en-US" sz="1200" dirty="0" smtClean="0">
                <a:solidFill>
                  <a:srgbClr val="2323DC"/>
                </a:solidFill>
                <a:latin typeface="Arial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)</a:t>
            </a:r>
            <a:endParaRPr lang="en-US" sz="1200" dirty="0" smtClean="0">
              <a:solidFill>
                <a:srgbClr val="2323DC"/>
              </a:solidFill>
              <a:latin typeface="Arial" pitchFamily="34" charset="0"/>
              <a:ea typeface="DejaVu LGC Sans" pitchFamily="2"/>
              <a:cs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063" y="3284984"/>
            <a:ext cx="3911569" cy="15759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25" y="841192"/>
            <a:ext cx="3109599" cy="3481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4972647"/>
            <a:ext cx="1992035" cy="5445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423" y="1628800"/>
            <a:ext cx="3880073" cy="1568991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1278519"/>
            <a:ext cx="3551659" cy="366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92" y="1648222"/>
            <a:ext cx="542925" cy="6286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00872" y="2452826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 = 1.4 </a:t>
            </a:r>
            <a:r>
              <a:rPr lang="en-US" sz="2000" dirty="0" err="1" smtClean="0"/>
              <a:t>GeV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872880" y="374897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 = M</a:t>
            </a:r>
            <a:r>
              <a:rPr lang="en-US" sz="2000" baseline="-25000" dirty="0" smtClean="0"/>
              <a:t>c</a:t>
            </a:r>
            <a:r>
              <a:rPr lang="en-US" sz="2000" baseline="30000" dirty="0" smtClean="0"/>
              <a:t>opt</a:t>
            </a:r>
            <a:endParaRPr lang="en-US" sz="20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3872881" y="764704"/>
            <a:ext cx="5940658" cy="6789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Fit </a:t>
            </a:r>
            <a:r>
              <a:rPr lang="en-US" sz="1800" b="1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combined charm </a:t>
            </a:r>
            <a:r>
              <a:rPr lang="en-US" sz="18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and inclusive DIS data </a:t>
            </a:r>
            <a:r>
              <a:rPr lang="en-US" sz="1800" b="1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</a:p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GMVFN-schemes with </a:t>
            </a:r>
            <a:r>
              <a:rPr lang="en-US" sz="1800" b="1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charm mass parameter M</a:t>
            </a:r>
            <a:r>
              <a:rPr lang="en-US" sz="1800" b="1" baseline="-25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</a:t>
            </a:r>
            <a:r>
              <a:rPr lang="en-US" sz="18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endParaRPr lang="en-US" sz="18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5623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23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8" y="116632"/>
            <a:ext cx="7682390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PDF plus </a:t>
            </a:r>
            <a:r>
              <a:rPr lang="en-US" sz="3000" i="1" dirty="0" smtClean="0">
                <a:solidFill>
                  <a:srgbClr val="2323DC"/>
                </a:solidFill>
                <a:latin typeface="Ravie" pitchFamily="82" charset="0"/>
                <a:cs typeface="Tahoma" pitchFamily="2"/>
              </a:rPr>
              <a:t>running</a:t>
            </a:r>
            <a:r>
              <a:rPr lang="en-US" sz="3000" dirty="0" smtClean="0">
                <a:solidFill>
                  <a:srgbClr val="2323DC"/>
                </a:solidFill>
                <a:latin typeface="Ravie" pitchFamily="82" charset="0"/>
                <a:cs typeface="Tahoma" pitchFamily="2"/>
              </a:rPr>
              <a:t> </a:t>
            </a:r>
            <a:r>
              <a:rPr lang="en-US" sz="3000" i="1" dirty="0" smtClean="0">
                <a:solidFill>
                  <a:srgbClr val="2323DC"/>
                </a:solidFill>
                <a:latin typeface="Ravie" pitchFamily="82" charset="0"/>
                <a:cs typeface="Tahoma" pitchFamily="2"/>
              </a:rPr>
              <a:t>charm mass 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fit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61312" y="260648"/>
            <a:ext cx="1774467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C73 </a:t>
            </a:r>
            <a:r>
              <a:rPr lang="en-US" sz="1100" b="1" dirty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(2013)  2311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85047" y="836712"/>
            <a:ext cx="4150732" cy="8644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Fit to the same data</a:t>
            </a:r>
            <a:r>
              <a:rPr lang="en-US" b="1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</a:p>
          <a:p>
            <a:pPr marL="342900" indent="-342900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Massive scheme (FF ABM)</a:t>
            </a:r>
            <a:endParaRPr lang="en-US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9" y="908720"/>
            <a:ext cx="514614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41032" y="3284984"/>
            <a:ext cx="4464496" cy="802662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Consistent with world average: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m</a:t>
            </a:r>
            <a:r>
              <a:rPr lang="en-US" sz="2200" baseline="-25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(m</a:t>
            </a:r>
            <a:r>
              <a:rPr lang="en-US" sz="2200" baseline="-25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) = 1.275±0.025 </a:t>
            </a:r>
            <a:r>
              <a:rPr lang="en-US" sz="2200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GeV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1784648" y="2420888"/>
            <a:ext cx="2016224" cy="15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82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24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8400765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Brand new charm results in DIS: D* and D+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63108" y="188640"/>
            <a:ext cx="1450431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DESY-13-054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DESY-13-028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0" y="726290"/>
            <a:ext cx="6096295" cy="60870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93160" y="4941168"/>
            <a:ext cx="3372542" cy="1483746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Consistent findings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New ZEUS results will </a:t>
            </a:r>
            <a:r>
              <a:rPr lang="en-US" sz="2200" b="1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improve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combination, PDF and m</a:t>
            </a:r>
            <a:r>
              <a:rPr lang="en-US" sz="2200" baseline="-25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</a:t>
            </a: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fits</a:t>
            </a:r>
          </a:p>
        </p:txBody>
      </p:sp>
    </p:spTree>
    <p:extLst>
      <p:ext uri="{BB962C8B-B14F-4D97-AF65-F5344CB8AC3E}">
        <p14:creationId xmlns:p14="http://schemas.microsoft.com/office/powerpoint/2010/main" val="50185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25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8400765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Charm fragmentation fractions in PHP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05328" y="188640"/>
            <a:ext cx="1908211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to be submitted soon  for DESY preprint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8584" y="5816315"/>
            <a:ext cx="6552728" cy="802662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Competitive precision to e+e- data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Confirm </a:t>
            </a:r>
            <a:r>
              <a:rPr lang="en-US" sz="2200" b="1" i="1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universality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of charm fragmentation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0472" y="692696"/>
            <a:ext cx="7854275" cy="458908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950903" y="1246379"/>
            <a:ext cx="689729" cy="4126837"/>
          </a:xfrm>
          <a:prstGeom prst="rect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643" tIns="59875" rIns="102643" bIns="59875" anchor="ctr" anchorCtr="1" compatLnSpc="0"/>
          <a:lstStyle/>
          <a:p>
            <a:pPr hangingPunct="0">
              <a:lnSpc>
                <a:spcPct val="7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34523" algn="l"/>
                <a:tab pos="869046" algn="l"/>
                <a:tab pos="1303568" algn="l"/>
                <a:tab pos="1738092" algn="l"/>
                <a:tab pos="2172614" algn="l"/>
                <a:tab pos="2607136" algn="l"/>
                <a:tab pos="3041660" algn="l"/>
                <a:tab pos="3476183" algn="l"/>
                <a:tab pos="3910706" algn="l"/>
                <a:tab pos="4345229" algn="l"/>
                <a:tab pos="4779752" algn="l"/>
                <a:tab pos="5214274" algn="l"/>
                <a:tab pos="5648797" algn="l"/>
                <a:tab pos="6083319" algn="l"/>
                <a:tab pos="6517843" algn="l"/>
                <a:tab pos="6952366" algn="l"/>
                <a:tab pos="7386889" algn="l"/>
                <a:tab pos="7821412" algn="l"/>
                <a:tab pos="8255935" algn="l"/>
                <a:tab pos="8690458" algn="l"/>
              </a:tabLst>
            </a:pPr>
            <a:endParaRPr lang="uk-UA" sz="1700">
              <a:latin typeface="Arial" pitchFamily="34"/>
              <a:ea typeface="Lucida Sans Unicode" pitchFamily="2"/>
              <a:cs typeface="Mangal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6576" y="827420"/>
            <a:ext cx="66247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Arial Narrow" pitchFamily="34" charset="0"/>
              </a:rPr>
              <a:t>Probabilities of the charm quark to </a:t>
            </a:r>
            <a:r>
              <a:rPr lang="en-US" sz="1800" b="1" dirty="0" err="1" smtClean="0">
                <a:latin typeface="Arial Narrow" pitchFamily="34" charset="0"/>
              </a:rPr>
              <a:t>hadronise</a:t>
            </a:r>
            <a:r>
              <a:rPr lang="en-US" sz="1800" b="1" dirty="0" smtClean="0">
                <a:latin typeface="Arial Narrow" pitchFamily="34" charset="0"/>
              </a:rPr>
              <a:t> into particular hadrons  </a:t>
            </a:r>
            <a:endParaRPr lang="en-US" sz="18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25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26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87015"/>
            <a:ext cx="8400765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Inelastic J/</a:t>
            </a:r>
            <a:r>
              <a:rPr lang="en-US" sz="3000" dirty="0" smtClean="0">
                <a:solidFill>
                  <a:srgbClr val="2323DC"/>
                </a:solidFill>
                <a:latin typeface="Symbol" pitchFamily="18" charset="2"/>
                <a:cs typeface="Tahoma" pitchFamily="2"/>
              </a:rPr>
              <a:t>y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production in PHP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93360" y="335935"/>
            <a:ext cx="1450431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JHEP02 (2013) 071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17096" y="4825574"/>
            <a:ext cx="3876598" cy="1483746"/>
          </a:xfrm>
          <a:prstGeom prst="rect">
            <a:avLst/>
          </a:prstGeom>
          <a:noFill/>
          <a:ln w="36720">
            <a:solidFill>
              <a:schemeClr val="tx1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NLO calculation: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b="1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Rough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data description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Color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octet contribution is essential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endParaRPr lang="en-US" sz="2200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15552" y="718017"/>
            <a:ext cx="5662896" cy="5879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73080" y="1113876"/>
            <a:ext cx="4096361" cy="1739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7060983" y="1056949"/>
            <a:ext cx="648073" cy="493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CS</a:t>
            </a:r>
            <a:endParaRPr lang="en-US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29464" y="1020333"/>
            <a:ext cx="639976" cy="493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CO</a:t>
            </a:r>
            <a:endParaRPr lang="en-US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61112" y="329775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49144" y="332737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609184" y="3039343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(E-p</a:t>
            </a:r>
            <a:r>
              <a:rPr lang="en-US" baseline="-25000" dirty="0" smtClean="0"/>
              <a:t>z</a:t>
            </a:r>
            <a:r>
              <a:rPr lang="en-US" dirty="0" smtClean="0"/>
              <a:t>)</a:t>
            </a:r>
            <a:r>
              <a:rPr lang="en-US" baseline="-25000" dirty="0" smtClean="0">
                <a:solidFill>
                  <a:srgbClr val="FF0000"/>
                </a:solidFill>
              </a:rPr>
              <a:t>J/</a:t>
            </a:r>
            <a:r>
              <a:rPr lang="en-US" baseline="-25000" dirty="0" smtClean="0">
                <a:solidFill>
                  <a:srgbClr val="FF0000"/>
                </a:solidFill>
                <a:latin typeface="Symbol" pitchFamily="18" charset="2"/>
              </a:rPr>
              <a:t>Y</a:t>
            </a:r>
            <a:endParaRPr lang="en-US" baseline="-25000" dirty="0">
              <a:solidFill>
                <a:srgbClr val="FF0000"/>
              </a:solidFill>
              <a:latin typeface="Symbol" pitchFamily="18" charset="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700943" y="3543399"/>
            <a:ext cx="10904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681192" y="354339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(E-p</a:t>
            </a:r>
            <a:r>
              <a:rPr lang="en-US" baseline="-25000" dirty="0" smtClean="0"/>
              <a:t>z</a:t>
            </a:r>
            <a:r>
              <a:rPr lang="en-US" dirty="0" smtClean="0"/>
              <a:t>)</a:t>
            </a:r>
            <a:endParaRPr lang="en-US" baseline="-25000" dirty="0">
              <a:latin typeface="Symbol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7096" y="622144"/>
            <a:ext cx="360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Kristen ITC" pitchFamily="66" charset="0"/>
              </a:rPr>
              <a:t>Non relativistic QCD</a:t>
            </a:r>
            <a:endParaRPr lang="en-US" dirty="0"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66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136" y="692696"/>
            <a:ext cx="1472671" cy="18604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27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9696909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Beauty: 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HERA photo- </a:t>
            </a:r>
            <a:r>
              <a:rPr lang="en-US" sz="30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vs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LHC </a:t>
            </a:r>
            <a:r>
              <a:rPr lang="en-US" sz="30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hadroproduction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</a:t>
            </a:r>
            <a:endParaRPr lang="en-US" sz="3000" baseline="30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4643" y="5949280"/>
            <a:ext cx="9048837" cy="802662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MC@NLO: - describes both data reasonably </a:t>
            </a:r>
            <a:r>
              <a:rPr lang="en-US" sz="16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(however fails ATLAS d</a:t>
            </a:r>
            <a:r>
              <a:rPr lang="en-US" sz="1600" baseline="30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2</a:t>
            </a:r>
            <a:r>
              <a:rPr lang="en-US" sz="1600" dirty="0" smtClean="0">
                <a:solidFill>
                  <a:srgbClr val="2323DC"/>
                </a:solidFill>
                <a:latin typeface="Symbol" pitchFamily="18" charset="2"/>
                <a:ea typeface="DejaVu LGC Sans" pitchFamily="2"/>
                <a:cs typeface="Tahoma" pitchFamily="34" charset="0"/>
              </a:rPr>
              <a:t>s</a:t>
            </a:r>
            <a:r>
              <a:rPr lang="en-US" sz="16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/</a:t>
            </a:r>
            <a:r>
              <a:rPr lang="en-US" sz="1600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dpt</a:t>
            </a:r>
            <a:r>
              <a:rPr lang="en-US" sz="16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/</a:t>
            </a:r>
            <a:r>
              <a:rPr lang="en-US" sz="1600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dy</a:t>
            </a:r>
            <a:r>
              <a:rPr lang="en-US" sz="16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)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1600" b="1" i="1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                       -  </a:t>
            </a: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omparable (rather large) theory uncertainties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6437" y="1395572"/>
            <a:ext cx="1714235" cy="7407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HERA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endParaRPr lang="en-US" sz="20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7" y="2636912"/>
            <a:ext cx="4036028" cy="32598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182" y="2708920"/>
            <a:ext cx="4372085" cy="313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453" y="776421"/>
            <a:ext cx="1606851" cy="196710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76935" y="1413674"/>
            <a:ext cx="1944217" cy="7407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LHC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endParaRPr lang="en-US" sz="20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4808" y="1023119"/>
            <a:ext cx="1152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Jet+</a:t>
            </a:r>
            <a:r>
              <a:rPr lang="en-US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endParaRPr lang="en-US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4809" y="1743199"/>
            <a:ext cx="936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Jet</a:t>
            </a:r>
            <a:endParaRPr lang="en-US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61314" y="1095127"/>
            <a:ext cx="1728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 </a:t>
            </a:r>
            <a:r>
              <a:rPr lang="en-US" dirty="0" smtClean="0">
                <a:solidFill>
                  <a:srgbClr val="FF0000"/>
                </a:solidFill>
              </a:rPr>
              <a:t>J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/YK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6600" y="1738452"/>
            <a:ext cx="1706080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 smtClean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C72 (2012) 2047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2071" y="3152001"/>
            <a:ext cx="18451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ATLAS-CONF-2013-008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71056" y="1772816"/>
            <a:ext cx="1706080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 smtClean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ATLAS-CONF-2013-008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8744" y="292494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T</a:t>
            </a:r>
            <a:r>
              <a:rPr lang="en-US" sz="1800" baseline="30000" dirty="0" smtClean="0"/>
              <a:t>jet1</a:t>
            </a:r>
            <a:r>
              <a:rPr lang="en-US" sz="1800" dirty="0" smtClean="0"/>
              <a:t>&gt;7 </a:t>
            </a:r>
            <a:r>
              <a:rPr lang="en-US" sz="1800" dirty="0" err="1" smtClean="0"/>
              <a:t>GeV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2488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796470"/>
            <a:ext cx="5932195" cy="59448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28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840076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Beauty </a:t>
            </a:r>
            <a:r>
              <a:rPr lang="en-US" sz="30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photoproduction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</a:t>
            </a:r>
            <a:r>
              <a:rPr lang="en-US" sz="30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vs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p</a:t>
            </a:r>
            <a:r>
              <a:rPr lang="en-US" sz="3000" baseline="-25000" dirty="0">
                <a:solidFill>
                  <a:srgbClr val="2323DC"/>
                </a:solidFill>
                <a:latin typeface="Tahoma" pitchFamily="34"/>
                <a:cs typeface="Tahoma" pitchFamily="2"/>
              </a:rPr>
              <a:t>T</a:t>
            </a:r>
            <a:r>
              <a:rPr lang="en-US" sz="3000" baseline="30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b</a:t>
            </a:r>
            <a:endParaRPr lang="en-US" sz="3000" baseline="30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58888" y="3936335"/>
            <a:ext cx="1706080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Stencil" pitchFamily="82" charset="0"/>
                <a:ea typeface="Gothic" pitchFamily="2"/>
                <a:cs typeface="Tahoma" pitchFamily="2"/>
              </a:rPr>
              <a:t>New results: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C72 (2012) 2148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C72 (2012) 2047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9144" y="4518044"/>
            <a:ext cx="3456385" cy="1143204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Reasonable description </a:t>
            </a:r>
            <a:r>
              <a:rPr lang="en-US" sz="2200" b="1" i="1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from threshold to high momenta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09184" y="3397791"/>
            <a:ext cx="2448272" cy="8644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Data </a:t>
            </a:r>
            <a:r>
              <a:rPr lang="en-US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vs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massive NLO (FMNR)</a:t>
            </a:r>
            <a:endParaRPr lang="en-US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48544" y="3086100"/>
            <a:ext cx="1728192" cy="342900"/>
          </a:xfrm>
          <a:prstGeom prst="roundRect">
            <a:avLst/>
          </a:prstGeom>
          <a:solidFill>
            <a:srgbClr val="FFFFFF">
              <a:alpha val="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2576736" y="3397791"/>
            <a:ext cx="756084" cy="37112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208" y="764704"/>
            <a:ext cx="1944216" cy="245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29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5673080" y="116632"/>
            <a:ext cx="3240360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Hard Diffraction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4971000" y="622144"/>
            <a:ext cx="4934385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301" y="5626503"/>
            <a:ext cx="9685075" cy="802662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Last year: Final H1 HERA II Large Rapidity Gap inclusive data 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2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T</a:t>
            </a:r>
            <a:r>
              <a:rPr lang="en-US" sz="22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oday: focus on H1 results with VFPS  </a:t>
            </a:r>
          </a:p>
        </p:txBody>
      </p:sp>
      <p:sp>
        <p:nvSpPr>
          <p:cNvPr id="9" name="Straight Connector 8"/>
          <p:cNvSpPr/>
          <p:nvPr/>
        </p:nvSpPr>
        <p:spPr>
          <a:xfrm flipH="1">
            <a:off x="691819" y="4872816"/>
            <a:ext cx="7060681" cy="0"/>
          </a:xfrm>
          <a:prstGeom prst="line">
            <a:avLst/>
          </a:prstGeom>
          <a:noFill/>
          <a:ln w="0">
            <a:solidFill>
              <a:srgbClr val="000000"/>
            </a:solidFill>
            <a:custDash>
              <a:ds d="0" sp="0"/>
            </a:custDash>
            <a:tailEnd type="arrow"/>
          </a:ln>
        </p:spPr>
        <p:txBody>
          <a:bodyPr vert="horz" lIns="0" tIns="0" rIns="0" bIns="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>
              <a:ln>
                <a:noFill/>
              </a:ln>
              <a:latin typeface="Bitstream Vera Serif" pitchFamily="18"/>
              <a:ea typeface="Gothic" pitchFamily="2"/>
              <a:cs typeface="Tahoma" pitchFamily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55840" y="4311953"/>
            <a:ext cx="2347920" cy="103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770884" y="4341786"/>
            <a:ext cx="1405440" cy="104508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4435160" y="4064256"/>
            <a:ext cx="2872080" cy="24769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dirty="0">
                <a:ln>
                  <a:noFill/>
                </a:ln>
                <a:latin typeface="Tahoma" pitchFamily="34" charset="0"/>
                <a:ea typeface="Gothic" pitchFamily="2"/>
                <a:cs typeface="Tahoma" pitchFamily="34" charset="0"/>
              </a:rPr>
              <a:t>Forward Proton Spectrometer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8399" y="4936176"/>
            <a:ext cx="930239" cy="24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dirty="0">
                <a:ln>
                  <a:noFill/>
                </a:ln>
                <a:latin typeface="Tahoma" pitchFamily="34" charset="0"/>
                <a:ea typeface="Gothic" pitchFamily="2"/>
                <a:cs typeface="Tahoma" pitchFamily="34" charset="0"/>
              </a:rPr>
              <a:t>z = 64 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8960" y="3944736"/>
            <a:ext cx="1602360" cy="74308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dirty="0">
                <a:ln>
                  <a:noFill/>
                </a:ln>
                <a:latin typeface="Tahoma" pitchFamily="34" charset="0"/>
                <a:ea typeface="Gothic" pitchFamily="2"/>
                <a:cs typeface="Tahoma" pitchFamily="34" charset="0"/>
              </a:rPr>
              <a:t>Very Forward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dirty="0">
                <a:ln>
                  <a:noFill/>
                </a:ln>
                <a:latin typeface="Tahoma" pitchFamily="34" charset="0"/>
                <a:ea typeface="Gothic" pitchFamily="2"/>
                <a:cs typeface="Tahoma" pitchFamily="34" charset="0"/>
              </a:rPr>
              <a:t>Proton Spectrometer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2480" y="4981503"/>
            <a:ext cx="1008112" cy="24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dirty="0">
                <a:ln>
                  <a:noFill/>
                </a:ln>
                <a:latin typeface="Tahoma" pitchFamily="34" charset="0"/>
                <a:ea typeface="Gothic" pitchFamily="2"/>
                <a:cs typeface="Tahoma" pitchFamily="34" charset="0"/>
              </a:rPr>
              <a:t>z = 220 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61360" y="4812425"/>
            <a:ext cx="231900" cy="3714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dirty="0">
                <a:ln>
                  <a:noFill/>
                </a:ln>
                <a:solidFill>
                  <a:srgbClr val="0000FF"/>
                </a:solidFill>
                <a:latin typeface="Tahoma" pitchFamily="34" charset="0"/>
                <a:ea typeface="Gothic" pitchFamily="2"/>
                <a:cs typeface="Tahoma" pitchFamily="34" charset="0"/>
              </a:rPr>
              <a:t>p</a:t>
            </a:r>
          </a:p>
        </p:txBody>
      </p:sp>
      <p:sp>
        <p:nvSpPr>
          <p:cNvPr id="19" name="Straight Connector 18"/>
          <p:cNvSpPr/>
          <p:nvPr/>
        </p:nvSpPr>
        <p:spPr>
          <a:xfrm flipH="1">
            <a:off x="6656000" y="4869160"/>
            <a:ext cx="665279" cy="1512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08000" tIns="63000" rIns="108000" bIns="63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>
              <a:ln>
                <a:noFill/>
              </a:ln>
              <a:latin typeface="Bitstream Vera Serif" pitchFamily="18"/>
              <a:ea typeface="Gothic" pitchFamily="2"/>
              <a:cs typeface="Tahoma" pitchFamily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49344" y="5661248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C72 (2012) 2074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174644" y="44624"/>
            <a:ext cx="2482211" cy="3294353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2792760" y="2212423"/>
            <a:ext cx="2206079" cy="352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dirty="0">
                <a:ln>
                  <a:noFill/>
                </a:ln>
                <a:solidFill>
                  <a:srgbClr val="008000"/>
                </a:solidFill>
                <a:latin typeface="Tahoma" pitchFamily="34"/>
                <a:ea typeface="Gothic" pitchFamily="2"/>
                <a:cs typeface="Tahoma" pitchFamily="2"/>
              </a:rPr>
              <a:t>Gap in rapidity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9968" y="2487463"/>
            <a:ext cx="2445120" cy="5518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dirty="0">
                <a:ln>
                  <a:noFill/>
                </a:ln>
                <a:solidFill>
                  <a:srgbClr val="008000"/>
                </a:solidFill>
                <a:latin typeface="Tahoma" pitchFamily="34"/>
                <a:ea typeface="Gothic" pitchFamily="2"/>
                <a:cs typeface="Tahoma" pitchFamily="2"/>
              </a:rPr>
              <a:t>Proton is intact or quasi-intact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8464" y="1916832"/>
            <a:ext cx="1410872" cy="4333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dirty="0">
                <a:ln>
                  <a:noFill/>
                </a:ln>
                <a:latin typeface="Tahoma" pitchFamily="34" charset="0"/>
                <a:ea typeface="Gothic" pitchFamily="2"/>
                <a:cs typeface="Tahoma" pitchFamily="34" charset="0"/>
              </a:rPr>
              <a:t>Fractional p momentum loss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72480" y="979452"/>
            <a:ext cx="1488976" cy="4333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dirty="0">
                <a:ln>
                  <a:noFill/>
                </a:ln>
                <a:latin typeface="Tahoma" pitchFamily="34" charset="0"/>
                <a:ea typeface="Gothic" pitchFamily="2"/>
                <a:cs typeface="Tahoma" pitchFamily="34" charset="0"/>
              </a:rPr>
              <a:t>Momentum fraction of struck q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01500" y="3451710"/>
            <a:ext cx="3240361" cy="493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Experimental tagging:</a:t>
            </a:r>
            <a:endParaRPr lang="en-US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160" y="620688"/>
            <a:ext cx="1309928" cy="130992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745088" y="836335"/>
            <a:ext cx="4082106" cy="8644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at HERA start: ~10% of DIS events are diffractive!</a:t>
            </a:r>
            <a:endParaRPr lang="en-US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5384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33520" y="6532689"/>
            <a:ext cx="879364" cy="3223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fld id="{76F5AFDD-CC0E-4528-9505-B3992E6A75E5}" type="slidenum">
              <a:rPr lang="en-US" sz="2200">
                <a:solidFill>
                  <a:srgbClr val="000080"/>
                </a:solidFill>
                <a:latin typeface="Bitstream Vera Sans" pitchFamily="18"/>
                <a:ea typeface="Gothic" pitchFamily="2"/>
                <a:cs typeface="Tahoma" pitchFamily="2"/>
              </a:rPr>
              <a:pPr hangingPunct="0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en-US" sz="2200">
              <a:solidFill>
                <a:srgbClr val="000080"/>
              </a:solidFill>
              <a:latin typeface="Bitstream Vera Sans" pitchFamily="18"/>
              <a:ea typeface="Gothic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5708" y="1028418"/>
            <a:ext cx="1188407" cy="322666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200">
              <a:latin typeface="Bitstream Vera Serif" pitchFamily="18"/>
              <a:ea typeface="Gothic" pitchFamily="2"/>
              <a:cs typeface="Tahoma" pitchFamily="2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15252" y="4869160"/>
            <a:ext cx="1737574" cy="995092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itle 2"/>
          <p:cNvSpPr txBox="1">
            <a:spLocks/>
          </p:cNvSpPr>
          <p:nvPr/>
        </p:nvSpPr>
        <p:spPr>
          <a:xfrm>
            <a:off x="270937" y="87015"/>
            <a:ext cx="7850415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000" b="0" i="0" u="none" strike="noStrike">
                <a:ln>
                  <a:noFill/>
                </a:ln>
                <a:latin typeface="Bitstream Vera Serif" pitchFamily="18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 algn="l"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Bernard MT Condensed" pitchFamily="18" charset="0"/>
              </a:rPr>
              <a:t>Todays </a:t>
            </a:r>
            <a:r>
              <a:rPr lang="en-US" sz="3000" dirty="0" smtClean="0">
                <a:solidFill>
                  <a:srgbClr val="2323DC"/>
                </a:solidFill>
                <a:latin typeface="Bernard MT Condensed" pitchFamily="18" charset="0"/>
                <a:cs typeface="Aharoni" pitchFamily="2" charset="-79"/>
              </a:rPr>
              <a:t>HERA Tour </a:t>
            </a:r>
            <a:r>
              <a:rPr lang="en-US" sz="3000" dirty="0" smtClean="0">
                <a:solidFill>
                  <a:srgbClr val="2323DC"/>
                </a:solidFill>
                <a:latin typeface="Bernard MT Condensed" pitchFamily="18" charset="0"/>
              </a:rPr>
              <a:t>through perturbation series: </a:t>
            </a:r>
            <a:endParaRPr lang="en-US" sz="3000" dirty="0">
              <a:solidFill>
                <a:srgbClr val="2323DC"/>
              </a:solidFill>
              <a:latin typeface="Bernard MT Condensed" pitchFamily="18" charset="0"/>
            </a:endParaRPr>
          </a:p>
        </p:txBody>
      </p:sp>
      <p:sp>
        <p:nvSpPr>
          <p:cNvPr id="45" name="Straight Connector 44"/>
          <p:cNvSpPr/>
          <p:nvPr/>
        </p:nvSpPr>
        <p:spPr>
          <a:xfrm>
            <a:off x="247684" y="620688"/>
            <a:ext cx="686555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75676" y="1344497"/>
            <a:ext cx="5569412" cy="65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722126" y="764704"/>
            <a:ext cx="0" cy="532859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>
            <a:off x="74054" y="2103239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baseline="30000" dirty="0" smtClean="0">
                <a:latin typeface="Tahoma" pitchFamily="34" charset="0"/>
                <a:cs typeface="Tahoma" pitchFamily="34" charset="0"/>
              </a:rPr>
              <a:t>0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4054" y="3327375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baseline="30000" dirty="0">
                <a:latin typeface="Tahoma" pitchFamily="34" charset="0"/>
                <a:cs typeface="Tahoma" pitchFamily="34" charset="0"/>
              </a:rPr>
              <a:t>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4054" y="4767535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baseline="30000" dirty="0">
                <a:latin typeface="Tahoma" pitchFamily="34" charset="0"/>
                <a:cs typeface="Tahoma" pitchFamily="34" charset="0"/>
              </a:rPr>
              <a:t>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353491" y="879103"/>
            <a:ext cx="54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48" y="1772816"/>
            <a:ext cx="1302546" cy="130609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1844824"/>
            <a:ext cx="1567029" cy="1169297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2864768" y="879103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w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232920" y="1442490"/>
            <a:ext cx="1466054" cy="1410446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TextBox 49"/>
          <p:cNvSpPr txBox="1"/>
          <p:nvPr/>
        </p:nvSpPr>
        <p:spPr>
          <a:xfrm>
            <a:off x="4664968" y="879103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1" name="Title 5"/>
          <p:cNvSpPr txBox="1">
            <a:spLocks/>
          </p:cNvSpPr>
          <p:nvPr/>
        </p:nvSpPr>
        <p:spPr bwMode="auto">
          <a:xfrm>
            <a:off x="964772" y="1461171"/>
            <a:ext cx="1347933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 smtClean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inclusive DIS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sp>
        <p:nvSpPr>
          <p:cNvPr id="52" name="Title 5"/>
          <p:cNvSpPr txBox="1">
            <a:spLocks/>
          </p:cNvSpPr>
          <p:nvPr/>
        </p:nvSpPr>
        <p:spPr bwMode="auto">
          <a:xfrm>
            <a:off x="2720752" y="1573981"/>
            <a:ext cx="1347933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 smtClean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Z0 production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352" y="3256252"/>
            <a:ext cx="1621173" cy="1396884"/>
          </a:xfrm>
          <a:prstGeom prst="rect">
            <a:avLst/>
          </a:prstGeom>
        </p:spPr>
      </p:pic>
      <p:sp>
        <p:nvSpPr>
          <p:cNvPr id="54" name="Title 5"/>
          <p:cNvSpPr txBox="1">
            <a:spLocks/>
          </p:cNvSpPr>
          <p:nvPr/>
        </p:nvSpPr>
        <p:spPr bwMode="auto">
          <a:xfrm>
            <a:off x="1894473" y="4365104"/>
            <a:ext cx="1347933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Jets and HFL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175676" y="3212976"/>
            <a:ext cx="5569412" cy="43276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>
            <a:off x="208856" y="4725144"/>
            <a:ext cx="5660029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Title 5"/>
          <p:cNvSpPr txBox="1">
            <a:spLocks/>
          </p:cNvSpPr>
          <p:nvPr/>
        </p:nvSpPr>
        <p:spPr bwMode="auto">
          <a:xfrm>
            <a:off x="2450318" y="5390405"/>
            <a:ext cx="1512168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Hard diffraction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sp>
        <p:nvSpPr>
          <p:cNvPr id="58" name="Right Brace 57"/>
          <p:cNvSpPr/>
          <p:nvPr/>
        </p:nvSpPr>
        <p:spPr bwMode="auto">
          <a:xfrm>
            <a:off x="5529064" y="1200973"/>
            <a:ext cx="504056" cy="3679409"/>
          </a:xfrm>
          <a:prstGeom prst="rightBrace">
            <a:avLst/>
          </a:prstGeom>
          <a:solidFill>
            <a:schemeClr val="bg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Lucida Grande" pitchFamily="1" charset="0"/>
              <a:ea typeface="ヒラギノ角ゴ ProN W3" pitchFamily="1" charset="-128"/>
              <a:sym typeface="Lucida Grande" pitchFamily="1" charset="0"/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20" y="3356992"/>
            <a:ext cx="3744416" cy="572359"/>
          </a:xfrm>
          <a:prstGeom prst="rect">
            <a:avLst/>
          </a:prstGeom>
        </p:spPr>
      </p:pic>
      <p:sp>
        <p:nvSpPr>
          <p:cNvPr id="71" name="Title 5"/>
          <p:cNvSpPr txBox="1">
            <a:spLocks/>
          </p:cNvSpPr>
          <p:nvPr/>
        </p:nvSpPr>
        <p:spPr bwMode="auto">
          <a:xfrm>
            <a:off x="6033120" y="2681742"/>
            <a:ext cx="3728864" cy="603242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buFont typeface="StarSymbol"/>
              <a:buNone/>
            </a:pPr>
            <a:r>
              <a:rPr lang="en-US" sz="2000" dirty="0" smtClean="0">
                <a:solidFill>
                  <a:srgbClr val="2323DC"/>
                </a:solidFill>
                <a:latin typeface="Tahoma" pitchFamily="34"/>
              </a:rPr>
              <a:t> Compare to N(NLO) calculations based on </a:t>
            </a:r>
            <a:r>
              <a:rPr lang="en-US" sz="2000" dirty="0" err="1" smtClean="0">
                <a:solidFill>
                  <a:srgbClr val="2323DC"/>
                </a:solidFill>
                <a:latin typeface="Tahoma" pitchFamily="34"/>
              </a:rPr>
              <a:t>factorisation</a:t>
            </a:r>
            <a:endParaRPr lang="en-US" sz="2000" dirty="0">
              <a:solidFill>
                <a:srgbClr val="2323DC"/>
              </a:solidFill>
              <a:latin typeface="Tahoma" pitchFamily="34"/>
            </a:endParaRPr>
          </a:p>
        </p:txBody>
      </p:sp>
      <p:cxnSp>
        <p:nvCxnSpPr>
          <p:cNvPr id="74" name="Straight Arrow Connector 73"/>
          <p:cNvCxnSpPr/>
          <p:nvPr/>
        </p:nvCxnSpPr>
        <p:spPr bwMode="auto">
          <a:xfrm flipV="1">
            <a:off x="7113240" y="3857343"/>
            <a:ext cx="72008" cy="363745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Straight Arrow Connector 74"/>
          <p:cNvCxnSpPr/>
          <p:nvPr/>
        </p:nvCxnSpPr>
        <p:spPr bwMode="auto">
          <a:xfrm flipH="1" flipV="1">
            <a:off x="7977336" y="3789040"/>
            <a:ext cx="239985" cy="396231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Title 5"/>
          <p:cNvSpPr txBox="1">
            <a:spLocks/>
          </p:cNvSpPr>
          <p:nvPr/>
        </p:nvSpPr>
        <p:spPr bwMode="auto">
          <a:xfrm>
            <a:off x="4592960" y="2870125"/>
            <a:ext cx="1059901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 smtClean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Isolated </a:t>
            </a:r>
            <a:r>
              <a:rPr lang="en-US" sz="1600" dirty="0" smtClean="0">
                <a:solidFill>
                  <a:srgbClr val="2323DC"/>
                </a:solidFill>
                <a:latin typeface="Symbol" pitchFamily="18" charset="2"/>
              </a:rPr>
              <a:t>g</a:t>
            </a:r>
            <a:endParaRPr lang="en-US" sz="1600" dirty="0">
              <a:solidFill>
                <a:srgbClr val="2323DC"/>
              </a:solidFill>
              <a:latin typeface="Symbol" pitchFamily="18" charset="2"/>
            </a:endParaRPr>
          </a:p>
        </p:txBody>
      </p:sp>
      <p:sp>
        <p:nvSpPr>
          <p:cNvPr id="78" name="Title 5"/>
          <p:cNvSpPr txBox="1">
            <a:spLocks/>
          </p:cNvSpPr>
          <p:nvPr/>
        </p:nvSpPr>
        <p:spPr bwMode="auto">
          <a:xfrm>
            <a:off x="6609184" y="4221088"/>
            <a:ext cx="1152128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Proton PDF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sp>
        <p:nvSpPr>
          <p:cNvPr id="79" name="Title 5"/>
          <p:cNvSpPr txBox="1">
            <a:spLocks/>
          </p:cNvSpPr>
          <p:nvPr/>
        </p:nvSpPr>
        <p:spPr bwMode="auto">
          <a:xfrm>
            <a:off x="8049344" y="4194608"/>
            <a:ext cx="1584176" cy="467820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hard scattering kernel 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sp>
        <p:nvSpPr>
          <p:cNvPr id="81" name="Title 5"/>
          <p:cNvSpPr txBox="1">
            <a:spLocks/>
          </p:cNvSpPr>
          <p:nvPr/>
        </p:nvSpPr>
        <p:spPr bwMode="auto">
          <a:xfrm>
            <a:off x="632520" y="6186792"/>
            <a:ext cx="4968552" cy="482568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buFont typeface="StarSymbol"/>
              <a:buNone/>
            </a:pP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 Not covered: Charged particle spectra, Very forward neutron/photon production, strangeness production</a:t>
            </a:r>
          </a:p>
        </p:txBody>
      </p:sp>
    </p:spTree>
    <p:extLst>
      <p:ext uri="{BB962C8B-B14F-4D97-AF65-F5344CB8AC3E}">
        <p14:creationId xmlns:p14="http://schemas.microsoft.com/office/powerpoint/2010/main" val="1622943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45" y="44624"/>
            <a:ext cx="2203018" cy="208767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560" y="1268760"/>
            <a:ext cx="1480590" cy="24571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2232143"/>
            <a:ext cx="2615991" cy="19169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30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4548781" y="44624"/>
            <a:ext cx="5372771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Diffraction: VFPS Results</a:t>
            </a:r>
          </a:p>
        </p:txBody>
      </p:sp>
      <p:sp>
        <p:nvSpPr>
          <p:cNvPr id="18" name="Straight Connector 17"/>
          <p:cNvSpPr/>
          <p:nvPr/>
        </p:nvSpPr>
        <p:spPr>
          <a:xfrm flipV="1">
            <a:off x="5162550" y="542925"/>
            <a:ext cx="4254945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8728" y="649317"/>
            <a:ext cx="1205262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Inclusive</a:t>
            </a:r>
            <a:endParaRPr lang="en-US" sz="20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68728" y="2523321"/>
            <a:ext cx="1628589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Dijets</a:t>
            </a: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in DIS</a:t>
            </a:r>
            <a:endParaRPr lang="en-US" sz="20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6351" y="4755120"/>
            <a:ext cx="1700569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Dijets</a:t>
            </a: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in PHP</a:t>
            </a:r>
            <a:endParaRPr lang="en-US" sz="20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24" y="4149080"/>
            <a:ext cx="2650636" cy="26058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179" y="2492896"/>
            <a:ext cx="1816547" cy="14981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478" y="4523987"/>
            <a:ext cx="2363602" cy="18866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3669518" y="116632"/>
            <a:ext cx="1512168" cy="20069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Connector 11"/>
          <p:cNvCxnSpPr/>
          <p:nvPr/>
        </p:nvCxnSpPr>
        <p:spPr>
          <a:xfrm>
            <a:off x="3669518" y="964775"/>
            <a:ext cx="1224136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85542" y="3284984"/>
            <a:ext cx="1224136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68729" y="1226279"/>
            <a:ext cx="3024335" cy="43115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agree with LRG data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68728" y="3098487"/>
            <a:ext cx="3672406" cy="43115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Confirm QCD </a:t>
            </a:r>
            <a:r>
              <a:rPr lang="en-US" sz="2000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factorisation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65462" y="2884874"/>
            <a:ext cx="1321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QCD fact.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77138" y="5351936"/>
            <a:ext cx="3672406" cy="957384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Hints for suppression = </a:t>
            </a:r>
            <a:r>
              <a:rPr lang="en-US" sz="2000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factorisation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breaking </a:t>
            </a:r>
            <a:r>
              <a:rPr lang="en-US" sz="14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(but rather large syst. Uncertainties)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52904" y="4829060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H1prelim-13-011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08888" y="2522423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H1prelim-11-013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12845" y="793333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H1prelim-10-014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9" y="404510"/>
            <a:ext cx="419415" cy="8642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116632"/>
            <a:ext cx="1562928" cy="40243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887935" y="1788226"/>
            <a:ext cx="516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Q</a:t>
            </a:r>
            <a:r>
              <a:rPr lang="en-US" sz="2000" b="1" baseline="30000" dirty="0" smtClean="0"/>
              <a:t>2</a:t>
            </a:r>
            <a:endParaRPr lang="en-US" sz="2000" b="1" baseline="300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24" y="704503"/>
            <a:ext cx="622176" cy="20503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8720"/>
            <a:ext cx="475750" cy="17974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72480" y="1788226"/>
            <a:ext cx="5760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02485" y="6140921"/>
            <a:ext cx="27537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4821646" y="3738518"/>
            <a:ext cx="27537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740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0472" y="836712"/>
            <a:ext cx="8424936" cy="489364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   Data/NLO </a:t>
            </a:r>
          </a:p>
          <a:p>
            <a:r>
              <a:rPr lang="en-US" dirty="0" smtClean="0"/>
              <a:t>- TEVATRON:  CDF                             </a:t>
            </a:r>
            <a:r>
              <a:rPr lang="en-US" dirty="0" smtClean="0">
                <a:solidFill>
                  <a:srgbClr val="FF0000"/>
                </a:solidFill>
              </a:rPr>
              <a:t>~0.1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CDF                          kinematic studies</a:t>
            </a:r>
          </a:p>
          <a:p>
            <a:r>
              <a:rPr lang="en-US" dirty="0" smtClean="0"/>
              <a:t>                                                                        </a:t>
            </a:r>
          </a:p>
          <a:p>
            <a:r>
              <a:rPr lang="en-US" dirty="0" smtClean="0"/>
              <a:t>- LHC:              CMS                             </a:t>
            </a:r>
            <a:r>
              <a:rPr lang="en-US" dirty="0" smtClean="0">
                <a:solidFill>
                  <a:srgbClr val="FF0000"/>
                </a:solidFill>
              </a:rPr>
              <a:t>~0.1 </a:t>
            </a:r>
          </a:p>
          <a:p>
            <a:endParaRPr lang="en-US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- HERA PHP:    H1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~0.7      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                  H1			       </a:t>
            </a:r>
            <a:r>
              <a:rPr lang="en-US" dirty="0" smtClean="0">
                <a:solidFill>
                  <a:srgbClr val="FF0000"/>
                </a:solidFill>
              </a:rPr>
              <a:t>~0.6</a:t>
            </a:r>
            <a:r>
              <a:rPr lang="en-US" dirty="0" smtClean="0"/>
              <a:t>			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                  ZEUS                         </a:t>
            </a:r>
            <a:r>
              <a:rPr lang="en-US" dirty="0" smtClean="0">
                <a:solidFill>
                  <a:srgbClr val="FF0000"/>
                </a:solidFill>
              </a:rPr>
              <a:t>compatible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                      with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31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083" y="3918591"/>
            <a:ext cx="2724445" cy="217470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60512" y="5877272"/>
            <a:ext cx="6204547" cy="864473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HERA results not fully conclusive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need future experiments to clarify (</a:t>
            </a:r>
            <a:r>
              <a:rPr lang="en-US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LHeC</a:t>
            </a:r>
            <a:r>
              <a:rPr lang="en-US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08784" y="4152359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H1prelim-13-011 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545288" y="1068208"/>
            <a:ext cx="1739520" cy="236232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Freeform 30"/>
          <p:cNvSpPr/>
          <p:nvPr/>
        </p:nvSpPr>
        <p:spPr>
          <a:xfrm>
            <a:off x="8583529" y="1039408"/>
            <a:ext cx="381600" cy="4006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18360">
            <a:solidFill>
              <a:srgbClr val="FF0000"/>
            </a:solidFill>
            <a:prstDash val="solid"/>
          </a:ln>
        </p:spPr>
        <p:txBody>
          <a:bodyPr vert="horz" lIns="99000" tIns="54000" rIns="99000" bIns="54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>
              <a:ln>
                <a:noFill/>
              </a:ln>
              <a:latin typeface="Bitstream Vera Serif" pitchFamily="18"/>
              <a:ea typeface="Gothic" pitchFamily="2"/>
              <a:cs typeface="Tahoma" pitchFamily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044329" y="980728"/>
            <a:ext cx="1094400" cy="430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dirty="0" err="1">
                <a:ln>
                  <a:noFill/>
                </a:ln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Rescatter</a:t>
            </a:r>
            <a:r>
              <a:rPr lang="en-US" sz="1400" b="0" i="0" u="none" strike="noStrike" dirty="0">
                <a:ln>
                  <a:noFill/>
                </a:ln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 with  p ?</a:t>
            </a:r>
          </a:p>
        </p:txBody>
      </p:sp>
      <p:sp>
        <p:nvSpPr>
          <p:cNvPr id="33" name="Straight Connector 32"/>
          <p:cNvSpPr/>
          <p:nvPr/>
        </p:nvSpPr>
        <p:spPr>
          <a:xfrm>
            <a:off x="9380928" y="1296448"/>
            <a:ext cx="85320" cy="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</a:ln>
        </p:spPr>
        <p:txBody>
          <a:bodyPr vert="horz" lIns="99000" tIns="54000" rIns="99000" bIns="54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>
              <a:ln>
                <a:noFill/>
              </a:ln>
              <a:latin typeface="Bitstream Vera Serif" pitchFamily="18"/>
              <a:ea typeface="Gothic" pitchFamily="2"/>
              <a:cs typeface="Tahoma" pitchFamily="2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8748049" y="980728"/>
            <a:ext cx="619560" cy="24066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3366">
              <a:alpha val="25000"/>
            </a:srgbClr>
          </a:solidFill>
          <a:ln>
            <a:noFill/>
            <a:prstDash val="solid"/>
          </a:ln>
        </p:spPr>
        <p:txBody>
          <a:bodyPr vert="horz" lIns="0" tIns="0" rIns="0" bIns="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>
              <a:ln>
                <a:noFill/>
              </a:ln>
              <a:latin typeface="Bitstream Vera Serif" pitchFamily="18"/>
              <a:ea typeface="Gothic" pitchFamily="2"/>
              <a:cs typeface="Tahoma" pitchFamily="2"/>
            </a:endParaRPr>
          </a:p>
        </p:txBody>
      </p:sp>
      <p:sp>
        <p:nvSpPr>
          <p:cNvPr id="35" name="Title 6"/>
          <p:cNvSpPr txBox="1">
            <a:spLocks/>
          </p:cNvSpPr>
          <p:nvPr/>
        </p:nvSpPr>
        <p:spPr>
          <a:xfrm>
            <a:off x="1259997" y="44624"/>
            <a:ext cx="9165611" cy="584769"/>
          </a:xfrm>
          <a:prstGeom prst="rect">
            <a:avLst/>
          </a:prstGeom>
        </p:spPr>
        <p:txBody>
          <a:bodyPr vert="horz" wrap="square" lIns="91436" tIns="45717" rIns="91436" bIns="45717" rtlCol="0" anchor="ctr">
            <a:spAutoFit/>
          </a:bodyPr>
          <a:lstStyle>
            <a:defPPr lvl="0">
              <a:buClr>
                <a:srgbClr val="000000"/>
              </a:buClr>
              <a:buSzPct val="100000"/>
              <a:buFont typeface="Lucida Grande" pitchFamily="1"/>
              <a:buNone/>
              <a:defRPr/>
            </a:defPPr>
            <a:lvl1pPr lvl="0" algn="ctr" defTabSz="457173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Lucida Grande" pitchFamily="1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Lucida Grande" pitchFamily="1"/>
              <a:buNone/>
            </a:pPr>
            <a:r>
              <a:rPr lang="en-US" sz="3200" dirty="0" err="1">
                <a:solidFill>
                  <a:srgbClr val="2323DC"/>
                </a:solidFill>
                <a:latin typeface="Tahoma" pitchFamily="34"/>
                <a:cs typeface="Tahoma" pitchFamily="2"/>
              </a:rPr>
              <a:t>F</a:t>
            </a:r>
            <a:r>
              <a:rPr lang="en-US" sz="32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actorisation</a:t>
            </a:r>
            <a:r>
              <a:rPr lang="en-US" sz="32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breaking in diffractive </a:t>
            </a:r>
            <a:r>
              <a:rPr lang="en-US" sz="32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dijets</a:t>
            </a:r>
            <a:endParaRPr lang="en-US" sz="3200" baseline="30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36" name="Straight Connector 35"/>
          <p:cNvSpPr/>
          <p:nvPr/>
        </p:nvSpPr>
        <p:spPr>
          <a:xfrm>
            <a:off x="13023" y="702221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76901" y="1344047"/>
            <a:ext cx="2320115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PRL 84  (2000) 5043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 smtClean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36776" y="2352159"/>
            <a:ext cx="2160240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PRD 87 (2013)  012006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64768" y="1632078"/>
            <a:ext cx="2320115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PRD 86 (2012) 032009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936776" y="4512399"/>
            <a:ext cx="2160240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EPJC</a:t>
            </a:r>
            <a:r>
              <a:rPr lang="en-US" sz="1100" b="1" dirty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70 (2010)  15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052217" y="4907260"/>
            <a:ext cx="2160240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EPJC</a:t>
            </a:r>
            <a:r>
              <a:rPr lang="en-US" sz="1100" b="1" dirty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55 (2008)  177</a:t>
            </a:r>
          </a:p>
        </p:txBody>
      </p:sp>
      <p:sp>
        <p:nvSpPr>
          <p:cNvPr id="42" name="Freeform 41"/>
          <p:cNvSpPr/>
          <p:nvPr/>
        </p:nvSpPr>
        <p:spPr>
          <a:xfrm>
            <a:off x="8265368" y="3974728"/>
            <a:ext cx="619560" cy="24066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3366">
              <a:alpha val="25000"/>
            </a:srgbClr>
          </a:solidFill>
          <a:ln>
            <a:noFill/>
            <a:prstDash val="solid"/>
          </a:ln>
        </p:spPr>
        <p:txBody>
          <a:bodyPr vert="horz" lIns="0" tIns="0" rIns="0" bIns="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>
              <a:ln>
                <a:noFill/>
              </a:ln>
              <a:latin typeface="Bitstream Vera Serif" pitchFamily="18"/>
              <a:ea typeface="Gothic" pitchFamily="2"/>
              <a:cs typeface="Tahoma" pitchFamily="2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8315816" y="4077072"/>
            <a:ext cx="381600" cy="4006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18360">
            <a:solidFill>
              <a:srgbClr val="FF0000"/>
            </a:solidFill>
            <a:prstDash val="solid"/>
          </a:ln>
        </p:spPr>
        <p:txBody>
          <a:bodyPr vert="horz" lIns="99000" tIns="54000" rIns="99000" bIns="54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>
              <a:ln>
                <a:noFill/>
              </a:ln>
              <a:latin typeface="Bitstream Vera Serif" pitchFamily="18"/>
              <a:ea typeface="Gothic" pitchFamily="2"/>
              <a:cs typeface="Tahoma" pitchFamily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769424" y="3717032"/>
            <a:ext cx="1094400" cy="430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dirty="0" err="1">
                <a:ln>
                  <a:noFill/>
                </a:ln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Rescatter</a:t>
            </a:r>
            <a:r>
              <a:rPr lang="en-US" sz="1400" b="0" i="0" u="none" strike="noStrike" dirty="0">
                <a:ln>
                  <a:noFill/>
                </a:ln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 with  p 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983" y="116632"/>
            <a:ext cx="189468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Impact" pitchFamily="34" charset="0"/>
              </a:rPr>
              <a:t>Status report</a:t>
            </a:r>
            <a:endParaRPr lang="en-US" dirty="0"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38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539917" y="75176"/>
            <a:ext cx="8782591" cy="584769"/>
          </a:xfrm>
          <a:prstGeom prst="rect">
            <a:avLst/>
          </a:prstGeom>
        </p:spPr>
        <p:txBody>
          <a:bodyPr vert="horz" lIns="91436" tIns="45717" rIns="91436" bIns="45717" rtlCol="0" anchor="ctr">
            <a:spAutoFit/>
          </a:bodyPr>
          <a:lstStyle>
            <a:defPPr lvl="0">
              <a:buClr>
                <a:srgbClr val="000000"/>
              </a:buClr>
              <a:buSzPct val="100000"/>
              <a:buFont typeface="Lucida Grande" pitchFamily="1"/>
              <a:buNone/>
              <a:defRPr/>
            </a:defPPr>
            <a:lvl1pPr lvl="0" algn="ctr" defTabSz="457173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Lucida Grande" pitchFamily="1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Lucida Grande" pitchFamily="1"/>
              <a:buNone/>
            </a:pPr>
            <a:r>
              <a:rPr lang="en-US" sz="32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Conclusions</a:t>
            </a:r>
            <a:endParaRPr lang="en-US" sz="3200" baseline="30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0" y="692696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32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39917" y="1916832"/>
            <a:ext cx="80854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92760" y="1412776"/>
            <a:ext cx="0" cy="34563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880991" y="1412776"/>
            <a:ext cx="3" cy="34563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8503" y="5661248"/>
            <a:ext cx="8784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Theory: </a:t>
            </a:r>
            <a:r>
              <a:rPr lang="en-US" dirty="0" err="1"/>
              <a:t>p</a:t>
            </a:r>
            <a:r>
              <a:rPr lang="en-US" dirty="0" err="1" smtClean="0"/>
              <a:t>QCD</a:t>
            </a:r>
            <a:r>
              <a:rPr lang="en-US" dirty="0" smtClean="0"/>
              <a:t> works great, but almost everywhere large uncertainties due to missing NNLO calculations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0904" y="836712"/>
            <a:ext cx="878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HERA provides precision measurements in many QCD areas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64768" y="1428870"/>
            <a:ext cx="1944216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Best precision</a:t>
            </a:r>
            <a:endParaRPr lang="en-US" sz="2000" b="1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25008" y="1428870"/>
            <a:ext cx="2016224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R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ecent highlight</a:t>
            </a:r>
            <a:endParaRPr lang="en-US" sz="2000" b="1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6536" y="2132856"/>
            <a:ext cx="1728192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Inclusive DIS </a:t>
            </a:r>
            <a:endParaRPr lang="en-US" sz="2000" b="1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40832" y="2132856"/>
            <a:ext cx="792088" cy="431150"/>
          </a:xfrm>
          <a:prstGeom prst="rect">
            <a:avLst/>
          </a:prstGeom>
          <a:solidFill>
            <a:schemeClr val="bg1"/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1%</a:t>
            </a:r>
            <a:endParaRPr lang="en-US" sz="2000" b="1" dirty="0" smtClean="0">
              <a:solidFill>
                <a:schemeClr val="tx1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25008" y="2040206"/>
            <a:ext cx="3744416" cy="431150"/>
          </a:xfrm>
          <a:prstGeom prst="rect">
            <a:avLst/>
          </a:prstGeom>
          <a:solidFill>
            <a:schemeClr val="bg1"/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Complete HERA II high Q</a:t>
            </a:r>
            <a:r>
              <a:rPr lang="en-US" sz="2000" baseline="30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2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data  </a:t>
            </a:r>
            <a:endParaRPr lang="en-US" sz="2000" b="1" dirty="0" smtClean="0">
              <a:solidFill>
                <a:schemeClr val="tx1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20652" y="2781826"/>
            <a:ext cx="648072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Jets</a:t>
            </a:r>
            <a:endParaRPr lang="en-US" sz="2000" b="1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68824" y="2781826"/>
            <a:ext cx="936104" cy="431150"/>
          </a:xfrm>
          <a:prstGeom prst="rect">
            <a:avLst/>
          </a:prstGeom>
          <a:solidFill>
            <a:schemeClr val="bg1"/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1-2%</a:t>
            </a:r>
            <a:endParaRPr lang="en-US" sz="2000" b="1" dirty="0" smtClean="0">
              <a:solidFill>
                <a:schemeClr val="tx1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86718" y="2780928"/>
            <a:ext cx="3466682" cy="435766"/>
          </a:xfrm>
          <a:prstGeom prst="rect">
            <a:avLst/>
          </a:prstGeom>
          <a:solidFill>
            <a:schemeClr val="bg1"/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chemeClr val="tx1"/>
                </a:solidFill>
                <a:latin typeface="Symbol" pitchFamily="18" charset="2"/>
                <a:ea typeface="DejaVu LGC Sans" pitchFamily="2"/>
                <a:cs typeface="Tahoma" pitchFamily="34" charset="0"/>
              </a:rPr>
              <a:t>a</a:t>
            </a:r>
            <a:r>
              <a:rPr lang="en-US" sz="2000" baseline="-25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from inclusive or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multijets</a:t>
            </a:r>
            <a:endParaRPr lang="en-US" sz="2000" b="1" dirty="0" smtClean="0">
              <a:solidFill>
                <a:schemeClr val="tx1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52600" y="3357890"/>
            <a:ext cx="1152128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and b </a:t>
            </a:r>
            <a:endParaRPr lang="en-US" sz="2000" b="1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40832" y="3357890"/>
            <a:ext cx="936104" cy="431150"/>
          </a:xfrm>
          <a:prstGeom prst="rect">
            <a:avLst/>
          </a:prstGeom>
          <a:solidFill>
            <a:schemeClr val="bg1"/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5%</a:t>
            </a:r>
            <a:endParaRPr lang="en-US" sz="2000" b="1" dirty="0" smtClean="0">
              <a:solidFill>
                <a:schemeClr val="tx1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97016" y="3357890"/>
            <a:ext cx="3168352" cy="431150"/>
          </a:xfrm>
          <a:prstGeom prst="rect">
            <a:avLst/>
          </a:prstGeom>
          <a:solidFill>
            <a:schemeClr val="bg1"/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m</a:t>
            </a:r>
            <a:r>
              <a:rPr lang="en-US" sz="2000" baseline="-25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(m</a:t>
            </a:r>
            <a:r>
              <a:rPr lang="en-US" sz="2000" baseline="-25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) determination</a:t>
            </a:r>
            <a:endParaRPr lang="en-US" sz="2000" b="1" dirty="0" smtClean="0">
              <a:solidFill>
                <a:schemeClr val="tx1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64568" y="4005962"/>
            <a:ext cx="1440160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Diffraction </a:t>
            </a:r>
            <a:endParaRPr lang="en-US" sz="2000" b="1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40832" y="4005962"/>
            <a:ext cx="1008112" cy="431150"/>
          </a:xfrm>
          <a:prstGeom prst="rect">
            <a:avLst/>
          </a:prstGeom>
          <a:solidFill>
            <a:schemeClr val="bg1"/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Few %</a:t>
            </a:r>
            <a:endParaRPr lang="en-US" sz="2000" b="1" dirty="0" smtClean="0">
              <a:solidFill>
                <a:schemeClr val="tx1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69024" y="4005064"/>
            <a:ext cx="3168352" cy="740722"/>
          </a:xfrm>
          <a:prstGeom prst="rect">
            <a:avLst/>
          </a:prstGeom>
          <a:solidFill>
            <a:schemeClr val="bg1"/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Dijets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with proton tagged data </a:t>
            </a:r>
            <a:endParaRPr lang="en-US" sz="2000" b="1" dirty="0" smtClean="0">
              <a:solidFill>
                <a:schemeClr val="tx1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8504" y="4869160"/>
            <a:ext cx="8784975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Plus nice results with final states: Z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en-US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dirty="0" smtClean="0">
                <a:solidFill>
                  <a:srgbClr val="2323DC"/>
                </a:solidFill>
                <a:latin typeface="Symbol" pitchFamily="18" charset="2"/>
                <a:cs typeface="Tahoma" pitchFamily="34" charset="0"/>
              </a:rPr>
              <a:t>g</a:t>
            </a:r>
            <a:r>
              <a:rPr lang="en-US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, charged particles, strange particles, neutrons </a:t>
            </a:r>
          </a:p>
        </p:txBody>
      </p:sp>
    </p:spTree>
    <p:extLst>
      <p:ext uri="{BB962C8B-B14F-4D97-AF65-F5344CB8AC3E}">
        <p14:creationId xmlns:p14="http://schemas.microsoft.com/office/powerpoint/2010/main" val="381237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539917" y="75176"/>
            <a:ext cx="8782591" cy="584769"/>
          </a:xfrm>
          <a:prstGeom prst="rect">
            <a:avLst/>
          </a:prstGeom>
        </p:spPr>
        <p:txBody>
          <a:bodyPr vert="horz" lIns="91436" tIns="45717" rIns="91436" bIns="45717" rtlCol="0" anchor="ctr">
            <a:spAutoFit/>
          </a:bodyPr>
          <a:lstStyle>
            <a:defPPr lvl="0">
              <a:buClr>
                <a:srgbClr val="000000"/>
              </a:buClr>
              <a:buSzPct val="100000"/>
              <a:buFont typeface="Lucida Grande" pitchFamily="1"/>
              <a:buNone/>
              <a:defRPr/>
            </a:defPPr>
            <a:lvl1pPr lvl="0" algn="ctr" defTabSz="457173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Lucida Grande" pitchFamily="1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Lucida Grande" pitchFamily="1"/>
              <a:buNone/>
            </a:pPr>
            <a:r>
              <a:rPr lang="en-US" sz="32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Outlook</a:t>
            </a:r>
            <a:endParaRPr lang="en-US" sz="3200" baseline="30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0" y="692696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33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8504" y="895360"/>
            <a:ext cx="87849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Still numerous precise HERA QCD results (also combined) to come, stay tuned!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Future experiments: </a:t>
            </a:r>
          </a:p>
          <a:p>
            <a:pPr marL="800073" lvl="1" indent="-342900">
              <a:buFont typeface="Arial" pitchFamily="34" charset="0"/>
              <a:buChar char="•"/>
            </a:pPr>
            <a:r>
              <a:rPr lang="en-US" dirty="0" smtClean="0"/>
              <a:t>JLAB@12 </a:t>
            </a:r>
            <a:r>
              <a:rPr lang="en-US" dirty="0" err="1" smtClean="0"/>
              <a:t>GeV</a:t>
            </a:r>
            <a:r>
              <a:rPr lang="en-US" dirty="0" smtClean="0"/>
              <a:t> (Valence quarks)</a:t>
            </a:r>
          </a:p>
          <a:p>
            <a:pPr marL="800073" lvl="1" indent="-342900">
              <a:buFont typeface="Arial" pitchFamily="34" charset="0"/>
              <a:buChar char="•"/>
            </a:pPr>
            <a:r>
              <a:rPr lang="en-US" dirty="0" smtClean="0"/>
              <a:t>longer term: </a:t>
            </a:r>
            <a:r>
              <a:rPr lang="en-US" dirty="0" err="1" smtClean="0"/>
              <a:t>LHeC</a:t>
            </a:r>
            <a:r>
              <a:rPr lang="en-US" dirty="0" smtClean="0"/>
              <a:t> and EIC would be  ideal/complementary large scale facilities</a:t>
            </a:r>
          </a:p>
        </p:txBody>
      </p:sp>
    </p:spTree>
    <p:extLst>
      <p:ext uri="{BB962C8B-B14F-4D97-AF65-F5344CB8AC3E}">
        <p14:creationId xmlns:p14="http://schemas.microsoft.com/office/powerpoint/2010/main" val="21070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872880" y="5962546"/>
            <a:ext cx="5328592" cy="740722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Electroweak part much enhanced at </a:t>
            </a:r>
            <a:r>
              <a:rPr lang="en-US" sz="2000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LHeC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  <a:sym typeface="Wingdings" pitchFamily="2" charset="2"/>
              </a:rPr>
              <a:t> helps for all three pieces 	</a:t>
            </a:r>
            <a:endParaRPr lang="en-US" sz="2000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539917" y="75176"/>
            <a:ext cx="8782591" cy="584769"/>
          </a:xfrm>
          <a:prstGeom prst="rect">
            <a:avLst/>
          </a:prstGeom>
        </p:spPr>
        <p:txBody>
          <a:bodyPr vert="horz" lIns="91436" tIns="45717" rIns="91436" bIns="45717" rtlCol="0" anchor="ctr">
            <a:spAutoFit/>
          </a:bodyPr>
          <a:lstStyle>
            <a:defPPr lvl="0">
              <a:buClr>
                <a:srgbClr val="000000"/>
              </a:buClr>
              <a:buSzPct val="100000"/>
              <a:buFont typeface="Lucida Grande" pitchFamily="1"/>
              <a:buNone/>
              <a:defRPr/>
            </a:defPPr>
            <a:lvl1pPr lvl="0" algn="ctr" defTabSz="457173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Lucida Grande" pitchFamily="1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Lucida Grande" pitchFamily="1"/>
              <a:buNone/>
            </a:pPr>
            <a:r>
              <a:rPr lang="en-US" sz="3200" dirty="0" err="1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LHeC</a:t>
            </a:r>
            <a:r>
              <a:rPr lang="en-US" sz="32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:</a:t>
            </a:r>
            <a:r>
              <a:rPr lang="en-US" sz="3200" dirty="0" smtClean="0">
                <a:solidFill>
                  <a:srgbClr val="2323DC"/>
                </a:solidFill>
                <a:latin typeface="Script MT Bold" pitchFamily="66" charset="0"/>
                <a:cs typeface="Tahoma" pitchFamily="2"/>
              </a:rPr>
              <a:t> collide the LHC protons with electrons</a:t>
            </a:r>
            <a:endParaRPr lang="en-US" sz="3200" baseline="30000" dirty="0">
              <a:solidFill>
                <a:srgbClr val="2323DC"/>
              </a:solidFill>
              <a:latin typeface="Script MT Bold" pitchFamily="66" charset="0"/>
              <a:cs typeface="Tahoma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34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810061"/>
            <a:ext cx="3747977" cy="218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872880" y="963885"/>
            <a:ext cx="52565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 defTabSz="4572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 defTabSz="4572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 defTabSz="4572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 defTabSz="4572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E01A"/>
                </a:solidFill>
                <a:latin typeface="Calibri" pitchFamily="34" charset="0"/>
              </a:rPr>
              <a:t>E</a:t>
            </a:r>
            <a:r>
              <a:rPr lang="en-US" sz="2000" b="1" dirty="0" smtClean="0">
                <a:solidFill>
                  <a:srgbClr val="FFE01A"/>
                </a:solidFill>
                <a:latin typeface="Calibri" pitchFamily="34" charset="0"/>
              </a:rPr>
              <a:t>lectrons: LINAC </a:t>
            </a:r>
            <a:r>
              <a:rPr lang="en-US" sz="2000" b="1" dirty="0">
                <a:solidFill>
                  <a:srgbClr val="FFE01A"/>
                </a:solidFill>
                <a:latin typeface="Calibri" pitchFamily="34" charset="0"/>
              </a:rPr>
              <a:t>Ring </a:t>
            </a:r>
          </a:p>
          <a:p>
            <a:pPr eaLnBrk="1" hangingPunct="1"/>
            <a:r>
              <a:rPr lang="en-US" sz="2000" b="1" dirty="0">
                <a:latin typeface="Calibri" pitchFamily="34" charset="0"/>
              </a:rPr>
              <a:t>60 </a:t>
            </a:r>
            <a:r>
              <a:rPr lang="en-US" sz="2000" b="1" dirty="0" err="1">
                <a:latin typeface="Calibri" pitchFamily="34" charset="0"/>
              </a:rPr>
              <a:t>GeV</a:t>
            </a:r>
            <a:r>
              <a:rPr lang="en-US" sz="2000" b="1" dirty="0">
                <a:latin typeface="Calibri" pitchFamily="34" charset="0"/>
              </a:rPr>
              <a:t>  </a:t>
            </a:r>
            <a:r>
              <a:rPr lang="en-US" sz="2000" b="1" dirty="0" smtClean="0">
                <a:latin typeface="Calibri" pitchFamily="34" charset="0"/>
              </a:rPr>
              <a:t>race track with Energy recovery</a:t>
            </a:r>
            <a:endParaRPr lang="en-US" sz="2000" dirty="0">
              <a:latin typeface="Calibri" pitchFamily="34" charset="0"/>
            </a:endParaRPr>
          </a:p>
          <a:p>
            <a:pPr eaLnBrk="1" hangingPunct="1"/>
            <a:r>
              <a:rPr lang="en-US" sz="2000" dirty="0">
                <a:latin typeface="Calibri" pitchFamily="34" charset="0"/>
                <a:sym typeface="Wingdings" pitchFamily="2" charset="2"/>
              </a:rPr>
              <a:t>L =  10</a:t>
            </a:r>
            <a:r>
              <a:rPr lang="en-US" sz="2000" baseline="30000" dirty="0">
                <a:latin typeface="Calibri" pitchFamily="34" charset="0"/>
                <a:sym typeface="Wingdings" pitchFamily="2" charset="2"/>
              </a:rPr>
              <a:t>33</a:t>
            </a:r>
            <a:r>
              <a:rPr lang="en-US" sz="2000" dirty="0">
                <a:latin typeface="Calibri" pitchFamily="34" charset="0"/>
                <a:sym typeface="Wingdings" pitchFamily="2" charset="2"/>
              </a:rPr>
              <a:t> cm</a:t>
            </a:r>
            <a:r>
              <a:rPr lang="en-US" sz="2000" baseline="30000" dirty="0">
                <a:latin typeface="Calibri" pitchFamily="34" charset="0"/>
                <a:sym typeface="Wingdings" pitchFamily="2" charset="2"/>
              </a:rPr>
              <a:t>-2</a:t>
            </a:r>
            <a:r>
              <a:rPr lang="en-US" sz="2000" dirty="0">
                <a:latin typeface="Calibri" pitchFamily="34" charset="0"/>
                <a:sym typeface="Wingdings" pitchFamily="2" charset="2"/>
              </a:rPr>
              <a:t>s</a:t>
            </a:r>
            <a:r>
              <a:rPr lang="en-US" sz="2000" baseline="30000" dirty="0">
                <a:latin typeface="Calibri" pitchFamily="34" charset="0"/>
                <a:sym typeface="Wingdings" pitchFamily="2" charset="2"/>
              </a:rPr>
              <a:t>-1  </a:t>
            </a:r>
            <a:r>
              <a:rPr lang="en-US" sz="2000" dirty="0">
                <a:latin typeface="Calibri" pitchFamily="34" charset="0"/>
                <a:sym typeface="Wingdings" pitchFamily="2" charset="2"/>
              </a:rPr>
              <a:t> O(100) fb</a:t>
            </a:r>
            <a:r>
              <a:rPr lang="en-US" sz="2000" baseline="30000" dirty="0">
                <a:latin typeface="Calibri" pitchFamily="34" charset="0"/>
                <a:sym typeface="Wingdings" pitchFamily="2" charset="2"/>
              </a:rPr>
              <a:t>-1</a:t>
            </a:r>
          </a:p>
          <a:p>
            <a:pPr eaLnBrk="1" hangingPunct="1"/>
            <a:r>
              <a:rPr lang="en-US" b="1" dirty="0">
                <a:latin typeface="Calibri" pitchFamily="34" charset="0"/>
                <a:sym typeface="Wingdings" pitchFamily="2" charset="2"/>
              </a:rPr>
              <a:t>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 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0" y="3068960"/>
            <a:ext cx="2967982" cy="3456384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185248" y="6309320"/>
            <a:ext cx="576064" cy="360040"/>
          </a:xfrm>
          <a:prstGeom prst="ellipse">
            <a:avLst/>
          </a:prstGeom>
          <a:solidFill>
            <a:srgbClr val="2FDFD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2323DC"/>
              </a:solidFill>
              <a:latin typeface="Arial Black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08584" y="4725143"/>
            <a:ext cx="2520280" cy="1080121"/>
          </a:xfrm>
          <a:prstGeom prst="ellipse">
            <a:avLst/>
          </a:prstGeom>
          <a:solidFill>
            <a:srgbClr val="FF993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 smtClean="0">
                <a:solidFill>
                  <a:srgbClr val="2323DC"/>
                </a:solidFill>
                <a:latin typeface="Arial Black" pitchFamily="34" charset="0"/>
              </a:rPr>
              <a:t> </a:t>
            </a:r>
            <a:r>
              <a:rPr lang="en-US" sz="1800" dirty="0" err="1" smtClean="0">
                <a:solidFill>
                  <a:srgbClr val="2323DC"/>
                </a:solidFill>
                <a:latin typeface="Arial Black" pitchFamily="34" charset="0"/>
              </a:rPr>
              <a:t>pQCD</a:t>
            </a:r>
            <a:endParaRPr lang="en-US" sz="1800" dirty="0">
              <a:solidFill>
                <a:srgbClr val="2323DC"/>
              </a:solidFill>
              <a:latin typeface="Arial Black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52600" y="5733256"/>
            <a:ext cx="1296144" cy="792088"/>
          </a:xfrm>
          <a:prstGeom prst="ellipse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rgbClr val="2323DC"/>
                </a:solidFill>
                <a:latin typeface="Arial Black" pitchFamily="34" charset="0"/>
              </a:rPr>
              <a:t>PDFs at Q</a:t>
            </a:r>
            <a:r>
              <a:rPr lang="en-US" sz="1800" baseline="-25000" dirty="0" smtClean="0">
                <a:solidFill>
                  <a:srgbClr val="2323DC"/>
                </a:solidFill>
                <a:latin typeface="Arial Black" pitchFamily="34" charset="0"/>
              </a:rPr>
              <a:t>0</a:t>
            </a:r>
            <a:endParaRPr lang="en-US" sz="1800" baseline="-25000" dirty="0">
              <a:solidFill>
                <a:srgbClr val="2323DC"/>
              </a:solidFill>
              <a:latin typeface="Arial Black" pitchFamily="34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44" y="2060849"/>
            <a:ext cx="46302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456" y="34917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60 </a:t>
            </a:r>
            <a:r>
              <a:rPr lang="en-US" sz="1800" dirty="0" err="1" smtClean="0"/>
              <a:t>GeV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200472" y="62280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7 </a:t>
            </a:r>
            <a:r>
              <a:rPr lang="en-US" sz="1800" dirty="0" err="1" smtClean="0"/>
              <a:t>TeV</a:t>
            </a:r>
            <a:endParaRPr lang="en-US" sz="1800" dirty="0"/>
          </a:p>
        </p:txBody>
      </p:sp>
      <p:sp>
        <p:nvSpPr>
          <p:cNvPr id="18" name="Oval 17"/>
          <p:cNvSpPr/>
          <p:nvPr/>
        </p:nvSpPr>
        <p:spPr>
          <a:xfrm>
            <a:off x="1040185" y="3755132"/>
            <a:ext cx="2520280" cy="1296144"/>
          </a:xfrm>
          <a:prstGeom prst="ellipse">
            <a:avLst/>
          </a:prstGeom>
          <a:solidFill>
            <a:srgbClr val="2FDFD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rgbClr val="2323DC"/>
                </a:solidFill>
                <a:latin typeface="Arial Black" pitchFamily="34" charset="0"/>
              </a:rPr>
              <a:t>Electroweak </a:t>
            </a:r>
            <a:endParaRPr lang="en-US" sz="1800" dirty="0">
              <a:solidFill>
                <a:srgbClr val="2323DC"/>
              </a:solidFill>
              <a:latin typeface="Arial Black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473280" y="6309319"/>
            <a:ext cx="576064" cy="360041"/>
          </a:xfrm>
          <a:prstGeom prst="ellipse">
            <a:avLst/>
          </a:prstGeom>
          <a:solidFill>
            <a:srgbClr val="FF993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 smtClean="0">
                <a:solidFill>
                  <a:srgbClr val="2323DC"/>
                </a:solidFill>
                <a:latin typeface="Arial Black" pitchFamily="34" charset="0"/>
              </a:rPr>
              <a:t> </a:t>
            </a:r>
            <a:endParaRPr lang="en-US" sz="1800" dirty="0">
              <a:solidFill>
                <a:srgbClr val="2323DC"/>
              </a:solidFill>
              <a:latin typeface="Arial Black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977336" y="6309319"/>
            <a:ext cx="504056" cy="360041"/>
          </a:xfrm>
          <a:prstGeom prst="ellipse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aseline="-25000" dirty="0">
              <a:solidFill>
                <a:srgbClr val="2323DC"/>
              </a:solidFill>
              <a:latin typeface="Arial Black" pitchFamily="34" charset="0"/>
            </a:endParaRPr>
          </a:p>
        </p:txBody>
      </p:sp>
      <p:pic>
        <p:nvPicPr>
          <p:cNvPr id="22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829" y="-13713"/>
            <a:ext cx="1069701" cy="70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traight Connector 7"/>
          <p:cNvSpPr/>
          <p:nvPr/>
        </p:nvSpPr>
        <p:spPr>
          <a:xfrm>
            <a:off x="0" y="692696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85048" y="2492896"/>
            <a:ext cx="1152128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CC rates</a:t>
            </a:r>
            <a:endParaRPr lang="en-US" sz="2000" b="1" dirty="0" smtClean="0">
              <a:solidFill>
                <a:srgbClr val="2323DC"/>
              </a:solidFill>
              <a:latin typeface="Tahoma" pitchFamily="34" charset="0"/>
              <a:ea typeface="DejaVu LGC Sans" pitchFamily="2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23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5500" y="381000"/>
            <a:ext cx="8232481" cy="609600"/>
          </a:xfrm>
        </p:spPr>
        <p:txBody>
          <a:bodyPr/>
          <a:lstStyle/>
          <a:p>
            <a:pPr eaLnBrk="1" hangingPunct="1"/>
            <a:r>
              <a:rPr lang="en-US" sz="2000" smtClean="0"/>
              <a:t>Physics and Range</a:t>
            </a:r>
            <a:endParaRPr lang="en-US" smtClean="0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632200" y="2209800"/>
            <a:ext cx="272087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2700"/>
            <a:ext cx="7623175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554788" y="533400"/>
            <a:ext cx="2179186" cy="596900"/>
          </a:xfrm>
          <a:prstGeom prst="rect">
            <a:avLst/>
          </a:prstGeom>
          <a:solidFill>
            <a:schemeClr val="bg1"/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r>
              <a:rPr lang="en-US" sz="16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High mass 1-2 TeV</a:t>
            </a:r>
          </a:p>
          <a:p>
            <a:r>
              <a:rPr lang="en-US" sz="16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r</a:t>
            </a:r>
            <a:r>
              <a:rPr lang="en-US" sz="1600" baseline="-25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q</a:t>
            </a:r>
            <a:r>
              <a:rPr lang="en-US" sz="16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 few times 10</a:t>
            </a:r>
            <a:r>
              <a:rPr lang="en-US" sz="1600" baseline="300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-20 </a:t>
            </a:r>
            <a:r>
              <a:rPr lang="en-US" sz="16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m</a:t>
            </a:r>
            <a:endParaRPr lang="en-US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4571850" y="2133600"/>
            <a:ext cx="1965326" cy="1569660"/>
          </a:xfrm>
          <a:prstGeom prst="rect">
            <a:avLst/>
          </a:prstGeom>
          <a:solidFill>
            <a:schemeClr val="bg1"/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High precision</a:t>
            </a:r>
          </a:p>
          <a:p>
            <a:r>
              <a:rPr lang="en-US" sz="1600" dirty="0" err="1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partons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 in plateau</a:t>
            </a:r>
          </a:p>
          <a:p>
            <a:r>
              <a:rPr lang="en-US" sz="16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of the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LHC: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u,d,s,c,b,t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Symbol" pitchFamily="18" charset="2"/>
                <a:ea typeface="ＭＳ Ｐゴシック"/>
                <a:cs typeface="ＭＳ Ｐゴシック"/>
              </a:rPr>
              <a:t>a</a:t>
            </a:r>
            <a:r>
              <a:rPr lang="en-US" sz="1600" baseline="-25000" dirty="0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s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at 1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permille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r>
              <a:rPr lang="en-US" sz="16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r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unning sin</a:t>
            </a:r>
            <a:r>
              <a:rPr lang="en-US" sz="1600" dirty="0" smtClean="0">
                <a:solidFill>
                  <a:schemeClr val="tx1"/>
                </a:solidFill>
                <a:latin typeface="Symbol" pitchFamily="18" charset="2"/>
                <a:ea typeface="ＭＳ Ｐゴシック"/>
                <a:cs typeface="ＭＳ Ｐゴシック"/>
              </a:rPr>
              <a:t>q</a:t>
            </a:r>
            <a:r>
              <a:rPr lang="en-US" sz="1600" baseline="-25000" dirty="0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w</a:t>
            </a:r>
            <a:endParaRPr lang="en-US" baseline="-25000" dirty="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049588" y="3505200"/>
            <a:ext cx="1216867" cy="1815882"/>
          </a:xfrm>
          <a:prstGeom prst="rect">
            <a:avLst/>
          </a:prstGeom>
          <a:solidFill>
            <a:schemeClr val="bg1"/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r>
              <a:rPr lang="en-US" sz="16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Nuclear </a:t>
            </a:r>
          </a:p>
          <a:p>
            <a:endParaRPr lang="en-US" sz="160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endParaRPr lang="en-US" sz="160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endParaRPr lang="en-US" sz="160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r>
              <a:rPr lang="en-US" sz="16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Structure</a:t>
            </a:r>
          </a:p>
          <a:p>
            <a:r>
              <a:rPr lang="en-US" sz="16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&amp; dynamics</a:t>
            </a:r>
            <a:endParaRPr lang="en-US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990600" y="4114800"/>
            <a:ext cx="2259897" cy="584775"/>
          </a:xfrm>
          <a:prstGeom prst="rect">
            <a:avLst/>
          </a:prstGeom>
          <a:solidFill>
            <a:schemeClr val="bg1"/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High Density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Matter Saturation</a:t>
            </a:r>
            <a:endParaRPr lang="en-US" dirty="0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7011988" y="1752600"/>
            <a:ext cx="850565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r>
              <a:rPr lang="en-US" sz="16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rPr>
              <a:t>Large x</a:t>
            </a:r>
            <a:endParaRPr lang="en-US">
              <a:solidFill>
                <a:schemeClr val="tx1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4826" name="Rectangle 13"/>
          <p:cNvSpPr>
            <a:spLocks/>
          </p:cNvSpPr>
          <p:nvPr/>
        </p:nvSpPr>
        <p:spPr bwMode="auto">
          <a:xfrm>
            <a:off x="3049588" y="228600"/>
            <a:ext cx="2846601" cy="1196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defRPr/>
            </a:pPr>
            <a:r>
              <a:rPr lang="en-US" sz="3600" b="1" i="1" dirty="0" err="1">
                <a:solidFill>
                  <a:schemeClr val="tx1"/>
                </a:solidFill>
                <a:ea typeface="ヒラギノ角ゴ ProN W3" pitchFamily="1" charset="-128"/>
                <a:cs typeface="Narkisim" pitchFamily="2" charset="-79"/>
                <a:sym typeface="Lucida Grande" pitchFamily="1" charset="0"/>
              </a:rPr>
              <a:t>LHeC</a:t>
            </a:r>
            <a:r>
              <a:rPr lang="en-US" sz="3600" b="1" i="1" dirty="0">
                <a:solidFill>
                  <a:schemeClr val="tx1"/>
                </a:solidFill>
                <a:ea typeface="ヒラギノ角ゴ ProN W3" pitchFamily="1" charset="-128"/>
                <a:cs typeface="Narkisim" pitchFamily="2" charset="-79"/>
                <a:sym typeface="Lucida Grande" pitchFamily="1" charset="0"/>
              </a:rPr>
              <a:t> grand </a:t>
            </a:r>
          </a:p>
          <a:p>
            <a:pPr algn="ctr">
              <a:lnSpc>
                <a:spcPct val="98000"/>
              </a:lnSpc>
              <a:defRPr/>
            </a:pPr>
            <a:r>
              <a:rPr lang="en-US" sz="3600" b="1" i="1" dirty="0">
                <a:solidFill>
                  <a:schemeClr val="tx1"/>
                </a:solidFill>
                <a:ea typeface="ヒラギノ角ゴ ProN W3" pitchFamily="1" charset="-128"/>
                <a:cs typeface="Narkisim" pitchFamily="2" charset="-79"/>
                <a:sym typeface="Lucida Grande" pitchFamily="1" charset="0"/>
              </a:rPr>
              <a:t>picture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35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328" y="4748951"/>
            <a:ext cx="18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alligraphy" pitchFamily="66" charset="0"/>
              </a:rPr>
              <a:t>A truly worthy HERA successor </a:t>
            </a:r>
            <a:endParaRPr lang="en-US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53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741364" y="260356"/>
            <a:ext cx="8424862" cy="1470025"/>
          </a:xfrm>
        </p:spPr>
        <p:txBody>
          <a:bodyPr/>
          <a:lstStyle/>
          <a:p>
            <a:r>
              <a:rPr lang="de-DE" dirty="0" smtClean="0">
                <a:cs typeface="ヒラギノ角ゴ ProN W3"/>
              </a:rPr>
              <a:t>Backup </a:t>
            </a:r>
            <a:r>
              <a:rPr lang="de-DE" dirty="0" err="1" smtClean="0">
                <a:cs typeface="ヒラギノ角ゴ ProN W3"/>
              </a:rPr>
              <a:t>slides</a:t>
            </a:r>
            <a:r>
              <a:rPr lang="de-DE" dirty="0" smtClean="0">
                <a:cs typeface="ヒラギノ角ゴ ProN W3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37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3" y="44624"/>
            <a:ext cx="5328593" cy="6692738"/>
          </a:xfrm>
          <a:prstGeom prst="rect">
            <a:avLst/>
          </a:prstGeom>
        </p:spPr>
      </p:pic>
      <p:sp>
        <p:nvSpPr>
          <p:cNvPr id="19" name="Title 13"/>
          <p:cNvSpPr txBox="1">
            <a:spLocks/>
          </p:cNvSpPr>
          <p:nvPr/>
        </p:nvSpPr>
        <p:spPr>
          <a:xfrm>
            <a:off x="1231787" y="5344641"/>
            <a:ext cx="446945" cy="276999"/>
          </a:xfrm>
          <a:prstGeom prst="rect">
            <a:avLst/>
          </a:prstGeom>
          <a:solidFill>
            <a:srgbClr val="FF0000">
              <a:alpha val="90000"/>
            </a:srgbClr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en-US" sz="1800" dirty="0" smtClean="0">
                <a:solidFill>
                  <a:srgbClr val="FFFFFF"/>
                </a:solidFill>
                <a:latin typeface="Comic Sans MS" pitchFamily="34"/>
              </a:rPr>
              <a:t>e-p</a:t>
            </a:r>
            <a:endParaRPr lang="en-US" sz="1800" dirty="0">
              <a:solidFill>
                <a:srgbClr val="FFFFFF"/>
              </a:solidFill>
              <a:latin typeface="Comic Sans MS" pitchFamily="34"/>
            </a:endParaRPr>
          </a:p>
        </p:txBody>
      </p:sp>
      <p:sp>
        <p:nvSpPr>
          <p:cNvPr id="20" name="Title 12"/>
          <p:cNvSpPr txBox="1">
            <a:spLocks/>
          </p:cNvSpPr>
          <p:nvPr/>
        </p:nvSpPr>
        <p:spPr>
          <a:xfrm>
            <a:off x="901502" y="5896322"/>
            <a:ext cx="474295" cy="276999"/>
          </a:xfrm>
          <a:prstGeom prst="rect">
            <a:avLst/>
          </a:prstGeom>
          <a:solidFill>
            <a:srgbClr val="280099">
              <a:alpha val="90000"/>
            </a:srgbClr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en-US" sz="1800" dirty="0" smtClean="0">
                <a:solidFill>
                  <a:srgbClr val="FFFFFF"/>
                </a:solidFill>
                <a:latin typeface="Comic Sans MS" pitchFamily="34"/>
              </a:rPr>
              <a:t>e+p</a:t>
            </a:r>
            <a:endParaRPr lang="en-US" sz="1800" dirty="0">
              <a:solidFill>
                <a:srgbClr val="FFFFFF"/>
              </a:solidFill>
              <a:latin typeface="Comic Sans MS" pitchFamily="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09086" y="1455167"/>
            <a:ext cx="3924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alligraphy" pitchFamily="66" charset="0"/>
              </a:rPr>
              <a:t>Final ZEUS </a:t>
            </a:r>
          </a:p>
          <a:p>
            <a:r>
              <a:rPr lang="en-US" dirty="0" smtClean="0"/>
              <a:t>high Q</a:t>
            </a:r>
            <a:r>
              <a:rPr lang="en-US" baseline="30000" dirty="0" smtClean="0"/>
              <a:t>2</a:t>
            </a:r>
            <a:r>
              <a:rPr lang="en-US" dirty="0" smtClean="0"/>
              <a:t> HERA II </a:t>
            </a:r>
            <a:r>
              <a:rPr lang="en-US" dirty="0" smtClean="0">
                <a:latin typeface="Lucida Calligraphy" pitchFamily="66" charset="0"/>
              </a:rPr>
              <a:t>results</a:t>
            </a:r>
            <a:endParaRPr lang="en-US" dirty="0">
              <a:latin typeface="Lucida Calligraphy" pitchFamily="66" charset="0"/>
            </a:endParaRPr>
          </a:p>
        </p:txBody>
      </p:sp>
      <p:sp>
        <p:nvSpPr>
          <p:cNvPr id="23" name="Straight Connector 22"/>
          <p:cNvSpPr/>
          <p:nvPr/>
        </p:nvSpPr>
        <p:spPr>
          <a:xfrm>
            <a:off x="6753200" y="764704"/>
            <a:ext cx="2232248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6472005" y="260648"/>
            <a:ext cx="2801475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Reduced NC </a:t>
            </a:r>
          </a:p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cross sections 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25" name="Straight Connector 24"/>
          <p:cNvSpPr/>
          <p:nvPr/>
        </p:nvSpPr>
        <p:spPr>
          <a:xfrm>
            <a:off x="6681192" y="1196752"/>
            <a:ext cx="2376264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01072" y="2276872"/>
            <a:ext cx="28803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PRD 87, 052014 (2013)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5141" y="3313710"/>
            <a:ext cx="3308176" cy="771628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Data well described by  DGLAP NLO QCD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38590" y="2636912"/>
            <a:ext cx="2902841" cy="4156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19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Best precisions of ~1.5%</a:t>
            </a:r>
            <a:endParaRPr lang="en-US" sz="1900" baseline="30000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678732" y="5493926"/>
            <a:ext cx="4030354" cy="388283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09085" y="5105644"/>
            <a:ext cx="3996443" cy="1024261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e</a:t>
            </a:r>
            <a:r>
              <a:rPr lang="en-US" sz="2100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+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p and e-p differ due to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err="1" smtClean="0">
                <a:solidFill>
                  <a:srgbClr val="2323DC"/>
                </a:solidFill>
                <a:latin typeface="Symbol" pitchFamily="18" charset="2"/>
                <a:ea typeface="DejaVu LGC Sans" pitchFamily="2"/>
                <a:cs typeface="DejaVu LGC Sans" pitchFamily="2"/>
              </a:rPr>
              <a:t>g</a:t>
            </a:r>
            <a:r>
              <a:rPr lang="en-US" sz="21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Z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interference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  <a:sym typeface="Wingdings" pitchFamily="2" charset="2"/>
              </a:rPr>
              <a:t> extract xF</a:t>
            </a:r>
            <a:r>
              <a:rPr lang="en-US" sz="2100" baseline="-25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  <a:sym typeface="Wingdings" pitchFamily="2" charset="2"/>
              </a:rPr>
              <a:t>3</a:t>
            </a:r>
            <a:r>
              <a:rPr lang="en-US" sz="2100" baseline="30000" dirty="0" smtClean="0">
                <a:solidFill>
                  <a:srgbClr val="2323DC"/>
                </a:solidFill>
                <a:latin typeface="Symbol" pitchFamily="18" charset="2"/>
                <a:ea typeface="DejaVu LGC Sans" pitchFamily="2"/>
                <a:cs typeface="DejaVu LGC Sans" pitchFamily="2"/>
                <a:sym typeface="Wingdings" pitchFamily="2" charset="2"/>
              </a:rPr>
              <a:t>g</a:t>
            </a:r>
            <a:r>
              <a:rPr lang="en-US" sz="2100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  <a:sym typeface="Wingdings" pitchFamily="2" charset="2"/>
              </a:rPr>
              <a:t>z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16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see V. </a:t>
            </a:r>
            <a:r>
              <a:rPr lang="en-US" sz="16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Radescu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talk </a:t>
            </a:r>
          </a:p>
        </p:txBody>
      </p:sp>
    </p:spTree>
    <p:extLst>
      <p:ext uri="{BB962C8B-B14F-4D97-AF65-F5344CB8AC3E}">
        <p14:creationId xmlns:p14="http://schemas.microsoft.com/office/powerpoint/2010/main" val="206150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38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224643" y="134947"/>
            <a:ext cx="8328757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Reduced NC cross sections: F</a:t>
            </a:r>
            <a:r>
              <a:rPr lang="en-US" sz="3000" baseline="-25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2</a:t>
            </a:r>
            <a:r>
              <a:rPr lang="en-US" sz="3000" baseline="30000" dirty="0" smtClean="0">
                <a:solidFill>
                  <a:srgbClr val="2323DC"/>
                </a:solidFill>
                <a:latin typeface="Symbol" pitchFamily="18" charset="2"/>
                <a:cs typeface="Tahoma" pitchFamily="2"/>
              </a:rPr>
              <a:t>g</a:t>
            </a:r>
            <a:r>
              <a:rPr lang="en-US" sz="3000" baseline="30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Z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49344" y="348157"/>
            <a:ext cx="16911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JHEP 1209:061 (2012)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57256" y="4221088"/>
            <a:ext cx="2259763" cy="1096653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Data well described by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DGLAP NLO QCD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20" y="1196752"/>
            <a:ext cx="5961112" cy="402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75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39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224643" y="134947"/>
            <a:ext cx="8328757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Reduced CC cross sections 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49344" y="348157"/>
            <a:ext cx="16911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JHEP 1209:061 (2012)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53200" y="5552629"/>
            <a:ext cx="2259763" cy="1096653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Data well described by 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DGLAP NLO QCD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849788"/>
            <a:ext cx="4597127" cy="43534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0" y="836712"/>
            <a:ext cx="4610933" cy="436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1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33520" y="6532689"/>
            <a:ext cx="879364" cy="3223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fld id="{76F5AFDD-CC0E-4528-9505-B3992E6A75E5}" type="slidenum">
              <a:rPr lang="en-US" sz="2200">
                <a:solidFill>
                  <a:srgbClr val="000080"/>
                </a:solidFill>
                <a:latin typeface="Bitstream Vera Sans" pitchFamily="18"/>
                <a:ea typeface="Gothic" pitchFamily="2"/>
                <a:cs typeface="Tahoma" pitchFamily="2"/>
              </a:rPr>
              <a:pPr hangingPunct="0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US" sz="2200">
              <a:solidFill>
                <a:srgbClr val="000080"/>
              </a:solidFill>
              <a:latin typeface="Bitstream Vera Sans" pitchFamily="18"/>
              <a:ea typeface="Gothic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5708" y="1028418"/>
            <a:ext cx="1188407" cy="322666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200">
              <a:latin typeface="Bitstream Vera Serif" pitchFamily="18"/>
              <a:ea typeface="Gothic" pitchFamily="2"/>
              <a:cs typeface="Tahoma" pitchFamily="2"/>
            </a:endParaRPr>
          </a:p>
        </p:txBody>
      </p:sp>
      <p:sp>
        <p:nvSpPr>
          <p:cNvPr id="44" name="Title 2"/>
          <p:cNvSpPr txBox="1">
            <a:spLocks/>
          </p:cNvSpPr>
          <p:nvPr/>
        </p:nvSpPr>
        <p:spPr>
          <a:xfrm>
            <a:off x="270937" y="87015"/>
            <a:ext cx="7850415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000" b="0" i="0" u="none" strike="noStrike">
                <a:ln>
                  <a:noFill/>
                </a:ln>
                <a:latin typeface="Bitstream Vera Serif" pitchFamily="18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 algn="l"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Bernard MT Condensed" pitchFamily="18" charset="0"/>
              </a:rPr>
              <a:t>Todays </a:t>
            </a:r>
            <a:r>
              <a:rPr lang="en-US" sz="3000" dirty="0" smtClean="0">
                <a:solidFill>
                  <a:srgbClr val="2323DC"/>
                </a:solidFill>
                <a:latin typeface="Bernard MT Condensed" pitchFamily="18" charset="0"/>
                <a:cs typeface="Aharoni" pitchFamily="2" charset="-79"/>
              </a:rPr>
              <a:t>HERA Tour </a:t>
            </a:r>
            <a:r>
              <a:rPr lang="en-US" sz="3000" dirty="0" smtClean="0">
                <a:solidFill>
                  <a:srgbClr val="2323DC"/>
                </a:solidFill>
                <a:latin typeface="Bernard MT Condensed" pitchFamily="18" charset="0"/>
              </a:rPr>
              <a:t>through perturbation series: </a:t>
            </a:r>
            <a:endParaRPr lang="en-US" sz="3000" dirty="0">
              <a:solidFill>
                <a:srgbClr val="2323DC"/>
              </a:solidFill>
              <a:latin typeface="Bernard MT Condensed" pitchFamily="18" charset="0"/>
            </a:endParaRPr>
          </a:p>
        </p:txBody>
      </p:sp>
      <p:sp>
        <p:nvSpPr>
          <p:cNvPr id="45" name="Straight Connector 44"/>
          <p:cNvSpPr/>
          <p:nvPr/>
        </p:nvSpPr>
        <p:spPr>
          <a:xfrm>
            <a:off x="247684" y="620688"/>
            <a:ext cx="686555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75676" y="1344497"/>
            <a:ext cx="5569412" cy="65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722126" y="764704"/>
            <a:ext cx="0" cy="532859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>
            <a:off x="74054" y="2103239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baseline="30000" dirty="0" smtClean="0">
                <a:latin typeface="Tahoma" pitchFamily="34" charset="0"/>
                <a:cs typeface="Tahoma" pitchFamily="34" charset="0"/>
              </a:rPr>
              <a:t>0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4054" y="3327375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baseline="30000" dirty="0">
                <a:latin typeface="Tahoma" pitchFamily="34" charset="0"/>
                <a:cs typeface="Tahoma" pitchFamily="34" charset="0"/>
              </a:rPr>
              <a:t>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4054" y="4767535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baseline="30000" dirty="0">
                <a:latin typeface="Tahoma" pitchFamily="34" charset="0"/>
                <a:cs typeface="Tahoma" pitchFamily="34" charset="0"/>
              </a:rPr>
              <a:t>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353491" y="879103"/>
            <a:ext cx="54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64768" y="879103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w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4664968" y="879103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1" name="Title 5"/>
          <p:cNvSpPr txBox="1">
            <a:spLocks/>
          </p:cNvSpPr>
          <p:nvPr/>
        </p:nvSpPr>
        <p:spPr bwMode="auto">
          <a:xfrm>
            <a:off x="964772" y="1461171"/>
            <a:ext cx="1347933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 smtClean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inclusive DIS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sp>
        <p:nvSpPr>
          <p:cNvPr id="52" name="Title 5"/>
          <p:cNvSpPr txBox="1">
            <a:spLocks/>
          </p:cNvSpPr>
          <p:nvPr/>
        </p:nvSpPr>
        <p:spPr bwMode="auto">
          <a:xfrm>
            <a:off x="2720752" y="1573981"/>
            <a:ext cx="1347933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 smtClean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Z0 production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sp>
        <p:nvSpPr>
          <p:cNvPr id="54" name="Title 5"/>
          <p:cNvSpPr txBox="1">
            <a:spLocks/>
          </p:cNvSpPr>
          <p:nvPr/>
        </p:nvSpPr>
        <p:spPr bwMode="auto">
          <a:xfrm>
            <a:off x="1894473" y="4365104"/>
            <a:ext cx="1347933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Jets and HFL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175676" y="3212976"/>
            <a:ext cx="5569412" cy="43276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>
            <a:off x="208856" y="4725144"/>
            <a:ext cx="5660029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Title 5"/>
          <p:cNvSpPr txBox="1">
            <a:spLocks/>
          </p:cNvSpPr>
          <p:nvPr/>
        </p:nvSpPr>
        <p:spPr bwMode="auto">
          <a:xfrm>
            <a:off x="2450318" y="5390405"/>
            <a:ext cx="1512168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Hard diffraction</a:t>
            </a:r>
            <a:endParaRPr lang="en-US" sz="1600" dirty="0">
              <a:solidFill>
                <a:srgbClr val="2323DC"/>
              </a:solidFill>
              <a:latin typeface="Tahoma" pitchFamily="34"/>
            </a:endParaRPr>
          </a:p>
        </p:txBody>
      </p:sp>
      <p:sp>
        <p:nvSpPr>
          <p:cNvPr id="58" name="Right Brace 57"/>
          <p:cNvSpPr/>
          <p:nvPr/>
        </p:nvSpPr>
        <p:spPr bwMode="auto">
          <a:xfrm>
            <a:off x="5529064" y="1200973"/>
            <a:ext cx="504056" cy="3679409"/>
          </a:xfrm>
          <a:prstGeom prst="rightBrace">
            <a:avLst/>
          </a:prstGeom>
          <a:solidFill>
            <a:schemeClr val="bg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Lucida Grande" pitchFamily="1" charset="0"/>
              <a:ea typeface="ヒラギノ角ゴ ProN W3" pitchFamily="1" charset="-128"/>
              <a:sym typeface="Lucida Grande" pitchFamily="1" charset="0"/>
            </a:endParaRPr>
          </a:p>
        </p:txBody>
      </p:sp>
      <p:sp>
        <p:nvSpPr>
          <p:cNvPr id="53" name="Title 5"/>
          <p:cNvSpPr txBox="1">
            <a:spLocks/>
          </p:cNvSpPr>
          <p:nvPr/>
        </p:nvSpPr>
        <p:spPr bwMode="auto">
          <a:xfrm>
            <a:off x="4592960" y="2870125"/>
            <a:ext cx="1059901" cy="270843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lnSpc>
                <a:spcPct val="80000"/>
              </a:lnSpc>
              <a:buFont typeface="StarSymbol"/>
              <a:buNone/>
            </a:pPr>
            <a:r>
              <a:rPr lang="en-US" sz="2200" dirty="0" smtClean="0">
                <a:solidFill>
                  <a:srgbClr val="2323DC"/>
                </a:solidFill>
                <a:latin typeface="Tahoma" pitchFamily="34"/>
              </a:rPr>
              <a:t> </a:t>
            </a: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Isolated </a:t>
            </a:r>
            <a:r>
              <a:rPr lang="en-US" sz="1600" dirty="0" smtClean="0">
                <a:solidFill>
                  <a:srgbClr val="2323DC"/>
                </a:solidFill>
                <a:latin typeface="Symbol" pitchFamily="18" charset="2"/>
              </a:rPr>
              <a:t>g</a:t>
            </a:r>
            <a:endParaRPr lang="en-US" sz="1600" dirty="0">
              <a:solidFill>
                <a:srgbClr val="2323DC"/>
              </a:solidFill>
              <a:latin typeface="Symbol" pitchFamily="18" charset="2"/>
            </a:endParaRPr>
          </a:p>
        </p:txBody>
      </p:sp>
      <p:sp>
        <p:nvSpPr>
          <p:cNvPr id="81" name="Title 5"/>
          <p:cNvSpPr txBox="1">
            <a:spLocks/>
          </p:cNvSpPr>
          <p:nvPr/>
        </p:nvSpPr>
        <p:spPr bwMode="auto">
          <a:xfrm>
            <a:off x="632520" y="6186792"/>
            <a:ext cx="4968552" cy="482568"/>
          </a:xfrm>
          <a:prstGeom prst="rect">
            <a:avLst/>
          </a:prstGeom>
          <a:solidFill>
            <a:srgbClr val="99CCFF">
              <a:alpha val="6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+mj-lt"/>
                <a:ea typeface="+mj-ea"/>
                <a:cs typeface="ヒラギノ角ゴ ProN W3"/>
                <a:sym typeface="Lucida Grande"/>
              </a:defRPr>
            </a:lvl1pPr>
            <a:lvl2pPr lvl="1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2pPr>
            <a:lvl3pPr lvl="2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3pPr>
            <a:lvl4pPr lvl="3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4pPr>
            <a:lvl5pPr lvl="4" algn="ctr" defTabSz="820690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cs typeface="ヒラギノ角ゴ ProN W3"/>
                <a:sym typeface="Lucida Grande"/>
              </a:defRPr>
            </a:lvl5pPr>
            <a:lvl6pPr marL="457173" lvl="5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6pPr>
            <a:lvl7pPr marL="914347" lvl="6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7pPr>
            <a:lvl8pPr marL="1371520" lvl="7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8pPr>
            <a:lvl9pPr marL="1828694" lvl="8" algn="ctr" defTabSz="820690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3900">
                <a:solidFill>
                  <a:schemeClr val="tx1"/>
                </a:solidFill>
                <a:latin typeface="Lucida Grande" pitchFamily="1" charset="0"/>
                <a:ea typeface="ヒラギノ角ゴ ProN W3" pitchFamily="1" charset="-128"/>
                <a:sym typeface="Lucida Grande" pitchFamily="1" charset="0"/>
              </a:defRPr>
            </a:lvl9pPr>
          </a:lstStyle>
          <a:p>
            <a:pPr>
              <a:buFont typeface="StarSymbol"/>
              <a:buNone/>
            </a:pPr>
            <a:r>
              <a:rPr lang="en-US" sz="1600" dirty="0" smtClean="0">
                <a:solidFill>
                  <a:srgbClr val="2323DC"/>
                </a:solidFill>
                <a:latin typeface="Tahoma" pitchFamily="34"/>
              </a:rPr>
              <a:t> Not covered: Charged particle spectra, Very forward neutron/photon production, strangeness production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76536" y="1988840"/>
            <a:ext cx="16911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JHEP 1209:061 (2012)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2480" y="2204864"/>
            <a:ext cx="276639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PRD 87, 052014 (2013)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00672" y="2004341"/>
            <a:ext cx="28803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PL B 718 (2013)  915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22649" y="2580405"/>
            <a:ext cx="1450431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ZEUS-prel-13-001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6536" y="3876549"/>
            <a:ext cx="1944222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NPB 864 (2012) 1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6530" y="4092573"/>
            <a:ext cx="1944222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H1prelim-12-031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50541" y="3446189"/>
            <a:ext cx="1774467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C73 </a:t>
            </a:r>
            <a:r>
              <a:rPr lang="en-US" sz="1100" b="1" dirty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(2013)  2311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080792" y="3648303"/>
            <a:ext cx="1450431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DESY-13-054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 DESY-13-028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86545" y="4022253"/>
            <a:ext cx="1450431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JHEP02 (2013) 071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68824" y="4131905"/>
            <a:ext cx="1706080" cy="1783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 smtClean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C72 (2012) 2047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68824" y="4152359"/>
            <a:ext cx="1706080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 smtClean="0">
              <a:solidFill>
                <a:schemeClr val="tx1"/>
              </a:solidFill>
              <a:latin typeface="Stencil" pitchFamily="82" charset="0"/>
              <a:ea typeface="Gothic" pitchFamily="2"/>
              <a:cs typeface="Tahoma" pitchFamily="2"/>
            </a:endParaRP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EPJ  C72 (2012) 2148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324709" y="5088463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H1prelim-13-011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864768" y="5808543"/>
            <a:ext cx="1450431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DESY-13-012 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H1prelim-13-032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529064" y="6240591"/>
            <a:ext cx="2962599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 smtClean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H1prelim-12-111, H1prelim-13-012</a:t>
            </a:r>
          </a:p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FF0000"/>
                </a:solidFill>
                <a:latin typeface="Tahoma" pitchFamily="34"/>
                <a:ea typeface="Gothic" pitchFamily="2"/>
                <a:cs typeface="Tahoma" pitchFamily="2"/>
              </a:rPr>
              <a:t>H1prelim-13-031, H1prelim-13-033</a:t>
            </a:r>
          </a:p>
        </p:txBody>
      </p:sp>
    </p:spTree>
    <p:extLst>
      <p:ext uri="{BB962C8B-B14F-4D97-AF65-F5344CB8AC3E}">
        <p14:creationId xmlns:p14="http://schemas.microsoft.com/office/powerpoint/2010/main" val="3034223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5"/>
          <p:cNvSpPr>
            <a:spLocks/>
          </p:cNvSpPr>
          <p:nvPr/>
        </p:nvSpPr>
        <p:spPr bwMode="auto">
          <a:xfrm>
            <a:off x="7603863" y="3355978"/>
            <a:ext cx="184679" cy="45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4" rIns="91410" bIns="45704">
            <a:spAutoFit/>
          </a:bodyPr>
          <a:lstStyle/>
          <a:p>
            <a:pPr algn="ctr" defTabSz="912760">
              <a:lnSpc>
                <a:spcPct val="98000"/>
              </a:lnSpc>
            </a:pPr>
            <a:endParaRPr lang="de-DE"/>
          </a:p>
        </p:txBody>
      </p:sp>
      <p:pic>
        <p:nvPicPr>
          <p:cNvPr id="5530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9" y="1268413"/>
            <a:ext cx="3673475" cy="399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63" y="1052518"/>
            <a:ext cx="3898900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3" name="Line 9"/>
          <p:cNvSpPr>
            <a:spLocks noChangeShapeType="1"/>
          </p:cNvSpPr>
          <p:nvPr/>
        </p:nvSpPr>
        <p:spPr bwMode="auto">
          <a:xfrm>
            <a:off x="2146300" y="5808663"/>
            <a:ext cx="935038" cy="0"/>
          </a:xfrm>
          <a:prstGeom prst="line">
            <a:avLst/>
          </a:prstGeom>
          <a:noFill/>
          <a:ln w="1079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7" rIns="91436" bIns="45717" anchor="ctr"/>
          <a:lstStyle/>
          <a:p>
            <a:endParaRPr lang="de-DE"/>
          </a:p>
        </p:txBody>
      </p:sp>
      <p:sp>
        <p:nvSpPr>
          <p:cNvPr id="55304" name="TextBox 1"/>
          <p:cNvSpPr txBox="1">
            <a:spLocks noChangeArrowheads="1"/>
          </p:cNvSpPr>
          <p:nvPr/>
        </p:nvSpPr>
        <p:spPr bwMode="auto">
          <a:xfrm>
            <a:off x="3081338" y="5607054"/>
            <a:ext cx="4341812" cy="8162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7" rIns="91436" bIns="45717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pPr algn="ctr" eaLnBrk="1" hangingPunct="1">
              <a:lnSpc>
                <a:spcPct val="98000"/>
              </a:lnSpc>
            </a:pPr>
            <a:r>
              <a:rPr lang="de-DE" dirty="0"/>
              <a:t>Different </a:t>
            </a:r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allow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disentangle</a:t>
            </a:r>
            <a:r>
              <a:rPr lang="de-DE" dirty="0"/>
              <a:t> g(x) </a:t>
            </a:r>
            <a:r>
              <a:rPr lang="de-DE" dirty="0" err="1"/>
              <a:t>and</a:t>
            </a:r>
            <a:r>
              <a:rPr lang="de-DE" dirty="0">
                <a:latin typeface="Symbol" pitchFamily="18" charset="2"/>
              </a:rPr>
              <a:t> a</a:t>
            </a:r>
            <a:r>
              <a:rPr lang="de-DE" baseline="-25000" dirty="0"/>
              <a:t>s</a:t>
            </a:r>
          </a:p>
        </p:txBody>
      </p:sp>
      <p:sp>
        <p:nvSpPr>
          <p:cNvPr id="10" name="Title 2"/>
          <p:cNvSpPr txBox="1">
            <a:spLocks noGrp="1"/>
          </p:cNvSpPr>
          <p:nvPr>
            <p:ph type="title" idx="4294967295"/>
          </p:nvPr>
        </p:nvSpPr>
        <p:spPr>
          <a:xfrm>
            <a:off x="224643" y="134947"/>
            <a:ext cx="9799257" cy="461665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Jet production at HERA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40</a:t>
            </a:fld>
            <a:endParaRPr lang="en-US" dirty="0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357" y="5659204"/>
            <a:ext cx="2823386" cy="452837"/>
          </a:xfrm>
          <a:prstGeom prst="rect">
            <a:avLst/>
          </a:prstGeom>
          <a:noFill/>
          <a:ln>
            <a:noFill/>
          </a:ln>
        </p:spPr>
        <p:txBody>
          <a:bodyPr vert="horz" lIns="89995" tIns="44997" rIns="89995" bIns="44997" compatLnSpc="1">
            <a:spAutoFit/>
          </a:bodyPr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347" algn="l"/>
                <a:tab pos="1828694" algn="l"/>
                <a:tab pos="2743041" algn="l"/>
                <a:tab pos="3657388" algn="l"/>
                <a:tab pos="4571734" algn="l"/>
                <a:tab pos="5486080" algn="l"/>
                <a:tab pos="6400427" algn="l"/>
                <a:tab pos="7314774" algn="l"/>
                <a:tab pos="8229121" algn="l"/>
                <a:tab pos="9143468" algn="l"/>
                <a:tab pos="10057815" algn="l"/>
              </a:tabLst>
            </a:pPr>
            <a:endParaRPr lang="en-US" smtClean="0">
              <a:latin typeface="Lucida Grande" pitchFamily="17"/>
              <a:ea typeface="ヒラギノ角ゴ ProN W3" pitchFamily="1"/>
              <a:cs typeface="ヒラギノ角ゴ ProN W3" pitchFamily="1"/>
            </a:endParaRPr>
          </a:p>
        </p:txBody>
      </p:sp>
      <p:sp>
        <p:nvSpPr>
          <p:cNvPr id="3" name="Straight Connector 2"/>
          <p:cNvSpPr/>
          <p:nvPr/>
        </p:nvSpPr>
        <p:spPr>
          <a:xfrm>
            <a:off x="672376" y="5546881"/>
            <a:ext cx="235401" cy="1152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lIns="89995" tIns="44997" rIns="89995" bIns="44997" anchor="ctr" anchorCtr="1" compatLnSpc="1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347" algn="l"/>
                <a:tab pos="1828694" algn="l"/>
                <a:tab pos="2743041" algn="l"/>
                <a:tab pos="3657388" algn="l"/>
                <a:tab pos="4571734" algn="l"/>
                <a:tab pos="5486080" algn="l"/>
                <a:tab pos="6400427" algn="l"/>
                <a:tab pos="7314774" algn="l"/>
                <a:tab pos="8229121" algn="l"/>
                <a:tab pos="9143468" algn="l"/>
                <a:tab pos="10057815" algn="l"/>
              </a:tabLst>
            </a:pPr>
            <a:endParaRPr lang="en-US" smtClean="0">
              <a:latin typeface="Lucida Grande" pitchFamily="17"/>
              <a:ea typeface="ヒラギノ角ゴ ProN W3" pitchFamily="1"/>
              <a:cs typeface="ヒラギノ角ゴ ProN W3" pitchFamily="1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8504" y="841363"/>
            <a:ext cx="8993456" cy="53959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/>
          <p:cNvSpPr/>
          <p:nvPr/>
        </p:nvSpPr>
        <p:spPr>
          <a:xfrm flipV="1">
            <a:off x="362" y="686160"/>
            <a:ext cx="9828224" cy="324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1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347" algn="l"/>
                <a:tab pos="1828694" algn="l"/>
                <a:tab pos="2743041" algn="l"/>
                <a:tab pos="3657388" algn="l"/>
                <a:tab pos="4571734" algn="l"/>
                <a:tab pos="5486080" algn="l"/>
                <a:tab pos="6400427" algn="l"/>
                <a:tab pos="7314774" algn="l"/>
                <a:tab pos="8229121" algn="l"/>
                <a:tab pos="9143468" algn="l"/>
                <a:tab pos="10057815" algn="l"/>
              </a:tabLst>
            </a:pPr>
            <a:endParaRPr lang="en-US" smtClean="0">
              <a:latin typeface="Lucida Grande" pitchFamily="17"/>
              <a:ea typeface="ヒラギノ角ゴ ProN W3" pitchFamily="1"/>
              <a:cs typeface="ヒラギノ角ゴ ProN W3" pitchFamily="1"/>
            </a:endParaRPr>
          </a:p>
        </p:txBody>
      </p:sp>
      <p:sp>
        <p:nvSpPr>
          <p:cNvPr id="7" name="Title 6"/>
          <p:cNvSpPr txBox="1">
            <a:spLocks noGrp="1"/>
          </p:cNvSpPr>
          <p:nvPr>
            <p:ph type="title" idx="4294967295"/>
          </p:nvPr>
        </p:nvSpPr>
        <p:spPr>
          <a:xfrm>
            <a:off x="539917" y="79019"/>
            <a:ext cx="8782591" cy="57708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Lucida Grande" pitchFamily="1"/>
              <a:buNone/>
            </a:defPPr>
            <a:lvl1pPr lvl="0">
              <a:buClr>
                <a:srgbClr val="000000"/>
              </a:buClr>
              <a:buSzPct val="100000"/>
              <a:buFont typeface="Lucida Grande" pitchFamily="1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 dirty="0">
                <a:solidFill>
                  <a:srgbClr val="2323DC"/>
                </a:solidFill>
                <a:latin typeface="Tahoma" pitchFamily="34"/>
                <a:cs typeface="Tahoma" pitchFamily="2"/>
              </a:rPr>
              <a:t>Charm contribution to DIS: F</a:t>
            </a:r>
            <a:r>
              <a:rPr lang="en-US" sz="3200" baseline="-17000" dirty="0">
                <a:solidFill>
                  <a:srgbClr val="2323DC"/>
                </a:solidFill>
                <a:latin typeface="Tahoma" pitchFamily="34"/>
                <a:cs typeface="Tahoma" pitchFamily="2"/>
              </a:rPr>
              <a:t>2</a:t>
            </a:r>
            <a:r>
              <a:rPr lang="en-US" sz="3200" baseline="30000" dirty="0">
                <a:solidFill>
                  <a:srgbClr val="2323DC"/>
                </a:solidFill>
                <a:latin typeface="Tahoma" pitchFamily="34"/>
                <a:cs typeface="Tahoma" pitchFamily="2"/>
              </a:rPr>
              <a:t>cc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55829" y="6360845"/>
            <a:ext cx="1852262" cy="448559"/>
          </a:xfrm>
          <a:prstGeom prst="rect">
            <a:avLst/>
          </a:prstGeom>
          <a:noFill/>
          <a:ln>
            <a:noFill/>
          </a:ln>
        </p:spPr>
        <p:txBody>
          <a:bodyPr vert="horz" lIns="89995" tIns="44997" rIns="89995" bIns="44997" compatLnSpc="1">
            <a:spAutoFit/>
          </a:bodyPr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347" algn="l"/>
                <a:tab pos="1828694" algn="l"/>
                <a:tab pos="2743041" algn="l"/>
                <a:tab pos="3657388" algn="l"/>
                <a:tab pos="4571734" algn="l"/>
                <a:tab pos="5486080" algn="l"/>
                <a:tab pos="6400427" algn="l"/>
                <a:tab pos="7314774" algn="l"/>
                <a:tab pos="8229121" algn="l"/>
                <a:tab pos="9143468" algn="l"/>
                <a:tab pos="10057815" algn="l"/>
              </a:tabLst>
            </a:pPr>
            <a:fld id="{92C1ED14-34F7-41D3-B51C-146B5DA0AD82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ヒラギノ角ゴ ProN W3" pitchFamily="1"/>
                <a:cs typeface="ヒラギノ角ゴ ProN W3" pitchFamily="1"/>
              </a:rPr>
              <a:pPr algn="ctr" fontAlgn="auto"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347" algn="l"/>
                  <a:tab pos="1828694" algn="l"/>
                  <a:tab pos="2743041" algn="l"/>
                  <a:tab pos="3657388" algn="l"/>
                  <a:tab pos="4571734" algn="l"/>
                  <a:tab pos="5486080" algn="l"/>
                  <a:tab pos="6400427" algn="l"/>
                  <a:tab pos="7314774" algn="l"/>
                  <a:tab pos="8229121" algn="l"/>
                  <a:tab pos="9143468" algn="l"/>
                  <a:tab pos="10057815" algn="l"/>
                </a:tabLst>
              </a:pPr>
              <a:t>41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ヒラギノ角ゴ ProN W3" pitchFamily="1"/>
              <a:cs typeface="ヒラギノ角ゴ ProN W3" pitchFamily="1"/>
            </a:endParaRPr>
          </a:p>
        </p:txBody>
      </p:sp>
    </p:spTree>
    <p:extLst>
      <p:ext uri="{BB962C8B-B14F-4D97-AF65-F5344CB8AC3E}">
        <p14:creationId xmlns:p14="http://schemas.microsoft.com/office/powerpoint/2010/main" val="155862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149548"/>
            <a:ext cx="4191862" cy="20278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2232143"/>
            <a:ext cx="2615991" cy="19169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42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6033121" y="57398"/>
            <a:ext cx="4032447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Diffraction: Results</a:t>
            </a:r>
          </a:p>
          <a:p>
            <a:pPr>
              <a:buFont typeface="StarSymbol"/>
              <a:buNone/>
            </a:pPr>
            <a:r>
              <a:rPr lang="en-US" sz="3000" dirty="0">
                <a:solidFill>
                  <a:srgbClr val="2323DC"/>
                </a:solidFill>
                <a:latin typeface="Tahoma" pitchFamily="34"/>
                <a:cs typeface="Tahoma" pitchFamily="2"/>
              </a:rPr>
              <a:t>w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ith VFPS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6465169" y="548680"/>
            <a:ext cx="3168352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96010" y="1124744"/>
            <a:ext cx="1205262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Inclusive</a:t>
            </a:r>
            <a:endParaRPr lang="en-US" sz="20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17096" y="2781826"/>
            <a:ext cx="1628589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Dijets</a:t>
            </a: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in DIS</a:t>
            </a:r>
            <a:endParaRPr lang="en-US" sz="20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4680" y="4870507"/>
            <a:ext cx="1700569" cy="43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sz="20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Dijets</a:t>
            </a:r>
            <a:r>
              <a:rPr lang="en-US" sz="2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in PHP</a:t>
            </a:r>
            <a:endParaRPr lang="en-US" sz="2000" b="1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6" y="4149080"/>
            <a:ext cx="2650636" cy="26058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493" y="2492896"/>
            <a:ext cx="1816547" cy="14981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776" y="4523987"/>
            <a:ext cx="2363602" cy="18866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4592960" y="276601"/>
            <a:ext cx="1512168" cy="200692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traight Connector 13"/>
          <p:cNvSpPr/>
          <p:nvPr/>
        </p:nvSpPr>
        <p:spPr>
          <a:xfrm>
            <a:off x="7185249" y="980728"/>
            <a:ext cx="1728192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592960" y="1124744"/>
            <a:ext cx="1224136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656856" y="3284984"/>
            <a:ext cx="1224136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393159" y="1700808"/>
            <a:ext cx="3024335" cy="43115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agree with LRG data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17096" y="3356992"/>
            <a:ext cx="3672406" cy="43115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Confirm QCD </a:t>
            </a:r>
            <a:r>
              <a:rPr lang="en-US" sz="2000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factorisation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36776" y="2884874"/>
            <a:ext cx="1321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QCD fact.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09482" y="5467323"/>
            <a:ext cx="3672406" cy="957384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000" dirty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Hints for suppression = </a:t>
            </a:r>
            <a:r>
              <a:rPr lang="en-US" sz="2000" dirty="0" err="1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factorisation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 breaking </a:t>
            </a:r>
            <a:r>
              <a:rPr lang="en-US" sz="1400" dirty="0" smtClean="0">
                <a:solidFill>
                  <a:srgbClr val="2323DC"/>
                </a:solidFill>
                <a:latin typeface="Tahoma" pitchFamily="34" charset="0"/>
                <a:ea typeface="DejaVu LGC Sans" pitchFamily="2"/>
                <a:cs typeface="Tahoma" pitchFamily="34" charset="0"/>
              </a:rPr>
              <a:t>(but rather large syst. Uncertainties)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85248" y="4944447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H1prelim-13-011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257256" y="2780928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H1prelim-11-013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337648" y="1200031"/>
            <a:ext cx="1836203" cy="3567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H1prelim-10-014 </a:t>
            </a:r>
          </a:p>
        </p:txBody>
      </p:sp>
    </p:spTree>
    <p:extLst>
      <p:ext uri="{BB962C8B-B14F-4D97-AF65-F5344CB8AC3E}">
        <p14:creationId xmlns:p14="http://schemas.microsoft.com/office/powerpoint/2010/main" val="352056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224643" y="134947"/>
            <a:ext cx="9799257" cy="4616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The HERA </a:t>
            </a:r>
            <a:r>
              <a:rPr lang="en-US" sz="300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ep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collider (1992-2007)</a:t>
            </a:r>
            <a:endParaRPr lang="en-US" sz="3000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05128" y="5013176"/>
            <a:ext cx="3672408" cy="493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~0.5 fb</a:t>
            </a:r>
            <a:r>
              <a:rPr lang="en-US" baseline="30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-1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per experiment</a:t>
            </a:r>
            <a:r>
              <a:rPr lang="en-US" baseline="-25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endParaRPr lang="en-US" dirty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511747" y="1103982"/>
            <a:ext cx="1455737" cy="403225"/>
          </a:xfrm>
          <a:prstGeom prst="roundRect">
            <a:avLst>
              <a:gd name="adj" fmla="val 394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"/>
          <a:stretch>
            <a:fillRect/>
          </a:stretch>
        </p:blipFill>
        <p:spPr bwMode="auto">
          <a:xfrm>
            <a:off x="431279" y="928290"/>
            <a:ext cx="5273675" cy="365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430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2123157"/>
            <a:ext cx="1062037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7"/>
          <a:stretch>
            <a:fillRect/>
          </a:stretch>
        </p:blipFill>
        <p:spPr bwMode="auto">
          <a:xfrm>
            <a:off x="4991547" y="2119982"/>
            <a:ext cx="97948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95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853" y="909903"/>
            <a:ext cx="3939573" cy="39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0480" y="4725144"/>
            <a:ext cx="5590592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Freeform 15"/>
          <p:cNvSpPr/>
          <p:nvPr/>
        </p:nvSpPr>
        <p:spPr>
          <a:xfrm rot="-3480000">
            <a:off x="6124510" y="2812739"/>
            <a:ext cx="2929832" cy="3111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400" b="1" i="0" u="none" strike="noStrike" dirty="0">
                <a:ln>
                  <a:noFill/>
                </a:ln>
                <a:latin typeface="Tahoma" pitchFamily="34"/>
                <a:ea typeface="Gothic" pitchFamily="2"/>
                <a:cs typeface="Tahoma" pitchFamily="2"/>
              </a:rPr>
              <a:t>Longitudinally polarised 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84848" y="554917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±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3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9336868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Ravie" pitchFamily="82" charset="0"/>
                <a:cs typeface="Tahoma" pitchFamily="2"/>
              </a:rPr>
              <a:t>Inclusive</a:t>
            </a: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DIS at HERA (count every DIS event)</a:t>
            </a:r>
            <a:r>
              <a:rPr lang="en-US" sz="3000" b="1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</a:t>
            </a:r>
            <a:endParaRPr lang="en-US" sz="3000" b="1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522028"/>
            <a:ext cx="5832648" cy="44573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688304" y="1844824"/>
            <a:ext cx="3017224" cy="327440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697416" y="296733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323DC"/>
                </a:solidFill>
              </a:rPr>
              <a:t>,Z</a:t>
            </a:r>
            <a:r>
              <a:rPr lang="en-US" baseline="30000" dirty="0" smtClean="0">
                <a:solidFill>
                  <a:srgbClr val="2323DC"/>
                </a:solidFill>
              </a:rPr>
              <a:t>0</a:t>
            </a:r>
            <a:endParaRPr lang="en-US" baseline="30000" dirty="0">
              <a:solidFill>
                <a:srgbClr val="2323D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635" y="775734"/>
            <a:ext cx="3936269" cy="493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NC Event in ZEUS 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detector</a:t>
            </a:r>
            <a:endParaRPr lang="en-US" i="1" dirty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035" y="6032318"/>
            <a:ext cx="7600293" cy="493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Display produced from ROOT </a:t>
            </a:r>
            <a:r>
              <a:rPr lang="en-US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ntuple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 </a:t>
            </a:r>
            <a:r>
              <a:rPr lang="en-US" dirty="0" smtClean="0">
                <a:solidFill>
                  <a:srgbClr val="2323DC"/>
                </a:solidFill>
                <a:latin typeface="Agency FB" pitchFamily="34" charset="0"/>
                <a:ea typeface="DejaVu LGC Sans" pitchFamily="2"/>
                <a:cs typeface="DejaVu LGC Sans" pitchFamily="2"/>
              </a:rPr>
              <a:t>(“ZEUS common </a:t>
            </a:r>
            <a:r>
              <a:rPr lang="en-US" dirty="0" err="1" smtClean="0">
                <a:solidFill>
                  <a:srgbClr val="2323DC"/>
                </a:solidFill>
                <a:latin typeface="Agency FB" pitchFamily="34" charset="0"/>
                <a:ea typeface="DejaVu LGC Sans" pitchFamily="2"/>
                <a:cs typeface="DejaVu LGC Sans" pitchFamily="2"/>
              </a:rPr>
              <a:t>ntuple</a:t>
            </a:r>
            <a:r>
              <a:rPr lang="en-US" dirty="0" smtClean="0">
                <a:solidFill>
                  <a:srgbClr val="2323DC"/>
                </a:solidFill>
                <a:latin typeface="Agency FB" pitchFamily="34" charset="0"/>
                <a:ea typeface="DejaVu LGC Sans" pitchFamily="2"/>
                <a:cs typeface="DejaVu LGC Sans" pitchFamily="2"/>
              </a:rPr>
              <a:t>”) </a:t>
            </a:r>
            <a:endParaRPr lang="en-US" i="1" dirty="0">
              <a:solidFill>
                <a:srgbClr val="2323DC"/>
              </a:solidFill>
              <a:latin typeface="Agency FB" pitchFamily="34" charset="0"/>
              <a:ea typeface="DejaVu LGC Sans" pitchFamily="2"/>
              <a:cs typeface="DejaVu LGC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7079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715484"/>
            <a:ext cx="5112568" cy="59538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80627" y="116632"/>
            <a:ext cx="9336868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Inclusive DIS at HERA: three pieces </a:t>
            </a:r>
            <a:r>
              <a:rPr lang="en-US" sz="3000" b="1" dirty="0" smtClean="0">
                <a:solidFill>
                  <a:srgbClr val="2323DC"/>
                </a:solidFill>
                <a:latin typeface="Tahoma" pitchFamily="34"/>
                <a:cs typeface="Tahoma" pitchFamily="2"/>
              </a:rPr>
              <a:t> </a:t>
            </a:r>
            <a:endParaRPr lang="en-US" sz="3000" b="1" dirty="0">
              <a:solidFill>
                <a:srgbClr val="2323DC"/>
              </a:solidFill>
              <a:latin typeface="Tahoma" pitchFamily="34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" name="Oval 2"/>
          <p:cNvSpPr/>
          <p:nvPr/>
        </p:nvSpPr>
        <p:spPr>
          <a:xfrm>
            <a:off x="992560" y="1700808"/>
            <a:ext cx="3312368" cy="2736304"/>
          </a:xfrm>
          <a:prstGeom prst="ellipse">
            <a:avLst/>
          </a:prstGeom>
          <a:solidFill>
            <a:srgbClr val="2FDFD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2323DC"/>
                </a:solidFill>
                <a:latin typeface="Arial Black" pitchFamily="34" charset="0"/>
              </a:rPr>
              <a:t>Electroweak</a:t>
            </a:r>
            <a:endParaRPr lang="en-US" dirty="0">
              <a:solidFill>
                <a:srgbClr val="2323DC"/>
              </a:solidFill>
              <a:latin typeface="Arial Black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928664" y="2564904"/>
            <a:ext cx="3312368" cy="2736304"/>
          </a:xfrm>
          <a:prstGeom prst="ellipse">
            <a:avLst/>
          </a:prstGeom>
          <a:solidFill>
            <a:srgbClr val="FF993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2323DC"/>
                </a:solidFill>
                <a:latin typeface="Arial Black" pitchFamily="34" charset="0"/>
              </a:rPr>
              <a:t>Perturbative</a:t>
            </a:r>
            <a:r>
              <a:rPr lang="en-US" dirty="0" smtClean="0">
                <a:solidFill>
                  <a:srgbClr val="2323DC"/>
                </a:solidFill>
                <a:latin typeface="Arial Black" pitchFamily="34" charset="0"/>
              </a:rPr>
              <a:t> QCD</a:t>
            </a:r>
            <a:endParaRPr lang="en-US" dirty="0">
              <a:solidFill>
                <a:srgbClr val="2323DC"/>
              </a:solidFill>
              <a:latin typeface="Arial Black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496616" y="4993098"/>
            <a:ext cx="1728192" cy="1676262"/>
          </a:xfrm>
          <a:prstGeom prst="ellipse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2323DC"/>
                </a:solidFill>
                <a:latin typeface="Arial Black" pitchFamily="34" charset="0"/>
              </a:rPr>
              <a:t>PDFs at Q</a:t>
            </a:r>
            <a:r>
              <a:rPr lang="en-US" baseline="-25000" dirty="0" smtClean="0">
                <a:solidFill>
                  <a:srgbClr val="2323DC"/>
                </a:solidFill>
                <a:latin typeface="Arial Black" pitchFamily="34" charset="0"/>
              </a:rPr>
              <a:t>0</a:t>
            </a:r>
            <a:endParaRPr lang="en-US" baseline="-25000" dirty="0">
              <a:solidFill>
                <a:srgbClr val="2323DC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9144" y="3573015"/>
            <a:ext cx="31683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 pitchFamily="34" charset="0"/>
                <a:cs typeface="Tahoma" pitchFamily="34" charset="0"/>
              </a:rPr>
              <a:t>Fix Electroweak</a:t>
            </a:r>
          </a:p>
          <a:p>
            <a:pPr marL="342900" indent="-342900">
              <a:buFont typeface="Symbol"/>
              <a:buChar char="Þ"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Test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pQCD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  <a:cs typeface="Tahoma" pitchFamily="34" charset="0"/>
                <a:sym typeface="Symbol"/>
              </a:rPr>
              <a:t>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PDFs</a:t>
            </a:r>
          </a:p>
          <a:p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Main talk topic!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49144" y="4789601"/>
            <a:ext cx="31683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 pitchFamily="34" charset="0"/>
                <a:cs typeface="Tahoma" pitchFamily="34" charset="0"/>
              </a:rPr>
              <a:t>Fix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pQCD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  <a:cs typeface="Tahoma" pitchFamily="34" charset="0"/>
                <a:sym typeface="Symbol"/>
              </a:rPr>
              <a:t>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PDFs</a:t>
            </a:r>
          </a:p>
          <a:p>
            <a:pPr marL="342900" indent="-342900">
              <a:buFont typeface="Symbol"/>
              <a:buChar char="Þ"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Test Electroweak </a:t>
            </a:r>
          </a:p>
          <a:p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Next two slides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49144" y="2341329"/>
            <a:ext cx="31683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 pitchFamily="34" charset="0"/>
                <a:cs typeface="Tahoma" pitchFamily="34" charset="0"/>
              </a:rPr>
              <a:t>Fix Electroweak &amp;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pQCD</a:t>
            </a: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 marL="342900" indent="-342900">
              <a:buFont typeface="Symbol"/>
              <a:buChar char="Þ"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Determine PDFs</a:t>
            </a:r>
          </a:p>
          <a:p>
            <a:r>
              <a:rPr lang="en-US" sz="2000" dirty="0" err="1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Voica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Radescu</a:t>
            </a:r>
            <a:r>
              <a:rPr lang="en-US" sz="2000" dirty="0" smtClean="0">
                <a:solidFill>
                  <a:srgbClr val="2323DC"/>
                </a:solidFill>
                <a:latin typeface="Tahoma" pitchFamily="34" charset="0"/>
                <a:cs typeface="Tahoma" pitchFamily="34" charset="0"/>
              </a:rPr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351240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59515" y="5301208"/>
            <a:ext cx="2257979" cy="501297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Textbook plot</a:t>
            </a:r>
            <a:endParaRPr lang="en-US" i="1" dirty="0">
              <a:solidFill>
                <a:srgbClr val="2323DC"/>
              </a:solidFill>
              <a:latin typeface="Arial Black" pitchFamily="34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224643" y="134947"/>
            <a:ext cx="9799257" cy="4616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 smtClean="0">
                <a:solidFill>
                  <a:schemeClr val="tx1"/>
                </a:solidFill>
                <a:latin typeface="Rockwell Extra Bold" pitchFamily="18" charset="0"/>
                <a:cs typeface="Tahoma" pitchFamily="2"/>
              </a:rPr>
              <a:t>Electroweak unification</a:t>
            </a:r>
            <a:endParaRPr lang="en-US" sz="3000" dirty="0">
              <a:solidFill>
                <a:schemeClr val="tx1"/>
              </a:solidFill>
              <a:latin typeface="Rockwell Extra Bold" pitchFamily="18" charset="0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00B05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1174" y="1052736"/>
            <a:ext cx="3204354" cy="12359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Using the full HERA II results completed by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endParaRPr lang="en-US" dirty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692696"/>
            <a:ext cx="6120680" cy="60750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78304" y="1860325"/>
            <a:ext cx="16911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JHEP 1209:061 (2012)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667" y="2731744"/>
            <a:ext cx="1438461" cy="12864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09184" y="2060848"/>
            <a:ext cx="28803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PRD 87, 052014 (2013)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49" y="2114972"/>
            <a:ext cx="989831" cy="7852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056" y="1331137"/>
            <a:ext cx="1092458" cy="78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2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662757"/>
            <a:ext cx="6064883" cy="6006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17495" y="6429165"/>
            <a:ext cx="792089" cy="440235"/>
          </a:xfrm>
          <a:prstGeom prst="rect">
            <a:avLst/>
          </a:prstGeom>
          <a:noFill/>
          <a:ln>
            <a:noFill/>
          </a:ln>
        </p:spPr>
        <p:txBody>
          <a:bodyPr vert="horz" wrap="square" lIns="85514" tIns="42758" rIns="85514" bIns="42758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fld id="{4166D74E-DE45-43B4-BE35-9573AB5ECB37}" type="slidenum">
              <a:rPr lang="en-US" smtClean="0">
                <a:solidFill>
                  <a:srgbClr val="000080"/>
                </a:solidFill>
                <a:latin typeface="Bitstream Vera Sans" pitchFamily="18"/>
                <a:ea typeface="DejaVu LGC Sans" pitchFamily="2"/>
                <a:cs typeface="DejaVu LGC Sans" pitchFamily="2"/>
              </a:rPr>
              <a:pPr defTabSz="868822" fontAlgn="auto" hangingPunct="0">
                <a:spcBef>
                  <a:spcPts val="0"/>
                </a:spcBef>
                <a:spcAft>
                  <a:spcPts val="0"/>
                </a:spcAft>
              </a:pPr>
              <a:t>9</a:t>
            </a:fld>
            <a:endParaRPr lang="en-US" smtClean="0">
              <a:solidFill>
                <a:srgbClr val="000080"/>
              </a:solidFill>
              <a:latin typeface="Bitstream Vera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224643" y="134947"/>
            <a:ext cx="9799257" cy="4616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n-US" sz="4200" b="0" i="0" u="none" strike="noStrike" kern="1200">
                <a:ln>
                  <a:noFill/>
                </a:ln>
                <a:latin typeface="Arial" pitchFamily="18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sz="3000" dirty="0">
                <a:solidFill>
                  <a:schemeClr val="tx1"/>
                </a:solidFill>
                <a:latin typeface="Rockwell Extra Bold" pitchFamily="18" charset="0"/>
                <a:cs typeface="Tahoma" pitchFamily="2"/>
              </a:rPr>
              <a:t>P</a:t>
            </a:r>
            <a:r>
              <a:rPr lang="en-US" sz="3000" dirty="0" smtClean="0">
                <a:solidFill>
                  <a:schemeClr val="tx1"/>
                </a:solidFill>
                <a:latin typeface="Rockwell Extra Bold" pitchFamily="18" charset="0"/>
                <a:cs typeface="Tahoma" pitchFamily="2"/>
              </a:rPr>
              <a:t>arity violation in charged current DIS</a:t>
            </a:r>
            <a:endParaRPr lang="en-US" sz="3000" dirty="0">
              <a:solidFill>
                <a:schemeClr val="tx1"/>
              </a:solidFill>
              <a:latin typeface="Rockwell Extra Bold" pitchFamily="18" charset="0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0" y="622144"/>
            <a:ext cx="9905386" cy="0"/>
          </a:xfrm>
          <a:prstGeom prst="line">
            <a:avLst/>
          </a:prstGeom>
          <a:noFill/>
          <a:ln w="36720">
            <a:solidFill>
              <a:srgbClr val="00B050"/>
            </a:solidFill>
            <a:prstDash val="solid"/>
          </a:ln>
        </p:spPr>
        <p:txBody>
          <a:bodyPr vert="horz" lIns="102959" tIns="60201" rIns="102959" bIns="60201" anchor="ctr" anchorCtr="1" compatLnSpc="0"/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prstClr val="black"/>
              </a:solidFill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5168" y="1052736"/>
            <a:ext cx="3204354" cy="12359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6720">
            <a:noFill/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Using the full HERA II results completed by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endParaRPr lang="en-US" dirty="0" smtClean="0">
              <a:solidFill>
                <a:srgbClr val="2323DC"/>
              </a:solidFill>
              <a:latin typeface="Tahoma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08584" y="680658"/>
            <a:ext cx="4546775" cy="3000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537176" y="4293877"/>
            <a:ext cx="3185888" cy="1151347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Data agree with SM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  <a:buFont typeface="StarSymbol"/>
              <a:buChar char="➔"/>
            </a:pPr>
            <a:r>
              <a:rPr lang="en-US" sz="2100" i="1" dirty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Rules out W</a:t>
            </a:r>
            <a:r>
              <a:rPr lang="en-US" sz="2100" baseline="-250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R</a:t>
            </a:r>
            <a:r>
              <a:rPr lang="en-US" sz="2100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 bosons under 200 </a:t>
            </a:r>
            <a:r>
              <a:rPr lang="en-US" sz="2100" dirty="0" err="1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GeV</a:t>
            </a:r>
            <a:endParaRPr lang="en-US" dirty="0">
              <a:solidFill>
                <a:srgbClr val="2323DC"/>
              </a:solidFill>
              <a:latin typeface="Arial Black" pitchFamily="34" charset="0"/>
              <a:ea typeface="DejaVu LGC Sans" pitchFamily="2"/>
              <a:cs typeface="DejaVu LGC Sans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65168" y="2924567"/>
            <a:ext cx="3204354" cy="864473"/>
          </a:xfrm>
          <a:prstGeom prst="rect">
            <a:avLst/>
          </a:prstGeom>
          <a:solidFill>
            <a:schemeClr val="bg1"/>
          </a:solidFill>
          <a:ln w="36720">
            <a:solidFill>
              <a:schemeClr val="bg1"/>
            </a:solidFill>
            <a:prstDash val="solid"/>
          </a:ln>
        </p:spPr>
        <p:txBody>
          <a:bodyPr vert="horz" wrap="square" lIns="102959" tIns="60201" rIns="102959" bIns="60201" compatLnSpc="0">
            <a:spAutoFit/>
          </a:bodyPr>
          <a:lstStyle/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/>
                <a:ea typeface="DejaVu LGC Sans" pitchFamily="2"/>
                <a:cs typeface="DejaVu LGC Sans" pitchFamily="2"/>
              </a:rPr>
              <a:t>SM: zero cross section</a:t>
            </a:r>
          </a:p>
          <a:p>
            <a:pPr defTabSz="868822" fontAlgn="auto" hangingPunct="0">
              <a:spcBef>
                <a:spcPts val="0"/>
              </a:spcBef>
              <a:spcAft>
                <a:spcPts val="0"/>
              </a:spcAft>
              <a:buClr>
                <a:srgbClr val="2323DC"/>
              </a:buClr>
              <a:buSzPct val="100000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/>
                <a:ea typeface="DejaVu LGC Sans" pitchFamily="2"/>
                <a:cs typeface="DejaVu LGC Sans" pitchFamily="2"/>
              </a:rPr>
              <a:t>for </a:t>
            </a:r>
            <a:r>
              <a:rPr lang="en-US" dirty="0" smtClean="0">
                <a:solidFill>
                  <a:srgbClr val="FF0000"/>
                </a:solidFill>
                <a:latin typeface="Tahoma" pitchFamily="34"/>
                <a:ea typeface="DejaVu LGC Sans" pitchFamily="2"/>
                <a:cs typeface="DejaVu LGC Sans" pitchFamily="2"/>
              </a:rPr>
              <a:t>RH e-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/>
                <a:ea typeface="DejaVu LGC Sans" pitchFamily="2"/>
                <a:cs typeface="DejaVu LGC Sans" pitchFamily="2"/>
              </a:rPr>
              <a:t>and </a:t>
            </a:r>
            <a:r>
              <a:rPr lang="en-US" dirty="0" smtClean="0">
                <a:solidFill>
                  <a:srgbClr val="2323DC"/>
                </a:solidFill>
                <a:latin typeface="Tahoma" pitchFamily="34"/>
                <a:ea typeface="DejaVu LGC Sans" pitchFamily="2"/>
                <a:cs typeface="DejaVu LGC Sans" pitchFamily="2"/>
              </a:rPr>
              <a:t>LH e+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8304" y="1932333"/>
            <a:ext cx="1691120" cy="2005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defTabSz="868822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rgbClr val="2323DC"/>
                </a:solidFill>
                <a:latin typeface="Tahoma" pitchFamily="34"/>
                <a:ea typeface="Gothic" pitchFamily="2"/>
                <a:cs typeface="Tahoma" pitchFamily="2"/>
              </a:rPr>
              <a:t> </a:t>
            </a:r>
            <a:r>
              <a:rPr lang="en-US" sz="1100" b="1" dirty="0" smtClean="0">
                <a:solidFill>
                  <a:srgbClr val="FF00FF"/>
                </a:solidFill>
                <a:latin typeface="Tahoma" pitchFamily="34"/>
                <a:ea typeface="Gothic" pitchFamily="2"/>
                <a:cs typeface="Tahoma" pitchFamily="2"/>
              </a:rPr>
              <a:t>JHEP 1209:061 (2012)</a:t>
            </a:r>
            <a:endParaRPr lang="en-US" sz="1100" b="1" dirty="0">
              <a:solidFill>
                <a:srgbClr val="FF00FF"/>
              </a:solidFill>
              <a:latin typeface="Tahoma" pitchFamily="34"/>
              <a:ea typeface="Gothic" pitchFamily="2"/>
              <a:cs typeface="Tahoma" pitchFamily="2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672" y="1124744"/>
            <a:ext cx="1362064" cy="108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B8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D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Lucida Grande"/>
        <a:ea typeface="ヒラギノ角ゴ ProN W3"/>
        <a:cs typeface=""/>
      </a:majorFont>
      <a:minorFont>
        <a:latin typeface="Lucida Grande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8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Grande" pitchFamily="1" charset="0"/>
            <a:ea typeface="ヒラギノ角ゴ ProN W3" pitchFamily="1" charset="-128"/>
            <a:sym typeface="Lucida Grande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8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Grande" pitchFamily="1" charset="0"/>
            <a:ea typeface="ヒラギノ角ゴ ProN W3" pitchFamily="1" charset="-128"/>
            <a:sym typeface="Lucida Grande" pitchFamily="1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- 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008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C0AA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Slide">
      <a:majorFont>
        <a:latin typeface="Calibri"/>
        <a:ea typeface="ヒラギノ角ゴ ProN W3"/>
        <a:cs typeface=""/>
      </a:majorFont>
      <a:minorFont>
        <a:latin typeface="Calibri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8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Grande" pitchFamily="1" charset="0"/>
            <a:ea typeface="ヒラギノ角ゴ ProN W3" pitchFamily="1" charset="-128"/>
            <a:sym typeface="Lucida Grande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8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Grande" pitchFamily="1" charset="0"/>
            <a:ea typeface="ヒラギノ角ゴ ProN W3" pitchFamily="1" charset="-128"/>
            <a:sym typeface="Lucida Grande" pitchFamily="1" charset="0"/>
          </a:defRPr>
        </a:defPPr>
      </a:lstStyle>
    </a:lnDef>
  </a:objectDefaults>
  <a:extraClrSchemeLst>
    <a:extraClrScheme>
      <a:clrScheme name="Default -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B8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D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Lucida Grande"/>
        <a:ea typeface="ヒラギノ角ゴ ProN W3"/>
        <a:cs typeface=""/>
      </a:majorFont>
      <a:minorFont>
        <a:latin typeface="Lucida Grande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8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Grande" pitchFamily="1" charset="0"/>
            <a:ea typeface="ヒラギノ角ゴ ProN W3" pitchFamily="1" charset="-128"/>
            <a:sym typeface="Lucida Grande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8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Grande" pitchFamily="1" charset="0"/>
            <a:ea typeface="ヒラギノ角ゴ ProN W3" pitchFamily="1" charset="-128"/>
            <a:sym typeface="Lucida Grande" pitchFamily="1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1753</Words>
  <Characters>0</Characters>
  <Application>Microsoft Office PowerPoint</Application>
  <PresentationFormat>A4 Paper (210x297 mm)</PresentationFormat>
  <Lines>0</Lines>
  <Paragraphs>443</Paragraphs>
  <Slides>42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Title &amp; Bullets</vt:lpstr>
      <vt:lpstr>1_Default - Title Slide</vt:lpstr>
      <vt:lpstr>4_Title &amp; Bullets</vt:lpstr>
      <vt:lpstr>Office Theme</vt:lpstr>
      <vt:lpstr>Default</vt:lpstr>
      <vt:lpstr>1_Default</vt:lpstr>
      <vt:lpstr>2_Default</vt:lpstr>
      <vt:lpstr>Precision QCD measurements in DIS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of recent as(MZ) values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Physics and Range</vt:lpstr>
      <vt:lpstr>Backup slides </vt:lpstr>
      <vt:lpstr>PowerPoint Presentation</vt:lpstr>
      <vt:lpstr>PowerPoint Presentation</vt:lpstr>
      <vt:lpstr>PowerPoint Presentation</vt:lpstr>
      <vt:lpstr>Jet production at HERA</vt:lpstr>
      <vt:lpstr>Charm contribution to DIS: F2cc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Top, beauty &amp; charm  at the LheC</dc:title>
  <dc:creator>Roger Wolf</dc:creator>
  <cp:lastModifiedBy>Behnke, Olaf</cp:lastModifiedBy>
  <cp:revision>542</cp:revision>
  <cp:lastPrinted>2013-04-20T20:02:37Z</cp:lastPrinted>
  <dcterms:modified xsi:type="dcterms:W3CDTF">2013-04-20T20:07:15Z</dcterms:modified>
</cp:coreProperties>
</file>