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png"/>
  <Default Extension="emf" ContentType="image/x-emf"/>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oleObject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embeddings/oleObject15.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Lst>
  <p:notesMasterIdLst>
    <p:notesMasterId r:id="rId66"/>
  </p:notesMasterIdLst>
  <p:handoutMasterIdLst>
    <p:handoutMasterId r:id="rId67"/>
  </p:handoutMasterIdLst>
  <p:sldIdLst>
    <p:sldId id="606" r:id="rId2"/>
    <p:sldId id="870" r:id="rId3"/>
    <p:sldId id="860" r:id="rId4"/>
    <p:sldId id="864" r:id="rId5"/>
    <p:sldId id="899" r:id="rId6"/>
    <p:sldId id="873" r:id="rId7"/>
    <p:sldId id="867" r:id="rId8"/>
    <p:sldId id="874" r:id="rId9"/>
    <p:sldId id="868" r:id="rId10"/>
    <p:sldId id="847" r:id="rId11"/>
    <p:sldId id="804" r:id="rId12"/>
    <p:sldId id="806" r:id="rId13"/>
    <p:sldId id="808" r:id="rId14"/>
    <p:sldId id="809" r:id="rId15"/>
    <p:sldId id="810" r:id="rId16"/>
    <p:sldId id="842" r:id="rId17"/>
    <p:sldId id="815" r:id="rId18"/>
    <p:sldId id="844" r:id="rId19"/>
    <p:sldId id="898" r:id="rId20"/>
    <p:sldId id="845" r:id="rId21"/>
    <p:sldId id="817" r:id="rId22"/>
    <p:sldId id="846" r:id="rId23"/>
    <p:sldId id="841" r:id="rId24"/>
    <p:sldId id="886" r:id="rId25"/>
    <p:sldId id="883" r:id="rId26"/>
    <p:sldId id="833" r:id="rId27"/>
    <p:sldId id="821" r:id="rId28"/>
    <p:sldId id="820" r:id="rId29"/>
    <p:sldId id="897" r:id="rId30"/>
    <p:sldId id="854" r:id="rId31"/>
    <p:sldId id="852" r:id="rId32"/>
    <p:sldId id="855" r:id="rId33"/>
    <p:sldId id="853" r:id="rId34"/>
    <p:sldId id="856" r:id="rId35"/>
    <p:sldId id="859" r:id="rId36"/>
    <p:sldId id="818" r:id="rId37"/>
    <p:sldId id="666" r:id="rId38"/>
    <p:sldId id="904" r:id="rId39"/>
    <p:sldId id="905" r:id="rId40"/>
    <p:sldId id="903" r:id="rId41"/>
    <p:sldId id="900" r:id="rId42"/>
    <p:sldId id="901" r:id="rId43"/>
    <p:sldId id="902" r:id="rId44"/>
    <p:sldId id="803" r:id="rId45"/>
    <p:sldId id="848" r:id="rId46"/>
    <p:sldId id="893" r:id="rId47"/>
    <p:sldId id="894" r:id="rId48"/>
    <p:sldId id="895" r:id="rId49"/>
    <p:sldId id="896" r:id="rId50"/>
    <p:sldId id="878" r:id="rId51"/>
    <p:sldId id="879" r:id="rId52"/>
    <p:sldId id="877" r:id="rId53"/>
    <p:sldId id="727" r:id="rId54"/>
    <p:sldId id="839" r:id="rId55"/>
    <p:sldId id="840" r:id="rId56"/>
    <p:sldId id="835" r:id="rId57"/>
    <p:sldId id="836" r:id="rId58"/>
    <p:sldId id="890" r:id="rId59"/>
    <p:sldId id="805" r:id="rId60"/>
    <p:sldId id="795" r:id="rId61"/>
    <p:sldId id="793" r:id="rId62"/>
    <p:sldId id="682" r:id="rId63"/>
    <p:sldId id="684" r:id="rId64"/>
    <p:sldId id="771" r:id="rId65"/>
  </p:sldIdLst>
  <p:sldSz cx="9144000" cy="6858000" type="screen4x3"/>
  <p:notesSz cx="6858000" cy="9144000"/>
  <p:defaultTextStyle>
    <a:defPPr>
      <a:defRPr lang="ja-JP"/>
    </a:defPPr>
    <a:lvl1pPr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1pPr>
    <a:lvl2pPr marL="4572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2pPr>
    <a:lvl3pPr marL="9144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3pPr>
    <a:lvl4pPr marL="13716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4pPr>
    <a:lvl5pPr marL="18288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5pPr>
    <a:lvl6pPr marL="22860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6pPr>
    <a:lvl7pPr marL="27432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7pPr>
    <a:lvl8pPr marL="32004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8pPr>
    <a:lvl9pPr marL="36576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FFCC66"/>
    <a:srgbClr val="FF00FF"/>
    <a:srgbClr val="804000"/>
    <a:srgbClr val="80FF00"/>
    <a:srgbClr val="66CCFF"/>
    <a:srgbClr val="FF66FF"/>
    <a:srgbClr val="FFFF66"/>
    <a:srgbClr val="6666FF"/>
    <a:srgbClr val="00408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85" autoAdjust="0"/>
    <p:restoredTop sz="98178" autoAdjust="0"/>
  </p:normalViewPr>
  <p:slideViewPr>
    <p:cSldViewPr snapToGrid="0">
      <p:cViewPr>
        <p:scale>
          <a:sx n="100" d="100"/>
          <a:sy n="100" d="100"/>
        </p:scale>
        <p:origin x="-880" y="-272"/>
      </p:cViewPr>
      <p:guideLst>
        <p:guide orient="horz" pos="1304"/>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512"/>
    </p:cViewPr>
  </p:sorterViewPr>
  <p:notesViewPr>
    <p:cSldViewPr snapToGrid="0" snapToObjects="1" showGuides="1">
      <p:cViewPr varScale="1">
        <p:scale>
          <a:sx n="79" d="100"/>
          <a:sy n="79" d="100"/>
        </p:scale>
        <p:origin x="-2544"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notesMaster" Target="notesMasters/notesMaster1.xml"/><Relationship Id="rId67" Type="http://schemas.openxmlformats.org/officeDocument/2006/relationships/handoutMaster" Target="handoutMasters/handoutMaster1.xml"/><Relationship Id="rId68" Type="http://schemas.openxmlformats.org/officeDocument/2006/relationships/printerSettings" Target="printerSettings/printerSettings1.bin"/><Relationship Id="rId69" Type="http://schemas.openxmlformats.org/officeDocument/2006/relationships/presProps" Target="presProp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viewProps" Target="viewProps.xml"/><Relationship Id="rId71" Type="http://schemas.openxmlformats.org/officeDocument/2006/relationships/theme" Target="theme/theme1.xml"/><Relationship Id="rId72"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4.emf"/><Relationship Id="rId2" Type="http://schemas.openxmlformats.org/officeDocument/2006/relationships/image" Target="../media/image95.wmf"/><Relationship Id="rId3" Type="http://schemas.openxmlformats.org/officeDocument/2006/relationships/image" Target="../media/image9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2.emf"/><Relationship Id="rId2" Type="http://schemas.openxmlformats.org/officeDocument/2006/relationships/image" Target="../media/image103.e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4.emf"/><Relationship Id="rId4" Type="http://schemas.openxmlformats.org/officeDocument/2006/relationships/image" Target="../media/image115.emf"/><Relationship Id="rId5" Type="http://schemas.openxmlformats.org/officeDocument/2006/relationships/image" Target="../media/image116.emf"/><Relationship Id="rId6" Type="http://schemas.openxmlformats.org/officeDocument/2006/relationships/image" Target="../media/image117.emf"/><Relationship Id="rId7" Type="http://schemas.openxmlformats.org/officeDocument/2006/relationships/image" Target="../media/image118.emf"/><Relationship Id="rId1" Type="http://schemas.openxmlformats.org/officeDocument/2006/relationships/image" Target="../media/image112.emf"/><Relationship Id="rId2" Type="http://schemas.openxmlformats.org/officeDocument/2006/relationships/image" Target="../media/image11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0A46B7F-8DA1-7B48-A56A-4FDC9BE8D490}" type="datetimeFigureOut">
              <a:rPr lang="en-US" smtClean="0"/>
              <a:pPr/>
              <a:t>4/23/13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BC3A5D9-9C7B-7E44-BC71-9BB7B7E41865}" type="slidenum">
              <a:rPr lang="en-US" smtClean="0"/>
              <a:pPr/>
              <a:t>‹#›</a:t>
            </a:fld>
            <a:endParaRPr lang="en-US"/>
          </a:p>
        </p:txBody>
      </p:sp>
    </p:spTree>
    <p:extLst>
      <p:ext uri="{BB962C8B-B14F-4D97-AF65-F5344CB8AC3E}">
        <p14:creationId xmlns:p14="http://schemas.microsoft.com/office/powerpoint/2010/main" val="8655158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b="0">
                <a:effectLst/>
                <a:latin typeface="Arial" charset="0"/>
              </a:defRPr>
            </a:lvl1pPr>
          </a:lstStyle>
          <a:p>
            <a:endParaRPr lang="en-GB"/>
          </a:p>
        </p:txBody>
      </p:sp>
      <p:sp>
        <p:nvSpPr>
          <p:cNvPr id="15363"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b="0">
                <a:effectLst/>
                <a:latin typeface="Arial" charset="0"/>
              </a:defRPr>
            </a:lvl1pPr>
          </a:lstStyle>
          <a:p>
            <a:endParaRPr lang="en-GB"/>
          </a:p>
        </p:txBody>
      </p:sp>
      <p:sp>
        <p:nvSpPr>
          <p:cNvPr id="1536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5366"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b="0">
                <a:effectLst/>
                <a:latin typeface="Arial" charset="0"/>
              </a:defRPr>
            </a:lvl1pPr>
          </a:lstStyle>
          <a:p>
            <a:endParaRPr lang="en-GB"/>
          </a:p>
        </p:txBody>
      </p:sp>
      <p:sp>
        <p:nvSpPr>
          <p:cNvPr id="15367"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b="0">
                <a:effectLst/>
                <a:latin typeface="Arial" charset="0"/>
              </a:defRPr>
            </a:lvl1pPr>
          </a:lstStyle>
          <a:p>
            <a:fld id="{1BA35DD8-EC9B-BA4D-8381-9F34597E6638}" type="slidenum">
              <a:rPr lang="en-GB"/>
              <a:pPr/>
              <a:t>‹#›</a:t>
            </a:fld>
            <a:endParaRPr lang="en-GB"/>
          </a:p>
        </p:txBody>
      </p:sp>
    </p:spTree>
    <p:extLst>
      <p:ext uri="{BB962C8B-B14F-4D97-AF65-F5344CB8AC3E}">
        <p14:creationId xmlns:p14="http://schemas.microsoft.com/office/powerpoint/2010/main" val="3918454722"/>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kumimoji="1" sz="1200" kern="1200">
        <a:solidFill>
          <a:schemeClr val="tx1"/>
        </a:solidFill>
        <a:latin typeface="Arial" charset="0"/>
        <a:ea typeface="ＭＳ Ｐ明朝" charset="-128"/>
        <a:cs typeface="ＭＳ Ｐ明朝" charset="-128"/>
      </a:defRPr>
    </a:lvl1pPr>
    <a:lvl2pPr marL="457200" algn="l" rtl="0" fontAlgn="base">
      <a:spcBef>
        <a:spcPct val="30000"/>
      </a:spcBef>
      <a:spcAft>
        <a:spcPct val="0"/>
      </a:spcAft>
      <a:defRPr kumimoji="1" sz="1200" kern="1200">
        <a:solidFill>
          <a:schemeClr val="tx1"/>
        </a:solidFill>
        <a:latin typeface="Arial" charset="0"/>
        <a:ea typeface="ＭＳ Ｐ明朝" charset="-128"/>
        <a:cs typeface="ＭＳ Ｐ明朝" charset="-128"/>
      </a:defRPr>
    </a:lvl2pPr>
    <a:lvl3pPr marL="914400" algn="l" rtl="0" fontAlgn="base">
      <a:spcBef>
        <a:spcPct val="30000"/>
      </a:spcBef>
      <a:spcAft>
        <a:spcPct val="0"/>
      </a:spcAft>
      <a:defRPr kumimoji="1" sz="1200" kern="1200">
        <a:solidFill>
          <a:schemeClr val="tx1"/>
        </a:solidFill>
        <a:latin typeface="Arial" charset="0"/>
        <a:ea typeface="ＭＳ Ｐ明朝" charset="-128"/>
        <a:cs typeface="ＭＳ Ｐ明朝" charset="-128"/>
      </a:defRPr>
    </a:lvl3pPr>
    <a:lvl4pPr marL="1371600" algn="l" rtl="0" fontAlgn="base">
      <a:spcBef>
        <a:spcPct val="30000"/>
      </a:spcBef>
      <a:spcAft>
        <a:spcPct val="0"/>
      </a:spcAft>
      <a:defRPr kumimoji="1" sz="1200" kern="1200">
        <a:solidFill>
          <a:schemeClr val="tx1"/>
        </a:solidFill>
        <a:latin typeface="Arial" charset="0"/>
        <a:ea typeface="ＭＳ Ｐ明朝" charset="-128"/>
        <a:cs typeface="ＭＳ Ｐ明朝" charset="-128"/>
      </a:defRPr>
    </a:lvl4pPr>
    <a:lvl5pPr marL="1828800" algn="l" rtl="0" fontAlgn="base">
      <a:spcBef>
        <a:spcPct val="30000"/>
      </a:spcBef>
      <a:spcAft>
        <a:spcPct val="0"/>
      </a:spcAft>
      <a:defRPr kumimoji="1" sz="1200" kern="1200">
        <a:solidFill>
          <a:schemeClr val="tx1"/>
        </a:solidFill>
        <a:latin typeface="Arial" charset="0"/>
        <a:ea typeface="ＭＳ Ｐ明朝" charset="-128"/>
        <a:cs typeface="ＭＳ Ｐ明朝"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28CB34E0-A489-6242-80F2-490B64A0DF1A}" type="slidenum">
              <a:rPr lang="en-US">
                <a:latin typeface="Times New Roman" pitchFamily="-107" charset="0"/>
                <a:ea typeface="ＭＳ Ｐゴシック" pitchFamily="-107" charset="-128"/>
                <a:cs typeface="ＭＳ Ｐゴシック" pitchFamily="-107" charset="-128"/>
              </a:rPr>
              <a:pPr/>
              <a:t>3</a:t>
            </a:fld>
            <a:endParaRPr lang="en-US">
              <a:latin typeface="Times New Roman" pitchFamily="-107" charset="0"/>
              <a:ea typeface="ＭＳ Ｐゴシック" pitchFamily="-107" charset="-128"/>
              <a:cs typeface="ＭＳ Ｐゴシック" pitchFamily="-107" charset="-128"/>
            </a:endParaRPr>
          </a:p>
        </p:txBody>
      </p:sp>
      <p:sp>
        <p:nvSpPr>
          <p:cNvPr id="17411" name="Rectangle 2"/>
          <p:cNvSpPr>
            <a:spLocks noGrp="1" noRot="1" noChangeAspect="1" noChangeArrowheads="1" noTextEdit="1"/>
          </p:cNvSpPr>
          <p:nvPr>
            <p:ph type="sldImg"/>
          </p:nvPr>
        </p:nvSpPr>
        <p:spPr>
          <a:xfrm>
            <a:off x="1147763" y="685800"/>
            <a:ext cx="4572000" cy="3429000"/>
          </a:xfrm>
          <a:ln/>
        </p:spPr>
      </p:sp>
      <p:sp>
        <p:nvSpPr>
          <p:cNvPr id="17412" name="Rectangle 3"/>
          <p:cNvSpPr>
            <a:spLocks noGrp="1" noChangeArrowheads="1"/>
          </p:cNvSpPr>
          <p:nvPr>
            <p:ph type="body" idx="1"/>
          </p:nvPr>
        </p:nvSpPr>
        <p:spPr>
          <a:xfrm>
            <a:off x="914815" y="4344966"/>
            <a:ext cx="5028370" cy="4113234"/>
          </a:xfrm>
          <a:noFill/>
          <a:ln/>
        </p:spPr>
        <p:txBody>
          <a:bodyPr lIns="91415" tIns="45709" rIns="91415" bIns="45709"/>
          <a:lstStyle/>
          <a:p>
            <a:pPr eaLnBrk="1" hangingPunct="1"/>
            <a:endParaRPr lang="en-US">
              <a:latin typeface="Times New Roman" pitchFamily="-107" charset="0"/>
              <a:ea typeface="ＭＳ Ｐゴシック" pitchFamily="-107" charset="-128"/>
              <a:cs typeface="ＭＳ Ｐゴシック" pitchFamily="-107"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3010"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a:latin typeface="Monaco" charset="0"/>
                <a:cs typeface="Monaco" charset="0"/>
                <a:sym typeface="Monaco" charset="0"/>
              </a:rPr>
              <a:t>\begin{eqnarray*}\sigma_r =  \left( \frac{d^2 \sigma}{dx dQ^2}\right)\ \frac{x Q^4}{2 \pi \alpha^2 [1 + (1-y)^2]}</a:t>
            </a:r>
          </a:p>
          <a:p>
            <a:r>
              <a:rPr lang="en-US">
                <a:latin typeface="Monaco" charset="0"/>
                <a:cs typeface="Monaco" charset="0"/>
                <a:sym typeface="Monaco" charset="0"/>
              </a:rPr>
              <a:t>     &amp;=&amp;  F_2(x, Q^2) - \frac{y^2}{\color{red}{1+(1-y)^2}} F_L(x, Q^2) \\</a:t>
            </a:r>
          </a:p>
          <a:p>
            <a:r>
              <a:rPr lang="en-US">
                <a:latin typeface="Monaco" charset="0"/>
                <a:cs typeface="Monaco" charset="0"/>
                <a:sym typeface="Monaco" charset="0"/>
              </a:rPr>
              <a:t> {}  &amp;=&amp; F_2(x, Q^2) - \frac{y^2}{{\color{red}Y^+}} \ F_L(x, Q^2) \\\end{eqnarray*}</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76CFD47D-414B-2447-AB5E-11017FA88DA0}" type="slidenum">
              <a:rPr lang="en-US">
                <a:latin typeface="Times" pitchFamily="-110" charset="0"/>
                <a:ea typeface="ＭＳ Ｐゴシック" pitchFamily="-110" charset="-128"/>
                <a:cs typeface="ＭＳ Ｐゴシック" pitchFamily="-110" charset="-128"/>
              </a:rPr>
              <a:pPr/>
              <a:t>4</a:t>
            </a:fld>
            <a:endParaRPr lang="en-US">
              <a:latin typeface="Times" pitchFamily="-110" charset="0"/>
              <a:ea typeface="ＭＳ Ｐゴシック" pitchFamily="-110" charset="-128"/>
              <a:cs typeface="ＭＳ Ｐゴシック" pitchFamily="-110" charset="-128"/>
            </a:endParaRPr>
          </a:p>
        </p:txBody>
      </p:sp>
      <p:sp>
        <p:nvSpPr>
          <p:cNvPr id="20483" name="Rectangle 2"/>
          <p:cNvSpPr>
            <a:spLocks noGrp="1" noRot="1" noChangeAspect="1" noChangeArrowheads="1" noTextEdit="1"/>
          </p:cNvSpPr>
          <p:nvPr>
            <p:ph type="sldImg"/>
          </p:nvPr>
        </p:nvSpPr>
        <p:spPr>
          <a:xfrm>
            <a:off x="1144588" y="684213"/>
            <a:ext cx="4572000" cy="3429000"/>
          </a:xfrm>
          <a:solidFill>
            <a:srgbClr val="FFFFFF"/>
          </a:solidFill>
          <a:ln/>
        </p:spPr>
      </p:sp>
      <p:sp>
        <p:nvSpPr>
          <p:cNvPr id="20484" name="Rectangle 3"/>
          <p:cNvSpPr>
            <a:spLocks noGrp="1" noChangeArrowheads="1"/>
          </p:cNvSpPr>
          <p:nvPr>
            <p:ph type="body" idx="1"/>
          </p:nvPr>
        </p:nvSpPr>
        <p:spPr>
          <a:xfrm>
            <a:off x="685800" y="4343400"/>
            <a:ext cx="5486400" cy="4116388"/>
          </a:xfrm>
          <a:solidFill>
            <a:srgbClr val="FFFFFF"/>
          </a:solidFill>
          <a:ln>
            <a:solidFill>
              <a:srgbClr val="000000"/>
            </a:solidFill>
          </a:ln>
        </p:spPr>
        <p:txBody>
          <a:bodyPr lIns="86493" tIns="43247" rIns="86493" bIns="43247"/>
          <a:lstStyle/>
          <a:p>
            <a:endParaRPr lang="en-US">
              <a:latin typeface="Times" pitchFamily="-110" charset="0"/>
              <a:ea typeface="ＭＳ Ｐゴシック" pitchFamily="-110" charset="-128"/>
              <a:cs typeface="ＭＳ Ｐゴシック" pitchFamily="-110"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E11AE7A-D00F-BA43-98D1-E43B98DAA703}" type="slidenum">
              <a:rPr lang="en-US" smtClean="0"/>
              <a:pPr/>
              <a:t>5</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BA35DD8-EC9B-BA4D-8381-9F34597E6638}" type="slidenum">
              <a:rPr lang="en-GB" smtClean="0"/>
              <a:pPr/>
              <a:t>6</a:t>
            </a:fld>
            <a:endParaRPr lang="en-GB"/>
          </a:p>
        </p:txBody>
      </p:sp>
    </p:spTree>
    <p:extLst>
      <p:ext uri="{BB962C8B-B14F-4D97-AF65-F5344CB8AC3E}">
        <p14:creationId xmlns:p14="http://schemas.microsoft.com/office/powerpoint/2010/main" val="27948561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3"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863FA128-8A6F-1945-A013-7C92BD6F2B31}" type="slidenum">
              <a:rPr lang="en-US" sz="1200">
                <a:latin typeface="Times" charset="0"/>
              </a:rPr>
              <a:pPr eaLnBrk="1" hangingPunct="1"/>
              <a:t>8</a:t>
            </a:fld>
            <a:endParaRPr lang="en-US" sz="1200">
              <a:latin typeface="Times" charset="0"/>
            </a:endParaRPr>
          </a:p>
        </p:txBody>
      </p:sp>
      <p:sp>
        <p:nvSpPr>
          <p:cNvPr id="146434" name="Rectangle 2"/>
          <p:cNvSpPr>
            <a:spLocks noGrp="1" noRot="1" noChangeAspect="1" noChangeArrowheads="1" noTextEdit="1"/>
          </p:cNvSpPr>
          <p:nvPr>
            <p:ph type="sldImg"/>
          </p:nvPr>
        </p:nvSpPr>
        <p:spPr bwMode="auto">
          <a:xfrm>
            <a:off x="1144588"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14643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wrap="square" numCol="1" anchor="t" anchorCtr="0" compatLnSpc="1">
            <a:prstTxWarp prst="textNoShape">
              <a:avLst/>
            </a:prstTxWarp>
          </a:bodyPr>
          <a:lstStyle/>
          <a:p>
            <a:pPr>
              <a:spcBef>
                <a:spcPct val="0"/>
              </a:spcBef>
            </a:pPr>
            <a:endParaRPr lang="en-US">
              <a:latin typeface="Times"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kumimoji="1" lang="en-US" sz="1200" kern="1200" dirty="0" smtClean="0">
                <a:solidFill>
                  <a:schemeClr val="tx1"/>
                </a:solidFill>
                <a:effectLst/>
                <a:latin typeface="Arial" charset="0"/>
                <a:ea typeface="ＭＳ Ｐ明朝" charset="-128"/>
                <a:cs typeface="ＭＳ Ｐ明朝" charset="-128"/>
              </a:rPr>
              <a:t>The entire idea of the Gatling gun approach assumes that capabilities of individual cathodes are not affected by the physical presence of other cathodes. This assumption has to be proven experimentally. </a:t>
            </a:r>
          </a:p>
          <a:p>
            <a:endParaRPr lang="en-US" dirty="0"/>
          </a:p>
        </p:txBody>
      </p:sp>
      <p:sp>
        <p:nvSpPr>
          <p:cNvPr id="4" name="Slide Number Placeholder 3"/>
          <p:cNvSpPr>
            <a:spLocks noGrp="1"/>
          </p:cNvSpPr>
          <p:nvPr>
            <p:ph type="sldNum" sz="quarter" idx="10"/>
          </p:nvPr>
        </p:nvSpPr>
        <p:spPr/>
        <p:txBody>
          <a:bodyPr/>
          <a:lstStyle/>
          <a:p>
            <a:fld id="{1BA35DD8-EC9B-BA4D-8381-9F34597E6638}" type="slidenum">
              <a:rPr lang="en-GB" smtClean="0"/>
              <a:pPr/>
              <a:t>50</a:t>
            </a:fld>
            <a:endParaRPr lang="en-GB"/>
          </a:p>
        </p:txBody>
      </p:sp>
    </p:spTree>
    <p:extLst>
      <p:ext uri="{BB962C8B-B14F-4D97-AF65-F5344CB8AC3E}">
        <p14:creationId xmlns:p14="http://schemas.microsoft.com/office/powerpoint/2010/main" val="34948267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But it takes ingenuity</a:t>
            </a:r>
            <a:r>
              <a:rPr lang="en-US" baseline="0" dirty="0" smtClean="0"/>
              <a:t> of talented team of scientists and engineers to turn such simple idea into a really fantastic creation. It is under construction  and soon we will test how it works.</a:t>
            </a:r>
            <a:endParaRPr lang="en-US" dirty="0"/>
          </a:p>
        </p:txBody>
      </p:sp>
      <p:sp>
        <p:nvSpPr>
          <p:cNvPr id="4" name="Slide Number Placeholder 3"/>
          <p:cNvSpPr>
            <a:spLocks noGrp="1"/>
          </p:cNvSpPr>
          <p:nvPr>
            <p:ph type="sldNum" sz="quarter" idx="10"/>
          </p:nvPr>
        </p:nvSpPr>
        <p:spPr/>
        <p:txBody>
          <a:bodyPr/>
          <a:lstStyle/>
          <a:p>
            <a:fld id="{1BA35DD8-EC9B-BA4D-8381-9F34597E6638}" type="slidenum">
              <a:rPr lang="en-GB" smtClean="0"/>
              <a:pPr/>
              <a:t>51</a:t>
            </a:fld>
            <a:endParaRPr lang="en-GB"/>
          </a:p>
        </p:txBody>
      </p:sp>
    </p:spTree>
    <p:extLst>
      <p:ext uri="{BB962C8B-B14F-4D97-AF65-F5344CB8AC3E}">
        <p14:creationId xmlns:p14="http://schemas.microsoft.com/office/powerpoint/2010/main" val="3032649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BA35DD8-EC9B-BA4D-8381-9F34597E6638}" type="slidenum">
              <a:rPr lang="en-GB" smtClean="0"/>
              <a:pPr/>
              <a:t>52</a:t>
            </a:fld>
            <a:endParaRPr lang="en-GB"/>
          </a:p>
        </p:txBody>
      </p:sp>
    </p:spTree>
    <p:extLst>
      <p:ext uri="{BB962C8B-B14F-4D97-AF65-F5344CB8AC3E}">
        <p14:creationId xmlns:p14="http://schemas.microsoft.com/office/powerpoint/2010/main" val="6078596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5058" name="Rectangle 2"/>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txBody>
          <a:bodyPr/>
          <a:lstStyle/>
          <a:p>
            <a:r>
              <a:rPr lang="en-US" sz="2400">
                <a:solidFill>
                  <a:srgbClr val="000000"/>
                </a:solidFill>
                <a:latin typeface="Gill Sans" charset="0"/>
                <a:cs typeface="Gill Sans" charset="0"/>
                <a:sym typeface="Gill Sans" charset="0"/>
              </a:rPr>
              <a:t>Lowest value of x and Q</a:t>
            </a:r>
            <a:r>
              <a:rPr lang="en-US" sz="1600">
                <a:solidFill>
                  <a:srgbClr val="000000"/>
                </a:solidFill>
                <a:latin typeface="Gill Sans" charset="0"/>
                <a:cs typeface="Gill Sans" charset="0"/>
                <a:sym typeface="Gill Sans" charset="0"/>
              </a:rPr>
              <a:t>2 </a:t>
            </a:r>
            <a:r>
              <a:rPr lang="en-US" sz="2400">
                <a:solidFill>
                  <a:srgbClr val="000000"/>
                </a:solidFill>
                <a:latin typeface="Gill Sans" charset="0"/>
                <a:cs typeface="Gill Sans" charset="0"/>
                <a:sym typeface="Gill Sans" charset="0"/>
              </a:rPr>
              <a:t>:</a:t>
            </a:r>
          </a:p>
          <a:p>
            <a:r>
              <a:rPr lang="en-US" sz="2400">
                <a:solidFill>
                  <a:srgbClr val="000000"/>
                </a:solidFill>
                <a:latin typeface="Gill Sans" charset="0"/>
                <a:cs typeface="Gill Sans" charset="0"/>
                <a:sym typeface="Gill Sans" charset="0"/>
              </a:rPr>
              <a:t>y y</a:t>
            </a:r>
            <a:r>
              <a:rPr lang="en-US" sz="1600">
                <a:solidFill>
                  <a:srgbClr val="000000"/>
                </a:solidFill>
                <a:latin typeface="Gill Sans" charset="0"/>
                <a:cs typeface="Gill Sans" charset="0"/>
                <a:sym typeface="Gill Sans" charset="0"/>
              </a:rPr>
              <a:t>2</a:t>
            </a:r>
            <a:r>
              <a:rPr lang="en-US" sz="2400">
                <a:solidFill>
                  <a:srgbClr val="000000"/>
                </a:solidFill>
                <a:latin typeface="Gill Sans" charset="0"/>
                <a:cs typeface="Gill Sans" charset="0"/>
                <a:sym typeface="Gill Sans" charset="0"/>
              </a:rPr>
              <a:t>/Y</a:t>
            </a:r>
            <a:r>
              <a:rPr lang="en-US" sz="1600">
                <a:solidFill>
                  <a:srgbClr val="000000"/>
                </a:solidFill>
                <a:latin typeface="Gill Sans" charset="0"/>
                <a:cs typeface="Gill Sans" charset="0"/>
                <a:sym typeface="Gill Sans" charset="0"/>
              </a:rPr>
              <a:t>+ </a:t>
            </a:r>
            <a:r>
              <a:rPr lang="en-US" sz="2400">
                <a:solidFill>
                  <a:srgbClr val="000000"/>
                </a:solidFill>
                <a:latin typeface="Gill Sans" charset="0"/>
                <a:cs typeface="Gill Sans" charset="0"/>
                <a:sym typeface="Gill Sans" charset="0"/>
              </a:rPr>
              <a:t>proton p</a:t>
            </a:r>
          </a:p>
          <a:p>
            <a:r>
              <a:rPr lang="en-US" sz="2400">
                <a:solidFill>
                  <a:srgbClr val="000000"/>
                </a:solidFill>
                <a:latin typeface="Gill Sans" charset="0"/>
                <a:cs typeface="Gill Sans" charset="0"/>
                <a:sym typeface="Gill Sans" charset="0"/>
              </a:rPr>
              <a:t>0.7 0.44 100</a:t>
            </a:r>
          </a:p>
          <a:p>
            <a:r>
              <a:rPr lang="en-US" sz="2400">
                <a:solidFill>
                  <a:srgbClr val="000000"/>
                </a:solidFill>
                <a:latin typeface="Gill Sans" charset="0"/>
                <a:cs typeface="Gill Sans" charset="0"/>
                <a:sym typeface="Gill Sans" charset="0"/>
              </a:rPr>
              <a:t>0.54 0.24 130</a:t>
            </a:r>
          </a:p>
          <a:p>
            <a:r>
              <a:rPr lang="en-US" sz="2400">
                <a:solidFill>
                  <a:srgbClr val="000000"/>
                </a:solidFill>
                <a:latin typeface="Gill Sans" charset="0"/>
                <a:cs typeface="Gill Sans" charset="0"/>
                <a:sym typeface="Gill Sans" charset="0"/>
              </a:rPr>
              <a:t>0.28 0.28 250</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218" name="Freeform 2"/>
          <p:cNvSpPr>
            <a:spLocks/>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gradFill flip="none" rotWithShape="1">
            <a:gsLst>
              <a:gs pos="0">
                <a:srgbClr val="FFFF66"/>
              </a:gs>
              <a:gs pos="100000">
                <a:srgbClr val="FFFFFF"/>
              </a:gs>
            </a:gsLst>
            <a:path path="circle">
              <a:fillToRect l="50000" t="50000" r="50000" b="50000"/>
            </a:path>
            <a:tileRect/>
          </a:gradFill>
          <a:ln w="9525">
            <a:solidFill>
              <a:srgbClr val="FFFF66"/>
            </a:solidFill>
            <a:round/>
            <a:headEnd/>
            <a:tailEnd/>
          </a:ln>
          <a:effectLst>
            <a:glow rad="101600">
              <a:srgbClr val="FFFEE7">
                <a:alpha val="75000"/>
              </a:srgbClr>
            </a:glow>
          </a:effectLst>
          <a:scene3d>
            <a:camera prst="orthographicFront"/>
            <a:lightRig rig="threePt" dir="t"/>
          </a:scene3d>
          <a:sp3d>
            <a:bevelT w="114300" prst="artDeco"/>
            <a:bevelB w="114300" prst="artDeco"/>
          </a:sp3d>
        </p:spPr>
        <p:txBody>
          <a:bodyPr>
            <a:prstTxWarp prst="textNoShape">
              <a:avLst/>
            </a:prstTxWarp>
          </a:bodyPr>
          <a:lstStyle/>
          <a:p>
            <a:endParaRPr lang="en-US">
              <a:latin typeface="+mj-lt"/>
            </a:endParaRPr>
          </a:p>
        </p:txBody>
      </p:sp>
      <p:sp>
        <p:nvSpPr>
          <p:cNvPr id="9219" name="Rectangle 3"/>
          <p:cNvSpPr>
            <a:spLocks noGrp="1" noChangeArrowheads="1"/>
          </p:cNvSpPr>
          <p:nvPr>
            <p:ph type="ctrTitle"/>
          </p:nvPr>
        </p:nvSpPr>
        <p:spPr>
          <a:xfrm>
            <a:off x="1371600" y="1511300"/>
            <a:ext cx="6400800" cy="2273300"/>
          </a:xfrm>
          <a:effectLst>
            <a:outerShdw blurRad="63500" dist="46662" dir="2115817" algn="ctr" rotWithShape="0">
              <a:schemeClr val="bg2">
                <a:alpha val="74998"/>
              </a:schemeClr>
            </a:outerShdw>
          </a:effectLst>
        </p:spPr>
        <p:txBody>
          <a:bodyPr/>
          <a:lstStyle>
            <a:lvl1pPr>
              <a:defRPr>
                <a:solidFill>
                  <a:srgbClr val="0000FF"/>
                </a:solidFill>
                <a:latin typeface="+mj-lt"/>
              </a:defRPr>
            </a:lvl1pPr>
          </a:lstStyle>
          <a:p>
            <a:r>
              <a:rPr lang="ja-JP" altLang="en-US" noProof="0" dirty="0" smtClean="0"/>
              <a:t>マスタ</a:t>
            </a:r>
            <a:r>
              <a:rPr lang="en-US" altLang="ja-JP" noProof="0" dirty="0" smtClean="0"/>
              <a:t> </a:t>
            </a:r>
            <a:r>
              <a:rPr lang="ja-JP" altLang="en-US" noProof="0" dirty="0" smtClean="0"/>
              <a:t>タイトルの書式設定</a:t>
            </a:r>
            <a:endParaRPr lang="en-US" altLang="ja-JP" noProof="0" dirty="0"/>
          </a:p>
        </p:txBody>
      </p:sp>
      <p:sp>
        <p:nvSpPr>
          <p:cNvPr id="9220" name="Rectangle 4"/>
          <p:cNvSpPr>
            <a:spLocks noGrp="1" noChangeArrowheads="1"/>
          </p:cNvSpPr>
          <p:nvPr>
            <p:ph type="subTitle" idx="1"/>
          </p:nvPr>
        </p:nvSpPr>
        <p:spPr>
          <a:xfrm>
            <a:off x="1549400" y="4051300"/>
            <a:ext cx="6032500" cy="1003300"/>
          </a:xfrm>
        </p:spPr>
        <p:txBody>
          <a:bodyPr/>
          <a:lstStyle>
            <a:lvl1pPr marL="0" indent="0" algn="ctr">
              <a:defRPr sz="2000"/>
            </a:lvl1pPr>
          </a:lstStyle>
          <a:p>
            <a:r>
              <a:rPr lang="ja-JP" altLang="en-US"/>
              <a:t>マスタ</a:t>
            </a:r>
            <a:r>
              <a:rPr lang="en-US" altLang="ja-JP"/>
              <a:t> </a:t>
            </a:r>
            <a:r>
              <a:rPr lang="ja-JP" altLang="en-US"/>
              <a:t>サブタイトルの書式設定</a:t>
            </a:r>
            <a:endParaRPr lang="en-US" altLang="ja-JP"/>
          </a:p>
        </p:txBody>
      </p:sp>
      <p:sp>
        <p:nvSpPr>
          <p:cNvPr id="9221" name="Rectangle 5"/>
          <p:cNvSpPr>
            <a:spLocks noGrp="1" noChangeArrowheads="1"/>
          </p:cNvSpPr>
          <p:nvPr>
            <p:ph type="dt" sz="half" idx="2"/>
          </p:nvPr>
        </p:nvSpPr>
        <p:spPr>
          <a:xfrm>
            <a:off x="1378367" y="6375401"/>
            <a:ext cx="1728894" cy="330200"/>
          </a:xfrm>
        </p:spPr>
        <p:txBody>
          <a:bodyPr/>
          <a:lstStyle>
            <a:lvl1pPr>
              <a:defRPr sz="1400" b="1" i="0">
                <a:solidFill>
                  <a:srgbClr val="0000FF"/>
                </a:solidFill>
                <a:effectLst/>
              </a:defRPr>
            </a:lvl1pPr>
          </a:lstStyle>
          <a:p>
            <a:r>
              <a:rPr lang="en-US" altLang="ja-JP" smtClean="0"/>
              <a:t>E.C. Aschenauer</a:t>
            </a:r>
            <a:endParaRPr lang="en-US" altLang="ja-JP" dirty="0"/>
          </a:p>
        </p:txBody>
      </p:sp>
      <p:sp>
        <p:nvSpPr>
          <p:cNvPr id="9222" name="Rectangle 6"/>
          <p:cNvSpPr>
            <a:spLocks noGrp="1" noChangeArrowheads="1"/>
          </p:cNvSpPr>
          <p:nvPr>
            <p:ph type="ftr" sz="quarter" idx="3"/>
          </p:nvPr>
        </p:nvSpPr>
        <p:spPr>
          <a:xfrm>
            <a:off x="3124200" y="6375400"/>
            <a:ext cx="4978400" cy="381000"/>
          </a:xfrm>
        </p:spPr>
        <p:txBody>
          <a:bodyPr/>
          <a:lstStyle>
            <a:lvl1pPr>
              <a:defRPr sz="1400" b="1" i="0">
                <a:solidFill>
                  <a:srgbClr val="FF00FF"/>
                </a:solidFill>
                <a:effectLst/>
              </a:defRPr>
            </a:lvl1pPr>
          </a:lstStyle>
          <a:p>
            <a:r>
              <a:rPr lang="en-US" altLang="ja-JP" smtClean="0"/>
              <a:t>DIS-2013, Marseille</a:t>
            </a:r>
            <a:endParaRPr lang="en-US" altLang="ja-JP" dirty="0"/>
          </a:p>
        </p:txBody>
      </p:sp>
      <p:sp>
        <p:nvSpPr>
          <p:cNvPr id="9223" name="Rectangle 7"/>
          <p:cNvSpPr>
            <a:spLocks noGrp="1" noChangeArrowheads="1"/>
          </p:cNvSpPr>
          <p:nvPr>
            <p:ph type="sldNum" sz="quarter" idx="4"/>
          </p:nvPr>
        </p:nvSpPr>
        <p:spPr>
          <a:xfrm>
            <a:off x="8115300" y="6375400"/>
            <a:ext cx="571500" cy="292100"/>
          </a:xfrm>
        </p:spPr>
        <p:txBody>
          <a:bodyPr/>
          <a:lstStyle>
            <a:lvl1pPr>
              <a:defRPr sz="1400" b="0" i="0">
                <a:solidFill>
                  <a:srgbClr val="0000FF"/>
                </a:solidFill>
                <a:effectLst/>
              </a:defRPr>
            </a:lvl1pPr>
          </a:lstStyle>
          <a:p>
            <a:fld id="{684DC042-DA42-6A4D-AE89-46F8D07AA4EE}" type="slidenum">
              <a:rPr lang="en-US" altLang="ja-JP" smtClean="0"/>
              <a:pPr/>
              <a:t>‹#›</a:t>
            </a:fld>
            <a:endParaRPr lang="en-US" altLang="ja-JP" dirty="0"/>
          </a:p>
        </p:txBody>
      </p:sp>
      <p:grpSp>
        <p:nvGrpSpPr>
          <p:cNvPr id="31" name="Group 30"/>
          <p:cNvGrpSpPr/>
          <p:nvPr userDrawn="1"/>
        </p:nvGrpSpPr>
        <p:grpSpPr>
          <a:xfrm>
            <a:off x="195263" y="228600"/>
            <a:ext cx="3787775" cy="1722438"/>
            <a:chOff x="195263" y="228600"/>
            <a:chExt cx="3787775" cy="1722438"/>
          </a:xfrm>
          <a:effectLst>
            <a:glow rad="101600">
              <a:schemeClr val="bg1">
                <a:lumMod val="85000"/>
                <a:alpha val="75000"/>
              </a:schemeClr>
            </a:glow>
          </a:effectLst>
        </p:grpSpPr>
        <p:sp>
          <p:nvSpPr>
            <p:cNvPr id="9225" name="Freeform 9"/>
            <p:cNvSpPr>
              <a:spLocks/>
            </p:cNvSpPr>
            <p:nvPr userDrawn="1"/>
          </p:nvSpPr>
          <p:spPr bwMode="auto">
            <a:xfrm>
              <a:off x="280988" y="280988"/>
              <a:ext cx="3571875" cy="1614488"/>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prstTxWarp prst="textNoShape">
                <a:avLst/>
              </a:prstTxWarp>
            </a:bodyPr>
            <a:lstStyle/>
            <a:p>
              <a:endParaRPr lang="en-US"/>
            </a:p>
          </p:txBody>
        </p:sp>
        <p:sp>
          <p:nvSpPr>
            <p:cNvPr id="9226" name="Freeform 10"/>
            <p:cNvSpPr>
              <a:spLocks/>
            </p:cNvSpPr>
            <p:nvPr userDrawn="1"/>
          </p:nvSpPr>
          <p:spPr bwMode="auto">
            <a:xfrm>
              <a:off x="304800" y="228600"/>
              <a:ext cx="3562350" cy="1598613"/>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gradFill flip="none" rotWithShape="1">
              <a:gsLst>
                <a:gs pos="0">
                  <a:srgbClr val="FF00FF"/>
                </a:gs>
                <a:gs pos="100000">
                  <a:srgbClr val="FFFFFF"/>
                </a:gs>
              </a:gsLst>
              <a:path path="shape">
                <a:fillToRect l="50000" t="50000" r="50000" b="50000"/>
              </a:path>
              <a:tileRect/>
            </a:gradFill>
            <a:ln w="9525">
              <a:noFill/>
              <a:round/>
              <a:headEnd/>
              <a:tailEnd/>
            </a:ln>
          </p:spPr>
          <p:txBody>
            <a:bodyPr>
              <a:prstTxWarp prst="textNoShape">
                <a:avLst/>
              </a:prstTxWarp>
            </a:bodyPr>
            <a:lstStyle/>
            <a:p>
              <a:endParaRPr lang="en-US"/>
            </a:p>
          </p:txBody>
        </p:sp>
        <p:sp>
          <p:nvSpPr>
            <p:cNvPr id="9227" name="Freeform 11"/>
            <p:cNvSpPr>
              <a:spLocks/>
            </p:cNvSpPr>
            <p:nvPr userDrawn="1"/>
          </p:nvSpPr>
          <p:spPr bwMode="auto">
            <a:xfrm>
              <a:off x="752476" y="457200"/>
              <a:ext cx="2362200" cy="1458913"/>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endParaRPr lang="en-US"/>
            </a:p>
          </p:txBody>
        </p:sp>
        <p:grpSp>
          <p:nvGrpSpPr>
            <p:cNvPr id="9228" name="Group 12"/>
            <p:cNvGrpSpPr>
              <a:grpSpLocks/>
            </p:cNvGrpSpPr>
            <p:nvPr userDrawn="1"/>
          </p:nvGrpSpPr>
          <p:grpSpPr bwMode="auto">
            <a:xfrm>
              <a:off x="195263" y="234950"/>
              <a:ext cx="3787775" cy="1716088"/>
              <a:chOff x="123" y="148"/>
              <a:chExt cx="2386" cy="1081"/>
            </a:xfrm>
          </p:grpSpPr>
          <p:sp>
            <p:nvSpPr>
              <p:cNvPr id="9229" name="Freeform 13"/>
              <p:cNvSpPr>
                <a:spLocks/>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9230" name="Freeform 14"/>
              <p:cNvSpPr>
                <a:spLocks/>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9231" name="Freeform 15"/>
              <p:cNvSpPr>
                <a:spLocks/>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9232" name="Freeform 16"/>
              <p:cNvSpPr>
                <a:spLocks/>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9233" name="Freeform 17"/>
              <p:cNvSpPr>
                <a:spLocks/>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endParaRPr lang="en-US"/>
              </a:p>
            </p:txBody>
          </p:sp>
        </p:grpSp>
      </p:grpSp>
      <p:grpSp>
        <p:nvGrpSpPr>
          <p:cNvPr id="33" name="Group 32"/>
          <p:cNvGrpSpPr/>
          <p:nvPr userDrawn="1"/>
        </p:nvGrpSpPr>
        <p:grpSpPr>
          <a:xfrm>
            <a:off x="7848600" y="4343400"/>
            <a:ext cx="742950" cy="1058863"/>
            <a:chOff x="7848600" y="4343400"/>
            <a:chExt cx="742950" cy="1058863"/>
          </a:xfrm>
        </p:grpSpPr>
        <p:sp>
          <p:nvSpPr>
            <p:cNvPr id="9235" name="Freeform 19"/>
            <p:cNvSpPr>
              <a:spLocks/>
            </p:cNvSpPr>
            <p:nvPr userDrawn="1"/>
          </p:nvSpPr>
          <p:spPr bwMode="auto">
            <a:xfrm rot="7320404">
              <a:off x="7793037" y="4660900"/>
              <a:ext cx="998538" cy="465138"/>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headEnd/>
              <a:tailEnd/>
            </a:ln>
          </p:spPr>
          <p:txBody>
            <a:bodyPr>
              <a:prstTxWarp prst="textNoShape">
                <a:avLst/>
              </a:prstTxWarp>
            </a:bodyPr>
            <a:lstStyle/>
            <a:p>
              <a:endParaRPr lang="en-US"/>
            </a:p>
          </p:txBody>
        </p:sp>
        <p:sp>
          <p:nvSpPr>
            <p:cNvPr id="9236" name="Freeform 20"/>
            <p:cNvSpPr>
              <a:spLocks/>
            </p:cNvSpPr>
            <p:nvPr userDrawn="1"/>
          </p:nvSpPr>
          <p:spPr bwMode="auto">
            <a:xfrm rot="7320404">
              <a:off x="7767637" y="4640263"/>
              <a:ext cx="995363" cy="460375"/>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rgbClr val="0000FF"/>
            </a:solidFill>
            <a:ln w="9525">
              <a:noFill/>
              <a:round/>
              <a:headEnd/>
              <a:tailEnd/>
            </a:ln>
          </p:spPr>
          <p:txBody>
            <a:bodyPr>
              <a:prstTxWarp prst="textNoShape">
                <a:avLst/>
              </a:prstTxWarp>
            </a:bodyPr>
            <a:lstStyle/>
            <a:p>
              <a:endParaRPr lang="en-US"/>
            </a:p>
          </p:txBody>
        </p:sp>
        <p:sp>
          <p:nvSpPr>
            <p:cNvPr id="9237" name="Freeform 21"/>
            <p:cNvSpPr>
              <a:spLocks/>
            </p:cNvSpPr>
            <p:nvPr userDrawn="1"/>
          </p:nvSpPr>
          <p:spPr bwMode="auto">
            <a:xfrm rot="7320404">
              <a:off x="7937500" y="4622800"/>
              <a:ext cx="660400" cy="420688"/>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endParaRPr lang="en-US"/>
            </a:p>
          </p:txBody>
        </p:sp>
        <p:grpSp>
          <p:nvGrpSpPr>
            <p:cNvPr id="9238" name="Group 22"/>
            <p:cNvGrpSpPr>
              <a:grpSpLocks/>
            </p:cNvGrpSpPr>
            <p:nvPr userDrawn="1"/>
          </p:nvGrpSpPr>
          <p:grpSpPr bwMode="auto">
            <a:xfrm>
              <a:off x="7848600" y="4343400"/>
              <a:ext cx="742950" cy="1058863"/>
              <a:chOff x="4986" y="2752"/>
              <a:chExt cx="468" cy="667"/>
            </a:xfrm>
          </p:grpSpPr>
          <p:sp>
            <p:nvSpPr>
              <p:cNvPr id="9239" name="Freeform 23"/>
              <p:cNvSpPr>
                <a:spLocks/>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9240" name="Freeform 24"/>
              <p:cNvSpPr>
                <a:spLocks/>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9241" name="Freeform 25"/>
              <p:cNvSpPr>
                <a:spLocks/>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9242" name="Freeform 26"/>
              <p:cNvSpPr>
                <a:spLocks/>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9243" name="Freeform 27"/>
              <p:cNvSpPr>
                <a:spLocks/>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endParaRPr lang="en-US"/>
              </a:p>
            </p:txBody>
          </p:sp>
        </p:grpSp>
      </p:grpSp>
      <p:sp>
        <p:nvSpPr>
          <p:cNvPr id="9244" name="Freeform 28"/>
          <p:cNvSpPr>
            <a:spLocks/>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gradFill flip="none" rotWithShape="1">
              <a:gsLst>
                <a:gs pos="0">
                  <a:srgbClr val="0000FF"/>
                </a:gs>
                <a:gs pos="100000">
                  <a:srgbClr val="FFFFFF"/>
                </a:gs>
              </a:gsLst>
              <a:lin ang="0" scaled="1"/>
              <a:tileRect/>
            </a:gradFill>
            <a:prstDash val="solid"/>
            <a:round/>
            <a:headEnd/>
            <a:tailEnd/>
          </a:ln>
          <a:effectLst/>
        </p:spPr>
        <p:txBody>
          <a:bodyPr>
            <a:prstTxWarp prst="textNoShape">
              <a:avLst/>
            </a:prstTxWarp>
          </a:bodyPr>
          <a:lstStyle/>
          <a:p>
            <a:endParaRPr lang="en-US"/>
          </a:p>
        </p:txBody>
      </p:sp>
      <p:sp>
        <p:nvSpPr>
          <p:cNvPr id="9245" name="Freeform 29"/>
          <p:cNvSpPr>
            <a:spLocks/>
          </p:cNvSpPr>
          <p:nvPr/>
        </p:nvSpPr>
        <p:spPr bwMode="auto">
          <a:xfrm>
            <a:off x="3886200" y="19050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gradFill flip="none" rotWithShape="1">
              <a:gsLst>
                <a:gs pos="0">
                  <a:srgbClr val="FF00FF"/>
                </a:gs>
                <a:gs pos="100000">
                  <a:srgbClr val="FFFFFF"/>
                </a:gs>
              </a:gsLst>
              <a:lin ang="0" scaled="1"/>
              <a:tileRect/>
            </a:gradFill>
            <a:round/>
            <a:headEnd/>
            <a:tailEnd/>
          </a:ln>
          <a:effectLst/>
        </p:spPr>
        <p:txBody>
          <a:bodyPr>
            <a:prstTxWarp prst="textNoShape">
              <a:avLst/>
            </a:prstTxWarp>
          </a:bodyPr>
          <a:lstStyle/>
          <a:p>
            <a:endParaRPr lang="en-US" dirty="0">
              <a:solidFill>
                <a:srgbClr val="FF00FF"/>
              </a:solidFill>
            </a:endParaRPr>
          </a:p>
        </p:txBody>
      </p:sp>
      <p:pic>
        <p:nvPicPr>
          <p:cNvPr id="32" name="Picture 31" descr="bnl-logo.jpg"/>
          <p:cNvPicPr>
            <a:picLocks noChangeAspect="1"/>
          </p:cNvPicPr>
          <p:nvPr/>
        </p:nvPicPr>
        <p:blipFill>
          <a:blip r:embed="rId2"/>
          <a:stretch>
            <a:fillRect/>
          </a:stretch>
        </p:blipFill>
        <p:spPr>
          <a:xfrm>
            <a:off x="254000" y="6311900"/>
            <a:ext cx="1207008" cy="44196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a:prstGeom prst="rect">
            <a:avLst/>
          </a:prstGeom>
        </p:spPr>
        <p:txBody>
          <a:bodyPr/>
          <a:lstStyle>
            <a:lvl1pPr>
              <a:defRPr>
                <a:solidFill>
                  <a:srgbClr val="000090"/>
                </a:solidFill>
                <a:latin typeface="Comic Sans MS"/>
                <a:cs typeface="Comic Sans MS"/>
              </a:defRPr>
            </a:lvl1p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rtlCol="0">
            <a:normAutofit/>
          </a:bodyPr>
          <a:lstStyle>
            <a:lvl1pPr>
              <a:defRPr>
                <a:solidFill>
                  <a:srgbClr val="000090"/>
                </a:solidFill>
                <a:latin typeface="Comic Sans MS"/>
                <a:cs typeface="Comic Sans MS"/>
              </a:defRPr>
            </a:lvl1pPr>
          </a:lstStyle>
          <a:p>
            <a:pPr lvl="0"/>
            <a:endParaRPr lang="en-US" noProof="0"/>
          </a:p>
        </p:txBody>
      </p:sp>
      <p:sp>
        <p:nvSpPr>
          <p:cNvPr id="4" name="Footer Placeholder 1"/>
          <p:cNvSpPr>
            <a:spLocks noGrp="1"/>
          </p:cNvSpPr>
          <p:nvPr>
            <p:ph type="ftr" sz="quarter" idx="3"/>
          </p:nvPr>
        </p:nvSpPr>
        <p:spPr>
          <a:xfrm>
            <a:off x="3454400" y="6508750"/>
            <a:ext cx="5588000" cy="365125"/>
          </a:xfrm>
          <a:prstGeom prst="rect">
            <a:avLst/>
          </a:prstGeom>
        </p:spPr>
        <p:txBody>
          <a:bodyPr vert="horz" lIns="91440" tIns="45720" rIns="91440" bIns="45720" rtlCol="0" anchor="ctr"/>
          <a:lstStyle>
            <a:lvl1pPr algn="ctr">
              <a:defRPr sz="1200">
                <a:solidFill>
                  <a:srgbClr val="000090"/>
                </a:solidFill>
              </a:defRPr>
            </a:lvl1pPr>
          </a:lstStyle>
          <a:p>
            <a:pPr algn="l"/>
            <a:r>
              <a:rPr lang="en-US" smtClean="0"/>
              <a:t>DIS-2013, Marseille</a:t>
            </a:r>
            <a:endParaRPr lang="en-US" dirty="0"/>
          </a:p>
        </p:txBody>
      </p:sp>
    </p:spTree>
    <p:extLst>
      <p:ext uri="{BB962C8B-B14F-4D97-AF65-F5344CB8AC3E}">
        <p14:creationId xmlns:p14="http://schemas.microsoft.com/office/powerpoint/2010/main" val="7858695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smtClean="0"/>
            </a:lvl1pPr>
          </a:lstStyle>
          <a:p>
            <a:r>
              <a:rPr lang="en-US" altLang="ja-JP" smtClean="0"/>
              <a:t>E.C. Aschenauer</a:t>
            </a:r>
            <a:endParaRPr lang="en-US" altLang="ja-JP"/>
          </a:p>
        </p:txBody>
      </p:sp>
      <p:sp>
        <p:nvSpPr>
          <p:cNvPr id="5" name="Footer Placeholder 4"/>
          <p:cNvSpPr>
            <a:spLocks noGrp="1"/>
          </p:cNvSpPr>
          <p:nvPr>
            <p:ph type="ftr" sz="quarter" idx="11"/>
          </p:nvPr>
        </p:nvSpPr>
        <p:spPr/>
        <p:txBody>
          <a:bodyPr/>
          <a:lstStyle>
            <a:lvl1pPr>
              <a:defRPr smtClean="0"/>
            </a:lvl1pPr>
          </a:lstStyle>
          <a:p>
            <a:r>
              <a:rPr lang="en-US" altLang="ja-JP" smtClean="0"/>
              <a:t>DIS-2013, Marseille</a:t>
            </a:r>
            <a:endParaRPr lang="en-US" altLang="ja-JP"/>
          </a:p>
        </p:txBody>
      </p:sp>
      <p:sp>
        <p:nvSpPr>
          <p:cNvPr id="6" name="Slide Number Placeholder 5"/>
          <p:cNvSpPr>
            <a:spLocks noGrp="1"/>
          </p:cNvSpPr>
          <p:nvPr>
            <p:ph type="sldNum" sz="quarter" idx="12"/>
          </p:nvPr>
        </p:nvSpPr>
        <p:spPr/>
        <p:txBody>
          <a:bodyPr/>
          <a:lstStyle>
            <a:lvl1pPr>
              <a:defRPr smtClean="0"/>
            </a:lvl1pPr>
          </a:lstStyle>
          <a:p>
            <a:fld id="{A7B1A700-7212-524C-82CA-F704C367C37F}" type="slidenum">
              <a:rPr lang="en-US" altLang="ja-JP"/>
              <a:pPr/>
              <a:t>‹#›</a:t>
            </a:fld>
            <a:endParaRPr lang="en-US" altLang="ja-JP"/>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1735669" y="6485467"/>
            <a:ext cx="1439332" cy="262467"/>
          </a:xfrm>
        </p:spPr>
        <p:txBody>
          <a:bodyPr/>
          <a:lstStyle>
            <a:lvl1pPr>
              <a:defRPr smtClean="0">
                <a:solidFill>
                  <a:srgbClr val="0000FF"/>
                </a:solidFill>
              </a:defRPr>
            </a:lvl1pPr>
          </a:lstStyle>
          <a:p>
            <a:r>
              <a:rPr lang="en-US" altLang="ja-JP" smtClean="0"/>
              <a:t>E.C. Aschenauer</a:t>
            </a:r>
            <a:endParaRPr lang="en-US" altLang="ja-JP" dirty="0"/>
          </a:p>
        </p:txBody>
      </p:sp>
      <p:sp>
        <p:nvSpPr>
          <p:cNvPr id="5" name="Footer Placeholder 4"/>
          <p:cNvSpPr>
            <a:spLocks noGrp="1"/>
          </p:cNvSpPr>
          <p:nvPr>
            <p:ph type="ftr" sz="quarter" idx="11"/>
          </p:nvPr>
        </p:nvSpPr>
        <p:spPr/>
        <p:txBody>
          <a:bodyPr/>
          <a:lstStyle>
            <a:lvl1pPr>
              <a:defRPr smtClean="0">
                <a:solidFill>
                  <a:srgbClr val="FF00FF"/>
                </a:solidFill>
              </a:defRPr>
            </a:lvl1pPr>
          </a:lstStyle>
          <a:p>
            <a:r>
              <a:rPr lang="en-US" altLang="ja-JP" smtClean="0"/>
              <a:t>DIS-2013, Marseille</a:t>
            </a:r>
            <a:endParaRPr lang="en-US" altLang="ja-JP" dirty="0"/>
          </a:p>
        </p:txBody>
      </p:sp>
      <p:sp>
        <p:nvSpPr>
          <p:cNvPr id="6" name="Slide Number Placeholder 5"/>
          <p:cNvSpPr>
            <a:spLocks noGrp="1"/>
          </p:cNvSpPr>
          <p:nvPr>
            <p:ph type="sldNum" sz="quarter" idx="12"/>
          </p:nvPr>
        </p:nvSpPr>
        <p:spPr/>
        <p:txBody>
          <a:bodyPr/>
          <a:lstStyle>
            <a:lvl1pPr>
              <a:defRPr smtClean="0">
                <a:solidFill>
                  <a:srgbClr val="0000FF"/>
                </a:solidFill>
              </a:defRPr>
            </a:lvl1pPr>
          </a:lstStyle>
          <a:p>
            <a:fld id="{5C1AF64A-CB62-3D4B-9CBC-C26B9FF18E2B}" type="slidenum">
              <a:rPr lang="en-US" altLang="ja-JP" smtClean="0"/>
              <a:pPr/>
              <a:t>‹#›</a:t>
            </a:fld>
            <a:endParaRPr lang="en-US" altLang="ja-JP"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7" name="Picture 6" descr="picture.outlook.eps"/>
          <p:cNvPicPr>
            <a:picLocks noChangeAspect="1"/>
          </p:cNvPicPr>
          <p:nvPr userDrawn="1"/>
        </p:nvPicPr>
        <p:blipFill>
          <a:blip r:embed="rId2"/>
          <a:srcRect l="4049" t="8240" b="1648"/>
          <a:stretch>
            <a:fillRect/>
          </a:stretch>
        </p:blipFill>
        <p:spPr>
          <a:xfrm>
            <a:off x="7112824" y="0"/>
            <a:ext cx="1492758" cy="688942"/>
          </a:xfrm>
          <a:prstGeom prst="rect">
            <a:avLst/>
          </a:prstGeom>
        </p:spPr>
      </p:pic>
      <p:sp>
        <p:nvSpPr>
          <p:cNvPr id="3" name="Content Placeholder 2"/>
          <p:cNvSpPr>
            <a:spLocks noGrp="1"/>
          </p:cNvSpPr>
          <p:nvPr>
            <p:ph idx="1"/>
          </p:nvPr>
        </p:nvSpPr>
        <p:spPr>
          <a:xfrm>
            <a:off x="127000" y="806450"/>
            <a:ext cx="8855075" cy="5616575"/>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1735669" y="6574367"/>
            <a:ext cx="1439332" cy="262467"/>
          </a:xfrm>
        </p:spPr>
        <p:txBody>
          <a:bodyPr/>
          <a:lstStyle>
            <a:lvl1pPr>
              <a:defRPr smtClean="0">
                <a:solidFill>
                  <a:srgbClr val="0000FF"/>
                </a:solidFill>
              </a:defRPr>
            </a:lvl1pPr>
          </a:lstStyle>
          <a:p>
            <a:r>
              <a:rPr lang="en-US" altLang="ja-JP" smtClean="0"/>
              <a:t>E.C. Aschenauer</a:t>
            </a:r>
            <a:endParaRPr lang="en-US" altLang="ja-JP" dirty="0"/>
          </a:p>
        </p:txBody>
      </p:sp>
      <p:sp>
        <p:nvSpPr>
          <p:cNvPr id="5" name="Footer Placeholder 4"/>
          <p:cNvSpPr>
            <a:spLocks noGrp="1"/>
          </p:cNvSpPr>
          <p:nvPr>
            <p:ph type="ftr" sz="quarter" idx="11"/>
          </p:nvPr>
        </p:nvSpPr>
        <p:spPr>
          <a:xfrm>
            <a:off x="3251201" y="6565900"/>
            <a:ext cx="4902200" cy="228600"/>
          </a:xfrm>
        </p:spPr>
        <p:txBody>
          <a:bodyPr/>
          <a:lstStyle>
            <a:lvl1pPr>
              <a:defRPr smtClean="0">
                <a:solidFill>
                  <a:srgbClr val="FF00FF"/>
                </a:solidFill>
              </a:defRPr>
            </a:lvl1pPr>
          </a:lstStyle>
          <a:p>
            <a:r>
              <a:rPr lang="en-US" altLang="ja-JP" smtClean="0"/>
              <a:t>DIS-2013, Marseille</a:t>
            </a:r>
            <a:endParaRPr lang="en-US" altLang="ja-JP" dirty="0"/>
          </a:p>
        </p:txBody>
      </p:sp>
      <p:sp>
        <p:nvSpPr>
          <p:cNvPr id="6" name="Slide Number Placeholder 5"/>
          <p:cNvSpPr>
            <a:spLocks noGrp="1"/>
          </p:cNvSpPr>
          <p:nvPr>
            <p:ph type="sldNum" sz="quarter" idx="12"/>
          </p:nvPr>
        </p:nvSpPr>
        <p:spPr/>
        <p:txBody>
          <a:bodyPr/>
          <a:lstStyle>
            <a:lvl1pPr>
              <a:defRPr smtClean="0">
                <a:solidFill>
                  <a:srgbClr val="0000FF"/>
                </a:solidFill>
              </a:defRPr>
            </a:lvl1pPr>
          </a:lstStyle>
          <a:p>
            <a:fld id="{5C1AF64A-CB62-3D4B-9CBC-C26B9FF18E2B}" type="slidenum">
              <a:rPr lang="en-US" altLang="ja-JP" smtClean="0"/>
              <a:pPr/>
              <a:t>‹#›</a:t>
            </a:fld>
            <a:endParaRPr lang="en-US" altLang="ja-JP" dirty="0"/>
          </a:p>
        </p:txBody>
      </p:sp>
      <p:grpSp>
        <p:nvGrpSpPr>
          <p:cNvPr id="10" name="Group 60"/>
          <p:cNvGrpSpPr>
            <a:grpSpLocks/>
          </p:cNvGrpSpPr>
          <p:nvPr userDrawn="1"/>
        </p:nvGrpSpPr>
        <p:grpSpPr bwMode="auto">
          <a:xfrm rot="5400000">
            <a:off x="4086225" y="-3648075"/>
            <a:ext cx="431800" cy="8604250"/>
            <a:chOff x="5468" y="1333"/>
            <a:chExt cx="243" cy="2714"/>
          </a:xfrm>
        </p:grpSpPr>
        <p:sp>
          <p:nvSpPr>
            <p:cNvPr id="11" name="Freeform 61"/>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gradFill flip="none" rotWithShape="1">
              <a:gsLst>
                <a:gs pos="0">
                  <a:srgbClr val="0000FF"/>
                </a:gs>
                <a:gs pos="100000">
                  <a:srgbClr val="FFFFFF"/>
                </a:gs>
              </a:gsLst>
              <a:lin ang="0" scaled="1"/>
              <a:tileRect/>
            </a:gradFill>
            <a:ln w="9525">
              <a:noFill/>
              <a:round/>
              <a:headEnd/>
              <a:tailEnd/>
            </a:ln>
          </p:spPr>
          <p:txBody>
            <a:bodyPr>
              <a:prstTxWarp prst="textNoShape">
                <a:avLst/>
              </a:prstTxWarp>
            </a:bodyPr>
            <a:lstStyle/>
            <a:p>
              <a:endParaRPr lang="en-US"/>
            </a:p>
          </p:txBody>
        </p:sp>
        <p:sp>
          <p:nvSpPr>
            <p:cNvPr id="12" name="Freeform 62"/>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gradFill flip="none" rotWithShape="1">
              <a:gsLst>
                <a:gs pos="0">
                  <a:srgbClr val="0000FF"/>
                </a:gs>
                <a:gs pos="100000">
                  <a:srgbClr val="FFFFFF"/>
                </a:gs>
              </a:gsLst>
              <a:lin ang="0" scaled="1"/>
              <a:tileRect/>
            </a:gradFill>
            <a:ln w="9525">
              <a:noFill/>
              <a:round/>
              <a:headEnd/>
              <a:tailEnd/>
            </a:ln>
          </p:spPr>
          <p:txBody>
            <a:bodyPr>
              <a:prstTxWarp prst="textNoShape">
                <a:avLst/>
              </a:prstTxWarp>
            </a:bodyPr>
            <a:lstStyle/>
            <a:p>
              <a:endParaRPr lang="en-US"/>
            </a:p>
          </p:txBody>
        </p:sp>
      </p:grpSp>
      <p:sp>
        <p:nvSpPr>
          <p:cNvPr id="2" name="Title 1"/>
          <p:cNvSpPr>
            <a:spLocks noGrp="1"/>
          </p:cNvSpPr>
          <p:nvPr>
            <p:ph type="title"/>
          </p:nvPr>
        </p:nvSpPr>
        <p:spPr>
          <a:xfrm>
            <a:off x="558800" y="0"/>
            <a:ext cx="6540500" cy="592138"/>
          </a:xfrm>
        </p:spPr>
        <p:txBody>
          <a:bodyPr/>
          <a:lstStyle/>
          <a:p>
            <a:r>
              <a:rPr lang="en-US" dirty="0" smtClean="0"/>
              <a:t>Click to edit Master title style</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smtClean="0"/>
            </a:lvl1p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lvl1pPr>
              <a:defRPr smtClean="0"/>
            </a:lvl1p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lvl1pPr>
              <a:defRPr smtClean="0"/>
            </a:lvl1pPr>
          </a:lstStyle>
          <a:p>
            <a:fld id="{1EC7F85B-340E-9941-AF39-030851572DD6}" type="slidenum">
              <a:rPr lang="en-US" altLang="ja-JP"/>
              <a:pPr/>
              <a:t>‹#›</a:t>
            </a:fld>
            <a:endParaRPr lang="en-US" altLang="ja-JP"/>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smtClean="0"/>
            </a:lvl1p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lvl1pPr>
              <a:defRPr smtClean="0"/>
            </a:lvl1p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lvl1pPr>
              <a:defRPr smtClean="0"/>
            </a:lvl1pPr>
          </a:lstStyle>
          <a:p>
            <a:fld id="{1EC7F85B-340E-9941-AF39-030851572DD6}" type="slidenum">
              <a:rPr lang="en-US" altLang="ja-JP"/>
              <a:pPr/>
              <a:t>‹#›</a:t>
            </a:fld>
            <a:endParaRPr lang="en-US" altLang="ja-JP"/>
          </a:p>
        </p:txBody>
      </p:sp>
      <p:grpSp>
        <p:nvGrpSpPr>
          <p:cNvPr id="8" name="Group 60"/>
          <p:cNvGrpSpPr>
            <a:grpSpLocks/>
          </p:cNvGrpSpPr>
          <p:nvPr userDrawn="1"/>
        </p:nvGrpSpPr>
        <p:grpSpPr bwMode="auto">
          <a:xfrm rot="5400000">
            <a:off x="4086225" y="-3660775"/>
            <a:ext cx="431800" cy="8604250"/>
            <a:chOff x="5468" y="1333"/>
            <a:chExt cx="243" cy="2714"/>
          </a:xfrm>
        </p:grpSpPr>
        <p:sp>
          <p:nvSpPr>
            <p:cNvPr id="9" name="Freeform 61"/>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gradFill flip="none" rotWithShape="1">
              <a:gsLst>
                <a:gs pos="0">
                  <a:srgbClr val="0000FF"/>
                </a:gs>
                <a:gs pos="100000">
                  <a:srgbClr val="FFFFFF"/>
                </a:gs>
              </a:gsLst>
              <a:lin ang="0" scaled="1"/>
              <a:tileRect/>
            </a:gradFill>
            <a:ln w="9525">
              <a:noFill/>
              <a:round/>
              <a:headEnd/>
              <a:tailEnd/>
            </a:ln>
          </p:spPr>
          <p:txBody>
            <a:bodyPr>
              <a:prstTxWarp prst="textNoShape">
                <a:avLst/>
              </a:prstTxWarp>
            </a:bodyPr>
            <a:lstStyle/>
            <a:p>
              <a:endParaRPr lang="en-US"/>
            </a:p>
          </p:txBody>
        </p:sp>
        <p:sp>
          <p:nvSpPr>
            <p:cNvPr id="10" name="Freeform 62"/>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gradFill flip="none" rotWithShape="1">
              <a:gsLst>
                <a:gs pos="0">
                  <a:srgbClr val="0000FF"/>
                </a:gs>
                <a:gs pos="100000">
                  <a:srgbClr val="FFFFFF"/>
                </a:gs>
              </a:gsLst>
              <a:lin ang="0" scaled="1"/>
              <a:tileRect/>
            </a:gradFill>
            <a:ln w="9525">
              <a:noFill/>
              <a:round/>
              <a:headEnd/>
              <a:tailEnd/>
            </a:ln>
          </p:spPr>
          <p:txBody>
            <a:bodyPr>
              <a:prstTxWarp prst="textNoShape">
                <a:avLst/>
              </a:prstTxWarp>
            </a:bodyPr>
            <a:lstStyle/>
            <a:p>
              <a:endParaRPr lang="en-US"/>
            </a:p>
          </p:txBody>
        </p:sp>
      </p:grpSp>
      <p:sp>
        <p:nvSpPr>
          <p:cNvPr id="2" name="Title 1"/>
          <p:cNvSpPr>
            <a:spLocks noGrp="1"/>
          </p:cNvSpPr>
          <p:nvPr>
            <p:ph type="title"/>
          </p:nvPr>
        </p:nvSpPr>
        <p:spPr>
          <a:xfrm>
            <a:off x="508000" y="0"/>
            <a:ext cx="6426200" cy="592138"/>
          </a:xfrm>
        </p:spPr>
        <p:txBody>
          <a:bodyPr/>
          <a:lstStyle/>
          <a:p>
            <a:r>
              <a:rPr lang="en-US" dirty="0" smtClean="0"/>
              <a:t>Click to edit Master title style</a:t>
            </a:r>
            <a:endParaRPr lang="en-US" dirty="0"/>
          </a:p>
        </p:txBody>
      </p:sp>
      <p:pic>
        <p:nvPicPr>
          <p:cNvPr id="6" name="Picture 5" descr="picture.outlook.eps"/>
          <p:cNvPicPr>
            <a:picLocks noChangeAspect="1"/>
          </p:cNvPicPr>
          <p:nvPr userDrawn="1"/>
        </p:nvPicPr>
        <p:blipFill>
          <a:blip r:embed="rId2"/>
          <a:srcRect l="4049" t="8240" b="1648"/>
          <a:stretch>
            <a:fillRect/>
          </a:stretch>
        </p:blipFill>
        <p:spPr>
          <a:xfrm>
            <a:off x="6960424" y="-12700"/>
            <a:ext cx="1492758" cy="68894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smtClean="0"/>
            </a:lvl1pPr>
          </a:lstStyle>
          <a:p>
            <a:r>
              <a:rPr lang="en-US" altLang="ja-JP" smtClean="0"/>
              <a:t>E.C. Aschenauer</a:t>
            </a:r>
            <a:endParaRPr lang="en-US" altLang="ja-JP"/>
          </a:p>
        </p:txBody>
      </p:sp>
      <p:sp>
        <p:nvSpPr>
          <p:cNvPr id="3" name="Footer Placeholder 2"/>
          <p:cNvSpPr>
            <a:spLocks noGrp="1"/>
          </p:cNvSpPr>
          <p:nvPr>
            <p:ph type="ftr" sz="quarter" idx="11"/>
          </p:nvPr>
        </p:nvSpPr>
        <p:spPr/>
        <p:txBody>
          <a:bodyPr/>
          <a:lstStyle>
            <a:lvl1pPr>
              <a:defRPr smtClean="0"/>
            </a:lvl1pPr>
          </a:lstStyle>
          <a:p>
            <a:r>
              <a:rPr lang="en-US" altLang="ja-JP" smtClean="0"/>
              <a:t>DIS-2013, Marseille</a:t>
            </a:r>
            <a:endParaRPr lang="en-US" altLang="ja-JP"/>
          </a:p>
        </p:txBody>
      </p:sp>
      <p:sp>
        <p:nvSpPr>
          <p:cNvPr id="4" name="Slide Number Placeholder 3"/>
          <p:cNvSpPr>
            <a:spLocks noGrp="1"/>
          </p:cNvSpPr>
          <p:nvPr>
            <p:ph type="sldNum" sz="quarter" idx="12"/>
          </p:nvPr>
        </p:nvSpPr>
        <p:spPr/>
        <p:txBody>
          <a:bodyPr/>
          <a:lstStyle>
            <a:lvl1pPr>
              <a:defRPr smtClean="0"/>
            </a:lvl1pPr>
          </a:lstStyle>
          <a:p>
            <a:fld id="{4DBD2CD6-BD71-9540-8FCE-C04CD30520C4}" type="slidenum">
              <a:rPr lang="en-US" altLang="ja-JP"/>
              <a:pPr/>
              <a:t>‹#›</a:t>
            </a:fld>
            <a:endParaRPr lang="en-US" altLang="ja-JP"/>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180975" y="692150"/>
            <a:ext cx="4351338" cy="5616575"/>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4713" y="692150"/>
            <a:ext cx="4351337" cy="5616575"/>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a:xfrm>
            <a:off x="1858429" y="6565901"/>
            <a:ext cx="1507067" cy="275168"/>
          </a:xfrm>
        </p:spPr>
        <p:txBody>
          <a:bodyPr/>
          <a:lstStyle>
            <a:lvl1pPr>
              <a:defRPr smtClean="0"/>
            </a:lvl1pPr>
          </a:lstStyle>
          <a:p>
            <a:r>
              <a:rPr lang="en-US" altLang="ja-JP" smtClean="0"/>
              <a:t>E.C. Aschenauer</a:t>
            </a:r>
            <a:endParaRPr lang="en-US" altLang="ja-JP"/>
          </a:p>
        </p:txBody>
      </p:sp>
      <p:sp>
        <p:nvSpPr>
          <p:cNvPr id="6" name="Footer Placeholder 5"/>
          <p:cNvSpPr>
            <a:spLocks noGrp="1"/>
          </p:cNvSpPr>
          <p:nvPr>
            <p:ph type="ftr" sz="quarter" idx="11"/>
          </p:nvPr>
        </p:nvSpPr>
        <p:spPr>
          <a:xfrm>
            <a:off x="3375035" y="6578600"/>
            <a:ext cx="4236508" cy="228600"/>
          </a:xfrm>
        </p:spPr>
        <p:txBody>
          <a:bodyPr/>
          <a:lstStyle>
            <a:lvl1pPr>
              <a:defRPr smtClean="0"/>
            </a:lvl1pPr>
          </a:lstStyle>
          <a:p>
            <a:r>
              <a:rPr lang="en-US" altLang="ja-JP" smtClean="0"/>
              <a:t>DIS-2013, Marseille</a:t>
            </a:r>
            <a:endParaRPr lang="en-US" altLang="ja-JP"/>
          </a:p>
        </p:txBody>
      </p:sp>
      <p:sp>
        <p:nvSpPr>
          <p:cNvPr id="7" name="Slide Number Placeholder 6"/>
          <p:cNvSpPr>
            <a:spLocks noGrp="1"/>
          </p:cNvSpPr>
          <p:nvPr>
            <p:ph type="sldNum" sz="quarter" idx="12"/>
          </p:nvPr>
        </p:nvSpPr>
        <p:spPr/>
        <p:txBody>
          <a:bodyPr/>
          <a:lstStyle>
            <a:lvl1pPr>
              <a:defRPr smtClean="0"/>
            </a:lvl1pPr>
          </a:lstStyle>
          <a:p>
            <a:fld id="{5AC92166-1194-2F48-BFD2-97EB8C061038}" type="slidenum">
              <a:rPr lang="en-US" altLang="ja-JP"/>
              <a:pPr/>
              <a:t>‹#›</a:t>
            </a:fld>
            <a:endParaRPr lang="en-US" altLang="ja-JP"/>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noChangeArrowheads="1"/>
          </p:cNvSpPr>
          <p:nvPr>
            <p:ph type="dt" sz="half" idx="10"/>
          </p:nvPr>
        </p:nvSpPr>
        <p:spPr>
          <a:xfrm>
            <a:off x="457200" y="6245225"/>
            <a:ext cx="2133600" cy="476250"/>
          </a:xfrm>
          <a:prstGeom prst="rect">
            <a:avLst/>
          </a:prstGeom>
        </p:spPr>
        <p:txBody>
          <a:bodyPr/>
          <a:lstStyle>
            <a:lvl1pPr>
              <a:defRPr>
                <a:ea typeface="ＭＳ Ｐゴシック" pitchFamily="48" charset="-128"/>
                <a:cs typeface="+mn-cs"/>
              </a:defRPr>
            </a:lvl1pPr>
          </a:lstStyle>
          <a:p>
            <a:pPr>
              <a:defRPr/>
            </a:pPr>
            <a:r>
              <a:rPr lang="en-US" smtClean="0"/>
              <a:t>E.C. Aschenauer</a:t>
            </a:r>
            <a:endParaRPr lang="en-US"/>
          </a:p>
        </p:txBody>
      </p:sp>
      <p:sp>
        <p:nvSpPr>
          <p:cNvPr id="6" name="Footer Placeholder 5"/>
          <p:cNvSpPr>
            <a:spLocks noGrp="1" noChangeArrowheads="1"/>
          </p:cNvSpPr>
          <p:nvPr>
            <p:ph type="ftr" sz="quarter" idx="11"/>
          </p:nvPr>
        </p:nvSpPr>
        <p:spPr>
          <a:xfrm>
            <a:off x="3124200" y="6245225"/>
            <a:ext cx="2895600" cy="476250"/>
          </a:xfrm>
          <a:prstGeom prst="rect">
            <a:avLst/>
          </a:prstGeom>
        </p:spPr>
        <p:txBody>
          <a:bodyPr/>
          <a:lstStyle>
            <a:lvl1pPr>
              <a:defRPr>
                <a:ea typeface="ＭＳ Ｐゴシック" pitchFamily="48" charset="-128"/>
                <a:cs typeface="+mn-cs"/>
              </a:defRPr>
            </a:lvl1pPr>
          </a:lstStyle>
          <a:p>
            <a:pPr>
              <a:defRPr/>
            </a:pPr>
            <a:r>
              <a:rPr lang="en-US" smtClean="0"/>
              <a:t>DIS-2013, Marseille</a:t>
            </a:r>
            <a:endParaRPr lang="en-US"/>
          </a:p>
        </p:txBody>
      </p:sp>
      <p:sp>
        <p:nvSpPr>
          <p:cNvPr id="7" name="Slide Number Placeholder 6"/>
          <p:cNvSpPr>
            <a:spLocks noGrp="1" noChangeArrowheads="1"/>
          </p:cNvSpPr>
          <p:nvPr>
            <p:ph type="sldNum" sz="quarter" idx="12"/>
          </p:nvPr>
        </p:nvSpPr>
        <p:spPr>
          <a:xfrm>
            <a:off x="6553200" y="6245225"/>
            <a:ext cx="2133600" cy="476250"/>
          </a:xfrm>
          <a:prstGeom prst="rect">
            <a:avLst/>
          </a:prstGeom>
        </p:spPr>
        <p:txBody>
          <a:bodyPr vert="horz" wrap="square" lIns="91440" tIns="45720" rIns="91440" bIns="45720" numCol="1" anchor="t" anchorCtr="0" compatLnSpc="1">
            <a:prstTxWarp prst="textNoShape">
              <a:avLst/>
            </a:prstTxWarp>
          </a:bodyPr>
          <a:lstStyle>
            <a:lvl1pPr>
              <a:defRPr/>
            </a:lvl1pPr>
          </a:lstStyle>
          <a:p>
            <a:fld id="{B32F8949-A4D7-1044-8DE4-2C17568E9D85}" type="slidenum">
              <a:rPr lang="en-US"/>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jpeg"/><Relationship Id="rId13" Type="http://schemas.openxmlformats.org/officeDocument/2006/relationships/image" Target="../media/image2.png"/><Relationship Id="rId14" Type="http://schemas.openxmlformats.org/officeDocument/2006/relationships/image" Target="../media/image3.png"/><Relationship Id="rId15" Type="http://schemas.openxmlformats.org/officeDocument/2006/relationships/image" Target="../media/image4.gif"/><Relationship Id="rId16" Type="http://schemas.openxmlformats.org/officeDocument/2006/relationships/image" Target="../media/image5.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7" name="Rectangle 5"/>
          <p:cNvSpPr>
            <a:spLocks noGrp="1" noChangeArrowheads="1"/>
          </p:cNvSpPr>
          <p:nvPr>
            <p:ph type="dt" sz="half" idx="2"/>
          </p:nvPr>
        </p:nvSpPr>
        <p:spPr bwMode="auto">
          <a:xfrm>
            <a:off x="1807629" y="6565901"/>
            <a:ext cx="1507067" cy="2751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200" i="1">
                <a:solidFill>
                  <a:srgbClr val="0000FF"/>
                </a:solidFill>
                <a:effectLst>
                  <a:outerShdw blurRad="38100" dist="38100" dir="2700000" algn="tl">
                    <a:srgbClr val="DDDDDD"/>
                  </a:outerShdw>
                </a:effectLst>
              </a:defRPr>
            </a:lvl1pPr>
          </a:lstStyle>
          <a:p>
            <a:r>
              <a:rPr lang="en-US" altLang="ja-JP" smtClean="0"/>
              <a:t>E.C. Aschenauer</a:t>
            </a:r>
            <a:endParaRPr lang="en-US" altLang="ja-JP" dirty="0"/>
          </a:p>
        </p:txBody>
      </p:sp>
      <p:sp>
        <p:nvSpPr>
          <p:cNvPr id="8198" name="Rectangle 6"/>
          <p:cNvSpPr>
            <a:spLocks noGrp="1" noChangeArrowheads="1"/>
          </p:cNvSpPr>
          <p:nvPr>
            <p:ph type="ftr" sz="quarter" idx="3"/>
          </p:nvPr>
        </p:nvSpPr>
        <p:spPr bwMode="auto">
          <a:xfrm>
            <a:off x="3251201" y="6565900"/>
            <a:ext cx="4902200" cy="228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kumimoji="0" sz="1200" i="1">
                <a:solidFill>
                  <a:srgbClr val="FF00FF"/>
                </a:solidFill>
                <a:effectLst>
                  <a:outerShdw blurRad="38100" dist="38100" dir="2700000" algn="tl">
                    <a:srgbClr val="DDDDDD"/>
                  </a:outerShdw>
                </a:effectLst>
              </a:defRPr>
            </a:lvl1pPr>
          </a:lstStyle>
          <a:p>
            <a:r>
              <a:rPr lang="en-US" altLang="ja-JP" smtClean="0"/>
              <a:t>DIS-2013, Marseille</a:t>
            </a:r>
            <a:endParaRPr lang="en-US" altLang="ja-JP" dirty="0"/>
          </a:p>
        </p:txBody>
      </p:sp>
      <p:sp>
        <p:nvSpPr>
          <p:cNvPr id="8199" name="Rectangle 7"/>
          <p:cNvSpPr>
            <a:spLocks noGrp="1" noChangeArrowheads="1"/>
          </p:cNvSpPr>
          <p:nvPr>
            <p:ph type="sldNum" sz="quarter" idx="4"/>
          </p:nvPr>
        </p:nvSpPr>
        <p:spPr bwMode="auto">
          <a:xfrm>
            <a:off x="8229600" y="6553200"/>
            <a:ext cx="533400"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200" i="1">
                <a:solidFill>
                  <a:srgbClr val="0000FF"/>
                </a:solidFill>
                <a:effectLst>
                  <a:outerShdw blurRad="38100" dist="38100" dir="2700000" algn="tl">
                    <a:srgbClr val="DDDDDD"/>
                  </a:outerShdw>
                </a:effectLst>
              </a:defRPr>
            </a:lvl1pPr>
          </a:lstStyle>
          <a:p>
            <a:fld id="{9EA87294-3AFE-9D4E-921B-BEF8B3AF57E5}" type="slidenum">
              <a:rPr lang="en-US" altLang="ja-JP" smtClean="0"/>
              <a:pPr/>
              <a:t>‹#›</a:t>
            </a:fld>
            <a:endParaRPr lang="en-US" altLang="ja-JP" dirty="0"/>
          </a:p>
        </p:txBody>
      </p:sp>
      <p:sp>
        <p:nvSpPr>
          <p:cNvPr id="8248" name="Rectangle 56"/>
          <p:cNvSpPr>
            <a:spLocks noGrp="1" noChangeArrowheads="1"/>
          </p:cNvSpPr>
          <p:nvPr>
            <p:ph type="body" idx="1"/>
          </p:nvPr>
        </p:nvSpPr>
        <p:spPr bwMode="auto">
          <a:xfrm>
            <a:off x="53975" y="596900"/>
            <a:ext cx="9026525" cy="5918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a:t>
            </a:r>
            <a:r>
              <a:rPr lang="en-GB" dirty="0" smtClean="0"/>
              <a:t>level</a:t>
            </a:r>
            <a:endParaRPr lang="en-GB" dirty="0"/>
          </a:p>
        </p:txBody>
      </p:sp>
      <p:grpSp>
        <p:nvGrpSpPr>
          <p:cNvPr id="59" name="Group 58"/>
          <p:cNvGrpSpPr>
            <a:grpSpLocks noChangeAspect="1"/>
          </p:cNvGrpSpPr>
          <p:nvPr userDrawn="1"/>
        </p:nvGrpSpPr>
        <p:grpSpPr>
          <a:xfrm>
            <a:off x="0" y="6156722"/>
            <a:ext cx="1003762" cy="701278"/>
            <a:chOff x="7938" y="5878513"/>
            <a:chExt cx="1338262" cy="935037"/>
          </a:xfrm>
        </p:grpSpPr>
        <p:sp>
          <p:nvSpPr>
            <p:cNvPr id="8203" name="Freeform 11"/>
            <p:cNvSpPr>
              <a:spLocks noChangeAspect="1"/>
            </p:cNvSpPr>
            <p:nvPr userDrawn="1"/>
          </p:nvSpPr>
          <p:spPr bwMode="auto">
            <a:xfrm>
              <a:off x="30560" y="5896380"/>
              <a:ext cx="1296590" cy="773043"/>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headEnd/>
              <a:tailEnd/>
            </a:ln>
          </p:spPr>
          <p:txBody>
            <a:bodyPr>
              <a:prstTxWarp prst="textNoShape">
                <a:avLst/>
              </a:prstTxWarp>
            </a:bodyPr>
            <a:lstStyle/>
            <a:p>
              <a:endParaRPr lang="en-US"/>
            </a:p>
          </p:txBody>
        </p:sp>
        <p:sp>
          <p:nvSpPr>
            <p:cNvPr id="8204" name="Freeform 12"/>
            <p:cNvSpPr>
              <a:spLocks noChangeAspect="1"/>
            </p:cNvSpPr>
            <p:nvPr userDrawn="1"/>
          </p:nvSpPr>
          <p:spPr bwMode="auto">
            <a:xfrm>
              <a:off x="1218803" y="5988097"/>
              <a:ext cx="84534" cy="153656"/>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headEnd/>
              <a:tailEnd/>
            </a:ln>
          </p:spPr>
          <p:txBody>
            <a:bodyPr>
              <a:prstTxWarp prst="textNoShape">
                <a:avLst/>
              </a:prstTxWarp>
            </a:bodyPr>
            <a:lstStyle/>
            <a:p>
              <a:endParaRPr lang="en-US"/>
            </a:p>
          </p:txBody>
        </p:sp>
        <p:sp>
          <p:nvSpPr>
            <p:cNvPr id="8205" name="Freeform 13"/>
            <p:cNvSpPr>
              <a:spLocks noChangeAspect="1"/>
            </p:cNvSpPr>
            <p:nvPr userDrawn="1"/>
          </p:nvSpPr>
          <p:spPr bwMode="auto">
            <a:xfrm>
              <a:off x="25797" y="6216794"/>
              <a:ext cx="942975" cy="488363"/>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headEnd/>
              <a:tailEnd/>
            </a:ln>
          </p:spPr>
          <p:txBody>
            <a:bodyPr>
              <a:prstTxWarp prst="textNoShape">
                <a:avLst/>
              </a:prstTxWarp>
            </a:bodyPr>
            <a:lstStyle/>
            <a:p>
              <a:endParaRPr lang="en-US"/>
            </a:p>
          </p:txBody>
        </p:sp>
        <p:sp>
          <p:nvSpPr>
            <p:cNvPr id="8206" name="Freeform 14"/>
            <p:cNvSpPr>
              <a:spLocks noChangeAspect="1"/>
            </p:cNvSpPr>
            <p:nvPr userDrawn="1"/>
          </p:nvSpPr>
          <p:spPr bwMode="auto">
            <a:xfrm>
              <a:off x="155575" y="6257292"/>
              <a:ext cx="625078" cy="445483"/>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headEnd/>
              <a:tailEnd/>
            </a:ln>
          </p:spPr>
          <p:txBody>
            <a:bodyPr>
              <a:prstTxWarp prst="textNoShape">
                <a:avLst/>
              </a:prstTxWarp>
            </a:bodyPr>
            <a:lstStyle/>
            <a:p>
              <a:endParaRPr lang="en-US"/>
            </a:p>
          </p:txBody>
        </p:sp>
        <p:sp>
          <p:nvSpPr>
            <p:cNvPr id="8207" name="Freeform 15"/>
            <p:cNvSpPr>
              <a:spLocks noChangeAspect="1"/>
            </p:cNvSpPr>
            <p:nvPr userDrawn="1"/>
          </p:nvSpPr>
          <p:spPr bwMode="auto">
            <a:xfrm>
              <a:off x="579438" y="5928540"/>
              <a:ext cx="160734" cy="144127"/>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headEnd/>
              <a:tailEnd/>
            </a:ln>
          </p:spPr>
          <p:txBody>
            <a:bodyPr>
              <a:prstTxWarp prst="textNoShape">
                <a:avLst/>
              </a:prstTxWarp>
            </a:bodyPr>
            <a:lstStyle/>
            <a:p>
              <a:endParaRPr lang="en-US"/>
            </a:p>
          </p:txBody>
        </p:sp>
        <p:sp>
          <p:nvSpPr>
            <p:cNvPr id="8208" name="Freeform 16"/>
            <p:cNvSpPr>
              <a:spLocks noChangeAspect="1"/>
            </p:cNvSpPr>
            <p:nvPr userDrawn="1"/>
          </p:nvSpPr>
          <p:spPr bwMode="auto">
            <a:xfrm>
              <a:off x="765175" y="6680143"/>
              <a:ext cx="90487" cy="133407"/>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headEnd/>
              <a:tailEnd/>
            </a:ln>
          </p:spPr>
          <p:txBody>
            <a:bodyPr>
              <a:prstTxWarp prst="textNoShape">
                <a:avLst/>
              </a:prstTxWarp>
            </a:bodyPr>
            <a:lstStyle/>
            <a:p>
              <a:endParaRPr lang="en-US"/>
            </a:p>
          </p:txBody>
        </p:sp>
        <p:sp>
          <p:nvSpPr>
            <p:cNvPr id="8209" name="Freeform 17"/>
            <p:cNvSpPr>
              <a:spLocks noChangeAspect="1"/>
            </p:cNvSpPr>
            <p:nvPr userDrawn="1"/>
          </p:nvSpPr>
          <p:spPr bwMode="auto">
            <a:xfrm>
              <a:off x="602060" y="6017875"/>
              <a:ext cx="229791" cy="45620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headEnd/>
              <a:tailEnd/>
            </a:ln>
          </p:spPr>
          <p:txBody>
            <a:bodyPr>
              <a:prstTxWarp prst="textNoShape">
                <a:avLst/>
              </a:prstTxWarp>
            </a:bodyPr>
            <a:lstStyle/>
            <a:p>
              <a:endParaRPr lang="en-US"/>
            </a:p>
          </p:txBody>
        </p:sp>
        <p:sp>
          <p:nvSpPr>
            <p:cNvPr id="8210" name="Freeform 18"/>
            <p:cNvSpPr>
              <a:spLocks noChangeAspect="1"/>
            </p:cNvSpPr>
            <p:nvPr userDrawn="1"/>
          </p:nvSpPr>
          <p:spPr bwMode="auto">
            <a:xfrm>
              <a:off x="797322" y="5997626"/>
              <a:ext cx="433387" cy="207257"/>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headEnd/>
              <a:tailEnd/>
            </a:ln>
          </p:spPr>
          <p:txBody>
            <a:bodyPr>
              <a:prstTxWarp prst="textNoShape">
                <a:avLst/>
              </a:prstTxWarp>
            </a:bodyPr>
            <a:lstStyle/>
            <a:p>
              <a:endParaRPr lang="en-US"/>
            </a:p>
          </p:txBody>
        </p:sp>
        <p:sp>
          <p:nvSpPr>
            <p:cNvPr id="8211" name="Freeform 19"/>
            <p:cNvSpPr>
              <a:spLocks noChangeAspect="1"/>
            </p:cNvSpPr>
            <p:nvPr userDrawn="1"/>
          </p:nvSpPr>
          <p:spPr bwMode="auto">
            <a:xfrm>
              <a:off x="415132" y="6120312"/>
              <a:ext cx="185737" cy="79806"/>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headEnd/>
              <a:tailEnd/>
            </a:ln>
          </p:spPr>
          <p:txBody>
            <a:bodyPr>
              <a:prstTxWarp prst="textNoShape">
                <a:avLst/>
              </a:prstTxWarp>
            </a:bodyPr>
            <a:lstStyle/>
            <a:p>
              <a:endParaRPr lang="en-US"/>
            </a:p>
          </p:txBody>
        </p:sp>
        <p:grpSp>
          <p:nvGrpSpPr>
            <p:cNvPr id="8212" name="Group 20"/>
            <p:cNvGrpSpPr>
              <a:grpSpLocks noChangeAspect="1"/>
            </p:cNvGrpSpPr>
            <p:nvPr userDrawn="1"/>
          </p:nvGrpSpPr>
          <p:grpSpPr bwMode="auto">
            <a:xfrm>
              <a:off x="7938" y="5878513"/>
              <a:ext cx="1338262" cy="929081"/>
              <a:chOff x="5" y="3490"/>
              <a:chExt cx="1124" cy="780"/>
            </a:xfrm>
          </p:grpSpPr>
          <p:grpSp>
            <p:nvGrpSpPr>
              <p:cNvPr id="8213" name="Group 21"/>
              <p:cNvGrpSpPr>
                <a:grpSpLocks noChangeAspect="1"/>
              </p:cNvGrpSpPr>
              <p:nvPr userDrawn="1"/>
            </p:nvGrpSpPr>
            <p:grpSpPr bwMode="auto">
              <a:xfrm>
                <a:off x="499" y="3562"/>
                <a:ext cx="548" cy="708"/>
                <a:chOff x="499" y="3562"/>
                <a:chExt cx="548" cy="708"/>
              </a:xfrm>
            </p:grpSpPr>
            <p:sp>
              <p:nvSpPr>
                <p:cNvPr id="8214" name="Freeform 22"/>
                <p:cNvSpPr>
                  <a:spLocks noChangeAspect="1"/>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headEnd/>
                  <a:tailEnd/>
                </a:ln>
              </p:spPr>
              <p:txBody>
                <a:bodyPr>
                  <a:prstTxWarp prst="textNoShape">
                    <a:avLst/>
                  </a:prstTxWarp>
                </a:bodyPr>
                <a:lstStyle/>
                <a:p>
                  <a:endParaRPr lang="en-US"/>
                </a:p>
              </p:txBody>
            </p:sp>
            <p:sp>
              <p:nvSpPr>
                <p:cNvPr id="8215" name="Freeform 23"/>
                <p:cNvSpPr>
                  <a:spLocks noChangeAspect="1"/>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headEnd/>
                  <a:tailEnd/>
                </a:ln>
              </p:spPr>
              <p:txBody>
                <a:bodyPr>
                  <a:prstTxWarp prst="textNoShape">
                    <a:avLst/>
                  </a:prstTxWarp>
                </a:bodyPr>
                <a:lstStyle/>
                <a:p>
                  <a:endParaRPr lang="en-US"/>
                </a:p>
              </p:txBody>
            </p:sp>
            <p:sp>
              <p:nvSpPr>
                <p:cNvPr id="8216" name="Freeform 24"/>
                <p:cNvSpPr>
                  <a:spLocks noChangeAspect="1"/>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headEnd/>
                  <a:tailEnd/>
                </a:ln>
              </p:spPr>
              <p:txBody>
                <a:bodyPr>
                  <a:prstTxWarp prst="textNoShape">
                    <a:avLst/>
                  </a:prstTxWarp>
                </a:bodyPr>
                <a:lstStyle/>
                <a:p>
                  <a:endParaRPr lang="en-US"/>
                </a:p>
              </p:txBody>
            </p:sp>
          </p:grpSp>
          <p:sp>
            <p:nvSpPr>
              <p:cNvPr id="8217" name="Freeform 25"/>
              <p:cNvSpPr>
                <a:spLocks noChangeAspect="1"/>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8218" name="Freeform 26"/>
              <p:cNvSpPr>
                <a:spLocks noChangeAspect="1"/>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headEnd/>
                <a:tailEnd/>
              </a:ln>
            </p:spPr>
            <p:txBody>
              <a:bodyPr>
                <a:prstTxWarp prst="textNoShape">
                  <a:avLst/>
                </a:prstTxWarp>
              </a:bodyPr>
              <a:lstStyle/>
              <a:p>
                <a:endParaRPr lang="en-US"/>
              </a:p>
            </p:txBody>
          </p:sp>
          <p:sp>
            <p:nvSpPr>
              <p:cNvPr id="8219" name="Freeform 27"/>
              <p:cNvSpPr>
                <a:spLocks noChangeAspect="1"/>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headEnd/>
                <a:tailEnd/>
              </a:ln>
            </p:spPr>
            <p:txBody>
              <a:bodyPr>
                <a:prstTxWarp prst="textNoShape">
                  <a:avLst/>
                </a:prstTxWarp>
              </a:bodyPr>
              <a:lstStyle/>
              <a:p>
                <a:endParaRPr lang="en-US"/>
              </a:p>
            </p:txBody>
          </p:sp>
          <p:grpSp>
            <p:nvGrpSpPr>
              <p:cNvPr id="8220" name="Group 28"/>
              <p:cNvGrpSpPr>
                <a:grpSpLocks noChangeAspect="1"/>
              </p:cNvGrpSpPr>
              <p:nvPr userDrawn="1"/>
            </p:nvGrpSpPr>
            <p:grpSpPr bwMode="auto">
              <a:xfrm>
                <a:off x="5" y="3490"/>
                <a:ext cx="1124" cy="678"/>
                <a:chOff x="5" y="3490"/>
                <a:chExt cx="1124" cy="678"/>
              </a:xfrm>
            </p:grpSpPr>
            <p:sp>
              <p:nvSpPr>
                <p:cNvPr id="8221" name="Freeform 29"/>
                <p:cNvSpPr>
                  <a:spLocks noChangeAspect="1"/>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8222" name="Freeform 30"/>
                <p:cNvSpPr>
                  <a:spLocks noChangeAspect="1"/>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8223" name="Freeform 31"/>
                <p:cNvSpPr>
                  <a:spLocks noChangeAspect="1"/>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8224" name="Freeform 32"/>
                <p:cNvSpPr>
                  <a:spLocks noChangeAspect="1"/>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headEnd/>
                  <a:tailEnd/>
                </a:ln>
              </p:spPr>
              <p:txBody>
                <a:bodyPr>
                  <a:prstTxWarp prst="textNoShape">
                    <a:avLst/>
                  </a:prstTxWarp>
                </a:bodyPr>
                <a:lstStyle/>
                <a:p>
                  <a:endParaRPr lang="en-US"/>
                </a:p>
              </p:txBody>
            </p:sp>
            <p:sp>
              <p:nvSpPr>
                <p:cNvPr id="8225" name="Freeform 33"/>
                <p:cNvSpPr>
                  <a:spLocks noChangeAspect="1"/>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headEnd/>
                  <a:tailEnd/>
                </a:ln>
              </p:spPr>
              <p:txBody>
                <a:bodyPr>
                  <a:prstTxWarp prst="textNoShape">
                    <a:avLst/>
                  </a:prstTxWarp>
                </a:bodyPr>
                <a:lstStyle/>
                <a:p>
                  <a:endParaRPr lang="en-US"/>
                </a:p>
              </p:txBody>
            </p:sp>
            <p:sp>
              <p:nvSpPr>
                <p:cNvPr id="8226" name="Freeform 34"/>
                <p:cNvSpPr>
                  <a:spLocks noChangeAspect="1"/>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8227" name="Freeform 35"/>
                <p:cNvSpPr>
                  <a:spLocks noChangeAspect="1"/>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headEnd/>
                  <a:tailEnd/>
                </a:ln>
              </p:spPr>
              <p:txBody>
                <a:bodyPr>
                  <a:prstTxWarp prst="textNoShape">
                    <a:avLst/>
                  </a:prstTxWarp>
                </a:bodyPr>
                <a:lstStyle/>
                <a:p>
                  <a:endParaRPr lang="en-US"/>
                </a:p>
              </p:txBody>
            </p:sp>
            <p:sp>
              <p:nvSpPr>
                <p:cNvPr id="8228" name="Freeform 36"/>
                <p:cNvSpPr>
                  <a:spLocks noChangeAspect="1"/>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headEnd/>
                  <a:tailEnd/>
                </a:ln>
              </p:spPr>
              <p:txBody>
                <a:bodyPr>
                  <a:prstTxWarp prst="textNoShape">
                    <a:avLst/>
                  </a:prstTxWarp>
                </a:bodyPr>
                <a:lstStyle/>
                <a:p>
                  <a:endParaRPr lang="en-US"/>
                </a:p>
              </p:txBody>
            </p:sp>
          </p:grpSp>
        </p:grpSp>
      </p:grpSp>
      <p:grpSp>
        <p:nvGrpSpPr>
          <p:cNvPr id="8229" name="Group 37"/>
          <p:cNvGrpSpPr>
            <a:grpSpLocks/>
          </p:cNvGrpSpPr>
          <p:nvPr/>
        </p:nvGrpSpPr>
        <p:grpSpPr bwMode="auto">
          <a:xfrm>
            <a:off x="8680450" y="1628775"/>
            <a:ext cx="385763" cy="4795838"/>
            <a:chOff x="5468" y="1333"/>
            <a:chExt cx="243" cy="2714"/>
          </a:xfrm>
        </p:grpSpPr>
        <p:sp>
          <p:nvSpPr>
            <p:cNvPr id="8230" name="Freeform 38"/>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gradFill flip="none" rotWithShape="1">
              <a:gsLst>
                <a:gs pos="0">
                  <a:srgbClr val="0000FF"/>
                </a:gs>
                <a:gs pos="100000">
                  <a:srgbClr val="FFFFFF"/>
                </a:gs>
              </a:gsLst>
              <a:lin ang="0" scaled="1"/>
              <a:tileRect/>
            </a:gradFill>
            <a:ln w="9525">
              <a:noFill/>
              <a:round/>
              <a:headEnd/>
              <a:tailEnd/>
            </a:ln>
          </p:spPr>
          <p:txBody>
            <a:bodyPr>
              <a:prstTxWarp prst="textNoShape">
                <a:avLst/>
              </a:prstTxWarp>
            </a:bodyPr>
            <a:lstStyle/>
            <a:p>
              <a:endParaRPr lang="en-US"/>
            </a:p>
          </p:txBody>
        </p:sp>
        <p:sp>
          <p:nvSpPr>
            <p:cNvPr id="8231" name="Freeform 39"/>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gradFill flip="none" rotWithShape="1">
              <a:gsLst>
                <a:gs pos="0">
                  <a:srgbClr val="0000FF"/>
                </a:gs>
                <a:gs pos="100000">
                  <a:srgbClr val="FFFFFF"/>
                </a:gs>
              </a:gsLst>
              <a:lin ang="0" scaled="1"/>
              <a:tileRect/>
            </a:gradFill>
            <a:ln w="9525">
              <a:noFill/>
              <a:round/>
              <a:headEnd/>
              <a:tailEnd/>
            </a:ln>
          </p:spPr>
          <p:txBody>
            <a:bodyPr>
              <a:prstTxWarp prst="textNoShape">
                <a:avLst/>
              </a:prstTxWarp>
            </a:bodyPr>
            <a:lstStyle/>
            <a:p>
              <a:endParaRPr lang="en-US"/>
            </a:p>
          </p:txBody>
        </p:sp>
      </p:grpSp>
      <p:grpSp>
        <p:nvGrpSpPr>
          <p:cNvPr id="60" name="Group 59"/>
          <p:cNvGrpSpPr>
            <a:grpSpLocks noChangeAspect="1"/>
          </p:cNvGrpSpPr>
          <p:nvPr userDrawn="1"/>
        </p:nvGrpSpPr>
        <p:grpSpPr>
          <a:xfrm>
            <a:off x="8212732" y="414865"/>
            <a:ext cx="1212372" cy="1073944"/>
            <a:chOff x="7907932" y="0"/>
            <a:chExt cx="1616506" cy="1431925"/>
          </a:xfrm>
          <a:scene3d>
            <a:camera prst="orthographicFront">
              <a:rot lat="0" lon="0" rev="0"/>
            </a:camera>
            <a:lightRig rig="threePt" dir="t"/>
          </a:scene3d>
        </p:grpSpPr>
        <p:sp>
          <p:nvSpPr>
            <p:cNvPr id="8194" name="Freeform 2"/>
            <p:cNvSpPr>
              <a:spLocks noChangeAspect="1"/>
            </p:cNvSpPr>
            <p:nvPr/>
          </p:nvSpPr>
          <p:spPr bwMode="auto">
            <a:xfrm rot="18427436">
              <a:off x="8253722" y="-35530"/>
              <a:ext cx="870572" cy="1562152"/>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headEnd/>
              <a:tailEnd/>
            </a:ln>
          </p:spPr>
          <p:txBody>
            <a:bodyPr>
              <a:prstTxWarp prst="textNoShape">
                <a:avLst/>
              </a:prstTxWarp>
            </a:bodyPr>
            <a:lstStyle/>
            <a:p>
              <a:endParaRPr lang="en-US"/>
            </a:p>
          </p:txBody>
        </p:sp>
        <p:sp>
          <p:nvSpPr>
            <p:cNvPr id="8200" name="Freeform 8"/>
            <p:cNvSpPr>
              <a:spLocks noChangeAspect="1"/>
            </p:cNvSpPr>
            <p:nvPr/>
          </p:nvSpPr>
          <p:spPr bwMode="auto">
            <a:xfrm rot="18427436">
              <a:off x="8302127" y="-39735"/>
              <a:ext cx="872951" cy="1571670"/>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rgbClr val="0000FF"/>
            </a:solidFill>
            <a:ln w="9525">
              <a:noFill/>
              <a:round/>
              <a:headEnd/>
              <a:tailEnd/>
            </a:ln>
          </p:spPr>
          <p:txBody>
            <a:bodyPr>
              <a:prstTxWarp prst="textNoShape">
                <a:avLst/>
              </a:prstTxWarp>
            </a:bodyPr>
            <a:lstStyle/>
            <a:p>
              <a:endParaRPr lang="en-US"/>
            </a:p>
          </p:txBody>
        </p:sp>
        <p:sp>
          <p:nvSpPr>
            <p:cNvPr id="8201" name="Freeform 9"/>
            <p:cNvSpPr>
              <a:spLocks noChangeAspect="1"/>
            </p:cNvSpPr>
            <p:nvPr/>
          </p:nvSpPr>
          <p:spPr bwMode="auto">
            <a:xfrm rot="18427436">
              <a:off x="8292965" y="120342"/>
              <a:ext cx="768292" cy="1177860"/>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headEnd/>
              <a:tailEnd/>
            </a:ln>
          </p:spPr>
          <p:txBody>
            <a:bodyPr>
              <a:prstTxWarp prst="textNoShape">
                <a:avLst/>
              </a:prstTxWarp>
            </a:bodyPr>
            <a:lstStyle/>
            <a:p>
              <a:endParaRPr lang="en-US"/>
            </a:p>
          </p:txBody>
        </p:sp>
        <p:grpSp>
          <p:nvGrpSpPr>
            <p:cNvPr id="8232" name="Group 40"/>
            <p:cNvGrpSpPr>
              <a:grpSpLocks noChangeAspect="1"/>
            </p:cNvGrpSpPr>
            <p:nvPr/>
          </p:nvGrpSpPr>
          <p:grpSpPr bwMode="auto">
            <a:xfrm>
              <a:off x="7924800" y="0"/>
              <a:ext cx="1599034" cy="1431925"/>
              <a:chOff x="4610" y="57"/>
              <a:chExt cx="1344" cy="1204"/>
            </a:xfrm>
          </p:grpSpPr>
          <p:grpSp>
            <p:nvGrpSpPr>
              <p:cNvPr id="8233" name="Group 41"/>
              <p:cNvGrpSpPr>
                <a:grpSpLocks noChangeAspect="1"/>
              </p:cNvGrpSpPr>
              <p:nvPr userDrawn="1"/>
            </p:nvGrpSpPr>
            <p:grpSpPr bwMode="auto">
              <a:xfrm>
                <a:off x="4610" y="57"/>
                <a:ext cx="1344" cy="1204"/>
                <a:chOff x="4610" y="57"/>
                <a:chExt cx="1344" cy="1204"/>
              </a:xfrm>
            </p:grpSpPr>
            <p:sp>
              <p:nvSpPr>
                <p:cNvPr id="8234" name="Freeform 42"/>
                <p:cNvSpPr>
                  <a:spLocks noChangeAspect="1"/>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headEnd/>
                  <a:tailEnd/>
                </a:ln>
              </p:spPr>
              <p:txBody>
                <a:bodyPr>
                  <a:prstTxWarp prst="textNoShape">
                    <a:avLst/>
                  </a:prstTxWarp>
                </a:bodyPr>
                <a:lstStyle/>
                <a:p>
                  <a:endParaRPr lang="en-US"/>
                </a:p>
              </p:txBody>
            </p:sp>
            <p:grpSp>
              <p:nvGrpSpPr>
                <p:cNvPr id="8235" name="Group 43"/>
                <p:cNvGrpSpPr>
                  <a:grpSpLocks noChangeAspect="1"/>
                </p:cNvGrpSpPr>
                <p:nvPr userDrawn="1"/>
              </p:nvGrpSpPr>
              <p:grpSpPr bwMode="auto">
                <a:xfrm>
                  <a:off x="4610" y="57"/>
                  <a:ext cx="1344" cy="985"/>
                  <a:chOff x="4610" y="57"/>
                  <a:chExt cx="1344" cy="985"/>
                </a:xfrm>
              </p:grpSpPr>
              <p:sp>
                <p:nvSpPr>
                  <p:cNvPr id="8236" name="Freeform 44"/>
                  <p:cNvSpPr>
                    <a:spLocks noChangeAspect="1"/>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8237" name="Freeform 45"/>
                  <p:cNvSpPr>
                    <a:spLocks noChangeAspect="1"/>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headEnd/>
                    <a:tailEnd/>
                  </a:ln>
                </p:spPr>
                <p:txBody>
                  <a:bodyPr>
                    <a:prstTxWarp prst="textNoShape">
                      <a:avLst/>
                    </a:prstTxWarp>
                  </a:bodyPr>
                  <a:lstStyle/>
                  <a:p>
                    <a:endParaRPr lang="en-US"/>
                  </a:p>
                </p:txBody>
              </p:sp>
              <p:sp>
                <p:nvSpPr>
                  <p:cNvPr id="8238" name="Freeform 46"/>
                  <p:cNvSpPr>
                    <a:spLocks noChangeAspect="1"/>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headEnd/>
                    <a:tailEnd/>
                  </a:ln>
                </p:spPr>
                <p:txBody>
                  <a:bodyPr>
                    <a:prstTxWarp prst="textNoShape">
                      <a:avLst/>
                    </a:prstTxWarp>
                  </a:bodyPr>
                  <a:lstStyle/>
                  <a:p>
                    <a:endParaRPr lang="en-US"/>
                  </a:p>
                </p:txBody>
              </p:sp>
              <p:sp>
                <p:nvSpPr>
                  <p:cNvPr id="8239" name="Freeform 47"/>
                  <p:cNvSpPr>
                    <a:spLocks noChangeAspect="1"/>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headEnd/>
                    <a:tailEnd/>
                  </a:ln>
                </p:spPr>
                <p:txBody>
                  <a:bodyPr>
                    <a:prstTxWarp prst="textNoShape">
                      <a:avLst/>
                    </a:prstTxWarp>
                  </a:bodyPr>
                  <a:lstStyle/>
                  <a:p>
                    <a:endParaRPr lang="en-US"/>
                  </a:p>
                </p:txBody>
              </p:sp>
              <p:sp>
                <p:nvSpPr>
                  <p:cNvPr id="8240" name="Freeform 48"/>
                  <p:cNvSpPr>
                    <a:spLocks noChangeAspect="1"/>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headEnd/>
                    <a:tailEnd/>
                  </a:ln>
                </p:spPr>
                <p:txBody>
                  <a:bodyPr>
                    <a:prstTxWarp prst="textNoShape">
                      <a:avLst/>
                    </a:prstTxWarp>
                  </a:bodyPr>
                  <a:lstStyle/>
                  <a:p>
                    <a:endParaRPr lang="en-US"/>
                  </a:p>
                </p:txBody>
              </p:sp>
              <p:sp>
                <p:nvSpPr>
                  <p:cNvPr id="8241" name="Freeform 49"/>
                  <p:cNvSpPr>
                    <a:spLocks noChangeAspect="1"/>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headEnd/>
                    <a:tailEnd/>
                  </a:ln>
                </p:spPr>
                <p:txBody>
                  <a:bodyPr>
                    <a:prstTxWarp prst="textNoShape">
                      <a:avLst/>
                    </a:prstTxWarp>
                  </a:bodyPr>
                  <a:lstStyle/>
                  <a:p>
                    <a:endParaRPr lang="en-US"/>
                  </a:p>
                </p:txBody>
              </p:sp>
              <p:sp>
                <p:nvSpPr>
                  <p:cNvPr id="8242" name="Freeform 50"/>
                  <p:cNvSpPr>
                    <a:spLocks noChangeAspect="1"/>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headEnd/>
                    <a:tailEnd/>
                  </a:ln>
                </p:spPr>
                <p:txBody>
                  <a:bodyPr>
                    <a:prstTxWarp prst="textNoShape">
                      <a:avLst/>
                    </a:prstTxWarp>
                  </a:bodyPr>
                  <a:lstStyle/>
                  <a:p>
                    <a:endParaRPr lang="en-US"/>
                  </a:p>
                </p:txBody>
              </p:sp>
              <p:sp>
                <p:nvSpPr>
                  <p:cNvPr id="8243" name="Freeform 51"/>
                  <p:cNvSpPr>
                    <a:spLocks noChangeAspect="1"/>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headEnd/>
                    <a:tailEnd/>
                  </a:ln>
                </p:spPr>
                <p:txBody>
                  <a:bodyPr>
                    <a:prstTxWarp prst="textNoShape">
                      <a:avLst/>
                    </a:prstTxWarp>
                  </a:bodyPr>
                  <a:lstStyle/>
                  <a:p>
                    <a:endParaRPr lang="en-US"/>
                  </a:p>
                </p:txBody>
              </p:sp>
            </p:grpSp>
          </p:grpSp>
          <p:sp>
            <p:nvSpPr>
              <p:cNvPr id="8244" name="Line 52"/>
              <p:cNvSpPr>
                <a:spLocks noChangeAspect="1" noChangeShapeType="1"/>
              </p:cNvSpPr>
              <p:nvPr userDrawn="1"/>
            </p:nvSpPr>
            <p:spPr bwMode="auto">
              <a:xfrm>
                <a:off x="4870" y="84"/>
                <a:ext cx="42" cy="96"/>
              </a:xfrm>
              <a:prstGeom prst="line">
                <a:avLst/>
              </a:prstGeom>
              <a:noFill/>
              <a:ln w="38100">
                <a:solidFill>
                  <a:schemeClr val="accent2"/>
                </a:solidFill>
                <a:round/>
                <a:headEnd/>
                <a:tailEnd/>
              </a:ln>
              <a:effectLst/>
            </p:spPr>
            <p:txBody>
              <a:bodyPr>
                <a:prstTxWarp prst="textNoShape">
                  <a:avLst/>
                </a:prstTxWarp>
              </a:bodyPr>
              <a:lstStyle/>
              <a:p>
                <a:endParaRPr lang="en-US"/>
              </a:p>
            </p:txBody>
          </p:sp>
        </p:grpSp>
      </p:grpSp>
      <p:pic>
        <p:nvPicPr>
          <p:cNvPr id="58" name="Picture 57" descr="bnl-logo.jpg"/>
          <p:cNvPicPr>
            <a:picLocks noChangeAspect="1"/>
          </p:cNvPicPr>
          <p:nvPr/>
        </p:nvPicPr>
        <p:blipFill>
          <a:blip r:embed="rId12"/>
          <a:stretch>
            <a:fillRect/>
          </a:stretch>
        </p:blipFill>
        <p:spPr>
          <a:xfrm>
            <a:off x="772157" y="6477000"/>
            <a:ext cx="1207008" cy="441960"/>
          </a:xfrm>
          <a:prstGeom prst="rect">
            <a:avLst/>
          </a:prstGeom>
        </p:spPr>
      </p:pic>
      <p:grpSp>
        <p:nvGrpSpPr>
          <p:cNvPr id="8252" name="Group 60"/>
          <p:cNvGrpSpPr>
            <a:grpSpLocks/>
          </p:cNvGrpSpPr>
          <p:nvPr/>
        </p:nvGrpSpPr>
        <p:grpSpPr bwMode="auto">
          <a:xfrm rot="5400000">
            <a:off x="4086225" y="-3660775"/>
            <a:ext cx="431800" cy="8604250"/>
            <a:chOff x="5468" y="1333"/>
            <a:chExt cx="243" cy="2714"/>
          </a:xfrm>
        </p:grpSpPr>
        <p:sp>
          <p:nvSpPr>
            <p:cNvPr id="8253" name="Freeform 61"/>
            <p:cNvSpPr>
              <a:spLocks/>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gradFill flip="none" rotWithShape="1">
              <a:gsLst>
                <a:gs pos="0">
                  <a:srgbClr val="0000FF"/>
                </a:gs>
                <a:gs pos="100000">
                  <a:srgbClr val="FFFFFF"/>
                </a:gs>
              </a:gsLst>
              <a:lin ang="0" scaled="1"/>
              <a:tileRect/>
            </a:gradFill>
            <a:ln w="9525">
              <a:noFill/>
              <a:round/>
              <a:headEnd/>
              <a:tailEnd/>
            </a:ln>
          </p:spPr>
          <p:txBody>
            <a:bodyPr>
              <a:prstTxWarp prst="textNoShape">
                <a:avLst/>
              </a:prstTxWarp>
            </a:bodyPr>
            <a:lstStyle/>
            <a:p>
              <a:endParaRPr lang="en-US"/>
            </a:p>
          </p:txBody>
        </p:sp>
        <p:sp>
          <p:nvSpPr>
            <p:cNvPr id="8254" name="Freeform 62"/>
            <p:cNvSpPr>
              <a:spLocks/>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gradFill flip="none" rotWithShape="1">
              <a:gsLst>
                <a:gs pos="0">
                  <a:srgbClr val="0000FF"/>
                </a:gs>
                <a:gs pos="100000">
                  <a:srgbClr val="FFFFFF"/>
                </a:gs>
              </a:gsLst>
              <a:lin ang="0" scaled="1"/>
              <a:tileRect/>
            </a:gradFill>
            <a:ln w="9525">
              <a:noFill/>
              <a:round/>
              <a:headEnd/>
              <a:tailEnd/>
            </a:ln>
          </p:spPr>
          <p:txBody>
            <a:bodyPr>
              <a:prstTxWarp prst="textNoShape">
                <a:avLst/>
              </a:prstTxWarp>
            </a:bodyPr>
            <a:lstStyle/>
            <a:p>
              <a:endParaRPr lang="en-US"/>
            </a:p>
          </p:txBody>
        </p:sp>
      </p:grpSp>
      <p:sp>
        <p:nvSpPr>
          <p:cNvPr id="8195" name="Rectangle 3"/>
          <p:cNvSpPr>
            <a:spLocks noGrp="1" noChangeArrowheads="1"/>
          </p:cNvSpPr>
          <p:nvPr>
            <p:ph type="title"/>
          </p:nvPr>
        </p:nvSpPr>
        <p:spPr bwMode="auto">
          <a:xfrm>
            <a:off x="25400" y="25400"/>
            <a:ext cx="8458200" cy="4826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altLang="ja-JP" dirty="0" err="1" smtClean="0"/>
              <a:t>bubu</a:t>
            </a:r>
            <a:endParaRPr lang="en-US" altLang="ja-JP" dirty="0"/>
          </a:p>
        </p:txBody>
      </p:sp>
    </p:spTree>
  </p:cSld>
  <p:clrMap bg1="lt1" tx1="dk1" bg2="lt2" tx2="dk2" accent1="accent1" accent2="accent2" accent3="accent3" accent4="accent4" accent5="accent5" accent6="accent6" hlink="hlink" folHlink="folHlink"/>
  <p:sldLayoutIdLst>
    <p:sldLayoutId id="2147483650" r:id="rId1"/>
    <p:sldLayoutId id="2147483652" r:id="rId2"/>
    <p:sldLayoutId id="2147483651" r:id="rId3"/>
    <p:sldLayoutId id="2147483657" r:id="rId4"/>
    <p:sldLayoutId id="2147483655" r:id="rId5"/>
    <p:sldLayoutId id="2147483658" r:id="rId6"/>
    <p:sldLayoutId id="2147483656" r:id="rId7"/>
    <p:sldLayoutId id="2147483653" r:id="rId8"/>
    <p:sldLayoutId id="2147483659" r:id="rId9"/>
    <p:sldLayoutId id="2147483660" r:id="rId10"/>
  </p:sldLayoutIdLst>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hf hdr="0"/>
  <p:txStyles>
    <p:titleStyle>
      <a:lvl1pPr algn="r" rtl="0" fontAlgn="base">
        <a:spcBef>
          <a:spcPct val="0"/>
        </a:spcBef>
        <a:spcAft>
          <a:spcPct val="0"/>
        </a:spcAft>
        <a:defRPr kumimoji="1" sz="2800" b="1" i="1">
          <a:solidFill>
            <a:srgbClr val="0000FF"/>
          </a:solidFill>
          <a:effectLst>
            <a:outerShdw blurRad="38100" dist="38100" dir="2700000" algn="tl">
              <a:srgbClr val="DDDDDD"/>
            </a:outerShdw>
          </a:effectLst>
          <a:latin typeface="+mj-lt"/>
          <a:ea typeface="+mj-ea"/>
          <a:cs typeface="+mj-cs"/>
        </a:defRPr>
      </a:lvl1pPr>
      <a:lvl2pPr algn="l" rtl="0" fontAlgn="base">
        <a:spcBef>
          <a:spcPct val="0"/>
        </a:spcBef>
        <a:spcAft>
          <a:spcPct val="0"/>
        </a:spcAft>
        <a:defRPr kumimoji="1" sz="3200" b="1" i="1">
          <a:solidFill>
            <a:srgbClr val="6600FF"/>
          </a:solidFill>
          <a:effectLst>
            <a:outerShdw blurRad="38100" dist="38100" dir="2700000" algn="tl">
              <a:srgbClr val="DDDDDD"/>
            </a:outerShdw>
          </a:effectLst>
          <a:latin typeface="Comic Sans MS" charset="0"/>
          <a:ea typeface="ＭＳ Ｐゴシック" charset="-128"/>
          <a:cs typeface="ＭＳ Ｐゴシック" charset="-128"/>
        </a:defRPr>
      </a:lvl2pPr>
      <a:lvl3pPr algn="l" rtl="0" fontAlgn="base">
        <a:spcBef>
          <a:spcPct val="0"/>
        </a:spcBef>
        <a:spcAft>
          <a:spcPct val="0"/>
        </a:spcAft>
        <a:defRPr kumimoji="1" sz="3200" b="1" i="1">
          <a:solidFill>
            <a:srgbClr val="6600FF"/>
          </a:solidFill>
          <a:effectLst>
            <a:outerShdw blurRad="38100" dist="38100" dir="2700000" algn="tl">
              <a:srgbClr val="DDDDDD"/>
            </a:outerShdw>
          </a:effectLst>
          <a:latin typeface="Comic Sans MS" charset="0"/>
          <a:ea typeface="ＭＳ Ｐゴシック" charset="-128"/>
          <a:cs typeface="ＭＳ Ｐゴシック" charset="-128"/>
        </a:defRPr>
      </a:lvl3pPr>
      <a:lvl4pPr algn="l" rtl="0" fontAlgn="base">
        <a:spcBef>
          <a:spcPct val="0"/>
        </a:spcBef>
        <a:spcAft>
          <a:spcPct val="0"/>
        </a:spcAft>
        <a:defRPr kumimoji="1" sz="3200" b="1" i="1">
          <a:solidFill>
            <a:srgbClr val="6600FF"/>
          </a:solidFill>
          <a:effectLst>
            <a:outerShdw blurRad="38100" dist="38100" dir="2700000" algn="tl">
              <a:srgbClr val="DDDDDD"/>
            </a:outerShdw>
          </a:effectLst>
          <a:latin typeface="Comic Sans MS" charset="0"/>
          <a:ea typeface="ＭＳ Ｐゴシック" charset="-128"/>
          <a:cs typeface="ＭＳ Ｐゴシック" charset="-128"/>
        </a:defRPr>
      </a:lvl4pPr>
      <a:lvl5pPr algn="l" rtl="0" fontAlgn="base">
        <a:spcBef>
          <a:spcPct val="0"/>
        </a:spcBef>
        <a:spcAft>
          <a:spcPct val="0"/>
        </a:spcAft>
        <a:defRPr kumimoji="1" sz="3200" b="1" i="1">
          <a:solidFill>
            <a:srgbClr val="6600FF"/>
          </a:solidFill>
          <a:effectLst>
            <a:outerShdw blurRad="38100" dist="38100" dir="2700000" algn="tl">
              <a:srgbClr val="DDDDDD"/>
            </a:outerShdw>
          </a:effectLst>
          <a:latin typeface="Comic Sans MS" charset="0"/>
          <a:ea typeface="ＭＳ Ｐゴシック" charset="-128"/>
          <a:cs typeface="ＭＳ Ｐゴシック" charset="-128"/>
        </a:defRPr>
      </a:lvl5pPr>
      <a:lvl6pPr marL="457200" algn="l" rtl="0" fontAlgn="base">
        <a:spcBef>
          <a:spcPct val="0"/>
        </a:spcBef>
        <a:spcAft>
          <a:spcPct val="0"/>
        </a:spcAft>
        <a:defRPr kumimoji="1" sz="3200" b="1" i="1">
          <a:solidFill>
            <a:srgbClr val="6600FF"/>
          </a:solidFill>
          <a:effectLst>
            <a:outerShdw blurRad="38100" dist="38100" dir="2700000" algn="tl">
              <a:srgbClr val="DDDDDD"/>
            </a:outerShdw>
          </a:effectLst>
          <a:latin typeface="Comic Sans MS" charset="0"/>
          <a:ea typeface="ＭＳ Ｐゴシック" charset="-128"/>
          <a:cs typeface="ＭＳ Ｐゴシック" charset="-128"/>
        </a:defRPr>
      </a:lvl6pPr>
      <a:lvl7pPr marL="914400" algn="l" rtl="0" fontAlgn="base">
        <a:spcBef>
          <a:spcPct val="0"/>
        </a:spcBef>
        <a:spcAft>
          <a:spcPct val="0"/>
        </a:spcAft>
        <a:defRPr kumimoji="1" sz="3200" b="1" i="1">
          <a:solidFill>
            <a:srgbClr val="6600FF"/>
          </a:solidFill>
          <a:effectLst>
            <a:outerShdw blurRad="38100" dist="38100" dir="2700000" algn="tl">
              <a:srgbClr val="DDDDDD"/>
            </a:outerShdw>
          </a:effectLst>
          <a:latin typeface="Comic Sans MS" charset="0"/>
          <a:ea typeface="ＭＳ Ｐゴシック" charset="-128"/>
          <a:cs typeface="ＭＳ Ｐゴシック" charset="-128"/>
        </a:defRPr>
      </a:lvl7pPr>
      <a:lvl8pPr marL="1371600" algn="l" rtl="0" fontAlgn="base">
        <a:spcBef>
          <a:spcPct val="0"/>
        </a:spcBef>
        <a:spcAft>
          <a:spcPct val="0"/>
        </a:spcAft>
        <a:defRPr kumimoji="1" sz="3200" b="1" i="1">
          <a:solidFill>
            <a:srgbClr val="6600FF"/>
          </a:solidFill>
          <a:effectLst>
            <a:outerShdw blurRad="38100" dist="38100" dir="2700000" algn="tl">
              <a:srgbClr val="DDDDDD"/>
            </a:outerShdw>
          </a:effectLst>
          <a:latin typeface="Comic Sans MS" charset="0"/>
          <a:ea typeface="ＭＳ Ｐゴシック" charset="-128"/>
          <a:cs typeface="ＭＳ Ｐゴシック" charset="-128"/>
        </a:defRPr>
      </a:lvl8pPr>
      <a:lvl9pPr marL="1828800" algn="l" rtl="0" fontAlgn="base">
        <a:spcBef>
          <a:spcPct val="0"/>
        </a:spcBef>
        <a:spcAft>
          <a:spcPct val="0"/>
        </a:spcAft>
        <a:defRPr kumimoji="1" sz="3200" b="1" i="1">
          <a:solidFill>
            <a:srgbClr val="6600FF"/>
          </a:solidFill>
          <a:effectLst>
            <a:outerShdw blurRad="38100" dist="38100" dir="2700000" algn="tl">
              <a:srgbClr val="DDDDDD"/>
            </a:outerShdw>
          </a:effectLst>
          <a:latin typeface="Comic Sans MS" charset="0"/>
          <a:ea typeface="ＭＳ Ｐゴシック" charset="-128"/>
          <a:cs typeface="ＭＳ Ｐゴシック" charset="-128"/>
        </a:defRPr>
      </a:lvl9pPr>
    </p:titleStyle>
    <p:bodyStyle>
      <a:lvl1pPr marL="342900" indent="-342900" algn="l" rtl="0" fontAlgn="base">
        <a:spcBef>
          <a:spcPct val="20000"/>
        </a:spcBef>
        <a:spcAft>
          <a:spcPct val="0"/>
        </a:spcAft>
        <a:buClr>
          <a:srgbClr val="0000FF"/>
        </a:buClr>
        <a:buFont typeface="Wingdings" charset="2"/>
        <a:buChar char="q"/>
        <a:defRPr kumimoji="1" sz="2200" b="1">
          <a:solidFill>
            <a:schemeClr val="tx1"/>
          </a:solidFill>
          <a:effectLst>
            <a:outerShdw blurRad="38100" dist="38100" dir="2700000" algn="tl">
              <a:srgbClr val="DDDDDD"/>
            </a:outerShdw>
          </a:effectLst>
          <a:latin typeface="+mn-lt"/>
          <a:ea typeface="+mn-ea"/>
          <a:cs typeface="+mn-cs"/>
        </a:defRPr>
      </a:lvl1pPr>
      <a:lvl2pPr marL="742950" indent="-285750" algn="l" rtl="0" fontAlgn="base">
        <a:spcBef>
          <a:spcPct val="20000"/>
        </a:spcBef>
        <a:spcAft>
          <a:spcPct val="0"/>
        </a:spcAft>
        <a:buClr>
          <a:srgbClr val="0000FF"/>
        </a:buClr>
        <a:buFont typeface="Wingdings" charset="2"/>
        <a:buChar char="Ø"/>
        <a:defRPr kumimoji="1" sz="2000" b="1">
          <a:solidFill>
            <a:schemeClr val="tx1"/>
          </a:solidFill>
          <a:effectLst>
            <a:outerShdw blurRad="38100" dist="38100" dir="2700000" algn="tl">
              <a:srgbClr val="DDDDDD"/>
            </a:outerShdw>
          </a:effectLst>
          <a:latin typeface="+mn-lt"/>
          <a:ea typeface="+mn-ea"/>
        </a:defRPr>
      </a:lvl2pPr>
      <a:lvl3pPr marL="1143000" indent="-228600" algn="l" rtl="0" fontAlgn="base">
        <a:spcBef>
          <a:spcPct val="20000"/>
        </a:spcBef>
        <a:spcAft>
          <a:spcPct val="0"/>
        </a:spcAft>
        <a:buBlip>
          <a:blip r:embed="rId13"/>
        </a:buBlip>
        <a:defRPr kumimoji="1" sz="1800" b="1">
          <a:solidFill>
            <a:schemeClr val="tx1"/>
          </a:solidFill>
          <a:effectLst>
            <a:outerShdw blurRad="38100" dist="38100" dir="2700000" algn="tl">
              <a:srgbClr val="DDDDDD"/>
            </a:outerShdw>
          </a:effectLst>
          <a:latin typeface="+mn-lt"/>
          <a:ea typeface="+mn-ea"/>
        </a:defRPr>
      </a:lvl3pPr>
      <a:lvl4pPr marL="1600200" indent="-228600" algn="l" rtl="0" fontAlgn="base">
        <a:spcBef>
          <a:spcPct val="20000"/>
        </a:spcBef>
        <a:spcAft>
          <a:spcPct val="0"/>
        </a:spcAft>
        <a:buBlip>
          <a:blip r:embed="rId14"/>
        </a:buBlip>
        <a:defRPr kumimoji="1" sz="1600" b="1">
          <a:solidFill>
            <a:schemeClr val="tx1"/>
          </a:solidFill>
          <a:effectLst>
            <a:outerShdw blurRad="38100" dist="38100" dir="2700000" algn="tl">
              <a:srgbClr val="DDDDDD"/>
            </a:outerShdw>
          </a:effectLst>
          <a:latin typeface="+mn-lt"/>
          <a:ea typeface="+mn-ea"/>
        </a:defRPr>
      </a:lvl4pPr>
      <a:lvl5pPr marL="2057400" indent="-228600" algn="l" rtl="0" fontAlgn="base">
        <a:spcBef>
          <a:spcPct val="20000"/>
        </a:spcBef>
        <a:spcAft>
          <a:spcPct val="0"/>
        </a:spcAft>
        <a:buSzPct val="120000"/>
        <a:buFontTx/>
        <a:buBlip>
          <a:blip r:embed="rId15"/>
        </a:buBlip>
        <a:defRPr kumimoji="1" sz="1400" b="1">
          <a:solidFill>
            <a:schemeClr val="tx1"/>
          </a:solidFill>
          <a:effectLst>
            <a:outerShdw blurRad="38100" dist="38100" dir="2700000" algn="tl">
              <a:srgbClr val="DDDDDD"/>
            </a:outerShdw>
          </a:effectLst>
          <a:latin typeface="+mn-lt"/>
          <a:ea typeface="+mn-ea"/>
        </a:defRPr>
      </a:lvl5pPr>
      <a:lvl6pPr marL="2514600" indent="-228600" algn="l" rtl="0" fontAlgn="base">
        <a:spcBef>
          <a:spcPct val="20000"/>
        </a:spcBef>
        <a:spcAft>
          <a:spcPct val="0"/>
        </a:spcAft>
        <a:buBlip>
          <a:blip r:embed="rId16"/>
        </a:buBlip>
        <a:defRPr kumimoji="1" b="1">
          <a:solidFill>
            <a:schemeClr val="tx1"/>
          </a:solidFill>
          <a:effectLst>
            <a:outerShdw blurRad="38100" dist="38100" dir="2700000" algn="tl">
              <a:srgbClr val="DDDDDD"/>
            </a:outerShdw>
          </a:effectLst>
          <a:latin typeface="+mn-lt"/>
          <a:ea typeface="+mn-ea"/>
        </a:defRPr>
      </a:lvl6pPr>
      <a:lvl7pPr marL="2971800" indent="-228600" algn="l" rtl="0" fontAlgn="base">
        <a:spcBef>
          <a:spcPct val="20000"/>
        </a:spcBef>
        <a:spcAft>
          <a:spcPct val="0"/>
        </a:spcAft>
        <a:buBlip>
          <a:blip r:embed="rId16"/>
        </a:buBlip>
        <a:defRPr kumimoji="1" b="1">
          <a:solidFill>
            <a:schemeClr val="tx1"/>
          </a:solidFill>
          <a:effectLst>
            <a:outerShdw blurRad="38100" dist="38100" dir="2700000" algn="tl">
              <a:srgbClr val="DDDDDD"/>
            </a:outerShdw>
          </a:effectLst>
          <a:latin typeface="+mn-lt"/>
          <a:ea typeface="+mn-ea"/>
        </a:defRPr>
      </a:lvl7pPr>
      <a:lvl8pPr marL="3429000" indent="-228600" algn="l" rtl="0" fontAlgn="base">
        <a:spcBef>
          <a:spcPct val="20000"/>
        </a:spcBef>
        <a:spcAft>
          <a:spcPct val="0"/>
        </a:spcAft>
        <a:buBlip>
          <a:blip r:embed="rId16"/>
        </a:buBlip>
        <a:defRPr kumimoji="1" b="1">
          <a:solidFill>
            <a:schemeClr val="tx1"/>
          </a:solidFill>
          <a:effectLst>
            <a:outerShdw blurRad="38100" dist="38100" dir="2700000" algn="tl">
              <a:srgbClr val="DDDDDD"/>
            </a:outerShdw>
          </a:effectLst>
          <a:latin typeface="+mn-lt"/>
          <a:ea typeface="+mn-ea"/>
        </a:defRPr>
      </a:lvl8pPr>
      <a:lvl9pPr marL="3886200" indent="-228600" algn="l" rtl="0" fontAlgn="base">
        <a:spcBef>
          <a:spcPct val="20000"/>
        </a:spcBef>
        <a:spcAft>
          <a:spcPct val="0"/>
        </a:spcAft>
        <a:buBlip>
          <a:blip r:embed="rId16"/>
        </a:buBlip>
        <a:defRPr kumimoji="1" b="1">
          <a:solidFill>
            <a:schemeClr val="tx1"/>
          </a:solidFill>
          <a:effectLst>
            <a:outerShdw blurRad="38100" dist="38100" dir="2700000" algn="tl">
              <a:srgbClr val="DDDDDD"/>
            </a:outerShdw>
          </a:effectLst>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4.png"/><Relationship Id="rId3"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7.emf"/><Relationship Id="rId4" Type="http://schemas.openxmlformats.org/officeDocument/2006/relationships/oleObject" Target="../embeddings/oleObject1.bin"/><Relationship Id="rId5" Type="http://schemas.openxmlformats.org/officeDocument/2006/relationships/image" Target="../media/image36.emf"/><Relationship Id="rId6" Type="http://schemas.openxmlformats.org/officeDocument/2006/relationships/image" Target="../media/image38.emf"/><Relationship Id="rId1" Type="http://schemas.openxmlformats.org/officeDocument/2006/relationships/vmlDrawing" Target="../drawings/vmlDrawing1.vml"/><Relationship Id="rId2"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9.emf"/><Relationship Id="rId3" Type="http://schemas.openxmlformats.org/officeDocument/2006/relationships/image" Target="../media/image40.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1.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2.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3.emf"/></Relationships>
</file>

<file path=ppt/slides/_rels/slide16.xml.rels><?xml version="1.0" encoding="UTF-8" standalone="yes"?>
<Relationships xmlns="http://schemas.openxmlformats.org/package/2006/relationships"><Relationship Id="rId3" Type="http://schemas.openxmlformats.org/officeDocument/2006/relationships/image" Target="../media/image45.jpeg"/><Relationship Id="rId4" Type="http://schemas.openxmlformats.org/officeDocument/2006/relationships/oleObject" Target="../embeddings/oleObject2.bin"/><Relationship Id="rId5" Type="http://schemas.openxmlformats.org/officeDocument/2006/relationships/image" Target="../media/image44.emf"/><Relationship Id="rId6" Type="http://schemas.openxmlformats.org/officeDocument/2006/relationships/image" Target="../media/image46.png"/><Relationship Id="rId1" Type="http://schemas.openxmlformats.org/officeDocument/2006/relationships/vmlDrawing" Target="../drawings/vmlDrawing2.vml"/><Relationship Id="rId2"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7.emf"/><Relationship Id="rId3" Type="http://schemas.openxmlformats.org/officeDocument/2006/relationships/image" Target="../media/image48.emf"/></Relationships>
</file>

<file path=ppt/slides/_rels/slide18.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5" Type="http://schemas.openxmlformats.org/officeDocument/2006/relationships/image" Target="../media/image32.png"/><Relationship Id="rId1" Type="http://schemas.openxmlformats.org/officeDocument/2006/relationships/slideLayout" Target="../slideLayouts/slideLayout5.xml"/><Relationship Id="rId2" Type="http://schemas.openxmlformats.org/officeDocument/2006/relationships/image" Target="../media/image49.png"/></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1" Type="http://schemas.openxmlformats.org/officeDocument/2006/relationships/slideLayout" Target="../slideLayouts/slideLayout5.xml"/><Relationship Id="rId2" Type="http://schemas.openxmlformats.org/officeDocument/2006/relationships/image" Target="../media/image5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jpeg"/></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57.png"/><Relationship Id="rId1" Type="http://schemas.openxmlformats.org/officeDocument/2006/relationships/slideLayout" Target="../slideLayouts/slideLayout5.xml"/><Relationship Id="rId2" Type="http://schemas.openxmlformats.org/officeDocument/2006/relationships/image" Target="../media/image5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8.emf"/><Relationship Id="rId3" Type="http://schemas.openxmlformats.org/officeDocument/2006/relationships/image" Target="../media/image59.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0.emf"/></Relationships>
</file>

<file path=ppt/slides/_rels/slide23.xml.rels><?xml version="1.0" encoding="UTF-8" standalone="yes"?>
<Relationships xmlns="http://schemas.openxmlformats.org/package/2006/relationships"><Relationship Id="rId11" Type="http://schemas.openxmlformats.org/officeDocument/2006/relationships/image" Target="../media/image3.png"/><Relationship Id="rId12" Type="http://schemas.openxmlformats.org/officeDocument/2006/relationships/image" Target="../media/image4.gif"/><Relationship Id="rId13" Type="http://schemas.openxmlformats.org/officeDocument/2006/relationships/image" Target="../media/image5.png"/><Relationship Id="rId1" Type="http://schemas.openxmlformats.org/officeDocument/2006/relationships/slideLayout" Target="../slideLayouts/slideLayout5.xml"/><Relationship Id="rId2" Type="http://schemas.openxmlformats.org/officeDocument/2006/relationships/image" Target="../media/image61.png"/><Relationship Id="rId3" Type="http://schemas.openxmlformats.org/officeDocument/2006/relationships/image" Target="../media/image62.png"/><Relationship Id="rId4" Type="http://schemas.openxmlformats.org/officeDocument/2006/relationships/image" Target="../media/image63.png"/><Relationship Id="rId5" Type="http://schemas.openxmlformats.org/officeDocument/2006/relationships/image" Target="../media/image64.png"/><Relationship Id="rId6" Type="http://schemas.openxmlformats.org/officeDocument/2006/relationships/image" Target="../media/image65.png"/><Relationship Id="rId7" Type="http://schemas.openxmlformats.org/officeDocument/2006/relationships/image" Target="../media/image66.png"/><Relationship Id="rId8" Type="http://schemas.openxmlformats.org/officeDocument/2006/relationships/image" Target="../media/image67.png"/><Relationship Id="rId9" Type="http://schemas.openxmlformats.org/officeDocument/2006/relationships/image" Target="../media/image68.png"/><Relationship Id="rId10"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 Id="rId6" Type="http://schemas.openxmlformats.org/officeDocument/2006/relationships/image" Target="../media/image73.png"/><Relationship Id="rId1" Type="http://schemas.openxmlformats.org/officeDocument/2006/relationships/slideLayout" Target="../slideLayouts/slideLayout5.xml"/><Relationship Id="rId2" Type="http://schemas.openxmlformats.org/officeDocument/2006/relationships/image" Target="../media/image69.png"/></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4" Type="http://schemas.openxmlformats.org/officeDocument/2006/relationships/image" Target="../media/image76.png"/><Relationship Id="rId5" Type="http://schemas.openxmlformats.org/officeDocument/2006/relationships/image" Target="../media/image77.png"/><Relationship Id="rId6" Type="http://schemas.openxmlformats.org/officeDocument/2006/relationships/image" Target="../media/image2.png"/><Relationship Id="rId7" Type="http://schemas.openxmlformats.org/officeDocument/2006/relationships/image" Target="../media/image3.png"/><Relationship Id="rId8" Type="http://schemas.openxmlformats.org/officeDocument/2006/relationships/image" Target="../media/image4.gif"/><Relationship Id="rId9" Type="http://schemas.openxmlformats.org/officeDocument/2006/relationships/image" Target="../media/image5.png"/><Relationship Id="rId1" Type="http://schemas.openxmlformats.org/officeDocument/2006/relationships/slideLayout" Target="../slideLayouts/slideLayout5.xml"/><Relationship Id="rId2" Type="http://schemas.openxmlformats.org/officeDocument/2006/relationships/image" Target="../media/image74.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8.emf"/><Relationship Id="rId3" Type="http://schemas.openxmlformats.org/officeDocument/2006/relationships/image" Target="../media/image79.emf"/></Relationships>
</file>

<file path=ppt/slides/_rels/slide27.xml.rels><?xml version="1.0" encoding="UTF-8" standalone="yes"?>
<Relationships xmlns="http://schemas.openxmlformats.org/package/2006/relationships"><Relationship Id="rId3" Type="http://schemas.openxmlformats.org/officeDocument/2006/relationships/image" Target="../media/image81.emf"/><Relationship Id="rId4" Type="http://schemas.openxmlformats.org/officeDocument/2006/relationships/image" Target="../media/image82.emf"/><Relationship Id="rId5" Type="http://schemas.openxmlformats.org/officeDocument/2006/relationships/image" Target="../media/image83.png"/><Relationship Id="rId6" Type="http://schemas.openxmlformats.org/officeDocument/2006/relationships/image" Target="../media/image84.png"/><Relationship Id="rId1" Type="http://schemas.openxmlformats.org/officeDocument/2006/relationships/slideLayout" Target="../slideLayouts/slideLayout5.xml"/><Relationship Id="rId2" Type="http://schemas.openxmlformats.org/officeDocument/2006/relationships/image" Target="../media/image80.emf"/></Relationships>
</file>

<file path=ppt/slides/_rels/slide28.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87.png"/><Relationship Id="rId1" Type="http://schemas.openxmlformats.org/officeDocument/2006/relationships/slideLayout" Target="../slideLayouts/slideLayout5.xml"/><Relationship Id="rId2" Type="http://schemas.openxmlformats.org/officeDocument/2006/relationships/image" Target="../media/image8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88.png"/><Relationship Id="rId3" Type="http://schemas.openxmlformats.org/officeDocument/2006/relationships/image" Target="../media/image89.jp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emf"/><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91.emf"/><Relationship Id="rId4" Type="http://schemas.openxmlformats.org/officeDocument/2006/relationships/image" Target="../media/image92.png"/><Relationship Id="rId5" Type="http://schemas.openxmlformats.org/officeDocument/2006/relationships/image" Target="../media/image93.emf"/><Relationship Id="rId1" Type="http://schemas.openxmlformats.org/officeDocument/2006/relationships/slideLayout" Target="../slideLayouts/slideLayout5.xml"/><Relationship Id="rId2" Type="http://schemas.openxmlformats.org/officeDocument/2006/relationships/image" Target="../media/image90.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oleObject" Target="../embeddings/oleObject3.bin"/><Relationship Id="rId4" Type="http://schemas.openxmlformats.org/officeDocument/2006/relationships/image" Target="../media/image94.emf"/><Relationship Id="rId5" Type="http://schemas.openxmlformats.org/officeDocument/2006/relationships/oleObject" Target="../embeddings/oleObject4.bin"/><Relationship Id="rId6" Type="http://schemas.openxmlformats.org/officeDocument/2006/relationships/image" Target="../media/image95.wmf"/><Relationship Id="rId7" Type="http://schemas.openxmlformats.org/officeDocument/2006/relationships/oleObject" Target="../embeddings/oleObject5.bin"/><Relationship Id="rId8" Type="http://schemas.openxmlformats.org/officeDocument/2006/relationships/image" Target="../media/image96.wmf"/><Relationship Id="rId9" Type="http://schemas.openxmlformats.org/officeDocument/2006/relationships/image" Target="../media/image97.png"/><Relationship Id="rId10" Type="http://schemas.openxmlformats.org/officeDocument/2006/relationships/image" Target="../media/image98.png"/><Relationship Id="rId1" Type="http://schemas.openxmlformats.org/officeDocument/2006/relationships/vmlDrawing" Target="../drawings/vmlDrawing3.vml"/><Relationship Id="rId2"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100.png"/><Relationship Id="rId4" Type="http://schemas.openxmlformats.org/officeDocument/2006/relationships/image" Target="../media/image101.png"/><Relationship Id="rId1" Type="http://schemas.openxmlformats.org/officeDocument/2006/relationships/slideLayout" Target="../slideLayouts/slideLayout3.xml"/><Relationship Id="rId2" Type="http://schemas.openxmlformats.org/officeDocument/2006/relationships/image" Target="../media/image99.png"/></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102.emf"/><Relationship Id="rId5" Type="http://schemas.openxmlformats.org/officeDocument/2006/relationships/oleObject" Target="../embeddings/oleObject7.bin"/><Relationship Id="rId6" Type="http://schemas.openxmlformats.org/officeDocument/2006/relationships/image" Target="../media/image103.emf"/><Relationship Id="rId1" Type="http://schemas.openxmlformats.org/officeDocument/2006/relationships/vmlDrawing" Target="../drawings/vmlDrawing4.vml"/><Relationship Id="rId2"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gif"/><Relationship Id="rId5" Type="http://schemas.openxmlformats.org/officeDocument/2006/relationships/image" Target="../media/image5.png"/><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105.emf"/><Relationship Id="rId4" Type="http://schemas.openxmlformats.org/officeDocument/2006/relationships/image" Target="../media/image59.jpeg"/><Relationship Id="rId5" Type="http://schemas.openxmlformats.org/officeDocument/2006/relationships/image" Target="../media/image106.emf"/><Relationship Id="rId6" Type="http://schemas.openxmlformats.org/officeDocument/2006/relationships/image" Target="../media/image107.emf"/><Relationship Id="rId1" Type="http://schemas.openxmlformats.org/officeDocument/2006/relationships/slideLayout" Target="../slideLayouts/slideLayout5.xml"/><Relationship Id="rId2" Type="http://schemas.openxmlformats.org/officeDocument/2006/relationships/image" Target="../media/image104.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8.emf"/><Relationship Id="rId3" Type="http://schemas.openxmlformats.org/officeDocument/2006/relationships/image" Target="../media/image109.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xml"/><Relationship Id="rId3" Type="http://schemas.openxmlformats.org/officeDocument/2006/relationships/image" Target="../media/image10.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0.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1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9" Type="http://schemas.openxmlformats.org/officeDocument/2006/relationships/image" Target="../media/image114.emf"/><Relationship Id="rId20" Type="http://schemas.openxmlformats.org/officeDocument/2006/relationships/image" Target="../media/image4.gif"/><Relationship Id="rId21" Type="http://schemas.openxmlformats.org/officeDocument/2006/relationships/image" Target="../media/image5.png"/><Relationship Id="rId10" Type="http://schemas.openxmlformats.org/officeDocument/2006/relationships/oleObject" Target="../embeddings/oleObject11.bin"/><Relationship Id="rId11" Type="http://schemas.openxmlformats.org/officeDocument/2006/relationships/image" Target="../media/image115.emf"/><Relationship Id="rId12" Type="http://schemas.openxmlformats.org/officeDocument/2006/relationships/oleObject" Target="../embeddings/oleObject12.bin"/><Relationship Id="rId13" Type="http://schemas.openxmlformats.org/officeDocument/2006/relationships/image" Target="../media/image116.emf"/><Relationship Id="rId14" Type="http://schemas.openxmlformats.org/officeDocument/2006/relationships/oleObject" Target="../embeddings/oleObject13.bin"/><Relationship Id="rId15" Type="http://schemas.openxmlformats.org/officeDocument/2006/relationships/image" Target="../media/image117.emf"/><Relationship Id="rId16" Type="http://schemas.openxmlformats.org/officeDocument/2006/relationships/oleObject" Target="../embeddings/oleObject14.bin"/><Relationship Id="rId17" Type="http://schemas.openxmlformats.org/officeDocument/2006/relationships/image" Target="../media/image118.emf"/><Relationship Id="rId18" Type="http://schemas.openxmlformats.org/officeDocument/2006/relationships/image" Target="../media/image2.png"/><Relationship Id="rId19" Type="http://schemas.openxmlformats.org/officeDocument/2006/relationships/image" Target="../media/image3.png"/><Relationship Id="rId1" Type="http://schemas.openxmlformats.org/officeDocument/2006/relationships/vmlDrawing" Target="../drawings/vmlDrawing5.vml"/><Relationship Id="rId2" Type="http://schemas.openxmlformats.org/officeDocument/2006/relationships/slideLayout" Target="../slideLayouts/slideLayout5.xml"/><Relationship Id="rId3" Type="http://schemas.openxmlformats.org/officeDocument/2006/relationships/image" Target="../media/image34.png"/><Relationship Id="rId4" Type="http://schemas.openxmlformats.org/officeDocument/2006/relationships/oleObject" Target="../embeddings/oleObject8.bin"/><Relationship Id="rId5" Type="http://schemas.openxmlformats.org/officeDocument/2006/relationships/image" Target="../media/image112.emf"/><Relationship Id="rId6" Type="http://schemas.openxmlformats.org/officeDocument/2006/relationships/oleObject" Target="../embeddings/oleObject9.bin"/><Relationship Id="rId7" Type="http://schemas.openxmlformats.org/officeDocument/2006/relationships/image" Target="../media/image113.emf"/><Relationship Id="rId8" Type="http://schemas.openxmlformats.org/officeDocument/2006/relationships/oleObject" Target="../embeddings/oleObject10.bin"/></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19.png"/><Relationship Id="rId3" Type="http://schemas.openxmlformats.org/officeDocument/2006/relationships/image" Target="../media/image120.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122.png"/><Relationship Id="rId4" Type="http://schemas.openxmlformats.org/officeDocument/2006/relationships/image" Target="../media/image123.png"/><Relationship Id="rId5" Type="http://schemas.openxmlformats.org/officeDocument/2006/relationships/image" Target="../media/image124.png"/><Relationship Id="rId6" Type="http://schemas.openxmlformats.org/officeDocument/2006/relationships/image" Target="../media/image2.png"/><Relationship Id="rId7" Type="http://schemas.openxmlformats.org/officeDocument/2006/relationships/image" Target="../media/image3.png"/><Relationship Id="rId8" Type="http://schemas.openxmlformats.org/officeDocument/2006/relationships/image" Target="../media/image4.gif"/><Relationship Id="rId9" Type="http://schemas.openxmlformats.org/officeDocument/2006/relationships/image" Target="../media/image5.png"/><Relationship Id="rId1" Type="http://schemas.openxmlformats.org/officeDocument/2006/relationships/slideLayout" Target="../slideLayouts/slideLayout5.xml"/><Relationship Id="rId2" Type="http://schemas.openxmlformats.org/officeDocument/2006/relationships/image" Target="../media/image121.png"/></Relationships>
</file>

<file path=ppt/slides/_rels/slide48.xml.rels><?xml version="1.0" encoding="UTF-8" standalone="yes"?>
<Relationships xmlns="http://schemas.openxmlformats.org/package/2006/relationships"><Relationship Id="rId3" Type="http://schemas.openxmlformats.org/officeDocument/2006/relationships/image" Target="../media/image126.png"/><Relationship Id="rId4" Type="http://schemas.openxmlformats.org/officeDocument/2006/relationships/image" Target="../media/image127.png"/><Relationship Id="rId5" Type="http://schemas.openxmlformats.org/officeDocument/2006/relationships/image" Target="../media/image128.png"/><Relationship Id="rId1" Type="http://schemas.openxmlformats.org/officeDocument/2006/relationships/slideLayout" Target="../slideLayouts/slideLayout5.xml"/><Relationship Id="rId2" Type="http://schemas.openxmlformats.org/officeDocument/2006/relationships/image" Target="../media/image125.png"/></Relationships>
</file>

<file path=ppt/slides/_rels/slide49.xml.rels><?xml version="1.0" encoding="UTF-8" standalone="yes"?>
<Relationships xmlns="http://schemas.openxmlformats.org/package/2006/relationships"><Relationship Id="rId3" Type="http://schemas.openxmlformats.org/officeDocument/2006/relationships/image" Target="../media/image130.png"/><Relationship Id="rId4" Type="http://schemas.openxmlformats.org/officeDocument/2006/relationships/image" Target="../media/image131.png"/><Relationship Id="rId5" Type="http://schemas.openxmlformats.org/officeDocument/2006/relationships/image" Target="../media/image132.png"/><Relationship Id="rId6" Type="http://schemas.openxmlformats.org/officeDocument/2006/relationships/image" Target="../media/image133.png"/><Relationship Id="rId7" Type="http://schemas.openxmlformats.org/officeDocument/2006/relationships/image" Target="../media/image134.png"/><Relationship Id="rId1" Type="http://schemas.openxmlformats.org/officeDocument/2006/relationships/slideLayout" Target="../slideLayouts/slideLayout5.xml"/><Relationship Id="rId2" Type="http://schemas.openxmlformats.org/officeDocument/2006/relationships/image" Target="../media/image12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4" Type="http://schemas.openxmlformats.org/officeDocument/2006/relationships/image" Target="../media/image11.jpeg"/><Relationship Id="rId5" Type="http://schemas.openxmlformats.org/officeDocument/2006/relationships/image" Target="../media/image12.jpeg"/><Relationship Id="rId6" Type="http://schemas.openxmlformats.org/officeDocument/2006/relationships/image" Target="../media/image13.jpeg"/><Relationship Id="rId7" Type="http://schemas.openxmlformats.org/officeDocument/2006/relationships/image" Target="../media/image14.jpeg"/><Relationship Id="rId8" Type="http://schemas.openxmlformats.org/officeDocument/2006/relationships/image" Target="../media/image15.emf"/><Relationship Id="rId1" Type="http://schemas.openxmlformats.org/officeDocument/2006/relationships/tags" Target="../tags/tag1.xml"/><Relationship Id="rId2" Type="http://schemas.openxmlformats.org/officeDocument/2006/relationships/slideLayout" Target="../slideLayouts/slideLayout5.xml"/></Relationships>
</file>

<file path=ppt/slides/_rels/slide50.xml.rels><?xml version="1.0" encoding="UTF-8" standalone="yes"?>
<Relationships xmlns="http://schemas.openxmlformats.org/package/2006/relationships"><Relationship Id="rId3" Type="http://schemas.openxmlformats.org/officeDocument/2006/relationships/image" Target="../media/image135.jpeg"/><Relationship Id="rId4" Type="http://schemas.openxmlformats.org/officeDocument/2006/relationships/image" Target="../media/image136.emf"/><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 Id="rId3" Type="http://schemas.openxmlformats.org/officeDocument/2006/relationships/image" Target="../media/image137.png"/></Relationships>
</file>

<file path=ppt/slides/_rels/slide52.xml.rels><?xml version="1.0" encoding="UTF-8" standalone="yes"?>
<Relationships xmlns="http://schemas.openxmlformats.org/package/2006/relationships"><Relationship Id="rId3" Type="http://schemas.openxmlformats.org/officeDocument/2006/relationships/notesSlide" Target="../notesSlides/notesSlide8.xml"/><Relationship Id="rId4" Type="http://schemas.openxmlformats.org/officeDocument/2006/relationships/image" Target="../media/image30.gif"/><Relationship Id="rId5" Type="http://schemas.openxmlformats.org/officeDocument/2006/relationships/image" Target="../media/image139.png"/><Relationship Id="rId6" Type="http://schemas.openxmlformats.org/officeDocument/2006/relationships/image" Target="../media/image140.png"/><Relationship Id="rId7" Type="http://schemas.openxmlformats.org/officeDocument/2006/relationships/oleObject" Target="../embeddings/oleObject15.bin"/><Relationship Id="rId8" Type="http://schemas.openxmlformats.org/officeDocument/2006/relationships/image" Target="../media/image138.emf"/><Relationship Id="rId9" Type="http://schemas.openxmlformats.org/officeDocument/2006/relationships/oleObject" Target="../embeddings/oleObject16.bin"/><Relationship Id="rId10" Type="http://schemas.openxmlformats.org/officeDocument/2006/relationships/image" Target="../media/image141.jpeg"/><Relationship Id="rId1" Type="http://schemas.openxmlformats.org/officeDocument/2006/relationships/vmlDrawing" Target="../drawings/vmlDrawing6.vml"/><Relationship Id="rId2"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143.png"/><Relationship Id="rId4" Type="http://schemas.openxmlformats.org/officeDocument/2006/relationships/oleObject" Target="../embeddings/oleObject17.bin"/><Relationship Id="rId5" Type="http://schemas.openxmlformats.org/officeDocument/2006/relationships/image" Target="../media/image142.emf"/><Relationship Id="rId6" Type="http://schemas.openxmlformats.org/officeDocument/2006/relationships/image" Target="../media/image144.png"/><Relationship Id="rId7" Type="http://schemas.openxmlformats.org/officeDocument/2006/relationships/image" Target="../media/image145.png"/><Relationship Id="rId1" Type="http://schemas.openxmlformats.org/officeDocument/2006/relationships/vmlDrawing" Target="../drawings/vmlDrawing7.vml"/><Relationship Id="rId2"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3" Type="http://schemas.openxmlformats.org/officeDocument/2006/relationships/image" Target="../media/image147.png"/><Relationship Id="rId4" Type="http://schemas.openxmlformats.org/officeDocument/2006/relationships/image" Target="../media/image148.png"/><Relationship Id="rId1" Type="http://schemas.openxmlformats.org/officeDocument/2006/relationships/slideLayout" Target="../slideLayouts/slideLayout5.xml"/><Relationship Id="rId2" Type="http://schemas.openxmlformats.org/officeDocument/2006/relationships/image" Target="../media/image146.png"/></Relationships>
</file>

<file path=ppt/slides/_rels/slide55.xml.rels><?xml version="1.0" encoding="UTF-8" standalone="yes"?>
<Relationships xmlns="http://schemas.openxmlformats.org/package/2006/relationships"><Relationship Id="rId3" Type="http://schemas.openxmlformats.org/officeDocument/2006/relationships/image" Target="../media/image150.png"/><Relationship Id="rId4" Type="http://schemas.openxmlformats.org/officeDocument/2006/relationships/image" Target="../media/image151.png"/><Relationship Id="rId1" Type="http://schemas.openxmlformats.org/officeDocument/2006/relationships/slideLayout" Target="../slideLayouts/slideLayout5.xml"/><Relationship Id="rId2" Type="http://schemas.openxmlformats.org/officeDocument/2006/relationships/image" Target="../media/image149.png"/></Relationships>
</file>

<file path=ppt/slides/_rels/slide56.xml.rels><?xml version="1.0" encoding="UTF-8" standalone="yes"?>
<Relationships xmlns="http://schemas.openxmlformats.org/package/2006/relationships"><Relationship Id="rId3" Type="http://schemas.openxmlformats.org/officeDocument/2006/relationships/image" Target="../media/image152.png"/><Relationship Id="rId4" Type="http://schemas.openxmlformats.org/officeDocument/2006/relationships/image" Target="../media/image153.png"/><Relationship Id="rId5" Type="http://schemas.openxmlformats.org/officeDocument/2006/relationships/image" Target="../media/image154.png"/><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_rels/slide57.xml.rels><?xml version="1.0" encoding="UTF-8" standalone="yes"?>
<Relationships xmlns="http://schemas.openxmlformats.org/package/2006/relationships"><Relationship Id="rId3" Type="http://schemas.openxmlformats.org/officeDocument/2006/relationships/image" Target="../media/image156.emf"/><Relationship Id="rId4" Type="http://schemas.openxmlformats.org/officeDocument/2006/relationships/image" Target="../media/image157.png"/><Relationship Id="rId1" Type="http://schemas.openxmlformats.org/officeDocument/2006/relationships/slideLayout" Target="../slideLayouts/slideLayout5.xml"/><Relationship Id="rId2" Type="http://schemas.openxmlformats.org/officeDocument/2006/relationships/image" Target="../media/image155.emf"/></Relationships>
</file>

<file path=ppt/slides/_rels/slide58.xml.rels><?xml version="1.0" encoding="UTF-8" standalone="yes"?>
<Relationships xmlns="http://schemas.openxmlformats.org/package/2006/relationships"><Relationship Id="rId3" Type="http://schemas.openxmlformats.org/officeDocument/2006/relationships/image" Target="../media/image158.emf"/><Relationship Id="rId4" Type="http://schemas.openxmlformats.org/officeDocument/2006/relationships/image" Target="../media/image159.png"/><Relationship Id="rId1" Type="http://schemas.openxmlformats.org/officeDocument/2006/relationships/slideLayout" Target="../slideLayouts/slideLayout5.xml"/><Relationship Id="rId2" Type="http://schemas.openxmlformats.org/officeDocument/2006/relationships/notesSlide" Target="../notesSlides/notesSlide1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9.emf"/><Relationship Id="rId3" Type="http://schemas.openxmlformats.org/officeDocument/2006/relationships/image" Target="../media/image40.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1.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0.png"/><Relationship Id="rId3" Type="http://schemas.openxmlformats.org/officeDocument/2006/relationships/image" Target="../media/image161.emf"/></Relationships>
</file>

<file path=ppt/slides/_rels/slide62.xml.rels><?xml version="1.0" encoding="UTF-8" standalone="yes"?>
<Relationships xmlns="http://schemas.openxmlformats.org/package/2006/relationships"><Relationship Id="rId3" Type="http://schemas.openxmlformats.org/officeDocument/2006/relationships/image" Target="../media/image163.png"/><Relationship Id="rId4" Type="http://schemas.openxmlformats.org/officeDocument/2006/relationships/image" Target="../media/image164.png"/><Relationship Id="rId5" Type="http://schemas.openxmlformats.org/officeDocument/2006/relationships/image" Target="../media/image165.png"/><Relationship Id="rId1" Type="http://schemas.openxmlformats.org/officeDocument/2006/relationships/slideLayout" Target="../slideLayouts/slideLayout5.xml"/><Relationship Id="rId2" Type="http://schemas.openxmlformats.org/officeDocument/2006/relationships/image" Target="../media/image162.png"/></Relationships>
</file>

<file path=ppt/slides/_rels/slide63.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167.png"/><Relationship Id="rId5" Type="http://schemas.openxmlformats.org/officeDocument/2006/relationships/image" Target="../media/image32.png"/><Relationship Id="rId6" Type="http://schemas.openxmlformats.org/officeDocument/2006/relationships/image" Target="../media/image2.png"/><Relationship Id="rId7" Type="http://schemas.openxmlformats.org/officeDocument/2006/relationships/image" Target="../media/image3.png"/><Relationship Id="rId8" Type="http://schemas.openxmlformats.org/officeDocument/2006/relationships/image" Target="../media/image4.gif"/><Relationship Id="rId9" Type="http://schemas.openxmlformats.org/officeDocument/2006/relationships/image" Target="../media/image5.png"/><Relationship Id="rId1" Type="http://schemas.openxmlformats.org/officeDocument/2006/relationships/slideLayout" Target="../slideLayouts/slideLayout5.xml"/><Relationship Id="rId2" Type="http://schemas.openxmlformats.org/officeDocument/2006/relationships/image" Target="../media/image166.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8.png"/><Relationship Id="rId3" Type="http://schemas.openxmlformats.org/officeDocument/2006/relationships/image" Target="../media/image169.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8" Type="http://schemas.openxmlformats.org/officeDocument/2006/relationships/image" Target="../media/image21.emf"/><Relationship Id="rId1" Type="http://schemas.openxmlformats.org/officeDocument/2006/relationships/tags" Target="../tags/tag2.xml"/><Relationship Id="rId2"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23.png"/><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jpeg"/><Relationship Id="rId5" Type="http://schemas.openxmlformats.org/officeDocument/2006/relationships/image" Target="../media/image27.emf"/><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30.gif"/><Relationship Id="rId9" Type="http://schemas.openxmlformats.org/officeDocument/2006/relationships/image" Target="../media/image31.png"/><Relationship Id="rId10" Type="http://schemas.openxmlformats.org/officeDocument/2006/relationships/image" Target="../media/image32.png"/><Relationship Id="rId11" Type="http://schemas.openxmlformats.org/officeDocument/2006/relationships/image" Target="../media/image33.emf"/><Relationship Id="rId1" Type="http://schemas.openxmlformats.org/officeDocument/2006/relationships/slideLayout" Target="../slideLayouts/slideLayout5.xml"/><Relationship Id="rId2" Type="http://schemas.openxmlformats.org/officeDocument/2006/relationships/image" Target="../media/image24.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14300" y="2171700"/>
            <a:ext cx="9143999" cy="1491651"/>
          </a:xfrm>
        </p:spPr>
        <p:txBody>
          <a:bodyPr>
            <a:scene3d>
              <a:camera prst="orthographicFront"/>
              <a:lightRig rig="threePt" dir="t"/>
            </a:scene3d>
            <a:sp3d extrusionH="57150">
              <a:bevelT w="57150" h="38100" prst="artDeco"/>
              <a:bevelB w="57150" h="38100" prst="artDeco"/>
            </a:sp3d>
          </a:bodyPr>
          <a:lstStyle/>
          <a:p>
            <a:pPr algn="ctr"/>
            <a:r>
              <a:rPr lang="en-US" dirty="0" err="1"/>
              <a:t>eRHIC</a:t>
            </a:r>
            <a:r>
              <a:rPr lang="en-US" dirty="0"/>
              <a:t>: </a:t>
            </a:r>
            <a:r>
              <a:rPr lang="en-US" dirty="0" smtClean="0"/>
              <a:t/>
            </a:r>
            <a:br>
              <a:rPr lang="en-US" dirty="0" smtClean="0"/>
            </a:br>
            <a:r>
              <a:rPr lang="en-US" dirty="0" smtClean="0"/>
              <a:t>New</a:t>
            </a:r>
            <a:r>
              <a:rPr lang="en-US" dirty="0"/>
              <a:t> Technology Frontiers in Machine, </a:t>
            </a:r>
            <a:r>
              <a:rPr lang="en-US" dirty="0" smtClean="0"/>
              <a:t/>
            </a:r>
            <a:br>
              <a:rPr lang="en-US" dirty="0" smtClean="0"/>
            </a:br>
            <a:r>
              <a:rPr lang="en-US" dirty="0" smtClean="0"/>
              <a:t>IR</a:t>
            </a:r>
            <a:r>
              <a:rPr lang="en-US" dirty="0"/>
              <a:t> and Detector Design</a:t>
            </a:r>
            <a:endParaRPr lang="en-US" altLang="ja-JP" dirty="0">
              <a:solidFill>
                <a:schemeClr val="tx1"/>
              </a:solidFill>
            </a:endParaRPr>
          </a:p>
        </p:txBody>
      </p:sp>
      <p:sp>
        <p:nvSpPr>
          <p:cNvPr id="5" name="Date Placeholder 4"/>
          <p:cNvSpPr>
            <a:spLocks noGrp="1"/>
          </p:cNvSpPr>
          <p:nvPr>
            <p:ph type="dt" sz="half" idx="2"/>
          </p:nvPr>
        </p:nvSpPr>
        <p:spPr/>
        <p:txBody>
          <a:bodyPr/>
          <a:lstStyle/>
          <a:p>
            <a:r>
              <a:rPr lang="en-US" altLang="ja-JP" smtClean="0"/>
              <a:t>E.C. Aschenauer</a:t>
            </a:r>
            <a:endParaRPr lang="en-US" altLang="ja-JP" dirty="0"/>
          </a:p>
        </p:txBody>
      </p:sp>
      <p:sp>
        <p:nvSpPr>
          <p:cNvPr id="9" name="Footer Placeholder 8"/>
          <p:cNvSpPr>
            <a:spLocks noGrp="1"/>
          </p:cNvSpPr>
          <p:nvPr>
            <p:ph type="ftr" sz="quarter" idx="3"/>
          </p:nvPr>
        </p:nvSpPr>
        <p:spPr/>
        <p:txBody>
          <a:bodyPr/>
          <a:lstStyle/>
          <a:p>
            <a:r>
              <a:rPr lang="en-US" altLang="ja-JP" smtClean="0"/>
              <a:t>DIS-2013, Marseille</a:t>
            </a:r>
            <a:endParaRPr lang="en-US" altLang="ja-JP" dirty="0"/>
          </a:p>
        </p:txBody>
      </p:sp>
      <p:sp>
        <p:nvSpPr>
          <p:cNvPr id="7" name="Slide Number Placeholder 6"/>
          <p:cNvSpPr>
            <a:spLocks noGrp="1"/>
          </p:cNvSpPr>
          <p:nvPr>
            <p:ph type="sldNum" sz="quarter" idx="4"/>
          </p:nvPr>
        </p:nvSpPr>
        <p:spPr/>
        <p:txBody>
          <a:bodyPr/>
          <a:lstStyle/>
          <a:p>
            <a:fld id="{684DC042-DA42-6A4D-AE89-46F8D07AA4EE}" type="slidenum">
              <a:rPr lang="en-US" altLang="ja-JP" smtClean="0"/>
              <a:pPr/>
              <a:t>1</a:t>
            </a:fld>
            <a:endParaRPr lang="en-US" altLang="ja-JP" dirty="0"/>
          </a:p>
        </p:txBody>
      </p:sp>
      <p:sp>
        <p:nvSpPr>
          <p:cNvPr id="2" name="TextBox 1"/>
          <p:cNvSpPr txBox="1"/>
          <p:nvPr/>
        </p:nvSpPr>
        <p:spPr>
          <a:xfrm>
            <a:off x="-889000" y="3213100"/>
            <a:ext cx="184666" cy="369332"/>
          </a:xfrm>
          <a:prstGeom prst="rect">
            <a:avLst/>
          </a:prstGeom>
          <a:noFill/>
        </p:spPr>
        <p:txBody>
          <a:bodyPr wrap="none" rtlCol="0">
            <a:spAutoFit/>
          </a:bodyPr>
          <a:lstStyle/>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609600"/>
          </a:xfrm>
        </p:spPr>
        <p:txBody>
          <a:bodyPr/>
          <a:lstStyle/>
          <a:p>
            <a:r>
              <a:rPr lang="en-US" sz="2600" dirty="0" smtClean="0"/>
              <a:t>What needs to be covered BY THE DETECTOR</a:t>
            </a:r>
            <a:endParaRPr lang="en-US" sz="2600" dirty="0"/>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10</a:t>
            </a:fld>
            <a:endParaRPr lang="en-US" altLang="ja-JP"/>
          </a:p>
        </p:txBody>
      </p:sp>
      <p:pic>
        <p:nvPicPr>
          <p:cNvPr id="6" name="Picture 3"/>
          <p:cNvPicPr>
            <a:picLocks noChangeAspect="1" noChangeArrowheads="1"/>
          </p:cNvPicPr>
          <p:nvPr/>
        </p:nvPicPr>
        <p:blipFill>
          <a:blip r:embed="rId2"/>
          <a:srcRect l="3337" t="5580" r="1112" b="697"/>
          <a:stretch>
            <a:fillRect/>
          </a:stretch>
        </p:blipFill>
        <p:spPr bwMode="auto">
          <a:xfrm>
            <a:off x="50801" y="707668"/>
            <a:ext cx="2628193" cy="2055855"/>
          </a:xfrm>
          <a:prstGeom prst="rect">
            <a:avLst/>
          </a:prstGeom>
          <a:noFill/>
          <a:ln w="9525">
            <a:noFill/>
            <a:miter lim="800000"/>
            <a:headEnd/>
            <a:tailEnd/>
          </a:ln>
        </p:spPr>
      </p:pic>
      <p:pic>
        <p:nvPicPr>
          <p:cNvPr id="7" name="Picture 30" descr="sidis-diagram.eps"/>
          <p:cNvPicPr>
            <a:picLocks noChangeAspect="1"/>
          </p:cNvPicPr>
          <p:nvPr/>
        </p:nvPicPr>
        <p:blipFill>
          <a:blip r:embed="rId3"/>
          <a:srcRect/>
          <a:stretch>
            <a:fillRect/>
          </a:stretch>
        </p:blipFill>
        <p:spPr bwMode="auto">
          <a:xfrm>
            <a:off x="2727325" y="763588"/>
            <a:ext cx="2840552" cy="2028966"/>
          </a:xfrm>
          <a:prstGeom prst="rect">
            <a:avLst/>
          </a:prstGeom>
          <a:noFill/>
          <a:ln w="9525">
            <a:noFill/>
            <a:miter lim="800000"/>
            <a:headEnd/>
            <a:tailEnd/>
          </a:ln>
        </p:spPr>
      </p:pic>
      <p:grpSp>
        <p:nvGrpSpPr>
          <p:cNvPr id="8" name="Group 7"/>
          <p:cNvGrpSpPr/>
          <p:nvPr/>
        </p:nvGrpSpPr>
        <p:grpSpPr>
          <a:xfrm>
            <a:off x="5574510" y="465576"/>
            <a:ext cx="3582190" cy="2430031"/>
            <a:chOff x="158750" y="908050"/>
            <a:chExt cx="4292600" cy="2665421"/>
          </a:xfrm>
        </p:grpSpPr>
        <p:grpSp>
          <p:nvGrpSpPr>
            <p:cNvPr id="9" name="Group 159"/>
            <p:cNvGrpSpPr>
              <a:grpSpLocks noChangeAspect="1"/>
            </p:cNvGrpSpPr>
            <p:nvPr/>
          </p:nvGrpSpPr>
          <p:grpSpPr bwMode="auto">
            <a:xfrm rot="-2865258">
              <a:off x="1467654" y="1456538"/>
              <a:ext cx="128587" cy="546105"/>
              <a:chOff x="1324" y="1002"/>
              <a:chExt cx="146" cy="462"/>
            </a:xfrm>
          </p:grpSpPr>
          <p:sp>
            <p:nvSpPr>
              <p:cNvPr id="51" name="Freeform 160"/>
              <p:cNvSpPr>
                <a:spLocks noChangeAspect="1"/>
              </p:cNvSpPr>
              <p:nvPr/>
            </p:nvSpPr>
            <p:spPr bwMode="auto">
              <a:xfrm>
                <a:off x="1326" y="1002"/>
                <a:ext cx="143" cy="75"/>
              </a:xfrm>
              <a:custGeom>
                <a:avLst/>
                <a:gdLst/>
                <a:ahLst/>
                <a:cxnLst>
                  <a:cxn ang="0">
                    <a:pos x="0" y="0"/>
                  </a:cxn>
                  <a:cxn ang="0">
                    <a:pos x="0" y="4"/>
                  </a:cxn>
                  <a:cxn ang="0">
                    <a:pos x="4" y="7"/>
                  </a:cxn>
                  <a:cxn ang="0">
                    <a:pos x="8" y="9"/>
                  </a:cxn>
                  <a:cxn ang="0">
                    <a:pos x="12" y="11"/>
                  </a:cxn>
                  <a:cxn ang="0">
                    <a:pos x="129" y="58"/>
                  </a:cxn>
                  <a:cxn ang="0">
                    <a:pos x="135" y="60"/>
                  </a:cxn>
                  <a:cxn ang="0">
                    <a:pos x="139" y="63"/>
                  </a:cxn>
                  <a:cxn ang="0">
                    <a:pos x="142" y="65"/>
                  </a:cxn>
                  <a:cxn ang="0">
                    <a:pos x="141" y="69"/>
                  </a:cxn>
                  <a:cxn ang="0">
                    <a:pos x="141" y="71"/>
                  </a:cxn>
                  <a:cxn ang="0">
                    <a:pos x="138" y="74"/>
                  </a:cxn>
                  <a:cxn ang="0">
                    <a:pos x="11" y="60"/>
                  </a:cxn>
                  <a:cxn ang="0">
                    <a:pos x="10" y="61"/>
                  </a:cxn>
                  <a:cxn ang="0">
                    <a:pos x="4" y="59"/>
                  </a:cxn>
                  <a:cxn ang="0">
                    <a:pos x="4" y="60"/>
                  </a:cxn>
                  <a:cxn ang="0">
                    <a:pos x="2" y="62"/>
                  </a:cxn>
                  <a:cxn ang="0">
                    <a:pos x="0" y="65"/>
                  </a:cxn>
                </a:cxnLst>
                <a:rect l="0" t="0" r="r" b="b"/>
                <a:pathLst>
                  <a:path w="143" h="75">
                    <a:moveTo>
                      <a:pt x="0" y="0"/>
                    </a:moveTo>
                    <a:lnTo>
                      <a:pt x="0" y="4"/>
                    </a:lnTo>
                    <a:lnTo>
                      <a:pt x="4" y="7"/>
                    </a:lnTo>
                    <a:lnTo>
                      <a:pt x="8" y="9"/>
                    </a:lnTo>
                    <a:lnTo>
                      <a:pt x="12" y="11"/>
                    </a:lnTo>
                    <a:lnTo>
                      <a:pt x="129" y="58"/>
                    </a:lnTo>
                    <a:lnTo>
                      <a:pt x="135" y="60"/>
                    </a:lnTo>
                    <a:lnTo>
                      <a:pt x="139" y="63"/>
                    </a:lnTo>
                    <a:lnTo>
                      <a:pt x="142" y="65"/>
                    </a:lnTo>
                    <a:lnTo>
                      <a:pt x="141" y="69"/>
                    </a:lnTo>
                    <a:lnTo>
                      <a:pt x="141" y="71"/>
                    </a:lnTo>
                    <a:lnTo>
                      <a:pt x="138" y="74"/>
                    </a:lnTo>
                    <a:lnTo>
                      <a:pt x="11" y="60"/>
                    </a:lnTo>
                    <a:lnTo>
                      <a:pt x="10" y="61"/>
                    </a:lnTo>
                    <a:lnTo>
                      <a:pt x="4" y="59"/>
                    </a:lnTo>
                    <a:lnTo>
                      <a:pt x="4" y="60"/>
                    </a:lnTo>
                    <a:lnTo>
                      <a:pt x="2" y="62"/>
                    </a:lnTo>
                    <a:lnTo>
                      <a:pt x="0" y="65"/>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52" name="Freeform 161"/>
              <p:cNvSpPr>
                <a:spLocks noChangeAspect="1"/>
              </p:cNvSpPr>
              <p:nvPr/>
            </p:nvSpPr>
            <p:spPr bwMode="auto">
              <a:xfrm>
                <a:off x="1324" y="1069"/>
                <a:ext cx="143" cy="72"/>
              </a:xfrm>
              <a:custGeom>
                <a:avLst/>
                <a:gdLst/>
                <a:ahLst/>
                <a:cxnLst>
                  <a:cxn ang="0">
                    <a:pos x="0" y="0"/>
                  </a:cxn>
                  <a:cxn ang="0">
                    <a:pos x="1" y="2"/>
                  </a:cxn>
                  <a:cxn ang="0">
                    <a:pos x="4" y="4"/>
                  </a:cxn>
                  <a:cxn ang="0">
                    <a:pos x="6" y="6"/>
                  </a:cxn>
                  <a:cxn ang="0">
                    <a:pos x="10" y="7"/>
                  </a:cxn>
                  <a:cxn ang="0">
                    <a:pos x="133" y="57"/>
                  </a:cxn>
                  <a:cxn ang="0">
                    <a:pos x="137" y="61"/>
                  </a:cxn>
                  <a:cxn ang="0">
                    <a:pos x="140" y="61"/>
                  </a:cxn>
                  <a:cxn ang="0">
                    <a:pos x="141" y="65"/>
                  </a:cxn>
                  <a:cxn ang="0">
                    <a:pos x="141" y="66"/>
                  </a:cxn>
                  <a:cxn ang="0">
                    <a:pos x="142" y="71"/>
                  </a:cxn>
                  <a:cxn ang="0">
                    <a:pos x="137" y="71"/>
                  </a:cxn>
                  <a:cxn ang="0">
                    <a:pos x="12" y="59"/>
                  </a:cxn>
                  <a:cxn ang="0">
                    <a:pos x="7" y="59"/>
                  </a:cxn>
                  <a:cxn ang="0">
                    <a:pos x="6" y="59"/>
                  </a:cxn>
                  <a:cxn ang="0">
                    <a:pos x="4" y="59"/>
                  </a:cxn>
                  <a:cxn ang="0">
                    <a:pos x="1" y="59"/>
                  </a:cxn>
                  <a:cxn ang="0">
                    <a:pos x="0" y="61"/>
                  </a:cxn>
                </a:cxnLst>
                <a:rect l="0" t="0" r="r" b="b"/>
                <a:pathLst>
                  <a:path w="143" h="72">
                    <a:moveTo>
                      <a:pt x="0" y="0"/>
                    </a:moveTo>
                    <a:lnTo>
                      <a:pt x="1" y="2"/>
                    </a:lnTo>
                    <a:lnTo>
                      <a:pt x="4" y="4"/>
                    </a:lnTo>
                    <a:lnTo>
                      <a:pt x="6" y="6"/>
                    </a:lnTo>
                    <a:lnTo>
                      <a:pt x="10" y="7"/>
                    </a:lnTo>
                    <a:lnTo>
                      <a:pt x="133" y="57"/>
                    </a:lnTo>
                    <a:lnTo>
                      <a:pt x="137" y="61"/>
                    </a:lnTo>
                    <a:lnTo>
                      <a:pt x="140" y="61"/>
                    </a:lnTo>
                    <a:lnTo>
                      <a:pt x="141" y="65"/>
                    </a:lnTo>
                    <a:lnTo>
                      <a:pt x="141" y="66"/>
                    </a:lnTo>
                    <a:lnTo>
                      <a:pt x="142" y="71"/>
                    </a:lnTo>
                    <a:lnTo>
                      <a:pt x="137" y="71"/>
                    </a:lnTo>
                    <a:lnTo>
                      <a:pt x="12" y="59"/>
                    </a:lnTo>
                    <a:lnTo>
                      <a:pt x="7" y="59"/>
                    </a:lnTo>
                    <a:lnTo>
                      <a:pt x="6" y="59"/>
                    </a:lnTo>
                    <a:lnTo>
                      <a:pt x="4" y="59"/>
                    </a:lnTo>
                    <a:lnTo>
                      <a:pt x="1" y="59"/>
                    </a:lnTo>
                    <a:lnTo>
                      <a:pt x="0" y="61"/>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53" name="Freeform 162"/>
              <p:cNvSpPr>
                <a:spLocks noChangeAspect="1"/>
              </p:cNvSpPr>
              <p:nvPr/>
            </p:nvSpPr>
            <p:spPr bwMode="auto">
              <a:xfrm>
                <a:off x="1326" y="1131"/>
                <a:ext cx="144" cy="76"/>
              </a:xfrm>
              <a:custGeom>
                <a:avLst/>
                <a:gdLst/>
                <a:ahLst/>
                <a:cxnLst>
                  <a:cxn ang="0">
                    <a:pos x="0" y="0"/>
                  </a:cxn>
                  <a:cxn ang="0">
                    <a:pos x="0" y="3"/>
                  </a:cxn>
                  <a:cxn ang="0">
                    <a:pos x="2" y="7"/>
                  </a:cxn>
                  <a:cxn ang="0">
                    <a:pos x="7" y="9"/>
                  </a:cxn>
                  <a:cxn ang="0">
                    <a:pos x="10" y="11"/>
                  </a:cxn>
                  <a:cxn ang="0">
                    <a:pos x="133" y="59"/>
                  </a:cxn>
                  <a:cxn ang="0">
                    <a:pos x="136" y="63"/>
                  </a:cxn>
                  <a:cxn ang="0">
                    <a:pos x="139" y="65"/>
                  </a:cxn>
                  <a:cxn ang="0">
                    <a:pos x="143" y="67"/>
                  </a:cxn>
                  <a:cxn ang="0">
                    <a:pos x="143" y="71"/>
                  </a:cxn>
                  <a:cxn ang="0">
                    <a:pos x="141" y="74"/>
                  </a:cxn>
                  <a:cxn ang="0">
                    <a:pos x="138" y="75"/>
                  </a:cxn>
                  <a:cxn ang="0">
                    <a:pos x="9" y="63"/>
                  </a:cxn>
                  <a:cxn ang="0">
                    <a:pos x="6" y="62"/>
                  </a:cxn>
                  <a:cxn ang="0">
                    <a:pos x="6" y="63"/>
                  </a:cxn>
                  <a:cxn ang="0">
                    <a:pos x="3" y="62"/>
                  </a:cxn>
                  <a:cxn ang="0">
                    <a:pos x="0" y="64"/>
                  </a:cxn>
                  <a:cxn ang="0">
                    <a:pos x="0" y="66"/>
                  </a:cxn>
                </a:cxnLst>
                <a:rect l="0" t="0" r="r" b="b"/>
                <a:pathLst>
                  <a:path w="144" h="76">
                    <a:moveTo>
                      <a:pt x="0" y="0"/>
                    </a:moveTo>
                    <a:lnTo>
                      <a:pt x="0" y="3"/>
                    </a:lnTo>
                    <a:lnTo>
                      <a:pt x="2" y="7"/>
                    </a:lnTo>
                    <a:lnTo>
                      <a:pt x="7" y="9"/>
                    </a:lnTo>
                    <a:lnTo>
                      <a:pt x="10" y="11"/>
                    </a:lnTo>
                    <a:lnTo>
                      <a:pt x="133" y="59"/>
                    </a:lnTo>
                    <a:lnTo>
                      <a:pt x="136" y="63"/>
                    </a:lnTo>
                    <a:lnTo>
                      <a:pt x="139" y="65"/>
                    </a:lnTo>
                    <a:lnTo>
                      <a:pt x="143" y="67"/>
                    </a:lnTo>
                    <a:lnTo>
                      <a:pt x="143" y="71"/>
                    </a:lnTo>
                    <a:lnTo>
                      <a:pt x="141" y="74"/>
                    </a:lnTo>
                    <a:lnTo>
                      <a:pt x="138" y="75"/>
                    </a:lnTo>
                    <a:lnTo>
                      <a:pt x="9" y="63"/>
                    </a:lnTo>
                    <a:lnTo>
                      <a:pt x="6" y="62"/>
                    </a:lnTo>
                    <a:lnTo>
                      <a:pt x="6" y="63"/>
                    </a:lnTo>
                    <a:lnTo>
                      <a:pt x="3" y="62"/>
                    </a:lnTo>
                    <a:lnTo>
                      <a:pt x="0" y="64"/>
                    </a:lnTo>
                    <a:lnTo>
                      <a:pt x="0" y="66"/>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54" name="Freeform 163"/>
              <p:cNvSpPr>
                <a:spLocks noChangeAspect="1"/>
              </p:cNvSpPr>
              <p:nvPr/>
            </p:nvSpPr>
            <p:spPr bwMode="auto">
              <a:xfrm>
                <a:off x="1325" y="1202"/>
                <a:ext cx="144" cy="70"/>
              </a:xfrm>
              <a:custGeom>
                <a:avLst/>
                <a:gdLst/>
                <a:ahLst/>
                <a:cxnLst>
                  <a:cxn ang="0">
                    <a:pos x="0" y="0"/>
                  </a:cxn>
                  <a:cxn ang="0">
                    <a:pos x="0" y="0"/>
                  </a:cxn>
                  <a:cxn ang="0">
                    <a:pos x="4" y="4"/>
                  </a:cxn>
                  <a:cxn ang="0">
                    <a:pos x="6" y="6"/>
                  </a:cxn>
                  <a:cxn ang="0">
                    <a:pos x="11" y="7"/>
                  </a:cxn>
                  <a:cxn ang="0">
                    <a:pos x="131" y="54"/>
                  </a:cxn>
                  <a:cxn ang="0">
                    <a:pos x="136" y="58"/>
                  </a:cxn>
                  <a:cxn ang="0">
                    <a:pos x="139" y="59"/>
                  </a:cxn>
                  <a:cxn ang="0">
                    <a:pos x="143" y="63"/>
                  </a:cxn>
                  <a:cxn ang="0">
                    <a:pos x="143" y="66"/>
                  </a:cxn>
                  <a:cxn ang="0">
                    <a:pos x="140" y="69"/>
                  </a:cxn>
                  <a:cxn ang="0">
                    <a:pos x="138" y="69"/>
                  </a:cxn>
                  <a:cxn ang="0">
                    <a:pos x="11" y="57"/>
                  </a:cxn>
                  <a:cxn ang="0">
                    <a:pos x="7" y="58"/>
                  </a:cxn>
                  <a:cxn ang="0">
                    <a:pos x="4" y="57"/>
                  </a:cxn>
                  <a:cxn ang="0">
                    <a:pos x="1" y="57"/>
                  </a:cxn>
                  <a:cxn ang="0">
                    <a:pos x="1" y="59"/>
                  </a:cxn>
                  <a:cxn ang="0">
                    <a:pos x="0" y="62"/>
                  </a:cxn>
                </a:cxnLst>
                <a:rect l="0" t="0" r="r" b="b"/>
                <a:pathLst>
                  <a:path w="144" h="70">
                    <a:moveTo>
                      <a:pt x="0" y="0"/>
                    </a:moveTo>
                    <a:lnTo>
                      <a:pt x="0" y="0"/>
                    </a:lnTo>
                    <a:lnTo>
                      <a:pt x="4" y="4"/>
                    </a:lnTo>
                    <a:lnTo>
                      <a:pt x="6" y="6"/>
                    </a:lnTo>
                    <a:lnTo>
                      <a:pt x="11" y="7"/>
                    </a:lnTo>
                    <a:lnTo>
                      <a:pt x="131" y="54"/>
                    </a:lnTo>
                    <a:lnTo>
                      <a:pt x="136" y="58"/>
                    </a:lnTo>
                    <a:lnTo>
                      <a:pt x="139" y="59"/>
                    </a:lnTo>
                    <a:lnTo>
                      <a:pt x="143" y="63"/>
                    </a:lnTo>
                    <a:lnTo>
                      <a:pt x="143" y="66"/>
                    </a:lnTo>
                    <a:lnTo>
                      <a:pt x="140" y="69"/>
                    </a:lnTo>
                    <a:lnTo>
                      <a:pt x="138" y="69"/>
                    </a:lnTo>
                    <a:lnTo>
                      <a:pt x="11" y="57"/>
                    </a:lnTo>
                    <a:lnTo>
                      <a:pt x="7" y="58"/>
                    </a:lnTo>
                    <a:lnTo>
                      <a:pt x="4" y="57"/>
                    </a:lnTo>
                    <a:lnTo>
                      <a:pt x="1" y="57"/>
                    </a:lnTo>
                    <a:lnTo>
                      <a:pt x="1" y="59"/>
                    </a:lnTo>
                    <a:lnTo>
                      <a:pt x="0" y="62"/>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55" name="Freeform 164"/>
              <p:cNvSpPr>
                <a:spLocks noChangeAspect="1"/>
              </p:cNvSpPr>
              <p:nvPr/>
            </p:nvSpPr>
            <p:spPr bwMode="auto">
              <a:xfrm>
                <a:off x="1327" y="1260"/>
                <a:ext cx="142" cy="76"/>
              </a:xfrm>
              <a:custGeom>
                <a:avLst/>
                <a:gdLst/>
                <a:ahLst/>
                <a:cxnLst>
                  <a:cxn ang="0">
                    <a:pos x="0" y="0"/>
                  </a:cxn>
                  <a:cxn ang="0">
                    <a:pos x="0" y="4"/>
                  </a:cxn>
                  <a:cxn ang="0">
                    <a:pos x="3" y="7"/>
                  </a:cxn>
                  <a:cxn ang="0">
                    <a:pos x="6" y="8"/>
                  </a:cxn>
                  <a:cxn ang="0">
                    <a:pos x="11" y="11"/>
                  </a:cxn>
                  <a:cxn ang="0">
                    <a:pos x="132" y="61"/>
                  </a:cxn>
                  <a:cxn ang="0">
                    <a:pos x="137" y="64"/>
                  </a:cxn>
                  <a:cxn ang="0">
                    <a:pos x="137" y="65"/>
                  </a:cxn>
                  <a:cxn ang="0">
                    <a:pos x="140" y="68"/>
                  </a:cxn>
                  <a:cxn ang="0">
                    <a:pos x="141" y="71"/>
                  </a:cxn>
                  <a:cxn ang="0">
                    <a:pos x="139" y="74"/>
                  </a:cxn>
                  <a:cxn ang="0">
                    <a:pos x="136" y="75"/>
                  </a:cxn>
                  <a:cxn ang="0">
                    <a:pos x="11" y="62"/>
                  </a:cxn>
                  <a:cxn ang="0">
                    <a:pos x="8" y="62"/>
                  </a:cxn>
                  <a:cxn ang="0">
                    <a:pos x="6" y="62"/>
                  </a:cxn>
                  <a:cxn ang="0">
                    <a:pos x="4" y="62"/>
                  </a:cxn>
                  <a:cxn ang="0">
                    <a:pos x="2" y="63"/>
                  </a:cxn>
                  <a:cxn ang="0">
                    <a:pos x="2" y="66"/>
                  </a:cxn>
                </a:cxnLst>
                <a:rect l="0" t="0" r="r" b="b"/>
                <a:pathLst>
                  <a:path w="142" h="76">
                    <a:moveTo>
                      <a:pt x="0" y="0"/>
                    </a:moveTo>
                    <a:lnTo>
                      <a:pt x="0" y="4"/>
                    </a:lnTo>
                    <a:lnTo>
                      <a:pt x="3" y="7"/>
                    </a:lnTo>
                    <a:lnTo>
                      <a:pt x="6" y="8"/>
                    </a:lnTo>
                    <a:lnTo>
                      <a:pt x="11" y="11"/>
                    </a:lnTo>
                    <a:lnTo>
                      <a:pt x="132" y="61"/>
                    </a:lnTo>
                    <a:lnTo>
                      <a:pt x="137" y="64"/>
                    </a:lnTo>
                    <a:lnTo>
                      <a:pt x="137" y="65"/>
                    </a:lnTo>
                    <a:lnTo>
                      <a:pt x="140" y="68"/>
                    </a:lnTo>
                    <a:lnTo>
                      <a:pt x="141" y="71"/>
                    </a:lnTo>
                    <a:lnTo>
                      <a:pt x="139" y="74"/>
                    </a:lnTo>
                    <a:lnTo>
                      <a:pt x="136" y="75"/>
                    </a:lnTo>
                    <a:lnTo>
                      <a:pt x="11" y="62"/>
                    </a:lnTo>
                    <a:lnTo>
                      <a:pt x="8" y="62"/>
                    </a:lnTo>
                    <a:lnTo>
                      <a:pt x="6" y="62"/>
                    </a:lnTo>
                    <a:lnTo>
                      <a:pt x="4" y="62"/>
                    </a:lnTo>
                    <a:lnTo>
                      <a:pt x="2" y="63"/>
                    </a:lnTo>
                    <a:lnTo>
                      <a:pt x="2" y="66"/>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56" name="Freeform 165"/>
              <p:cNvSpPr>
                <a:spLocks noChangeAspect="1"/>
              </p:cNvSpPr>
              <p:nvPr/>
            </p:nvSpPr>
            <p:spPr bwMode="auto">
              <a:xfrm>
                <a:off x="1326" y="1328"/>
                <a:ext cx="142" cy="74"/>
              </a:xfrm>
              <a:custGeom>
                <a:avLst/>
                <a:gdLst/>
                <a:ahLst/>
                <a:cxnLst>
                  <a:cxn ang="0">
                    <a:pos x="0" y="0"/>
                  </a:cxn>
                  <a:cxn ang="0">
                    <a:pos x="2" y="2"/>
                  </a:cxn>
                  <a:cxn ang="0">
                    <a:pos x="4" y="4"/>
                  </a:cxn>
                  <a:cxn ang="0">
                    <a:pos x="4" y="5"/>
                  </a:cxn>
                  <a:cxn ang="0">
                    <a:pos x="10" y="8"/>
                  </a:cxn>
                  <a:cxn ang="0">
                    <a:pos x="129" y="57"/>
                  </a:cxn>
                  <a:cxn ang="0">
                    <a:pos x="136" y="59"/>
                  </a:cxn>
                  <a:cxn ang="0">
                    <a:pos x="138" y="62"/>
                  </a:cxn>
                  <a:cxn ang="0">
                    <a:pos x="139" y="66"/>
                  </a:cxn>
                  <a:cxn ang="0">
                    <a:pos x="141" y="68"/>
                  </a:cxn>
                  <a:cxn ang="0">
                    <a:pos x="140" y="70"/>
                  </a:cxn>
                  <a:cxn ang="0">
                    <a:pos x="136" y="73"/>
                  </a:cxn>
                  <a:cxn ang="0">
                    <a:pos x="12" y="59"/>
                  </a:cxn>
                  <a:cxn ang="0">
                    <a:pos x="8" y="59"/>
                  </a:cxn>
                  <a:cxn ang="0">
                    <a:pos x="4" y="59"/>
                  </a:cxn>
                  <a:cxn ang="0">
                    <a:pos x="3" y="59"/>
                  </a:cxn>
                  <a:cxn ang="0">
                    <a:pos x="3" y="61"/>
                  </a:cxn>
                  <a:cxn ang="0">
                    <a:pos x="2" y="64"/>
                  </a:cxn>
                </a:cxnLst>
                <a:rect l="0" t="0" r="r" b="b"/>
                <a:pathLst>
                  <a:path w="142" h="74">
                    <a:moveTo>
                      <a:pt x="0" y="0"/>
                    </a:moveTo>
                    <a:lnTo>
                      <a:pt x="2" y="2"/>
                    </a:lnTo>
                    <a:lnTo>
                      <a:pt x="4" y="4"/>
                    </a:lnTo>
                    <a:lnTo>
                      <a:pt x="4" y="5"/>
                    </a:lnTo>
                    <a:lnTo>
                      <a:pt x="10" y="8"/>
                    </a:lnTo>
                    <a:lnTo>
                      <a:pt x="129" y="57"/>
                    </a:lnTo>
                    <a:lnTo>
                      <a:pt x="136" y="59"/>
                    </a:lnTo>
                    <a:lnTo>
                      <a:pt x="138" y="62"/>
                    </a:lnTo>
                    <a:lnTo>
                      <a:pt x="139" y="66"/>
                    </a:lnTo>
                    <a:lnTo>
                      <a:pt x="141" y="68"/>
                    </a:lnTo>
                    <a:lnTo>
                      <a:pt x="140" y="70"/>
                    </a:lnTo>
                    <a:lnTo>
                      <a:pt x="136" y="73"/>
                    </a:lnTo>
                    <a:lnTo>
                      <a:pt x="12" y="59"/>
                    </a:lnTo>
                    <a:lnTo>
                      <a:pt x="8" y="59"/>
                    </a:lnTo>
                    <a:lnTo>
                      <a:pt x="4" y="59"/>
                    </a:lnTo>
                    <a:lnTo>
                      <a:pt x="3" y="59"/>
                    </a:lnTo>
                    <a:lnTo>
                      <a:pt x="3" y="61"/>
                    </a:lnTo>
                    <a:lnTo>
                      <a:pt x="2" y="64"/>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57" name="Freeform 166"/>
              <p:cNvSpPr>
                <a:spLocks noChangeAspect="1"/>
              </p:cNvSpPr>
              <p:nvPr/>
            </p:nvSpPr>
            <p:spPr bwMode="auto">
              <a:xfrm>
                <a:off x="1326" y="1391"/>
                <a:ext cx="142" cy="73"/>
              </a:xfrm>
              <a:custGeom>
                <a:avLst/>
                <a:gdLst/>
                <a:ahLst/>
                <a:cxnLst>
                  <a:cxn ang="0">
                    <a:pos x="0" y="0"/>
                  </a:cxn>
                  <a:cxn ang="0">
                    <a:pos x="0" y="3"/>
                  </a:cxn>
                  <a:cxn ang="0">
                    <a:pos x="1" y="7"/>
                  </a:cxn>
                  <a:cxn ang="0">
                    <a:pos x="5" y="9"/>
                  </a:cxn>
                  <a:cxn ang="0">
                    <a:pos x="11" y="10"/>
                  </a:cxn>
                  <a:cxn ang="0">
                    <a:pos x="129" y="59"/>
                  </a:cxn>
                  <a:cxn ang="0">
                    <a:pos x="137" y="61"/>
                  </a:cxn>
                  <a:cxn ang="0">
                    <a:pos x="138" y="63"/>
                  </a:cxn>
                  <a:cxn ang="0">
                    <a:pos x="141" y="67"/>
                  </a:cxn>
                  <a:cxn ang="0">
                    <a:pos x="141" y="69"/>
                  </a:cxn>
                  <a:cxn ang="0">
                    <a:pos x="140" y="72"/>
                  </a:cxn>
                  <a:cxn ang="0">
                    <a:pos x="135" y="72"/>
                  </a:cxn>
                  <a:cxn ang="0">
                    <a:pos x="73" y="65"/>
                  </a:cxn>
                </a:cxnLst>
                <a:rect l="0" t="0" r="r" b="b"/>
                <a:pathLst>
                  <a:path w="142" h="73">
                    <a:moveTo>
                      <a:pt x="0" y="0"/>
                    </a:moveTo>
                    <a:lnTo>
                      <a:pt x="0" y="3"/>
                    </a:lnTo>
                    <a:lnTo>
                      <a:pt x="1" y="7"/>
                    </a:lnTo>
                    <a:lnTo>
                      <a:pt x="5" y="9"/>
                    </a:lnTo>
                    <a:lnTo>
                      <a:pt x="11" y="10"/>
                    </a:lnTo>
                    <a:lnTo>
                      <a:pt x="129" y="59"/>
                    </a:lnTo>
                    <a:lnTo>
                      <a:pt x="137" y="61"/>
                    </a:lnTo>
                    <a:lnTo>
                      <a:pt x="138" y="63"/>
                    </a:lnTo>
                    <a:lnTo>
                      <a:pt x="141" y="67"/>
                    </a:lnTo>
                    <a:lnTo>
                      <a:pt x="141" y="69"/>
                    </a:lnTo>
                    <a:lnTo>
                      <a:pt x="140" y="72"/>
                    </a:lnTo>
                    <a:lnTo>
                      <a:pt x="135" y="72"/>
                    </a:lnTo>
                    <a:lnTo>
                      <a:pt x="73" y="65"/>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grpSp>
        <p:sp>
          <p:nvSpPr>
            <p:cNvPr id="10" name="Line 168"/>
            <p:cNvSpPr>
              <a:spLocks noChangeShapeType="1"/>
            </p:cNvSpPr>
            <p:nvPr/>
          </p:nvSpPr>
          <p:spPr bwMode="auto">
            <a:xfrm flipV="1">
              <a:off x="1477963" y="1919288"/>
              <a:ext cx="304800" cy="609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11" name="Line 169"/>
            <p:cNvSpPr>
              <a:spLocks noChangeShapeType="1"/>
            </p:cNvSpPr>
            <p:nvPr/>
          </p:nvSpPr>
          <p:spPr bwMode="auto">
            <a:xfrm rot="18742695" flipV="1">
              <a:off x="2767013" y="1912938"/>
              <a:ext cx="303212" cy="614362"/>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12" name="Line 172"/>
            <p:cNvSpPr>
              <a:spLocks noChangeShapeType="1"/>
            </p:cNvSpPr>
            <p:nvPr/>
          </p:nvSpPr>
          <p:spPr bwMode="auto">
            <a:xfrm rot="12777622" flipV="1">
              <a:off x="3529013" y="2678113"/>
              <a:ext cx="685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13" name="Freeform 177"/>
            <p:cNvSpPr>
              <a:spLocks/>
            </p:cNvSpPr>
            <p:nvPr/>
          </p:nvSpPr>
          <p:spPr bwMode="auto">
            <a:xfrm>
              <a:off x="415925" y="1268413"/>
              <a:ext cx="1439863" cy="441325"/>
            </a:xfrm>
            <a:custGeom>
              <a:avLst/>
              <a:gdLst/>
              <a:ahLst/>
              <a:cxnLst>
                <a:cxn ang="0">
                  <a:pos x="0" y="144"/>
                </a:cxn>
                <a:cxn ang="0">
                  <a:pos x="432" y="96"/>
                </a:cxn>
                <a:cxn ang="0">
                  <a:pos x="672" y="0"/>
                </a:cxn>
              </a:cxnLst>
              <a:rect l="0" t="0" r="r" b="b"/>
              <a:pathLst>
                <a:path w="672" h="144">
                  <a:moveTo>
                    <a:pt x="0" y="144"/>
                  </a:moveTo>
                  <a:lnTo>
                    <a:pt x="432" y="96"/>
                  </a:lnTo>
                  <a:lnTo>
                    <a:pt x="672" y="0"/>
                  </a:lnTo>
                </a:path>
              </a:pathLst>
            </a:custGeom>
            <a:noFill/>
            <a:ln w="9525">
              <a:solidFill>
                <a:schemeClr val="tx1"/>
              </a:solidFill>
              <a:round/>
              <a:headEnd type="none" w="med" len="med"/>
              <a:tailEnd type="triangle" w="med" len="med"/>
            </a:ln>
            <a:effectLst/>
          </p:spPr>
          <p:txBody>
            <a:bodyPr>
              <a:prstTxWarp prst="textNoShape">
                <a:avLst/>
              </a:prstTxWarp>
            </a:bodyPr>
            <a:lstStyle/>
            <a:p>
              <a:endParaRPr lang="en-US"/>
            </a:p>
          </p:txBody>
        </p:sp>
        <p:sp>
          <p:nvSpPr>
            <p:cNvPr id="14" name="Text Box 179"/>
            <p:cNvSpPr txBox="1">
              <a:spLocks noChangeArrowheads="1"/>
            </p:cNvSpPr>
            <p:nvPr/>
          </p:nvSpPr>
          <p:spPr bwMode="auto">
            <a:xfrm>
              <a:off x="1568450" y="908050"/>
              <a:ext cx="381000" cy="396875"/>
            </a:xfrm>
            <a:prstGeom prst="rect">
              <a:avLst/>
            </a:prstGeom>
            <a:noFill/>
            <a:ln w="9525">
              <a:noFill/>
              <a:miter lim="800000"/>
              <a:headEnd/>
              <a:tailEnd/>
            </a:ln>
            <a:effectLst/>
          </p:spPr>
          <p:txBody>
            <a:bodyPr wrap="none">
              <a:prstTxWarp prst="textNoShape">
                <a:avLst/>
              </a:prstTxWarp>
              <a:spAutoFit/>
            </a:bodyPr>
            <a:lstStyle/>
            <a:p>
              <a:r>
                <a:rPr lang="en-US" sz="2000">
                  <a:latin typeface="Times New Roman" pitchFamily="-112" charset="0"/>
                </a:rPr>
                <a:t>e’</a:t>
              </a:r>
            </a:p>
          </p:txBody>
        </p:sp>
        <p:sp>
          <p:nvSpPr>
            <p:cNvPr id="15" name="Line 203"/>
            <p:cNvSpPr>
              <a:spLocks noChangeShapeType="1"/>
            </p:cNvSpPr>
            <p:nvPr/>
          </p:nvSpPr>
          <p:spPr bwMode="auto">
            <a:xfrm flipV="1">
              <a:off x="487363" y="2794000"/>
              <a:ext cx="685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16" name="Line 204"/>
            <p:cNvSpPr>
              <a:spLocks noChangeShapeType="1"/>
            </p:cNvSpPr>
            <p:nvPr/>
          </p:nvSpPr>
          <p:spPr bwMode="auto">
            <a:xfrm rot="12777622" flipV="1">
              <a:off x="3513138" y="2708275"/>
              <a:ext cx="685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grpSp>
          <p:nvGrpSpPr>
            <p:cNvPr id="17" name="Group 344"/>
            <p:cNvGrpSpPr>
              <a:grpSpLocks/>
            </p:cNvGrpSpPr>
            <p:nvPr/>
          </p:nvGrpSpPr>
          <p:grpSpPr bwMode="auto">
            <a:xfrm>
              <a:off x="385763" y="1168402"/>
              <a:ext cx="3825887" cy="2405069"/>
              <a:chOff x="243" y="736"/>
              <a:chExt cx="2410" cy="1515"/>
            </a:xfrm>
          </p:grpSpPr>
          <p:sp>
            <p:nvSpPr>
              <p:cNvPr id="20" name="Freeform 174"/>
              <p:cNvSpPr>
                <a:spLocks/>
              </p:cNvSpPr>
              <p:nvPr/>
            </p:nvSpPr>
            <p:spPr bwMode="auto">
              <a:xfrm flipV="1">
                <a:off x="427" y="1847"/>
                <a:ext cx="2033" cy="224"/>
              </a:xfrm>
              <a:custGeom>
                <a:avLst/>
                <a:gdLst/>
                <a:ahLst/>
                <a:cxnLst>
                  <a:cxn ang="0">
                    <a:pos x="0" y="48"/>
                  </a:cxn>
                  <a:cxn ang="0">
                    <a:pos x="624" y="0"/>
                  </a:cxn>
                  <a:cxn ang="0">
                    <a:pos x="1200" y="48"/>
                  </a:cxn>
                </a:cxnLst>
                <a:rect l="0" t="0" r="r" b="b"/>
                <a:pathLst>
                  <a:path w="1200" h="48">
                    <a:moveTo>
                      <a:pt x="0" y="48"/>
                    </a:moveTo>
                    <a:cubicBezTo>
                      <a:pt x="212" y="24"/>
                      <a:pt x="424" y="0"/>
                      <a:pt x="624" y="0"/>
                    </a:cubicBezTo>
                    <a:cubicBezTo>
                      <a:pt x="824" y="0"/>
                      <a:pt x="1012" y="24"/>
                      <a:pt x="1200" y="48"/>
                    </a:cubicBezTo>
                  </a:path>
                </a:pathLst>
              </a:custGeom>
              <a:noFill/>
              <a:ln w="9525" cap="flat">
                <a:solidFill>
                  <a:schemeClr val="tx1"/>
                </a:solidFill>
                <a:prstDash val="dash"/>
                <a:round/>
                <a:headEnd type="none" w="med" len="med"/>
                <a:tailEnd type="arrow" w="med" len="med"/>
              </a:ln>
              <a:effectLst/>
            </p:spPr>
            <p:txBody>
              <a:bodyPr>
                <a:prstTxWarp prst="textNoShape">
                  <a:avLst/>
                </a:prstTxWarp>
              </a:bodyPr>
              <a:lstStyle/>
              <a:p>
                <a:endParaRPr lang="en-US"/>
              </a:p>
            </p:txBody>
          </p:sp>
          <p:sp>
            <p:nvSpPr>
              <p:cNvPr id="21" name="Text Box 175"/>
              <p:cNvSpPr txBox="1">
                <a:spLocks noChangeArrowheads="1"/>
              </p:cNvSpPr>
              <p:nvPr/>
            </p:nvSpPr>
            <p:spPr bwMode="auto">
              <a:xfrm>
                <a:off x="1403" y="2039"/>
                <a:ext cx="192" cy="212"/>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600" b="1" dirty="0" err="1">
                    <a:latin typeface="Times New Roman" pitchFamily="-112" charset="0"/>
                  </a:rPr>
                  <a:t>t</a:t>
                </a:r>
                <a:endParaRPr lang="en-US" sz="1600" b="1" dirty="0">
                  <a:latin typeface="Times New Roman" pitchFamily="-112" charset="0"/>
                </a:endParaRPr>
              </a:p>
            </p:txBody>
          </p:sp>
          <p:sp>
            <p:nvSpPr>
              <p:cNvPr id="22" name="Line 176"/>
              <p:cNvSpPr>
                <a:spLocks noChangeShapeType="1"/>
              </p:cNvSpPr>
              <p:nvPr/>
            </p:nvSpPr>
            <p:spPr bwMode="auto">
              <a:xfrm flipV="1">
                <a:off x="1123" y="1207"/>
                <a:ext cx="623" cy="2"/>
              </a:xfrm>
              <a:prstGeom prst="line">
                <a:avLst/>
              </a:prstGeom>
              <a:noFill/>
              <a:ln w="9525">
                <a:solidFill>
                  <a:schemeClr val="tx1"/>
                </a:solidFill>
                <a:round/>
                <a:headEnd/>
                <a:tailEnd/>
              </a:ln>
              <a:effectLst/>
            </p:spPr>
            <p:txBody>
              <a:bodyPr>
                <a:prstTxWarp prst="textNoShape">
                  <a:avLst/>
                </a:prstTxWarp>
              </a:bodyPr>
              <a:lstStyle/>
              <a:p>
                <a:endParaRPr lang="en-US"/>
              </a:p>
            </p:txBody>
          </p:sp>
          <p:grpSp>
            <p:nvGrpSpPr>
              <p:cNvPr id="23" name="Group 184"/>
              <p:cNvGrpSpPr>
                <a:grpSpLocks/>
              </p:cNvGrpSpPr>
              <p:nvPr/>
            </p:nvGrpSpPr>
            <p:grpSpPr bwMode="auto">
              <a:xfrm>
                <a:off x="243" y="856"/>
                <a:ext cx="2410" cy="1086"/>
                <a:chOff x="100" y="798"/>
                <a:chExt cx="2410" cy="1086"/>
              </a:xfrm>
            </p:grpSpPr>
            <p:sp>
              <p:nvSpPr>
                <p:cNvPr id="33" name="Text Box 185"/>
                <p:cNvSpPr txBox="1">
                  <a:spLocks noChangeArrowheads="1"/>
                </p:cNvSpPr>
                <p:nvPr/>
              </p:nvSpPr>
              <p:spPr bwMode="auto">
                <a:xfrm>
                  <a:off x="476" y="1026"/>
                  <a:ext cx="565" cy="234"/>
                </a:xfrm>
                <a:prstGeom prst="rect">
                  <a:avLst/>
                </a:prstGeom>
                <a:noFill/>
                <a:ln w="9525">
                  <a:noFill/>
                  <a:miter lim="800000"/>
                  <a:headEnd/>
                  <a:tailEnd/>
                </a:ln>
                <a:effectLst/>
              </p:spPr>
              <p:txBody>
                <a:bodyPr wrap="square">
                  <a:prstTxWarp prst="textNoShape">
                    <a:avLst/>
                  </a:prstTxWarp>
                  <a:spAutoFit/>
                </a:bodyPr>
                <a:lstStyle/>
                <a:p>
                  <a:pPr algn="ctr">
                    <a:spcBef>
                      <a:spcPct val="50000"/>
                    </a:spcBef>
                  </a:pPr>
                  <a:r>
                    <a:rPr lang="en-US" sz="1600" b="1" dirty="0">
                      <a:latin typeface="Times New Roman" pitchFamily="-112" charset="0"/>
                    </a:rPr>
                    <a:t>(Q</a:t>
                  </a:r>
                  <a:r>
                    <a:rPr lang="en-US" sz="1600" b="1" baseline="30000" dirty="0">
                      <a:latin typeface="Times New Roman" pitchFamily="-112" charset="0"/>
                    </a:rPr>
                    <a:t>2</a:t>
                  </a:r>
                  <a:r>
                    <a:rPr lang="en-US" sz="1600" b="1" dirty="0">
                      <a:latin typeface="Times New Roman" pitchFamily="-112" charset="0"/>
                    </a:rPr>
                    <a:t>)</a:t>
                  </a:r>
                </a:p>
              </p:txBody>
            </p:sp>
            <p:sp>
              <p:nvSpPr>
                <p:cNvPr id="34" name="Text Box 186"/>
                <p:cNvSpPr txBox="1">
                  <a:spLocks noChangeArrowheads="1"/>
                </p:cNvSpPr>
                <p:nvPr/>
              </p:nvSpPr>
              <p:spPr bwMode="auto">
                <a:xfrm>
                  <a:off x="100" y="798"/>
                  <a:ext cx="187" cy="250"/>
                </a:xfrm>
                <a:prstGeom prst="rect">
                  <a:avLst/>
                </a:prstGeom>
                <a:noFill/>
                <a:ln w="9525">
                  <a:noFill/>
                  <a:miter lim="800000"/>
                  <a:headEnd/>
                  <a:tailEnd/>
                </a:ln>
                <a:effectLst/>
              </p:spPr>
              <p:txBody>
                <a:bodyPr wrap="none">
                  <a:prstTxWarp prst="textNoShape">
                    <a:avLst/>
                  </a:prstTxWarp>
                  <a:spAutoFit/>
                </a:bodyPr>
                <a:lstStyle/>
                <a:p>
                  <a:r>
                    <a:rPr lang="en-US" sz="2000">
                      <a:latin typeface="Times New Roman" pitchFamily="-112" charset="0"/>
                    </a:rPr>
                    <a:t>e</a:t>
                  </a:r>
                </a:p>
              </p:txBody>
            </p:sp>
            <p:sp>
              <p:nvSpPr>
                <p:cNvPr id="35" name="Text Box 187"/>
                <p:cNvSpPr txBox="1">
                  <a:spLocks noChangeArrowheads="1"/>
                </p:cNvSpPr>
                <p:nvPr/>
              </p:nvSpPr>
              <p:spPr bwMode="auto">
                <a:xfrm>
                  <a:off x="293" y="1006"/>
                  <a:ext cx="376" cy="255"/>
                </a:xfrm>
                <a:prstGeom prst="rect">
                  <a:avLst/>
                </a:prstGeom>
                <a:noFill/>
                <a:ln w="9525">
                  <a:noFill/>
                  <a:miter lim="800000"/>
                  <a:headEnd/>
                  <a:tailEnd/>
                </a:ln>
                <a:effectLst/>
              </p:spPr>
              <p:txBody>
                <a:bodyPr wrap="none">
                  <a:prstTxWarp prst="textNoShape">
                    <a:avLst/>
                  </a:prstTxWarp>
                  <a:spAutoFit/>
                </a:bodyPr>
                <a:lstStyle/>
                <a:p>
                  <a:r>
                    <a:rPr lang="en-US" b="1" dirty="0" err="1">
                      <a:latin typeface="Symbol" pitchFamily="-112" charset="2"/>
                    </a:rPr>
                    <a:t>g</a:t>
                  </a:r>
                  <a:r>
                    <a:rPr lang="en-US" b="1" baseline="-25000" dirty="0" err="1">
                      <a:latin typeface="Times New Roman" pitchFamily="-112" charset="0"/>
                    </a:rPr>
                    <a:t>L</a:t>
                  </a:r>
                  <a:r>
                    <a:rPr lang="en-US" b="1" dirty="0">
                      <a:latin typeface="Times New Roman" pitchFamily="-112" charset="0"/>
                    </a:rPr>
                    <a:t>*</a:t>
                  </a:r>
                </a:p>
              </p:txBody>
            </p:sp>
            <p:grpSp>
              <p:nvGrpSpPr>
                <p:cNvPr id="36" name="Group 188"/>
                <p:cNvGrpSpPr>
                  <a:grpSpLocks/>
                </p:cNvGrpSpPr>
                <p:nvPr/>
              </p:nvGrpSpPr>
              <p:grpSpPr bwMode="auto">
                <a:xfrm>
                  <a:off x="159" y="1253"/>
                  <a:ext cx="2351" cy="631"/>
                  <a:chOff x="159" y="1253"/>
                  <a:chExt cx="2351" cy="631"/>
                </a:xfrm>
              </p:grpSpPr>
              <p:sp>
                <p:nvSpPr>
                  <p:cNvPr id="37" name="Text Box 189"/>
                  <p:cNvSpPr txBox="1">
                    <a:spLocks noChangeArrowheads="1"/>
                  </p:cNvSpPr>
                  <p:nvPr/>
                </p:nvSpPr>
                <p:spPr bwMode="auto">
                  <a:xfrm>
                    <a:off x="476" y="1253"/>
                    <a:ext cx="388" cy="212"/>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600" b="1">
                        <a:latin typeface="Times New Roman" pitchFamily="-112" charset="0"/>
                      </a:rPr>
                      <a:t>x+ξ </a:t>
                    </a:r>
                  </a:p>
                </p:txBody>
              </p:sp>
              <p:sp>
                <p:nvSpPr>
                  <p:cNvPr id="38" name="Text Box 190"/>
                  <p:cNvSpPr txBox="1">
                    <a:spLocks noChangeArrowheads="1"/>
                  </p:cNvSpPr>
                  <p:nvPr/>
                </p:nvSpPr>
                <p:spPr bwMode="auto">
                  <a:xfrm>
                    <a:off x="1598" y="1260"/>
                    <a:ext cx="476" cy="212"/>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600" b="1">
                        <a:latin typeface="Times New Roman" pitchFamily="-112" charset="0"/>
                      </a:rPr>
                      <a:t>x-ξ </a:t>
                    </a:r>
                  </a:p>
                </p:txBody>
              </p:sp>
              <p:sp>
                <p:nvSpPr>
                  <p:cNvPr id="39" name="Line 191"/>
                  <p:cNvSpPr>
                    <a:spLocks noChangeShapeType="1"/>
                  </p:cNvSpPr>
                  <p:nvPr/>
                </p:nvSpPr>
                <p:spPr bwMode="auto">
                  <a:xfrm rot="12777622" flipV="1">
                    <a:off x="2078" y="1692"/>
                    <a:ext cx="432" cy="144"/>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40" name="Line 192"/>
                  <p:cNvSpPr>
                    <a:spLocks noChangeShapeType="1"/>
                  </p:cNvSpPr>
                  <p:nvPr/>
                </p:nvSpPr>
                <p:spPr bwMode="auto">
                  <a:xfrm>
                    <a:off x="431" y="1298"/>
                    <a:ext cx="1723" cy="0"/>
                  </a:xfrm>
                  <a:prstGeom prst="line">
                    <a:avLst/>
                  </a:prstGeom>
                  <a:noFill/>
                  <a:ln w="9525">
                    <a:solidFill>
                      <a:schemeClr val="tx1"/>
                    </a:solidFill>
                    <a:prstDash val="dash"/>
                    <a:round/>
                    <a:headEnd/>
                    <a:tailEnd/>
                  </a:ln>
                  <a:effectLst/>
                </p:spPr>
                <p:txBody>
                  <a:bodyPr>
                    <a:prstTxWarp prst="textNoShape">
                      <a:avLst/>
                    </a:prstTxWarp>
                  </a:bodyPr>
                  <a:lstStyle/>
                  <a:p>
                    <a:endParaRPr lang="en-US"/>
                  </a:p>
                </p:txBody>
              </p:sp>
              <p:grpSp>
                <p:nvGrpSpPr>
                  <p:cNvPr id="41" name="Group 193"/>
                  <p:cNvGrpSpPr>
                    <a:grpSpLocks/>
                  </p:cNvGrpSpPr>
                  <p:nvPr/>
                </p:nvGrpSpPr>
                <p:grpSpPr bwMode="auto">
                  <a:xfrm>
                    <a:off x="159" y="1379"/>
                    <a:ext cx="1967" cy="505"/>
                    <a:chOff x="159" y="1379"/>
                    <a:chExt cx="1967" cy="505"/>
                  </a:xfrm>
                </p:grpSpPr>
                <p:grpSp>
                  <p:nvGrpSpPr>
                    <p:cNvPr id="42" name="Group 194"/>
                    <p:cNvGrpSpPr>
                      <a:grpSpLocks/>
                    </p:cNvGrpSpPr>
                    <p:nvPr/>
                  </p:nvGrpSpPr>
                  <p:grpSpPr bwMode="auto">
                    <a:xfrm>
                      <a:off x="159" y="1379"/>
                      <a:ext cx="1967" cy="505"/>
                      <a:chOff x="241" y="625"/>
                      <a:chExt cx="1967" cy="505"/>
                    </a:xfrm>
                  </p:grpSpPr>
                  <p:grpSp>
                    <p:nvGrpSpPr>
                      <p:cNvPr id="44" name="Group 195"/>
                      <p:cNvGrpSpPr>
                        <a:grpSpLocks/>
                      </p:cNvGrpSpPr>
                      <p:nvPr/>
                    </p:nvGrpSpPr>
                    <p:grpSpPr bwMode="auto">
                      <a:xfrm>
                        <a:off x="241" y="625"/>
                        <a:ext cx="1967" cy="505"/>
                        <a:chOff x="241" y="625"/>
                        <a:chExt cx="1967" cy="505"/>
                      </a:xfrm>
                    </p:grpSpPr>
                    <p:grpSp>
                      <p:nvGrpSpPr>
                        <p:cNvPr id="46" name="Group 196"/>
                        <p:cNvGrpSpPr>
                          <a:grpSpLocks/>
                        </p:cNvGrpSpPr>
                        <p:nvPr/>
                      </p:nvGrpSpPr>
                      <p:grpSpPr bwMode="auto">
                        <a:xfrm>
                          <a:off x="672" y="625"/>
                          <a:ext cx="1536" cy="505"/>
                          <a:chOff x="672" y="625"/>
                          <a:chExt cx="1536" cy="505"/>
                        </a:xfrm>
                      </p:grpSpPr>
                      <p:sp>
                        <p:nvSpPr>
                          <p:cNvPr id="48" name="Oval 197"/>
                          <p:cNvSpPr>
                            <a:spLocks noChangeArrowheads="1"/>
                          </p:cNvSpPr>
                          <p:nvPr/>
                        </p:nvSpPr>
                        <p:spPr bwMode="auto">
                          <a:xfrm>
                            <a:off x="672" y="746"/>
                            <a:ext cx="1492" cy="384"/>
                          </a:xfrm>
                          <a:prstGeom prst="ellipse">
                            <a:avLst/>
                          </a:prstGeom>
                          <a:gradFill rotWithShape="0">
                            <a:gsLst>
                              <a:gs pos="0">
                                <a:srgbClr val="FF0000"/>
                              </a:gs>
                              <a:gs pos="100000">
                                <a:srgbClr val="FF0000">
                                  <a:gamma/>
                                  <a:shade val="46275"/>
                                  <a:invGamma/>
                                </a:srgbClr>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en-US"/>
                          </a:p>
                        </p:txBody>
                      </p:sp>
                      <p:sp>
                        <p:nvSpPr>
                          <p:cNvPr id="49" name="Text Box 198"/>
                          <p:cNvSpPr txBox="1">
                            <a:spLocks noChangeArrowheads="1"/>
                          </p:cNvSpPr>
                          <p:nvPr/>
                        </p:nvSpPr>
                        <p:spPr bwMode="auto">
                          <a:xfrm>
                            <a:off x="672" y="723"/>
                            <a:ext cx="1536" cy="231"/>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b="1" dirty="0">
                                <a:solidFill>
                                  <a:schemeClr val="bg1"/>
                                </a:solidFill>
                                <a:latin typeface="Bookman Old Style" pitchFamily="-112" charset="0"/>
                              </a:rPr>
                              <a:t>H, H, E, E (</a:t>
                            </a:r>
                            <a:r>
                              <a:rPr lang="en-US" b="1" dirty="0" err="1">
                                <a:solidFill>
                                  <a:schemeClr val="bg1"/>
                                </a:solidFill>
                                <a:latin typeface="Bookman Old Style" pitchFamily="-112" charset="0"/>
                              </a:rPr>
                              <a:t>x,ξ,t</a:t>
                            </a:r>
                            <a:r>
                              <a:rPr lang="en-US" b="1" dirty="0">
                                <a:solidFill>
                                  <a:schemeClr val="bg1"/>
                                </a:solidFill>
                                <a:latin typeface="Bookman Old Style" pitchFamily="-112" charset="0"/>
                              </a:rPr>
                              <a:t>)</a:t>
                            </a:r>
                          </a:p>
                        </p:txBody>
                      </p:sp>
                      <p:sp>
                        <p:nvSpPr>
                          <p:cNvPr id="50" name="Text Box 199"/>
                          <p:cNvSpPr txBox="1">
                            <a:spLocks noChangeArrowheads="1"/>
                          </p:cNvSpPr>
                          <p:nvPr/>
                        </p:nvSpPr>
                        <p:spPr bwMode="auto">
                          <a:xfrm>
                            <a:off x="1452" y="625"/>
                            <a:ext cx="192" cy="231"/>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b="1" dirty="0">
                                <a:solidFill>
                                  <a:schemeClr val="bg1"/>
                                </a:solidFill>
                                <a:latin typeface="Times New Roman" pitchFamily="-112" charset="0"/>
                              </a:rPr>
                              <a:t>~</a:t>
                            </a:r>
                          </a:p>
                        </p:txBody>
                      </p:sp>
                    </p:grpSp>
                    <p:sp>
                      <p:nvSpPr>
                        <p:cNvPr id="47" name="Line 200"/>
                        <p:cNvSpPr>
                          <a:spLocks noChangeShapeType="1"/>
                        </p:cNvSpPr>
                        <p:nvPr/>
                      </p:nvSpPr>
                      <p:spPr bwMode="auto">
                        <a:xfrm flipV="1">
                          <a:off x="241" y="936"/>
                          <a:ext cx="432" cy="144"/>
                        </a:xfrm>
                        <a:prstGeom prst="line">
                          <a:avLst/>
                        </a:prstGeom>
                        <a:noFill/>
                        <a:ln w="9525">
                          <a:solidFill>
                            <a:schemeClr val="tx1"/>
                          </a:solidFill>
                          <a:round/>
                          <a:headEnd/>
                          <a:tailEnd/>
                        </a:ln>
                        <a:effectLst/>
                      </p:spPr>
                      <p:txBody>
                        <a:bodyPr>
                          <a:prstTxWarp prst="textNoShape">
                            <a:avLst/>
                          </a:prstTxWarp>
                        </a:bodyPr>
                        <a:lstStyle/>
                        <a:p>
                          <a:endParaRPr lang="en-US"/>
                        </a:p>
                      </p:txBody>
                    </p:sp>
                  </p:grpSp>
                  <p:sp>
                    <p:nvSpPr>
                      <p:cNvPr id="45" name="Line 201"/>
                      <p:cNvSpPr>
                        <a:spLocks noChangeShapeType="1"/>
                      </p:cNvSpPr>
                      <p:nvPr/>
                    </p:nvSpPr>
                    <p:spPr bwMode="auto">
                      <a:xfrm flipV="1">
                        <a:off x="256" y="962"/>
                        <a:ext cx="432" cy="144"/>
                      </a:xfrm>
                      <a:prstGeom prst="line">
                        <a:avLst/>
                      </a:prstGeom>
                      <a:noFill/>
                      <a:ln w="9525">
                        <a:solidFill>
                          <a:schemeClr val="tx1"/>
                        </a:solidFill>
                        <a:round/>
                        <a:headEnd/>
                        <a:tailEnd/>
                      </a:ln>
                      <a:effectLst/>
                    </p:spPr>
                    <p:txBody>
                      <a:bodyPr>
                        <a:prstTxWarp prst="textNoShape">
                          <a:avLst/>
                        </a:prstTxWarp>
                      </a:bodyPr>
                      <a:lstStyle/>
                      <a:p>
                        <a:endParaRPr lang="en-US"/>
                      </a:p>
                    </p:txBody>
                  </p:sp>
                </p:grpSp>
                <p:sp>
                  <p:nvSpPr>
                    <p:cNvPr id="43" name="Text Box 202"/>
                    <p:cNvSpPr txBox="1">
                      <a:spLocks noChangeArrowheads="1"/>
                    </p:cNvSpPr>
                    <p:nvPr/>
                  </p:nvSpPr>
                  <p:spPr bwMode="auto">
                    <a:xfrm>
                      <a:off x="872" y="1380"/>
                      <a:ext cx="191" cy="231"/>
                    </a:xfrm>
                    <a:prstGeom prst="rect">
                      <a:avLst/>
                    </a:prstGeom>
                    <a:noFill/>
                    <a:ln w="9525">
                      <a:noFill/>
                      <a:miter lim="800000"/>
                      <a:headEnd/>
                      <a:tailEnd/>
                    </a:ln>
                    <a:effectLst/>
                  </p:spPr>
                  <p:txBody>
                    <a:bodyPr wrap="none">
                      <a:prstTxWarp prst="textNoShape">
                        <a:avLst/>
                      </a:prstTxWarp>
                      <a:spAutoFit/>
                    </a:bodyPr>
                    <a:lstStyle/>
                    <a:p>
                      <a:r>
                        <a:rPr lang="en-US" b="1" dirty="0">
                          <a:solidFill>
                            <a:schemeClr val="bg1"/>
                          </a:solidFill>
                          <a:latin typeface="Times New Roman" pitchFamily="-112" charset="0"/>
                          <a:ea typeface="Times New Roman" pitchFamily="-112" charset="0"/>
                          <a:cs typeface="Times New Roman" pitchFamily="-112" charset="0"/>
                        </a:rPr>
                        <a:t>~</a:t>
                      </a:r>
                    </a:p>
                  </p:txBody>
                </p:sp>
              </p:grpSp>
            </p:grpSp>
          </p:grpSp>
          <p:grpSp>
            <p:nvGrpSpPr>
              <p:cNvPr id="24" name="Group 205"/>
              <p:cNvGrpSpPr>
                <a:grpSpLocks noChangeAspect="1"/>
              </p:cNvGrpSpPr>
              <p:nvPr/>
            </p:nvGrpSpPr>
            <p:grpSpPr bwMode="auto">
              <a:xfrm rot="2775006">
                <a:off x="1826" y="897"/>
                <a:ext cx="81" cy="345"/>
                <a:chOff x="1324" y="1002"/>
                <a:chExt cx="146" cy="462"/>
              </a:xfrm>
            </p:grpSpPr>
            <p:sp>
              <p:nvSpPr>
                <p:cNvPr id="26" name="Freeform 206"/>
                <p:cNvSpPr>
                  <a:spLocks noChangeAspect="1"/>
                </p:cNvSpPr>
                <p:nvPr/>
              </p:nvSpPr>
              <p:spPr bwMode="auto">
                <a:xfrm>
                  <a:off x="1326" y="1002"/>
                  <a:ext cx="143" cy="75"/>
                </a:xfrm>
                <a:custGeom>
                  <a:avLst/>
                  <a:gdLst/>
                  <a:ahLst/>
                  <a:cxnLst>
                    <a:cxn ang="0">
                      <a:pos x="0" y="0"/>
                    </a:cxn>
                    <a:cxn ang="0">
                      <a:pos x="0" y="4"/>
                    </a:cxn>
                    <a:cxn ang="0">
                      <a:pos x="4" y="7"/>
                    </a:cxn>
                    <a:cxn ang="0">
                      <a:pos x="8" y="9"/>
                    </a:cxn>
                    <a:cxn ang="0">
                      <a:pos x="12" y="11"/>
                    </a:cxn>
                    <a:cxn ang="0">
                      <a:pos x="129" y="58"/>
                    </a:cxn>
                    <a:cxn ang="0">
                      <a:pos x="135" y="60"/>
                    </a:cxn>
                    <a:cxn ang="0">
                      <a:pos x="139" y="63"/>
                    </a:cxn>
                    <a:cxn ang="0">
                      <a:pos x="142" y="65"/>
                    </a:cxn>
                    <a:cxn ang="0">
                      <a:pos x="141" y="69"/>
                    </a:cxn>
                    <a:cxn ang="0">
                      <a:pos x="141" y="71"/>
                    </a:cxn>
                    <a:cxn ang="0">
                      <a:pos x="138" y="74"/>
                    </a:cxn>
                    <a:cxn ang="0">
                      <a:pos x="11" y="60"/>
                    </a:cxn>
                    <a:cxn ang="0">
                      <a:pos x="10" y="61"/>
                    </a:cxn>
                    <a:cxn ang="0">
                      <a:pos x="4" y="59"/>
                    </a:cxn>
                    <a:cxn ang="0">
                      <a:pos x="4" y="60"/>
                    </a:cxn>
                    <a:cxn ang="0">
                      <a:pos x="2" y="62"/>
                    </a:cxn>
                    <a:cxn ang="0">
                      <a:pos x="0" y="65"/>
                    </a:cxn>
                  </a:cxnLst>
                  <a:rect l="0" t="0" r="r" b="b"/>
                  <a:pathLst>
                    <a:path w="143" h="75">
                      <a:moveTo>
                        <a:pt x="0" y="0"/>
                      </a:moveTo>
                      <a:lnTo>
                        <a:pt x="0" y="4"/>
                      </a:lnTo>
                      <a:lnTo>
                        <a:pt x="4" y="7"/>
                      </a:lnTo>
                      <a:lnTo>
                        <a:pt x="8" y="9"/>
                      </a:lnTo>
                      <a:lnTo>
                        <a:pt x="12" y="11"/>
                      </a:lnTo>
                      <a:lnTo>
                        <a:pt x="129" y="58"/>
                      </a:lnTo>
                      <a:lnTo>
                        <a:pt x="135" y="60"/>
                      </a:lnTo>
                      <a:lnTo>
                        <a:pt x="139" y="63"/>
                      </a:lnTo>
                      <a:lnTo>
                        <a:pt x="142" y="65"/>
                      </a:lnTo>
                      <a:lnTo>
                        <a:pt x="141" y="69"/>
                      </a:lnTo>
                      <a:lnTo>
                        <a:pt x="141" y="71"/>
                      </a:lnTo>
                      <a:lnTo>
                        <a:pt x="138" y="74"/>
                      </a:lnTo>
                      <a:lnTo>
                        <a:pt x="11" y="60"/>
                      </a:lnTo>
                      <a:lnTo>
                        <a:pt x="10" y="61"/>
                      </a:lnTo>
                      <a:lnTo>
                        <a:pt x="4" y="59"/>
                      </a:lnTo>
                      <a:lnTo>
                        <a:pt x="4" y="60"/>
                      </a:lnTo>
                      <a:lnTo>
                        <a:pt x="2" y="62"/>
                      </a:lnTo>
                      <a:lnTo>
                        <a:pt x="0" y="65"/>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27" name="Freeform 207"/>
                <p:cNvSpPr>
                  <a:spLocks noChangeAspect="1"/>
                </p:cNvSpPr>
                <p:nvPr/>
              </p:nvSpPr>
              <p:spPr bwMode="auto">
                <a:xfrm>
                  <a:off x="1324" y="1069"/>
                  <a:ext cx="143" cy="72"/>
                </a:xfrm>
                <a:custGeom>
                  <a:avLst/>
                  <a:gdLst/>
                  <a:ahLst/>
                  <a:cxnLst>
                    <a:cxn ang="0">
                      <a:pos x="0" y="0"/>
                    </a:cxn>
                    <a:cxn ang="0">
                      <a:pos x="1" y="2"/>
                    </a:cxn>
                    <a:cxn ang="0">
                      <a:pos x="4" y="4"/>
                    </a:cxn>
                    <a:cxn ang="0">
                      <a:pos x="6" y="6"/>
                    </a:cxn>
                    <a:cxn ang="0">
                      <a:pos x="10" y="7"/>
                    </a:cxn>
                    <a:cxn ang="0">
                      <a:pos x="133" y="57"/>
                    </a:cxn>
                    <a:cxn ang="0">
                      <a:pos x="137" y="61"/>
                    </a:cxn>
                    <a:cxn ang="0">
                      <a:pos x="140" y="61"/>
                    </a:cxn>
                    <a:cxn ang="0">
                      <a:pos x="141" y="65"/>
                    </a:cxn>
                    <a:cxn ang="0">
                      <a:pos x="141" y="66"/>
                    </a:cxn>
                    <a:cxn ang="0">
                      <a:pos x="142" y="71"/>
                    </a:cxn>
                    <a:cxn ang="0">
                      <a:pos x="137" y="71"/>
                    </a:cxn>
                    <a:cxn ang="0">
                      <a:pos x="12" y="59"/>
                    </a:cxn>
                    <a:cxn ang="0">
                      <a:pos x="7" y="59"/>
                    </a:cxn>
                    <a:cxn ang="0">
                      <a:pos x="6" y="59"/>
                    </a:cxn>
                    <a:cxn ang="0">
                      <a:pos x="4" y="59"/>
                    </a:cxn>
                    <a:cxn ang="0">
                      <a:pos x="1" y="59"/>
                    </a:cxn>
                    <a:cxn ang="0">
                      <a:pos x="0" y="61"/>
                    </a:cxn>
                  </a:cxnLst>
                  <a:rect l="0" t="0" r="r" b="b"/>
                  <a:pathLst>
                    <a:path w="143" h="72">
                      <a:moveTo>
                        <a:pt x="0" y="0"/>
                      </a:moveTo>
                      <a:lnTo>
                        <a:pt x="1" y="2"/>
                      </a:lnTo>
                      <a:lnTo>
                        <a:pt x="4" y="4"/>
                      </a:lnTo>
                      <a:lnTo>
                        <a:pt x="6" y="6"/>
                      </a:lnTo>
                      <a:lnTo>
                        <a:pt x="10" y="7"/>
                      </a:lnTo>
                      <a:lnTo>
                        <a:pt x="133" y="57"/>
                      </a:lnTo>
                      <a:lnTo>
                        <a:pt x="137" y="61"/>
                      </a:lnTo>
                      <a:lnTo>
                        <a:pt x="140" y="61"/>
                      </a:lnTo>
                      <a:lnTo>
                        <a:pt x="141" y="65"/>
                      </a:lnTo>
                      <a:lnTo>
                        <a:pt x="141" y="66"/>
                      </a:lnTo>
                      <a:lnTo>
                        <a:pt x="142" y="71"/>
                      </a:lnTo>
                      <a:lnTo>
                        <a:pt x="137" y="71"/>
                      </a:lnTo>
                      <a:lnTo>
                        <a:pt x="12" y="59"/>
                      </a:lnTo>
                      <a:lnTo>
                        <a:pt x="7" y="59"/>
                      </a:lnTo>
                      <a:lnTo>
                        <a:pt x="6" y="59"/>
                      </a:lnTo>
                      <a:lnTo>
                        <a:pt x="4" y="59"/>
                      </a:lnTo>
                      <a:lnTo>
                        <a:pt x="1" y="59"/>
                      </a:lnTo>
                      <a:lnTo>
                        <a:pt x="0" y="61"/>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28" name="Freeform 208"/>
                <p:cNvSpPr>
                  <a:spLocks noChangeAspect="1"/>
                </p:cNvSpPr>
                <p:nvPr/>
              </p:nvSpPr>
              <p:spPr bwMode="auto">
                <a:xfrm>
                  <a:off x="1326" y="1131"/>
                  <a:ext cx="144" cy="76"/>
                </a:xfrm>
                <a:custGeom>
                  <a:avLst/>
                  <a:gdLst/>
                  <a:ahLst/>
                  <a:cxnLst>
                    <a:cxn ang="0">
                      <a:pos x="0" y="0"/>
                    </a:cxn>
                    <a:cxn ang="0">
                      <a:pos x="0" y="3"/>
                    </a:cxn>
                    <a:cxn ang="0">
                      <a:pos x="2" y="7"/>
                    </a:cxn>
                    <a:cxn ang="0">
                      <a:pos x="7" y="9"/>
                    </a:cxn>
                    <a:cxn ang="0">
                      <a:pos x="10" y="11"/>
                    </a:cxn>
                    <a:cxn ang="0">
                      <a:pos x="133" y="59"/>
                    </a:cxn>
                    <a:cxn ang="0">
                      <a:pos x="136" y="63"/>
                    </a:cxn>
                    <a:cxn ang="0">
                      <a:pos x="139" y="65"/>
                    </a:cxn>
                    <a:cxn ang="0">
                      <a:pos x="143" y="67"/>
                    </a:cxn>
                    <a:cxn ang="0">
                      <a:pos x="143" y="71"/>
                    </a:cxn>
                    <a:cxn ang="0">
                      <a:pos x="141" y="74"/>
                    </a:cxn>
                    <a:cxn ang="0">
                      <a:pos x="138" y="75"/>
                    </a:cxn>
                    <a:cxn ang="0">
                      <a:pos x="9" y="63"/>
                    </a:cxn>
                    <a:cxn ang="0">
                      <a:pos x="6" y="62"/>
                    </a:cxn>
                    <a:cxn ang="0">
                      <a:pos x="6" y="63"/>
                    </a:cxn>
                    <a:cxn ang="0">
                      <a:pos x="3" y="62"/>
                    </a:cxn>
                    <a:cxn ang="0">
                      <a:pos x="0" y="64"/>
                    </a:cxn>
                    <a:cxn ang="0">
                      <a:pos x="0" y="66"/>
                    </a:cxn>
                  </a:cxnLst>
                  <a:rect l="0" t="0" r="r" b="b"/>
                  <a:pathLst>
                    <a:path w="144" h="76">
                      <a:moveTo>
                        <a:pt x="0" y="0"/>
                      </a:moveTo>
                      <a:lnTo>
                        <a:pt x="0" y="3"/>
                      </a:lnTo>
                      <a:lnTo>
                        <a:pt x="2" y="7"/>
                      </a:lnTo>
                      <a:lnTo>
                        <a:pt x="7" y="9"/>
                      </a:lnTo>
                      <a:lnTo>
                        <a:pt x="10" y="11"/>
                      </a:lnTo>
                      <a:lnTo>
                        <a:pt x="133" y="59"/>
                      </a:lnTo>
                      <a:lnTo>
                        <a:pt x="136" y="63"/>
                      </a:lnTo>
                      <a:lnTo>
                        <a:pt x="139" y="65"/>
                      </a:lnTo>
                      <a:lnTo>
                        <a:pt x="143" y="67"/>
                      </a:lnTo>
                      <a:lnTo>
                        <a:pt x="143" y="71"/>
                      </a:lnTo>
                      <a:lnTo>
                        <a:pt x="141" y="74"/>
                      </a:lnTo>
                      <a:lnTo>
                        <a:pt x="138" y="75"/>
                      </a:lnTo>
                      <a:lnTo>
                        <a:pt x="9" y="63"/>
                      </a:lnTo>
                      <a:lnTo>
                        <a:pt x="6" y="62"/>
                      </a:lnTo>
                      <a:lnTo>
                        <a:pt x="6" y="63"/>
                      </a:lnTo>
                      <a:lnTo>
                        <a:pt x="3" y="62"/>
                      </a:lnTo>
                      <a:lnTo>
                        <a:pt x="0" y="64"/>
                      </a:lnTo>
                      <a:lnTo>
                        <a:pt x="0" y="66"/>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29" name="Freeform 209"/>
                <p:cNvSpPr>
                  <a:spLocks noChangeAspect="1"/>
                </p:cNvSpPr>
                <p:nvPr/>
              </p:nvSpPr>
              <p:spPr bwMode="auto">
                <a:xfrm>
                  <a:off x="1325" y="1202"/>
                  <a:ext cx="144" cy="70"/>
                </a:xfrm>
                <a:custGeom>
                  <a:avLst/>
                  <a:gdLst/>
                  <a:ahLst/>
                  <a:cxnLst>
                    <a:cxn ang="0">
                      <a:pos x="0" y="0"/>
                    </a:cxn>
                    <a:cxn ang="0">
                      <a:pos x="0" y="0"/>
                    </a:cxn>
                    <a:cxn ang="0">
                      <a:pos x="4" y="4"/>
                    </a:cxn>
                    <a:cxn ang="0">
                      <a:pos x="6" y="6"/>
                    </a:cxn>
                    <a:cxn ang="0">
                      <a:pos x="11" y="7"/>
                    </a:cxn>
                    <a:cxn ang="0">
                      <a:pos x="131" y="54"/>
                    </a:cxn>
                    <a:cxn ang="0">
                      <a:pos x="136" y="58"/>
                    </a:cxn>
                    <a:cxn ang="0">
                      <a:pos x="139" y="59"/>
                    </a:cxn>
                    <a:cxn ang="0">
                      <a:pos x="143" y="63"/>
                    </a:cxn>
                    <a:cxn ang="0">
                      <a:pos x="143" y="66"/>
                    </a:cxn>
                    <a:cxn ang="0">
                      <a:pos x="140" y="69"/>
                    </a:cxn>
                    <a:cxn ang="0">
                      <a:pos x="138" y="69"/>
                    </a:cxn>
                    <a:cxn ang="0">
                      <a:pos x="11" y="57"/>
                    </a:cxn>
                    <a:cxn ang="0">
                      <a:pos x="7" y="58"/>
                    </a:cxn>
                    <a:cxn ang="0">
                      <a:pos x="4" y="57"/>
                    </a:cxn>
                    <a:cxn ang="0">
                      <a:pos x="1" y="57"/>
                    </a:cxn>
                    <a:cxn ang="0">
                      <a:pos x="1" y="59"/>
                    </a:cxn>
                    <a:cxn ang="0">
                      <a:pos x="0" y="62"/>
                    </a:cxn>
                  </a:cxnLst>
                  <a:rect l="0" t="0" r="r" b="b"/>
                  <a:pathLst>
                    <a:path w="144" h="70">
                      <a:moveTo>
                        <a:pt x="0" y="0"/>
                      </a:moveTo>
                      <a:lnTo>
                        <a:pt x="0" y="0"/>
                      </a:lnTo>
                      <a:lnTo>
                        <a:pt x="4" y="4"/>
                      </a:lnTo>
                      <a:lnTo>
                        <a:pt x="6" y="6"/>
                      </a:lnTo>
                      <a:lnTo>
                        <a:pt x="11" y="7"/>
                      </a:lnTo>
                      <a:lnTo>
                        <a:pt x="131" y="54"/>
                      </a:lnTo>
                      <a:lnTo>
                        <a:pt x="136" y="58"/>
                      </a:lnTo>
                      <a:lnTo>
                        <a:pt x="139" y="59"/>
                      </a:lnTo>
                      <a:lnTo>
                        <a:pt x="143" y="63"/>
                      </a:lnTo>
                      <a:lnTo>
                        <a:pt x="143" y="66"/>
                      </a:lnTo>
                      <a:lnTo>
                        <a:pt x="140" y="69"/>
                      </a:lnTo>
                      <a:lnTo>
                        <a:pt x="138" y="69"/>
                      </a:lnTo>
                      <a:lnTo>
                        <a:pt x="11" y="57"/>
                      </a:lnTo>
                      <a:lnTo>
                        <a:pt x="7" y="58"/>
                      </a:lnTo>
                      <a:lnTo>
                        <a:pt x="4" y="57"/>
                      </a:lnTo>
                      <a:lnTo>
                        <a:pt x="1" y="57"/>
                      </a:lnTo>
                      <a:lnTo>
                        <a:pt x="1" y="59"/>
                      </a:lnTo>
                      <a:lnTo>
                        <a:pt x="0" y="62"/>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30" name="Freeform 210"/>
                <p:cNvSpPr>
                  <a:spLocks noChangeAspect="1"/>
                </p:cNvSpPr>
                <p:nvPr/>
              </p:nvSpPr>
              <p:spPr bwMode="auto">
                <a:xfrm>
                  <a:off x="1327" y="1260"/>
                  <a:ext cx="142" cy="76"/>
                </a:xfrm>
                <a:custGeom>
                  <a:avLst/>
                  <a:gdLst/>
                  <a:ahLst/>
                  <a:cxnLst>
                    <a:cxn ang="0">
                      <a:pos x="0" y="0"/>
                    </a:cxn>
                    <a:cxn ang="0">
                      <a:pos x="0" y="4"/>
                    </a:cxn>
                    <a:cxn ang="0">
                      <a:pos x="3" y="7"/>
                    </a:cxn>
                    <a:cxn ang="0">
                      <a:pos x="6" y="8"/>
                    </a:cxn>
                    <a:cxn ang="0">
                      <a:pos x="11" y="11"/>
                    </a:cxn>
                    <a:cxn ang="0">
                      <a:pos x="132" y="61"/>
                    </a:cxn>
                    <a:cxn ang="0">
                      <a:pos x="137" y="64"/>
                    </a:cxn>
                    <a:cxn ang="0">
                      <a:pos x="137" y="65"/>
                    </a:cxn>
                    <a:cxn ang="0">
                      <a:pos x="140" y="68"/>
                    </a:cxn>
                    <a:cxn ang="0">
                      <a:pos x="141" y="71"/>
                    </a:cxn>
                    <a:cxn ang="0">
                      <a:pos x="139" y="74"/>
                    </a:cxn>
                    <a:cxn ang="0">
                      <a:pos x="136" y="75"/>
                    </a:cxn>
                    <a:cxn ang="0">
                      <a:pos x="11" y="62"/>
                    </a:cxn>
                    <a:cxn ang="0">
                      <a:pos x="8" y="62"/>
                    </a:cxn>
                    <a:cxn ang="0">
                      <a:pos x="6" y="62"/>
                    </a:cxn>
                    <a:cxn ang="0">
                      <a:pos x="4" y="62"/>
                    </a:cxn>
                    <a:cxn ang="0">
                      <a:pos x="2" y="63"/>
                    </a:cxn>
                    <a:cxn ang="0">
                      <a:pos x="2" y="66"/>
                    </a:cxn>
                  </a:cxnLst>
                  <a:rect l="0" t="0" r="r" b="b"/>
                  <a:pathLst>
                    <a:path w="142" h="76">
                      <a:moveTo>
                        <a:pt x="0" y="0"/>
                      </a:moveTo>
                      <a:lnTo>
                        <a:pt x="0" y="4"/>
                      </a:lnTo>
                      <a:lnTo>
                        <a:pt x="3" y="7"/>
                      </a:lnTo>
                      <a:lnTo>
                        <a:pt x="6" y="8"/>
                      </a:lnTo>
                      <a:lnTo>
                        <a:pt x="11" y="11"/>
                      </a:lnTo>
                      <a:lnTo>
                        <a:pt x="132" y="61"/>
                      </a:lnTo>
                      <a:lnTo>
                        <a:pt x="137" y="64"/>
                      </a:lnTo>
                      <a:lnTo>
                        <a:pt x="137" y="65"/>
                      </a:lnTo>
                      <a:lnTo>
                        <a:pt x="140" y="68"/>
                      </a:lnTo>
                      <a:lnTo>
                        <a:pt x="141" y="71"/>
                      </a:lnTo>
                      <a:lnTo>
                        <a:pt x="139" y="74"/>
                      </a:lnTo>
                      <a:lnTo>
                        <a:pt x="136" y="75"/>
                      </a:lnTo>
                      <a:lnTo>
                        <a:pt x="11" y="62"/>
                      </a:lnTo>
                      <a:lnTo>
                        <a:pt x="8" y="62"/>
                      </a:lnTo>
                      <a:lnTo>
                        <a:pt x="6" y="62"/>
                      </a:lnTo>
                      <a:lnTo>
                        <a:pt x="4" y="62"/>
                      </a:lnTo>
                      <a:lnTo>
                        <a:pt x="2" y="63"/>
                      </a:lnTo>
                      <a:lnTo>
                        <a:pt x="2" y="66"/>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31" name="Freeform 211"/>
                <p:cNvSpPr>
                  <a:spLocks noChangeAspect="1"/>
                </p:cNvSpPr>
                <p:nvPr/>
              </p:nvSpPr>
              <p:spPr bwMode="auto">
                <a:xfrm>
                  <a:off x="1326" y="1328"/>
                  <a:ext cx="142" cy="74"/>
                </a:xfrm>
                <a:custGeom>
                  <a:avLst/>
                  <a:gdLst/>
                  <a:ahLst/>
                  <a:cxnLst>
                    <a:cxn ang="0">
                      <a:pos x="0" y="0"/>
                    </a:cxn>
                    <a:cxn ang="0">
                      <a:pos x="2" y="2"/>
                    </a:cxn>
                    <a:cxn ang="0">
                      <a:pos x="4" y="4"/>
                    </a:cxn>
                    <a:cxn ang="0">
                      <a:pos x="4" y="5"/>
                    </a:cxn>
                    <a:cxn ang="0">
                      <a:pos x="10" y="8"/>
                    </a:cxn>
                    <a:cxn ang="0">
                      <a:pos x="129" y="57"/>
                    </a:cxn>
                    <a:cxn ang="0">
                      <a:pos x="136" y="59"/>
                    </a:cxn>
                    <a:cxn ang="0">
                      <a:pos x="138" y="62"/>
                    </a:cxn>
                    <a:cxn ang="0">
                      <a:pos x="139" y="66"/>
                    </a:cxn>
                    <a:cxn ang="0">
                      <a:pos x="141" y="68"/>
                    </a:cxn>
                    <a:cxn ang="0">
                      <a:pos x="140" y="70"/>
                    </a:cxn>
                    <a:cxn ang="0">
                      <a:pos x="136" y="73"/>
                    </a:cxn>
                    <a:cxn ang="0">
                      <a:pos x="12" y="59"/>
                    </a:cxn>
                    <a:cxn ang="0">
                      <a:pos x="8" y="59"/>
                    </a:cxn>
                    <a:cxn ang="0">
                      <a:pos x="4" y="59"/>
                    </a:cxn>
                    <a:cxn ang="0">
                      <a:pos x="3" y="59"/>
                    </a:cxn>
                    <a:cxn ang="0">
                      <a:pos x="3" y="61"/>
                    </a:cxn>
                    <a:cxn ang="0">
                      <a:pos x="2" y="64"/>
                    </a:cxn>
                  </a:cxnLst>
                  <a:rect l="0" t="0" r="r" b="b"/>
                  <a:pathLst>
                    <a:path w="142" h="74">
                      <a:moveTo>
                        <a:pt x="0" y="0"/>
                      </a:moveTo>
                      <a:lnTo>
                        <a:pt x="2" y="2"/>
                      </a:lnTo>
                      <a:lnTo>
                        <a:pt x="4" y="4"/>
                      </a:lnTo>
                      <a:lnTo>
                        <a:pt x="4" y="5"/>
                      </a:lnTo>
                      <a:lnTo>
                        <a:pt x="10" y="8"/>
                      </a:lnTo>
                      <a:lnTo>
                        <a:pt x="129" y="57"/>
                      </a:lnTo>
                      <a:lnTo>
                        <a:pt x="136" y="59"/>
                      </a:lnTo>
                      <a:lnTo>
                        <a:pt x="138" y="62"/>
                      </a:lnTo>
                      <a:lnTo>
                        <a:pt x="139" y="66"/>
                      </a:lnTo>
                      <a:lnTo>
                        <a:pt x="141" y="68"/>
                      </a:lnTo>
                      <a:lnTo>
                        <a:pt x="140" y="70"/>
                      </a:lnTo>
                      <a:lnTo>
                        <a:pt x="136" y="73"/>
                      </a:lnTo>
                      <a:lnTo>
                        <a:pt x="12" y="59"/>
                      </a:lnTo>
                      <a:lnTo>
                        <a:pt x="8" y="59"/>
                      </a:lnTo>
                      <a:lnTo>
                        <a:pt x="4" y="59"/>
                      </a:lnTo>
                      <a:lnTo>
                        <a:pt x="3" y="59"/>
                      </a:lnTo>
                      <a:lnTo>
                        <a:pt x="3" y="61"/>
                      </a:lnTo>
                      <a:lnTo>
                        <a:pt x="2" y="64"/>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32" name="Freeform 212"/>
                <p:cNvSpPr>
                  <a:spLocks noChangeAspect="1"/>
                </p:cNvSpPr>
                <p:nvPr/>
              </p:nvSpPr>
              <p:spPr bwMode="auto">
                <a:xfrm>
                  <a:off x="1326" y="1391"/>
                  <a:ext cx="142" cy="73"/>
                </a:xfrm>
                <a:custGeom>
                  <a:avLst/>
                  <a:gdLst/>
                  <a:ahLst/>
                  <a:cxnLst>
                    <a:cxn ang="0">
                      <a:pos x="0" y="0"/>
                    </a:cxn>
                    <a:cxn ang="0">
                      <a:pos x="0" y="3"/>
                    </a:cxn>
                    <a:cxn ang="0">
                      <a:pos x="1" y="7"/>
                    </a:cxn>
                    <a:cxn ang="0">
                      <a:pos x="5" y="9"/>
                    </a:cxn>
                    <a:cxn ang="0">
                      <a:pos x="11" y="10"/>
                    </a:cxn>
                    <a:cxn ang="0">
                      <a:pos x="129" y="59"/>
                    </a:cxn>
                    <a:cxn ang="0">
                      <a:pos x="137" y="61"/>
                    </a:cxn>
                    <a:cxn ang="0">
                      <a:pos x="138" y="63"/>
                    </a:cxn>
                    <a:cxn ang="0">
                      <a:pos x="141" y="67"/>
                    </a:cxn>
                    <a:cxn ang="0">
                      <a:pos x="141" y="69"/>
                    </a:cxn>
                    <a:cxn ang="0">
                      <a:pos x="140" y="72"/>
                    </a:cxn>
                    <a:cxn ang="0">
                      <a:pos x="135" y="72"/>
                    </a:cxn>
                    <a:cxn ang="0">
                      <a:pos x="73" y="65"/>
                    </a:cxn>
                  </a:cxnLst>
                  <a:rect l="0" t="0" r="r" b="b"/>
                  <a:pathLst>
                    <a:path w="142" h="73">
                      <a:moveTo>
                        <a:pt x="0" y="0"/>
                      </a:moveTo>
                      <a:lnTo>
                        <a:pt x="0" y="3"/>
                      </a:lnTo>
                      <a:lnTo>
                        <a:pt x="1" y="7"/>
                      </a:lnTo>
                      <a:lnTo>
                        <a:pt x="5" y="9"/>
                      </a:lnTo>
                      <a:lnTo>
                        <a:pt x="11" y="10"/>
                      </a:lnTo>
                      <a:lnTo>
                        <a:pt x="129" y="59"/>
                      </a:lnTo>
                      <a:lnTo>
                        <a:pt x="137" y="61"/>
                      </a:lnTo>
                      <a:lnTo>
                        <a:pt x="138" y="63"/>
                      </a:lnTo>
                      <a:lnTo>
                        <a:pt x="141" y="67"/>
                      </a:lnTo>
                      <a:lnTo>
                        <a:pt x="141" y="69"/>
                      </a:lnTo>
                      <a:lnTo>
                        <a:pt x="140" y="72"/>
                      </a:lnTo>
                      <a:lnTo>
                        <a:pt x="135" y="72"/>
                      </a:lnTo>
                      <a:lnTo>
                        <a:pt x="73" y="65"/>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grpSp>
          <p:sp>
            <p:nvSpPr>
              <p:cNvPr id="25" name="Text Box 213"/>
              <p:cNvSpPr txBox="1">
                <a:spLocks noChangeArrowheads="1"/>
              </p:cNvSpPr>
              <p:nvPr/>
            </p:nvSpPr>
            <p:spPr bwMode="auto">
              <a:xfrm>
                <a:off x="1778" y="736"/>
                <a:ext cx="662" cy="234"/>
              </a:xfrm>
              <a:prstGeom prst="rect">
                <a:avLst/>
              </a:prstGeom>
              <a:noFill/>
              <a:ln w="9525">
                <a:noFill/>
                <a:miter lim="800000"/>
                <a:headEnd/>
                <a:tailEnd/>
              </a:ln>
              <a:effectLst/>
            </p:spPr>
            <p:txBody>
              <a:bodyPr wrap="none">
                <a:prstTxWarp prst="textNoShape">
                  <a:avLst/>
                </a:prstTxWarp>
                <a:spAutoFit/>
              </a:bodyPr>
              <a:lstStyle/>
              <a:p>
                <a:r>
                  <a:rPr lang="en-US" sz="1600" dirty="0">
                    <a:latin typeface="Symbol" pitchFamily="-112" charset="2"/>
                  </a:rPr>
                  <a:t>g</a:t>
                </a:r>
                <a:r>
                  <a:rPr lang="en-US" sz="1600" b="1" dirty="0" smtClean="0">
                    <a:latin typeface="Symbol" pitchFamily="-112" charset="2"/>
                  </a:rPr>
                  <a:t>, </a:t>
                </a:r>
                <a:r>
                  <a:rPr lang="en-US" sz="1600" b="1" dirty="0" err="1" smtClean="0">
                    <a:latin typeface="Symbol" pitchFamily="-112" charset="2"/>
                  </a:rPr>
                  <a:t>p,</a:t>
                </a:r>
                <a:r>
                  <a:rPr lang="en-US" sz="1600" dirty="0" err="1" smtClean="0">
                    <a:latin typeface="+mj-lt"/>
                  </a:rPr>
                  <a:t>J</a:t>
                </a:r>
                <a:r>
                  <a:rPr lang="en-US" sz="1600" dirty="0" smtClean="0">
                    <a:latin typeface="Symbol" pitchFamily="-112" charset="2"/>
                  </a:rPr>
                  <a:t>/Y</a:t>
                </a:r>
                <a:endParaRPr lang="en-US" sz="1600" b="1" dirty="0">
                  <a:latin typeface="Symbol" pitchFamily="-112" charset="2"/>
                </a:endParaRPr>
              </a:p>
            </p:txBody>
          </p:sp>
        </p:grpSp>
        <p:sp>
          <p:nvSpPr>
            <p:cNvPr id="18" name="Text Box 214"/>
            <p:cNvSpPr txBox="1">
              <a:spLocks noChangeArrowheads="1"/>
            </p:cNvSpPr>
            <p:nvPr/>
          </p:nvSpPr>
          <p:spPr bwMode="auto">
            <a:xfrm>
              <a:off x="158750" y="2874963"/>
              <a:ext cx="311150" cy="366712"/>
            </a:xfrm>
            <a:prstGeom prst="rect">
              <a:avLst/>
            </a:prstGeom>
            <a:noFill/>
            <a:ln w="9525">
              <a:noFill/>
              <a:miter lim="800000"/>
              <a:headEnd/>
              <a:tailEnd/>
            </a:ln>
            <a:effectLst/>
          </p:spPr>
          <p:txBody>
            <a:bodyPr wrap="none">
              <a:prstTxWarp prst="textNoShape">
                <a:avLst/>
              </a:prstTxWarp>
              <a:spAutoFit/>
            </a:bodyPr>
            <a:lstStyle/>
            <a:p>
              <a:r>
                <a:rPr lang="en-US" b="1">
                  <a:latin typeface="Times New Roman" pitchFamily="-112" charset="0"/>
                </a:rPr>
                <a:t>p</a:t>
              </a:r>
            </a:p>
          </p:txBody>
        </p:sp>
        <p:sp>
          <p:nvSpPr>
            <p:cNvPr id="19" name="Text Box 215"/>
            <p:cNvSpPr txBox="1">
              <a:spLocks noChangeArrowheads="1"/>
            </p:cNvSpPr>
            <p:nvPr/>
          </p:nvSpPr>
          <p:spPr bwMode="auto">
            <a:xfrm>
              <a:off x="4064000" y="2852738"/>
              <a:ext cx="387350" cy="366712"/>
            </a:xfrm>
            <a:prstGeom prst="rect">
              <a:avLst/>
            </a:prstGeom>
            <a:noFill/>
            <a:ln w="9525">
              <a:noFill/>
              <a:miter lim="800000"/>
              <a:headEnd/>
              <a:tailEnd/>
            </a:ln>
            <a:effectLst/>
          </p:spPr>
          <p:txBody>
            <a:bodyPr wrap="none">
              <a:prstTxWarp prst="textNoShape">
                <a:avLst/>
              </a:prstTxWarp>
              <a:spAutoFit/>
            </a:bodyPr>
            <a:lstStyle/>
            <a:p>
              <a:r>
                <a:rPr lang="en-US" b="1" dirty="0" err="1">
                  <a:latin typeface="Times New Roman" pitchFamily="-112" charset="0"/>
                </a:rPr>
                <a:t>p</a:t>
              </a:r>
              <a:r>
                <a:rPr lang="en-US" b="1" dirty="0">
                  <a:latin typeface="Times New Roman" pitchFamily="-112" charset="0"/>
                </a:rPr>
                <a:t>’</a:t>
              </a:r>
            </a:p>
          </p:txBody>
        </p:sp>
      </p:grpSp>
      <p:sp>
        <p:nvSpPr>
          <p:cNvPr id="58" name="TextBox 57"/>
          <p:cNvSpPr txBox="1"/>
          <p:nvPr/>
        </p:nvSpPr>
        <p:spPr>
          <a:xfrm>
            <a:off x="0" y="2667000"/>
            <a:ext cx="5852884" cy="1354217"/>
          </a:xfrm>
          <a:prstGeom prst="rect">
            <a:avLst/>
          </a:prstGeom>
          <a:noFill/>
        </p:spPr>
        <p:txBody>
          <a:bodyPr wrap="none" rtlCol="0">
            <a:spAutoFit/>
          </a:bodyPr>
          <a:lstStyle/>
          <a:p>
            <a:r>
              <a:rPr lang="en-US" u="sng" dirty="0" smtClean="0">
                <a:solidFill>
                  <a:srgbClr val="0000FF"/>
                </a:solidFill>
              </a:rPr>
              <a:t>Inclusive Reactions in </a:t>
            </a:r>
            <a:r>
              <a:rPr lang="en-US" u="sng" dirty="0" err="1" smtClean="0">
                <a:solidFill>
                  <a:srgbClr val="0000FF"/>
                </a:solidFill>
              </a:rPr>
              <a:t>ep</a:t>
            </a:r>
            <a:r>
              <a:rPr lang="en-US" u="sng" dirty="0" smtClean="0">
                <a:solidFill>
                  <a:srgbClr val="0000FF"/>
                </a:solidFill>
              </a:rPr>
              <a:t>/</a:t>
            </a:r>
            <a:r>
              <a:rPr lang="en-US" u="sng" dirty="0" err="1" smtClean="0">
                <a:solidFill>
                  <a:srgbClr val="0000FF"/>
                </a:solidFill>
              </a:rPr>
              <a:t>eA</a:t>
            </a:r>
            <a:r>
              <a:rPr lang="en-US" u="sng" dirty="0" smtClean="0">
                <a:solidFill>
                  <a:srgbClr val="0000FF"/>
                </a:solidFill>
              </a:rPr>
              <a:t>:</a:t>
            </a:r>
          </a:p>
          <a:p>
            <a:pPr marL="285750" indent="-285750">
              <a:buClr>
                <a:srgbClr val="0000FF"/>
              </a:buClr>
              <a:buFont typeface="Wingdings" charset="2"/>
              <a:buChar char="q"/>
            </a:pPr>
            <a:r>
              <a:rPr lang="en-US" sz="1600" dirty="0" smtClean="0"/>
              <a:t>Physics: Structure </a:t>
            </a:r>
            <a:r>
              <a:rPr lang="en-US" sz="1600" dirty="0" err="1" smtClean="0"/>
              <a:t>Fcts</a:t>
            </a:r>
            <a:r>
              <a:rPr lang="en-US" sz="1600" dirty="0" smtClean="0"/>
              <a:t>.: </a:t>
            </a:r>
            <a:r>
              <a:rPr lang="en-US" sz="1600" dirty="0" smtClean="0">
                <a:solidFill>
                  <a:srgbClr val="0000FF"/>
                </a:solidFill>
              </a:rPr>
              <a:t>g</a:t>
            </a:r>
            <a:r>
              <a:rPr lang="en-US" sz="1600" baseline="-25000" dirty="0" smtClean="0">
                <a:solidFill>
                  <a:srgbClr val="0000FF"/>
                </a:solidFill>
              </a:rPr>
              <a:t>1</a:t>
            </a:r>
            <a:r>
              <a:rPr lang="en-US" sz="1600" dirty="0" smtClean="0"/>
              <a:t>, F</a:t>
            </a:r>
            <a:r>
              <a:rPr lang="en-US" sz="1600" baseline="-25000" dirty="0" smtClean="0"/>
              <a:t>2</a:t>
            </a:r>
            <a:r>
              <a:rPr lang="en-US" sz="1600" dirty="0" smtClean="0"/>
              <a:t>, </a:t>
            </a:r>
            <a:r>
              <a:rPr lang="en-US" sz="1600" dirty="0" smtClean="0">
                <a:solidFill>
                  <a:srgbClr val="FF00FF"/>
                </a:solidFill>
              </a:rPr>
              <a:t>F</a:t>
            </a:r>
            <a:r>
              <a:rPr lang="en-US" sz="1600" baseline="-25000" dirty="0" smtClean="0">
                <a:solidFill>
                  <a:srgbClr val="FF00FF"/>
                </a:solidFill>
              </a:rPr>
              <a:t>L</a:t>
            </a:r>
          </a:p>
          <a:p>
            <a:pPr marL="285750" indent="-285750">
              <a:buClr>
                <a:srgbClr val="0000FF"/>
              </a:buClr>
              <a:buFont typeface="Wingdings" charset="2"/>
              <a:buChar char="q"/>
            </a:pPr>
            <a:r>
              <a:rPr lang="en-US" sz="1600" dirty="0"/>
              <a:t>Very good electron id </a:t>
            </a:r>
            <a:r>
              <a:rPr lang="en-US" sz="1600" dirty="0">
                <a:sym typeface="Wingdings"/>
              </a:rPr>
              <a:t> find scattered lepton</a:t>
            </a:r>
          </a:p>
          <a:p>
            <a:pPr marL="285750" indent="-285750">
              <a:buClr>
                <a:srgbClr val="0000FF"/>
              </a:buClr>
              <a:buFont typeface="Wingdings" charset="2"/>
              <a:buChar char="q"/>
            </a:pPr>
            <a:r>
              <a:rPr lang="en-US" sz="1600" dirty="0" smtClean="0"/>
              <a:t>Momentum/energy and angular resolution of e’ critical</a:t>
            </a:r>
          </a:p>
          <a:p>
            <a:pPr marL="285750" indent="-285750">
              <a:buClr>
                <a:srgbClr val="0000FF"/>
              </a:buClr>
              <a:buFont typeface="Wingdings" charset="2"/>
              <a:buChar char="q"/>
            </a:pPr>
            <a:r>
              <a:rPr lang="en-US" sz="1600" dirty="0" smtClean="0">
                <a:sym typeface="Wingdings"/>
              </a:rPr>
              <a:t>scattered lepton  kinematics</a:t>
            </a:r>
            <a:endParaRPr lang="en-US" sz="1600" dirty="0" smtClean="0"/>
          </a:p>
        </p:txBody>
      </p:sp>
      <p:sp>
        <p:nvSpPr>
          <p:cNvPr id="59" name="TextBox 58"/>
          <p:cNvSpPr txBox="1"/>
          <p:nvPr/>
        </p:nvSpPr>
        <p:spPr>
          <a:xfrm>
            <a:off x="622300" y="3898900"/>
            <a:ext cx="7353295" cy="1661994"/>
          </a:xfrm>
          <a:prstGeom prst="rect">
            <a:avLst/>
          </a:prstGeom>
          <a:noFill/>
        </p:spPr>
        <p:txBody>
          <a:bodyPr wrap="none" rtlCol="0">
            <a:spAutoFit/>
          </a:bodyPr>
          <a:lstStyle/>
          <a:p>
            <a:r>
              <a:rPr lang="en-US" u="sng" dirty="0" smtClean="0">
                <a:solidFill>
                  <a:srgbClr val="FF00FF"/>
                </a:solidFill>
              </a:rPr>
              <a:t>Semi-inclusive Reactions </a:t>
            </a:r>
            <a:r>
              <a:rPr lang="en-US" u="sng" dirty="0">
                <a:solidFill>
                  <a:srgbClr val="FF00FF"/>
                </a:solidFill>
              </a:rPr>
              <a:t>in </a:t>
            </a:r>
            <a:r>
              <a:rPr lang="en-US" u="sng" dirty="0" err="1">
                <a:solidFill>
                  <a:srgbClr val="FF00FF"/>
                </a:solidFill>
              </a:rPr>
              <a:t>ep</a:t>
            </a:r>
            <a:r>
              <a:rPr lang="en-US" u="sng" dirty="0">
                <a:solidFill>
                  <a:srgbClr val="FF00FF"/>
                </a:solidFill>
              </a:rPr>
              <a:t>/</a:t>
            </a:r>
            <a:r>
              <a:rPr lang="en-US" u="sng" dirty="0" err="1" smtClean="0">
                <a:solidFill>
                  <a:srgbClr val="FF00FF"/>
                </a:solidFill>
              </a:rPr>
              <a:t>eA</a:t>
            </a:r>
            <a:r>
              <a:rPr lang="en-US" u="sng" dirty="0" smtClean="0">
                <a:solidFill>
                  <a:srgbClr val="FF00FF"/>
                </a:solidFill>
              </a:rPr>
              <a:t>:</a:t>
            </a:r>
          </a:p>
          <a:p>
            <a:pPr marL="285750" indent="-285750">
              <a:buClr>
                <a:srgbClr val="FF00FF"/>
              </a:buClr>
              <a:buFont typeface="Wingdings" charset="2"/>
              <a:buChar char="q"/>
            </a:pPr>
            <a:r>
              <a:rPr lang="en-US" sz="1600" dirty="0" smtClean="0">
                <a:latin typeface="+mj-lt"/>
                <a:cs typeface="Symbol" charset="2"/>
              </a:rPr>
              <a:t>Physics: TMDs, </a:t>
            </a:r>
            <a:r>
              <a:rPr lang="en-US" sz="1600" dirty="0" err="1" smtClean="0">
                <a:latin typeface="+mj-lt"/>
                <a:cs typeface="Symbol" charset="2"/>
              </a:rPr>
              <a:t>Helicity</a:t>
            </a:r>
            <a:r>
              <a:rPr lang="en-US" sz="1600" dirty="0" smtClean="0">
                <a:latin typeface="+mj-lt"/>
                <a:cs typeface="Symbol" charset="2"/>
              </a:rPr>
              <a:t> PDFs</a:t>
            </a:r>
            <a:r>
              <a:rPr lang="en-US" sz="1600" dirty="0">
                <a:latin typeface="+mj-lt"/>
                <a:cs typeface="Symbol" charset="2"/>
              </a:rPr>
              <a:t> </a:t>
            </a:r>
            <a:r>
              <a:rPr lang="en-US" sz="1600" dirty="0" smtClean="0">
                <a:latin typeface="+mj-lt"/>
                <a:cs typeface="Symbol" charset="2"/>
                <a:sym typeface="Wingdings"/>
              </a:rPr>
              <a:t> flavor separation, </a:t>
            </a:r>
            <a:r>
              <a:rPr lang="en-US" sz="1600" dirty="0" err="1">
                <a:cs typeface="Symbol" charset="2"/>
              </a:rPr>
              <a:t>dihadron</a:t>
            </a:r>
            <a:r>
              <a:rPr lang="en-US" sz="1600" dirty="0">
                <a:cs typeface="Symbol" charset="2"/>
              </a:rPr>
              <a:t>-corr.,… </a:t>
            </a:r>
            <a:endParaRPr lang="en-US" sz="1600" dirty="0" smtClean="0">
              <a:cs typeface="Symbol" charset="2"/>
            </a:endParaRPr>
          </a:p>
          <a:p>
            <a:pPr>
              <a:buClr>
                <a:srgbClr val="FF00FF"/>
              </a:buClr>
            </a:pPr>
            <a:r>
              <a:rPr lang="en-US" sz="1600" dirty="0">
                <a:latin typeface="+mj-lt"/>
                <a:cs typeface="Symbol" charset="2"/>
              </a:rPr>
              <a:t> </a:t>
            </a:r>
            <a:r>
              <a:rPr lang="en-US" sz="1600" dirty="0" smtClean="0">
                <a:latin typeface="+mj-lt"/>
                <a:cs typeface="Symbol" charset="2"/>
              </a:rPr>
              <a:t>  </a:t>
            </a:r>
            <a:r>
              <a:rPr lang="en-US" sz="1600" dirty="0" smtClean="0">
                <a:latin typeface="+mj-lt"/>
                <a:cs typeface="Symbol" charset="2"/>
                <a:sym typeface="Wingdings"/>
              </a:rPr>
              <a:t> </a:t>
            </a:r>
            <a:r>
              <a:rPr lang="en-US" sz="1600" dirty="0" err="1" smtClean="0">
                <a:solidFill>
                  <a:srgbClr val="FF66FF"/>
                </a:solidFill>
                <a:latin typeface="+mj-lt"/>
                <a:cs typeface="Symbol" charset="2"/>
                <a:sym typeface="Wingdings"/>
              </a:rPr>
              <a:t>Kaon</a:t>
            </a:r>
            <a:r>
              <a:rPr lang="en-US" sz="1600" dirty="0" smtClean="0">
                <a:solidFill>
                  <a:srgbClr val="FF66FF"/>
                </a:solidFill>
                <a:latin typeface="+mj-lt"/>
                <a:cs typeface="Symbol" charset="2"/>
                <a:sym typeface="Wingdings"/>
              </a:rPr>
              <a:t> asymmetries, cross sections</a:t>
            </a:r>
            <a:endParaRPr lang="en-US" sz="1600" dirty="0" smtClean="0">
              <a:solidFill>
                <a:srgbClr val="FF66FF"/>
              </a:solidFill>
              <a:latin typeface="+mj-lt"/>
              <a:cs typeface="Symbol" charset="2"/>
            </a:endParaRPr>
          </a:p>
          <a:p>
            <a:pPr marL="285750" indent="-285750">
              <a:buClr>
                <a:srgbClr val="FF00FF"/>
              </a:buClr>
              <a:buFont typeface="Wingdings" charset="2"/>
              <a:buChar char="q"/>
            </a:pPr>
            <a:r>
              <a:rPr lang="en-US" sz="1600" dirty="0" smtClean="0">
                <a:latin typeface="+mj-lt"/>
                <a:cs typeface="Symbol" charset="2"/>
              </a:rPr>
              <a:t>Excellent particle ID</a:t>
            </a:r>
            <a:r>
              <a:rPr lang="en-US" sz="1600" dirty="0" smtClean="0">
                <a:latin typeface="Symbol" charset="2"/>
                <a:cs typeface="Symbol" charset="2"/>
              </a:rPr>
              <a:t>:  </a:t>
            </a:r>
            <a:r>
              <a:rPr lang="en-US" sz="1600" dirty="0" err="1" smtClean="0">
                <a:latin typeface="Symbol" charset="2"/>
                <a:cs typeface="Symbol" charset="2"/>
              </a:rPr>
              <a:t>p</a:t>
            </a:r>
            <a:r>
              <a:rPr lang="en-US" sz="1600" baseline="30000" dirty="0" err="1" smtClean="0">
                <a:latin typeface="+mn-lt"/>
                <a:cs typeface="Symbol" charset="2"/>
              </a:rPr>
              <a:t>±</a:t>
            </a:r>
            <a:r>
              <a:rPr lang="en-US" sz="1600" dirty="0" err="1" smtClean="0"/>
              <a:t>,K</a:t>
            </a:r>
            <a:r>
              <a:rPr lang="en-US" sz="1600" baseline="30000" dirty="0" err="1" smtClean="0"/>
              <a:t>±</a:t>
            </a:r>
            <a:r>
              <a:rPr lang="en-US" sz="1600" dirty="0" err="1" smtClean="0"/>
              <a:t>,p</a:t>
            </a:r>
            <a:r>
              <a:rPr lang="en-US" sz="1600" baseline="30000" dirty="0" smtClean="0"/>
              <a:t>±</a:t>
            </a:r>
            <a:r>
              <a:rPr lang="en-US" sz="1600" dirty="0" smtClean="0"/>
              <a:t> separation over a wide range in </a:t>
            </a:r>
            <a:r>
              <a:rPr lang="en-US" sz="1600" dirty="0" smtClean="0">
                <a:latin typeface="Symbol" charset="2"/>
                <a:cs typeface="Symbol" charset="2"/>
              </a:rPr>
              <a:t>h</a:t>
            </a:r>
          </a:p>
          <a:p>
            <a:pPr marL="285750" indent="-285750">
              <a:buClr>
                <a:srgbClr val="FF00FF"/>
              </a:buClr>
              <a:buFont typeface="Wingdings" charset="2"/>
              <a:buChar char="q"/>
            </a:pPr>
            <a:r>
              <a:rPr lang="en-US" sz="1600" dirty="0" smtClean="0">
                <a:sym typeface="Wingdings"/>
              </a:rPr>
              <a:t>full </a:t>
            </a:r>
            <a:r>
              <a:rPr lang="en-US" sz="1600" dirty="0">
                <a:latin typeface="Symbol" charset="2"/>
                <a:cs typeface="Symbol" charset="2"/>
                <a:sym typeface="Wingdings"/>
              </a:rPr>
              <a:t>F</a:t>
            </a:r>
            <a:r>
              <a:rPr lang="en-US" sz="1600" dirty="0">
                <a:sym typeface="Wingdings"/>
              </a:rPr>
              <a:t>-coverage around </a:t>
            </a:r>
            <a:r>
              <a:rPr lang="en-US" sz="2000" dirty="0">
                <a:latin typeface="Symbol" charset="2"/>
                <a:cs typeface="Symbol" charset="2"/>
                <a:sym typeface="Wingdings"/>
              </a:rPr>
              <a:t>g</a:t>
            </a:r>
            <a:r>
              <a:rPr lang="en-US" sz="1600" dirty="0" smtClean="0">
                <a:sym typeface="Wingdings"/>
              </a:rPr>
              <a:t>*</a:t>
            </a:r>
          </a:p>
          <a:p>
            <a:pPr marL="285750" indent="-285750">
              <a:buClr>
                <a:srgbClr val="FF00FF"/>
              </a:buClr>
              <a:buFont typeface="Wingdings" charset="2"/>
              <a:buChar char="q"/>
            </a:pPr>
            <a:r>
              <a:rPr lang="en-US" sz="1600" dirty="0" smtClean="0">
                <a:latin typeface="+mj-lt"/>
                <a:cs typeface="Symbol" charset="2"/>
                <a:sym typeface="Wingdings"/>
              </a:rPr>
              <a:t>Excellent vertex resolution  Charm, </a:t>
            </a:r>
            <a:r>
              <a:rPr lang="en-US" sz="1600" dirty="0">
                <a:latin typeface="+mj-lt"/>
                <a:cs typeface="Symbol" charset="2"/>
                <a:sym typeface="Wingdings"/>
              </a:rPr>
              <a:t>B</a:t>
            </a:r>
            <a:r>
              <a:rPr lang="en-US" sz="1600" dirty="0" smtClean="0">
                <a:latin typeface="+mj-lt"/>
                <a:cs typeface="Symbol" charset="2"/>
                <a:sym typeface="Wingdings"/>
              </a:rPr>
              <a:t>ottom identification</a:t>
            </a:r>
            <a:endParaRPr lang="en-US" sz="1600" dirty="0" smtClean="0">
              <a:latin typeface="+mj-lt"/>
              <a:cs typeface="Symbol" charset="2"/>
            </a:endParaRPr>
          </a:p>
        </p:txBody>
      </p:sp>
      <p:sp>
        <p:nvSpPr>
          <p:cNvPr id="60" name="TextBox 59"/>
          <p:cNvSpPr txBox="1"/>
          <p:nvPr/>
        </p:nvSpPr>
        <p:spPr>
          <a:xfrm>
            <a:off x="1676400" y="5483304"/>
            <a:ext cx="7007046" cy="1354217"/>
          </a:xfrm>
          <a:prstGeom prst="rect">
            <a:avLst/>
          </a:prstGeom>
          <a:solidFill>
            <a:schemeClr val="bg1"/>
          </a:solidFill>
        </p:spPr>
        <p:txBody>
          <a:bodyPr wrap="none" rtlCol="0">
            <a:spAutoFit/>
          </a:bodyPr>
          <a:lstStyle/>
          <a:p>
            <a:r>
              <a:rPr lang="en-US" u="sng" dirty="0" smtClean="0">
                <a:solidFill>
                  <a:srgbClr val="00FF00"/>
                </a:solidFill>
              </a:rPr>
              <a:t>Exclusive Reactions </a:t>
            </a:r>
            <a:r>
              <a:rPr lang="en-US" u="sng" dirty="0">
                <a:solidFill>
                  <a:srgbClr val="00FF00"/>
                </a:solidFill>
              </a:rPr>
              <a:t>in </a:t>
            </a:r>
            <a:r>
              <a:rPr lang="en-US" u="sng" dirty="0" err="1">
                <a:solidFill>
                  <a:srgbClr val="00FF00"/>
                </a:solidFill>
              </a:rPr>
              <a:t>ep</a:t>
            </a:r>
            <a:r>
              <a:rPr lang="en-US" u="sng" dirty="0">
                <a:solidFill>
                  <a:srgbClr val="00FF00"/>
                </a:solidFill>
              </a:rPr>
              <a:t>/</a:t>
            </a:r>
            <a:r>
              <a:rPr lang="en-US" u="sng" smtClean="0">
                <a:solidFill>
                  <a:srgbClr val="00FF00"/>
                </a:solidFill>
              </a:rPr>
              <a:t>eA:</a:t>
            </a:r>
            <a:endParaRPr lang="en-US" u="sng" dirty="0" smtClean="0">
              <a:solidFill>
                <a:srgbClr val="00FF00"/>
              </a:solidFill>
            </a:endParaRPr>
          </a:p>
          <a:p>
            <a:pPr marL="285750" indent="-285750">
              <a:buClr>
                <a:srgbClr val="00FF00"/>
              </a:buClr>
              <a:buFont typeface="Wingdings" charset="2"/>
              <a:buChar char="q"/>
            </a:pPr>
            <a:r>
              <a:rPr lang="en-US" sz="1600" dirty="0" smtClean="0">
                <a:solidFill>
                  <a:schemeClr val="dk1"/>
                </a:solidFill>
              </a:rPr>
              <a:t>Physics: GPDs, proton/nucleus imaging, </a:t>
            </a:r>
            <a:r>
              <a:rPr lang="en-US" sz="1600" dirty="0" smtClean="0">
                <a:solidFill>
                  <a:srgbClr val="FF66FF"/>
                </a:solidFill>
              </a:rPr>
              <a:t>DVCS</a:t>
            </a:r>
            <a:r>
              <a:rPr lang="en-US" sz="1600" dirty="0" smtClean="0">
                <a:solidFill>
                  <a:schemeClr val="dk1"/>
                </a:solidFill>
              </a:rPr>
              <a:t>, excl. VM/PS prod.</a:t>
            </a:r>
          </a:p>
          <a:p>
            <a:pPr marL="285750" indent="-285750">
              <a:buClr>
                <a:srgbClr val="00FF00"/>
              </a:buClr>
              <a:buFont typeface="Wingdings" charset="2"/>
              <a:buChar char="q"/>
            </a:pPr>
            <a:r>
              <a:rPr lang="en-US" sz="1600" dirty="0" smtClean="0">
                <a:solidFill>
                  <a:schemeClr val="dk1"/>
                </a:solidFill>
              </a:rPr>
              <a:t>Exclusivity </a:t>
            </a:r>
            <a:r>
              <a:rPr lang="en-US" sz="1600" dirty="0" smtClean="0">
                <a:solidFill>
                  <a:schemeClr val="dk1"/>
                </a:solidFill>
                <a:sym typeface="Wingdings"/>
              </a:rPr>
              <a:t> large rapidity coverage  rapidity gap events</a:t>
            </a:r>
          </a:p>
          <a:p>
            <a:pPr marL="285750" indent="-285750">
              <a:buClr>
                <a:srgbClr val="00FF00"/>
              </a:buClr>
              <a:buFont typeface="Wingdings" charset="2"/>
              <a:buChar char="q"/>
            </a:pPr>
            <a:r>
              <a:rPr lang="en-US" sz="1600" dirty="0">
                <a:solidFill>
                  <a:schemeClr val="dk1"/>
                </a:solidFill>
                <a:sym typeface="Wingdings"/>
              </a:rPr>
              <a:t> </a:t>
            </a:r>
            <a:r>
              <a:rPr lang="en-US" sz="1600" dirty="0" smtClean="0">
                <a:solidFill>
                  <a:schemeClr val="dk1"/>
                </a:solidFill>
                <a:sym typeface="Wingdings"/>
              </a:rPr>
              <a:t>            ↘</a:t>
            </a:r>
            <a:r>
              <a:rPr lang="en-US" sz="1600" dirty="0" smtClean="0">
                <a:solidFill>
                  <a:schemeClr val="dk1"/>
                </a:solidFill>
              </a:rPr>
              <a:t>  reconstruction of all particles in event</a:t>
            </a:r>
          </a:p>
          <a:p>
            <a:pPr marL="285750" indent="-285750">
              <a:buClr>
                <a:srgbClr val="00FF00"/>
              </a:buClr>
              <a:buFont typeface="Wingdings" charset="2"/>
              <a:buChar char="q"/>
            </a:pPr>
            <a:r>
              <a:rPr lang="en-US" sz="1600" dirty="0" smtClean="0">
                <a:solidFill>
                  <a:schemeClr val="dk1"/>
                </a:solidFill>
              </a:rPr>
              <a:t>high </a:t>
            </a:r>
            <a:r>
              <a:rPr lang="en-US" sz="1600" dirty="0">
                <a:solidFill>
                  <a:schemeClr val="dk1"/>
                </a:solidFill>
              </a:rPr>
              <a:t>resolution in t </a:t>
            </a:r>
            <a:r>
              <a:rPr lang="en-US" sz="1600" dirty="0">
                <a:solidFill>
                  <a:schemeClr val="dk1"/>
                </a:solidFill>
                <a:sym typeface="Wingdings"/>
              </a:rPr>
              <a:t> </a:t>
            </a:r>
            <a:r>
              <a:rPr lang="en-US" sz="1600" dirty="0">
                <a:solidFill>
                  <a:schemeClr val="dk1"/>
                </a:solidFill>
              </a:rPr>
              <a:t>Roman </a:t>
            </a:r>
            <a:r>
              <a:rPr lang="en-US" sz="1600" dirty="0" smtClean="0">
                <a:solidFill>
                  <a:schemeClr val="dk1"/>
                </a:solidFill>
              </a:rPr>
              <a:t>pots</a:t>
            </a:r>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Tree>
    <p:extLst>
      <p:ext uri="{BB962C8B-B14F-4D97-AF65-F5344CB8AC3E}">
        <p14:creationId xmlns:p14="http://schemas.microsoft.com/office/powerpoint/2010/main" val="2399790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par>
                                <p:cTn id="8" presetID="9"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dissolve">
                                      <p:cBhvr>
                                        <p:cTn id="10" dur="500"/>
                                        <p:tgtEl>
                                          <p:spTgt spid="59"/>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dissolve">
                                      <p:cBhvr>
                                        <p:cTn id="15" dur="500"/>
                                        <p:tgtEl>
                                          <p:spTgt spid="8"/>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60"/>
                                        </p:tgtEl>
                                        <p:attrNameLst>
                                          <p:attrName>style.visibility</p:attrName>
                                        </p:attrNameLst>
                                      </p:cBhvr>
                                      <p:to>
                                        <p:strVal val="visible"/>
                                      </p:to>
                                    </p:set>
                                    <p:animEffect transition="in" filter="dissolve">
                                      <p:cBhvr>
                                        <p:cTn id="18"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DIS Kinematics</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11</a:t>
            </a:fld>
            <a:endParaRPr lang="en-US" altLang="ja-JP"/>
          </a:p>
        </p:txBody>
      </p:sp>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538" y="1363299"/>
            <a:ext cx="5391150" cy="3771900"/>
          </a:xfrm>
          <a:prstGeom prst="rect">
            <a:avLst/>
          </a:prstGeom>
        </p:spPr>
      </p:pic>
      <p:sp>
        <p:nvSpPr>
          <p:cNvPr id="17" name="TextBox 16"/>
          <p:cNvSpPr txBox="1"/>
          <p:nvPr/>
        </p:nvSpPr>
        <p:spPr>
          <a:xfrm>
            <a:off x="0" y="5232400"/>
            <a:ext cx="3647152" cy="1200329"/>
          </a:xfrm>
          <a:prstGeom prst="rect">
            <a:avLst/>
          </a:prstGeom>
          <a:noFill/>
        </p:spPr>
        <p:txBody>
          <a:bodyPr wrap="none" rtlCol="0">
            <a:spAutoFit/>
          </a:bodyPr>
          <a:lstStyle/>
          <a:p>
            <a:pPr>
              <a:buClr>
                <a:srgbClr val="0000FF"/>
              </a:buClr>
              <a:buFont typeface="Wingdings" charset="2"/>
              <a:buChar char="q"/>
            </a:pPr>
            <a:r>
              <a:rPr lang="en-US" dirty="0" smtClean="0"/>
              <a:t> Even for colliders: </a:t>
            </a:r>
          </a:p>
          <a:p>
            <a:pPr lvl="1">
              <a:buClr>
                <a:srgbClr val="0000FF"/>
              </a:buClr>
              <a:buFont typeface="Wingdings" charset="2"/>
              <a:buChar char="q"/>
            </a:pPr>
            <a:r>
              <a:rPr lang="en-US" dirty="0" smtClean="0"/>
              <a:t> Strong x-Q</a:t>
            </a:r>
            <a:r>
              <a:rPr lang="en-US" baseline="30000" dirty="0" smtClean="0"/>
              <a:t>2</a:t>
            </a:r>
            <a:r>
              <a:rPr lang="en-US" dirty="0" smtClean="0"/>
              <a:t> correlation</a:t>
            </a:r>
          </a:p>
          <a:p>
            <a:pPr lvl="2">
              <a:buClr>
                <a:srgbClr val="0000FF"/>
              </a:buClr>
              <a:buFont typeface="Wingdings" charset="2"/>
              <a:buChar char="Ø"/>
            </a:pPr>
            <a:r>
              <a:rPr lang="en-US" dirty="0" smtClean="0"/>
              <a:t> high </a:t>
            </a:r>
            <a:r>
              <a:rPr lang="en-US" dirty="0" err="1" smtClean="0"/>
              <a:t>x</a:t>
            </a:r>
            <a:r>
              <a:rPr lang="en-US" dirty="0" smtClean="0"/>
              <a:t> </a:t>
            </a:r>
            <a:r>
              <a:rPr lang="en-US" dirty="0" err="1" smtClean="0">
                <a:sym typeface="Wingdings"/>
              </a:rPr>
              <a:t></a:t>
            </a:r>
            <a:r>
              <a:rPr lang="en-US" dirty="0" smtClean="0">
                <a:sym typeface="Wingdings"/>
              </a:rPr>
              <a:t> high Q</a:t>
            </a:r>
            <a:r>
              <a:rPr lang="en-US" baseline="30000" dirty="0" smtClean="0">
                <a:sym typeface="Wingdings"/>
              </a:rPr>
              <a:t>2</a:t>
            </a:r>
          </a:p>
          <a:p>
            <a:pPr lvl="2">
              <a:buClr>
                <a:srgbClr val="0000FF"/>
              </a:buClr>
              <a:buFont typeface="Wingdings" charset="2"/>
              <a:buChar char="Ø"/>
            </a:pPr>
            <a:r>
              <a:rPr lang="en-US" dirty="0" smtClean="0"/>
              <a:t> low </a:t>
            </a:r>
            <a:r>
              <a:rPr lang="en-US" dirty="0" err="1" smtClean="0"/>
              <a:t>x</a:t>
            </a:r>
            <a:r>
              <a:rPr lang="en-US" dirty="0" smtClean="0"/>
              <a:t> </a:t>
            </a:r>
            <a:r>
              <a:rPr lang="en-US" dirty="0" err="1" smtClean="0">
                <a:sym typeface="Wingdings"/>
              </a:rPr>
              <a:t></a:t>
            </a:r>
            <a:r>
              <a:rPr lang="en-US" dirty="0" smtClean="0">
                <a:sym typeface="Wingdings"/>
              </a:rPr>
              <a:t> low Q</a:t>
            </a:r>
            <a:r>
              <a:rPr lang="en-US" baseline="30000" dirty="0" smtClean="0">
                <a:sym typeface="Wingdings"/>
              </a:rPr>
              <a:t>2</a:t>
            </a:r>
          </a:p>
        </p:txBody>
      </p:sp>
      <p:cxnSp>
        <p:nvCxnSpPr>
          <p:cNvPr id="20" name="Straight Arrow Connector 19"/>
          <p:cNvCxnSpPr/>
          <p:nvPr/>
        </p:nvCxnSpPr>
        <p:spPr bwMode="auto">
          <a:xfrm>
            <a:off x="3644900" y="3686770"/>
            <a:ext cx="774700" cy="1621830"/>
          </a:xfrm>
          <a:prstGeom prst="straightConnector1">
            <a:avLst/>
          </a:prstGeom>
          <a:solidFill>
            <a:schemeClr val="accent1"/>
          </a:solidFill>
          <a:ln w="31750" cap="flat" cmpd="sng" algn="ctr">
            <a:solidFill>
              <a:schemeClr val="tx1"/>
            </a:solidFill>
            <a:prstDash val="solid"/>
            <a:round/>
            <a:headEnd type="none" w="med" len="med"/>
            <a:tailEnd type="triangle"/>
          </a:ln>
          <a:effectLst/>
        </p:spPr>
      </p:cxnSp>
      <p:sp>
        <p:nvSpPr>
          <p:cNvPr id="21" name="TextBox 20"/>
          <p:cNvSpPr txBox="1"/>
          <p:nvPr/>
        </p:nvSpPr>
        <p:spPr>
          <a:xfrm>
            <a:off x="3848100" y="5403671"/>
            <a:ext cx="2849871" cy="1200329"/>
          </a:xfrm>
          <a:prstGeom prst="rect">
            <a:avLst/>
          </a:prstGeom>
          <a:noFill/>
        </p:spPr>
        <p:txBody>
          <a:bodyPr wrap="none" rtlCol="0">
            <a:spAutoFit/>
          </a:bodyPr>
          <a:lstStyle/>
          <a:p>
            <a:r>
              <a:rPr lang="en-US" dirty="0" smtClean="0"/>
              <a:t>low y-coverage: </a:t>
            </a:r>
          </a:p>
          <a:p>
            <a:r>
              <a:rPr lang="en-US" dirty="0" smtClean="0"/>
              <a:t>limited by </a:t>
            </a:r>
            <a:r>
              <a:rPr lang="en-US" dirty="0" err="1" smtClean="0"/>
              <a:t>E’</a:t>
            </a:r>
            <a:r>
              <a:rPr lang="en-US" baseline="-25000" dirty="0" err="1" smtClean="0"/>
              <a:t>e</a:t>
            </a:r>
            <a:r>
              <a:rPr lang="en-US" dirty="0" smtClean="0"/>
              <a:t> resolution</a:t>
            </a:r>
          </a:p>
          <a:p>
            <a:pPr marL="285750" indent="-285750">
              <a:buFont typeface="Wingdings" charset="0"/>
              <a:buChar char="à"/>
            </a:pPr>
            <a:r>
              <a:rPr lang="en-US" dirty="0" smtClean="0">
                <a:sym typeface="Wingdings"/>
              </a:rPr>
              <a:t>hadron method</a:t>
            </a:r>
          </a:p>
          <a:p>
            <a:pPr marL="285750" indent="-285750">
              <a:buFont typeface="Wingdings" charset="0"/>
              <a:buChar char="à"/>
            </a:pPr>
            <a:r>
              <a:rPr lang="en-US" dirty="0" smtClean="0">
                <a:solidFill>
                  <a:srgbClr val="0000FF"/>
                </a:solidFill>
                <a:sym typeface="Wingdings"/>
              </a:rPr>
              <a:t>or change energy</a:t>
            </a:r>
            <a:endParaRPr lang="en-US" dirty="0">
              <a:solidFill>
                <a:srgbClr val="0000FF"/>
              </a:solidFill>
            </a:endParaRPr>
          </a:p>
        </p:txBody>
      </p:sp>
      <p:cxnSp>
        <p:nvCxnSpPr>
          <p:cNvPr id="22" name="Straight Arrow Connector 21"/>
          <p:cNvCxnSpPr/>
          <p:nvPr/>
        </p:nvCxnSpPr>
        <p:spPr bwMode="auto">
          <a:xfrm flipH="1" flipV="1">
            <a:off x="1524000" y="2937470"/>
            <a:ext cx="596900" cy="631230"/>
          </a:xfrm>
          <a:prstGeom prst="straightConnector1">
            <a:avLst/>
          </a:prstGeom>
          <a:solidFill>
            <a:schemeClr val="accent1"/>
          </a:solidFill>
          <a:ln w="31750" cap="flat" cmpd="sng" algn="ctr">
            <a:solidFill>
              <a:schemeClr val="tx1"/>
            </a:solidFill>
            <a:prstDash val="solid"/>
            <a:round/>
            <a:headEnd type="none" w="med" len="med"/>
            <a:tailEnd type="triangle"/>
          </a:ln>
          <a:effectLst/>
        </p:spPr>
      </p:cxnSp>
      <p:sp>
        <p:nvSpPr>
          <p:cNvPr id="25" name="TextBox 24"/>
          <p:cNvSpPr txBox="1"/>
          <p:nvPr/>
        </p:nvSpPr>
        <p:spPr>
          <a:xfrm>
            <a:off x="850900" y="2048470"/>
            <a:ext cx="1789372" cy="1015663"/>
          </a:xfrm>
          <a:prstGeom prst="rect">
            <a:avLst/>
          </a:prstGeom>
          <a:noFill/>
        </p:spPr>
        <p:txBody>
          <a:bodyPr wrap="none" rtlCol="0">
            <a:spAutoFit/>
          </a:bodyPr>
          <a:lstStyle/>
          <a:p>
            <a:r>
              <a:rPr lang="en-US" sz="1200" dirty="0" smtClean="0"/>
              <a:t>high </a:t>
            </a:r>
            <a:r>
              <a:rPr lang="en-US" sz="1200" dirty="0" err="1" smtClean="0"/>
              <a:t>y</a:t>
            </a:r>
            <a:r>
              <a:rPr lang="en-US" sz="1200" dirty="0" smtClean="0"/>
              <a:t> limited by</a:t>
            </a:r>
          </a:p>
          <a:p>
            <a:r>
              <a:rPr lang="en-US" sz="1200" dirty="0" smtClean="0"/>
              <a:t>radiative corrections</a:t>
            </a:r>
          </a:p>
          <a:p>
            <a:r>
              <a:rPr lang="en-US" sz="1200" dirty="0" smtClean="0"/>
              <a:t>can be suppressed by</a:t>
            </a:r>
          </a:p>
          <a:p>
            <a:r>
              <a:rPr lang="en-US" sz="1200" dirty="0" smtClean="0"/>
              <a:t>requiring hadronic</a:t>
            </a:r>
          </a:p>
          <a:p>
            <a:r>
              <a:rPr lang="en-US" sz="1200" dirty="0" smtClean="0"/>
              <a:t>activity</a:t>
            </a:r>
          </a:p>
        </p:txBody>
      </p:sp>
      <p:cxnSp>
        <p:nvCxnSpPr>
          <p:cNvPr id="29" name="Straight Connector 28"/>
          <p:cNvCxnSpPr/>
          <p:nvPr/>
        </p:nvCxnSpPr>
        <p:spPr bwMode="auto">
          <a:xfrm flipV="1">
            <a:off x="3937000" y="2349500"/>
            <a:ext cx="1778000" cy="2200870"/>
          </a:xfrm>
          <a:prstGeom prst="line">
            <a:avLst/>
          </a:prstGeom>
          <a:solidFill>
            <a:schemeClr val="accent1"/>
          </a:solidFill>
          <a:ln w="25400" cap="flat" cmpd="sng" algn="ctr">
            <a:solidFill>
              <a:schemeClr val="tx1"/>
            </a:solidFill>
            <a:prstDash val="solid"/>
            <a:round/>
            <a:headEnd type="none" w="med" len="med"/>
            <a:tailEnd type="triangle" w="med" len="med"/>
          </a:ln>
          <a:effectLst/>
        </p:spPr>
      </p:cxnSp>
      <p:sp>
        <p:nvSpPr>
          <p:cNvPr id="34" name="TextBox 33"/>
          <p:cNvSpPr txBox="1"/>
          <p:nvPr/>
        </p:nvSpPr>
        <p:spPr>
          <a:xfrm>
            <a:off x="5397500" y="1769070"/>
            <a:ext cx="1116787" cy="646331"/>
          </a:xfrm>
          <a:prstGeom prst="rect">
            <a:avLst/>
          </a:prstGeom>
          <a:noFill/>
        </p:spPr>
        <p:txBody>
          <a:bodyPr wrap="none" rtlCol="0">
            <a:spAutoFit/>
          </a:bodyPr>
          <a:lstStyle/>
          <a:p>
            <a:r>
              <a:rPr lang="en-US" dirty="0" smtClean="0">
                <a:solidFill>
                  <a:srgbClr val="0000FF"/>
                </a:solidFill>
              </a:rPr>
              <a:t>HERA:</a:t>
            </a:r>
          </a:p>
          <a:p>
            <a:r>
              <a:rPr lang="en-US" dirty="0" err="1" smtClean="0"/>
              <a:t>y</a:t>
            </a:r>
            <a:r>
              <a:rPr lang="en-US" dirty="0" smtClean="0"/>
              <a:t>&gt;0.005</a:t>
            </a:r>
            <a:endParaRPr lang="en-US" dirty="0"/>
          </a:p>
        </p:txBody>
      </p:sp>
      <p:sp>
        <p:nvSpPr>
          <p:cNvPr id="24" name="TextBox 23"/>
          <p:cNvSpPr txBox="1"/>
          <p:nvPr/>
        </p:nvSpPr>
        <p:spPr>
          <a:xfrm>
            <a:off x="266700" y="774700"/>
            <a:ext cx="4881564" cy="369332"/>
          </a:xfrm>
          <a:prstGeom prst="rect">
            <a:avLst/>
          </a:prstGeom>
          <a:noFill/>
        </p:spPr>
        <p:txBody>
          <a:bodyPr wrap="none" rtlCol="0">
            <a:spAutoFit/>
          </a:bodyPr>
          <a:lstStyle/>
          <a:p>
            <a:r>
              <a:rPr lang="en-US" u="sng" dirty="0" smtClean="0">
                <a:solidFill>
                  <a:srgbClr val="0000FF"/>
                </a:solidFill>
              </a:rPr>
              <a:t>Possible limitations in kinematic coverage:</a:t>
            </a:r>
            <a:endParaRPr lang="en-US" u="sng" dirty="0">
              <a:solidFill>
                <a:srgbClr val="0000FF"/>
              </a:solidFill>
            </a:endParaRPr>
          </a:p>
        </p:txBody>
      </p:sp>
      <p:graphicFrame>
        <p:nvGraphicFramePr>
          <p:cNvPr id="13314" name="Object 2"/>
          <p:cNvGraphicFramePr>
            <a:graphicFrameLocks noChangeAspect="1"/>
          </p:cNvGraphicFramePr>
          <p:nvPr>
            <p:extLst>
              <p:ext uri="{D42A27DB-BD31-4B8C-83A1-F6EECF244321}">
                <p14:modId xmlns:p14="http://schemas.microsoft.com/office/powerpoint/2010/main" val="2031049476"/>
              </p:ext>
            </p:extLst>
          </p:nvPr>
        </p:nvGraphicFramePr>
        <p:xfrm>
          <a:off x="5278438" y="673100"/>
          <a:ext cx="2538412" cy="823913"/>
        </p:xfrm>
        <a:graphic>
          <a:graphicData uri="http://schemas.openxmlformats.org/presentationml/2006/ole">
            <mc:AlternateContent xmlns:mc="http://schemas.openxmlformats.org/markup-compatibility/2006">
              <mc:Choice xmlns:v="urn:schemas-microsoft-com:vml" Requires="v">
                <p:oleObj spid="_x0000_s127071" name="Equation" r:id="rId4" imgW="1447800" imgH="469900" progId="Equation.DSMT4">
                  <p:embed/>
                </p:oleObj>
              </mc:Choice>
              <mc:Fallback>
                <p:oleObj name="Equation" r:id="rId4" imgW="1447800" imgH="4699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78438" y="673100"/>
                        <a:ext cx="2538412" cy="8239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18" name="Pictur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10760" y="2470868"/>
            <a:ext cx="4320540" cy="3002280"/>
          </a:xfrm>
          <a:prstGeom prst="rect">
            <a:avLst/>
          </a:prstGeom>
        </p:spPr>
      </p:pic>
    </p:spTree>
    <p:extLst>
      <p:ext uri="{BB962C8B-B14F-4D97-AF65-F5344CB8AC3E}">
        <p14:creationId xmlns:p14="http://schemas.microsoft.com/office/powerpoint/2010/main" val="12508336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Lepton Kinematics</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12</a:t>
            </a:fld>
            <a:endParaRPr lang="en-US" altLang="ja-JP"/>
          </a:p>
        </p:txBody>
      </p:sp>
      <p:grpSp>
        <p:nvGrpSpPr>
          <p:cNvPr id="10" name="Group 9"/>
          <p:cNvGrpSpPr/>
          <p:nvPr/>
        </p:nvGrpSpPr>
        <p:grpSpPr>
          <a:xfrm>
            <a:off x="177800" y="838200"/>
            <a:ext cx="3968736" cy="2152632"/>
            <a:chOff x="0" y="558800"/>
            <a:chExt cx="3968736" cy="2152632"/>
          </a:xfrm>
        </p:grpSpPr>
        <p:pic>
          <p:nvPicPr>
            <p:cNvPr id="6" name="Picture 5" descr="RapidityVsQ2.eps"/>
            <p:cNvPicPr>
              <a:picLocks noChangeAspect="1"/>
            </p:cNvPicPr>
            <p:nvPr/>
          </p:nvPicPr>
          <p:blipFill rotWithShape="1">
            <a:blip r:embed="rId2">
              <a:extLst>
                <a:ext uri="{28A0092B-C50C-407E-A947-70E740481C1C}">
                  <a14:useLocalDpi xmlns:a14="http://schemas.microsoft.com/office/drawing/2010/main" val="0"/>
                </a:ext>
              </a:extLst>
            </a:blip>
            <a:srcRect r="63492" b="75000"/>
            <a:stretch/>
          </p:blipFill>
          <p:spPr>
            <a:xfrm>
              <a:off x="0" y="558800"/>
              <a:ext cx="3943358" cy="1828800"/>
            </a:xfrm>
            <a:prstGeom prst="rect">
              <a:avLst/>
            </a:prstGeom>
          </p:spPr>
        </p:pic>
        <p:pic>
          <p:nvPicPr>
            <p:cNvPr id="8" name="Picture 7" descr="RapidityVsQ2.eps"/>
            <p:cNvPicPr>
              <a:picLocks noChangeAspect="1"/>
            </p:cNvPicPr>
            <p:nvPr/>
          </p:nvPicPr>
          <p:blipFill rotWithShape="1">
            <a:blip r:embed="rId2">
              <a:extLst>
                <a:ext uri="{28A0092B-C50C-407E-A947-70E740481C1C}">
                  <a14:useLocalDpi xmlns:a14="http://schemas.microsoft.com/office/drawing/2010/main" val="0"/>
                </a:ext>
              </a:extLst>
            </a:blip>
            <a:srcRect l="67725" t="94705"/>
            <a:stretch/>
          </p:blipFill>
          <p:spPr>
            <a:xfrm>
              <a:off x="482601" y="2324100"/>
              <a:ext cx="3486135" cy="387332"/>
            </a:xfrm>
            <a:prstGeom prst="rect">
              <a:avLst/>
            </a:prstGeom>
          </p:spPr>
        </p:pic>
      </p:grpSp>
      <p:grpSp>
        <p:nvGrpSpPr>
          <p:cNvPr id="11" name="Group 10"/>
          <p:cNvGrpSpPr/>
          <p:nvPr/>
        </p:nvGrpSpPr>
        <p:grpSpPr>
          <a:xfrm>
            <a:off x="162997" y="3043766"/>
            <a:ext cx="3968736" cy="2152632"/>
            <a:chOff x="4927600" y="495300"/>
            <a:chExt cx="3968736" cy="2152632"/>
          </a:xfrm>
        </p:grpSpPr>
        <p:pic>
          <p:nvPicPr>
            <p:cNvPr id="7" name="Picture 6" descr="RapidityVsQ2.eps"/>
            <p:cNvPicPr>
              <a:picLocks noChangeAspect="1"/>
            </p:cNvPicPr>
            <p:nvPr/>
          </p:nvPicPr>
          <p:blipFill rotWithShape="1">
            <a:blip r:embed="rId2">
              <a:extLst>
                <a:ext uri="{28A0092B-C50C-407E-A947-70E740481C1C}">
                  <a14:useLocalDpi xmlns:a14="http://schemas.microsoft.com/office/drawing/2010/main" val="0"/>
                </a:ext>
              </a:extLst>
            </a:blip>
            <a:srcRect l="67725" t="71094"/>
            <a:stretch/>
          </p:blipFill>
          <p:spPr>
            <a:xfrm>
              <a:off x="5410201" y="533400"/>
              <a:ext cx="3486135" cy="2114532"/>
            </a:xfrm>
            <a:prstGeom prst="rect">
              <a:avLst/>
            </a:prstGeom>
          </p:spPr>
        </p:pic>
        <p:pic>
          <p:nvPicPr>
            <p:cNvPr id="9" name="Picture 8" descr="RapidityVsQ2.eps"/>
            <p:cNvPicPr>
              <a:picLocks noChangeAspect="1"/>
            </p:cNvPicPr>
            <p:nvPr/>
          </p:nvPicPr>
          <p:blipFill rotWithShape="1">
            <a:blip r:embed="rId2">
              <a:extLst>
                <a:ext uri="{28A0092B-C50C-407E-A947-70E740481C1C}">
                  <a14:useLocalDpi xmlns:a14="http://schemas.microsoft.com/office/drawing/2010/main" val="0"/>
                </a:ext>
              </a:extLst>
            </a:blip>
            <a:srcRect l="-1" r="94593" b="74480"/>
            <a:stretch/>
          </p:blipFill>
          <p:spPr>
            <a:xfrm>
              <a:off x="4927600" y="495300"/>
              <a:ext cx="584200" cy="1866900"/>
            </a:xfrm>
            <a:prstGeom prst="rect">
              <a:avLst/>
            </a:prstGeom>
          </p:spPr>
        </p:pic>
      </p:grpSp>
      <p:grpSp>
        <p:nvGrpSpPr>
          <p:cNvPr id="17" name="Group 16"/>
          <p:cNvGrpSpPr/>
          <p:nvPr/>
        </p:nvGrpSpPr>
        <p:grpSpPr>
          <a:xfrm>
            <a:off x="5054600" y="2459567"/>
            <a:ext cx="3962426" cy="2171712"/>
            <a:chOff x="419100" y="2882900"/>
            <a:chExt cx="3962426" cy="2171712"/>
          </a:xfrm>
        </p:grpSpPr>
        <p:pic>
          <p:nvPicPr>
            <p:cNvPr id="14" name="Picture 13" descr="RapidityVspDISQ20.1.eps"/>
            <p:cNvPicPr>
              <a:picLocks noChangeAspect="1"/>
            </p:cNvPicPr>
            <p:nvPr/>
          </p:nvPicPr>
          <p:blipFill rotWithShape="1">
            <a:blip r:embed="rId3">
              <a:extLst>
                <a:ext uri="{28A0092B-C50C-407E-A947-70E740481C1C}">
                  <a14:useLocalDpi xmlns:a14="http://schemas.microsoft.com/office/drawing/2010/main" val="0"/>
                </a:ext>
              </a:extLst>
            </a:blip>
            <a:srcRect l="67078" t="94271"/>
            <a:stretch/>
          </p:blipFill>
          <p:spPr>
            <a:xfrm>
              <a:off x="825500" y="4635500"/>
              <a:ext cx="3556026" cy="419112"/>
            </a:xfrm>
            <a:prstGeom prst="rect">
              <a:avLst/>
            </a:prstGeom>
          </p:spPr>
        </p:pic>
        <p:pic>
          <p:nvPicPr>
            <p:cNvPr id="12" name="Picture 11" descr="RapidityVspDISQ20.1.eps"/>
            <p:cNvPicPr>
              <a:picLocks noChangeAspect="1"/>
            </p:cNvPicPr>
            <p:nvPr/>
          </p:nvPicPr>
          <p:blipFill rotWithShape="1">
            <a:blip r:embed="rId3">
              <a:extLst>
                <a:ext uri="{28A0092B-C50C-407E-A947-70E740481C1C}">
                  <a14:useLocalDpi xmlns:a14="http://schemas.microsoft.com/office/drawing/2010/main" val="0"/>
                </a:ext>
              </a:extLst>
            </a:blip>
            <a:srcRect r="63492" b="75000"/>
            <a:stretch/>
          </p:blipFill>
          <p:spPr>
            <a:xfrm>
              <a:off x="419100" y="2882900"/>
              <a:ext cx="3943358" cy="1828800"/>
            </a:xfrm>
            <a:prstGeom prst="rect">
              <a:avLst/>
            </a:prstGeom>
          </p:spPr>
        </p:pic>
      </p:grpSp>
      <p:grpSp>
        <p:nvGrpSpPr>
          <p:cNvPr id="18" name="Group 17"/>
          <p:cNvGrpSpPr/>
          <p:nvPr/>
        </p:nvGrpSpPr>
        <p:grpSpPr>
          <a:xfrm>
            <a:off x="5067300" y="4648188"/>
            <a:ext cx="3962426" cy="2146312"/>
            <a:chOff x="4559300" y="3009900"/>
            <a:chExt cx="3962426" cy="2146312"/>
          </a:xfrm>
        </p:grpSpPr>
        <p:pic>
          <p:nvPicPr>
            <p:cNvPr id="13" name="Picture 12" descr="RapidityVspDISQ20.1.eps"/>
            <p:cNvPicPr>
              <a:picLocks noChangeAspect="1"/>
            </p:cNvPicPr>
            <p:nvPr/>
          </p:nvPicPr>
          <p:blipFill rotWithShape="1">
            <a:blip r:embed="rId3">
              <a:extLst>
                <a:ext uri="{28A0092B-C50C-407E-A947-70E740481C1C}">
                  <a14:useLocalDpi xmlns:a14="http://schemas.microsoft.com/office/drawing/2010/main" val="0"/>
                </a:ext>
              </a:extLst>
            </a:blip>
            <a:srcRect l="67901" t="71354"/>
            <a:stretch/>
          </p:blipFill>
          <p:spPr>
            <a:xfrm>
              <a:off x="5054600" y="3060700"/>
              <a:ext cx="3467126" cy="2095512"/>
            </a:xfrm>
            <a:prstGeom prst="rect">
              <a:avLst/>
            </a:prstGeom>
          </p:spPr>
        </p:pic>
        <p:pic>
          <p:nvPicPr>
            <p:cNvPr id="15" name="Picture 14" descr="RapidityVspDISQ20.1.eps"/>
            <p:cNvPicPr>
              <a:picLocks noChangeAspect="1"/>
            </p:cNvPicPr>
            <p:nvPr/>
          </p:nvPicPr>
          <p:blipFill rotWithShape="1">
            <a:blip r:embed="rId3">
              <a:extLst>
                <a:ext uri="{28A0092B-C50C-407E-A947-70E740481C1C}">
                  <a14:useLocalDpi xmlns:a14="http://schemas.microsoft.com/office/drawing/2010/main" val="0"/>
                </a:ext>
              </a:extLst>
            </a:blip>
            <a:srcRect r="94709" b="75000"/>
            <a:stretch/>
          </p:blipFill>
          <p:spPr>
            <a:xfrm>
              <a:off x="4559300" y="3009900"/>
              <a:ext cx="571500" cy="1828800"/>
            </a:xfrm>
            <a:prstGeom prst="rect">
              <a:avLst/>
            </a:prstGeom>
          </p:spPr>
        </p:pic>
      </p:grpSp>
      <p:cxnSp>
        <p:nvCxnSpPr>
          <p:cNvPr id="20" name="Straight Arrow Connector 19"/>
          <p:cNvCxnSpPr/>
          <p:nvPr/>
        </p:nvCxnSpPr>
        <p:spPr bwMode="auto">
          <a:xfrm flipH="1">
            <a:off x="4572000" y="1998133"/>
            <a:ext cx="25401" cy="3302000"/>
          </a:xfrm>
          <a:prstGeom prst="straightConnector1">
            <a:avLst/>
          </a:prstGeom>
          <a:solidFill>
            <a:schemeClr val="accent1"/>
          </a:solidFill>
          <a:ln w="38100" cap="flat" cmpd="sng" algn="ctr">
            <a:solidFill>
              <a:srgbClr val="0000FF"/>
            </a:solidFill>
            <a:prstDash val="solid"/>
            <a:round/>
            <a:headEnd type="none" w="med" len="med"/>
            <a:tailEnd type="arrow"/>
          </a:ln>
          <a:effectLst/>
        </p:spPr>
      </p:cxnSp>
      <p:sp>
        <p:nvSpPr>
          <p:cNvPr id="21" name="TextBox 20"/>
          <p:cNvSpPr txBox="1"/>
          <p:nvPr/>
        </p:nvSpPr>
        <p:spPr>
          <a:xfrm>
            <a:off x="4605874" y="833963"/>
            <a:ext cx="4488353" cy="1661993"/>
          </a:xfrm>
          <a:prstGeom prst="rect">
            <a:avLst/>
          </a:prstGeom>
          <a:noFill/>
        </p:spPr>
        <p:txBody>
          <a:bodyPr wrap="none" rtlCol="0">
            <a:spAutoFit/>
          </a:bodyPr>
          <a:lstStyle/>
          <a:p>
            <a:r>
              <a:rPr lang="en-US" dirty="0" smtClean="0"/>
              <a:t>Increasing Lepton Beam Energy:</a:t>
            </a:r>
          </a:p>
          <a:p>
            <a:r>
              <a:rPr lang="en-US" dirty="0" smtClean="0"/>
              <a:t>5 </a:t>
            </a:r>
            <a:r>
              <a:rPr lang="en-US" dirty="0" err="1" smtClean="0"/>
              <a:t>GeV</a:t>
            </a:r>
            <a:r>
              <a:rPr lang="en-US" dirty="0" smtClean="0"/>
              <a:t>: Q</a:t>
            </a:r>
            <a:r>
              <a:rPr lang="en-US" baseline="30000" dirty="0" smtClean="0"/>
              <a:t>2</a:t>
            </a:r>
            <a:r>
              <a:rPr lang="en-US" dirty="0" smtClean="0"/>
              <a:t> ~ 1 </a:t>
            </a:r>
            <a:r>
              <a:rPr lang="en-US" dirty="0" err="1" smtClean="0"/>
              <a:t>GeV</a:t>
            </a:r>
            <a:r>
              <a:rPr lang="en-US" dirty="0" smtClean="0"/>
              <a:t> </a:t>
            </a:r>
            <a:r>
              <a:rPr lang="en-US" dirty="0" smtClean="0">
                <a:sym typeface="Wingdings"/>
              </a:rPr>
              <a:t> </a:t>
            </a:r>
            <a:r>
              <a:rPr lang="en-US" dirty="0" smtClean="0">
                <a:latin typeface="Symbol" charset="2"/>
                <a:cs typeface="Symbol" charset="2"/>
              </a:rPr>
              <a:t>h</a:t>
            </a:r>
            <a:r>
              <a:rPr lang="en-US" dirty="0" smtClean="0"/>
              <a:t> ~ -2</a:t>
            </a:r>
          </a:p>
          <a:p>
            <a:r>
              <a:rPr lang="en-US" dirty="0" smtClean="0"/>
              <a:t>10 </a:t>
            </a:r>
            <a:r>
              <a:rPr lang="en-US" dirty="0" err="1"/>
              <a:t>GeV</a:t>
            </a:r>
            <a:r>
              <a:rPr lang="en-US" dirty="0"/>
              <a:t>: Q</a:t>
            </a:r>
            <a:r>
              <a:rPr lang="en-US" baseline="30000" dirty="0"/>
              <a:t>2</a:t>
            </a:r>
            <a:r>
              <a:rPr lang="en-US" dirty="0"/>
              <a:t> ~ 1 </a:t>
            </a:r>
            <a:r>
              <a:rPr lang="en-US" dirty="0" err="1"/>
              <a:t>GeV</a:t>
            </a:r>
            <a:r>
              <a:rPr lang="en-US" dirty="0"/>
              <a:t> </a:t>
            </a:r>
            <a:r>
              <a:rPr lang="en-US" dirty="0">
                <a:sym typeface="Wingdings"/>
              </a:rPr>
              <a:t> </a:t>
            </a:r>
            <a:r>
              <a:rPr lang="en-US" dirty="0">
                <a:latin typeface="Symbol" charset="2"/>
                <a:cs typeface="Symbol" charset="2"/>
              </a:rPr>
              <a:t>h</a:t>
            </a:r>
            <a:r>
              <a:rPr lang="en-US" dirty="0"/>
              <a:t> ~ </a:t>
            </a:r>
            <a:r>
              <a:rPr lang="en-US" dirty="0" smtClean="0"/>
              <a:t>-4</a:t>
            </a:r>
          </a:p>
          <a:p>
            <a:endParaRPr lang="en-US" sz="1200" dirty="0"/>
          </a:p>
          <a:p>
            <a:r>
              <a:rPr lang="en-US" dirty="0" smtClean="0"/>
              <a:t>highest </a:t>
            </a:r>
            <a:r>
              <a:rPr lang="en-US" dirty="0" err="1" smtClean="0"/>
              <a:t>E’</a:t>
            </a:r>
            <a:r>
              <a:rPr lang="en-US" baseline="-25000" dirty="0" err="1" smtClean="0"/>
              <a:t>e</a:t>
            </a:r>
            <a:r>
              <a:rPr lang="en-US" dirty="0" smtClean="0"/>
              <a:t> at most negative </a:t>
            </a:r>
            <a:r>
              <a:rPr lang="en-US" dirty="0" err="1" smtClean="0"/>
              <a:t>rapidities</a:t>
            </a:r>
            <a:endParaRPr lang="en-US" dirty="0" smtClean="0"/>
          </a:p>
          <a:p>
            <a:r>
              <a:rPr lang="en-US" dirty="0" smtClean="0"/>
              <a:t>independent of E</a:t>
            </a:r>
            <a:r>
              <a:rPr lang="en-US" baseline="-25000" dirty="0" smtClean="0"/>
              <a:t>h</a:t>
            </a:r>
            <a:endParaRPr lang="en-US" baseline="-25000" dirty="0"/>
          </a:p>
        </p:txBody>
      </p:sp>
      <p:sp>
        <p:nvSpPr>
          <p:cNvPr id="22" name="TextBox 21"/>
          <p:cNvSpPr txBox="1"/>
          <p:nvPr/>
        </p:nvSpPr>
        <p:spPr>
          <a:xfrm>
            <a:off x="4288367" y="5359400"/>
            <a:ext cx="521447" cy="461665"/>
          </a:xfrm>
          <a:prstGeom prst="rect">
            <a:avLst/>
          </a:prstGeom>
          <a:noFill/>
        </p:spPr>
        <p:txBody>
          <a:bodyPr wrap="none" rtlCol="0">
            <a:spAutoFit/>
          </a:bodyPr>
          <a:lstStyle/>
          <a:p>
            <a:r>
              <a:rPr lang="en-US" sz="2400" dirty="0" smtClean="0">
                <a:solidFill>
                  <a:srgbClr val="0000FF"/>
                </a:solidFill>
              </a:rPr>
              <a:t>√s</a:t>
            </a:r>
            <a:endParaRPr lang="en-US" sz="2400" dirty="0">
              <a:solidFill>
                <a:srgbClr val="0000FF"/>
              </a:solidFill>
            </a:endParaRPr>
          </a:p>
        </p:txBody>
      </p:sp>
      <p:sp>
        <p:nvSpPr>
          <p:cNvPr id="23" name="AutoShape 12"/>
          <p:cNvSpPr>
            <a:spLocks noChangeArrowheads="1"/>
          </p:cNvSpPr>
          <p:nvPr/>
        </p:nvSpPr>
        <p:spPr bwMode="auto">
          <a:xfrm rot="10524131" flipH="1" flipV="1">
            <a:off x="443842" y="5519583"/>
            <a:ext cx="1007775" cy="367634"/>
          </a:xfrm>
          <a:prstGeom prst="curvedRightArrow">
            <a:avLst>
              <a:gd name="adj1" fmla="val 33853"/>
              <a:gd name="adj2" fmla="val 67706"/>
              <a:gd name="adj3" fmla="val 33333"/>
            </a:avLst>
          </a:prstGeom>
          <a:gradFill rotWithShape="1">
            <a:gsLst>
              <a:gs pos="0">
                <a:schemeClr val="bg1"/>
              </a:gs>
              <a:gs pos="50000">
                <a:srgbClr val="3333FF"/>
              </a:gs>
              <a:gs pos="100000">
                <a:schemeClr val="bg1"/>
              </a:gs>
            </a:gsLst>
            <a:lin ang="2700000" scaled="1"/>
          </a:gradFill>
          <a:ln w="9525">
            <a:solidFill>
              <a:schemeClr val="tx1"/>
            </a:solidFill>
            <a:miter lim="800000"/>
            <a:headEnd/>
            <a:tailEnd/>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Comic Sans MS" charset="0"/>
            </a:endParaRPr>
          </a:p>
        </p:txBody>
      </p:sp>
      <p:sp>
        <p:nvSpPr>
          <p:cNvPr id="16" name="TextBox 15"/>
          <p:cNvSpPr txBox="1"/>
          <p:nvPr/>
        </p:nvSpPr>
        <p:spPr>
          <a:xfrm>
            <a:off x="1397000" y="5266267"/>
            <a:ext cx="2201406" cy="923330"/>
          </a:xfrm>
          <a:prstGeom prst="rect">
            <a:avLst/>
          </a:prstGeom>
          <a:noFill/>
        </p:spPr>
        <p:txBody>
          <a:bodyPr wrap="none" rtlCol="0">
            <a:spAutoFit/>
          </a:bodyPr>
          <a:lstStyle/>
          <a:p>
            <a:pPr algn="ctr"/>
            <a:r>
              <a:rPr lang="en-US" dirty="0" smtClean="0"/>
              <a:t>low Q</a:t>
            </a:r>
            <a:r>
              <a:rPr lang="en-US" baseline="30000" dirty="0" smtClean="0"/>
              <a:t>2</a:t>
            </a:r>
            <a:r>
              <a:rPr lang="en-US" dirty="0" smtClean="0"/>
              <a:t> coverage</a:t>
            </a:r>
          </a:p>
          <a:p>
            <a:pPr algn="ctr"/>
            <a:r>
              <a:rPr lang="en-US" dirty="0" smtClean="0"/>
              <a:t>critical for </a:t>
            </a:r>
          </a:p>
          <a:p>
            <a:pPr algn="ctr"/>
            <a:r>
              <a:rPr lang="en-US" dirty="0" smtClean="0"/>
              <a:t>saturation</a:t>
            </a:r>
            <a:r>
              <a:rPr lang="en-US" dirty="0"/>
              <a:t> </a:t>
            </a:r>
            <a:r>
              <a:rPr lang="en-US" dirty="0" smtClean="0"/>
              <a:t>physics</a:t>
            </a:r>
            <a:endParaRPr lang="en-US" dirty="0"/>
          </a:p>
        </p:txBody>
      </p:sp>
      <p:cxnSp>
        <p:nvCxnSpPr>
          <p:cNvPr id="24" name="Straight Connector 23"/>
          <p:cNvCxnSpPr/>
          <p:nvPr/>
        </p:nvCxnSpPr>
        <p:spPr bwMode="auto">
          <a:xfrm flipH="1" flipV="1">
            <a:off x="1456267" y="1236133"/>
            <a:ext cx="8466" cy="1371600"/>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5" name="Straight Connector 24"/>
          <p:cNvCxnSpPr/>
          <p:nvPr/>
        </p:nvCxnSpPr>
        <p:spPr bwMode="auto">
          <a:xfrm flipH="1" flipV="1">
            <a:off x="1447800" y="3445933"/>
            <a:ext cx="8466" cy="1371600"/>
          </a:xfrm>
          <a:prstGeom prst="line">
            <a:avLst/>
          </a:prstGeom>
          <a:solidFill>
            <a:schemeClr val="accent1"/>
          </a:solidFill>
          <a:ln w="19050"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8657772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Pion Kinematics</a:t>
            </a:r>
            <a:endParaRPr lang="en-US" dirty="0"/>
          </a:p>
        </p:txBody>
      </p:sp>
      <p:sp>
        <p:nvSpPr>
          <p:cNvPr id="4" name="Date Placeholder 3"/>
          <p:cNvSpPr>
            <a:spLocks noGrp="1"/>
          </p:cNvSpPr>
          <p:nvPr>
            <p:ph type="dt" sz="half" idx="10"/>
          </p:nvPr>
        </p:nvSpPr>
        <p:spPr/>
        <p:txBody>
          <a:bodyPr/>
          <a:lstStyle/>
          <a:p>
            <a:r>
              <a:rPr lang="en-US" altLang="ja-JP" smtClean="0"/>
              <a:t>E.C. Aschenauer</a:t>
            </a:r>
            <a:endParaRPr lang="en-US" altLang="ja-JP" dirty="0"/>
          </a:p>
        </p:txBody>
      </p:sp>
      <p:sp>
        <p:nvSpPr>
          <p:cNvPr id="5" name="Footer Placeholder 4"/>
          <p:cNvSpPr>
            <a:spLocks noGrp="1"/>
          </p:cNvSpPr>
          <p:nvPr>
            <p:ph type="ftr" sz="quarter" idx="11"/>
          </p:nvPr>
        </p:nvSpPr>
        <p:spPr/>
        <p:txBody>
          <a:bodyPr/>
          <a:lstStyle/>
          <a:p>
            <a:r>
              <a:rPr lang="en-US" altLang="ja-JP" smtClean="0"/>
              <a:t>DIS-2013, Marseille</a:t>
            </a:r>
            <a:endParaRPr lang="en-US" altLang="ja-JP" dirty="0"/>
          </a:p>
        </p:txBody>
      </p:sp>
      <p:sp>
        <p:nvSpPr>
          <p:cNvPr id="6" name="Slide Number Placeholder 5"/>
          <p:cNvSpPr>
            <a:spLocks noGrp="1"/>
          </p:cNvSpPr>
          <p:nvPr>
            <p:ph type="sldNum" sz="quarter" idx="12"/>
          </p:nvPr>
        </p:nvSpPr>
        <p:spPr/>
        <p:txBody>
          <a:bodyPr/>
          <a:lstStyle/>
          <a:p>
            <a:fld id="{5C1AF64A-CB62-3D4B-9CBC-C26B9FF18E2B}" type="slidenum">
              <a:rPr lang="en-US" altLang="ja-JP" smtClean="0"/>
              <a:pPr/>
              <a:t>13</a:t>
            </a:fld>
            <a:endParaRPr lang="en-US" altLang="ja-JP" dirty="0"/>
          </a:p>
        </p:txBody>
      </p:sp>
      <p:grpSp>
        <p:nvGrpSpPr>
          <p:cNvPr id="2" name="Group 1"/>
          <p:cNvGrpSpPr/>
          <p:nvPr/>
        </p:nvGrpSpPr>
        <p:grpSpPr>
          <a:xfrm>
            <a:off x="177800" y="1130300"/>
            <a:ext cx="3975103" cy="2197112"/>
            <a:chOff x="177800" y="1257300"/>
            <a:chExt cx="3975103" cy="2197112"/>
          </a:xfrm>
        </p:grpSpPr>
        <p:pic>
          <p:nvPicPr>
            <p:cNvPr id="12" name="Picture 11" descr="SemiDISpions-Q2cut-zgt0.1.eps"/>
            <p:cNvPicPr>
              <a:picLocks noChangeAspect="1"/>
            </p:cNvPicPr>
            <p:nvPr/>
          </p:nvPicPr>
          <p:blipFill rotWithShape="1">
            <a:blip r:embed="rId2">
              <a:extLst>
                <a:ext uri="{28A0092B-C50C-407E-A947-70E740481C1C}">
                  <a14:useLocalDpi xmlns:a14="http://schemas.microsoft.com/office/drawing/2010/main" val="0"/>
                </a:ext>
              </a:extLst>
            </a:blip>
            <a:srcRect l="66843" t="94618"/>
            <a:stretch/>
          </p:blipFill>
          <p:spPr>
            <a:xfrm>
              <a:off x="571500" y="3060700"/>
              <a:ext cx="3581403" cy="393712"/>
            </a:xfrm>
            <a:prstGeom prst="rect">
              <a:avLst/>
            </a:prstGeom>
          </p:spPr>
        </p:pic>
        <p:pic>
          <p:nvPicPr>
            <p:cNvPr id="8" name="Picture 7" descr="SemiDISpions-Q2cut-zgt0.1.eps"/>
            <p:cNvPicPr>
              <a:picLocks noChangeAspect="1"/>
            </p:cNvPicPr>
            <p:nvPr/>
          </p:nvPicPr>
          <p:blipFill rotWithShape="1">
            <a:blip r:embed="rId2">
              <a:extLst>
                <a:ext uri="{28A0092B-C50C-407E-A947-70E740481C1C}">
                  <a14:useLocalDpi xmlns:a14="http://schemas.microsoft.com/office/drawing/2010/main" val="0"/>
                </a:ext>
              </a:extLst>
            </a:blip>
            <a:srcRect r="63668" b="74479"/>
            <a:stretch/>
          </p:blipFill>
          <p:spPr>
            <a:xfrm>
              <a:off x="177800" y="1257300"/>
              <a:ext cx="3924347" cy="1866912"/>
            </a:xfrm>
            <a:prstGeom prst="rect">
              <a:avLst/>
            </a:prstGeom>
          </p:spPr>
        </p:pic>
      </p:grpSp>
      <p:sp>
        <p:nvSpPr>
          <p:cNvPr id="9" name="TextBox 8"/>
          <p:cNvSpPr txBox="1"/>
          <p:nvPr/>
        </p:nvSpPr>
        <p:spPr>
          <a:xfrm>
            <a:off x="190500" y="723900"/>
            <a:ext cx="4537796" cy="369332"/>
          </a:xfrm>
          <a:prstGeom prst="rect">
            <a:avLst/>
          </a:prstGeom>
          <a:noFill/>
        </p:spPr>
        <p:txBody>
          <a:bodyPr wrap="none" rtlCol="0">
            <a:spAutoFit/>
          </a:bodyPr>
          <a:lstStyle/>
          <a:p>
            <a:r>
              <a:rPr lang="en-US" dirty="0" smtClean="0"/>
              <a:t>Cuts: Q</a:t>
            </a:r>
            <a:r>
              <a:rPr lang="en-US" baseline="30000" dirty="0" smtClean="0"/>
              <a:t>2</a:t>
            </a:r>
            <a:r>
              <a:rPr lang="en-US" dirty="0" smtClean="0"/>
              <a:t>&gt;1 </a:t>
            </a:r>
            <a:r>
              <a:rPr lang="en-US" dirty="0" err="1" smtClean="0"/>
              <a:t>GeV</a:t>
            </a:r>
            <a:r>
              <a:rPr lang="en-US" dirty="0" smtClean="0"/>
              <a:t>, 0.01&lt;y&lt;0.95, z&gt;0.1</a:t>
            </a:r>
            <a:endParaRPr lang="en-US" dirty="0"/>
          </a:p>
        </p:txBody>
      </p:sp>
      <p:grpSp>
        <p:nvGrpSpPr>
          <p:cNvPr id="3" name="Group 2"/>
          <p:cNvGrpSpPr/>
          <p:nvPr/>
        </p:nvGrpSpPr>
        <p:grpSpPr>
          <a:xfrm>
            <a:off x="4356101" y="3302000"/>
            <a:ext cx="3962402" cy="2146312"/>
            <a:chOff x="4787901" y="1244600"/>
            <a:chExt cx="3962402" cy="2146312"/>
          </a:xfrm>
        </p:grpSpPr>
        <p:pic>
          <p:nvPicPr>
            <p:cNvPr id="10" name="Picture 9" descr="SemiDISpions-Q2cut-zgt0.1.eps"/>
            <p:cNvPicPr>
              <a:picLocks noChangeAspect="1"/>
            </p:cNvPicPr>
            <p:nvPr/>
          </p:nvPicPr>
          <p:blipFill rotWithShape="1">
            <a:blip r:embed="rId2">
              <a:extLst>
                <a:ext uri="{28A0092B-C50C-407E-A947-70E740481C1C}">
                  <a14:useLocalDpi xmlns:a14="http://schemas.microsoft.com/office/drawing/2010/main" val="0"/>
                </a:ext>
              </a:extLst>
            </a:blip>
            <a:srcRect l="66843" t="71354"/>
            <a:stretch/>
          </p:blipFill>
          <p:spPr>
            <a:xfrm>
              <a:off x="5168900" y="1295400"/>
              <a:ext cx="3581403" cy="2095512"/>
            </a:xfrm>
            <a:prstGeom prst="rect">
              <a:avLst/>
            </a:prstGeom>
          </p:spPr>
        </p:pic>
        <p:pic>
          <p:nvPicPr>
            <p:cNvPr id="11" name="Picture 10" descr="SemiDISpions-Q2cut-zgt0.1.eps"/>
            <p:cNvPicPr>
              <a:picLocks noChangeAspect="1"/>
            </p:cNvPicPr>
            <p:nvPr/>
          </p:nvPicPr>
          <p:blipFill rotWithShape="1">
            <a:blip r:embed="rId2">
              <a:extLst>
                <a:ext uri="{28A0092B-C50C-407E-A947-70E740481C1C}">
                  <a14:useLocalDpi xmlns:a14="http://schemas.microsoft.com/office/drawing/2010/main" val="0"/>
                </a:ext>
              </a:extLst>
            </a:blip>
            <a:srcRect r="94709" b="74479"/>
            <a:stretch/>
          </p:blipFill>
          <p:spPr>
            <a:xfrm>
              <a:off x="4787901" y="1244600"/>
              <a:ext cx="571500" cy="1866912"/>
            </a:xfrm>
            <a:prstGeom prst="rect">
              <a:avLst/>
            </a:prstGeom>
          </p:spPr>
        </p:pic>
      </p:grpSp>
      <p:sp>
        <p:nvSpPr>
          <p:cNvPr id="13" name="TextBox 12"/>
          <p:cNvSpPr txBox="1"/>
          <p:nvPr/>
        </p:nvSpPr>
        <p:spPr>
          <a:xfrm>
            <a:off x="558800" y="5375870"/>
            <a:ext cx="8660657" cy="1200329"/>
          </a:xfrm>
          <a:prstGeom prst="rect">
            <a:avLst/>
          </a:prstGeom>
          <a:noFill/>
        </p:spPr>
        <p:txBody>
          <a:bodyPr wrap="none" rtlCol="0">
            <a:spAutoFit/>
          </a:bodyPr>
          <a:lstStyle/>
          <a:p>
            <a:r>
              <a:rPr lang="en-US" dirty="0" smtClean="0"/>
              <a:t>Increasing Hadron Beam Energy: influences max. hadron energy at fixed </a:t>
            </a:r>
            <a:r>
              <a:rPr lang="en-US" dirty="0" smtClean="0">
                <a:latin typeface="Symbol" charset="2"/>
                <a:cs typeface="Symbol" charset="2"/>
              </a:rPr>
              <a:t>h</a:t>
            </a:r>
          </a:p>
          <a:p>
            <a:r>
              <a:rPr lang="en-US" dirty="0" smtClean="0"/>
              <a:t>Increasing 30 </a:t>
            </a:r>
            <a:r>
              <a:rPr lang="en-US" dirty="0" err="1" smtClean="0"/>
              <a:t>GeV</a:t>
            </a:r>
            <a:r>
              <a:rPr lang="en-US" dirty="0" smtClean="0"/>
              <a:t> &lt; √s &lt; 170 </a:t>
            </a:r>
            <a:r>
              <a:rPr lang="en-US" dirty="0" err="1" smtClean="0"/>
              <a:t>GeV</a:t>
            </a:r>
            <a:r>
              <a:rPr lang="en-US" dirty="0" smtClean="0"/>
              <a:t> </a:t>
            </a:r>
          </a:p>
          <a:p>
            <a:pPr marL="285750" indent="-285750">
              <a:buFont typeface="Wingdings" charset="0"/>
              <a:buChar char="à"/>
            </a:pPr>
            <a:r>
              <a:rPr lang="en-US" dirty="0" smtClean="0">
                <a:sym typeface="Wingdings"/>
              </a:rPr>
              <a:t>hadrons are boosted from forward </a:t>
            </a:r>
            <a:r>
              <a:rPr lang="en-US" dirty="0" err="1" smtClean="0">
                <a:sym typeface="Wingdings"/>
              </a:rPr>
              <a:t>rapidities</a:t>
            </a:r>
            <a:r>
              <a:rPr lang="en-US" dirty="0" smtClean="0">
                <a:sym typeface="Wingdings"/>
              </a:rPr>
              <a:t> to negative </a:t>
            </a:r>
            <a:r>
              <a:rPr lang="en-US" dirty="0" err="1" smtClean="0">
                <a:sym typeface="Wingdings"/>
              </a:rPr>
              <a:t>rapidities</a:t>
            </a:r>
            <a:endParaRPr lang="en-US" dirty="0" smtClean="0">
              <a:sym typeface="Wingdings"/>
            </a:endParaRPr>
          </a:p>
          <a:p>
            <a:pPr marL="285750" indent="-285750">
              <a:buFont typeface="Wingdings" charset="0"/>
              <a:buChar char="à"/>
            </a:pPr>
            <a:r>
              <a:rPr lang="en-US" dirty="0" smtClean="0">
                <a:sym typeface="Wingdings"/>
              </a:rPr>
              <a:t>no difference between </a:t>
            </a:r>
            <a:r>
              <a:rPr lang="en-US" dirty="0" smtClean="0">
                <a:latin typeface="Symbol" charset="2"/>
                <a:cs typeface="Symbol" charset="2"/>
                <a:sym typeface="Wingdings"/>
              </a:rPr>
              <a:t>p</a:t>
            </a:r>
            <a:r>
              <a:rPr lang="en-US" baseline="30000" dirty="0" smtClean="0">
                <a:latin typeface="Symbol" charset="2"/>
                <a:cs typeface="Symbol" charset="2"/>
                <a:sym typeface="Wingdings"/>
              </a:rPr>
              <a:t>±</a:t>
            </a:r>
            <a:r>
              <a:rPr lang="en-US" dirty="0" smtClean="0">
                <a:sym typeface="Wingdings"/>
              </a:rPr>
              <a:t>, K</a:t>
            </a:r>
            <a:r>
              <a:rPr lang="en-US" baseline="30000" dirty="0" smtClean="0">
                <a:sym typeface="Wingdings"/>
              </a:rPr>
              <a:t>±</a:t>
            </a:r>
            <a:r>
              <a:rPr lang="en-US" dirty="0" smtClean="0">
                <a:sym typeface="Wingdings"/>
              </a:rPr>
              <a:t>, p</a:t>
            </a:r>
            <a:r>
              <a:rPr lang="en-US" baseline="30000" dirty="0" smtClean="0">
                <a:sym typeface="Wingdings"/>
              </a:rPr>
              <a:t>±</a:t>
            </a:r>
            <a:endParaRPr lang="en-US" baseline="30000" dirty="0" smtClean="0"/>
          </a:p>
        </p:txBody>
      </p:sp>
      <p:pic>
        <p:nvPicPr>
          <p:cNvPr id="14" name="Picture 13" descr="SemiDISpions-Q2cut-zgt0.1.eps"/>
          <p:cNvPicPr>
            <a:picLocks noChangeAspect="1"/>
          </p:cNvPicPr>
          <p:nvPr/>
        </p:nvPicPr>
        <p:blipFill rotWithShape="1">
          <a:blip r:embed="rId2">
            <a:extLst>
              <a:ext uri="{28A0092B-C50C-407E-A947-70E740481C1C}">
                <a14:useLocalDpi xmlns:a14="http://schemas.microsoft.com/office/drawing/2010/main" val="0"/>
              </a:ext>
            </a:extLst>
          </a:blip>
          <a:srcRect t="71094" r="64374"/>
          <a:stretch/>
        </p:blipFill>
        <p:spPr>
          <a:xfrm>
            <a:off x="190500" y="3327400"/>
            <a:ext cx="3848090" cy="2114532"/>
          </a:xfrm>
          <a:prstGeom prst="rect">
            <a:avLst/>
          </a:prstGeom>
        </p:spPr>
      </p:pic>
      <p:grpSp>
        <p:nvGrpSpPr>
          <p:cNvPr id="18" name="Group 17"/>
          <p:cNvGrpSpPr/>
          <p:nvPr/>
        </p:nvGrpSpPr>
        <p:grpSpPr>
          <a:xfrm>
            <a:off x="4318001" y="1092200"/>
            <a:ext cx="3975153" cy="2171712"/>
            <a:chOff x="4445001" y="914400"/>
            <a:chExt cx="3975153" cy="2171712"/>
          </a:xfrm>
        </p:grpSpPr>
        <p:pic>
          <p:nvPicPr>
            <p:cNvPr id="15" name="Picture 14" descr="SemiDISpions-Q2cut-zgt0.1.eps"/>
            <p:cNvPicPr>
              <a:picLocks noChangeAspect="1"/>
            </p:cNvPicPr>
            <p:nvPr/>
          </p:nvPicPr>
          <p:blipFill rotWithShape="1">
            <a:blip r:embed="rId2">
              <a:extLst>
                <a:ext uri="{28A0092B-C50C-407E-A947-70E740481C1C}">
                  <a14:useLocalDpi xmlns:a14="http://schemas.microsoft.com/office/drawing/2010/main" val="0"/>
                </a:ext>
              </a:extLst>
            </a:blip>
            <a:srcRect l="67548" b="75000"/>
            <a:stretch/>
          </p:blipFill>
          <p:spPr>
            <a:xfrm>
              <a:off x="4914900" y="914400"/>
              <a:ext cx="3505254" cy="1828800"/>
            </a:xfrm>
            <a:prstGeom prst="rect">
              <a:avLst/>
            </a:prstGeom>
          </p:spPr>
        </p:pic>
        <p:pic>
          <p:nvPicPr>
            <p:cNvPr id="16" name="Picture 15" descr="SemiDISpions-Q2cut-zgt0.1.eps"/>
            <p:cNvPicPr>
              <a:picLocks noChangeAspect="1"/>
            </p:cNvPicPr>
            <p:nvPr/>
          </p:nvPicPr>
          <p:blipFill rotWithShape="1">
            <a:blip r:embed="rId2">
              <a:extLst>
                <a:ext uri="{28A0092B-C50C-407E-A947-70E740481C1C}">
                  <a14:useLocalDpi xmlns:a14="http://schemas.microsoft.com/office/drawing/2010/main" val="0"/>
                </a:ext>
              </a:extLst>
            </a:blip>
            <a:srcRect l="66843" t="94618"/>
            <a:stretch/>
          </p:blipFill>
          <p:spPr>
            <a:xfrm>
              <a:off x="4838700" y="2692400"/>
              <a:ext cx="3581403" cy="393712"/>
            </a:xfrm>
            <a:prstGeom prst="rect">
              <a:avLst/>
            </a:prstGeom>
          </p:spPr>
        </p:pic>
        <p:pic>
          <p:nvPicPr>
            <p:cNvPr id="17" name="Picture 16" descr="SemiDISpions-Q2cut-zgt0.1.eps"/>
            <p:cNvPicPr>
              <a:picLocks noChangeAspect="1"/>
            </p:cNvPicPr>
            <p:nvPr/>
          </p:nvPicPr>
          <p:blipFill rotWithShape="1">
            <a:blip r:embed="rId2">
              <a:extLst>
                <a:ext uri="{28A0092B-C50C-407E-A947-70E740481C1C}">
                  <a14:useLocalDpi xmlns:a14="http://schemas.microsoft.com/office/drawing/2010/main" val="0"/>
                </a:ext>
              </a:extLst>
            </a:blip>
            <a:srcRect r="94709" b="74479"/>
            <a:stretch/>
          </p:blipFill>
          <p:spPr>
            <a:xfrm>
              <a:off x="4445001" y="914400"/>
              <a:ext cx="571500" cy="1866912"/>
            </a:xfrm>
            <a:prstGeom prst="rect">
              <a:avLst/>
            </a:prstGeom>
          </p:spPr>
        </p:pic>
      </p:grpSp>
      <p:cxnSp>
        <p:nvCxnSpPr>
          <p:cNvPr id="19" name="Straight Arrow Connector 18"/>
          <p:cNvCxnSpPr/>
          <p:nvPr/>
        </p:nvCxnSpPr>
        <p:spPr bwMode="auto">
          <a:xfrm>
            <a:off x="3860800" y="2946400"/>
            <a:ext cx="901700" cy="774700"/>
          </a:xfrm>
          <a:prstGeom prst="straightConnector1">
            <a:avLst/>
          </a:prstGeom>
          <a:solidFill>
            <a:schemeClr val="accent1"/>
          </a:solidFill>
          <a:ln w="38100" cap="flat" cmpd="sng" algn="ctr">
            <a:solidFill>
              <a:srgbClr val="0000FF"/>
            </a:solidFill>
            <a:prstDash val="solid"/>
            <a:round/>
            <a:headEnd type="none" w="med" len="med"/>
            <a:tailEnd type="arrow"/>
          </a:ln>
          <a:effectLst/>
        </p:spPr>
      </p:cxnSp>
      <p:sp>
        <p:nvSpPr>
          <p:cNvPr id="21" name="TextBox 20"/>
          <p:cNvSpPr txBox="1"/>
          <p:nvPr/>
        </p:nvSpPr>
        <p:spPr>
          <a:xfrm>
            <a:off x="4000500" y="3251200"/>
            <a:ext cx="521447" cy="461665"/>
          </a:xfrm>
          <a:prstGeom prst="rect">
            <a:avLst/>
          </a:prstGeom>
          <a:noFill/>
        </p:spPr>
        <p:txBody>
          <a:bodyPr wrap="none" rtlCol="0">
            <a:spAutoFit/>
          </a:bodyPr>
          <a:lstStyle/>
          <a:p>
            <a:r>
              <a:rPr lang="en-US" sz="2400" dirty="0" smtClean="0">
                <a:solidFill>
                  <a:srgbClr val="0000FF"/>
                </a:solidFill>
              </a:rPr>
              <a:t>√s</a:t>
            </a:r>
            <a:endParaRPr lang="en-US" sz="2400" dirty="0">
              <a:solidFill>
                <a:srgbClr val="0000FF"/>
              </a:solidFill>
            </a:endParaRPr>
          </a:p>
        </p:txBody>
      </p:sp>
    </p:spTree>
    <p:extLst>
      <p:ext uri="{BB962C8B-B14F-4D97-AF65-F5344CB8AC3E}">
        <p14:creationId xmlns:p14="http://schemas.microsoft.com/office/powerpoint/2010/main" val="274212391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Hadron, lepton, Photon Separation</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14</a:t>
            </a:fld>
            <a:endParaRPr lang="en-US" altLang="ja-JP"/>
          </a:p>
        </p:txBody>
      </p:sp>
      <p:pic>
        <p:nvPicPr>
          <p:cNvPr id="6" name="Picture 5" descr="multiplicity5x50.eps"/>
          <p:cNvPicPr>
            <a:picLocks noChangeAspect="1"/>
          </p:cNvPicPr>
          <p:nvPr/>
        </p:nvPicPr>
        <p:blipFill rotWithShape="1">
          <a:blip r:embed="rId2">
            <a:extLst>
              <a:ext uri="{28A0092B-C50C-407E-A947-70E740481C1C}">
                <a14:useLocalDpi xmlns:a14="http://schemas.microsoft.com/office/drawing/2010/main" val="0"/>
              </a:ext>
            </a:extLst>
          </a:blip>
          <a:srcRect t="5208"/>
          <a:stretch/>
        </p:blipFill>
        <p:spPr>
          <a:xfrm>
            <a:off x="0" y="787400"/>
            <a:ext cx="7200900" cy="4622800"/>
          </a:xfrm>
          <a:prstGeom prst="rect">
            <a:avLst/>
          </a:prstGeom>
        </p:spPr>
      </p:pic>
      <p:sp>
        <p:nvSpPr>
          <p:cNvPr id="7" name="TextBox 6"/>
          <p:cNvSpPr txBox="1"/>
          <p:nvPr/>
        </p:nvSpPr>
        <p:spPr>
          <a:xfrm>
            <a:off x="5435600" y="3365500"/>
            <a:ext cx="1854482" cy="1754327"/>
          </a:xfrm>
          <a:prstGeom prst="rect">
            <a:avLst/>
          </a:prstGeom>
          <a:solidFill>
            <a:schemeClr val="bg1"/>
          </a:solidFill>
        </p:spPr>
        <p:txBody>
          <a:bodyPr wrap="none" rtlCol="0">
            <a:spAutoFit/>
          </a:bodyPr>
          <a:lstStyle/>
          <a:p>
            <a:r>
              <a:rPr lang="en-US" dirty="0" smtClean="0"/>
              <a:t>5 GeVx50 </a:t>
            </a:r>
            <a:r>
              <a:rPr lang="en-US" dirty="0" err="1" smtClean="0"/>
              <a:t>GeV</a:t>
            </a:r>
            <a:endParaRPr lang="en-US" dirty="0" smtClean="0"/>
          </a:p>
          <a:p>
            <a:r>
              <a:rPr lang="en-US" dirty="0" smtClean="0">
                <a:solidFill>
                  <a:srgbClr val="FF00FF"/>
                </a:solidFill>
              </a:rPr>
              <a:t>hadron</a:t>
            </a:r>
          </a:p>
          <a:p>
            <a:r>
              <a:rPr lang="en-US" dirty="0" smtClean="0">
                <a:solidFill>
                  <a:srgbClr val="0000FF"/>
                </a:solidFill>
              </a:rPr>
              <a:t>photon</a:t>
            </a:r>
          </a:p>
          <a:p>
            <a:r>
              <a:rPr lang="en-US" dirty="0" smtClean="0"/>
              <a:t>electron</a:t>
            </a:r>
          </a:p>
          <a:p>
            <a:endParaRPr lang="en-US" dirty="0" smtClean="0"/>
          </a:p>
          <a:p>
            <a:r>
              <a:rPr lang="en-US" dirty="0" smtClean="0"/>
              <a:t>no cuts applied</a:t>
            </a:r>
          </a:p>
        </p:txBody>
      </p:sp>
      <p:sp>
        <p:nvSpPr>
          <p:cNvPr id="8" name="AutoShape 12"/>
          <p:cNvSpPr>
            <a:spLocks noChangeArrowheads="1"/>
          </p:cNvSpPr>
          <p:nvPr/>
        </p:nvSpPr>
        <p:spPr bwMode="auto">
          <a:xfrm rot="10524131" flipH="1" flipV="1">
            <a:off x="274510" y="5705850"/>
            <a:ext cx="1007775" cy="367634"/>
          </a:xfrm>
          <a:prstGeom prst="curvedRightArrow">
            <a:avLst>
              <a:gd name="adj1" fmla="val 33853"/>
              <a:gd name="adj2" fmla="val 67706"/>
              <a:gd name="adj3" fmla="val 33333"/>
            </a:avLst>
          </a:prstGeom>
          <a:gradFill rotWithShape="1">
            <a:gsLst>
              <a:gs pos="0">
                <a:schemeClr val="bg1"/>
              </a:gs>
              <a:gs pos="50000">
                <a:srgbClr val="3333FF"/>
              </a:gs>
              <a:gs pos="100000">
                <a:schemeClr val="bg1"/>
              </a:gs>
            </a:gsLst>
            <a:lin ang="2700000" scaled="1"/>
          </a:gradFill>
          <a:ln w="9525">
            <a:solidFill>
              <a:schemeClr val="tx1"/>
            </a:solidFill>
            <a:miter lim="800000"/>
            <a:headEnd/>
            <a:tailEnd/>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Comic Sans MS" charset="0"/>
            </a:endParaRPr>
          </a:p>
        </p:txBody>
      </p:sp>
      <p:sp>
        <p:nvSpPr>
          <p:cNvPr id="9" name="TextBox 8"/>
          <p:cNvSpPr txBox="1"/>
          <p:nvPr/>
        </p:nvSpPr>
        <p:spPr>
          <a:xfrm>
            <a:off x="1498600" y="5372100"/>
            <a:ext cx="3938511" cy="1477328"/>
          </a:xfrm>
          <a:prstGeom prst="rect">
            <a:avLst/>
          </a:prstGeom>
          <a:solidFill>
            <a:schemeClr val="bg1"/>
          </a:solidFill>
        </p:spPr>
        <p:txBody>
          <a:bodyPr wrap="none" rtlCol="0">
            <a:spAutoFit/>
          </a:bodyPr>
          <a:lstStyle/>
          <a:p>
            <a:r>
              <a:rPr lang="en-US" dirty="0" smtClean="0"/>
              <a:t>hadron/photon suppression factor </a:t>
            </a:r>
          </a:p>
          <a:p>
            <a:r>
              <a:rPr lang="en-US" dirty="0" smtClean="0"/>
              <a:t>needed for </a:t>
            </a:r>
            <a:r>
              <a:rPr lang="en-US" dirty="0" err="1" smtClean="0"/>
              <a:t>p</a:t>
            </a:r>
            <a:r>
              <a:rPr lang="en-US" baseline="-25000" dirty="0" err="1" smtClean="0"/>
              <a:t>e</a:t>
            </a:r>
            <a:r>
              <a:rPr lang="en-US" baseline="-25000" dirty="0" smtClean="0"/>
              <a:t>’</a:t>
            </a:r>
            <a:r>
              <a:rPr lang="en-US" dirty="0" smtClean="0"/>
              <a:t>&gt;1GeV:</a:t>
            </a:r>
          </a:p>
          <a:p>
            <a:r>
              <a:rPr lang="en-US" dirty="0" smtClean="0"/>
              <a:t>-3&lt;</a:t>
            </a:r>
            <a:r>
              <a:rPr lang="en-US" dirty="0" smtClean="0">
                <a:latin typeface="Symbol" charset="2"/>
                <a:cs typeface="Symbol" charset="2"/>
              </a:rPr>
              <a:t>h</a:t>
            </a:r>
            <a:r>
              <a:rPr lang="en-US" dirty="0" smtClean="0"/>
              <a:t>&lt;-2: ~10</a:t>
            </a:r>
          </a:p>
          <a:p>
            <a:r>
              <a:rPr lang="en-US" dirty="0" smtClean="0"/>
              <a:t>-2&lt;</a:t>
            </a:r>
            <a:r>
              <a:rPr lang="en-US" dirty="0" smtClean="0">
                <a:latin typeface="Symbol" charset="2"/>
                <a:cs typeface="Symbol" charset="2"/>
              </a:rPr>
              <a:t>h</a:t>
            </a:r>
            <a:r>
              <a:rPr lang="en-US" dirty="0" smtClean="0"/>
              <a:t>&lt;-1: &gt; 100</a:t>
            </a:r>
          </a:p>
          <a:p>
            <a:r>
              <a:rPr lang="en-US" dirty="0" smtClean="0"/>
              <a:t>-1&lt;</a:t>
            </a:r>
            <a:r>
              <a:rPr lang="en-US" dirty="0" smtClean="0">
                <a:latin typeface="Symbol" charset="2"/>
                <a:cs typeface="Symbol" charset="2"/>
              </a:rPr>
              <a:t>h</a:t>
            </a:r>
            <a:r>
              <a:rPr lang="en-US" dirty="0" smtClean="0"/>
              <a:t>&lt;0: ~1000</a:t>
            </a:r>
            <a:endParaRPr lang="en-US" dirty="0"/>
          </a:p>
        </p:txBody>
      </p:sp>
      <p:sp>
        <p:nvSpPr>
          <p:cNvPr id="10" name="TextBox 9"/>
          <p:cNvSpPr txBox="1"/>
          <p:nvPr/>
        </p:nvSpPr>
        <p:spPr>
          <a:xfrm>
            <a:off x="5537199" y="5342467"/>
            <a:ext cx="2552502" cy="1200329"/>
          </a:xfrm>
          <a:prstGeom prst="rect">
            <a:avLst/>
          </a:prstGeom>
          <a:noFill/>
        </p:spPr>
        <p:txBody>
          <a:bodyPr wrap="none" rtlCol="0">
            <a:spAutoFit/>
          </a:bodyPr>
          <a:lstStyle/>
          <a:p>
            <a:r>
              <a:rPr lang="en-US" dirty="0" err="1" smtClean="0"/>
              <a:t>p</a:t>
            </a:r>
            <a:r>
              <a:rPr lang="en-US" baseline="-25000" dirty="0" err="1" smtClean="0"/>
              <a:t>max</a:t>
            </a:r>
            <a:r>
              <a:rPr lang="en-US" dirty="0"/>
              <a:t> </a:t>
            </a:r>
            <a:r>
              <a:rPr lang="en-US" dirty="0" smtClean="0"/>
              <a:t>hadron for PID:</a:t>
            </a:r>
          </a:p>
          <a:p>
            <a:r>
              <a:rPr lang="en-US" dirty="0" smtClean="0"/>
              <a:t>-5&lt;</a:t>
            </a:r>
            <a:r>
              <a:rPr lang="en-US" dirty="0" smtClean="0">
                <a:latin typeface="Symbol" charset="2"/>
                <a:cs typeface="Symbol" charset="2"/>
              </a:rPr>
              <a:t>h</a:t>
            </a:r>
            <a:r>
              <a:rPr lang="en-US" dirty="0" smtClean="0"/>
              <a:t>&lt;-1: &lt; 10 </a:t>
            </a:r>
            <a:r>
              <a:rPr lang="en-US" dirty="0" err="1" smtClean="0"/>
              <a:t>GeV</a:t>
            </a:r>
            <a:endParaRPr lang="en-US" dirty="0" smtClean="0"/>
          </a:p>
          <a:p>
            <a:r>
              <a:rPr lang="en-US" dirty="0" smtClean="0"/>
              <a:t>-1&lt;</a:t>
            </a:r>
            <a:r>
              <a:rPr lang="en-US" dirty="0" smtClean="0">
                <a:latin typeface="Symbol" charset="2"/>
                <a:cs typeface="Symbol" charset="2"/>
              </a:rPr>
              <a:t>h</a:t>
            </a:r>
            <a:r>
              <a:rPr lang="en-US" dirty="0"/>
              <a:t>&lt;</a:t>
            </a:r>
            <a:r>
              <a:rPr lang="en-US" dirty="0" smtClean="0"/>
              <a:t>-1: &lt;  5 </a:t>
            </a:r>
            <a:r>
              <a:rPr lang="en-US" dirty="0" err="1" smtClean="0"/>
              <a:t>GeV</a:t>
            </a:r>
            <a:endParaRPr lang="en-US" dirty="0" smtClean="0"/>
          </a:p>
          <a:p>
            <a:r>
              <a:rPr lang="en-US" dirty="0" smtClean="0"/>
              <a:t> 1</a:t>
            </a:r>
            <a:r>
              <a:rPr lang="en-US" dirty="0"/>
              <a:t>&lt;</a:t>
            </a:r>
            <a:r>
              <a:rPr lang="en-US" dirty="0">
                <a:latin typeface="Symbol" charset="2"/>
                <a:cs typeface="Symbol" charset="2"/>
              </a:rPr>
              <a:t>h</a:t>
            </a:r>
            <a:r>
              <a:rPr lang="en-US" dirty="0" smtClean="0"/>
              <a:t>&lt;5:   &lt; 50 </a:t>
            </a:r>
            <a:r>
              <a:rPr lang="en-US" dirty="0" err="1" smtClean="0"/>
              <a:t>GeV</a:t>
            </a:r>
            <a:endParaRPr lang="en-US" dirty="0"/>
          </a:p>
        </p:txBody>
      </p:sp>
    </p:spTree>
    <p:extLst>
      <p:ext uri="{BB962C8B-B14F-4D97-AF65-F5344CB8AC3E}">
        <p14:creationId xmlns:p14="http://schemas.microsoft.com/office/powerpoint/2010/main" val="21188933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Lepton Identification</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15</a:t>
            </a:fld>
            <a:endParaRPr lang="en-US" altLang="ja-JP"/>
          </a:p>
        </p:txBody>
      </p:sp>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t="4427"/>
          <a:stretch/>
        </p:blipFill>
        <p:spPr>
          <a:xfrm>
            <a:off x="0" y="812800"/>
            <a:ext cx="7200900" cy="4660900"/>
          </a:xfrm>
          <a:prstGeom prst="rect">
            <a:avLst/>
          </a:prstGeom>
        </p:spPr>
      </p:pic>
      <p:sp>
        <p:nvSpPr>
          <p:cNvPr id="9" name="TextBox 8"/>
          <p:cNvSpPr txBox="1"/>
          <p:nvPr/>
        </p:nvSpPr>
        <p:spPr>
          <a:xfrm>
            <a:off x="5524500" y="3352800"/>
            <a:ext cx="2108983" cy="1754327"/>
          </a:xfrm>
          <a:prstGeom prst="rect">
            <a:avLst/>
          </a:prstGeom>
          <a:solidFill>
            <a:schemeClr val="bg1"/>
          </a:solidFill>
        </p:spPr>
        <p:txBody>
          <a:bodyPr wrap="none" rtlCol="0">
            <a:spAutoFit/>
          </a:bodyPr>
          <a:lstStyle/>
          <a:p>
            <a:r>
              <a:rPr lang="en-US" dirty="0" smtClean="0"/>
              <a:t>20 GeVx250 </a:t>
            </a:r>
            <a:r>
              <a:rPr lang="en-US" dirty="0" err="1" smtClean="0"/>
              <a:t>GeV</a:t>
            </a:r>
            <a:endParaRPr lang="en-US" dirty="0" smtClean="0"/>
          </a:p>
          <a:p>
            <a:r>
              <a:rPr lang="en-US" dirty="0" smtClean="0">
                <a:solidFill>
                  <a:srgbClr val="FF00FF"/>
                </a:solidFill>
              </a:rPr>
              <a:t>hadron</a:t>
            </a:r>
          </a:p>
          <a:p>
            <a:r>
              <a:rPr lang="en-US" dirty="0" smtClean="0">
                <a:solidFill>
                  <a:srgbClr val="0000FF"/>
                </a:solidFill>
              </a:rPr>
              <a:t>photon</a:t>
            </a:r>
          </a:p>
          <a:p>
            <a:r>
              <a:rPr lang="en-US" dirty="0" smtClean="0"/>
              <a:t>electron</a:t>
            </a:r>
          </a:p>
          <a:p>
            <a:endParaRPr lang="en-US" dirty="0" smtClean="0"/>
          </a:p>
          <a:p>
            <a:r>
              <a:rPr lang="en-US" dirty="0" smtClean="0"/>
              <a:t>no cuts applied</a:t>
            </a:r>
          </a:p>
        </p:txBody>
      </p:sp>
      <p:sp>
        <p:nvSpPr>
          <p:cNvPr id="10" name="AutoShape 12"/>
          <p:cNvSpPr>
            <a:spLocks noChangeArrowheads="1"/>
          </p:cNvSpPr>
          <p:nvPr/>
        </p:nvSpPr>
        <p:spPr bwMode="auto">
          <a:xfrm rot="10524131" flipH="1" flipV="1">
            <a:off x="363410" y="5769350"/>
            <a:ext cx="1007775" cy="367634"/>
          </a:xfrm>
          <a:prstGeom prst="curvedRightArrow">
            <a:avLst>
              <a:gd name="adj1" fmla="val 33853"/>
              <a:gd name="adj2" fmla="val 67706"/>
              <a:gd name="adj3" fmla="val 33333"/>
            </a:avLst>
          </a:prstGeom>
          <a:gradFill rotWithShape="1">
            <a:gsLst>
              <a:gs pos="0">
                <a:schemeClr val="bg1"/>
              </a:gs>
              <a:gs pos="50000">
                <a:srgbClr val="3333FF"/>
              </a:gs>
              <a:gs pos="100000">
                <a:schemeClr val="bg1"/>
              </a:gs>
            </a:gsLst>
            <a:lin ang="2700000" scaled="1"/>
          </a:gradFill>
          <a:ln w="9525">
            <a:solidFill>
              <a:schemeClr val="tx1"/>
            </a:solidFill>
            <a:miter lim="800000"/>
            <a:headEnd/>
            <a:tailEnd/>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Comic Sans MS" charset="0"/>
            </a:endParaRPr>
          </a:p>
        </p:txBody>
      </p:sp>
      <p:sp>
        <p:nvSpPr>
          <p:cNvPr id="11" name="TextBox 10"/>
          <p:cNvSpPr txBox="1"/>
          <p:nvPr/>
        </p:nvSpPr>
        <p:spPr>
          <a:xfrm>
            <a:off x="1426627" y="5427133"/>
            <a:ext cx="3938511" cy="1477328"/>
          </a:xfrm>
          <a:prstGeom prst="rect">
            <a:avLst/>
          </a:prstGeom>
          <a:solidFill>
            <a:schemeClr val="bg1"/>
          </a:solidFill>
        </p:spPr>
        <p:txBody>
          <a:bodyPr wrap="none" rtlCol="0">
            <a:spAutoFit/>
          </a:bodyPr>
          <a:lstStyle/>
          <a:p>
            <a:r>
              <a:rPr lang="en-US" dirty="0" smtClean="0"/>
              <a:t>hadron/photon suppression factor </a:t>
            </a:r>
          </a:p>
          <a:p>
            <a:r>
              <a:rPr lang="en-US" dirty="0" smtClean="0"/>
              <a:t>needed </a:t>
            </a:r>
            <a:r>
              <a:rPr lang="en-US" dirty="0"/>
              <a:t>for </a:t>
            </a:r>
            <a:r>
              <a:rPr lang="en-US" dirty="0" err="1"/>
              <a:t>p</a:t>
            </a:r>
            <a:r>
              <a:rPr lang="en-US" baseline="-25000" dirty="0" err="1"/>
              <a:t>e</a:t>
            </a:r>
            <a:r>
              <a:rPr lang="en-US" baseline="-25000" dirty="0"/>
              <a:t>’</a:t>
            </a:r>
            <a:r>
              <a:rPr lang="en-US" dirty="0"/>
              <a:t>&gt;</a:t>
            </a:r>
            <a:r>
              <a:rPr lang="en-US" dirty="0" smtClean="0"/>
              <a:t>1GeV:</a:t>
            </a:r>
          </a:p>
          <a:p>
            <a:r>
              <a:rPr lang="en-US" dirty="0" smtClean="0"/>
              <a:t>-4&lt;</a:t>
            </a:r>
            <a:r>
              <a:rPr lang="en-US" dirty="0">
                <a:latin typeface="Symbol" charset="2"/>
                <a:cs typeface="Symbol" charset="2"/>
              </a:rPr>
              <a:t>h</a:t>
            </a:r>
            <a:r>
              <a:rPr lang="en-US" dirty="0"/>
              <a:t>&lt;</a:t>
            </a:r>
            <a:r>
              <a:rPr lang="en-US" dirty="0" smtClean="0"/>
              <a:t>-3: &gt;100</a:t>
            </a:r>
          </a:p>
          <a:p>
            <a:r>
              <a:rPr lang="en-US" dirty="0" smtClean="0"/>
              <a:t>-3&lt;</a:t>
            </a:r>
            <a:r>
              <a:rPr lang="en-US" dirty="0" smtClean="0">
                <a:latin typeface="Symbol" charset="2"/>
                <a:cs typeface="Symbol" charset="2"/>
              </a:rPr>
              <a:t>h</a:t>
            </a:r>
            <a:r>
              <a:rPr lang="en-US" dirty="0" smtClean="0"/>
              <a:t>&lt;-2: ~1000</a:t>
            </a:r>
          </a:p>
          <a:p>
            <a:r>
              <a:rPr lang="en-US" dirty="0" smtClean="0"/>
              <a:t>-2&lt;</a:t>
            </a:r>
            <a:r>
              <a:rPr lang="en-US" dirty="0" smtClean="0">
                <a:latin typeface="Symbol" charset="2"/>
                <a:cs typeface="Symbol" charset="2"/>
              </a:rPr>
              <a:t>h</a:t>
            </a:r>
            <a:r>
              <a:rPr lang="en-US" dirty="0" smtClean="0"/>
              <a:t>&lt;-1: &gt; 10</a:t>
            </a:r>
            <a:r>
              <a:rPr lang="en-US" baseline="30000" dirty="0" smtClean="0">
                <a:solidFill>
                  <a:srgbClr val="FF00FF"/>
                </a:solidFill>
              </a:rPr>
              <a:t>4</a:t>
            </a:r>
          </a:p>
        </p:txBody>
      </p:sp>
      <p:sp>
        <p:nvSpPr>
          <p:cNvPr id="12" name="TextBox 11"/>
          <p:cNvSpPr txBox="1"/>
          <p:nvPr/>
        </p:nvSpPr>
        <p:spPr>
          <a:xfrm>
            <a:off x="5537199" y="5342467"/>
            <a:ext cx="2595582" cy="1200329"/>
          </a:xfrm>
          <a:prstGeom prst="rect">
            <a:avLst/>
          </a:prstGeom>
          <a:noFill/>
        </p:spPr>
        <p:txBody>
          <a:bodyPr wrap="none" rtlCol="0">
            <a:spAutoFit/>
          </a:bodyPr>
          <a:lstStyle/>
          <a:p>
            <a:r>
              <a:rPr lang="en-US" dirty="0" err="1" smtClean="0"/>
              <a:t>p</a:t>
            </a:r>
            <a:r>
              <a:rPr lang="en-US" baseline="-25000" dirty="0" err="1" smtClean="0"/>
              <a:t>max</a:t>
            </a:r>
            <a:r>
              <a:rPr lang="en-US" dirty="0"/>
              <a:t> </a:t>
            </a:r>
            <a:r>
              <a:rPr lang="en-US" dirty="0" smtClean="0"/>
              <a:t>hadron for PID:</a:t>
            </a:r>
          </a:p>
          <a:p>
            <a:r>
              <a:rPr lang="en-US" dirty="0" smtClean="0"/>
              <a:t>-5&lt;</a:t>
            </a:r>
            <a:r>
              <a:rPr lang="en-US" dirty="0" smtClean="0">
                <a:latin typeface="Symbol" charset="2"/>
                <a:cs typeface="Symbol" charset="2"/>
              </a:rPr>
              <a:t>h</a:t>
            </a:r>
            <a:r>
              <a:rPr lang="en-US" dirty="0" smtClean="0"/>
              <a:t>&lt;-1: &lt; 30 </a:t>
            </a:r>
            <a:r>
              <a:rPr lang="en-US" dirty="0" err="1" smtClean="0"/>
              <a:t>GeV</a:t>
            </a:r>
            <a:endParaRPr lang="en-US" dirty="0" smtClean="0"/>
          </a:p>
          <a:p>
            <a:r>
              <a:rPr lang="en-US" dirty="0" smtClean="0"/>
              <a:t>-1&lt;</a:t>
            </a:r>
            <a:r>
              <a:rPr lang="en-US" dirty="0" smtClean="0">
                <a:latin typeface="Symbol" charset="2"/>
                <a:cs typeface="Symbol" charset="2"/>
              </a:rPr>
              <a:t>h</a:t>
            </a:r>
            <a:r>
              <a:rPr lang="en-US" dirty="0"/>
              <a:t>&lt;</a:t>
            </a:r>
            <a:r>
              <a:rPr lang="en-US" dirty="0" smtClean="0"/>
              <a:t>-1: &lt; 10 </a:t>
            </a:r>
            <a:r>
              <a:rPr lang="en-US" dirty="0" err="1" smtClean="0"/>
              <a:t>GeV</a:t>
            </a:r>
            <a:endParaRPr lang="en-US" dirty="0" smtClean="0"/>
          </a:p>
          <a:p>
            <a:r>
              <a:rPr lang="en-US" dirty="0" smtClean="0"/>
              <a:t> 1</a:t>
            </a:r>
            <a:r>
              <a:rPr lang="en-US" dirty="0"/>
              <a:t>&lt;</a:t>
            </a:r>
            <a:r>
              <a:rPr lang="en-US" dirty="0">
                <a:latin typeface="Symbol" charset="2"/>
                <a:cs typeface="Symbol" charset="2"/>
              </a:rPr>
              <a:t>h</a:t>
            </a:r>
            <a:r>
              <a:rPr lang="en-US" dirty="0" smtClean="0"/>
              <a:t>&lt;5:   &lt; 100 </a:t>
            </a:r>
            <a:r>
              <a:rPr lang="en-US" dirty="0" err="1" smtClean="0"/>
              <a:t>GeV</a:t>
            </a:r>
            <a:endParaRPr lang="en-US" dirty="0"/>
          </a:p>
        </p:txBody>
      </p:sp>
    </p:spTree>
    <p:extLst>
      <p:ext uri="{BB962C8B-B14F-4D97-AF65-F5344CB8AC3E}">
        <p14:creationId xmlns:p14="http://schemas.microsoft.com/office/powerpoint/2010/main" val="20474105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65667" y="0"/>
            <a:ext cx="9609667" cy="609600"/>
          </a:xfrm>
        </p:spPr>
        <p:txBody>
          <a:bodyPr/>
          <a:lstStyle/>
          <a:p>
            <a:r>
              <a:rPr lang="en-US" dirty="0" smtClean="0"/>
              <a:t>Exclusive Reactions: Event Selection</a:t>
            </a:r>
            <a:endParaRPr lang="en-US" dirty="0"/>
          </a:p>
        </p:txBody>
      </p:sp>
      <p:sp>
        <p:nvSpPr>
          <p:cNvPr id="6" name="Slide Number Placeholder 5"/>
          <p:cNvSpPr>
            <a:spLocks noGrp="1"/>
          </p:cNvSpPr>
          <p:nvPr>
            <p:ph type="sldNum" sz="quarter" idx="12"/>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290FA33-C24F-264B-B461-8B64BA4F7731}" type="slidenum">
              <a:rPr lang="en-US" sz="1200">
                <a:solidFill>
                  <a:srgbClr val="898989"/>
                </a:solidFill>
                <a:latin typeface="Calibri" charset="0"/>
              </a:rPr>
              <a:pPr eaLnBrk="1" hangingPunct="1"/>
              <a:t>16</a:t>
            </a:fld>
            <a:endParaRPr lang="en-US" sz="1200">
              <a:solidFill>
                <a:srgbClr val="898989"/>
              </a:solidFill>
              <a:latin typeface="Calibri" charset="0"/>
            </a:endParaRPr>
          </a:p>
        </p:txBody>
      </p:sp>
      <p:grpSp>
        <p:nvGrpSpPr>
          <p:cNvPr id="2" name="Group 37"/>
          <p:cNvGrpSpPr>
            <a:grpSpLocks/>
          </p:cNvGrpSpPr>
          <p:nvPr/>
        </p:nvGrpSpPr>
        <p:grpSpPr bwMode="auto">
          <a:xfrm>
            <a:off x="225425" y="1260475"/>
            <a:ext cx="8751888" cy="2362200"/>
            <a:chOff x="226056" y="1260734"/>
            <a:chExt cx="8750889" cy="2362200"/>
          </a:xfrm>
        </p:grpSpPr>
        <p:sp>
          <p:nvSpPr>
            <p:cNvPr id="39" name="Rounded Rectangle 38"/>
            <p:cNvSpPr/>
            <p:nvPr/>
          </p:nvSpPr>
          <p:spPr>
            <a:xfrm>
              <a:off x="226056" y="1260734"/>
              <a:ext cx="8750889" cy="2362200"/>
            </a:xfrm>
            <a:prstGeom prst="roundRect">
              <a:avLst/>
            </a:prstGeom>
            <a:solidFill>
              <a:schemeClr val="accent5">
                <a:lumMod val="75000"/>
                <a:alpha val="16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7678" name="Text Box 4"/>
            <p:cNvSpPr txBox="1">
              <a:spLocks noChangeArrowheads="1"/>
            </p:cNvSpPr>
            <p:nvPr/>
          </p:nvSpPr>
          <p:spPr bwMode="auto">
            <a:xfrm>
              <a:off x="431750" y="1314775"/>
              <a:ext cx="3643826" cy="21921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4545" tIns="49163" rIns="94545" bIns="49163">
              <a:spAutoFit/>
            </a:bodyPr>
            <a:lstStyle>
              <a:lvl1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cs typeface="ＭＳ Ｐゴシック" charset="0"/>
                </a:defRPr>
              </a:lvl1pPr>
              <a:lvl2pPr marL="37931725" indent="-37474525"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2pPr>
              <a:lvl3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3pPr>
              <a:lvl4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4pPr>
              <a:lvl5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9pPr>
            </a:lstStyle>
            <a:p>
              <a:pPr eaLnBrk="1" hangingPunct="1"/>
              <a:r>
                <a:rPr lang="en-GB" sz="2000" b="1" i="1" u="sng" dirty="0" smtClean="0">
                  <a:solidFill>
                    <a:srgbClr val="FF0000"/>
                  </a:solidFill>
                  <a:latin typeface="+mn-lt"/>
                  <a:cs typeface="Arial Unicode MS" charset="0"/>
                </a:rPr>
                <a:t>proton/neutron</a:t>
              </a:r>
              <a:r>
                <a:rPr lang="en-GB" sz="2000" b="1" u="sng" dirty="0" smtClean="0">
                  <a:solidFill>
                    <a:srgbClr val="FF0000"/>
                  </a:solidFill>
                  <a:latin typeface="+mn-lt"/>
                  <a:cs typeface="Arial Unicode MS" charset="0"/>
                </a:rPr>
                <a:t> </a:t>
              </a:r>
              <a:r>
                <a:rPr lang="en-GB" sz="2000" b="1" u="sng" dirty="0">
                  <a:solidFill>
                    <a:srgbClr val="FF0000"/>
                  </a:solidFill>
                  <a:latin typeface="+mn-lt"/>
                  <a:cs typeface="Arial Unicode MS" charset="0"/>
                </a:rPr>
                <a:t>tag method</a:t>
              </a:r>
            </a:p>
            <a:p>
              <a:pPr algn="ctr" eaLnBrk="1" hangingPunct="1"/>
              <a:r>
                <a:rPr lang="en-GB" sz="2000" b="1" dirty="0">
                  <a:solidFill>
                    <a:srgbClr val="3366FF"/>
                  </a:solidFill>
                  <a:latin typeface="+mn-lt"/>
                  <a:cs typeface="Arial Unicode MS" charset="0"/>
                </a:rPr>
                <a:t> </a:t>
              </a:r>
            </a:p>
            <a:p>
              <a:pPr eaLnBrk="1" hangingPunct="1">
                <a:buClr>
                  <a:srgbClr val="000066"/>
                </a:buClr>
                <a:buFont typeface="Courier New" charset="0"/>
                <a:buChar char="o"/>
              </a:pPr>
              <a:r>
                <a:rPr lang="en-GB" sz="1600" b="1" dirty="0">
                  <a:solidFill>
                    <a:srgbClr val="000066"/>
                  </a:solidFill>
                  <a:latin typeface="+mn-lt"/>
                  <a:cs typeface="Arial Unicode MS" charset="0"/>
                </a:rPr>
                <a:t> Measurement of </a:t>
              </a:r>
              <a:r>
                <a:rPr lang="en-GB" sz="1600" b="1" i="1" dirty="0">
                  <a:solidFill>
                    <a:srgbClr val="000066"/>
                  </a:solidFill>
                  <a:latin typeface="+mn-lt"/>
                  <a:cs typeface="Arial Unicode MS" charset="0"/>
                </a:rPr>
                <a:t>t </a:t>
              </a:r>
            </a:p>
            <a:p>
              <a:pPr eaLnBrk="1" hangingPunct="1">
                <a:buClr>
                  <a:srgbClr val="000066"/>
                </a:buClr>
                <a:buFont typeface="Courier New" charset="0"/>
                <a:buChar char="o"/>
              </a:pPr>
              <a:r>
                <a:rPr lang="en-GB" sz="1600" b="1" dirty="0">
                  <a:solidFill>
                    <a:srgbClr val="000066"/>
                  </a:solidFill>
                  <a:latin typeface="+mn-lt"/>
                  <a:cs typeface="Arial Unicode MS" charset="0"/>
                </a:rPr>
                <a:t> Free of p-</a:t>
              </a:r>
              <a:r>
                <a:rPr lang="en-GB" sz="1600" b="1" dirty="0" err="1">
                  <a:solidFill>
                    <a:srgbClr val="000066"/>
                  </a:solidFill>
                  <a:latin typeface="+mn-lt"/>
                  <a:cs typeface="Arial Unicode MS" charset="0"/>
                </a:rPr>
                <a:t>diss</a:t>
              </a:r>
              <a:r>
                <a:rPr lang="en-GB" sz="1600" b="1" dirty="0">
                  <a:solidFill>
                    <a:srgbClr val="000066"/>
                  </a:solidFill>
                  <a:latin typeface="+mn-lt"/>
                  <a:cs typeface="Arial Unicode MS" charset="0"/>
                </a:rPr>
                <a:t> background</a:t>
              </a:r>
            </a:p>
            <a:p>
              <a:pPr eaLnBrk="1" hangingPunct="1">
                <a:buClr>
                  <a:srgbClr val="000066"/>
                </a:buClr>
                <a:buFont typeface="Courier New" charset="0"/>
                <a:buChar char="o"/>
              </a:pPr>
              <a:r>
                <a:rPr lang="en-GB" sz="1600" b="1" dirty="0">
                  <a:solidFill>
                    <a:srgbClr val="000066"/>
                  </a:solidFill>
                  <a:latin typeface="+mn-lt"/>
                  <a:cs typeface="Arial Unicode MS" charset="0"/>
                </a:rPr>
                <a:t> Higher M</a:t>
              </a:r>
              <a:r>
                <a:rPr lang="en-GB" sz="1600" b="1" baseline="-25000" dirty="0">
                  <a:solidFill>
                    <a:srgbClr val="000066"/>
                  </a:solidFill>
                  <a:latin typeface="+mn-lt"/>
                  <a:cs typeface="Arial Unicode MS" charset="0"/>
                </a:rPr>
                <a:t>X</a:t>
              </a:r>
              <a:r>
                <a:rPr lang="en-GB" sz="1600" b="1" dirty="0">
                  <a:solidFill>
                    <a:srgbClr val="000066"/>
                  </a:solidFill>
                  <a:latin typeface="+mn-lt"/>
                  <a:cs typeface="Arial Unicode MS" charset="0"/>
                </a:rPr>
                <a:t> range</a:t>
              </a:r>
            </a:p>
            <a:p>
              <a:pPr eaLnBrk="1" hangingPunct="1">
                <a:buClr>
                  <a:srgbClr val="000066"/>
                </a:buClr>
                <a:buFont typeface="Courier New" charset="0"/>
                <a:buChar char="o"/>
              </a:pPr>
              <a:r>
                <a:rPr lang="en-GB" sz="1600" b="1" dirty="0" smtClean="0">
                  <a:solidFill>
                    <a:srgbClr val="000066"/>
                  </a:solidFill>
                  <a:latin typeface="+mn-lt"/>
                  <a:cs typeface="Arial Unicode MS" charset="0"/>
                </a:rPr>
                <a:t> to have high acceptance for</a:t>
              </a:r>
            </a:p>
            <a:p>
              <a:pPr eaLnBrk="1" hangingPunct="1">
                <a:buClr>
                  <a:srgbClr val="000066"/>
                </a:buClr>
              </a:pPr>
              <a:r>
                <a:rPr lang="en-GB" sz="1600" dirty="0">
                  <a:solidFill>
                    <a:srgbClr val="000066"/>
                  </a:solidFill>
                  <a:latin typeface="+mn-lt"/>
                  <a:cs typeface="Arial Unicode MS" charset="0"/>
                </a:rPr>
                <a:t> </a:t>
              </a:r>
              <a:r>
                <a:rPr lang="en-GB" sz="1600" dirty="0" smtClean="0">
                  <a:solidFill>
                    <a:srgbClr val="000066"/>
                  </a:solidFill>
                  <a:latin typeface="+mn-lt"/>
                  <a:cs typeface="Arial Unicode MS" charset="0"/>
                </a:rPr>
                <a:t>  </a:t>
              </a:r>
              <a:r>
                <a:rPr lang="en-GB" sz="1600" b="1" dirty="0" smtClean="0">
                  <a:solidFill>
                    <a:srgbClr val="000066"/>
                  </a:solidFill>
                  <a:latin typeface="+mn-lt"/>
                  <a:cs typeface="Arial Unicode MS" charset="0"/>
                </a:rPr>
                <a:t>Roman</a:t>
              </a:r>
              <a:r>
                <a:rPr lang="en-GB" sz="1600" dirty="0" smtClean="0">
                  <a:solidFill>
                    <a:srgbClr val="000066"/>
                  </a:solidFill>
                  <a:latin typeface="+mn-lt"/>
                  <a:cs typeface="Arial Unicode MS" charset="0"/>
                </a:rPr>
                <a:t> </a:t>
              </a:r>
              <a:r>
                <a:rPr lang="en-GB" sz="1600" b="1" dirty="0" smtClean="0">
                  <a:solidFill>
                    <a:srgbClr val="000066"/>
                  </a:solidFill>
                  <a:latin typeface="+mn-lt"/>
                  <a:cs typeface="Arial Unicode MS" charset="0"/>
                </a:rPr>
                <a:t>Pots / ZDC challenging</a:t>
              </a:r>
            </a:p>
            <a:p>
              <a:pPr eaLnBrk="1" hangingPunct="1">
                <a:buClr>
                  <a:srgbClr val="000066"/>
                </a:buClr>
              </a:pPr>
              <a:r>
                <a:rPr lang="en-GB" sz="1600" dirty="0">
                  <a:solidFill>
                    <a:srgbClr val="000066"/>
                  </a:solidFill>
                  <a:latin typeface="+mn-lt"/>
                  <a:cs typeface="Arial Unicode MS" charset="0"/>
                  <a:sym typeface="Wingdings"/>
                </a:rPr>
                <a:t> </a:t>
              </a:r>
              <a:r>
                <a:rPr lang="en-GB" sz="1600" dirty="0" smtClean="0">
                  <a:solidFill>
                    <a:srgbClr val="000066"/>
                  </a:solidFill>
                  <a:latin typeface="+mn-lt"/>
                  <a:cs typeface="Arial Unicode MS" charset="0"/>
                  <a:sym typeface="Wingdings"/>
                </a:rPr>
                <a:t>  </a:t>
              </a:r>
              <a:r>
                <a:rPr lang="en-GB" sz="1600" b="1" dirty="0" smtClean="0">
                  <a:solidFill>
                    <a:srgbClr val="000066"/>
                  </a:solidFill>
                  <a:latin typeface="+mn-lt"/>
                  <a:cs typeface="Arial Unicode MS" charset="0"/>
                  <a:sym typeface="Wingdings"/>
                </a:rPr>
                <a:t> IR design</a:t>
              </a:r>
              <a:endParaRPr lang="en-GB" sz="1600" b="1" dirty="0">
                <a:solidFill>
                  <a:srgbClr val="000066"/>
                </a:solidFill>
                <a:latin typeface="+mn-lt"/>
                <a:cs typeface="Arial Unicode MS" charset="0"/>
              </a:endParaRPr>
            </a:p>
          </p:txBody>
        </p:sp>
        <p:grpSp>
          <p:nvGrpSpPr>
            <p:cNvPr id="27679" name="Group 6"/>
            <p:cNvGrpSpPr>
              <a:grpSpLocks/>
            </p:cNvGrpSpPr>
            <p:nvPr/>
          </p:nvGrpSpPr>
          <p:grpSpPr bwMode="auto">
            <a:xfrm>
              <a:off x="4011845" y="1591721"/>
              <a:ext cx="2807206" cy="1600528"/>
              <a:chOff x="2057" y="1114"/>
              <a:chExt cx="1671" cy="969"/>
            </a:xfrm>
          </p:grpSpPr>
          <p:grpSp>
            <p:nvGrpSpPr>
              <p:cNvPr id="27680" name="Group 7"/>
              <p:cNvGrpSpPr>
                <a:grpSpLocks/>
              </p:cNvGrpSpPr>
              <p:nvPr/>
            </p:nvGrpSpPr>
            <p:grpSpPr bwMode="auto">
              <a:xfrm>
                <a:off x="2191" y="1114"/>
                <a:ext cx="1452" cy="969"/>
                <a:chOff x="2191" y="1114"/>
                <a:chExt cx="1452" cy="969"/>
              </a:xfrm>
            </p:grpSpPr>
            <p:pic>
              <p:nvPicPr>
                <p:cNvPr id="27682" name="Picture 8"/>
                <p:cNvPicPr>
                  <a:picLocks noChangeAspect="1" noChangeArrowheads="1"/>
                </p:cNvPicPr>
                <p:nvPr/>
              </p:nvPicPr>
              <p:blipFill>
                <a:blip r:embed="rId3">
                  <a:lum bright="-6000" contrast="12000"/>
                  <a:extLst>
                    <a:ext uri="{28A0092B-C50C-407E-A947-70E740481C1C}">
                      <a14:useLocalDpi xmlns:a14="http://schemas.microsoft.com/office/drawing/2010/main" val="0"/>
                    </a:ext>
                  </a:extLst>
                </a:blip>
                <a:srcRect l="22533" t="66359" r="15747" b="5440"/>
                <a:stretch>
                  <a:fillRect/>
                </a:stretch>
              </p:blipFill>
              <p:spPr bwMode="auto">
                <a:xfrm>
                  <a:off x="2233" y="1160"/>
                  <a:ext cx="1410" cy="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7683" name="Text Box 9"/>
                <p:cNvSpPr txBox="1">
                  <a:spLocks noChangeArrowheads="1"/>
                </p:cNvSpPr>
                <p:nvPr/>
              </p:nvSpPr>
              <p:spPr bwMode="auto">
                <a:xfrm>
                  <a:off x="2191" y="1114"/>
                  <a:ext cx="1030" cy="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cs typeface="ＭＳ Ｐゴシック" charset="0"/>
                    </a:defRPr>
                  </a:lvl1pPr>
                  <a:lvl2pPr marL="37931725" indent="-37474525"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2pPr>
                  <a:lvl3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3pPr>
                  <a:lvl4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4pPr>
                  <a:lvl5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9pPr>
                </a:lstStyle>
                <a:p>
                  <a:pPr algn="ctr" eaLnBrk="1" hangingPunct="1">
                    <a:spcBef>
                      <a:spcPts val="1050"/>
                    </a:spcBef>
                  </a:pPr>
                  <a:r>
                    <a:rPr lang="en-GB" sz="1700" b="1">
                      <a:solidFill>
                        <a:srgbClr val="009900"/>
                      </a:solidFill>
                      <a:latin typeface="Times New Roman" charset="0"/>
                      <a:cs typeface="Arial Unicode MS" charset="0"/>
                    </a:rPr>
                    <a:t>Diffractive peak</a:t>
                  </a:r>
                </a:p>
              </p:txBody>
            </p:sp>
            <p:sp>
              <p:nvSpPr>
                <p:cNvPr id="27684" name="Freeform 10"/>
                <p:cNvSpPr>
                  <a:spLocks/>
                </p:cNvSpPr>
                <p:nvPr/>
              </p:nvSpPr>
              <p:spPr bwMode="auto">
                <a:xfrm rot="1800000" flipV="1">
                  <a:off x="3059" y="1299"/>
                  <a:ext cx="304" cy="56"/>
                </a:xfrm>
                <a:custGeom>
                  <a:avLst/>
                  <a:gdLst>
                    <a:gd name="T0" fmla="*/ 0 w 1660"/>
                    <a:gd name="T1" fmla="*/ 0 h 3"/>
                    <a:gd name="T2" fmla="*/ 304 w 1660"/>
                    <a:gd name="T3" fmla="*/ 56 h 3"/>
                    <a:gd name="T4" fmla="*/ 0 60000 65536"/>
                    <a:gd name="T5" fmla="*/ 0 60000 65536"/>
                    <a:gd name="T6" fmla="*/ 0 w 1660"/>
                    <a:gd name="T7" fmla="*/ 0 h 3"/>
                    <a:gd name="T8" fmla="*/ 1660 w 1660"/>
                    <a:gd name="T9" fmla="*/ 3 h 3"/>
                  </a:gdLst>
                  <a:ahLst/>
                  <a:cxnLst>
                    <a:cxn ang="T4">
                      <a:pos x="T0" y="T1"/>
                    </a:cxn>
                    <a:cxn ang="T5">
                      <a:pos x="T2" y="T3"/>
                    </a:cxn>
                  </a:cxnLst>
                  <a:rect l="T6" t="T7" r="T8" b="T9"/>
                  <a:pathLst>
                    <a:path w="1660" h="3">
                      <a:moveTo>
                        <a:pt x="0" y="0"/>
                      </a:moveTo>
                      <a:lnTo>
                        <a:pt x="1660" y="3"/>
                      </a:lnTo>
                    </a:path>
                  </a:pathLst>
                </a:custGeom>
                <a:noFill/>
                <a:ln w="19080">
                  <a:solidFill>
                    <a:srgbClr val="009900"/>
                  </a:solidFill>
                  <a:round/>
                  <a:headEn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charset="0"/>
                  </a:endParaRPr>
                </a:p>
              </p:txBody>
            </p:sp>
            <p:graphicFrame>
              <p:nvGraphicFramePr>
                <p:cNvPr id="27650" name="Object 2"/>
                <p:cNvGraphicFramePr>
                  <a:graphicFrameLocks noChangeAspect="1"/>
                </p:cNvGraphicFramePr>
                <p:nvPr/>
              </p:nvGraphicFramePr>
              <p:xfrm>
                <a:off x="2357" y="1762"/>
                <a:ext cx="1056" cy="321"/>
              </p:xfrm>
              <a:graphic>
                <a:graphicData uri="http://schemas.openxmlformats.org/presentationml/2006/ole">
                  <mc:AlternateContent xmlns:mc="http://schemas.openxmlformats.org/markup-compatibility/2006">
                    <mc:Choice xmlns:v="urn:schemas-microsoft-com:vml" Requires="v">
                      <p:oleObj spid="_x0000_s130092" r:id="rId4" imgW="1168400" imgH="444500" progId="">
                        <p:embed/>
                      </p:oleObj>
                    </mc:Choice>
                    <mc:Fallback>
                      <p:oleObj r:id="rId4" imgW="1168400" imgH="44450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57" y="1762"/>
                              <a:ext cx="1056" cy="321"/>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pSp>
          <p:sp>
            <p:nvSpPr>
              <p:cNvPr id="27681" name="Rectangle 12"/>
              <p:cNvSpPr>
                <a:spLocks noChangeArrowheads="1"/>
              </p:cNvSpPr>
              <p:nvPr/>
            </p:nvSpPr>
            <p:spPr bwMode="auto">
              <a:xfrm>
                <a:off x="2057" y="1116"/>
                <a:ext cx="1671" cy="957"/>
              </a:xfrm>
              <a:prstGeom prst="rect">
                <a:avLst/>
              </a:prstGeom>
              <a:noFill/>
              <a:ln w="28440">
                <a:solidFill>
                  <a:srgbClr val="CC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charset="0"/>
                </a:endParaRPr>
              </a:p>
            </p:txBody>
          </p:sp>
        </p:grpSp>
      </p:grpSp>
      <p:grpSp>
        <p:nvGrpSpPr>
          <p:cNvPr id="8" name="Group 48"/>
          <p:cNvGrpSpPr>
            <a:grpSpLocks/>
          </p:cNvGrpSpPr>
          <p:nvPr/>
        </p:nvGrpSpPr>
        <p:grpSpPr bwMode="auto">
          <a:xfrm>
            <a:off x="212725" y="3740150"/>
            <a:ext cx="8751888" cy="2374900"/>
            <a:chOff x="213356" y="3740517"/>
            <a:chExt cx="8750889" cy="2374973"/>
          </a:xfrm>
        </p:grpSpPr>
        <p:sp>
          <p:nvSpPr>
            <p:cNvPr id="50" name="Rounded Rectangle 49"/>
            <p:cNvSpPr/>
            <p:nvPr/>
          </p:nvSpPr>
          <p:spPr>
            <a:xfrm>
              <a:off x="213356" y="3753217"/>
              <a:ext cx="8750889" cy="2362273"/>
            </a:xfrm>
            <a:prstGeom prst="roundRect">
              <a:avLst/>
            </a:prstGeom>
            <a:solidFill>
              <a:schemeClr val="accent6">
                <a:lumMod val="75000"/>
                <a:alpha val="16000"/>
              </a:scheme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7662" name="Text Box 3"/>
            <p:cNvSpPr txBox="1">
              <a:spLocks noChangeArrowheads="1"/>
            </p:cNvSpPr>
            <p:nvPr/>
          </p:nvSpPr>
          <p:spPr bwMode="auto">
            <a:xfrm>
              <a:off x="375032" y="4026733"/>
              <a:ext cx="4248608" cy="1618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360">
                  <a:solidFill>
                    <a:srgbClr val="000000"/>
                  </a:solidFill>
                  <a:miter lim="800000"/>
                  <a:headEnd/>
                  <a:tailEnd/>
                </a14:hiddenLine>
              </a:ext>
            </a:extLst>
          </p:spPr>
          <p:txBody>
            <a:bodyPr lIns="94545" tIns="49163" rIns="94545" bIns="49163">
              <a:spAutoFit/>
            </a:bodyPr>
            <a:lstStyle>
              <a:lvl1pPr marL="173038" indent="-173038" eaLnBrk="0" hangingPunct="0">
                <a:tabLst>
                  <a:tab pos="174625" algn="l"/>
                  <a:tab pos="644525" algn="l"/>
                  <a:tab pos="1116013" algn="l"/>
                  <a:tab pos="1589088" algn="l"/>
                  <a:tab pos="2060575" algn="l"/>
                  <a:tab pos="2532063" algn="l"/>
                  <a:tab pos="3005138" algn="l"/>
                  <a:tab pos="3476625" algn="l"/>
                  <a:tab pos="3948113" algn="l"/>
                  <a:tab pos="4419600" algn="l"/>
                  <a:tab pos="4892675" algn="l"/>
                  <a:tab pos="5364163" algn="l"/>
                  <a:tab pos="5835650" algn="l"/>
                  <a:tab pos="6308725" algn="l"/>
                  <a:tab pos="6780213" algn="l"/>
                  <a:tab pos="7251700" algn="l"/>
                  <a:tab pos="7723188" algn="l"/>
                  <a:tab pos="8196263" algn="l"/>
                  <a:tab pos="8667750" algn="l"/>
                  <a:tab pos="9139238" algn="l"/>
                  <a:tab pos="9612313" algn="l"/>
                </a:tabLst>
                <a:defRPr sz="2400">
                  <a:solidFill>
                    <a:schemeClr val="tx1"/>
                  </a:solidFill>
                  <a:latin typeface="Arial" charset="0"/>
                  <a:ea typeface="ＭＳ Ｐゴシック" charset="0"/>
                  <a:cs typeface="ＭＳ Ｐゴシック" charset="0"/>
                </a:defRPr>
              </a:lvl1pPr>
              <a:lvl2pPr marL="37931725" indent="-37474525" eaLnBrk="0" hangingPunct="0">
                <a:tabLst>
                  <a:tab pos="174625" algn="l"/>
                  <a:tab pos="644525" algn="l"/>
                  <a:tab pos="1116013" algn="l"/>
                  <a:tab pos="1589088" algn="l"/>
                  <a:tab pos="2060575" algn="l"/>
                  <a:tab pos="2532063" algn="l"/>
                  <a:tab pos="3005138" algn="l"/>
                  <a:tab pos="3476625" algn="l"/>
                  <a:tab pos="3948113" algn="l"/>
                  <a:tab pos="4419600" algn="l"/>
                  <a:tab pos="4892675" algn="l"/>
                  <a:tab pos="5364163" algn="l"/>
                  <a:tab pos="5835650" algn="l"/>
                  <a:tab pos="6308725" algn="l"/>
                  <a:tab pos="6780213" algn="l"/>
                  <a:tab pos="7251700" algn="l"/>
                  <a:tab pos="7723188" algn="l"/>
                  <a:tab pos="8196263" algn="l"/>
                  <a:tab pos="8667750" algn="l"/>
                  <a:tab pos="9139238" algn="l"/>
                  <a:tab pos="9612313" algn="l"/>
                </a:tabLst>
                <a:defRPr sz="2400">
                  <a:solidFill>
                    <a:schemeClr val="tx1"/>
                  </a:solidFill>
                  <a:latin typeface="Arial" charset="0"/>
                  <a:ea typeface="ＭＳ Ｐゴシック" charset="0"/>
                </a:defRPr>
              </a:lvl2pPr>
              <a:lvl3pPr eaLnBrk="0" hangingPunct="0">
                <a:tabLst>
                  <a:tab pos="174625" algn="l"/>
                  <a:tab pos="644525" algn="l"/>
                  <a:tab pos="1116013" algn="l"/>
                  <a:tab pos="1589088" algn="l"/>
                  <a:tab pos="2060575" algn="l"/>
                  <a:tab pos="2532063" algn="l"/>
                  <a:tab pos="3005138" algn="l"/>
                  <a:tab pos="3476625" algn="l"/>
                  <a:tab pos="3948113" algn="l"/>
                  <a:tab pos="4419600" algn="l"/>
                  <a:tab pos="4892675" algn="l"/>
                  <a:tab pos="5364163" algn="l"/>
                  <a:tab pos="5835650" algn="l"/>
                  <a:tab pos="6308725" algn="l"/>
                  <a:tab pos="6780213" algn="l"/>
                  <a:tab pos="7251700" algn="l"/>
                  <a:tab pos="7723188" algn="l"/>
                  <a:tab pos="8196263" algn="l"/>
                  <a:tab pos="8667750" algn="l"/>
                  <a:tab pos="9139238" algn="l"/>
                  <a:tab pos="9612313" algn="l"/>
                </a:tabLst>
                <a:defRPr sz="2400">
                  <a:solidFill>
                    <a:schemeClr val="tx1"/>
                  </a:solidFill>
                  <a:latin typeface="Arial" charset="0"/>
                  <a:ea typeface="ＭＳ Ｐゴシック" charset="0"/>
                </a:defRPr>
              </a:lvl3pPr>
              <a:lvl4pPr eaLnBrk="0" hangingPunct="0">
                <a:tabLst>
                  <a:tab pos="174625" algn="l"/>
                  <a:tab pos="644525" algn="l"/>
                  <a:tab pos="1116013" algn="l"/>
                  <a:tab pos="1589088" algn="l"/>
                  <a:tab pos="2060575" algn="l"/>
                  <a:tab pos="2532063" algn="l"/>
                  <a:tab pos="3005138" algn="l"/>
                  <a:tab pos="3476625" algn="l"/>
                  <a:tab pos="3948113" algn="l"/>
                  <a:tab pos="4419600" algn="l"/>
                  <a:tab pos="4892675" algn="l"/>
                  <a:tab pos="5364163" algn="l"/>
                  <a:tab pos="5835650" algn="l"/>
                  <a:tab pos="6308725" algn="l"/>
                  <a:tab pos="6780213" algn="l"/>
                  <a:tab pos="7251700" algn="l"/>
                  <a:tab pos="7723188" algn="l"/>
                  <a:tab pos="8196263" algn="l"/>
                  <a:tab pos="8667750" algn="l"/>
                  <a:tab pos="9139238" algn="l"/>
                  <a:tab pos="9612313" algn="l"/>
                </a:tabLst>
                <a:defRPr sz="2400">
                  <a:solidFill>
                    <a:schemeClr val="tx1"/>
                  </a:solidFill>
                  <a:latin typeface="Arial" charset="0"/>
                  <a:ea typeface="ＭＳ Ｐゴシック" charset="0"/>
                </a:defRPr>
              </a:lvl4pPr>
              <a:lvl5pPr eaLnBrk="0" hangingPunct="0">
                <a:tabLst>
                  <a:tab pos="174625" algn="l"/>
                  <a:tab pos="644525" algn="l"/>
                  <a:tab pos="1116013" algn="l"/>
                  <a:tab pos="1589088" algn="l"/>
                  <a:tab pos="2060575" algn="l"/>
                  <a:tab pos="2532063" algn="l"/>
                  <a:tab pos="3005138" algn="l"/>
                  <a:tab pos="3476625" algn="l"/>
                  <a:tab pos="3948113" algn="l"/>
                  <a:tab pos="4419600" algn="l"/>
                  <a:tab pos="4892675" algn="l"/>
                  <a:tab pos="5364163" algn="l"/>
                  <a:tab pos="5835650" algn="l"/>
                  <a:tab pos="6308725" algn="l"/>
                  <a:tab pos="6780213" algn="l"/>
                  <a:tab pos="7251700" algn="l"/>
                  <a:tab pos="7723188" algn="l"/>
                  <a:tab pos="8196263" algn="l"/>
                  <a:tab pos="8667750" algn="l"/>
                  <a:tab pos="9139238" algn="l"/>
                  <a:tab pos="9612313" algn="l"/>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174625" algn="l"/>
                  <a:tab pos="644525" algn="l"/>
                  <a:tab pos="1116013" algn="l"/>
                  <a:tab pos="1589088" algn="l"/>
                  <a:tab pos="2060575" algn="l"/>
                  <a:tab pos="2532063" algn="l"/>
                  <a:tab pos="3005138" algn="l"/>
                  <a:tab pos="3476625" algn="l"/>
                  <a:tab pos="3948113" algn="l"/>
                  <a:tab pos="4419600" algn="l"/>
                  <a:tab pos="4892675" algn="l"/>
                  <a:tab pos="5364163" algn="l"/>
                  <a:tab pos="5835650" algn="l"/>
                  <a:tab pos="6308725" algn="l"/>
                  <a:tab pos="6780213" algn="l"/>
                  <a:tab pos="7251700" algn="l"/>
                  <a:tab pos="7723188" algn="l"/>
                  <a:tab pos="8196263" algn="l"/>
                  <a:tab pos="8667750" algn="l"/>
                  <a:tab pos="9139238" algn="l"/>
                  <a:tab pos="9612313" algn="l"/>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174625" algn="l"/>
                  <a:tab pos="644525" algn="l"/>
                  <a:tab pos="1116013" algn="l"/>
                  <a:tab pos="1589088" algn="l"/>
                  <a:tab pos="2060575" algn="l"/>
                  <a:tab pos="2532063" algn="l"/>
                  <a:tab pos="3005138" algn="l"/>
                  <a:tab pos="3476625" algn="l"/>
                  <a:tab pos="3948113" algn="l"/>
                  <a:tab pos="4419600" algn="l"/>
                  <a:tab pos="4892675" algn="l"/>
                  <a:tab pos="5364163" algn="l"/>
                  <a:tab pos="5835650" algn="l"/>
                  <a:tab pos="6308725" algn="l"/>
                  <a:tab pos="6780213" algn="l"/>
                  <a:tab pos="7251700" algn="l"/>
                  <a:tab pos="7723188" algn="l"/>
                  <a:tab pos="8196263" algn="l"/>
                  <a:tab pos="8667750" algn="l"/>
                  <a:tab pos="9139238" algn="l"/>
                  <a:tab pos="9612313" algn="l"/>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174625" algn="l"/>
                  <a:tab pos="644525" algn="l"/>
                  <a:tab pos="1116013" algn="l"/>
                  <a:tab pos="1589088" algn="l"/>
                  <a:tab pos="2060575" algn="l"/>
                  <a:tab pos="2532063" algn="l"/>
                  <a:tab pos="3005138" algn="l"/>
                  <a:tab pos="3476625" algn="l"/>
                  <a:tab pos="3948113" algn="l"/>
                  <a:tab pos="4419600" algn="l"/>
                  <a:tab pos="4892675" algn="l"/>
                  <a:tab pos="5364163" algn="l"/>
                  <a:tab pos="5835650" algn="l"/>
                  <a:tab pos="6308725" algn="l"/>
                  <a:tab pos="6780213" algn="l"/>
                  <a:tab pos="7251700" algn="l"/>
                  <a:tab pos="7723188" algn="l"/>
                  <a:tab pos="8196263" algn="l"/>
                  <a:tab pos="8667750" algn="l"/>
                  <a:tab pos="9139238" algn="l"/>
                  <a:tab pos="9612313" algn="l"/>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174625" algn="l"/>
                  <a:tab pos="644525" algn="l"/>
                  <a:tab pos="1116013" algn="l"/>
                  <a:tab pos="1589088" algn="l"/>
                  <a:tab pos="2060575" algn="l"/>
                  <a:tab pos="2532063" algn="l"/>
                  <a:tab pos="3005138" algn="l"/>
                  <a:tab pos="3476625" algn="l"/>
                  <a:tab pos="3948113" algn="l"/>
                  <a:tab pos="4419600" algn="l"/>
                  <a:tab pos="4892675" algn="l"/>
                  <a:tab pos="5364163" algn="l"/>
                  <a:tab pos="5835650" algn="l"/>
                  <a:tab pos="6308725" algn="l"/>
                  <a:tab pos="6780213" algn="l"/>
                  <a:tab pos="7251700" algn="l"/>
                  <a:tab pos="7723188" algn="l"/>
                  <a:tab pos="8196263" algn="l"/>
                  <a:tab pos="8667750" algn="l"/>
                  <a:tab pos="9139238" algn="l"/>
                  <a:tab pos="9612313" algn="l"/>
                </a:tabLst>
                <a:defRPr sz="2400">
                  <a:solidFill>
                    <a:schemeClr val="tx1"/>
                  </a:solidFill>
                  <a:latin typeface="Arial" charset="0"/>
                  <a:ea typeface="ＭＳ Ｐゴシック" charset="0"/>
                </a:defRPr>
              </a:lvl9pPr>
            </a:lstStyle>
            <a:p>
              <a:pPr eaLnBrk="1" hangingPunct="1">
                <a:spcBef>
                  <a:spcPts val="350"/>
                </a:spcBef>
              </a:pPr>
              <a:r>
                <a:rPr lang="en-GB" sz="2000" b="1" u="sng" dirty="0">
                  <a:solidFill>
                    <a:srgbClr val="FF0000"/>
                  </a:solidFill>
                  <a:latin typeface="+mn-lt"/>
                  <a:cs typeface="Arial Unicode MS" charset="0"/>
                </a:rPr>
                <a:t>Large </a:t>
              </a:r>
              <a:r>
                <a:rPr lang="en-GB" sz="2000" b="1" u="sng" dirty="0" err="1">
                  <a:solidFill>
                    <a:srgbClr val="FF0000"/>
                  </a:solidFill>
                  <a:latin typeface="+mn-lt"/>
                  <a:cs typeface="Arial Unicode MS" charset="0"/>
                </a:rPr>
                <a:t>Rapidiy</a:t>
              </a:r>
              <a:r>
                <a:rPr lang="en-GB" sz="2000" b="1" u="sng" dirty="0">
                  <a:solidFill>
                    <a:srgbClr val="FF0000"/>
                  </a:solidFill>
                  <a:latin typeface="+mn-lt"/>
                  <a:cs typeface="Arial Unicode MS" charset="0"/>
                </a:rPr>
                <a:t> Gap method</a:t>
              </a:r>
            </a:p>
            <a:p>
              <a:pPr algn="ctr" eaLnBrk="1" hangingPunct="1">
                <a:spcBef>
                  <a:spcPts val="350"/>
                </a:spcBef>
              </a:pPr>
              <a:endParaRPr lang="en-GB" sz="2000" b="1" u="sng" dirty="0">
                <a:solidFill>
                  <a:srgbClr val="CC0000"/>
                </a:solidFill>
                <a:latin typeface="+mn-lt"/>
                <a:cs typeface="Arial Unicode MS" charset="0"/>
              </a:endParaRPr>
            </a:p>
            <a:p>
              <a:pPr eaLnBrk="1" hangingPunct="1">
                <a:spcBef>
                  <a:spcPts val="313"/>
                </a:spcBef>
                <a:buClr>
                  <a:srgbClr val="003399"/>
                </a:buClr>
                <a:buFont typeface="Courier New" charset="0"/>
                <a:buChar char="o"/>
              </a:pPr>
              <a:r>
                <a:rPr lang="en-GB" sz="1600" b="1" i="1" dirty="0">
                  <a:solidFill>
                    <a:srgbClr val="003399"/>
                  </a:solidFill>
                  <a:latin typeface="+mn-lt"/>
                  <a:cs typeface="Arial Unicode MS" charset="0"/>
                </a:rPr>
                <a:t>X</a:t>
              </a:r>
              <a:r>
                <a:rPr lang="en-GB" sz="1600" b="1" dirty="0">
                  <a:solidFill>
                    <a:srgbClr val="003399"/>
                  </a:solidFill>
                  <a:latin typeface="+mn-lt"/>
                  <a:cs typeface="Arial Unicode MS" charset="0"/>
                </a:rPr>
                <a:t> system and e’ measured</a:t>
              </a:r>
            </a:p>
            <a:p>
              <a:pPr eaLnBrk="1" hangingPunct="1">
                <a:spcBef>
                  <a:spcPts val="313"/>
                </a:spcBef>
                <a:buClr>
                  <a:srgbClr val="003399"/>
                </a:buClr>
                <a:buFont typeface="Courier New" charset="0"/>
                <a:buChar char="o"/>
              </a:pPr>
              <a:r>
                <a:rPr lang="en-GB" sz="1600" b="1" dirty="0">
                  <a:solidFill>
                    <a:srgbClr val="003399"/>
                  </a:solidFill>
                  <a:latin typeface="+mn-lt"/>
                  <a:cs typeface="Arial" charset="0"/>
                </a:rPr>
                <a:t>Proton dissociation background</a:t>
              </a:r>
            </a:p>
            <a:p>
              <a:pPr eaLnBrk="1" hangingPunct="1">
                <a:spcBef>
                  <a:spcPts val="313"/>
                </a:spcBef>
                <a:buClr>
                  <a:srgbClr val="003399"/>
                </a:buClr>
                <a:buFont typeface="Courier New" charset="0"/>
                <a:buChar char="o"/>
              </a:pPr>
              <a:r>
                <a:rPr lang="en-GB" sz="1600" b="1" dirty="0">
                  <a:solidFill>
                    <a:srgbClr val="003399"/>
                  </a:solidFill>
                  <a:latin typeface="+mn-lt"/>
                  <a:cs typeface="Arial Unicode MS" charset="0"/>
                </a:rPr>
                <a:t>High acceptance</a:t>
              </a:r>
            </a:p>
          </p:txBody>
        </p:sp>
        <p:grpSp>
          <p:nvGrpSpPr>
            <p:cNvPr id="27663" name="Group 14"/>
            <p:cNvGrpSpPr>
              <a:grpSpLocks/>
            </p:cNvGrpSpPr>
            <p:nvPr/>
          </p:nvGrpSpPr>
          <p:grpSpPr bwMode="auto">
            <a:xfrm>
              <a:off x="4467085" y="3740517"/>
              <a:ext cx="2531692" cy="2195155"/>
              <a:chOff x="2969" y="2403"/>
              <a:chExt cx="1507" cy="1329"/>
            </a:xfrm>
          </p:grpSpPr>
          <p:pic>
            <p:nvPicPr>
              <p:cNvPr id="27664" name="Picture 15"/>
              <p:cNvPicPr>
                <a:picLocks noChangeAspect="1" noChangeArrowheads="1"/>
              </p:cNvPicPr>
              <p:nvPr/>
            </p:nvPicPr>
            <p:blipFill>
              <a:blip r:embed="rId6">
                <a:extLst>
                  <a:ext uri="{28A0092B-C50C-407E-A947-70E740481C1C}">
                    <a14:useLocalDpi xmlns:a14="http://schemas.microsoft.com/office/drawing/2010/main" val="0"/>
                  </a:ext>
                </a:extLst>
              </a:blip>
              <a:srcRect l="9052" t="56993" r="40498" b="8786"/>
              <a:stretch>
                <a:fillRect/>
              </a:stretch>
            </p:blipFill>
            <p:spPr bwMode="auto">
              <a:xfrm>
                <a:off x="2986" y="2503"/>
                <a:ext cx="1209" cy="1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27665" name="Rectangle 16"/>
              <p:cNvSpPr>
                <a:spLocks noChangeArrowheads="1"/>
              </p:cNvSpPr>
              <p:nvPr/>
            </p:nvSpPr>
            <p:spPr bwMode="auto">
              <a:xfrm>
                <a:off x="4213" y="3487"/>
                <a:ext cx="100" cy="105"/>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charset="0"/>
                </a:endParaRPr>
              </a:p>
            </p:txBody>
          </p:sp>
          <p:sp>
            <p:nvSpPr>
              <p:cNvPr id="27666" name="Rectangle 17"/>
              <p:cNvSpPr>
                <a:spLocks noChangeArrowheads="1"/>
              </p:cNvSpPr>
              <p:nvPr/>
            </p:nvSpPr>
            <p:spPr bwMode="auto">
              <a:xfrm>
                <a:off x="4105" y="3626"/>
                <a:ext cx="99" cy="106"/>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charset="0"/>
                </a:endParaRPr>
              </a:p>
            </p:txBody>
          </p:sp>
          <p:sp>
            <p:nvSpPr>
              <p:cNvPr id="27667" name="Rectangle 18"/>
              <p:cNvSpPr>
                <a:spLocks noChangeArrowheads="1"/>
              </p:cNvSpPr>
              <p:nvPr/>
            </p:nvSpPr>
            <p:spPr bwMode="auto">
              <a:xfrm>
                <a:off x="3970" y="3514"/>
                <a:ext cx="451" cy="105"/>
              </a:xfrm>
              <a:prstGeom prst="rect">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atin typeface="Calibri" charset="0"/>
                </a:endParaRPr>
              </a:p>
            </p:txBody>
          </p:sp>
          <p:sp>
            <p:nvSpPr>
              <p:cNvPr id="27668" name="Line 19"/>
              <p:cNvSpPr>
                <a:spLocks noChangeShapeType="1"/>
              </p:cNvSpPr>
              <p:nvPr/>
            </p:nvSpPr>
            <p:spPr bwMode="auto">
              <a:xfrm>
                <a:off x="3968" y="3603"/>
                <a:ext cx="377" cy="6"/>
              </a:xfrm>
              <a:prstGeom prst="line">
                <a:avLst/>
              </a:prstGeom>
              <a:noFill/>
              <a:ln w="255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7669" name="Line 20"/>
              <p:cNvSpPr>
                <a:spLocks noChangeShapeType="1"/>
              </p:cNvSpPr>
              <p:nvPr/>
            </p:nvSpPr>
            <p:spPr bwMode="auto">
              <a:xfrm>
                <a:off x="3969" y="3613"/>
                <a:ext cx="466" cy="99"/>
              </a:xfrm>
              <a:prstGeom prst="line">
                <a:avLst/>
              </a:prstGeom>
              <a:noFill/>
              <a:ln w="255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7670" name="Line 21"/>
              <p:cNvSpPr>
                <a:spLocks noChangeShapeType="1"/>
              </p:cNvSpPr>
              <p:nvPr/>
            </p:nvSpPr>
            <p:spPr bwMode="auto">
              <a:xfrm flipV="1">
                <a:off x="4019" y="3577"/>
                <a:ext cx="303" cy="37"/>
              </a:xfrm>
              <a:prstGeom prst="line">
                <a:avLst/>
              </a:prstGeom>
              <a:noFill/>
              <a:ln w="255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7671" name="Line 22"/>
              <p:cNvSpPr>
                <a:spLocks noChangeShapeType="1"/>
              </p:cNvSpPr>
              <p:nvPr/>
            </p:nvSpPr>
            <p:spPr bwMode="auto">
              <a:xfrm>
                <a:off x="3993" y="3607"/>
                <a:ext cx="422" cy="60"/>
              </a:xfrm>
              <a:prstGeom prst="line">
                <a:avLst/>
              </a:prstGeom>
              <a:noFill/>
              <a:ln w="255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7672" name="Line 23"/>
              <p:cNvSpPr>
                <a:spLocks noChangeShapeType="1"/>
              </p:cNvSpPr>
              <p:nvPr/>
            </p:nvSpPr>
            <p:spPr bwMode="auto">
              <a:xfrm flipV="1">
                <a:off x="3950" y="3531"/>
                <a:ext cx="471" cy="80"/>
              </a:xfrm>
              <a:prstGeom prst="line">
                <a:avLst/>
              </a:prstGeom>
              <a:noFill/>
              <a:ln w="25560">
                <a:solidFill>
                  <a:srgbClr val="000000"/>
                </a:solidFill>
                <a:miter lim="800000"/>
                <a:headEnd/>
                <a:tailEnd/>
              </a:ln>
              <a:extLst>
                <a:ext uri="{909E8E84-426E-40dd-AFC4-6F175D3DCCD1}">
                  <a14:hiddenFill xmlns:a14="http://schemas.microsoft.com/office/drawing/2010/main">
                    <a:noFill/>
                  </a14:hiddenFill>
                </a:ext>
              </a:extLst>
            </p:spPr>
            <p:txBody>
              <a:bodyPr/>
              <a:lstStyle/>
              <a:p>
                <a:endParaRPr lang="en-US"/>
              </a:p>
            </p:txBody>
          </p:sp>
          <p:sp>
            <p:nvSpPr>
              <p:cNvPr id="27673" name="Text Box 24"/>
              <p:cNvSpPr txBox="1">
                <a:spLocks noChangeArrowheads="1"/>
              </p:cNvSpPr>
              <p:nvPr/>
            </p:nvSpPr>
            <p:spPr bwMode="auto">
              <a:xfrm>
                <a:off x="4192" y="3292"/>
                <a:ext cx="284" cy="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cs typeface="ＭＳ Ｐゴシック" charset="0"/>
                  </a:defRPr>
                </a:lvl1pPr>
                <a:lvl2pPr marL="37931725" indent="-37474525"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2pPr>
                <a:lvl3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3pPr>
                <a:lvl4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4pPr>
                <a:lvl5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9pPr>
              </a:lstStyle>
              <a:p>
                <a:pPr algn="ctr" eaLnBrk="1" hangingPunct="1">
                  <a:spcBef>
                    <a:spcPts val="1188"/>
                  </a:spcBef>
                </a:pPr>
                <a:r>
                  <a:rPr lang="en-GB" sz="1800">
                    <a:solidFill>
                      <a:srgbClr val="000000"/>
                    </a:solidFill>
                    <a:latin typeface="Arial Unicode MS" charset="0"/>
                    <a:cs typeface="Arial Unicode MS" charset="0"/>
                  </a:rPr>
                  <a:t>M</a:t>
                </a:r>
                <a:r>
                  <a:rPr lang="en-GB" sz="1800" baseline="-25000">
                    <a:solidFill>
                      <a:srgbClr val="000000"/>
                    </a:solidFill>
                    <a:latin typeface="Arial Unicode MS" charset="0"/>
                    <a:cs typeface="Arial Unicode MS" charset="0"/>
                  </a:rPr>
                  <a:t>Y</a:t>
                </a:r>
              </a:p>
            </p:txBody>
          </p:sp>
          <p:sp>
            <p:nvSpPr>
              <p:cNvPr id="27674" name="AutoShape 25"/>
              <p:cNvSpPr>
                <a:spLocks/>
              </p:cNvSpPr>
              <p:nvPr/>
            </p:nvSpPr>
            <p:spPr bwMode="auto">
              <a:xfrm rot="10740000" flipV="1">
                <a:off x="3248" y="2701"/>
                <a:ext cx="167" cy="94"/>
              </a:xfrm>
              <a:custGeom>
                <a:avLst/>
                <a:gdLst>
                  <a:gd name="T0" fmla="*/ 0 w 21600"/>
                  <a:gd name="T1" fmla="*/ 0 h 21600"/>
                  <a:gd name="T2" fmla="*/ 709 w 21600"/>
                  <a:gd name="T3" fmla="*/ 0 h 21600"/>
                  <a:gd name="T4" fmla="*/ 0 w 21600"/>
                  <a:gd name="T5" fmla="*/ 0 h 21600"/>
                  <a:gd name="T6" fmla="*/ 0 w 21600"/>
                  <a:gd name="T7" fmla="*/ 0 h 21600"/>
                  <a:gd name="T8" fmla="*/ 0 w 21600"/>
                  <a:gd name="T9" fmla="*/ -20336 h 21600"/>
                  <a:gd name="T10" fmla="*/ 0 w 21600"/>
                  <a:gd name="T11" fmla="*/ 0 h 21600"/>
                  <a:gd name="T12" fmla="*/ 0 60000 65536"/>
                  <a:gd name="T13" fmla="*/ 0 60000 65536"/>
                  <a:gd name="T14" fmla="*/ 0 60000 65536"/>
                  <a:gd name="T15" fmla="*/ 0 60000 65536"/>
                  <a:gd name="T16" fmla="*/ 0 60000 65536"/>
                  <a:gd name="T17" fmla="*/ 0 60000 65536"/>
                  <a:gd name="T18" fmla="*/ 259 w 21600"/>
                  <a:gd name="T19" fmla="*/ 0 h 21600"/>
                  <a:gd name="T20" fmla="*/ 21600 w 21600"/>
                  <a:gd name="T21" fmla="*/ 11030 h 21600"/>
                </a:gdLst>
                <a:ahLst/>
                <a:cxnLst>
                  <a:cxn ang="T12">
                    <a:pos x="T0" y="T1"/>
                  </a:cxn>
                  <a:cxn ang="T13">
                    <a:pos x="T2" y="T3"/>
                  </a:cxn>
                  <a:cxn ang="T14">
                    <a:pos x="T4" y="T5"/>
                  </a:cxn>
                  <a:cxn ang="T15">
                    <a:pos x="T6" y="T7"/>
                  </a:cxn>
                  <a:cxn ang="T16">
                    <a:pos x="T8" y="T9"/>
                  </a:cxn>
                  <a:cxn ang="T17">
                    <a:pos x="T10" y="T11"/>
                  </a:cxn>
                </a:cxnLst>
                <a:rect l="T18" t="T19" r="T20" b="T21"/>
                <a:pathLst>
                  <a:path w="21600" h="21600" stroke="0">
                    <a:moveTo>
                      <a:pt x="267" y="8412"/>
                    </a:moveTo>
                    <a:cubicBezTo>
                      <a:pt x="1382" y="3492"/>
                      <a:pt x="5755" y="-1"/>
                      <a:pt x="10800" y="-1"/>
                    </a:cubicBezTo>
                    <a:cubicBezTo>
                      <a:pt x="16764" y="0"/>
                      <a:pt x="21600" y="4835"/>
                      <a:pt x="21600" y="10800"/>
                    </a:cubicBezTo>
                    <a:cubicBezTo>
                      <a:pt x="21600" y="10908"/>
                      <a:pt x="21598" y="11016"/>
                      <a:pt x="21595" y="11124"/>
                    </a:cubicBezTo>
                    <a:lnTo>
                      <a:pt x="10800" y="10800"/>
                    </a:lnTo>
                    <a:close/>
                  </a:path>
                  <a:path w="21600" h="21600" fill="none">
                    <a:moveTo>
                      <a:pt x="267" y="8412"/>
                    </a:moveTo>
                    <a:cubicBezTo>
                      <a:pt x="1382" y="3492"/>
                      <a:pt x="5755" y="-1"/>
                      <a:pt x="10800" y="-1"/>
                    </a:cubicBezTo>
                    <a:cubicBezTo>
                      <a:pt x="16764" y="0"/>
                      <a:pt x="21600" y="4835"/>
                      <a:pt x="21600" y="10800"/>
                    </a:cubicBezTo>
                    <a:cubicBezTo>
                      <a:pt x="21600" y="10908"/>
                      <a:pt x="21598" y="11016"/>
                      <a:pt x="21595" y="11124"/>
                    </a:cubicBezTo>
                  </a:path>
                </a:pathLst>
              </a:custGeom>
              <a:noFill/>
              <a:ln w="9360">
                <a:solidFill>
                  <a:srgbClr val="003399"/>
                </a:solidFill>
                <a:miter lim="800000"/>
                <a:headEnd type="triangl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latin typeface="Calibri" charset="0"/>
                </a:endParaRPr>
              </a:p>
            </p:txBody>
          </p:sp>
          <p:sp>
            <p:nvSpPr>
              <p:cNvPr id="27675" name="Text Box 26"/>
              <p:cNvSpPr txBox="1">
                <a:spLocks noChangeArrowheads="1"/>
              </p:cNvSpPr>
              <p:nvPr/>
            </p:nvSpPr>
            <p:spPr bwMode="auto">
              <a:xfrm>
                <a:off x="3215" y="2403"/>
                <a:ext cx="345" cy="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90000" tIns="46800" rIns="90000" bIns="46800">
                <a:spAutoFit/>
              </a:bodyPr>
              <a:lstStyle>
                <a:lvl1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cs typeface="ＭＳ Ｐゴシック" charset="0"/>
                  </a:defRPr>
                </a:lvl1pPr>
                <a:lvl2pPr marL="37931725" indent="-37474525"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2pPr>
                <a:lvl3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3pPr>
                <a:lvl4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4pPr>
                <a:lvl5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9pPr>
              </a:lstStyle>
              <a:p>
                <a:pPr eaLnBrk="1" hangingPunct="1"/>
                <a:r>
                  <a:rPr lang="en-GB" sz="2500" i="1">
                    <a:solidFill>
                      <a:srgbClr val="333399"/>
                    </a:solidFill>
                    <a:latin typeface="Times New Roman" charset="0"/>
                    <a:cs typeface="Arial Unicode MS" charset="0"/>
                  </a:rPr>
                  <a:t>Q</a:t>
                </a:r>
                <a:r>
                  <a:rPr lang="en-GB" sz="2500" i="1" baseline="30000">
                    <a:solidFill>
                      <a:srgbClr val="333399"/>
                    </a:solidFill>
                    <a:latin typeface="Times New Roman" charset="0"/>
                    <a:cs typeface="Arial Unicode MS" charset="0"/>
                  </a:rPr>
                  <a:t>2</a:t>
                </a:r>
              </a:p>
            </p:txBody>
          </p:sp>
          <p:sp>
            <p:nvSpPr>
              <p:cNvPr id="27676" name="Text Box 28"/>
              <p:cNvSpPr txBox="1">
                <a:spLocks noChangeArrowheads="1"/>
              </p:cNvSpPr>
              <p:nvPr/>
            </p:nvSpPr>
            <p:spPr bwMode="auto">
              <a:xfrm>
                <a:off x="2969" y="3011"/>
                <a:ext cx="233" cy="4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90000" tIns="46800" rIns="90000" bIns="46800">
                <a:spAutoFit/>
              </a:bodyPr>
              <a:lstStyle>
                <a:lvl1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cs typeface="ＭＳ Ｐゴシック" charset="0"/>
                  </a:defRPr>
                </a:lvl1pPr>
                <a:lvl2pPr marL="37931725" indent="-37474525"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2pPr>
                <a:lvl3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3pPr>
                <a:lvl4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4pPr>
                <a:lvl5pPr eaLnBrk="0" hangingPunct="0">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5pPr>
                <a:lvl6pPr marL="4572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6pPr>
                <a:lvl7pPr marL="9144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7pPr>
                <a:lvl8pPr marL="13716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8pPr>
                <a:lvl9pPr marL="1828800" eaLnBrk="0" fontAlgn="base" hangingPunct="0">
                  <a:spcBef>
                    <a:spcPct val="0"/>
                  </a:spcBef>
                  <a:spcAft>
                    <a:spcPct val="0"/>
                  </a:spcAft>
                  <a:tabLst>
                    <a:tab pos="0" algn="l"/>
                    <a:tab pos="469900" algn="l"/>
                    <a:tab pos="941388" algn="l"/>
                    <a:tab pos="1412875" algn="l"/>
                    <a:tab pos="1885950" algn="l"/>
                    <a:tab pos="2357438" algn="l"/>
                    <a:tab pos="2828925" algn="l"/>
                    <a:tab pos="3300413" algn="l"/>
                    <a:tab pos="3773488" algn="l"/>
                    <a:tab pos="4244975" algn="l"/>
                    <a:tab pos="4716463" algn="l"/>
                    <a:tab pos="5189538" algn="l"/>
                    <a:tab pos="5661025" algn="l"/>
                    <a:tab pos="6132513" algn="l"/>
                    <a:tab pos="6605588" algn="l"/>
                    <a:tab pos="7077075" algn="l"/>
                    <a:tab pos="7548563" algn="l"/>
                    <a:tab pos="8020050" algn="l"/>
                    <a:tab pos="8493125" algn="l"/>
                    <a:tab pos="8964613" algn="l"/>
                    <a:tab pos="9436100" algn="l"/>
                  </a:tabLst>
                  <a:defRPr sz="2400">
                    <a:solidFill>
                      <a:schemeClr val="tx1"/>
                    </a:solidFill>
                    <a:latin typeface="Arial" charset="0"/>
                    <a:ea typeface="ＭＳ Ｐゴシック" charset="0"/>
                  </a:defRPr>
                </a:lvl9pPr>
              </a:lstStyle>
              <a:p>
                <a:pPr algn="ctr" eaLnBrk="1" hangingPunct="1">
                  <a:spcBef>
                    <a:spcPts val="1313"/>
                  </a:spcBef>
                </a:pPr>
                <a:r>
                  <a:rPr lang="en-GB" sz="2100">
                    <a:solidFill>
                      <a:srgbClr val="333399"/>
                    </a:solidFill>
                    <a:latin typeface="Times New Roman" charset="0"/>
                    <a:cs typeface="Arial Unicode MS" charset="0"/>
                  </a:rPr>
                  <a:t>W</a:t>
                </a:r>
              </a:p>
            </p:txBody>
          </p:sp>
        </p:grpSp>
      </p:grpSp>
      <p:sp>
        <p:nvSpPr>
          <p:cNvPr id="66" name="TextBox 65"/>
          <p:cNvSpPr txBox="1">
            <a:spLocks noChangeArrowheads="1"/>
          </p:cNvSpPr>
          <p:nvPr/>
        </p:nvSpPr>
        <p:spPr bwMode="auto">
          <a:xfrm>
            <a:off x="1630363" y="798513"/>
            <a:ext cx="61769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b="1">
                <a:solidFill>
                  <a:srgbClr val="0000FF"/>
                </a:solidFill>
                <a:latin typeface="Comic Sans MS" charset="0"/>
                <a:cs typeface="Comic Sans MS" charset="0"/>
              </a:rPr>
              <a:t>How can we select events: two methods</a:t>
            </a:r>
          </a:p>
        </p:txBody>
      </p:sp>
      <p:sp>
        <p:nvSpPr>
          <p:cNvPr id="67" name="TextBox 66"/>
          <p:cNvSpPr txBox="1">
            <a:spLocks noChangeArrowheads="1"/>
          </p:cNvSpPr>
          <p:nvPr/>
        </p:nvSpPr>
        <p:spPr bwMode="auto">
          <a:xfrm>
            <a:off x="6740525" y="1661064"/>
            <a:ext cx="235267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dirty="0">
                <a:solidFill>
                  <a:srgbClr val="FF0000"/>
                </a:solidFill>
                <a:latin typeface="Copperplate Gothic Bold" charset="0"/>
                <a:cs typeface="Copperplate Gothic Bold" charset="0"/>
              </a:rPr>
              <a:t>Need for </a:t>
            </a:r>
          </a:p>
          <a:p>
            <a:pPr algn="ctr" eaLnBrk="1" hangingPunct="1"/>
            <a:r>
              <a:rPr lang="en-US" sz="1800" b="1" dirty="0">
                <a:solidFill>
                  <a:srgbClr val="FF0000"/>
                </a:solidFill>
                <a:latin typeface="Copperplate Gothic Bold" charset="0"/>
                <a:cs typeface="Copperplate Gothic Bold" charset="0"/>
              </a:rPr>
              <a:t>roman </a:t>
            </a:r>
            <a:r>
              <a:rPr lang="en-US" sz="1800" b="1" dirty="0" smtClean="0">
                <a:solidFill>
                  <a:srgbClr val="FF0000"/>
                </a:solidFill>
                <a:latin typeface="Copperplate Gothic Bold" charset="0"/>
                <a:cs typeface="Copperplate Gothic Bold" charset="0"/>
              </a:rPr>
              <a:t>pot spectrometer</a:t>
            </a:r>
          </a:p>
          <a:p>
            <a:pPr algn="ctr" eaLnBrk="1" hangingPunct="1"/>
            <a:r>
              <a:rPr lang="en-US" sz="1800" dirty="0" smtClean="0">
                <a:solidFill>
                  <a:srgbClr val="FF0000"/>
                </a:solidFill>
                <a:latin typeface="Copperplate Gothic Bold" charset="0"/>
                <a:cs typeface="Copperplate Gothic Bold" charset="0"/>
              </a:rPr>
              <a:t>AND</a:t>
            </a:r>
          </a:p>
          <a:p>
            <a:pPr algn="ctr" eaLnBrk="1" hangingPunct="1"/>
            <a:r>
              <a:rPr lang="en-US" sz="1800" b="1" dirty="0" smtClean="0">
                <a:solidFill>
                  <a:srgbClr val="FF0000"/>
                </a:solidFill>
                <a:latin typeface="Copperplate Gothic Bold" charset="0"/>
                <a:cs typeface="Copperplate Gothic Bold" charset="0"/>
              </a:rPr>
              <a:t>ZDC</a:t>
            </a:r>
            <a:endParaRPr lang="en-US" sz="1800" b="1" dirty="0">
              <a:solidFill>
                <a:srgbClr val="FF0000"/>
              </a:solidFill>
              <a:latin typeface="Copperplate Gothic Bold" charset="0"/>
              <a:cs typeface="Copperplate Gothic Bold" charset="0"/>
            </a:endParaRPr>
          </a:p>
        </p:txBody>
      </p:sp>
      <p:sp>
        <p:nvSpPr>
          <p:cNvPr id="68" name="TextBox 67"/>
          <p:cNvSpPr txBox="1">
            <a:spLocks noChangeArrowheads="1"/>
          </p:cNvSpPr>
          <p:nvPr/>
        </p:nvSpPr>
        <p:spPr bwMode="auto">
          <a:xfrm>
            <a:off x="6611938" y="4219575"/>
            <a:ext cx="235267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a:solidFill>
                  <a:srgbClr val="FF0000"/>
                </a:solidFill>
                <a:latin typeface="Copperplate Gothic Bold" charset="0"/>
                <a:cs typeface="Copperplate Gothic Bold" charset="0"/>
              </a:rPr>
              <a:t>Need for </a:t>
            </a:r>
          </a:p>
          <a:p>
            <a:pPr algn="ctr" eaLnBrk="1" hangingPunct="1"/>
            <a:r>
              <a:rPr lang="en-US" sz="1800" b="1">
                <a:solidFill>
                  <a:srgbClr val="FF0000"/>
                </a:solidFill>
                <a:latin typeface="Copperplate Gothic Bold" charset="0"/>
                <a:cs typeface="Copperplate Gothic Bold" charset="0"/>
              </a:rPr>
              <a:t>Hcal in the forward region</a:t>
            </a:r>
          </a:p>
        </p:txBody>
      </p:sp>
      <p:sp>
        <p:nvSpPr>
          <p:cNvPr id="4" name="Date Placeholder 3"/>
          <p:cNvSpPr>
            <a:spLocks noGrp="1"/>
          </p:cNvSpPr>
          <p:nvPr>
            <p:ph type="dt" sz="half" idx="10"/>
          </p:nvPr>
        </p:nvSpPr>
        <p:spPr/>
        <p:txBody>
          <a:bodyPr/>
          <a:lstStyle/>
          <a:p>
            <a:r>
              <a:rPr lang="en-US" altLang="ja-JP" smtClean="0"/>
              <a:t>E.C. Aschenauer</a:t>
            </a:r>
            <a:endParaRPr lang="en-US" altLang="ja-JP"/>
          </a:p>
        </p:txBody>
      </p:sp>
      <p:sp>
        <p:nvSpPr>
          <p:cNvPr id="5" name="Footer Placeholder 4"/>
          <p:cNvSpPr>
            <a:spLocks noGrp="1"/>
          </p:cNvSpPr>
          <p:nvPr>
            <p:ph type="ftr" sz="quarter" idx="11"/>
          </p:nvPr>
        </p:nvSpPr>
        <p:spPr/>
        <p:txBody>
          <a:bodyPr/>
          <a:lstStyle/>
          <a:p>
            <a:r>
              <a:rPr lang="en-US" altLang="ja-JP" smtClean="0"/>
              <a:t>DIS-2013, Marseille</a:t>
            </a:r>
            <a:endParaRPr lang="en-US" altLang="ja-JP"/>
          </a:p>
        </p:txBody>
      </p:sp>
    </p:spTree>
    <p:extLst>
      <p:ext uri="{BB962C8B-B14F-4D97-AF65-F5344CB8AC3E}">
        <p14:creationId xmlns:p14="http://schemas.microsoft.com/office/powerpoint/2010/main" val="316708553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DVCS Kinematics</a:t>
            </a:r>
            <a:endParaRPr lang="en-US" dirty="0"/>
          </a:p>
        </p:txBody>
      </p:sp>
      <p:sp>
        <p:nvSpPr>
          <p:cNvPr id="2" name="Date Placeholder 1"/>
          <p:cNvSpPr>
            <a:spLocks noGrp="1"/>
          </p:cNvSpPr>
          <p:nvPr>
            <p:ph type="dt" sz="half" idx="10"/>
          </p:nvPr>
        </p:nvSpPr>
        <p:spPr/>
        <p:txBody>
          <a:bodyPr/>
          <a:lstStyle/>
          <a:p>
            <a:pPr>
              <a:defRPr/>
            </a:pPr>
            <a:r>
              <a:rPr lang="en-US" smtClean="0"/>
              <a:t>E.C. Aschenauer</a:t>
            </a:r>
            <a:endParaRPr lang="en-US"/>
          </a:p>
        </p:txBody>
      </p:sp>
      <p:sp>
        <p:nvSpPr>
          <p:cNvPr id="3" name="Footer Placeholder 2"/>
          <p:cNvSpPr>
            <a:spLocks noGrp="1"/>
          </p:cNvSpPr>
          <p:nvPr>
            <p:ph type="ftr" sz="quarter" idx="11"/>
          </p:nvPr>
        </p:nvSpPr>
        <p:spPr/>
        <p:txBody>
          <a:bodyPr/>
          <a:lstStyle/>
          <a:p>
            <a:pPr>
              <a:defRPr/>
            </a:pPr>
            <a:r>
              <a:rPr lang="en-US" smtClean="0"/>
              <a:t>DIS-2013, Marseille</a:t>
            </a:r>
            <a:endParaRPr lang="en-US"/>
          </a:p>
        </p:txBody>
      </p:sp>
      <p:sp>
        <p:nvSpPr>
          <p:cNvPr id="4" name="Slide Number Placeholder 3"/>
          <p:cNvSpPr>
            <a:spLocks noGrp="1"/>
          </p:cNvSpPr>
          <p:nvPr>
            <p:ph type="sldNum" sz="quarter" idx="12"/>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2C95D283-4BEC-5943-8C48-CB9BA3BC0E03}" type="slidenum">
              <a:rPr lang="en-US" sz="1200">
                <a:solidFill>
                  <a:srgbClr val="898989"/>
                </a:solidFill>
                <a:latin typeface="Calibri" charset="0"/>
              </a:rPr>
              <a:pPr eaLnBrk="1" hangingPunct="1"/>
              <a:t>17</a:t>
            </a:fld>
            <a:endParaRPr lang="en-US" sz="1200">
              <a:solidFill>
                <a:srgbClr val="898989"/>
              </a:solidFill>
              <a:latin typeface="Calibri" charset="0"/>
            </a:endParaRPr>
          </a:p>
        </p:txBody>
      </p:sp>
      <p:sp>
        <p:nvSpPr>
          <p:cNvPr id="23" name="TextBox 22"/>
          <p:cNvSpPr txBox="1">
            <a:spLocks noChangeArrowheads="1"/>
          </p:cNvSpPr>
          <p:nvPr/>
        </p:nvSpPr>
        <p:spPr bwMode="auto">
          <a:xfrm>
            <a:off x="414866" y="609595"/>
            <a:ext cx="4114792"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800" b="1" dirty="0">
                <a:solidFill>
                  <a:srgbClr val="0000FF"/>
                </a:solidFill>
                <a:latin typeface="+mn-lt"/>
              </a:rPr>
              <a:t>leading protons are never </a:t>
            </a:r>
            <a:endParaRPr lang="en-US" sz="1800" b="1" dirty="0" smtClean="0">
              <a:solidFill>
                <a:srgbClr val="0000FF"/>
              </a:solidFill>
              <a:latin typeface="+mn-lt"/>
            </a:endParaRPr>
          </a:p>
          <a:p>
            <a:pPr algn="ctr" eaLnBrk="1" hangingPunct="1"/>
            <a:r>
              <a:rPr lang="en-US" sz="1800" b="1" dirty="0" smtClean="0">
                <a:solidFill>
                  <a:srgbClr val="0000FF"/>
                </a:solidFill>
                <a:latin typeface="+mn-lt"/>
              </a:rPr>
              <a:t>in </a:t>
            </a:r>
            <a:r>
              <a:rPr lang="en-US" sz="1800" b="1" dirty="0">
                <a:solidFill>
                  <a:srgbClr val="0000FF"/>
                </a:solidFill>
                <a:latin typeface="+mn-lt"/>
              </a:rPr>
              <a:t>the main detector acceptance at </a:t>
            </a:r>
          </a:p>
          <a:p>
            <a:pPr algn="ctr" eaLnBrk="1" hangingPunct="1"/>
            <a:r>
              <a:rPr lang="en-US" sz="1800" b="1" dirty="0">
                <a:solidFill>
                  <a:srgbClr val="0000FF"/>
                </a:solidFill>
                <a:latin typeface="+mn-lt"/>
              </a:rPr>
              <a:t>EIC (stage 1 </a:t>
            </a:r>
            <a:r>
              <a:rPr lang="en-US" sz="1800" b="1" dirty="0" smtClean="0">
                <a:solidFill>
                  <a:srgbClr val="0000FF"/>
                </a:solidFill>
                <a:latin typeface="+mn-lt"/>
              </a:rPr>
              <a:t>and 2</a:t>
            </a:r>
            <a:r>
              <a:rPr lang="en-US" sz="1800" b="1" dirty="0">
                <a:solidFill>
                  <a:srgbClr val="0000FF"/>
                </a:solidFill>
                <a:latin typeface="+mn-lt"/>
              </a:rPr>
              <a:t>)</a:t>
            </a:r>
          </a:p>
        </p:txBody>
      </p:sp>
      <p:grpSp>
        <p:nvGrpSpPr>
          <p:cNvPr id="29711" name="Group 24"/>
          <p:cNvGrpSpPr>
            <a:grpSpLocks/>
          </p:cNvGrpSpPr>
          <p:nvPr/>
        </p:nvGrpSpPr>
        <p:grpSpPr bwMode="auto">
          <a:xfrm>
            <a:off x="121180" y="1420269"/>
            <a:ext cx="4854575" cy="3224213"/>
            <a:chOff x="138415" y="793518"/>
            <a:chExt cx="4853970" cy="3224484"/>
          </a:xfrm>
        </p:grpSpPr>
        <p:pic>
          <p:nvPicPr>
            <p:cNvPr id="29712" name="Picture 6" descr="excl.proton-angle_vs_momentum_for_three_energie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8415" y="793518"/>
              <a:ext cx="4853970" cy="3224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9" name="Straight Connector 8"/>
            <p:cNvCxnSpPr/>
            <p:nvPr/>
          </p:nvCxnSpPr>
          <p:spPr>
            <a:xfrm>
              <a:off x="495557" y="1922326"/>
              <a:ext cx="4000001" cy="25402"/>
            </a:xfrm>
            <a:prstGeom prst="line">
              <a:avLst/>
            </a:prstGeom>
            <a:ln w="31750">
              <a:solidFill>
                <a:srgbClr val="FF0000"/>
              </a:solidFill>
              <a:prstDash val="dash"/>
            </a:ln>
            <a:effectLst/>
          </p:spPr>
          <p:style>
            <a:lnRef idx="2">
              <a:schemeClr val="accent1"/>
            </a:lnRef>
            <a:fillRef idx="0">
              <a:schemeClr val="accent1"/>
            </a:fillRef>
            <a:effectRef idx="1">
              <a:schemeClr val="accent1"/>
            </a:effectRef>
            <a:fontRef idx="minor">
              <a:schemeClr val="tx1"/>
            </a:fontRef>
          </p:style>
        </p:cxnSp>
        <p:sp>
          <p:nvSpPr>
            <p:cNvPr id="29714" name="TextBox 23"/>
            <p:cNvSpPr txBox="1">
              <a:spLocks noChangeArrowheads="1"/>
            </p:cNvSpPr>
            <p:nvPr/>
          </p:nvSpPr>
          <p:spPr bwMode="auto">
            <a:xfrm>
              <a:off x="1739900" y="1604962"/>
              <a:ext cx="2751332" cy="369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i="1" dirty="0" err="1" smtClean="0">
                  <a:solidFill>
                    <a:srgbClr val="FF0000"/>
                  </a:solidFill>
                  <a:latin typeface="Calibri" charset="0"/>
                </a:rPr>
                <a:t>eRHIC</a:t>
              </a:r>
              <a:r>
                <a:rPr lang="en-US" sz="1800" i="1" dirty="0" smtClean="0">
                  <a:solidFill>
                    <a:srgbClr val="FF0000"/>
                  </a:solidFill>
                  <a:latin typeface="Calibri" charset="0"/>
                </a:rPr>
                <a:t> </a:t>
              </a:r>
              <a:r>
                <a:rPr lang="en-US" sz="1800" i="1" dirty="0">
                  <a:solidFill>
                    <a:srgbClr val="FF0000"/>
                  </a:solidFill>
                  <a:latin typeface="Calibri" charset="0"/>
                </a:rPr>
                <a:t>detector acceptance</a:t>
              </a:r>
            </a:p>
          </p:txBody>
        </p:sp>
      </p:grpSp>
      <p:pic>
        <p:nvPicPr>
          <p:cNvPr id="6" name="Picture 5" descr="RapidityVsE-DVCS.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9004" y="3740302"/>
            <a:ext cx="4453466" cy="2897804"/>
          </a:xfrm>
          <a:prstGeom prst="rect">
            <a:avLst/>
          </a:prstGeom>
        </p:spPr>
      </p:pic>
      <p:sp>
        <p:nvSpPr>
          <p:cNvPr id="24" name="TextBox 23"/>
          <p:cNvSpPr txBox="1"/>
          <p:nvPr/>
        </p:nvSpPr>
        <p:spPr>
          <a:xfrm>
            <a:off x="5113866" y="3340099"/>
            <a:ext cx="3878690" cy="307777"/>
          </a:xfrm>
          <a:prstGeom prst="rect">
            <a:avLst/>
          </a:prstGeom>
          <a:noFill/>
        </p:spPr>
        <p:txBody>
          <a:bodyPr wrap="none" rtlCol="0">
            <a:spAutoFit/>
          </a:bodyPr>
          <a:lstStyle/>
          <a:p>
            <a:r>
              <a:rPr lang="en-US" sz="1400" dirty="0" smtClean="0"/>
              <a:t>Cuts: Q</a:t>
            </a:r>
            <a:r>
              <a:rPr lang="en-US" sz="1400" baseline="30000" dirty="0" smtClean="0"/>
              <a:t>2</a:t>
            </a:r>
            <a:r>
              <a:rPr lang="en-US" sz="1400" dirty="0" smtClean="0"/>
              <a:t>&gt;1 </a:t>
            </a:r>
            <a:r>
              <a:rPr lang="en-US" sz="1400" dirty="0" err="1" smtClean="0"/>
              <a:t>GeV</a:t>
            </a:r>
            <a:r>
              <a:rPr lang="en-US" sz="1400" dirty="0" smtClean="0"/>
              <a:t>, 0.01&lt;y&lt;0.95, </a:t>
            </a:r>
            <a:r>
              <a:rPr lang="en-US" sz="1400" dirty="0" err="1" smtClean="0"/>
              <a:t>E</a:t>
            </a:r>
            <a:r>
              <a:rPr lang="en-US" sz="1400" baseline="-25000" dirty="0" err="1" smtClean="0">
                <a:latin typeface="Symbol" charset="2"/>
                <a:cs typeface="Symbol" charset="2"/>
              </a:rPr>
              <a:t>g</a:t>
            </a:r>
            <a:r>
              <a:rPr lang="en-US" sz="1400" dirty="0" smtClean="0"/>
              <a:t>&gt;1 </a:t>
            </a:r>
            <a:r>
              <a:rPr lang="en-US" sz="1400" dirty="0" err="1" smtClean="0"/>
              <a:t>GeV</a:t>
            </a:r>
            <a:endParaRPr lang="en-US" sz="1400" dirty="0"/>
          </a:p>
        </p:txBody>
      </p:sp>
      <p:sp>
        <p:nvSpPr>
          <p:cNvPr id="25" name="TextBox 24"/>
          <p:cNvSpPr txBox="1"/>
          <p:nvPr/>
        </p:nvSpPr>
        <p:spPr>
          <a:xfrm>
            <a:off x="390208" y="4850958"/>
            <a:ext cx="4334640" cy="1323439"/>
          </a:xfrm>
          <a:prstGeom prst="rect">
            <a:avLst/>
          </a:prstGeom>
          <a:noFill/>
        </p:spPr>
        <p:txBody>
          <a:bodyPr wrap="none" rtlCol="0">
            <a:spAutoFit/>
          </a:bodyPr>
          <a:lstStyle/>
          <a:p>
            <a:r>
              <a:rPr lang="en-US" sz="1600" dirty="0" smtClean="0"/>
              <a:t>Increasing Hadron Beam Energy: </a:t>
            </a:r>
          </a:p>
          <a:p>
            <a:r>
              <a:rPr lang="en-US" sz="1600" dirty="0" smtClean="0"/>
              <a:t>influences max. photon energy at fixed </a:t>
            </a:r>
            <a:r>
              <a:rPr lang="en-US" sz="1600" dirty="0" smtClean="0">
                <a:latin typeface="Symbol" charset="2"/>
                <a:cs typeface="Symbol" charset="2"/>
              </a:rPr>
              <a:t>h</a:t>
            </a:r>
          </a:p>
          <a:p>
            <a:r>
              <a:rPr lang="en-US" sz="1600" dirty="0" smtClean="0"/>
              <a:t>Increasing 30 </a:t>
            </a:r>
            <a:r>
              <a:rPr lang="en-US" sz="1600" dirty="0" err="1" smtClean="0"/>
              <a:t>GeV</a:t>
            </a:r>
            <a:r>
              <a:rPr lang="en-US" sz="1600" dirty="0" smtClean="0"/>
              <a:t> &lt; √s &lt; 170 </a:t>
            </a:r>
            <a:r>
              <a:rPr lang="en-US" sz="1600" dirty="0" err="1" smtClean="0"/>
              <a:t>GeV</a:t>
            </a:r>
            <a:r>
              <a:rPr lang="en-US" sz="1600" dirty="0" smtClean="0"/>
              <a:t> </a:t>
            </a:r>
          </a:p>
          <a:p>
            <a:pPr marL="285750" indent="-285750">
              <a:buFont typeface="Wingdings" charset="0"/>
              <a:buChar char="à"/>
            </a:pPr>
            <a:r>
              <a:rPr lang="en-US" sz="1600" dirty="0" smtClean="0">
                <a:sym typeface="Wingdings"/>
              </a:rPr>
              <a:t>photons are boosted from symmetric</a:t>
            </a:r>
          </a:p>
          <a:p>
            <a:r>
              <a:rPr lang="en-US" sz="1600" dirty="0">
                <a:sym typeface="Wingdings"/>
              </a:rPr>
              <a:t> </a:t>
            </a:r>
            <a:r>
              <a:rPr lang="en-US" sz="1600" dirty="0" smtClean="0">
                <a:sym typeface="Wingdings"/>
              </a:rPr>
              <a:t>  to negative </a:t>
            </a:r>
            <a:r>
              <a:rPr lang="en-US" sz="1600" dirty="0" err="1" smtClean="0">
                <a:sym typeface="Wingdings"/>
              </a:rPr>
              <a:t>rapidities</a:t>
            </a:r>
            <a:endParaRPr lang="en-US" sz="1600" dirty="0" smtClean="0">
              <a:sym typeface="Wingdings"/>
            </a:endParaRPr>
          </a:p>
        </p:txBody>
      </p:sp>
      <p:sp>
        <p:nvSpPr>
          <p:cNvPr id="7" name="TextBox 6"/>
          <p:cNvSpPr txBox="1"/>
          <p:nvPr/>
        </p:nvSpPr>
        <p:spPr>
          <a:xfrm>
            <a:off x="6223001" y="3005666"/>
            <a:ext cx="1880067" cy="369332"/>
          </a:xfrm>
          <a:prstGeom prst="rect">
            <a:avLst/>
          </a:prstGeom>
          <a:noFill/>
        </p:spPr>
        <p:txBody>
          <a:bodyPr wrap="none" rtlCol="0">
            <a:spAutoFit/>
          </a:bodyPr>
          <a:lstStyle/>
          <a:p>
            <a:r>
              <a:rPr lang="en-US" dirty="0" smtClean="0"/>
              <a:t>DVCS - photon</a:t>
            </a:r>
            <a:endParaRPr lang="en-US" dirty="0"/>
          </a:p>
        </p:txBody>
      </p:sp>
      <p:grpSp>
        <p:nvGrpSpPr>
          <p:cNvPr id="19" name="Group 18"/>
          <p:cNvGrpSpPr/>
          <p:nvPr/>
        </p:nvGrpSpPr>
        <p:grpSpPr>
          <a:xfrm>
            <a:off x="5130801" y="891116"/>
            <a:ext cx="3640662" cy="1661587"/>
            <a:chOff x="4775200" y="609052"/>
            <a:chExt cx="4343097" cy="2332152"/>
          </a:xfrm>
        </p:grpSpPr>
        <p:grpSp>
          <p:nvGrpSpPr>
            <p:cNvPr id="20" name="Group 19"/>
            <p:cNvGrpSpPr/>
            <p:nvPr/>
          </p:nvGrpSpPr>
          <p:grpSpPr>
            <a:xfrm>
              <a:off x="4775200" y="609052"/>
              <a:ext cx="4343097" cy="2100616"/>
              <a:chOff x="158750" y="982320"/>
              <a:chExt cx="4343097" cy="2100616"/>
            </a:xfrm>
          </p:grpSpPr>
          <p:grpSp>
            <p:nvGrpSpPr>
              <p:cNvPr id="26" name="Group 159"/>
              <p:cNvGrpSpPr>
                <a:grpSpLocks noChangeAspect="1"/>
              </p:cNvGrpSpPr>
              <p:nvPr/>
            </p:nvGrpSpPr>
            <p:grpSpPr bwMode="auto">
              <a:xfrm rot="-2865258">
                <a:off x="1467654" y="1456538"/>
                <a:ext cx="128587" cy="546105"/>
                <a:chOff x="1324" y="1002"/>
                <a:chExt cx="146" cy="462"/>
              </a:xfrm>
            </p:grpSpPr>
            <p:sp>
              <p:nvSpPr>
                <p:cNvPr id="66" name="Freeform 160"/>
                <p:cNvSpPr>
                  <a:spLocks noChangeAspect="1"/>
                </p:cNvSpPr>
                <p:nvPr/>
              </p:nvSpPr>
              <p:spPr bwMode="auto">
                <a:xfrm>
                  <a:off x="1326" y="1002"/>
                  <a:ext cx="143" cy="75"/>
                </a:xfrm>
                <a:custGeom>
                  <a:avLst/>
                  <a:gdLst/>
                  <a:ahLst/>
                  <a:cxnLst>
                    <a:cxn ang="0">
                      <a:pos x="0" y="0"/>
                    </a:cxn>
                    <a:cxn ang="0">
                      <a:pos x="0" y="4"/>
                    </a:cxn>
                    <a:cxn ang="0">
                      <a:pos x="4" y="7"/>
                    </a:cxn>
                    <a:cxn ang="0">
                      <a:pos x="8" y="9"/>
                    </a:cxn>
                    <a:cxn ang="0">
                      <a:pos x="12" y="11"/>
                    </a:cxn>
                    <a:cxn ang="0">
                      <a:pos x="129" y="58"/>
                    </a:cxn>
                    <a:cxn ang="0">
                      <a:pos x="135" y="60"/>
                    </a:cxn>
                    <a:cxn ang="0">
                      <a:pos x="139" y="63"/>
                    </a:cxn>
                    <a:cxn ang="0">
                      <a:pos x="142" y="65"/>
                    </a:cxn>
                    <a:cxn ang="0">
                      <a:pos x="141" y="69"/>
                    </a:cxn>
                    <a:cxn ang="0">
                      <a:pos x="141" y="71"/>
                    </a:cxn>
                    <a:cxn ang="0">
                      <a:pos x="138" y="74"/>
                    </a:cxn>
                    <a:cxn ang="0">
                      <a:pos x="11" y="60"/>
                    </a:cxn>
                    <a:cxn ang="0">
                      <a:pos x="10" y="61"/>
                    </a:cxn>
                    <a:cxn ang="0">
                      <a:pos x="4" y="59"/>
                    </a:cxn>
                    <a:cxn ang="0">
                      <a:pos x="4" y="60"/>
                    </a:cxn>
                    <a:cxn ang="0">
                      <a:pos x="2" y="62"/>
                    </a:cxn>
                    <a:cxn ang="0">
                      <a:pos x="0" y="65"/>
                    </a:cxn>
                  </a:cxnLst>
                  <a:rect l="0" t="0" r="r" b="b"/>
                  <a:pathLst>
                    <a:path w="143" h="75">
                      <a:moveTo>
                        <a:pt x="0" y="0"/>
                      </a:moveTo>
                      <a:lnTo>
                        <a:pt x="0" y="4"/>
                      </a:lnTo>
                      <a:lnTo>
                        <a:pt x="4" y="7"/>
                      </a:lnTo>
                      <a:lnTo>
                        <a:pt x="8" y="9"/>
                      </a:lnTo>
                      <a:lnTo>
                        <a:pt x="12" y="11"/>
                      </a:lnTo>
                      <a:lnTo>
                        <a:pt x="129" y="58"/>
                      </a:lnTo>
                      <a:lnTo>
                        <a:pt x="135" y="60"/>
                      </a:lnTo>
                      <a:lnTo>
                        <a:pt x="139" y="63"/>
                      </a:lnTo>
                      <a:lnTo>
                        <a:pt x="142" y="65"/>
                      </a:lnTo>
                      <a:lnTo>
                        <a:pt x="141" y="69"/>
                      </a:lnTo>
                      <a:lnTo>
                        <a:pt x="141" y="71"/>
                      </a:lnTo>
                      <a:lnTo>
                        <a:pt x="138" y="74"/>
                      </a:lnTo>
                      <a:lnTo>
                        <a:pt x="11" y="60"/>
                      </a:lnTo>
                      <a:lnTo>
                        <a:pt x="10" y="61"/>
                      </a:lnTo>
                      <a:lnTo>
                        <a:pt x="4" y="59"/>
                      </a:lnTo>
                      <a:lnTo>
                        <a:pt x="4" y="60"/>
                      </a:lnTo>
                      <a:lnTo>
                        <a:pt x="2" y="62"/>
                      </a:lnTo>
                      <a:lnTo>
                        <a:pt x="0" y="65"/>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67" name="Freeform 161"/>
                <p:cNvSpPr>
                  <a:spLocks noChangeAspect="1"/>
                </p:cNvSpPr>
                <p:nvPr/>
              </p:nvSpPr>
              <p:spPr bwMode="auto">
                <a:xfrm>
                  <a:off x="1324" y="1069"/>
                  <a:ext cx="143" cy="72"/>
                </a:xfrm>
                <a:custGeom>
                  <a:avLst/>
                  <a:gdLst/>
                  <a:ahLst/>
                  <a:cxnLst>
                    <a:cxn ang="0">
                      <a:pos x="0" y="0"/>
                    </a:cxn>
                    <a:cxn ang="0">
                      <a:pos x="1" y="2"/>
                    </a:cxn>
                    <a:cxn ang="0">
                      <a:pos x="4" y="4"/>
                    </a:cxn>
                    <a:cxn ang="0">
                      <a:pos x="6" y="6"/>
                    </a:cxn>
                    <a:cxn ang="0">
                      <a:pos x="10" y="7"/>
                    </a:cxn>
                    <a:cxn ang="0">
                      <a:pos x="133" y="57"/>
                    </a:cxn>
                    <a:cxn ang="0">
                      <a:pos x="137" y="61"/>
                    </a:cxn>
                    <a:cxn ang="0">
                      <a:pos x="140" y="61"/>
                    </a:cxn>
                    <a:cxn ang="0">
                      <a:pos x="141" y="65"/>
                    </a:cxn>
                    <a:cxn ang="0">
                      <a:pos x="141" y="66"/>
                    </a:cxn>
                    <a:cxn ang="0">
                      <a:pos x="142" y="71"/>
                    </a:cxn>
                    <a:cxn ang="0">
                      <a:pos x="137" y="71"/>
                    </a:cxn>
                    <a:cxn ang="0">
                      <a:pos x="12" y="59"/>
                    </a:cxn>
                    <a:cxn ang="0">
                      <a:pos x="7" y="59"/>
                    </a:cxn>
                    <a:cxn ang="0">
                      <a:pos x="6" y="59"/>
                    </a:cxn>
                    <a:cxn ang="0">
                      <a:pos x="4" y="59"/>
                    </a:cxn>
                    <a:cxn ang="0">
                      <a:pos x="1" y="59"/>
                    </a:cxn>
                    <a:cxn ang="0">
                      <a:pos x="0" y="61"/>
                    </a:cxn>
                  </a:cxnLst>
                  <a:rect l="0" t="0" r="r" b="b"/>
                  <a:pathLst>
                    <a:path w="143" h="72">
                      <a:moveTo>
                        <a:pt x="0" y="0"/>
                      </a:moveTo>
                      <a:lnTo>
                        <a:pt x="1" y="2"/>
                      </a:lnTo>
                      <a:lnTo>
                        <a:pt x="4" y="4"/>
                      </a:lnTo>
                      <a:lnTo>
                        <a:pt x="6" y="6"/>
                      </a:lnTo>
                      <a:lnTo>
                        <a:pt x="10" y="7"/>
                      </a:lnTo>
                      <a:lnTo>
                        <a:pt x="133" y="57"/>
                      </a:lnTo>
                      <a:lnTo>
                        <a:pt x="137" y="61"/>
                      </a:lnTo>
                      <a:lnTo>
                        <a:pt x="140" y="61"/>
                      </a:lnTo>
                      <a:lnTo>
                        <a:pt x="141" y="65"/>
                      </a:lnTo>
                      <a:lnTo>
                        <a:pt x="141" y="66"/>
                      </a:lnTo>
                      <a:lnTo>
                        <a:pt x="142" y="71"/>
                      </a:lnTo>
                      <a:lnTo>
                        <a:pt x="137" y="71"/>
                      </a:lnTo>
                      <a:lnTo>
                        <a:pt x="12" y="59"/>
                      </a:lnTo>
                      <a:lnTo>
                        <a:pt x="7" y="59"/>
                      </a:lnTo>
                      <a:lnTo>
                        <a:pt x="6" y="59"/>
                      </a:lnTo>
                      <a:lnTo>
                        <a:pt x="4" y="59"/>
                      </a:lnTo>
                      <a:lnTo>
                        <a:pt x="1" y="59"/>
                      </a:lnTo>
                      <a:lnTo>
                        <a:pt x="0" y="61"/>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68" name="Freeform 162"/>
                <p:cNvSpPr>
                  <a:spLocks noChangeAspect="1"/>
                </p:cNvSpPr>
                <p:nvPr/>
              </p:nvSpPr>
              <p:spPr bwMode="auto">
                <a:xfrm>
                  <a:off x="1326" y="1131"/>
                  <a:ext cx="144" cy="76"/>
                </a:xfrm>
                <a:custGeom>
                  <a:avLst/>
                  <a:gdLst/>
                  <a:ahLst/>
                  <a:cxnLst>
                    <a:cxn ang="0">
                      <a:pos x="0" y="0"/>
                    </a:cxn>
                    <a:cxn ang="0">
                      <a:pos x="0" y="3"/>
                    </a:cxn>
                    <a:cxn ang="0">
                      <a:pos x="2" y="7"/>
                    </a:cxn>
                    <a:cxn ang="0">
                      <a:pos x="7" y="9"/>
                    </a:cxn>
                    <a:cxn ang="0">
                      <a:pos x="10" y="11"/>
                    </a:cxn>
                    <a:cxn ang="0">
                      <a:pos x="133" y="59"/>
                    </a:cxn>
                    <a:cxn ang="0">
                      <a:pos x="136" y="63"/>
                    </a:cxn>
                    <a:cxn ang="0">
                      <a:pos x="139" y="65"/>
                    </a:cxn>
                    <a:cxn ang="0">
                      <a:pos x="143" y="67"/>
                    </a:cxn>
                    <a:cxn ang="0">
                      <a:pos x="143" y="71"/>
                    </a:cxn>
                    <a:cxn ang="0">
                      <a:pos x="141" y="74"/>
                    </a:cxn>
                    <a:cxn ang="0">
                      <a:pos x="138" y="75"/>
                    </a:cxn>
                    <a:cxn ang="0">
                      <a:pos x="9" y="63"/>
                    </a:cxn>
                    <a:cxn ang="0">
                      <a:pos x="6" y="62"/>
                    </a:cxn>
                    <a:cxn ang="0">
                      <a:pos x="6" y="63"/>
                    </a:cxn>
                    <a:cxn ang="0">
                      <a:pos x="3" y="62"/>
                    </a:cxn>
                    <a:cxn ang="0">
                      <a:pos x="0" y="64"/>
                    </a:cxn>
                    <a:cxn ang="0">
                      <a:pos x="0" y="66"/>
                    </a:cxn>
                  </a:cxnLst>
                  <a:rect l="0" t="0" r="r" b="b"/>
                  <a:pathLst>
                    <a:path w="144" h="76">
                      <a:moveTo>
                        <a:pt x="0" y="0"/>
                      </a:moveTo>
                      <a:lnTo>
                        <a:pt x="0" y="3"/>
                      </a:lnTo>
                      <a:lnTo>
                        <a:pt x="2" y="7"/>
                      </a:lnTo>
                      <a:lnTo>
                        <a:pt x="7" y="9"/>
                      </a:lnTo>
                      <a:lnTo>
                        <a:pt x="10" y="11"/>
                      </a:lnTo>
                      <a:lnTo>
                        <a:pt x="133" y="59"/>
                      </a:lnTo>
                      <a:lnTo>
                        <a:pt x="136" y="63"/>
                      </a:lnTo>
                      <a:lnTo>
                        <a:pt x="139" y="65"/>
                      </a:lnTo>
                      <a:lnTo>
                        <a:pt x="143" y="67"/>
                      </a:lnTo>
                      <a:lnTo>
                        <a:pt x="143" y="71"/>
                      </a:lnTo>
                      <a:lnTo>
                        <a:pt x="141" y="74"/>
                      </a:lnTo>
                      <a:lnTo>
                        <a:pt x="138" y="75"/>
                      </a:lnTo>
                      <a:lnTo>
                        <a:pt x="9" y="63"/>
                      </a:lnTo>
                      <a:lnTo>
                        <a:pt x="6" y="62"/>
                      </a:lnTo>
                      <a:lnTo>
                        <a:pt x="6" y="63"/>
                      </a:lnTo>
                      <a:lnTo>
                        <a:pt x="3" y="62"/>
                      </a:lnTo>
                      <a:lnTo>
                        <a:pt x="0" y="64"/>
                      </a:lnTo>
                      <a:lnTo>
                        <a:pt x="0" y="66"/>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69" name="Freeform 163"/>
                <p:cNvSpPr>
                  <a:spLocks noChangeAspect="1"/>
                </p:cNvSpPr>
                <p:nvPr/>
              </p:nvSpPr>
              <p:spPr bwMode="auto">
                <a:xfrm>
                  <a:off x="1325" y="1202"/>
                  <a:ext cx="144" cy="70"/>
                </a:xfrm>
                <a:custGeom>
                  <a:avLst/>
                  <a:gdLst/>
                  <a:ahLst/>
                  <a:cxnLst>
                    <a:cxn ang="0">
                      <a:pos x="0" y="0"/>
                    </a:cxn>
                    <a:cxn ang="0">
                      <a:pos x="0" y="0"/>
                    </a:cxn>
                    <a:cxn ang="0">
                      <a:pos x="4" y="4"/>
                    </a:cxn>
                    <a:cxn ang="0">
                      <a:pos x="6" y="6"/>
                    </a:cxn>
                    <a:cxn ang="0">
                      <a:pos x="11" y="7"/>
                    </a:cxn>
                    <a:cxn ang="0">
                      <a:pos x="131" y="54"/>
                    </a:cxn>
                    <a:cxn ang="0">
                      <a:pos x="136" y="58"/>
                    </a:cxn>
                    <a:cxn ang="0">
                      <a:pos x="139" y="59"/>
                    </a:cxn>
                    <a:cxn ang="0">
                      <a:pos x="143" y="63"/>
                    </a:cxn>
                    <a:cxn ang="0">
                      <a:pos x="143" y="66"/>
                    </a:cxn>
                    <a:cxn ang="0">
                      <a:pos x="140" y="69"/>
                    </a:cxn>
                    <a:cxn ang="0">
                      <a:pos x="138" y="69"/>
                    </a:cxn>
                    <a:cxn ang="0">
                      <a:pos x="11" y="57"/>
                    </a:cxn>
                    <a:cxn ang="0">
                      <a:pos x="7" y="58"/>
                    </a:cxn>
                    <a:cxn ang="0">
                      <a:pos x="4" y="57"/>
                    </a:cxn>
                    <a:cxn ang="0">
                      <a:pos x="1" y="57"/>
                    </a:cxn>
                    <a:cxn ang="0">
                      <a:pos x="1" y="59"/>
                    </a:cxn>
                    <a:cxn ang="0">
                      <a:pos x="0" y="62"/>
                    </a:cxn>
                  </a:cxnLst>
                  <a:rect l="0" t="0" r="r" b="b"/>
                  <a:pathLst>
                    <a:path w="144" h="70">
                      <a:moveTo>
                        <a:pt x="0" y="0"/>
                      </a:moveTo>
                      <a:lnTo>
                        <a:pt x="0" y="0"/>
                      </a:lnTo>
                      <a:lnTo>
                        <a:pt x="4" y="4"/>
                      </a:lnTo>
                      <a:lnTo>
                        <a:pt x="6" y="6"/>
                      </a:lnTo>
                      <a:lnTo>
                        <a:pt x="11" y="7"/>
                      </a:lnTo>
                      <a:lnTo>
                        <a:pt x="131" y="54"/>
                      </a:lnTo>
                      <a:lnTo>
                        <a:pt x="136" y="58"/>
                      </a:lnTo>
                      <a:lnTo>
                        <a:pt x="139" y="59"/>
                      </a:lnTo>
                      <a:lnTo>
                        <a:pt x="143" y="63"/>
                      </a:lnTo>
                      <a:lnTo>
                        <a:pt x="143" y="66"/>
                      </a:lnTo>
                      <a:lnTo>
                        <a:pt x="140" y="69"/>
                      </a:lnTo>
                      <a:lnTo>
                        <a:pt x="138" y="69"/>
                      </a:lnTo>
                      <a:lnTo>
                        <a:pt x="11" y="57"/>
                      </a:lnTo>
                      <a:lnTo>
                        <a:pt x="7" y="58"/>
                      </a:lnTo>
                      <a:lnTo>
                        <a:pt x="4" y="57"/>
                      </a:lnTo>
                      <a:lnTo>
                        <a:pt x="1" y="57"/>
                      </a:lnTo>
                      <a:lnTo>
                        <a:pt x="1" y="59"/>
                      </a:lnTo>
                      <a:lnTo>
                        <a:pt x="0" y="62"/>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70" name="Freeform 164"/>
                <p:cNvSpPr>
                  <a:spLocks noChangeAspect="1"/>
                </p:cNvSpPr>
                <p:nvPr/>
              </p:nvSpPr>
              <p:spPr bwMode="auto">
                <a:xfrm>
                  <a:off x="1327" y="1260"/>
                  <a:ext cx="142" cy="76"/>
                </a:xfrm>
                <a:custGeom>
                  <a:avLst/>
                  <a:gdLst/>
                  <a:ahLst/>
                  <a:cxnLst>
                    <a:cxn ang="0">
                      <a:pos x="0" y="0"/>
                    </a:cxn>
                    <a:cxn ang="0">
                      <a:pos x="0" y="4"/>
                    </a:cxn>
                    <a:cxn ang="0">
                      <a:pos x="3" y="7"/>
                    </a:cxn>
                    <a:cxn ang="0">
                      <a:pos x="6" y="8"/>
                    </a:cxn>
                    <a:cxn ang="0">
                      <a:pos x="11" y="11"/>
                    </a:cxn>
                    <a:cxn ang="0">
                      <a:pos x="132" y="61"/>
                    </a:cxn>
                    <a:cxn ang="0">
                      <a:pos x="137" y="64"/>
                    </a:cxn>
                    <a:cxn ang="0">
                      <a:pos x="137" y="65"/>
                    </a:cxn>
                    <a:cxn ang="0">
                      <a:pos x="140" y="68"/>
                    </a:cxn>
                    <a:cxn ang="0">
                      <a:pos x="141" y="71"/>
                    </a:cxn>
                    <a:cxn ang="0">
                      <a:pos x="139" y="74"/>
                    </a:cxn>
                    <a:cxn ang="0">
                      <a:pos x="136" y="75"/>
                    </a:cxn>
                    <a:cxn ang="0">
                      <a:pos x="11" y="62"/>
                    </a:cxn>
                    <a:cxn ang="0">
                      <a:pos x="8" y="62"/>
                    </a:cxn>
                    <a:cxn ang="0">
                      <a:pos x="6" y="62"/>
                    </a:cxn>
                    <a:cxn ang="0">
                      <a:pos x="4" y="62"/>
                    </a:cxn>
                    <a:cxn ang="0">
                      <a:pos x="2" y="63"/>
                    </a:cxn>
                    <a:cxn ang="0">
                      <a:pos x="2" y="66"/>
                    </a:cxn>
                  </a:cxnLst>
                  <a:rect l="0" t="0" r="r" b="b"/>
                  <a:pathLst>
                    <a:path w="142" h="76">
                      <a:moveTo>
                        <a:pt x="0" y="0"/>
                      </a:moveTo>
                      <a:lnTo>
                        <a:pt x="0" y="4"/>
                      </a:lnTo>
                      <a:lnTo>
                        <a:pt x="3" y="7"/>
                      </a:lnTo>
                      <a:lnTo>
                        <a:pt x="6" y="8"/>
                      </a:lnTo>
                      <a:lnTo>
                        <a:pt x="11" y="11"/>
                      </a:lnTo>
                      <a:lnTo>
                        <a:pt x="132" y="61"/>
                      </a:lnTo>
                      <a:lnTo>
                        <a:pt x="137" y="64"/>
                      </a:lnTo>
                      <a:lnTo>
                        <a:pt x="137" y="65"/>
                      </a:lnTo>
                      <a:lnTo>
                        <a:pt x="140" y="68"/>
                      </a:lnTo>
                      <a:lnTo>
                        <a:pt x="141" y="71"/>
                      </a:lnTo>
                      <a:lnTo>
                        <a:pt x="139" y="74"/>
                      </a:lnTo>
                      <a:lnTo>
                        <a:pt x="136" y="75"/>
                      </a:lnTo>
                      <a:lnTo>
                        <a:pt x="11" y="62"/>
                      </a:lnTo>
                      <a:lnTo>
                        <a:pt x="8" y="62"/>
                      </a:lnTo>
                      <a:lnTo>
                        <a:pt x="6" y="62"/>
                      </a:lnTo>
                      <a:lnTo>
                        <a:pt x="4" y="62"/>
                      </a:lnTo>
                      <a:lnTo>
                        <a:pt x="2" y="63"/>
                      </a:lnTo>
                      <a:lnTo>
                        <a:pt x="2" y="66"/>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71" name="Freeform 165"/>
                <p:cNvSpPr>
                  <a:spLocks noChangeAspect="1"/>
                </p:cNvSpPr>
                <p:nvPr/>
              </p:nvSpPr>
              <p:spPr bwMode="auto">
                <a:xfrm>
                  <a:off x="1326" y="1328"/>
                  <a:ext cx="142" cy="74"/>
                </a:xfrm>
                <a:custGeom>
                  <a:avLst/>
                  <a:gdLst/>
                  <a:ahLst/>
                  <a:cxnLst>
                    <a:cxn ang="0">
                      <a:pos x="0" y="0"/>
                    </a:cxn>
                    <a:cxn ang="0">
                      <a:pos x="2" y="2"/>
                    </a:cxn>
                    <a:cxn ang="0">
                      <a:pos x="4" y="4"/>
                    </a:cxn>
                    <a:cxn ang="0">
                      <a:pos x="4" y="5"/>
                    </a:cxn>
                    <a:cxn ang="0">
                      <a:pos x="10" y="8"/>
                    </a:cxn>
                    <a:cxn ang="0">
                      <a:pos x="129" y="57"/>
                    </a:cxn>
                    <a:cxn ang="0">
                      <a:pos x="136" y="59"/>
                    </a:cxn>
                    <a:cxn ang="0">
                      <a:pos x="138" y="62"/>
                    </a:cxn>
                    <a:cxn ang="0">
                      <a:pos x="139" y="66"/>
                    </a:cxn>
                    <a:cxn ang="0">
                      <a:pos x="141" y="68"/>
                    </a:cxn>
                    <a:cxn ang="0">
                      <a:pos x="140" y="70"/>
                    </a:cxn>
                    <a:cxn ang="0">
                      <a:pos x="136" y="73"/>
                    </a:cxn>
                    <a:cxn ang="0">
                      <a:pos x="12" y="59"/>
                    </a:cxn>
                    <a:cxn ang="0">
                      <a:pos x="8" y="59"/>
                    </a:cxn>
                    <a:cxn ang="0">
                      <a:pos x="4" y="59"/>
                    </a:cxn>
                    <a:cxn ang="0">
                      <a:pos x="3" y="59"/>
                    </a:cxn>
                    <a:cxn ang="0">
                      <a:pos x="3" y="61"/>
                    </a:cxn>
                    <a:cxn ang="0">
                      <a:pos x="2" y="64"/>
                    </a:cxn>
                  </a:cxnLst>
                  <a:rect l="0" t="0" r="r" b="b"/>
                  <a:pathLst>
                    <a:path w="142" h="74">
                      <a:moveTo>
                        <a:pt x="0" y="0"/>
                      </a:moveTo>
                      <a:lnTo>
                        <a:pt x="2" y="2"/>
                      </a:lnTo>
                      <a:lnTo>
                        <a:pt x="4" y="4"/>
                      </a:lnTo>
                      <a:lnTo>
                        <a:pt x="4" y="5"/>
                      </a:lnTo>
                      <a:lnTo>
                        <a:pt x="10" y="8"/>
                      </a:lnTo>
                      <a:lnTo>
                        <a:pt x="129" y="57"/>
                      </a:lnTo>
                      <a:lnTo>
                        <a:pt x="136" y="59"/>
                      </a:lnTo>
                      <a:lnTo>
                        <a:pt x="138" y="62"/>
                      </a:lnTo>
                      <a:lnTo>
                        <a:pt x="139" y="66"/>
                      </a:lnTo>
                      <a:lnTo>
                        <a:pt x="141" y="68"/>
                      </a:lnTo>
                      <a:lnTo>
                        <a:pt x="140" y="70"/>
                      </a:lnTo>
                      <a:lnTo>
                        <a:pt x="136" y="73"/>
                      </a:lnTo>
                      <a:lnTo>
                        <a:pt x="12" y="59"/>
                      </a:lnTo>
                      <a:lnTo>
                        <a:pt x="8" y="59"/>
                      </a:lnTo>
                      <a:lnTo>
                        <a:pt x="4" y="59"/>
                      </a:lnTo>
                      <a:lnTo>
                        <a:pt x="3" y="59"/>
                      </a:lnTo>
                      <a:lnTo>
                        <a:pt x="3" y="61"/>
                      </a:lnTo>
                      <a:lnTo>
                        <a:pt x="2" y="64"/>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sp>
              <p:nvSpPr>
                <p:cNvPr id="72" name="Freeform 166"/>
                <p:cNvSpPr>
                  <a:spLocks noChangeAspect="1"/>
                </p:cNvSpPr>
                <p:nvPr/>
              </p:nvSpPr>
              <p:spPr bwMode="auto">
                <a:xfrm>
                  <a:off x="1326" y="1391"/>
                  <a:ext cx="142" cy="73"/>
                </a:xfrm>
                <a:custGeom>
                  <a:avLst/>
                  <a:gdLst/>
                  <a:ahLst/>
                  <a:cxnLst>
                    <a:cxn ang="0">
                      <a:pos x="0" y="0"/>
                    </a:cxn>
                    <a:cxn ang="0">
                      <a:pos x="0" y="3"/>
                    </a:cxn>
                    <a:cxn ang="0">
                      <a:pos x="1" y="7"/>
                    </a:cxn>
                    <a:cxn ang="0">
                      <a:pos x="5" y="9"/>
                    </a:cxn>
                    <a:cxn ang="0">
                      <a:pos x="11" y="10"/>
                    </a:cxn>
                    <a:cxn ang="0">
                      <a:pos x="129" y="59"/>
                    </a:cxn>
                    <a:cxn ang="0">
                      <a:pos x="137" y="61"/>
                    </a:cxn>
                    <a:cxn ang="0">
                      <a:pos x="138" y="63"/>
                    </a:cxn>
                    <a:cxn ang="0">
                      <a:pos x="141" y="67"/>
                    </a:cxn>
                    <a:cxn ang="0">
                      <a:pos x="141" y="69"/>
                    </a:cxn>
                    <a:cxn ang="0">
                      <a:pos x="140" y="72"/>
                    </a:cxn>
                    <a:cxn ang="0">
                      <a:pos x="135" y="72"/>
                    </a:cxn>
                    <a:cxn ang="0">
                      <a:pos x="73" y="65"/>
                    </a:cxn>
                  </a:cxnLst>
                  <a:rect l="0" t="0" r="r" b="b"/>
                  <a:pathLst>
                    <a:path w="142" h="73">
                      <a:moveTo>
                        <a:pt x="0" y="0"/>
                      </a:moveTo>
                      <a:lnTo>
                        <a:pt x="0" y="3"/>
                      </a:lnTo>
                      <a:lnTo>
                        <a:pt x="1" y="7"/>
                      </a:lnTo>
                      <a:lnTo>
                        <a:pt x="5" y="9"/>
                      </a:lnTo>
                      <a:lnTo>
                        <a:pt x="11" y="10"/>
                      </a:lnTo>
                      <a:lnTo>
                        <a:pt x="129" y="59"/>
                      </a:lnTo>
                      <a:lnTo>
                        <a:pt x="137" y="61"/>
                      </a:lnTo>
                      <a:lnTo>
                        <a:pt x="138" y="63"/>
                      </a:lnTo>
                      <a:lnTo>
                        <a:pt x="141" y="67"/>
                      </a:lnTo>
                      <a:lnTo>
                        <a:pt x="141" y="69"/>
                      </a:lnTo>
                      <a:lnTo>
                        <a:pt x="140" y="72"/>
                      </a:lnTo>
                      <a:lnTo>
                        <a:pt x="135" y="72"/>
                      </a:lnTo>
                      <a:lnTo>
                        <a:pt x="73" y="65"/>
                      </a:lnTo>
                    </a:path>
                  </a:pathLst>
                </a:custGeom>
                <a:noFill/>
                <a:ln w="25400" cap="rnd" cmpd="sng">
                  <a:solidFill>
                    <a:srgbClr val="FF9933"/>
                  </a:solidFill>
                  <a:prstDash val="solid"/>
                  <a:round/>
                  <a:headEnd type="none" w="sm" len="sm"/>
                  <a:tailEnd type="none" w="sm" len="sm"/>
                </a:ln>
                <a:effectLst/>
              </p:spPr>
              <p:txBody>
                <a:bodyPr>
                  <a:prstTxWarp prst="textNoShape">
                    <a:avLst/>
                  </a:prstTxWarp>
                </a:bodyPr>
                <a:lstStyle/>
                <a:p>
                  <a:endParaRPr lang="en-US"/>
                </a:p>
              </p:txBody>
            </p:sp>
          </p:grpSp>
          <p:sp>
            <p:nvSpPr>
              <p:cNvPr id="27" name="Line 168"/>
              <p:cNvSpPr>
                <a:spLocks noChangeShapeType="1"/>
              </p:cNvSpPr>
              <p:nvPr/>
            </p:nvSpPr>
            <p:spPr bwMode="auto">
              <a:xfrm flipV="1">
                <a:off x="1477963" y="1919288"/>
                <a:ext cx="304800" cy="609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8" name="Line 169"/>
              <p:cNvSpPr>
                <a:spLocks noChangeShapeType="1"/>
              </p:cNvSpPr>
              <p:nvPr/>
            </p:nvSpPr>
            <p:spPr bwMode="auto">
              <a:xfrm rot="18742695" flipV="1">
                <a:off x="2767013" y="1912938"/>
                <a:ext cx="303212" cy="614362"/>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29" name="Line 172"/>
              <p:cNvSpPr>
                <a:spLocks noChangeShapeType="1"/>
              </p:cNvSpPr>
              <p:nvPr/>
            </p:nvSpPr>
            <p:spPr bwMode="auto">
              <a:xfrm rot="12777622" flipV="1">
                <a:off x="3529013" y="2678113"/>
                <a:ext cx="685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0" name="Freeform 177"/>
              <p:cNvSpPr>
                <a:spLocks/>
              </p:cNvSpPr>
              <p:nvPr/>
            </p:nvSpPr>
            <p:spPr bwMode="auto">
              <a:xfrm>
                <a:off x="415925" y="1268413"/>
                <a:ext cx="1439863" cy="441325"/>
              </a:xfrm>
              <a:custGeom>
                <a:avLst/>
                <a:gdLst/>
                <a:ahLst/>
                <a:cxnLst>
                  <a:cxn ang="0">
                    <a:pos x="0" y="144"/>
                  </a:cxn>
                  <a:cxn ang="0">
                    <a:pos x="432" y="96"/>
                  </a:cxn>
                  <a:cxn ang="0">
                    <a:pos x="672" y="0"/>
                  </a:cxn>
                </a:cxnLst>
                <a:rect l="0" t="0" r="r" b="b"/>
                <a:pathLst>
                  <a:path w="672" h="144">
                    <a:moveTo>
                      <a:pt x="0" y="144"/>
                    </a:moveTo>
                    <a:lnTo>
                      <a:pt x="432" y="96"/>
                    </a:lnTo>
                    <a:lnTo>
                      <a:pt x="672" y="0"/>
                    </a:lnTo>
                  </a:path>
                </a:pathLst>
              </a:custGeom>
              <a:noFill/>
              <a:ln w="9525">
                <a:solidFill>
                  <a:schemeClr val="tx1"/>
                </a:solidFill>
                <a:round/>
                <a:headEnd type="none" w="med" len="med"/>
                <a:tailEnd type="triangle" w="med" len="med"/>
              </a:ln>
              <a:effectLst/>
            </p:spPr>
            <p:txBody>
              <a:bodyPr>
                <a:prstTxWarp prst="textNoShape">
                  <a:avLst/>
                </a:prstTxWarp>
              </a:bodyPr>
              <a:lstStyle/>
              <a:p>
                <a:endParaRPr lang="en-US"/>
              </a:p>
            </p:txBody>
          </p:sp>
          <p:sp>
            <p:nvSpPr>
              <p:cNvPr id="31" name="Text Box 179"/>
              <p:cNvSpPr txBox="1">
                <a:spLocks noChangeArrowheads="1"/>
              </p:cNvSpPr>
              <p:nvPr/>
            </p:nvSpPr>
            <p:spPr bwMode="auto">
              <a:xfrm>
                <a:off x="1379076" y="982320"/>
                <a:ext cx="381000" cy="396874"/>
              </a:xfrm>
              <a:prstGeom prst="rect">
                <a:avLst/>
              </a:prstGeom>
              <a:noFill/>
              <a:ln w="9525">
                <a:noFill/>
                <a:miter lim="800000"/>
                <a:headEnd/>
                <a:tailEnd/>
              </a:ln>
              <a:effectLst/>
            </p:spPr>
            <p:txBody>
              <a:bodyPr wrap="none">
                <a:prstTxWarp prst="textNoShape">
                  <a:avLst/>
                </a:prstTxWarp>
                <a:spAutoFit/>
              </a:bodyPr>
              <a:lstStyle/>
              <a:p>
                <a:r>
                  <a:rPr lang="en-US" sz="2000" dirty="0">
                    <a:latin typeface="Times New Roman" pitchFamily="-112" charset="0"/>
                  </a:rPr>
                  <a:t>e’</a:t>
                </a:r>
              </a:p>
            </p:txBody>
          </p:sp>
          <p:sp>
            <p:nvSpPr>
              <p:cNvPr id="32" name="Line 203"/>
              <p:cNvSpPr>
                <a:spLocks noChangeShapeType="1"/>
              </p:cNvSpPr>
              <p:nvPr/>
            </p:nvSpPr>
            <p:spPr bwMode="auto">
              <a:xfrm flipV="1">
                <a:off x="487363" y="2794000"/>
                <a:ext cx="685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33" name="Line 204"/>
              <p:cNvSpPr>
                <a:spLocks noChangeShapeType="1"/>
              </p:cNvSpPr>
              <p:nvPr/>
            </p:nvSpPr>
            <p:spPr bwMode="auto">
              <a:xfrm rot="12777622" flipV="1">
                <a:off x="3513138" y="2708275"/>
                <a:ext cx="685800" cy="228600"/>
              </a:xfrm>
              <a:prstGeom prst="line">
                <a:avLst/>
              </a:prstGeom>
              <a:noFill/>
              <a:ln w="9525">
                <a:solidFill>
                  <a:schemeClr val="tx1"/>
                </a:solidFill>
                <a:round/>
                <a:headEnd/>
                <a:tailEnd/>
              </a:ln>
              <a:effectLst/>
            </p:spPr>
            <p:txBody>
              <a:bodyPr>
                <a:prstTxWarp prst="textNoShape">
                  <a:avLst/>
                </a:prstTxWarp>
              </a:bodyPr>
              <a:lstStyle/>
              <a:p>
                <a:endParaRPr lang="en-US"/>
              </a:p>
            </p:txBody>
          </p:sp>
          <p:grpSp>
            <p:nvGrpSpPr>
              <p:cNvPr id="34" name="Group 344"/>
              <p:cNvGrpSpPr>
                <a:grpSpLocks/>
              </p:cNvGrpSpPr>
              <p:nvPr/>
            </p:nvGrpSpPr>
            <p:grpSpPr bwMode="auto">
              <a:xfrm>
                <a:off x="385763" y="1125541"/>
                <a:ext cx="3825887" cy="1957395"/>
                <a:chOff x="243" y="709"/>
                <a:chExt cx="2410" cy="1233"/>
              </a:xfrm>
            </p:grpSpPr>
            <p:sp>
              <p:nvSpPr>
                <p:cNvPr id="37" name="Line 176"/>
                <p:cNvSpPr>
                  <a:spLocks noChangeShapeType="1"/>
                </p:cNvSpPr>
                <p:nvPr/>
              </p:nvSpPr>
              <p:spPr bwMode="auto">
                <a:xfrm flipV="1">
                  <a:off x="1123" y="1207"/>
                  <a:ext cx="623" cy="2"/>
                </a:xfrm>
                <a:prstGeom prst="line">
                  <a:avLst/>
                </a:prstGeom>
                <a:noFill/>
                <a:ln w="9525">
                  <a:solidFill>
                    <a:schemeClr val="tx1"/>
                  </a:solidFill>
                  <a:round/>
                  <a:headEnd/>
                  <a:tailEnd/>
                </a:ln>
                <a:effectLst/>
              </p:spPr>
              <p:txBody>
                <a:bodyPr>
                  <a:prstTxWarp prst="textNoShape">
                    <a:avLst/>
                  </a:prstTxWarp>
                </a:bodyPr>
                <a:lstStyle/>
                <a:p>
                  <a:endParaRPr lang="en-US"/>
                </a:p>
              </p:txBody>
            </p:sp>
            <p:grpSp>
              <p:nvGrpSpPr>
                <p:cNvPr id="38" name="Group 184"/>
                <p:cNvGrpSpPr>
                  <a:grpSpLocks/>
                </p:cNvGrpSpPr>
                <p:nvPr/>
              </p:nvGrpSpPr>
              <p:grpSpPr bwMode="auto">
                <a:xfrm>
                  <a:off x="243" y="757"/>
                  <a:ext cx="2410" cy="1185"/>
                  <a:chOff x="100" y="699"/>
                  <a:chExt cx="2410" cy="1185"/>
                </a:xfrm>
              </p:grpSpPr>
              <p:sp>
                <p:nvSpPr>
                  <p:cNvPr id="48" name="Text Box 185"/>
                  <p:cNvSpPr txBox="1">
                    <a:spLocks noChangeArrowheads="1"/>
                  </p:cNvSpPr>
                  <p:nvPr/>
                </p:nvSpPr>
                <p:spPr bwMode="auto">
                  <a:xfrm>
                    <a:off x="476" y="961"/>
                    <a:ext cx="388" cy="24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200" b="1" dirty="0">
                        <a:latin typeface="Times New Roman" pitchFamily="-112" charset="0"/>
                      </a:rPr>
                      <a:t>(Q</a:t>
                    </a:r>
                    <a:r>
                      <a:rPr lang="en-US" sz="1200" b="1" baseline="30000" dirty="0">
                        <a:latin typeface="Times New Roman" pitchFamily="-112" charset="0"/>
                      </a:rPr>
                      <a:t>2</a:t>
                    </a:r>
                    <a:r>
                      <a:rPr lang="en-US" sz="1200" b="1" dirty="0">
                        <a:latin typeface="Times New Roman" pitchFamily="-112" charset="0"/>
                      </a:rPr>
                      <a:t>)</a:t>
                    </a:r>
                  </a:p>
                </p:txBody>
              </p:sp>
              <p:sp>
                <p:nvSpPr>
                  <p:cNvPr id="49" name="Text Box 186"/>
                  <p:cNvSpPr txBox="1">
                    <a:spLocks noChangeArrowheads="1"/>
                  </p:cNvSpPr>
                  <p:nvPr/>
                </p:nvSpPr>
                <p:spPr bwMode="auto">
                  <a:xfrm>
                    <a:off x="100" y="699"/>
                    <a:ext cx="187" cy="250"/>
                  </a:xfrm>
                  <a:prstGeom prst="rect">
                    <a:avLst/>
                  </a:prstGeom>
                  <a:noFill/>
                  <a:ln w="9525">
                    <a:noFill/>
                    <a:miter lim="800000"/>
                    <a:headEnd/>
                    <a:tailEnd/>
                  </a:ln>
                  <a:effectLst/>
                </p:spPr>
                <p:txBody>
                  <a:bodyPr wrap="none">
                    <a:prstTxWarp prst="textNoShape">
                      <a:avLst/>
                    </a:prstTxWarp>
                    <a:spAutoFit/>
                  </a:bodyPr>
                  <a:lstStyle/>
                  <a:p>
                    <a:r>
                      <a:rPr lang="en-US" sz="2000" dirty="0">
                        <a:latin typeface="Times New Roman" pitchFamily="-112" charset="0"/>
                      </a:rPr>
                      <a:t>e</a:t>
                    </a:r>
                  </a:p>
                </p:txBody>
              </p:sp>
              <p:sp>
                <p:nvSpPr>
                  <p:cNvPr id="50" name="Text Box 187"/>
                  <p:cNvSpPr txBox="1">
                    <a:spLocks noChangeArrowheads="1"/>
                  </p:cNvSpPr>
                  <p:nvPr/>
                </p:nvSpPr>
                <p:spPr bwMode="auto">
                  <a:xfrm>
                    <a:off x="838" y="809"/>
                    <a:ext cx="322" cy="272"/>
                  </a:xfrm>
                  <a:prstGeom prst="rect">
                    <a:avLst/>
                  </a:prstGeom>
                  <a:noFill/>
                  <a:ln w="9525">
                    <a:noFill/>
                    <a:miter lim="800000"/>
                    <a:headEnd/>
                    <a:tailEnd/>
                  </a:ln>
                  <a:effectLst/>
                </p:spPr>
                <p:txBody>
                  <a:bodyPr wrap="none">
                    <a:prstTxWarp prst="textNoShape">
                      <a:avLst/>
                    </a:prstTxWarp>
                    <a:spAutoFit/>
                  </a:bodyPr>
                  <a:lstStyle/>
                  <a:p>
                    <a:r>
                      <a:rPr lang="en-US" sz="1400" b="1" dirty="0" err="1">
                        <a:latin typeface="Symbol" pitchFamily="-112" charset="2"/>
                      </a:rPr>
                      <a:t>g</a:t>
                    </a:r>
                    <a:r>
                      <a:rPr lang="en-US" sz="1400" b="1" baseline="-25000" dirty="0" err="1">
                        <a:latin typeface="Times New Roman" pitchFamily="-112" charset="0"/>
                      </a:rPr>
                      <a:t>L</a:t>
                    </a:r>
                    <a:r>
                      <a:rPr lang="en-US" sz="1400" b="1" dirty="0">
                        <a:latin typeface="Times New Roman" pitchFamily="-112" charset="0"/>
                      </a:rPr>
                      <a:t>*</a:t>
                    </a:r>
                  </a:p>
                </p:txBody>
              </p:sp>
              <p:grpSp>
                <p:nvGrpSpPr>
                  <p:cNvPr id="51" name="Group 188"/>
                  <p:cNvGrpSpPr>
                    <a:grpSpLocks/>
                  </p:cNvGrpSpPr>
                  <p:nvPr/>
                </p:nvGrpSpPr>
                <p:grpSpPr bwMode="auto">
                  <a:xfrm>
                    <a:off x="158" y="1253"/>
                    <a:ext cx="2352" cy="631"/>
                    <a:chOff x="158" y="1253"/>
                    <a:chExt cx="2352" cy="631"/>
                  </a:xfrm>
                </p:grpSpPr>
                <p:sp>
                  <p:nvSpPr>
                    <p:cNvPr id="52" name="Text Box 189"/>
                    <p:cNvSpPr txBox="1">
                      <a:spLocks noChangeArrowheads="1"/>
                    </p:cNvSpPr>
                    <p:nvPr/>
                  </p:nvSpPr>
                  <p:spPr bwMode="auto">
                    <a:xfrm>
                      <a:off x="476" y="1253"/>
                      <a:ext cx="388" cy="212"/>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600" b="1" dirty="0" err="1">
                          <a:latin typeface="Times New Roman" pitchFamily="-112" charset="0"/>
                        </a:rPr>
                        <a:t>x+ξ</a:t>
                      </a:r>
                      <a:r>
                        <a:rPr lang="en-US" sz="1600" b="1" dirty="0">
                          <a:latin typeface="Times New Roman" pitchFamily="-112" charset="0"/>
                        </a:rPr>
                        <a:t> </a:t>
                      </a:r>
                    </a:p>
                  </p:txBody>
                </p:sp>
                <p:sp>
                  <p:nvSpPr>
                    <p:cNvPr id="53" name="Text Box 190"/>
                    <p:cNvSpPr txBox="1">
                      <a:spLocks noChangeArrowheads="1"/>
                    </p:cNvSpPr>
                    <p:nvPr/>
                  </p:nvSpPr>
                  <p:spPr bwMode="auto">
                    <a:xfrm>
                      <a:off x="1598" y="1260"/>
                      <a:ext cx="476" cy="212"/>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600" b="1">
                          <a:latin typeface="Times New Roman" pitchFamily="-112" charset="0"/>
                        </a:rPr>
                        <a:t>x-ξ </a:t>
                      </a:r>
                    </a:p>
                  </p:txBody>
                </p:sp>
                <p:sp>
                  <p:nvSpPr>
                    <p:cNvPr id="54" name="Line 191"/>
                    <p:cNvSpPr>
                      <a:spLocks noChangeShapeType="1"/>
                    </p:cNvSpPr>
                    <p:nvPr/>
                  </p:nvSpPr>
                  <p:spPr bwMode="auto">
                    <a:xfrm rot="12777622" flipV="1">
                      <a:off x="2078" y="1692"/>
                      <a:ext cx="432" cy="144"/>
                    </a:xfrm>
                    <a:prstGeom prst="line">
                      <a:avLst/>
                    </a:prstGeom>
                    <a:noFill/>
                    <a:ln w="9525">
                      <a:solidFill>
                        <a:schemeClr val="tx1"/>
                      </a:solidFill>
                      <a:round/>
                      <a:headEnd/>
                      <a:tailEnd/>
                    </a:ln>
                    <a:effectLst/>
                  </p:spPr>
                  <p:txBody>
                    <a:bodyPr>
                      <a:prstTxWarp prst="textNoShape">
                        <a:avLst/>
                      </a:prstTxWarp>
                    </a:bodyPr>
                    <a:lstStyle/>
                    <a:p>
                      <a:endParaRPr lang="en-US"/>
                    </a:p>
                  </p:txBody>
                </p:sp>
                <p:sp>
                  <p:nvSpPr>
                    <p:cNvPr id="55" name="Line 192"/>
                    <p:cNvSpPr>
                      <a:spLocks noChangeShapeType="1"/>
                    </p:cNvSpPr>
                    <p:nvPr/>
                  </p:nvSpPr>
                  <p:spPr bwMode="auto">
                    <a:xfrm>
                      <a:off x="431" y="1298"/>
                      <a:ext cx="1723" cy="0"/>
                    </a:xfrm>
                    <a:prstGeom prst="line">
                      <a:avLst/>
                    </a:prstGeom>
                    <a:noFill/>
                    <a:ln w="9525">
                      <a:solidFill>
                        <a:schemeClr val="tx1"/>
                      </a:solidFill>
                      <a:prstDash val="dash"/>
                      <a:round/>
                      <a:headEnd/>
                      <a:tailEnd/>
                    </a:ln>
                    <a:effectLst/>
                  </p:spPr>
                  <p:txBody>
                    <a:bodyPr>
                      <a:prstTxWarp prst="textNoShape">
                        <a:avLst/>
                      </a:prstTxWarp>
                    </a:bodyPr>
                    <a:lstStyle/>
                    <a:p>
                      <a:endParaRPr lang="en-US"/>
                    </a:p>
                  </p:txBody>
                </p:sp>
                <p:grpSp>
                  <p:nvGrpSpPr>
                    <p:cNvPr id="56" name="Group 193"/>
                    <p:cNvGrpSpPr>
                      <a:grpSpLocks/>
                    </p:cNvGrpSpPr>
                    <p:nvPr/>
                  </p:nvGrpSpPr>
                  <p:grpSpPr bwMode="auto">
                    <a:xfrm>
                      <a:off x="158" y="1417"/>
                      <a:ext cx="1928" cy="467"/>
                      <a:chOff x="158" y="1417"/>
                      <a:chExt cx="1928" cy="467"/>
                    </a:xfrm>
                  </p:grpSpPr>
                  <p:grpSp>
                    <p:nvGrpSpPr>
                      <p:cNvPr id="57" name="Group 194"/>
                      <p:cNvGrpSpPr>
                        <a:grpSpLocks/>
                      </p:cNvGrpSpPr>
                      <p:nvPr/>
                    </p:nvGrpSpPr>
                    <p:grpSpPr bwMode="auto">
                      <a:xfrm>
                        <a:off x="158" y="1424"/>
                        <a:ext cx="1928" cy="460"/>
                        <a:chOff x="240" y="670"/>
                        <a:chExt cx="1928" cy="460"/>
                      </a:xfrm>
                    </p:grpSpPr>
                    <p:grpSp>
                      <p:nvGrpSpPr>
                        <p:cNvPr id="59" name="Group 195"/>
                        <p:cNvGrpSpPr>
                          <a:grpSpLocks/>
                        </p:cNvGrpSpPr>
                        <p:nvPr/>
                      </p:nvGrpSpPr>
                      <p:grpSpPr bwMode="auto">
                        <a:xfrm>
                          <a:off x="241" y="670"/>
                          <a:ext cx="1927" cy="460"/>
                          <a:chOff x="241" y="670"/>
                          <a:chExt cx="1927" cy="460"/>
                        </a:xfrm>
                      </p:grpSpPr>
                      <p:grpSp>
                        <p:nvGrpSpPr>
                          <p:cNvPr id="61" name="Group 196"/>
                          <p:cNvGrpSpPr>
                            <a:grpSpLocks/>
                          </p:cNvGrpSpPr>
                          <p:nvPr/>
                        </p:nvGrpSpPr>
                        <p:grpSpPr bwMode="auto">
                          <a:xfrm>
                            <a:off x="632" y="670"/>
                            <a:ext cx="1536" cy="460"/>
                            <a:chOff x="632" y="670"/>
                            <a:chExt cx="1536" cy="460"/>
                          </a:xfrm>
                        </p:grpSpPr>
                        <p:sp>
                          <p:nvSpPr>
                            <p:cNvPr id="63" name="Oval 197"/>
                            <p:cNvSpPr>
                              <a:spLocks noChangeArrowheads="1"/>
                            </p:cNvSpPr>
                            <p:nvPr/>
                          </p:nvSpPr>
                          <p:spPr bwMode="auto">
                            <a:xfrm>
                              <a:off x="672" y="746"/>
                              <a:ext cx="1492" cy="384"/>
                            </a:xfrm>
                            <a:prstGeom prst="ellipse">
                              <a:avLst/>
                            </a:prstGeom>
                            <a:gradFill rotWithShape="0">
                              <a:gsLst>
                                <a:gs pos="0">
                                  <a:srgbClr val="FF0000"/>
                                </a:gs>
                                <a:gs pos="100000">
                                  <a:srgbClr val="FF0000">
                                    <a:gamma/>
                                    <a:shade val="46275"/>
                                    <a:invGamma/>
                                  </a:srgbClr>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en-US"/>
                            </a:p>
                          </p:txBody>
                        </p:sp>
                        <p:sp>
                          <p:nvSpPr>
                            <p:cNvPr id="64" name="Text Box 198"/>
                            <p:cNvSpPr txBox="1">
                              <a:spLocks noChangeArrowheads="1"/>
                            </p:cNvSpPr>
                            <p:nvPr/>
                          </p:nvSpPr>
                          <p:spPr bwMode="auto">
                            <a:xfrm>
                              <a:off x="632" y="805"/>
                              <a:ext cx="1536" cy="245"/>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200" b="1" dirty="0">
                                  <a:solidFill>
                                    <a:schemeClr val="bg1"/>
                                  </a:solidFill>
                                  <a:latin typeface="Bookman Old Style" pitchFamily="-112" charset="0"/>
                                </a:rPr>
                                <a:t>H, H, E, E (</a:t>
                              </a:r>
                              <a:r>
                                <a:rPr lang="en-US" sz="1200" b="1" dirty="0" err="1">
                                  <a:solidFill>
                                    <a:schemeClr val="bg1"/>
                                  </a:solidFill>
                                  <a:latin typeface="Bookman Old Style" pitchFamily="-112" charset="0"/>
                                </a:rPr>
                                <a:t>x,ξ,t</a:t>
                              </a:r>
                              <a:r>
                                <a:rPr lang="en-US" sz="1200" b="1" dirty="0">
                                  <a:solidFill>
                                    <a:schemeClr val="bg1"/>
                                  </a:solidFill>
                                  <a:latin typeface="Bookman Old Style" pitchFamily="-112" charset="0"/>
                                </a:rPr>
                                <a:t>)</a:t>
                              </a:r>
                            </a:p>
                          </p:txBody>
                        </p:sp>
                        <p:sp>
                          <p:nvSpPr>
                            <p:cNvPr id="65" name="Text Box 199"/>
                            <p:cNvSpPr txBox="1">
                              <a:spLocks noChangeArrowheads="1"/>
                            </p:cNvSpPr>
                            <p:nvPr/>
                          </p:nvSpPr>
                          <p:spPr bwMode="auto">
                            <a:xfrm>
                              <a:off x="1320" y="670"/>
                              <a:ext cx="192" cy="231"/>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b="1" dirty="0">
                                  <a:solidFill>
                                    <a:schemeClr val="bg1"/>
                                  </a:solidFill>
                                  <a:latin typeface="Times New Roman" pitchFamily="-112" charset="0"/>
                                </a:rPr>
                                <a:t>~</a:t>
                              </a:r>
                            </a:p>
                          </p:txBody>
                        </p:sp>
                      </p:grpSp>
                      <p:sp>
                        <p:nvSpPr>
                          <p:cNvPr id="62" name="Line 200"/>
                          <p:cNvSpPr>
                            <a:spLocks noChangeShapeType="1"/>
                          </p:cNvSpPr>
                          <p:nvPr/>
                        </p:nvSpPr>
                        <p:spPr bwMode="auto">
                          <a:xfrm flipV="1">
                            <a:off x="241" y="936"/>
                            <a:ext cx="432" cy="144"/>
                          </a:xfrm>
                          <a:prstGeom prst="line">
                            <a:avLst/>
                          </a:prstGeom>
                          <a:noFill/>
                          <a:ln w="9525">
                            <a:solidFill>
                              <a:schemeClr val="tx1"/>
                            </a:solidFill>
                            <a:round/>
                            <a:headEnd/>
                            <a:tailEnd/>
                          </a:ln>
                          <a:effectLst/>
                        </p:spPr>
                        <p:txBody>
                          <a:bodyPr>
                            <a:prstTxWarp prst="textNoShape">
                              <a:avLst/>
                            </a:prstTxWarp>
                          </a:bodyPr>
                          <a:lstStyle/>
                          <a:p>
                            <a:endParaRPr lang="en-US"/>
                          </a:p>
                        </p:txBody>
                      </p:sp>
                    </p:grpSp>
                    <p:sp>
                      <p:nvSpPr>
                        <p:cNvPr id="60" name="Line 201"/>
                        <p:cNvSpPr>
                          <a:spLocks noChangeShapeType="1"/>
                        </p:cNvSpPr>
                        <p:nvPr/>
                      </p:nvSpPr>
                      <p:spPr bwMode="auto">
                        <a:xfrm flipV="1">
                          <a:off x="240" y="986"/>
                          <a:ext cx="432" cy="144"/>
                        </a:xfrm>
                        <a:prstGeom prst="line">
                          <a:avLst/>
                        </a:prstGeom>
                        <a:noFill/>
                        <a:ln w="9525">
                          <a:solidFill>
                            <a:schemeClr val="tx1"/>
                          </a:solidFill>
                          <a:round/>
                          <a:headEnd/>
                          <a:tailEnd/>
                        </a:ln>
                        <a:effectLst/>
                      </p:spPr>
                      <p:txBody>
                        <a:bodyPr>
                          <a:prstTxWarp prst="textNoShape">
                            <a:avLst/>
                          </a:prstTxWarp>
                        </a:bodyPr>
                        <a:lstStyle/>
                        <a:p>
                          <a:endParaRPr lang="en-US"/>
                        </a:p>
                      </p:txBody>
                    </p:sp>
                  </p:grpSp>
                  <p:sp>
                    <p:nvSpPr>
                      <p:cNvPr id="58" name="Text Box 202"/>
                      <p:cNvSpPr txBox="1">
                        <a:spLocks noChangeArrowheads="1"/>
                      </p:cNvSpPr>
                      <p:nvPr/>
                    </p:nvSpPr>
                    <p:spPr bwMode="auto">
                      <a:xfrm>
                        <a:off x="910" y="1417"/>
                        <a:ext cx="191" cy="231"/>
                      </a:xfrm>
                      <a:prstGeom prst="rect">
                        <a:avLst/>
                      </a:prstGeom>
                      <a:noFill/>
                      <a:ln w="9525">
                        <a:noFill/>
                        <a:miter lim="800000"/>
                        <a:headEnd/>
                        <a:tailEnd/>
                      </a:ln>
                      <a:effectLst/>
                    </p:spPr>
                    <p:txBody>
                      <a:bodyPr wrap="none">
                        <a:prstTxWarp prst="textNoShape">
                          <a:avLst/>
                        </a:prstTxWarp>
                        <a:spAutoFit/>
                      </a:bodyPr>
                      <a:lstStyle/>
                      <a:p>
                        <a:r>
                          <a:rPr lang="en-US" b="1" dirty="0">
                            <a:solidFill>
                              <a:schemeClr val="bg1"/>
                            </a:solidFill>
                            <a:latin typeface="Times New Roman" pitchFamily="-112" charset="0"/>
                            <a:ea typeface="Times New Roman" pitchFamily="-112" charset="0"/>
                            <a:cs typeface="Times New Roman" pitchFamily="-112" charset="0"/>
                          </a:rPr>
                          <a:t>~</a:t>
                        </a:r>
                      </a:p>
                    </p:txBody>
                  </p:sp>
                </p:grpSp>
              </p:grpSp>
            </p:grpSp>
            <p:grpSp>
              <p:nvGrpSpPr>
                <p:cNvPr id="39" name="Group 205"/>
                <p:cNvGrpSpPr>
                  <a:grpSpLocks noChangeAspect="1"/>
                </p:cNvGrpSpPr>
                <p:nvPr/>
              </p:nvGrpSpPr>
              <p:grpSpPr bwMode="auto">
                <a:xfrm rot="2775006">
                  <a:off x="1826" y="897"/>
                  <a:ext cx="81" cy="345"/>
                  <a:chOff x="1324" y="1002"/>
                  <a:chExt cx="146" cy="462"/>
                </a:xfrm>
              </p:grpSpPr>
              <p:sp>
                <p:nvSpPr>
                  <p:cNvPr id="41" name="Freeform 206"/>
                  <p:cNvSpPr>
                    <a:spLocks noChangeAspect="1"/>
                  </p:cNvSpPr>
                  <p:nvPr/>
                </p:nvSpPr>
                <p:spPr bwMode="auto">
                  <a:xfrm>
                    <a:off x="1326" y="1002"/>
                    <a:ext cx="143" cy="75"/>
                  </a:xfrm>
                  <a:custGeom>
                    <a:avLst/>
                    <a:gdLst/>
                    <a:ahLst/>
                    <a:cxnLst>
                      <a:cxn ang="0">
                        <a:pos x="0" y="0"/>
                      </a:cxn>
                      <a:cxn ang="0">
                        <a:pos x="0" y="4"/>
                      </a:cxn>
                      <a:cxn ang="0">
                        <a:pos x="4" y="7"/>
                      </a:cxn>
                      <a:cxn ang="0">
                        <a:pos x="8" y="9"/>
                      </a:cxn>
                      <a:cxn ang="0">
                        <a:pos x="12" y="11"/>
                      </a:cxn>
                      <a:cxn ang="0">
                        <a:pos x="129" y="58"/>
                      </a:cxn>
                      <a:cxn ang="0">
                        <a:pos x="135" y="60"/>
                      </a:cxn>
                      <a:cxn ang="0">
                        <a:pos x="139" y="63"/>
                      </a:cxn>
                      <a:cxn ang="0">
                        <a:pos x="142" y="65"/>
                      </a:cxn>
                      <a:cxn ang="0">
                        <a:pos x="141" y="69"/>
                      </a:cxn>
                      <a:cxn ang="0">
                        <a:pos x="141" y="71"/>
                      </a:cxn>
                      <a:cxn ang="0">
                        <a:pos x="138" y="74"/>
                      </a:cxn>
                      <a:cxn ang="0">
                        <a:pos x="11" y="60"/>
                      </a:cxn>
                      <a:cxn ang="0">
                        <a:pos x="10" y="61"/>
                      </a:cxn>
                      <a:cxn ang="0">
                        <a:pos x="4" y="59"/>
                      </a:cxn>
                      <a:cxn ang="0">
                        <a:pos x="4" y="60"/>
                      </a:cxn>
                      <a:cxn ang="0">
                        <a:pos x="2" y="62"/>
                      </a:cxn>
                      <a:cxn ang="0">
                        <a:pos x="0" y="65"/>
                      </a:cxn>
                    </a:cxnLst>
                    <a:rect l="0" t="0" r="r" b="b"/>
                    <a:pathLst>
                      <a:path w="143" h="75">
                        <a:moveTo>
                          <a:pt x="0" y="0"/>
                        </a:moveTo>
                        <a:lnTo>
                          <a:pt x="0" y="4"/>
                        </a:lnTo>
                        <a:lnTo>
                          <a:pt x="4" y="7"/>
                        </a:lnTo>
                        <a:lnTo>
                          <a:pt x="8" y="9"/>
                        </a:lnTo>
                        <a:lnTo>
                          <a:pt x="12" y="11"/>
                        </a:lnTo>
                        <a:lnTo>
                          <a:pt x="129" y="58"/>
                        </a:lnTo>
                        <a:lnTo>
                          <a:pt x="135" y="60"/>
                        </a:lnTo>
                        <a:lnTo>
                          <a:pt x="139" y="63"/>
                        </a:lnTo>
                        <a:lnTo>
                          <a:pt x="142" y="65"/>
                        </a:lnTo>
                        <a:lnTo>
                          <a:pt x="141" y="69"/>
                        </a:lnTo>
                        <a:lnTo>
                          <a:pt x="141" y="71"/>
                        </a:lnTo>
                        <a:lnTo>
                          <a:pt x="138" y="74"/>
                        </a:lnTo>
                        <a:lnTo>
                          <a:pt x="11" y="60"/>
                        </a:lnTo>
                        <a:lnTo>
                          <a:pt x="10" y="61"/>
                        </a:lnTo>
                        <a:lnTo>
                          <a:pt x="4" y="59"/>
                        </a:lnTo>
                        <a:lnTo>
                          <a:pt x="4" y="60"/>
                        </a:lnTo>
                        <a:lnTo>
                          <a:pt x="2" y="62"/>
                        </a:lnTo>
                        <a:lnTo>
                          <a:pt x="0" y="65"/>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42" name="Freeform 207"/>
                  <p:cNvSpPr>
                    <a:spLocks noChangeAspect="1"/>
                  </p:cNvSpPr>
                  <p:nvPr/>
                </p:nvSpPr>
                <p:spPr bwMode="auto">
                  <a:xfrm>
                    <a:off x="1324" y="1069"/>
                    <a:ext cx="143" cy="72"/>
                  </a:xfrm>
                  <a:custGeom>
                    <a:avLst/>
                    <a:gdLst/>
                    <a:ahLst/>
                    <a:cxnLst>
                      <a:cxn ang="0">
                        <a:pos x="0" y="0"/>
                      </a:cxn>
                      <a:cxn ang="0">
                        <a:pos x="1" y="2"/>
                      </a:cxn>
                      <a:cxn ang="0">
                        <a:pos x="4" y="4"/>
                      </a:cxn>
                      <a:cxn ang="0">
                        <a:pos x="6" y="6"/>
                      </a:cxn>
                      <a:cxn ang="0">
                        <a:pos x="10" y="7"/>
                      </a:cxn>
                      <a:cxn ang="0">
                        <a:pos x="133" y="57"/>
                      </a:cxn>
                      <a:cxn ang="0">
                        <a:pos x="137" y="61"/>
                      </a:cxn>
                      <a:cxn ang="0">
                        <a:pos x="140" y="61"/>
                      </a:cxn>
                      <a:cxn ang="0">
                        <a:pos x="141" y="65"/>
                      </a:cxn>
                      <a:cxn ang="0">
                        <a:pos x="141" y="66"/>
                      </a:cxn>
                      <a:cxn ang="0">
                        <a:pos x="142" y="71"/>
                      </a:cxn>
                      <a:cxn ang="0">
                        <a:pos x="137" y="71"/>
                      </a:cxn>
                      <a:cxn ang="0">
                        <a:pos x="12" y="59"/>
                      </a:cxn>
                      <a:cxn ang="0">
                        <a:pos x="7" y="59"/>
                      </a:cxn>
                      <a:cxn ang="0">
                        <a:pos x="6" y="59"/>
                      </a:cxn>
                      <a:cxn ang="0">
                        <a:pos x="4" y="59"/>
                      </a:cxn>
                      <a:cxn ang="0">
                        <a:pos x="1" y="59"/>
                      </a:cxn>
                      <a:cxn ang="0">
                        <a:pos x="0" y="61"/>
                      </a:cxn>
                    </a:cxnLst>
                    <a:rect l="0" t="0" r="r" b="b"/>
                    <a:pathLst>
                      <a:path w="143" h="72">
                        <a:moveTo>
                          <a:pt x="0" y="0"/>
                        </a:moveTo>
                        <a:lnTo>
                          <a:pt x="1" y="2"/>
                        </a:lnTo>
                        <a:lnTo>
                          <a:pt x="4" y="4"/>
                        </a:lnTo>
                        <a:lnTo>
                          <a:pt x="6" y="6"/>
                        </a:lnTo>
                        <a:lnTo>
                          <a:pt x="10" y="7"/>
                        </a:lnTo>
                        <a:lnTo>
                          <a:pt x="133" y="57"/>
                        </a:lnTo>
                        <a:lnTo>
                          <a:pt x="137" y="61"/>
                        </a:lnTo>
                        <a:lnTo>
                          <a:pt x="140" y="61"/>
                        </a:lnTo>
                        <a:lnTo>
                          <a:pt x="141" y="65"/>
                        </a:lnTo>
                        <a:lnTo>
                          <a:pt x="141" y="66"/>
                        </a:lnTo>
                        <a:lnTo>
                          <a:pt x="142" y="71"/>
                        </a:lnTo>
                        <a:lnTo>
                          <a:pt x="137" y="71"/>
                        </a:lnTo>
                        <a:lnTo>
                          <a:pt x="12" y="59"/>
                        </a:lnTo>
                        <a:lnTo>
                          <a:pt x="7" y="59"/>
                        </a:lnTo>
                        <a:lnTo>
                          <a:pt x="6" y="59"/>
                        </a:lnTo>
                        <a:lnTo>
                          <a:pt x="4" y="59"/>
                        </a:lnTo>
                        <a:lnTo>
                          <a:pt x="1" y="59"/>
                        </a:lnTo>
                        <a:lnTo>
                          <a:pt x="0" y="61"/>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43" name="Freeform 208"/>
                  <p:cNvSpPr>
                    <a:spLocks noChangeAspect="1"/>
                  </p:cNvSpPr>
                  <p:nvPr/>
                </p:nvSpPr>
                <p:spPr bwMode="auto">
                  <a:xfrm>
                    <a:off x="1326" y="1131"/>
                    <a:ext cx="144" cy="76"/>
                  </a:xfrm>
                  <a:custGeom>
                    <a:avLst/>
                    <a:gdLst/>
                    <a:ahLst/>
                    <a:cxnLst>
                      <a:cxn ang="0">
                        <a:pos x="0" y="0"/>
                      </a:cxn>
                      <a:cxn ang="0">
                        <a:pos x="0" y="3"/>
                      </a:cxn>
                      <a:cxn ang="0">
                        <a:pos x="2" y="7"/>
                      </a:cxn>
                      <a:cxn ang="0">
                        <a:pos x="7" y="9"/>
                      </a:cxn>
                      <a:cxn ang="0">
                        <a:pos x="10" y="11"/>
                      </a:cxn>
                      <a:cxn ang="0">
                        <a:pos x="133" y="59"/>
                      </a:cxn>
                      <a:cxn ang="0">
                        <a:pos x="136" y="63"/>
                      </a:cxn>
                      <a:cxn ang="0">
                        <a:pos x="139" y="65"/>
                      </a:cxn>
                      <a:cxn ang="0">
                        <a:pos x="143" y="67"/>
                      </a:cxn>
                      <a:cxn ang="0">
                        <a:pos x="143" y="71"/>
                      </a:cxn>
                      <a:cxn ang="0">
                        <a:pos x="141" y="74"/>
                      </a:cxn>
                      <a:cxn ang="0">
                        <a:pos x="138" y="75"/>
                      </a:cxn>
                      <a:cxn ang="0">
                        <a:pos x="9" y="63"/>
                      </a:cxn>
                      <a:cxn ang="0">
                        <a:pos x="6" y="62"/>
                      </a:cxn>
                      <a:cxn ang="0">
                        <a:pos x="6" y="63"/>
                      </a:cxn>
                      <a:cxn ang="0">
                        <a:pos x="3" y="62"/>
                      </a:cxn>
                      <a:cxn ang="0">
                        <a:pos x="0" y="64"/>
                      </a:cxn>
                      <a:cxn ang="0">
                        <a:pos x="0" y="66"/>
                      </a:cxn>
                    </a:cxnLst>
                    <a:rect l="0" t="0" r="r" b="b"/>
                    <a:pathLst>
                      <a:path w="144" h="76">
                        <a:moveTo>
                          <a:pt x="0" y="0"/>
                        </a:moveTo>
                        <a:lnTo>
                          <a:pt x="0" y="3"/>
                        </a:lnTo>
                        <a:lnTo>
                          <a:pt x="2" y="7"/>
                        </a:lnTo>
                        <a:lnTo>
                          <a:pt x="7" y="9"/>
                        </a:lnTo>
                        <a:lnTo>
                          <a:pt x="10" y="11"/>
                        </a:lnTo>
                        <a:lnTo>
                          <a:pt x="133" y="59"/>
                        </a:lnTo>
                        <a:lnTo>
                          <a:pt x="136" y="63"/>
                        </a:lnTo>
                        <a:lnTo>
                          <a:pt x="139" y="65"/>
                        </a:lnTo>
                        <a:lnTo>
                          <a:pt x="143" y="67"/>
                        </a:lnTo>
                        <a:lnTo>
                          <a:pt x="143" y="71"/>
                        </a:lnTo>
                        <a:lnTo>
                          <a:pt x="141" y="74"/>
                        </a:lnTo>
                        <a:lnTo>
                          <a:pt x="138" y="75"/>
                        </a:lnTo>
                        <a:lnTo>
                          <a:pt x="9" y="63"/>
                        </a:lnTo>
                        <a:lnTo>
                          <a:pt x="6" y="62"/>
                        </a:lnTo>
                        <a:lnTo>
                          <a:pt x="6" y="63"/>
                        </a:lnTo>
                        <a:lnTo>
                          <a:pt x="3" y="62"/>
                        </a:lnTo>
                        <a:lnTo>
                          <a:pt x="0" y="64"/>
                        </a:lnTo>
                        <a:lnTo>
                          <a:pt x="0" y="66"/>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44" name="Freeform 209"/>
                  <p:cNvSpPr>
                    <a:spLocks noChangeAspect="1"/>
                  </p:cNvSpPr>
                  <p:nvPr/>
                </p:nvSpPr>
                <p:spPr bwMode="auto">
                  <a:xfrm>
                    <a:off x="1325" y="1202"/>
                    <a:ext cx="144" cy="70"/>
                  </a:xfrm>
                  <a:custGeom>
                    <a:avLst/>
                    <a:gdLst/>
                    <a:ahLst/>
                    <a:cxnLst>
                      <a:cxn ang="0">
                        <a:pos x="0" y="0"/>
                      </a:cxn>
                      <a:cxn ang="0">
                        <a:pos x="0" y="0"/>
                      </a:cxn>
                      <a:cxn ang="0">
                        <a:pos x="4" y="4"/>
                      </a:cxn>
                      <a:cxn ang="0">
                        <a:pos x="6" y="6"/>
                      </a:cxn>
                      <a:cxn ang="0">
                        <a:pos x="11" y="7"/>
                      </a:cxn>
                      <a:cxn ang="0">
                        <a:pos x="131" y="54"/>
                      </a:cxn>
                      <a:cxn ang="0">
                        <a:pos x="136" y="58"/>
                      </a:cxn>
                      <a:cxn ang="0">
                        <a:pos x="139" y="59"/>
                      </a:cxn>
                      <a:cxn ang="0">
                        <a:pos x="143" y="63"/>
                      </a:cxn>
                      <a:cxn ang="0">
                        <a:pos x="143" y="66"/>
                      </a:cxn>
                      <a:cxn ang="0">
                        <a:pos x="140" y="69"/>
                      </a:cxn>
                      <a:cxn ang="0">
                        <a:pos x="138" y="69"/>
                      </a:cxn>
                      <a:cxn ang="0">
                        <a:pos x="11" y="57"/>
                      </a:cxn>
                      <a:cxn ang="0">
                        <a:pos x="7" y="58"/>
                      </a:cxn>
                      <a:cxn ang="0">
                        <a:pos x="4" y="57"/>
                      </a:cxn>
                      <a:cxn ang="0">
                        <a:pos x="1" y="57"/>
                      </a:cxn>
                      <a:cxn ang="0">
                        <a:pos x="1" y="59"/>
                      </a:cxn>
                      <a:cxn ang="0">
                        <a:pos x="0" y="62"/>
                      </a:cxn>
                    </a:cxnLst>
                    <a:rect l="0" t="0" r="r" b="b"/>
                    <a:pathLst>
                      <a:path w="144" h="70">
                        <a:moveTo>
                          <a:pt x="0" y="0"/>
                        </a:moveTo>
                        <a:lnTo>
                          <a:pt x="0" y="0"/>
                        </a:lnTo>
                        <a:lnTo>
                          <a:pt x="4" y="4"/>
                        </a:lnTo>
                        <a:lnTo>
                          <a:pt x="6" y="6"/>
                        </a:lnTo>
                        <a:lnTo>
                          <a:pt x="11" y="7"/>
                        </a:lnTo>
                        <a:lnTo>
                          <a:pt x="131" y="54"/>
                        </a:lnTo>
                        <a:lnTo>
                          <a:pt x="136" y="58"/>
                        </a:lnTo>
                        <a:lnTo>
                          <a:pt x="139" y="59"/>
                        </a:lnTo>
                        <a:lnTo>
                          <a:pt x="143" y="63"/>
                        </a:lnTo>
                        <a:lnTo>
                          <a:pt x="143" y="66"/>
                        </a:lnTo>
                        <a:lnTo>
                          <a:pt x="140" y="69"/>
                        </a:lnTo>
                        <a:lnTo>
                          <a:pt x="138" y="69"/>
                        </a:lnTo>
                        <a:lnTo>
                          <a:pt x="11" y="57"/>
                        </a:lnTo>
                        <a:lnTo>
                          <a:pt x="7" y="58"/>
                        </a:lnTo>
                        <a:lnTo>
                          <a:pt x="4" y="57"/>
                        </a:lnTo>
                        <a:lnTo>
                          <a:pt x="1" y="57"/>
                        </a:lnTo>
                        <a:lnTo>
                          <a:pt x="1" y="59"/>
                        </a:lnTo>
                        <a:lnTo>
                          <a:pt x="0" y="62"/>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45" name="Freeform 210"/>
                  <p:cNvSpPr>
                    <a:spLocks noChangeAspect="1"/>
                  </p:cNvSpPr>
                  <p:nvPr/>
                </p:nvSpPr>
                <p:spPr bwMode="auto">
                  <a:xfrm>
                    <a:off x="1327" y="1260"/>
                    <a:ext cx="142" cy="76"/>
                  </a:xfrm>
                  <a:custGeom>
                    <a:avLst/>
                    <a:gdLst/>
                    <a:ahLst/>
                    <a:cxnLst>
                      <a:cxn ang="0">
                        <a:pos x="0" y="0"/>
                      </a:cxn>
                      <a:cxn ang="0">
                        <a:pos x="0" y="4"/>
                      </a:cxn>
                      <a:cxn ang="0">
                        <a:pos x="3" y="7"/>
                      </a:cxn>
                      <a:cxn ang="0">
                        <a:pos x="6" y="8"/>
                      </a:cxn>
                      <a:cxn ang="0">
                        <a:pos x="11" y="11"/>
                      </a:cxn>
                      <a:cxn ang="0">
                        <a:pos x="132" y="61"/>
                      </a:cxn>
                      <a:cxn ang="0">
                        <a:pos x="137" y="64"/>
                      </a:cxn>
                      <a:cxn ang="0">
                        <a:pos x="137" y="65"/>
                      </a:cxn>
                      <a:cxn ang="0">
                        <a:pos x="140" y="68"/>
                      </a:cxn>
                      <a:cxn ang="0">
                        <a:pos x="141" y="71"/>
                      </a:cxn>
                      <a:cxn ang="0">
                        <a:pos x="139" y="74"/>
                      </a:cxn>
                      <a:cxn ang="0">
                        <a:pos x="136" y="75"/>
                      </a:cxn>
                      <a:cxn ang="0">
                        <a:pos x="11" y="62"/>
                      </a:cxn>
                      <a:cxn ang="0">
                        <a:pos x="8" y="62"/>
                      </a:cxn>
                      <a:cxn ang="0">
                        <a:pos x="6" y="62"/>
                      </a:cxn>
                      <a:cxn ang="0">
                        <a:pos x="4" y="62"/>
                      </a:cxn>
                      <a:cxn ang="0">
                        <a:pos x="2" y="63"/>
                      </a:cxn>
                      <a:cxn ang="0">
                        <a:pos x="2" y="66"/>
                      </a:cxn>
                    </a:cxnLst>
                    <a:rect l="0" t="0" r="r" b="b"/>
                    <a:pathLst>
                      <a:path w="142" h="76">
                        <a:moveTo>
                          <a:pt x="0" y="0"/>
                        </a:moveTo>
                        <a:lnTo>
                          <a:pt x="0" y="4"/>
                        </a:lnTo>
                        <a:lnTo>
                          <a:pt x="3" y="7"/>
                        </a:lnTo>
                        <a:lnTo>
                          <a:pt x="6" y="8"/>
                        </a:lnTo>
                        <a:lnTo>
                          <a:pt x="11" y="11"/>
                        </a:lnTo>
                        <a:lnTo>
                          <a:pt x="132" y="61"/>
                        </a:lnTo>
                        <a:lnTo>
                          <a:pt x="137" y="64"/>
                        </a:lnTo>
                        <a:lnTo>
                          <a:pt x="137" y="65"/>
                        </a:lnTo>
                        <a:lnTo>
                          <a:pt x="140" y="68"/>
                        </a:lnTo>
                        <a:lnTo>
                          <a:pt x="141" y="71"/>
                        </a:lnTo>
                        <a:lnTo>
                          <a:pt x="139" y="74"/>
                        </a:lnTo>
                        <a:lnTo>
                          <a:pt x="136" y="75"/>
                        </a:lnTo>
                        <a:lnTo>
                          <a:pt x="11" y="62"/>
                        </a:lnTo>
                        <a:lnTo>
                          <a:pt x="8" y="62"/>
                        </a:lnTo>
                        <a:lnTo>
                          <a:pt x="6" y="62"/>
                        </a:lnTo>
                        <a:lnTo>
                          <a:pt x="4" y="62"/>
                        </a:lnTo>
                        <a:lnTo>
                          <a:pt x="2" y="63"/>
                        </a:lnTo>
                        <a:lnTo>
                          <a:pt x="2" y="66"/>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46" name="Freeform 211"/>
                  <p:cNvSpPr>
                    <a:spLocks noChangeAspect="1"/>
                  </p:cNvSpPr>
                  <p:nvPr/>
                </p:nvSpPr>
                <p:spPr bwMode="auto">
                  <a:xfrm>
                    <a:off x="1326" y="1328"/>
                    <a:ext cx="142" cy="74"/>
                  </a:xfrm>
                  <a:custGeom>
                    <a:avLst/>
                    <a:gdLst/>
                    <a:ahLst/>
                    <a:cxnLst>
                      <a:cxn ang="0">
                        <a:pos x="0" y="0"/>
                      </a:cxn>
                      <a:cxn ang="0">
                        <a:pos x="2" y="2"/>
                      </a:cxn>
                      <a:cxn ang="0">
                        <a:pos x="4" y="4"/>
                      </a:cxn>
                      <a:cxn ang="0">
                        <a:pos x="4" y="5"/>
                      </a:cxn>
                      <a:cxn ang="0">
                        <a:pos x="10" y="8"/>
                      </a:cxn>
                      <a:cxn ang="0">
                        <a:pos x="129" y="57"/>
                      </a:cxn>
                      <a:cxn ang="0">
                        <a:pos x="136" y="59"/>
                      </a:cxn>
                      <a:cxn ang="0">
                        <a:pos x="138" y="62"/>
                      </a:cxn>
                      <a:cxn ang="0">
                        <a:pos x="139" y="66"/>
                      </a:cxn>
                      <a:cxn ang="0">
                        <a:pos x="141" y="68"/>
                      </a:cxn>
                      <a:cxn ang="0">
                        <a:pos x="140" y="70"/>
                      </a:cxn>
                      <a:cxn ang="0">
                        <a:pos x="136" y="73"/>
                      </a:cxn>
                      <a:cxn ang="0">
                        <a:pos x="12" y="59"/>
                      </a:cxn>
                      <a:cxn ang="0">
                        <a:pos x="8" y="59"/>
                      </a:cxn>
                      <a:cxn ang="0">
                        <a:pos x="4" y="59"/>
                      </a:cxn>
                      <a:cxn ang="0">
                        <a:pos x="3" y="59"/>
                      </a:cxn>
                      <a:cxn ang="0">
                        <a:pos x="3" y="61"/>
                      </a:cxn>
                      <a:cxn ang="0">
                        <a:pos x="2" y="64"/>
                      </a:cxn>
                    </a:cxnLst>
                    <a:rect l="0" t="0" r="r" b="b"/>
                    <a:pathLst>
                      <a:path w="142" h="74">
                        <a:moveTo>
                          <a:pt x="0" y="0"/>
                        </a:moveTo>
                        <a:lnTo>
                          <a:pt x="2" y="2"/>
                        </a:lnTo>
                        <a:lnTo>
                          <a:pt x="4" y="4"/>
                        </a:lnTo>
                        <a:lnTo>
                          <a:pt x="4" y="5"/>
                        </a:lnTo>
                        <a:lnTo>
                          <a:pt x="10" y="8"/>
                        </a:lnTo>
                        <a:lnTo>
                          <a:pt x="129" y="57"/>
                        </a:lnTo>
                        <a:lnTo>
                          <a:pt x="136" y="59"/>
                        </a:lnTo>
                        <a:lnTo>
                          <a:pt x="138" y="62"/>
                        </a:lnTo>
                        <a:lnTo>
                          <a:pt x="139" y="66"/>
                        </a:lnTo>
                        <a:lnTo>
                          <a:pt x="141" y="68"/>
                        </a:lnTo>
                        <a:lnTo>
                          <a:pt x="140" y="70"/>
                        </a:lnTo>
                        <a:lnTo>
                          <a:pt x="136" y="73"/>
                        </a:lnTo>
                        <a:lnTo>
                          <a:pt x="12" y="59"/>
                        </a:lnTo>
                        <a:lnTo>
                          <a:pt x="8" y="59"/>
                        </a:lnTo>
                        <a:lnTo>
                          <a:pt x="4" y="59"/>
                        </a:lnTo>
                        <a:lnTo>
                          <a:pt x="3" y="59"/>
                        </a:lnTo>
                        <a:lnTo>
                          <a:pt x="3" y="61"/>
                        </a:lnTo>
                        <a:lnTo>
                          <a:pt x="2" y="64"/>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sp>
                <p:nvSpPr>
                  <p:cNvPr id="47" name="Freeform 212"/>
                  <p:cNvSpPr>
                    <a:spLocks noChangeAspect="1"/>
                  </p:cNvSpPr>
                  <p:nvPr/>
                </p:nvSpPr>
                <p:spPr bwMode="auto">
                  <a:xfrm>
                    <a:off x="1326" y="1391"/>
                    <a:ext cx="142" cy="73"/>
                  </a:xfrm>
                  <a:custGeom>
                    <a:avLst/>
                    <a:gdLst/>
                    <a:ahLst/>
                    <a:cxnLst>
                      <a:cxn ang="0">
                        <a:pos x="0" y="0"/>
                      </a:cxn>
                      <a:cxn ang="0">
                        <a:pos x="0" y="3"/>
                      </a:cxn>
                      <a:cxn ang="0">
                        <a:pos x="1" y="7"/>
                      </a:cxn>
                      <a:cxn ang="0">
                        <a:pos x="5" y="9"/>
                      </a:cxn>
                      <a:cxn ang="0">
                        <a:pos x="11" y="10"/>
                      </a:cxn>
                      <a:cxn ang="0">
                        <a:pos x="129" y="59"/>
                      </a:cxn>
                      <a:cxn ang="0">
                        <a:pos x="137" y="61"/>
                      </a:cxn>
                      <a:cxn ang="0">
                        <a:pos x="138" y="63"/>
                      </a:cxn>
                      <a:cxn ang="0">
                        <a:pos x="141" y="67"/>
                      </a:cxn>
                      <a:cxn ang="0">
                        <a:pos x="141" y="69"/>
                      </a:cxn>
                      <a:cxn ang="0">
                        <a:pos x="140" y="72"/>
                      </a:cxn>
                      <a:cxn ang="0">
                        <a:pos x="135" y="72"/>
                      </a:cxn>
                      <a:cxn ang="0">
                        <a:pos x="73" y="65"/>
                      </a:cxn>
                    </a:cxnLst>
                    <a:rect l="0" t="0" r="r" b="b"/>
                    <a:pathLst>
                      <a:path w="142" h="73">
                        <a:moveTo>
                          <a:pt x="0" y="0"/>
                        </a:moveTo>
                        <a:lnTo>
                          <a:pt x="0" y="3"/>
                        </a:lnTo>
                        <a:lnTo>
                          <a:pt x="1" y="7"/>
                        </a:lnTo>
                        <a:lnTo>
                          <a:pt x="5" y="9"/>
                        </a:lnTo>
                        <a:lnTo>
                          <a:pt x="11" y="10"/>
                        </a:lnTo>
                        <a:lnTo>
                          <a:pt x="129" y="59"/>
                        </a:lnTo>
                        <a:lnTo>
                          <a:pt x="137" y="61"/>
                        </a:lnTo>
                        <a:lnTo>
                          <a:pt x="138" y="63"/>
                        </a:lnTo>
                        <a:lnTo>
                          <a:pt x="141" y="67"/>
                        </a:lnTo>
                        <a:lnTo>
                          <a:pt x="141" y="69"/>
                        </a:lnTo>
                        <a:lnTo>
                          <a:pt x="140" y="72"/>
                        </a:lnTo>
                        <a:lnTo>
                          <a:pt x="135" y="72"/>
                        </a:lnTo>
                        <a:lnTo>
                          <a:pt x="73" y="65"/>
                        </a:lnTo>
                      </a:path>
                    </a:pathLst>
                  </a:custGeom>
                  <a:noFill/>
                  <a:ln w="25400" cap="rnd" cmpd="sng">
                    <a:solidFill>
                      <a:srgbClr val="FF6600"/>
                    </a:solidFill>
                    <a:prstDash val="solid"/>
                    <a:round/>
                    <a:headEnd type="none" w="sm" len="sm"/>
                    <a:tailEnd type="none" w="sm" len="sm"/>
                  </a:ln>
                  <a:effectLst/>
                </p:spPr>
                <p:txBody>
                  <a:bodyPr>
                    <a:prstTxWarp prst="textNoShape">
                      <a:avLst/>
                    </a:prstTxWarp>
                  </a:bodyPr>
                  <a:lstStyle/>
                  <a:p>
                    <a:endParaRPr lang="en-US"/>
                  </a:p>
                </p:txBody>
              </p:sp>
            </p:grpSp>
            <p:sp>
              <p:nvSpPr>
                <p:cNvPr id="40" name="Text Box 213"/>
                <p:cNvSpPr txBox="1">
                  <a:spLocks noChangeArrowheads="1"/>
                </p:cNvSpPr>
                <p:nvPr/>
              </p:nvSpPr>
              <p:spPr bwMode="auto">
                <a:xfrm>
                  <a:off x="1922" y="709"/>
                  <a:ext cx="182" cy="250"/>
                </a:xfrm>
                <a:prstGeom prst="rect">
                  <a:avLst/>
                </a:prstGeom>
                <a:noFill/>
                <a:ln w="9525">
                  <a:noFill/>
                  <a:miter lim="800000"/>
                  <a:headEnd/>
                  <a:tailEnd/>
                </a:ln>
                <a:effectLst/>
              </p:spPr>
              <p:txBody>
                <a:bodyPr wrap="none">
                  <a:prstTxWarp prst="textNoShape">
                    <a:avLst/>
                  </a:prstTxWarp>
                  <a:spAutoFit/>
                </a:bodyPr>
                <a:lstStyle/>
                <a:p>
                  <a:r>
                    <a:rPr lang="en-US" sz="2000" b="1" dirty="0">
                      <a:latin typeface="Symbol" pitchFamily="-112" charset="2"/>
                    </a:rPr>
                    <a:t>g</a:t>
                  </a:r>
                </a:p>
              </p:txBody>
            </p:sp>
          </p:grpSp>
          <p:sp>
            <p:nvSpPr>
              <p:cNvPr id="35" name="Text Box 214"/>
              <p:cNvSpPr txBox="1">
                <a:spLocks noChangeArrowheads="1"/>
              </p:cNvSpPr>
              <p:nvPr/>
            </p:nvSpPr>
            <p:spPr bwMode="auto">
              <a:xfrm>
                <a:off x="158750" y="2711569"/>
                <a:ext cx="311150" cy="366712"/>
              </a:xfrm>
              <a:prstGeom prst="rect">
                <a:avLst/>
              </a:prstGeom>
              <a:noFill/>
              <a:ln w="9525">
                <a:noFill/>
                <a:miter lim="800000"/>
                <a:headEnd/>
                <a:tailEnd/>
              </a:ln>
              <a:effectLst/>
            </p:spPr>
            <p:txBody>
              <a:bodyPr wrap="none">
                <a:prstTxWarp prst="textNoShape">
                  <a:avLst/>
                </a:prstTxWarp>
                <a:spAutoFit/>
              </a:bodyPr>
              <a:lstStyle/>
              <a:p>
                <a:r>
                  <a:rPr lang="en-US" b="1" dirty="0">
                    <a:latin typeface="Times New Roman" pitchFamily="-112" charset="0"/>
                  </a:rPr>
                  <a:t>p</a:t>
                </a:r>
              </a:p>
            </p:txBody>
          </p:sp>
          <p:sp>
            <p:nvSpPr>
              <p:cNvPr id="36" name="Text Box 215"/>
              <p:cNvSpPr txBox="1">
                <a:spLocks noChangeArrowheads="1"/>
              </p:cNvSpPr>
              <p:nvPr/>
            </p:nvSpPr>
            <p:spPr bwMode="auto">
              <a:xfrm>
                <a:off x="4114496" y="2674490"/>
                <a:ext cx="387351" cy="366712"/>
              </a:xfrm>
              <a:prstGeom prst="rect">
                <a:avLst/>
              </a:prstGeom>
              <a:noFill/>
              <a:ln w="9525">
                <a:noFill/>
                <a:miter lim="800000"/>
                <a:headEnd/>
                <a:tailEnd/>
              </a:ln>
              <a:effectLst/>
            </p:spPr>
            <p:txBody>
              <a:bodyPr wrap="none">
                <a:prstTxWarp prst="textNoShape">
                  <a:avLst/>
                </a:prstTxWarp>
                <a:spAutoFit/>
              </a:bodyPr>
              <a:lstStyle/>
              <a:p>
                <a:r>
                  <a:rPr lang="en-US" b="1" dirty="0" err="1">
                    <a:latin typeface="Times New Roman" pitchFamily="-112" charset="0"/>
                  </a:rPr>
                  <a:t>p</a:t>
                </a:r>
                <a:r>
                  <a:rPr lang="en-US" b="1" dirty="0">
                    <a:latin typeface="Times New Roman" pitchFamily="-112" charset="0"/>
                  </a:rPr>
                  <a:t>’</a:t>
                </a:r>
              </a:p>
            </p:txBody>
          </p:sp>
        </p:grpSp>
        <p:sp>
          <p:nvSpPr>
            <p:cNvPr id="21" name="Freeform 174"/>
            <p:cNvSpPr>
              <a:spLocks/>
            </p:cNvSpPr>
            <p:nvPr/>
          </p:nvSpPr>
          <p:spPr bwMode="auto">
            <a:xfrm flipV="1">
              <a:off x="5299076" y="2656739"/>
              <a:ext cx="3381374" cy="211668"/>
            </a:xfrm>
            <a:custGeom>
              <a:avLst/>
              <a:gdLst/>
              <a:ahLst/>
              <a:cxnLst>
                <a:cxn ang="0">
                  <a:pos x="0" y="48"/>
                </a:cxn>
                <a:cxn ang="0">
                  <a:pos x="624" y="0"/>
                </a:cxn>
                <a:cxn ang="0">
                  <a:pos x="1200" y="48"/>
                </a:cxn>
              </a:cxnLst>
              <a:rect l="0" t="0" r="r" b="b"/>
              <a:pathLst>
                <a:path w="1200" h="48">
                  <a:moveTo>
                    <a:pt x="0" y="48"/>
                  </a:moveTo>
                  <a:cubicBezTo>
                    <a:pt x="212" y="24"/>
                    <a:pt x="424" y="0"/>
                    <a:pt x="624" y="0"/>
                  </a:cubicBezTo>
                  <a:cubicBezTo>
                    <a:pt x="824" y="0"/>
                    <a:pt x="1012" y="24"/>
                    <a:pt x="1200" y="48"/>
                  </a:cubicBezTo>
                </a:path>
              </a:pathLst>
            </a:custGeom>
            <a:noFill/>
            <a:ln w="9525" cap="flat">
              <a:solidFill>
                <a:schemeClr val="tx1"/>
              </a:solidFill>
              <a:prstDash val="dash"/>
              <a:round/>
              <a:headEnd type="none" w="med" len="med"/>
              <a:tailEnd type="arrow" w="med" len="med"/>
            </a:ln>
            <a:effectLst/>
          </p:spPr>
          <p:txBody>
            <a:bodyPr>
              <a:prstTxWarp prst="textNoShape">
                <a:avLst/>
              </a:prstTxWarp>
            </a:bodyPr>
            <a:lstStyle/>
            <a:p>
              <a:endParaRPr lang="en-US"/>
            </a:p>
          </p:txBody>
        </p:sp>
        <p:sp>
          <p:nvSpPr>
            <p:cNvPr id="22" name="Text Box 175"/>
            <p:cNvSpPr txBox="1">
              <a:spLocks noChangeArrowheads="1"/>
            </p:cNvSpPr>
            <p:nvPr/>
          </p:nvSpPr>
          <p:spPr bwMode="auto">
            <a:xfrm>
              <a:off x="7820390" y="2604653"/>
              <a:ext cx="304801" cy="336551"/>
            </a:xfrm>
            <a:prstGeom prst="rect">
              <a:avLst/>
            </a:prstGeom>
            <a:noFill/>
            <a:ln w="9525">
              <a:noFill/>
              <a:miter lim="800000"/>
              <a:headEnd/>
              <a:tailEnd/>
            </a:ln>
            <a:effectLst/>
          </p:spPr>
          <p:txBody>
            <a:bodyPr>
              <a:prstTxWarp prst="textNoShape">
                <a:avLst/>
              </a:prstTxWarp>
              <a:spAutoFit/>
            </a:bodyPr>
            <a:lstStyle/>
            <a:p>
              <a:pPr algn="ctr">
                <a:spcBef>
                  <a:spcPct val="50000"/>
                </a:spcBef>
              </a:pPr>
              <a:r>
                <a:rPr lang="en-US" sz="1600" b="1" dirty="0" err="1">
                  <a:latin typeface="Times New Roman" pitchFamily="-112" charset="0"/>
                </a:rPr>
                <a:t>t</a:t>
              </a:r>
              <a:endParaRPr lang="en-US" sz="1600" b="1" dirty="0">
                <a:latin typeface="Times New Roman" pitchFamily="-112" charset="0"/>
              </a:endParaRPr>
            </a:p>
          </p:txBody>
        </p:sp>
      </p:grpSp>
    </p:spTree>
    <p:extLst>
      <p:ext uri="{BB962C8B-B14F-4D97-AF65-F5344CB8AC3E}">
        <p14:creationId xmlns:p14="http://schemas.microsoft.com/office/powerpoint/2010/main" val="20437131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55"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 calcmode="lin" valueType="num">
                                      <p:cBhvr>
                                        <p:cTn id="10" dur="1000" fill="hold"/>
                                        <p:tgtEl>
                                          <p:spTgt spid="24"/>
                                        </p:tgtEl>
                                        <p:attrNameLst>
                                          <p:attrName>ppt_w</p:attrName>
                                        </p:attrNameLst>
                                      </p:cBhvr>
                                      <p:tavLst>
                                        <p:tav tm="0">
                                          <p:val>
                                            <p:strVal val="#ppt_w*0.70"/>
                                          </p:val>
                                        </p:tav>
                                        <p:tav tm="100000">
                                          <p:val>
                                            <p:strVal val="#ppt_w"/>
                                          </p:val>
                                        </p:tav>
                                      </p:tavLst>
                                    </p:anim>
                                    <p:anim calcmode="lin" valueType="num">
                                      <p:cBhvr>
                                        <p:cTn id="11" dur="1000" fill="hold"/>
                                        <p:tgtEl>
                                          <p:spTgt spid="24"/>
                                        </p:tgtEl>
                                        <p:attrNameLst>
                                          <p:attrName>ppt_h</p:attrName>
                                        </p:attrNameLst>
                                      </p:cBhvr>
                                      <p:tavLst>
                                        <p:tav tm="0">
                                          <p:val>
                                            <p:strVal val="#ppt_h"/>
                                          </p:val>
                                        </p:tav>
                                        <p:tav tm="100000">
                                          <p:val>
                                            <p:strVal val="#ppt_h"/>
                                          </p:val>
                                        </p:tav>
                                      </p:tavLst>
                                    </p:anim>
                                    <p:animEffect transition="in" filter="fade">
                                      <p:cBhvr>
                                        <p:cTn id="12" dur="1000"/>
                                        <p:tgtEl>
                                          <p:spTgt spid="24"/>
                                        </p:tgtEl>
                                      </p:cBhvr>
                                    </p:animEffect>
                                  </p:childTnLst>
                                </p:cTn>
                              </p:par>
                              <p:par>
                                <p:cTn id="13" presetID="55"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1000" fill="hold"/>
                                        <p:tgtEl>
                                          <p:spTgt spid="6"/>
                                        </p:tgtEl>
                                        <p:attrNameLst>
                                          <p:attrName>ppt_w</p:attrName>
                                        </p:attrNameLst>
                                      </p:cBhvr>
                                      <p:tavLst>
                                        <p:tav tm="0">
                                          <p:val>
                                            <p:strVal val="#ppt_w*0.70"/>
                                          </p:val>
                                        </p:tav>
                                        <p:tav tm="100000">
                                          <p:val>
                                            <p:strVal val="#ppt_w"/>
                                          </p:val>
                                        </p:tav>
                                      </p:tavLst>
                                    </p:anim>
                                    <p:anim calcmode="lin" valueType="num">
                                      <p:cBhvr>
                                        <p:cTn id="16" dur="1000" fill="hold"/>
                                        <p:tgtEl>
                                          <p:spTgt spid="6"/>
                                        </p:tgtEl>
                                        <p:attrNameLst>
                                          <p:attrName>ppt_h</p:attrName>
                                        </p:attrNameLst>
                                      </p:cBhvr>
                                      <p:tavLst>
                                        <p:tav tm="0">
                                          <p:val>
                                            <p:strVal val="#ppt_h"/>
                                          </p:val>
                                        </p:tav>
                                        <p:tav tm="100000">
                                          <p:val>
                                            <p:strVal val="#ppt_h"/>
                                          </p:val>
                                        </p:tav>
                                      </p:tavLst>
                                    </p:anim>
                                    <p:animEffect transition="in" filter="fade">
                                      <p:cBhvr>
                                        <p:cTn id="17" dur="1000"/>
                                        <p:tgtEl>
                                          <p:spTgt spid="6"/>
                                        </p:tgtEl>
                                      </p:cBhvr>
                                    </p:animEffect>
                                  </p:childTnLst>
                                </p:cTn>
                              </p:par>
                              <p:par>
                                <p:cTn id="18" presetID="55" presetClass="entr" presetSubtype="0" fill="hold" grpId="0" nodeType="with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1000" fill="hold"/>
                                        <p:tgtEl>
                                          <p:spTgt spid="25"/>
                                        </p:tgtEl>
                                        <p:attrNameLst>
                                          <p:attrName>ppt_w</p:attrName>
                                        </p:attrNameLst>
                                      </p:cBhvr>
                                      <p:tavLst>
                                        <p:tav tm="0">
                                          <p:val>
                                            <p:strVal val="#ppt_w*0.70"/>
                                          </p:val>
                                        </p:tav>
                                        <p:tav tm="100000">
                                          <p:val>
                                            <p:strVal val="#ppt_w"/>
                                          </p:val>
                                        </p:tav>
                                      </p:tavLst>
                                    </p:anim>
                                    <p:anim calcmode="lin" valueType="num">
                                      <p:cBhvr>
                                        <p:cTn id="21" dur="1000" fill="hold"/>
                                        <p:tgtEl>
                                          <p:spTgt spid="25"/>
                                        </p:tgtEl>
                                        <p:attrNameLst>
                                          <p:attrName>ppt_h</p:attrName>
                                        </p:attrNameLst>
                                      </p:cBhvr>
                                      <p:tavLst>
                                        <p:tav tm="0">
                                          <p:val>
                                            <p:strVal val="#ppt_h"/>
                                          </p:val>
                                        </p:tav>
                                        <p:tav tm="100000">
                                          <p:val>
                                            <p:strVal val="#ppt_h"/>
                                          </p:val>
                                        </p:tav>
                                      </p:tavLst>
                                    </p:anim>
                                    <p:animEffect transition="in" filter="fade">
                                      <p:cBhvr>
                                        <p:cTn id="22"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42"/>
          <p:cNvGrpSpPr>
            <a:grpSpLocks/>
          </p:cNvGrpSpPr>
          <p:nvPr/>
        </p:nvGrpSpPr>
        <p:grpSpPr bwMode="auto">
          <a:xfrm>
            <a:off x="212725" y="969963"/>
            <a:ext cx="8578850" cy="3035300"/>
            <a:chOff x="213356" y="970526"/>
            <a:chExt cx="8577734" cy="3035300"/>
          </a:xfrm>
        </p:grpSpPr>
        <p:grpSp>
          <p:nvGrpSpPr>
            <p:cNvPr id="30742" name="Group 37"/>
            <p:cNvGrpSpPr>
              <a:grpSpLocks/>
            </p:cNvGrpSpPr>
            <p:nvPr/>
          </p:nvGrpSpPr>
          <p:grpSpPr bwMode="auto">
            <a:xfrm>
              <a:off x="213356" y="970526"/>
              <a:ext cx="8577734" cy="3035300"/>
              <a:chOff x="213356" y="970526"/>
              <a:chExt cx="8577734" cy="3035300"/>
            </a:xfrm>
          </p:grpSpPr>
          <p:pic>
            <p:nvPicPr>
              <p:cNvPr id="30745" name="Picture 3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13356" y="1044263"/>
                <a:ext cx="3159756" cy="2961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46" name="Picture 3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970526"/>
                <a:ext cx="3152290" cy="2943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743" name="TextBox 40"/>
            <p:cNvSpPr txBox="1">
              <a:spLocks noChangeArrowheads="1"/>
            </p:cNvSpPr>
            <p:nvPr/>
          </p:nvSpPr>
          <p:spPr bwMode="auto">
            <a:xfrm>
              <a:off x="838033" y="1424521"/>
              <a:ext cx="1498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FF0000"/>
                  </a:solidFill>
                  <a:latin typeface="Calibri" charset="0"/>
                </a:rPr>
                <a:t>5x100 GeV</a:t>
              </a:r>
            </a:p>
          </p:txBody>
        </p:sp>
        <p:sp>
          <p:nvSpPr>
            <p:cNvPr id="30744" name="TextBox 41"/>
            <p:cNvSpPr txBox="1">
              <a:spLocks noChangeArrowheads="1"/>
            </p:cNvSpPr>
            <p:nvPr/>
          </p:nvSpPr>
          <p:spPr bwMode="auto">
            <a:xfrm>
              <a:off x="6307854" y="1347576"/>
              <a:ext cx="1498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FF0000"/>
                  </a:solidFill>
                  <a:latin typeface="Calibri" charset="0"/>
                </a:rPr>
                <a:t>5x100 GeV</a:t>
              </a:r>
            </a:p>
          </p:txBody>
        </p:sp>
      </p:grpSp>
      <p:grpSp>
        <p:nvGrpSpPr>
          <p:cNvPr id="6" name="Group 10"/>
          <p:cNvGrpSpPr>
            <a:grpSpLocks/>
          </p:cNvGrpSpPr>
          <p:nvPr/>
        </p:nvGrpSpPr>
        <p:grpSpPr bwMode="auto">
          <a:xfrm>
            <a:off x="5378450" y="765175"/>
            <a:ext cx="3549650" cy="3076575"/>
            <a:chOff x="457200" y="875336"/>
            <a:chExt cx="3549211" cy="3075983"/>
          </a:xfrm>
        </p:grpSpPr>
        <p:pic>
          <p:nvPicPr>
            <p:cNvPr id="30740"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7200" y="875336"/>
              <a:ext cx="3549211" cy="30759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1" name="TextBox 7"/>
            <p:cNvSpPr txBox="1">
              <a:spLocks noChangeArrowheads="1"/>
            </p:cNvSpPr>
            <p:nvPr/>
          </p:nvSpPr>
          <p:spPr bwMode="auto">
            <a:xfrm>
              <a:off x="992106" y="1237615"/>
              <a:ext cx="13276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b="1">
                  <a:solidFill>
                    <a:srgbClr val="FF0000"/>
                  </a:solidFill>
                  <a:latin typeface="Calibri" charset="0"/>
                </a:rPr>
                <a:t>20x250 GeV</a:t>
              </a:r>
            </a:p>
          </p:txBody>
        </p:sp>
      </p:grpSp>
      <p:sp>
        <p:nvSpPr>
          <p:cNvPr id="4" name="Title 3"/>
          <p:cNvSpPr>
            <a:spLocks noGrp="1"/>
          </p:cNvSpPr>
          <p:nvPr>
            <p:ph type="title"/>
          </p:nvPr>
        </p:nvSpPr>
        <p:spPr/>
        <p:txBody>
          <a:bodyPr/>
          <a:lstStyle/>
          <a:p>
            <a:r>
              <a:rPr lang="en-US" cap="none" dirty="0"/>
              <a:t>t</a:t>
            </a:r>
            <a:r>
              <a:rPr lang="en-US" dirty="0" smtClean="0"/>
              <a:t>-Measurement using RP</a:t>
            </a:r>
            <a:endParaRPr lang="en-US" dirty="0"/>
          </a:p>
        </p:txBody>
      </p:sp>
      <p:sp>
        <p:nvSpPr>
          <p:cNvPr id="38" name="Slide Number Placeholder 37"/>
          <p:cNvSpPr>
            <a:spLocks noGrp="1"/>
          </p:cNvSpPr>
          <p:nvPr>
            <p:ph type="sldNum" sz="quarter" idx="12"/>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6ACFF769-24E6-6846-87E6-BD135FF52D3C}" type="slidenum">
              <a:rPr lang="en-US" sz="1200">
                <a:solidFill>
                  <a:srgbClr val="898989"/>
                </a:solidFill>
                <a:latin typeface="Calibri" charset="0"/>
              </a:rPr>
              <a:pPr eaLnBrk="1" hangingPunct="1"/>
              <a:t>18</a:t>
            </a:fld>
            <a:endParaRPr lang="en-US" sz="1200">
              <a:solidFill>
                <a:srgbClr val="898989"/>
              </a:solidFill>
              <a:latin typeface="Calibri" charset="0"/>
            </a:endParaRPr>
          </a:p>
        </p:txBody>
      </p:sp>
      <p:sp>
        <p:nvSpPr>
          <p:cNvPr id="13" name="TextBox 12"/>
          <p:cNvSpPr txBox="1">
            <a:spLocks noChangeArrowheads="1"/>
          </p:cNvSpPr>
          <p:nvPr/>
        </p:nvSpPr>
        <p:spPr bwMode="auto">
          <a:xfrm>
            <a:off x="2000250" y="652463"/>
            <a:ext cx="552450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b="1" dirty="0">
                <a:latin typeface="+mn-lt"/>
              </a:rPr>
              <a:t>Accepted in</a:t>
            </a:r>
            <a:r>
              <a:rPr lang="ja-JP" altLang="en-US" sz="1400" b="1" dirty="0">
                <a:latin typeface="+mn-lt"/>
              </a:rPr>
              <a:t>“</a:t>
            </a:r>
            <a:r>
              <a:rPr lang="en-US" sz="1400" b="1" dirty="0">
                <a:latin typeface="+mn-lt"/>
              </a:rPr>
              <a:t>Roman Pot</a:t>
            </a:r>
            <a:r>
              <a:rPr lang="ja-JP" altLang="en-US" sz="1400" b="1" dirty="0" smtClean="0">
                <a:latin typeface="+mn-lt"/>
              </a:rPr>
              <a:t>”</a:t>
            </a:r>
            <a:r>
              <a:rPr lang="en-US" sz="1400" b="1" dirty="0" smtClean="0">
                <a:latin typeface="+mn-lt"/>
              </a:rPr>
              <a:t> </a:t>
            </a:r>
            <a:r>
              <a:rPr lang="en-US" sz="1400" b="1" dirty="0">
                <a:latin typeface="+mn-lt"/>
              </a:rPr>
              <a:t>at </a:t>
            </a:r>
            <a:r>
              <a:rPr lang="en-US" sz="1400" b="1" dirty="0" smtClean="0">
                <a:latin typeface="+mn-lt"/>
              </a:rPr>
              <a:t>20m</a:t>
            </a:r>
            <a:endParaRPr lang="en-US" sz="1400" b="1" dirty="0">
              <a:latin typeface="+mn-lt"/>
            </a:endParaRPr>
          </a:p>
        </p:txBody>
      </p:sp>
      <p:sp>
        <p:nvSpPr>
          <p:cNvPr id="30729" name="TextBox 29"/>
          <p:cNvSpPr txBox="1">
            <a:spLocks noChangeArrowheads="1"/>
          </p:cNvSpPr>
          <p:nvPr/>
        </p:nvSpPr>
        <p:spPr bwMode="auto">
          <a:xfrm>
            <a:off x="3832225" y="1270000"/>
            <a:ext cx="1204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200" b="1" dirty="0" err="1">
                <a:solidFill>
                  <a:srgbClr val="000090"/>
                </a:solidFill>
                <a:latin typeface="Comic Sans MS"/>
                <a:cs typeface="Comic Sans MS"/>
              </a:rPr>
              <a:t>Quadrupoles</a:t>
            </a:r>
            <a:r>
              <a:rPr lang="en-US" sz="1200" b="1" dirty="0">
                <a:solidFill>
                  <a:srgbClr val="000090"/>
                </a:solidFill>
                <a:latin typeface="Comic Sans MS"/>
                <a:cs typeface="Comic Sans MS"/>
              </a:rPr>
              <a:t> acceptance</a:t>
            </a:r>
          </a:p>
        </p:txBody>
      </p:sp>
      <p:sp>
        <p:nvSpPr>
          <p:cNvPr id="30730" name="TextBox 30"/>
          <p:cNvSpPr txBox="1">
            <a:spLocks noChangeArrowheads="1"/>
          </p:cNvSpPr>
          <p:nvPr/>
        </p:nvSpPr>
        <p:spPr bwMode="auto">
          <a:xfrm>
            <a:off x="3832225" y="2625725"/>
            <a:ext cx="120491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200" b="1" dirty="0">
                <a:solidFill>
                  <a:srgbClr val="FF0000"/>
                </a:solidFill>
                <a:latin typeface="Comic Sans MS"/>
                <a:cs typeface="Comic Sans MS"/>
              </a:rPr>
              <a:t>10s from the beam-pipe</a:t>
            </a:r>
          </a:p>
        </p:txBody>
      </p:sp>
      <p:sp>
        <p:nvSpPr>
          <p:cNvPr id="30731" name="TextBox 47"/>
          <p:cNvSpPr txBox="1">
            <a:spLocks noChangeArrowheads="1"/>
          </p:cNvSpPr>
          <p:nvPr/>
        </p:nvSpPr>
        <p:spPr bwMode="auto">
          <a:xfrm>
            <a:off x="-6877" y="4148659"/>
            <a:ext cx="5842000" cy="216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500" dirty="0">
                <a:latin typeface="Comic Sans MS"/>
                <a:cs typeface="Comic Sans MS"/>
              </a:rPr>
              <a:t>• </a:t>
            </a:r>
            <a:r>
              <a:rPr lang="en-US" sz="1500" b="1" dirty="0">
                <a:latin typeface="Comic Sans MS"/>
                <a:cs typeface="Comic Sans MS"/>
              </a:rPr>
              <a:t>high‐|t| acceptance mainly limited by magnet aperture</a:t>
            </a:r>
          </a:p>
          <a:p>
            <a:pPr eaLnBrk="1" hangingPunct="1"/>
            <a:endParaRPr lang="en-US" sz="1500" b="1" dirty="0">
              <a:latin typeface="Comic Sans MS"/>
              <a:cs typeface="Comic Sans MS"/>
            </a:endParaRPr>
          </a:p>
          <a:p>
            <a:pPr eaLnBrk="1" hangingPunct="1"/>
            <a:r>
              <a:rPr lang="en-US" sz="1500" b="1" dirty="0">
                <a:latin typeface="Comic Sans MS"/>
                <a:cs typeface="Comic Sans MS"/>
              </a:rPr>
              <a:t>• low‐|t| acceptance limited by beam envelop (~10σ)</a:t>
            </a:r>
          </a:p>
          <a:p>
            <a:pPr eaLnBrk="1" hangingPunct="1"/>
            <a:endParaRPr lang="en-US" sz="1500" b="1" dirty="0">
              <a:latin typeface="Comic Sans MS"/>
              <a:cs typeface="Comic Sans MS"/>
            </a:endParaRPr>
          </a:p>
          <a:p>
            <a:pPr eaLnBrk="1" hangingPunct="1"/>
            <a:r>
              <a:rPr lang="en-US" sz="1500" b="1" dirty="0">
                <a:latin typeface="Comic Sans MS"/>
                <a:cs typeface="Comic Sans MS"/>
              </a:rPr>
              <a:t>• |t|‐resolution limited by</a:t>
            </a:r>
          </a:p>
          <a:p>
            <a:pPr lvl="1" eaLnBrk="1" hangingPunct="1"/>
            <a:r>
              <a:rPr lang="en-US" sz="1500" b="1" dirty="0">
                <a:latin typeface="Comic Sans MS"/>
                <a:cs typeface="Comic Sans MS"/>
              </a:rPr>
              <a:t>– beam angular divergence ~100μrad for small |t|</a:t>
            </a:r>
          </a:p>
          <a:p>
            <a:pPr lvl="1" eaLnBrk="1" hangingPunct="1"/>
            <a:r>
              <a:rPr lang="en-US" sz="1500" b="1" dirty="0">
                <a:latin typeface="Comic Sans MS"/>
                <a:cs typeface="Comic Sans MS"/>
              </a:rPr>
              <a:t>– uncertainties in vertex (</a:t>
            </a:r>
            <a:r>
              <a:rPr lang="en-US" sz="1500" b="1" dirty="0" err="1">
                <a:latin typeface="Comic Sans MS"/>
                <a:cs typeface="Comic Sans MS"/>
              </a:rPr>
              <a:t>x,y,z</a:t>
            </a:r>
            <a:r>
              <a:rPr lang="en-US" sz="1500" b="1" dirty="0">
                <a:latin typeface="Comic Sans MS"/>
                <a:cs typeface="Comic Sans MS"/>
              </a:rPr>
              <a:t>) and transport</a:t>
            </a:r>
          </a:p>
          <a:p>
            <a:pPr lvl="1" eaLnBrk="1" hangingPunct="1"/>
            <a:r>
              <a:rPr lang="en-US" sz="1500" b="1" dirty="0">
                <a:latin typeface="Comic Sans MS"/>
                <a:cs typeface="Comic Sans MS"/>
              </a:rPr>
              <a:t>– ~&lt;5-10% resolution in t </a:t>
            </a:r>
            <a:r>
              <a:rPr lang="en-US" sz="1500" b="1" dirty="0" smtClean="0">
                <a:latin typeface="Comic Sans MS"/>
                <a:cs typeface="Comic Sans MS"/>
              </a:rPr>
              <a:t>(follow </a:t>
            </a:r>
          </a:p>
          <a:p>
            <a:pPr lvl="1" eaLnBrk="1" hangingPunct="1"/>
            <a:r>
              <a:rPr lang="en-US" sz="1500" b="1" dirty="0" smtClean="0">
                <a:latin typeface="Comic Sans MS"/>
                <a:cs typeface="Comic Sans MS"/>
              </a:rPr>
              <a:t>RP </a:t>
            </a:r>
            <a:r>
              <a:rPr lang="en-US" sz="1500" b="1" dirty="0">
                <a:latin typeface="Comic Sans MS"/>
                <a:cs typeface="Comic Sans MS"/>
              </a:rPr>
              <a:t>at STAR)</a:t>
            </a:r>
          </a:p>
        </p:txBody>
      </p:sp>
      <p:cxnSp>
        <p:nvCxnSpPr>
          <p:cNvPr id="33" name="Straight Arrow Connector 32"/>
          <p:cNvCxnSpPr>
            <a:stCxn id="30729" idx="1"/>
          </p:cNvCxnSpPr>
          <p:nvPr/>
        </p:nvCxnSpPr>
        <p:spPr>
          <a:xfrm flipH="1">
            <a:off x="1963739" y="1500833"/>
            <a:ext cx="1868486" cy="4740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Straight Arrow Connector 34"/>
          <p:cNvCxnSpPr>
            <a:stCxn id="30729" idx="3"/>
          </p:cNvCxnSpPr>
          <p:nvPr/>
        </p:nvCxnSpPr>
        <p:spPr>
          <a:xfrm>
            <a:off x="5037138" y="1500833"/>
            <a:ext cx="2019300" cy="47401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30730" idx="1"/>
          </p:cNvCxnSpPr>
          <p:nvPr/>
        </p:nvCxnSpPr>
        <p:spPr>
          <a:xfrm flipH="1" flipV="1">
            <a:off x="2000251" y="2347913"/>
            <a:ext cx="1831974" cy="50864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stCxn id="30730" idx="3"/>
          </p:cNvCxnSpPr>
          <p:nvPr/>
        </p:nvCxnSpPr>
        <p:spPr>
          <a:xfrm flipV="1">
            <a:off x="5037138" y="2347913"/>
            <a:ext cx="2097087" cy="50864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3" name="Oval 42"/>
          <p:cNvSpPr/>
          <p:nvPr/>
        </p:nvSpPr>
        <p:spPr>
          <a:xfrm>
            <a:off x="3384550" y="1974850"/>
            <a:ext cx="2025650" cy="542925"/>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sz="1200" b="1" dirty="0">
                <a:solidFill>
                  <a:srgbClr val="0000FF"/>
                </a:solidFill>
                <a:latin typeface="Comic Sans MS"/>
                <a:cs typeface="Comic Sans MS"/>
              </a:rPr>
              <a:t>Simulation based on </a:t>
            </a:r>
            <a:r>
              <a:rPr lang="en-US" sz="1200" b="1" dirty="0" err="1" smtClean="0">
                <a:solidFill>
                  <a:srgbClr val="0000FF"/>
                </a:solidFill>
                <a:latin typeface="Comic Sans MS"/>
                <a:cs typeface="Comic Sans MS"/>
              </a:rPr>
              <a:t>eRHIC</a:t>
            </a:r>
            <a:r>
              <a:rPr lang="en-US" sz="1200" b="1" dirty="0" smtClean="0">
                <a:solidFill>
                  <a:srgbClr val="0000FF"/>
                </a:solidFill>
                <a:latin typeface="Comic Sans MS"/>
                <a:cs typeface="Comic Sans MS"/>
              </a:rPr>
              <a:t>-IR</a:t>
            </a:r>
            <a:endParaRPr lang="en-US" sz="1200" b="1" dirty="0">
              <a:solidFill>
                <a:srgbClr val="0000FF"/>
              </a:solidFill>
              <a:latin typeface="Comic Sans MS"/>
              <a:cs typeface="Comic Sans MS"/>
            </a:endParaRPr>
          </a:p>
        </p:txBody>
      </p:sp>
      <p:grpSp>
        <p:nvGrpSpPr>
          <p:cNvPr id="27" name="Group 26"/>
          <p:cNvGrpSpPr/>
          <p:nvPr/>
        </p:nvGrpSpPr>
        <p:grpSpPr>
          <a:xfrm>
            <a:off x="5452545" y="3874981"/>
            <a:ext cx="3448038" cy="2379769"/>
            <a:chOff x="315883" y="3959648"/>
            <a:chExt cx="4051288" cy="2898352"/>
          </a:xfrm>
        </p:grpSpPr>
        <p:pic>
          <p:nvPicPr>
            <p:cNvPr id="28" name="Picture 4"/>
            <p:cNvPicPr>
              <a:picLocks noChangeAspect="1" noChangeArrowheads="1"/>
            </p:cNvPicPr>
            <p:nvPr/>
          </p:nvPicPr>
          <p:blipFill>
            <a:blip r:embed="rId5"/>
            <a:srcRect l="5172" t="7627" r="7241"/>
            <a:stretch>
              <a:fillRect/>
            </a:stretch>
          </p:blipFill>
          <p:spPr bwMode="auto">
            <a:xfrm>
              <a:off x="315883" y="3959648"/>
              <a:ext cx="4051288" cy="2898352"/>
            </a:xfrm>
            <a:prstGeom prst="rect">
              <a:avLst/>
            </a:prstGeom>
            <a:noFill/>
            <a:ln w="12700" cap="flat">
              <a:noFill/>
              <a:miter lim="800000"/>
              <a:headEnd/>
              <a:tailEnd/>
            </a:ln>
          </p:spPr>
        </p:pic>
        <p:sp>
          <p:nvSpPr>
            <p:cNvPr id="29" name="Rectangle 7"/>
            <p:cNvSpPr>
              <a:spLocks/>
            </p:cNvSpPr>
            <p:nvPr/>
          </p:nvSpPr>
          <p:spPr bwMode="auto">
            <a:xfrm>
              <a:off x="1175817" y="5713482"/>
              <a:ext cx="1049482" cy="262392"/>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400" dirty="0">
                  <a:solidFill>
                    <a:schemeClr val="tx1"/>
                  </a:solidFill>
                  <a:ea typeface="Gill Sans" charset="0"/>
                  <a:cs typeface="Gill Sans" charset="0"/>
                </a:rPr>
                <a:t>Generated</a:t>
              </a:r>
            </a:p>
          </p:txBody>
        </p:sp>
        <p:sp>
          <p:nvSpPr>
            <p:cNvPr id="30" name="Rectangle 8"/>
            <p:cNvSpPr>
              <a:spLocks/>
            </p:cNvSpPr>
            <p:nvPr/>
          </p:nvSpPr>
          <p:spPr bwMode="auto">
            <a:xfrm>
              <a:off x="1209303" y="5993875"/>
              <a:ext cx="2277466" cy="262392"/>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400" dirty="0">
                  <a:solidFill>
                    <a:srgbClr val="0000FF"/>
                  </a:solidFill>
                  <a:ea typeface="Gill Sans" charset="0"/>
                  <a:cs typeface="Gill Sans" charset="0"/>
                </a:rPr>
                <a:t>Quad aperture limited</a:t>
              </a:r>
            </a:p>
          </p:txBody>
        </p:sp>
        <p:sp>
          <p:nvSpPr>
            <p:cNvPr id="31" name="Rectangle 9"/>
            <p:cNvSpPr>
              <a:spLocks/>
            </p:cNvSpPr>
            <p:nvPr/>
          </p:nvSpPr>
          <p:spPr bwMode="auto">
            <a:xfrm>
              <a:off x="1188518" y="6226244"/>
              <a:ext cx="2220197" cy="262392"/>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400" dirty="0">
                  <a:solidFill>
                    <a:srgbClr val="FF0000"/>
                  </a:solidFill>
                  <a:ea typeface="Gill Sans" charset="0"/>
                  <a:cs typeface="Gill Sans" charset="0"/>
                </a:rPr>
                <a:t>RP (at 20m) accepted </a:t>
              </a:r>
            </a:p>
          </p:txBody>
        </p:sp>
        <p:sp>
          <p:nvSpPr>
            <p:cNvPr id="32" name="Line 10"/>
            <p:cNvSpPr>
              <a:spLocks noChangeShapeType="1"/>
            </p:cNvSpPr>
            <p:nvPr/>
          </p:nvSpPr>
          <p:spPr bwMode="auto">
            <a:xfrm>
              <a:off x="715244" y="6364139"/>
              <a:ext cx="429741" cy="0"/>
            </a:xfrm>
            <a:prstGeom prst="line">
              <a:avLst/>
            </a:prstGeom>
            <a:noFill/>
            <a:ln w="38100" cap="flat">
              <a:solidFill>
                <a:srgbClr val="FF0000"/>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34" name="Line 11"/>
            <p:cNvSpPr>
              <a:spLocks noChangeShapeType="1"/>
            </p:cNvSpPr>
            <p:nvPr/>
          </p:nvSpPr>
          <p:spPr bwMode="auto">
            <a:xfrm>
              <a:off x="703659" y="6141815"/>
              <a:ext cx="428625" cy="0"/>
            </a:xfrm>
            <a:prstGeom prst="line">
              <a:avLst/>
            </a:prstGeom>
            <a:noFill/>
            <a:ln w="38100" cap="flat">
              <a:solidFill>
                <a:srgbClr val="0000FF"/>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36" name="Line 12"/>
            <p:cNvSpPr>
              <a:spLocks noChangeShapeType="1"/>
            </p:cNvSpPr>
            <p:nvPr/>
          </p:nvSpPr>
          <p:spPr bwMode="auto">
            <a:xfrm>
              <a:off x="703659" y="5861422"/>
              <a:ext cx="428625" cy="0"/>
            </a:xfrm>
            <a:prstGeom prst="line">
              <a:avLst/>
            </a:prstGeom>
            <a:noFill/>
            <a:ln w="381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n-US"/>
            </a:p>
          </p:txBody>
        </p:sp>
      </p:grpSp>
      <p:sp>
        <p:nvSpPr>
          <p:cNvPr id="40" name="Rectangle 5"/>
          <p:cNvSpPr>
            <a:spLocks/>
          </p:cNvSpPr>
          <p:nvPr/>
        </p:nvSpPr>
        <p:spPr bwMode="auto">
          <a:xfrm>
            <a:off x="7877169" y="4004712"/>
            <a:ext cx="840712"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dirty="0" smtClean="0">
                <a:solidFill>
                  <a:srgbClr val="FF00FF"/>
                </a:solidFill>
                <a:ea typeface="Gill Sans" charset="0"/>
                <a:cs typeface="Gill Sans" charset="0"/>
              </a:rPr>
              <a:t>20x250</a:t>
            </a:r>
            <a:endParaRPr lang="en-US" dirty="0">
              <a:solidFill>
                <a:srgbClr val="FF00FF"/>
              </a:solidFill>
              <a:ea typeface="Gill Sans" charset="0"/>
              <a:cs typeface="Gill Sans" charset="0"/>
            </a:endParaRPr>
          </a:p>
        </p:txBody>
      </p:sp>
      <p:sp>
        <p:nvSpPr>
          <p:cNvPr id="2" name="Date Placeholder 1"/>
          <p:cNvSpPr>
            <a:spLocks noGrp="1"/>
          </p:cNvSpPr>
          <p:nvPr>
            <p:ph type="dt" sz="half" idx="10"/>
          </p:nvPr>
        </p:nvSpPr>
        <p:spPr/>
        <p:txBody>
          <a:bodyPr/>
          <a:lstStyle/>
          <a:p>
            <a:r>
              <a:rPr lang="en-US" altLang="ja-JP" smtClean="0"/>
              <a:t>E.C. Aschenauer</a:t>
            </a:r>
            <a:endParaRPr lang="en-US" altLang="ja-JP"/>
          </a:p>
        </p:txBody>
      </p:sp>
      <p:sp>
        <p:nvSpPr>
          <p:cNvPr id="3" name="Footer Placeholder 2"/>
          <p:cNvSpPr>
            <a:spLocks noGrp="1"/>
          </p:cNvSpPr>
          <p:nvPr>
            <p:ph type="ftr" sz="quarter" idx="11"/>
          </p:nvPr>
        </p:nvSpPr>
        <p:spPr/>
        <p:txBody>
          <a:bodyPr/>
          <a:lstStyle/>
          <a:p>
            <a:r>
              <a:rPr lang="en-US" altLang="ja-JP" smtClean="0"/>
              <a:t>DIS-2013, Marseille</a:t>
            </a:r>
            <a:endParaRPr lang="en-US" altLang="ja-JP"/>
          </a:p>
        </p:txBody>
      </p:sp>
    </p:spTree>
    <p:extLst>
      <p:ext uri="{BB962C8B-B14F-4D97-AF65-F5344CB8AC3E}">
        <p14:creationId xmlns:p14="http://schemas.microsoft.com/office/powerpoint/2010/main" val="26988709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Spectator proton tagging for He-3</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19</a:t>
            </a:fld>
            <a:endParaRPr lang="en-US" altLang="ja-JP"/>
          </a:p>
        </p:txBody>
      </p:sp>
      <p:pic>
        <p:nvPicPr>
          <p:cNvPr id="6" name="Picture 5"/>
          <p:cNvPicPr>
            <a:picLocks noChangeAspect="1"/>
          </p:cNvPicPr>
          <p:nvPr/>
        </p:nvPicPr>
        <p:blipFill>
          <a:blip r:embed="rId2"/>
          <a:stretch>
            <a:fillRect/>
          </a:stretch>
        </p:blipFill>
        <p:spPr>
          <a:xfrm>
            <a:off x="0" y="647700"/>
            <a:ext cx="5328816" cy="3263900"/>
          </a:xfrm>
          <a:prstGeom prst="rect">
            <a:avLst/>
          </a:prstGeom>
        </p:spPr>
      </p:pic>
      <p:sp>
        <p:nvSpPr>
          <p:cNvPr id="7" name="TextBox 6"/>
          <p:cNvSpPr txBox="1"/>
          <p:nvPr/>
        </p:nvSpPr>
        <p:spPr>
          <a:xfrm>
            <a:off x="5397500" y="1638300"/>
            <a:ext cx="3498286" cy="738664"/>
          </a:xfrm>
          <a:prstGeom prst="rect">
            <a:avLst/>
          </a:prstGeom>
          <a:noFill/>
        </p:spPr>
        <p:txBody>
          <a:bodyPr wrap="none" rtlCol="0">
            <a:spAutoFit/>
          </a:bodyPr>
          <a:lstStyle/>
          <a:p>
            <a:pPr marL="285750" indent="-285750">
              <a:buClr>
                <a:srgbClr val="0000FF"/>
              </a:buClr>
              <a:buFont typeface="Wingdings" charset="2"/>
              <a:buChar char="q"/>
            </a:pPr>
            <a:r>
              <a:rPr lang="en-US" sz="1400" b="0" dirty="0"/>
              <a:t>Momentum smearing mainly </a:t>
            </a:r>
            <a:endParaRPr lang="en-US" sz="1400" b="0" dirty="0" smtClean="0"/>
          </a:p>
          <a:p>
            <a:pPr>
              <a:buClr>
                <a:srgbClr val="0000FF"/>
              </a:buClr>
            </a:pPr>
            <a:r>
              <a:rPr lang="en-US" sz="1400" b="0" dirty="0"/>
              <a:t> </a:t>
            </a:r>
            <a:r>
              <a:rPr lang="en-US" sz="1400" b="0" dirty="0" smtClean="0"/>
              <a:t>    due </a:t>
            </a:r>
            <a:r>
              <a:rPr lang="en-US" sz="1400" b="0" dirty="0"/>
              <a:t>to Fermi motion + Lorentz boost</a:t>
            </a:r>
          </a:p>
          <a:p>
            <a:pPr marL="285750" indent="-285750">
              <a:buClr>
                <a:srgbClr val="0000FF"/>
              </a:buClr>
              <a:buFont typeface="Wingdings" charset="2"/>
              <a:buChar char="q"/>
            </a:pPr>
            <a:r>
              <a:rPr lang="da-DK" sz="1400" b="0" dirty="0" smtClean="0"/>
              <a:t>Angle </a:t>
            </a:r>
            <a:r>
              <a:rPr lang="da-DK" sz="1400" b="0" dirty="0"/>
              <a:t>&lt;~3mrad (&gt;99.9%)</a:t>
            </a:r>
            <a:endParaRPr lang="en-US" sz="1400" dirty="0"/>
          </a:p>
        </p:txBody>
      </p:sp>
      <p:pic>
        <p:nvPicPr>
          <p:cNvPr id="8" name="Picture 7"/>
          <p:cNvPicPr>
            <a:picLocks noChangeAspect="1"/>
          </p:cNvPicPr>
          <p:nvPr/>
        </p:nvPicPr>
        <p:blipFill>
          <a:blip r:embed="rId3"/>
          <a:stretch>
            <a:fillRect/>
          </a:stretch>
        </p:blipFill>
        <p:spPr>
          <a:xfrm>
            <a:off x="0" y="4057650"/>
            <a:ext cx="3308350" cy="2800350"/>
          </a:xfrm>
          <a:prstGeom prst="rect">
            <a:avLst/>
          </a:prstGeom>
        </p:spPr>
      </p:pic>
      <p:pic>
        <p:nvPicPr>
          <p:cNvPr id="9" name="Picture 8"/>
          <p:cNvPicPr>
            <a:picLocks noChangeAspect="1"/>
          </p:cNvPicPr>
          <p:nvPr/>
        </p:nvPicPr>
        <p:blipFill>
          <a:blip r:embed="rId4"/>
          <a:stretch>
            <a:fillRect/>
          </a:stretch>
        </p:blipFill>
        <p:spPr>
          <a:xfrm>
            <a:off x="3556000" y="4089400"/>
            <a:ext cx="3035300" cy="2768600"/>
          </a:xfrm>
          <a:prstGeom prst="rect">
            <a:avLst/>
          </a:prstGeom>
        </p:spPr>
      </p:pic>
      <p:sp>
        <p:nvSpPr>
          <p:cNvPr id="10" name="TextBox 9"/>
          <p:cNvSpPr txBox="1"/>
          <p:nvPr/>
        </p:nvSpPr>
        <p:spPr>
          <a:xfrm>
            <a:off x="368300" y="4076700"/>
            <a:ext cx="2154180" cy="646331"/>
          </a:xfrm>
          <a:prstGeom prst="rect">
            <a:avLst/>
          </a:prstGeom>
          <a:noFill/>
        </p:spPr>
        <p:txBody>
          <a:bodyPr wrap="none" rtlCol="0">
            <a:spAutoFit/>
          </a:bodyPr>
          <a:lstStyle/>
          <a:p>
            <a:r>
              <a:rPr lang="en-US" dirty="0" smtClean="0"/>
              <a:t>after IR magnets </a:t>
            </a:r>
          </a:p>
          <a:p>
            <a:r>
              <a:rPr lang="en-US" dirty="0" smtClean="0"/>
              <a:t>at 20m</a:t>
            </a:r>
            <a:endParaRPr lang="en-US" dirty="0"/>
          </a:p>
        </p:txBody>
      </p:sp>
      <p:sp>
        <p:nvSpPr>
          <p:cNvPr id="11" name="TextBox 10"/>
          <p:cNvSpPr txBox="1"/>
          <p:nvPr/>
        </p:nvSpPr>
        <p:spPr>
          <a:xfrm>
            <a:off x="6438900" y="4610100"/>
            <a:ext cx="2710999" cy="1323439"/>
          </a:xfrm>
          <a:prstGeom prst="rect">
            <a:avLst/>
          </a:prstGeom>
          <a:noFill/>
        </p:spPr>
        <p:txBody>
          <a:bodyPr wrap="none" rtlCol="0">
            <a:spAutoFit/>
          </a:bodyPr>
          <a:lstStyle/>
          <a:p>
            <a:r>
              <a:rPr lang="en-US" sz="1600" dirty="0" smtClean="0">
                <a:solidFill>
                  <a:srgbClr val="0000FF"/>
                </a:solidFill>
              </a:rPr>
              <a:t>at 20m</a:t>
            </a:r>
          </a:p>
          <a:p>
            <a:pPr marL="285750" indent="-285750">
              <a:buClr>
                <a:srgbClr val="0000FF"/>
              </a:buClr>
              <a:buFont typeface="Wingdings" charset="2"/>
              <a:buChar char="q"/>
            </a:pPr>
            <a:r>
              <a:rPr lang="en-US" sz="1600" dirty="0" smtClean="0"/>
              <a:t>after IR magnets </a:t>
            </a:r>
          </a:p>
          <a:p>
            <a:pPr marL="285750" indent="-285750">
              <a:buClr>
                <a:srgbClr val="0000FF"/>
              </a:buClr>
              <a:buFont typeface="Wingdings" charset="2"/>
              <a:buChar char="q"/>
            </a:pPr>
            <a:r>
              <a:rPr lang="en-US" sz="1600" dirty="0" smtClean="0"/>
              <a:t>RP acceptance</a:t>
            </a:r>
          </a:p>
          <a:p>
            <a:pPr marL="285750" indent="-285750">
              <a:buClr>
                <a:srgbClr val="0000FF"/>
              </a:buClr>
              <a:buFont typeface="Wingdings" charset="2"/>
              <a:buChar char="q"/>
            </a:pPr>
            <a:r>
              <a:rPr lang="en-US" sz="1600" dirty="0" smtClean="0"/>
              <a:t>+10</a:t>
            </a:r>
            <a:r>
              <a:rPr lang="en-US" sz="1600" dirty="0" smtClean="0">
                <a:latin typeface="Symbol" charset="2"/>
                <a:cs typeface="Symbol" charset="2"/>
              </a:rPr>
              <a:t>s</a:t>
            </a:r>
            <a:r>
              <a:rPr lang="en-US" sz="1600" dirty="0" smtClean="0"/>
              <a:t> beam clearance</a:t>
            </a:r>
          </a:p>
          <a:p>
            <a:pPr>
              <a:buClr>
                <a:srgbClr val="0000FF"/>
              </a:buClr>
            </a:pPr>
            <a:r>
              <a:rPr lang="en-US" sz="1600" dirty="0" smtClean="0">
                <a:solidFill>
                  <a:srgbClr val="0000FF"/>
                </a:solidFill>
                <a:sym typeface="Wingdings"/>
              </a:rPr>
              <a:t></a:t>
            </a:r>
            <a:r>
              <a:rPr lang="en-US" sz="1600" dirty="0" smtClean="0">
                <a:sym typeface="Wingdings"/>
              </a:rPr>
              <a:t> 90% tagging </a:t>
            </a:r>
            <a:r>
              <a:rPr lang="en-US" sz="1600" dirty="0" err="1" smtClean="0">
                <a:sym typeface="Wingdings"/>
              </a:rPr>
              <a:t>efficency</a:t>
            </a:r>
            <a:endParaRPr lang="en-US" sz="1600" dirty="0"/>
          </a:p>
        </p:txBody>
      </p:sp>
    </p:spTree>
    <p:extLst>
      <p:ext uri="{BB962C8B-B14F-4D97-AF65-F5344CB8AC3E}">
        <p14:creationId xmlns:p14="http://schemas.microsoft.com/office/powerpoint/2010/main" val="26081540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0" y="0"/>
            <a:ext cx="9144000" cy="609600"/>
          </a:xfrm>
        </p:spPr>
        <p:txBody>
          <a:bodyPr/>
          <a:lstStyle/>
          <a:p>
            <a:r>
              <a:rPr lang="en-US" sz="2600" dirty="0" smtClean="0"/>
              <a:t>The Pillars of the </a:t>
            </a:r>
            <a:r>
              <a:rPr lang="en-US" sz="2600" cap="none" dirty="0" err="1" smtClean="0"/>
              <a:t>e</a:t>
            </a:r>
            <a:r>
              <a:rPr lang="en-US" sz="2600" dirty="0" err="1" smtClean="0"/>
              <a:t>RHIC</a:t>
            </a:r>
            <a:r>
              <a:rPr lang="en-US" sz="2600" dirty="0" smtClean="0"/>
              <a:t> Physics program</a:t>
            </a:r>
            <a:endParaRPr lang="en-US" sz="2600" dirty="0"/>
          </a:p>
        </p:txBody>
      </p:sp>
      <p:sp>
        <p:nvSpPr>
          <p:cNvPr id="4" name="Date Placeholder 3"/>
          <p:cNvSpPr>
            <a:spLocks noGrp="1"/>
          </p:cNvSpPr>
          <p:nvPr>
            <p:ph type="dt" sz="half" idx="10"/>
          </p:nvPr>
        </p:nvSpPr>
        <p:spPr/>
        <p:txBody>
          <a:bodyPr/>
          <a:lstStyle/>
          <a:p>
            <a:r>
              <a:rPr lang="en-US" altLang="ja-JP" smtClean="0"/>
              <a:t>E.C. Aschenauer</a:t>
            </a:r>
            <a:endParaRPr lang="en-US" altLang="ja-JP"/>
          </a:p>
        </p:txBody>
      </p:sp>
      <p:sp>
        <p:nvSpPr>
          <p:cNvPr id="5" name="Footer Placeholder 4"/>
          <p:cNvSpPr>
            <a:spLocks noGrp="1"/>
          </p:cNvSpPr>
          <p:nvPr>
            <p:ph type="ftr" sz="quarter" idx="11"/>
          </p:nvPr>
        </p:nvSpPr>
        <p:spPr/>
        <p:txBody>
          <a:bodyPr/>
          <a:lstStyle/>
          <a:p>
            <a:r>
              <a:rPr lang="en-US" altLang="ja-JP" smtClean="0"/>
              <a:t>DIS-2013, Marseille</a:t>
            </a:r>
            <a:endParaRPr lang="en-US" altLang="ja-JP"/>
          </a:p>
        </p:txBody>
      </p:sp>
      <p:sp>
        <p:nvSpPr>
          <p:cNvPr id="6" name="Slide Number Placeholder 5"/>
          <p:cNvSpPr>
            <a:spLocks noGrp="1"/>
          </p:cNvSpPr>
          <p:nvPr>
            <p:ph type="sldNum" sz="quarter" idx="12"/>
          </p:nvPr>
        </p:nvSpPr>
        <p:spPr/>
        <p:txBody>
          <a:bodyPr/>
          <a:lstStyle/>
          <a:p>
            <a:fld id="{A7B1A700-7212-524C-82CA-F704C367C37F}" type="slidenum">
              <a:rPr lang="en-US" altLang="ja-JP" smtClean="0"/>
              <a:pPr/>
              <a:t>2</a:t>
            </a:fld>
            <a:endParaRPr lang="en-US" altLang="ja-JP"/>
          </a:p>
        </p:txBody>
      </p:sp>
      <p:pic>
        <p:nvPicPr>
          <p:cNvPr id="8" name="Picture 7" descr="roman-temple.jpg"/>
          <p:cNvPicPr>
            <a:picLocks noChangeAspect="1"/>
          </p:cNvPicPr>
          <p:nvPr/>
        </p:nvPicPr>
        <p:blipFill>
          <a:blip r:embed="rId2"/>
          <a:stretch>
            <a:fillRect/>
          </a:stretch>
        </p:blipFill>
        <p:spPr>
          <a:xfrm>
            <a:off x="1327150" y="800100"/>
            <a:ext cx="6229350" cy="4762500"/>
          </a:xfrm>
          <a:prstGeom prst="rect">
            <a:avLst/>
          </a:prstGeom>
        </p:spPr>
      </p:pic>
      <p:sp>
        <p:nvSpPr>
          <p:cNvPr id="11" name="TextBox 10"/>
          <p:cNvSpPr txBox="1"/>
          <p:nvPr/>
        </p:nvSpPr>
        <p:spPr>
          <a:xfrm>
            <a:off x="6860139" y="2391509"/>
            <a:ext cx="492443" cy="2525892"/>
          </a:xfrm>
          <a:prstGeom prst="rect">
            <a:avLst/>
          </a:prstGeom>
          <a:solidFill>
            <a:schemeClr val="tx1">
              <a:lumMod val="85000"/>
            </a:schemeClr>
          </a:solidFill>
          <a:ln>
            <a:solidFill>
              <a:schemeClr val="tx1">
                <a:lumMod val="50000"/>
              </a:schemeClr>
            </a:solidFill>
          </a:ln>
          <a:effectLst>
            <a:glow rad="101600">
              <a:srgbClr val="80FF00">
                <a:alpha val="75000"/>
              </a:srgbClr>
            </a:glow>
          </a:effectLst>
          <a:scene3d>
            <a:camera prst="orthographicFront"/>
            <a:lightRig rig="threePt" dir="t"/>
          </a:scene3d>
          <a:sp3d>
            <a:bevelT w="152400" h="50800" prst="softRound"/>
            <a:bevelB w="152400" h="50800" prst="softRound"/>
          </a:sp3d>
        </p:spPr>
        <p:txBody>
          <a:bodyPr vert="wordArtVert" wrap="none" rtlCol="0" anchor="t" anchorCtr="0">
            <a:spAutoFit/>
          </a:bodyPr>
          <a:lstStyle/>
          <a:p>
            <a:r>
              <a:rPr lang="en-US" sz="2000" b="1" dirty="0" err="1" smtClean="0">
                <a:solidFill>
                  <a:srgbClr val="00FF00"/>
                </a:solidFill>
                <a:latin typeface="Comic Sans MS"/>
                <a:cs typeface="Comic Sans MS"/>
              </a:rPr>
              <a:t>Hadronisation</a:t>
            </a:r>
            <a:endParaRPr lang="en-US" sz="2000" b="1" dirty="0">
              <a:solidFill>
                <a:srgbClr val="00FF00"/>
              </a:solidFill>
              <a:latin typeface="Comic Sans MS"/>
              <a:cs typeface="Comic Sans MS"/>
            </a:endParaRPr>
          </a:p>
        </p:txBody>
      </p:sp>
      <p:sp>
        <p:nvSpPr>
          <p:cNvPr id="12" name="TextBox 11"/>
          <p:cNvSpPr txBox="1"/>
          <p:nvPr/>
        </p:nvSpPr>
        <p:spPr>
          <a:xfrm>
            <a:off x="4345539" y="2239109"/>
            <a:ext cx="492443" cy="2454007"/>
          </a:xfrm>
          <a:prstGeom prst="rect">
            <a:avLst/>
          </a:prstGeom>
          <a:solidFill>
            <a:schemeClr val="tx1">
              <a:lumMod val="85000"/>
            </a:schemeClr>
          </a:solidFill>
          <a:ln>
            <a:solidFill>
              <a:schemeClr val="tx1">
                <a:lumMod val="50000"/>
              </a:schemeClr>
            </a:solidFill>
          </a:ln>
          <a:effectLst>
            <a:glow rad="101600">
              <a:srgbClr val="FF00FF">
                <a:alpha val="75000"/>
              </a:srgbClr>
            </a:glow>
          </a:effectLst>
          <a:scene3d>
            <a:camera prst="orthographicFront"/>
            <a:lightRig rig="threePt" dir="t"/>
          </a:scene3d>
          <a:sp3d>
            <a:bevelT w="152400" h="50800" prst="softRound"/>
            <a:bevelB w="152400" h="50800" prst="softRound"/>
          </a:sp3d>
        </p:spPr>
        <p:txBody>
          <a:bodyPr vert="wordArtVert" wrap="none" rtlCol="0" anchor="t" anchorCtr="0">
            <a:spAutoFit/>
          </a:bodyPr>
          <a:lstStyle/>
          <a:p>
            <a:r>
              <a:rPr lang="en-US" sz="2000" b="1" dirty="0" smtClean="0">
                <a:solidFill>
                  <a:srgbClr val="FF00FF"/>
                </a:solidFill>
                <a:latin typeface="Comic Sans MS"/>
                <a:cs typeface="Comic Sans MS"/>
              </a:rPr>
              <a:t>spin Physics</a:t>
            </a:r>
          </a:p>
        </p:txBody>
      </p:sp>
      <p:sp>
        <p:nvSpPr>
          <p:cNvPr id="13" name="TextBox 12"/>
          <p:cNvSpPr txBox="1"/>
          <p:nvPr/>
        </p:nvSpPr>
        <p:spPr>
          <a:xfrm>
            <a:off x="5628239" y="2292032"/>
            <a:ext cx="492443" cy="2454132"/>
          </a:xfrm>
          <a:prstGeom prst="rect">
            <a:avLst/>
          </a:prstGeom>
          <a:solidFill>
            <a:schemeClr val="tx1">
              <a:lumMod val="85000"/>
            </a:schemeClr>
          </a:solidFill>
          <a:ln>
            <a:solidFill>
              <a:schemeClr val="tx1">
                <a:lumMod val="50000"/>
              </a:schemeClr>
            </a:solidFill>
          </a:ln>
          <a:effectLst>
            <a:glow rad="101600">
              <a:srgbClr val="0000FF">
                <a:alpha val="75000"/>
              </a:srgbClr>
            </a:glow>
          </a:effectLst>
          <a:scene3d>
            <a:camera prst="orthographicFront"/>
            <a:lightRig rig="threePt" dir="t"/>
          </a:scene3d>
          <a:sp3d>
            <a:bevelT w="152400" h="50800" prst="softRound"/>
            <a:bevelB w="152400" h="50800" prst="softRound"/>
          </a:sp3d>
        </p:spPr>
        <p:txBody>
          <a:bodyPr vert="wordArtVert" wrap="none" rtlCol="0" anchor="t" anchorCtr="0">
            <a:spAutoFit/>
          </a:bodyPr>
          <a:lstStyle/>
          <a:p>
            <a:r>
              <a:rPr lang="en-US" sz="2000" dirty="0" smtClean="0">
                <a:solidFill>
                  <a:srgbClr val="0000FF"/>
                </a:solidFill>
                <a:latin typeface="Comic Sans MS"/>
                <a:cs typeface="Comic Sans MS"/>
              </a:rPr>
              <a:t>2</a:t>
            </a:r>
            <a:r>
              <a:rPr lang="en-US" sz="2000" b="1" dirty="0" smtClean="0">
                <a:solidFill>
                  <a:srgbClr val="0000FF"/>
                </a:solidFill>
                <a:latin typeface="Comic Sans MS"/>
                <a:cs typeface="Comic Sans MS"/>
              </a:rPr>
              <a:t>D+1 </a:t>
            </a:r>
            <a:r>
              <a:rPr lang="en-US" sz="2000" b="1" dirty="0" err="1" smtClean="0">
                <a:solidFill>
                  <a:srgbClr val="0000FF"/>
                </a:solidFill>
                <a:latin typeface="Comic Sans MS"/>
                <a:cs typeface="Comic Sans MS"/>
              </a:rPr>
              <a:t>Imiging</a:t>
            </a:r>
            <a:endParaRPr lang="en-US" sz="2000" b="1" dirty="0" smtClean="0">
              <a:solidFill>
                <a:srgbClr val="0000FF"/>
              </a:solidFill>
              <a:latin typeface="Comic Sans MS"/>
              <a:cs typeface="Comic Sans MS"/>
            </a:endParaRPr>
          </a:p>
        </p:txBody>
      </p:sp>
      <p:sp>
        <p:nvSpPr>
          <p:cNvPr id="14" name="TextBox 13"/>
          <p:cNvSpPr txBox="1"/>
          <p:nvPr/>
        </p:nvSpPr>
        <p:spPr>
          <a:xfrm>
            <a:off x="2554839" y="2313032"/>
            <a:ext cx="1107996" cy="2248497"/>
          </a:xfrm>
          <a:prstGeom prst="rect">
            <a:avLst/>
          </a:prstGeom>
          <a:solidFill>
            <a:schemeClr val="tx1">
              <a:lumMod val="85000"/>
            </a:schemeClr>
          </a:solidFill>
          <a:ln>
            <a:solidFill>
              <a:schemeClr val="tx1">
                <a:lumMod val="50000"/>
              </a:schemeClr>
            </a:solidFill>
          </a:ln>
          <a:effectLst>
            <a:glow rad="101600">
              <a:srgbClr val="FF8000">
                <a:alpha val="75000"/>
              </a:srgbClr>
            </a:glow>
          </a:effectLst>
          <a:scene3d>
            <a:camera prst="orthographicFront"/>
            <a:lightRig rig="threePt" dir="t"/>
          </a:scene3d>
          <a:sp3d>
            <a:bevelT w="152400" h="50800" prst="softRound"/>
            <a:bevelB w="152400" h="50800" prst="softRound"/>
          </a:sp3d>
        </p:spPr>
        <p:txBody>
          <a:bodyPr vert="wordArtVert" wrap="none" rtlCol="0" anchor="t" anchorCtr="0">
            <a:spAutoFit/>
          </a:bodyPr>
          <a:lstStyle/>
          <a:p>
            <a:pPr algn="ctr"/>
            <a:r>
              <a:rPr lang="en-US" sz="2000" b="1" dirty="0" smtClean="0">
                <a:solidFill>
                  <a:srgbClr val="FF8000"/>
                </a:solidFill>
                <a:latin typeface="Comic Sans MS"/>
                <a:cs typeface="Comic Sans MS"/>
              </a:rPr>
              <a:t>physics of </a:t>
            </a:r>
          </a:p>
          <a:p>
            <a:pPr algn="ctr"/>
            <a:r>
              <a:rPr lang="en-US" sz="2000" b="1" dirty="0" smtClean="0">
                <a:solidFill>
                  <a:srgbClr val="FF8000"/>
                </a:solidFill>
                <a:latin typeface="Comic Sans MS"/>
                <a:cs typeface="Comic Sans MS"/>
              </a:rPr>
              <a:t>strong color </a:t>
            </a:r>
          </a:p>
          <a:p>
            <a:pPr algn="ctr"/>
            <a:r>
              <a:rPr lang="en-US" sz="2000" b="1" dirty="0" smtClean="0">
                <a:solidFill>
                  <a:srgbClr val="FF8000"/>
                </a:solidFill>
                <a:latin typeface="Comic Sans MS"/>
                <a:cs typeface="Comic Sans MS"/>
              </a:rPr>
              <a:t>fields</a:t>
            </a:r>
            <a:endParaRPr lang="en-US" sz="2000" b="1" dirty="0">
              <a:solidFill>
                <a:srgbClr val="FF8000"/>
              </a:solidFill>
              <a:latin typeface="Comic Sans MS"/>
              <a:cs typeface="Comic Sans MS"/>
            </a:endParaRPr>
          </a:p>
        </p:txBody>
      </p:sp>
      <p:sp>
        <p:nvSpPr>
          <p:cNvPr id="15" name="TextBox 14"/>
          <p:cNvSpPr txBox="1"/>
          <p:nvPr/>
        </p:nvSpPr>
        <p:spPr>
          <a:xfrm>
            <a:off x="1500739" y="2315309"/>
            <a:ext cx="492443" cy="2327270"/>
          </a:xfrm>
          <a:prstGeom prst="rect">
            <a:avLst/>
          </a:prstGeom>
          <a:solidFill>
            <a:schemeClr val="tx1">
              <a:lumMod val="85000"/>
            </a:schemeClr>
          </a:solidFill>
          <a:ln>
            <a:solidFill>
              <a:schemeClr val="tx1">
                <a:lumMod val="50000"/>
              </a:schemeClr>
            </a:solidFill>
          </a:ln>
          <a:effectLst>
            <a:glow rad="101600">
              <a:schemeClr val="bg1">
                <a:alpha val="75000"/>
              </a:schemeClr>
            </a:glow>
          </a:effectLst>
          <a:scene3d>
            <a:camera prst="orthographicFront"/>
            <a:lightRig rig="threePt" dir="t"/>
          </a:scene3d>
          <a:sp3d>
            <a:bevelT w="152400" h="50800" prst="softRound"/>
            <a:bevelB w="152400" h="50800" prst="softRound"/>
          </a:sp3d>
        </p:spPr>
        <p:txBody>
          <a:bodyPr vert="wordArtVert" wrap="none" rtlCol="0" anchor="t" anchorCtr="0">
            <a:spAutoFit/>
          </a:bodyPr>
          <a:lstStyle/>
          <a:p>
            <a:r>
              <a:rPr lang="en-US" sz="2000" b="1" dirty="0" smtClean="0">
                <a:solidFill>
                  <a:schemeClr val="bg1"/>
                </a:solidFill>
                <a:latin typeface="Comic Sans MS"/>
                <a:cs typeface="Comic Sans MS"/>
              </a:rPr>
              <a:t>Electro Weak</a:t>
            </a:r>
          </a:p>
        </p:txBody>
      </p:sp>
      <p:sp>
        <p:nvSpPr>
          <p:cNvPr id="16" name="Curved Right Arrow 15"/>
          <p:cNvSpPr/>
          <p:nvPr/>
        </p:nvSpPr>
        <p:spPr bwMode="auto">
          <a:xfrm>
            <a:off x="393700" y="5397500"/>
            <a:ext cx="749300" cy="431800"/>
          </a:xfrm>
          <a:prstGeom prst="curvedRightArrow">
            <a:avLst/>
          </a:prstGeom>
          <a:gradFill flip="none" rotWithShape="1">
            <a:gsLst>
              <a:gs pos="0">
                <a:schemeClr val="bg1"/>
              </a:gs>
              <a:gs pos="100000">
                <a:srgbClr val="FFFFFF"/>
              </a:gs>
              <a:gs pos="50000">
                <a:srgbClr val="FF66FF"/>
              </a:gs>
            </a:gsLst>
            <a:path path="circle">
              <a:fillToRect l="100000" t="100000"/>
            </a:path>
            <a:tileRect r="-100000" b="-100000"/>
          </a:gradFill>
          <a:ln w="9525" cap="flat" cmpd="sng" algn="ctr">
            <a:solidFill>
              <a:srgbClr val="FF00FF"/>
            </a:solidFill>
            <a:prstDash val="solid"/>
            <a:round/>
            <a:headEnd type="none" w="med" len="med"/>
            <a:tailEnd type="none" w="med" len="med"/>
          </a:ln>
          <a:effectLst>
            <a:glow rad="25400">
              <a:srgbClr val="FF00FF">
                <a:alpha val="75000"/>
              </a:srgbClr>
            </a:glo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1" i="0" u="none" strike="noStrike" cap="none" normalizeH="0" baseline="0">
              <a:ln>
                <a:noFill/>
              </a:ln>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endParaRPr>
          </a:p>
        </p:txBody>
      </p:sp>
      <p:sp>
        <p:nvSpPr>
          <p:cNvPr id="17" name="TextBox 16"/>
          <p:cNvSpPr txBox="1"/>
          <p:nvPr/>
        </p:nvSpPr>
        <p:spPr>
          <a:xfrm>
            <a:off x="177800" y="5892800"/>
            <a:ext cx="9123862" cy="353943"/>
          </a:xfrm>
          <a:prstGeom prst="rect">
            <a:avLst/>
          </a:prstGeom>
          <a:noFill/>
        </p:spPr>
        <p:txBody>
          <a:bodyPr wrap="none" rtlCol="0">
            <a:spAutoFit/>
          </a:bodyPr>
          <a:lstStyle/>
          <a:p>
            <a:r>
              <a:rPr lang="en-US" sz="1700" b="1" dirty="0" smtClean="0">
                <a:latin typeface="Comic Sans MS"/>
                <a:cs typeface="Comic Sans MS"/>
              </a:rPr>
              <a:t>Wide physics program with </a:t>
            </a:r>
            <a:r>
              <a:rPr lang="en-US" sz="1700" b="1" dirty="0" smtClean="0">
                <a:solidFill>
                  <a:srgbClr val="FF00FF"/>
                </a:solidFill>
                <a:latin typeface="Comic Sans MS"/>
                <a:cs typeface="Comic Sans MS"/>
              </a:rPr>
              <a:t>high requirements </a:t>
            </a:r>
            <a:r>
              <a:rPr lang="en-US" sz="1700" b="1" dirty="0" smtClean="0">
                <a:latin typeface="Comic Sans MS"/>
                <a:cs typeface="Comic Sans MS"/>
              </a:rPr>
              <a:t>on detector and machine performance</a:t>
            </a:r>
            <a:endParaRPr lang="en-US" sz="1700" b="1" dirty="0">
              <a:latin typeface="Comic Sans MS"/>
              <a:cs typeface="Comic Sans MS"/>
            </a:endParaRPr>
          </a:p>
        </p:txBody>
      </p:sp>
      <p:sp>
        <p:nvSpPr>
          <p:cNvPr id="20" name="TextBox 19"/>
          <p:cNvSpPr txBox="1"/>
          <p:nvPr/>
        </p:nvSpPr>
        <p:spPr>
          <a:xfrm>
            <a:off x="518584" y="2080683"/>
            <a:ext cx="8020144" cy="2985433"/>
          </a:xfrm>
          <a:prstGeom prst="rect">
            <a:avLst/>
          </a:prstGeom>
          <a:gradFill flip="none" rotWithShape="1">
            <a:gsLst>
              <a:gs pos="0">
                <a:schemeClr val="bg1">
                  <a:lumMod val="85000"/>
                </a:schemeClr>
              </a:gs>
              <a:gs pos="100000">
                <a:schemeClr val="bg1">
                  <a:lumMod val="85000"/>
                </a:schemeClr>
              </a:gs>
              <a:gs pos="50000">
                <a:schemeClr val="bg1"/>
              </a:gs>
            </a:gsLst>
            <a:lin ang="0" scaled="1"/>
            <a:tileRect/>
          </a:gradFill>
          <a:ln>
            <a:solidFill>
              <a:schemeClr val="bg1">
                <a:lumMod val="65000"/>
              </a:schemeClr>
            </a:solidFill>
          </a:ln>
          <a:scene3d>
            <a:camera prst="orthographicFront"/>
            <a:lightRig rig="threePt" dir="t"/>
          </a:scene3d>
          <a:sp3d>
            <a:bevelT w="114300" prst="artDeco"/>
            <a:bevelB w="114300" prst="artDeco"/>
          </a:sp3d>
        </p:spPr>
        <p:txBody>
          <a:bodyPr wrap="none" rtlCol="0">
            <a:spAutoFit/>
          </a:bodyPr>
          <a:lstStyle/>
          <a:p>
            <a:pPr>
              <a:buClr>
                <a:srgbClr val="0000FF"/>
              </a:buClr>
            </a:pPr>
            <a:r>
              <a:rPr lang="en-US" sz="2400" u="sng" dirty="0" smtClean="0">
                <a:solidFill>
                  <a:srgbClr val="0000FF"/>
                </a:solidFill>
              </a:rPr>
              <a:t>Requirements from Physics:</a:t>
            </a:r>
          </a:p>
          <a:p>
            <a:pPr>
              <a:buClr>
                <a:srgbClr val="0000FF"/>
              </a:buClr>
            </a:pPr>
            <a:endParaRPr lang="en-US" sz="2400" u="sng" dirty="0" smtClean="0">
              <a:solidFill>
                <a:srgbClr val="0000FF"/>
              </a:solidFill>
            </a:endParaRPr>
          </a:p>
          <a:p>
            <a:pPr marL="285750" indent="-285750">
              <a:buClr>
                <a:srgbClr val="0000FF"/>
              </a:buClr>
              <a:buFont typeface="Wingdings" charset="2"/>
              <a:buChar char="q"/>
            </a:pPr>
            <a:r>
              <a:rPr lang="en-US" sz="2000" dirty="0" smtClean="0"/>
              <a:t>High Luminosity ~ 10</a:t>
            </a:r>
            <a:r>
              <a:rPr lang="en-US" sz="2000" baseline="30000" dirty="0" smtClean="0"/>
              <a:t>33 </a:t>
            </a:r>
            <a:r>
              <a:rPr lang="en-US" sz="2000" dirty="0" smtClean="0"/>
              <a:t>cm</a:t>
            </a:r>
            <a:r>
              <a:rPr lang="en-US" sz="2000" baseline="30000" dirty="0" smtClean="0"/>
              <a:t>-2</a:t>
            </a:r>
            <a:r>
              <a:rPr lang="en-US" sz="2000" dirty="0" smtClean="0"/>
              <a:t>s</a:t>
            </a:r>
            <a:r>
              <a:rPr lang="en-US" sz="2000" baseline="30000" dirty="0" smtClean="0"/>
              <a:t>-1 </a:t>
            </a:r>
            <a:r>
              <a:rPr lang="en-US" sz="2000" dirty="0" smtClean="0"/>
              <a:t>and bigger</a:t>
            </a:r>
          </a:p>
          <a:p>
            <a:pPr marL="285750" indent="-285750">
              <a:buClr>
                <a:srgbClr val="0000FF"/>
              </a:buClr>
              <a:buFont typeface="Wingdings" charset="2"/>
              <a:buChar char="q"/>
            </a:pPr>
            <a:r>
              <a:rPr lang="en-US" sz="2000" dirty="0" smtClean="0"/>
              <a:t>Flexible center of mass energy</a:t>
            </a:r>
          </a:p>
          <a:p>
            <a:pPr marL="285750" indent="-285750">
              <a:buClr>
                <a:srgbClr val="0000FF"/>
              </a:buClr>
              <a:buFont typeface="Wingdings" charset="2"/>
              <a:buChar char="q"/>
            </a:pPr>
            <a:r>
              <a:rPr lang="en-US" sz="2000" dirty="0" smtClean="0"/>
              <a:t>Electrons and protons/light nuclei (p, He</a:t>
            </a:r>
            <a:r>
              <a:rPr lang="en-US" sz="2000" baseline="30000" dirty="0" smtClean="0"/>
              <a:t>3</a:t>
            </a:r>
            <a:r>
              <a:rPr lang="en-US" sz="2000" dirty="0" smtClean="0"/>
              <a:t> or D) </a:t>
            </a:r>
            <a:r>
              <a:rPr lang="en-US" sz="2000" dirty="0" err="1" smtClean="0"/>
              <a:t>polarised</a:t>
            </a:r>
            <a:endParaRPr lang="en-US" sz="2000" dirty="0" smtClean="0"/>
          </a:p>
          <a:p>
            <a:pPr marL="285750" indent="-285750">
              <a:buClr>
                <a:srgbClr val="0000FF"/>
              </a:buClr>
              <a:buFont typeface="Wingdings" charset="2"/>
              <a:buChar char="q"/>
            </a:pPr>
            <a:r>
              <a:rPr lang="en-US" sz="2000" dirty="0" smtClean="0"/>
              <a:t>Wide range of nuclear beams (d to U)</a:t>
            </a:r>
          </a:p>
          <a:p>
            <a:pPr marL="285750" indent="-285750">
              <a:buClr>
                <a:srgbClr val="0000FF"/>
              </a:buClr>
              <a:buFont typeface="Wingdings" charset="2"/>
              <a:buChar char="q"/>
            </a:pPr>
            <a:r>
              <a:rPr lang="en-US" sz="2000" dirty="0" smtClean="0"/>
              <a:t>a wide acceptance detector with good PID (e/h and </a:t>
            </a:r>
            <a:r>
              <a:rPr lang="en-US" sz="2000" dirty="0" smtClean="0">
                <a:latin typeface="Symbol" charset="2"/>
                <a:cs typeface="Symbol" charset="2"/>
              </a:rPr>
              <a:t>p</a:t>
            </a:r>
            <a:r>
              <a:rPr lang="en-US" sz="2000" dirty="0" smtClean="0"/>
              <a:t>, K, p)</a:t>
            </a:r>
          </a:p>
          <a:p>
            <a:pPr marL="285750" indent="-285750">
              <a:buClr>
                <a:srgbClr val="0000FF"/>
              </a:buClr>
              <a:buFont typeface="Wingdings" charset="2"/>
              <a:buChar char="q"/>
            </a:pPr>
            <a:r>
              <a:rPr lang="en-US" sz="2000" dirty="0" smtClean="0"/>
              <a:t>wide acceptance for protons from elastic reactions and</a:t>
            </a:r>
          </a:p>
          <a:p>
            <a:pPr>
              <a:buClr>
                <a:srgbClr val="0000FF"/>
              </a:buClr>
            </a:pPr>
            <a:r>
              <a:rPr lang="en-US" sz="2000" dirty="0"/>
              <a:t> </a:t>
            </a:r>
            <a:r>
              <a:rPr lang="en-US" sz="2000" dirty="0" smtClean="0"/>
              <a:t>  neutrons from nuclear breakup</a:t>
            </a:r>
          </a:p>
        </p:txBody>
      </p:sp>
    </p:spTree>
    <p:extLst>
      <p:ext uri="{BB962C8B-B14F-4D97-AF65-F5344CB8AC3E}">
        <p14:creationId xmlns:p14="http://schemas.microsoft.com/office/powerpoint/2010/main" val="35672121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iterate type="lt">
                                    <p:tmPct val="0"/>
                                  </p:iterate>
                                  <p:childTnLst>
                                    <p:set>
                                      <p:cBhvr>
                                        <p:cTn id="6" dur="1" fill="hold">
                                          <p:stCondLst>
                                            <p:cond delay="0"/>
                                          </p:stCondLst>
                                        </p:cTn>
                                        <p:tgtEl>
                                          <p:spTgt spid="15"/>
                                        </p:tgtEl>
                                        <p:attrNameLst>
                                          <p:attrName>style.visibility</p:attrName>
                                        </p:attrNameLst>
                                      </p:cBhvr>
                                      <p:to>
                                        <p:strVal val="visible"/>
                                      </p:to>
                                    </p:set>
                                    <p:animEffect transition="in" filter="circle(in)">
                                      <p:cBhvr>
                                        <p:cTn id="7" dur="1000"/>
                                        <p:tgtEl>
                                          <p:spTgt spid="15"/>
                                        </p:tgtEl>
                                      </p:cBhvr>
                                    </p:animEffect>
                                  </p:childTnLst>
                                </p:cTn>
                              </p:par>
                            </p:childTnLst>
                          </p:cTn>
                        </p:par>
                        <p:par>
                          <p:cTn id="8" fill="hold">
                            <p:stCondLst>
                              <p:cond delay="1000"/>
                            </p:stCondLst>
                            <p:childTnLst>
                              <p:par>
                                <p:cTn id="9" presetID="6" presetClass="entr" presetSubtype="16"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circle(in)">
                                      <p:cBhvr>
                                        <p:cTn id="11" dur="1000"/>
                                        <p:tgtEl>
                                          <p:spTgt spid="14"/>
                                        </p:tgtEl>
                                      </p:cBhvr>
                                    </p:animEffect>
                                  </p:childTnLst>
                                </p:cTn>
                              </p:par>
                            </p:childTnLst>
                          </p:cTn>
                        </p:par>
                        <p:par>
                          <p:cTn id="12" fill="hold">
                            <p:stCondLst>
                              <p:cond delay="2000"/>
                            </p:stCondLst>
                            <p:childTnLst>
                              <p:par>
                                <p:cTn id="13" presetID="6" presetClass="entr" presetSubtype="16"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circle(in)">
                                      <p:cBhvr>
                                        <p:cTn id="15" dur="1000"/>
                                        <p:tgtEl>
                                          <p:spTgt spid="12"/>
                                        </p:tgtEl>
                                      </p:cBhvr>
                                    </p:animEffect>
                                  </p:childTnLst>
                                </p:cTn>
                              </p:par>
                            </p:childTnLst>
                          </p:cTn>
                        </p:par>
                        <p:par>
                          <p:cTn id="16" fill="hold">
                            <p:stCondLst>
                              <p:cond delay="3000"/>
                            </p:stCondLst>
                            <p:childTnLst>
                              <p:par>
                                <p:cTn id="17" presetID="6" presetClass="entr" presetSubtype="16"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circle(in)">
                                      <p:cBhvr>
                                        <p:cTn id="19" dur="1000"/>
                                        <p:tgtEl>
                                          <p:spTgt spid="13"/>
                                        </p:tgtEl>
                                      </p:cBhvr>
                                    </p:animEffect>
                                  </p:childTnLst>
                                </p:cTn>
                              </p:par>
                            </p:childTnLst>
                          </p:cTn>
                        </p:par>
                        <p:par>
                          <p:cTn id="20" fill="hold">
                            <p:stCondLst>
                              <p:cond delay="4000"/>
                            </p:stCondLst>
                            <p:childTnLst>
                              <p:par>
                                <p:cTn id="21" presetID="6" presetClass="entr" presetSubtype="16" fill="hold" grpId="0" nodeType="afterEffect">
                                  <p:stCondLst>
                                    <p:cond delay="0"/>
                                  </p:stCondLst>
                                  <p:iterate type="lt">
                                    <p:tmPct val="0"/>
                                  </p:iterate>
                                  <p:childTnLst>
                                    <p:set>
                                      <p:cBhvr>
                                        <p:cTn id="22" dur="1" fill="hold">
                                          <p:stCondLst>
                                            <p:cond delay="0"/>
                                          </p:stCondLst>
                                        </p:cTn>
                                        <p:tgtEl>
                                          <p:spTgt spid="11"/>
                                        </p:tgtEl>
                                        <p:attrNameLst>
                                          <p:attrName>style.visibility</p:attrName>
                                        </p:attrNameLst>
                                      </p:cBhvr>
                                      <p:to>
                                        <p:strVal val="visible"/>
                                      </p:to>
                                    </p:set>
                                    <p:animEffect transition="in" filter="circle(in)">
                                      <p:cBhvr>
                                        <p:cTn id="23" dur="10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 calcmode="lin" valueType="num">
                                      <p:cBhvr>
                                        <p:cTn id="28" dur="1000" fill="hold"/>
                                        <p:tgtEl>
                                          <p:spTgt spid="16"/>
                                        </p:tgtEl>
                                        <p:attrNameLst>
                                          <p:attrName>ppt_x</p:attrName>
                                        </p:attrNameLst>
                                      </p:cBhvr>
                                      <p:tavLst>
                                        <p:tav tm="0">
                                          <p:val>
                                            <p:strVal val="#ppt_x-.2"/>
                                          </p:val>
                                        </p:tav>
                                        <p:tav tm="100000">
                                          <p:val>
                                            <p:strVal val="#ppt_x"/>
                                          </p:val>
                                        </p:tav>
                                      </p:tavLst>
                                    </p:anim>
                                    <p:anim calcmode="lin" valueType="num">
                                      <p:cBhvr>
                                        <p:cTn id="29" dur="1000" fill="hold"/>
                                        <p:tgtEl>
                                          <p:spTgt spid="16"/>
                                        </p:tgtEl>
                                        <p:attrNameLst>
                                          <p:attrName>ppt_y</p:attrName>
                                        </p:attrNameLst>
                                      </p:cBhvr>
                                      <p:tavLst>
                                        <p:tav tm="0">
                                          <p:val>
                                            <p:strVal val="#ppt_y"/>
                                          </p:val>
                                        </p:tav>
                                        <p:tav tm="100000">
                                          <p:val>
                                            <p:strVal val="#ppt_y"/>
                                          </p:val>
                                        </p:tav>
                                      </p:tavLst>
                                    </p:anim>
                                    <p:animEffect transition="in" filter="wipe(right)" prLst="gradientSize: 0.1">
                                      <p:cBhvr>
                                        <p:cTn id="30" dur="1000"/>
                                        <p:tgtEl>
                                          <p:spTgt spid="16"/>
                                        </p:tgtEl>
                                      </p:cBhvr>
                                    </p:animEffect>
                                  </p:childTnLst>
                                </p:cTn>
                              </p:par>
                              <p:par>
                                <p:cTn id="31" presetID="29" presetClass="entr" presetSubtype="0"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p:cTn id="33" dur="1000" fill="hold"/>
                                        <p:tgtEl>
                                          <p:spTgt spid="17"/>
                                        </p:tgtEl>
                                        <p:attrNameLst>
                                          <p:attrName>ppt_x</p:attrName>
                                        </p:attrNameLst>
                                      </p:cBhvr>
                                      <p:tavLst>
                                        <p:tav tm="0">
                                          <p:val>
                                            <p:strVal val="#ppt_x-.2"/>
                                          </p:val>
                                        </p:tav>
                                        <p:tav tm="100000">
                                          <p:val>
                                            <p:strVal val="#ppt_x"/>
                                          </p:val>
                                        </p:tav>
                                      </p:tavLst>
                                    </p:anim>
                                    <p:anim calcmode="lin" valueType="num">
                                      <p:cBhvr>
                                        <p:cTn id="34" dur="1000" fill="hold"/>
                                        <p:tgtEl>
                                          <p:spTgt spid="17"/>
                                        </p:tgtEl>
                                        <p:attrNameLst>
                                          <p:attrName>ppt_y</p:attrName>
                                        </p:attrNameLst>
                                      </p:cBhvr>
                                      <p:tavLst>
                                        <p:tav tm="0">
                                          <p:val>
                                            <p:strVal val="#ppt_y"/>
                                          </p:val>
                                        </p:tav>
                                        <p:tav tm="100000">
                                          <p:val>
                                            <p:strVal val="#ppt_y"/>
                                          </p:val>
                                        </p:tav>
                                      </p:tavLst>
                                    </p:anim>
                                    <p:animEffect transition="in" filter="wipe(right)" prLst="gradientSize: 0.1">
                                      <p:cBhvr>
                                        <p:cTn id="35" dur="1000"/>
                                        <p:tgtEl>
                                          <p:spTgt spid="17"/>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ntr" presetSubtype="10" fill="hold" grpId="0" nodeType="click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blinds(horizontal)">
                                      <p:cBhvr>
                                        <p:cTn id="40"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p:bldP spid="2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Kinematics of Breakup Neutrons</a:t>
            </a:r>
            <a:endParaRPr lang="en-US" dirty="0"/>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20</a:t>
            </a:fld>
            <a:endParaRPr lang="en-US" altLang="ja-JP"/>
          </a:p>
        </p:txBody>
      </p:sp>
      <p:sp>
        <p:nvSpPr>
          <p:cNvPr id="6" name="TextBox 5"/>
          <p:cNvSpPr txBox="1"/>
          <p:nvPr/>
        </p:nvSpPr>
        <p:spPr>
          <a:xfrm>
            <a:off x="190500" y="749300"/>
            <a:ext cx="4696267" cy="369332"/>
          </a:xfrm>
          <a:prstGeom prst="rect">
            <a:avLst/>
          </a:prstGeom>
          <a:noFill/>
        </p:spPr>
        <p:txBody>
          <a:bodyPr wrap="none" rtlCol="0">
            <a:spAutoFit/>
          </a:bodyPr>
          <a:lstStyle/>
          <a:p>
            <a:r>
              <a:rPr lang="en-US" dirty="0" smtClean="0">
                <a:solidFill>
                  <a:srgbClr val="FF00FF"/>
                </a:solidFill>
              </a:rPr>
              <a:t>Results from GEMINI++</a:t>
            </a:r>
            <a:r>
              <a:rPr lang="en-US" dirty="0" smtClean="0">
                <a:solidFill>
                  <a:srgbClr val="000000"/>
                </a:solidFill>
              </a:rPr>
              <a:t> for </a:t>
            </a:r>
            <a:r>
              <a:rPr lang="en-US" dirty="0" smtClean="0"/>
              <a:t>50 </a:t>
            </a:r>
            <a:r>
              <a:rPr lang="en-US" dirty="0" err="1" smtClean="0"/>
              <a:t>GeV</a:t>
            </a:r>
            <a:r>
              <a:rPr lang="en-US" dirty="0" smtClean="0"/>
              <a:t> Au</a:t>
            </a:r>
            <a:endParaRPr lang="en-US" dirty="0"/>
          </a:p>
        </p:txBody>
      </p:sp>
      <p:pic>
        <p:nvPicPr>
          <p:cNvPr id="7" name="Picture 6"/>
          <p:cNvPicPr>
            <a:picLocks noChangeAspect="1"/>
          </p:cNvPicPr>
          <p:nvPr/>
        </p:nvPicPr>
        <p:blipFill>
          <a:blip r:embed="rId2"/>
          <a:stretch>
            <a:fillRect/>
          </a:stretch>
        </p:blipFill>
        <p:spPr>
          <a:xfrm>
            <a:off x="222250" y="1117600"/>
            <a:ext cx="5448300" cy="4038600"/>
          </a:xfrm>
          <a:prstGeom prst="rect">
            <a:avLst/>
          </a:prstGeom>
        </p:spPr>
      </p:pic>
      <p:pic>
        <p:nvPicPr>
          <p:cNvPr id="8" name="Picture 7"/>
          <p:cNvPicPr>
            <a:picLocks noChangeAspect="1"/>
          </p:cNvPicPr>
          <p:nvPr/>
        </p:nvPicPr>
        <p:blipFill>
          <a:blip r:embed="rId3"/>
          <a:stretch>
            <a:fillRect/>
          </a:stretch>
        </p:blipFill>
        <p:spPr>
          <a:xfrm>
            <a:off x="1676400" y="1555750"/>
            <a:ext cx="5791200" cy="4102100"/>
          </a:xfrm>
          <a:prstGeom prst="rect">
            <a:avLst/>
          </a:prstGeom>
        </p:spPr>
      </p:pic>
      <p:pic>
        <p:nvPicPr>
          <p:cNvPr id="10" name="Picture 9"/>
          <p:cNvPicPr>
            <a:picLocks noChangeAspect="1"/>
          </p:cNvPicPr>
          <p:nvPr/>
        </p:nvPicPr>
        <p:blipFill>
          <a:blip r:embed="rId4"/>
          <a:stretch>
            <a:fillRect/>
          </a:stretch>
        </p:blipFill>
        <p:spPr>
          <a:xfrm>
            <a:off x="3340100" y="2019300"/>
            <a:ext cx="5549900" cy="4038600"/>
          </a:xfrm>
          <a:prstGeom prst="rect">
            <a:avLst/>
          </a:prstGeom>
        </p:spPr>
      </p:pic>
      <p:sp>
        <p:nvSpPr>
          <p:cNvPr id="12" name="Curved Right Arrow 11"/>
          <p:cNvSpPr/>
          <p:nvPr/>
        </p:nvSpPr>
        <p:spPr bwMode="auto">
          <a:xfrm>
            <a:off x="3022600" y="5981700"/>
            <a:ext cx="723900" cy="241300"/>
          </a:xfrm>
          <a:prstGeom prst="curvedRightArrow">
            <a:avLst/>
          </a:prstGeom>
          <a:gradFill flip="none" rotWithShape="1">
            <a:gsLst>
              <a:gs pos="0">
                <a:schemeClr val="bg1"/>
              </a:gs>
              <a:gs pos="100000">
                <a:srgbClr val="FFFFFF"/>
              </a:gs>
              <a:gs pos="50000">
                <a:srgbClr val="FF66FF"/>
              </a:gs>
            </a:gsLst>
            <a:path path="circle">
              <a:fillToRect l="100000" t="100000"/>
            </a:path>
            <a:tileRect r="-100000" b="-100000"/>
          </a:gradFill>
          <a:ln w="9525" cap="flat" cmpd="sng" algn="ctr">
            <a:solidFill>
              <a:srgbClr val="FF00FF"/>
            </a:solidFill>
            <a:prstDash val="solid"/>
            <a:round/>
            <a:headEnd type="none" w="med" len="med"/>
            <a:tailEnd type="none" w="med" len="med"/>
          </a:ln>
          <a:effectLst>
            <a:glow rad="25400">
              <a:srgbClr val="FF00FF">
                <a:alpha val="75000"/>
              </a:srgbClr>
            </a:glo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1" i="0" u="none" strike="noStrike" cap="none" normalizeH="0" baseline="0">
              <a:ln>
                <a:noFill/>
              </a:ln>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endParaRPr>
          </a:p>
        </p:txBody>
      </p:sp>
      <p:sp>
        <p:nvSpPr>
          <p:cNvPr id="13" name="TextBox 12"/>
          <p:cNvSpPr txBox="1"/>
          <p:nvPr/>
        </p:nvSpPr>
        <p:spPr>
          <a:xfrm>
            <a:off x="3822700" y="5943600"/>
            <a:ext cx="4598096" cy="369332"/>
          </a:xfrm>
          <a:prstGeom prst="rect">
            <a:avLst/>
          </a:prstGeom>
          <a:noFill/>
        </p:spPr>
        <p:txBody>
          <a:bodyPr wrap="none" rtlCol="0">
            <a:spAutoFit/>
          </a:bodyPr>
          <a:lstStyle/>
          <a:p>
            <a:r>
              <a:rPr lang="en-US" dirty="0" smtClean="0"/>
              <a:t>+/-5mrad acceptance totally sufficient</a:t>
            </a:r>
            <a:endParaRPr lang="en-US" dirty="0"/>
          </a:p>
        </p:txBody>
      </p:sp>
      <p:sp>
        <p:nvSpPr>
          <p:cNvPr id="14" name="TextBox 13"/>
          <p:cNvSpPr txBox="1"/>
          <p:nvPr/>
        </p:nvSpPr>
        <p:spPr>
          <a:xfrm>
            <a:off x="533400" y="1905000"/>
            <a:ext cx="7734300" cy="2308324"/>
          </a:xfrm>
          <a:prstGeom prst="rect">
            <a:avLst/>
          </a:prstGeom>
          <a:solidFill>
            <a:schemeClr val="bg1">
              <a:lumMod val="85000"/>
            </a:schemeClr>
          </a:solidFill>
          <a:ln>
            <a:solidFill>
              <a:schemeClr val="bg1">
                <a:lumMod val="50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wrap="square" rtlCol="0">
            <a:spAutoFit/>
          </a:bodyPr>
          <a:lstStyle/>
          <a:p>
            <a:r>
              <a:rPr lang="en-US" u="sng" dirty="0" smtClean="0">
                <a:solidFill>
                  <a:srgbClr val="FF00FF"/>
                </a:solidFill>
              </a:rPr>
              <a:t>Results:</a:t>
            </a:r>
          </a:p>
          <a:p>
            <a:r>
              <a:rPr lang="en-US" dirty="0" smtClean="0"/>
              <a:t>With an aperture of ±5 </a:t>
            </a:r>
            <a:r>
              <a:rPr lang="en-US" dirty="0" err="1" smtClean="0"/>
              <a:t>mrad</a:t>
            </a:r>
            <a:r>
              <a:rPr lang="en-US" dirty="0" smtClean="0"/>
              <a:t> we are in good shape</a:t>
            </a:r>
          </a:p>
          <a:p>
            <a:r>
              <a:rPr lang="en-US" dirty="0" smtClean="0"/>
              <a:t>• enough “detection” power for </a:t>
            </a:r>
            <a:r>
              <a:rPr lang="en-US" dirty="0" err="1" smtClean="0"/>
              <a:t>t</a:t>
            </a:r>
            <a:r>
              <a:rPr lang="en-US" dirty="0" smtClean="0"/>
              <a:t> &gt; 0.025 GeV</a:t>
            </a:r>
            <a:r>
              <a:rPr lang="en-US" baseline="30000" dirty="0" smtClean="0"/>
              <a:t>2</a:t>
            </a:r>
          </a:p>
          <a:p>
            <a:r>
              <a:rPr lang="en-US" dirty="0" smtClean="0"/>
              <a:t>• below t ~ 0.02 GeV</a:t>
            </a:r>
            <a:r>
              <a:rPr lang="en-US" baseline="30000" dirty="0" smtClean="0"/>
              <a:t>2</a:t>
            </a:r>
            <a:r>
              <a:rPr lang="en-US" dirty="0" smtClean="0"/>
              <a:t> photon detection in very forward direction</a:t>
            </a:r>
          </a:p>
          <a:p>
            <a:r>
              <a:rPr lang="en-US" dirty="0" smtClean="0">
                <a:solidFill>
                  <a:srgbClr val="FF00FF"/>
                </a:solidFill>
                <a:sym typeface="Wingdings"/>
              </a:rPr>
              <a:t></a:t>
            </a:r>
            <a:r>
              <a:rPr lang="en-US" dirty="0" smtClean="0">
                <a:sym typeface="Wingdings"/>
              </a:rPr>
              <a:t> all accounted in IR design</a:t>
            </a:r>
            <a:endParaRPr lang="en-US" dirty="0" smtClean="0"/>
          </a:p>
          <a:p>
            <a:r>
              <a:rPr lang="en-US" u="sng" dirty="0" smtClean="0">
                <a:solidFill>
                  <a:srgbClr val="FF00FF"/>
                </a:solidFill>
              </a:rPr>
              <a:t>Question:</a:t>
            </a:r>
          </a:p>
          <a:p>
            <a:pPr>
              <a:buFont typeface="Arial"/>
              <a:buChar char="•"/>
            </a:pPr>
            <a:r>
              <a:rPr lang="en-US" dirty="0" smtClean="0"/>
              <a:t> For some physics needed rejection power for incoherent: ~10</a:t>
            </a:r>
            <a:r>
              <a:rPr lang="en-US" baseline="30000" dirty="0" smtClean="0"/>
              <a:t>4</a:t>
            </a:r>
          </a:p>
          <a:p>
            <a:r>
              <a:rPr lang="en-US" dirty="0" smtClean="0">
                <a:solidFill>
                  <a:srgbClr val="FF00FF"/>
                </a:solidFill>
                <a:sym typeface="Wingdings"/>
              </a:rPr>
              <a:t></a:t>
            </a:r>
            <a:r>
              <a:rPr lang="en-US" dirty="0" smtClean="0">
                <a:sym typeface="Wingdings"/>
              </a:rPr>
              <a:t> Critical: ZDC </a:t>
            </a:r>
            <a:r>
              <a:rPr lang="en-US" dirty="0" smtClean="0"/>
              <a:t>efficiency</a:t>
            </a:r>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Tree>
    <p:extLst>
      <p:ext uri="{BB962C8B-B14F-4D97-AF65-F5344CB8AC3E}">
        <p14:creationId xmlns:p14="http://schemas.microsoft.com/office/powerpoint/2010/main" val="13954605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ppt_w*0.70"/>
                                          </p:val>
                                        </p:tav>
                                        <p:tav tm="100000">
                                          <p:val>
                                            <p:strVal val="#ppt_w"/>
                                          </p:val>
                                        </p:tav>
                                      </p:tavLst>
                                    </p:anim>
                                    <p:anim calcmode="lin" valueType="num">
                                      <p:cBhvr>
                                        <p:cTn id="8" dur="1000" fill="hold"/>
                                        <p:tgtEl>
                                          <p:spTgt spid="8"/>
                                        </p:tgtEl>
                                        <p:attrNameLst>
                                          <p:attrName>ppt_h</p:attrName>
                                        </p:attrNameLst>
                                      </p:cBhvr>
                                      <p:tavLst>
                                        <p:tav tm="0">
                                          <p:val>
                                            <p:strVal val="#ppt_h"/>
                                          </p:val>
                                        </p:tav>
                                        <p:tav tm="100000">
                                          <p:val>
                                            <p:strVal val="#ppt_h"/>
                                          </p:val>
                                        </p:tav>
                                      </p:tavLst>
                                    </p:anim>
                                    <p:animEffect transition="in" filter="fade">
                                      <p:cBhvr>
                                        <p:cTn id="9" dur="1000"/>
                                        <p:tgtEl>
                                          <p:spTgt spid="8"/>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1000" fill="hold"/>
                                        <p:tgtEl>
                                          <p:spTgt spid="13"/>
                                        </p:tgtEl>
                                        <p:attrNameLst>
                                          <p:attrName>ppt_w</p:attrName>
                                        </p:attrNameLst>
                                      </p:cBhvr>
                                      <p:tavLst>
                                        <p:tav tm="0">
                                          <p:val>
                                            <p:strVal val="#ppt_w*0.70"/>
                                          </p:val>
                                        </p:tav>
                                        <p:tav tm="100000">
                                          <p:val>
                                            <p:strVal val="#ppt_w"/>
                                          </p:val>
                                        </p:tav>
                                      </p:tavLst>
                                    </p:anim>
                                    <p:anim calcmode="lin" valueType="num">
                                      <p:cBhvr>
                                        <p:cTn id="20" dur="1000" fill="hold"/>
                                        <p:tgtEl>
                                          <p:spTgt spid="13"/>
                                        </p:tgtEl>
                                        <p:attrNameLst>
                                          <p:attrName>ppt_h</p:attrName>
                                        </p:attrNameLst>
                                      </p:cBhvr>
                                      <p:tavLst>
                                        <p:tav tm="0">
                                          <p:val>
                                            <p:strVal val="#ppt_h"/>
                                          </p:val>
                                        </p:tav>
                                        <p:tav tm="100000">
                                          <p:val>
                                            <p:strVal val="#ppt_h"/>
                                          </p:val>
                                        </p:tav>
                                      </p:tavLst>
                                    </p:anim>
                                    <p:animEffect transition="in" filter="fade">
                                      <p:cBhvr>
                                        <p:cTn id="21" dur="1000"/>
                                        <p:tgtEl>
                                          <p:spTgt spid="13"/>
                                        </p:tgtEl>
                                      </p:cBhvr>
                                    </p:animEffect>
                                  </p:childTnLst>
                                </p:cTn>
                              </p:par>
                              <p:par>
                                <p:cTn id="22" presetID="55"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1000" fill="hold"/>
                                        <p:tgtEl>
                                          <p:spTgt spid="12"/>
                                        </p:tgtEl>
                                        <p:attrNameLst>
                                          <p:attrName>ppt_w</p:attrName>
                                        </p:attrNameLst>
                                      </p:cBhvr>
                                      <p:tavLst>
                                        <p:tav tm="0">
                                          <p:val>
                                            <p:strVal val="#ppt_w*0.70"/>
                                          </p:val>
                                        </p:tav>
                                        <p:tav tm="100000">
                                          <p:val>
                                            <p:strVal val="#ppt_w"/>
                                          </p:val>
                                        </p:tav>
                                      </p:tavLst>
                                    </p:anim>
                                    <p:anim calcmode="lin" valueType="num">
                                      <p:cBhvr>
                                        <p:cTn id="25" dur="1000" fill="hold"/>
                                        <p:tgtEl>
                                          <p:spTgt spid="12"/>
                                        </p:tgtEl>
                                        <p:attrNameLst>
                                          <p:attrName>ppt_h</p:attrName>
                                        </p:attrNameLst>
                                      </p:cBhvr>
                                      <p:tavLst>
                                        <p:tav tm="0">
                                          <p:val>
                                            <p:strVal val="#ppt_h"/>
                                          </p:val>
                                        </p:tav>
                                        <p:tav tm="100000">
                                          <p:val>
                                            <p:strVal val="#ppt_h"/>
                                          </p:val>
                                        </p:tav>
                                      </p:tavLst>
                                    </p:anim>
                                    <p:animEffect transition="in" filter="fade">
                                      <p:cBhvr>
                                        <p:cTn id="26" dur="10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1000" fill="hold"/>
                                        <p:tgtEl>
                                          <p:spTgt spid="14"/>
                                        </p:tgtEl>
                                        <p:attrNameLst>
                                          <p:attrName>ppt_w</p:attrName>
                                        </p:attrNameLst>
                                      </p:cBhvr>
                                      <p:tavLst>
                                        <p:tav tm="0">
                                          <p:val>
                                            <p:strVal val="#ppt_w*0.70"/>
                                          </p:val>
                                        </p:tav>
                                        <p:tav tm="100000">
                                          <p:val>
                                            <p:strVal val="#ppt_w"/>
                                          </p:val>
                                        </p:tav>
                                      </p:tavLst>
                                    </p:anim>
                                    <p:anim calcmode="lin" valueType="num">
                                      <p:cBhvr>
                                        <p:cTn id="32" dur="1000" fill="hold"/>
                                        <p:tgtEl>
                                          <p:spTgt spid="14"/>
                                        </p:tgtEl>
                                        <p:attrNameLst>
                                          <p:attrName>ppt_h</p:attrName>
                                        </p:attrNameLst>
                                      </p:cBhvr>
                                      <p:tavLst>
                                        <p:tav tm="0">
                                          <p:val>
                                            <p:strVal val="#ppt_h"/>
                                          </p:val>
                                        </p:tav>
                                        <p:tav tm="100000">
                                          <p:val>
                                            <p:strVal val="#ppt_h"/>
                                          </p:val>
                                        </p:tav>
                                      </p:tavLst>
                                    </p:anim>
                                    <p:animEffect transition="in" filter="fade">
                                      <p:cBhvr>
                                        <p:cTn id="33"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DVCS: Photon-Lepton Kinematics </a:t>
            </a:r>
            <a:endParaRPr lang="en-US" dirty="0"/>
          </a:p>
        </p:txBody>
      </p:sp>
      <p:sp>
        <p:nvSpPr>
          <p:cNvPr id="2" name="Date Placeholder 1"/>
          <p:cNvSpPr>
            <a:spLocks noGrp="1"/>
          </p:cNvSpPr>
          <p:nvPr>
            <p:ph type="dt" sz="half" idx="10"/>
          </p:nvPr>
        </p:nvSpPr>
        <p:spPr/>
        <p:txBody>
          <a:bodyPr/>
          <a:lstStyle/>
          <a:p>
            <a:pPr>
              <a:defRPr/>
            </a:pPr>
            <a:r>
              <a:rPr lang="en-US" smtClean="0"/>
              <a:t>E.C. Aschenauer</a:t>
            </a:r>
            <a:endParaRPr lang="en-US"/>
          </a:p>
        </p:txBody>
      </p:sp>
      <p:sp>
        <p:nvSpPr>
          <p:cNvPr id="3" name="Footer Placeholder 2"/>
          <p:cNvSpPr>
            <a:spLocks noGrp="1"/>
          </p:cNvSpPr>
          <p:nvPr>
            <p:ph type="ftr" sz="quarter" idx="11"/>
          </p:nvPr>
        </p:nvSpPr>
        <p:spPr/>
        <p:txBody>
          <a:bodyPr/>
          <a:lstStyle/>
          <a:p>
            <a:pPr>
              <a:defRPr/>
            </a:pPr>
            <a:r>
              <a:rPr lang="en-US" smtClean="0"/>
              <a:t>DIS-2013, Marseille</a:t>
            </a:r>
            <a:endParaRPr lang="en-US"/>
          </a:p>
        </p:txBody>
      </p:sp>
      <p:sp>
        <p:nvSpPr>
          <p:cNvPr id="4" name="Slide Number Placeholder 3"/>
          <p:cNvSpPr>
            <a:spLocks noGrp="1"/>
          </p:cNvSpPr>
          <p:nvPr>
            <p:ph type="sldNum" sz="quarter" idx="12"/>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0EBE0CA-BB60-0748-9775-82FBE2ED85A0}" type="slidenum">
              <a:rPr lang="en-US" sz="1200">
                <a:solidFill>
                  <a:srgbClr val="898989"/>
                </a:solidFill>
                <a:latin typeface="Calibri" charset="0"/>
              </a:rPr>
              <a:pPr eaLnBrk="1" hangingPunct="1"/>
              <a:t>21</a:t>
            </a:fld>
            <a:endParaRPr lang="en-US" sz="1200">
              <a:solidFill>
                <a:srgbClr val="898989"/>
              </a:solidFill>
              <a:latin typeface="Calibri" charset="0"/>
            </a:endParaRPr>
          </a:p>
        </p:txBody>
      </p:sp>
      <p:pic>
        <p:nvPicPr>
          <p:cNvPr id="31749" name="Picture 4" descr="ThetaVsTheta.DVC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5400" y="850900"/>
            <a:ext cx="6819900" cy="318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0" name="Picture 32"/>
          <p:cNvPicPr>
            <a:picLocks noChangeAspect="1" noChangeArrowheads="1"/>
          </p:cNvPicPr>
          <p:nvPr/>
        </p:nvPicPr>
        <p:blipFill>
          <a:blip r:embed="rId3">
            <a:extLst>
              <a:ext uri="{28A0092B-C50C-407E-A947-70E740481C1C}">
                <a14:useLocalDpi xmlns:a14="http://schemas.microsoft.com/office/drawing/2010/main" val="0"/>
              </a:ext>
            </a:extLst>
          </a:blip>
          <a:srcRect l="55154"/>
          <a:stretch>
            <a:fillRect/>
          </a:stretch>
        </p:blipFill>
        <p:spPr bwMode="auto">
          <a:xfrm>
            <a:off x="6796088" y="792163"/>
            <a:ext cx="2338387" cy="1303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grpSp>
        <p:nvGrpSpPr>
          <p:cNvPr id="5" name="Group 19"/>
          <p:cNvGrpSpPr>
            <a:grpSpLocks/>
          </p:cNvGrpSpPr>
          <p:nvPr/>
        </p:nvGrpSpPr>
        <p:grpSpPr bwMode="auto">
          <a:xfrm>
            <a:off x="6992938" y="2384425"/>
            <a:ext cx="2227262" cy="1227138"/>
            <a:chOff x="4165600" y="18534"/>
            <a:chExt cx="2227882" cy="1226066"/>
          </a:xfrm>
        </p:grpSpPr>
        <p:cxnSp>
          <p:nvCxnSpPr>
            <p:cNvPr id="9" name="Straight Connector 8"/>
            <p:cNvCxnSpPr/>
            <p:nvPr/>
          </p:nvCxnSpPr>
          <p:spPr>
            <a:xfrm flipV="1">
              <a:off x="4165600" y="997166"/>
              <a:ext cx="863840" cy="247434"/>
            </a:xfrm>
            <a:prstGeom prst="line">
              <a:avLst/>
            </a:prstGeom>
            <a:ln>
              <a:solidFill>
                <a:schemeClr val="accent6">
                  <a:lumMod val="60000"/>
                  <a:lumOff val="40000"/>
                </a:schemeClr>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165600" y="784627"/>
              <a:ext cx="714574" cy="459973"/>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12" name="Oval 11"/>
            <p:cNvSpPr/>
            <p:nvPr/>
          </p:nvSpPr>
          <p:spPr>
            <a:xfrm rot="19640959">
              <a:off x="4838700" y="419100"/>
              <a:ext cx="533400" cy="444500"/>
            </a:xfrm>
            <a:prstGeom prst="ellipse">
              <a:avLst/>
            </a:prstGeom>
            <a:solidFill>
              <a:srgbClr val="3366FF">
                <a:alpha val="48000"/>
              </a:srgbClr>
            </a:solidFill>
            <a:scene3d>
              <a:camera prst="orthographicFront">
                <a:rot lat="0" lon="0" rev="0"/>
              </a:camera>
              <a:lightRig rig="threePt" dir="t"/>
            </a:scene3d>
            <a:sp3d>
              <a:bevelT w="0"/>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Oval 12"/>
            <p:cNvSpPr/>
            <p:nvPr/>
          </p:nvSpPr>
          <p:spPr>
            <a:xfrm rot="20072591">
              <a:off x="5003800" y="660400"/>
              <a:ext cx="533400" cy="444500"/>
            </a:xfrm>
            <a:prstGeom prst="ellipse">
              <a:avLst/>
            </a:prstGeom>
            <a:solidFill>
              <a:schemeClr val="accent6">
                <a:lumMod val="60000"/>
                <a:lumOff val="40000"/>
                <a:alpha val="48000"/>
              </a:schemeClr>
            </a:solidFill>
            <a:ln>
              <a:noFill/>
            </a:ln>
            <a:scene3d>
              <a:camera prst="orthographicFront">
                <a:rot lat="0" lon="0" rev="0"/>
              </a:camera>
              <a:lightRig rig="threePt" dir="t"/>
            </a:scene3d>
            <a:sp3d>
              <a:bevelT w="0"/>
            </a:sp3d>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1772" name="TextBox 15"/>
            <p:cNvSpPr txBox="1">
              <a:spLocks noChangeArrowheads="1"/>
            </p:cNvSpPr>
            <p:nvPr/>
          </p:nvSpPr>
          <p:spPr bwMode="auto">
            <a:xfrm>
              <a:off x="5192567" y="18534"/>
              <a:ext cx="338554"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b="1">
                  <a:solidFill>
                    <a:srgbClr val="0000FF"/>
                  </a:solidFill>
                  <a:latin typeface="Symbol" charset="0"/>
                  <a:cs typeface="Symbol" charset="0"/>
                </a:rPr>
                <a:t>g</a:t>
              </a:r>
            </a:p>
          </p:txBody>
        </p:sp>
        <p:sp>
          <p:nvSpPr>
            <p:cNvPr id="17" name="TextBox 16"/>
            <p:cNvSpPr txBox="1"/>
            <p:nvPr/>
          </p:nvSpPr>
          <p:spPr>
            <a:xfrm>
              <a:off x="5429602" y="718010"/>
              <a:ext cx="365227" cy="523417"/>
            </a:xfrm>
            <a:prstGeom prst="rect">
              <a:avLst/>
            </a:prstGeom>
            <a:noFill/>
          </p:spPr>
          <p:txBody>
            <a:bodyPr wrap="none">
              <a:spAutoFit/>
            </a:bodyPr>
            <a:lstStyle/>
            <a:p>
              <a:pPr fontAlgn="auto">
                <a:spcBef>
                  <a:spcPts val="0"/>
                </a:spcBef>
                <a:spcAft>
                  <a:spcPts val="0"/>
                </a:spcAft>
                <a:defRPr/>
              </a:pPr>
              <a:r>
                <a:rPr lang="en-US" sz="2800" b="1" dirty="0" err="1">
                  <a:solidFill>
                    <a:schemeClr val="accent6">
                      <a:lumMod val="75000"/>
                    </a:schemeClr>
                  </a:solidFill>
                  <a:latin typeface="+mn-lt"/>
                  <a:ea typeface="+mn-ea"/>
                  <a:cs typeface="+mn-cs"/>
                </a:rPr>
                <a:t>e</a:t>
              </a:r>
              <a:endParaRPr lang="en-US" sz="2800" b="1" dirty="0">
                <a:solidFill>
                  <a:schemeClr val="accent6">
                    <a:lumMod val="75000"/>
                  </a:schemeClr>
                </a:solidFill>
                <a:latin typeface="+mn-lt"/>
                <a:ea typeface="+mn-ea"/>
                <a:cs typeface="+mn-cs"/>
              </a:endParaRPr>
            </a:p>
          </p:txBody>
        </p:sp>
        <p:sp>
          <p:nvSpPr>
            <p:cNvPr id="18" name="Freeform 17"/>
            <p:cNvSpPr/>
            <p:nvPr/>
          </p:nvSpPr>
          <p:spPr>
            <a:xfrm>
              <a:off x="5480416" y="361134"/>
              <a:ext cx="347759" cy="532934"/>
            </a:xfrm>
            <a:custGeom>
              <a:avLst/>
              <a:gdLst>
                <a:gd name="connsiteX0" fmla="*/ 0 w 347133"/>
                <a:gd name="connsiteY0" fmla="*/ 0 h 533400"/>
                <a:gd name="connsiteX1" fmla="*/ 304800 w 347133"/>
                <a:gd name="connsiteY1" fmla="*/ 165100 h 533400"/>
                <a:gd name="connsiteX2" fmla="*/ 254000 w 347133"/>
                <a:gd name="connsiteY2" fmla="*/ 533400 h 533400"/>
              </a:gdLst>
              <a:ahLst/>
              <a:cxnLst>
                <a:cxn ang="0">
                  <a:pos x="connsiteX0" y="connsiteY0"/>
                </a:cxn>
                <a:cxn ang="0">
                  <a:pos x="connsiteX1" y="connsiteY1"/>
                </a:cxn>
                <a:cxn ang="0">
                  <a:pos x="connsiteX2" y="connsiteY2"/>
                </a:cxn>
              </a:cxnLst>
              <a:rect l="l" t="t" r="r" b="b"/>
              <a:pathLst>
                <a:path w="347133" h="533400">
                  <a:moveTo>
                    <a:pt x="0" y="0"/>
                  </a:moveTo>
                  <a:cubicBezTo>
                    <a:pt x="131233" y="38100"/>
                    <a:pt x="262467" y="76200"/>
                    <a:pt x="304800" y="165100"/>
                  </a:cubicBezTo>
                  <a:cubicBezTo>
                    <a:pt x="347133" y="254000"/>
                    <a:pt x="254000" y="533400"/>
                    <a:pt x="254000" y="533400"/>
                  </a:cubicBezTo>
                </a:path>
              </a:pathLst>
            </a:cu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a:p>
          </p:txBody>
        </p:sp>
        <p:sp>
          <p:nvSpPr>
            <p:cNvPr id="31775" name="TextBox 18"/>
            <p:cNvSpPr txBox="1">
              <a:spLocks noChangeArrowheads="1"/>
            </p:cNvSpPr>
            <p:nvPr/>
          </p:nvSpPr>
          <p:spPr bwMode="auto">
            <a:xfrm>
              <a:off x="5802054" y="203944"/>
              <a:ext cx="59142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2800">
                  <a:latin typeface="Symbol" charset="0"/>
                  <a:cs typeface="Symbol" charset="0"/>
                </a:rPr>
                <a:t>Dq</a:t>
              </a:r>
            </a:p>
          </p:txBody>
        </p:sp>
      </p:grpSp>
      <p:grpSp>
        <p:nvGrpSpPr>
          <p:cNvPr id="6" name="Group 33"/>
          <p:cNvGrpSpPr>
            <a:grpSpLocks/>
          </p:cNvGrpSpPr>
          <p:nvPr/>
        </p:nvGrpSpPr>
        <p:grpSpPr bwMode="auto">
          <a:xfrm>
            <a:off x="6088063" y="1004888"/>
            <a:ext cx="1303337" cy="2146300"/>
            <a:chOff x="6771767" y="1118513"/>
            <a:chExt cx="1520954" cy="2147572"/>
          </a:xfrm>
        </p:grpSpPr>
        <p:sp>
          <p:nvSpPr>
            <p:cNvPr id="21" name="Oval 20"/>
            <p:cNvSpPr/>
            <p:nvPr/>
          </p:nvSpPr>
          <p:spPr>
            <a:xfrm rot="2053483">
              <a:off x="6771767" y="1118513"/>
              <a:ext cx="991121" cy="648084"/>
            </a:xfrm>
            <a:prstGeom prst="ellipse">
              <a:avLst/>
            </a:prstGeom>
            <a:noFill/>
            <a:ln w="31750">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30" name="Straight Arrow Connector 29"/>
            <p:cNvCxnSpPr/>
            <p:nvPr/>
          </p:nvCxnSpPr>
          <p:spPr>
            <a:xfrm rot="16200000" flipH="1">
              <a:off x="6874191" y="1847557"/>
              <a:ext cx="1555084" cy="128197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32" name="TextBox 31"/>
          <p:cNvSpPr txBox="1">
            <a:spLocks noChangeArrowheads="1"/>
          </p:cNvSpPr>
          <p:nvPr/>
        </p:nvSpPr>
        <p:spPr bwMode="auto">
          <a:xfrm>
            <a:off x="4639733" y="3975100"/>
            <a:ext cx="4491567" cy="584776"/>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solidFill>
                  <a:srgbClr val="FF0000"/>
                </a:solidFill>
                <a:latin typeface="+mn-lt"/>
              </a:rPr>
              <a:t> </a:t>
            </a:r>
            <a:r>
              <a:rPr lang="en-US" sz="1600" dirty="0" smtClean="0">
                <a:solidFill>
                  <a:srgbClr val="FF0000"/>
                </a:solidFill>
                <a:latin typeface="+mn-lt"/>
              </a:rPr>
              <a:t>   </a:t>
            </a:r>
            <a:r>
              <a:rPr lang="en-US" sz="1600" b="1" dirty="0" smtClean="0">
                <a:solidFill>
                  <a:srgbClr val="0000FF"/>
                </a:solidFill>
                <a:latin typeface="+mn-lt"/>
              </a:rPr>
              <a:t>Need </a:t>
            </a:r>
            <a:r>
              <a:rPr lang="en-US" sz="1600" b="1" dirty="0">
                <a:solidFill>
                  <a:srgbClr val="0000FF"/>
                </a:solidFill>
                <a:latin typeface="+mn-lt"/>
              </a:rPr>
              <a:t>for a </a:t>
            </a:r>
            <a:r>
              <a:rPr lang="en-US" sz="1600" b="1" dirty="0" err="1" smtClean="0">
                <a:solidFill>
                  <a:srgbClr val="0000FF"/>
                </a:solidFill>
                <a:latin typeface="+mn-lt"/>
              </a:rPr>
              <a:t>ECal</a:t>
            </a:r>
            <a:r>
              <a:rPr lang="en-US" sz="1600" b="1" dirty="0" smtClean="0">
                <a:solidFill>
                  <a:srgbClr val="0000FF"/>
                </a:solidFill>
                <a:latin typeface="+mn-lt"/>
              </a:rPr>
              <a:t> </a:t>
            </a:r>
            <a:r>
              <a:rPr lang="en-US" sz="1600" b="1" dirty="0">
                <a:solidFill>
                  <a:srgbClr val="0000FF"/>
                </a:solidFill>
                <a:latin typeface="+mn-lt"/>
              </a:rPr>
              <a:t>with a </a:t>
            </a:r>
            <a:r>
              <a:rPr lang="en-US" sz="1600" b="1" dirty="0" smtClean="0">
                <a:solidFill>
                  <a:srgbClr val="0000FF"/>
                </a:solidFill>
                <a:latin typeface="+mn-lt"/>
              </a:rPr>
              <a:t>granularity</a:t>
            </a:r>
          </a:p>
          <a:p>
            <a:pPr eaLnBrk="1" hangingPunct="1"/>
            <a:r>
              <a:rPr lang="en-US" sz="1600" b="1" dirty="0" smtClean="0">
                <a:latin typeface="+mn-lt"/>
              </a:rPr>
              <a:t> </a:t>
            </a:r>
            <a:r>
              <a:rPr lang="en-US" sz="1600" b="1" dirty="0">
                <a:latin typeface="+mn-lt"/>
              </a:rPr>
              <a:t>to distinguish clusters down to </a:t>
            </a:r>
            <a:r>
              <a:rPr lang="en-US" sz="1600" b="1" dirty="0" err="1">
                <a:latin typeface="Symbol" charset="2"/>
                <a:cs typeface="Symbol" charset="2"/>
              </a:rPr>
              <a:t>Dq</a:t>
            </a:r>
            <a:r>
              <a:rPr lang="en-US" sz="1600" b="1" dirty="0">
                <a:latin typeface="+mn-lt"/>
              </a:rPr>
              <a:t>=1 </a:t>
            </a:r>
            <a:r>
              <a:rPr lang="en-US" sz="1600" b="1" dirty="0" err="1">
                <a:latin typeface="+mn-lt"/>
              </a:rPr>
              <a:t>deg</a:t>
            </a:r>
            <a:r>
              <a:rPr lang="en-US" sz="1600" b="1" dirty="0">
                <a:latin typeface="+mn-lt"/>
              </a:rPr>
              <a:t> </a:t>
            </a:r>
          </a:p>
        </p:txBody>
      </p:sp>
      <p:sp>
        <p:nvSpPr>
          <p:cNvPr id="33" name="TextBox 32"/>
          <p:cNvSpPr txBox="1">
            <a:spLocks noChangeArrowheads="1"/>
          </p:cNvSpPr>
          <p:nvPr/>
        </p:nvSpPr>
        <p:spPr bwMode="auto">
          <a:xfrm>
            <a:off x="4851409" y="5126563"/>
            <a:ext cx="4084638"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600" dirty="0">
                <a:latin typeface="+mn-lt"/>
              </a:rPr>
              <a:t>This is also important for </a:t>
            </a:r>
            <a:r>
              <a:rPr lang="en-US" sz="1600" dirty="0" err="1">
                <a:latin typeface="Symbol" charset="2"/>
                <a:cs typeface="Symbol" charset="2"/>
              </a:rPr>
              <a:t>Df</a:t>
            </a:r>
            <a:r>
              <a:rPr lang="en-US" sz="1600" dirty="0">
                <a:latin typeface="+mn-lt"/>
              </a:rPr>
              <a:t> calculation in asymmetries measurement an for BH rejection in the </a:t>
            </a:r>
            <a:r>
              <a:rPr lang="en-US" sz="1600" dirty="0" err="1">
                <a:latin typeface="+mn-lt"/>
              </a:rPr>
              <a:t>xsec</a:t>
            </a:r>
            <a:r>
              <a:rPr lang="en-US" sz="1600" dirty="0">
                <a:latin typeface="+mn-lt"/>
              </a:rPr>
              <a:t> measurement</a:t>
            </a:r>
          </a:p>
        </p:txBody>
      </p:sp>
      <p:cxnSp>
        <p:nvCxnSpPr>
          <p:cNvPr id="42" name="Straight Arrow Connector 41"/>
          <p:cNvCxnSpPr>
            <a:stCxn id="32" idx="2"/>
          </p:cNvCxnSpPr>
          <p:nvPr/>
        </p:nvCxnSpPr>
        <p:spPr>
          <a:xfrm>
            <a:off x="6885517" y="4559876"/>
            <a:ext cx="2117" cy="676757"/>
          </a:xfrm>
          <a:prstGeom prst="straightConnector1">
            <a:avLst/>
          </a:prstGeom>
          <a:ln w="57150">
            <a:solidFill>
              <a:srgbClr val="0000FF"/>
            </a:solidFill>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213781" y="4006855"/>
            <a:ext cx="4320120" cy="1938992"/>
          </a:xfrm>
          <a:prstGeom prst="rect">
            <a:avLst/>
          </a:prstGeom>
          <a:noFill/>
        </p:spPr>
        <p:txBody>
          <a:bodyPr wrap="squar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Calibri" charset="0"/>
              <a:buAutoNum type="arabicPeriod"/>
            </a:pPr>
            <a:r>
              <a:rPr lang="en-US" sz="1200" b="1" dirty="0">
                <a:latin typeface="+mn-lt"/>
              </a:rPr>
              <a:t>BH electron has very low energy </a:t>
            </a:r>
            <a:endParaRPr lang="en-US" sz="1200" b="1" dirty="0" smtClean="0">
              <a:latin typeface="+mn-lt"/>
            </a:endParaRPr>
          </a:p>
          <a:p>
            <a:pPr marL="0" indent="0" eaLnBrk="1" hangingPunct="1"/>
            <a:r>
              <a:rPr lang="en-US" sz="1200" dirty="0">
                <a:latin typeface="+mn-lt"/>
              </a:rPr>
              <a:t> </a:t>
            </a:r>
            <a:r>
              <a:rPr lang="en-US" sz="1200" dirty="0" smtClean="0">
                <a:latin typeface="+mn-lt"/>
              </a:rPr>
              <a:t>   </a:t>
            </a:r>
            <a:r>
              <a:rPr lang="en-US" sz="1200" b="1" dirty="0" smtClean="0">
                <a:latin typeface="+mn-lt"/>
              </a:rPr>
              <a:t>(</a:t>
            </a:r>
            <a:r>
              <a:rPr lang="en-US" sz="1200" b="1" dirty="0">
                <a:latin typeface="+mn-lt"/>
              </a:rPr>
              <a:t>often below 1 </a:t>
            </a:r>
            <a:r>
              <a:rPr lang="en-US" sz="1200" b="1" dirty="0" err="1">
                <a:latin typeface="+mn-lt"/>
              </a:rPr>
              <a:t>GeV</a:t>
            </a:r>
            <a:r>
              <a:rPr lang="en-US" sz="1200" b="1" dirty="0" smtClean="0">
                <a:latin typeface="+mn-lt"/>
              </a:rPr>
              <a:t>)</a:t>
            </a:r>
          </a:p>
          <a:p>
            <a:pPr eaLnBrk="1" hangingPunct="1">
              <a:buFont typeface="+mj-lt"/>
              <a:buAutoNum type="arabicPeriod" startAt="2"/>
            </a:pPr>
            <a:r>
              <a:rPr lang="en-US" sz="1200" b="1" dirty="0" smtClean="0">
                <a:latin typeface="+mn-lt"/>
              </a:rPr>
              <a:t>Photon </a:t>
            </a:r>
            <a:r>
              <a:rPr lang="en-US" sz="1200" b="1" dirty="0">
                <a:latin typeface="+mn-lt"/>
              </a:rPr>
              <a:t>for BH (ISR) goes </a:t>
            </a:r>
            <a:r>
              <a:rPr lang="en-US" sz="1200" dirty="0" smtClean="0">
                <a:latin typeface="+mn-lt"/>
              </a:rPr>
              <a:t>mostly</a:t>
            </a:r>
            <a:r>
              <a:rPr lang="en-US" sz="1200" b="1" dirty="0" smtClean="0">
                <a:latin typeface="+mn-lt"/>
              </a:rPr>
              <a:t> </a:t>
            </a:r>
            <a:r>
              <a:rPr lang="en-US" sz="1200" b="1" dirty="0">
                <a:latin typeface="+mn-lt"/>
              </a:rPr>
              <a:t>forward </a:t>
            </a:r>
            <a:endParaRPr lang="en-US" sz="1200" b="1" dirty="0" smtClean="0">
              <a:latin typeface="+mn-lt"/>
            </a:endParaRPr>
          </a:p>
          <a:p>
            <a:pPr marL="0" indent="0" eaLnBrk="1" hangingPunct="1"/>
            <a:r>
              <a:rPr lang="en-US" sz="1200" b="1" dirty="0" smtClean="0">
                <a:latin typeface="+mn-lt"/>
              </a:rPr>
              <a:t>    (</a:t>
            </a:r>
            <a:r>
              <a:rPr lang="en-US" sz="1200" dirty="0" smtClean="0">
                <a:latin typeface="+mn-lt"/>
              </a:rPr>
              <a:t>into </a:t>
            </a:r>
            <a:r>
              <a:rPr lang="en-US" sz="1200" b="1" dirty="0" smtClean="0">
                <a:latin typeface="+mn-lt"/>
              </a:rPr>
              <a:t>the </a:t>
            </a:r>
            <a:r>
              <a:rPr lang="en-US" sz="1200" b="1" dirty="0">
                <a:latin typeface="+mn-lt"/>
              </a:rPr>
              <a:t>beam pipe</a:t>
            </a:r>
            <a:r>
              <a:rPr lang="en-US" sz="1200" b="1" dirty="0" smtClean="0">
                <a:latin typeface="+mn-lt"/>
              </a:rPr>
              <a:t>)</a:t>
            </a:r>
          </a:p>
          <a:p>
            <a:pPr marL="285750" indent="-285750" eaLnBrk="1" hangingPunct="1">
              <a:buFont typeface="Wingdings" charset="0"/>
              <a:buChar char="à"/>
            </a:pPr>
            <a:r>
              <a:rPr lang="en-US" sz="1200" dirty="0" err="1" smtClean="0">
                <a:solidFill>
                  <a:srgbClr val="0000FF"/>
                </a:solidFill>
                <a:latin typeface="+mn-lt"/>
              </a:rPr>
              <a:t>ECal</a:t>
            </a:r>
            <a:r>
              <a:rPr lang="en-US" sz="1200" dirty="0" smtClean="0">
                <a:solidFill>
                  <a:srgbClr val="0000FF"/>
                </a:solidFill>
                <a:latin typeface="+mn-lt"/>
              </a:rPr>
              <a:t> </a:t>
            </a:r>
            <a:r>
              <a:rPr lang="en-US" sz="1200" dirty="0">
                <a:solidFill>
                  <a:srgbClr val="0000FF"/>
                </a:solidFill>
                <a:latin typeface="+mn-lt"/>
              </a:rPr>
              <a:t>must discriminate clusters above </a:t>
            </a:r>
            <a:endParaRPr lang="en-US" sz="1200" dirty="0" smtClean="0">
              <a:solidFill>
                <a:srgbClr val="0000FF"/>
              </a:solidFill>
              <a:latin typeface="+mn-lt"/>
            </a:endParaRPr>
          </a:p>
          <a:p>
            <a:pPr marL="0" indent="0" eaLnBrk="1" hangingPunct="1"/>
            <a:r>
              <a:rPr lang="en-US" sz="1200" dirty="0">
                <a:solidFill>
                  <a:srgbClr val="0000FF"/>
                </a:solidFill>
                <a:latin typeface="+mn-lt"/>
              </a:rPr>
              <a:t> </a:t>
            </a:r>
            <a:r>
              <a:rPr lang="en-US" sz="1200" dirty="0" smtClean="0">
                <a:solidFill>
                  <a:srgbClr val="0000FF"/>
                </a:solidFill>
                <a:latin typeface="+mn-lt"/>
              </a:rPr>
              <a:t>   noise </a:t>
            </a:r>
            <a:r>
              <a:rPr lang="en-US" sz="1200" dirty="0">
                <a:solidFill>
                  <a:srgbClr val="0000FF"/>
                </a:solidFill>
                <a:latin typeface="+mn-lt"/>
              </a:rPr>
              <a:t>down to 1 </a:t>
            </a:r>
            <a:r>
              <a:rPr lang="en-US" sz="1200" dirty="0" err="1" smtClean="0">
                <a:solidFill>
                  <a:srgbClr val="0000FF"/>
                </a:solidFill>
                <a:latin typeface="+mn-lt"/>
              </a:rPr>
              <a:t>GeV</a:t>
            </a:r>
            <a:endParaRPr lang="en-US" sz="1200" dirty="0" smtClean="0">
              <a:solidFill>
                <a:srgbClr val="0000FF"/>
              </a:solidFill>
              <a:latin typeface="+mn-lt"/>
            </a:endParaRPr>
          </a:p>
          <a:p>
            <a:pPr eaLnBrk="1" hangingPunct="1">
              <a:buFont typeface="+mj-lt"/>
              <a:buAutoNum type="arabicPeriod" startAt="3"/>
            </a:pPr>
            <a:r>
              <a:rPr lang="en-US" sz="1200" dirty="0">
                <a:latin typeface="+mn-lt"/>
              </a:rPr>
              <a:t>In DVCS most of the photons are less </a:t>
            </a:r>
            <a:r>
              <a:rPr lang="ja-JP" altLang="en-US" sz="1200" dirty="0" smtClean="0">
                <a:latin typeface="+mn-lt"/>
              </a:rPr>
              <a:t>“</a:t>
            </a:r>
            <a:r>
              <a:rPr lang="en-US" altLang="ja-JP" sz="1200" dirty="0">
                <a:latin typeface="+mn-lt"/>
              </a:rPr>
              <a:t>rear</a:t>
            </a:r>
            <a:r>
              <a:rPr lang="ja-JP" altLang="en-US" sz="1200" dirty="0">
                <a:latin typeface="+mn-lt"/>
              </a:rPr>
              <a:t>”</a:t>
            </a:r>
            <a:r>
              <a:rPr lang="en-US" altLang="ja-JP" sz="1200" dirty="0">
                <a:latin typeface="+mn-lt"/>
              </a:rPr>
              <a:t> t</a:t>
            </a:r>
            <a:r>
              <a:rPr lang="en-US" sz="1200" dirty="0">
                <a:latin typeface="+mn-lt"/>
              </a:rPr>
              <a:t>han </a:t>
            </a:r>
            <a:r>
              <a:rPr lang="en-US" sz="1200" dirty="0" smtClean="0">
                <a:latin typeface="+mn-lt"/>
              </a:rPr>
              <a:t>the electrons: (</a:t>
            </a:r>
            <a:r>
              <a:rPr lang="en-US" sz="1200" dirty="0" err="1">
                <a:latin typeface="+mn-lt"/>
              </a:rPr>
              <a:t>θ</a:t>
            </a:r>
            <a:r>
              <a:rPr lang="en-US" sz="1200" baseline="-25000" dirty="0" err="1">
                <a:latin typeface="+mn-lt"/>
              </a:rPr>
              <a:t>el</a:t>
            </a:r>
            <a:r>
              <a:rPr lang="en-US" sz="1200" dirty="0" err="1">
                <a:latin typeface="+mn-lt"/>
              </a:rPr>
              <a:t>-θ</a:t>
            </a:r>
            <a:r>
              <a:rPr lang="en-US" sz="1200" baseline="-25000" dirty="0" err="1">
                <a:latin typeface="+mn-lt"/>
                <a:cs typeface="Symbol" charset="2"/>
              </a:rPr>
              <a:t>g</a:t>
            </a:r>
            <a:r>
              <a:rPr lang="en-US" sz="1200" dirty="0">
                <a:latin typeface="+mn-lt"/>
              </a:rPr>
              <a:t>) &gt; 0  </a:t>
            </a:r>
            <a:r>
              <a:rPr lang="en-US" sz="1200" dirty="0">
                <a:latin typeface="+mn-lt"/>
                <a:sym typeface="Wingdings" charset="0"/>
              </a:rPr>
              <a:t> rejects most of </a:t>
            </a:r>
            <a:r>
              <a:rPr lang="en-US" sz="1200" dirty="0" smtClean="0">
                <a:latin typeface="+mn-lt"/>
                <a:sym typeface="Wingdings" charset="0"/>
              </a:rPr>
              <a:t>BH</a:t>
            </a:r>
            <a:endParaRPr lang="en-US" sz="1200" dirty="0">
              <a:latin typeface="+mn-lt"/>
            </a:endParaRPr>
          </a:p>
          <a:p>
            <a:pPr marL="0" indent="0" eaLnBrk="1" hangingPunct="1"/>
            <a:endParaRPr lang="en-US" sz="1200" dirty="0">
              <a:solidFill>
                <a:srgbClr val="0000FF"/>
              </a:solidFill>
              <a:latin typeface="+mn-lt"/>
            </a:endParaRPr>
          </a:p>
          <a:p>
            <a:pPr marL="0" indent="0" eaLnBrk="1" hangingPunct="1"/>
            <a:endParaRPr lang="en-US" sz="1200" b="1" dirty="0">
              <a:latin typeface="+mn-lt"/>
            </a:endParaRPr>
          </a:p>
        </p:txBody>
      </p:sp>
      <p:grpSp>
        <p:nvGrpSpPr>
          <p:cNvPr id="39" name="Group 20"/>
          <p:cNvGrpSpPr>
            <a:grpSpLocks/>
          </p:cNvGrpSpPr>
          <p:nvPr/>
        </p:nvGrpSpPr>
        <p:grpSpPr bwMode="auto">
          <a:xfrm>
            <a:off x="2374900" y="5635625"/>
            <a:ext cx="2095500" cy="1273175"/>
            <a:chOff x="213356" y="5172273"/>
            <a:chExt cx="2094905" cy="1272977"/>
          </a:xfrm>
        </p:grpSpPr>
        <p:pic>
          <p:nvPicPr>
            <p:cNvPr id="40" name="Picture 32"/>
            <p:cNvPicPr>
              <a:picLocks noChangeAspect="1" noChangeArrowheads="1"/>
            </p:cNvPicPr>
            <p:nvPr/>
          </p:nvPicPr>
          <p:blipFill>
            <a:blip r:embed="rId3">
              <a:extLst>
                <a:ext uri="{28A0092B-C50C-407E-A947-70E740481C1C}">
                  <a14:useLocalDpi xmlns:a14="http://schemas.microsoft.com/office/drawing/2010/main" val="0"/>
                </a:ext>
              </a:extLst>
            </a:blip>
            <a:srcRect l="55154"/>
            <a:stretch>
              <a:fillRect/>
            </a:stretch>
          </p:blipFill>
          <p:spPr bwMode="auto">
            <a:xfrm>
              <a:off x="213356" y="5277473"/>
              <a:ext cx="2094905" cy="116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1" name="TextBox 16"/>
            <p:cNvSpPr txBox="1">
              <a:spLocks noChangeArrowheads="1"/>
            </p:cNvSpPr>
            <p:nvPr/>
          </p:nvSpPr>
          <p:spPr bwMode="auto">
            <a:xfrm>
              <a:off x="728442" y="5172273"/>
              <a:ext cx="11547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a:latin typeface="Calibri" charset="0"/>
                </a:rPr>
                <a:t>BH and DVCS</a:t>
              </a:r>
            </a:p>
          </p:txBody>
        </p:sp>
      </p:grpSp>
      <p:grpSp>
        <p:nvGrpSpPr>
          <p:cNvPr id="43" name="Group 18"/>
          <p:cNvGrpSpPr>
            <a:grpSpLocks/>
          </p:cNvGrpSpPr>
          <p:nvPr/>
        </p:nvGrpSpPr>
        <p:grpSpPr bwMode="auto">
          <a:xfrm>
            <a:off x="12700" y="5610225"/>
            <a:ext cx="2095500" cy="1260475"/>
            <a:chOff x="2407245" y="5197673"/>
            <a:chExt cx="2094905" cy="1260275"/>
          </a:xfrm>
        </p:grpSpPr>
        <p:pic>
          <p:nvPicPr>
            <p:cNvPr id="44" name="Picture 31"/>
            <p:cNvPicPr>
              <a:picLocks noChangeAspect="1" noChangeArrowheads="1"/>
            </p:cNvPicPr>
            <p:nvPr/>
          </p:nvPicPr>
          <p:blipFill>
            <a:blip r:embed="rId3">
              <a:extLst>
                <a:ext uri="{28A0092B-C50C-407E-A947-70E740481C1C}">
                  <a14:useLocalDpi xmlns:a14="http://schemas.microsoft.com/office/drawing/2010/main" val="0"/>
                </a:ext>
              </a:extLst>
            </a:blip>
            <a:srcRect l="822" r="54330"/>
            <a:stretch>
              <a:fillRect/>
            </a:stretch>
          </p:blipFill>
          <p:spPr bwMode="auto">
            <a:xfrm>
              <a:off x="2407245" y="5290173"/>
              <a:ext cx="2094905" cy="116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45" name="TextBox 17"/>
            <p:cNvSpPr txBox="1">
              <a:spLocks noChangeArrowheads="1"/>
            </p:cNvSpPr>
            <p:nvPr/>
          </p:nvSpPr>
          <p:spPr bwMode="auto">
            <a:xfrm>
              <a:off x="2806700" y="5197673"/>
              <a:ext cx="12522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a:latin typeface="Calibri" charset="0"/>
                </a:rPr>
                <a:t>BH dominated</a:t>
              </a:r>
            </a:p>
          </p:txBody>
        </p:sp>
      </p:grpSp>
    </p:spTree>
    <p:extLst>
      <p:ext uri="{BB962C8B-B14F-4D97-AF65-F5344CB8AC3E}">
        <p14:creationId xmlns:p14="http://schemas.microsoft.com/office/powerpoint/2010/main" val="108989425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1000"/>
                                        <p:tgtEl>
                                          <p:spTgt spid="5"/>
                                        </p:tgtEl>
                                      </p:cBhvr>
                                    </p:animEffect>
                                  </p:childTnLst>
                                </p:cTn>
                              </p:par>
                              <p:par>
                                <p:cTn id="8" presetID="22"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8" presetClass="entr" presetSubtype="16" fill="hold" grpId="0" nodeType="click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diamond(in)">
                                      <p:cBhvr>
                                        <p:cTn id="15" dur="500"/>
                                        <p:tgtEl>
                                          <p:spTgt spid="32"/>
                                        </p:tgtEl>
                                      </p:cBhvr>
                                    </p:animEffect>
                                  </p:childTnLst>
                                </p:cTn>
                              </p:par>
                            </p:childTnLst>
                          </p:cTn>
                        </p:par>
                        <p:par>
                          <p:cTn id="16" fill="hold" nodeType="withGroup">
                            <p:stCondLst>
                              <p:cond delay="500"/>
                            </p:stCondLst>
                            <p:childTnLst>
                              <p:par>
                                <p:cTn id="17" presetID="1"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22" presetClass="entr" presetSubtype="1" fill="hold" nodeType="withEffect">
                                  <p:stCondLst>
                                    <p:cond delay="0"/>
                                  </p:stCondLst>
                                  <p:childTnLst>
                                    <p:set>
                                      <p:cBhvr>
                                        <p:cTn id="20" dur="1" fill="hold">
                                          <p:stCondLst>
                                            <p:cond delay="0"/>
                                          </p:stCondLst>
                                        </p:cTn>
                                        <p:tgtEl>
                                          <p:spTgt spid="42"/>
                                        </p:tgtEl>
                                        <p:attrNameLst>
                                          <p:attrName>style.visibility</p:attrName>
                                        </p:attrNameLst>
                                      </p:cBhvr>
                                      <p:to>
                                        <p:strVal val="visible"/>
                                      </p:to>
                                    </p:set>
                                    <p:animEffect transition="in" filter="wipe(up)">
                                      <p:cBhvr>
                                        <p:cTn id="21"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BNL: 1</a:t>
            </a:r>
            <a:r>
              <a:rPr lang="en-US" baseline="30000" dirty="0" smtClean="0"/>
              <a:t>st</a:t>
            </a:r>
            <a:r>
              <a:rPr lang="en-US" dirty="0" smtClean="0"/>
              <a:t> Detector Design Concept</a:t>
            </a:r>
            <a:endParaRPr lang="en-US" dirty="0"/>
          </a:p>
        </p:txBody>
      </p:sp>
      <p:sp>
        <p:nvSpPr>
          <p:cNvPr id="6" name="Slide Number Placeholder 5"/>
          <p:cNvSpPr>
            <a:spLocks noGrp="1"/>
          </p:cNvSpPr>
          <p:nvPr>
            <p:ph type="sldNum" sz="quarter" idx="12"/>
          </p:nvPr>
        </p:nvSpPr>
        <p:spPr/>
        <p:txBody>
          <a:bodyPr/>
          <a:lstStyle/>
          <a:p>
            <a:fld id="{5C1AF64A-CB62-3D4B-9CBC-C26B9FF18E2B}" type="slidenum">
              <a:rPr lang="en-US" altLang="ja-JP" smtClean="0"/>
              <a:pPr/>
              <a:t>22</a:t>
            </a:fld>
            <a:endParaRPr lang="en-US" altLang="ja-JP" dirty="0"/>
          </a:p>
        </p:txBody>
      </p:sp>
      <p:pic>
        <p:nvPicPr>
          <p:cNvPr id="7" name="Picture 6" descr="eic-det-v8.eps"/>
          <p:cNvPicPr>
            <a:picLocks noChangeAspect="1"/>
          </p:cNvPicPr>
          <p:nvPr/>
        </p:nvPicPr>
        <p:blipFill rotWithShape="1">
          <a:blip r:embed="rId2">
            <a:extLst>
              <a:ext uri="{28A0092B-C50C-407E-A947-70E740481C1C}">
                <a14:useLocalDpi xmlns:a14="http://schemas.microsoft.com/office/drawing/2010/main" val="0"/>
              </a:ext>
            </a:extLst>
          </a:blip>
          <a:srcRect b="22079"/>
          <a:stretch/>
        </p:blipFill>
        <p:spPr>
          <a:xfrm>
            <a:off x="673101" y="876300"/>
            <a:ext cx="6829425" cy="3458633"/>
          </a:xfrm>
          <a:prstGeom prst="rect">
            <a:avLst/>
          </a:prstGeom>
        </p:spPr>
      </p:pic>
      <p:cxnSp>
        <p:nvCxnSpPr>
          <p:cNvPr id="9" name="Straight Arrow Connector 8"/>
          <p:cNvCxnSpPr/>
          <p:nvPr/>
        </p:nvCxnSpPr>
        <p:spPr bwMode="auto">
          <a:xfrm>
            <a:off x="7476067" y="2226733"/>
            <a:ext cx="524933" cy="0"/>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0" name="TextBox 9"/>
          <p:cNvSpPr txBox="1"/>
          <p:nvPr/>
        </p:nvSpPr>
        <p:spPr>
          <a:xfrm>
            <a:off x="7696180" y="1913467"/>
            <a:ext cx="1447820" cy="646331"/>
          </a:xfrm>
          <a:prstGeom prst="rect">
            <a:avLst/>
          </a:prstGeom>
          <a:noFill/>
        </p:spPr>
        <p:txBody>
          <a:bodyPr wrap="none" rtlCol="0">
            <a:spAutoFit/>
          </a:bodyPr>
          <a:lstStyle/>
          <a:p>
            <a:pPr algn="ctr"/>
            <a:r>
              <a:rPr lang="en-US" dirty="0" smtClean="0"/>
              <a:t>To</a:t>
            </a:r>
          </a:p>
          <a:p>
            <a:pPr algn="ctr"/>
            <a:r>
              <a:rPr lang="en-US" dirty="0" smtClean="0"/>
              <a:t>Roman Pots</a:t>
            </a:r>
            <a:endParaRPr lang="en-US" dirty="0"/>
          </a:p>
        </p:txBody>
      </p:sp>
      <p:sp>
        <p:nvSpPr>
          <p:cNvPr id="11" name="TextBox 10"/>
          <p:cNvSpPr txBox="1"/>
          <p:nvPr/>
        </p:nvSpPr>
        <p:spPr>
          <a:xfrm>
            <a:off x="388699" y="1295400"/>
            <a:ext cx="892792" cy="646331"/>
          </a:xfrm>
          <a:prstGeom prst="rect">
            <a:avLst/>
          </a:prstGeom>
          <a:noFill/>
        </p:spPr>
        <p:txBody>
          <a:bodyPr wrap="none" rtlCol="0">
            <a:spAutoFit/>
          </a:bodyPr>
          <a:lstStyle/>
          <a:p>
            <a:pPr algn="ctr"/>
            <a:r>
              <a:rPr lang="en-US" sz="1200" dirty="0" smtClean="0"/>
              <a:t>Upstream</a:t>
            </a:r>
          </a:p>
          <a:p>
            <a:pPr algn="ctr"/>
            <a:r>
              <a:rPr lang="en-US" sz="1200" dirty="0" smtClean="0"/>
              <a:t>low Q</a:t>
            </a:r>
            <a:r>
              <a:rPr lang="en-US" sz="1200" baseline="30000" dirty="0" smtClean="0"/>
              <a:t>2</a:t>
            </a:r>
          </a:p>
          <a:p>
            <a:pPr algn="ctr"/>
            <a:r>
              <a:rPr lang="en-US" sz="1200" dirty="0" smtClean="0"/>
              <a:t>tagger</a:t>
            </a:r>
            <a:endParaRPr lang="en-US" sz="1200" dirty="0"/>
          </a:p>
        </p:txBody>
      </p:sp>
      <p:sp>
        <p:nvSpPr>
          <p:cNvPr id="12" name="TextBox 11"/>
          <p:cNvSpPr txBox="1"/>
          <p:nvPr/>
        </p:nvSpPr>
        <p:spPr>
          <a:xfrm>
            <a:off x="1634066" y="2336799"/>
            <a:ext cx="461665" cy="897654"/>
          </a:xfrm>
          <a:prstGeom prst="rect">
            <a:avLst/>
          </a:prstGeom>
          <a:noFill/>
        </p:spPr>
        <p:txBody>
          <a:bodyPr vert="wordArtVert" wrap="none" rtlCol="0">
            <a:spAutoFit/>
          </a:bodyPr>
          <a:lstStyle/>
          <a:p>
            <a:r>
              <a:rPr lang="en-US" dirty="0" smtClean="0"/>
              <a:t>HCAL</a:t>
            </a:r>
            <a:endParaRPr lang="en-US" dirty="0"/>
          </a:p>
        </p:txBody>
      </p:sp>
      <p:sp>
        <p:nvSpPr>
          <p:cNvPr id="13" name="TextBox 12"/>
          <p:cNvSpPr txBox="1"/>
          <p:nvPr/>
        </p:nvSpPr>
        <p:spPr>
          <a:xfrm>
            <a:off x="6646333" y="2302932"/>
            <a:ext cx="461665" cy="897654"/>
          </a:xfrm>
          <a:prstGeom prst="rect">
            <a:avLst/>
          </a:prstGeom>
          <a:noFill/>
        </p:spPr>
        <p:txBody>
          <a:bodyPr vert="wordArtVert" wrap="none" rtlCol="0">
            <a:spAutoFit/>
          </a:bodyPr>
          <a:lstStyle/>
          <a:p>
            <a:r>
              <a:rPr lang="en-US" dirty="0" smtClean="0"/>
              <a:t>HCAL</a:t>
            </a:r>
            <a:endParaRPr lang="en-US" dirty="0"/>
          </a:p>
        </p:txBody>
      </p:sp>
      <p:sp>
        <p:nvSpPr>
          <p:cNvPr id="14" name="TextBox 13"/>
          <p:cNvSpPr txBox="1"/>
          <p:nvPr/>
        </p:nvSpPr>
        <p:spPr>
          <a:xfrm>
            <a:off x="2031999" y="1286932"/>
            <a:ext cx="461665" cy="1669688"/>
          </a:xfrm>
          <a:prstGeom prst="rect">
            <a:avLst/>
          </a:prstGeom>
          <a:noFill/>
        </p:spPr>
        <p:txBody>
          <a:bodyPr vert="wordArtVert" wrap="none" rtlCol="0">
            <a:spAutoFit/>
          </a:bodyPr>
          <a:lstStyle/>
          <a:p>
            <a:r>
              <a:rPr lang="en-US" dirty="0" smtClean="0"/>
              <a:t>ECAL PWO</a:t>
            </a:r>
          </a:p>
        </p:txBody>
      </p:sp>
      <p:sp>
        <p:nvSpPr>
          <p:cNvPr id="15" name="TextBox 14"/>
          <p:cNvSpPr txBox="1"/>
          <p:nvPr/>
        </p:nvSpPr>
        <p:spPr>
          <a:xfrm>
            <a:off x="6256865" y="1278459"/>
            <a:ext cx="461665" cy="1951391"/>
          </a:xfrm>
          <a:prstGeom prst="rect">
            <a:avLst/>
          </a:prstGeom>
          <a:noFill/>
        </p:spPr>
        <p:txBody>
          <a:bodyPr vert="wordArtVert" wrap="none" rtlCol="0">
            <a:spAutoFit/>
          </a:bodyPr>
          <a:lstStyle/>
          <a:p>
            <a:r>
              <a:rPr lang="en-US" dirty="0" smtClean="0"/>
              <a:t>ECAL </a:t>
            </a:r>
            <a:r>
              <a:rPr lang="en-US" dirty="0" err="1" smtClean="0"/>
              <a:t>WScin</a:t>
            </a:r>
            <a:endParaRPr lang="en-US" dirty="0" smtClean="0"/>
          </a:p>
        </p:txBody>
      </p:sp>
      <p:sp>
        <p:nvSpPr>
          <p:cNvPr id="16" name="TextBox 15"/>
          <p:cNvSpPr txBox="1"/>
          <p:nvPr/>
        </p:nvSpPr>
        <p:spPr>
          <a:xfrm>
            <a:off x="3124198" y="1066792"/>
            <a:ext cx="2481945" cy="369332"/>
          </a:xfrm>
          <a:prstGeom prst="rect">
            <a:avLst/>
          </a:prstGeom>
          <a:noFill/>
        </p:spPr>
        <p:txBody>
          <a:bodyPr vert="horz" wrap="none" rtlCol="0">
            <a:spAutoFit/>
          </a:bodyPr>
          <a:lstStyle/>
          <a:p>
            <a:r>
              <a:rPr lang="en-US" dirty="0" smtClean="0"/>
              <a:t>ECAL W-Scintillator</a:t>
            </a:r>
          </a:p>
        </p:txBody>
      </p:sp>
      <p:sp>
        <p:nvSpPr>
          <p:cNvPr id="17" name="TextBox 16"/>
          <p:cNvSpPr txBox="1"/>
          <p:nvPr/>
        </p:nvSpPr>
        <p:spPr>
          <a:xfrm>
            <a:off x="5833534" y="2396065"/>
            <a:ext cx="461665" cy="893484"/>
          </a:xfrm>
          <a:prstGeom prst="rect">
            <a:avLst/>
          </a:prstGeom>
          <a:noFill/>
        </p:spPr>
        <p:txBody>
          <a:bodyPr vert="wordArtVert" wrap="none" rtlCol="0">
            <a:spAutoFit/>
          </a:bodyPr>
          <a:lstStyle/>
          <a:p>
            <a:r>
              <a:rPr lang="en-US" dirty="0" smtClean="0"/>
              <a:t>RICH</a:t>
            </a:r>
            <a:endParaRPr lang="en-US" dirty="0"/>
          </a:p>
        </p:txBody>
      </p:sp>
      <p:sp>
        <p:nvSpPr>
          <p:cNvPr id="18" name="TextBox 17"/>
          <p:cNvSpPr txBox="1"/>
          <p:nvPr/>
        </p:nvSpPr>
        <p:spPr>
          <a:xfrm>
            <a:off x="2404534" y="2396065"/>
            <a:ext cx="461665" cy="893484"/>
          </a:xfrm>
          <a:prstGeom prst="rect">
            <a:avLst/>
          </a:prstGeom>
          <a:noFill/>
        </p:spPr>
        <p:txBody>
          <a:bodyPr vert="wordArtVert" wrap="none" rtlCol="0">
            <a:spAutoFit/>
          </a:bodyPr>
          <a:lstStyle/>
          <a:p>
            <a:r>
              <a:rPr lang="en-US" dirty="0" smtClean="0"/>
              <a:t>RICH</a:t>
            </a:r>
            <a:endParaRPr lang="en-US" dirty="0"/>
          </a:p>
        </p:txBody>
      </p:sp>
      <p:sp>
        <p:nvSpPr>
          <p:cNvPr id="3" name="TextBox 2"/>
          <p:cNvSpPr txBox="1"/>
          <p:nvPr/>
        </p:nvSpPr>
        <p:spPr>
          <a:xfrm>
            <a:off x="227990" y="4373299"/>
            <a:ext cx="8497226" cy="2308324"/>
          </a:xfrm>
          <a:prstGeom prst="rect">
            <a:avLst/>
          </a:prstGeom>
          <a:noFill/>
        </p:spPr>
        <p:txBody>
          <a:bodyPr wrap="none" rtlCol="0">
            <a:spAutoFit/>
          </a:bodyPr>
          <a:lstStyle/>
          <a:p>
            <a:r>
              <a:rPr lang="en-US" dirty="0" smtClean="0">
                <a:solidFill>
                  <a:srgbClr val="0000FF"/>
                </a:solidFill>
              </a:rPr>
              <a:t>PID:</a:t>
            </a:r>
          </a:p>
          <a:p>
            <a:r>
              <a:rPr lang="en-US" dirty="0"/>
              <a:t>-1&lt;</a:t>
            </a:r>
            <a:r>
              <a:rPr lang="en-US" dirty="0">
                <a:latin typeface="Symbol" charset="2"/>
                <a:cs typeface="Symbol" charset="2"/>
              </a:rPr>
              <a:t>h</a:t>
            </a:r>
            <a:r>
              <a:rPr lang="en-US" dirty="0"/>
              <a:t>&lt;</a:t>
            </a:r>
            <a:r>
              <a:rPr lang="en-US" dirty="0" smtClean="0"/>
              <a:t>1: DIRC or proximity focusing Aerogel</a:t>
            </a:r>
            <a:r>
              <a:rPr lang="en-US" dirty="0"/>
              <a:t>-</a:t>
            </a:r>
            <a:r>
              <a:rPr lang="en-US" dirty="0" smtClean="0"/>
              <a:t>RICH</a:t>
            </a:r>
          </a:p>
          <a:p>
            <a:r>
              <a:rPr lang="en-US" dirty="0"/>
              <a:t>1&lt;|</a:t>
            </a:r>
            <a:r>
              <a:rPr lang="en-US" dirty="0">
                <a:latin typeface="Symbol" charset="2"/>
                <a:cs typeface="Symbol" charset="2"/>
              </a:rPr>
              <a:t>h</a:t>
            </a:r>
            <a:r>
              <a:rPr lang="en-US" dirty="0"/>
              <a:t>|&lt;</a:t>
            </a:r>
            <a:r>
              <a:rPr lang="en-US" dirty="0" smtClean="0"/>
              <a:t>3: RICH </a:t>
            </a:r>
          </a:p>
          <a:p>
            <a:r>
              <a:rPr lang="en-US" dirty="0" smtClean="0">
                <a:solidFill>
                  <a:srgbClr val="0000FF"/>
                </a:solidFill>
              </a:rPr>
              <a:t>Lepton-ID: </a:t>
            </a:r>
          </a:p>
          <a:p>
            <a:r>
              <a:rPr lang="en-US" dirty="0"/>
              <a:t>-3 &lt;</a:t>
            </a:r>
            <a:r>
              <a:rPr lang="en-US" dirty="0">
                <a:latin typeface="Symbol" charset="2"/>
                <a:cs typeface="Symbol" charset="2"/>
              </a:rPr>
              <a:t>h</a:t>
            </a:r>
            <a:r>
              <a:rPr lang="en-US" dirty="0"/>
              <a:t>&lt; </a:t>
            </a:r>
            <a:r>
              <a:rPr lang="en-US" dirty="0" smtClean="0"/>
              <a:t>3: e/p  </a:t>
            </a:r>
          </a:p>
          <a:p>
            <a:r>
              <a:rPr lang="en-US" dirty="0"/>
              <a:t> </a:t>
            </a:r>
            <a:r>
              <a:rPr lang="en-US" dirty="0" smtClean="0"/>
              <a:t>           </a:t>
            </a:r>
            <a:r>
              <a:rPr lang="en-US" dirty="0"/>
              <a:t>1&lt;|</a:t>
            </a:r>
            <a:r>
              <a:rPr lang="en-US" dirty="0">
                <a:latin typeface="Symbol" charset="2"/>
                <a:cs typeface="Symbol" charset="2"/>
              </a:rPr>
              <a:t>h</a:t>
            </a:r>
            <a:r>
              <a:rPr lang="en-US" dirty="0"/>
              <a:t>|&lt;</a:t>
            </a:r>
            <a:r>
              <a:rPr lang="en-US" dirty="0" smtClean="0"/>
              <a:t>3: in addition </a:t>
            </a:r>
            <a:r>
              <a:rPr lang="en-US" dirty="0" err="1" smtClean="0"/>
              <a:t>Hcal</a:t>
            </a:r>
            <a:r>
              <a:rPr lang="en-US" dirty="0" smtClean="0"/>
              <a:t> response </a:t>
            </a:r>
            <a:r>
              <a:rPr lang="en-US" dirty="0"/>
              <a:t>&amp; </a:t>
            </a:r>
            <a:r>
              <a:rPr lang="en-US" dirty="0">
                <a:latin typeface="Symbol" charset="2"/>
                <a:cs typeface="Symbol" charset="2"/>
              </a:rPr>
              <a:t>g</a:t>
            </a:r>
            <a:r>
              <a:rPr lang="en-US" dirty="0"/>
              <a:t> suppression via tracking</a:t>
            </a:r>
            <a:endParaRPr lang="en-US" dirty="0" smtClean="0"/>
          </a:p>
          <a:p>
            <a:r>
              <a:rPr lang="en-US" dirty="0" smtClean="0"/>
              <a:t>|</a:t>
            </a:r>
            <a:r>
              <a:rPr lang="en-US" dirty="0" smtClean="0">
                <a:latin typeface="Symbol" charset="2"/>
                <a:cs typeface="Symbol" charset="2"/>
              </a:rPr>
              <a:t>h</a:t>
            </a:r>
            <a:r>
              <a:rPr lang="en-US" dirty="0" smtClean="0"/>
              <a:t>|&gt;3:     </a:t>
            </a:r>
            <a:r>
              <a:rPr lang="en-US" dirty="0" err="1" smtClean="0"/>
              <a:t>ECal+Hcal</a:t>
            </a:r>
            <a:r>
              <a:rPr lang="en-US" dirty="0"/>
              <a:t> </a:t>
            </a:r>
            <a:r>
              <a:rPr lang="en-US" dirty="0" smtClean="0"/>
              <a:t>response </a:t>
            </a:r>
            <a:r>
              <a:rPr lang="en-US" dirty="0"/>
              <a:t>&amp; </a:t>
            </a:r>
            <a:r>
              <a:rPr lang="en-US" dirty="0">
                <a:latin typeface="Symbol" charset="2"/>
                <a:cs typeface="Symbol" charset="2"/>
              </a:rPr>
              <a:t>g</a:t>
            </a:r>
            <a:r>
              <a:rPr lang="en-US" dirty="0"/>
              <a:t> suppression </a:t>
            </a:r>
            <a:r>
              <a:rPr lang="en-US" dirty="0" smtClean="0"/>
              <a:t>via tracking</a:t>
            </a:r>
          </a:p>
          <a:p>
            <a:r>
              <a:rPr lang="en-US" dirty="0" smtClean="0"/>
              <a:t>-5</a:t>
            </a:r>
            <a:r>
              <a:rPr lang="en-US" dirty="0"/>
              <a:t>&lt;</a:t>
            </a:r>
            <a:r>
              <a:rPr lang="en-US" dirty="0">
                <a:latin typeface="Symbol" charset="2"/>
                <a:cs typeface="Symbol" charset="2"/>
              </a:rPr>
              <a:t>h</a:t>
            </a:r>
            <a:r>
              <a:rPr lang="en-US" dirty="0" smtClean="0"/>
              <a:t>&lt;5: Tracking (TPC+GEM+MAPS) </a:t>
            </a:r>
            <a:endParaRPr lang="en-US" dirty="0"/>
          </a:p>
        </p:txBody>
      </p:sp>
      <p:sp>
        <p:nvSpPr>
          <p:cNvPr id="8" name="TextBox 7"/>
          <p:cNvSpPr txBox="1"/>
          <p:nvPr/>
        </p:nvSpPr>
        <p:spPr>
          <a:xfrm>
            <a:off x="3379483" y="2833994"/>
            <a:ext cx="2076635" cy="307777"/>
          </a:xfrm>
          <a:prstGeom prst="rect">
            <a:avLst/>
          </a:prstGeom>
          <a:noFill/>
        </p:spPr>
        <p:txBody>
          <a:bodyPr wrap="none" rtlCol="0">
            <a:spAutoFit/>
          </a:bodyPr>
          <a:lstStyle/>
          <a:p>
            <a:r>
              <a:rPr lang="en-US" sz="1400" dirty="0" smtClean="0">
                <a:solidFill>
                  <a:schemeClr val="bg1"/>
                </a:solidFill>
              </a:rPr>
              <a:t>DIRC/proximity RICH</a:t>
            </a:r>
            <a:endParaRPr lang="en-US" sz="1400" dirty="0">
              <a:solidFill>
                <a:schemeClr val="bg1"/>
              </a:solidFill>
            </a:endParaRPr>
          </a:p>
        </p:txBody>
      </p:sp>
      <p:sp>
        <p:nvSpPr>
          <p:cNvPr id="20" name="TextBox 19"/>
          <p:cNvSpPr txBox="1"/>
          <p:nvPr/>
        </p:nvSpPr>
        <p:spPr>
          <a:xfrm>
            <a:off x="7471834" y="3820583"/>
            <a:ext cx="370264" cy="461665"/>
          </a:xfrm>
          <a:prstGeom prst="rect">
            <a:avLst/>
          </a:prstGeom>
          <a:noFill/>
        </p:spPr>
        <p:txBody>
          <a:bodyPr wrap="none" rtlCol="0">
            <a:spAutoFit/>
          </a:bodyPr>
          <a:lstStyle/>
          <a:p>
            <a:r>
              <a:rPr lang="en-US" sz="2400" dirty="0">
                <a:solidFill>
                  <a:srgbClr val="0000FF"/>
                </a:solidFill>
                <a:latin typeface="Symbol" charset="2"/>
                <a:cs typeface="Symbol" charset="2"/>
              </a:rPr>
              <a:t>h</a:t>
            </a:r>
            <a:endParaRPr lang="en-US" sz="2400" dirty="0">
              <a:solidFill>
                <a:srgbClr val="0000FF"/>
              </a:solidFill>
            </a:endParaRPr>
          </a:p>
        </p:txBody>
      </p:sp>
      <p:sp>
        <p:nvSpPr>
          <p:cNvPr id="21" name="TextBox 20"/>
          <p:cNvSpPr txBox="1"/>
          <p:nvPr/>
        </p:nvSpPr>
        <p:spPr>
          <a:xfrm>
            <a:off x="1083736" y="3845983"/>
            <a:ext cx="524152" cy="461665"/>
          </a:xfrm>
          <a:prstGeom prst="rect">
            <a:avLst/>
          </a:prstGeom>
          <a:noFill/>
        </p:spPr>
        <p:txBody>
          <a:bodyPr wrap="none" rtlCol="0">
            <a:spAutoFit/>
          </a:bodyPr>
          <a:lstStyle/>
          <a:p>
            <a:r>
              <a:rPr lang="en-US" sz="2400" dirty="0" smtClean="0">
                <a:solidFill>
                  <a:srgbClr val="0000FF"/>
                </a:solidFill>
                <a:latin typeface="Symbol" charset="2"/>
                <a:cs typeface="Symbol" charset="2"/>
              </a:rPr>
              <a:t>-h</a:t>
            </a:r>
            <a:endParaRPr lang="en-US" sz="2400" dirty="0">
              <a:solidFill>
                <a:srgbClr val="0000FF"/>
              </a:solidFill>
            </a:endParaRPr>
          </a:p>
        </p:txBody>
      </p:sp>
      <p:sp>
        <p:nvSpPr>
          <p:cNvPr id="4" name="Date Placeholder 3"/>
          <p:cNvSpPr>
            <a:spLocks noGrp="1"/>
          </p:cNvSpPr>
          <p:nvPr>
            <p:ph type="dt" sz="half" idx="10"/>
          </p:nvPr>
        </p:nvSpPr>
        <p:spPr/>
        <p:txBody>
          <a:bodyPr/>
          <a:lstStyle/>
          <a:p>
            <a:r>
              <a:rPr lang="en-US" altLang="ja-JP" smtClean="0"/>
              <a:t>E.C. Aschenauer</a:t>
            </a:r>
            <a:endParaRPr lang="en-US" altLang="ja-JP"/>
          </a:p>
        </p:txBody>
      </p:sp>
      <p:sp>
        <p:nvSpPr>
          <p:cNvPr id="5" name="Footer Placeholder 4"/>
          <p:cNvSpPr>
            <a:spLocks noGrp="1"/>
          </p:cNvSpPr>
          <p:nvPr>
            <p:ph type="ftr" sz="quarter" idx="11"/>
          </p:nvPr>
        </p:nvSpPr>
        <p:spPr/>
        <p:txBody>
          <a:bodyPr/>
          <a:lstStyle/>
          <a:p>
            <a:r>
              <a:rPr lang="en-US" altLang="ja-JP" smtClean="0"/>
              <a:t>DIS-2013, Marseille</a:t>
            </a:r>
            <a:endParaRPr lang="en-US" altLang="ja-JP"/>
          </a:p>
        </p:txBody>
      </p:sp>
    </p:spTree>
    <p:extLst>
      <p:ext uri="{BB962C8B-B14F-4D97-AF65-F5344CB8AC3E}">
        <p14:creationId xmlns:p14="http://schemas.microsoft.com/office/powerpoint/2010/main" val="6554354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583" y="0"/>
            <a:ext cx="9281583" cy="609600"/>
          </a:xfrm>
        </p:spPr>
        <p:txBody>
          <a:bodyPr/>
          <a:lstStyle/>
          <a:p>
            <a:r>
              <a:rPr lang="en-US" dirty="0" smtClean="0"/>
              <a:t>Vibrant Detector </a:t>
            </a:r>
            <a:r>
              <a:rPr lang="en-US" dirty="0"/>
              <a:t>R</a:t>
            </a:r>
            <a:r>
              <a:rPr lang="en-US" dirty="0" smtClean="0"/>
              <a:t>&amp;D Program</a:t>
            </a:r>
            <a:endParaRPr lang="en-US" dirty="0"/>
          </a:p>
        </p:txBody>
      </p:sp>
      <p:sp>
        <p:nvSpPr>
          <p:cNvPr id="5" name="Slide Number Placeholder 4"/>
          <p:cNvSpPr>
            <a:spLocks noGrp="1"/>
          </p:cNvSpPr>
          <p:nvPr>
            <p:ph type="sldNum" sz="quarter" idx="12"/>
          </p:nvPr>
        </p:nvSpPr>
        <p:spPr/>
        <p:txBody>
          <a:bodyPr/>
          <a:lstStyle/>
          <a:p>
            <a:fld id="{E7C2DFF1-6A7E-5841-980E-96BA788216E4}" type="slidenum">
              <a:rPr lang="en-US" smtClean="0"/>
              <a:pPr/>
              <a:t>23</a:t>
            </a:fld>
            <a:endParaRPr lang="en-US"/>
          </a:p>
        </p:txBody>
      </p:sp>
      <p:sp>
        <p:nvSpPr>
          <p:cNvPr id="6" name="TextBox 5"/>
          <p:cNvSpPr txBox="1"/>
          <p:nvPr/>
        </p:nvSpPr>
        <p:spPr>
          <a:xfrm>
            <a:off x="10588" y="603255"/>
            <a:ext cx="5084370" cy="1384995"/>
          </a:xfrm>
          <a:prstGeom prst="rect">
            <a:avLst/>
          </a:prstGeom>
          <a:noFill/>
        </p:spPr>
        <p:txBody>
          <a:bodyPr wrap="none" rtlCol="0">
            <a:spAutoFit/>
          </a:bodyPr>
          <a:lstStyle/>
          <a:p>
            <a:pPr marL="285750" indent="-285750">
              <a:buClr>
                <a:srgbClr val="0000FF"/>
              </a:buClr>
              <a:buFont typeface="Wingdings" charset="2"/>
              <a:buChar char="q"/>
            </a:pPr>
            <a:r>
              <a:rPr lang="en-US" dirty="0" err="1" smtClean="0"/>
              <a:t>Calorimetry</a:t>
            </a:r>
            <a:endParaRPr lang="en-US" dirty="0" smtClean="0"/>
          </a:p>
          <a:p>
            <a:pPr marL="742950" lvl="1" indent="-285750">
              <a:buClr>
                <a:srgbClr val="0000FF"/>
              </a:buClr>
              <a:buFont typeface="Wingdings" charset="2"/>
              <a:buChar char="Ø"/>
            </a:pPr>
            <a:r>
              <a:rPr lang="en-US" dirty="0" smtClean="0"/>
              <a:t>W-Scintillator &amp; W-Si</a:t>
            </a:r>
          </a:p>
          <a:p>
            <a:pPr marL="1200150" lvl="2" indent="-285750">
              <a:buClr>
                <a:srgbClr val="0000FF"/>
              </a:buClr>
              <a:buFont typeface="Wingdings" charset="2"/>
              <a:buChar char="Ø"/>
            </a:pPr>
            <a:r>
              <a:rPr lang="en-US" dirty="0" smtClean="0"/>
              <a:t>compact and high resolution</a:t>
            </a:r>
          </a:p>
          <a:p>
            <a:pPr marL="742950" lvl="1" indent="-285750">
              <a:buClr>
                <a:srgbClr val="0000FF"/>
              </a:buClr>
              <a:buFont typeface="Wingdings" charset="2"/>
              <a:buChar char="Ø"/>
            </a:pPr>
            <a:r>
              <a:rPr lang="en-US" dirty="0" smtClean="0"/>
              <a:t>Crystal calorimeters </a:t>
            </a:r>
            <a:r>
              <a:rPr lang="en-US" dirty="0" err="1" smtClean="0"/>
              <a:t>PbW</a:t>
            </a:r>
            <a:r>
              <a:rPr lang="en-US" baseline="-25000" dirty="0" smtClean="0"/>
              <a:t> </a:t>
            </a:r>
            <a:r>
              <a:rPr lang="en-US" dirty="0" smtClean="0"/>
              <a:t>&amp; BGO</a:t>
            </a:r>
          </a:p>
          <a:p>
            <a:pPr>
              <a:buClr>
                <a:srgbClr val="0000FF"/>
              </a:buClr>
            </a:pPr>
            <a:r>
              <a:rPr lang="en-US" sz="1200" dirty="0"/>
              <a:t>BNL, Indiana University, Penn State Univ., UCLA, USTC, TAMU</a:t>
            </a:r>
            <a:r>
              <a:rPr lang="en-US" sz="1200" dirty="0" smtClean="0"/>
              <a:t>  </a:t>
            </a:r>
            <a:endParaRPr lang="en-US" sz="1200" dirty="0"/>
          </a:p>
        </p:txBody>
      </p:sp>
      <p:pic>
        <p:nvPicPr>
          <p:cNvPr id="8"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20312" y="651431"/>
            <a:ext cx="1688688" cy="13033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97415" y="667811"/>
            <a:ext cx="1725228" cy="14806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0" y="1909214"/>
            <a:ext cx="4159199" cy="1415772"/>
          </a:xfrm>
          <a:prstGeom prst="rect">
            <a:avLst/>
          </a:prstGeom>
          <a:noFill/>
        </p:spPr>
        <p:txBody>
          <a:bodyPr wrap="none" rtlCol="0">
            <a:spAutoFit/>
          </a:bodyPr>
          <a:lstStyle/>
          <a:p>
            <a:pPr marL="285750" indent="-285750">
              <a:buClr>
                <a:srgbClr val="0000FF"/>
              </a:buClr>
              <a:buFont typeface="Wingdings" charset="2"/>
              <a:buChar char="q"/>
            </a:pPr>
            <a:r>
              <a:rPr lang="en-US" dirty="0" smtClean="0"/>
              <a:t>Pre-Shower</a:t>
            </a:r>
          </a:p>
          <a:p>
            <a:pPr marL="742950" lvl="1" indent="-285750">
              <a:buClr>
                <a:srgbClr val="0000FF"/>
              </a:buClr>
              <a:buFont typeface="Wingdings" charset="2"/>
              <a:buChar char="Ø"/>
            </a:pPr>
            <a:r>
              <a:rPr lang="en-US" dirty="0" smtClean="0"/>
              <a:t>W-Si</a:t>
            </a:r>
          </a:p>
          <a:p>
            <a:pPr marL="742950" lvl="1" indent="-285750">
              <a:buClr>
                <a:srgbClr val="0000FF"/>
              </a:buClr>
              <a:buFont typeface="Wingdings" charset="2"/>
              <a:buChar char="Ø"/>
            </a:pPr>
            <a:r>
              <a:rPr lang="en-US" dirty="0" smtClean="0"/>
              <a:t>LYSO pixel array with</a:t>
            </a:r>
          </a:p>
          <a:p>
            <a:pPr lvl="1">
              <a:buClr>
                <a:srgbClr val="0000FF"/>
              </a:buClr>
            </a:pPr>
            <a:r>
              <a:rPr lang="en-US" dirty="0"/>
              <a:t> </a:t>
            </a:r>
            <a:r>
              <a:rPr lang="en-US" dirty="0" smtClean="0"/>
              <a:t>  readout via X-Y WLS fibers</a:t>
            </a:r>
          </a:p>
          <a:p>
            <a:pPr>
              <a:buClr>
                <a:srgbClr val="0000FF"/>
              </a:buClr>
            </a:pPr>
            <a:r>
              <a:rPr lang="en-US" sz="1400" dirty="0"/>
              <a:t>Univ. </a:t>
            </a:r>
            <a:r>
              <a:rPr lang="en-US" sz="1400" dirty="0" err="1"/>
              <a:t>Tecnica</a:t>
            </a:r>
            <a:r>
              <a:rPr lang="en-US" sz="1400" dirty="0"/>
              <a:t> Valparaiso</a:t>
            </a:r>
            <a:endParaRPr lang="en-US" sz="1400" dirty="0" smtClean="0"/>
          </a:p>
        </p:txBody>
      </p:sp>
      <p:pic>
        <p:nvPicPr>
          <p:cNvPr id="12"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1046" t="23622" r="1046" b="-1372"/>
          <a:stretch/>
        </p:blipFill>
        <p:spPr bwMode="auto">
          <a:xfrm>
            <a:off x="6327148" y="1980805"/>
            <a:ext cx="2816852" cy="903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5177" y="2854876"/>
            <a:ext cx="1323975" cy="219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839075" y="2840588"/>
            <a:ext cx="1304925"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5" name="Group 14"/>
          <p:cNvGrpSpPr/>
          <p:nvPr/>
        </p:nvGrpSpPr>
        <p:grpSpPr>
          <a:xfrm>
            <a:off x="3783621" y="2139671"/>
            <a:ext cx="2524045" cy="1053970"/>
            <a:chOff x="4568564" y="4965405"/>
            <a:chExt cx="3851092" cy="1987590"/>
          </a:xfrm>
        </p:grpSpPr>
        <p:pic>
          <p:nvPicPr>
            <p:cNvPr id="16" name="Picture 4"/>
            <p:cNvPicPr>
              <a:picLocks noChangeAspect="1" noChangeArrowheads="1"/>
            </p:cNvPicPr>
            <p:nvPr/>
          </p:nvPicPr>
          <p:blipFill rotWithShape="1">
            <a:blip r:embed="rId7">
              <a:extLst>
                <a:ext uri="{28A0092B-C50C-407E-A947-70E740481C1C}">
                  <a14:useLocalDpi xmlns:a14="http://schemas.microsoft.com/office/drawing/2010/main" val="0"/>
                </a:ext>
              </a:extLst>
            </a:blip>
            <a:srcRect t="25376" b="3909"/>
            <a:stretch/>
          </p:blipFill>
          <p:spPr bwMode="auto">
            <a:xfrm>
              <a:off x="4568564" y="4965405"/>
              <a:ext cx="3851092" cy="1892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5389802" y="6488668"/>
              <a:ext cx="2419349" cy="464327"/>
            </a:xfrm>
            <a:prstGeom prst="rect">
              <a:avLst/>
            </a:prstGeom>
            <a:solidFill>
              <a:schemeClr val="bg1">
                <a:lumMod val="85000"/>
              </a:schemeClr>
            </a:solidFill>
          </p:spPr>
          <p:txBody>
            <a:bodyPr wrap="none" rtlCol="0">
              <a:spAutoFit/>
            </a:bodyPr>
            <a:lstStyle/>
            <a:p>
              <a:r>
                <a:rPr lang="en-US" sz="1000" dirty="0" smtClean="0"/>
                <a:t>“Cartesian </a:t>
              </a:r>
              <a:r>
                <a:rPr lang="en-US" sz="1000" dirty="0" err="1" smtClean="0"/>
                <a:t>PreShower</a:t>
              </a:r>
              <a:r>
                <a:rPr lang="en-US" sz="1000" dirty="0" smtClean="0"/>
                <a:t>”</a:t>
              </a:r>
              <a:endParaRPr lang="en-US" sz="1000" dirty="0"/>
            </a:p>
          </p:txBody>
        </p:sp>
      </p:grpSp>
      <p:sp>
        <p:nvSpPr>
          <p:cNvPr id="18" name="TextBox 17"/>
          <p:cNvSpPr txBox="1"/>
          <p:nvPr/>
        </p:nvSpPr>
        <p:spPr>
          <a:xfrm>
            <a:off x="0" y="3232157"/>
            <a:ext cx="6903189" cy="1692771"/>
          </a:xfrm>
          <a:prstGeom prst="rect">
            <a:avLst/>
          </a:prstGeom>
          <a:noFill/>
        </p:spPr>
        <p:txBody>
          <a:bodyPr wrap="none" rtlCol="0">
            <a:spAutoFit/>
          </a:bodyPr>
          <a:lstStyle/>
          <a:p>
            <a:pPr marL="285750" indent="-285750">
              <a:buClr>
                <a:srgbClr val="0000FF"/>
              </a:buClr>
              <a:buFont typeface="Wingdings" charset="2"/>
              <a:buChar char="q"/>
            </a:pPr>
            <a:r>
              <a:rPr lang="en-US" dirty="0" smtClean="0"/>
              <a:t>PID via Cerenkov </a:t>
            </a:r>
          </a:p>
          <a:p>
            <a:pPr marL="742950" lvl="1" indent="-285750">
              <a:buClr>
                <a:srgbClr val="0000FF"/>
              </a:buClr>
              <a:buFont typeface="Wingdings" charset="2"/>
              <a:buChar char="Ø"/>
            </a:pPr>
            <a:r>
              <a:rPr lang="en-US" dirty="0" smtClean="0"/>
              <a:t>DIRC and timing info</a:t>
            </a:r>
          </a:p>
          <a:p>
            <a:pPr lvl="1">
              <a:buClr>
                <a:srgbClr val="0000FF"/>
              </a:buClr>
            </a:pPr>
            <a:r>
              <a:rPr lang="en-US" sz="1400" dirty="0"/>
              <a:t> </a:t>
            </a:r>
            <a:r>
              <a:rPr lang="en-US" sz="1400" dirty="0" smtClean="0"/>
              <a:t>  </a:t>
            </a:r>
            <a:r>
              <a:rPr lang="en-US" sz="1400" dirty="0"/>
              <a:t>Catholic </a:t>
            </a:r>
            <a:r>
              <a:rPr lang="en-US" sz="1400" dirty="0" smtClean="0"/>
              <a:t>Univ. </a:t>
            </a:r>
            <a:r>
              <a:rPr lang="en-US" sz="1400" dirty="0"/>
              <a:t>of America, Old </a:t>
            </a:r>
            <a:r>
              <a:rPr lang="en-US" sz="1400" dirty="0" smtClean="0"/>
              <a:t>Dominion, South </a:t>
            </a:r>
            <a:r>
              <a:rPr lang="en-US" sz="1400" dirty="0"/>
              <a:t>Carolina, </a:t>
            </a:r>
            <a:r>
              <a:rPr lang="en-US" sz="1400" dirty="0" err="1" smtClean="0"/>
              <a:t>JLab</a:t>
            </a:r>
            <a:r>
              <a:rPr lang="en-US" sz="1400" dirty="0"/>
              <a:t>, GSI </a:t>
            </a:r>
            <a:endParaRPr lang="en-US" sz="1400" dirty="0" smtClean="0"/>
          </a:p>
          <a:p>
            <a:pPr marL="742950" lvl="1" indent="-285750">
              <a:buClr>
                <a:srgbClr val="0000FF"/>
              </a:buClr>
              <a:buFont typeface="Wingdings" charset="2"/>
              <a:buChar char="Ø"/>
            </a:pPr>
            <a:r>
              <a:rPr lang="en-US" dirty="0" smtClean="0"/>
              <a:t>RICH based on GEM readout</a:t>
            </a:r>
          </a:p>
          <a:p>
            <a:pPr marL="742950" lvl="1" indent="-285750">
              <a:buClr>
                <a:srgbClr val="0000FF"/>
              </a:buClr>
              <a:buFont typeface="Wingdings" charset="2"/>
              <a:buChar char="Ø"/>
            </a:pPr>
            <a:r>
              <a:rPr lang="en-US" dirty="0" smtClean="0"/>
              <a:t>e-PID: GEM based TRD </a:t>
            </a:r>
            <a:r>
              <a:rPr lang="en-US" dirty="0" smtClean="0">
                <a:sym typeface="Wingdings"/>
              </a:rPr>
              <a:t> </a:t>
            </a:r>
            <a:r>
              <a:rPr lang="en-US" dirty="0" err="1" smtClean="0">
                <a:sym typeface="Wingdings"/>
              </a:rPr>
              <a:t>eSTAR</a:t>
            </a:r>
            <a:r>
              <a:rPr lang="en-US" dirty="0" smtClean="0"/>
              <a:t>  </a:t>
            </a:r>
          </a:p>
          <a:p>
            <a:pPr>
              <a:buClr>
                <a:srgbClr val="0000FF"/>
              </a:buClr>
            </a:pPr>
            <a:r>
              <a:rPr lang="en-US" sz="1400" dirty="0"/>
              <a:t> </a:t>
            </a:r>
            <a:r>
              <a:rPr lang="en-US" sz="1400" dirty="0" smtClean="0"/>
              <a:t>         BNL</a:t>
            </a:r>
            <a:r>
              <a:rPr lang="en-US" sz="1400" dirty="0"/>
              <a:t>, Indiana Univ., USTC, VECC, ANL</a:t>
            </a:r>
            <a:endParaRPr lang="en-US" sz="1400" dirty="0" smtClean="0"/>
          </a:p>
        </p:txBody>
      </p:sp>
      <p:pic>
        <p:nvPicPr>
          <p:cNvPr id="19" name="Picture 7"/>
          <p:cNvPicPr>
            <a:picLocks noChangeAspect="1" noChangeArrowheads="1"/>
          </p:cNvPicPr>
          <p:nvPr/>
        </p:nvPicPr>
        <p:blipFill rotWithShape="1">
          <a:blip r:embed="rId8">
            <a:extLst>
              <a:ext uri="{28A0092B-C50C-407E-A947-70E740481C1C}">
                <a14:useLocalDpi xmlns:a14="http://schemas.microsoft.com/office/drawing/2010/main" val="0"/>
              </a:ext>
            </a:extLst>
          </a:blip>
          <a:srcRect t="41018"/>
          <a:stretch/>
        </p:blipFill>
        <p:spPr bwMode="auto">
          <a:xfrm>
            <a:off x="6316584" y="4023570"/>
            <a:ext cx="2848582" cy="92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TextBox 19"/>
          <p:cNvSpPr txBox="1"/>
          <p:nvPr/>
        </p:nvSpPr>
        <p:spPr>
          <a:xfrm>
            <a:off x="0" y="4773760"/>
            <a:ext cx="9487067" cy="1969770"/>
          </a:xfrm>
          <a:prstGeom prst="rect">
            <a:avLst/>
          </a:prstGeom>
          <a:noFill/>
        </p:spPr>
        <p:txBody>
          <a:bodyPr wrap="none" rtlCol="0">
            <a:spAutoFit/>
          </a:bodyPr>
          <a:lstStyle/>
          <a:p>
            <a:pPr marL="285750" indent="-285750">
              <a:buClr>
                <a:srgbClr val="0000FF"/>
              </a:buClr>
              <a:buFont typeface="Wingdings" charset="2"/>
              <a:buChar char="q"/>
            </a:pPr>
            <a:r>
              <a:rPr lang="en-US" dirty="0" smtClean="0"/>
              <a:t>Tracking</a:t>
            </a:r>
          </a:p>
          <a:p>
            <a:pPr>
              <a:buClr>
                <a:srgbClr val="0000FF"/>
              </a:buClr>
            </a:pPr>
            <a:r>
              <a:rPr lang="en-US" sz="1400" dirty="0"/>
              <a:t>BNL, Florida Inst. Of Technology, Iowa </a:t>
            </a:r>
            <a:r>
              <a:rPr lang="en-US" sz="1400" dirty="0" smtClean="0"/>
              <a:t>State, </a:t>
            </a:r>
            <a:r>
              <a:rPr lang="en-US" sz="1400" dirty="0"/>
              <a:t>LBNL, </a:t>
            </a:r>
            <a:r>
              <a:rPr lang="en-US" sz="1400" dirty="0" smtClean="0"/>
              <a:t>MIT, </a:t>
            </a:r>
            <a:r>
              <a:rPr lang="en-US" sz="1400" dirty="0"/>
              <a:t>Stony </a:t>
            </a:r>
            <a:r>
              <a:rPr lang="en-US" sz="1400" dirty="0" smtClean="0"/>
              <a:t>Brook, Temple, </a:t>
            </a:r>
            <a:r>
              <a:rPr lang="en-US" sz="1400" dirty="0" err="1" smtClean="0"/>
              <a:t>Jlab</a:t>
            </a:r>
            <a:r>
              <a:rPr lang="en-US" sz="1400" dirty="0" smtClean="0"/>
              <a:t>, Virginia</a:t>
            </a:r>
            <a:r>
              <a:rPr lang="en-US" sz="1400" dirty="0"/>
              <a:t>, </a:t>
            </a:r>
            <a:r>
              <a:rPr lang="en-US" sz="1400" dirty="0" smtClean="0"/>
              <a:t>Yale</a:t>
            </a:r>
          </a:p>
          <a:p>
            <a:pPr marL="742950" lvl="1" indent="-285750">
              <a:buClr>
                <a:srgbClr val="0000FF"/>
              </a:buClr>
              <a:buFont typeface="Wingdings" charset="2"/>
              <a:buChar char="Ø"/>
            </a:pPr>
            <a:r>
              <a:rPr lang="en-US" dirty="0" smtClean="0">
                <a:solidFill>
                  <a:srgbClr val="FF00FF"/>
                </a:solidFill>
                <a:latin typeface="Symbol" charset="2"/>
                <a:cs typeface="Symbol" charset="2"/>
              </a:rPr>
              <a:t>m</a:t>
            </a:r>
            <a:r>
              <a:rPr lang="en-US" dirty="0" smtClean="0">
                <a:solidFill>
                  <a:srgbClr val="FF00FF"/>
                </a:solidFill>
              </a:rPr>
              <a:t>-Vertex: </a:t>
            </a:r>
            <a:r>
              <a:rPr lang="en-US" dirty="0" smtClean="0"/>
              <a:t>central and forward based on MAPS</a:t>
            </a:r>
          </a:p>
          <a:p>
            <a:pPr marL="742950" lvl="1" indent="-285750">
              <a:buClr>
                <a:srgbClr val="0000FF"/>
              </a:buClr>
              <a:buFont typeface="Wingdings" charset="2"/>
              <a:buChar char="Ø"/>
            </a:pPr>
            <a:r>
              <a:rPr lang="en-US" dirty="0" smtClean="0">
                <a:solidFill>
                  <a:srgbClr val="0000FF"/>
                </a:solidFill>
              </a:rPr>
              <a:t>Central: </a:t>
            </a:r>
            <a:r>
              <a:rPr lang="en-US" dirty="0" smtClean="0">
                <a:solidFill>
                  <a:srgbClr val="FF0000"/>
                </a:solidFill>
              </a:rPr>
              <a:t>TPC</a:t>
            </a:r>
            <a:r>
              <a:rPr lang="en-US" dirty="0">
                <a:solidFill>
                  <a:srgbClr val="FF0000"/>
                </a:solidFill>
              </a:rPr>
              <a:t>/HBD </a:t>
            </a:r>
            <a:r>
              <a:rPr lang="en-US" dirty="0"/>
              <a:t>provides low mass, </a:t>
            </a:r>
            <a:endParaRPr lang="en-US" dirty="0" smtClean="0"/>
          </a:p>
          <a:p>
            <a:pPr lvl="1">
              <a:buClr>
                <a:srgbClr val="0000FF"/>
              </a:buClr>
            </a:pPr>
            <a:r>
              <a:rPr lang="en-US" dirty="0"/>
              <a:t> </a:t>
            </a:r>
            <a:r>
              <a:rPr lang="en-US" dirty="0" smtClean="0"/>
              <a:t>            good </a:t>
            </a:r>
            <a:r>
              <a:rPr lang="en-US" dirty="0"/>
              <a:t>momentum, </a:t>
            </a:r>
            <a:r>
              <a:rPr lang="en-US" dirty="0" err="1"/>
              <a:t>dE</a:t>
            </a:r>
            <a:r>
              <a:rPr lang="en-US" dirty="0"/>
              <a:t>/dx, </a:t>
            </a:r>
            <a:r>
              <a:rPr lang="en-US" dirty="0" err="1" smtClean="0"/>
              <a:t>eID</a:t>
            </a:r>
            <a:endParaRPr lang="en-US" dirty="0" smtClean="0"/>
          </a:p>
          <a:p>
            <a:pPr lvl="1">
              <a:buClr>
                <a:srgbClr val="0000FF"/>
              </a:buClr>
            </a:pPr>
            <a:r>
              <a:rPr lang="en-US" dirty="0"/>
              <a:t> </a:t>
            </a:r>
            <a:r>
              <a:rPr lang="en-US" dirty="0" smtClean="0"/>
              <a:t>            Fast Layer: </a:t>
            </a:r>
            <a:r>
              <a:rPr lang="en-US" dirty="0" smtClean="0">
                <a:latin typeface="Symbol" charset="2"/>
                <a:cs typeface="Symbol" charset="2"/>
              </a:rPr>
              <a:t>m</a:t>
            </a:r>
            <a:r>
              <a:rPr lang="en-US" dirty="0" smtClean="0"/>
              <a:t>-</a:t>
            </a:r>
            <a:r>
              <a:rPr lang="en-US" dirty="0" err="1" smtClean="0"/>
              <a:t>Megas</a:t>
            </a:r>
            <a:r>
              <a:rPr lang="en-US" dirty="0" smtClean="0"/>
              <a:t> or </a:t>
            </a:r>
            <a:r>
              <a:rPr lang="en-US" dirty="0" err="1" smtClean="0"/>
              <a:t>PImMS</a:t>
            </a:r>
            <a:r>
              <a:rPr lang="en-US" dirty="0" smtClean="0"/>
              <a:t> </a:t>
            </a:r>
          </a:p>
          <a:p>
            <a:pPr marL="742950" lvl="1" indent="-285750">
              <a:buClr>
                <a:srgbClr val="0000FF"/>
              </a:buClr>
              <a:buFont typeface="Wingdings" charset="2"/>
              <a:buChar char="Ø"/>
            </a:pPr>
            <a:r>
              <a:rPr lang="en-US" dirty="0" smtClean="0">
                <a:solidFill>
                  <a:srgbClr val="00FF00"/>
                </a:solidFill>
              </a:rPr>
              <a:t>Forward: </a:t>
            </a:r>
            <a:r>
              <a:rPr lang="en-US" dirty="0" smtClean="0"/>
              <a:t>Planar GEM detectors</a:t>
            </a:r>
          </a:p>
        </p:txBody>
      </p:sp>
      <p:pic>
        <p:nvPicPr>
          <p:cNvPr id="21"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265333" y="5285916"/>
            <a:ext cx="2878666" cy="1601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22" name="Content Placeholder 5"/>
          <p:cNvSpPr txBox="1">
            <a:spLocks/>
          </p:cNvSpPr>
          <p:nvPr/>
        </p:nvSpPr>
        <p:spPr>
          <a:xfrm rot="20520000">
            <a:off x="394971" y="2563808"/>
            <a:ext cx="8531225" cy="1111643"/>
          </a:xfrm>
          <a:prstGeom prst="rect">
            <a:avLst/>
          </a:prstGeom>
          <a:solidFill>
            <a:schemeClr val="bg1">
              <a:lumMod val="95000"/>
            </a:schemeClr>
          </a:solidFill>
          <a:ln w="15875">
            <a:solidFill>
              <a:schemeClr val="bg1">
                <a:lumMod val="65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a:lstStyle>
            <a:lvl1pPr marL="342900" indent="-342900" algn="l" rtl="0" fontAlgn="base">
              <a:spcBef>
                <a:spcPct val="20000"/>
              </a:spcBef>
              <a:spcAft>
                <a:spcPct val="0"/>
              </a:spcAft>
              <a:buClr>
                <a:srgbClr val="0000FF"/>
              </a:buClr>
              <a:buFont typeface="Wingdings" charset="2"/>
              <a:buChar char="q"/>
              <a:defRPr kumimoji="1" sz="2200" b="1">
                <a:solidFill>
                  <a:schemeClr val="tx1"/>
                </a:solidFill>
                <a:effectLst>
                  <a:outerShdw blurRad="38100" dist="38100" dir="2700000" algn="tl">
                    <a:srgbClr val="DDDDDD"/>
                  </a:outerShdw>
                </a:effectLst>
                <a:latin typeface="+mn-lt"/>
                <a:ea typeface="+mn-ea"/>
                <a:cs typeface="+mn-cs"/>
              </a:defRPr>
            </a:lvl1pPr>
            <a:lvl2pPr marL="742950" indent="-285750" algn="l" rtl="0" fontAlgn="base">
              <a:spcBef>
                <a:spcPct val="20000"/>
              </a:spcBef>
              <a:spcAft>
                <a:spcPct val="0"/>
              </a:spcAft>
              <a:buClr>
                <a:srgbClr val="0000FF"/>
              </a:buClr>
              <a:buFont typeface="Wingdings" charset="2"/>
              <a:buChar char="Ø"/>
              <a:defRPr kumimoji="1" sz="2000" b="1">
                <a:solidFill>
                  <a:schemeClr val="tx1"/>
                </a:solidFill>
                <a:effectLst>
                  <a:outerShdw blurRad="38100" dist="38100" dir="2700000" algn="tl">
                    <a:srgbClr val="DDDDDD"/>
                  </a:outerShdw>
                </a:effectLst>
                <a:latin typeface="+mn-lt"/>
                <a:ea typeface="+mn-ea"/>
              </a:defRPr>
            </a:lvl2pPr>
            <a:lvl3pPr marL="1143000" indent="-228600" algn="l" rtl="0" fontAlgn="base">
              <a:spcBef>
                <a:spcPct val="20000"/>
              </a:spcBef>
              <a:spcAft>
                <a:spcPct val="0"/>
              </a:spcAft>
              <a:buBlip>
                <a:blip r:embed="rId10"/>
              </a:buBlip>
              <a:defRPr kumimoji="1" sz="1800" b="1">
                <a:solidFill>
                  <a:schemeClr val="tx1"/>
                </a:solidFill>
                <a:effectLst>
                  <a:outerShdw blurRad="38100" dist="38100" dir="2700000" algn="tl">
                    <a:srgbClr val="DDDDDD"/>
                  </a:outerShdw>
                </a:effectLst>
                <a:latin typeface="+mn-lt"/>
                <a:ea typeface="+mn-ea"/>
              </a:defRPr>
            </a:lvl3pPr>
            <a:lvl4pPr marL="1600200" indent="-228600" algn="l" rtl="0" fontAlgn="base">
              <a:spcBef>
                <a:spcPct val="20000"/>
              </a:spcBef>
              <a:spcAft>
                <a:spcPct val="0"/>
              </a:spcAft>
              <a:buBlip>
                <a:blip r:embed="rId11"/>
              </a:buBlip>
              <a:defRPr kumimoji="1" sz="1600" b="1">
                <a:solidFill>
                  <a:schemeClr val="tx1"/>
                </a:solidFill>
                <a:effectLst>
                  <a:outerShdw blurRad="38100" dist="38100" dir="2700000" algn="tl">
                    <a:srgbClr val="DDDDDD"/>
                  </a:outerShdw>
                </a:effectLst>
                <a:latin typeface="+mn-lt"/>
                <a:ea typeface="+mn-ea"/>
              </a:defRPr>
            </a:lvl4pPr>
            <a:lvl5pPr marL="2057400" indent="-228600" algn="l" rtl="0" fontAlgn="base">
              <a:spcBef>
                <a:spcPct val="20000"/>
              </a:spcBef>
              <a:spcAft>
                <a:spcPct val="0"/>
              </a:spcAft>
              <a:buSzPct val="120000"/>
              <a:buFontTx/>
              <a:buBlip>
                <a:blip r:embed="rId12"/>
              </a:buBlip>
              <a:defRPr kumimoji="1" sz="1400" b="1">
                <a:solidFill>
                  <a:schemeClr val="tx1"/>
                </a:solidFill>
                <a:effectLst>
                  <a:outerShdw blurRad="38100" dist="38100" dir="2700000" algn="tl">
                    <a:srgbClr val="DDDDDD"/>
                  </a:outerShdw>
                </a:effectLst>
                <a:latin typeface="+mn-lt"/>
                <a:ea typeface="+mn-ea"/>
              </a:defRPr>
            </a:lvl5pPr>
            <a:lvl6pPr marL="2514600" indent="-228600" algn="l" rtl="0" fontAlgn="base">
              <a:spcBef>
                <a:spcPct val="20000"/>
              </a:spcBef>
              <a:spcAft>
                <a:spcPct val="0"/>
              </a:spcAft>
              <a:buBlip>
                <a:blip r:embed="rId13"/>
              </a:buBlip>
              <a:defRPr kumimoji="1" b="1">
                <a:solidFill>
                  <a:schemeClr val="tx1"/>
                </a:solidFill>
                <a:effectLst>
                  <a:outerShdw blurRad="38100" dist="38100" dir="2700000" algn="tl">
                    <a:srgbClr val="DDDDDD"/>
                  </a:outerShdw>
                </a:effectLst>
                <a:latin typeface="+mn-lt"/>
                <a:ea typeface="+mn-ea"/>
              </a:defRPr>
            </a:lvl6pPr>
            <a:lvl7pPr marL="2971800" indent="-228600" algn="l" rtl="0" fontAlgn="base">
              <a:spcBef>
                <a:spcPct val="20000"/>
              </a:spcBef>
              <a:spcAft>
                <a:spcPct val="0"/>
              </a:spcAft>
              <a:buBlip>
                <a:blip r:embed="rId13"/>
              </a:buBlip>
              <a:defRPr kumimoji="1" b="1">
                <a:solidFill>
                  <a:schemeClr val="tx1"/>
                </a:solidFill>
                <a:effectLst>
                  <a:outerShdw blurRad="38100" dist="38100" dir="2700000" algn="tl">
                    <a:srgbClr val="DDDDDD"/>
                  </a:outerShdw>
                </a:effectLst>
                <a:latin typeface="+mn-lt"/>
                <a:ea typeface="+mn-ea"/>
              </a:defRPr>
            </a:lvl7pPr>
            <a:lvl8pPr marL="3429000" indent="-228600" algn="l" rtl="0" fontAlgn="base">
              <a:spcBef>
                <a:spcPct val="20000"/>
              </a:spcBef>
              <a:spcAft>
                <a:spcPct val="0"/>
              </a:spcAft>
              <a:buBlip>
                <a:blip r:embed="rId13"/>
              </a:buBlip>
              <a:defRPr kumimoji="1" b="1">
                <a:solidFill>
                  <a:schemeClr val="tx1"/>
                </a:solidFill>
                <a:effectLst>
                  <a:outerShdw blurRad="38100" dist="38100" dir="2700000" algn="tl">
                    <a:srgbClr val="DDDDDD"/>
                  </a:outerShdw>
                </a:effectLst>
                <a:latin typeface="+mn-lt"/>
                <a:ea typeface="+mn-ea"/>
              </a:defRPr>
            </a:lvl8pPr>
            <a:lvl9pPr marL="3886200" indent="-228600" algn="l" rtl="0" fontAlgn="base">
              <a:spcBef>
                <a:spcPct val="20000"/>
              </a:spcBef>
              <a:spcAft>
                <a:spcPct val="0"/>
              </a:spcAft>
              <a:buBlip>
                <a:blip r:embed="rId13"/>
              </a:buBlip>
              <a:defRPr kumimoji="1" b="1">
                <a:solidFill>
                  <a:schemeClr val="tx1"/>
                </a:solidFill>
                <a:effectLst>
                  <a:outerShdw blurRad="38100" dist="38100" dir="2700000" algn="tl">
                    <a:srgbClr val="DDDDDD"/>
                  </a:outerShdw>
                </a:effectLst>
                <a:latin typeface="+mn-lt"/>
                <a:ea typeface="+mn-ea"/>
              </a:defRPr>
            </a:lvl9pPr>
          </a:lstStyle>
          <a:p>
            <a:pPr marL="0" indent="0">
              <a:buFont typeface="Wingdings" charset="2"/>
              <a:buNone/>
            </a:pPr>
            <a:r>
              <a:rPr lang="en-US" sz="2800" u="sng" dirty="0" smtClean="0">
                <a:solidFill>
                  <a:srgbClr val="3366FF"/>
                </a:solidFill>
              </a:rPr>
              <a:t>More Info on EIC-Detector R&amp;D:</a:t>
            </a:r>
          </a:p>
          <a:p>
            <a:pPr marL="0" indent="0">
              <a:buNone/>
            </a:pPr>
            <a:r>
              <a:rPr lang="en-US" sz="2400" dirty="0"/>
              <a:t>https://</a:t>
            </a:r>
            <a:r>
              <a:rPr lang="en-US" sz="2400" dirty="0" err="1"/>
              <a:t>wiki.bnl.gov</a:t>
            </a:r>
            <a:r>
              <a:rPr lang="en-US" sz="2400" dirty="0"/>
              <a:t>/conferences/</a:t>
            </a:r>
            <a:r>
              <a:rPr lang="en-US" sz="2400" dirty="0" err="1"/>
              <a:t>index.php</a:t>
            </a:r>
            <a:r>
              <a:rPr lang="en-US" sz="2400" dirty="0"/>
              <a:t>/EIC_R%25D</a:t>
            </a:r>
            <a:endParaRPr lang="en-US" sz="2400" dirty="0" smtClean="0"/>
          </a:p>
        </p:txBody>
      </p:sp>
    </p:spTree>
    <p:extLst>
      <p:ext uri="{BB962C8B-B14F-4D97-AF65-F5344CB8AC3E}">
        <p14:creationId xmlns:p14="http://schemas.microsoft.com/office/powerpoint/2010/main" val="427034368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linds(horizontal)">
                                      <p:cBhvr>
                                        <p:cTn id="10" dur="500"/>
                                        <p:tgtEl>
                                          <p:spTgt spid="15"/>
                                        </p:tgtEl>
                                      </p:cBhvr>
                                    </p:animEffect>
                                  </p:childTnLst>
                                </p:cTn>
                              </p:par>
                              <p:par>
                                <p:cTn id="11" presetID="3" presetClass="entr" presetSubtype="1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linds(horizontal)">
                                      <p:cBhvr>
                                        <p:cTn id="13" dur="500"/>
                                        <p:tgtEl>
                                          <p:spTgt spid="12"/>
                                        </p:tgtEl>
                                      </p:cBhvr>
                                    </p:animEffect>
                                  </p:childTnLst>
                                </p:cTn>
                              </p:par>
                              <p:par>
                                <p:cTn id="14" presetID="3" presetClass="entr" presetSubtype="1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blinds(horizontal)">
                                      <p:cBhvr>
                                        <p:cTn id="16" dur="500"/>
                                        <p:tgtEl>
                                          <p:spTgt spid="13"/>
                                        </p:tgtEl>
                                      </p:cBhvr>
                                    </p:animEffect>
                                  </p:childTnLst>
                                </p:cTn>
                              </p:par>
                              <p:par>
                                <p:cTn id="17" presetID="3" presetClass="entr" presetSubtype="1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blinds(horizontal)">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18"/>
                                        </p:tgtEl>
                                        <p:attrNameLst>
                                          <p:attrName>style.visibility</p:attrName>
                                        </p:attrNameLst>
                                      </p:cBhvr>
                                      <p:to>
                                        <p:strVal val="visible"/>
                                      </p:to>
                                    </p:set>
                                    <p:animEffect transition="in" filter="barn(inVertical)">
                                      <p:cBhvr>
                                        <p:cTn id="24" dur="500"/>
                                        <p:tgtEl>
                                          <p:spTgt spid="18"/>
                                        </p:tgtEl>
                                      </p:cBhvr>
                                    </p:animEffect>
                                  </p:childTnLst>
                                </p:cTn>
                              </p:par>
                              <p:par>
                                <p:cTn id="25" presetID="16" presetClass="entr" presetSubtype="21"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barn(inVertical)">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barn(inVertical)">
                                      <p:cBhvr>
                                        <p:cTn id="32" dur="500"/>
                                        <p:tgtEl>
                                          <p:spTgt spid="20"/>
                                        </p:tgtEl>
                                      </p:cBhvr>
                                    </p:animEffect>
                                  </p:childTnLst>
                                </p:cTn>
                              </p:par>
                              <p:par>
                                <p:cTn id="33" presetID="16" presetClass="entr" presetSubtype="21" fill="hold" nodeType="withEffect">
                                  <p:stCondLst>
                                    <p:cond delay="0"/>
                                  </p:stCondLst>
                                  <p:childTnLst>
                                    <p:set>
                                      <p:cBhvr>
                                        <p:cTn id="34" dur="1" fill="hold">
                                          <p:stCondLst>
                                            <p:cond delay="0"/>
                                          </p:stCondLst>
                                        </p:cTn>
                                        <p:tgtEl>
                                          <p:spTgt spid="21"/>
                                        </p:tgtEl>
                                        <p:attrNameLst>
                                          <p:attrName>style.visibility</p:attrName>
                                        </p:attrNameLst>
                                      </p:cBhvr>
                                      <p:to>
                                        <p:strVal val="visible"/>
                                      </p:to>
                                    </p:set>
                                    <p:animEffect transition="in" filter="barn(inVertical)">
                                      <p:cBhvr>
                                        <p:cTn id="35" dur="500"/>
                                        <p:tgtEl>
                                          <p:spTgt spid="21"/>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p:cTn id="40" dur="1000" fill="hold"/>
                                        <p:tgtEl>
                                          <p:spTgt spid="22"/>
                                        </p:tgtEl>
                                        <p:attrNameLst>
                                          <p:attrName>ppt_w</p:attrName>
                                        </p:attrNameLst>
                                      </p:cBhvr>
                                      <p:tavLst>
                                        <p:tav tm="0">
                                          <p:val>
                                            <p:strVal val="#ppt_w*0.70"/>
                                          </p:val>
                                        </p:tav>
                                        <p:tav tm="100000">
                                          <p:val>
                                            <p:strVal val="#ppt_w"/>
                                          </p:val>
                                        </p:tav>
                                      </p:tavLst>
                                    </p:anim>
                                    <p:anim calcmode="lin" valueType="num">
                                      <p:cBhvr>
                                        <p:cTn id="41" dur="1000" fill="hold"/>
                                        <p:tgtEl>
                                          <p:spTgt spid="22"/>
                                        </p:tgtEl>
                                        <p:attrNameLst>
                                          <p:attrName>ppt_h</p:attrName>
                                        </p:attrNameLst>
                                      </p:cBhvr>
                                      <p:tavLst>
                                        <p:tav tm="0">
                                          <p:val>
                                            <p:strVal val="#ppt_h"/>
                                          </p:val>
                                        </p:tav>
                                        <p:tav tm="100000">
                                          <p:val>
                                            <p:strVal val="#ppt_h"/>
                                          </p:val>
                                        </p:tav>
                                      </p:tavLst>
                                    </p:anim>
                                    <p:animEffect transition="in" filter="fade">
                                      <p:cBhvr>
                                        <p:cTn id="42"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8" grpId="0"/>
      <p:bldP spid="20" grpId="0"/>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Modeling the Detector in </a:t>
            </a:r>
            <a:r>
              <a:rPr lang="en-US" dirty="0" err="1" smtClean="0"/>
              <a:t>Geant</a:t>
            </a:r>
            <a:endParaRPr lang="en-US" dirty="0"/>
          </a:p>
        </p:txBody>
      </p:sp>
      <p:sp>
        <p:nvSpPr>
          <p:cNvPr id="3" name="Slide Number Placeholder 2"/>
          <p:cNvSpPr>
            <a:spLocks noGrp="1"/>
          </p:cNvSpPr>
          <p:nvPr>
            <p:ph type="sldNum" sz="quarter" idx="12"/>
          </p:nvPr>
        </p:nvSpPr>
        <p:spPr/>
        <p:txBody>
          <a:bodyPr/>
          <a:lstStyle/>
          <a:p>
            <a:fld id="{1EC7F85B-340E-9941-AF39-030851572DD6}" type="slidenum">
              <a:rPr lang="en-US" altLang="ja-JP" smtClean="0"/>
              <a:pPr/>
              <a:t>24</a:t>
            </a:fld>
            <a:endParaRPr lang="en-US" altLang="ja-JP"/>
          </a:p>
        </p:txBody>
      </p:sp>
      <p:sp>
        <p:nvSpPr>
          <p:cNvPr id="10" name="Rectangle 3"/>
          <p:cNvSpPr txBox="1">
            <a:spLocks noChangeArrowheads="1"/>
          </p:cNvSpPr>
          <p:nvPr/>
        </p:nvSpPr>
        <p:spPr bwMode="auto">
          <a:xfrm>
            <a:off x="25400" y="749300"/>
            <a:ext cx="8839200" cy="1447800"/>
          </a:xfrm>
          <a:prstGeom prst="rect">
            <a:avLst/>
          </a:prstGeom>
          <a:noFill/>
          <a:ln w="9525">
            <a:noFill/>
            <a:miter lim="800000"/>
            <a:headEnd/>
            <a:tailEnd/>
          </a:ln>
        </p:spPr>
        <p:txBody>
          <a:bodyPr/>
          <a:lstStyle>
            <a:lvl1pPr marL="342900" indent="-342900" eaLnBrk="0" hangingPunct="0">
              <a:defRPr sz="2400">
                <a:solidFill>
                  <a:schemeClr val="tx2"/>
                </a:solidFill>
                <a:latin typeface="Tahoma" charset="0"/>
                <a:ea typeface="ＭＳ Ｐゴシック" charset="0"/>
                <a:cs typeface="ＭＳ Ｐゴシック" charset="0"/>
              </a:defRPr>
            </a:lvl1pPr>
            <a:lvl2pPr marL="37931725" indent="-37474525" eaLnBrk="0" hangingPunct="0">
              <a:defRPr sz="2400">
                <a:solidFill>
                  <a:schemeClr val="tx2"/>
                </a:solidFill>
                <a:latin typeface="Tahoma" charset="0"/>
                <a:ea typeface="ＭＳ Ｐゴシック" charset="0"/>
              </a:defRPr>
            </a:lvl2pPr>
            <a:lvl3pPr eaLnBrk="0" hangingPunct="0">
              <a:defRPr sz="2400">
                <a:solidFill>
                  <a:schemeClr val="tx2"/>
                </a:solidFill>
                <a:latin typeface="Tahoma" charset="0"/>
                <a:ea typeface="ＭＳ Ｐゴシック" charset="0"/>
              </a:defRPr>
            </a:lvl3pPr>
            <a:lvl4pPr eaLnBrk="0" hangingPunct="0">
              <a:defRPr sz="2400">
                <a:solidFill>
                  <a:schemeClr val="tx2"/>
                </a:solidFill>
                <a:latin typeface="Tahoma" charset="0"/>
                <a:ea typeface="ＭＳ Ｐゴシック" charset="0"/>
              </a:defRPr>
            </a:lvl4pPr>
            <a:lvl5pPr eaLnBrk="0" hangingPunct="0">
              <a:defRPr sz="2400">
                <a:solidFill>
                  <a:schemeClr val="tx2"/>
                </a:solidFill>
                <a:latin typeface="Tahoma" charset="0"/>
                <a:ea typeface="ＭＳ Ｐゴシック" charset="0"/>
              </a:defRPr>
            </a:lvl5pPr>
            <a:lvl6pPr marL="457200" eaLnBrk="0" fontAlgn="base" hangingPunct="0">
              <a:spcBef>
                <a:spcPct val="0"/>
              </a:spcBef>
              <a:spcAft>
                <a:spcPct val="0"/>
              </a:spcAft>
              <a:defRPr sz="2400">
                <a:solidFill>
                  <a:schemeClr val="tx2"/>
                </a:solidFill>
                <a:latin typeface="Tahoma" charset="0"/>
                <a:ea typeface="ＭＳ Ｐゴシック" charset="0"/>
              </a:defRPr>
            </a:lvl6pPr>
            <a:lvl7pPr marL="914400" eaLnBrk="0" fontAlgn="base" hangingPunct="0">
              <a:spcBef>
                <a:spcPct val="0"/>
              </a:spcBef>
              <a:spcAft>
                <a:spcPct val="0"/>
              </a:spcAft>
              <a:defRPr sz="2400">
                <a:solidFill>
                  <a:schemeClr val="tx2"/>
                </a:solidFill>
                <a:latin typeface="Tahoma" charset="0"/>
                <a:ea typeface="ＭＳ Ｐゴシック" charset="0"/>
              </a:defRPr>
            </a:lvl7pPr>
            <a:lvl8pPr marL="1371600" eaLnBrk="0" fontAlgn="base" hangingPunct="0">
              <a:spcBef>
                <a:spcPct val="0"/>
              </a:spcBef>
              <a:spcAft>
                <a:spcPct val="0"/>
              </a:spcAft>
              <a:defRPr sz="2400">
                <a:solidFill>
                  <a:schemeClr val="tx2"/>
                </a:solidFill>
                <a:latin typeface="Tahoma" charset="0"/>
                <a:ea typeface="ＭＳ Ｐゴシック" charset="0"/>
              </a:defRPr>
            </a:lvl8pPr>
            <a:lvl9pPr marL="1828800" eaLnBrk="0" fontAlgn="base" hangingPunct="0">
              <a:spcBef>
                <a:spcPct val="0"/>
              </a:spcBef>
              <a:spcAft>
                <a:spcPct val="0"/>
              </a:spcAft>
              <a:defRPr sz="2400">
                <a:solidFill>
                  <a:schemeClr val="tx2"/>
                </a:solidFill>
                <a:latin typeface="Tahoma" charset="0"/>
                <a:ea typeface="ＭＳ Ｐゴシック" charset="0"/>
              </a:defRPr>
            </a:lvl9pPr>
          </a:lstStyle>
          <a:p>
            <a:pPr marL="0" indent="0" eaLnBrk="1" hangingPunct="1">
              <a:spcBef>
                <a:spcPct val="20000"/>
              </a:spcBef>
              <a:buClr>
                <a:schemeClr val="folHlink"/>
              </a:buClr>
              <a:buSzPct val="60000"/>
            </a:pPr>
            <a:r>
              <a:rPr lang="en-US" sz="2000" dirty="0" smtClean="0">
                <a:solidFill>
                  <a:srgbClr val="0000FF"/>
                </a:solidFill>
                <a:latin typeface="Symbol" charset="2"/>
                <a:cs typeface="Symbol" charset="2"/>
              </a:rPr>
              <a:t>m</a:t>
            </a:r>
            <a:r>
              <a:rPr lang="en-US" sz="2000" dirty="0" smtClean="0">
                <a:solidFill>
                  <a:srgbClr val="0000FF"/>
                </a:solidFill>
                <a:latin typeface="+mn-lt"/>
              </a:rPr>
              <a:t>-vertex detector:</a:t>
            </a:r>
          </a:p>
          <a:p>
            <a:pPr eaLnBrk="1" hangingPunct="1">
              <a:spcBef>
                <a:spcPct val="20000"/>
              </a:spcBef>
              <a:buClr>
                <a:schemeClr val="folHlink"/>
              </a:buClr>
              <a:buSzPct val="100000"/>
              <a:buFont typeface="Wingdings" charset="2"/>
              <a:buChar char="q"/>
            </a:pPr>
            <a:r>
              <a:rPr lang="en-US" sz="1600" dirty="0" smtClean="0">
                <a:solidFill>
                  <a:schemeClr val="tx1"/>
                </a:solidFill>
                <a:latin typeface="+mn-lt"/>
              </a:rPr>
              <a:t>6 </a:t>
            </a:r>
            <a:r>
              <a:rPr lang="en-US" sz="1600" dirty="0">
                <a:solidFill>
                  <a:schemeClr val="tx1"/>
                </a:solidFill>
                <a:latin typeface="+mn-lt"/>
              </a:rPr>
              <a:t>layers with [30..160] mm radius</a:t>
            </a:r>
          </a:p>
          <a:p>
            <a:pPr eaLnBrk="1" hangingPunct="1">
              <a:spcBef>
                <a:spcPct val="20000"/>
              </a:spcBef>
              <a:buClr>
                <a:schemeClr val="folHlink"/>
              </a:buClr>
              <a:buSzPct val="100000"/>
              <a:buFont typeface="Wingdings" charset="2"/>
              <a:buChar char="q"/>
            </a:pPr>
            <a:r>
              <a:rPr lang="en-US" sz="1600" dirty="0">
                <a:solidFill>
                  <a:schemeClr val="tx1"/>
                </a:solidFill>
                <a:latin typeface="+mn-lt"/>
              </a:rPr>
              <a:t>0.37% X</a:t>
            </a:r>
            <a:r>
              <a:rPr lang="en-US" sz="1600" baseline="-25000" dirty="0">
                <a:solidFill>
                  <a:schemeClr val="tx1"/>
                </a:solidFill>
                <a:latin typeface="+mn-lt"/>
              </a:rPr>
              <a:t>0</a:t>
            </a:r>
            <a:r>
              <a:rPr lang="en-US" sz="1600" dirty="0">
                <a:solidFill>
                  <a:schemeClr val="tx1"/>
                </a:solidFill>
                <a:latin typeface="+mn-lt"/>
              </a:rPr>
              <a:t> in acceptance per layer simulated precisely;</a:t>
            </a:r>
          </a:p>
          <a:p>
            <a:pPr eaLnBrk="1" hangingPunct="1">
              <a:spcBef>
                <a:spcPct val="20000"/>
              </a:spcBef>
              <a:buClr>
                <a:schemeClr val="folHlink"/>
              </a:buClr>
              <a:buSzPct val="100000"/>
              <a:buFont typeface="Wingdings" charset="2"/>
              <a:buChar char="q"/>
            </a:pPr>
            <a:r>
              <a:rPr lang="en-US" sz="1600" dirty="0">
                <a:solidFill>
                  <a:schemeClr val="tx1"/>
                </a:solidFill>
                <a:latin typeface="+mn-lt"/>
              </a:rPr>
              <a:t>digitization: single discrete pixels, one-to-one from MC points</a:t>
            </a:r>
          </a:p>
        </p:txBody>
      </p:sp>
      <p:pic>
        <p:nvPicPr>
          <p:cNvPr id="37894" name="Picture 8" descr="sit-1.png"/>
          <p:cNvPicPr>
            <a:picLocks noChangeAspect="1"/>
          </p:cNvPicPr>
          <p:nvPr/>
        </p:nvPicPr>
        <p:blipFill>
          <a:blip r:embed="rId2">
            <a:extLst>
              <a:ext uri="{28A0092B-C50C-407E-A947-70E740481C1C}">
                <a14:useLocalDpi xmlns:a14="http://schemas.microsoft.com/office/drawing/2010/main" val="0"/>
              </a:ext>
            </a:extLst>
          </a:blip>
          <a:srcRect l="26250" t="13333" r="11250" b="14000"/>
          <a:stretch>
            <a:fillRect/>
          </a:stretch>
        </p:blipFill>
        <p:spPr bwMode="auto">
          <a:xfrm>
            <a:off x="0" y="2057401"/>
            <a:ext cx="4214518" cy="275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5" name="Picture 10" descr="sit-2.png"/>
          <p:cNvPicPr>
            <a:picLocks noChangeAspect="1"/>
          </p:cNvPicPr>
          <p:nvPr/>
        </p:nvPicPr>
        <p:blipFill>
          <a:blip r:embed="rId3">
            <a:extLst>
              <a:ext uri="{28A0092B-C50C-407E-A947-70E740481C1C}">
                <a14:useLocalDpi xmlns:a14="http://schemas.microsoft.com/office/drawing/2010/main" val="0"/>
              </a:ext>
            </a:extLst>
          </a:blip>
          <a:srcRect l="37500" t="26666" r="9375" b="26666"/>
          <a:stretch>
            <a:fillRect/>
          </a:stretch>
        </p:blipFill>
        <p:spPr bwMode="auto">
          <a:xfrm>
            <a:off x="3973513" y="2082800"/>
            <a:ext cx="2771775"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3"/>
          <p:cNvSpPr txBox="1">
            <a:spLocks noChangeArrowheads="1"/>
          </p:cNvSpPr>
          <p:nvPr/>
        </p:nvSpPr>
        <p:spPr bwMode="auto">
          <a:xfrm>
            <a:off x="0" y="2070100"/>
            <a:ext cx="8839200" cy="1447800"/>
          </a:xfrm>
          <a:prstGeom prst="rect">
            <a:avLst/>
          </a:prstGeom>
          <a:noFill/>
          <a:ln w="9525">
            <a:noFill/>
            <a:miter lim="800000"/>
            <a:headEnd/>
            <a:tailEnd/>
          </a:ln>
        </p:spPr>
        <p:txBody>
          <a:bodyPr/>
          <a:lstStyle>
            <a:lvl1pPr marL="342900" indent="-342900" eaLnBrk="0" hangingPunct="0">
              <a:defRPr sz="2400">
                <a:solidFill>
                  <a:schemeClr val="tx2"/>
                </a:solidFill>
                <a:latin typeface="Tahoma" charset="0"/>
                <a:ea typeface="ＭＳ Ｐゴシック" charset="0"/>
                <a:cs typeface="ＭＳ Ｐゴシック" charset="0"/>
              </a:defRPr>
            </a:lvl1pPr>
            <a:lvl2pPr marL="37931725" indent="-37474525" eaLnBrk="0" hangingPunct="0">
              <a:defRPr sz="2400">
                <a:solidFill>
                  <a:schemeClr val="tx2"/>
                </a:solidFill>
                <a:latin typeface="Tahoma" charset="0"/>
                <a:ea typeface="ＭＳ Ｐゴシック" charset="0"/>
              </a:defRPr>
            </a:lvl2pPr>
            <a:lvl3pPr eaLnBrk="0" hangingPunct="0">
              <a:defRPr sz="2400">
                <a:solidFill>
                  <a:schemeClr val="tx2"/>
                </a:solidFill>
                <a:latin typeface="Tahoma" charset="0"/>
                <a:ea typeface="ＭＳ Ｐゴシック" charset="0"/>
              </a:defRPr>
            </a:lvl3pPr>
            <a:lvl4pPr eaLnBrk="0" hangingPunct="0">
              <a:defRPr sz="2400">
                <a:solidFill>
                  <a:schemeClr val="tx2"/>
                </a:solidFill>
                <a:latin typeface="Tahoma" charset="0"/>
                <a:ea typeface="ＭＳ Ｐゴシック" charset="0"/>
              </a:defRPr>
            </a:lvl4pPr>
            <a:lvl5pPr eaLnBrk="0" hangingPunct="0">
              <a:defRPr sz="2400">
                <a:solidFill>
                  <a:schemeClr val="tx2"/>
                </a:solidFill>
                <a:latin typeface="Tahoma" charset="0"/>
                <a:ea typeface="ＭＳ Ｐゴシック" charset="0"/>
              </a:defRPr>
            </a:lvl5pPr>
            <a:lvl6pPr marL="457200" eaLnBrk="0" fontAlgn="base" hangingPunct="0">
              <a:spcBef>
                <a:spcPct val="0"/>
              </a:spcBef>
              <a:spcAft>
                <a:spcPct val="0"/>
              </a:spcAft>
              <a:defRPr sz="2400">
                <a:solidFill>
                  <a:schemeClr val="tx2"/>
                </a:solidFill>
                <a:latin typeface="Tahoma" charset="0"/>
                <a:ea typeface="ＭＳ Ｐゴシック" charset="0"/>
              </a:defRPr>
            </a:lvl6pPr>
            <a:lvl7pPr marL="914400" eaLnBrk="0" fontAlgn="base" hangingPunct="0">
              <a:spcBef>
                <a:spcPct val="0"/>
              </a:spcBef>
              <a:spcAft>
                <a:spcPct val="0"/>
              </a:spcAft>
              <a:defRPr sz="2400">
                <a:solidFill>
                  <a:schemeClr val="tx2"/>
                </a:solidFill>
                <a:latin typeface="Tahoma" charset="0"/>
                <a:ea typeface="ＭＳ Ｐゴシック" charset="0"/>
              </a:defRPr>
            </a:lvl7pPr>
            <a:lvl8pPr marL="1371600" eaLnBrk="0" fontAlgn="base" hangingPunct="0">
              <a:spcBef>
                <a:spcPct val="0"/>
              </a:spcBef>
              <a:spcAft>
                <a:spcPct val="0"/>
              </a:spcAft>
              <a:defRPr sz="2400">
                <a:solidFill>
                  <a:schemeClr val="tx2"/>
                </a:solidFill>
                <a:latin typeface="Tahoma" charset="0"/>
                <a:ea typeface="ＭＳ Ｐゴシック" charset="0"/>
              </a:defRPr>
            </a:lvl8pPr>
            <a:lvl9pPr marL="1828800" eaLnBrk="0" fontAlgn="base" hangingPunct="0">
              <a:spcBef>
                <a:spcPct val="0"/>
              </a:spcBef>
              <a:spcAft>
                <a:spcPct val="0"/>
              </a:spcAft>
              <a:defRPr sz="2400">
                <a:solidFill>
                  <a:schemeClr val="tx2"/>
                </a:solidFill>
                <a:latin typeface="Tahoma" charset="0"/>
                <a:ea typeface="ＭＳ Ｐゴシック" charset="0"/>
              </a:defRPr>
            </a:lvl9pPr>
          </a:lstStyle>
          <a:p>
            <a:pPr marL="0" indent="0" eaLnBrk="1" hangingPunct="1">
              <a:spcBef>
                <a:spcPct val="20000"/>
              </a:spcBef>
              <a:buClr>
                <a:schemeClr val="folHlink"/>
              </a:buClr>
              <a:buSzPct val="60000"/>
            </a:pPr>
            <a:r>
              <a:rPr lang="en-US" sz="2000" dirty="0" smtClean="0">
                <a:solidFill>
                  <a:srgbClr val="0000FF"/>
                </a:solidFill>
                <a:latin typeface="+mn-lt"/>
                <a:cs typeface="Symbol" charset="2"/>
              </a:rPr>
              <a:t>Forward/backward </a:t>
            </a:r>
            <a:r>
              <a:rPr lang="en-US" sz="2000" dirty="0" smtClean="0">
                <a:solidFill>
                  <a:srgbClr val="0000FF"/>
                </a:solidFill>
                <a:latin typeface="Symbol" charset="2"/>
                <a:cs typeface="Symbol" charset="2"/>
              </a:rPr>
              <a:t>m</a:t>
            </a:r>
            <a:r>
              <a:rPr lang="en-US" sz="2000" dirty="0" smtClean="0">
                <a:solidFill>
                  <a:srgbClr val="0000FF"/>
                </a:solidFill>
                <a:latin typeface="+mn-lt"/>
              </a:rPr>
              <a:t>-vertex detector:</a:t>
            </a:r>
          </a:p>
          <a:p>
            <a:pPr>
              <a:spcBef>
                <a:spcPct val="20000"/>
              </a:spcBef>
              <a:buClr>
                <a:schemeClr val="folHlink"/>
              </a:buClr>
              <a:buSzPct val="100000"/>
              <a:buFont typeface="Wingdings" charset="2"/>
              <a:buChar char="q"/>
              <a:defRPr/>
            </a:pPr>
            <a:r>
              <a:rPr lang="en-US" sz="1600" kern="0" dirty="0">
                <a:solidFill>
                  <a:srgbClr val="000000"/>
                </a:solidFill>
                <a:latin typeface="+mn-lt"/>
                <a:ea typeface="ＭＳ Ｐゴシック" pitchFamily="-1" charset="-128"/>
                <a:cs typeface="ＭＳ Ｐゴシック" pitchFamily="-1" charset="-128"/>
              </a:rPr>
              <a:t>3+5+3 silicon disks with up to 280 mm radius</a:t>
            </a:r>
          </a:p>
          <a:p>
            <a:pPr>
              <a:spcBef>
                <a:spcPct val="20000"/>
              </a:spcBef>
              <a:buClr>
                <a:schemeClr val="folHlink"/>
              </a:buClr>
              <a:buSzPct val="100000"/>
              <a:buFont typeface="Wingdings" charset="2"/>
              <a:buChar char="q"/>
              <a:defRPr/>
            </a:pPr>
            <a:r>
              <a:rPr lang="en-US" sz="1600" kern="0" dirty="0">
                <a:solidFill>
                  <a:srgbClr val="000000"/>
                </a:solidFill>
                <a:latin typeface="+mn-lt"/>
                <a:ea typeface="ＭＳ Ｐゴシック" pitchFamily="-1" charset="-128"/>
                <a:cs typeface="ＭＳ Ｐゴシック" pitchFamily="-1" charset="-128"/>
              </a:rPr>
              <a:t>N sectors per disk; 200</a:t>
            </a:r>
            <a:r>
              <a:rPr lang="ru-RU" sz="1600" kern="0" dirty="0">
                <a:solidFill>
                  <a:srgbClr val="000000"/>
                </a:solidFill>
                <a:latin typeface="+mn-lt"/>
                <a:ea typeface="ＭＳ Ｐゴシック" pitchFamily="-1" charset="-128"/>
                <a:cs typeface="ＭＳ Ｐゴシック" pitchFamily="-1" charset="-128"/>
              </a:rPr>
              <a:t> </a:t>
            </a:r>
            <a:r>
              <a:rPr lang="en-US" sz="1600" kern="0" dirty="0">
                <a:solidFill>
                  <a:srgbClr val="000000"/>
                </a:solidFill>
                <a:latin typeface="Symbol" charset="2"/>
                <a:ea typeface="ＭＳ Ｐゴシック" pitchFamily="-1" charset="-128"/>
                <a:cs typeface="Symbol" charset="2"/>
              </a:rPr>
              <a:t>m</a:t>
            </a:r>
            <a:r>
              <a:rPr lang="en-US" sz="1600" kern="0" dirty="0">
                <a:solidFill>
                  <a:srgbClr val="000000"/>
                </a:solidFill>
                <a:latin typeface="+mn-lt"/>
                <a:ea typeface="ＭＳ Ｐゴシック" pitchFamily="-1" charset="-128"/>
                <a:cs typeface="ＭＳ Ｐゴシック" pitchFamily="-1" charset="-128"/>
              </a:rPr>
              <a:t>m silicon-equivalent thickness</a:t>
            </a:r>
          </a:p>
          <a:p>
            <a:pPr>
              <a:spcBef>
                <a:spcPct val="20000"/>
              </a:spcBef>
              <a:buClr>
                <a:schemeClr val="folHlink"/>
              </a:buClr>
              <a:buSzPct val="100000"/>
              <a:buFont typeface="Wingdings" charset="2"/>
              <a:buChar char="q"/>
              <a:defRPr/>
            </a:pPr>
            <a:r>
              <a:rPr lang="en-US" sz="1600" kern="0" dirty="0">
                <a:solidFill>
                  <a:srgbClr val="000000"/>
                </a:solidFill>
                <a:latin typeface="+mn-lt"/>
                <a:ea typeface="ＭＳ Ｐゴシック" pitchFamily="-1" charset="-128"/>
                <a:cs typeface="ＭＳ Ｐゴシック" pitchFamily="-1" charset="-128"/>
              </a:rPr>
              <a:t>digitization: discrete ~20x20</a:t>
            </a:r>
            <a:r>
              <a:rPr lang="ru-RU" sz="1600" kern="0" dirty="0">
                <a:solidFill>
                  <a:srgbClr val="000000"/>
                </a:solidFill>
                <a:latin typeface="+mn-lt"/>
                <a:ea typeface="ＭＳ Ｐゴシック" pitchFamily="-1" charset="-128"/>
                <a:cs typeface="ＭＳ Ｐゴシック" pitchFamily="-1" charset="-128"/>
              </a:rPr>
              <a:t> </a:t>
            </a:r>
            <a:r>
              <a:rPr lang="en-US" sz="1600" kern="0" dirty="0">
                <a:solidFill>
                  <a:srgbClr val="000000"/>
                </a:solidFill>
                <a:latin typeface="Symbol" charset="2"/>
                <a:ea typeface="ＭＳ Ｐゴシック" pitchFamily="-1" charset="-128"/>
                <a:cs typeface="Symbol" charset="2"/>
              </a:rPr>
              <a:t>m</a:t>
            </a:r>
            <a:r>
              <a:rPr lang="en-US" sz="1600" kern="0" dirty="0">
                <a:solidFill>
                  <a:srgbClr val="000000"/>
                </a:solidFill>
                <a:latin typeface="+mn-lt"/>
                <a:ea typeface="ＭＳ Ｐゴシック" pitchFamily="-1" charset="-128"/>
                <a:cs typeface="ＭＳ Ｐゴシック" pitchFamily="-1" charset="-128"/>
              </a:rPr>
              <a:t>m</a:t>
            </a:r>
            <a:r>
              <a:rPr lang="en-US" sz="1600" kern="0" baseline="30000" dirty="0">
                <a:solidFill>
                  <a:srgbClr val="000000"/>
                </a:solidFill>
                <a:latin typeface="+mn-lt"/>
                <a:ea typeface="ＭＳ Ｐゴシック" pitchFamily="-1" charset="-128"/>
                <a:cs typeface="ＭＳ Ｐゴシック" pitchFamily="-1" charset="-128"/>
              </a:rPr>
              <a:t>2</a:t>
            </a:r>
            <a:r>
              <a:rPr lang="en-US" sz="1600" kern="0" dirty="0">
                <a:solidFill>
                  <a:srgbClr val="000000"/>
                </a:solidFill>
                <a:latin typeface="+mn-lt"/>
                <a:ea typeface="ＭＳ Ｐゴシック" pitchFamily="-1" charset="-128"/>
                <a:cs typeface="ＭＳ Ｐゴシック" pitchFamily="-1" charset="-128"/>
              </a:rPr>
              <a:t> pixels</a:t>
            </a:r>
          </a:p>
        </p:txBody>
      </p:sp>
      <p:pic>
        <p:nvPicPr>
          <p:cNvPr id="11" name="Picture 13" descr="trs-1.png"/>
          <p:cNvPicPr>
            <a:picLocks noChangeAspect="1"/>
          </p:cNvPicPr>
          <p:nvPr/>
        </p:nvPicPr>
        <p:blipFill>
          <a:blip r:embed="rId4">
            <a:extLst>
              <a:ext uri="{28A0092B-C50C-407E-A947-70E740481C1C}">
                <a14:useLocalDpi xmlns:a14="http://schemas.microsoft.com/office/drawing/2010/main" val="0"/>
              </a:ext>
            </a:extLst>
          </a:blip>
          <a:srcRect l="14999" t="13333" r="2625" b="14667"/>
          <a:stretch>
            <a:fillRect/>
          </a:stretch>
        </p:blipFill>
        <p:spPr bwMode="auto">
          <a:xfrm>
            <a:off x="2336800" y="3425825"/>
            <a:ext cx="6465888" cy="3178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3"/>
          <p:cNvSpPr txBox="1">
            <a:spLocks noChangeArrowheads="1"/>
          </p:cNvSpPr>
          <p:nvPr/>
        </p:nvSpPr>
        <p:spPr bwMode="auto">
          <a:xfrm>
            <a:off x="88900" y="5168900"/>
            <a:ext cx="8534400" cy="1066800"/>
          </a:xfrm>
          <a:prstGeom prst="rect">
            <a:avLst/>
          </a:prstGeom>
          <a:noFill/>
          <a:ln w="9525">
            <a:noFill/>
            <a:miter lim="800000"/>
            <a:headEnd/>
            <a:tailEnd/>
          </a:ln>
        </p:spPr>
        <p:txBody>
          <a:bodyPr/>
          <a:lstStyle/>
          <a:p>
            <a:pPr>
              <a:spcBef>
                <a:spcPct val="20000"/>
              </a:spcBef>
              <a:buClr>
                <a:schemeClr val="folHlink"/>
              </a:buClr>
              <a:buSzPct val="100000"/>
              <a:defRPr/>
            </a:pPr>
            <a:r>
              <a:rPr lang="en-US" sz="2000" kern="0" dirty="0" smtClean="0">
                <a:solidFill>
                  <a:srgbClr val="0000FF"/>
                </a:solidFill>
                <a:latin typeface="+mn-lt"/>
                <a:ea typeface="ＭＳ Ｐゴシック" pitchFamily="-1" charset="-128"/>
                <a:cs typeface="ＭＳ Ｐゴシック" pitchFamily="-1" charset="-128"/>
              </a:rPr>
              <a:t>Forward tracking:</a:t>
            </a:r>
          </a:p>
          <a:p>
            <a:pPr marL="342900" indent="-342900">
              <a:spcBef>
                <a:spcPct val="20000"/>
              </a:spcBef>
              <a:buClr>
                <a:schemeClr val="folHlink"/>
              </a:buClr>
              <a:buSzPct val="100000"/>
              <a:buFont typeface="Wingdings" charset="2"/>
              <a:buChar char="q"/>
              <a:defRPr/>
            </a:pPr>
            <a:r>
              <a:rPr lang="en-US" kern="0" dirty="0" smtClean="0">
                <a:latin typeface="+mn-lt"/>
                <a:ea typeface="ＭＳ Ｐゴシック" pitchFamily="-1" charset="-128"/>
                <a:cs typeface="ＭＳ Ｐゴシック" pitchFamily="-1" charset="-128"/>
              </a:rPr>
              <a:t>3 </a:t>
            </a:r>
            <a:r>
              <a:rPr lang="en-US" kern="0" dirty="0">
                <a:latin typeface="+mn-lt"/>
                <a:ea typeface="ＭＳ Ｐゴシック" pitchFamily="-1" charset="-128"/>
                <a:cs typeface="ＭＳ Ｐゴシック" pitchFamily="-1" charset="-128"/>
              </a:rPr>
              <a:t>disks behind the TPC endcap</a:t>
            </a:r>
          </a:p>
          <a:p>
            <a:pPr marL="342900" indent="-342900">
              <a:spcBef>
                <a:spcPct val="20000"/>
              </a:spcBef>
              <a:buClr>
                <a:schemeClr val="folHlink"/>
              </a:buClr>
              <a:buSzPct val="100000"/>
              <a:buFont typeface="Wingdings" charset="2"/>
              <a:buChar char="q"/>
              <a:defRPr/>
            </a:pPr>
            <a:r>
              <a:rPr lang="en-US" kern="0" dirty="0">
                <a:latin typeface="+mn-lt"/>
                <a:ea typeface="ＭＳ Ｐゴシック" pitchFamily="-1" charset="-128"/>
                <a:cs typeface="ＭＳ Ｐゴシック" pitchFamily="-1" charset="-128"/>
              </a:rPr>
              <a:t>rather precise START FGT design </a:t>
            </a:r>
            <a:r>
              <a:rPr lang="en-US" kern="0" dirty="0" smtClean="0">
                <a:latin typeface="+mn-lt"/>
                <a:ea typeface="ＭＳ Ｐゴシック" pitchFamily="-1" charset="-128"/>
                <a:cs typeface="ＭＳ Ｐゴシック" pitchFamily="-1" charset="-128"/>
              </a:rPr>
              <a:t>implemented</a:t>
            </a:r>
            <a:endParaRPr lang="en-US" kern="0" dirty="0">
              <a:latin typeface="+mn-lt"/>
              <a:ea typeface="ＭＳ Ｐゴシック" pitchFamily="-1" charset="-128"/>
              <a:cs typeface="ＭＳ Ｐゴシック" pitchFamily="-1" charset="-128"/>
            </a:endParaRPr>
          </a:p>
          <a:p>
            <a:pPr marL="342900" indent="-342900">
              <a:spcBef>
                <a:spcPct val="20000"/>
              </a:spcBef>
              <a:buClr>
                <a:schemeClr val="folHlink"/>
              </a:buClr>
              <a:buSzPct val="100000"/>
              <a:buFont typeface="Wingdings" charset="2"/>
              <a:buChar char="q"/>
              <a:defRPr/>
            </a:pPr>
            <a:r>
              <a:rPr lang="en-US" kern="0" dirty="0">
                <a:latin typeface="+mn-lt"/>
                <a:ea typeface="ＭＳ Ｐゴシック" pitchFamily="-1" charset="-128"/>
                <a:cs typeface="ＭＳ Ｐゴシック" pitchFamily="-1" charset="-128"/>
              </a:rPr>
              <a:t>digitization: 100</a:t>
            </a:r>
            <a:r>
              <a:rPr lang="ru-RU" kern="0" dirty="0">
                <a:latin typeface="+mn-lt"/>
                <a:ea typeface="ＭＳ Ｐゴシック" pitchFamily="-1" charset="-128"/>
                <a:cs typeface="ＭＳ Ｐゴシック" pitchFamily="-1" charset="-128"/>
              </a:rPr>
              <a:t> </a:t>
            </a:r>
            <a:r>
              <a:rPr lang="en-US" kern="0" dirty="0">
                <a:latin typeface="Symbol" charset="2"/>
                <a:ea typeface="ＭＳ Ｐゴシック" pitchFamily="-1" charset="-128"/>
                <a:cs typeface="Symbol" charset="2"/>
              </a:rPr>
              <a:t>m</a:t>
            </a:r>
            <a:r>
              <a:rPr lang="en-US" kern="0" dirty="0">
                <a:latin typeface="+mn-lt"/>
                <a:ea typeface="ＭＳ Ｐゴシック" pitchFamily="-1" charset="-128"/>
                <a:cs typeface="ＭＳ Ｐゴシック" pitchFamily="-1" charset="-128"/>
              </a:rPr>
              <a:t>m resolution in X&amp;Y; gaussian smearing</a:t>
            </a:r>
          </a:p>
        </p:txBody>
      </p:sp>
      <p:pic>
        <p:nvPicPr>
          <p:cNvPr id="14" name="Picture 5" descr="tpc-1.png"/>
          <p:cNvPicPr>
            <a:picLocks noChangeAspect="1"/>
          </p:cNvPicPr>
          <p:nvPr/>
        </p:nvPicPr>
        <p:blipFill rotWithShape="1">
          <a:blip r:embed="rId5">
            <a:extLst>
              <a:ext uri="{28A0092B-C50C-407E-A947-70E740481C1C}">
                <a14:useLocalDpi xmlns:a14="http://schemas.microsoft.com/office/drawing/2010/main" val="0"/>
              </a:ext>
            </a:extLst>
          </a:blip>
          <a:srcRect l="31315" t="14000" r="18972" b="14000"/>
          <a:stretch/>
        </p:blipFill>
        <p:spPr bwMode="auto">
          <a:xfrm>
            <a:off x="5507395" y="3895344"/>
            <a:ext cx="3636605" cy="2962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tangle 3"/>
          <p:cNvSpPr txBox="1">
            <a:spLocks noChangeArrowheads="1"/>
          </p:cNvSpPr>
          <p:nvPr/>
        </p:nvSpPr>
        <p:spPr bwMode="auto">
          <a:xfrm>
            <a:off x="101600" y="3473450"/>
            <a:ext cx="8686800" cy="1739900"/>
          </a:xfrm>
          <a:prstGeom prst="rect">
            <a:avLst/>
          </a:prstGeom>
          <a:noFill/>
          <a:ln w="9525">
            <a:noFill/>
            <a:miter lim="800000"/>
            <a:headEnd/>
            <a:tailEnd/>
          </a:ln>
        </p:spPr>
        <p:txBody>
          <a:bodyPr/>
          <a:lstStyle>
            <a:lvl1pPr marL="342900" indent="-342900" eaLnBrk="0" hangingPunct="0">
              <a:defRPr sz="2400">
                <a:solidFill>
                  <a:schemeClr val="tx2"/>
                </a:solidFill>
                <a:latin typeface="Tahoma" charset="0"/>
                <a:ea typeface="ＭＳ Ｐゴシック" charset="0"/>
                <a:cs typeface="ＭＳ Ｐゴシック" charset="0"/>
              </a:defRPr>
            </a:lvl1pPr>
            <a:lvl2pPr marL="37931725" indent="-37474525" eaLnBrk="0" hangingPunct="0">
              <a:defRPr sz="2400">
                <a:solidFill>
                  <a:schemeClr val="tx2"/>
                </a:solidFill>
                <a:latin typeface="Tahoma" charset="0"/>
                <a:ea typeface="ＭＳ Ｐゴシック" charset="0"/>
              </a:defRPr>
            </a:lvl2pPr>
            <a:lvl3pPr eaLnBrk="0" hangingPunct="0">
              <a:defRPr sz="2400">
                <a:solidFill>
                  <a:schemeClr val="tx2"/>
                </a:solidFill>
                <a:latin typeface="Tahoma" charset="0"/>
                <a:ea typeface="ＭＳ Ｐゴシック" charset="0"/>
              </a:defRPr>
            </a:lvl3pPr>
            <a:lvl4pPr eaLnBrk="0" hangingPunct="0">
              <a:defRPr sz="2400">
                <a:solidFill>
                  <a:schemeClr val="tx2"/>
                </a:solidFill>
                <a:latin typeface="Tahoma" charset="0"/>
                <a:ea typeface="ＭＳ Ｐゴシック" charset="0"/>
              </a:defRPr>
            </a:lvl4pPr>
            <a:lvl5pPr eaLnBrk="0" hangingPunct="0">
              <a:defRPr sz="2400">
                <a:solidFill>
                  <a:schemeClr val="tx2"/>
                </a:solidFill>
                <a:latin typeface="Tahoma" charset="0"/>
                <a:ea typeface="ＭＳ Ｐゴシック" charset="0"/>
              </a:defRPr>
            </a:lvl5pPr>
            <a:lvl6pPr marL="457200" eaLnBrk="0" fontAlgn="base" hangingPunct="0">
              <a:spcBef>
                <a:spcPct val="0"/>
              </a:spcBef>
              <a:spcAft>
                <a:spcPct val="0"/>
              </a:spcAft>
              <a:defRPr sz="2400">
                <a:solidFill>
                  <a:schemeClr val="tx2"/>
                </a:solidFill>
                <a:latin typeface="Tahoma" charset="0"/>
                <a:ea typeface="ＭＳ Ｐゴシック" charset="0"/>
              </a:defRPr>
            </a:lvl6pPr>
            <a:lvl7pPr marL="914400" eaLnBrk="0" fontAlgn="base" hangingPunct="0">
              <a:spcBef>
                <a:spcPct val="0"/>
              </a:spcBef>
              <a:spcAft>
                <a:spcPct val="0"/>
              </a:spcAft>
              <a:defRPr sz="2400">
                <a:solidFill>
                  <a:schemeClr val="tx2"/>
                </a:solidFill>
                <a:latin typeface="Tahoma" charset="0"/>
                <a:ea typeface="ＭＳ Ｐゴシック" charset="0"/>
              </a:defRPr>
            </a:lvl7pPr>
            <a:lvl8pPr marL="1371600" eaLnBrk="0" fontAlgn="base" hangingPunct="0">
              <a:spcBef>
                <a:spcPct val="0"/>
              </a:spcBef>
              <a:spcAft>
                <a:spcPct val="0"/>
              </a:spcAft>
              <a:defRPr sz="2400">
                <a:solidFill>
                  <a:schemeClr val="tx2"/>
                </a:solidFill>
                <a:latin typeface="Tahoma" charset="0"/>
                <a:ea typeface="ＭＳ Ｐゴシック" charset="0"/>
              </a:defRPr>
            </a:lvl8pPr>
            <a:lvl9pPr marL="1828800" eaLnBrk="0" fontAlgn="base" hangingPunct="0">
              <a:spcBef>
                <a:spcPct val="0"/>
              </a:spcBef>
              <a:spcAft>
                <a:spcPct val="0"/>
              </a:spcAft>
              <a:defRPr sz="2400">
                <a:solidFill>
                  <a:schemeClr val="tx2"/>
                </a:solidFill>
                <a:latin typeface="Tahoma" charset="0"/>
                <a:ea typeface="ＭＳ Ｐゴシック" charset="0"/>
              </a:defRPr>
            </a:lvl9pPr>
          </a:lstStyle>
          <a:p>
            <a:pPr marL="0" indent="0" eaLnBrk="1" hangingPunct="1">
              <a:spcBef>
                <a:spcPct val="20000"/>
              </a:spcBef>
              <a:buClr>
                <a:schemeClr val="folHlink"/>
              </a:buClr>
              <a:buSzPct val="100000"/>
            </a:pPr>
            <a:r>
              <a:rPr lang="en-US" sz="2000" dirty="0" smtClean="0">
                <a:solidFill>
                  <a:srgbClr val="0000FF"/>
                </a:solidFill>
                <a:latin typeface="+mn-lt"/>
              </a:rPr>
              <a:t>TPC</a:t>
            </a:r>
          </a:p>
          <a:p>
            <a:pPr eaLnBrk="1" hangingPunct="1">
              <a:spcBef>
                <a:spcPct val="20000"/>
              </a:spcBef>
              <a:buClr>
                <a:schemeClr val="folHlink"/>
              </a:buClr>
              <a:buSzPct val="100000"/>
              <a:buFont typeface="Wingdings" charset="2"/>
              <a:buChar char="q"/>
            </a:pPr>
            <a:r>
              <a:rPr lang="en-US" sz="1800" dirty="0" smtClean="0">
                <a:solidFill>
                  <a:schemeClr val="tx1"/>
                </a:solidFill>
                <a:latin typeface="+mn-lt"/>
              </a:rPr>
              <a:t>~</a:t>
            </a:r>
            <a:r>
              <a:rPr lang="en-US" sz="1800" dirty="0">
                <a:solidFill>
                  <a:schemeClr val="tx1"/>
                </a:solidFill>
                <a:latin typeface="+mn-lt"/>
              </a:rPr>
              <a:t>2m long; gas volume radius [300..800] mm</a:t>
            </a:r>
          </a:p>
          <a:p>
            <a:pPr eaLnBrk="1" hangingPunct="1">
              <a:spcBef>
                <a:spcPct val="20000"/>
              </a:spcBef>
              <a:buClr>
                <a:schemeClr val="folHlink"/>
              </a:buClr>
              <a:buSzPct val="100000"/>
              <a:buFont typeface="Wingdings" charset="2"/>
              <a:buChar char="q"/>
            </a:pPr>
            <a:r>
              <a:rPr lang="en-US" sz="1800" dirty="0">
                <a:solidFill>
                  <a:schemeClr val="tx1"/>
                </a:solidFill>
                <a:latin typeface="+mn-lt"/>
              </a:rPr>
              <a:t>1.2% X</a:t>
            </a:r>
            <a:r>
              <a:rPr lang="en-US" sz="1800" baseline="-25000" dirty="0">
                <a:solidFill>
                  <a:schemeClr val="tx1"/>
                </a:solidFill>
                <a:latin typeface="+mn-lt"/>
              </a:rPr>
              <a:t>0</a:t>
            </a:r>
            <a:r>
              <a:rPr lang="en-US" sz="1800" dirty="0">
                <a:solidFill>
                  <a:schemeClr val="tx1"/>
                </a:solidFill>
                <a:latin typeface="+mn-lt"/>
              </a:rPr>
              <a:t> IFC, 4.0% X</a:t>
            </a:r>
            <a:r>
              <a:rPr lang="en-US" sz="1800" baseline="-25000" dirty="0">
                <a:solidFill>
                  <a:schemeClr val="tx1"/>
                </a:solidFill>
                <a:latin typeface="+mn-lt"/>
              </a:rPr>
              <a:t>0</a:t>
            </a:r>
            <a:r>
              <a:rPr lang="en-US" sz="1800" dirty="0">
                <a:solidFill>
                  <a:schemeClr val="tx1"/>
                </a:solidFill>
                <a:latin typeface="+mn-lt"/>
              </a:rPr>
              <a:t> OFC; 15.0% X</a:t>
            </a:r>
            <a:r>
              <a:rPr lang="en-US" sz="1800" baseline="-25000" dirty="0">
                <a:solidFill>
                  <a:schemeClr val="tx1"/>
                </a:solidFill>
                <a:latin typeface="+mn-lt"/>
              </a:rPr>
              <a:t>0 </a:t>
            </a:r>
            <a:r>
              <a:rPr lang="en-US" sz="1800" dirty="0">
                <a:solidFill>
                  <a:schemeClr val="tx1"/>
                </a:solidFill>
                <a:latin typeface="+mn-lt"/>
              </a:rPr>
              <a:t> aluminum </a:t>
            </a:r>
            <a:r>
              <a:rPr lang="en-US" sz="1800" dirty="0" err="1" smtClean="0">
                <a:solidFill>
                  <a:schemeClr val="tx1"/>
                </a:solidFill>
                <a:latin typeface="+mn-lt"/>
              </a:rPr>
              <a:t>endcap</a:t>
            </a:r>
            <a:endParaRPr lang="en-US" sz="1800" dirty="0">
              <a:solidFill>
                <a:schemeClr val="tx1"/>
              </a:solidFill>
              <a:latin typeface="+mn-lt"/>
            </a:endParaRPr>
          </a:p>
          <a:p>
            <a:pPr eaLnBrk="1" hangingPunct="1">
              <a:spcBef>
                <a:spcPct val="20000"/>
              </a:spcBef>
              <a:buClr>
                <a:schemeClr val="folHlink"/>
              </a:buClr>
              <a:buSzPct val="100000"/>
              <a:buFont typeface="Wingdings" charset="2"/>
              <a:buChar char="q"/>
            </a:pPr>
            <a:r>
              <a:rPr lang="en-US" sz="1800" dirty="0">
                <a:solidFill>
                  <a:schemeClr val="tx1"/>
                </a:solidFill>
                <a:latin typeface="+mn-lt"/>
              </a:rPr>
              <a:t>digitization: assume known (</a:t>
            </a:r>
            <a:r>
              <a:rPr lang="en-US" sz="1800" dirty="0" err="1">
                <a:solidFill>
                  <a:schemeClr val="tx1"/>
                </a:solidFill>
                <a:latin typeface="+mn-lt"/>
              </a:rPr>
              <a:t>gaussian</a:t>
            </a:r>
            <a:r>
              <a:rPr lang="en-US" sz="1800" dirty="0">
                <a:solidFill>
                  <a:schemeClr val="tx1"/>
                </a:solidFill>
                <a:latin typeface="+mn-lt"/>
              </a:rPr>
              <a:t>) resolutions in </a:t>
            </a:r>
            <a:r>
              <a:rPr lang="ja-JP" altLang="en-US" sz="1800" dirty="0">
                <a:solidFill>
                  <a:schemeClr val="tx1"/>
                </a:solidFill>
                <a:latin typeface="+mn-lt"/>
              </a:rPr>
              <a:t>“</a:t>
            </a:r>
            <a:r>
              <a:rPr lang="en-US" sz="1800" dirty="0" err="1">
                <a:solidFill>
                  <a:schemeClr val="tx1"/>
                </a:solidFill>
                <a:latin typeface="+mn-lt"/>
              </a:rPr>
              <a:t>r</a:t>
            </a:r>
            <a:r>
              <a:rPr lang="en-US" sz="1800" dirty="0" err="1">
                <a:solidFill>
                  <a:schemeClr val="tx1"/>
                </a:solidFill>
                <a:latin typeface="Symbol" charset="2"/>
                <a:cs typeface="Symbol" charset="2"/>
              </a:rPr>
              <a:t>f</a:t>
            </a:r>
            <a:r>
              <a:rPr lang="ja-JP" altLang="en-US" sz="1800" dirty="0">
                <a:solidFill>
                  <a:schemeClr val="tx1"/>
                </a:solidFill>
                <a:latin typeface="+mn-lt"/>
              </a:rPr>
              <a:t>”</a:t>
            </a:r>
            <a:r>
              <a:rPr lang="en-US" sz="1800" dirty="0">
                <a:solidFill>
                  <a:schemeClr val="tx1"/>
                </a:solidFill>
                <a:latin typeface="+mn-lt"/>
              </a:rPr>
              <a:t> and </a:t>
            </a:r>
            <a:r>
              <a:rPr lang="ja-JP" altLang="en-US" sz="1800" dirty="0">
                <a:solidFill>
                  <a:schemeClr val="tx1"/>
                </a:solidFill>
                <a:latin typeface="+mn-lt"/>
              </a:rPr>
              <a:t>“</a:t>
            </a:r>
            <a:r>
              <a:rPr lang="en-US" sz="1800" dirty="0">
                <a:solidFill>
                  <a:schemeClr val="tx1"/>
                </a:solidFill>
                <a:latin typeface="+mn-lt"/>
              </a:rPr>
              <a:t>Z</a:t>
            </a:r>
            <a:r>
              <a:rPr lang="ja-JP" altLang="en-US" sz="1800" dirty="0">
                <a:solidFill>
                  <a:schemeClr val="tx1"/>
                </a:solidFill>
                <a:latin typeface="+mn-lt"/>
              </a:rPr>
              <a:t>”</a:t>
            </a:r>
            <a:r>
              <a:rPr lang="en-US" sz="1800" dirty="0">
                <a:solidFill>
                  <a:schemeClr val="tx1"/>
                </a:solidFill>
                <a:latin typeface="+mn-lt"/>
              </a:rPr>
              <a:t> and 1x5 mm GEM pads (up to 100 points per track) </a:t>
            </a:r>
          </a:p>
        </p:txBody>
      </p:sp>
      <p:pic>
        <p:nvPicPr>
          <p:cNvPr id="15" name="Picture 5" descr="fgt-1.png"/>
          <p:cNvPicPr>
            <a:picLocks noChangeAspect="1"/>
          </p:cNvPicPr>
          <p:nvPr/>
        </p:nvPicPr>
        <p:blipFill>
          <a:blip r:embed="rId6">
            <a:extLst>
              <a:ext uri="{28A0092B-C50C-407E-A947-70E740481C1C}">
                <a14:useLocalDpi xmlns:a14="http://schemas.microsoft.com/office/drawing/2010/main" val="0"/>
              </a:ext>
            </a:extLst>
          </a:blip>
          <a:srcRect l="20625" t="14000" r="7500" b="14000"/>
          <a:stretch>
            <a:fillRect/>
          </a:stretch>
        </p:blipFill>
        <p:spPr bwMode="auto">
          <a:xfrm>
            <a:off x="1314450" y="1905000"/>
            <a:ext cx="6572250" cy="370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Date Placeholder 3"/>
          <p:cNvSpPr>
            <a:spLocks noGrp="1"/>
          </p:cNvSpPr>
          <p:nvPr>
            <p:ph type="dt" sz="half" idx="10"/>
          </p:nvPr>
        </p:nvSpPr>
        <p:spPr/>
        <p:txBody>
          <a:bodyPr/>
          <a:lstStyle/>
          <a:p>
            <a:r>
              <a:rPr lang="en-US" altLang="ja-JP" smtClean="0"/>
              <a:t>E.C. Aschenauer</a:t>
            </a:r>
            <a:endParaRPr lang="en-US" altLang="ja-JP"/>
          </a:p>
        </p:txBody>
      </p:sp>
      <p:sp>
        <p:nvSpPr>
          <p:cNvPr id="5" name="Footer Placeholder 4"/>
          <p:cNvSpPr>
            <a:spLocks noGrp="1"/>
          </p:cNvSpPr>
          <p:nvPr>
            <p:ph type="ftr" sz="quarter" idx="11"/>
          </p:nvPr>
        </p:nvSpPr>
        <p:spPr/>
        <p:txBody>
          <a:bodyPr/>
          <a:lstStyle/>
          <a:p>
            <a:r>
              <a:rPr lang="en-US" altLang="ja-JP" smtClean="0"/>
              <a:t>DIS-2013, Marseille</a:t>
            </a:r>
            <a:endParaRPr lang="en-US" altLang="ja-JP"/>
          </a:p>
        </p:txBody>
      </p:sp>
    </p:spTree>
    <p:extLst>
      <p:ext uri="{BB962C8B-B14F-4D97-AF65-F5344CB8AC3E}">
        <p14:creationId xmlns:p14="http://schemas.microsoft.com/office/powerpoint/2010/main" val="35634659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37894"/>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7895"/>
                                        </p:tgtEl>
                                        <p:attrNameLst>
                                          <p:attrName>style.visibility</p:attrName>
                                        </p:attrNameLst>
                                      </p:cBhvr>
                                      <p:to>
                                        <p:strVal val="hidden"/>
                                      </p:to>
                                    </p:set>
                                  </p:childTnLst>
                                </p:cTn>
                              </p:par>
                              <p:par>
                                <p:cTn id="9" presetID="16" presetClass="entr" presetSubtype="21"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barn(inVertical)">
                                      <p:cBhvr>
                                        <p:cTn id="11" dur="500"/>
                                        <p:tgtEl>
                                          <p:spTgt spid="9"/>
                                        </p:tgtEl>
                                      </p:cBhvr>
                                    </p:animEffect>
                                  </p:childTnLst>
                                </p:cTn>
                              </p:par>
                              <p:par>
                                <p:cTn id="12" presetID="9" presetClass="entr" presetSubtype="0" fill="hold"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dissolve">
                                      <p:cBhvr>
                                        <p:cTn id="14" dur="500"/>
                                        <p:tgtEl>
                                          <p:spTgt spid="11"/>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6" presetClass="entr" presetSubtype="21"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arn(inVertical)">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barn(inVertical)">
                                      <p:cBhvr>
                                        <p:cTn id="26" dur="5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nodeType="clickEffect">
                                  <p:stCondLst>
                                    <p:cond delay="0"/>
                                  </p:stCondLst>
                                  <p:childTnLst>
                                    <p:set>
                                      <p:cBhvr>
                                        <p:cTn id="30" dur="1" fill="hold">
                                          <p:stCondLst>
                                            <p:cond delay="0"/>
                                          </p:stCondLst>
                                        </p:cTn>
                                        <p:tgtEl>
                                          <p:spTgt spid="14"/>
                                        </p:tgtEl>
                                        <p:attrNameLst>
                                          <p:attrName>style.visibility</p:attrName>
                                        </p:attrNameLst>
                                      </p:cBhvr>
                                      <p:to>
                                        <p:strVal val="hidden"/>
                                      </p:to>
                                    </p:set>
                                  </p:childTnLst>
                                </p:cTn>
                              </p:par>
                              <p:par>
                                <p:cTn id="31" presetID="16" presetClass="entr" presetSubtype="21"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barn(inVertical)">
                                      <p:cBhvr>
                                        <p:cTn id="33" dur="500"/>
                                        <p:tgtEl>
                                          <p:spTgt spid="12"/>
                                        </p:tgtEl>
                                      </p:cBhvr>
                                    </p:animEffect>
                                  </p:childTnLst>
                                </p:cTn>
                              </p:par>
                            </p:childTnLst>
                          </p:cTn>
                        </p:par>
                      </p:childTnLst>
                    </p:cTn>
                  </p:par>
                  <p:par>
                    <p:cTn id="34" fill="hold">
                      <p:stCondLst>
                        <p:cond delay="indefinite"/>
                      </p:stCondLst>
                      <p:childTnLst>
                        <p:par>
                          <p:cTn id="35" fill="hold">
                            <p:stCondLst>
                              <p:cond delay="0"/>
                            </p:stCondLst>
                            <p:childTnLst>
                              <p:par>
                                <p:cTn id="36" presetID="16" presetClass="entr" presetSubtype="21"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barn(inVertical)">
                                      <p:cBhvr>
                                        <p:cTn id="3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MC: First Results</a:t>
            </a:r>
            <a:endParaRPr lang="en-US" dirty="0"/>
          </a:p>
        </p:txBody>
      </p:sp>
      <p:sp>
        <p:nvSpPr>
          <p:cNvPr id="43010" name="Date Placeholder 3"/>
          <p:cNvSpPr>
            <a:spLocks noGrp="1"/>
          </p:cNvSpPr>
          <p:nvPr>
            <p:ph type="dt" sz="half" idx="10"/>
          </p:nvPr>
        </p:nvSpPr>
        <p:spPr>
          <a:xfrm>
            <a:off x="1934629" y="6565900"/>
            <a:ext cx="1900771" cy="2920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2"/>
                </a:solidFill>
                <a:latin typeface="Tahoma" charset="0"/>
                <a:ea typeface="ＭＳ Ｐゴシック" charset="0"/>
                <a:cs typeface="ＭＳ Ｐゴシック" charset="0"/>
              </a:defRPr>
            </a:lvl1pPr>
            <a:lvl2pPr marL="37931725" indent="-37474525" eaLnBrk="0" hangingPunct="0">
              <a:defRPr sz="2400">
                <a:solidFill>
                  <a:schemeClr val="tx2"/>
                </a:solidFill>
                <a:latin typeface="Tahoma" charset="0"/>
                <a:ea typeface="ＭＳ Ｐゴシック" charset="0"/>
              </a:defRPr>
            </a:lvl2pPr>
            <a:lvl3pPr eaLnBrk="0" hangingPunct="0">
              <a:defRPr sz="2400">
                <a:solidFill>
                  <a:schemeClr val="tx2"/>
                </a:solidFill>
                <a:latin typeface="Tahoma" charset="0"/>
                <a:ea typeface="ＭＳ Ｐゴシック" charset="0"/>
              </a:defRPr>
            </a:lvl3pPr>
            <a:lvl4pPr eaLnBrk="0" hangingPunct="0">
              <a:defRPr sz="2400">
                <a:solidFill>
                  <a:schemeClr val="tx2"/>
                </a:solidFill>
                <a:latin typeface="Tahoma" charset="0"/>
                <a:ea typeface="ＭＳ Ｐゴシック" charset="0"/>
              </a:defRPr>
            </a:lvl4pPr>
            <a:lvl5pPr eaLnBrk="0" hangingPunct="0">
              <a:defRPr sz="2400">
                <a:solidFill>
                  <a:schemeClr val="tx2"/>
                </a:solidFill>
                <a:latin typeface="Tahoma" charset="0"/>
                <a:ea typeface="ＭＳ Ｐゴシック" charset="0"/>
              </a:defRPr>
            </a:lvl5pPr>
            <a:lvl6pPr marL="457200" eaLnBrk="0" fontAlgn="base" hangingPunct="0">
              <a:spcBef>
                <a:spcPct val="0"/>
              </a:spcBef>
              <a:spcAft>
                <a:spcPct val="0"/>
              </a:spcAft>
              <a:defRPr sz="2400">
                <a:solidFill>
                  <a:schemeClr val="tx2"/>
                </a:solidFill>
                <a:latin typeface="Tahoma" charset="0"/>
                <a:ea typeface="ＭＳ Ｐゴシック" charset="0"/>
              </a:defRPr>
            </a:lvl6pPr>
            <a:lvl7pPr marL="914400" eaLnBrk="0" fontAlgn="base" hangingPunct="0">
              <a:spcBef>
                <a:spcPct val="0"/>
              </a:spcBef>
              <a:spcAft>
                <a:spcPct val="0"/>
              </a:spcAft>
              <a:defRPr sz="2400">
                <a:solidFill>
                  <a:schemeClr val="tx2"/>
                </a:solidFill>
                <a:latin typeface="Tahoma" charset="0"/>
                <a:ea typeface="ＭＳ Ｐゴシック" charset="0"/>
              </a:defRPr>
            </a:lvl7pPr>
            <a:lvl8pPr marL="1371600" eaLnBrk="0" fontAlgn="base" hangingPunct="0">
              <a:spcBef>
                <a:spcPct val="0"/>
              </a:spcBef>
              <a:spcAft>
                <a:spcPct val="0"/>
              </a:spcAft>
              <a:defRPr sz="2400">
                <a:solidFill>
                  <a:schemeClr val="tx2"/>
                </a:solidFill>
                <a:latin typeface="Tahoma" charset="0"/>
                <a:ea typeface="ＭＳ Ｐゴシック" charset="0"/>
              </a:defRPr>
            </a:lvl8pPr>
            <a:lvl9pPr marL="1828800" eaLnBrk="0" fontAlgn="base" hangingPunct="0">
              <a:spcBef>
                <a:spcPct val="0"/>
              </a:spcBef>
              <a:spcAft>
                <a:spcPct val="0"/>
              </a:spcAft>
              <a:defRPr sz="2400">
                <a:solidFill>
                  <a:schemeClr val="tx2"/>
                </a:solidFill>
                <a:latin typeface="Tahoma" charset="0"/>
                <a:ea typeface="ＭＳ Ｐゴシック" charset="0"/>
              </a:defRPr>
            </a:lvl9pPr>
          </a:lstStyle>
          <a:p>
            <a:pPr algn="l" eaLnBrk="1" hangingPunct="1"/>
            <a:r>
              <a:rPr lang="en-US" sz="1400" i="0" smtClean="0">
                <a:solidFill>
                  <a:srgbClr val="0000FF"/>
                </a:solidFill>
                <a:latin typeface="+mn-lt"/>
              </a:rPr>
              <a:t>E.C. Aschenauer</a:t>
            </a:r>
            <a:endParaRPr lang="ru-RU" sz="1400" i="0" dirty="0">
              <a:solidFill>
                <a:srgbClr val="0000FF"/>
              </a:solidFill>
              <a:latin typeface="+mn-lt"/>
            </a:endParaRPr>
          </a:p>
        </p:txBody>
      </p:sp>
      <p:sp>
        <p:nvSpPr>
          <p:cNvPr id="43011"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2"/>
                </a:solidFill>
                <a:latin typeface="Tahoma" charset="0"/>
                <a:ea typeface="ＭＳ Ｐゴシック" charset="0"/>
                <a:cs typeface="ＭＳ Ｐゴシック" charset="0"/>
              </a:defRPr>
            </a:lvl1pPr>
            <a:lvl2pPr marL="37931725" indent="-37474525" eaLnBrk="0" hangingPunct="0">
              <a:defRPr sz="2400">
                <a:solidFill>
                  <a:schemeClr val="tx2"/>
                </a:solidFill>
                <a:latin typeface="Tahoma" charset="0"/>
                <a:ea typeface="ＭＳ Ｐゴシック" charset="0"/>
              </a:defRPr>
            </a:lvl2pPr>
            <a:lvl3pPr eaLnBrk="0" hangingPunct="0">
              <a:defRPr sz="2400">
                <a:solidFill>
                  <a:schemeClr val="tx2"/>
                </a:solidFill>
                <a:latin typeface="Tahoma" charset="0"/>
                <a:ea typeface="ＭＳ Ｐゴシック" charset="0"/>
              </a:defRPr>
            </a:lvl3pPr>
            <a:lvl4pPr eaLnBrk="0" hangingPunct="0">
              <a:defRPr sz="2400">
                <a:solidFill>
                  <a:schemeClr val="tx2"/>
                </a:solidFill>
                <a:latin typeface="Tahoma" charset="0"/>
                <a:ea typeface="ＭＳ Ｐゴシック" charset="0"/>
              </a:defRPr>
            </a:lvl4pPr>
            <a:lvl5pPr eaLnBrk="0" hangingPunct="0">
              <a:defRPr sz="2400">
                <a:solidFill>
                  <a:schemeClr val="tx2"/>
                </a:solidFill>
                <a:latin typeface="Tahoma" charset="0"/>
                <a:ea typeface="ＭＳ Ｐゴシック" charset="0"/>
              </a:defRPr>
            </a:lvl5pPr>
            <a:lvl6pPr marL="457200" eaLnBrk="0" fontAlgn="base" hangingPunct="0">
              <a:spcBef>
                <a:spcPct val="0"/>
              </a:spcBef>
              <a:spcAft>
                <a:spcPct val="0"/>
              </a:spcAft>
              <a:defRPr sz="2400">
                <a:solidFill>
                  <a:schemeClr val="tx2"/>
                </a:solidFill>
                <a:latin typeface="Tahoma" charset="0"/>
                <a:ea typeface="ＭＳ Ｐゴシック" charset="0"/>
              </a:defRPr>
            </a:lvl6pPr>
            <a:lvl7pPr marL="914400" eaLnBrk="0" fontAlgn="base" hangingPunct="0">
              <a:spcBef>
                <a:spcPct val="0"/>
              </a:spcBef>
              <a:spcAft>
                <a:spcPct val="0"/>
              </a:spcAft>
              <a:defRPr sz="2400">
                <a:solidFill>
                  <a:schemeClr val="tx2"/>
                </a:solidFill>
                <a:latin typeface="Tahoma" charset="0"/>
                <a:ea typeface="ＭＳ Ｐゴシック" charset="0"/>
              </a:defRPr>
            </a:lvl7pPr>
            <a:lvl8pPr marL="1371600" eaLnBrk="0" fontAlgn="base" hangingPunct="0">
              <a:spcBef>
                <a:spcPct val="0"/>
              </a:spcBef>
              <a:spcAft>
                <a:spcPct val="0"/>
              </a:spcAft>
              <a:defRPr sz="2400">
                <a:solidFill>
                  <a:schemeClr val="tx2"/>
                </a:solidFill>
                <a:latin typeface="Tahoma" charset="0"/>
                <a:ea typeface="ＭＳ Ｐゴシック" charset="0"/>
              </a:defRPr>
            </a:lvl8pPr>
            <a:lvl9pPr marL="1828800" eaLnBrk="0" fontAlgn="base" hangingPunct="0">
              <a:spcBef>
                <a:spcPct val="0"/>
              </a:spcBef>
              <a:spcAft>
                <a:spcPct val="0"/>
              </a:spcAft>
              <a:defRPr sz="2400">
                <a:solidFill>
                  <a:schemeClr val="tx2"/>
                </a:solidFill>
                <a:latin typeface="Tahoma" charset="0"/>
                <a:ea typeface="ＭＳ Ｐゴシック" charset="0"/>
              </a:defRPr>
            </a:lvl9pPr>
          </a:lstStyle>
          <a:p>
            <a:pPr eaLnBrk="1" hangingPunct="1"/>
            <a:r>
              <a:rPr lang="en-US" sz="1400" i="0" smtClean="0">
                <a:solidFill>
                  <a:srgbClr val="FF00FF"/>
                </a:solidFill>
                <a:latin typeface="+mn-lt"/>
              </a:rPr>
              <a:t>DIS-2013, Marseille</a:t>
            </a:r>
            <a:endParaRPr lang="ru-RU" sz="1400" i="0" dirty="0">
              <a:solidFill>
                <a:srgbClr val="FF00FF"/>
              </a:solidFill>
              <a:latin typeface="+mn-lt"/>
            </a:endParaRPr>
          </a:p>
        </p:txBody>
      </p:sp>
      <p:sp>
        <p:nvSpPr>
          <p:cNvPr id="8" name="Rectangle 3"/>
          <p:cNvSpPr txBox="1">
            <a:spLocks noChangeArrowheads="1"/>
          </p:cNvSpPr>
          <p:nvPr/>
        </p:nvSpPr>
        <p:spPr bwMode="auto">
          <a:xfrm>
            <a:off x="0" y="838200"/>
            <a:ext cx="9144000" cy="533400"/>
          </a:xfrm>
          <a:prstGeom prst="rect">
            <a:avLst/>
          </a:prstGeom>
          <a:noFill/>
          <a:ln w="9525">
            <a:noFill/>
            <a:miter lim="800000"/>
            <a:headEnd/>
            <a:tailEnd/>
          </a:ln>
        </p:spPr>
        <p:txBody>
          <a:bodyPr/>
          <a:lstStyle>
            <a:lvl1pPr marL="342900" indent="-342900" eaLnBrk="0" hangingPunct="0">
              <a:defRPr sz="2400">
                <a:solidFill>
                  <a:schemeClr val="tx2"/>
                </a:solidFill>
                <a:latin typeface="Tahoma" charset="0"/>
                <a:ea typeface="ＭＳ Ｐゴシック" charset="0"/>
                <a:cs typeface="ＭＳ Ｐゴシック" charset="0"/>
              </a:defRPr>
            </a:lvl1pPr>
            <a:lvl2pPr marL="37931725" indent="-37474525" eaLnBrk="0" hangingPunct="0">
              <a:defRPr sz="2400">
                <a:solidFill>
                  <a:schemeClr val="tx2"/>
                </a:solidFill>
                <a:latin typeface="Tahoma" charset="0"/>
                <a:ea typeface="ＭＳ Ｐゴシック" charset="0"/>
              </a:defRPr>
            </a:lvl2pPr>
            <a:lvl3pPr eaLnBrk="0" hangingPunct="0">
              <a:defRPr sz="2400">
                <a:solidFill>
                  <a:schemeClr val="tx2"/>
                </a:solidFill>
                <a:latin typeface="Tahoma" charset="0"/>
                <a:ea typeface="ＭＳ Ｐゴシック" charset="0"/>
              </a:defRPr>
            </a:lvl3pPr>
            <a:lvl4pPr eaLnBrk="0" hangingPunct="0">
              <a:defRPr sz="2400">
                <a:solidFill>
                  <a:schemeClr val="tx2"/>
                </a:solidFill>
                <a:latin typeface="Tahoma" charset="0"/>
                <a:ea typeface="ＭＳ Ｐゴシック" charset="0"/>
              </a:defRPr>
            </a:lvl4pPr>
            <a:lvl5pPr eaLnBrk="0" hangingPunct="0">
              <a:defRPr sz="2400">
                <a:solidFill>
                  <a:schemeClr val="tx2"/>
                </a:solidFill>
                <a:latin typeface="Tahoma" charset="0"/>
                <a:ea typeface="ＭＳ Ｐゴシック" charset="0"/>
              </a:defRPr>
            </a:lvl5pPr>
            <a:lvl6pPr marL="457200" eaLnBrk="0" fontAlgn="base" hangingPunct="0">
              <a:spcBef>
                <a:spcPct val="0"/>
              </a:spcBef>
              <a:spcAft>
                <a:spcPct val="0"/>
              </a:spcAft>
              <a:defRPr sz="2400">
                <a:solidFill>
                  <a:schemeClr val="tx2"/>
                </a:solidFill>
                <a:latin typeface="Tahoma" charset="0"/>
                <a:ea typeface="ＭＳ Ｐゴシック" charset="0"/>
              </a:defRPr>
            </a:lvl6pPr>
            <a:lvl7pPr marL="914400" eaLnBrk="0" fontAlgn="base" hangingPunct="0">
              <a:spcBef>
                <a:spcPct val="0"/>
              </a:spcBef>
              <a:spcAft>
                <a:spcPct val="0"/>
              </a:spcAft>
              <a:defRPr sz="2400">
                <a:solidFill>
                  <a:schemeClr val="tx2"/>
                </a:solidFill>
                <a:latin typeface="Tahoma" charset="0"/>
                <a:ea typeface="ＭＳ Ｐゴシック" charset="0"/>
              </a:defRPr>
            </a:lvl7pPr>
            <a:lvl8pPr marL="1371600" eaLnBrk="0" fontAlgn="base" hangingPunct="0">
              <a:spcBef>
                <a:spcPct val="0"/>
              </a:spcBef>
              <a:spcAft>
                <a:spcPct val="0"/>
              </a:spcAft>
              <a:defRPr sz="2400">
                <a:solidFill>
                  <a:schemeClr val="tx2"/>
                </a:solidFill>
                <a:latin typeface="Tahoma" charset="0"/>
                <a:ea typeface="ＭＳ Ｐゴシック" charset="0"/>
              </a:defRPr>
            </a:lvl8pPr>
            <a:lvl9pPr marL="1828800" eaLnBrk="0" fontAlgn="base" hangingPunct="0">
              <a:spcBef>
                <a:spcPct val="0"/>
              </a:spcBef>
              <a:spcAft>
                <a:spcPct val="0"/>
              </a:spcAft>
              <a:defRPr sz="2400">
                <a:solidFill>
                  <a:schemeClr val="tx2"/>
                </a:solidFill>
                <a:latin typeface="Tahoma" charset="0"/>
                <a:ea typeface="ＭＳ Ｐゴシック" charset="0"/>
              </a:defRPr>
            </a:lvl9pPr>
          </a:lstStyle>
          <a:p>
            <a:pPr eaLnBrk="1" hangingPunct="1">
              <a:spcBef>
                <a:spcPct val="20000"/>
              </a:spcBef>
              <a:buClr>
                <a:schemeClr val="folHlink"/>
              </a:buClr>
              <a:buSzPct val="60000"/>
            </a:pPr>
            <a:r>
              <a:rPr lang="en-US" sz="1800" dirty="0">
                <a:solidFill>
                  <a:schemeClr val="tx1"/>
                </a:solidFill>
                <a:latin typeface="+mn-lt"/>
              </a:rPr>
              <a:t>Simulate and reconstruct 10k </a:t>
            </a:r>
            <a:r>
              <a:rPr lang="en-US" sz="1800" dirty="0">
                <a:solidFill>
                  <a:schemeClr val="tx1"/>
                </a:solidFill>
                <a:latin typeface="Symbol" charset="2"/>
                <a:cs typeface="Symbol" charset="2"/>
              </a:rPr>
              <a:t>p</a:t>
            </a:r>
            <a:r>
              <a:rPr lang="en-US" sz="1800" baseline="30000" dirty="0">
                <a:solidFill>
                  <a:schemeClr val="tx1"/>
                </a:solidFill>
                <a:latin typeface="+mn-lt"/>
              </a:rPr>
              <a:t>+ </a:t>
            </a:r>
            <a:r>
              <a:rPr lang="en-US" sz="1800" dirty="0">
                <a:solidFill>
                  <a:schemeClr val="tx1"/>
                </a:solidFill>
                <a:latin typeface="+mn-lt"/>
              </a:rPr>
              <a:t>tracks with 10GeV/c and </a:t>
            </a:r>
            <a:r>
              <a:rPr lang="en-US" sz="1800" dirty="0">
                <a:solidFill>
                  <a:schemeClr val="tx1"/>
                </a:solidFill>
                <a:latin typeface="Symbol" charset="2"/>
                <a:cs typeface="Symbol" charset="2"/>
              </a:rPr>
              <a:t>h</a:t>
            </a:r>
            <a:r>
              <a:rPr lang="en-US" sz="1800" dirty="0">
                <a:solidFill>
                  <a:schemeClr val="tx1"/>
                </a:solidFill>
                <a:latin typeface="+mn-lt"/>
              </a:rPr>
              <a:t>=0.5: </a:t>
            </a:r>
            <a:r>
              <a:rPr lang="en-US" sz="1800" baseline="30000" dirty="0">
                <a:solidFill>
                  <a:schemeClr val="tx1"/>
                </a:solidFill>
                <a:latin typeface="+mn-lt"/>
              </a:rPr>
              <a:t> </a:t>
            </a:r>
            <a:endParaRPr lang="en-US" sz="1800" dirty="0">
              <a:solidFill>
                <a:schemeClr val="tx1"/>
              </a:solidFill>
              <a:latin typeface="+mn-lt"/>
            </a:endParaRPr>
          </a:p>
        </p:txBody>
      </p:sp>
      <p:pic>
        <p:nvPicPr>
          <p:cNvPr id="43015" name="Picture 10" descr="dp.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0800" y="1447800"/>
            <a:ext cx="4267200" cy="199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6" name="Picture 11" descr="dtheta.gi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 y="3784600"/>
            <a:ext cx="434340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7" name="Picture 12" descr="dz.gif"/>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343400" y="1422400"/>
            <a:ext cx="4343400" cy="2030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p:cNvSpPr txBox="1"/>
          <p:nvPr/>
        </p:nvSpPr>
        <p:spPr>
          <a:xfrm>
            <a:off x="4876800" y="1727200"/>
            <a:ext cx="1524000" cy="369888"/>
          </a:xfrm>
          <a:prstGeom prst="rect">
            <a:avLst/>
          </a:prstGeom>
          <a:noFill/>
        </p:spPr>
        <p:txBody>
          <a:bodyPr>
            <a:spAutoFit/>
          </a:bodyPr>
          <a:lstStyle/>
          <a:p>
            <a:pPr>
              <a:defRPr/>
            </a:pPr>
            <a:r>
              <a:rPr lang="en-US" sz="1800" dirty="0" err="1">
                <a:solidFill>
                  <a:srgbClr val="000000"/>
                </a:solidFill>
                <a:latin typeface="Symbol" charset="2"/>
                <a:ea typeface="+mn-ea"/>
                <a:cs typeface="Symbol" charset="2"/>
              </a:rPr>
              <a:t>d</a:t>
            </a:r>
            <a:r>
              <a:rPr lang="en-US" sz="1800" dirty="0" err="1">
                <a:solidFill>
                  <a:srgbClr val="000000"/>
                </a:solidFill>
                <a:latin typeface="+mn-lt"/>
                <a:ea typeface="+mn-ea"/>
                <a:cs typeface="+mn-cs"/>
              </a:rPr>
              <a:t>z</a:t>
            </a:r>
            <a:r>
              <a:rPr lang="en-US" sz="1800" dirty="0">
                <a:solidFill>
                  <a:srgbClr val="000000"/>
                </a:solidFill>
                <a:latin typeface="+mn-lt"/>
                <a:ea typeface="+mn-ea"/>
                <a:cs typeface="+mn-cs"/>
              </a:rPr>
              <a:t> ~15</a:t>
            </a:r>
            <a:r>
              <a:rPr lang="en-US" sz="1800" kern="0" dirty="0">
                <a:solidFill>
                  <a:srgbClr val="000000"/>
                </a:solidFill>
                <a:latin typeface="+mn-lt"/>
                <a:ea typeface="ＭＳ Ｐゴシック" pitchFamily="-1" charset="-128"/>
                <a:cs typeface="ＭＳ Ｐゴシック" pitchFamily="-1" charset="-128"/>
              </a:rPr>
              <a:t> </a:t>
            </a:r>
            <a:r>
              <a:rPr lang="en-US" sz="1800" kern="0" dirty="0" err="1">
                <a:solidFill>
                  <a:srgbClr val="000000"/>
                </a:solidFill>
                <a:latin typeface="Symbol" charset="2"/>
                <a:ea typeface="ＭＳ Ｐゴシック" pitchFamily="-1" charset="-128"/>
                <a:cs typeface="Symbol" charset="2"/>
              </a:rPr>
              <a:t>m</a:t>
            </a:r>
            <a:r>
              <a:rPr lang="en-US" sz="1800" dirty="0" err="1">
                <a:solidFill>
                  <a:srgbClr val="000000"/>
                </a:solidFill>
                <a:latin typeface="+mn-lt"/>
                <a:ea typeface="+mn-ea"/>
                <a:cs typeface="+mn-cs"/>
              </a:rPr>
              <a:t>m</a:t>
            </a:r>
            <a:r>
              <a:rPr lang="en-US" sz="1800" dirty="0">
                <a:solidFill>
                  <a:srgbClr val="000000"/>
                </a:solidFill>
                <a:latin typeface="+mn-lt"/>
                <a:ea typeface="+mn-ea"/>
                <a:cs typeface="+mn-cs"/>
              </a:rPr>
              <a:t> </a:t>
            </a:r>
          </a:p>
        </p:txBody>
      </p:sp>
      <p:sp>
        <p:nvSpPr>
          <p:cNvPr id="43019" name="TextBox 14"/>
          <p:cNvSpPr txBox="1">
            <a:spLocks noChangeArrowheads="1"/>
          </p:cNvSpPr>
          <p:nvPr/>
        </p:nvSpPr>
        <p:spPr bwMode="auto">
          <a:xfrm>
            <a:off x="660400" y="1752600"/>
            <a:ext cx="1174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2"/>
                </a:solidFill>
                <a:latin typeface="Tahoma" charset="0"/>
                <a:ea typeface="ＭＳ Ｐゴシック" charset="0"/>
                <a:cs typeface="ＭＳ Ｐゴシック" charset="0"/>
              </a:defRPr>
            </a:lvl1pPr>
            <a:lvl2pPr marL="37931725" indent="-37474525" eaLnBrk="0" hangingPunct="0">
              <a:defRPr sz="2400">
                <a:solidFill>
                  <a:schemeClr val="tx2"/>
                </a:solidFill>
                <a:latin typeface="Tahoma" charset="0"/>
                <a:ea typeface="ＭＳ Ｐゴシック" charset="0"/>
              </a:defRPr>
            </a:lvl2pPr>
            <a:lvl3pPr eaLnBrk="0" hangingPunct="0">
              <a:defRPr sz="2400">
                <a:solidFill>
                  <a:schemeClr val="tx2"/>
                </a:solidFill>
                <a:latin typeface="Tahoma" charset="0"/>
                <a:ea typeface="ＭＳ Ｐゴシック" charset="0"/>
              </a:defRPr>
            </a:lvl3pPr>
            <a:lvl4pPr eaLnBrk="0" hangingPunct="0">
              <a:defRPr sz="2400">
                <a:solidFill>
                  <a:schemeClr val="tx2"/>
                </a:solidFill>
                <a:latin typeface="Tahoma" charset="0"/>
                <a:ea typeface="ＭＳ Ｐゴシック" charset="0"/>
              </a:defRPr>
            </a:lvl4pPr>
            <a:lvl5pPr eaLnBrk="0" hangingPunct="0">
              <a:defRPr sz="2400">
                <a:solidFill>
                  <a:schemeClr val="tx2"/>
                </a:solidFill>
                <a:latin typeface="Tahoma" charset="0"/>
                <a:ea typeface="ＭＳ Ｐゴシック" charset="0"/>
              </a:defRPr>
            </a:lvl5pPr>
            <a:lvl6pPr marL="457200" eaLnBrk="0" fontAlgn="base" hangingPunct="0">
              <a:spcBef>
                <a:spcPct val="0"/>
              </a:spcBef>
              <a:spcAft>
                <a:spcPct val="0"/>
              </a:spcAft>
              <a:defRPr sz="2400">
                <a:solidFill>
                  <a:schemeClr val="tx2"/>
                </a:solidFill>
                <a:latin typeface="Tahoma" charset="0"/>
                <a:ea typeface="ＭＳ Ｐゴシック" charset="0"/>
              </a:defRPr>
            </a:lvl6pPr>
            <a:lvl7pPr marL="914400" eaLnBrk="0" fontAlgn="base" hangingPunct="0">
              <a:spcBef>
                <a:spcPct val="0"/>
              </a:spcBef>
              <a:spcAft>
                <a:spcPct val="0"/>
              </a:spcAft>
              <a:defRPr sz="2400">
                <a:solidFill>
                  <a:schemeClr val="tx2"/>
                </a:solidFill>
                <a:latin typeface="Tahoma" charset="0"/>
                <a:ea typeface="ＭＳ Ｐゴシック" charset="0"/>
              </a:defRPr>
            </a:lvl7pPr>
            <a:lvl8pPr marL="1371600" eaLnBrk="0" fontAlgn="base" hangingPunct="0">
              <a:spcBef>
                <a:spcPct val="0"/>
              </a:spcBef>
              <a:spcAft>
                <a:spcPct val="0"/>
              </a:spcAft>
              <a:defRPr sz="2400">
                <a:solidFill>
                  <a:schemeClr val="tx2"/>
                </a:solidFill>
                <a:latin typeface="Tahoma" charset="0"/>
                <a:ea typeface="ＭＳ Ｐゴシック" charset="0"/>
              </a:defRPr>
            </a:lvl8pPr>
            <a:lvl9pPr marL="1828800" eaLnBrk="0" fontAlgn="base" hangingPunct="0">
              <a:spcBef>
                <a:spcPct val="0"/>
              </a:spcBef>
              <a:spcAft>
                <a:spcPct val="0"/>
              </a:spcAft>
              <a:defRPr sz="2400">
                <a:solidFill>
                  <a:schemeClr val="tx2"/>
                </a:solidFill>
                <a:latin typeface="Tahoma" charset="0"/>
                <a:ea typeface="ＭＳ Ｐゴシック" charset="0"/>
              </a:defRPr>
            </a:lvl9pPr>
          </a:lstStyle>
          <a:p>
            <a:pPr eaLnBrk="1" hangingPunct="1"/>
            <a:r>
              <a:rPr lang="en-US" sz="1800" dirty="0" err="1">
                <a:solidFill>
                  <a:srgbClr val="000000"/>
                </a:solidFill>
                <a:latin typeface="Symbol" charset="2"/>
                <a:cs typeface="Symbol" charset="2"/>
              </a:rPr>
              <a:t>d</a:t>
            </a:r>
            <a:r>
              <a:rPr lang="en-US" sz="1800" dirty="0" err="1">
                <a:solidFill>
                  <a:srgbClr val="000000"/>
                </a:solidFill>
                <a:latin typeface="+mn-lt"/>
              </a:rPr>
              <a:t>p</a:t>
            </a:r>
            <a:r>
              <a:rPr lang="en-US" sz="1800" dirty="0">
                <a:solidFill>
                  <a:srgbClr val="000000"/>
                </a:solidFill>
                <a:latin typeface="+mn-lt"/>
              </a:rPr>
              <a:t>/p&lt;2%</a:t>
            </a:r>
          </a:p>
        </p:txBody>
      </p:sp>
      <p:pic>
        <p:nvPicPr>
          <p:cNvPr id="13" name="Picture 6" descr="dp-resolution.gi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295400" y="2935287"/>
            <a:ext cx="7848600" cy="3668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7"/>
          <p:cNvSpPr txBox="1">
            <a:spLocks noChangeArrowheads="1"/>
          </p:cNvSpPr>
          <p:nvPr/>
        </p:nvSpPr>
        <p:spPr bwMode="auto">
          <a:xfrm>
            <a:off x="5245100" y="4497387"/>
            <a:ext cx="1600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2"/>
                </a:solidFill>
                <a:latin typeface="Tahoma" charset="0"/>
                <a:ea typeface="ＭＳ Ｐゴシック" charset="0"/>
                <a:cs typeface="ＭＳ Ｐゴシック" charset="0"/>
              </a:defRPr>
            </a:lvl1pPr>
            <a:lvl2pPr marL="37931725" indent="-37474525" eaLnBrk="0" hangingPunct="0">
              <a:defRPr sz="2400">
                <a:solidFill>
                  <a:schemeClr val="tx2"/>
                </a:solidFill>
                <a:latin typeface="Tahoma" charset="0"/>
                <a:ea typeface="ＭＳ Ｐゴシック" charset="0"/>
              </a:defRPr>
            </a:lvl2pPr>
            <a:lvl3pPr eaLnBrk="0" hangingPunct="0">
              <a:defRPr sz="2400">
                <a:solidFill>
                  <a:schemeClr val="tx2"/>
                </a:solidFill>
                <a:latin typeface="Tahoma" charset="0"/>
                <a:ea typeface="ＭＳ Ｐゴシック" charset="0"/>
              </a:defRPr>
            </a:lvl3pPr>
            <a:lvl4pPr eaLnBrk="0" hangingPunct="0">
              <a:defRPr sz="2400">
                <a:solidFill>
                  <a:schemeClr val="tx2"/>
                </a:solidFill>
                <a:latin typeface="Tahoma" charset="0"/>
                <a:ea typeface="ＭＳ Ｐゴシック" charset="0"/>
              </a:defRPr>
            </a:lvl4pPr>
            <a:lvl5pPr eaLnBrk="0" hangingPunct="0">
              <a:defRPr sz="2400">
                <a:solidFill>
                  <a:schemeClr val="tx2"/>
                </a:solidFill>
                <a:latin typeface="Tahoma" charset="0"/>
                <a:ea typeface="ＭＳ Ｐゴシック" charset="0"/>
              </a:defRPr>
            </a:lvl5pPr>
            <a:lvl6pPr marL="457200" eaLnBrk="0" fontAlgn="base" hangingPunct="0">
              <a:spcBef>
                <a:spcPct val="0"/>
              </a:spcBef>
              <a:spcAft>
                <a:spcPct val="0"/>
              </a:spcAft>
              <a:defRPr sz="2400">
                <a:solidFill>
                  <a:schemeClr val="tx2"/>
                </a:solidFill>
                <a:latin typeface="Tahoma" charset="0"/>
                <a:ea typeface="ＭＳ Ｐゴシック" charset="0"/>
              </a:defRPr>
            </a:lvl6pPr>
            <a:lvl7pPr marL="914400" eaLnBrk="0" fontAlgn="base" hangingPunct="0">
              <a:spcBef>
                <a:spcPct val="0"/>
              </a:spcBef>
              <a:spcAft>
                <a:spcPct val="0"/>
              </a:spcAft>
              <a:defRPr sz="2400">
                <a:solidFill>
                  <a:schemeClr val="tx2"/>
                </a:solidFill>
                <a:latin typeface="Tahoma" charset="0"/>
                <a:ea typeface="ＭＳ Ｐゴシック" charset="0"/>
              </a:defRPr>
            </a:lvl7pPr>
            <a:lvl8pPr marL="1371600" eaLnBrk="0" fontAlgn="base" hangingPunct="0">
              <a:spcBef>
                <a:spcPct val="0"/>
              </a:spcBef>
              <a:spcAft>
                <a:spcPct val="0"/>
              </a:spcAft>
              <a:defRPr sz="2400">
                <a:solidFill>
                  <a:schemeClr val="tx2"/>
                </a:solidFill>
                <a:latin typeface="Tahoma" charset="0"/>
                <a:ea typeface="ＭＳ Ｐゴシック" charset="0"/>
              </a:defRPr>
            </a:lvl8pPr>
            <a:lvl9pPr marL="1828800" eaLnBrk="0" fontAlgn="base" hangingPunct="0">
              <a:spcBef>
                <a:spcPct val="0"/>
              </a:spcBef>
              <a:spcAft>
                <a:spcPct val="0"/>
              </a:spcAft>
              <a:defRPr sz="2400">
                <a:solidFill>
                  <a:schemeClr val="tx2"/>
                </a:solidFill>
                <a:latin typeface="Tahoma" charset="0"/>
                <a:ea typeface="ＭＳ Ｐゴシック" charset="0"/>
              </a:defRPr>
            </a:lvl9pPr>
          </a:lstStyle>
          <a:p>
            <a:pPr eaLnBrk="1" hangingPunct="1"/>
            <a:r>
              <a:rPr lang="en-US" dirty="0">
                <a:solidFill>
                  <a:srgbClr val="FF0000"/>
                </a:solidFill>
                <a:latin typeface="+mn-lt"/>
              </a:rPr>
              <a:t>10 </a:t>
            </a:r>
            <a:r>
              <a:rPr lang="en-US" dirty="0" err="1">
                <a:solidFill>
                  <a:srgbClr val="FF0000"/>
                </a:solidFill>
                <a:latin typeface="+mn-lt"/>
              </a:rPr>
              <a:t>GeV</a:t>
            </a:r>
            <a:r>
              <a:rPr lang="en-US" dirty="0">
                <a:solidFill>
                  <a:srgbClr val="FF0000"/>
                </a:solidFill>
                <a:latin typeface="+mn-lt"/>
              </a:rPr>
              <a:t>/c</a:t>
            </a:r>
          </a:p>
        </p:txBody>
      </p:sp>
      <p:sp>
        <p:nvSpPr>
          <p:cNvPr id="16" name="TextBox 8"/>
          <p:cNvSpPr txBox="1">
            <a:spLocks noChangeArrowheads="1"/>
          </p:cNvSpPr>
          <p:nvPr/>
        </p:nvSpPr>
        <p:spPr bwMode="auto">
          <a:xfrm>
            <a:off x="7023100" y="5157787"/>
            <a:ext cx="141051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2"/>
                </a:solidFill>
                <a:latin typeface="Tahoma" charset="0"/>
                <a:ea typeface="ＭＳ Ｐゴシック" charset="0"/>
                <a:cs typeface="ＭＳ Ｐゴシック" charset="0"/>
              </a:defRPr>
            </a:lvl1pPr>
            <a:lvl2pPr marL="37931725" indent="-37474525" eaLnBrk="0" hangingPunct="0">
              <a:defRPr sz="2400">
                <a:solidFill>
                  <a:schemeClr val="tx2"/>
                </a:solidFill>
                <a:latin typeface="Tahoma" charset="0"/>
                <a:ea typeface="ＭＳ Ｐゴシック" charset="0"/>
              </a:defRPr>
            </a:lvl2pPr>
            <a:lvl3pPr eaLnBrk="0" hangingPunct="0">
              <a:defRPr sz="2400">
                <a:solidFill>
                  <a:schemeClr val="tx2"/>
                </a:solidFill>
                <a:latin typeface="Tahoma" charset="0"/>
                <a:ea typeface="ＭＳ Ｐゴシック" charset="0"/>
              </a:defRPr>
            </a:lvl3pPr>
            <a:lvl4pPr eaLnBrk="0" hangingPunct="0">
              <a:defRPr sz="2400">
                <a:solidFill>
                  <a:schemeClr val="tx2"/>
                </a:solidFill>
                <a:latin typeface="Tahoma" charset="0"/>
                <a:ea typeface="ＭＳ Ｐゴシック" charset="0"/>
              </a:defRPr>
            </a:lvl4pPr>
            <a:lvl5pPr eaLnBrk="0" hangingPunct="0">
              <a:defRPr sz="2400">
                <a:solidFill>
                  <a:schemeClr val="tx2"/>
                </a:solidFill>
                <a:latin typeface="Tahoma" charset="0"/>
                <a:ea typeface="ＭＳ Ｐゴシック" charset="0"/>
              </a:defRPr>
            </a:lvl5pPr>
            <a:lvl6pPr marL="457200" eaLnBrk="0" fontAlgn="base" hangingPunct="0">
              <a:spcBef>
                <a:spcPct val="0"/>
              </a:spcBef>
              <a:spcAft>
                <a:spcPct val="0"/>
              </a:spcAft>
              <a:defRPr sz="2400">
                <a:solidFill>
                  <a:schemeClr val="tx2"/>
                </a:solidFill>
                <a:latin typeface="Tahoma" charset="0"/>
                <a:ea typeface="ＭＳ Ｐゴシック" charset="0"/>
              </a:defRPr>
            </a:lvl6pPr>
            <a:lvl7pPr marL="914400" eaLnBrk="0" fontAlgn="base" hangingPunct="0">
              <a:spcBef>
                <a:spcPct val="0"/>
              </a:spcBef>
              <a:spcAft>
                <a:spcPct val="0"/>
              </a:spcAft>
              <a:defRPr sz="2400">
                <a:solidFill>
                  <a:schemeClr val="tx2"/>
                </a:solidFill>
                <a:latin typeface="Tahoma" charset="0"/>
                <a:ea typeface="ＭＳ Ｐゴシック" charset="0"/>
              </a:defRPr>
            </a:lvl7pPr>
            <a:lvl8pPr marL="1371600" eaLnBrk="0" fontAlgn="base" hangingPunct="0">
              <a:spcBef>
                <a:spcPct val="0"/>
              </a:spcBef>
              <a:spcAft>
                <a:spcPct val="0"/>
              </a:spcAft>
              <a:defRPr sz="2400">
                <a:solidFill>
                  <a:schemeClr val="tx2"/>
                </a:solidFill>
                <a:latin typeface="Tahoma" charset="0"/>
                <a:ea typeface="ＭＳ Ｐゴシック" charset="0"/>
              </a:defRPr>
            </a:lvl8pPr>
            <a:lvl9pPr marL="1828800" eaLnBrk="0" fontAlgn="base" hangingPunct="0">
              <a:spcBef>
                <a:spcPct val="0"/>
              </a:spcBef>
              <a:spcAft>
                <a:spcPct val="0"/>
              </a:spcAft>
              <a:defRPr sz="2400">
                <a:solidFill>
                  <a:schemeClr val="tx2"/>
                </a:solidFill>
                <a:latin typeface="Tahoma" charset="0"/>
                <a:ea typeface="ＭＳ Ｐゴシック" charset="0"/>
              </a:defRPr>
            </a:lvl9pPr>
          </a:lstStyle>
          <a:p>
            <a:pPr eaLnBrk="1" hangingPunct="1"/>
            <a:r>
              <a:rPr lang="en-US" dirty="0">
                <a:solidFill>
                  <a:srgbClr val="0000FF"/>
                </a:solidFill>
                <a:latin typeface="+mn-lt"/>
              </a:rPr>
              <a:t>1 </a:t>
            </a:r>
            <a:r>
              <a:rPr lang="en-US" dirty="0" err="1">
                <a:solidFill>
                  <a:srgbClr val="0000FF"/>
                </a:solidFill>
                <a:latin typeface="+mn-lt"/>
              </a:rPr>
              <a:t>GeV</a:t>
            </a:r>
            <a:r>
              <a:rPr lang="en-US" dirty="0">
                <a:solidFill>
                  <a:srgbClr val="0000FF"/>
                </a:solidFill>
                <a:latin typeface="+mn-lt"/>
              </a:rPr>
              <a:t>/c</a:t>
            </a:r>
          </a:p>
        </p:txBody>
      </p:sp>
      <p:sp>
        <p:nvSpPr>
          <p:cNvPr id="17" name="Content Placeholder 5"/>
          <p:cNvSpPr txBox="1">
            <a:spLocks/>
          </p:cNvSpPr>
          <p:nvPr/>
        </p:nvSpPr>
        <p:spPr>
          <a:xfrm rot="20520000">
            <a:off x="1617040" y="2364627"/>
            <a:ext cx="5984315" cy="2343656"/>
          </a:xfrm>
          <a:prstGeom prst="rect">
            <a:avLst/>
          </a:prstGeom>
          <a:solidFill>
            <a:schemeClr val="bg1">
              <a:lumMod val="95000"/>
            </a:schemeClr>
          </a:solidFill>
          <a:ln w="15875">
            <a:solidFill>
              <a:schemeClr val="bg1">
                <a:lumMod val="65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a:lstStyle>
            <a:lvl1pPr marL="342900" indent="-342900" algn="l" rtl="0" fontAlgn="base">
              <a:spcBef>
                <a:spcPct val="20000"/>
              </a:spcBef>
              <a:spcAft>
                <a:spcPct val="0"/>
              </a:spcAft>
              <a:buClr>
                <a:srgbClr val="0000FF"/>
              </a:buClr>
              <a:buFont typeface="Wingdings" charset="2"/>
              <a:buChar char="q"/>
              <a:defRPr kumimoji="1" sz="2200" b="1">
                <a:solidFill>
                  <a:schemeClr val="tx1"/>
                </a:solidFill>
                <a:effectLst>
                  <a:outerShdw blurRad="38100" dist="38100" dir="2700000" algn="tl">
                    <a:srgbClr val="DDDDDD"/>
                  </a:outerShdw>
                </a:effectLst>
                <a:latin typeface="+mn-lt"/>
                <a:ea typeface="+mn-ea"/>
                <a:cs typeface="+mn-cs"/>
              </a:defRPr>
            </a:lvl1pPr>
            <a:lvl2pPr marL="742950" indent="-285750" algn="l" rtl="0" fontAlgn="base">
              <a:spcBef>
                <a:spcPct val="20000"/>
              </a:spcBef>
              <a:spcAft>
                <a:spcPct val="0"/>
              </a:spcAft>
              <a:buClr>
                <a:srgbClr val="0000FF"/>
              </a:buClr>
              <a:buFont typeface="Wingdings" charset="2"/>
              <a:buChar char="Ø"/>
              <a:defRPr kumimoji="1" sz="2000" b="1">
                <a:solidFill>
                  <a:schemeClr val="tx1"/>
                </a:solidFill>
                <a:effectLst>
                  <a:outerShdw blurRad="38100" dist="38100" dir="2700000" algn="tl">
                    <a:srgbClr val="DDDDDD"/>
                  </a:outerShdw>
                </a:effectLst>
                <a:latin typeface="+mn-lt"/>
                <a:ea typeface="+mn-ea"/>
              </a:defRPr>
            </a:lvl2pPr>
            <a:lvl3pPr marL="1143000" indent="-228600" algn="l" rtl="0" fontAlgn="base">
              <a:spcBef>
                <a:spcPct val="20000"/>
              </a:spcBef>
              <a:spcAft>
                <a:spcPct val="0"/>
              </a:spcAft>
              <a:buBlip>
                <a:blip r:embed="rId6"/>
              </a:buBlip>
              <a:defRPr kumimoji="1" sz="1800" b="1">
                <a:solidFill>
                  <a:schemeClr val="tx1"/>
                </a:solidFill>
                <a:effectLst>
                  <a:outerShdw blurRad="38100" dist="38100" dir="2700000" algn="tl">
                    <a:srgbClr val="DDDDDD"/>
                  </a:outerShdw>
                </a:effectLst>
                <a:latin typeface="+mn-lt"/>
                <a:ea typeface="+mn-ea"/>
              </a:defRPr>
            </a:lvl3pPr>
            <a:lvl4pPr marL="1600200" indent="-228600" algn="l" rtl="0" fontAlgn="base">
              <a:spcBef>
                <a:spcPct val="20000"/>
              </a:spcBef>
              <a:spcAft>
                <a:spcPct val="0"/>
              </a:spcAft>
              <a:buBlip>
                <a:blip r:embed="rId7"/>
              </a:buBlip>
              <a:defRPr kumimoji="1" sz="1600" b="1">
                <a:solidFill>
                  <a:schemeClr val="tx1"/>
                </a:solidFill>
                <a:effectLst>
                  <a:outerShdw blurRad="38100" dist="38100" dir="2700000" algn="tl">
                    <a:srgbClr val="DDDDDD"/>
                  </a:outerShdw>
                </a:effectLst>
                <a:latin typeface="+mn-lt"/>
                <a:ea typeface="+mn-ea"/>
              </a:defRPr>
            </a:lvl4pPr>
            <a:lvl5pPr marL="2057400" indent="-228600" algn="l" rtl="0" fontAlgn="base">
              <a:spcBef>
                <a:spcPct val="20000"/>
              </a:spcBef>
              <a:spcAft>
                <a:spcPct val="0"/>
              </a:spcAft>
              <a:buSzPct val="120000"/>
              <a:buFontTx/>
              <a:buBlip>
                <a:blip r:embed="rId8"/>
              </a:buBlip>
              <a:defRPr kumimoji="1" sz="1400" b="1">
                <a:solidFill>
                  <a:schemeClr val="tx1"/>
                </a:solidFill>
                <a:effectLst>
                  <a:outerShdw blurRad="38100" dist="38100" dir="2700000" algn="tl">
                    <a:srgbClr val="DDDDDD"/>
                  </a:outerShdw>
                </a:effectLst>
                <a:latin typeface="+mn-lt"/>
                <a:ea typeface="+mn-ea"/>
              </a:defRPr>
            </a:lvl5pPr>
            <a:lvl6pPr marL="25146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6pPr>
            <a:lvl7pPr marL="29718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7pPr>
            <a:lvl8pPr marL="34290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8pPr>
            <a:lvl9pPr marL="38862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9pPr>
          </a:lstStyle>
          <a:p>
            <a:pPr marL="857250" lvl="2" indent="0">
              <a:buClr>
                <a:srgbClr val="0000FF"/>
              </a:buClr>
              <a:buNone/>
            </a:pPr>
            <a:r>
              <a:rPr lang="en-US" dirty="0" smtClean="0"/>
              <a:t>To improve momentum resolution for </a:t>
            </a:r>
            <a:r>
              <a:rPr lang="en-US" dirty="0" smtClean="0">
                <a:latin typeface="Symbol" charset="2"/>
                <a:cs typeface="Symbol" charset="2"/>
              </a:rPr>
              <a:t>h</a:t>
            </a:r>
            <a:r>
              <a:rPr lang="en-US" dirty="0" smtClean="0"/>
              <a:t>&gt;3</a:t>
            </a:r>
          </a:p>
          <a:p>
            <a:pPr marL="857250" lvl="2" indent="0">
              <a:buClr>
                <a:srgbClr val="0000FF"/>
              </a:buClr>
              <a:buNone/>
            </a:pPr>
            <a:r>
              <a:rPr lang="en-US" dirty="0" smtClean="0"/>
              <a:t>need to look in Magnet design </a:t>
            </a:r>
          </a:p>
          <a:p>
            <a:pPr lvl="2" indent="-285750">
              <a:buClr>
                <a:srgbClr val="0000FF"/>
              </a:buClr>
              <a:buFont typeface="Wingdings" charset="0"/>
              <a:buChar char="à"/>
            </a:pPr>
            <a:r>
              <a:rPr lang="en-US" dirty="0" smtClean="0">
                <a:sym typeface="Wingdings"/>
              </a:rPr>
              <a:t>increase</a:t>
            </a:r>
            <a:r>
              <a:rPr lang="en-US" dirty="0" smtClean="0"/>
              <a:t> radial field</a:t>
            </a:r>
          </a:p>
          <a:p>
            <a:pPr lvl="2" indent="-285750">
              <a:buClr>
                <a:srgbClr val="0000FF"/>
              </a:buClr>
              <a:buFont typeface="Wingdings" charset="0"/>
              <a:buChar char="à"/>
            </a:pPr>
            <a:r>
              <a:rPr lang="en-US" dirty="0" smtClean="0"/>
              <a:t>current studies involve</a:t>
            </a:r>
          </a:p>
          <a:p>
            <a:pPr lvl="3" indent="-285750">
              <a:buClr>
                <a:srgbClr val="0000FF"/>
              </a:buClr>
              <a:buFont typeface="Wingdings" charset="0"/>
              <a:buChar char="à"/>
            </a:pPr>
            <a:r>
              <a:rPr lang="en-US" dirty="0" smtClean="0"/>
              <a:t>Dipole field on top of solenoidal field</a:t>
            </a:r>
          </a:p>
          <a:p>
            <a:pPr lvl="3" indent="-285750">
              <a:buClr>
                <a:srgbClr val="0000FF"/>
              </a:buClr>
              <a:buFont typeface="Wingdings" charset="0"/>
              <a:buChar char="à"/>
            </a:pPr>
            <a:r>
              <a:rPr lang="en-US" dirty="0" smtClean="0"/>
              <a:t>Solenoid made out of different coils with</a:t>
            </a:r>
          </a:p>
          <a:p>
            <a:pPr marL="1314450" lvl="3" indent="0">
              <a:buClr>
                <a:srgbClr val="0000FF"/>
              </a:buClr>
              <a:buNone/>
            </a:pPr>
            <a:r>
              <a:rPr lang="en-US" dirty="0"/>
              <a:t> </a:t>
            </a:r>
            <a:r>
              <a:rPr lang="en-US" dirty="0" smtClean="0"/>
              <a:t>  increasing field and radius</a:t>
            </a:r>
          </a:p>
          <a:p>
            <a:pPr marL="1314450" lvl="3" indent="0">
              <a:buClr>
                <a:srgbClr val="0000FF"/>
              </a:buClr>
              <a:buNone/>
            </a:pPr>
            <a:endParaRPr lang="en-US" dirty="0" smtClean="0"/>
          </a:p>
          <a:p>
            <a:pPr lvl="3" indent="-285750">
              <a:buClr>
                <a:srgbClr val="0000FF"/>
              </a:buClr>
              <a:buFont typeface="Wingdings" charset="0"/>
              <a:buChar char="à"/>
            </a:pPr>
            <a:endParaRPr lang="en-US" dirty="0" smtClean="0"/>
          </a:p>
          <a:p>
            <a:pPr lvl="2" indent="-285750">
              <a:buClr>
                <a:srgbClr val="0000FF"/>
              </a:buClr>
              <a:buFont typeface="Wingdings" charset="0"/>
              <a:buChar char="à"/>
            </a:pPr>
            <a:endParaRPr lang="en-US" dirty="0"/>
          </a:p>
        </p:txBody>
      </p:sp>
      <p:sp>
        <p:nvSpPr>
          <p:cNvPr id="3" name="Slide Number Placeholder 2"/>
          <p:cNvSpPr>
            <a:spLocks noGrp="1"/>
          </p:cNvSpPr>
          <p:nvPr>
            <p:ph type="sldNum" sz="quarter" idx="12"/>
          </p:nvPr>
        </p:nvSpPr>
        <p:spPr/>
        <p:txBody>
          <a:bodyPr/>
          <a:lstStyle/>
          <a:p>
            <a:fld id="{1EC7F85B-340E-9941-AF39-030851572DD6}" type="slidenum">
              <a:rPr lang="en-US" altLang="ja-JP" smtClean="0"/>
              <a:pPr/>
              <a:t>25</a:t>
            </a:fld>
            <a:endParaRPr lang="en-US" altLang="ja-JP"/>
          </a:p>
        </p:txBody>
      </p:sp>
    </p:spTree>
    <p:extLst>
      <p:ext uri="{BB962C8B-B14F-4D97-AF65-F5344CB8AC3E}">
        <p14:creationId xmlns:p14="http://schemas.microsoft.com/office/powerpoint/2010/main" val="17854296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linds(horizontal)">
                                      <p:cBhvr>
                                        <p:cTn id="10" dur="500"/>
                                        <p:tgtEl>
                                          <p:spTgt spid="1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linds(horizontal)">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circle(in)">
                                      <p:cBhvr>
                                        <p:cTn id="18"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Hadron Coverage</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26</a:t>
            </a:fld>
            <a:endParaRPr lang="en-US" altLang="ja-JP"/>
          </a:p>
        </p:txBody>
      </p:sp>
      <p:sp>
        <p:nvSpPr>
          <p:cNvPr id="7" name="TextBox 6"/>
          <p:cNvSpPr txBox="1"/>
          <p:nvPr/>
        </p:nvSpPr>
        <p:spPr>
          <a:xfrm>
            <a:off x="194732" y="706967"/>
            <a:ext cx="4831671" cy="369332"/>
          </a:xfrm>
          <a:prstGeom prst="rect">
            <a:avLst/>
          </a:prstGeom>
          <a:noFill/>
        </p:spPr>
        <p:txBody>
          <a:bodyPr wrap="none" rtlCol="0">
            <a:spAutoFit/>
          </a:bodyPr>
          <a:lstStyle/>
          <a:p>
            <a:r>
              <a:rPr lang="en-US" dirty="0" smtClean="0"/>
              <a:t>Cuts: Q</a:t>
            </a:r>
            <a:r>
              <a:rPr lang="en-US" baseline="30000" dirty="0" smtClean="0"/>
              <a:t>2</a:t>
            </a:r>
            <a:r>
              <a:rPr lang="en-US" dirty="0" smtClean="0"/>
              <a:t>&gt;1 GeV</a:t>
            </a:r>
            <a:r>
              <a:rPr lang="en-US" baseline="30000" dirty="0" smtClean="0"/>
              <a:t>2</a:t>
            </a:r>
            <a:r>
              <a:rPr lang="en-US" dirty="0" smtClean="0"/>
              <a:t>, 0.01&lt;y&lt;0.95, p&gt;1GeV</a:t>
            </a:r>
            <a:endParaRPr lang="en-US" dirty="0"/>
          </a:p>
        </p:txBody>
      </p:sp>
      <p:grpSp>
        <p:nvGrpSpPr>
          <p:cNvPr id="15" name="Group 14"/>
          <p:cNvGrpSpPr/>
          <p:nvPr/>
        </p:nvGrpSpPr>
        <p:grpSpPr>
          <a:xfrm>
            <a:off x="84667" y="1155716"/>
            <a:ext cx="6238642" cy="4940300"/>
            <a:chOff x="84667" y="1155716"/>
            <a:chExt cx="6238642" cy="4940300"/>
          </a:xfrm>
        </p:grpSpPr>
        <p:pic>
          <p:nvPicPr>
            <p:cNvPr id="6" name="Picture 5" descr="RapidityVsz.1GeV.b.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4667" y="1155716"/>
              <a:ext cx="6238642" cy="4940300"/>
            </a:xfrm>
            <a:prstGeom prst="rect">
              <a:avLst/>
            </a:prstGeom>
          </p:spPr>
        </p:pic>
        <p:cxnSp>
          <p:nvCxnSpPr>
            <p:cNvPr id="9" name="Straight Connector 8"/>
            <p:cNvCxnSpPr/>
            <p:nvPr/>
          </p:nvCxnSpPr>
          <p:spPr bwMode="auto">
            <a:xfrm>
              <a:off x="381001" y="1625600"/>
              <a:ext cx="554566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0" name="Straight Connector 9"/>
            <p:cNvCxnSpPr/>
            <p:nvPr/>
          </p:nvCxnSpPr>
          <p:spPr bwMode="auto">
            <a:xfrm>
              <a:off x="397934" y="2980267"/>
              <a:ext cx="554566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1" name="Straight Connector 10"/>
            <p:cNvCxnSpPr/>
            <p:nvPr/>
          </p:nvCxnSpPr>
          <p:spPr bwMode="auto">
            <a:xfrm>
              <a:off x="389468" y="3894666"/>
              <a:ext cx="554566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2" name="Straight Connector 11"/>
            <p:cNvCxnSpPr/>
            <p:nvPr/>
          </p:nvCxnSpPr>
          <p:spPr bwMode="auto">
            <a:xfrm>
              <a:off x="406401" y="5249333"/>
              <a:ext cx="554566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grpSp>
      <p:sp>
        <p:nvSpPr>
          <p:cNvPr id="13" name="AutoShape 12"/>
          <p:cNvSpPr>
            <a:spLocks noChangeArrowheads="1"/>
          </p:cNvSpPr>
          <p:nvPr/>
        </p:nvSpPr>
        <p:spPr bwMode="auto">
          <a:xfrm rot="10524131" flipH="1" flipV="1">
            <a:off x="1083076" y="6031818"/>
            <a:ext cx="1007775" cy="367634"/>
          </a:xfrm>
          <a:prstGeom prst="curvedRightArrow">
            <a:avLst>
              <a:gd name="adj1" fmla="val 33853"/>
              <a:gd name="adj2" fmla="val 67706"/>
              <a:gd name="adj3" fmla="val 33333"/>
            </a:avLst>
          </a:prstGeom>
          <a:gradFill rotWithShape="1">
            <a:gsLst>
              <a:gs pos="0">
                <a:schemeClr val="bg1"/>
              </a:gs>
              <a:gs pos="50000">
                <a:srgbClr val="3333FF"/>
              </a:gs>
              <a:gs pos="100000">
                <a:schemeClr val="bg1"/>
              </a:gs>
            </a:gsLst>
            <a:lin ang="2700000" scaled="1"/>
          </a:gradFill>
          <a:ln w="9525">
            <a:solidFill>
              <a:schemeClr val="tx1"/>
            </a:solidFill>
            <a:miter lim="800000"/>
            <a:headEnd/>
            <a:tailEnd/>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Comic Sans MS" charset="0"/>
            </a:endParaRPr>
          </a:p>
        </p:txBody>
      </p:sp>
      <p:sp>
        <p:nvSpPr>
          <p:cNvPr id="14" name="TextBox 13"/>
          <p:cNvSpPr txBox="1"/>
          <p:nvPr/>
        </p:nvSpPr>
        <p:spPr>
          <a:xfrm>
            <a:off x="2125134" y="6079065"/>
            <a:ext cx="6951132" cy="369332"/>
          </a:xfrm>
          <a:prstGeom prst="rect">
            <a:avLst/>
          </a:prstGeom>
          <a:noFill/>
        </p:spPr>
        <p:txBody>
          <a:bodyPr wrap="square" rtlCol="0">
            <a:spAutoFit/>
          </a:bodyPr>
          <a:lstStyle/>
          <a:p>
            <a:r>
              <a:rPr lang="en-US" dirty="0" smtClean="0"/>
              <a:t>-3&lt;</a:t>
            </a:r>
            <a:r>
              <a:rPr lang="en-US" dirty="0" smtClean="0">
                <a:latin typeface="Symbol" charset="2"/>
                <a:cs typeface="Symbol" charset="2"/>
              </a:rPr>
              <a:t>h</a:t>
            </a:r>
            <a:r>
              <a:rPr lang="en-US" dirty="0" smtClean="0"/>
              <a:t>&lt;3 covers entire </a:t>
            </a:r>
            <a:r>
              <a:rPr lang="en-US" dirty="0" err="1" smtClean="0"/>
              <a:t>p</a:t>
            </a:r>
            <a:r>
              <a:rPr lang="en-US" baseline="-25000" dirty="0" err="1" smtClean="0"/>
              <a:t>t</a:t>
            </a:r>
            <a:r>
              <a:rPr lang="en-US" dirty="0" smtClean="0"/>
              <a:t> &amp; z-region important for physics</a:t>
            </a:r>
            <a:endParaRPr lang="en-US" dirty="0"/>
          </a:p>
        </p:txBody>
      </p:sp>
      <p:grpSp>
        <p:nvGrpSpPr>
          <p:cNvPr id="21" name="Group 20"/>
          <p:cNvGrpSpPr/>
          <p:nvPr/>
        </p:nvGrpSpPr>
        <p:grpSpPr>
          <a:xfrm>
            <a:off x="3023235" y="1011767"/>
            <a:ext cx="6120765" cy="4846955"/>
            <a:chOff x="3023235" y="1011767"/>
            <a:chExt cx="6120765" cy="4846955"/>
          </a:xfrm>
        </p:grpSpPr>
        <p:pic>
          <p:nvPicPr>
            <p:cNvPr id="16" name="Picture 15" descr="RapidityVspt.1GeV.b.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3235" y="1011767"/>
              <a:ext cx="6120765" cy="4846955"/>
            </a:xfrm>
            <a:prstGeom prst="rect">
              <a:avLst/>
            </a:prstGeom>
          </p:spPr>
        </p:pic>
        <p:cxnSp>
          <p:nvCxnSpPr>
            <p:cNvPr id="17" name="Straight Connector 16"/>
            <p:cNvCxnSpPr/>
            <p:nvPr/>
          </p:nvCxnSpPr>
          <p:spPr bwMode="auto">
            <a:xfrm>
              <a:off x="3327401" y="1490133"/>
              <a:ext cx="554566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8" name="Straight Connector 17"/>
            <p:cNvCxnSpPr/>
            <p:nvPr/>
          </p:nvCxnSpPr>
          <p:spPr bwMode="auto">
            <a:xfrm>
              <a:off x="3344334" y="2810932"/>
              <a:ext cx="554566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19" name="Straight Connector 18"/>
            <p:cNvCxnSpPr/>
            <p:nvPr/>
          </p:nvCxnSpPr>
          <p:spPr bwMode="auto">
            <a:xfrm>
              <a:off x="3335868" y="3691463"/>
              <a:ext cx="554566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cxnSp>
          <p:nvCxnSpPr>
            <p:cNvPr id="20" name="Straight Connector 19"/>
            <p:cNvCxnSpPr/>
            <p:nvPr/>
          </p:nvCxnSpPr>
          <p:spPr bwMode="auto">
            <a:xfrm>
              <a:off x="3352801" y="5046130"/>
              <a:ext cx="5545666" cy="0"/>
            </a:xfrm>
            <a:prstGeom prst="line">
              <a:avLst/>
            </a:prstGeom>
            <a:solidFill>
              <a:schemeClr val="accent1"/>
            </a:solidFill>
            <a:ln w="25400" cap="flat" cmpd="sng" algn="ctr">
              <a:solidFill>
                <a:schemeClr val="tx1"/>
              </a:solidFill>
              <a:prstDash val="solid"/>
              <a:round/>
              <a:headEnd type="none" w="med" len="med"/>
              <a:tailEnd type="none" w="med" len="med"/>
            </a:ln>
            <a:effectLst/>
          </p:spPr>
        </p:cxnSp>
      </p:grpSp>
    </p:spTree>
    <p:extLst>
      <p:ext uri="{BB962C8B-B14F-4D97-AF65-F5344CB8AC3E}">
        <p14:creationId xmlns:p14="http://schemas.microsoft.com/office/powerpoint/2010/main" val="25565375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LHC-b: </a:t>
            </a:r>
            <a:r>
              <a:rPr lang="en-US" dirty="0" smtClean="0"/>
              <a:t>possible RICH design concepts</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27</a:t>
            </a:fld>
            <a:endParaRPr lang="en-US" altLang="ja-JP"/>
          </a:p>
        </p:txBody>
      </p:sp>
      <p:pic>
        <p:nvPicPr>
          <p:cNvPr id="6" name="Picture 5" descr="rich1-2d.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 y="2273300"/>
            <a:ext cx="3657600" cy="4445000"/>
          </a:xfrm>
          <a:prstGeom prst="rect">
            <a:avLst/>
          </a:prstGeom>
        </p:spPr>
      </p:pic>
      <p:pic>
        <p:nvPicPr>
          <p:cNvPr id="7" name="Picture 6" descr="rich2_schematic.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51400" y="1739901"/>
            <a:ext cx="3499485" cy="5078095"/>
          </a:xfrm>
          <a:prstGeom prst="rect">
            <a:avLst/>
          </a:prstGeom>
        </p:spPr>
      </p:pic>
      <p:sp>
        <p:nvSpPr>
          <p:cNvPr id="9" name="TextBox 8"/>
          <p:cNvSpPr txBox="1"/>
          <p:nvPr/>
        </p:nvSpPr>
        <p:spPr>
          <a:xfrm>
            <a:off x="1638300" y="673100"/>
            <a:ext cx="7138305" cy="1661993"/>
          </a:xfrm>
          <a:prstGeom prst="rect">
            <a:avLst/>
          </a:prstGeom>
          <a:noFill/>
        </p:spPr>
        <p:txBody>
          <a:bodyPr wrap="none" rtlCol="0">
            <a:spAutoFit/>
          </a:bodyPr>
          <a:lstStyle/>
          <a:p>
            <a:r>
              <a:rPr lang="en-US" dirty="0" smtClean="0">
                <a:solidFill>
                  <a:srgbClr val="0000FF"/>
                </a:solidFill>
              </a:rPr>
              <a:t>RICH-1 (modern HERMES RICH)    RICH-2</a:t>
            </a:r>
          </a:p>
          <a:p>
            <a:r>
              <a:rPr lang="en-US" dirty="0" smtClean="0"/>
              <a:t>2&lt;p&lt;60 </a:t>
            </a:r>
            <a:r>
              <a:rPr lang="en-US" dirty="0" err="1" smtClean="0"/>
              <a:t>GeV</a:t>
            </a:r>
            <a:r>
              <a:rPr lang="en-US" dirty="0" smtClean="0"/>
              <a:t>                           17&lt;p&lt;100 </a:t>
            </a:r>
            <a:r>
              <a:rPr lang="en-US" dirty="0" err="1" smtClean="0"/>
              <a:t>GeV</a:t>
            </a:r>
            <a:endParaRPr lang="en-US" dirty="0" smtClean="0"/>
          </a:p>
          <a:p>
            <a:r>
              <a:rPr lang="en-US" dirty="0" smtClean="0"/>
              <a:t>25-300 </a:t>
            </a:r>
            <a:r>
              <a:rPr lang="en-US" dirty="0" err="1" smtClean="0"/>
              <a:t>mrad</a:t>
            </a:r>
            <a:r>
              <a:rPr lang="en-US" dirty="0" smtClean="0"/>
              <a:t>                          10-120 </a:t>
            </a:r>
            <a:r>
              <a:rPr lang="en-US" dirty="0" err="1" smtClean="0"/>
              <a:t>mrad</a:t>
            </a:r>
            <a:endParaRPr lang="en-US" dirty="0" smtClean="0"/>
          </a:p>
          <a:p>
            <a:r>
              <a:rPr lang="en-US" dirty="0" smtClean="0"/>
              <a:t>5cm Aerogel (n=1.030)                ~200 cm CF</a:t>
            </a:r>
            <a:r>
              <a:rPr lang="en-US" baseline="-25000" dirty="0" smtClean="0"/>
              <a:t>4</a:t>
            </a:r>
            <a:r>
              <a:rPr lang="en-US" dirty="0" smtClean="0"/>
              <a:t> (n=1.0005)</a:t>
            </a:r>
            <a:endParaRPr lang="en-US" dirty="0"/>
          </a:p>
          <a:p>
            <a:r>
              <a:rPr lang="en-US" dirty="0" smtClean="0"/>
              <a:t>85 cm C</a:t>
            </a:r>
            <a:r>
              <a:rPr lang="en-US" baseline="-25000" dirty="0" smtClean="0"/>
              <a:t>4</a:t>
            </a:r>
            <a:r>
              <a:rPr lang="en-US" dirty="0" smtClean="0"/>
              <a:t>F</a:t>
            </a:r>
            <a:r>
              <a:rPr lang="en-US" baseline="-25000" dirty="0" smtClean="0"/>
              <a:t>10 </a:t>
            </a:r>
            <a:r>
              <a:rPr lang="en-US" dirty="0"/>
              <a:t>(n=</a:t>
            </a:r>
            <a:r>
              <a:rPr lang="en-US" dirty="0" smtClean="0"/>
              <a:t>1.0014)</a:t>
            </a:r>
            <a:endParaRPr lang="en-US" dirty="0"/>
          </a:p>
          <a:p>
            <a:endParaRPr lang="en-US" baseline="-25000" dirty="0"/>
          </a:p>
        </p:txBody>
      </p:sp>
      <p:pic>
        <p:nvPicPr>
          <p:cNvPr id="11" name="Picture 10" descr="RICH1_24mar.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3400" y="2620433"/>
            <a:ext cx="4241800" cy="3930127"/>
          </a:xfrm>
          <a:prstGeom prst="rect">
            <a:avLst/>
          </a:prstGeom>
          <a:solidFill>
            <a:schemeClr val="bg1">
              <a:lumMod val="95000"/>
            </a:schemeClr>
          </a:solidFill>
        </p:spPr>
      </p:pic>
      <p:pic>
        <p:nvPicPr>
          <p:cNvPr id="10" name="Picture 9"/>
          <p:cNvPicPr>
            <a:picLocks noChangeAspect="1"/>
          </p:cNvPicPr>
          <p:nvPr/>
        </p:nvPicPr>
        <p:blipFill>
          <a:blip r:embed="rId5"/>
          <a:stretch>
            <a:fillRect/>
          </a:stretch>
        </p:blipFill>
        <p:spPr>
          <a:xfrm>
            <a:off x="0" y="914400"/>
            <a:ext cx="4025900" cy="3708400"/>
          </a:xfrm>
          <a:prstGeom prst="rect">
            <a:avLst/>
          </a:prstGeom>
        </p:spPr>
      </p:pic>
      <p:grpSp>
        <p:nvGrpSpPr>
          <p:cNvPr id="12" name="Group 11"/>
          <p:cNvGrpSpPr/>
          <p:nvPr/>
        </p:nvGrpSpPr>
        <p:grpSpPr>
          <a:xfrm>
            <a:off x="368300" y="1536700"/>
            <a:ext cx="3733800" cy="4876800"/>
            <a:chOff x="685800" y="1536700"/>
            <a:chExt cx="3733800" cy="4876800"/>
          </a:xfrm>
        </p:grpSpPr>
        <p:pic>
          <p:nvPicPr>
            <p:cNvPr id="13" name="Picture 12"/>
            <p:cNvPicPr>
              <a:picLocks noChangeAspect="1"/>
            </p:cNvPicPr>
            <p:nvPr/>
          </p:nvPicPr>
          <p:blipFill rotWithShape="1">
            <a:blip r:embed="rId6"/>
            <a:srcRect r="49744"/>
            <a:stretch/>
          </p:blipFill>
          <p:spPr>
            <a:xfrm>
              <a:off x="685800" y="1536700"/>
              <a:ext cx="3733800" cy="4876800"/>
            </a:xfrm>
            <a:prstGeom prst="rect">
              <a:avLst/>
            </a:prstGeom>
          </p:spPr>
        </p:pic>
        <p:sp>
          <p:nvSpPr>
            <p:cNvPr id="14" name="TextBox 13"/>
            <p:cNvSpPr txBox="1"/>
            <p:nvPr/>
          </p:nvSpPr>
          <p:spPr>
            <a:xfrm>
              <a:off x="1739900" y="3606800"/>
              <a:ext cx="2495470" cy="646331"/>
            </a:xfrm>
            <a:prstGeom prst="rect">
              <a:avLst/>
            </a:prstGeom>
            <a:noFill/>
          </p:spPr>
          <p:txBody>
            <a:bodyPr wrap="none" rtlCol="0">
              <a:spAutoFit/>
            </a:bodyPr>
            <a:lstStyle/>
            <a:p>
              <a:r>
                <a:rPr lang="en-US" dirty="0" smtClean="0"/>
                <a:t>LHC-b </a:t>
              </a:r>
            </a:p>
            <a:p>
              <a:r>
                <a:rPr lang="en-US" dirty="0" smtClean="0"/>
                <a:t>momentum resolution</a:t>
              </a:r>
              <a:endParaRPr lang="en-US" dirty="0"/>
            </a:p>
          </p:txBody>
        </p:sp>
      </p:grpSp>
    </p:spTree>
    <p:extLst>
      <p:ext uri="{BB962C8B-B14F-4D97-AF65-F5344CB8AC3E}">
        <p14:creationId xmlns:p14="http://schemas.microsoft.com/office/powerpoint/2010/main" val="39021075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blinds(horizontal)">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blinds(horizontal)">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Cerenkov and momentum resolution</a:t>
            </a:r>
            <a:endParaRPr lang="en-US" dirty="0"/>
          </a:p>
        </p:txBody>
      </p:sp>
      <p:sp>
        <p:nvSpPr>
          <p:cNvPr id="3" name="Footer Placeholder 2"/>
          <p:cNvSpPr>
            <a:spLocks noGrp="1"/>
          </p:cNvSpPr>
          <p:nvPr>
            <p:ph type="ftr" sz="quarter" idx="11"/>
          </p:nvPr>
        </p:nvSpPr>
        <p:spPr/>
        <p:txBody>
          <a:bodyPr/>
          <a:lstStyle/>
          <a:p>
            <a:r>
              <a:rPr lang="en-US" smtClean="0"/>
              <a:t>DIS-2013, Marseille</a:t>
            </a:r>
            <a:endParaRPr lang="en-US"/>
          </a:p>
        </p:txBody>
      </p:sp>
      <p:sp>
        <p:nvSpPr>
          <p:cNvPr id="4" name="Slide Number Placeholder 3"/>
          <p:cNvSpPr>
            <a:spLocks noGrp="1"/>
          </p:cNvSpPr>
          <p:nvPr>
            <p:ph type="sldNum" sz="quarter" idx="12"/>
          </p:nvPr>
        </p:nvSpPr>
        <p:spPr/>
        <p:txBody>
          <a:bodyPr/>
          <a:lstStyle/>
          <a:p>
            <a:fld id="{74E37A68-6CDC-BF4C-A518-F2B8A7ADE480}" type="slidenum">
              <a:rPr lang="en-US" smtClean="0"/>
              <a:pPr/>
              <a:t>28</a:t>
            </a:fld>
            <a:endParaRPr lang="en-US"/>
          </a:p>
        </p:txBody>
      </p:sp>
      <p:grpSp>
        <p:nvGrpSpPr>
          <p:cNvPr id="7" name="Group 6"/>
          <p:cNvGrpSpPr/>
          <p:nvPr/>
        </p:nvGrpSpPr>
        <p:grpSpPr>
          <a:xfrm>
            <a:off x="60035" y="856673"/>
            <a:ext cx="2857500" cy="2762250"/>
            <a:chOff x="102620" y="856673"/>
            <a:chExt cx="2857500" cy="2762250"/>
          </a:xfrm>
        </p:grpSpPr>
        <p:pic>
          <p:nvPicPr>
            <p:cNvPr id="5" name="Picture 4"/>
            <p:cNvPicPr>
              <a:picLocks noChangeAspect="1"/>
            </p:cNvPicPr>
            <p:nvPr/>
          </p:nvPicPr>
          <p:blipFill>
            <a:blip r:embed="rId2"/>
            <a:stretch>
              <a:fillRect/>
            </a:stretch>
          </p:blipFill>
          <p:spPr>
            <a:xfrm>
              <a:off x="102620" y="856673"/>
              <a:ext cx="2857500" cy="2762250"/>
            </a:xfrm>
            <a:prstGeom prst="rect">
              <a:avLst/>
            </a:prstGeom>
          </p:spPr>
        </p:pic>
        <p:sp>
          <p:nvSpPr>
            <p:cNvPr id="6" name="TextBox 5"/>
            <p:cNvSpPr txBox="1"/>
            <p:nvPr/>
          </p:nvSpPr>
          <p:spPr>
            <a:xfrm>
              <a:off x="409631" y="1136764"/>
              <a:ext cx="1111101" cy="307777"/>
            </a:xfrm>
            <a:prstGeom prst="rect">
              <a:avLst/>
            </a:prstGeom>
            <a:noFill/>
          </p:spPr>
          <p:txBody>
            <a:bodyPr wrap="none" rtlCol="0">
              <a:spAutoFit/>
            </a:bodyPr>
            <a:lstStyle/>
            <a:p>
              <a:r>
                <a:rPr lang="en-US" sz="1400" b="1" dirty="0" err="1">
                  <a:latin typeface="Symbol" charset="2"/>
                  <a:cs typeface="Symbol" charset="2"/>
                </a:rPr>
                <a:t>d</a:t>
              </a:r>
              <a:r>
                <a:rPr lang="en-US" sz="1400" b="1" dirty="0" err="1" smtClean="0"/>
                <a:t>p</a:t>
              </a:r>
              <a:r>
                <a:rPr lang="en-US" sz="1400" b="1" dirty="0" smtClean="0"/>
                <a:t>/p&lt;0.1%</a:t>
              </a:r>
              <a:endParaRPr lang="en-US" sz="1400" b="1" dirty="0"/>
            </a:p>
          </p:txBody>
        </p:sp>
      </p:grpSp>
      <p:pic>
        <p:nvPicPr>
          <p:cNvPr id="8" name="Picture 7"/>
          <p:cNvPicPr>
            <a:picLocks noChangeAspect="1"/>
          </p:cNvPicPr>
          <p:nvPr/>
        </p:nvPicPr>
        <p:blipFill>
          <a:blip r:embed="rId3"/>
          <a:stretch>
            <a:fillRect/>
          </a:stretch>
        </p:blipFill>
        <p:spPr>
          <a:xfrm>
            <a:off x="3146425" y="856673"/>
            <a:ext cx="2851150" cy="2768600"/>
          </a:xfrm>
          <a:prstGeom prst="rect">
            <a:avLst/>
          </a:prstGeom>
        </p:spPr>
      </p:pic>
      <p:sp>
        <p:nvSpPr>
          <p:cNvPr id="9" name="TextBox 8"/>
          <p:cNvSpPr txBox="1"/>
          <p:nvPr/>
        </p:nvSpPr>
        <p:spPr>
          <a:xfrm>
            <a:off x="3474875" y="1072150"/>
            <a:ext cx="1188947" cy="307777"/>
          </a:xfrm>
          <a:prstGeom prst="rect">
            <a:avLst/>
          </a:prstGeom>
          <a:noFill/>
        </p:spPr>
        <p:txBody>
          <a:bodyPr wrap="none" rtlCol="0">
            <a:spAutoFit/>
          </a:bodyPr>
          <a:lstStyle/>
          <a:p>
            <a:r>
              <a:rPr lang="en-US" sz="1400" b="1" dirty="0" err="1">
                <a:solidFill>
                  <a:srgbClr val="000000"/>
                </a:solidFill>
                <a:latin typeface="Symbol" charset="2"/>
                <a:cs typeface="Symbol" charset="2"/>
              </a:rPr>
              <a:t>d</a:t>
            </a:r>
            <a:r>
              <a:rPr lang="en-US" sz="1400" b="1" dirty="0" err="1" smtClean="0">
                <a:solidFill>
                  <a:srgbClr val="000000"/>
                </a:solidFill>
              </a:rPr>
              <a:t>p</a:t>
            </a:r>
            <a:r>
              <a:rPr lang="en-US" sz="1400" b="1" dirty="0" smtClean="0">
                <a:solidFill>
                  <a:srgbClr val="000000"/>
                </a:solidFill>
              </a:rPr>
              <a:t>/p&lt; 1.0%</a:t>
            </a:r>
            <a:endParaRPr lang="en-US" sz="1400" b="1" dirty="0">
              <a:solidFill>
                <a:srgbClr val="000000"/>
              </a:solidFill>
            </a:endParaRPr>
          </a:p>
        </p:txBody>
      </p:sp>
      <p:pic>
        <p:nvPicPr>
          <p:cNvPr id="10" name="Picture 9"/>
          <p:cNvPicPr>
            <a:picLocks noChangeAspect="1"/>
          </p:cNvPicPr>
          <p:nvPr/>
        </p:nvPicPr>
        <p:blipFill>
          <a:blip r:embed="rId4"/>
          <a:stretch>
            <a:fillRect/>
          </a:stretch>
        </p:blipFill>
        <p:spPr>
          <a:xfrm>
            <a:off x="6176241" y="882073"/>
            <a:ext cx="2787650" cy="2743200"/>
          </a:xfrm>
          <a:prstGeom prst="rect">
            <a:avLst/>
          </a:prstGeom>
        </p:spPr>
      </p:pic>
      <p:sp>
        <p:nvSpPr>
          <p:cNvPr id="11" name="TextBox 10"/>
          <p:cNvSpPr txBox="1"/>
          <p:nvPr/>
        </p:nvSpPr>
        <p:spPr>
          <a:xfrm>
            <a:off x="6412925" y="1100595"/>
            <a:ext cx="1188947" cy="307777"/>
          </a:xfrm>
          <a:prstGeom prst="rect">
            <a:avLst/>
          </a:prstGeom>
          <a:noFill/>
        </p:spPr>
        <p:txBody>
          <a:bodyPr wrap="none" rtlCol="0">
            <a:spAutoFit/>
          </a:bodyPr>
          <a:lstStyle/>
          <a:p>
            <a:r>
              <a:rPr lang="en-US" sz="1400" b="1" dirty="0" err="1">
                <a:solidFill>
                  <a:srgbClr val="000000"/>
                </a:solidFill>
                <a:latin typeface="Symbol" charset="2"/>
                <a:cs typeface="Symbol" charset="2"/>
              </a:rPr>
              <a:t>d</a:t>
            </a:r>
            <a:r>
              <a:rPr lang="en-US" sz="1400" b="1" dirty="0" err="1" smtClean="0">
                <a:solidFill>
                  <a:srgbClr val="000000"/>
                </a:solidFill>
              </a:rPr>
              <a:t>p</a:t>
            </a:r>
            <a:r>
              <a:rPr lang="en-US" sz="1400" b="1" dirty="0" smtClean="0">
                <a:solidFill>
                  <a:srgbClr val="000000"/>
                </a:solidFill>
              </a:rPr>
              <a:t>/p&lt; 3.0%</a:t>
            </a:r>
            <a:endParaRPr lang="en-US" sz="1400" b="1" dirty="0">
              <a:solidFill>
                <a:srgbClr val="000000"/>
              </a:solidFill>
            </a:endParaRPr>
          </a:p>
        </p:txBody>
      </p:sp>
      <p:sp>
        <p:nvSpPr>
          <p:cNvPr id="12" name="TextBox 11"/>
          <p:cNvSpPr txBox="1"/>
          <p:nvPr/>
        </p:nvSpPr>
        <p:spPr>
          <a:xfrm>
            <a:off x="565730" y="2863285"/>
            <a:ext cx="311353" cy="369332"/>
          </a:xfrm>
          <a:prstGeom prst="rect">
            <a:avLst/>
          </a:prstGeom>
          <a:noFill/>
        </p:spPr>
        <p:txBody>
          <a:bodyPr wrap="none" rtlCol="0">
            <a:spAutoFit/>
          </a:bodyPr>
          <a:lstStyle/>
          <a:p>
            <a:r>
              <a:rPr lang="en-US" b="1" dirty="0" smtClean="0">
                <a:solidFill>
                  <a:srgbClr val="FF0000"/>
                </a:solidFill>
                <a:latin typeface="Symbol" charset="2"/>
                <a:cs typeface="Symbol" charset="2"/>
              </a:rPr>
              <a:t>p</a:t>
            </a:r>
            <a:endParaRPr lang="en-US" b="1" dirty="0">
              <a:solidFill>
                <a:srgbClr val="FF0000"/>
              </a:solidFill>
              <a:latin typeface="Symbol" charset="2"/>
              <a:cs typeface="Symbol" charset="2"/>
            </a:endParaRPr>
          </a:p>
        </p:txBody>
      </p:sp>
      <p:sp>
        <p:nvSpPr>
          <p:cNvPr id="13" name="TextBox 12"/>
          <p:cNvSpPr txBox="1"/>
          <p:nvPr/>
        </p:nvSpPr>
        <p:spPr>
          <a:xfrm>
            <a:off x="1161842" y="2863285"/>
            <a:ext cx="364202" cy="369332"/>
          </a:xfrm>
          <a:prstGeom prst="rect">
            <a:avLst/>
          </a:prstGeom>
          <a:noFill/>
        </p:spPr>
        <p:txBody>
          <a:bodyPr wrap="none" rtlCol="0">
            <a:spAutoFit/>
          </a:bodyPr>
          <a:lstStyle/>
          <a:p>
            <a:r>
              <a:rPr lang="en-US" b="1" dirty="0">
                <a:solidFill>
                  <a:srgbClr val="0000FF"/>
                </a:solidFill>
                <a:latin typeface="Symbol" charset="2"/>
                <a:cs typeface="Symbol" charset="2"/>
              </a:rPr>
              <a:t>K</a:t>
            </a:r>
          </a:p>
        </p:txBody>
      </p:sp>
      <p:sp>
        <p:nvSpPr>
          <p:cNvPr id="14" name="TextBox 13"/>
          <p:cNvSpPr txBox="1"/>
          <p:nvPr/>
        </p:nvSpPr>
        <p:spPr>
          <a:xfrm>
            <a:off x="1817260" y="2863285"/>
            <a:ext cx="312906" cy="369332"/>
          </a:xfrm>
          <a:prstGeom prst="rect">
            <a:avLst/>
          </a:prstGeom>
          <a:noFill/>
        </p:spPr>
        <p:txBody>
          <a:bodyPr wrap="none" rtlCol="0">
            <a:spAutoFit/>
          </a:bodyPr>
          <a:lstStyle/>
          <a:p>
            <a:r>
              <a:rPr lang="en-US" b="1" dirty="0">
                <a:solidFill>
                  <a:srgbClr val="FFCC66"/>
                </a:solidFill>
                <a:latin typeface="Comic Sans MS"/>
                <a:cs typeface="Comic Sans MS"/>
              </a:rPr>
              <a:t>p</a:t>
            </a:r>
          </a:p>
        </p:txBody>
      </p:sp>
      <p:sp>
        <p:nvSpPr>
          <p:cNvPr id="17" name="Date Placeholder 16"/>
          <p:cNvSpPr>
            <a:spLocks noGrp="1"/>
          </p:cNvSpPr>
          <p:nvPr>
            <p:ph type="dt" sz="half" idx="10"/>
          </p:nvPr>
        </p:nvSpPr>
        <p:spPr/>
        <p:txBody>
          <a:bodyPr/>
          <a:lstStyle/>
          <a:p>
            <a:r>
              <a:rPr lang="en-US" altLang="ja-JP" smtClean="0"/>
              <a:t>E.C. Aschenauer</a:t>
            </a:r>
            <a:endParaRPr lang="en-US" altLang="ja-JP"/>
          </a:p>
        </p:txBody>
      </p:sp>
      <p:sp>
        <p:nvSpPr>
          <p:cNvPr id="18" name="TextBox 17"/>
          <p:cNvSpPr txBox="1"/>
          <p:nvPr/>
        </p:nvSpPr>
        <p:spPr>
          <a:xfrm>
            <a:off x="287867" y="3750728"/>
            <a:ext cx="8315097" cy="584776"/>
          </a:xfrm>
          <a:prstGeom prst="rect">
            <a:avLst/>
          </a:prstGeom>
          <a:noFill/>
        </p:spPr>
        <p:txBody>
          <a:bodyPr wrap="none" rtlCol="0">
            <a:spAutoFit/>
          </a:bodyPr>
          <a:lstStyle/>
          <a:p>
            <a:pPr marL="285750" indent="-285750">
              <a:buClr>
                <a:srgbClr val="0000FF"/>
              </a:buClr>
              <a:buFont typeface="Wingdings" charset="2"/>
              <a:buChar char="q"/>
            </a:pPr>
            <a:r>
              <a:rPr lang="en-US" sz="1600" dirty="0" smtClean="0"/>
              <a:t>resolution due to photon detector is not included in this simulation</a:t>
            </a:r>
          </a:p>
          <a:p>
            <a:pPr marL="285750" indent="-285750">
              <a:buClr>
                <a:srgbClr val="0000FF"/>
              </a:buClr>
              <a:buFont typeface="Wingdings" charset="2"/>
              <a:buChar char="q"/>
            </a:pPr>
            <a:r>
              <a:rPr lang="en-US" sz="1600" dirty="0" smtClean="0"/>
              <a:t>momentum resolution absolutely critical for good </a:t>
            </a:r>
            <a:r>
              <a:rPr lang="en-US" sz="1600" dirty="0" smtClean="0">
                <a:solidFill>
                  <a:srgbClr val="FF0000"/>
                </a:solidFill>
                <a:latin typeface="Symbol" charset="2"/>
                <a:cs typeface="Symbol" charset="2"/>
              </a:rPr>
              <a:t>p</a:t>
            </a:r>
            <a:r>
              <a:rPr lang="en-US" sz="1600" dirty="0" smtClean="0"/>
              <a:t>, </a:t>
            </a:r>
            <a:r>
              <a:rPr lang="en-US" sz="1600" dirty="0" smtClean="0">
                <a:solidFill>
                  <a:srgbClr val="0000FF"/>
                </a:solidFill>
              </a:rPr>
              <a:t>K</a:t>
            </a:r>
            <a:r>
              <a:rPr lang="en-US" sz="1600" dirty="0" smtClean="0"/>
              <a:t>, </a:t>
            </a:r>
            <a:r>
              <a:rPr lang="en-US" sz="1600" dirty="0" smtClean="0">
                <a:solidFill>
                  <a:srgbClr val="FFCC66"/>
                </a:solidFill>
              </a:rPr>
              <a:t>p</a:t>
            </a:r>
            <a:r>
              <a:rPr lang="en-US" sz="1600" dirty="0" smtClean="0"/>
              <a:t> separation</a:t>
            </a:r>
            <a:r>
              <a:rPr lang="en-US" sz="1600" dirty="0"/>
              <a:t> </a:t>
            </a:r>
            <a:r>
              <a:rPr lang="en-US" sz="1600" dirty="0" smtClean="0"/>
              <a:t>at |</a:t>
            </a:r>
            <a:r>
              <a:rPr lang="en-US" sz="1600" dirty="0" smtClean="0">
                <a:latin typeface="Symbol" charset="2"/>
                <a:cs typeface="Symbol" charset="2"/>
              </a:rPr>
              <a:t>h</a:t>
            </a:r>
            <a:r>
              <a:rPr lang="en-US" sz="1600" dirty="0" smtClean="0"/>
              <a:t>| &gt; 1</a:t>
            </a:r>
          </a:p>
        </p:txBody>
      </p:sp>
    </p:spTree>
    <p:extLst>
      <p:ext uri="{BB962C8B-B14F-4D97-AF65-F5344CB8AC3E}">
        <p14:creationId xmlns:p14="http://schemas.microsoft.com/office/powerpoint/2010/main" val="235415358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Magnet Design</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29</a:t>
            </a:fld>
            <a:endParaRPr lang="en-US" altLang="ja-JP"/>
          </a:p>
        </p:txBody>
      </p:sp>
      <p:sp>
        <p:nvSpPr>
          <p:cNvPr id="6" name="TextBox 5"/>
          <p:cNvSpPr txBox="1"/>
          <p:nvPr/>
        </p:nvSpPr>
        <p:spPr>
          <a:xfrm>
            <a:off x="152400" y="825500"/>
            <a:ext cx="7963087" cy="923330"/>
          </a:xfrm>
          <a:prstGeom prst="rect">
            <a:avLst/>
          </a:prstGeom>
          <a:noFill/>
        </p:spPr>
        <p:txBody>
          <a:bodyPr wrap="none" rtlCol="0">
            <a:spAutoFit/>
          </a:bodyPr>
          <a:lstStyle/>
          <a:p>
            <a:r>
              <a:rPr lang="en-US" dirty="0" smtClean="0">
                <a:solidFill>
                  <a:srgbClr val="0000FF"/>
                </a:solidFill>
              </a:rPr>
              <a:t>Philosophy</a:t>
            </a:r>
            <a:r>
              <a:rPr lang="en-US" dirty="0" smtClean="0"/>
              <a:t>: </a:t>
            </a:r>
          </a:p>
          <a:p>
            <a:r>
              <a:rPr lang="en-US" dirty="0" smtClean="0"/>
              <a:t>Increase radial bending to get more momentum resolution at </a:t>
            </a:r>
            <a:r>
              <a:rPr lang="en-US" dirty="0" smtClean="0">
                <a:latin typeface="Symbol" charset="2"/>
                <a:cs typeface="Symbol" charset="2"/>
              </a:rPr>
              <a:t>h</a:t>
            </a:r>
            <a:r>
              <a:rPr lang="en-US" dirty="0" smtClean="0"/>
              <a:t> &gt; 2.5</a:t>
            </a:r>
          </a:p>
          <a:p>
            <a:r>
              <a:rPr lang="en-US" dirty="0" smtClean="0"/>
              <a:t>one design investigated</a:t>
            </a:r>
            <a:endParaRPr lang="en-US" dirty="0"/>
          </a:p>
        </p:txBody>
      </p:sp>
      <p:pic>
        <p:nvPicPr>
          <p:cNvPr id="7" name="Picture 6" descr="Macintosh HD:Users:Rick:Desktop:MultiRingSol_wAxes.jpg"/>
          <p:cNvPicPr/>
          <p:nvPr/>
        </p:nvPicPr>
        <p:blipFill>
          <a:blip r:embed="rId2">
            <a:extLst>
              <a:ext uri="{28A0092B-C50C-407E-A947-70E740481C1C}">
                <a14:useLocalDpi xmlns:a14="http://schemas.microsoft.com/office/drawing/2010/main" val="0"/>
              </a:ext>
            </a:extLst>
          </a:blip>
          <a:srcRect/>
          <a:stretch>
            <a:fillRect/>
          </a:stretch>
        </p:blipFill>
        <p:spPr bwMode="auto">
          <a:xfrm>
            <a:off x="203835" y="1898967"/>
            <a:ext cx="4037330" cy="3009265"/>
          </a:xfrm>
          <a:prstGeom prst="rect">
            <a:avLst/>
          </a:prstGeom>
          <a:noFill/>
          <a:ln>
            <a:solidFill>
              <a:schemeClr val="tx1"/>
            </a:solidFill>
          </a:ln>
        </p:spPr>
      </p:pic>
      <p:sp>
        <p:nvSpPr>
          <p:cNvPr id="8" name="Text Box 3"/>
          <p:cNvSpPr txBox="1"/>
          <p:nvPr/>
        </p:nvSpPr>
        <p:spPr>
          <a:xfrm>
            <a:off x="228918" y="4855210"/>
            <a:ext cx="4000182" cy="1748790"/>
          </a:xfrm>
          <a:prstGeom prst="rect">
            <a:avLst/>
          </a:prstGeom>
          <a:solidFill>
            <a:schemeClr val="bg1">
              <a:lumMod val="85000"/>
            </a:schemeClr>
          </a:solidFill>
          <a:ln>
            <a:solidFill>
              <a:schemeClr val="tx1"/>
            </a:solidFill>
          </a:ln>
          <a:effectLst/>
          <a:extLst>
            <a:ext uri="{C572A759-6A51-4108-AA02-DFA0A04FC94B}">
              <ma14:wrappingTextBoxFlag xmlns:ma14="http://schemas.microsoft.com/office/mac/drawingml/2011/main"/>
            </a:ext>
          </a:ex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spcBef>
                <a:spcPts val="0"/>
              </a:spcBef>
              <a:spcAft>
                <a:spcPts val="0"/>
              </a:spcAft>
            </a:pPr>
            <a:r>
              <a:rPr lang="en-US" sz="1000" b="1" dirty="0">
                <a:effectLst/>
                <a:latin typeface="Calibri"/>
                <a:ea typeface="ＭＳ 明朝"/>
                <a:cs typeface="Times New Roman"/>
              </a:rPr>
              <a:t>Fig. 1</a:t>
            </a:r>
            <a:r>
              <a:rPr lang="en-US" sz="1000" dirty="0">
                <a:effectLst/>
                <a:latin typeface="Calibri"/>
                <a:ea typeface="ＭＳ 明朝"/>
                <a:cs typeface="Times New Roman"/>
              </a:rPr>
              <a:t> – The MRS design is comprised of five solenoid pairs. The inner pair (red colored, along y-axis) is labeled as P1, with the last pair, P5, at z=</a:t>
            </a:r>
            <a:r>
              <a:rPr lang="en-US" sz="1200" dirty="0">
                <a:solidFill>
                  <a:srgbClr val="000000"/>
                </a:solidFill>
                <a:effectLst/>
                <a:latin typeface="Calibri"/>
                <a:ea typeface="ＭＳ ゴシック"/>
                <a:cs typeface="Times New Roman"/>
              </a:rPr>
              <a:t>± </a:t>
            </a:r>
            <a:r>
              <a:rPr lang="en-US" sz="1000" dirty="0">
                <a:effectLst/>
                <a:latin typeface="Calibri"/>
                <a:ea typeface="ＭＳ 明朝"/>
                <a:cs typeface="Times New Roman"/>
              </a:rPr>
              <a:t>1200 mm.  </a:t>
            </a:r>
            <a:endParaRPr lang="en-US" sz="1200" dirty="0">
              <a:effectLst/>
              <a:ea typeface="ＭＳ 明朝"/>
              <a:cs typeface="Times New Roman"/>
            </a:endParaRPr>
          </a:p>
          <a:p>
            <a:pPr marL="0" marR="0">
              <a:spcBef>
                <a:spcPts val="0"/>
              </a:spcBef>
              <a:spcAft>
                <a:spcPts val="0"/>
              </a:spcAft>
            </a:pPr>
            <a:r>
              <a:rPr lang="en-US" sz="1000" dirty="0">
                <a:effectLst/>
                <a:latin typeface="Calibri"/>
                <a:ea typeface="ＭＳ 明朝"/>
                <a:cs typeface="Times New Roman"/>
              </a:rPr>
              <a:t>Total Length –  2.4 </a:t>
            </a:r>
            <a:r>
              <a:rPr lang="en-US" sz="1000" dirty="0" smtClean="0">
                <a:effectLst/>
                <a:latin typeface="Calibri"/>
                <a:ea typeface="ＭＳ 明朝"/>
                <a:cs typeface="Times New Roman"/>
              </a:rPr>
              <a:t>m</a:t>
            </a:r>
            <a:r>
              <a:rPr lang="en-US" sz="1200" dirty="0">
                <a:effectLst/>
                <a:ea typeface="ＭＳ 明朝"/>
                <a:cs typeface="Times New Roman"/>
              </a:rPr>
              <a:t> </a:t>
            </a:r>
            <a:r>
              <a:rPr lang="en-US" sz="1200" dirty="0" smtClean="0">
                <a:effectLst/>
                <a:ea typeface="ＭＳ 明朝"/>
                <a:cs typeface="Times New Roman"/>
              </a:rPr>
              <a:t>   </a:t>
            </a:r>
            <a:r>
              <a:rPr lang="en-US" sz="1000" dirty="0" smtClean="0">
                <a:effectLst/>
                <a:latin typeface="Calibri"/>
                <a:ea typeface="ＭＳ 明朝"/>
                <a:cs typeface="Times New Roman"/>
              </a:rPr>
              <a:t>Inner </a:t>
            </a:r>
            <a:r>
              <a:rPr lang="en-US" sz="1000" dirty="0">
                <a:effectLst/>
                <a:latin typeface="Calibri"/>
                <a:ea typeface="ＭＳ 明朝"/>
                <a:cs typeface="Times New Roman"/>
              </a:rPr>
              <a:t>Radius –  1.0 </a:t>
            </a:r>
            <a:r>
              <a:rPr lang="en-US" sz="1000" dirty="0" smtClean="0">
                <a:effectLst/>
                <a:latin typeface="Calibri"/>
                <a:ea typeface="ＭＳ 明朝"/>
                <a:cs typeface="Times New Roman"/>
              </a:rPr>
              <a:t>m</a:t>
            </a:r>
            <a:r>
              <a:rPr lang="en-US" sz="1200" dirty="0">
                <a:effectLst/>
                <a:ea typeface="ＭＳ 明朝"/>
                <a:cs typeface="Times New Roman"/>
              </a:rPr>
              <a:t> </a:t>
            </a:r>
            <a:r>
              <a:rPr lang="en-US" sz="1200" dirty="0" smtClean="0">
                <a:effectLst/>
                <a:ea typeface="ＭＳ 明朝"/>
                <a:cs typeface="Times New Roman"/>
              </a:rPr>
              <a:t>  </a:t>
            </a:r>
            <a:r>
              <a:rPr lang="en-US" sz="1000" dirty="0" smtClean="0">
                <a:effectLst/>
                <a:latin typeface="Calibri"/>
                <a:ea typeface="ＭＳ 明朝"/>
                <a:cs typeface="Times New Roman"/>
              </a:rPr>
              <a:t>Outer </a:t>
            </a:r>
            <a:r>
              <a:rPr lang="en-US" sz="1000" dirty="0">
                <a:effectLst/>
                <a:latin typeface="Calibri"/>
                <a:ea typeface="ＭＳ 明朝"/>
                <a:cs typeface="Times New Roman"/>
              </a:rPr>
              <a:t>Radius – 1.1 </a:t>
            </a:r>
            <a:r>
              <a:rPr lang="en-US" sz="1000" dirty="0" smtClean="0">
                <a:effectLst/>
                <a:latin typeface="Calibri"/>
                <a:ea typeface="ＭＳ 明朝"/>
                <a:cs typeface="Times New Roman"/>
              </a:rPr>
              <a:t>m</a:t>
            </a:r>
            <a:endParaRPr lang="en-US" sz="1200" dirty="0">
              <a:effectLst/>
              <a:ea typeface="ＭＳ 明朝"/>
              <a:cs typeface="Times New Roman"/>
            </a:endParaRPr>
          </a:p>
          <a:p>
            <a:pPr marL="0" marR="0">
              <a:spcBef>
                <a:spcPts val="0"/>
              </a:spcBef>
              <a:spcAft>
                <a:spcPts val="0"/>
              </a:spcAft>
            </a:pPr>
            <a:endParaRPr lang="en-US" sz="1000" dirty="0" smtClean="0">
              <a:effectLst/>
              <a:latin typeface="Calibri"/>
              <a:ea typeface="ＭＳ 明朝"/>
              <a:cs typeface="Times New Roman"/>
            </a:endParaRPr>
          </a:p>
          <a:p>
            <a:pPr marL="0" marR="0">
              <a:spcBef>
                <a:spcPts val="0"/>
              </a:spcBef>
              <a:spcAft>
                <a:spcPts val="0"/>
              </a:spcAft>
            </a:pPr>
            <a:r>
              <a:rPr lang="en-US" sz="1000" dirty="0" smtClean="0">
                <a:effectLst/>
                <a:latin typeface="Calibri"/>
                <a:ea typeface="ＭＳ 明朝"/>
                <a:cs typeface="Times New Roman"/>
              </a:rPr>
              <a:t>Central </a:t>
            </a:r>
            <a:r>
              <a:rPr lang="en-US" sz="1000" dirty="0">
                <a:effectLst/>
                <a:latin typeface="Calibri"/>
                <a:ea typeface="ＭＳ 明朝"/>
                <a:cs typeface="Times New Roman"/>
              </a:rPr>
              <a:t>B field: </a:t>
            </a:r>
            <a:endParaRPr lang="en-US" sz="1200" dirty="0">
              <a:effectLst/>
              <a:ea typeface="ＭＳ 明朝"/>
              <a:cs typeface="Times New Roman"/>
            </a:endParaRPr>
          </a:p>
          <a:p>
            <a:pPr marL="0" marR="0">
              <a:spcBef>
                <a:spcPts val="0"/>
              </a:spcBef>
              <a:spcAft>
                <a:spcPts val="0"/>
              </a:spcAft>
            </a:pPr>
            <a:r>
              <a:rPr lang="en-US" sz="1000" dirty="0" smtClean="0">
                <a:effectLst/>
                <a:latin typeface="Calibri"/>
                <a:ea typeface="ＭＳ 明朝"/>
                <a:cs typeface="Times New Roman"/>
              </a:rPr>
              <a:t>MRS</a:t>
            </a:r>
            <a:r>
              <a:rPr lang="en-US" sz="1000" dirty="0">
                <a:effectLst/>
                <a:latin typeface="Calibri"/>
                <a:ea typeface="ＭＳ 明朝"/>
                <a:cs typeface="Times New Roman"/>
              </a:rPr>
              <a:t>-B – 2.224038 T</a:t>
            </a:r>
            <a:endParaRPr lang="en-US" sz="1200" dirty="0">
              <a:effectLst/>
              <a:ea typeface="ＭＳ 明朝"/>
              <a:cs typeface="Times New Roman"/>
            </a:endParaRPr>
          </a:p>
          <a:p>
            <a:pPr marL="0" marR="0">
              <a:spcBef>
                <a:spcPts val="0"/>
              </a:spcBef>
              <a:spcAft>
                <a:spcPts val="0"/>
              </a:spcAft>
            </a:pPr>
            <a:r>
              <a:rPr lang="en-US" sz="1000" dirty="0">
                <a:effectLst/>
                <a:latin typeface="Calibri"/>
                <a:ea typeface="ＭＳ 明朝"/>
                <a:cs typeface="Times New Roman"/>
              </a:rPr>
              <a:t>Peak Radial B:</a:t>
            </a:r>
            <a:endParaRPr lang="en-US" sz="1200" dirty="0">
              <a:effectLst/>
              <a:ea typeface="ＭＳ 明朝"/>
              <a:cs typeface="Times New Roman"/>
            </a:endParaRPr>
          </a:p>
          <a:p>
            <a:pPr marL="0" marR="0">
              <a:spcBef>
                <a:spcPts val="0"/>
              </a:spcBef>
              <a:spcAft>
                <a:spcPts val="0"/>
              </a:spcAft>
            </a:pPr>
            <a:r>
              <a:rPr lang="en-US" sz="1000" dirty="0" smtClean="0">
                <a:effectLst/>
                <a:latin typeface="Calibri"/>
                <a:ea typeface="ＭＳ 明朝"/>
                <a:cs typeface="Times New Roman"/>
              </a:rPr>
              <a:t>MRS-B – 5.545705 T</a:t>
            </a:r>
            <a:endParaRPr lang="en-US" sz="1200" dirty="0" smtClean="0">
              <a:effectLst/>
              <a:ea typeface="ＭＳ 明朝"/>
              <a:cs typeface="Times New Roman"/>
            </a:endParaRPr>
          </a:p>
          <a:p>
            <a:pPr marL="0" marR="0">
              <a:spcBef>
                <a:spcPts val="0"/>
              </a:spcBef>
              <a:spcAft>
                <a:spcPts val="0"/>
              </a:spcAft>
            </a:pPr>
            <a:r>
              <a:rPr lang="en-US" sz="1000" dirty="0">
                <a:effectLst/>
                <a:latin typeface="Calibri"/>
                <a:ea typeface="ＭＳ 明朝"/>
                <a:cs typeface="Times New Roman"/>
              </a:rPr>
              <a:t> </a:t>
            </a:r>
            <a:endParaRPr lang="en-US" sz="1200" dirty="0">
              <a:effectLst/>
              <a:ea typeface="ＭＳ 明朝"/>
              <a:cs typeface="Times New Roman"/>
            </a:endParaRPr>
          </a:p>
        </p:txBody>
      </p:sp>
      <p:sp>
        <p:nvSpPr>
          <p:cNvPr id="9" name="TextBox 8"/>
          <p:cNvSpPr txBox="1"/>
          <p:nvPr/>
        </p:nvSpPr>
        <p:spPr>
          <a:xfrm>
            <a:off x="4432300" y="4445000"/>
            <a:ext cx="4751947" cy="2585323"/>
          </a:xfrm>
          <a:prstGeom prst="rect">
            <a:avLst/>
          </a:prstGeom>
          <a:noFill/>
        </p:spPr>
        <p:txBody>
          <a:bodyPr wrap="none" rtlCol="0">
            <a:spAutoFit/>
          </a:bodyPr>
          <a:lstStyle/>
          <a:p>
            <a:r>
              <a:rPr lang="en-US" dirty="0" smtClean="0"/>
              <a:t>Bending of a 10 </a:t>
            </a:r>
            <a:r>
              <a:rPr lang="en-US" dirty="0" err="1" smtClean="0"/>
              <a:t>GeV</a:t>
            </a:r>
            <a:r>
              <a:rPr lang="en-US" dirty="0" smtClean="0"/>
              <a:t> particle at 1.2m</a:t>
            </a:r>
          </a:p>
          <a:p>
            <a:r>
              <a:rPr lang="en-US" dirty="0">
                <a:latin typeface="Symbol" charset="2"/>
                <a:cs typeface="Symbol" charset="2"/>
              </a:rPr>
              <a:t>θ</a:t>
            </a:r>
            <a:r>
              <a:rPr lang="en-US" dirty="0" smtClean="0"/>
              <a:t>=2</a:t>
            </a:r>
            <a:r>
              <a:rPr lang="en-US" baseline="30000" dirty="0" smtClean="0"/>
              <a:t>o </a:t>
            </a:r>
            <a:r>
              <a:rPr lang="en-US" dirty="0" smtClean="0"/>
              <a:t>in x-z plane: 2.3mm in y-z plane</a:t>
            </a:r>
          </a:p>
          <a:p>
            <a:r>
              <a:rPr lang="en-US" dirty="0" err="1">
                <a:latin typeface="Symbol" charset="2"/>
                <a:cs typeface="Symbol" charset="2"/>
              </a:rPr>
              <a:t>θ</a:t>
            </a:r>
            <a:r>
              <a:rPr lang="en-US" dirty="0" smtClean="0"/>
              <a:t>=10</a:t>
            </a:r>
            <a:r>
              <a:rPr lang="en-US" baseline="30000" dirty="0" smtClean="0"/>
              <a:t>o </a:t>
            </a:r>
            <a:r>
              <a:rPr lang="en-US" dirty="0"/>
              <a:t>in x-z plane</a:t>
            </a:r>
            <a:r>
              <a:rPr lang="en-US" dirty="0" smtClean="0"/>
              <a:t>: 11.6mm </a:t>
            </a:r>
            <a:r>
              <a:rPr lang="en-US" dirty="0"/>
              <a:t>in y-z </a:t>
            </a:r>
            <a:r>
              <a:rPr lang="en-US" dirty="0" smtClean="0"/>
              <a:t>plane</a:t>
            </a:r>
          </a:p>
          <a:p>
            <a:endParaRPr lang="en-US" dirty="0"/>
          </a:p>
          <a:p>
            <a:r>
              <a:rPr lang="en-US" dirty="0" smtClean="0"/>
              <a:t>Std. solenoid of 3T</a:t>
            </a:r>
          </a:p>
          <a:p>
            <a:r>
              <a:rPr lang="en-US" dirty="0" err="1">
                <a:latin typeface="Symbol" charset="2"/>
                <a:cs typeface="Symbol" charset="2"/>
              </a:rPr>
              <a:t>θ</a:t>
            </a:r>
            <a:r>
              <a:rPr lang="en-US" dirty="0"/>
              <a:t>=2</a:t>
            </a:r>
            <a:r>
              <a:rPr lang="en-US" baseline="30000" dirty="0"/>
              <a:t>o </a:t>
            </a:r>
            <a:r>
              <a:rPr lang="en-US" dirty="0"/>
              <a:t>in x-z plane: </a:t>
            </a:r>
            <a:r>
              <a:rPr lang="en-US" dirty="0" smtClean="0"/>
              <a:t>1.8 mm </a:t>
            </a:r>
            <a:r>
              <a:rPr lang="en-US" dirty="0"/>
              <a:t>in y-z plane</a:t>
            </a:r>
          </a:p>
          <a:p>
            <a:r>
              <a:rPr lang="en-US" dirty="0" err="1">
                <a:latin typeface="Symbol" charset="2"/>
                <a:cs typeface="Symbol" charset="2"/>
              </a:rPr>
              <a:t>θ</a:t>
            </a:r>
            <a:r>
              <a:rPr lang="en-US" dirty="0"/>
              <a:t>=10</a:t>
            </a:r>
            <a:r>
              <a:rPr lang="en-US" baseline="30000" dirty="0"/>
              <a:t>o </a:t>
            </a:r>
            <a:r>
              <a:rPr lang="en-US" dirty="0"/>
              <a:t>in x-z plane: </a:t>
            </a:r>
            <a:r>
              <a:rPr lang="en-US" dirty="0" smtClean="0"/>
              <a:t>8 mm </a:t>
            </a:r>
            <a:r>
              <a:rPr lang="en-US" dirty="0"/>
              <a:t>in y-z plane</a:t>
            </a:r>
          </a:p>
          <a:p>
            <a:endParaRPr lang="en-US" dirty="0"/>
          </a:p>
          <a:p>
            <a:endParaRPr lang="en-US" dirty="0"/>
          </a:p>
        </p:txBody>
      </p:sp>
      <p:pic>
        <p:nvPicPr>
          <p:cNvPr id="10" name="Picture 9"/>
          <p:cNvPicPr/>
          <p:nvPr/>
        </p:nvPicPr>
        <p:blipFill rotWithShape="1">
          <a:blip r:embed="rId3">
            <a:extLst>
              <a:ext uri="{28A0092B-C50C-407E-A947-70E740481C1C}">
                <a14:useLocalDpi xmlns:a14="http://schemas.microsoft.com/office/drawing/2010/main" val="0"/>
              </a:ext>
            </a:extLst>
          </a:blip>
          <a:srcRect t="5991" b="663"/>
          <a:stretch/>
        </p:blipFill>
        <p:spPr bwMode="auto">
          <a:xfrm>
            <a:off x="4504690" y="1849755"/>
            <a:ext cx="4017010" cy="2523490"/>
          </a:xfrm>
          <a:prstGeom prst="rect">
            <a:avLst/>
          </a:prstGeom>
          <a:noFill/>
          <a:ln>
            <a:noFill/>
          </a:ln>
          <a:extLst>
            <a:ext uri="{53640926-AAD7-44d8-BBD7-CCE9431645EC}">
              <a14:shadowObscured xmlns:a14="http://schemas.microsoft.com/office/drawing/2010/main"/>
            </a:ext>
          </a:extLst>
        </p:spPr>
      </p:pic>
      <p:sp>
        <p:nvSpPr>
          <p:cNvPr id="11" name="TextBox 10"/>
          <p:cNvSpPr txBox="1"/>
          <p:nvPr/>
        </p:nvSpPr>
        <p:spPr>
          <a:xfrm>
            <a:off x="5156200" y="1790700"/>
            <a:ext cx="3276107" cy="369332"/>
          </a:xfrm>
          <a:prstGeom prst="rect">
            <a:avLst/>
          </a:prstGeom>
          <a:noFill/>
        </p:spPr>
        <p:txBody>
          <a:bodyPr wrap="none" rtlCol="0">
            <a:spAutoFit/>
          </a:bodyPr>
          <a:lstStyle/>
          <a:p>
            <a:r>
              <a:rPr lang="en-US" dirty="0" smtClean="0"/>
              <a:t>radial magnetic field in y-z</a:t>
            </a:r>
            <a:endParaRPr lang="en-US" dirty="0"/>
          </a:p>
        </p:txBody>
      </p:sp>
    </p:spTree>
    <p:extLst>
      <p:ext uri="{BB962C8B-B14F-4D97-AF65-F5344CB8AC3E}">
        <p14:creationId xmlns:p14="http://schemas.microsoft.com/office/powerpoint/2010/main" val="45044642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Slide Number Placeholder 80"/>
          <p:cNvSpPr>
            <a:spLocks noGrp="1"/>
          </p:cNvSpPr>
          <p:nvPr>
            <p:ph type="sldNum" sz="quarter" idx="12"/>
          </p:nvPr>
        </p:nvSpPr>
        <p:spPr/>
        <p:txBody>
          <a:bodyPr/>
          <a:lstStyle/>
          <a:p>
            <a:fld id="{1EC7F85B-340E-9941-AF39-030851572DD6}" type="slidenum">
              <a:rPr lang="en-US" altLang="ja-JP" smtClean="0"/>
              <a:pPr/>
              <a:t>3</a:t>
            </a:fld>
            <a:endParaRPr lang="en-US" altLang="ja-JP" dirty="0"/>
          </a:p>
        </p:txBody>
      </p:sp>
      <p:sp>
        <p:nvSpPr>
          <p:cNvPr id="78" name="Date Placeholder 77"/>
          <p:cNvSpPr>
            <a:spLocks noGrp="1"/>
          </p:cNvSpPr>
          <p:nvPr>
            <p:ph type="dt" sz="half" idx="10"/>
          </p:nvPr>
        </p:nvSpPr>
        <p:spPr/>
        <p:txBody>
          <a:bodyPr/>
          <a:lstStyle/>
          <a:p>
            <a:r>
              <a:rPr lang="en-US" altLang="ja-JP" smtClean="0"/>
              <a:t>E.C. Aschenauer</a:t>
            </a:r>
            <a:endParaRPr lang="en-US" altLang="ja-JP" dirty="0"/>
          </a:p>
        </p:txBody>
      </p:sp>
      <p:pic>
        <p:nvPicPr>
          <p:cNvPr id="16386" name="Picture 2"/>
          <p:cNvPicPr>
            <a:picLocks noChangeAspect="1" noChangeArrowheads="1"/>
          </p:cNvPicPr>
          <p:nvPr/>
        </p:nvPicPr>
        <p:blipFill>
          <a:blip r:embed="rId3"/>
          <a:srcRect/>
          <a:stretch>
            <a:fillRect/>
          </a:stretch>
        </p:blipFill>
        <p:spPr bwMode="auto">
          <a:xfrm>
            <a:off x="12700" y="852488"/>
            <a:ext cx="9144000" cy="6005512"/>
          </a:xfrm>
          <a:prstGeom prst="rect">
            <a:avLst/>
          </a:prstGeom>
          <a:noFill/>
          <a:ln w="9525">
            <a:noFill/>
            <a:miter lim="800000"/>
            <a:headEnd/>
            <a:tailEnd/>
          </a:ln>
        </p:spPr>
      </p:pic>
      <p:sp>
        <p:nvSpPr>
          <p:cNvPr id="16387" name="Oval 3"/>
          <p:cNvSpPr>
            <a:spLocks noChangeArrowheads="1"/>
          </p:cNvSpPr>
          <p:nvPr/>
        </p:nvSpPr>
        <p:spPr bwMode="auto">
          <a:xfrm>
            <a:off x="914400" y="1182688"/>
            <a:ext cx="7924800" cy="1676400"/>
          </a:xfrm>
          <a:prstGeom prst="ellipse">
            <a:avLst/>
          </a:prstGeom>
          <a:noFill/>
          <a:ln w="25400">
            <a:solidFill>
              <a:srgbClr val="0000FF"/>
            </a:solidFill>
            <a:round/>
            <a:headEnd/>
            <a:tailEnd/>
          </a:ln>
        </p:spPr>
        <p:txBody>
          <a:bodyPr wrap="none" anchor="ctr">
            <a:prstTxWarp prst="textNoShape">
              <a:avLst/>
            </a:prstTxWarp>
          </a:bodyPr>
          <a:lstStyle/>
          <a:p>
            <a:pPr algn="ctr" eaLnBrk="0" hangingPunct="0"/>
            <a:endParaRPr lang="en-US"/>
          </a:p>
        </p:txBody>
      </p:sp>
      <p:sp>
        <p:nvSpPr>
          <p:cNvPr id="16388" name="Oval 4"/>
          <p:cNvSpPr>
            <a:spLocks noChangeArrowheads="1"/>
          </p:cNvSpPr>
          <p:nvPr/>
        </p:nvSpPr>
        <p:spPr bwMode="auto">
          <a:xfrm>
            <a:off x="914400" y="1214438"/>
            <a:ext cx="7924800" cy="1676400"/>
          </a:xfrm>
          <a:prstGeom prst="ellipse">
            <a:avLst/>
          </a:prstGeom>
          <a:noFill/>
          <a:ln w="25400">
            <a:solidFill>
              <a:srgbClr val="FFFF00"/>
            </a:solidFill>
            <a:round/>
            <a:headEnd/>
            <a:tailEnd/>
          </a:ln>
        </p:spPr>
        <p:txBody>
          <a:bodyPr wrap="none" anchor="ctr">
            <a:prstTxWarp prst="textNoShape">
              <a:avLst/>
            </a:prstTxWarp>
          </a:bodyPr>
          <a:lstStyle/>
          <a:p>
            <a:pPr algn="ctr" eaLnBrk="0" hangingPunct="0"/>
            <a:endParaRPr lang="en-US"/>
          </a:p>
        </p:txBody>
      </p:sp>
      <p:sp>
        <p:nvSpPr>
          <p:cNvPr id="16389" name="Line 5"/>
          <p:cNvSpPr>
            <a:spLocks noChangeShapeType="1"/>
          </p:cNvSpPr>
          <p:nvPr/>
        </p:nvSpPr>
        <p:spPr bwMode="auto">
          <a:xfrm flipH="1">
            <a:off x="3200400" y="3087688"/>
            <a:ext cx="304800" cy="457200"/>
          </a:xfrm>
          <a:prstGeom prst="line">
            <a:avLst/>
          </a:prstGeom>
          <a:noFill/>
          <a:ln w="25400">
            <a:solidFill>
              <a:srgbClr val="00FF00"/>
            </a:solidFill>
            <a:round/>
            <a:headEnd/>
            <a:tailEnd/>
          </a:ln>
        </p:spPr>
        <p:txBody>
          <a:bodyPr>
            <a:prstTxWarp prst="textNoShape">
              <a:avLst/>
            </a:prstTxWarp>
          </a:bodyPr>
          <a:lstStyle/>
          <a:p>
            <a:endParaRPr lang="en-US"/>
          </a:p>
        </p:txBody>
      </p:sp>
      <p:sp>
        <p:nvSpPr>
          <p:cNvPr id="16390" name="Line 6"/>
          <p:cNvSpPr>
            <a:spLocks noChangeShapeType="1"/>
          </p:cNvSpPr>
          <p:nvPr/>
        </p:nvSpPr>
        <p:spPr bwMode="auto">
          <a:xfrm>
            <a:off x="3200400" y="3544888"/>
            <a:ext cx="76200" cy="533400"/>
          </a:xfrm>
          <a:prstGeom prst="line">
            <a:avLst/>
          </a:prstGeom>
          <a:noFill/>
          <a:ln w="25400">
            <a:solidFill>
              <a:srgbClr val="00FF00"/>
            </a:solidFill>
            <a:round/>
            <a:headEnd/>
            <a:tailEnd/>
          </a:ln>
        </p:spPr>
        <p:txBody>
          <a:bodyPr>
            <a:prstTxWarp prst="textNoShape">
              <a:avLst/>
            </a:prstTxWarp>
          </a:bodyPr>
          <a:lstStyle/>
          <a:p>
            <a:endParaRPr lang="en-US"/>
          </a:p>
        </p:txBody>
      </p:sp>
      <p:sp>
        <p:nvSpPr>
          <p:cNvPr id="16391" name="Arc 7"/>
          <p:cNvSpPr>
            <a:spLocks/>
          </p:cNvSpPr>
          <p:nvPr/>
        </p:nvSpPr>
        <p:spPr bwMode="auto">
          <a:xfrm>
            <a:off x="3200400" y="2782888"/>
            <a:ext cx="304800" cy="304800"/>
          </a:xfrm>
          <a:custGeom>
            <a:avLst/>
            <a:gdLst>
              <a:gd name="T0" fmla="*/ 0 w 21600"/>
              <a:gd name="T1" fmla="*/ 0 h 25397"/>
              <a:gd name="T2" fmla="*/ 2147483647 w 21600"/>
              <a:gd name="T3" fmla="*/ 2147483647 h 25397"/>
              <a:gd name="T4" fmla="*/ 0 w 21600"/>
              <a:gd name="T5" fmla="*/ 2147483647 h 25397"/>
              <a:gd name="T6" fmla="*/ 0 60000 65536"/>
              <a:gd name="T7" fmla="*/ 0 60000 65536"/>
              <a:gd name="T8" fmla="*/ 0 60000 65536"/>
              <a:gd name="T9" fmla="*/ 0 w 21600"/>
              <a:gd name="T10" fmla="*/ 0 h 25397"/>
              <a:gd name="T11" fmla="*/ 21600 w 21600"/>
              <a:gd name="T12" fmla="*/ 25397 h 25397"/>
            </a:gdLst>
            <a:ahLst/>
            <a:cxnLst>
              <a:cxn ang="T6">
                <a:pos x="T0" y="T1"/>
              </a:cxn>
              <a:cxn ang="T7">
                <a:pos x="T2" y="T3"/>
              </a:cxn>
              <a:cxn ang="T8">
                <a:pos x="T4" y="T5"/>
              </a:cxn>
            </a:cxnLst>
            <a:rect l="T9" t="T10" r="T11" b="T12"/>
            <a:pathLst>
              <a:path w="21600" h="25397" fill="none" extrusionOk="0">
                <a:moveTo>
                  <a:pt x="0" y="-1"/>
                </a:moveTo>
                <a:cubicBezTo>
                  <a:pt x="11929" y="0"/>
                  <a:pt x="21600" y="9670"/>
                  <a:pt x="21600" y="21600"/>
                </a:cubicBezTo>
                <a:cubicBezTo>
                  <a:pt x="21600" y="22873"/>
                  <a:pt x="21487" y="24143"/>
                  <a:pt x="21263" y="25396"/>
                </a:cubicBezTo>
              </a:path>
              <a:path w="21600" h="25397" stroke="0" extrusionOk="0">
                <a:moveTo>
                  <a:pt x="0" y="-1"/>
                </a:moveTo>
                <a:cubicBezTo>
                  <a:pt x="11929" y="0"/>
                  <a:pt x="21600" y="9670"/>
                  <a:pt x="21600" y="21600"/>
                </a:cubicBezTo>
                <a:cubicBezTo>
                  <a:pt x="21600" y="22873"/>
                  <a:pt x="21487" y="24143"/>
                  <a:pt x="21263" y="25396"/>
                </a:cubicBezTo>
                <a:lnTo>
                  <a:pt x="0" y="21600"/>
                </a:lnTo>
                <a:close/>
              </a:path>
            </a:pathLst>
          </a:custGeom>
          <a:noFill/>
          <a:ln w="25400">
            <a:solidFill>
              <a:srgbClr val="0000FF"/>
            </a:solidFill>
            <a:round/>
            <a:headEnd/>
            <a:tailEnd/>
          </a:ln>
        </p:spPr>
        <p:txBody>
          <a:bodyPr wrap="none" anchor="ctr">
            <a:prstTxWarp prst="textNoShape">
              <a:avLst/>
            </a:prstTxWarp>
          </a:bodyPr>
          <a:lstStyle/>
          <a:p>
            <a:pPr algn="ctr" eaLnBrk="0" hangingPunct="0"/>
            <a:endParaRPr lang="en-US"/>
          </a:p>
        </p:txBody>
      </p:sp>
      <p:sp>
        <p:nvSpPr>
          <p:cNvPr id="16392" name="Freeform 8"/>
          <p:cNvSpPr>
            <a:spLocks/>
          </p:cNvSpPr>
          <p:nvPr/>
        </p:nvSpPr>
        <p:spPr bwMode="auto">
          <a:xfrm>
            <a:off x="3505200" y="2870200"/>
            <a:ext cx="539750" cy="228600"/>
          </a:xfrm>
          <a:custGeom>
            <a:avLst/>
            <a:gdLst>
              <a:gd name="T0" fmla="*/ 0 w 288"/>
              <a:gd name="T1" fmla="*/ 2147483647 h 144"/>
              <a:gd name="T2" fmla="*/ 2147483647 w 288"/>
              <a:gd name="T3" fmla="*/ 2147483647 h 144"/>
              <a:gd name="T4" fmla="*/ 2147483647 w 288"/>
              <a:gd name="T5" fmla="*/ 0 h 144"/>
              <a:gd name="T6" fmla="*/ 0 60000 65536"/>
              <a:gd name="T7" fmla="*/ 0 60000 65536"/>
              <a:gd name="T8" fmla="*/ 0 60000 65536"/>
              <a:gd name="T9" fmla="*/ 0 w 288"/>
              <a:gd name="T10" fmla="*/ 0 h 144"/>
              <a:gd name="T11" fmla="*/ 288 w 288"/>
              <a:gd name="T12" fmla="*/ 144 h 144"/>
            </a:gdLst>
            <a:ahLst/>
            <a:cxnLst>
              <a:cxn ang="T6">
                <a:pos x="T0" y="T1"/>
              </a:cxn>
              <a:cxn ang="T7">
                <a:pos x="T2" y="T3"/>
              </a:cxn>
              <a:cxn ang="T8">
                <a:pos x="T4" y="T5"/>
              </a:cxn>
            </a:cxnLst>
            <a:rect l="T9" t="T10" r="T11" b="T12"/>
            <a:pathLst>
              <a:path w="288" h="144">
                <a:moveTo>
                  <a:pt x="0" y="144"/>
                </a:moveTo>
                <a:cubicBezTo>
                  <a:pt x="24" y="108"/>
                  <a:pt x="48" y="72"/>
                  <a:pt x="96" y="48"/>
                </a:cubicBezTo>
                <a:cubicBezTo>
                  <a:pt x="144" y="24"/>
                  <a:pt x="256" y="8"/>
                  <a:pt x="288" y="0"/>
                </a:cubicBezTo>
              </a:path>
            </a:pathLst>
          </a:custGeom>
          <a:noFill/>
          <a:ln w="25400">
            <a:solidFill>
              <a:srgbClr val="FFFF00"/>
            </a:solidFill>
            <a:round/>
            <a:headEnd/>
            <a:tailEnd/>
          </a:ln>
        </p:spPr>
        <p:txBody>
          <a:bodyPr>
            <a:prstTxWarp prst="textNoShape">
              <a:avLst/>
            </a:prstTxWarp>
          </a:bodyPr>
          <a:lstStyle/>
          <a:p>
            <a:pPr algn="ctr" eaLnBrk="0" hangingPunct="0"/>
            <a:endParaRPr lang="en-US"/>
          </a:p>
        </p:txBody>
      </p:sp>
      <p:sp>
        <p:nvSpPr>
          <p:cNvPr id="16393" name="Line 9"/>
          <p:cNvSpPr>
            <a:spLocks noChangeShapeType="1"/>
          </p:cNvSpPr>
          <p:nvPr/>
        </p:nvSpPr>
        <p:spPr bwMode="auto">
          <a:xfrm rot="20365824" flipH="1">
            <a:off x="1274763" y="3884613"/>
            <a:ext cx="233362" cy="133350"/>
          </a:xfrm>
          <a:prstGeom prst="line">
            <a:avLst/>
          </a:prstGeom>
          <a:noFill/>
          <a:ln w="25400">
            <a:solidFill>
              <a:srgbClr val="33CCCC"/>
            </a:solidFill>
            <a:round/>
            <a:headEnd/>
            <a:tailEnd/>
          </a:ln>
        </p:spPr>
        <p:txBody>
          <a:bodyPr>
            <a:prstTxWarp prst="textNoShape">
              <a:avLst/>
            </a:prstTxWarp>
          </a:bodyPr>
          <a:lstStyle/>
          <a:p>
            <a:endParaRPr lang="en-US"/>
          </a:p>
        </p:txBody>
      </p:sp>
      <p:sp>
        <p:nvSpPr>
          <p:cNvPr id="16394" name="Line 10"/>
          <p:cNvSpPr>
            <a:spLocks noChangeShapeType="1"/>
          </p:cNvSpPr>
          <p:nvPr/>
        </p:nvSpPr>
        <p:spPr bwMode="auto">
          <a:xfrm>
            <a:off x="277813" y="3529013"/>
            <a:ext cx="733425" cy="323850"/>
          </a:xfrm>
          <a:prstGeom prst="line">
            <a:avLst/>
          </a:prstGeom>
          <a:noFill/>
          <a:ln w="25400">
            <a:solidFill>
              <a:srgbClr val="FF0000"/>
            </a:solidFill>
            <a:round/>
            <a:headEnd/>
            <a:tailEnd/>
          </a:ln>
        </p:spPr>
        <p:txBody>
          <a:bodyPr>
            <a:prstTxWarp prst="textNoShape">
              <a:avLst/>
            </a:prstTxWarp>
          </a:bodyPr>
          <a:lstStyle/>
          <a:p>
            <a:endParaRPr lang="en-US"/>
          </a:p>
        </p:txBody>
      </p:sp>
      <p:sp>
        <p:nvSpPr>
          <p:cNvPr id="16395" name="Line 11"/>
          <p:cNvSpPr>
            <a:spLocks noChangeShapeType="1"/>
          </p:cNvSpPr>
          <p:nvPr/>
        </p:nvSpPr>
        <p:spPr bwMode="auto">
          <a:xfrm rot="855002" flipV="1">
            <a:off x="1016000" y="3776663"/>
            <a:ext cx="26988" cy="79375"/>
          </a:xfrm>
          <a:prstGeom prst="line">
            <a:avLst/>
          </a:prstGeom>
          <a:noFill/>
          <a:ln w="25400">
            <a:solidFill>
              <a:srgbClr val="FF0000"/>
            </a:solidFill>
            <a:round/>
            <a:headEnd/>
            <a:tailEnd/>
          </a:ln>
        </p:spPr>
        <p:txBody>
          <a:bodyPr>
            <a:prstTxWarp prst="textNoShape">
              <a:avLst/>
            </a:prstTxWarp>
          </a:bodyPr>
          <a:lstStyle/>
          <a:p>
            <a:endParaRPr lang="en-US"/>
          </a:p>
        </p:txBody>
      </p:sp>
      <p:sp>
        <p:nvSpPr>
          <p:cNvPr id="16396" name="Line 12"/>
          <p:cNvSpPr>
            <a:spLocks noChangeShapeType="1"/>
          </p:cNvSpPr>
          <p:nvPr/>
        </p:nvSpPr>
        <p:spPr bwMode="auto">
          <a:xfrm>
            <a:off x="1066800" y="3773488"/>
            <a:ext cx="0" cy="0"/>
          </a:xfrm>
          <a:prstGeom prst="line">
            <a:avLst/>
          </a:prstGeom>
          <a:noFill/>
          <a:ln w="9525">
            <a:solidFill>
              <a:schemeClr val="tx1"/>
            </a:solidFill>
            <a:round/>
            <a:headEnd/>
            <a:tailEnd/>
          </a:ln>
        </p:spPr>
        <p:txBody>
          <a:bodyPr>
            <a:prstTxWarp prst="textNoShape">
              <a:avLst/>
            </a:prstTxWarp>
          </a:bodyPr>
          <a:lstStyle/>
          <a:p>
            <a:endParaRPr lang="en-US"/>
          </a:p>
        </p:txBody>
      </p:sp>
      <p:sp>
        <p:nvSpPr>
          <p:cNvPr id="16397" name="Line 13"/>
          <p:cNvSpPr>
            <a:spLocks noChangeShapeType="1"/>
          </p:cNvSpPr>
          <p:nvPr/>
        </p:nvSpPr>
        <p:spPr bwMode="auto">
          <a:xfrm rot="855002" flipV="1">
            <a:off x="149225" y="3489325"/>
            <a:ext cx="150813" cy="130175"/>
          </a:xfrm>
          <a:prstGeom prst="line">
            <a:avLst/>
          </a:prstGeom>
          <a:noFill/>
          <a:ln w="25400">
            <a:solidFill>
              <a:srgbClr val="FF0000"/>
            </a:solidFill>
            <a:round/>
            <a:headEnd/>
            <a:tailEnd/>
          </a:ln>
        </p:spPr>
        <p:txBody>
          <a:bodyPr>
            <a:prstTxWarp prst="textNoShape">
              <a:avLst/>
            </a:prstTxWarp>
          </a:bodyPr>
          <a:lstStyle/>
          <a:p>
            <a:endParaRPr lang="en-US"/>
          </a:p>
        </p:txBody>
      </p:sp>
      <p:sp>
        <p:nvSpPr>
          <p:cNvPr id="16398" name="Line 14"/>
          <p:cNvSpPr>
            <a:spLocks noChangeShapeType="1"/>
          </p:cNvSpPr>
          <p:nvPr/>
        </p:nvSpPr>
        <p:spPr bwMode="auto">
          <a:xfrm rot="855002" flipV="1">
            <a:off x="44450" y="3436938"/>
            <a:ext cx="150813" cy="130175"/>
          </a:xfrm>
          <a:prstGeom prst="line">
            <a:avLst/>
          </a:prstGeom>
          <a:noFill/>
          <a:ln w="25400">
            <a:solidFill>
              <a:srgbClr val="FF0000"/>
            </a:solidFill>
            <a:round/>
            <a:headEnd/>
            <a:tailEnd/>
          </a:ln>
        </p:spPr>
        <p:txBody>
          <a:bodyPr>
            <a:prstTxWarp prst="textNoShape">
              <a:avLst/>
            </a:prstTxWarp>
          </a:bodyPr>
          <a:lstStyle/>
          <a:p>
            <a:endParaRPr lang="en-US"/>
          </a:p>
        </p:txBody>
      </p:sp>
      <p:sp>
        <p:nvSpPr>
          <p:cNvPr id="16399" name="Line 15"/>
          <p:cNvSpPr>
            <a:spLocks noChangeShapeType="1"/>
          </p:cNvSpPr>
          <p:nvPr/>
        </p:nvSpPr>
        <p:spPr bwMode="auto">
          <a:xfrm rot="-741322">
            <a:off x="44450" y="3527425"/>
            <a:ext cx="92075" cy="76200"/>
          </a:xfrm>
          <a:prstGeom prst="line">
            <a:avLst/>
          </a:prstGeom>
          <a:noFill/>
          <a:ln w="25400">
            <a:solidFill>
              <a:srgbClr val="FF0000"/>
            </a:solidFill>
            <a:round/>
            <a:headEnd/>
            <a:tailEnd/>
          </a:ln>
        </p:spPr>
        <p:txBody>
          <a:bodyPr>
            <a:prstTxWarp prst="textNoShape">
              <a:avLst/>
            </a:prstTxWarp>
          </a:bodyPr>
          <a:lstStyle/>
          <a:p>
            <a:endParaRPr lang="en-US"/>
          </a:p>
        </p:txBody>
      </p:sp>
      <p:sp>
        <p:nvSpPr>
          <p:cNvPr id="16400" name="Line 16"/>
          <p:cNvSpPr>
            <a:spLocks noChangeShapeType="1"/>
          </p:cNvSpPr>
          <p:nvPr/>
        </p:nvSpPr>
        <p:spPr bwMode="auto">
          <a:xfrm rot="-369779">
            <a:off x="200025" y="3444875"/>
            <a:ext cx="109538" cy="76200"/>
          </a:xfrm>
          <a:prstGeom prst="line">
            <a:avLst/>
          </a:prstGeom>
          <a:noFill/>
          <a:ln w="25400">
            <a:solidFill>
              <a:srgbClr val="FF0000"/>
            </a:solidFill>
            <a:round/>
            <a:headEnd/>
            <a:tailEnd/>
          </a:ln>
        </p:spPr>
        <p:txBody>
          <a:bodyPr>
            <a:prstTxWarp prst="textNoShape">
              <a:avLst/>
            </a:prstTxWarp>
          </a:bodyPr>
          <a:lstStyle/>
          <a:p>
            <a:endParaRPr lang="en-US"/>
          </a:p>
        </p:txBody>
      </p:sp>
      <p:sp>
        <p:nvSpPr>
          <p:cNvPr id="16401" name="Line 17"/>
          <p:cNvSpPr>
            <a:spLocks noChangeShapeType="1"/>
          </p:cNvSpPr>
          <p:nvPr/>
        </p:nvSpPr>
        <p:spPr bwMode="auto">
          <a:xfrm rot="344547">
            <a:off x="1031875" y="3825875"/>
            <a:ext cx="26988" cy="344488"/>
          </a:xfrm>
          <a:prstGeom prst="line">
            <a:avLst/>
          </a:prstGeom>
          <a:noFill/>
          <a:ln w="25400">
            <a:solidFill>
              <a:srgbClr val="FFCC00"/>
            </a:solidFill>
            <a:round/>
            <a:headEnd/>
            <a:tailEnd/>
          </a:ln>
        </p:spPr>
        <p:txBody>
          <a:bodyPr>
            <a:prstTxWarp prst="textNoShape">
              <a:avLst/>
            </a:prstTxWarp>
          </a:bodyPr>
          <a:lstStyle/>
          <a:p>
            <a:endParaRPr lang="en-US"/>
          </a:p>
        </p:txBody>
      </p:sp>
      <p:sp>
        <p:nvSpPr>
          <p:cNvPr id="16402" name="Line 18"/>
          <p:cNvSpPr>
            <a:spLocks noChangeShapeType="1"/>
          </p:cNvSpPr>
          <p:nvPr/>
        </p:nvSpPr>
        <p:spPr bwMode="auto">
          <a:xfrm>
            <a:off x="1041400" y="4168775"/>
            <a:ext cx="101600" cy="138113"/>
          </a:xfrm>
          <a:prstGeom prst="line">
            <a:avLst/>
          </a:prstGeom>
          <a:noFill/>
          <a:ln w="25400">
            <a:solidFill>
              <a:srgbClr val="FFCC00"/>
            </a:solidFill>
            <a:round/>
            <a:headEnd/>
            <a:tailEnd/>
          </a:ln>
        </p:spPr>
        <p:txBody>
          <a:bodyPr>
            <a:prstTxWarp prst="textNoShape">
              <a:avLst/>
            </a:prstTxWarp>
          </a:bodyPr>
          <a:lstStyle/>
          <a:p>
            <a:endParaRPr lang="en-US"/>
          </a:p>
        </p:txBody>
      </p:sp>
      <p:sp>
        <p:nvSpPr>
          <p:cNvPr id="16403" name="Line 19"/>
          <p:cNvSpPr>
            <a:spLocks noChangeShapeType="1"/>
          </p:cNvSpPr>
          <p:nvPr/>
        </p:nvSpPr>
        <p:spPr bwMode="auto">
          <a:xfrm>
            <a:off x="1143000" y="4306888"/>
            <a:ext cx="1066800" cy="762000"/>
          </a:xfrm>
          <a:prstGeom prst="line">
            <a:avLst/>
          </a:prstGeom>
          <a:noFill/>
          <a:ln w="25400">
            <a:solidFill>
              <a:srgbClr val="FFCC00"/>
            </a:solidFill>
            <a:round/>
            <a:headEnd/>
            <a:tailEnd/>
          </a:ln>
        </p:spPr>
        <p:txBody>
          <a:bodyPr>
            <a:prstTxWarp prst="textNoShape">
              <a:avLst/>
            </a:prstTxWarp>
          </a:bodyPr>
          <a:lstStyle/>
          <a:p>
            <a:endParaRPr lang="en-US"/>
          </a:p>
        </p:txBody>
      </p:sp>
      <p:sp>
        <p:nvSpPr>
          <p:cNvPr id="16404" name="Line 20"/>
          <p:cNvSpPr>
            <a:spLocks noChangeShapeType="1"/>
          </p:cNvSpPr>
          <p:nvPr/>
        </p:nvSpPr>
        <p:spPr bwMode="auto">
          <a:xfrm>
            <a:off x="2209800" y="5068888"/>
            <a:ext cx="304800" cy="152400"/>
          </a:xfrm>
          <a:prstGeom prst="line">
            <a:avLst/>
          </a:prstGeom>
          <a:noFill/>
          <a:ln w="25400">
            <a:solidFill>
              <a:srgbClr val="FFCC00"/>
            </a:solidFill>
            <a:round/>
            <a:headEnd/>
            <a:tailEnd/>
          </a:ln>
        </p:spPr>
        <p:txBody>
          <a:bodyPr>
            <a:prstTxWarp prst="textNoShape">
              <a:avLst/>
            </a:prstTxWarp>
          </a:bodyPr>
          <a:lstStyle/>
          <a:p>
            <a:endParaRPr lang="en-US"/>
          </a:p>
        </p:txBody>
      </p:sp>
      <p:sp>
        <p:nvSpPr>
          <p:cNvPr id="16405" name="Line 21"/>
          <p:cNvSpPr>
            <a:spLocks noChangeShapeType="1"/>
          </p:cNvSpPr>
          <p:nvPr/>
        </p:nvSpPr>
        <p:spPr bwMode="auto">
          <a:xfrm>
            <a:off x="2514600" y="5221288"/>
            <a:ext cx="3200400" cy="152400"/>
          </a:xfrm>
          <a:prstGeom prst="line">
            <a:avLst/>
          </a:prstGeom>
          <a:noFill/>
          <a:ln w="25400">
            <a:solidFill>
              <a:srgbClr val="FFCC00"/>
            </a:solidFill>
            <a:round/>
            <a:headEnd/>
            <a:tailEnd/>
          </a:ln>
        </p:spPr>
        <p:txBody>
          <a:bodyPr>
            <a:prstTxWarp prst="textNoShape">
              <a:avLst/>
            </a:prstTxWarp>
          </a:bodyPr>
          <a:lstStyle/>
          <a:p>
            <a:endParaRPr lang="en-US"/>
          </a:p>
        </p:txBody>
      </p:sp>
      <p:sp>
        <p:nvSpPr>
          <p:cNvPr id="16406" name="Line 22"/>
          <p:cNvSpPr>
            <a:spLocks noChangeShapeType="1"/>
          </p:cNvSpPr>
          <p:nvPr/>
        </p:nvSpPr>
        <p:spPr bwMode="auto">
          <a:xfrm flipH="1">
            <a:off x="5638800" y="5373688"/>
            <a:ext cx="76200" cy="109537"/>
          </a:xfrm>
          <a:prstGeom prst="line">
            <a:avLst/>
          </a:prstGeom>
          <a:noFill/>
          <a:ln w="25400">
            <a:solidFill>
              <a:srgbClr val="FFCC00"/>
            </a:solidFill>
            <a:round/>
            <a:headEnd/>
            <a:tailEnd/>
          </a:ln>
        </p:spPr>
        <p:txBody>
          <a:bodyPr>
            <a:prstTxWarp prst="textNoShape">
              <a:avLst/>
            </a:prstTxWarp>
          </a:bodyPr>
          <a:lstStyle/>
          <a:p>
            <a:endParaRPr lang="en-US"/>
          </a:p>
        </p:txBody>
      </p:sp>
      <p:sp>
        <p:nvSpPr>
          <p:cNvPr id="16407" name="Rectangle 23"/>
          <p:cNvSpPr>
            <a:spLocks noChangeArrowheads="1"/>
          </p:cNvSpPr>
          <p:nvPr/>
        </p:nvSpPr>
        <p:spPr bwMode="auto">
          <a:xfrm rot="183840">
            <a:off x="4572000" y="5373688"/>
            <a:ext cx="304800" cy="76200"/>
          </a:xfrm>
          <a:prstGeom prst="rect">
            <a:avLst/>
          </a:prstGeom>
          <a:solidFill>
            <a:srgbClr val="FFCC00"/>
          </a:solidFill>
          <a:ln w="9525">
            <a:solidFill>
              <a:srgbClr val="FFCC00"/>
            </a:solidFill>
            <a:miter lim="800000"/>
            <a:headEnd/>
            <a:tailEnd/>
          </a:ln>
        </p:spPr>
        <p:txBody>
          <a:bodyPr wrap="none" anchor="ctr">
            <a:prstTxWarp prst="textNoShape">
              <a:avLst/>
            </a:prstTxWarp>
          </a:bodyPr>
          <a:lstStyle/>
          <a:p>
            <a:pPr algn="ctr" eaLnBrk="0" hangingPunct="0"/>
            <a:endParaRPr lang="en-US"/>
          </a:p>
        </p:txBody>
      </p:sp>
      <p:sp>
        <p:nvSpPr>
          <p:cNvPr id="16408" name="Rectangle 24"/>
          <p:cNvSpPr>
            <a:spLocks noChangeArrowheads="1"/>
          </p:cNvSpPr>
          <p:nvPr/>
        </p:nvSpPr>
        <p:spPr bwMode="auto">
          <a:xfrm rot="183840">
            <a:off x="5105400" y="5410200"/>
            <a:ext cx="304800" cy="76200"/>
          </a:xfrm>
          <a:prstGeom prst="rect">
            <a:avLst/>
          </a:prstGeom>
          <a:solidFill>
            <a:srgbClr val="FFCC00"/>
          </a:solidFill>
          <a:ln w="9525">
            <a:solidFill>
              <a:srgbClr val="FFCC00"/>
            </a:solidFill>
            <a:miter lim="800000"/>
            <a:headEnd/>
            <a:tailEnd/>
          </a:ln>
        </p:spPr>
        <p:txBody>
          <a:bodyPr wrap="none" anchor="ctr">
            <a:prstTxWarp prst="textNoShape">
              <a:avLst/>
            </a:prstTxWarp>
          </a:bodyPr>
          <a:lstStyle/>
          <a:p>
            <a:pPr algn="ctr" eaLnBrk="0" hangingPunct="0"/>
            <a:endParaRPr lang="en-US"/>
          </a:p>
        </p:txBody>
      </p:sp>
      <p:sp>
        <p:nvSpPr>
          <p:cNvPr id="16409" name="Line 25"/>
          <p:cNvSpPr>
            <a:spLocks noChangeShapeType="1"/>
          </p:cNvSpPr>
          <p:nvPr/>
        </p:nvSpPr>
        <p:spPr bwMode="auto">
          <a:xfrm rot="216884" flipH="1">
            <a:off x="5410200" y="5465763"/>
            <a:ext cx="255588" cy="0"/>
          </a:xfrm>
          <a:prstGeom prst="line">
            <a:avLst/>
          </a:prstGeom>
          <a:noFill/>
          <a:ln w="25400">
            <a:solidFill>
              <a:srgbClr val="FFCC00"/>
            </a:solidFill>
            <a:round/>
            <a:headEnd/>
            <a:tailEnd/>
          </a:ln>
        </p:spPr>
        <p:txBody>
          <a:bodyPr>
            <a:prstTxWarp prst="textNoShape">
              <a:avLst/>
            </a:prstTxWarp>
          </a:bodyPr>
          <a:lstStyle/>
          <a:p>
            <a:endParaRPr lang="en-US"/>
          </a:p>
        </p:txBody>
      </p:sp>
      <p:sp>
        <p:nvSpPr>
          <p:cNvPr id="16410" name="Line 26"/>
          <p:cNvSpPr>
            <a:spLocks noChangeShapeType="1"/>
          </p:cNvSpPr>
          <p:nvPr/>
        </p:nvSpPr>
        <p:spPr bwMode="auto">
          <a:xfrm rot="216884" flipH="1">
            <a:off x="4876800" y="5419725"/>
            <a:ext cx="152400" cy="0"/>
          </a:xfrm>
          <a:prstGeom prst="line">
            <a:avLst/>
          </a:prstGeom>
          <a:noFill/>
          <a:ln w="25400">
            <a:solidFill>
              <a:srgbClr val="FFCC00"/>
            </a:solidFill>
            <a:prstDash val="sysDot"/>
            <a:round/>
            <a:headEnd/>
            <a:tailEnd/>
          </a:ln>
        </p:spPr>
        <p:txBody>
          <a:bodyPr>
            <a:prstTxWarp prst="textNoShape">
              <a:avLst/>
            </a:prstTxWarp>
          </a:bodyPr>
          <a:lstStyle/>
          <a:p>
            <a:endParaRPr lang="en-US"/>
          </a:p>
        </p:txBody>
      </p:sp>
      <p:sp>
        <p:nvSpPr>
          <p:cNvPr id="16411" name="Line 27"/>
          <p:cNvSpPr>
            <a:spLocks noChangeShapeType="1"/>
          </p:cNvSpPr>
          <p:nvPr/>
        </p:nvSpPr>
        <p:spPr bwMode="auto">
          <a:xfrm rot="216884" flipH="1">
            <a:off x="5030788" y="5370513"/>
            <a:ext cx="76200" cy="76200"/>
          </a:xfrm>
          <a:prstGeom prst="line">
            <a:avLst/>
          </a:prstGeom>
          <a:noFill/>
          <a:ln w="25400">
            <a:solidFill>
              <a:srgbClr val="FFCC00"/>
            </a:solidFill>
            <a:prstDash val="sysDot"/>
            <a:round/>
            <a:headEnd/>
            <a:tailEnd/>
          </a:ln>
        </p:spPr>
        <p:txBody>
          <a:bodyPr>
            <a:prstTxWarp prst="textNoShape">
              <a:avLst/>
            </a:prstTxWarp>
          </a:bodyPr>
          <a:lstStyle/>
          <a:p>
            <a:endParaRPr lang="en-US"/>
          </a:p>
        </p:txBody>
      </p:sp>
      <p:sp>
        <p:nvSpPr>
          <p:cNvPr id="16412" name="Line 28"/>
          <p:cNvSpPr>
            <a:spLocks noChangeShapeType="1"/>
          </p:cNvSpPr>
          <p:nvPr/>
        </p:nvSpPr>
        <p:spPr bwMode="auto">
          <a:xfrm rot="274163" flipH="1">
            <a:off x="5105400" y="5378450"/>
            <a:ext cx="381000" cy="9525"/>
          </a:xfrm>
          <a:prstGeom prst="line">
            <a:avLst/>
          </a:prstGeom>
          <a:noFill/>
          <a:ln w="25400">
            <a:solidFill>
              <a:srgbClr val="FFCC00"/>
            </a:solidFill>
            <a:prstDash val="sysDot"/>
            <a:round/>
            <a:headEnd/>
            <a:tailEnd/>
          </a:ln>
        </p:spPr>
        <p:txBody>
          <a:bodyPr>
            <a:prstTxWarp prst="textNoShape">
              <a:avLst/>
            </a:prstTxWarp>
          </a:bodyPr>
          <a:lstStyle/>
          <a:p>
            <a:endParaRPr lang="en-US"/>
          </a:p>
        </p:txBody>
      </p:sp>
      <p:sp>
        <p:nvSpPr>
          <p:cNvPr id="16413" name="Line 29"/>
          <p:cNvSpPr>
            <a:spLocks noChangeShapeType="1"/>
          </p:cNvSpPr>
          <p:nvPr/>
        </p:nvSpPr>
        <p:spPr bwMode="auto">
          <a:xfrm rot="216884" flipH="1" flipV="1">
            <a:off x="5480050" y="5383213"/>
            <a:ext cx="76200" cy="76200"/>
          </a:xfrm>
          <a:prstGeom prst="line">
            <a:avLst/>
          </a:prstGeom>
          <a:noFill/>
          <a:ln w="25400">
            <a:solidFill>
              <a:srgbClr val="FFCC00"/>
            </a:solidFill>
            <a:prstDash val="sysDot"/>
            <a:round/>
            <a:headEnd/>
            <a:tailEnd/>
          </a:ln>
        </p:spPr>
        <p:txBody>
          <a:bodyPr>
            <a:prstTxWarp prst="textNoShape">
              <a:avLst/>
            </a:prstTxWarp>
          </a:bodyPr>
          <a:lstStyle/>
          <a:p>
            <a:endParaRPr lang="en-US"/>
          </a:p>
        </p:txBody>
      </p:sp>
      <p:sp>
        <p:nvSpPr>
          <p:cNvPr id="16414" name="Line 30"/>
          <p:cNvSpPr>
            <a:spLocks noChangeShapeType="1"/>
          </p:cNvSpPr>
          <p:nvPr/>
        </p:nvSpPr>
        <p:spPr bwMode="auto">
          <a:xfrm rot="-318485" flipH="1" flipV="1">
            <a:off x="2819400" y="3697288"/>
            <a:ext cx="381000" cy="228600"/>
          </a:xfrm>
          <a:prstGeom prst="line">
            <a:avLst/>
          </a:prstGeom>
          <a:noFill/>
          <a:ln w="25400">
            <a:solidFill>
              <a:srgbClr val="FF00FF"/>
            </a:solidFill>
            <a:round/>
            <a:headEnd/>
            <a:tailEnd/>
          </a:ln>
        </p:spPr>
        <p:txBody>
          <a:bodyPr>
            <a:prstTxWarp prst="textNoShape">
              <a:avLst/>
            </a:prstTxWarp>
          </a:bodyPr>
          <a:lstStyle/>
          <a:p>
            <a:endParaRPr lang="en-US"/>
          </a:p>
        </p:txBody>
      </p:sp>
      <p:sp>
        <p:nvSpPr>
          <p:cNvPr id="16415" name="Line 31"/>
          <p:cNvSpPr>
            <a:spLocks noChangeShapeType="1"/>
          </p:cNvSpPr>
          <p:nvPr/>
        </p:nvSpPr>
        <p:spPr bwMode="auto">
          <a:xfrm flipH="1">
            <a:off x="2514600" y="3719513"/>
            <a:ext cx="304800" cy="0"/>
          </a:xfrm>
          <a:prstGeom prst="line">
            <a:avLst/>
          </a:prstGeom>
          <a:noFill/>
          <a:ln w="25400">
            <a:solidFill>
              <a:srgbClr val="FF00FF"/>
            </a:solidFill>
            <a:round/>
            <a:headEnd/>
            <a:tailEnd/>
          </a:ln>
        </p:spPr>
        <p:txBody>
          <a:bodyPr>
            <a:prstTxWarp prst="textNoShape">
              <a:avLst/>
            </a:prstTxWarp>
          </a:bodyPr>
          <a:lstStyle/>
          <a:p>
            <a:endParaRPr lang="en-US"/>
          </a:p>
        </p:txBody>
      </p:sp>
      <p:sp>
        <p:nvSpPr>
          <p:cNvPr id="16416" name="Line 32"/>
          <p:cNvSpPr>
            <a:spLocks noChangeShapeType="1"/>
          </p:cNvSpPr>
          <p:nvPr/>
        </p:nvSpPr>
        <p:spPr bwMode="auto">
          <a:xfrm flipH="1" flipV="1">
            <a:off x="2362200" y="3646488"/>
            <a:ext cx="152400" cy="76200"/>
          </a:xfrm>
          <a:prstGeom prst="line">
            <a:avLst/>
          </a:prstGeom>
          <a:noFill/>
          <a:ln w="25400">
            <a:solidFill>
              <a:srgbClr val="FF00FF"/>
            </a:solidFill>
            <a:round/>
            <a:headEnd/>
            <a:tailEnd/>
          </a:ln>
        </p:spPr>
        <p:txBody>
          <a:bodyPr>
            <a:prstTxWarp prst="textNoShape">
              <a:avLst/>
            </a:prstTxWarp>
          </a:bodyPr>
          <a:lstStyle/>
          <a:p>
            <a:endParaRPr lang="en-US"/>
          </a:p>
        </p:txBody>
      </p:sp>
      <p:sp>
        <p:nvSpPr>
          <p:cNvPr id="16417" name="Oval 33"/>
          <p:cNvSpPr>
            <a:spLocks noChangeArrowheads="1"/>
          </p:cNvSpPr>
          <p:nvPr/>
        </p:nvSpPr>
        <p:spPr bwMode="auto">
          <a:xfrm>
            <a:off x="2286000" y="3573463"/>
            <a:ext cx="152400" cy="76200"/>
          </a:xfrm>
          <a:prstGeom prst="ellipse">
            <a:avLst/>
          </a:prstGeom>
          <a:noFill/>
          <a:ln w="25400">
            <a:solidFill>
              <a:srgbClr val="FF00FF"/>
            </a:solidFill>
            <a:round/>
            <a:headEnd/>
            <a:tailEnd/>
          </a:ln>
        </p:spPr>
        <p:txBody>
          <a:bodyPr wrap="none" anchor="ctr">
            <a:prstTxWarp prst="textNoShape">
              <a:avLst/>
            </a:prstTxWarp>
          </a:bodyPr>
          <a:lstStyle/>
          <a:p>
            <a:pPr algn="ctr" eaLnBrk="0" hangingPunct="0"/>
            <a:endParaRPr lang="en-US"/>
          </a:p>
        </p:txBody>
      </p:sp>
      <p:sp>
        <p:nvSpPr>
          <p:cNvPr id="16418" name="Line 34"/>
          <p:cNvSpPr>
            <a:spLocks noChangeShapeType="1"/>
          </p:cNvSpPr>
          <p:nvPr/>
        </p:nvSpPr>
        <p:spPr bwMode="auto">
          <a:xfrm flipH="1">
            <a:off x="3200400" y="4154488"/>
            <a:ext cx="228600" cy="123825"/>
          </a:xfrm>
          <a:prstGeom prst="line">
            <a:avLst/>
          </a:prstGeom>
          <a:noFill/>
          <a:ln w="25400">
            <a:solidFill>
              <a:srgbClr val="00FF00"/>
            </a:solidFill>
            <a:round/>
            <a:headEnd/>
            <a:tailEnd/>
          </a:ln>
        </p:spPr>
        <p:txBody>
          <a:bodyPr>
            <a:prstTxWarp prst="textNoShape">
              <a:avLst/>
            </a:prstTxWarp>
          </a:bodyPr>
          <a:lstStyle/>
          <a:p>
            <a:endParaRPr lang="en-US"/>
          </a:p>
        </p:txBody>
      </p:sp>
      <p:sp>
        <p:nvSpPr>
          <p:cNvPr id="16419" name="Line 35"/>
          <p:cNvSpPr>
            <a:spLocks noChangeShapeType="1"/>
          </p:cNvSpPr>
          <p:nvPr/>
        </p:nvSpPr>
        <p:spPr bwMode="auto">
          <a:xfrm flipH="1">
            <a:off x="3276600" y="3849688"/>
            <a:ext cx="304800" cy="381000"/>
          </a:xfrm>
          <a:prstGeom prst="line">
            <a:avLst/>
          </a:prstGeom>
          <a:noFill/>
          <a:ln w="25400">
            <a:solidFill>
              <a:srgbClr val="00FF00"/>
            </a:solidFill>
            <a:round/>
            <a:headEnd/>
            <a:tailEnd/>
          </a:ln>
        </p:spPr>
        <p:txBody>
          <a:bodyPr>
            <a:prstTxWarp prst="textNoShape">
              <a:avLst/>
            </a:prstTxWarp>
          </a:bodyPr>
          <a:lstStyle/>
          <a:p>
            <a:endParaRPr lang="en-US"/>
          </a:p>
        </p:txBody>
      </p:sp>
      <p:sp>
        <p:nvSpPr>
          <p:cNvPr id="16420" name="Line 36"/>
          <p:cNvSpPr>
            <a:spLocks noChangeShapeType="1"/>
          </p:cNvSpPr>
          <p:nvPr/>
        </p:nvSpPr>
        <p:spPr bwMode="auto">
          <a:xfrm flipH="1">
            <a:off x="3429000" y="4002088"/>
            <a:ext cx="152400" cy="152400"/>
          </a:xfrm>
          <a:prstGeom prst="line">
            <a:avLst/>
          </a:prstGeom>
          <a:noFill/>
          <a:ln w="25400">
            <a:solidFill>
              <a:srgbClr val="00FF00"/>
            </a:solidFill>
            <a:round/>
            <a:headEnd/>
            <a:tailEnd/>
          </a:ln>
        </p:spPr>
        <p:txBody>
          <a:bodyPr>
            <a:prstTxWarp prst="textNoShape">
              <a:avLst/>
            </a:prstTxWarp>
          </a:bodyPr>
          <a:lstStyle/>
          <a:p>
            <a:endParaRPr lang="en-US"/>
          </a:p>
        </p:txBody>
      </p:sp>
      <p:sp>
        <p:nvSpPr>
          <p:cNvPr id="16421" name="Line 37"/>
          <p:cNvSpPr>
            <a:spLocks noChangeShapeType="1"/>
          </p:cNvSpPr>
          <p:nvPr/>
        </p:nvSpPr>
        <p:spPr bwMode="auto">
          <a:xfrm flipH="1">
            <a:off x="3429000" y="4002088"/>
            <a:ext cx="381000" cy="152400"/>
          </a:xfrm>
          <a:prstGeom prst="line">
            <a:avLst/>
          </a:prstGeom>
          <a:noFill/>
          <a:ln w="25400">
            <a:solidFill>
              <a:srgbClr val="00FF00"/>
            </a:solidFill>
            <a:round/>
            <a:headEnd/>
            <a:tailEnd/>
          </a:ln>
        </p:spPr>
        <p:txBody>
          <a:bodyPr>
            <a:prstTxWarp prst="textNoShape">
              <a:avLst/>
            </a:prstTxWarp>
          </a:bodyPr>
          <a:lstStyle/>
          <a:p>
            <a:endParaRPr lang="en-US"/>
          </a:p>
        </p:txBody>
      </p:sp>
      <p:sp>
        <p:nvSpPr>
          <p:cNvPr id="16422" name="Line 38"/>
          <p:cNvSpPr>
            <a:spLocks noChangeShapeType="1"/>
          </p:cNvSpPr>
          <p:nvPr/>
        </p:nvSpPr>
        <p:spPr bwMode="auto">
          <a:xfrm rot="20674670" flipH="1">
            <a:off x="3733800" y="3925888"/>
            <a:ext cx="152400" cy="76200"/>
          </a:xfrm>
          <a:prstGeom prst="line">
            <a:avLst/>
          </a:prstGeom>
          <a:noFill/>
          <a:ln w="25400">
            <a:solidFill>
              <a:srgbClr val="00FF00"/>
            </a:solidFill>
            <a:round/>
            <a:headEnd/>
            <a:tailEnd/>
          </a:ln>
        </p:spPr>
        <p:txBody>
          <a:bodyPr>
            <a:prstTxWarp prst="textNoShape">
              <a:avLst/>
            </a:prstTxWarp>
          </a:bodyPr>
          <a:lstStyle/>
          <a:p>
            <a:endParaRPr lang="en-US"/>
          </a:p>
        </p:txBody>
      </p:sp>
      <p:sp>
        <p:nvSpPr>
          <p:cNvPr id="16423" name="Line 39"/>
          <p:cNvSpPr>
            <a:spLocks noChangeShapeType="1"/>
          </p:cNvSpPr>
          <p:nvPr/>
        </p:nvSpPr>
        <p:spPr bwMode="auto">
          <a:xfrm rot="21278497" flipH="1">
            <a:off x="3808413" y="3829050"/>
            <a:ext cx="393700" cy="152400"/>
          </a:xfrm>
          <a:prstGeom prst="line">
            <a:avLst/>
          </a:prstGeom>
          <a:noFill/>
          <a:ln w="25400">
            <a:solidFill>
              <a:srgbClr val="00FF00"/>
            </a:solidFill>
            <a:round/>
            <a:headEnd/>
            <a:tailEnd/>
          </a:ln>
        </p:spPr>
        <p:txBody>
          <a:bodyPr>
            <a:prstTxWarp prst="textNoShape">
              <a:avLst/>
            </a:prstTxWarp>
          </a:bodyPr>
          <a:lstStyle/>
          <a:p>
            <a:endParaRPr lang="en-US"/>
          </a:p>
        </p:txBody>
      </p:sp>
      <p:sp>
        <p:nvSpPr>
          <p:cNvPr id="16424" name="Line 40"/>
          <p:cNvSpPr>
            <a:spLocks noChangeShapeType="1"/>
          </p:cNvSpPr>
          <p:nvPr/>
        </p:nvSpPr>
        <p:spPr bwMode="auto">
          <a:xfrm rot="1243533" flipH="1" flipV="1">
            <a:off x="3189288" y="3921125"/>
            <a:ext cx="92075" cy="76200"/>
          </a:xfrm>
          <a:prstGeom prst="line">
            <a:avLst/>
          </a:prstGeom>
          <a:noFill/>
          <a:ln w="25400">
            <a:solidFill>
              <a:srgbClr val="FF00FF"/>
            </a:solidFill>
            <a:round/>
            <a:headEnd/>
            <a:tailEnd/>
          </a:ln>
        </p:spPr>
        <p:txBody>
          <a:bodyPr>
            <a:prstTxWarp prst="textNoShape">
              <a:avLst/>
            </a:prstTxWarp>
          </a:bodyPr>
          <a:lstStyle/>
          <a:p>
            <a:endParaRPr lang="en-US"/>
          </a:p>
        </p:txBody>
      </p:sp>
      <p:sp>
        <p:nvSpPr>
          <p:cNvPr id="16425" name="Line 41"/>
          <p:cNvSpPr>
            <a:spLocks noChangeShapeType="1"/>
          </p:cNvSpPr>
          <p:nvPr/>
        </p:nvSpPr>
        <p:spPr bwMode="auto">
          <a:xfrm flipH="1" flipV="1">
            <a:off x="3124200" y="3316288"/>
            <a:ext cx="76200" cy="228600"/>
          </a:xfrm>
          <a:prstGeom prst="line">
            <a:avLst/>
          </a:prstGeom>
          <a:noFill/>
          <a:ln w="25400">
            <a:solidFill>
              <a:srgbClr val="00CCFF"/>
            </a:solidFill>
            <a:round/>
            <a:headEnd/>
            <a:tailEnd/>
          </a:ln>
        </p:spPr>
        <p:txBody>
          <a:bodyPr>
            <a:prstTxWarp prst="textNoShape">
              <a:avLst/>
            </a:prstTxWarp>
          </a:bodyPr>
          <a:lstStyle/>
          <a:p>
            <a:endParaRPr lang="en-US"/>
          </a:p>
        </p:txBody>
      </p:sp>
      <p:sp>
        <p:nvSpPr>
          <p:cNvPr id="16426" name="Line 42"/>
          <p:cNvSpPr>
            <a:spLocks noChangeShapeType="1"/>
          </p:cNvSpPr>
          <p:nvPr/>
        </p:nvSpPr>
        <p:spPr bwMode="auto">
          <a:xfrm rot="13263285" flipV="1">
            <a:off x="1322388" y="3652838"/>
            <a:ext cx="215900" cy="160337"/>
          </a:xfrm>
          <a:prstGeom prst="line">
            <a:avLst/>
          </a:prstGeom>
          <a:noFill/>
          <a:ln w="25400">
            <a:solidFill>
              <a:srgbClr val="993366"/>
            </a:solidFill>
            <a:round/>
            <a:headEnd/>
            <a:tailEnd/>
          </a:ln>
        </p:spPr>
        <p:txBody>
          <a:bodyPr>
            <a:prstTxWarp prst="textNoShape">
              <a:avLst/>
            </a:prstTxWarp>
          </a:bodyPr>
          <a:lstStyle/>
          <a:p>
            <a:endParaRPr lang="en-US"/>
          </a:p>
        </p:txBody>
      </p:sp>
      <p:sp>
        <p:nvSpPr>
          <p:cNvPr id="16427" name="Rectangle 43"/>
          <p:cNvSpPr>
            <a:spLocks noChangeArrowheads="1"/>
          </p:cNvSpPr>
          <p:nvPr/>
        </p:nvSpPr>
        <p:spPr bwMode="auto">
          <a:xfrm rot="4257526">
            <a:off x="1873250" y="3584575"/>
            <a:ext cx="76200" cy="152400"/>
          </a:xfrm>
          <a:prstGeom prst="rect">
            <a:avLst/>
          </a:prstGeom>
          <a:solidFill>
            <a:srgbClr val="800080"/>
          </a:solidFill>
          <a:ln w="9525">
            <a:solidFill>
              <a:srgbClr val="0000FF"/>
            </a:solidFill>
            <a:miter lim="800000"/>
            <a:headEnd/>
            <a:tailEnd/>
          </a:ln>
        </p:spPr>
        <p:txBody>
          <a:bodyPr wrap="none" anchor="ctr">
            <a:prstTxWarp prst="textNoShape">
              <a:avLst/>
            </a:prstTxWarp>
          </a:bodyPr>
          <a:lstStyle/>
          <a:p>
            <a:pPr algn="ctr" eaLnBrk="0" hangingPunct="0"/>
            <a:endParaRPr lang="en-US"/>
          </a:p>
        </p:txBody>
      </p:sp>
      <p:sp>
        <p:nvSpPr>
          <p:cNvPr id="16428" name="Line 44"/>
          <p:cNvSpPr>
            <a:spLocks noChangeShapeType="1"/>
          </p:cNvSpPr>
          <p:nvPr/>
        </p:nvSpPr>
        <p:spPr bwMode="auto">
          <a:xfrm rot="21414741" flipH="1">
            <a:off x="1555750" y="3692525"/>
            <a:ext cx="284163" cy="49213"/>
          </a:xfrm>
          <a:prstGeom prst="line">
            <a:avLst/>
          </a:prstGeom>
          <a:noFill/>
          <a:ln w="25400">
            <a:solidFill>
              <a:srgbClr val="993366"/>
            </a:solidFill>
            <a:round/>
            <a:headEnd/>
            <a:tailEnd/>
          </a:ln>
        </p:spPr>
        <p:txBody>
          <a:bodyPr>
            <a:prstTxWarp prst="textNoShape">
              <a:avLst/>
            </a:prstTxWarp>
          </a:bodyPr>
          <a:lstStyle/>
          <a:p>
            <a:endParaRPr lang="en-US"/>
          </a:p>
        </p:txBody>
      </p:sp>
      <p:sp>
        <p:nvSpPr>
          <p:cNvPr id="16429" name="Text Box 45"/>
          <p:cNvSpPr txBox="1">
            <a:spLocks noChangeArrowheads="1"/>
          </p:cNvSpPr>
          <p:nvPr/>
        </p:nvSpPr>
        <p:spPr bwMode="auto">
          <a:xfrm>
            <a:off x="3928777" y="1730375"/>
            <a:ext cx="1108647" cy="523220"/>
          </a:xfrm>
          <a:prstGeom prst="rect">
            <a:avLst/>
          </a:prstGeom>
          <a:noFill/>
          <a:ln w="9525">
            <a:noFill/>
            <a:miter lim="800000"/>
            <a:headEnd/>
            <a:tailEnd/>
          </a:ln>
        </p:spPr>
        <p:txBody>
          <a:bodyPr wrap="none">
            <a:prstTxWarp prst="textNoShape">
              <a:avLst/>
            </a:prstTxWarp>
            <a:spAutoFit/>
          </a:bodyPr>
          <a:lstStyle/>
          <a:p>
            <a:pPr algn="ctr" eaLnBrk="0" hangingPunct="0"/>
            <a:r>
              <a:rPr lang="en-US" sz="2800" b="1" dirty="0">
                <a:solidFill>
                  <a:srgbClr val="FFFFFF"/>
                </a:solidFill>
                <a:latin typeface="Comic Sans MS"/>
                <a:cs typeface="Comic Sans MS"/>
              </a:rPr>
              <a:t>RHIC</a:t>
            </a:r>
          </a:p>
        </p:txBody>
      </p:sp>
      <p:sp>
        <p:nvSpPr>
          <p:cNvPr id="16430" name="Text Box 46"/>
          <p:cNvSpPr txBox="1">
            <a:spLocks noChangeArrowheads="1"/>
          </p:cNvSpPr>
          <p:nvPr/>
        </p:nvSpPr>
        <p:spPr bwMode="auto">
          <a:xfrm>
            <a:off x="1479318" y="3284538"/>
            <a:ext cx="671979" cy="307777"/>
          </a:xfrm>
          <a:prstGeom prst="rect">
            <a:avLst/>
          </a:prstGeom>
          <a:noFill/>
          <a:ln w="9525">
            <a:noFill/>
            <a:miter lim="800000"/>
            <a:headEnd/>
            <a:tailEnd/>
          </a:ln>
        </p:spPr>
        <p:txBody>
          <a:bodyPr wrap="none">
            <a:prstTxWarp prst="textNoShape">
              <a:avLst/>
            </a:prstTxWarp>
            <a:spAutoFit/>
          </a:bodyPr>
          <a:lstStyle/>
          <a:p>
            <a:pPr algn="ctr" eaLnBrk="0" hangingPunct="0"/>
            <a:r>
              <a:rPr lang="en-US" sz="1400" b="1">
                <a:solidFill>
                  <a:srgbClr val="FFFFFF"/>
                </a:solidFill>
                <a:latin typeface="Comic Sans MS"/>
                <a:cs typeface="Comic Sans MS"/>
              </a:rPr>
              <a:t>NSRL</a:t>
            </a:r>
          </a:p>
        </p:txBody>
      </p:sp>
      <p:sp>
        <p:nvSpPr>
          <p:cNvPr id="16431" name="Text Box 47"/>
          <p:cNvSpPr txBox="1">
            <a:spLocks noChangeArrowheads="1"/>
          </p:cNvSpPr>
          <p:nvPr/>
        </p:nvSpPr>
        <p:spPr bwMode="auto">
          <a:xfrm>
            <a:off x="-57975" y="3175000"/>
            <a:ext cx="770000" cy="307777"/>
          </a:xfrm>
          <a:prstGeom prst="rect">
            <a:avLst/>
          </a:prstGeom>
          <a:noFill/>
          <a:ln w="9525">
            <a:noFill/>
            <a:miter lim="800000"/>
            <a:headEnd/>
            <a:tailEnd/>
          </a:ln>
        </p:spPr>
        <p:txBody>
          <a:bodyPr wrap="none">
            <a:prstTxWarp prst="textNoShape">
              <a:avLst/>
            </a:prstTxWarp>
            <a:spAutoFit/>
          </a:bodyPr>
          <a:lstStyle/>
          <a:p>
            <a:pPr algn="ctr" eaLnBrk="0" hangingPunct="0"/>
            <a:r>
              <a:rPr lang="en-US" sz="1400" b="1" dirty="0">
                <a:solidFill>
                  <a:srgbClr val="FFFFFF"/>
                </a:solidFill>
                <a:latin typeface="Comic Sans MS"/>
                <a:cs typeface="Comic Sans MS"/>
              </a:rPr>
              <a:t>LINAC</a:t>
            </a:r>
          </a:p>
        </p:txBody>
      </p:sp>
      <p:sp>
        <p:nvSpPr>
          <p:cNvPr id="16432" name="Text Box 48"/>
          <p:cNvSpPr txBox="1">
            <a:spLocks noChangeArrowheads="1"/>
          </p:cNvSpPr>
          <p:nvPr/>
        </p:nvSpPr>
        <p:spPr bwMode="auto">
          <a:xfrm>
            <a:off x="933074" y="3476625"/>
            <a:ext cx="845304" cy="307777"/>
          </a:xfrm>
          <a:prstGeom prst="rect">
            <a:avLst/>
          </a:prstGeom>
          <a:noFill/>
          <a:ln w="9525">
            <a:noFill/>
            <a:miter lim="800000"/>
            <a:headEnd/>
            <a:tailEnd/>
          </a:ln>
        </p:spPr>
        <p:txBody>
          <a:bodyPr wrap="none">
            <a:prstTxWarp prst="textNoShape">
              <a:avLst/>
            </a:prstTxWarp>
            <a:spAutoFit/>
          </a:bodyPr>
          <a:lstStyle/>
          <a:p>
            <a:pPr algn="ctr" eaLnBrk="0" hangingPunct="0"/>
            <a:r>
              <a:rPr lang="en-US" sz="1400" b="1">
                <a:solidFill>
                  <a:srgbClr val="FFFFFF"/>
                </a:solidFill>
                <a:latin typeface="Comic Sans MS"/>
                <a:cs typeface="Comic Sans MS"/>
              </a:rPr>
              <a:t>Booster</a:t>
            </a:r>
          </a:p>
        </p:txBody>
      </p:sp>
      <p:sp>
        <p:nvSpPr>
          <p:cNvPr id="16433" name="Text Box 49"/>
          <p:cNvSpPr txBox="1">
            <a:spLocks noChangeArrowheads="1"/>
          </p:cNvSpPr>
          <p:nvPr/>
        </p:nvSpPr>
        <p:spPr bwMode="auto">
          <a:xfrm>
            <a:off x="1928549" y="3886200"/>
            <a:ext cx="670451" cy="369332"/>
          </a:xfrm>
          <a:prstGeom prst="rect">
            <a:avLst/>
          </a:prstGeom>
          <a:noFill/>
          <a:ln w="9525">
            <a:noFill/>
            <a:miter lim="800000"/>
            <a:headEnd/>
            <a:tailEnd/>
          </a:ln>
        </p:spPr>
        <p:txBody>
          <a:bodyPr wrap="none">
            <a:prstTxWarp prst="textNoShape">
              <a:avLst/>
            </a:prstTxWarp>
            <a:spAutoFit/>
          </a:bodyPr>
          <a:lstStyle/>
          <a:p>
            <a:pPr algn="ctr" eaLnBrk="0" hangingPunct="0"/>
            <a:r>
              <a:rPr lang="en-US" sz="1800" b="1" dirty="0">
                <a:solidFill>
                  <a:schemeClr val="bg1"/>
                </a:solidFill>
                <a:latin typeface="Comic Sans MS"/>
                <a:cs typeface="Comic Sans MS"/>
              </a:rPr>
              <a:t>AGS</a:t>
            </a:r>
          </a:p>
        </p:txBody>
      </p:sp>
      <p:sp>
        <p:nvSpPr>
          <p:cNvPr id="16434" name="Text Box 50"/>
          <p:cNvSpPr txBox="1">
            <a:spLocks noChangeArrowheads="1"/>
          </p:cNvSpPr>
          <p:nvPr/>
        </p:nvSpPr>
        <p:spPr bwMode="auto">
          <a:xfrm>
            <a:off x="4470695" y="5029200"/>
            <a:ext cx="936036" cy="307777"/>
          </a:xfrm>
          <a:prstGeom prst="rect">
            <a:avLst/>
          </a:prstGeom>
          <a:noFill/>
          <a:ln w="9525">
            <a:noFill/>
            <a:miter lim="800000"/>
            <a:headEnd/>
            <a:tailEnd/>
          </a:ln>
        </p:spPr>
        <p:txBody>
          <a:bodyPr wrap="none">
            <a:prstTxWarp prst="textNoShape">
              <a:avLst/>
            </a:prstTxWarp>
            <a:spAutoFit/>
          </a:bodyPr>
          <a:lstStyle/>
          <a:p>
            <a:pPr algn="ctr" eaLnBrk="0" hangingPunct="0"/>
            <a:r>
              <a:rPr lang="en-US" sz="1400" b="1">
                <a:solidFill>
                  <a:srgbClr val="FFFFFF"/>
                </a:solidFill>
                <a:latin typeface="Comic Sans MS"/>
                <a:cs typeface="Comic Sans MS"/>
              </a:rPr>
              <a:t>Tandems</a:t>
            </a:r>
          </a:p>
        </p:txBody>
      </p:sp>
      <p:sp>
        <p:nvSpPr>
          <p:cNvPr id="16435" name="Rectangle 51"/>
          <p:cNvSpPr>
            <a:spLocks noChangeArrowheads="1"/>
          </p:cNvSpPr>
          <p:nvPr/>
        </p:nvSpPr>
        <p:spPr bwMode="auto">
          <a:xfrm rot="219660">
            <a:off x="3581400" y="2782888"/>
            <a:ext cx="152400" cy="98425"/>
          </a:xfrm>
          <a:prstGeom prst="rect">
            <a:avLst/>
          </a:prstGeom>
          <a:solidFill>
            <a:srgbClr val="FFFCC1"/>
          </a:solidFill>
          <a:ln w="25400">
            <a:solidFill>
              <a:srgbClr val="FFFF00"/>
            </a:solidFill>
            <a:miter lim="800000"/>
            <a:headEnd/>
            <a:tailEnd/>
          </a:ln>
        </p:spPr>
        <p:txBody>
          <a:bodyPr wrap="none" anchor="ctr">
            <a:prstTxWarp prst="textNoShape">
              <a:avLst/>
            </a:prstTxWarp>
          </a:bodyPr>
          <a:lstStyle/>
          <a:p>
            <a:pPr algn="ctr" eaLnBrk="0" hangingPunct="0"/>
            <a:endParaRPr lang="en-US"/>
          </a:p>
        </p:txBody>
      </p:sp>
      <p:sp>
        <p:nvSpPr>
          <p:cNvPr id="16436" name="Rectangle 52"/>
          <p:cNvSpPr>
            <a:spLocks noChangeArrowheads="1"/>
          </p:cNvSpPr>
          <p:nvPr/>
        </p:nvSpPr>
        <p:spPr bwMode="auto">
          <a:xfrm rot="3112852">
            <a:off x="900113" y="2151062"/>
            <a:ext cx="152400" cy="98425"/>
          </a:xfrm>
          <a:prstGeom prst="rect">
            <a:avLst/>
          </a:prstGeom>
          <a:solidFill>
            <a:srgbClr val="FFFCC1"/>
          </a:solidFill>
          <a:ln w="25400">
            <a:solidFill>
              <a:srgbClr val="FFFF00"/>
            </a:solidFill>
            <a:miter lim="800000"/>
            <a:headEnd/>
            <a:tailEnd/>
          </a:ln>
        </p:spPr>
        <p:txBody>
          <a:bodyPr wrap="none" anchor="ctr">
            <a:prstTxWarp prst="textNoShape">
              <a:avLst/>
            </a:prstTxWarp>
          </a:bodyPr>
          <a:lstStyle/>
          <a:p>
            <a:pPr algn="ctr" eaLnBrk="0" hangingPunct="0"/>
            <a:endParaRPr lang="en-US"/>
          </a:p>
        </p:txBody>
      </p:sp>
      <p:sp>
        <p:nvSpPr>
          <p:cNvPr id="16437" name="Rectangle 53"/>
          <p:cNvSpPr>
            <a:spLocks noChangeArrowheads="1"/>
          </p:cNvSpPr>
          <p:nvPr/>
        </p:nvSpPr>
        <p:spPr bwMode="auto">
          <a:xfrm rot="-771096">
            <a:off x="7829550" y="2525713"/>
            <a:ext cx="152400" cy="98425"/>
          </a:xfrm>
          <a:prstGeom prst="rect">
            <a:avLst/>
          </a:prstGeom>
          <a:solidFill>
            <a:srgbClr val="FFFCC1"/>
          </a:solidFill>
          <a:ln w="25400">
            <a:solidFill>
              <a:srgbClr val="FFFF00"/>
            </a:solidFill>
            <a:miter lim="800000"/>
            <a:headEnd/>
            <a:tailEnd/>
          </a:ln>
        </p:spPr>
        <p:txBody>
          <a:bodyPr wrap="none" anchor="ctr">
            <a:prstTxWarp prst="textNoShape">
              <a:avLst/>
            </a:prstTxWarp>
          </a:bodyPr>
          <a:lstStyle/>
          <a:p>
            <a:pPr algn="ctr" eaLnBrk="0" hangingPunct="0"/>
            <a:endParaRPr lang="en-US"/>
          </a:p>
        </p:txBody>
      </p:sp>
      <p:sp>
        <p:nvSpPr>
          <p:cNvPr id="16438" name="Rectangle 54"/>
          <p:cNvSpPr>
            <a:spLocks noChangeArrowheads="1"/>
          </p:cNvSpPr>
          <p:nvPr/>
        </p:nvSpPr>
        <p:spPr bwMode="auto">
          <a:xfrm rot="1180436">
            <a:off x="8226425" y="1570038"/>
            <a:ext cx="152400" cy="98425"/>
          </a:xfrm>
          <a:prstGeom prst="rect">
            <a:avLst/>
          </a:prstGeom>
          <a:solidFill>
            <a:srgbClr val="FFFCC1"/>
          </a:solidFill>
          <a:ln w="25400">
            <a:solidFill>
              <a:srgbClr val="FFFF00"/>
            </a:solidFill>
            <a:miter lim="800000"/>
            <a:headEnd/>
            <a:tailEnd/>
          </a:ln>
        </p:spPr>
        <p:txBody>
          <a:bodyPr wrap="none" anchor="ctr">
            <a:prstTxWarp prst="textNoShape">
              <a:avLst/>
            </a:prstTxWarp>
          </a:bodyPr>
          <a:lstStyle/>
          <a:p>
            <a:pPr algn="ctr" eaLnBrk="0" hangingPunct="0"/>
            <a:endParaRPr lang="en-US"/>
          </a:p>
        </p:txBody>
      </p:sp>
      <p:sp>
        <p:nvSpPr>
          <p:cNvPr id="16439" name="Rectangle 55"/>
          <p:cNvSpPr>
            <a:spLocks noChangeArrowheads="1"/>
          </p:cNvSpPr>
          <p:nvPr/>
        </p:nvSpPr>
        <p:spPr bwMode="auto">
          <a:xfrm rot="181585">
            <a:off x="5627688" y="1166813"/>
            <a:ext cx="152400" cy="98425"/>
          </a:xfrm>
          <a:prstGeom prst="rect">
            <a:avLst/>
          </a:prstGeom>
          <a:solidFill>
            <a:srgbClr val="FFFCC1"/>
          </a:solidFill>
          <a:ln w="25400">
            <a:solidFill>
              <a:srgbClr val="FFFF00"/>
            </a:solidFill>
            <a:miter lim="800000"/>
            <a:headEnd/>
            <a:tailEnd/>
          </a:ln>
        </p:spPr>
        <p:txBody>
          <a:bodyPr wrap="none" anchor="ctr">
            <a:prstTxWarp prst="textNoShape">
              <a:avLst/>
            </a:prstTxWarp>
          </a:bodyPr>
          <a:lstStyle/>
          <a:p>
            <a:pPr algn="ctr" eaLnBrk="0" hangingPunct="0"/>
            <a:endParaRPr lang="en-US"/>
          </a:p>
        </p:txBody>
      </p:sp>
      <p:sp>
        <p:nvSpPr>
          <p:cNvPr id="16440" name="Rectangle 56"/>
          <p:cNvSpPr>
            <a:spLocks noChangeArrowheads="1"/>
          </p:cNvSpPr>
          <p:nvPr/>
        </p:nvSpPr>
        <p:spPr bwMode="auto">
          <a:xfrm rot="-581619">
            <a:off x="2498725" y="1303338"/>
            <a:ext cx="152400" cy="98425"/>
          </a:xfrm>
          <a:prstGeom prst="rect">
            <a:avLst/>
          </a:prstGeom>
          <a:solidFill>
            <a:srgbClr val="FFFCC1"/>
          </a:solidFill>
          <a:ln w="25400">
            <a:solidFill>
              <a:srgbClr val="FFFF00"/>
            </a:solidFill>
            <a:miter lim="800000"/>
            <a:headEnd/>
            <a:tailEnd/>
          </a:ln>
        </p:spPr>
        <p:txBody>
          <a:bodyPr wrap="none" anchor="ctr">
            <a:prstTxWarp prst="textNoShape">
              <a:avLst/>
            </a:prstTxWarp>
          </a:bodyPr>
          <a:lstStyle/>
          <a:p>
            <a:pPr algn="ctr" eaLnBrk="0" hangingPunct="0"/>
            <a:endParaRPr lang="en-US"/>
          </a:p>
        </p:txBody>
      </p:sp>
      <p:sp>
        <p:nvSpPr>
          <p:cNvPr id="16441" name="Text Box 57"/>
          <p:cNvSpPr txBox="1">
            <a:spLocks noChangeArrowheads="1"/>
          </p:cNvSpPr>
          <p:nvPr/>
        </p:nvSpPr>
        <p:spPr bwMode="auto">
          <a:xfrm>
            <a:off x="3736006" y="2859088"/>
            <a:ext cx="1378302" cy="615553"/>
          </a:xfrm>
          <a:prstGeom prst="rect">
            <a:avLst/>
          </a:prstGeom>
          <a:noFill/>
          <a:ln w="9525">
            <a:noFill/>
            <a:miter lim="800000"/>
            <a:headEnd/>
            <a:tailEnd/>
          </a:ln>
        </p:spPr>
        <p:txBody>
          <a:bodyPr wrap="none">
            <a:prstTxWarp prst="textNoShape">
              <a:avLst/>
            </a:prstTxWarp>
            <a:spAutoFit/>
          </a:bodyPr>
          <a:lstStyle/>
          <a:p>
            <a:pPr algn="ctr" eaLnBrk="0" hangingPunct="0"/>
            <a:r>
              <a:rPr lang="en-US" sz="1800" b="1" dirty="0">
                <a:solidFill>
                  <a:schemeClr val="bg1"/>
                </a:solidFill>
                <a:latin typeface="Comic Sans MS"/>
                <a:cs typeface="Comic Sans MS"/>
              </a:rPr>
              <a:t>STAR</a:t>
            </a:r>
          </a:p>
          <a:p>
            <a:pPr algn="ctr" eaLnBrk="0" hangingPunct="0"/>
            <a:r>
              <a:rPr lang="en-US" sz="1600" dirty="0">
                <a:solidFill>
                  <a:srgbClr val="FFFF00"/>
                </a:solidFill>
              </a:rPr>
              <a:t>6:00 o’clock</a:t>
            </a:r>
          </a:p>
        </p:txBody>
      </p:sp>
      <p:sp>
        <p:nvSpPr>
          <p:cNvPr id="16442" name="Text Box 58"/>
          <p:cNvSpPr txBox="1">
            <a:spLocks noChangeArrowheads="1"/>
          </p:cNvSpPr>
          <p:nvPr/>
        </p:nvSpPr>
        <p:spPr bwMode="auto">
          <a:xfrm>
            <a:off x="179295" y="2325688"/>
            <a:ext cx="1176524" cy="615553"/>
          </a:xfrm>
          <a:prstGeom prst="rect">
            <a:avLst/>
          </a:prstGeom>
          <a:noFill/>
          <a:ln w="9525">
            <a:noFill/>
            <a:miter lim="800000"/>
            <a:headEnd/>
            <a:tailEnd/>
          </a:ln>
        </p:spPr>
        <p:txBody>
          <a:bodyPr wrap="none">
            <a:prstTxWarp prst="textNoShape">
              <a:avLst/>
            </a:prstTxWarp>
            <a:spAutoFit/>
          </a:bodyPr>
          <a:lstStyle/>
          <a:p>
            <a:pPr algn="ctr" eaLnBrk="0" hangingPunct="0"/>
            <a:r>
              <a:rPr lang="en-US" sz="1800" b="1" dirty="0">
                <a:solidFill>
                  <a:srgbClr val="FFFFFF"/>
                </a:solidFill>
                <a:latin typeface="Comic Sans MS"/>
                <a:cs typeface="Comic Sans MS"/>
              </a:rPr>
              <a:t>PHENIX</a:t>
            </a:r>
          </a:p>
          <a:p>
            <a:pPr algn="ctr" eaLnBrk="0" hangingPunct="0"/>
            <a:r>
              <a:rPr lang="en-US" sz="1600" dirty="0">
                <a:solidFill>
                  <a:srgbClr val="FFFF00"/>
                </a:solidFill>
              </a:rPr>
              <a:t>8:00 o’clock</a:t>
            </a:r>
          </a:p>
        </p:txBody>
      </p:sp>
      <p:sp>
        <p:nvSpPr>
          <p:cNvPr id="16443" name="Text Box 59"/>
          <p:cNvSpPr txBox="1">
            <a:spLocks noChangeArrowheads="1"/>
          </p:cNvSpPr>
          <p:nvPr/>
        </p:nvSpPr>
        <p:spPr bwMode="auto">
          <a:xfrm>
            <a:off x="2136267" y="1393825"/>
            <a:ext cx="1405954" cy="584776"/>
          </a:xfrm>
          <a:prstGeom prst="rect">
            <a:avLst/>
          </a:prstGeom>
          <a:noFill/>
          <a:ln w="9525">
            <a:noFill/>
            <a:miter lim="800000"/>
            <a:headEnd/>
            <a:tailEnd/>
          </a:ln>
        </p:spPr>
        <p:txBody>
          <a:bodyPr wrap="none">
            <a:prstTxWarp prst="textNoShape">
              <a:avLst/>
            </a:prstTxWarp>
            <a:spAutoFit/>
          </a:bodyPr>
          <a:lstStyle/>
          <a:p>
            <a:pPr algn="ctr" eaLnBrk="0" hangingPunct="0"/>
            <a:r>
              <a:rPr lang="en-US" sz="1600" b="1" dirty="0" err="1" smtClean="0">
                <a:solidFill>
                  <a:srgbClr val="FFFFFF"/>
                </a:solidFill>
                <a:latin typeface="Comic Sans MS"/>
                <a:cs typeface="Comic Sans MS"/>
              </a:rPr>
              <a:t>eLenses</a:t>
            </a:r>
            <a:endParaRPr lang="en-US" sz="1600" b="1" dirty="0">
              <a:solidFill>
                <a:srgbClr val="FFFFFF"/>
              </a:solidFill>
              <a:latin typeface="Comic Sans MS"/>
              <a:cs typeface="Comic Sans MS"/>
            </a:endParaRPr>
          </a:p>
          <a:p>
            <a:pPr algn="ctr" eaLnBrk="0" hangingPunct="0"/>
            <a:r>
              <a:rPr lang="en-US" sz="1600" dirty="0">
                <a:solidFill>
                  <a:srgbClr val="FFFF00"/>
                </a:solidFill>
                <a:latin typeface="Comic Sans MS"/>
                <a:cs typeface="Comic Sans MS"/>
              </a:rPr>
              <a:t>10:00 o’clock</a:t>
            </a:r>
          </a:p>
        </p:txBody>
      </p:sp>
      <p:sp>
        <p:nvSpPr>
          <p:cNvPr id="16445" name="Text Box 61"/>
          <p:cNvSpPr txBox="1">
            <a:spLocks noChangeArrowheads="1"/>
          </p:cNvSpPr>
          <p:nvPr/>
        </p:nvSpPr>
        <p:spPr bwMode="auto">
          <a:xfrm>
            <a:off x="7408503" y="2565400"/>
            <a:ext cx="1313581" cy="584776"/>
          </a:xfrm>
          <a:prstGeom prst="rect">
            <a:avLst/>
          </a:prstGeom>
          <a:noFill/>
          <a:ln w="9525">
            <a:noFill/>
            <a:miter lim="800000"/>
            <a:headEnd/>
            <a:tailEnd/>
          </a:ln>
        </p:spPr>
        <p:txBody>
          <a:bodyPr wrap="none">
            <a:prstTxWarp prst="textNoShape">
              <a:avLst/>
            </a:prstTxWarp>
            <a:spAutoFit/>
          </a:bodyPr>
          <a:lstStyle/>
          <a:p>
            <a:pPr algn="ctr" eaLnBrk="0" hangingPunct="0"/>
            <a:r>
              <a:rPr lang="en-US" sz="1600" b="1" u="sng" dirty="0">
                <a:solidFill>
                  <a:srgbClr val="FFFFFF"/>
                </a:solidFill>
                <a:latin typeface="Comic Sans MS"/>
                <a:cs typeface="Comic Sans MS"/>
              </a:rPr>
              <a:t>RF</a:t>
            </a:r>
          </a:p>
          <a:p>
            <a:pPr algn="ctr" eaLnBrk="0" hangingPunct="0"/>
            <a:r>
              <a:rPr lang="en-US" sz="1600" dirty="0">
                <a:solidFill>
                  <a:srgbClr val="FFFF00"/>
                </a:solidFill>
                <a:latin typeface="Comic Sans MS"/>
                <a:cs typeface="Comic Sans MS"/>
              </a:rPr>
              <a:t>4:00 o’clock</a:t>
            </a:r>
          </a:p>
        </p:txBody>
      </p:sp>
      <p:sp>
        <p:nvSpPr>
          <p:cNvPr id="16446" name="Text Box 62"/>
          <p:cNvSpPr txBox="1">
            <a:spLocks noChangeArrowheads="1"/>
          </p:cNvSpPr>
          <p:nvPr/>
        </p:nvSpPr>
        <p:spPr bwMode="auto">
          <a:xfrm>
            <a:off x="7313163" y="1552575"/>
            <a:ext cx="1378302" cy="584776"/>
          </a:xfrm>
          <a:prstGeom prst="rect">
            <a:avLst/>
          </a:prstGeom>
          <a:noFill/>
          <a:ln w="9525">
            <a:noFill/>
            <a:miter lim="800000"/>
            <a:headEnd/>
            <a:tailEnd/>
          </a:ln>
        </p:spPr>
        <p:txBody>
          <a:bodyPr wrap="none">
            <a:prstTxWarp prst="textNoShape">
              <a:avLst/>
            </a:prstTxWarp>
            <a:spAutoFit/>
          </a:bodyPr>
          <a:lstStyle/>
          <a:p>
            <a:pPr algn="ctr" eaLnBrk="0" hangingPunct="0"/>
            <a:r>
              <a:rPr lang="en-US" sz="1600" dirty="0" err="1" smtClean="0">
                <a:solidFill>
                  <a:srgbClr val="FFFFFF"/>
                </a:solidFill>
                <a:latin typeface="Comic Sans MS"/>
                <a:cs typeface="Comic Sans MS"/>
              </a:rPr>
              <a:t>CeC</a:t>
            </a:r>
            <a:endParaRPr lang="en-US" sz="1600" b="1" dirty="0">
              <a:solidFill>
                <a:srgbClr val="FFFFFF"/>
              </a:solidFill>
              <a:latin typeface="Comic Sans MS"/>
              <a:cs typeface="Comic Sans MS"/>
            </a:endParaRPr>
          </a:p>
          <a:p>
            <a:pPr algn="ctr" eaLnBrk="0" hangingPunct="0"/>
            <a:r>
              <a:rPr lang="en-US" sz="1600" dirty="0">
                <a:solidFill>
                  <a:srgbClr val="FFFF00"/>
                </a:solidFill>
                <a:latin typeface="Comic Sans MS"/>
                <a:cs typeface="Comic Sans MS"/>
              </a:rPr>
              <a:t>2:00 o’clock</a:t>
            </a:r>
          </a:p>
        </p:txBody>
      </p:sp>
      <p:sp>
        <p:nvSpPr>
          <p:cNvPr id="16447" name="Rectangle 63"/>
          <p:cNvSpPr>
            <a:spLocks noGrp="1" noChangeArrowheads="1"/>
          </p:cNvSpPr>
          <p:nvPr>
            <p:ph type="title"/>
          </p:nvPr>
        </p:nvSpPr>
        <p:spPr/>
        <p:txBody>
          <a:bodyPr/>
          <a:lstStyle/>
          <a:p>
            <a:r>
              <a:rPr lang="en-US" dirty="0" smtClean="0">
                <a:ea typeface="ＭＳ Ｐゴシック" pitchFamily="-107" charset="-128"/>
                <a:cs typeface="ＭＳ Ｐゴシック" pitchFamily="-107" charset="-128"/>
              </a:rPr>
              <a:t>From RHIC to </a:t>
            </a:r>
            <a:r>
              <a:rPr lang="en-US" cap="none" dirty="0" err="1" smtClean="0">
                <a:ea typeface="ＭＳ Ｐゴシック" pitchFamily="-107" charset="-128"/>
                <a:cs typeface="ＭＳ Ｐゴシック" pitchFamily="-107" charset="-128"/>
              </a:rPr>
              <a:t>e</a:t>
            </a:r>
            <a:r>
              <a:rPr lang="en-US" dirty="0" err="1" smtClean="0">
                <a:ea typeface="ＭＳ Ｐゴシック" pitchFamily="-107" charset="-128"/>
                <a:cs typeface="ＭＳ Ｐゴシック" pitchFamily="-107" charset="-128"/>
              </a:rPr>
              <a:t>RHIC</a:t>
            </a:r>
            <a:r>
              <a:rPr lang="en-US" dirty="0" smtClean="0">
                <a:ea typeface="ＭＳ Ｐゴシック" pitchFamily="-107" charset="-128"/>
                <a:cs typeface="ＭＳ Ｐゴシック" pitchFamily="-107" charset="-128"/>
              </a:rPr>
              <a:t> </a:t>
            </a:r>
            <a:endParaRPr lang="en-US" dirty="0">
              <a:ea typeface="ＭＳ Ｐゴシック" pitchFamily="-107" charset="-128"/>
              <a:cs typeface="ＭＳ Ｐゴシック" pitchFamily="-107" charset="-128"/>
            </a:endParaRPr>
          </a:p>
        </p:txBody>
      </p:sp>
      <p:sp>
        <p:nvSpPr>
          <p:cNvPr id="16450" name="Line 66"/>
          <p:cNvSpPr>
            <a:spLocks noChangeShapeType="1"/>
          </p:cNvSpPr>
          <p:nvPr/>
        </p:nvSpPr>
        <p:spPr bwMode="auto">
          <a:xfrm>
            <a:off x="836613" y="3741738"/>
            <a:ext cx="220662" cy="100012"/>
          </a:xfrm>
          <a:prstGeom prst="line">
            <a:avLst/>
          </a:prstGeom>
          <a:noFill/>
          <a:ln w="25400">
            <a:solidFill>
              <a:srgbClr val="0066FF"/>
            </a:solidFill>
            <a:round/>
            <a:headEnd/>
            <a:tailEnd/>
          </a:ln>
        </p:spPr>
        <p:txBody>
          <a:bodyPr>
            <a:prstTxWarp prst="textNoShape">
              <a:avLst/>
            </a:prstTxWarp>
          </a:bodyPr>
          <a:lstStyle/>
          <a:p>
            <a:endParaRPr lang="en-US"/>
          </a:p>
        </p:txBody>
      </p:sp>
      <p:sp>
        <p:nvSpPr>
          <p:cNvPr id="16451" name="Oval 67"/>
          <p:cNvSpPr>
            <a:spLocks noChangeArrowheads="1"/>
          </p:cNvSpPr>
          <p:nvPr/>
        </p:nvSpPr>
        <p:spPr bwMode="auto">
          <a:xfrm>
            <a:off x="1044575" y="3722688"/>
            <a:ext cx="473075" cy="166687"/>
          </a:xfrm>
          <a:prstGeom prst="ellipse">
            <a:avLst/>
          </a:prstGeom>
          <a:noFill/>
          <a:ln w="25400">
            <a:solidFill>
              <a:srgbClr val="33CCCC"/>
            </a:solidFill>
            <a:round/>
            <a:headEnd/>
            <a:tailEnd/>
          </a:ln>
        </p:spPr>
        <p:txBody>
          <a:bodyPr wrap="none" anchor="ctr">
            <a:prstTxWarp prst="textNoShape">
              <a:avLst/>
            </a:prstTxWarp>
          </a:bodyPr>
          <a:lstStyle/>
          <a:p>
            <a:pPr algn="ctr" eaLnBrk="0" hangingPunct="0"/>
            <a:endParaRPr lang="en-US"/>
          </a:p>
        </p:txBody>
      </p:sp>
      <p:sp>
        <p:nvSpPr>
          <p:cNvPr id="16452" name="Oval 68"/>
          <p:cNvSpPr>
            <a:spLocks noChangeArrowheads="1"/>
          </p:cNvSpPr>
          <p:nvPr/>
        </p:nvSpPr>
        <p:spPr bwMode="auto">
          <a:xfrm>
            <a:off x="1295400" y="3746500"/>
            <a:ext cx="1981200" cy="758825"/>
          </a:xfrm>
          <a:prstGeom prst="ellipse">
            <a:avLst/>
          </a:prstGeom>
          <a:noFill/>
          <a:ln w="25400">
            <a:solidFill>
              <a:srgbClr val="00FF00"/>
            </a:solidFill>
            <a:round/>
            <a:headEnd/>
            <a:tailEnd/>
          </a:ln>
        </p:spPr>
        <p:txBody>
          <a:bodyPr wrap="none" anchor="ctr">
            <a:prstTxWarp prst="textNoShape">
              <a:avLst/>
            </a:prstTxWarp>
          </a:bodyPr>
          <a:lstStyle/>
          <a:p>
            <a:pPr algn="ctr" eaLnBrk="0" hangingPunct="0"/>
            <a:endParaRPr lang="en-US"/>
          </a:p>
        </p:txBody>
      </p:sp>
      <p:sp>
        <p:nvSpPr>
          <p:cNvPr id="16453" name="Freeform 69"/>
          <p:cNvSpPr>
            <a:spLocks/>
          </p:cNvSpPr>
          <p:nvPr/>
        </p:nvSpPr>
        <p:spPr bwMode="auto">
          <a:xfrm>
            <a:off x="706438" y="3656013"/>
            <a:ext cx="246062" cy="107950"/>
          </a:xfrm>
          <a:custGeom>
            <a:avLst/>
            <a:gdLst>
              <a:gd name="T0" fmla="*/ 0 w 126"/>
              <a:gd name="T1" fmla="*/ 2147483647 h 67"/>
              <a:gd name="T2" fmla="*/ 2147483647 w 126"/>
              <a:gd name="T3" fmla="*/ 2147483647 h 67"/>
              <a:gd name="T4" fmla="*/ 2147483647 w 126"/>
              <a:gd name="T5" fmla="*/ 2147483647 h 67"/>
              <a:gd name="T6" fmla="*/ 2147483647 w 126"/>
              <a:gd name="T7" fmla="*/ 0 h 67"/>
              <a:gd name="T8" fmla="*/ 0 w 126"/>
              <a:gd name="T9" fmla="*/ 2147483647 h 67"/>
              <a:gd name="T10" fmla="*/ 0 60000 65536"/>
              <a:gd name="T11" fmla="*/ 0 60000 65536"/>
              <a:gd name="T12" fmla="*/ 0 60000 65536"/>
              <a:gd name="T13" fmla="*/ 0 60000 65536"/>
              <a:gd name="T14" fmla="*/ 0 60000 65536"/>
              <a:gd name="T15" fmla="*/ 0 w 126"/>
              <a:gd name="T16" fmla="*/ 0 h 67"/>
              <a:gd name="T17" fmla="*/ 126 w 126"/>
              <a:gd name="T18" fmla="*/ 67 h 67"/>
            </a:gdLst>
            <a:ahLst/>
            <a:cxnLst>
              <a:cxn ang="T10">
                <a:pos x="T0" y="T1"/>
              </a:cxn>
              <a:cxn ang="T11">
                <a:pos x="T2" y="T3"/>
              </a:cxn>
              <a:cxn ang="T12">
                <a:pos x="T4" y="T5"/>
              </a:cxn>
              <a:cxn ang="T13">
                <a:pos x="T6" y="T7"/>
              </a:cxn>
              <a:cxn ang="T14">
                <a:pos x="T8" y="T9"/>
              </a:cxn>
            </a:cxnLst>
            <a:rect l="T15" t="T16" r="T17" b="T18"/>
            <a:pathLst>
              <a:path w="126" h="67">
                <a:moveTo>
                  <a:pt x="0" y="24"/>
                </a:moveTo>
                <a:lnTo>
                  <a:pt x="93" y="67"/>
                </a:lnTo>
                <a:lnTo>
                  <a:pt x="126" y="45"/>
                </a:lnTo>
                <a:lnTo>
                  <a:pt x="33" y="0"/>
                </a:lnTo>
                <a:lnTo>
                  <a:pt x="0" y="24"/>
                </a:lnTo>
                <a:close/>
              </a:path>
            </a:pathLst>
          </a:custGeom>
          <a:solidFill>
            <a:srgbClr val="0066FF"/>
          </a:solidFill>
          <a:ln w="9525">
            <a:solidFill>
              <a:srgbClr val="0066FF"/>
            </a:solidFill>
            <a:round/>
            <a:headEnd/>
            <a:tailEnd/>
          </a:ln>
        </p:spPr>
        <p:txBody>
          <a:bodyPr>
            <a:prstTxWarp prst="textNoShape">
              <a:avLst/>
            </a:prstTxWarp>
          </a:bodyPr>
          <a:lstStyle/>
          <a:p>
            <a:pPr algn="ctr" eaLnBrk="0" hangingPunct="0"/>
            <a:endParaRPr lang="en-US"/>
          </a:p>
        </p:txBody>
      </p:sp>
      <p:sp>
        <p:nvSpPr>
          <p:cNvPr id="16454" name="Text Box 70"/>
          <p:cNvSpPr txBox="1">
            <a:spLocks noChangeArrowheads="1"/>
          </p:cNvSpPr>
          <p:nvPr/>
        </p:nvSpPr>
        <p:spPr bwMode="auto">
          <a:xfrm>
            <a:off x="531454" y="3352800"/>
            <a:ext cx="632542" cy="307777"/>
          </a:xfrm>
          <a:prstGeom prst="rect">
            <a:avLst/>
          </a:prstGeom>
          <a:noFill/>
          <a:ln w="9525">
            <a:noFill/>
            <a:miter lim="800000"/>
            <a:headEnd/>
            <a:tailEnd/>
          </a:ln>
        </p:spPr>
        <p:txBody>
          <a:bodyPr wrap="none">
            <a:prstTxWarp prst="textNoShape">
              <a:avLst/>
            </a:prstTxWarp>
            <a:spAutoFit/>
          </a:bodyPr>
          <a:lstStyle/>
          <a:p>
            <a:pPr algn="ctr" eaLnBrk="0" hangingPunct="0"/>
            <a:r>
              <a:rPr lang="en-US" sz="1400" b="1">
                <a:solidFill>
                  <a:srgbClr val="FFFFFF"/>
                </a:solidFill>
                <a:latin typeface="Comic Sans MS"/>
                <a:cs typeface="Comic Sans MS"/>
              </a:rPr>
              <a:t>EBIS</a:t>
            </a:r>
          </a:p>
        </p:txBody>
      </p:sp>
      <p:grpSp>
        <p:nvGrpSpPr>
          <p:cNvPr id="2" name="Group 68"/>
          <p:cNvGrpSpPr/>
          <p:nvPr/>
        </p:nvGrpSpPr>
        <p:grpSpPr>
          <a:xfrm>
            <a:off x="4535696" y="3691666"/>
            <a:ext cx="2068304" cy="307777"/>
            <a:chOff x="4421396" y="3577366"/>
            <a:chExt cx="2068304" cy="307777"/>
          </a:xfrm>
        </p:grpSpPr>
        <p:sp>
          <p:nvSpPr>
            <p:cNvPr id="72" name="TextBox 71"/>
            <p:cNvSpPr txBox="1"/>
            <p:nvPr/>
          </p:nvSpPr>
          <p:spPr>
            <a:xfrm>
              <a:off x="4755177" y="3577366"/>
              <a:ext cx="1734523" cy="307777"/>
            </a:xfrm>
            <a:prstGeom prst="rect">
              <a:avLst/>
            </a:prstGeom>
            <a:noFill/>
          </p:spPr>
          <p:txBody>
            <a:bodyPr wrap="square" rtlCol="0">
              <a:spAutoFit/>
            </a:bodyPr>
            <a:lstStyle/>
            <a:p>
              <a:r>
                <a:rPr lang="en-US" sz="1400" dirty="0" smtClean="0">
                  <a:solidFill>
                    <a:schemeClr val="bg1"/>
                  </a:solidFill>
                  <a:latin typeface="Comic Sans MS" pitchFamily="66" charset="0"/>
                </a:rPr>
                <a:t>ERL Test Facility </a:t>
              </a:r>
              <a:endParaRPr lang="en-US" sz="1400" dirty="0">
                <a:solidFill>
                  <a:schemeClr val="bg1"/>
                </a:solidFill>
                <a:latin typeface="Comic Sans MS" pitchFamily="66" charset="0"/>
              </a:endParaRPr>
            </a:p>
          </p:txBody>
        </p:sp>
        <p:cxnSp>
          <p:nvCxnSpPr>
            <p:cNvPr id="73" name="Straight Arrow Connector 72"/>
            <p:cNvCxnSpPr/>
            <p:nvPr/>
          </p:nvCxnSpPr>
          <p:spPr>
            <a:xfrm rot="10800000" flipV="1">
              <a:off x="4421396" y="3746500"/>
              <a:ext cx="404605" cy="29434"/>
            </a:xfrm>
            <a:prstGeom prst="straightConnector1">
              <a:avLst/>
            </a:prstGeom>
            <a:ln w="38100">
              <a:solidFill>
                <a:schemeClr val="bg1"/>
              </a:solidFill>
              <a:tailEnd type="arrow"/>
            </a:ln>
          </p:spPr>
          <p:style>
            <a:lnRef idx="2">
              <a:schemeClr val="accent1"/>
            </a:lnRef>
            <a:fillRef idx="0">
              <a:schemeClr val="accent1"/>
            </a:fillRef>
            <a:effectRef idx="1">
              <a:schemeClr val="accent1"/>
            </a:effectRef>
            <a:fontRef idx="minor">
              <a:schemeClr val="tx1"/>
            </a:fontRef>
          </p:style>
        </p:cxnSp>
      </p:grpSp>
      <p:sp>
        <p:nvSpPr>
          <p:cNvPr id="74" name="Oval 4"/>
          <p:cNvSpPr>
            <a:spLocks noChangeAspect="1" noChangeArrowheads="1"/>
          </p:cNvSpPr>
          <p:nvPr/>
        </p:nvSpPr>
        <p:spPr bwMode="auto">
          <a:xfrm>
            <a:off x="965200" y="1227138"/>
            <a:ext cx="7767123" cy="1643040"/>
          </a:xfrm>
          <a:prstGeom prst="ellipse">
            <a:avLst/>
          </a:prstGeom>
          <a:noFill/>
          <a:ln w="25400">
            <a:solidFill>
              <a:srgbClr val="FF0000"/>
            </a:solidFill>
            <a:round/>
            <a:headEnd/>
            <a:tailEnd/>
          </a:ln>
        </p:spPr>
        <p:txBody>
          <a:bodyPr wrap="none" anchor="ctr">
            <a:prstTxWarp prst="textNoShape">
              <a:avLst/>
            </a:prstTxWarp>
          </a:bodyPr>
          <a:lstStyle/>
          <a:p>
            <a:pPr algn="ctr" eaLnBrk="0" hangingPunct="0"/>
            <a:endParaRPr lang="en-US"/>
          </a:p>
        </p:txBody>
      </p:sp>
      <p:sp>
        <p:nvSpPr>
          <p:cNvPr id="75" name="TextBox 74"/>
          <p:cNvSpPr txBox="1"/>
          <p:nvPr/>
        </p:nvSpPr>
        <p:spPr>
          <a:xfrm>
            <a:off x="76200" y="2298700"/>
            <a:ext cx="313720" cy="369332"/>
          </a:xfrm>
          <a:prstGeom prst="rect">
            <a:avLst/>
          </a:prstGeom>
          <a:noFill/>
        </p:spPr>
        <p:txBody>
          <a:bodyPr wrap="none" rtlCol="0">
            <a:spAutoFit/>
          </a:bodyPr>
          <a:lstStyle/>
          <a:p>
            <a:r>
              <a:rPr lang="en-US" b="1" dirty="0" err="1" smtClean="0">
                <a:solidFill>
                  <a:srgbClr val="FF0000"/>
                </a:solidFill>
                <a:latin typeface="Comic Sans MS"/>
                <a:cs typeface="Comic Sans MS"/>
              </a:rPr>
              <a:t>e</a:t>
            </a:r>
            <a:endParaRPr lang="en-US" b="1" dirty="0">
              <a:solidFill>
                <a:srgbClr val="FF0000"/>
              </a:solidFill>
              <a:latin typeface="Comic Sans MS"/>
              <a:cs typeface="Comic Sans MS"/>
            </a:endParaRPr>
          </a:p>
        </p:txBody>
      </p:sp>
      <p:sp>
        <p:nvSpPr>
          <p:cNvPr id="76" name="TextBox 75"/>
          <p:cNvSpPr txBox="1"/>
          <p:nvPr/>
        </p:nvSpPr>
        <p:spPr>
          <a:xfrm>
            <a:off x="3873500" y="2857500"/>
            <a:ext cx="313720" cy="369332"/>
          </a:xfrm>
          <a:prstGeom prst="rect">
            <a:avLst/>
          </a:prstGeom>
          <a:noFill/>
        </p:spPr>
        <p:txBody>
          <a:bodyPr wrap="none" rtlCol="0">
            <a:spAutoFit/>
          </a:bodyPr>
          <a:lstStyle/>
          <a:p>
            <a:r>
              <a:rPr lang="en-US" b="1" dirty="0" err="1" smtClean="0">
                <a:solidFill>
                  <a:srgbClr val="FF0000"/>
                </a:solidFill>
                <a:latin typeface="Comic Sans MS"/>
                <a:cs typeface="Comic Sans MS"/>
              </a:rPr>
              <a:t>e</a:t>
            </a:r>
            <a:endParaRPr lang="en-US" b="1" dirty="0">
              <a:solidFill>
                <a:srgbClr val="FF0000"/>
              </a:solidFill>
              <a:latin typeface="Comic Sans MS"/>
              <a:cs typeface="Comic Sans MS"/>
            </a:endParaRPr>
          </a:p>
        </p:txBody>
      </p:sp>
      <p:sp>
        <p:nvSpPr>
          <p:cNvPr id="77" name="Text Box 45"/>
          <p:cNvSpPr txBox="1">
            <a:spLocks noChangeArrowheads="1"/>
          </p:cNvSpPr>
          <p:nvPr/>
        </p:nvSpPr>
        <p:spPr bwMode="auto">
          <a:xfrm>
            <a:off x="3731763" y="1731765"/>
            <a:ext cx="1309398" cy="523220"/>
          </a:xfrm>
          <a:prstGeom prst="rect">
            <a:avLst/>
          </a:prstGeom>
          <a:noFill/>
          <a:ln w="9525">
            <a:noFill/>
            <a:miter lim="800000"/>
            <a:headEnd/>
            <a:tailEnd/>
          </a:ln>
        </p:spPr>
        <p:txBody>
          <a:bodyPr wrap="none">
            <a:prstTxWarp prst="textNoShape">
              <a:avLst/>
            </a:prstTxWarp>
            <a:spAutoFit/>
          </a:bodyPr>
          <a:lstStyle/>
          <a:p>
            <a:pPr algn="ctr" eaLnBrk="0" hangingPunct="0"/>
            <a:r>
              <a:rPr lang="en-US" sz="2800" b="1" dirty="0" err="1" smtClean="0">
                <a:solidFill>
                  <a:srgbClr val="FF0000"/>
                </a:solidFill>
                <a:latin typeface="Comic Sans MS"/>
                <a:cs typeface="Comic Sans MS"/>
              </a:rPr>
              <a:t>eRHIC</a:t>
            </a:r>
            <a:endParaRPr lang="en-US" sz="2800" b="1" dirty="0">
              <a:solidFill>
                <a:srgbClr val="FF0000"/>
              </a:solidFill>
              <a:latin typeface="Comic Sans MS"/>
              <a:cs typeface="Comic Sans MS"/>
            </a:endParaRPr>
          </a:p>
        </p:txBody>
      </p:sp>
      <p:sp>
        <p:nvSpPr>
          <p:cNvPr id="16444" name="Text Box 60"/>
          <p:cNvSpPr txBox="1">
            <a:spLocks noChangeArrowheads="1"/>
          </p:cNvSpPr>
          <p:nvPr/>
        </p:nvSpPr>
        <p:spPr bwMode="auto">
          <a:xfrm>
            <a:off x="4867986" y="1258888"/>
            <a:ext cx="2190924" cy="584776"/>
          </a:xfrm>
          <a:prstGeom prst="rect">
            <a:avLst/>
          </a:prstGeom>
          <a:noFill/>
          <a:ln w="9525">
            <a:noFill/>
            <a:miter lim="800000"/>
            <a:headEnd/>
            <a:tailEnd/>
          </a:ln>
        </p:spPr>
        <p:txBody>
          <a:bodyPr wrap="none">
            <a:prstTxWarp prst="textNoShape">
              <a:avLst/>
            </a:prstTxWarp>
            <a:spAutoFit/>
          </a:bodyPr>
          <a:lstStyle/>
          <a:p>
            <a:pPr algn="ctr" eaLnBrk="0" hangingPunct="0"/>
            <a:r>
              <a:rPr lang="en-US" sz="1600" b="1" dirty="0" smtClean="0">
                <a:solidFill>
                  <a:srgbClr val="FFFFFF"/>
                </a:solidFill>
                <a:latin typeface="Comic Sans MS"/>
                <a:cs typeface="Comic Sans MS"/>
              </a:rPr>
              <a:t>Jet/C-</a:t>
            </a:r>
            <a:r>
              <a:rPr lang="en-US" sz="1600" b="1" dirty="0" err="1" smtClean="0">
                <a:solidFill>
                  <a:srgbClr val="FFFFFF"/>
                </a:solidFill>
                <a:latin typeface="Comic Sans MS"/>
                <a:cs typeface="Comic Sans MS"/>
              </a:rPr>
              <a:t>Polarimeters</a:t>
            </a:r>
            <a:endParaRPr lang="en-US" sz="1600" b="1" dirty="0" smtClean="0">
              <a:solidFill>
                <a:srgbClr val="FFFFFF"/>
              </a:solidFill>
              <a:latin typeface="Comic Sans MS"/>
              <a:cs typeface="Comic Sans MS"/>
            </a:endParaRPr>
          </a:p>
          <a:p>
            <a:pPr algn="ctr" eaLnBrk="0" hangingPunct="0"/>
            <a:r>
              <a:rPr lang="en-US" sz="1600" dirty="0">
                <a:solidFill>
                  <a:srgbClr val="FFFF00"/>
                </a:solidFill>
                <a:latin typeface="Comic Sans MS"/>
                <a:cs typeface="Comic Sans MS"/>
              </a:rPr>
              <a:t>12:00 o’clock</a:t>
            </a:r>
          </a:p>
        </p:txBody>
      </p:sp>
      <p:pic>
        <p:nvPicPr>
          <p:cNvPr id="79" name="Picture 78" descr="eic-det-v5.eps"/>
          <p:cNvPicPr>
            <a:picLocks noChangeAspect="1"/>
          </p:cNvPicPr>
          <p:nvPr/>
        </p:nvPicPr>
        <p:blipFill>
          <a:blip r:embed="rId4"/>
          <a:srcRect l="9923" r="29769" b="10313"/>
          <a:stretch>
            <a:fillRect/>
          </a:stretch>
        </p:blipFill>
        <p:spPr>
          <a:xfrm>
            <a:off x="5276158" y="836838"/>
            <a:ext cx="984579" cy="821807"/>
          </a:xfrm>
          <a:prstGeom prst="rect">
            <a:avLst/>
          </a:prstGeom>
        </p:spPr>
      </p:pic>
      <p:sp>
        <p:nvSpPr>
          <p:cNvPr id="80" name="Text Box 60"/>
          <p:cNvSpPr txBox="1">
            <a:spLocks noChangeArrowheads="1"/>
          </p:cNvSpPr>
          <p:nvPr/>
        </p:nvSpPr>
        <p:spPr bwMode="auto">
          <a:xfrm>
            <a:off x="5135901" y="1550988"/>
            <a:ext cx="1909096" cy="830997"/>
          </a:xfrm>
          <a:prstGeom prst="rect">
            <a:avLst/>
          </a:prstGeom>
          <a:noFill/>
          <a:ln w="9525">
            <a:noFill/>
            <a:miter lim="800000"/>
            <a:headEnd/>
            <a:tailEnd/>
          </a:ln>
        </p:spPr>
        <p:txBody>
          <a:bodyPr wrap="none">
            <a:prstTxWarp prst="textNoShape">
              <a:avLst/>
            </a:prstTxWarp>
            <a:spAutoFit/>
          </a:bodyPr>
          <a:lstStyle/>
          <a:p>
            <a:pPr algn="ctr" eaLnBrk="0" hangingPunct="0"/>
            <a:r>
              <a:rPr lang="en-US" sz="1600" b="1" dirty="0" err="1" smtClean="0">
                <a:solidFill>
                  <a:srgbClr val="FFFFFF"/>
                </a:solidFill>
                <a:latin typeface="Comic Sans MS"/>
                <a:cs typeface="Comic Sans MS"/>
              </a:rPr>
              <a:t>eRHIC</a:t>
            </a:r>
            <a:r>
              <a:rPr lang="en-US" sz="1600" b="1" dirty="0" smtClean="0">
                <a:solidFill>
                  <a:srgbClr val="FFFFFF"/>
                </a:solidFill>
                <a:latin typeface="Comic Sans MS"/>
                <a:cs typeface="Comic Sans MS"/>
              </a:rPr>
              <a:t>-Detector</a:t>
            </a:r>
          </a:p>
          <a:p>
            <a:pPr algn="ctr" eaLnBrk="0" hangingPunct="0"/>
            <a:r>
              <a:rPr lang="en-US" sz="1600" b="1" dirty="0" smtClean="0">
                <a:solidFill>
                  <a:srgbClr val="FFFFFF"/>
                </a:solidFill>
                <a:latin typeface="Comic Sans MS"/>
                <a:cs typeface="Comic Sans MS"/>
              </a:rPr>
              <a:t>&amp; </a:t>
            </a:r>
            <a:r>
              <a:rPr lang="en-US" sz="1600" b="1" dirty="0" err="1" smtClean="0">
                <a:solidFill>
                  <a:srgbClr val="FFFFFF"/>
                </a:solidFill>
                <a:latin typeface="Comic Sans MS"/>
                <a:cs typeface="Comic Sans MS"/>
              </a:rPr>
              <a:t>Polarimeters</a:t>
            </a:r>
            <a:endParaRPr lang="en-US" sz="1600" b="1" dirty="0" smtClean="0">
              <a:solidFill>
                <a:srgbClr val="FFFFFF"/>
              </a:solidFill>
              <a:latin typeface="Comic Sans MS"/>
              <a:cs typeface="Comic Sans MS"/>
            </a:endParaRPr>
          </a:p>
          <a:p>
            <a:pPr algn="ctr" eaLnBrk="0" hangingPunct="0"/>
            <a:r>
              <a:rPr lang="en-US" sz="1600" dirty="0">
                <a:solidFill>
                  <a:srgbClr val="FFFF00"/>
                </a:solidFill>
                <a:latin typeface="Comic Sans MS"/>
                <a:cs typeface="Comic Sans MS"/>
              </a:rPr>
              <a:t>12:00 o’clock</a:t>
            </a:r>
          </a:p>
        </p:txBody>
      </p:sp>
      <p:sp>
        <p:nvSpPr>
          <p:cNvPr id="3" name="Footer Placeholder 2"/>
          <p:cNvSpPr>
            <a:spLocks noGrp="1"/>
          </p:cNvSpPr>
          <p:nvPr>
            <p:ph type="ftr" sz="quarter" idx="11"/>
          </p:nvPr>
        </p:nvSpPr>
        <p:spPr/>
        <p:txBody>
          <a:bodyPr/>
          <a:lstStyle/>
          <a:p>
            <a:r>
              <a:rPr lang="en-US" altLang="ja-JP" smtClean="0"/>
              <a:t>DIS-2013, Marseille</a:t>
            </a:r>
            <a:endParaRPr lang="en-US" altLang="ja-JP"/>
          </a:p>
        </p:txBody>
      </p:sp>
    </p:spTree>
    <p:extLst>
      <p:ext uri="{BB962C8B-B14F-4D97-AF65-F5344CB8AC3E}">
        <p14:creationId xmlns:p14="http://schemas.microsoft.com/office/powerpoint/2010/main" val="43039455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6444"/>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16429"/>
                                        </p:tgtEl>
                                        <p:attrNameLst>
                                          <p:attrName>style.visibility</p:attrName>
                                        </p:attrNameLst>
                                      </p:cBhvr>
                                      <p:to>
                                        <p:strVal val="hidden"/>
                                      </p:to>
                                    </p:set>
                                  </p:childTnLst>
                                </p:cTn>
                              </p:par>
                              <p:par>
                                <p:cTn id="9" presetID="55" presetClass="entr" presetSubtype="0" fill="hold" grpId="0" nodeType="withEffect">
                                  <p:stCondLst>
                                    <p:cond delay="0"/>
                                  </p:stCondLst>
                                  <p:childTnLst>
                                    <p:set>
                                      <p:cBhvr>
                                        <p:cTn id="10" dur="1" fill="hold">
                                          <p:stCondLst>
                                            <p:cond delay="0"/>
                                          </p:stCondLst>
                                        </p:cTn>
                                        <p:tgtEl>
                                          <p:spTgt spid="74"/>
                                        </p:tgtEl>
                                        <p:attrNameLst>
                                          <p:attrName>style.visibility</p:attrName>
                                        </p:attrNameLst>
                                      </p:cBhvr>
                                      <p:to>
                                        <p:strVal val="visible"/>
                                      </p:to>
                                    </p:set>
                                    <p:anim calcmode="lin" valueType="num">
                                      <p:cBhvr>
                                        <p:cTn id="11" dur="1000" fill="hold"/>
                                        <p:tgtEl>
                                          <p:spTgt spid="74"/>
                                        </p:tgtEl>
                                        <p:attrNameLst>
                                          <p:attrName>ppt_w</p:attrName>
                                        </p:attrNameLst>
                                      </p:cBhvr>
                                      <p:tavLst>
                                        <p:tav tm="0">
                                          <p:val>
                                            <p:strVal val="#ppt_w*0.70"/>
                                          </p:val>
                                        </p:tav>
                                        <p:tav tm="100000">
                                          <p:val>
                                            <p:strVal val="#ppt_w"/>
                                          </p:val>
                                        </p:tav>
                                      </p:tavLst>
                                    </p:anim>
                                    <p:anim calcmode="lin" valueType="num">
                                      <p:cBhvr>
                                        <p:cTn id="12" dur="1000" fill="hold"/>
                                        <p:tgtEl>
                                          <p:spTgt spid="74"/>
                                        </p:tgtEl>
                                        <p:attrNameLst>
                                          <p:attrName>ppt_h</p:attrName>
                                        </p:attrNameLst>
                                      </p:cBhvr>
                                      <p:tavLst>
                                        <p:tav tm="0">
                                          <p:val>
                                            <p:strVal val="#ppt_h"/>
                                          </p:val>
                                        </p:tav>
                                        <p:tav tm="100000">
                                          <p:val>
                                            <p:strVal val="#ppt_h"/>
                                          </p:val>
                                        </p:tav>
                                      </p:tavLst>
                                    </p:anim>
                                    <p:animEffect transition="in" filter="fade">
                                      <p:cBhvr>
                                        <p:cTn id="13" dur="1000"/>
                                        <p:tgtEl>
                                          <p:spTgt spid="74"/>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77"/>
                                        </p:tgtEl>
                                        <p:attrNameLst>
                                          <p:attrName>style.visibility</p:attrName>
                                        </p:attrNameLst>
                                      </p:cBhvr>
                                      <p:to>
                                        <p:strVal val="visible"/>
                                      </p:to>
                                    </p:set>
                                    <p:anim calcmode="lin" valueType="num">
                                      <p:cBhvr>
                                        <p:cTn id="16" dur="1000" fill="hold"/>
                                        <p:tgtEl>
                                          <p:spTgt spid="77"/>
                                        </p:tgtEl>
                                        <p:attrNameLst>
                                          <p:attrName>ppt_w</p:attrName>
                                        </p:attrNameLst>
                                      </p:cBhvr>
                                      <p:tavLst>
                                        <p:tav tm="0">
                                          <p:val>
                                            <p:strVal val="#ppt_w*0.70"/>
                                          </p:val>
                                        </p:tav>
                                        <p:tav tm="100000">
                                          <p:val>
                                            <p:strVal val="#ppt_w"/>
                                          </p:val>
                                        </p:tav>
                                      </p:tavLst>
                                    </p:anim>
                                    <p:anim calcmode="lin" valueType="num">
                                      <p:cBhvr>
                                        <p:cTn id="17" dur="1000" fill="hold"/>
                                        <p:tgtEl>
                                          <p:spTgt spid="77"/>
                                        </p:tgtEl>
                                        <p:attrNameLst>
                                          <p:attrName>ppt_h</p:attrName>
                                        </p:attrNameLst>
                                      </p:cBhvr>
                                      <p:tavLst>
                                        <p:tav tm="0">
                                          <p:val>
                                            <p:strVal val="#ppt_h"/>
                                          </p:val>
                                        </p:tav>
                                        <p:tav tm="100000">
                                          <p:val>
                                            <p:strVal val="#ppt_h"/>
                                          </p:val>
                                        </p:tav>
                                      </p:tavLst>
                                    </p:anim>
                                    <p:animEffect transition="in" filter="fade">
                                      <p:cBhvr>
                                        <p:cTn id="18" dur="1000"/>
                                        <p:tgtEl>
                                          <p:spTgt spid="77"/>
                                        </p:tgtEl>
                                      </p:cBhvr>
                                    </p:animEffect>
                                  </p:childTnLst>
                                </p:cTn>
                              </p:par>
                              <p:par>
                                <p:cTn id="19" presetID="55" presetClass="entr" presetSubtype="0" fill="hold" nodeType="withEffect">
                                  <p:stCondLst>
                                    <p:cond delay="0"/>
                                  </p:stCondLst>
                                  <p:childTnLst>
                                    <p:set>
                                      <p:cBhvr>
                                        <p:cTn id="20" dur="1" fill="hold">
                                          <p:stCondLst>
                                            <p:cond delay="0"/>
                                          </p:stCondLst>
                                        </p:cTn>
                                        <p:tgtEl>
                                          <p:spTgt spid="79"/>
                                        </p:tgtEl>
                                        <p:attrNameLst>
                                          <p:attrName>style.visibility</p:attrName>
                                        </p:attrNameLst>
                                      </p:cBhvr>
                                      <p:to>
                                        <p:strVal val="visible"/>
                                      </p:to>
                                    </p:set>
                                    <p:anim calcmode="lin" valueType="num">
                                      <p:cBhvr>
                                        <p:cTn id="21" dur="1000" fill="hold"/>
                                        <p:tgtEl>
                                          <p:spTgt spid="79"/>
                                        </p:tgtEl>
                                        <p:attrNameLst>
                                          <p:attrName>ppt_w</p:attrName>
                                        </p:attrNameLst>
                                      </p:cBhvr>
                                      <p:tavLst>
                                        <p:tav tm="0">
                                          <p:val>
                                            <p:strVal val="#ppt_w*0.70"/>
                                          </p:val>
                                        </p:tav>
                                        <p:tav tm="100000">
                                          <p:val>
                                            <p:strVal val="#ppt_w"/>
                                          </p:val>
                                        </p:tav>
                                      </p:tavLst>
                                    </p:anim>
                                    <p:anim calcmode="lin" valueType="num">
                                      <p:cBhvr>
                                        <p:cTn id="22" dur="1000" fill="hold"/>
                                        <p:tgtEl>
                                          <p:spTgt spid="79"/>
                                        </p:tgtEl>
                                        <p:attrNameLst>
                                          <p:attrName>ppt_h</p:attrName>
                                        </p:attrNameLst>
                                      </p:cBhvr>
                                      <p:tavLst>
                                        <p:tav tm="0">
                                          <p:val>
                                            <p:strVal val="#ppt_h"/>
                                          </p:val>
                                        </p:tav>
                                        <p:tav tm="100000">
                                          <p:val>
                                            <p:strVal val="#ppt_h"/>
                                          </p:val>
                                        </p:tav>
                                      </p:tavLst>
                                    </p:anim>
                                    <p:animEffect transition="in" filter="fade">
                                      <p:cBhvr>
                                        <p:cTn id="23" dur="1000"/>
                                        <p:tgtEl>
                                          <p:spTgt spid="79"/>
                                        </p:tgtEl>
                                      </p:cBhvr>
                                    </p:animEffect>
                                  </p:childTnLst>
                                </p:cTn>
                              </p:par>
                              <p:par>
                                <p:cTn id="24" presetID="55" presetClass="entr" presetSubtype="0" fill="hold" grpId="0" nodeType="withEffect">
                                  <p:stCondLst>
                                    <p:cond delay="0"/>
                                  </p:stCondLst>
                                  <p:childTnLst>
                                    <p:set>
                                      <p:cBhvr>
                                        <p:cTn id="25" dur="1" fill="hold">
                                          <p:stCondLst>
                                            <p:cond delay="0"/>
                                          </p:stCondLst>
                                        </p:cTn>
                                        <p:tgtEl>
                                          <p:spTgt spid="80"/>
                                        </p:tgtEl>
                                        <p:attrNameLst>
                                          <p:attrName>style.visibility</p:attrName>
                                        </p:attrNameLst>
                                      </p:cBhvr>
                                      <p:to>
                                        <p:strVal val="visible"/>
                                      </p:to>
                                    </p:set>
                                    <p:anim calcmode="lin" valueType="num">
                                      <p:cBhvr>
                                        <p:cTn id="26" dur="1000" fill="hold"/>
                                        <p:tgtEl>
                                          <p:spTgt spid="80"/>
                                        </p:tgtEl>
                                        <p:attrNameLst>
                                          <p:attrName>ppt_w</p:attrName>
                                        </p:attrNameLst>
                                      </p:cBhvr>
                                      <p:tavLst>
                                        <p:tav tm="0">
                                          <p:val>
                                            <p:strVal val="#ppt_w*0.70"/>
                                          </p:val>
                                        </p:tav>
                                        <p:tav tm="100000">
                                          <p:val>
                                            <p:strVal val="#ppt_w"/>
                                          </p:val>
                                        </p:tav>
                                      </p:tavLst>
                                    </p:anim>
                                    <p:anim calcmode="lin" valueType="num">
                                      <p:cBhvr>
                                        <p:cTn id="27" dur="1000" fill="hold"/>
                                        <p:tgtEl>
                                          <p:spTgt spid="80"/>
                                        </p:tgtEl>
                                        <p:attrNameLst>
                                          <p:attrName>ppt_h</p:attrName>
                                        </p:attrNameLst>
                                      </p:cBhvr>
                                      <p:tavLst>
                                        <p:tav tm="0">
                                          <p:val>
                                            <p:strVal val="#ppt_h"/>
                                          </p:val>
                                        </p:tav>
                                        <p:tav tm="100000">
                                          <p:val>
                                            <p:strVal val="#ppt_h"/>
                                          </p:val>
                                        </p:tav>
                                      </p:tavLst>
                                    </p:anim>
                                    <p:animEffect transition="in" filter="fade">
                                      <p:cBhvr>
                                        <p:cTn id="28" dur="1000"/>
                                        <p:tgtEl>
                                          <p:spTgt spid="80"/>
                                        </p:tgtEl>
                                      </p:cBhvr>
                                    </p:animEffect>
                                  </p:childTnLst>
                                </p:cTn>
                              </p:par>
                              <p:par>
                                <p:cTn id="29" presetID="55" presetClass="entr" presetSubtype="0" fill="hold" grpId="0" nodeType="withEffect">
                                  <p:stCondLst>
                                    <p:cond delay="0"/>
                                  </p:stCondLst>
                                  <p:childTnLst>
                                    <p:set>
                                      <p:cBhvr>
                                        <p:cTn id="30" dur="1" fill="hold">
                                          <p:stCondLst>
                                            <p:cond delay="0"/>
                                          </p:stCondLst>
                                        </p:cTn>
                                        <p:tgtEl>
                                          <p:spTgt spid="75"/>
                                        </p:tgtEl>
                                        <p:attrNameLst>
                                          <p:attrName>style.visibility</p:attrName>
                                        </p:attrNameLst>
                                      </p:cBhvr>
                                      <p:to>
                                        <p:strVal val="visible"/>
                                      </p:to>
                                    </p:set>
                                    <p:anim calcmode="lin" valueType="num">
                                      <p:cBhvr>
                                        <p:cTn id="31" dur="1000" fill="hold"/>
                                        <p:tgtEl>
                                          <p:spTgt spid="75"/>
                                        </p:tgtEl>
                                        <p:attrNameLst>
                                          <p:attrName>ppt_w</p:attrName>
                                        </p:attrNameLst>
                                      </p:cBhvr>
                                      <p:tavLst>
                                        <p:tav tm="0">
                                          <p:val>
                                            <p:strVal val="#ppt_w*0.70"/>
                                          </p:val>
                                        </p:tav>
                                        <p:tav tm="100000">
                                          <p:val>
                                            <p:strVal val="#ppt_w"/>
                                          </p:val>
                                        </p:tav>
                                      </p:tavLst>
                                    </p:anim>
                                    <p:anim calcmode="lin" valueType="num">
                                      <p:cBhvr>
                                        <p:cTn id="32" dur="1000" fill="hold"/>
                                        <p:tgtEl>
                                          <p:spTgt spid="75"/>
                                        </p:tgtEl>
                                        <p:attrNameLst>
                                          <p:attrName>ppt_h</p:attrName>
                                        </p:attrNameLst>
                                      </p:cBhvr>
                                      <p:tavLst>
                                        <p:tav tm="0">
                                          <p:val>
                                            <p:strVal val="#ppt_h"/>
                                          </p:val>
                                        </p:tav>
                                        <p:tav tm="100000">
                                          <p:val>
                                            <p:strVal val="#ppt_h"/>
                                          </p:val>
                                        </p:tav>
                                      </p:tavLst>
                                    </p:anim>
                                    <p:animEffect transition="in" filter="fade">
                                      <p:cBhvr>
                                        <p:cTn id="33" dur="1000"/>
                                        <p:tgtEl>
                                          <p:spTgt spid="75"/>
                                        </p:tgtEl>
                                      </p:cBhvr>
                                    </p:animEffect>
                                  </p:childTnLst>
                                </p:cTn>
                              </p:par>
                              <p:par>
                                <p:cTn id="34" presetID="55" presetClass="entr" presetSubtype="0" fill="hold" grpId="0" nodeType="withEffect">
                                  <p:stCondLst>
                                    <p:cond delay="0"/>
                                  </p:stCondLst>
                                  <p:childTnLst>
                                    <p:set>
                                      <p:cBhvr>
                                        <p:cTn id="35" dur="1" fill="hold">
                                          <p:stCondLst>
                                            <p:cond delay="0"/>
                                          </p:stCondLst>
                                        </p:cTn>
                                        <p:tgtEl>
                                          <p:spTgt spid="76"/>
                                        </p:tgtEl>
                                        <p:attrNameLst>
                                          <p:attrName>style.visibility</p:attrName>
                                        </p:attrNameLst>
                                      </p:cBhvr>
                                      <p:to>
                                        <p:strVal val="visible"/>
                                      </p:to>
                                    </p:set>
                                    <p:anim calcmode="lin" valueType="num">
                                      <p:cBhvr>
                                        <p:cTn id="36" dur="1000" fill="hold"/>
                                        <p:tgtEl>
                                          <p:spTgt spid="76"/>
                                        </p:tgtEl>
                                        <p:attrNameLst>
                                          <p:attrName>ppt_w</p:attrName>
                                        </p:attrNameLst>
                                      </p:cBhvr>
                                      <p:tavLst>
                                        <p:tav tm="0">
                                          <p:val>
                                            <p:strVal val="#ppt_w*0.70"/>
                                          </p:val>
                                        </p:tav>
                                        <p:tav tm="100000">
                                          <p:val>
                                            <p:strVal val="#ppt_w"/>
                                          </p:val>
                                        </p:tav>
                                      </p:tavLst>
                                    </p:anim>
                                    <p:anim calcmode="lin" valueType="num">
                                      <p:cBhvr>
                                        <p:cTn id="37" dur="1000" fill="hold"/>
                                        <p:tgtEl>
                                          <p:spTgt spid="76"/>
                                        </p:tgtEl>
                                        <p:attrNameLst>
                                          <p:attrName>ppt_h</p:attrName>
                                        </p:attrNameLst>
                                      </p:cBhvr>
                                      <p:tavLst>
                                        <p:tav tm="0">
                                          <p:val>
                                            <p:strVal val="#ppt_h"/>
                                          </p:val>
                                        </p:tav>
                                        <p:tav tm="100000">
                                          <p:val>
                                            <p:strVal val="#ppt_h"/>
                                          </p:val>
                                        </p:tav>
                                      </p:tavLst>
                                    </p:anim>
                                    <p:animEffect transition="in" filter="fade">
                                      <p:cBhvr>
                                        <p:cTn id="38" dur="1000"/>
                                        <p:tgtEl>
                                          <p:spTgt spid="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29" grpId="0"/>
      <p:bldP spid="74" grpId="0" animBg="1"/>
      <p:bldP spid="75" grpId="0"/>
      <p:bldP spid="76" grpId="0"/>
      <p:bldP spid="77" grpId="0"/>
      <p:bldP spid="16444" grpId="0"/>
      <p:bldP spid="8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Extremely Critical Topic </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30</a:t>
            </a:fld>
            <a:endParaRPr lang="en-US" altLang="ja-JP"/>
          </a:p>
        </p:txBody>
      </p:sp>
      <p:sp>
        <p:nvSpPr>
          <p:cNvPr id="6" name="TextBox 5"/>
          <p:cNvSpPr txBox="1"/>
          <p:nvPr/>
        </p:nvSpPr>
        <p:spPr>
          <a:xfrm>
            <a:off x="609600" y="2197100"/>
            <a:ext cx="7217541" cy="2492990"/>
          </a:xfrm>
          <a:prstGeom prst="rect">
            <a:avLst/>
          </a:prstGeom>
          <a:noFill/>
        </p:spPr>
        <p:txBody>
          <a:bodyPr wrap="none" rtlCol="0">
            <a:spAutoFit/>
          </a:bodyPr>
          <a:lstStyle/>
          <a:p>
            <a:r>
              <a:rPr lang="en-US" sz="2400" dirty="0" smtClean="0">
                <a:solidFill>
                  <a:srgbClr val="0000FF"/>
                </a:solidFill>
              </a:rPr>
              <a:t>SYSTEMATICS:</a:t>
            </a:r>
          </a:p>
          <a:p>
            <a:endParaRPr lang="en-US" sz="2400" dirty="0" smtClean="0"/>
          </a:p>
          <a:p>
            <a:r>
              <a:rPr lang="en-US" sz="2400" dirty="0" smtClean="0"/>
              <a:t>Examples:</a:t>
            </a:r>
          </a:p>
          <a:p>
            <a:endParaRPr lang="en-US" sz="1200" dirty="0" smtClean="0"/>
          </a:p>
          <a:p>
            <a:r>
              <a:rPr lang="en-US" sz="2400" dirty="0" smtClean="0"/>
              <a:t>Luminosity Measurement </a:t>
            </a:r>
            <a:r>
              <a:rPr lang="en-US" sz="2400" dirty="0" smtClean="0">
                <a:sym typeface="Wingdings"/>
              </a:rPr>
              <a:t> Relative Luminosity</a:t>
            </a:r>
          </a:p>
          <a:p>
            <a:endParaRPr lang="en-US" sz="2400" dirty="0">
              <a:sym typeface="Wingdings"/>
            </a:endParaRPr>
          </a:p>
          <a:p>
            <a:r>
              <a:rPr lang="en-US" sz="2400" dirty="0" smtClean="0">
                <a:sym typeface="Wingdings"/>
              </a:rPr>
              <a:t>Polarization measurements</a:t>
            </a:r>
            <a:endParaRPr lang="en-US" sz="2400" dirty="0"/>
          </a:p>
        </p:txBody>
      </p:sp>
    </p:spTree>
    <p:extLst>
      <p:ext uri="{BB962C8B-B14F-4D97-AF65-F5344CB8AC3E}">
        <p14:creationId xmlns:p14="http://schemas.microsoft.com/office/powerpoint/2010/main" val="13966535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Helicity</a:t>
            </a:r>
            <a:r>
              <a:rPr lang="en-US" dirty="0" smtClean="0"/>
              <a:t> Distributions in the Proton</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31</a:t>
            </a:fld>
            <a:endParaRPr lang="en-US" altLang="ja-JP"/>
          </a:p>
        </p:txBody>
      </p:sp>
      <p:pic>
        <p:nvPicPr>
          <p:cNvPr id="6" name="Picture 5" descr="profiles-1e3-to-1-stat-uncert.eps"/>
          <p:cNvPicPr>
            <a:picLocks noChangeAspect="1"/>
          </p:cNvPicPr>
          <p:nvPr/>
        </p:nvPicPr>
        <p:blipFill rotWithShape="1">
          <a:blip r:embed="rId2">
            <a:extLst>
              <a:ext uri="{28A0092B-C50C-407E-A947-70E740481C1C}">
                <a14:useLocalDpi xmlns:a14="http://schemas.microsoft.com/office/drawing/2010/main" val="0"/>
              </a:ext>
            </a:extLst>
          </a:blip>
          <a:srcRect t="12342" r="11964"/>
          <a:stretch/>
        </p:blipFill>
        <p:spPr>
          <a:xfrm>
            <a:off x="4557169" y="1904970"/>
            <a:ext cx="4438650" cy="4419600"/>
          </a:xfrm>
          <a:prstGeom prst="rect">
            <a:avLst/>
          </a:prstGeom>
        </p:spPr>
      </p:pic>
      <p:sp>
        <p:nvSpPr>
          <p:cNvPr id="7" name="Textfeld 4"/>
          <p:cNvSpPr txBox="1"/>
          <p:nvPr/>
        </p:nvSpPr>
        <p:spPr>
          <a:xfrm>
            <a:off x="-29663" y="852262"/>
            <a:ext cx="6816589" cy="369332"/>
          </a:xfrm>
          <a:prstGeom prst="rect">
            <a:avLst/>
          </a:prstGeom>
          <a:noFill/>
        </p:spPr>
        <p:txBody>
          <a:bodyPr wrap="none" rtlCol="0">
            <a:spAutoFit/>
          </a:bodyPr>
          <a:lstStyle/>
          <a:p>
            <a:r>
              <a:rPr lang="en-US" b="1" dirty="0" smtClean="0"/>
              <a:t>EIC: DIS scaling violations mainly determine </a:t>
            </a:r>
            <a:r>
              <a:rPr lang="en-US" b="1" dirty="0" err="1" smtClean="0"/>
              <a:t>Δg</a:t>
            </a:r>
            <a:r>
              <a:rPr lang="en-US" b="1" dirty="0" smtClean="0"/>
              <a:t> at small x   </a:t>
            </a:r>
          </a:p>
        </p:txBody>
      </p:sp>
      <p:grpSp>
        <p:nvGrpSpPr>
          <p:cNvPr id="8" name="Group 7"/>
          <p:cNvGrpSpPr/>
          <p:nvPr/>
        </p:nvGrpSpPr>
        <p:grpSpPr>
          <a:xfrm>
            <a:off x="114299" y="1225558"/>
            <a:ext cx="3344890" cy="3277058"/>
            <a:chOff x="317508" y="2180167"/>
            <a:chExt cx="3344890" cy="3277058"/>
          </a:xfrm>
        </p:grpSpPr>
        <p:pic>
          <p:nvPicPr>
            <p:cNvPr id="9" name="Picture 8" descr="eic-dssv-impact.eps"/>
            <p:cNvPicPr>
              <a:picLocks noChangeAspect="1"/>
            </p:cNvPicPr>
            <p:nvPr/>
          </p:nvPicPr>
          <p:blipFill rotWithShape="1">
            <a:blip r:embed="rId3">
              <a:extLst>
                <a:ext uri="{28A0092B-C50C-407E-A947-70E740481C1C}">
                  <a14:useLocalDpi xmlns:a14="http://schemas.microsoft.com/office/drawing/2010/main" val="0"/>
                </a:ext>
              </a:extLst>
            </a:blip>
            <a:srcRect l="50000" t="50155" r="3549" b="4336"/>
            <a:stretch/>
          </p:blipFill>
          <p:spPr>
            <a:xfrm>
              <a:off x="317508" y="2180167"/>
              <a:ext cx="3344890" cy="3277058"/>
            </a:xfrm>
            <a:prstGeom prst="rect">
              <a:avLst/>
            </a:prstGeom>
          </p:spPr>
        </p:pic>
        <p:grpSp>
          <p:nvGrpSpPr>
            <p:cNvPr id="10" name="Gruppierung 8"/>
            <p:cNvGrpSpPr/>
            <p:nvPr/>
          </p:nvGrpSpPr>
          <p:grpSpPr>
            <a:xfrm>
              <a:off x="442952" y="2309805"/>
              <a:ext cx="2655851" cy="2670687"/>
              <a:chOff x="4902847" y="1338098"/>
              <a:chExt cx="2422164" cy="2433434"/>
            </a:xfrm>
          </p:grpSpPr>
          <p:pic>
            <p:nvPicPr>
              <p:cNvPr id="11" name="Bild 6"/>
              <p:cNvPicPr>
                <a:picLocks noChangeAspect="1"/>
              </p:cNvPicPr>
              <p:nvPr/>
            </p:nvPicPr>
            <p:blipFill>
              <a:blip r:embed="rId4">
                <a:clrChange>
                  <a:clrFrom>
                    <a:srgbClr val="FFFFFF"/>
                  </a:clrFrom>
                  <a:clrTo>
                    <a:srgbClr val="FFFFFF">
                      <a:alpha val="0"/>
                    </a:srgbClr>
                  </a:clrTo>
                </a:clrChange>
              </a:blip>
              <a:stretch>
                <a:fillRect/>
              </a:stretch>
            </p:blipFill>
            <p:spPr>
              <a:xfrm>
                <a:off x="4902847" y="3178451"/>
                <a:ext cx="1947284" cy="593081"/>
              </a:xfrm>
              <a:prstGeom prst="rect">
                <a:avLst/>
              </a:prstGeom>
            </p:spPr>
          </p:pic>
          <p:sp>
            <p:nvSpPr>
              <p:cNvPr id="12" name="Textfeld 7"/>
              <p:cNvSpPr txBox="1"/>
              <p:nvPr/>
            </p:nvSpPr>
            <p:spPr>
              <a:xfrm>
                <a:off x="5823139" y="1338098"/>
                <a:ext cx="1501872" cy="308478"/>
              </a:xfrm>
              <a:prstGeom prst="rect">
                <a:avLst/>
              </a:prstGeom>
              <a:noFill/>
            </p:spPr>
            <p:txBody>
              <a:bodyPr wrap="square" rtlCol="0">
                <a:spAutoFit/>
              </a:bodyPr>
              <a:lstStyle/>
              <a:p>
                <a:r>
                  <a:rPr lang="en-US" sz="1600" b="1" dirty="0" smtClean="0"/>
                  <a:t>Q</a:t>
                </a:r>
                <a:r>
                  <a:rPr lang="en-US" sz="1600" b="1" baseline="30000" dirty="0" smtClean="0"/>
                  <a:t>2 </a:t>
                </a:r>
                <a:r>
                  <a:rPr lang="en-US" sz="1600" b="1" dirty="0" smtClean="0"/>
                  <a:t>= 10 GeV</a:t>
                </a:r>
                <a:r>
                  <a:rPr lang="en-US" sz="1600" b="1" baseline="30000" dirty="0" smtClean="0"/>
                  <a:t>2</a:t>
                </a:r>
                <a:endParaRPr lang="en-US" sz="1600" b="1" dirty="0"/>
              </a:p>
            </p:txBody>
          </p:sp>
        </p:grpSp>
      </p:grpSp>
      <p:sp>
        <p:nvSpPr>
          <p:cNvPr id="13" name="TextBox 12"/>
          <p:cNvSpPr txBox="1"/>
          <p:nvPr/>
        </p:nvSpPr>
        <p:spPr>
          <a:xfrm>
            <a:off x="2423583" y="6060027"/>
            <a:ext cx="2890535" cy="461665"/>
          </a:xfrm>
          <a:prstGeom prst="rect">
            <a:avLst/>
          </a:prstGeom>
          <a:noFill/>
        </p:spPr>
        <p:txBody>
          <a:bodyPr wrap="none" rtlCol="0">
            <a:spAutoFit/>
          </a:bodyPr>
          <a:lstStyle/>
          <a:p>
            <a:r>
              <a:rPr lang="en-US" dirty="0" smtClean="0">
                <a:solidFill>
                  <a:srgbClr val="0000FF"/>
                </a:solidFill>
              </a:rPr>
              <a:t>Need systematics </a:t>
            </a:r>
            <a:r>
              <a:rPr lang="en-US" sz="2400" dirty="0">
                <a:solidFill>
                  <a:srgbClr val="0000FF"/>
                </a:solidFill>
              </a:rPr>
              <a:t>≤</a:t>
            </a:r>
            <a:r>
              <a:rPr lang="en-US" dirty="0" smtClean="0">
                <a:solidFill>
                  <a:srgbClr val="0000FF"/>
                </a:solidFill>
              </a:rPr>
              <a:t> 2%</a:t>
            </a:r>
            <a:endParaRPr lang="en-US" dirty="0">
              <a:solidFill>
                <a:srgbClr val="0000FF"/>
              </a:solidFill>
            </a:endParaRPr>
          </a:p>
        </p:txBody>
      </p:sp>
      <p:sp>
        <p:nvSpPr>
          <p:cNvPr id="14" name="TextBox 13"/>
          <p:cNvSpPr txBox="1"/>
          <p:nvPr/>
        </p:nvSpPr>
        <p:spPr>
          <a:xfrm>
            <a:off x="5359400" y="1574800"/>
            <a:ext cx="2198038" cy="369332"/>
          </a:xfrm>
          <a:prstGeom prst="rect">
            <a:avLst/>
          </a:prstGeom>
          <a:noFill/>
        </p:spPr>
        <p:txBody>
          <a:bodyPr wrap="none" rtlCol="0">
            <a:spAutoFit/>
          </a:bodyPr>
          <a:lstStyle/>
          <a:p>
            <a:r>
              <a:rPr lang="en-US" dirty="0" err="1" smtClean="0"/>
              <a:t>arXiv</a:t>
            </a:r>
            <a:r>
              <a:rPr lang="en-US" dirty="0"/>
              <a:t>: 1206.6014</a:t>
            </a:r>
          </a:p>
        </p:txBody>
      </p:sp>
      <p:sp>
        <p:nvSpPr>
          <p:cNvPr id="15" name="AutoShape 49"/>
          <p:cNvSpPr>
            <a:spLocks noChangeArrowheads="1"/>
          </p:cNvSpPr>
          <p:nvPr/>
        </p:nvSpPr>
        <p:spPr bwMode="auto">
          <a:xfrm>
            <a:off x="1268942" y="5967556"/>
            <a:ext cx="1144058" cy="534844"/>
          </a:xfrm>
          <a:prstGeom prst="curvedRightArrow">
            <a:avLst>
              <a:gd name="adj1" fmla="val 24848"/>
              <a:gd name="adj2" fmla="val 49697"/>
              <a:gd name="adj3" fmla="val 33333"/>
            </a:avLst>
          </a:prstGeom>
          <a:gradFill flip="none" rotWithShape="1">
            <a:gsLst>
              <a:gs pos="0">
                <a:srgbClr val="0000FF"/>
              </a:gs>
              <a:gs pos="100000">
                <a:srgbClr val="FFFFFF"/>
              </a:gs>
            </a:gsLst>
            <a:lin ang="0" scaled="1"/>
            <a:tileRect/>
          </a:gradFill>
          <a:ln w="9525">
            <a:solidFill>
              <a:schemeClr val="tx1"/>
            </a:solidFill>
            <a:miter lim="800000"/>
            <a:headEnd/>
            <a:tailEnd/>
          </a:ln>
          <a:effectLst/>
        </p:spPr>
        <p:txBody>
          <a:bodyPr wrap="none" anchor="ctr"/>
          <a:lstStyle/>
          <a:p>
            <a:pPr>
              <a:defRPr/>
            </a:pPr>
            <a:endParaRPr lang="en-US" dirty="0" smtClean="0">
              <a:effectLst>
                <a:outerShdw blurRad="38100" dist="38100" dir="2700000" algn="tl">
                  <a:srgbClr val="000000">
                    <a:alpha val="43137"/>
                  </a:srgbClr>
                </a:outerShdw>
              </a:effectLst>
              <a:latin typeface="Comic Sans MS" charset="0"/>
            </a:endParaRPr>
          </a:p>
        </p:txBody>
      </p:sp>
      <p:pic>
        <p:nvPicPr>
          <p:cNvPr id="16" name="Picture 15" descr="dg-dsigma-correlation.eps"/>
          <p:cNvPicPr>
            <a:picLocks noChangeAspect="1"/>
          </p:cNvPicPr>
          <p:nvPr/>
        </p:nvPicPr>
        <p:blipFill rotWithShape="1">
          <a:blip r:embed="rId5">
            <a:extLst>
              <a:ext uri="{28A0092B-C50C-407E-A947-70E740481C1C}">
                <a14:useLocalDpi xmlns:a14="http://schemas.microsoft.com/office/drawing/2010/main" val="0"/>
              </a:ext>
            </a:extLst>
          </a:blip>
          <a:srcRect t="12091" r="8312"/>
          <a:stretch/>
        </p:blipFill>
        <p:spPr>
          <a:xfrm>
            <a:off x="2095500" y="3213100"/>
            <a:ext cx="3086100" cy="2958904"/>
          </a:xfrm>
          <a:prstGeom prst="rect">
            <a:avLst/>
          </a:prstGeom>
        </p:spPr>
      </p:pic>
    </p:spTree>
    <p:extLst>
      <p:ext uri="{BB962C8B-B14F-4D97-AF65-F5344CB8AC3E}">
        <p14:creationId xmlns:p14="http://schemas.microsoft.com/office/powerpoint/2010/main" val="30167959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arn(inVertical)">
                                      <p:cBhvr>
                                        <p:cTn id="10" dur="500"/>
                                        <p:tgtEl>
                                          <p:spTgt spid="14"/>
                                        </p:tgtEl>
                                      </p:cBhvr>
                                    </p:animEffect>
                                  </p:childTnLst>
                                </p:cTn>
                              </p:par>
                            </p:childTnLst>
                          </p:cTn>
                        </p:par>
                        <p:par>
                          <p:cTn id="11" fill="hold">
                            <p:stCondLst>
                              <p:cond delay="500"/>
                            </p:stCondLst>
                            <p:childTnLst>
                              <p:par>
                                <p:cTn id="12" presetID="55" presetClass="entr" presetSubtype="0" fill="hold" grpId="0" nodeType="after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p:cTn id="14" dur="1000" fill="hold"/>
                                        <p:tgtEl>
                                          <p:spTgt spid="13"/>
                                        </p:tgtEl>
                                        <p:attrNameLst>
                                          <p:attrName>ppt_w</p:attrName>
                                        </p:attrNameLst>
                                      </p:cBhvr>
                                      <p:tavLst>
                                        <p:tav tm="0">
                                          <p:val>
                                            <p:strVal val="#ppt_w*0.70"/>
                                          </p:val>
                                        </p:tav>
                                        <p:tav tm="100000">
                                          <p:val>
                                            <p:strVal val="#ppt_w"/>
                                          </p:val>
                                        </p:tav>
                                      </p:tavLst>
                                    </p:anim>
                                    <p:anim calcmode="lin" valueType="num">
                                      <p:cBhvr>
                                        <p:cTn id="15" dur="1000" fill="hold"/>
                                        <p:tgtEl>
                                          <p:spTgt spid="13"/>
                                        </p:tgtEl>
                                        <p:attrNameLst>
                                          <p:attrName>ppt_h</p:attrName>
                                        </p:attrNameLst>
                                      </p:cBhvr>
                                      <p:tavLst>
                                        <p:tav tm="0">
                                          <p:val>
                                            <p:strVal val="#ppt_h"/>
                                          </p:val>
                                        </p:tav>
                                        <p:tav tm="100000">
                                          <p:val>
                                            <p:strVal val="#ppt_h"/>
                                          </p:val>
                                        </p:tav>
                                      </p:tavLst>
                                    </p:anim>
                                    <p:animEffect transition="in" filter="fade">
                                      <p:cBhvr>
                                        <p:cTn id="16" dur="1000"/>
                                        <p:tgtEl>
                                          <p:spTgt spid="13"/>
                                        </p:tgtEl>
                                      </p:cBhvr>
                                    </p:animEffect>
                                  </p:childTnLst>
                                </p:cTn>
                              </p:par>
                              <p:par>
                                <p:cTn id="17" presetID="55"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1000" fill="hold"/>
                                        <p:tgtEl>
                                          <p:spTgt spid="15"/>
                                        </p:tgtEl>
                                        <p:attrNameLst>
                                          <p:attrName>ppt_w</p:attrName>
                                        </p:attrNameLst>
                                      </p:cBhvr>
                                      <p:tavLst>
                                        <p:tav tm="0">
                                          <p:val>
                                            <p:strVal val="#ppt_w*0.70"/>
                                          </p:val>
                                        </p:tav>
                                        <p:tav tm="100000">
                                          <p:val>
                                            <p:strVal val="#ppt_w"/>
                                          </p:val>
                                        </p:tav>
                                      </p:tavLst>
                                    </p:anim>
                                    <p:anim calcmode="lin" valueType="num">
                                      <p:cBhvr>
                                        <p:cTn id="20" dur="1000" fill="hold"/>
                                        <p:tgtEl>
                                          <p:spTgt spid="15"/>
                                        </p:tgtEl>
                                        <p:attrNameLst>
                                          <p:attrName>ppt_h</p:attrName>
                                        </p:attrNameLst>
                                      </p:cBhvr>
                                      <p:tavLst>
                                        <p:tav tm="0">
                                          <p:val>
                                            <p:strVal val="#ppt_h"/>
                                          </p:val>
                                        </p:tav>
                                        <p:tav tm="100000">
                                          <p:val>
                                            <p:strVal val="#ppt_h"/>
                                          </p:val>
                                        </p:tav>
                                      </p:tavLst>
                                    </p:anim>
                                    <p:animEffect transition="in" filter="fade">
                                      <p:cBhvr>
                                        <p:cTn id="21"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r>
              <a:rPr lang="en-US" smtClean="0"/>
              <a:t>RHIC Polarimetry</a:t>
            </a:r>
            <a:endParaRPr lang="en-US"/>
          </a:p>
        </p:txBody>
      </p:sp>
      <p:sp>
        <p:nvSpPr>
          <p:cNvPr id="17411" name="TextBox 3"/>
          <p:cNvSpPr txBox="1">
            <a:spLocks noChangeArrowheads="1"/>
          </p:cNvSpPr>
          <p:nvPr/>
        </p:nvSpPr>
        <p:spPr bwMode="auto">
          <a:xfrm>
            <a:off x="0" y="990600"/>
            <a:ext cx="9144000" cy="4208845"/>
          </a:xfrm>
          <a:prstGeom prst="rect">
            <a:avLst/>
          </a:prstGeom>
          <a:noFill/>
          <a:ln w="9525">
            <a:noFill/>
            <a:miter lim="800000"/>
            <a:headEnd/>
            <a:tailEnd/>
          </a:ln>
        </p:spPr>
        <p:txBody>
          <a:bodyPr wrap="square">
            <a:prstTxWarp prst="textNoShape">
              <a:avLst/>
            </a:prstTxWarp>
            <a:spAutoFit/>
          </a:bodyPr>
          <a:lstStyle/>
          <a:p>
            <a:pPr>
              <a:spcAft>
                <a:spcPts val="300"/>
              </a:spcAft>
            </a:pPr>
            <a:r>
              <a:rPr lang="en-US" sz="2000" b="1" dirty="0">
                <a:solidFill>
                  <a:srgbClr val="0000FF"/>
                </a:solidFill>
                <a:latin typeface="Comic Sans MS"/>
                <a:ea typeface="Arial" charset="0"/>
                <a:cs typeface="Comic Sans MS"/>
              </a:rPr>
              <a:t>Polarized hydrogen Jet </a:t>
            </a:r>
            <a:r>
              <a:rPr lang="en-US" sz="2000" b="1" dirty="0" err="1">
                <a:solidFill>
                  <a:srgbClr val="0000FF"/>
                </a:solidFill>
                <a:latin typeface="Comic Sans MS"/>
                <a:ea typeface="Arial" charset="0"/>
                <a:cs typeface="Comic Sans MS"/>
              </a:rPr>
              <a:t>Polarimeter</a:t>
            </a:r>
            <a:r>
              <a:rPr lang="en-US" sz="2000" b="1" dirty="0">
                <a:solidFill>
                  <a:srgbClr val="0000FF"/>
                </a:solidFill>
                <a:latin typeface="Comic Sans MS"/>
                <a:ea typeface="Arial" charset="0"/>
                <a:cs typeface="Comic Sans MS"/>
              </a:rPr>
              <a:t> (</a:t>
            </a:r>
            <a:r>
              <a:rPr lang="en-US" sz="2000" b="1" dirty="0" err="1">
                <a:solidFill>
                  <a:srgbClr val="0000FF"/>
                </a:solidFill>
                <a:latin typeface="Comic Sans MS"/>
                <a:ea typeface="Arial" charset="0"/>
                <a:cs typeface="Comic Sans MS"/>
              </a:rPr>
              <a:t>HJet</a:t>
            </a:r>
            <a:r>
              <a:rPr lang="en-US" sz="2000" b="1" dirty="0">
                <a:solidFill>
                  <a:srgbClr val="0000FF"/>
                </a:solidFill>
                <a:latin typeface="Comic Sans MS"/>
                <a:ea typeface="Arial" charset="0"/>
                <a:cs typeface="Comic Sans MS"/>
              </a:rPr>
              <a:t>)</a:t>
            </a:r>
          </a:p>
          <a:p>
            <a:pPr lvl="1">
              <a:spcAft>
                <a:spcPts val="300"/>
              </a:spcAft>
            </a:pPr>
            <a:r>
              <a:rPr lang="en-US" sz="1800" b="1" dirty="0">
                <a:latin typeface="Comic Sans MS"/>
                <a:ea typeface="Arial" charset="0"/>
                <a:cs typeface="Comic Sans MS"/>
              </a:rPr>
              <a:t>Source of </a:t>
            </a:r>
            <a:r>
              <a:rPr lang="en-US" sz="1800" b="1" dirty="0">
                <a:solidFill>
                  <a:srgbClr val="FF29FE"/>
                </a:solidFill>
                <a:latin typeface="Comic Sans MS"/>
                <a:ea typeface="Arial" charset="0"/>
                <a:cs typeface="Comic Sans MS"/>
              </a:rPr>
              <a:t>absolute</a:t>
            </a:r>
            <a:r>
              <a:rPr lang="en-US" sz="1800" b="1" dirty="0">
                <a:latin typeface="Comic Sans MS"/>
                <a:ea typeface="Arial" charset="0"/>
                <a:cs typeface="Comic Sans MS"/>
              </a:rPr>
              <a:t> polarization (normalization </a:t>
            </a:r>
            <a:r>
              <a:rPr lang="en-US" sz="1800" b="1" dirty="0" smtClean="0">
                <a:latin typeface="Comic Sans MS"/>
                <a:ea typeface="Arial" charset="0"/>
                <a:cs typeface="Comic Sans MS"/>
              </a:rPr>
              <a:t>of </a:t>
            </a:r>
            <a:r>
              <a:rPr lang="en-US" sz="1800" b="1" dirty="0">
                <a:latin typeface="Comic Sans MS"/>
                <a:ea typeface="Arial" charset="0"/>
                <a:cs typeface="Comic Sans MS"/>
              </a:rPr>
              <a:t>other </a:t>
            </a:r>
            <a:r>
              <a:rPr lang="en-US" sz="1800" b="1" dirty="0" err="1">
                <a:latin typeface="Comic Sans MS"/>
                <a:ea typeface="Arial" charset="0"/>
                <a:cs typeface="Comic Sans MS"/>
              </a:rPr>
              <a:t>polarimeters</a:t>
            </a:r>
            <a:r>
              <a:rPr lang="en-US" sz="1800" b="1" dirty="0">
                <a:latin typeface="Comic Sans MS"/>
                <a:ea typeface="Arial" charset="0"/>
                <a:cs typeface="Comic Sans MS"/>
              </a:rPr>
              <a:t>)</a:t>
            </a:r>
          </a:p>
          <a:p>
            <a:pPr lvl="1">
              <a:spcAft>
                <a:spcPts val="300"/>
              </a:spcAft>
            </a:pPr>
            <a:r>
              <a:rPr lang="en-US" sz="1800" b="1" dirty="0">
                <a:latin typeface="Comic Sans MS"/>
                <a:ea typeface="Arial" charset="0"/>
                <a:cs typeface="Comic Sans MS"/>
              </a:rPr>
              <a:t>Slow (low rates </a:t>
            </a:r>
            <a:r>
              <a:rPr lang="en-US" sz="1800" b="1" dirty="0">
                <a:latin typeface="Comic Sans MS"/>
                <a:ea typeface="Arial" charset="0"/>
                <a:cs typeface="Comic Sans MS"/>
                <a:sym typeface="Symbol" charset="2"/>
              </a:rPr>
              <a:t> needs </a:t>
            </a:r>
            <a:r>
              <a:rPr lang="en-US" sz="1800" b="1" dirty="0" err="1" smtClean="0">
                <a:latin typeface="Comic Sans MS"/>
                <a:ea typeface="Arial" charset="0"/>
                <a:cs typeface="Comic Sans MS"/>
                <a:sym typeface="Symbol" charset="2"/>
              </a:rPr>
              <a:t>l</a:t>
            </a:r>
            <a:r>
              <a:rPr lang="en-US" sz="1800" b="1" dirty="0" err="1" smtClean="0">
                <a:solidFill>
                  <a:srgbClr val="FF29FE"/>
                </a:solidFill>
                <a:latin typeface="Comic Sans MS"/>
                <a:ea typeface="Arial" charset="0"/>
                <a:cs typeface="Comic Sans MS"/>
                <a:sym typeface="Symbol" charset="2"/>
              </a:rPr>
              <a:t>ooo</a:t>
            </a:r>
            <a:r>
              <a:rPr lang="en-US" sz="1800" b="1" dirty="0" err="1" smtClean="0">
                <a:latin typeface="Comic Sans MS"/>
                <a:ea typeface="Arial" charset="0"/>
                <a:cs typeface="Comic Sans MS"/>
                <a:sym typeface="Symbol" charset="2"/>
              </a:rPr>
              <a:t>ng</a:t>
            </a:r>
            <a:r>
              <a:rPr lang="en-US" sz="1800" b="1" dirty="0" smtClean="0">
                <a:latin typeface="Comic Sans MS"/>
                <a:ea typeface="Arial" charset="0"/>
                <a:cs typeface="Comic Sans MS"/>
                <a:sym typeface="Symbol" charset="2"/>
              </a:rPr>
              <a:t> </a:t>
            </a:r>
            <a:r>
              <a:rPr lang="en-US" sz="1800" b="1" dirty="0">
                <a:latin typeface="Comic Sans MS"/>
                <a:ea typeface="Arial" charset="0"/>
                <a:cs typeface="Comic Sans MS"/>
                <a:sym typeface="Symbol" charset="2"/>
              </a:rPr>
              <a:t>time to get precise measurements</a:t>
            </a:r>
            <a:r>
              <a:rPr lang="en-US" sz="1800" b="1" dirty="0">
                <a:latin typeface="Comic Sans MS"/>
                <a:ea typeface="Arial" charset="0"/>
                <a:cs typeface="Comic Sans MS"/>
              </a:rPr>
              <a:t>)</a:t>
            </a:r>
          </a:p>
          <a:p>
            <a:pPr lvl="1">
              <a:spcAft>
                <a:spcPts val="300"/>
              </a:spcAft>
            </a:pPr>
            <a:endParaRPr lang="en-US" b="1" dirty="0">
              <a:latin typeface="Comic Sans MS"/>
              <a:ea typeface="Arial" charset="0"/>
              <a:cs typeface="Comic Sans MS"/>
            </a:endParaRPr>
          </a:p>
          <a:p>
            <a:pPr>
              <a:spcAft>
                <a:spcPts val="300"/>
              </a:spcAft>
            </a:pPr>
            <a:r>
              <a:rPr lang="en-US" sz="2000" b="1" dirty="0">
                <a:solidFill>
                  <a:srgbClr val="0000FF"/>
                </a:solidFill>
                <a:latin typeface="Comic Sans MS"/>
                <a:ea typeface="Arial" charset="0"/>
                <a:cs typeface="Comic Sans MS"/>
              </a:rPr>
              <a:t>Proton-Carbon </a:t>
            </a:r>
            <a:r>
              <a:rPr lang="en-US" sz="2000" b="1" dirty="0" err="1">
                <a:solidFill>
                  <a:srgbClr val="0000FF"/>
                </a:solidFill>
                <a:latin typeface="Comic Sans MS"/>
                <a:ea typeface="Arial" charset="0"/>
                <a:cs typeface="Comic Sans MS"/>
              </a:rPr>
              <a:t>Polarimeter</a:t>
            </a:r>
            <a:r>
              <a:rPr lang="en-US" sz="2000" b="1" dirty="0">
                <a:solidFill>
                  <a:srgbClr val="0000FF"/>
                </a:solidFill>
                <a:latin typeface="Comic Sans MS"/>
                <a:ea typeface="Arial" charset="0"/>
                <a:cs typeface="Comic Sans MS"/>
              </a:rPr>
              <a:t> (</a:t>
            </a:r>
            <a:r>
              <a:rPr lang="en-US" sz="2000" b="1" dirty="0" err="1">
                <a:solidFill>
                  <a:srgbClr val="0000FF"/>
                </a:solidFill>
                <a:latin typeface="Comic Sans MS"/>
                <a:ea typeface="Arial" charset="0"/>
                <a:cs typeface="Comic Sans MS"/>
              </a:rPr>
              <a:t>pC</a:t>
            </a:r>
            <a:r>
              <a:rPr lang="en-US" sz="2000" b="1" dirty="0" smtClean="0">
                <a:solidFill>
                  <a:srgbClr val="0000FF"/>
                </a:solidFill>
                <a:latin typeface="Comic Sans MS"/>
                <a:ea typeface="Arial" charset="0"/>
                <a:cs typeface="Comic Sans MS"/>
              </a:rPr>
              <a:t>) @ RHIC and AGS </a:t>
            </a:r>
            <a:endParaRPr lang="en-US" sz="2000" b="1" dirty="0">
              <a:solidFill>
                <a:srgbClr val="0000FF"/>
              </a:solidFill>
              <a:latin typeface="Comic Sans MS"/>
              <a:ea typeface="Arial" charset="0"/>
              <a:cs typeface="Comic Sans MS"/>
            </a:endParaRPr>
          </a:p>
          <a:p>
            <a:pPr lvl="1">
              <a:spcAft>
                <a:spcPts val="300"/>
              </a:spcAft>
            </a:pPr>
            <a:r>
              <a:rPr lang="en-US" sz="1800" b="1" dirty="0">
                <a:latin typeface="Comic Sans MS"/>
                <a:ea typeface="Arial" charset="0"/>
                <a:cs typeface="Comic Sans MS"/>
              </a:rPr>
              <a:t>Very fast </a:t>
            </a:r>
            <a:r>
              <a:rPr lang="en-US" sz="1800" b="1" dirty="0" err="1">
                <a:latin typeface="Comic Sans MS"/>
                <a:ea typeface="Arial" charset="0"/>
                <a:cs typeface="Comic Sans MS"/>
                <a:sym typeface="Symbol" charset="2"/>
              </a:rPr>
              <a:t></a:t>
            </a:r>
            <a:r>
              <a:rPr lang="en-US" sz="1800" b="1" dirty="0">
                <a:latin typeface="Comic Sans MS"/>
                <a:ea typeface="Arial" charset="0"/>
                <a:cs typeface="Comic Sans MS"/>
                <a:sym typeface="Symbol" charset="2"/>
              </a:rPr>
              <a:t> main polarization monitoring tool</a:t>
            </a:r>
            <a:endParaRPr lang="en-US" sz="1800" b="1" dirty="0">
              <a:latin typeface="Comic Sans MS"/>
              <a:ea typeface="Arial" charset="0"/>
              <a:cs typeface="Comic Sans MS"/>
            </a:endParaRPr>
          </a:p>
          <a:p>
            <a:pPr lvl="1">
              <a:spcAft>
                <a:spcPts val="300"/>
              </a:spcAft>
            </a:pPr>
            <a:r>
              <a:rPr lang="en-US" sz="1800" b="1" dirty="0">
                <a:solidFill>
                  <a:srgbClr val="0080FF"/>
                </a:solidFill>
                <a:latin typeface="Comic Sans MS"/>
                <a:ea typeface="Arial" charset="0"/>
                <a:cs typeface="Comic Sans MS"/>
              </a:rPr>
              <a:t>Measures polarization profile </a:t>
            </a:r>
            <a:r>
              <a:rPr lang="en-US" sz="1800" b="1" dirty="0" smtClean="0">
                <a:solidFill>
                  <a:srgbClr val="0080FF"/>
                </a:solidFill>
                <a:latin typeface="Comic Sans MS"/>
                <a:ea typeface="Arial" charset="0"/>
                <a:cs typeface="Comic Sans MS"/>
              </a:rPr>
              <a:t>(</a:t>
            </a:r>
            <a:r>
              <a:rPr lang="en-US" sz="1800" b="1" dirty="0">
                <a:solidFill>
                  <a:srgbClr val="0080FF"/>
                </a:solidFill>
                <a:latin typeface="Comic Sans MS"/>
                <a:ea typeface="Arial" charset="0"/>
                <a:cs typeface="Comic Sans MS"/>
              </a:rPr>
              <a:t>polarization is higher in beam center</a:t>
            </a:r>
            <a:r>
              <a:rPr lang="en-US" sz="1800" b="1" dirty="0" smtClean="0">
                <a:solidFill>
                  <a:srgbClr val="0080FF"/>
                </a:solidFill>
                <a:latin typeface="Comic Sans MS"/>
                <a:ea typeface="Arial" charset="0"/>
                <a:cs typeface="Comic Sans MS"/>
              </a:rPr>
              <a:t>) and lifetime</a:t>
            </a:r>
            <a:endParaRPr lang="en-US" sz="1800" b="1" dirty="0">
              <a:solidFill>
                <a:srgbClr val="0080FF"/>
              </a:solidFill>
              <a:latin typeface="Comic Sans MS"/>
              <a:ea typeface="Arial" charset="0"/>
              <a:cs typeface="Comic Sans MS"/>
            </a:endParaRPr>
          </a:p>
          <a:p>
            <a:pPr lvl="1">
              <a:spcAft>
                <a:spcPts val="300"/>
              </a:spcAft>
            </a:pPr>
            <a:r>
              <a:rPr lang="en-US" sz="1800" b="1" dirty="0">
                <a:latin typeface="Comic Sans MS"/>
                <a:ea typeface="Arial" charset="0"/>
                <a:cs typeface="Comic Sans MS"/>
              </a:rPr>
              <a:t>Needs to be normalized to </a:t>
            </a:r>
            <a:r>
              <a:rPr lang="en-US" sz="1800" b="1" dirty="0" err="1">
                <a:latin typeface="Comic Sans MS"/>
                <a:ea typeface="Arial" charset="0"/>
                <a:cs typeface="Comic Sans MS"/>
              </a:rPr>
              <a:t>HJet</a:t>
            </a:r>
            <a:endParaRPr lang="en-US" sz="1800" b="1" dirty="0">
              <a:latin typeface="Comic Sans MS"/>
              <a:ea typeface="Arial" charset="0"/>
              <a:cs typeface="Comic Sans MS"/>
            </a:endParaRPr>
          </a:p>
          <a:p>
            <a:pPr lvl="1">
              <a:spcAft>
                <a:spcPts val="300"/>
              </a:spcAft>
            </a:pPr>
            <a:endParaRPr lang="en-US" b="1" dirty="0">
              <a:latin typeface="Comic Sans MS"/>
              <a:ea typeface="Arial" charset="0"/>
              <a:cs typeface="Comic Sans MS"/>
            </a:endParaRPr>
          </a:p>
          <a:p>
            <a:pPr>
              <a:spcAft>
                <a:spcPts val="300"/>
              </a:spcAft>
            </a:pPr>
            <a:r>
              <a:rPr lang="en-US" sz="2000" b="1" dirty="0">
                <a:solidFill>
                  <a:srgbClr val="0000FF"/>
                </a:solidFill>
                <a:latin typeface="Comic Sans MS"/>
                <a:ea typeface="Arial" charset="0"/>
                <a:cs typeface="Comic Sans MS"/>
              </a:rPr>
              <a:t>Local </a:t>
            </a:r>
            <a:r>
              <a:rPr lang="en-US" sz="2000" b="1" dirty="0" err="1">
                <a:solidFill>
                  <a:srgbClr val="0000FF"/>
                </a:solidFill>
                <a:latin typeface="Comic Sans MS"/>
                <a:ea typeface="Arial" charset="0"/>
                <a:cs typeface="Comic Sans MS"/>
              </a:rPr>
              <a:t>Polarimeters</a:t>
            </a:r>
            <a:r>
              <a:rPr lang="en-US" sz="2000" b="1" dirty="0">
                <a:solidFill>
                  <a:srgbClr val="0000FF"/>
                </a:solidFill>
                <a:latin typeface="Comic Sans MS"/>
                <a:ea typeface="Arial" charset="0"/>
                <a:cs typeface="Comic Sans MS"/>
              </a:rPr>
              <a:t> (in PHENIX and STAR experiments)</a:t>
            </a:r>
          </a:p>
          <a:p>
            <a:pPr lvl="1">
              <a:spcAft>
                <a:spcPts val="300"/>
              </a:spcAft>
            </a:pPr>
            <a:r>
              <a:rPr lang="en-US" sz="1800" b="1" dirty="0">
                <a:solidFill>
                  <a:srgbClr val="322F31"/>
                </a:solidFill>
                <a:latin typeface="Comic Sans MS"/>
                <a:ea typeface="Arial" charset="0"/>
                <a:cs typeface="Comic Sans MS"/>
              </a:rPr>
              <a:t>Defines spin direction in experimental area</a:t>
            </a:r>
          </a:p>
          <a:p>
            <a:pPr lvl="1">
              <a:spcAft>
                <a:spcPts val="300"/>
              </a:spcAft>
            </a:pPr>
            <a:r>
              <a:rPr lang="en-US" sz="1800" b="1" dirty="0">
                <a:solidFill>
                  <a:srgbClr val="322F31"/>
                </a:solidFill>
                <a:latin typeface="Comic Sans MS"/>
                <a:ea typeface="Arial" charset="0"/>
                <a:cs typeface="Comic Sans MS"/>
              </a:rPr>
              <a:t>Needs to be normalized to </a:t>
            </a:r>
            <a:r>
              <a:rPr lang="en-US" sz="1800" b="1" dirty="0" err="1">
                <a:solidFill>
                  <a:srgbClr val="322F31"/>
                </a:solidFill>
                <a:latin typeface="Comic Sans MS"/>
                <a:ea typeface="Arial" charset="0"/>
                <a:cs typeface="Comic Sans MS"/>
              </a:rPr>
              <a:t>HJet</a:t>
            </a:r>
            <a:endParaRPr lang="en-US" sz="1800" b="1" dirty="0">
              <a:solidFill>
                <a:srgbClr val="322F31"/>
              </a:solidFill>
              <a:latin typeface="Comic Sans MS"/>
              <a:ea typeface="Arial" charset="0"/>
              <a:cs typeface="Comic Sans MS"/>
            </a:endParaRPr>
          </a:p>
        </p:txBody>
      </p:sp>
      <p:sp>
        <p:nvSpPr>
          <p:cNvPr id="5" name="TextBox 4"/>
          <p:cNvSpPr txBox="1">
            <a:spLocks noChangeArrowheads="1"/>
          </p:cNvSpPr>
          <p:nvPr/>
        </p:nvSpPr>
        <p:spPr bwMode="auto">
          <a:xfrm>
            <a:off x="1280587" y="5425019"/>
            <a:ext cx="6934200" cy="707886"/>
          </a:xfrm>
          <a:prstGeom prst="rect">
            <a:avLst/>
          </a:prstGeom>
          <a:gradFill flip="none" rotWithShape="1">
            <a:gsLst>
              <a:gs pos="0">
                <a:srgbClr val="3366FF"/>
              </a:gs>
              <a:gs pos="100000">
                <a:srgbClr val="FFFFFF"/>
              </a:gs>
              <a:gs pos="65000">
                <a:srgbClr val="3366FF"/>
              </a:gs>
              <a:gs pos="32000">
                <a:schemeClr val="bg1"/>
              </a:gs>
            </a:gsLst>
            <a:path path="circle">
              <a:fillToRect l="50000" t="50000" r="50000" b="50000"/>
            </a:path>
            <a:tileRect/>
          </a:gradFill>
          <a:ln w="9525">
            <a:solidFill>
              <a:srgbClr val="0000FF"/>
            </a:solidFill>
            <a:miter lim="800000"/>
            <a:headEnd/>
            <a:tailEnd/>
          </a:ln>
          <a:effectLst>
            <a:glow rad="101600">
              <a:srgbClr val="0080FF">
                <a:alpha val="75000"/>
              </a:srgbClr>
            </a:glow>
          </a:effectLst>
          <a:scene3d>
            <a:camera prst="orthographicFront"/>
            <a:lightRig rig="threePt" dir="t"/>
          </a:scene3d>
          <a:sp3d>
            <a:bevelT w="114300" prst="artDeco"/>
            <a:bevelB w="114300" prst="artDeco"/>
          </a:sp3d>
        </p:spPr>
        <p:txBody>
          <a:bodyPr wrap="square">
            <a:prstTxWarp prst="textNoShape">
              <a:avLst/>
            </a:prstTxWarp>
            <a:spAutoFit/>
          </a:bodyPr>
          <a:lstStyle/>
          <a:p>
            <a:pPr algn="ctr"/>
            <a:r>
              <a:rPr lang="en-US" sz="2000" b="1" dirty="0">
                <a:latin typeface="Comic Sans MS"/>
                <a:ea typeface="Arial" charset="0"/>
                <a:cs typeface="Comic Sans MS"/>
              </a:rPr>
              <a:t>All of these systems are necessary for the proton beam polarization measurements and monitoring</a:t>
            </a:r>
          </a:p>
        </p:txBody>
      </p:sp>
      <p:sp>
        <p:nvSpPr>
          <p:cNvPr id="7" name="Date Placeholder 6"/>
          <p:cNvSpPr>
            <a:spLocks noGrp="1"/>
          </p:cNvSpPr>
          <p:nvPr>
            <p:ph type="dt" sz="half" idx="10"/>
          </p:nvPr>
        </p:nvSpPr>
        <p:spPr/>
        <p:txBody>
          <a:bodyPr/>
          <a:lstStyle/>
          <a:p>
            <a:r>
              <a:rPr lang="en-US" smtClean="0"/>
              <a:t>E.C. Aschenauer</a:t>
            </a:r>
            <a:endParaRPr lang="en-US"/>
          </a:p>
        </p:txBody>
      </p:sp>
      <p:sp>
        <p:nvSpPr>
          <p:cNvPr id="8" name="Slide Number Placeholder 7"/>
          <p:cNvSpPr>
            <a:spLocks noGrp="1"/>
          </p:cNvSpPr>
          <p:nvPr>
            <p:ph type="sldNum" sz="quarter" idx="12"/>
          </p:nvPr>
        </p:nvSpPr>
        <p:spPr/>
        <p:txBody>
          <a:bodyPr/>
          <a:lstStyle/>
          <a:p>
            <a:fld id="{E7C2DFF1-6A7E-5841-980E-96BA788216E4}" type="slidenum">
              <a:rPr lang="en-US" smtClean="0"/>
              <a:pPr/>
              <a:t>32</a:t>
            </a:fld>
            <a:endParaRPr lang="en-US"/>
          </a:p>
        </p:txBody>
      </p:sp>
      <p:sp>
        <p:nvSpPr>
          <p:cNvPr id="2" name="Footer Placeholder 1"/>
          <p:cNvSpPr>
            <a:spLocks noGrp="1"/>
          </p:cNvSpPr>
          <p:nvPr>
            <p:ph type="ftr" sz="quarter" idx="11"/>
          </p:nvPr>
        </p:nvSpPr>
        <p:spPr/>
        <p:txBody>
          <a:bodyPr/>
          <a:lstStyle/>
          <a:p>
            <a:r>
              <a:rPr lang="en-US" altLang="ja-JP" smtClean="0"/>
              <a:t>DIS-2013, Marseille</a:t>
            </a:r>
            <a:endParaRPr lang="en-US" altLang="ja-JP"/>
          </a:p>
        </p:txBody>
      </p:sp>
    </p:spTree>
    <p:extLst>
      <p:ext uri="{BB962C8B-B14F-4D97-AF65-F5344CB8AC3E}">
        <p14:creationId xmlns:p14="http://schemas.microsoft.com/office/powerpoint/2010/main" val="7644559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Hadron </a:t>
            </a:r>
            <a:r>
              <a:rPr lang="en-US" dirty="0" err="1" smtClean="0"/>
              <a:t>Polarisation</a:t>
            </a:r>
            <a:endParaRPr lang="en-US" dirty="0"/>
          </a:p>
        </p:txBody>
      </p:sp>
      <p:sp>
        <p:nvSpPr>
          <p:cNvPr id="3" name="Slide Number Placeholder 2"/>
          <p:cNvSpPr>
            <a:spLocks noGrp="1"/>
          </p:cNvSpPr>
          <p:nvPr>
            <p:ph type="sldNum" sz="quarter" idx="12"/>
          </p:nvPr>
        </p:nvSpPr>
        <p:spPr/>
        <p:txBody>
          <a:bodyPr/>
          <a:lstStyle/>
          <a:p>
            <a:fld id="{E7C2DFF1-6A7E-5841-980E-96BA788216E4}" type="slidenum">
              <a:rPr lang="en-US" smtClean="0"/>
              <a:pPr/>
              <a:t>33</a:t>
            </a:fld>
            <a:endParaRPr lang="en-US"/>
          </a:p>
        </p:txBody>
      </p:sp>
      <p:sp>
        <p:nvSpPr>
          <p:cNvPr id="5" name="TextBox 4"/>
          <p:cNvSpPr txBox="1"/>
          <p:nvPr/>
        </p:nvSpPr>
        <p:spPr>
          <a:xfrm>
            <a:off x="0" y="533400"/>
            <a:ext cx="6530566" cy="923330"/>
          </a:xfrm>
          <a:prstGeom prst="rect">
            <a:avLst/>
          </a:prstGeom>
          <a:noFill/>
        </p:spPr>
        <p:txBody>
          <a:bodyPr wrap="none" rtlCol="0">
            <a:spAutoFit/>
          </a:bodyPr>
          <a:lstStyle/>
          <a:p>
            <a:r>
              <a:rPr lang="en-US" dirty="0" smtClean="0"/>
              <a:t>Account for </a:t>
            </a:r>
          </a:p>
          <a:p>
            <a:r>
              <a:rPr lang="en-US" dirty="0" smtClean="0"/>
              <a:t>beam polarization decay through fill </a:t>
            </a:r>
            <a:r>
              <a:rPr lang="en-US" dirty="0" smtClean="0">
                <a:sym typeface="Wingdings"/>
              </a:rPr>
              <a:t> </a:t>
            </a:r>
            <a:r>
              <a:rPr lang="en-US" dirty="0">
                <a:sym typeface="Wingdings"/>
              </a:rPr>
              <a:t>P(t)=P</a:t>
            </a:r>
            <a:r>
              <a:rPr lang="en-US" baseline="-25000" dirty="0">
                <a:sym typeface="Wingdings"/>
              </a:rPr>
              <a:t>0</a:t>
            </a:r>
            <a:r>
              <a:rPr lang="en-US" dirty="0">
                <a:sym typeface="Wingdings"/>
              </a:rPr>
              <a:t>exp(-t/</a:t>
            </a:r>
            <a:r>
              <a:rPr lang="en-US" dirty="0" err="1">
                <a:latin typeface="Symbol" charset="2"/>
                <a:cs typeface="Symbol" charset="2"/>
                <a:sym typeface="Wingdings"/>
              </a:rPr>
              <a:t>t</a:t>
            </a:r>
            <a:r>
              <a:rPr lang="en-US" baseline="-25000" dirty="0" err="1">
                <a:sym typeface="Wingdings"/>
              </a:rPr>
              <a:t>p</a:t>
            </a:r>
            <a:r>
              <a:rPr lang="en-US" dirty="0" smtClean="0">
                <a:sym typeface="Wingdings"/>
              </a:rPr>
              <a:t>)</a:t>
            </a:r>
            <a:r>
              <a:rPr lang="en-US" dirty="0" smtClean="0"/>
              <a:t> </a:t>
            </a:r>
            <a:endParaRPr lang="en-US" dirty="0"/>
          </a:p>
          <a:p>
            <a:r>
              <a:rPr lang="en-US" dirty="0" smtClean="0"/>
              <a:t>growth of beam polarization profile </a:t>
            </a:r>
            <a:r>
              <a:rPr lang="en-US" dirty="0" smtClean="0">
                <a:solidFill>
                  <a:srgbClr val="FF00FF"/>
                </a:solidFill>
              </a:rPr>
              <a:t>R</a:t>
            </a:r>
            <a:r>
              <a:rPr lang="en-US" dirty="0" smtClean="0"/>
              <a:t> through fill </a:t>
            </a:r>
            <a:endParaRPr lang="en-US" dirty="0"/>
          </a:p>
        </p:txBody>
      </p:sp>
      <p:sp>
        <p:nvSpPr>
          <p:cNvPr id="6" name="Oval 3"/>
          <p:cNvSpPr>
            <a:spLocks noChangeArrowheads="1"/>
          </p:cNvSpPr>
          <p:nvPr/>
        </p:nvSpPr>
        <p:spPr bwMode="auto">
          <a:xfrm>
            <a:off x="7670800" y="2527300"/>
            <a:ext cx="685800" cy="685800"/>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7" name="Line 18"/>
          <p:cNvSpPr>
            <a:spLocks noChangeShapeType="1"/>
          </p:cNvSpPr>
          <p:nvPr/>
        </p:nvSpPr>
        <p:spPr bwMode="auto">
          <a:xfrm>
            <a:off x="8026400" y="1917700"/>
            <a:ext cx="0" cy="2197100"/>
          </a:xfrm>
          <a:prstGeom prst="line">
            <a:avLst/>
          </a:prstGeom>
          <a:noFill/>
          <a:ln w="25400">
            <a:solidFill>
              <a:schemeClr val="tx1"/>
            </a:solidFill>
            <a:round/>
            <a:headEnd/>
            <a:tailEnd/>
          </a:ln>
          <a:effectLst/>
        </p:spPr>
        <p:txBody>
          <a:bodyPr/>
          <a:lstStyle/>
          <a:p>
            <a:endParaRPr lang="en-US"/>
          </a:p>
        </p:txBody>
      </p:sp>
      <p:sp>
        <p:nvSpPr>
          <p:cNvPr id="8" name="Text Box 19"/>
          <p:cNvSpPr txBox="1">
            <a:spLocks noChangeArrowheads="1"/>
          </p:cNvSpPr>
          <p:nvPr/>
        </p:nvSpPr>
        <p:spPr bwMode="auto">
          <a:xfrm>
            <a:off x="7315200" y="939800"/>
            <a:ext cx="1453681" cy="646331"/>
          </a:xfrm>
          <a:prstGeom prst="rect">
            <a:avLst/>
          </a:prstGeom>
          <a:noFill/>
          <a:ln w="9525">
            <a:noFill/>
            <a:miter lim="800000"/>
            <a:headEnd/>
            <a:tailEnd/>
          </a:ln>
          <a:effectLst/>
        </p:spPr>
        <p:txBody>
          <a:bodyPr wrap="none">
            <a:spAutoFit/>
          </a:bodyPr>
          <a:lstStyle/>
          <a:p>
            <a:pPr algn="ctr"/>
            <a:r>
              <a:rPr lang="en-US" dirty="0" err="1" smtClean="0">
                <a:latin typeface="Comic Sans MS"/>
                <a:cs typeface="Comic Sans MS"/>
              </a:rPr>
              <a:t>pCarbon</a:t>
            </a:r>
            <a:r>
              <a:rPr lang="en-US" dirty="0" smtClean="0">
                <a:latin typeface="Comic Sans MS"/>
                <a:cs typeface="Comic Sans MS"/>
              </a:rPr>
              <a:t> </a:t>
            </a:r>
          </a:p>
          <a:p>
            <a:pPr algn="ctr"/>
            <a:r>
              <a:rPr lang="en-US" dirty="0" err="1" smtClean="0">
                <a:latin typeface="Comic Sans MS"/>
                <a:cs typeface="Comic Sans MS"/>
              </a:rPr>
              <a:t>polarimeter</a:t>
            </a:r>
            <a:endParaRPr lang="en-US" dirty="0">
              <a:latin typeface="Comic Sans MS"/>
              <a:cs typeface="Comic Sans MS"/>
            </a:endParaRPr>
          </a:p>
        </p:txBody>
      </p:sp>
      <p:sp>
        <p:nvSpPr>
          <p:cNvPr id="9" name="Text Box 27"/>
          <p:cNvSpPr txBox="1">
            <a:spLocks noChangeArrowheads="1"/>
          </p:cNvSpPr>
          <p:nvPr/>
        </p:nvSpPr>
        <p:spPr bwMode="auto">
          <a:xfrm>
            <a:off x="7972425" y="1920875"/>
            <a:ext cx="727075" cy="457200"/>
          </a:xfrm>
          <a:prstGeom prst="rect">
            <a:avLst/>
          </a:prstGeom>
          <a:noFill/>
          <a:ln w="9525">
            <a:noFill/>
            <a:miter lim="800000"/>
            <a:headEnd/>
            <a:tailEnd/>
          </a:ln>
          <a:effectLst/>
        </p:spPr>
        <p:txBody>
          <a:bodyPr wrap="none">
            <a:spAutoFit/>
          </a:bodyPr>
          <a:lstStyle/>
          <a:p>
            <a:r>
              <a:rPr lang="en-US" i="1" dirty="0"/>
              <a:t>x</a:t>
            </a:r>
            <a:r>
              <a:rPr lang="en-US" dirty="0"/>
              <a:t>=</a:t>
            </a:r>
            <a:r>
              <a:rPr lang="en-US" i="1" dirty="0"/>
              <a:t>x</a:t>
            </a:r>
            <a:r>
              <a:rPr lang="en-US" baseline="-25000" dirty="0"/>
              <a:t>0</a:t>
            </a:r>
          </a:p>
        </p:txBody>
      </p:sp>
      <p:graphicFrame>
        <p:nvGraphicFramePr>
          <p:cNvPr id="10" name="Object 6"/>
          <p:cNvGraphicFramePr>
            <a:graphicFrameLocks noChangeAspect="1"/>
          </p:cNvGraphicFramePr>
          <p:nvPr>
            <p:extLst>
              <p:ext uri="{D42A27DB-BD31-4B8C-83A1-F6EECF244321}">
                <p14:modId xmlns:p14="http://schemas.microsoft.com/office/powerpoint/2010/main" val="842296981"/>
              </p:ext>
            </p:extLst>
          </p:nvPr>
        </p:nvGraphicFramePr>
        <p:xfrm>
          <a:off x="8037513" y="3362325"/>
          <a:ext cx="774700" cy="752475"/>
        </p:xfrm>
        <a:graphic>
          <a:graphicData uri="http://schemas.openxmlformats.org/presentationml/2006/ole">
            <mc:AlternateContent xmlns:mc="http://schemas.openxmlformats.org/markup-compatibility/2006">
              <mc:Choice xmlns:v="urn:schemas-microsoft-com:vml" Requires="v">
                <p:oleObj spid="_x0000_s131192" name="Equation" r:id="rId3" imgW="927100" imgH="901700" progId="Equation.DSMT4">
                  <p:embed/>
                </p:oleObj>
              </mc:Choice>
              <mc:Fallback>
                <p:oleObj name="Equation" r:id="rId3" imgW="927100" imgH="901700" progId="Equation.DSMT4">
                  <p:embed/>
                  <p:pic>
                    <p:nvPicPr>
                      <p:cNvPr id="0" name=""/>
                      <p:cNvPicPr>
                        <a:picLocks noChangeAspect="1" noChangeArrowheads="1"/>
                      </p:cNvPicPr>
                      <p:nvPr/>
                    </p:nvPicPr>
                    <p:blipFill>
                      <a:blip r:embed="rId4"/>
                      <a:srcRect/>
                      <a:stretch>
                        <a:fillRect/>
                      </a:stretch>
                    </p:blipFill>
                    <p:spPr bwMode="auto">
                      <a:xfrm>
                        <a:off x="8037513" y="3362325"/>
                        <a:ext cx="774700" cy="7524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2" name="Oval 17"/>
          <p:cNvSpPr>
            <a:spLocks noChangeArrowheads="1"/>
          </p:cNvSpPr>
          <p:nvPr/>
        </p:nvSpPr>
        <p:spPr bwMode="auto">
          <a:xfrm>
            <a:off x="5949950" y="2955925"/>
            <a:ext cx="685800" cy="685800"/>
          </a:xfrm>
          <a:prstGeom prst="ellipse">
            <a:avLst/>
          </a:prstGeom>
          <a:solidFill>
            <a:srgbClr val="FF6600"/>
          </a:solidFill>
          <a:ln w="9525">
            <a:solidFill>
              <a:schemeClr val="tx1"/>
            </a:solidFill>
            <a:round/>
            <a:headEnd/>
            <a:tailEnd/>
          </a:ln>
          <a:effectLst/>
        </p:spPr>
        <p:txBody>
          <a:bodyPr wrap="none" anchor="ctr"/>
          <a:lstStyle/>
          <a:p>
            <a:endParaRPr lang="en-US"/>
          </a:p>
        </p:txBody>
      </p:sp>
      <p:sp>
        <p:nvSpPr>
          <p:cNvPr id="15" name="Oval 20"/>
          <p:cNvSpPr>
            <a:spLocks noChangeArrowheads="1"/>
          </p:cNvSpPr>
          <p:nvPr/>
        </p:nvSpPr>
        <p:spPr bwMode="auto">
          <a:xfrm>
            <a:off x="6102350" y="3108325"/>
            <a:ext cx="685800" cy="685800"/>
          </a:xfrm>
          <a:prstGeom prst="ellipse">
            <a:avLst/>
          </a:prstGeom>
          <a:solidFill>
            <a:srgbClr val="0000FF"/>
          </a:solidFill>
          <a:ln w="9525">
            <a:solidFill>
              <a:schemeClr val="tx1"/>
            </a:solidFill>
            <a:round/>
            <a:headEnd/>
            <a:tailEnd/>
          </a:ln>
          <a:effectLst/>
        </p:spPr>
        <p:txBody>
          <a:bodyPr wrap="none" anchor="ctr"/>
          <a:lstStyle/>
          <a:p>
            <a:endParaRPr lang="en-US"/>
          </a:p>
        </p:txBody>
      </p:sp>
      <p:sp>
        <p:nvSpPr>
          <p:cNvPr id="16" name="Text Box 22"/>
          <p:cNvSpPr txBox="1">
            <a:spLocks noChangeArrowheads="1"/>
          </p:cNvSpPr>
          <p:nvPr/>
        </p:nvSpPr>
        <p:spPr bwMode="auto">
          <a:xfrm>
            <a:off x="5235555" y="1595194"/>
            <a:ext cx="1538327" cy="570156"/>
          </a:xfrm>
          <a:prstGeom prst="rect">
            <a:avLst/>
          </a:prstGeom>
          <a:noFill/>
          <a:ln w="9525">
            <a:noFill/>
            <a:miter lim="800000"/>
            <a:headEnd/>
            <a:tailEnd/>
          </a:ln>
          <a:effectLst/>
        </p:spPr>
        <p:txBody>
          <a:bodyPr wrap="none">
            <a:spAutoFit/>
          </a:bodyPr>
          <a:lstStyle/>
          <a:p>
            <a:pPr algn="ctr">
              <a:lnSpc>
                <a:spcPct val="85000"/>
              </a:lnSpc>
            </a:pPr>
            <a:r>
              <a:rPr lang="en-US" dirty="0">
                <a:latin typeface="Comic Sans MS"/>
                <a:cs typeface="Comic Sans MS"/>
              </a:rPr>
              <a:t>Collider</a:t>
            </a:r>
          </a:p>
          <a:p>
            <a:pPr algn="ctr">
              <a:lnSpc>
                <a:spcPct val="85000"/>
              </a:lnSpc>
            </a:pPr>
            <a:r>
              <a:rPr lang="en-US" dirty="0">
                <a:latin typeface="Comic Sans MS"/>
                <a:cs typeface="Comic Sans MS"/>
              </a:rPr>
              <a:t>Experiments</a:t>
            </a:r>
          </a:p>
        </p:txBody>
      </p:sp>
      <p:cxnSp>
        <p:nvCxnSpPr>
          <p:cNvPr id="18" name="Straight Arrow Connector 17"/>
          <p:cNvCxnSpPr/>
          <p:nvPr/>
        </p:nvCxnSpPr>
        <p:spPr>
          <a:xfrm rot="16200000" flipH="1">
            <a:off x="5645150" y="2651125"/>
            <a:ext cx="381000" cy="38100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a:endCxn id="15" idx="5"/>
          </p:cNvCxnSpPr>
          <p:nvPr/>
        </p:nvCxnSpPr>
        <p:spPr>
          <a:xfrm rot="16200000" flipV="1">
            <a:off x="6687718" y="3693692"/>
            <a:ext cx="329033" cy="329033"/>
          </a:xfrm>
          <a:prstGeom prst="straightConnector1">
            <a:avLst/>
          </a:prstGeom>
          <a:ln w="28575">
            <a:solidFill>
              <a:srgbClr val="0033CC"/>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3" name="Object 22"/>
          <p:cNvGraphicFramePr>
            <a:graphicFrameLocks noChangeAspect="1"/>
          </p:cNvGraphicFramePr>
          <p:nvPr>
            <p:extLst>
              <p:ext uri="{D42A27DB-BD31-4B8C-83A1-F6EECF244321}">
                <p14:modId xmlns:p14="http://schemas.microsoft.com/office/powerpoint/2010/main" val="2677521299"/>
              </p:ext>
            </p:extLst>
          </p:nvPr>
        </p:nvGraphicFramePr>
        <p:xfrm>
          <a:off x="6970712" y="1600200"/>
          <a:ext cx="2120901" cy="339132"/>
        </p:xfrm>
        <a:graphic>
          <a:graphicData uri="http://schemas.openxmlformats.org/presentationml/2006/ole">
            <mc:AlternateContent xmlns:mc="http://schemas.openxmlformats.org/markup-compatibility/2006">
              <mc:Choice xmlns:v="urn:schemas-microsoft-com:vml" Requires="v">
                <p:oleObj spid="_x0000_s131193" name="Equation" r:id="rId5" imgW="1587240" imgH="253800" progId="Equation.3">
                  <p:embed/>
                </p:oleObj>
              </mc:Choice>
              <mc:Fallback>
                <p:oleObj name="Equation" r:id="rId5" imgW="1587240" imgH="2538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70712" y="1600200"/>
                        <a:ext cx="2120901" cy="339132"/>
                      </a:xfrm>
                      <a:prstGeom prst="rect">
                        <a:avLst/>
                      </a:prstGeom>
                      <a:noFill/>
                      <a:extLst/>
                    </p:spPr>
                  </p:pic>
                </p:oleObj>
              </mc:Fallback>
            </mc:AlternateContent>
          </a:graphicData>
        </a:graphic>
      </p:graphicFrame>
      <p:graphicFrame>
        <p:nvGraphicFramePr>
          <p:cNvPr id="24" name="Object 7"/>
          <p:cNvGraphicFramePr>
            <a:graphicFrameLocks noChangeAspect="1"/>
          </p:cNvGraphicFramePr>
          <p:nvPr>
            <p:extLst>
              <p:ext uri="{D42A27DB-BD31-4B8C-83A1-F6EECF244321}">
                <p14:modId xmlns:p14="http://schemas.microsoft.com/office/powerpoint/2010/main" val="1260207983"/>
              </p:ext>
            </p:extLst>
          </p:nvPr>
        </p:nvGraphicFramePr>
        <p:xfrm>
          <a:off x="4556127" y="2165350"/>
          <a:ext cx="3038474" cy="368126"/>
        </p:xfrm>
        <a:graphic>
          <a:graphicData uri="http://schemas.openxmlformats.org/presentationml/2006/ole">
            <mc:AlternateContent xmlns:mc="http://schemas.openxmlformats.org/markup-compatibility/2006">
              <mc:Choice xmlns:v="urn:schemas-microsoft-com:vml" Requires="v">
                <p:oleObj spid="_x0000_s131194" name="Equation" r:id="rId7" imgW="2095200" imgH="253800" progId="Equation.DSMT4">
                  <p:embed/>
                </p:oleObj>
              </mc:Choice>
              <mc:Fallback>
                <p:oleObj name="Equation" r:id="rId7" imgW="2095200" imgH="253800"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556127" y="2165350"/>
                        <a:ext cx="3038474" cy="368126"/>
                      </a:xfrm>
                      <a:prstGeom prst="rect">
                        <a:avLst/>
                      </a:prstGeom>
                      <a:noFill/>
                      <a:extLst/>
                    </p:spPr>
                  </p:pic>
                </p:oleObj>
              </mc:Fallback>
            </mc:AlternateContent>
          </a:graphicData>
        </a:graphic>
      </p:graphicFrame>
      <p:pic>
        <p:nvPicPr>
          <p:cNvPr id="26" name="Picture 25"/>
          <p:cNvPicPr>
            <a:picLocks noChangeAspect="1"/>
          </p:cNvPicPr>
          <p:nvPr/>
        </p:nvPicPr>
        <p:blipFill>
          <a:blip r:embed="rId9"/>
          <a:stretch>
            <a:fillRect/>
          </a:stretch>
        </p:blipFill>
        <p:spPr>
          <a:xfrm>
            <a:off x="0" y="1549400"/>
            <a:ext cx="3357079" cy="3721100"/>
          </a:xfrm>
          <a:prstGeom prst="rect">
            <a:avLst/>
          </a:prstGeom>
        </p:spPr>
      </p:pic>
      <p:pic>
        <p:nvPicPr>
          <p:cNvPr id="27" name="Picture 26" descr="c_hRSlopeVsPolarSlope_Y1D_250.png"/>
          <p:cNvPicPr>
            <a:picLocks noChangeAspect="1"/>
          </p:cNvPicPr>
          <p:nvPr/>
        </p:nvPicPr>
        <p:blipFill rotWithShape="1">
          <a:blip r:embed="rId10">
            <a:extLst>
              <a:ext uri="{28A0092B-C50C-407E-A947-70E740481C1C}">
                <a14:useLocalDpi xmlns:a14="http://schemas.microsoft.com/office/drawing/2010/main" val="0"/>
              </a:ext>
            </a:extLst>
          </a:blip>
          <a:srcRect t="8474" r="22917"/>
          <a:stretch/>
        </p:blipFill>
        <p:spPr>
          <a:xfrm>
            <a:off x="4628433" y="4661108"/>
            <a:ext cx="4515567" cy="2196892"/>
          </a:xfrm>
          <a:prstGeom prst="rect">
            <a:avLst/>
          </a:prstGeom>
        </p:spPr>
      </p:pic>
      <p:sp>
        <p:nvSpPr>
          <p:cNvPr id="29" name="AutoShape 49"/>
          <p:cNvSpPr>
            <a:spLocks noChangeArrowheads="1"/>
          </p:cNvSpPr>
          <p:nvPr/>
        </p:nvSpPr>
        <p:spPr bwMode="auto">
          <a:xfrm>
            <a:off x="3491442" y="4354656"/>
            <a:ext cx="1042458" cy="903144"/>
          </a:xfrm>
          <a:prstGeom prst="curvedRightArrow">
            <a:avLst>
              <a:gd name="adj1" fmla="val 24848"/>
              <a:gd name="adj2" fmla="val 49697"/>
              <a:gd name="adj3" fmla="val 33333"/>
            </a:avLst>
          </a:prstGeom>
          <a:gradFill flip="none" rotWithShape="1">
            <a:gsLst>
              <a:gs pos="0">
                <a:srgbClr val="0000FF"/>
              </a:gs>
              <a:gs pos="100000">
                <a:srgbClr val="FFFFFF"/>
              </a:gs>
            </a:gsLst>
            <a:lin ang="0" scaled="1"/>
            <a:tileRect/>
          </a:gradFill>
          <a:ln w="9525">
            <a:solidFill>
              <a:schemeClr val="tx1"/>
            </a:solidFill>
            <a:miter lim="800000"/>
            <a:headEnd/>
            <a:tailEnd/>
          </a:ln>
          <a:effectLst/>
        </p:spPr>
        <p:txBody>
          <a:bodyPr wrap="none" anchor="ctr"/>
          <a:lstStyle/>
          <a:p>
            <a:pPr>
              <a:defRPr/>
            </a:pPr>
            <a:endParaRPr lang="en-US" dirty="0" smtClean="0">
              <a:effectLst>
                <a:outerShdw blurRad="38100" dist="38100" dir="2700000" algn="tl">
                  <a:srgbClr val="000000">
                    <a:alpha val="43137"/>
                  </a:srgbClr>
                </a:outerShdw>
              </a:effectLst>
              <a:latin typeface="Comic Sans MS" charset="0"/>
            </a:endParaRPr>
          </a:p>
        </p:txBody>
      </p:sp>
      <p:sp>
        <p:nvSpPr>
          <p:cNvPr id="32" name="TextBox 31"/>
          <p:cNvSpPr txBox="1"/>
          <p:nvPr/>
        </p:nvSpPr>
        <p:spPr>
          <a:xfrm>
            <a:off x="3352800" y="3187700"/>
            <a:ext cx="2073705" cy="1200329"/>
          </a:xfrm>
          <a:prstGeom prst="rect">
            <a:avLst/>
          </a:prstGeom>
          <a:noFill/>
        </p:spPr>
        <p:txBody>
          <a:bodyPr wrap="none" rtlCol="0">
            <a:spAutoFit/>
          </a:bodyPr>
          <a:lstStyle/>
          <a:p>
            <a:pPr algn="ctr"/>
            <a:r>
              <a:rPr lang="en-US" dirty="0" smtClean="0"/>
              <a:t>correlation of </a:t>
            </a:r>
          </a:p>
          <a:p>
            <a:pPr algn="ctr"/>
            <a:r>
              <a:rPr lang="en-US" dirty="0" err="1" smtClean="0"/>
              <a:t>dP</a:t>
            </a:r>
            <a:r>
              <a:rPr lang="en-US" dirty="0" smtClean="0"/>
              <a:t>/</a:t>
            </a:r>
            <a:r>
              <a:rPr lang="en-US" dirty="0" err="1" smtClean="0"/>
              <a:t>dt</a:t>
            </a:r>
            <a:r>
              <a:rPr lang="en-US" dirty="0" smtClean="0"/>
              <a:t> to </a:t>
            </a:r>
            <a:r>
              <a:rPr lang="en-US" dirty="0" err="1" smtClean="0"/>
              <a:t>dR</a:t>
            </a:r>
            <a:r>
              <a:rPr lang="en-US" dirty="0" smtClean="0"/>
              <a:t>/</a:t>
            </a:r>
            <a:r>
              <a:rPr lang="en-US" dirty="0" err="1" smtClean="0"/>
              <a:t>dt</a:t>
            </a:r>
            <a:endParaRPr lang="en-US" dirty="0" smtClean="0"/>
          </a:p>
          <a:p>
            <a:pPr algn="ctr"/>
            <a:r>
              <a:rPr lang="en-US" dirty="0" smtClean="0"/>
              <a:t>for all 2012 fills</a:t>
            </a:r>
          </a:p>
          <a:p>
            <a:pPr algn="ctr"/>
            <a:r>
              <a:rPr lang="en-US" dirty="0" smtClean="0"/>
              <a:t>at 250 </a:t>
            </a:r>
            <a:r>
              <a:rPr lang="en-US" dirty="0" err="1" smtClean="0"/>
              <a:t>GeV</a:t>
            </a:r>
            <a:endParaRPr lang="en-US" dirty="0"/>
          </a:p>
        </p:txBody>
      </p:sp>
      <p:sp>
        <p:nvSpPr>
          <p:cNvPr id="33" name="Rectangle 32"/>
          <p:cNvSpPr/>
          <p:nvPr/>
        </p:nvSpPr>
        <p:spPr>
          <a:xfrm>
            <a:off x="0" y="5330736"/>
            <a:ext cx="5143500" cy="1200329"/>
          </a:xfrm>
          <a:prstGeom prst="rect">
            <a:avLst/>
          </a:prstGeom>
        </p:spPr>
        <p:txBody>
          <a:bodyPr wrap="square">
            <a:spAutoFit/>
          </a:bodyPr>
          <a:lstStyle/>
          <a:p>
            <a:r>
              <a:rPr lang="en-US" dirty="0" smtClean="0"/>
              <a:t>Polarization </a:t>
            </a:r>
            <a:r>
              <a:rPr lang="en-US" dirty="0"/>
              <a:t>lifetime has </a:t>
            </a:r>
            <a:r>
              <a:rPr lang="en-US" dirty="0" smtClean="0"/>
              <a:t>consequences </a:t>
            </a:r>
            <a:r>
              <a:rPr lang="en-US" dirty="0"/>
              <a:t>for physics analysis</a:t>
            </a:r>
          </a:p>
          <a:p>
            <a:pPr marL="285750" indent="-285750">
              <a:buFont typeface="Wingdings" charset="0"/>
              <a:buChar char="à"/>
            </a:pPr>
            <a:r>
              <a:rPr lang="en-US" dirty="0">
                <a:sym typeface="Wingdings"/>
              </a:rPr>
              <a:t>different physics triggers mix </a:t>
            </a:r>
            <a:r>
              <a:rPr lang="en-US" dirty="0" smtClean="0">
                <a:sym typeface="Wingdings"/>
              </a:rPr>
              <a:t>over fill</a:t>
            </a:r>
          </a:p>
          <a:p>
            <a:pPr lvl="1"/>
            <a:r>
              <a:rPr lang="en-US" dirty="0" smtClean="0">
                <a:sym typeface="Wingdings"/>
              </a:rPr>
              <a:t> </a:t>
            </a:r>
            <a:r>
              <a:rPr lang="en-US" dirty="0" smtClean="0">
                <a:solidFill>
                  <a:srgbClr val="3366FF"/>
                </a:solidFill>
                <a:sym typeface="Wingdings"/>
              </a:rPr>
              <a:t>different </a:t>
            </a:r>
            <a:r>
              <a:rPr lang="en-US" dirty="0">
                <a:solidFill>
                  <a:srgbClr val="3366FF"/>
                </a:solidFill>
                <a:sym typeface="Wingdings"/>
              </a:rPr>
              <a:t>&lt;P&gt;</a:t>
            </a:r>
          </a:p>
        </p:txBody>
      </p:sp>
      <p:sp>
        <p:nvSpPr>
          <p:cNvPr id="22" name="TextBox 21"/>
          <p:cNvSpPr txBox="1"/>
          <p:nvPr/>
        </p:nvSpPr>
        <p:spPr>
          <a:xfrm rot="21000000">
            <a:off x="533400" y="2706588"/>
            <a:ext cx="7734300" cy="707886"/>
          </a:xfrm>
          <a:prstGeom prst="rect">
            <a:avLst/>
          </a:prstGeom>
          <a:solidFill>
            <a:schemeClr val="bg1">
              <a:lumMod val="85000"/>
            </a:schemeClr>
          </a:solidFill>
          <a:ln>
            <a:solidFill>
              <a:schemeClr val="bg1">
                <a:lumMod val="50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wrap="square" rtlCol="0">
            <a:spAutoFit/>
          </a:bodyPr>
          <a:lstStyle/>
          <a:p>
            <a:r>
              <a:rPr lang="en-US" sz="2000" u="sng" dirty="0" smtClean="0">
                <a:solidFill>
                  <a:srgbClr val="FF00FF"/>
                </a:solidFill>
              </a:rPr>
              <a:t>Result:</a:t>
            </a:r>
            <a:endParaRPr lang="en-US" sz="2000" u="sng" dirty="0">
              <a:solidFill>
                <a:srgbClr val="FF00FF"/>
              </a:solidFill>
            </a:endParaRPr>
          </a:p>
          <a:p>
            <a:r>
              <a:rPr lang="en-US" sz="2000" dirty="0" smtClean="0"/>
              <a:t>Have achieved 6.5% uncertainty for DSA and 3.4 for SSA</a:t>
            </a:r>
          </a:p>
        </p:txBody>
      </p:sp>
      <p:sp>
        <p:nvSpPr>
          <p:cNvPr id="2" name="Date Placeholder 1"/>
          <p:cNvSpPr>
            <a:spLocks noGrp="1"/>
          </p:cNvSpPr>
          <p:nvPr>
            <p:ph type="dt" sz="half" idx="10"/>
          </p:nvPr>
        </p:nvSpPr>
        <p:spPr/>
        <p:txBody>
          <a:bodyPr/>
          <a:lstStyle/>
          <a:p>
            <a:r>
              <a:rPr lang="en-US" altLang="ja-JP" smtClean="0"/>
              <a:t>E.C. Aschenauer</a:t>
            </a:r>
            <a:endParaRPr lang="en-US" altLang="ja-JP"/>
          </a:p>
        </p:txBody>
      </p:sp>
      <p:sp>
        <p:nvSpPr>
          <p:cNvPr id="11" name="Footer Placeholder 10"/>
          <p:cNvSpPr>
            <a:spLocks noGrp="1"/>
          </p:cNvSpPr>
          <p:nvPr>
            <p:ph type="ftr" sz="quarter" idx="11"/>
          </p:nvPr>
        </p:nvSpPr>
        <p:spPr/>
        <p:txBody>
          <a:bodyPr/>
          <a:lstStyle/>
          <a:p>
            <a:r>
              <a:rPr lang="en-US" altLang="ja-JP" smtClean="0"/>
              <a:t>DIS-2013, Marseille</a:t>
            </a:r>
            <a:endParaRPr lang="en-US" altLang="ja-JP"/>
          </a:p>
        </p:txBody>
      </p:sp>
    </p:spTree>
    <p:extLst>
      <p:ext uri="{BB962C8B-B14F-4D97-AF65-F5344CB8AC3E}">
        <p14:creationId xmlns:p14="http://schemas.microsoft.com/office/powerpoint/2010/main" val="229253344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0.7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Lepton Polarization</a:t>
            </a:r>
            <a:endParaRPr lang="en-US" dirty="0"/>
          </a:p>
        </p:txBody>
      </p:sp>
      <p:sp>
        <p:nvSpPr>
          <p:cNvPr id="6" name="Content Placeholder 5"/>
          <p:cNvSpPr>
            <a:spLocks noGrp="1"/>
          </p:cNvSpPr>
          <p:nvPr>
            <p:ph idx="1"/>
          </p:nvPr>
        </p:nvSpPr>
        <p:spPr/>
        <p:txBody>
          <a:bodyPr/>
          <a:lstStyle/>
          <a:p>
            <a:r>
              <a:rPr lang="en-US" dirty="0" smtClean="0"/>
              <a:t>Method: </a:t>
            </a:r>
            <a:r>
              <a:rPr lang="en-US" dirty="0"/>
              <a:t>C</a:t>
            </a:r>
            <a:r>
              <a:rPr lang="en-US" dirty="0" smtClean="0"/>
              <a:t>ompton backscattering </a:t>
            </a:r>
          </a:p>
          <a:p>
            <a:r>
              <a:rPr lang="en-US" dirty="0" smtClean="0"/>
              <a:t>Questions, which need still answers</a:t>
            </a:r>
          </a:p>
          <a:p>
            <a:pPr lvl="1"/>
            <a:r>
              <a:rPr lang="en-US" dirty="0" smtClean="0"/>
              <a:t>how much does the polarization vary from bunch to bunch</a:t>
            </a:r>
          </a:p>
          <a:p>
            <a:pPr lvl="2"/>
            <a:r>
              <a:rPr lang="en-US" dirty="0" smtClean="0"/>
              <a:t>yes: need a concept to measure bunch by bunch </a:t>
            </a:r>
            <a:r>
              <a:rPr lang="en-US" dirty="0" err="1" smtClean="0"/>
              <a:t>polarisation</a:t>
            </a:r>
            <a:r>
              <a:rPr lang="en-US" dirty="0" smtClean="0"/>
              <a:t> in an ERL</a:t>
            </a:r>
          </a:p>
          <a:p>
            <a:pPr lvl="2"/>
            <a:r>
              <a:rPr lang="en-US" dirty="0" smtClean="0"/>
              <a:t>no: measure the mean of all bunches </a:t>
            </a:r>
            <a:r>
              <a:rPr lang="en-US" dirty="0" smtClean="0">
                <a:sym typeface="Wingdings"/>
              </a:rPr>
              <a:t> what is done now at </a:t>
            </a:r>
            <a:r>
              <a:rPr lang="en-US" dirty="0" err="1" smtClean="0">
                <a:sym typeface="Wingdings"/>
              </a:rPr>
              <a:t>JLab</a:t>
            </a:r>
            <a:endParaRPr lang="en-US" dirty="0" smtClean="0"/>
          </a:p>
          <a:p>
            <a:pPr lvl="1"/>
            <a:r>
              <a:rPr lang="en-US" dirty="0" smtClean="0"/>
              <a:t>is there the possibility for a polarization profile </a:t>
            </a:r>
          </a:p>
          <a:p>
            <a:pPr lvl="2"/>
            <a:r>
              <a:rPr lang="en-US" dirty="0" smtClean="0"/>
              <a:t>yes: how can we measure it ?</a:t>
            </a:r>
          </a:p>
          <a:p>
            <a:pPr lvl="2"/>
            <a:r>
              <a:rPr lang="en-US" dirty="0" smtClean="0"/>
              <a:t>no: makes things much easier</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34</a:t>
            </a:fld>
            <a:endParaRPr lang="en-US" altLang="ja-JP"/>
          </a:p>
        </p:txBody>
      </p:sp>
      <p:grpSp>
        <p:nvGrpSpPr>
          <p:cNvPr id="9" name="Group 8"/>
          <p:cNvGrpSpPr/>
          <p:nvPr/>
        </p:nvGrpSpPr>
        <p:grpSpPr>
          <a:xfrm>
            <a:off x="2032000" y="3739268"/>
            <a:ext cx="7112000" cy="3169532"/>
            <a:chOff x="914400" y="3739268"/>
            <a:chExt cx="7112000" cy="3169532"/>
          </a:xfrm>
        </p:grpSpPr>
        <p:pic>
          <p:nvPicPr>
            <p:cNvPr id="7" name="Picture 2" descr="lp-layou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3739268"/>
              <a:ext cx="7112000" cy="3169532"/>
            </a:xfrm>
            <a:prstGeom prst="rect">
              <a:avLst/>
            </a:prstGeom>
            <a:noFill/>
            <a:extLst>
              <a:ext uri="{909E8E84-426E-40dd-AFC4-6F175D3DCCD1}">
                <a14:hiddenFill xmlns:a14="http://schemas.microsoft.com/office/drawing/2010/main">
                  <a:solidFill>
                    <a:srgbClr val="FFFFFF"/>
                  </a:solidFill>
                </a14:hiddenFill>
              </a:ext>
            </a:extLst>
          </p:spPr>
        </p:pic>
        <p:sp>
          <p:nvSpPr>
            <p:cNvPr id="8" name="Text Box 10"/>
            <p:cNvSpPr txBox="1">
              <a:spLocks noChangeArrowheads="1"/>
            </p:cNvSpPr>
            <p:nvPr/>
          </p:nvSpPr>
          <p:spPr bwMode="auto">
            <a:xfrm>
              <a:off x="4017257" y="3877205"/>
              <a:ext cx="3211135"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buFontTx/>
                <a:buBlip>
                  <a:blip r:embed="rId3"/>
                </a:buBlip>
              </a:pPr>
              <a:r>
                <a:rPr lang="en-US" sz="1400" dirty="0">
                  <a:effectLst>
                    <a:outerShdw blurRad="38100" dist="38100" dir="2700000" algn="tl">
                      <a:srgbClr val="DDDDDD"/>
                    </a:outerShdw>
                  </a:effectLst>
                  <a:latin typeface="+mj-lt"/>
                </a:rPr>
                <a:t> 572 nm pulsed laser</a:t>
              </a:r>
            </a:p>
            <a:p>
              <a:pPr>
                <a:buFontTx/>
                <a:buBlip>
                  <a:blip r:embed="rId3"/>
                </a:buBlip>
              </a:pPr>
              <a:r>
                <a:rPr lang="en-US" sz="1400" dirty="0">
                  <a:effectLst>
                    <a:outerShdw blurRad="38100" dist="38100" dir="2700000" algn="tl">
                      <a:srgbClr val="DDDDDD"/>
                    </a:outerShdw>
                  </a:effectLst>
                  <a:latin typeface="+mj-lt"/>
                </a:rPr>
                <a:t> laser transport system: ~80m</a:t>
              </a:r>
            </a:p>
            <a:p>
              <a:pPr>
                <a:buFontTx/>
                <a:buBlip>
                  <a:blip r:embed="rId3"/>
                </a:buBlip>
              </a:pPr>
              <a:r>
                <a:rPr lang="en-US" sz="1400" dirty="0">
                  <a:effectLst>
                    <a:outerShdw blurRad="38100" dist="38100" dir="2700000" algn="tl">
                      <a:srgbClr val="DDDDDD"/>
                    </a:outerShdw>
                  </a:effectLst>
                  <a:latin typeface="+mj-lt"/>
                </a:rPr>
                <a:t> laser light </a:t>
              </a:r>
              <a:r>
                <a:rPr lang="en-US" sz="1400" dirty="0" err="1">
                  <a:effectLst>
                    <a:outerShdw blurRad="38100" dist="38100" dir="2700000" algn="tl">
                      <a:srgbClr val="DDDDDD"/>
                    </a:outerShdw>
                  </a:effectLst>
                  <a:latin typeface="+mj-lt"/>
                </a:rPr>
                <a:t>polarisation</a:t>
              </a:r>
              <a:r>
                <a:rPr lang="en-US" sz="1400" dirty="0">
                  <a:effectLst>
                    <a:outerShdw blurRad="38100" dist="38100" dir="2700000" algn="tl">
                      <a:srgbClr val="DDDDDD"/>
                    </a:outerShdw>
                  </a:effectLst>
                  <a:latin typeface="+mj-lt"/>
                </a:rPr>
                <a:t> measured </a:t>
              </a:r>
              <a:endParaRPr lang="en-US" sz="1400" dirty="0" smtClean="0">
                <a:effectLst>
                  <a:outerShdw blurRad="38100" dist="38100" dir="2700000" algn="tl">
                    <a:srgbClr val="DDDDDD"/>
                  </a:outerShdw>
                </a:effectLst>
                <a:latin typeface="+mj-lt"/>
              </a:endParaRPr>
            </a:p>
            <a:p>
              <a:r>
                <a:rPr lang="en-US" sz="1400" dirty="0">
                  <a:effectLst>
                    <a:outerShdw blurRad="38100" dist="38100" dir="2700000" algn="tl">
                      <a:srgbClr val="DDDDDD"/>
                    </a:outerShdw>
                  </a:effectLst>
                  <a:latin typeface="+mj-lt"/>
                </a:rPr>
                <a:t> </a:t>
              </a:r>
              <a:r>
                <a:rPr lang="en-US" sz="1400" dirty="0" smtClean="0">
                  <a:effectLst>
                    <a:outerShdw blurRad="38100" dist="38100" dir="2700000" algn="tl">
                      <a:srgbClr val="DDDDDD"/>
                    </a:outerShdw>
                  </a:effectLst>
                  <a:latin typeface="+mj-lt"/>
                </a:rPr>
                <a:t>  continuously </a:t>
              </a:r>
              <a:r>
                <a:rPr lang="en-US" sz="1400" dirty="0">
                  <a:effectLst>
                    <a:outerShdw blurRad="38100" dist="38100" dir="2700000" algn="tl">
                      <a:srgbClr val="DDDDDD"/>
                    </a:outerShdw>
                  </a:effectLst>
                  <a:latin typeface="+mj-lt"/>
                </a:rPr>
                <a:t>in box #2 </a:t>
              </a:r>
              <a:endParaRPr lang="en-GB" sz="1400" dirty="0">
                <a:effectLst>
                  <a:outerShdw blurRad="38100" dist="38100" dir="2700000" algn="tl">
                    <a:srgbClr val="DDDDDD"/>
                  </a:outerShdw>
                </a:effectLst>
                <a:latin typeface="+mj-lt"/>
              </a:endParaRPr>
            </a:p>
          </p:txBody>
        </p:sp>
      </p:grpSp>
      <p:pic>
        <p:nvPicPr>
          <p:cNvPr id="11" name="Picture 10"/>
          <p:cNvPicPr>
            <a:picLocks noChangeAspect="1"/>
          </p:cNvPicPr>
          <p:nvPr/>
        </p:nvPicPr>
        <p:blipFill>
          <a:blip r:embed="rId4"/>
          <a:stretch>
            <a:fillRect/>
          </a:stretch>
        </p:blipFill>
        <p:spPr>
          <a:xfrm>
            <a:off x="0" y="4635500"/>
            <a:ext cx="3398520" cy="2265680"/>
          </a:xfrm>
          <a:prstGeom prst="rect">
            <a:avLst/>
          </a:prstGeom>
        </p:spPr>
      </p:pic>
      <p:sp>
        <p:nvSpPr>
          <p:cNvPr id="12" name="TextBox 11"/>
          <p:cNvSpPr txBox="1"/>
          <p:nvPr/>
        </p:nvSpPr>
        <p:spPr>
          <a:xfrm rot="21000000">
            <a:off x="2392660" y="2439688"/>
            <a:ext cx="5396244" cy="707886"/>
          </a:xfrm>
          <a:prstGeom prst="rect">
            <a:avLst/>
          </a:prstGeom>
          <a:solidFill>
            <a:schemeClr val="bg1">
              <a:lumMod val="85000"/>
            </a:schemeClr>
          </a:solidFill>
          <a:ln>
            <a:solidFill>
              <a:schemeClr val="bg1">
                <a:lumMod val="50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wrap="square" rtlCol="0">
            <a:spAutoFit/>
          </a:bodyPr>
          <a:lstStyle/>
          <a:p>
            <a:r>
              <a:rPr lang="en-US" sz="2000" u="sng" dirty="0" smtClean="0">
                <a:solidFill>
                  <a:srgbClr val="FF00FF"/>
                </a:solidFill>
              </a:rPr>
              <a:t>Result:</a:t>
            </a:r>
            <a:endParaRPr lang="en-US" sz="2000" u="sng" dirty="0">
              <a:solidFill>
                <a:srgbClr val="FF00FF"/>
              </a:solidFill>
            </a:endParaRPr>
          </a:p>
          <a:p>
            <a:r>
              <a:rPr lang="en-US" sz="2000" dirty="0" smtClean="0"/>
              <a:t>Have achieved 1.4% uncertainty at HERA</a:t>
            </a:r>
          </a:p>
        </p:txBody>
      </p:sp>
    </p:spTree>
    <p:extLst>
      <p:ext uri="{BB962C8B-B14F-4D97-AF65-F5344CB8AC3E}">
        <p14:creationId xmlns:p14="http://schemas.microsoft.com/office/powerpoint/2010/main" val="40729239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1000" fill="hold"/>
                                        <p:tgtEl>
                                          <p:spTgt spid="12"/>
                                        </p:tgtEl>
                                        <p:attrNameLst>
                                          <p:attrName>ppt_w</p:attrName>
                                        </p:attrNameLst>
                                      </p:cBhvr>
                                      <p:tavLst>
                                        <p:tav tm="0">
                                          <p:val>
                                            <p:strVal val="#ppt_w*0.70"/>
                                          </p:val>
                                        </p:tav>
                                        <p:tav tm="100000">
                                          <p:val>
                                            <p:strVal val="#ppt_w"/>
                                          </p:val>
                                        </p:tav>
                                      </p:tavLst>
                                    </p:anim>
                                    <p:anim calcmode="lin" valueType="num">
                                      <p:cBhvr>
                                        <p:cTn id="8" dur="1000" fill="hold"/>
                                        <p:tgtEl>
                                          <p:spTgt spid="12"/>
                                        </p:tgtEl>
                                        <p:attrNameLst>
                                          <p:attrName>ppt_h</p:attrName>
                                        </p:attrNameLst>
                                      </p:cBhvr>
                                      <p:tavLst>
                                        <p:tav tm="0">
                                          <p:val>
                                            <p:strVal val="#ppt_h"/>
                                          </p:val>
                                        </p:tav>
                                        <p:tav tm="100000">
                                          <p:val>
                                            <p:strVal val="#ppt_h"/>
                                          </p:val>
                                        </p:tav>
                                      </p:tavLst>
                                    </p:anim>
                                    <p:animEffect transition="in" filter="fade">
                                      <p:cBhvr>
                                        <p:cTn id="9"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Luminosity Measurement</a:t>
            </a:r>
            <a:endParaRPr lang="en-US" dirty="0"/>
          </a:p>
        </p:txBody>
      </p:sp>
      <p:sp>
        <p:nvSpPr>
          <p:cNvPr id="3" name="Content Placeholder 2"/>
          <p:cNvSpPr>
            <a:spLocks noGrp="1"/>
          </p:cNvSpPr>
          <p:nvPr>
            <p:ph idx="1"/>
          </p:nvPr>
        </p:nvSpPr>
        <p:spPr/>
        <p:txBody>
          <a:bodyPr/>
          <a:lstStyle/>
          <a:p>
            <a:r>
              <a:rPr lang="en-US" dirty="0" smtClean="0"/>
              <a:t>Concept: </a:t>
            </a:r>
          </a:p>
          <a:p>
            <a:pPr marL="0" indent="0">
              <a:buNone/>
            </a:pPr>
            <a:r>
              <a:rPr lang="en-US" dirty="0"/>
              <a:t> </a:t>
            </a:r>
            <a:r>
              <a:rPr lang="en-US" dirty="0" smtClean="0"/>
              <a:t>  Use Bremsstrahlung </a:t>
            </a:r>
            <a:r>
              <a:rPr lang="en-US" dirty="0" err="1" smtClean="0"/>
              <a:t>ep</a:t>
            </a:r>
            <a:r>
              <a:rPr lang="en-US" dirty="0" smtClean="0"/>
              <a:t> </a:t>
            </a:r>
            <a:r>
              <a:rPr lang="en-US" dirty="0" smtClean="0">
                <a:sym typeface="Wingdings"/>
              </a:rPr>
              <a:t> </a:t>
            </a:r>
            <a:r>
              <a:rPr lang="en-US" dirty="0" err="1" smtClean="0">
                <a:sym typeface="Wingdings"/>
              </a:rPr>
              <a:t>ep</a:t>
            </a:r>
            <a:r>
              <a:rPr lang="en-US" dirty="0" err="1" smtClean="0">
                <a:latin typeface="Symbol" charset="2"/>
                <a:cs typeface="Symbol" charset="2"/>
                <a:sym typeface="Wingdings"/>
              </a:rPr>
              <a:t>g</a:t>
            </a:r>
            <a:r>
              <a:rPr lang="en-US" dirty="0" smtClean="0">
                <a:latin typeface="Symbol" charset="2"/>
                <a:cs typeface="Symbol" charset="2"/>
                <a:sym typeface="Wingdings"/>
              </a:rPr>
              <a:t> </a:t>
            </a:r>
            <a:r>
              <a:rPr lang="en-US" dirty="0" smtClean="0">
                <a:latin typeface="+mj-lt"/>
                <a:cs typeface="Symbol" charset="2"/>
                <a:sym typeface="Wingdings"/>
              </a:rPr>
              <a:t>as reference cross section</a:t>
            </a:r>
          </a:p>
          <a:p>
            <a:pPr lvl="1"/>
            <a:r>
              <a:rPr lang="en-US" dirty="0" smtClean="0">
                <a:latin typeface="+mj-lt"/>
                <a:cs typeface="Symbol" charset="2"/>
              </a:rPr>
              <a:t>normally only </a:t>
            </a:r>
            <a:r>
              <a:rPr lang="en-US" dirty="0" smtClean="0">
                <a:latin typeface="Symbol" charset="2"/>
                <a:cs typeface="Symbol" charset="2"/>
              </a:rPr>
              <a:t>g</a:t>
            </a:r>
            <a:r>
              <a:rPr lang="en-US" dirty="0" smtClean="0">
                <a:latin typeface="+mj-lt"/>
                <a:cs typeface="Symbol" charset="2"/>
              </a:rPr>
              <a:t> is measured </a:t>
            </a:r>
          </a:p>
          <a:p>
            <a:pPr lvl="1"/>
            <a:r>
              <a:rPr lang="en-US" dirty="0" smtClean="0">
                <a:latin typeface="+mj-lt"/>
                <a:cs typeface="Symbol" charset="2"/>
              </a:rPr>
              <a:t>Hera: reached 1-2% systematic uncertainty</a:t>
            </a:r>
          </a:p>
          <a:p>
            <a:r>
              <a:rPr lang="en-US" dirty="0" smtClean="0">
                <a:solidFill>
                  <a:srgbClr val="0000FF"/>
                </a:solidFill>
                <a:latin typeface="+mj-lt"/>
                <a:cs typeface="Symbol" charset="2"/>
              </a:rPr>
              <a:t>BUT:</a:t>
            </a:r>
          </a:p>
          <a:p>
            <a:pPr marL="0" indent="0">
              <a:buNone/>
            </a:pPr>
            <a:r>
              <a:rPr lang="en-US" dirty="0">
                <a:solidFill>
                  <a:srgbClr val="0000FF"/>
                </a:solidFill>
                <a:latin typeface="+mj-lt"/>
                <a:cs typeface="Symbol" charset="2"/>
              </a:rPr>
              <a:t> </a:t>
            </a:r>
            <a:r>
              <a:rPr lang="en-US" dirty="0" smtClean="0">
                <a:solidFill>
                  <a:srgbClr val="0000FF"/>
                </a:solidFill>
                <a:latin typeface="+mj-lt"/>
                <a:cs typeface="Symbol" charset="2"/>
              </a:rPr>
              <a:t>  </a:t>
            </a:r>
          </a:p>
          <a:p>
            <a:pPr>
              <a:buFont typeface="Wingdings" charset="0"/>
              <a:buChar char="à"/>
            </a:pPr>
            <a:r>
              <a:rPr lang="en-US" dirty="0" smtClean="0">
                <a:sym typeface="Wingdings"/>
              </a:rPr>
              <a:t>coupling between polarization measurement uncertainty and uncertainty achievable for </a:t>
            </a:r>
            <a:r>
              <a:rPr lang="en-US" dirty="0" err="1" smtClean="0">
                <a:sym typeface="Wingdings"/>
              </a:rPr>
              <a:t>lumi</a:t>
            </a:r>
            <a:r>
              <a:rPr lang="en-US" dirty="0" smtClean="0">
                <a:sym typeface="Wingdings"/>
              </a:rPr>
              <a:t>-measurement</a:t>
            </a:r>
          </a:p>
          <a:p>
            <a:pPr>
              <a:buFont typeface="Wingdings" charset="0"/>
              <a:buChar char="à"/>
            </a:pPr>
            <a:endParaRPr lang="en-US" dirty="0">
              <a:sym typeface="Wingdings"/>
            </a:endParaRPr>
          </a:p>
          <a:p>
            <a:pPr>
              <a:buFont typeface="Wingdings" charset="0"/>
              <a:buChar char="à"/>
            </a:pPr>
            <a:endParaRPr lang="en-US" dirty="0" smtClean="0">
              <a:sym typeface="Wingdings"/>
            </a:endParaRPr>
          </a:p>
          <a:p>
            <a:pPr>
              <a:buFont typeface="Wingdings" charset="0"/>
              <a:buChar char="à"/>
            </a:pPr>
            <a:r>
              <a:rPr lang="en-US" dirty="0" smtClean="0">
                <a:sym typeface="Wingdings"/>
              </a:rPr>
              <a:t>have started to estimate </a:t>
            </a:r>
            <a:r>
              <a:rPr lang="en-US" dirty="0" smtClean="0">
                <a:solidFill>
                  <a:srgbClr val="0000FF"/>
                </a:solidFill>
                <a:sym typeface="Wingdings"/>
              </a:rPr>
              <a:t>a</a:t>
            </a:r>
            <a:r>
              <a:rPr lang="en-US" dirty="0" smtClean="0">
                <a:sym typeface="Wingdings"/>
              </a:rPr>
              <a:t> with the help of Dieter Mueller</a:t>
            </a:r>
          </a:p>
          <a:p>
            <a:pPr lvl="1">
              <a:buFont typeface="Wingdings" charset="0"/>
              <a:buChar char="à"/>
            </a:pPr>
            <a:r>
              <a:rPr lang="en-US" dirty="0" smtClean="0">
                <a:sym typeface="Wingdings"/>
              </a:rPr>
              <a:t>hopefully </a:t>
            </a:r>
            <a:r>
              <a:rPr lang="en-US" dirty="0" smtClean="0">
                <a:solidFill>
                  <a:srgbClr val="0000FF"/>
                </a:solidFill>
                <a:sym typeface="Wingdings"/>
              </a:rPr>
              <a:t>a</a:t>
            </a:r>
            <a:r>
              <a:rPr lang="en-US" dirty="0" smtClean="0">
                <a:sym typeface="Wingdings"/>
              </a:rPr>
              <a:t> is small</a:t>
            </a:r>
          </a:p>
        </p:txBody>
      </p:sp>
      <p:sp>
        <p:nvSpPr>
          <p:cNvPr id="4" name="Date Placeholder 3"/>
          <p:cNvSpPr>
            <a:spLocks noGrp="1"/>
          </p:cNvSpPr>
          <p:nvPr>
            <p:ph type="dt" sz="half" idx="10"/>
          </p:nvPr>
        </p:nvSpPr>
        <p:spPr/>
        <p:txBody>
          <a:bodyPr/>
          <a:lstStyle/>
          <a:p>
            <a:r>
              <a:rPr lang="en-US" altLang="ja-JP" smtClean="0"/>
              <a:t>E.C. Aschenauer</a:t>
            </a:r>
            <a:endParaRPr lang="en-US" altLang="ja-JP" dirty="0"/>
          </a:p>
        </p:txBody>
      </p:sp>
      <p:sp>
        <p:nvSpPr>
          <p:cNvPr id="5" name="Footer Placeholder 4"/>
          <p:cNvSpPr>
            <a:spLocks noGrp="1"/>
          </p:cNvSpPr>
          <p:nvPr>
            <p:ph type="ftr" sz="quarter" idx="11"/>
          </p:nvPr>
        </p:nvSpPr>
        <p:spPr/>
        <p:txBody>
          <a:bodyPr/>
          <a:lstStyle/>
          <a:p>
            <a:r>
              <a:rPr lang="en-US" altLang="ja-JP" smtClean="0"/>
              <a:t>DIS-2013, Marseille</a:t>
            </a:r>
            <a:endParaRPr lang="en-US" altLang="ja-JP" dirty="0"/>
          </a:p>
        </p:txBody>
      </p:sp>
      <p:sp>
        <p:nvSpPr>
          <p:cNvPr id="6" name="Slide Number Placeholder 5"/>
          <p:cNvSpPr>
            <a:spLocks noGrp="1"/>
          </p:cNvSpPr>
          <p:nvPr>
            <p:ph type="sldNum" sz="quarter" idx="12"/>
          </p:nvPr>
        </p:nvSpPr>
        <p:spPr/>
        <p:txBody>
          <a:bodyPr/>
          <a:lstStyle/>
          <a:p>
            <a:fld id="{5C1AF64A-CB62-3D4B-9CBC-C26B9FF18E2B}" type="slidenum">
              <a:rPr lang="en-US" altLang="ja-JP" smtClean="0"/>
              <a:pPr/>
              <a:t>35</a:t>
            </a:fld>
            <a:endParaRPr lang="en-US" altLang="ja-JP" dirty="0"/>
          </a:p>
        </p:txBody>
      </p:sp>
      <p:graphicFrame>
        <p:nvGraphicFramePr>
          <p:cNvPr id="7" name="Object 6"/>
          <p:cNvGraphicFramePr>
            <a:graphicFrameLocks noChangeAspect="1"/>
          </p:cNvGraphicFramePr>
          <p:nvPr>
            <p:extLst>
              <p:ext uri="{D42A27DB-BD31-4B8C-83A1-F6EECF244321}">
                <p14:modId xmlns:p14="http://schemas.microsoft.com/office/powerpoint/2010/main" val="2678255913"/>
              </p:ext>
            </p:extLst>
          </p:nvPr>
        </p:nvGraphicFramePr>
        <p:xfrm>
          <a:off x="1762125" y="2292350"/>
          <a:ext cx="4294188" cy="765175"/>
        </p:xfrm>
        <a:graphic>
          <a:graphicData uri="http://schemas.openxmlformats.org/presentationml/2006/ole">
            <mc:AlternateContent xmlns:mc="http://schemas.openxmlformats.org/markup-compatibility/2006">
              <mc:Choice xmlns:v="urn:schemas-microsoft-com:vml" Requires="v">
                <p:oleObj spid="_x0000_s135241" name="Equation" r:id="rId3" imgW="1282700" imgH="228600" progId="Equation.DSMT4">
                  <p:embed/>
                </p:oleObj>
              </mc:Choice>
              <mc:Fallback>
                <p:oleObj name="Equation" r:id="rId3" imgW="1282700" imgH="228600" progId="Equation.DSMT4">
                  <p:embed/>
                  <p:pic>
                    <p:nvPicPr>
                      <p:cNvPr id="0" name=""/>
                      <p:cNvPicPr/>
                      <p:nvPr/>
                    </p:nvPicPr>
                    <p:blipFill>
                      <a:blip r:embed="rId4"/>
                      <a:stretch>
                        <a:fillRect/>
                      </a:stretch>
                    </p:blipFill>
                    <p:spPr>
                      <a:xfrm>
                        <a:off x="1762125" y="2292350"/>
                        <a:ext cx="4294188" cy="765175"/>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978609323"/>
              </p:ext>
            </p:extLst>
          </p:nvPr>
        </p:nvGraphicFramePr>
        <p:xfrm>
          <a:off x="2635250" y="3752850"/>
          <a:ext cx="2917638" cy="679450"/>
        </p:xfrm>
        <a:graphic>
          <a:graphicData uri="http://schemas.openxmlformats.org/presentationml/2006/ole">
            <mc:AlternateContent xmlns:mc="http://schemas.openxmlformats.org/markup-compatibility/2006">
              <mc:Choice xmlns:v="urn:schemas-microsoft-com:vml" Requires="v">
                <p:oleObj spid="_x0000_s135242" name="Equation" r:id="rId5" imgW="1854200" imgH="431800" progId="Equation.DSMT4">
                  <p:embed/>
                </p:oleObj>
              </mc:Choice>
              <mc:Fallback>
                <p:oleObj name="Equation" r:id="rId5" imgW="1854200" imgH="431800" progId="Equation.DSMT4">
                  <p:embed/>
                  <p:pic>
                    <p:nvPicPr>
                      <p:cNvPr id="0" name=""/>
                      <p:cNvPicPr/>
                      <p:nvPr/>
                    </p:nvPicPr>
                    <p:blipFill>
                      <a:blip r:embed="rId6"/>
                      <a:stretch>
                        <a:fillRect/>
                      </a:stretch>
                    </p:blipFill>
                    <p:spPr>
                      <a:xfrm>
                        <a:off x="2635250" y="3752850"/>
                        <a:ext cx="2917638" cy="679450"/>
                      </a:xfrm>
                      <a:prstGeom prst="rect">
                        <a:avLst/>
                      </a:prstGeom>
                    </p:spPr>
                  </p:pic>
                </p:oleObj>
              </mc:Fallback>
            </mc:AlternateContent>
          </a:graphicData>
        </a:graphic>
      </p:graphicFrame>
    </p:spTree>
    <p:extLst>
      <p:ext uri="{BB962C8B-B14F-4D97-AF65-F5344CB8AC3E}">
        <p14:creationId xmlns:p14="http://schemas.microsoft.com/office/powerpoint/2010/main" val="22216161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6" name="Content Placeholder 5"/>
          <p:cNvSpPr>
            <a:spLocks noGrp="1"/>
          </p:cNvSpPr>
          <p:nvPr>
            <p:ph idx="1"/>
          </p:nvPr>
        </p:nvSpPr>
        <p:spPr>
          <a:xfrm>
            <a:off x="53975" y="791641"/>
            <a:ext cx="9026525" cy="5575300"/>
          </a:xfrm>
        </p:spPr>
        <p:txBody>
          <a:bodyPr/>
          <a:lstStyle/>
          <a:p>
            <a:r>
              <a:rPr lang="en-US" sz="2000" dirty="0" smtClean="0"/>
              <a:t>A lot of work was done, but far from complete for a CDR</a:t>
            </a:r>
          </a:p>
          <a:p>
            <a:r>
              <a:rPr lang="en-US" sz="2000" dirty="0" smtClean="0"/>
              <a:t>Machine and IR design very well understood and many details studied</a:t>
            </a:r>
          </a:p>
          <a:p>
            <a:r>
              <a:rPr lang="en-US" sz="2000" dirty="0" smtClean="0"/>
              <a:t>Basic Detector Performance Requirements determined</a:t>
            </a:r>
          </a:p>
          <a:p>
            <a:r>
              <a:rPr lang="en-US" sz="2000" dirty="0" smtClean="0"/>
              <a:t>All tools in place to optimize overall detector performance</a:t>
            </a:r>
          </a:p>
          <a:p>
            <a:pPr lvl="1"/>
            <a:r>
              <a:rPr lang="en-US" sz="1800" dirty="0" smtClean="0"/>
              <a:t>optimize tracking performance vs. </a:t>
            </a:r>
            <a:r>
              <a:rPr lang="en-US" sz="1800" dirty="0" err="1" smtClean="0"/>
              <a:t>ECal</a:t>
            </a:r>
            <a:r>
              <a:rPr lang="en-US" sz="1800" dirty="0" smtClean="0"/>
              <a:t> /</a:t>
            </a:r>
            <a:r>
              <a:rPr lang="en-US" sz="1800" dirty="0" err="1" smtClean="0"/>
              <a:t>Hcal</a:t>
            </a:r>
            <a:r>
              <a:rPr lang="en-US" sz="1800" dirty="0" smtClean="0"/>
              <a:t> performance</a:t>
            </a:r>
          </a:p>
          <a:p>
            <a:pPr lvl="2"/>
            <a:r>
              <a:rPr lang="en-US" sz="1400" dirty="0" smtClean="0">
                <a:sym typeface="Wingdings"/>
              </a:rPr>
              <a:t>lepton hadron separation</a:t>
            </a:r>
          </a:p>
          <a:p>
            <a:pPr lvl="2"/>
            <a:r>
              <a:rPr lang="en-US" sz="1400" dirty="0" smtClean="0">
                <a:sym typeface="Wingdings"/>
              </a:rPr>
              <a:t>scattered lepton kinematics</a:t>
            </a:r>
          </a:p>
          <a:p>
            <a:pPr marL="914400" lvl="2" indent="0">
              <a:buNone/>
            </a:pPr>
            <a:r>
              <a:rPr lang="en-US" sz="1400" dirty="0" smtClean="0">
                <a:sym typeface="Wingdings"/>
              </a:rPr>
              <a:t> first studies in the backup</a:t>
            </a:r>
          </a:p>
          <a:p>
            <a:pPr lvl="1"/>
            <a:r>
              <a:rPr lang="en-US" sz="1800" dirty="0" smtClean="0">
                <a:sym typeface="Wingdings"/>
              </a:rPr>
              <a:t>study momentum resolution impact on </a:t>
            </a:r>
            <a:r>
              <a:rPr lang="en-US" sz="1800" dirty="0" err="1" smtClean="0">
                <a:latin typeface="Symbol" charset="2"/>
                <a:cs typeface="Symbol" charset="2"/>
                <a:sym typeface="Wingdings"/>
              </a:rPr>
              <a:t>p</a:t>
            </a:r>
            <a:r>
              <a:rPr lang="en-US" sz="1800" dirty="0" err="1" smtClean="0">
                <a:sym typeface="Wingdings"/>
              </a:rPr>
              <a:t>,K,p</a:t>
            </a:r>
            <a:r>
              <a:rPr lang="en-US" sz="1800" dirty="0" smtClean="0">
                <a:sym typeface="Wingdings"/>
              </a:rPr>
              <a:t> separation</a:t>
            </a:r>
          </a:p>
          <a:p>
            <a:pPr lvl="1"/>
            <a:r>
              <a:rPr lang="en-US" sz="1800" dirty="0" smtClean="0">
                <a:sym typeface="Wingdings"/>
              </a:rPr>
              <a:t>perform full analysis of golden bench mark physics channels</a:t>
            </a:r>
          </a:p>
          <a:p>
            <a:r>
              <a:rPr lang="en-US" sz="2000" dirty="0" smtClean="0">
                <a:sym typeface="Wingdings"/>
              </a:rPr>
              <a:t>Study on relative luminosity requirements and polarization measurements underway</a:t>
            </a:r>
          </a:p>
          <a:p>
            <a:pPr lvl="1"/>
            <a:r>
              <a:rPr lang="en-US" sz="1800" dirty="0" smtClean="0">
                <a:sym typeface="Wingdings"/>
              </a:rPr>
              <a:t>impact on systematic uncertainties</a:t>
            </a:r>
          </a:p>
          <a:p>
            <a:r>
              <a:rPr lang="en-US" sz="2000" dirty="0"/>
              <a:t>having huge luminosity means there is the need to control the systematic uncertainties to very low levels</a:t>
            </a:r>
            <a:r>
              <a:rPr lang="en-US" sz="2000" dirty="0" smtClean="0"/>
              <a:t>.</a:t>
            </a:r>
            <a:endParaRPr lang="en-US" dirty="0" smtClean="0"/>
          </a:p>
          <a:p>
            <a:pPr lvl="1"/>
            <a:endParaRPr lang="en-US" sz="1800"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36</a:t>
            </a:fld>
            <a:endParaRPr lang="en-US" altLang="ja-JP"/>
          </a:p>
        </p:txBody>
      </p:sp>
      <p:sp>
        <p:nvSpPr>
          <p:cNvPr id="7" name="Content Placeholder 5"/>
          <p:cNvSpPr txBox="1">
            <a:spLocks/>
          </p:cNvSpPr>
          <p:nvPr/>
        </p:nvSpPr>
        <p:spPr>
          <a:xfrm rot="20520000">
            <a:off x="303463" y="2068774"/>
            <a:ext cx="8531225" cy="2657698"/>
          </a:xfrm>
          <a:prstGeom prst="rect">
            <a:avLst/>
          </a:prstGeom>
          <a:solidFill>
            <a:schemeClr val="bg1">
              <a:lumMod val="95000"/>
            </a:schemeClr>
          </a:solidFill>
          <a:ln w="15875">
            <a:solidFill>
              <a:schemeClr val="bg1">
                <a:lumMod val="65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a:lstStyle>
            <a:lvl1pPr marL="342900" indent="-342900" algn="l" rtl="0" fontAlgn="base">
              <a:spcBef>
                <a:spcPct val="20000"/>
              </a:spcBef>
              <a:spcAft>
                <a:spcPct val="0"/>
              </a:spcAft>
              <a:buClr>
                <a:srgbClr val="0000FF"/>
              </a:buClr>
              <a:buFont typeface="Wingdings" charset="2"/>
              <a:buChar char="q"/>
              <a:defRPr kumimoji="1" sz="2200" b="1">
                <a:solidFill>
                  <a:schemeClr val="tx1"/>
                </a:solidFill>
                <a:effectLst>
                  <a:outerShdw blurRad="38100" dist="38100" dir="2700000" algn="tl">
                    <a:srgbClr val="DDDDDD"/>
                  </a:outerShdw>
                </a:effectLst>
                <a:latin typeface="+mn-lt"/>
                <a:ea typeface="+mn-ea"/>
                <a:cs typeface="+mn-cs"/>
              </a:defRPr>
            </a:lvl1pPr>
            <a:lvl2pPr marL="742950" indent="-285750" algn="l" rtl="0" fontAlgn="base">
              <a:spcBef>
                <a:spcPct val="20000"/>
              </a:spcBef>
              <a:spcAft>
                <a:spcPct val="0"/>
              </a:spcAft>
              <a:buClr>
                <a:srgbClr val="0000FF"/>
              </a:buClr>
              <a:buFont typeface="Wingdings" charset="2"/>
              <a:buChar char="Ø"/>
              <a:defRPr kumimoji="1" sz="2000" b="1">
                <a:solidFill>
                  <a:schemeClr val="tx1"/>
                </a:solidFill>
                <a:effectLst>
                  <a:outerShdw blurRad="38100" dist="38100" dir="2700000" algn="tl">
                    <a:srgbClr val="DDDDDD"/>
                  </a:outerShdw>
                </a:effectLst>
                <a:latin typeface="+mn-lt"/>
                <a:ea typeface="+mn-ea"/>
              </a:defRPr>
            </a:lvl2pPr>
            <a:lvl3pPr marL="1143000" indent="-228600" algn="l" rtl="0" fontAlgn="base">
              <a:spcBef>
                <a:spcPct val="20000"/>
              </a:spcBef>
              <a:spcAft>
                <a:spcPct val="0"/>
              </a:spcAft>
              <a:buBlip>
                <a:blip r:embed="rId2"/>
              </a:buBlip>
              <a:defRPr kumimoji="1" sz="1800" b="1">
                <a:solidFill>
                  <a:schemeClr val="tx1"/>
                </a:solidFill>
                <a:effectLst>
                  <a:outerShdw blurRad="38100" dist="38100" dir="2700000" algn="tl">
                    <a:srgbClr val="DDDDDD"/>
                  </a:outerShdw>
                </a:effectLst>
                <a:latin typeface="+mn-lt"/>
                <a:ea typeface="+mn-ea"/>
              </a:defRPr>
            </a:lvl3pPr>
            <a:lvl4pPr marL="1600200" indent="-228600" algn="l" rtl="0" fontAlgn="base">
              <a:spcBef>
                <a:spcPct val="20000"/>
              </a:spcBef>
              <a:spcAft>
                <a:spcPct val="0"/>
              </a:spcAft>
              <a:buBlip>
                <a:blip r:embed="rId3"/>
              </a:buBlip>
              <a:defRPr kumimoji="1" sz="1600" b="1">
                <a:solidFill>
                  <a:schemeClr val="tx1"/>
                </a:solidFill>
                <a:effectLst>
                  <a:outerShdw blurRad="38100" dist="38100" dir="2700000" algn="tl">
                    <a:srgbClr val="DDDDDD"/>
                  </a:outerShdw>
                </a:effectLst>
                <a:latin typeface="+mn-lt"/>
                <a:ea typeface="+mn-ea"/>
              </a:defRPr>
            </a:lvl4pPr>
            <a:lvl5pPr marL="2057400" indent="-228600" algn="l" rtl="0" fontAlgn="base">
              <a:spcBef>
                <a:spcPct val="20000"/>
              </a:spcBef>
              <a:spcAft>
                <a:spcPct val="0"/>
              </a:spcAft>
              <a:buSzPct val="120000"/>
              <a:buFontTx/>
              <a:buBlip>
                <a:blip r:embed="rId4"/>
              </a:buBlip>
              <a:defRPr kumimoji="1" sz="1400" b="1">
                <a:solidFill>
                  <a:schemeClr val="tx1"/>
                </a:solidFill>
                <a:effectLst>
                  <a:outerShdw blurRad="38100" dist="38100" dir="2700000" algn="tl">
                    <a:srgbClr val="DDDDDD"/>
                  </a:outerShdw>
                </a:effectLst>
                <a:latin typeface="+mn-lt"/>
                <a:ea typeface="+mn-ea"/>
              </a:defRPr>
            </a:lvl5pPr>
            <a:lvl6pPr marL="2514600" indent="-228600" algn="l" rtl="0" fontAlgn="base">
              <a:spcBef>
                <a:spcPct val="20000"/>
              </a:spcBef>
              <a:spcAft>
                <a:spcPct val="0"/>
              </a:spcAft>
              <a:buBlip>
                <a:blip r:embed="rId5"/>
              </a:buBlip>
              <a:defRPr kumimoji="1" b="1">
                <a:solidFill>
                  <a:schemeClr val="tx1"/>
                </a:solidFill>
                <a:effectLst>
                  <a:outerShdw blurRad="38100" dist="38100" dir="2700000" algn="tl">
                    <a:srgbClr val="DDDDDD"/>
                  </a:outerShdw>
                </a:effectLst>
                <a:latin typeface="+mn-lt"/>
                <a:ea typeface="+mn-ea"/>
              </a:defRPr>
            </a:lvl6pPr>
            <a:lvl7pPr marL="2971800" indent="-228600" algn="l" rtl="0" fontAlgn="base">
              <a:spcBef>
                <a:spcPct val="20000"/>
              </a:spcBef>
              <a:spcAft>
                <a:spcPct val="0"/>
              </a:spcAft>
              <a:buBlip>
                <a:blip r:embed="rId5"/>
              </a:buBlip>
              <a:defRPr kumimoji="1" b="1">
                <a:solidFill>
                  <a:schemeClr val="tx1"/>
                </a:solidFill>
                <a:effectLst>
                  <a:outerShdw blurRad="38100" dist="38100" dir="2700000" algn="tl">
                    <a:srgbClr val="DDDDDD"/>
                  </a:outerShdw>
                </a:effectLst>
                <a:latin typeface="+mn-lt"/>
                <a:ea typeface="+mn-ea"/>
              </a:defRPr>
            </a:lvl7pPr>
            <a:lvl8pPr marL="3429000" indent="-228600" algn="l" rtl="0" fontAlgn="base">
              <a:spcBef>
                <a:spcPct val="20000"/>
              </a:spcBef>
              <a:spcAft>
                <a:spcPct val="0"/>
              </a:spcAft>
              <a:buBlip>
                <a:blip r:embed="rId5"/>
              </a:buBlip>
              <a:defRPr kumimoji="1" b="1">
                <a:solidFill>
                  <a:schemeClr val="tx1"/>
                </a:solidFill>
                <a:effectLst>
                  <a:outerShdw blurRad="38100" dist="38100" dir="2700000" algn="tl">
                    <a:srgbClr val="DDDDDD"/>
                  </a:outerShdw>
                </a:effectLst>
                <a:latin typeface="+mn-lt"/>
                <a:ea typeface="+mn-ea"/>
              </a:defRPr>
            </a:lvl8pPr>
            <a:lvl9pPr marL="3886200" indent="-228600" algn="l" rtl="0" fontAlgn="base">
              <a:spcBef>
                <a:spcPct val="20000"/>
              </a:spcBef>
              <a:spcAft>
                <a:spcPct val="0"/>
              </a:spcAft>
              <a:buBlip>
                <a:blip r:embed="rId5"/>
              </a:buBlip>
              <a:defRPr kumimoji="1" b="1">
                <a:solidFill>
                  <a:schemeClr val="tx1"/>
                </a:solidFill>
                <a:effectLst>
                  <a:outerShdw blurRad="38100" dist="38100" dir="2700000" algn="tl">
                    <a:srgbClr val="DDDDDD"/>
                  </a:outerShdw>
                </a:effectLst>
                <a:latin typeface="+mn-lt"/>
                <a:ea typeface="+mn-ea"/>
              </a:defRPr>
            </a:lvl9pPr>
          </a:lstStyle>
          <a:p>
            <a:pPr marL="0" indent="0" algn="ctr">
              <a:buFont typeface="Wingdings" charset="2"/>
              <a:buNone/>
            </a:pPr>
            <a:r>
              <a:rPr lang="en-US" sz="2800" dirty="0" smtClean="0">
                <a:solidFill>
                  <a:srgbClr val="3366FF"/>
                </a:solidFill>
              </a:rPr>
              <a:t>Big Thanks to my colleagues of the </a:t>
            </a:r>
          </a:p>
          <a:p>
            <a:pPr marL="0" indent="0" algn="ctr">
              <a:buFont typeface="Wingdings" charset="2"/>
              <a:buNone/>
            </a:pPr>
            <a:r>
              <a:rPr lang="en-US" sz="2800" dirty="0" smtClean="0">
                <a:solidFill>
                  <a:srgbClr val="3366FF"/>
                </a:solidFill>
              </a:rPr>
              <a:t>BNL-EIC-TF and CAD </a:t>
            </a:r>
            <a:r>
              <a:rPr lang="en-US" sz="2800" dirty="0" err="1" smtClean="0">
                <a:solidFill>
                  <a:srgbClr val="3366FF"/>
                </a:solidFill>
              </a:rPr>
              <a:t>eRHIC</a:t>
            </a:r>
            <a:r>
              <a:rPr lang="en-US" sz="2800" dirty="0" smtClean="0">
                <a:solidFill>
                  <a:srgbClr val="3366FF"/>
                </a:solidFill>
              </a:rPr>
              <a:t> group</a:t>
            </a:r>
          </a:p>
          <a:p>
            <a:pPr marL="0" indent="0" algn="ctr">
              <a:buFont typeface="Wingdings" charset="2"/>
              <a:buNone/>
            </a:pPr>
            <a:endParaRPr lang="en-US" sz="2800" dirty="0">
              <a:solidFill>
                <a:srgbClr val="3366FF"/>
              </a:solidFill>
            </a:endParaRPr>
          </a:p>
          <a:p>
            <a:pPr marL="0" indent="0" algn="ctr">
              <a:buFont typeface="Wingdings" charset="2"/>
              <a:buNone/>
            </a:pPr>
            <a:r>
              <a:rPr lang="en-US" sz="2800" dirty="0" smtClean="0">
                <a:solidFill>
                  <a:srgbClr val="FF00FF"/>
                </a:solidFill>
              </a:rPr>
              <a:t>We welcome everybody to collaborate with us to realize the machine and detector</a:t>
            </a:r>
          </a:p>
        </p:txBody>
      </p:sp>
    </p:spTree>
    <p:extLst>
      <p:ext uri="{BB962C8B-B14F-4D97-AF65-F5344CB8AC3E}">
        <p14:creationId xmlns:p14="http://schemas.microsoft.com/office/powerpoint/2010/main" val="127741118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ltLang="ja-JP" smtClean="0"/>
              <a:t>E.C. Aschenauer</a:t>
            </a:r>
            <a:endParaRPr lang="en-US" altLang="ja-JP" dirty="0"/>
          </a:p>
        </p:txBody>
      </p:sp>
      <p:sp>
        <p:nvSpPr>
          <p:cNvPr id="4" name="Footer Placeholder 3"/>
          <p:cNvSpPr>
            <a:spLocks noGrp="1"/>
          </p:cNvSpPr>
          <p:nvPr>
            <p:ph type="ftr" sz="quarter" idx="11"/>
          </p:nvPr>
        </p:nvSpPr>
        <p:spPr/>
        <p:txBody>
          <a:bodyPr/>
          <a:lstStyle/>
          <a:p>
            <a:r>
              <a:rPr lang="en-US" altLang="ja-JP" smtClean="0"/>
              <a:t>DIS-2013, Marseille</a:t>
            </a:r>
            <a:endParaRPr lang="en-US" altLang="ja-JP" dirty="0"/>
          </a:p>
        </p:txBody>
      </p:sp>
      <p:sp>
        <p:nvSpPr>
          <p:cNvPr id="5" name="Slide Number Placeholder 4"/>
          <p:cNvSpPr>
            <a:spLocks noGrp="1"/>
          </p:cNvSpPr>
          <p:nvPr>
            <p:ph type="sldNum" sz="quarter" idx="12"/>
          </p:nvPr>
        </p:nvSpPr>
        <p:spPr/>
        <p:txBody>
          <a:bodyPr/>
          <a:lstStyle/>
          <a:p>
            <a:fld id="{5C1AF64A-CB62-3D4B-9CBC-C26B9FF18E2B}" type="slidenum">
              <a:rPr lang="en-US" altLang="ja-JP" smtClean="0"/>
              <a:pPr/>
              <a:t>37</a:t>
            </a:fld>
            <a:endParaRPr lang="en-US" altLang="ja-JP" dirty="0"/>
          </a:p>
        </p:txBody>
      </p:sp>
      <p:sp>
        <p:nvSpPr>
          <p:cNvPr id="7" name="TextBox 6"/>
          <p:cNvSpPr txBox="1"/>
          <p:nvPr/>
        </p:nvSpPr>
        <p:spPr>
          <a:xfrm>
            <a:off x="3588460" y="3118534"/>
            <a:ext cx="1967080" cy="646331"/>
          </a:xfrm>
          <a:prstGeom prst="rect">
            <a:avLst/>
          </a:prstGeom>
          <a:noFill/>
        </p:spPr>
        <p:txBody>
          <a:bodyPr wrap="none" rtlCol="0">
            <a:spAutoFit/>
          </a:bodyPr>
          <a:lstStyle/>
          <a:p>
            <a:r>
              <a:rPr lang="en-US" sz="3600" dirty="0" smtClean="0">
                <a:solidFill>
                  <a:srgbClr val="0000FF"/>
                </a:solidFill>
              </a:rPr>
              <a:t>BACKUP</a:t>
            </a:r>
            <a:endParaRPr lang="en-US" sz="3600" dirty="0">
              <a:solidFill>
                <a:srgbClr val="0000FF"/>
              </a:solidFill>
            </a:endParaRP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BH rejection: </a:t>
            </a:r>
            <a:r>
              <a:rPr lang="en-US" dirty="0" err="1" smtClean="0"/>
              <a:t>Calo</a:t>
            </a:r>
            <a:r>
              <a:rPr lang="en-US" dirty="0" smtClean="0"/>
              <a:t> coverage</a:t>
            </a:r>
            <a:endParaRPr lang="en-US" dirty="0"/>
          </a:p>
        </p:txBody>
      </p:sp>
      <p:sp>
        <p:nvSpPr>
          <p:cNvPr id="2" name="Date Placeholder 1"/>
          <p:cNvSpPr>
            <a:spLocks noGrp="1"/>
          </p:cNvSpPr>
          <p:nvPr>
            <p:ph type="dt" sz="half" idx="10"/>
          </p:nvPr>
        </p:nvSpPr>
        <p:spPr/>
        <p:txBody>
          <a:bodyPr/>
          <a:lstStyle/>
          <a:p>
            <a:pPr>
              <a:defRPr/>
            </a:pPr>
            <a:r>
              <a:rPr lang="en-US" smtClean="0"/>
              <a:t>E.C. Aschenauer</a:t>
            </a:r>
            <a:endParaRPr lang="en-US"/>
          </a:p>
        </p:txBody>
      </p:sp>
      <p:sp>
        <p:nvSpPr>
          <p:cNvPr id="3" name="Footer Placeholder 2"/>
          <p:cNvSpPr>
            <a:spLocks noGrp="1"/>
          </p:cNvSpPr>
          <p:nvPr>
            <p:ph type="ftr" sz="quarter" idx="11"/>
          </p:nvPr>
        </p:nvSpPr>
        <p:spPr/>
        <p:txBody>
          <a:bodyPr/>
          <a:lstStyle/>
          <a:p>
            <a:pPr>
              <a:defRPr/>
            </a:pPr>
            <a:r>
              <a:rPr lang="en-US" smtClean="0"/>
              <a:t>DIS-2013, Marseille</a:t>
            </a:r>
            <a:endParaRPr lang="en-US"/>
          </a:p>
        </p:txBody>
      </p:sp>
      <p:sp>
        <p:nvSpPr>
          <p:cNvPr id="21" name="Slide Number Placeholder 20"/>
          <p:cNvSpPr>
            <a:spLocks noGrp="1"/>
          </p:cNvSpPr>
          <p:nvPr>
            <p:ph type="sldNum" sz="quarter" idx="12"/>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E4B852D0-78CA-F745-9942-81C578AB3A47}" type="slidenum">
              <a:rPr lang="en-US" sz="1200">
                <a:solidFill>
                  <a:srgbClr val="898989"/>
                </a:solidFill>
                <a:latin typeface="Calibri" charset="0"/>
              </a:rPr>
              <a:pPr eaLnBrk="1" hangingPunct="1"/>
              <a:t>38</a:t>
            </a:fld>
            <a:endParaRPr lang="en-US" sz="1200">
              <a:solidFill>
                <a:srgbClr val="898989"/>
              </a:solidFill>
              <a:latin typeface="Calibri" charset="0"/>
            </a:endParaRPr>
          </a:p>
        </p:txBody>
      </p:sp>
      <p:pic>
        <p:nvPicPr>
          <p:cNvPr id="34821" name="Picture 4" descr="5x100_bh_dvcs_nocut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470400" y="654050"/>
            <a:ext cx="4851400" cy="485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Notched Right Arrow 14"/>
          <p:cNvSpPr/>
          <p:nvPr/>
        </p:nvSpPr>
        <p:spPr>
          <a:xfrm rot="13750311">
            <a:off x="3012282" y="4791869"/>
            <a:ext cx="762000" cy="268287"/>
          </a:xfrm>
          <a:prstGeom prst="notchedRightArrow">
            <a:avLst>
              <a:gd name="adj1" fmla="val 56452"/>
              <a:gd name="adj2" fmla="val 50000"/>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4823" name="TextBox 15"/>
          <p:cNvSpPr txBox="1">
            <a:spLocks noChangeArrowheads="1"/>
          </p:cNvSpPr>
          <p:nvPr/>
        </p:nvSpPr>
        <p:spPr bwMode="auto">
          <a:xfrm>
            <a:off x="4489160" y="5455180"/>
            <a:ext cx="4155003"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latin typeface="+mj-lt"/>
              </a:rPr>
              <a:t>In DVCS most of the </a:t>
            </a:r>
            <a:r>
              <a:rPr lang="en-US" sz="1600" dirty="0" smtClean="0">
                <a:latin typeface="+mj-lt"/>
              </a:rPr>
              <a:t>photons </a:t>
            </a:r>
            <a:r>
              <a:rPr lang="en-US" sz="1600" dirty="0">
                <a:latin typeface="+mj-lt"/>
              </a:rPr>
              <a:t>are less </a:t>
            </a:r>
            <a:endParaRPr lang="en-US" sz="1600" dirty="0" smtClean="0">
              <a:latin typeface="+mj-lt"/>
            </a:endParaRPr>
          </a:p>
          <a:p>
            <a:pPr eaLnBrk="1" hangingPunct="1"/>
            <a:r>
              <a:rPr lang="ja-JP" altLang="en-US" sz="1600" dirty="0" smtClean="0">
                <a:latin typeface="+mj-lt"/>
              </a:rPr>
              <a:t>“</a:t>
            </a:r>
            <a:r>
              <a:rPr lang="en-US" altLang="ja-JP" sz="1600" dirty="0" smtClean="0">
                <a:latin typeface="+mj-lt"/>
              </a:rPr>
              <a:t>rear</a:t>
            </a:r>
            <a:r>
              <a:rPr lang="ja-JP" altLang="en-US" sz="1600" dirty="0" smtClean="0">
                <a:latin typeface="+mj-lt"/>
              </a:rPr>
              <a:t>”</a:t>
            </a:r>
            <a:r>
              <a:rPr lang="en-US" altLang="ja-JP" sz="1600" dirty="0">
                <a:latin typeface="+mj-lt"/>
              </a:rPr>
              <a:t> </a:t>
            </a:r>
            <a:r>
              <a:rPr lang="en-US" altLang="ja-JP" sz="1600" dirty="0" smtClean="0">
                <a:latin typeface="+mj-lt"/>
              </a:rPr>
              <a:t>t</a:t>
            </a:r>
            <a:r>
              <a:rPr lang="en-US" sz="1600" dirty="0" smtClean="0">
                <a:latin typeface="+mj-lt"/>
              </a:rPr>
              <a:t>han </a:t>
            </a:r>
            <a:r>
              <a:rPr lang="en-US" sz="1600" dirty="0">
                <a:latin typeface="+mj-lt"/>
              </a:rPr>
              <a:t>the electrons:</a:t>
            </a:r>
          </a:p>
          <a:p>
            <a:pPr eaLnBrk="1" hangingPunct="1"/>
            <a:r>
              <a:rPr lang="en-US" sz="1600" dirty="0">
                <a:latin typeface="+mj-lt"/>
              </a:rPr>
              <a:t>(</a:t>
            </a:r>
            <a:r>
              <a:rPr lang="en-US" sz="1600" dirty="0" err="1">
                <a:latin typeface="+mj-lt"/>
              </a:rPr>
              <a:t>θ</a:t>
            </a:r>
            <a:r>
              <a:rPr lang="en-US" sz="1600" baseline="-25000" dirty="0" err="1">
                <a:latin typeface="+mj-lt"/>
              </a:rPr>
              <a:t>el</a:t>
            </a:r>
            <a:r>
              <a:rPr lang="en-US" sz="1600" dirty="0" err="1">
                <a:latin typeface="+mj-lt"/>
              </a:rPr>
              <a:t>-θ</a:t>
            </a:r>
            <a:r>
              <a:rPr lang="en-US" sz="1600" baseline="-25000" dirty="0" err="1">
                <a:latin typeface="Symbol" charset="2"/>
                <a:cs typeface="Symbol" charset="2"/>
              </a:rPr>
              <a:t>g</a:t>
            </a:r>
            <a:r>
              <a:rPr lang="en-US" sz="1600" dirty="0">
                <a:latin typeface="+mj-lt"/>
              </a:rPr>
              <a:t>) &gt; 0  </a:t>
            </a:r>
            <a:r>
              <a:rPr lang="en-US" sz="1600" dirty="0">
                <a:latin typeface="+mj-lt"/>
                <a:sym typeface="Wingdings" charset="0"/>
              </a:rPr>
              <a:t> rejects most of the BH</a:t>
            </a:r>
            <a:endParaRPr lang="en-US" sz="1600" dirty="0">
              <a:latin typeface="+mj-lt"/>
            </a:endParaRPr>
          </a:p>
        </p:txBody>
      </p:sp>
      <p:pic>
        <p:nvPicPr>
          <p:cNvPr id="34824" name="Picture 5" descr="20x250_bh_dvcs_nocut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54050"/>
            <a:ext cx="4781550" cy="4781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Notched Right Arrow 13"/>
          <p:cNvSpPr/>
          <p:nvPr/>
        </p:nvSpPr>
        <p:spPr>
          <a:xfrm rot="17550478">
            <a:off x="115888" y="4856163"/>
            <a:ext cx="762000" cy="266700"/>
          </a:xfrm>
          <a:prstGeom prst="notchedRightArrow">
            <a:avLst>
              <a:gd name="adj1" fmla="val 56452"/>
              <a:gd name="adj2" fmla="val 50000"/>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34827" name="Group 20"/>
          <p:cNvGrpSpPr>
            <a:grpSpLocks/>
          </p:cNvGrpSpPr>
          <p:nvPr/>
        </p:nvGrpSpPr>
        <p:grpSpPr bwMode="auto">
          <a:xfrm>
            <a:off x="2362200" y="5226050"/>
            <a:ext cx="2095500" cy="1273175"/>
            <a:chOff x="213356" y="5172273"/>
            <a:chExt cx="2094905" cy="1272977"/>
          </a:xfrm>
        </p:grpSpPr>
        <p:pic>
          <p:nvPicPr>
            <p:cNvPr id="34832" name="Picture 32"/>
            <p:cNvPicPr>
              <a:picLocks noChangeAspect="1" noChangeArrowheads="1"/>
            </p:cNvPicPr>
            <p:nvPr/>
          </p:nvPicPr>
          <p:blipFill>
            <a:blip r:embed="rId4">
              <a:extLst>
                <a:ext uri="{28A0092B-C50C-407E-A947-70E740481C1C}">
                  <a14:useLocalDpi xmlns:a14="http://schemas.microsoft.com/office/drawing/2010/main" val="0"/>
                </a:ext>
              </a:extLst>
            </a:blip>
            <a:srcRect l="55154"/>
            <a:stretch>
              <a:fillRect/>
            </a:stretch>
          </p:blipFill>
          <p:spPr bwMode="auto">
            <a:xfrm>
              <a:off x="213356" y="5277473"/>
              <a:ext cx="2094905" cy="116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4833" name="TextBox 16"/>
            <p:cNvSpPr txBox="1">
              <a:spLocks noChangeArrowheads="1"/>
            </p:cNvSpPr>
            <p:nvPr/>
          </p:nvSpPr>
          <p:spPr bwMode="auto">
            <a:xfrm>
              <a:off x="728442" y="5172273"/>
              <a:ext cx="11547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a:latin typeface="Calibri" charset="0"/>
                </a:rPr>
                <a:t>BH and DVCS</a:t>
              </a:r>
            </a:p>
          </p:txBody>
        </p:sp>
      </p:grpSp>
      <p:grpSp>
        <p:nvGrpSpPr>
          <p:cNvPr id="34828" name="Group 18"/>
          <p:cNvGrpSpPr>
            <a:grpSpLocks/>
          </p:cNvGrpSpPr>
          <p:nvPr/>
        </p:nvGrpSpPr>
        <p:grpSpPr bwMode="auto">
          <a:xfrm>
            <a:off x="0" y="5200650"/>
            <a:ext cx="2095500" cy="1260475"/>
            <a:chOff x="2407245" y="5197673"/>
            <a:chExt cx="2094905" cy="1260275"/>
          </a:xfrm>
        </p:grpSpPr>
        <p:pic>
          <p:nvPicPr>
            <p:cNvPr id="34830" name="Picture 31"/>
            <p:cNvPicPr>
              <a:picLocks noChangeAspect="1" noChangeArrowheads="1"/>
            </p:cNvPicPr>
            <p:nvPr/>
          </p:nvPicPr>
          <p:blipFill>
            <a:blip r:embed="rId4">
              <a:extLst>
                <a:ext uri="{28A0092B-C50C-407E-A947-70E740481C1C}">
                  <a14:useLocalDpi xmlns:a14="http://schemas.microsoft.com/office/drawing/2010/main" val="0"/>
                </a:ext>
              </a:extLst>
            </a:blip>
            <a:srcRect l="822" r="54330"/>
            <a:stretch>
              <a:fillRect/>
            </a:stretch>
          </p:blipFill>
          <p:spPr bwMode="auto">
            <a:xfrm>
              <a:off x="2407245" y="5290173"/>
              <a:ext cx="2094905" cy="116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sp>
          <p:nvSpPr>
            <p:cNvPr id="34831" name="TextBox 17"/>
            <p:cNvSpPr txBox="1">
              <a:spLocks noChangeArrowheads="1"/>
            </p:cNvSpPr>
            <p:nvPr/>
          </p:nvSpPr>
          <p:spPr bwMode="auto">
            <a:xfrm>
              <a:off x="2806700" y="5197673"/>
              <a:ext cx="125224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b="1">
                  <a:latin typeface="Calibri" charset="0"/>
                </a:rPr>
                <a:t>BH dominated</a:t>
              </a:r>
            </a:p>
          </p:txBody>
        </p:sp>
      </p:grpSp>
      <p:pic>
        <p:nvPicPr>
          <p:cNvPr id="17" name="Picture 16" descr="fig_DVCS-BH.eps"/>
          <p:cNvPicPr>
            <a:picLocks noChangeAspect="1"/>
          </p:cNvPicPr>
          <p:nvPr/>
        </p:nvPicPr>
        <p:blipFill rotWithShape="1">
          <a:blip r:embed="rId5">
            <a:extLst>
              <a:ext uri="{28A0092B-C50C-407E-A947-70E740481C1C}">
                <a14:useLocalDpi xmlns:a14="http://schemas.microsoft.com/office/drawing/2010/main" val="0"/>
              </a:ext>
            </a:extLst>
          </a:blip>
          <a:srcRect l="39484"/>
          <a:stretch/>
        </p:blipFill>
        <p:spPr>
          <a:xfrm>
            <a:off x="6925732" y="3369734"/>
            <a:ext cx="1686983" cy="933450"/>
          </a:xfrm>
          <a:prstGeom prst="rect">
            <a:avLst/>
          </a:prstGeom>
        </p:spPr>
      </p:pic>
      <p:pic>
        <p:nvPicPr>
          <p:cNvPr id="18" name="Picture 17" descr="fig_DVCS-BH.eps"/>
          <p:cNvPicPr>
            <a:picLocks noChangeAspect="1"/>
          </p:cNvPicPr>
          <p:nvPr/>
        </p:nvPicPr>
        <p:blipFill rotWithShape="1">
          <a:blip r:embed="rId6">
            <a:extLst>
              <a:ext uri="{28A0092B-C50C-407E-A947-70E740481C1C}">
                <a14:useLocalDpi xmlns:a14="http://schemas.microsoft.com/office/drawing/2010/main" val="0"/>
              </a:ext>
            </a:extLst>
          </a:blip>
          <a:srcRect r="65983"/>
          <a:stretch/>
        </p:blipFill>
        <p:spPr>
          <a:xfrm>
            <a:off x="3090334" y="1473200"/>
            <a:ext cx="948267" cy="933450"/>
          </a:xfrm>
          <a:prstGeom prst="rect">
            <a:avLst/>
          </a:prstGeom>
        </p:spPr>
      </p:pic>
    </p:spTree>
    <p:extLst>
      <p:ext uri="{BB962C8B-B14F-4D97-AF65-F5344CB8AC3E}">
        <p14:creationId xmlns:p14="http://schemas.microsoft.com/office/powerpoint/2010/main" val="114397629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BH Rejection: </a:t>
            </a:r>
            <a:r>
              <a:rPr lang="en-US" dirty="0" err="1" smtClean="0"/>
              <a:t>Calo</a:t>
            </a:r>
            <a:r>
              <a:rPr lang="en-US" dirty="0" smtClean="0"/>
              <a:t> Requirements</a:t>
            </a:r>
            <a:endParaRPr lang="en-US" dirty="0"/>
          </a:p>
        </p:txBody>
      </p:sp>
      <p:sp>
        <p:nvSpPr>
          <p:cNvPr id="2" name="Date Placeholder 1"/>
          <p:cNvSpPr>
            <a:spLocks noGrp="1"/>
          </p:cNvSpPr>
          <p:nvPr>
            <p:ph type="dt" sz="half" idx="10"/>
          </p:nvPr>
        </p:nvSpPr>
        <p:spPr/>
        <p:txBody>
          <a:bodyPr/>
          <a:lstStyle/>
          <a:p>
            <a:pPr>
              <a:defRPr/>
            </a:pPr>
            <a:r>
              <a:rPr lang="en-US" smtClean="0"/>
              <a:t>E.C. Aschenauer</a:t>
            </a:r>
            <a:endParaRPr lang="en-US"/>
          </a:p>
        </p:txBody>
      </p:sp>
      <p:sp>
        <p:nvSpPr>
          <p:cNvPr id="3" name="Footer Placeholder 2"/>
          <p:cNvSpPr>
            <a:spLocks noGrp="1"/>
          </p:cNvSpPr>
          <p:nvPr>
            <p:ph type="ftr" sz="quarter" idx="11"/>
          </p:nvPr>
        </p:nvSpPr>
        <p:spPr/>
        <p:txBody>
          <a:bodyPr/>
          <a:lstStyle/>
          <a:p>
            <a:pPr>
              <a:defRPr/>
            </a:pPr>
            <a:r>
              <a:rPr lang="en-US" smtClean="0"/>
              <a:t>DIS-2013, Marseille</a:t>
            </a:r>
            <a:endParaRPr lang="en-US"/>
          </a:p>
        </p:txBody>
      </p:sp>
      <p:sp>
        <p:nvSpPr>
          <p:cNvPr id="25" name="Slide Number Placeholder 24"/>
          <p:cNvSpPr>
            <a:spLocks noGrp="1"/>
          </p:cNvSpPr>
          <p:nvPr>
            <p:ph type="sldNum" sz="quarter" idx="12"/>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FDB61714-06D1-B04C-AD9C-33183B5D4D05}" type="slidenum">
              <a:rPr lang="en-US" sz="1200">
                <a:solidFill>
                  <a:srgbClr val="898989"/>
                </a:solidFill>
                <a:latin typeface="Calibri" charset="0"/>
              </a:rPr>
              <a:pPr eaLnBrk="1" hangingPunct="1"/>
              <a:t>39</a:t>
            </a:fld>
            <a:endParaRPr lang="en-US" sz="1200">
              <a:solidFill>
                <a:srgbClr val="898989"/>
              </a:solidFill>
              <a:latin typeface="Calibri" charset="0"/>
            </a:endParaRPr>
          </a:p>
        </p:txBody>
      </p:sp>
      <p:pic>
        <p:nvPicPr>
          <p:cNvPr id="35845" name="Picture 4" descr="20x250_bh_dvcs_energies.eps"/>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1600" y="647700"/>
            <a:ext cx="4813300" cy="481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6" name="Picture 5" descr="5x100_bh_dvcs_energies.eps"/>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21200" y="647700"/>
            <a:ext cx="4813300" cy="481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Down Arrow 16"/>
          <p:cNvSpPr/>
          <p:nvPr/>
        </p:nvSpPr>
        <p:spPr>
          <a:xfrm>
            <a:off x="5092700" y="720725"/>
            <a:ext cx="219075" cy="431800"/>
          </a:xfrm>
          <a:prstGeom prst="down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8" name="TextBox 17"/>
          <p:cNvSpPr txBox="1"/>
          <p:nvPr/>
        </p:nvSpPr>
        <p:spPr>
          <a:xfrm>
            <a:off x="10580" y="5480055"/>
            <a:ext cx="5255683" cy="738664"/>
          </a:xfrm>
          <a:prstGeom prst="rect">
            <a:avLst/>
          </a:prstGeom>
          <a:noFill/>
        </p:spPr>
        <p:txBody>
          <a:bodyPr wrap="square">
            <a:spAutoFit/>
          </a:bodyPr>
          <a:lstStyle>
            <a:lvl1pPr marL="342900" indent="-342900"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buFont typeface="Calibri" charset="0"/>
              <a:buAutoNum type="arabicPeriod"/>
            </a:pPr>
            <a:r>
              <a:rPr lang="en-US" sz="1400" b="1" dirty="0">
                <a:latin typeface="+mn-lt"/>
              </a:rPr>
              <a:t>BH electron has very low energy (often below 1 </a:t>
            </a:r>
            <a:r>
              <a:rPr lang="en-US" sz="1400" b="1" dirty="0" err="1">
                <a:latin typeface="+mn-lt"/>
              </a:rPr>
              <a:t>GeV</a:t>
            </a:r>
            <a:r>
              <a:rPr lang="en-US" sz="1400" b="1" dirty="0">
                <a:latin typeface="+mn-lt"/>
              </a:rPr>
              <a:t>)</a:t>
            </a:r>
          </a:p>
          <a:p>
            <a:pPr eaLnBrk="1" hangingPunct="1">
              <a:buFont typeface="Calibri" charset="0"/>
              <a:buAutoNum type="arabicPeriod"/>
            </a:pPr>
            <a:r>
              <a:rPr lang="en-US" sz="1400" b="1" dirty="0">
                <a:latin typeface="+mn-lt"/>
              </a:rPr>
              <a:t>Photon for BH (ISR) goes </a:t>
            </a:r>
            <a:r>
              <a:rPr lang="en-US" sz="1400" dirty="0" smtClean="0">
                <a:latin typeface="+mn-lt"/>
              </a:rPr>
              <a:t>mostly</a:t>
            </a:r>
            <a:r>
              <a:rPr lang="en-US" sz="1400" b="1" dirty="0" smtClean="0">
                <a:latin typeface="+mn-lt"/>
              </a:rPr>
              <a:t> </a:t>
            </a:r>
            <a:r>
              <a:rPr lang="en-US" sz="1400" b="1" dirty="0">
                <a:latin typeface="+mn-lt"/>
              </a:rPr>
              <a:t>forward </a:t>
            </a:r>
            <a:endParaRPr lang="en-US" sz="1400" b="1" dirty="0" smtClean="0">
              <a:latin typeface="+mn-lt"/>
            </a:endParaRPr>
          </a:p>
          <a:p>
            <a:pPr marL="0" indent="0" eaLnBrk="1" hangingPunct="1"/>
            <a:r>
              <a:rPr lang="en-US" sz="1400" b="1" dirty="0" smtClean="0">
                <a:latin typeface="+mn-lt"/>
              </a:rPr>
              <a:t>    (</a:t>
            </a:r>
            <a:r>
              <a:rPr lang="en-US" sz="1400" dirty="0" smtClean="0">
                <a:latin typeface="+mn-lt"/>
              </a:rPr>
              <a:t>into </a:t>
            </a:r>
            <a:r>
              <a:rPr lang="en-US" sz="1400" b="1" dirty="0" smtClean="0">
                <a:latin typeface="+mn-lt"/>
              </a:rPr>
              <a:t>the </a:t>
            </a:r>
            <a:r>
              <a:rPr lang="en-US" sz="1400" b="1" dirty="0">
                <a:latin typeface="+mn-lt"/>
              </a:rPr>
              <a:t>beam pipe</a:t>
            </a:r>
            <a:r>
              <a:rPr lang="en-US" sz="1400" b="1" dirty="0" smtClean="0">
                <a:latin typeface="+mn-lt"/>
              </a:rPr>
              <a:t>)</a:t>
            </a:r>
            <a:endParaRPr lang="en-US" sz="1400" b="1" dirty="0">
              <a:latin typeface="+mn-lt"/>
            </a:endParaRPr>
          </a:p>
        </p:txBody>
      </p:sp>
      <p:sp>
        <p:nvSpPr>
          <p:cNvPr id="22" name="Notched Right Arrow 21"/>
          <p:cNvSpPr/>
          <p:nvPr/>
        </p:nvSpPr>
        <p:spPr>
          <a:xfrm rot="7834775">
            <a:off x="555625" y="798513"/>
            <a:ext cx="346075" cy="203200"/>
          </a:xfrm>
          <a:prstGeom prst="notch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grpSp>
        <p:nvGrpSpPr>
          <p:cNvPr id="4" name="Group 27"/>
          <p:cNvGrpSpPr>
            <a:grpSpLocks/>
          </p:cNvGrpSpPr>
          <p:nvPr/>
        </p:nvGrpSpPr>
        <p:grpSpPr bwMode="auto">
          <a:xfrm>
            <a:off x="2917826" y="4689478"/>
            <a:ext cx="5997574" cy="1385230"/>
            <a:chOff x="2918367" y="4689604"/>
            <a:chExt cx="5996745" cy="1385706"/>
          </a:xfrm>
        </p:grpSpPr>
        <p:sp>
          <p:nvSpPr>
            <p:cNvPr id="19" name="TextBox 18"/>
            <p:cNvSpPr txBox="1"/>
            <p:nvPr/>
          </p:nvSpPr>
          <p:spPr>
            <a:xfrm>
              <a:off x="5221511" y="5551910"/>
              <a:ext cx="3693601" cy="523400"/>
            </a:xfrm>
            <a:prstGeom prst="rect">
              <a:avLst/>
            </a:prstGeom>
            <a:noFill/>
            <a:ln w="22225">
              <a:solidFill>
                <a:schemeClr val="tx2">
                  <a:lumMod val="60000"/>
                  <a:lumOff val="40000"/>
                </a:schemeClr>
              </a:solidFill>
            </a:ln>
          </p:spPr>
          <p:txBody>
            <a:bodyPr wrap="square">
              <a:spAutoFit/>
            </a:bodyPr>
            <a:lstStyle/>
            <a:p>
              <a:pPr fontAlgn="auto">
                <a:spcBef>
                  <a:spcPts val="0"/>
                </a:spcBef>
                <a:spcAft>
                  <a:spcPts val="0"/>
                </a:spcAft>
                <a:defRPr/>
              </a:pPr>
              <a:r>
                <a:rPr lang="en-US" sz="1400" b="1" dirty="0">
                  <a:solidFill>
                    <a:srgbClr val="000090"/>
                  </a:solidFill>
                  <a:latin typeface="+mn-lt"/>
                  <a:ea typeface="+mn-ea"/>
                  <a:cs typeface="+mn-cs"/>
                </a:rPr>
                <a:t>Important: </a:t>
              </a:r>
              <a:r>
                <a:rPr lang="en-US" sz="1400" dirty="0" err="1">
                  <a:solidFill>
                    <a:srgbClr val="000090"/>
                  </a:solidFill>
                  <a:latin typeface="+mn-lt"/>
                  <a:ea typeface="+mn-ea"/>
                  <a:cs typeface="+mn-cs"/>
                </a:rPr>
                <a:t>E</a:t>
              </a:r>
              <a:r>
                <a:rPr lang="en-US" sz="1400" b="1" dirty="0" err="1" smtClean="0">
                  <a:solidFill>
                    <a:srgbClr val="000090"/>
                  </a:solidFill>
                  <a:latin typeface="+mn-lt"/>
                  <a:ea typeface="+mn-ea"/>
                  <a:cs typeface="+mn-cs"/>
                </a:rPr>
                <a:t>Cal</a:t>
              </a:r>
              <a:r>
                <a:rPr lang="en-US" sz="1400" b="1" dirty="0" smtClean="0">
                  <a:solidFill>
                    <a:srgbClr val="000090"/>
                  </a:solidFill>
                  <a:latin typeface="+mn-lt"/>
                  <a:ea typeface="+mn-ea"/>
                  <a:cs typeface="+mn-cs"/>
                </a:rPr>
                <a:t> </a:t>
              </a:r>
              <a:r>
                <a:rPr lang="en-US" sz="1400" b="1" dirty="0">
                  <a:solidFill>
                    <a:srgbClr val="000090"/>
                  </a:solidFill>
                  <a:latin typeface="+mn-lt"/>
                  <a:ea typeface="+mn-ea"/>
                  <a:cs typeface="+mn-cs"/>
                </a:rPr>
                <a:t>must discriminate clusters above noise down to 1 </a:t>
              </a:r>
              <a:r>
                <a:rPr lang="en-US" sz="1400" b="1" dirty="0" err="1">
                  <a:solidFill>
                    <a:srgbClr val="000090"/>
                  </a:solidFill>
                  <a:latin typeface="+mn-lt"/>
                  <a:ea typeface="+mn-ea"/>
                  <a:cs typeface="+mn-cs"/>
                </a:rPr>
                <a:t>GeV</a:t>
              </a:r>
              <a:endParaRPr lang="en-US" sz="1400" b="1" dirty="0">
                <a:solidFill>
                  <a:srgbClr val="000090"/>
                </a:solidFill>
                <a:latin typeface="+mn-lt"/>
                <a:ea typeface="+mn-ea"/>
                <a:cs typeface="+mn-cs"/>
              </a:endParaRPr>
            </a:p>
          </p:txBody>
        </p:sp>
        <p:cxnSp>
          <p:nvCxnSpPr>
            <p:cNvPr id="21" name="Straight Arrow Connector 20"/>
            <p:cNvCxnSpPr>
              <a:stCxn id="19" idx="0"/>
            </p:cNvCxnSpPr>
            <p:nvPr/>
          </p:nvCxnSpPr>
          <p:spPr>
            <a:xfrm flipH="1" flipV="1">
              <a:off x="2918367" y="4689604"/>
              <a:ext cx="4149944" cy="8623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a:stCxn id="19" idx="0"/>
            </p:cNvCxnSpPr>
            <p:nvPr/>
          </p:nvCxnSpPr>
          <p:spPr>
            <a:xfrm flipV="1">
              <a:off x="7068311" y="4907168"/>
              <a:ext cx="281742" cy="6447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24" name="TextBox 23"/>
          <p:cNvSpPr txBox="1"/>
          <p:nvPr/>
        </p:nvSpPr>
        <p:spPr>
          <a:xfrm>
            <a:off x="-67734" y="3589866"/>
            <a:ext cx="461665" cy="900246"/>
          </a:xfrm>
          <a:prstGeom prst="rect">
            <a:avLst/>
          </a:prstGeom>
          <a:noFill/>
        </p:spPr>
        <p:txBody>
          <a:bodyPr vert="wordArtVert" wrap="none" rtlCol="0">
            <a:spAutoFit/>
          </a:bodyPr>
          <a:lstStyle/>
          <a:p>
            <a:r>
              <a:rPr lang="en-US" dirty="0" smtClean="0">
                <a:solidFill>
                  <a:srgbClr val="0000FF"/>
                </a:solidFill>
              </a:rPr>
              <a:t>DVCS</a:t>
            </a:r>
            <a:endParaRPr lang="en-US" dirty="0">
              <a:solidFill>
                <a:srgbClr val="0000FF"/>
              </a:solidFill>
            </a:endParaRPr>
          </a:p>
        </p:txBody>
      </p:sp>
      <p:sp>
        <p:nvSpPr>
          <p:cNvPr id="27" name="TextBox 26"/>
          <p:cNvSpPr txBox="1"/>
          <p:nvPr/>
        </p:nvSpPr>
        <p:spPr>
          <a:xfrm>
            <a:off x="-76200" y="1515546"/>
            <a:ext cx="461665" cy="505307"/>
          </a:xfrm>
          <a:prstGeom prst="rect">
            <a:avLst/>
          </a:prstGeom>
          <a:noFill/>
        </p:spPr>
        <p:txBody>
          <a:bodyPr vert="wordArtVert" wrap="none" rtlCol="0">
            <a:spAutoFit/>
          </a:bodyPr>
          <a:lstStyle/>
          <a:p>
            <a:r>
              <a:rPr lang="en-US" dirty="0" smtClean="0">
                <a:solidFill>
                  <a:srgbClr val="FF0000"/>
                </a:solidFill>
              </a:rPr>
              <a:t>BH</a:t>
            </a:r>
            <a:endParaRPr lang="en-US" dirty="0">
              <a:solidFill>
                <a:srgbClr val="FF0000"/>
              </a:solidFill>
            </a:endParaRPr>
          </a:p>
        </p:txBody>
      </p:sp>
    </p:spTree>
    <p:extLst>
      <p:ext uri="{BB962C8B-B14F-4D97-AF65-F5344CB8AC3E}">
        <p14:creationId xmlns:p14="http://schemas.microsoft.com/office/powerpoint/2010/main" val="315460343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en-US" dirty="0" smtClean="0"/>
              <a:t>What is </a:t>
            </a:r>
            <a:r>
              <a:rPr lang="en-US" cap="none" dirty="0" err="1" smtClean="0"/>
              <a:t>e</a:t>
            </a:r>
            <a:r>
              <a:rPr lang="en-US" dirty="0" err="1" smtClean="0"/>
              <a:t>RHIC</a:t>
            </a:r>
            <a:r>
              <a:rPr lang="en-US" dirty="0" smtClean="0"/>
              <a:t> </a:t>
            </a:r>
            <a:endParaRPr lang="en-US" dirty="0"/>
          </a:p>
        </p:txBody>
      </p:sp>
      <p:sp>
        <p:nvSpPr>
          <p:cNvPr id="19459" name="Oval 4"/>
          <p:cNvSpPr>
            <a:spLocks noChangeAspect="1" noChangeArrowheads="1"/>
          </p:cNvSpPr>
          <p:nvPr/>
        </p:nvSpPr>
        <p:spPr bwMode="auto">
          <a:xfrm>
            <a:off x="2311400" y="2487751"/>
            <a:ext cx="304800" cy="304800"/>
          </a:xfrm>
          <a:prstGeom prst="ellipse">
            <a:avLst/>
          </a:prstGeom>
          <a:solidFill>
            <a:srgbClr val="84AC84"/>
          </a:solidFill>
          <a:ln w="9525">
            <a:solidFill>
              <a:schemeClr val="tx1"/>
            </a:solidFill>
            <a:round/>
            <a:headEnd/>
            <a:tailEnd/>
          </a:ln>
        </p:spPr>
        <p:txBody>
          <a:bodyPr wrap="none" anchor="ctr">
            <a:prstTxWarp prst="textNoShape">
              <a:avLst/>
            </a:prstTxWarp>
          </a:bodyPr>
          <a:lstStyle/>
          <a:p>
            <a:pPr algn="ctr" eaLnBrk="0" hangingPunct="0"/>
            <a:r>
              <a:rPr lang="en-US" sz="1800">
                <a:solidFill>
                  <a:schemeClr val="tx1"/>
                </a:solidFill>
                <a:latin typeface="Comic Sans MS"/>
                <a:cs typeface="Comic Sans MS"/>
              </a:rPr>
              <a:t>e</a:t>
            </a:r>
            <a:r>
              <a:rPr lang="en-US" sz="1800" baseline="30000">
                <a:solidFill>
                  <a:schemeClr val="tx1"/>
                </a:solidFill>
                <a:latin typeface="Comic Sans MS"/>
                <a:cs typeface="Comic Sans MS"/>
              </a:rPr>
              <a:t>-</a:t>
            </a:r>
          </a:p>
        </p:txBody>
      </p:sp>
      <p:sp>
        <p:nvSpPr>
          <p:cNvPr id="19460" name="Oval 5"/>
          <p:cNvSpPr>
            <a:spLocks noChangeAspect="1" noChangeArrowheads="1"/>
          </p:cNvSpPr>
          <p:nvPr/>
        </p:nvSpPr>
        <p:spPr bwMode="auto">
          <a:xfrm>
            <a:off x="2311400" y="3046551"/>
            <a:ext cx="304800" cy="304800"/>
          </a:xfrm>
          <a:prstGeom prst="ellipse">
            <a:avLst/>
          </a:prstGeom>
          <a:solidFill>
            <a:srgbClr val="62D15F"/>
          </a:solidFill>
          <a:ln w="9525">
            <a:solidFill>
              <a:schemeClr val="tx1"/>
            </a:solidFill>
            <a:round/>
            <a:headEnd/>
            <a:tailEnd/>
          </a:ln>
        </p:spPr>
        <p:txBody>
          <a:bodyPr wrap="none" anchor="ctr">
            <a:prstTxWarp prst="textNoShape">
              <a:avLst/>
            </a:prstTxWarp>
          </a:bodyPr>
          <a:lstStyle/>
          <a:p>
            <a:pPr algn="ctr" eaLnBrk="0" hangingPunct="0"/>
            <a:r>
              <a:rPr lang="en-US" sz="1800">
                <a:solidFill>
                  <a:schemeClr val="tx1"/>
                </a:solidFill>
                <a:latin typeface="Comic Sans MS"/>
                <a:cs typeface="Comic Sans MS"/>
              </a:rPr>
              <a:t>e</a:t>
            </a:r>
            <a:r>
              <a:rPr lang="en-US" sz="1800" baseline="30000">
                <a:solidFill>
                  <a:schemeClr val="tx1"/>
                </a:solidFill>
                <a:latin typeface="Comic Sans MS"/>
                <a:cs typeface="Comic Sans MS"/>
              </a:rPr>
              <a:t>+</a:t>
            </a:r>
          </a:p>
        </p:txBody>
      </p:sp>
      <p:grpSp>
        <p:nvGrpSpPr>
          <p:cNvPr id="2" name="Group 6"/>
          <p:cNvGrpSpPr>
            <a:grpSpLocks/>
          </p:cNvGrpSpPr>
          <p:nvPr/>
        </p:nvGrpSpPr>
        <p:grpSpPr bwMode="auto">
          <a:xfrm>
            <a:off x="5473700" y="1382851"/>
            <a:ext cx="990600" cy="2819400"/>
            <a:chOff x="3264" y="1536"/>
            <a:chExt cx="624" cy="1776"/>
          </a:xfrm>
        </p:grpSpPr>
        <p:sp>
          <p:nvSpPr>
            <p:cNvPr id="19481" name="Oval 7"/>
            <p:cNvSpPr>
              <a:spLocks noChangeAspect="1" noChangeArrowheads="1"/>
            </p:cNvSpPr>
            <p:nvPr/>
          </p:nvSpPr>
          <p:spPr bwMode="auto">
            <a:xfrm>
              <a:off x="3456" y="1536"/>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r>
                <a:rPr lang="en-US" sz="1800" dirty="0" err="1">
                  <a:solidFill>
                    <a:schemeClr val="bg1"/>
                  </a:solidFill>
                  <a:latin typeface="Comic Sans MS"/>
                  <a:cs typeface="Comic Sans MS"/>
                </a:rPr>
                <a:t>p</a:t>
              </a:r>
              <a:endParaRPr lang="en-US" sz="1800" dirty="0">
                <a:solidFill>
                  <a:schemeClr val="bg1"/>
                </a:solidFill>
                <a:latin typeface="Comic Sans MS"/>
                <a:cs typeface="Comic Sans MS"/>
              </a:endParaRPr>
            </a:p>
          </p:txBody>
        </p:sp>
        <p:grpSp>
          <p:nvGrpSpPr>
            <p:cNvPr id="3" name="Group 8"/>
            <p:cNvGrpSpPr>
              <a:grpSpLocks/>
            </p:cNvGrpSpPr>
            <p:nvPr/>
          </p:nvGrpSpPr>
          <p:grpSpPr bwMode="auto">
            <a:xfrm>
              <a:off x="3264" y="2064"/>
              <a:ext cx="624" cy="576"/>
              <a:chOff x="3264" y="2064"/>
              <a:chExt cx="624" cy="576"/>
            </a:xfrm>
          </p:grpSpPr>
          <p:sp>
            <p:nvSpPr>
              <p:cNvPr id="19487" name="Oval 9"/>
              <p:cNvSpPr>
                <a:spLocks noChangeAspect="1" noChangeArrowheads="1"/>
              </p:cNvSpPr>
              <p:nvPr/>
            </p:nvSpPr>
            <p:spPr bwMode="auto">
              <a:xfrm>
                <a:off x="3360" y="2064"/>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88" name="Oval 10"/>
              <p:cNvSpPr>
                <a:spLocks noChangeAspect="1" noChangeArrowheads="1"/>
              </p:cNvSpPr>
              <p:nvPr/>
            </p:nvSpPr>
            <p:spPr bwMode="auto">
              <a:xfrm>
                <a:off x="3648" y="2400"/>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89" name="Oval 11"/>
              <p:cNvSpPr>
                <a:spLocks noChangeAspect="1" noChangeArrowheads="1"/>
              </p:cNvSpPr>
              <p:nvPr/>
            </p:nvSpPr>
            <p:spPr bwMode="auto">
              <a:xfrm>
                <a:off x="3648" y="2112"/>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0" name="Oval 12"/>
              <p:cNvSpPr>
                <a:spLocks noChangeAspect="1" noChangeArrowheads="1"/>
              </p:cNvSpPr>
              <p:nvPr/>
            </p:nvSpPr>
            <p:spPr bwMode="auto">
              <a:xfrm>
                <a:off x="3504" y="2400"/>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1" name="Oval 13"/>
              <p:cNvSpPr>
                <a:spLocks noChangeAspect="1" noChangeArrowheads="1"/>
              </p:cNvSpPr>
              <p:nvPr/>
            </p:nvSpPr>
            <p:spPr bwMode="auto">
              <a:xfrm>
                <a:off x="3360" y="2400"/>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2" name="Oval 14"/>
              <p:cNvSpPr>
                <a:spLocks noChangeAspect="1" noChangeArrowheads="1"/>
              </p:cNvSpPr>
              <p:nvPr/>
            </p:nvSpPr>
            <p:spPr bwMode="auto">
              <a:xfrm>
                <a:off x="3264" y="2304"/>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3" name="Oval 15"/>
              <p:cNvSpPr>
                <a:spLocks noChangeAspect="1" noChangeArrowheads="1"/>
              </p:cNvSpPr>
              <p:nvPr/>
            </p:nvSpPr>
            <p:spPr bwMode="auto">
              <a:xfrm>
                <a:off x="3264" y="2160"/>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4" name="Oval 16"/>
              <p:cNvSpPr>
                <a:spLocks noChangeAspect="1" noChangeArrowheads="1"/>
              </p:cNvSpPr>
              <p:nvPr/>
            </p:nvSpPr>
            <p:spPr bwMode="auto">
              <a:xfrm>
                <a:off x="3552" y="2064"/>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5" name="Oval 17"/>
              <p:cNvSpPr>
                <a:spLocks noChangeAspect="1" noChangeArrowheads="1"/>
              </p:cNvSpPr>
              <p:nvPr/>
            </p:nvSpPr>
            <p:spPr bwMode="auto">
              <a:xfrm>
                <a:off x="3648" y="2256"/>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96" name="Oval 18"/>
              <p:cNvSpPr>
                <a:spLocks noChangeAspect="1" noChangeArrowheads="1"/>
              </p:cNvSpPr>
              <p:nvPr/>
            </p:nvSpPr>
            <p:spPr bwMode="auto">
              <a:xfrm>
                <a:off x="3456" y="2208"/>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grpSp>
        <p:grpSp>
          <p:nvGrpSpPr>
            <p:cNvPr id="4" name="Group 19"/>
            <p:cNvGrpSpPr>
              <a:grpSpLocks/>
            </p:cNvGrpSpPr>
            <p:nvPr/>
          </p:nvGrpSpPr>
          <p:grpSpPr bwMode="auto">
            <a:xfrm>
              <a:off x="3360" y="2880"/>
              <a:ext cx="384" cy="432"/>
              <a:chOff x="3504" y="2784"/>
              <a:chExt cx="384" cy="432"/>
            </a:xfrm>
          </p:grpSpPr>
          <p:sp>
            <p:nvSpPr>
              <p:cNvPr id="19484" name="Oval 20"/>
              <p:cNvSpPr>
                <a:spLocks noChangeAspect="1" noChangeArrowheads="1"/>
              </p:cNvSpPr>
              <p:nvPr/>
            </p:nvSpPr>
            <p:spPr bwMode="auto">
              <a:xfrm>
                <a:off x="3504" y="2928"/>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85" name="Oval 21"/>
              <p:cNvSpPr>
                <a:spLocks noChangeAspect="1" noChangeArrowheads="1"/>
              </p:cNvSpPr>
              <p:nvPr/>
            </p:nvSpPr>
            <p:spPr bwMode="auto">
              <a:xfrm>
                <a:off x="3648" y="2976"/>
                <a:ext cx="240" cy="240"/>
              </a:xfrm>
              <a:prstGeom prst="ellipse">
                <a:avLst/>
              </a:prstGeom>
              <a:solidFill>
                <a:srgbClr val="B60638"/>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sp>
            <p:nvSpPr>
              <p:cNvPr id="19486" name="Oval 22"/>
              <p:cNvSpPr>
                <a:spLocks noChangeAspect="1" noChangeArrowheads="1"/>
              </p:cNvSpPr>
              <p:nvPr/>
            </p:nvSpPr>
            <p:spPr bwMode="auto">
              <a:xfrm>
                <a:off x="3600" y="2784"/>
                <a:ext cx="240" cy="240"/>
              </a:xfrm>
              <a:prstGeom prst="ellipse">
                <a:avLst/>
              </a:prstGeom>
              <a:solidFill>
                <a:srgbClr val="2C07B5"/>
              </a:solidFill>
              <a:ln w="9525">
                <a:solidFill>
                  <a:schemeClr val="tx1"/>
                </a:solidFill>
                <a:round/>
                <a:headEnd/>
                <a:tailEnd/>
              </a:ln>
            </p:spPr>
            <p:txBody>
              <a:bodyPr wrap="none" anchor="ctr">
                <a:prstTxWarp prst="textNoShape">
                  <a:avLst/>
                </a:prstTxWarp>
              </a:bodyPr>
              <a:lstStyle/>
              <a:p>
                <a:pPr algn="ctr" eaLnBrk="0" hangingPunct="0"/>
                <a:endParaRPr lang="en-US" sz="1800">
                  <a:solidFill>
                    <a:schemeClr val="tx1"/>
                  </a:solidFill>
                  <a:latin typeface="Comic Sans MS"/>
                  <a:cs typeface="Comic Sans MS"/>
                </a:endParaRPr>
              </a:p>
            </p:txBody>
          </p:sp>
        </p:grpSp>
      </p:grpSp>
      <p:sp>
        <p:nvSpPr>
          <p:cNvPr id="19462" name="Text Box 23"/>
          <p:cNvSpPr txBox="1">
            <a:spLocks noChangeArrowheads="1"/>
          </p:cNvSpPr>
          <p:nvPr/>
        </p:nvSpPr>
        <p:spPr bwMode="auto">
          <a:xfrm>
            <a:off x="88900" y="2044839"/>
            <a:ext cx="2065338" cy="923925"/>
          </a:xfrm>
          <a:prstGeom prst="rect">
            <a:avLst/>
          </a:prstGeom>
          <a:noFill/>
          <a:ln w="9525">
            <a:noFill/>
            <a:miter lim="800000"/>
            <a:headEnd/>
            <a:tailEnd/>
          </a:ln>
        </p:spPr>
        <p:txBody>
          <a:bodyPr wrap="none">
            <a:prstTxWarp prst="textNoShape">
              <a:avLst/>
            </a:prstTxWarp>
            <a:spAutoFit/>
          </a:bodyPr>
          <a:lstStyle/>
          <a:p>
            <a:pPr eaLnBrk="0" hangingPunct="0"/>
            <a:r>
              <a:rPr lang="en-US" sz="1800" dirty="0" err="1">
                <a:solidFill>
                  <a:schemeClr val="tx1"/>
                </a:solidFill>
                <a:latin typeface="Comic Sans MS"/>
                <a:cs typeface="Comic Sans MS"/>
              </a:rPr>
              <a:t>Unpolarized</a:t>
            </a:r>
            <a:r>
              <a:rPr lang="en-US" sz="1800" dirty="0">
                <a:solidFill>
                  <a:schemeClr val="tx1"/>
                </a:solidFill>
                <a:latin typeface="Comic Sans MS"/>
                <a:cs typeface="Comic Sans MS"/>
              </a:rPr>
              <a:t> and</a:t>
            </a:r>
          </a:p>
          <a:p>
            <a:pPr eaLnBrk="0" hangingPunct="0"/>
            <a:r>
              <a:rPr lang="en-US" sz="1800" dirty="0">
                <a:solidFill>
                  <a:schemeClr val="tx1"/>
                </a:solidFill>
                <a:latin typeface="Comic Sans MS"/>
                <a:cs typeface="Comic Sans MS"/>
              </a:rPr>
              <a:t>polarized leptons</a:t>
            </a:r>
            <a:endParaRPr lang="en-US" sz="1800" dirty="0" smtClean="0">
              <a:solidFill>
                <a:schemeClr val="tx1"/>
              </a:solidFill>
              <a:latin typeface="Comic Sans MS"/>
              <a:cs typeface="Comic Sans MS"/>
            </a:endParaRPr>
          </a:p>
          <a:p>
            <a:pPr eaLnBrk="0" hangingPunct="0"/>
            <a:r>
              <a:rPr lang="en-US" dirty="0">
                <a:latin typeface="Comic Sans MS"/>
                <a:cs typeface="Comic Sans MS"/>
              </a:rPr>
              <a:t>5</a:t>
            </a:r>
            <a:r>
              <a:rPr lang="en-US" sz="1800" dirty="0" smtClean="0">
                <a:solidFill>
                  <a:schemeClr val="tx1"/>
                </a:solidFill>
                <a:latin typeface="Comic Sans MS"/>
                <a:cs typeface="Comic Sans MS"/>
              </a:rPr>
              <a:t>-</a:t>
            </a:r>
            <a:r>
              <a:rPr lang="en-US" sz="1800" dirty="0">
                <a:solidFill>
                  <a:schemeClr val="tx1"/>
                </a:solidFill>
                <a:latin typeface="Comic Sans MS"/>
                <a:cs typeface="Comic Sans MS"/>
              </a:rPr>
              <a:t>20 (</a:t>
            </a:r>
            <a:r>
              <a:rPr lang="en-US" sz="1800" dirty="0">
                <a:latin typeface="Comic Sans MS"/>
                <a:cs typeface="Comic Sans MS"/>
              </a:rPr>
              <a:t>30)</a:t>
            </a:r>
            <a:r>
              <a:rPr lang="en-US" sz="1800" dirty="0">
                <a:solidFill>
                  <a:schemeClr val="tx1"/>
                </a:solidFill>
                <a:latin typeface="Comic Sans MS"/>
                <a:cs typeface="Comic Sans MS"/>
              </a:rPr>
              <a:t> </a:t>
            </a:r>
            <a:r>
              <a:rPr lang="en-US" sz="1800" dirty="0" err="1">
                <a:solidFill>
                  <a:schemeClr val="tx1"/>
                </a:solidFill>
                <a:latin typeface="Comic Sans MS"/>
                <a:cs typeface="Comic Sans MS"/>
              </a:rPr>
              <a:t>GeV</a:t>
            </a:r>
            <a:endParaRPr lang="en-US" sz="1800" dirty="0">
              <a:solidFill>
                <a:schemeClr val="tx1"/>
              </a:solidFill>
              <a:latin typeface="Comic Sans MS"/>
              <a:cs typeface="Comic Sans MS"/>
            </a:endParaRPr>
          </a:p>
        </p:txBody>
      </p:sp>
      <p:sp>
        <p:nvSpPr>
          <p:cNvPr id="19463" name="Text Box 24"/>
          <p:cNvSpPr txBox="1">
            <a:spLocks noChangeArrowheads="1"/>
          </p:cNvSpPr>
          <p:nvPr/>
        </p:nvSpPr>
        <p:spPr bwMode="auto">
          <a:xfrm>
            <a:off x="6548438" y="3484701"/>
            <a:ext cx="2327275" cy="646331"/>
          </a:xfrm>
          <a:prstGeom prst="rect">
            <a:avLst/>
          </a:prstGeom>
          <a:noFill/>
          <a:ln w="9525">
            <a:noFill/>
            <a:miter lim="800000"/>
            <a:headEnd/>
            <a:tailEnd/>
          </a:ln>
        </p:spPr>
        <p:txBody>
          <a:bodyPr>
            <a:prstTxWarp prst="textNoShape">
              <a:avLst/>
            </a:prstTxWarp>
            <a:spAutoFit/>
          </a:bodyPr>
          <a:lstStyle/>
          <a:p>
            <a:pPr eaLnBrk="0" hangingPunct="0"/>
            <a:r>
              <a:rPr lang="en-US" sz="1800" dirty="0">
                <a:solidFill>
                  <a:schemeClr val="tx1"/>
                </a:solidFill>
                <a:latin typeface="Comic Sans MS"/>
                <a:cs typeface="Comic Sans MS"/>
              </a:rPr>
              <a:t>Polarized light ions</a:t>
            </a:r>
            <a:r>
              <a:rPr lang="en-US" sz="1800" dirty="0" smtClean="0">
                <a:solidFill>
                  <a:schemeClr val="tx1"/>
                </a:solidFill>
                <a:latin typeface="Comic Sans MS"/>
                <a:cs typeface="Comic Sans MS"/>
              </a:rPr>
              <a:t> </a:t>
            </a:r>
            <a:r>
              <a:rPr lang="en-US" sz="1800" smtClean="0">
                <a:solidFill>
                  <a:schemeClr val="tx1"/>
                </a:solidFill>
                <a:latin typeface="Comic Sans MS"/>
                <a:cs typeface="Comic Sans MS"/>
              </a:rPr>
              <a:t>He</a:t>
            </a:r>
            <a:r>
              <a:rPr lang="en-US" sz="1800" baseline="30000" smtClean="0">
                <a:solidFill>
                  <a:schemeClr val="tx1"/>
                </a:solidFill>
                <a:latin typeface="Comic Sans MS"/>
                <a:cs typeface="Comic Sans MS"/>
              </a:rPr>
              <a:t>3</a:t>
            </a:r>
            <a:r>
              <a:rPr lang="en-US" sz="1800" smtClean="0">
                <a:solidFill>
                  <a:schemeClr val="tx1"/>
                </a:solidFill>
                <a:latin typeface="Comic Sans MS"/>
                <a:cs typeface="Comic Sans MS"/>
              </a:rPr>
              <a:t> 166 </a:t>
            </a:r>
            <a:r>
              <a:rPr lang="en-US" sz="1800" dirty="0" err="1">
                <a:solidFill>
                  <a:schemeClr val="tx1"/>
                </a:solidFill>
                <a:latin typeface="Comic Sans MS"/>
                <a:cs typeface="Comic Sans MS"/>
              </a:rPr>
              <a:t>GeV</a:t>
            </a:r>
            <a:r>
              <a:rPr lang="en-US" sz="1800" dirty="0">
                <a:solidFill>
                  <a:schemeClr val="tx1"/>
                </a:solidFill>
                <a:latin typeface="Comic Sans MS"/>
                <a:cs typeface="Comic Sans MS"/>
              </a:rPr>
              <a:t>/u</a:t>
            </a:r>
          </a:p>
        </p:txBody>
      </p:sp>
      <p:sp>
        <p:nvSpPr>
          <p:cNvPr id="19464" name="Text Box 25"/>
          <p:cNvSpPr txBox="1">
            <a:spLocks noChangeArrowheads="1"/>
          </p:cNvSpPr>
          <p:nvPr/>
        </p:nvSpPr>
        <p:spPr bwMode="auto">
          <a:xfrm>
            <a:off x="6530975" y="2271851"/>
            <a:ext cx="2778125" cy="923330"/>
          </a:xfrm>
          <a:prstGeom prst="rect">
            <a:avLst/>
          </a:prstGeom>
          <a:noFill/>
          <a:ln w="9525">
            <a:noFill/>
            <a:miter lim="800000"/>
            <a:headEnd/>
            <a:tailEnd/>
          </a:ln>
        </p:spPr>
        <p:txBody>
          <a:bodyPr wrap="square">
            <a:prstTxWarp prst="textNoShape">
              <a:avLst/>
            </a:prstTxWarp>
            <a:spAutoFit/>
          </a:bodyPr>
          <a:lstStyle/>
          <a:p>
            <a:pPr eaLnBrk="0" hangingPunct="0"/>
            <a:r>
              <a:rPr lang="en-US" dirty="0" smtClean="0">
                <a:latin typeface="Comic Sans MS"/>
                <a:cs typeface="Comic Sans MS"/>
              </a:rPr>
              <a:t>Light ions (</a:t>
            </a:r>
            <a:r>
              <a:rPr lang="en-US" dirty="0" err="1" smtClean="0">
                <a:latin typeface="Comic Sans MS"/>
                <a:cs typeface="Comic Sans MS"/>
              </a:rPr>
              <a:t>d,Si,Cu</a:t>
            </a:r>
            <a:r>
              <a:rPr lang="en-US" dirty="0" smtClean="0">
                <a:latin typeface="Comic Sans MS"/>
                <a:cs typeface="Comic Sans MS"/>
              </a:rPr>
              <a:t>)</a:t>
            </a:r>
          </a:p>
          <a:p>
            <a:pPr eaLnBrk="0" hangingPunct="0"/>
            <a:r>
              <a:rPr lang="en-US" sz="1800" dirty="0" smtClean="0">
                <a:solidFill>
                  <a:schemeClr val="tx1"/>
                </a:solidFill>
                <a:latin typeface="Comic Sans MS"/>
                <a:cs typeface="Comic Sans MS"/>
              </a:rPr>
              <a:t>Heavy </a:t>
            </a:r>
            <a:r>
              <a:rPr lang="en-US" sz="1800" dirty="0">
                <a:solidFill>
                  <a:schemeClr val="tx1"/>
                </a:solidFill>
                <a:latin typeface="Comic Sans MS"/>
                <a:cs typeface="Comic Sans MS"/>
              </a:rPr>
              <a:t>ions (</a:t>
            </a:r>
            <a:r>
              <a:rPr lang="en-US" sz="1800" dirty="0" err="1" smtClean="0">
                <a:solidFill>
                  <a:schemeClr val="tx1"/>
                </a:solidFill>
                <a:latin typeface="Comic Sans MS"/>
                <a:cs typeface="Comic Sans MS"/>
              </a:rPr>
              <a:t>Au,U</a:t>
            </a:r>
            <a:r>
              <a:rPr lang="en-US" sz="1800" dirty="0" smtClean="0">
                <a:solidFill>
                  <a:schemeClr val="tx1"/>
                </a:solidFill>
                <a:latin typeface="Comic Sans MS"/>
                <a:cs typeface="Comic Sans MS"/>
              </a:rPr>
              <a:t>)</a:t>
            </a:r>
            <a:endParaRPr lang="en-US" sz="1800" dirty="0">
              <a:solidFill>
                <a:schemeClr val="tx1"/>
              </a:solidFill>
              <a:latin typeface="Comic Sans MS"/>
              <a:cs typeface="Comic Sans MS"/>
            </a:endParaRPr>
          </a:p>
          <a:p>
            <a:pPr eaLnBrk="0" hangingPunct="0"/>
            <a:r>
              <a:rPr lang="en-US" sz="1800" dirty="0">
                <a:solidFill>
                  <a:schemeClr val="tx1"/>
                </a:solidFill>
                <a:latin typeface="Comic Sans MS"/>
                <a:cs typeface="Comic Sans MS"/>
              </a:rPr>
              <a:t>50</a:t>
            </a:r>
            <a:r>
              <a:rPr lang="en-US" sz="1800" dirty="0" smtClean="0">
                <a:solidFill>
                  <a:schemeClr val="tx1"/>
                </a:solidFill>
                <a:latin typeface="Comic Sans MS"/>
                <a:cs typeface="Comic Sans MS"/>
              </a:rPr>
              <a:t>-</a:t>
            </a:r>
            <a:r>
              <a:rPr lang="en-US" sz="1800" dirty="0" smtClean="0">
                <a:latin typeface="Comic Sans MS"/>
                <a:cs typeface="Comic Sans MS"/>
              </a:rPr>
              <a:t>100</a:t>
            </a:r>
            <a:r>
              <a:rPr lang="en-US" sz="1800" dirty="0" smtClean="0">
                <a:solidFill>
                  <a:schemeClr val="tx1"/>
                </a:solidFill>
                <a:latin typeface="Comic Sans MS"/>
                <a:cs typeface="Comic Sans MS"/>
              </a:rPr>
              <a:t> </a:t>
            </a:r>
            <a:r>
              <a:rPr lang="en-US" sz="1800" dirty="0" err="1">
                <a:solidFill>
                  <a:schemeClr val="tx1"/>
                </a:solidFill>
                <a:latin typeface="Comic Sans MS"/>
                <a:cs typeface="Comic Sans MS"/>
              </a:rPr>
              <a:t>GeV</a:t>
            </a:r>
            <a:r>
              <a:rPr lang="en-US" sz="1800" dirty="0">
                <a:solidFill>
                  <a:schemeClr val="tx1"/>
                </a:solidFill>
                <a:latin typeface="Comic Sans MS"/>
                <a:cs typeface="Comic Sans MS"/>
              </a:rPr>
              <a:t>/u</a:t>
            </a:r>
          </a:p>
        </p:txBody>
      </p:sp>
      <p:sp>
        <p:nvSpPr>
          <p:cNvPr id="19465" name="Text Box 26"/>
          <p:cNvSpPr txBox="1">
            <a:spLocks noChangeArrowheads="1"/>
          </p:cNvSpPr>
          <p:nvPr/>
        </p:nvSpPr>
        <p:spPr bwMode="auto">
          <a:xfrm>
            <a:off x="6427788" y="1303476"/>
            <a:ext cx="2104137" cy="646331"/>
          </a:xfrm>
          <a:prstGeom prst="rect">
            <a:avLst/>
          </a:prstGeom>
          <a:noFill/>
          <a:ln w="9525">
            <a:noFill/>
            <a:miter lim="800000"/>
            <a:headEnd/>
            <a:tailEnd/>
          </a:ln>
        </p:spPr>
        <p:txBody>
          <a:bodyPr wrap="none">
            <a:prstTxWarp prst="textNoShape">
              <a:avLst/>
            </a:prstTxWarp>
            <a:spAutoFit/>
          </a:bodyPr>
          <a:lstStyle/>
          <a:p>
            <a:pPr eaLnBrk="0" hangingPunct="0"/>
            <a:r>
              <a:rPr lang="en-US" sz="1800" dirty="0">
                <a:solidFill>
                  <a:schemeClr val="tx1"/>
                </a:solidFill>
                <a:latin typeface="Comic Sans MS"/>
                <a:cs typeface="Comic Sans MS"/>
              </a:rPr>
              <a:t>Polarized protons</a:t>
            </a:r>
            <a:endParaRPr lang="en-US" sz="1800" dirty="0" smtClean="0">
              <a:solidFill>
                <a:schemeClr val="tx1"/>
              </a:solidFill>
              <a:latin typeface="Comic Sans MS"/>
              <a:cs typeface="Comic Sans MS"/>
            </a:endParaRPr>
          </a:p>
          <a:p>
            <a:pPr eaLnBrk="0" hangingPunct="0"/>
            <a:r>
              <a:rPr lang="en-US" sz="1800" dirty="0" smtClean="0">
                <a:solidFill>
                  <a:schemeClr val="tx1"/>
                </a:solidFill>
                <a:latin typeface="Comic Sans MS"/>
                <a:cs typeface="Comic Sans MS"/>
              </a:rPr>
              <a:t>50-</a:t>
            </a:r>
            <a:r>
              <a:rPr lang="en-US" dirty="0" smtClean="0">
                <a:latin typeface="Comic Sans MS"/>
                <a:cs typeface="Comic Sans MS"/>
              </a:rPr>
              <a:t>2</a:t>
            </a:r>
            <a:r>
              <a:rPr lang="en-US" sz="1800" dirty="0" smtClean="0">
                <a:latin typeface="Comic Sans MS"/>
                <a:cs typeface="Comic Sans MS"/>
              </a:rPr>
              <a:t>50</a:t>
            </a:r>
            <a:r>
              <a:rPr lang="en-US" sz="1800" dirty="0" smtClean="0">
                <a:solidFill>
                  <a:schemeClr val="tx1"/>
                </a:solidFill>
                <a:latin typeface="Comic Sans MS"/>
                <a:cs typeface="Comic Sans MS"/>
              </a:rPr>
              <a:t> </a:t>
            </a:r>
            <a:r>
              <a:rPr lang="en-US" sz="1800" dirty="0" err="1">
                <a:solidFill>
                  <a:schemeClr val="tx1"/>
                </a:solidFill>
                <a:latin typeface="Comic Sans MS"/>
                <a:cs typeface="Comic Sans MS"/>
              </a:rPr>
              <a:t>GeV</a:t>
            </a:r>
            <a:endParaRPr lang="en-US" sz="1800" dirty="0">
              <a:solidFill>
                <a:schemeClr val="tx1"/>
              </a:solidFill>
              <a:latin typeface="Comic Sans MS"/>
              <a:cs typeface="Comic Sans MS"/>
            </a:endParaRPr>
          </a:p>
        </p:txBody>
      </p:sp>
      <p:sp>
        <p:nvSpPr>
          <p:cNvPr id="19466" name="AutoShape 27"/>
          <p:cNvSpPr>
            <a:spLocks/>
          </p:cNvSpPr>
          <p:nvPr/>
        </p:nvSpPr>
        <p:spPr bwMode="auto">
          <a:xfrm>
            <a:off x="2806700" y="1916251"/>
            <a:ext cx="76200" cy="1447800"/>
          </a:xfrm>
          <a:prstGeom prst="rightBrace">
            <a:avLst>
              <a:gd name="adj1" fmla="val 158333"/>
              <a:gd name="adj2" fmla="val 50000"/>
            </a:avLst>
          </a:prstGeom>
          <a:noFill/>
          <a:ln w="28575">
            <a:solidFill>
              <a:schemeClr val="folHlink"/>
            </a:solidFill>
            <a:round/>
            <a:headEnd/>
            <a:tailEnd/>
          </a:ln>
        </p:spPr>
        <p:txBody>
          <a:bodyPr wrap="none" anchor="ctr">
            <a:prstTxWarp prst="textNoShape">
              <a:avLst/>
            </a:prstTxWarp>
          </a:bodyPr>
          <a:lstStyle/>
          <a:p>
            <a:pPr eaLnBrk="0" hangingPunct="0"/>
            <a:endParaRPr lang="en-US">
              <a:latin typeface="Comic Sans MS"/>
              <a:cs typeface="Comic Sans MS"/>
            </a:endParaRPr>
          </a:p>
        </p:txBody>
      </p:sp>
      <p:sp>
        <p:nvSpPr>
          <p:cNvPr id="19467" name="AutoShape 28"/>
          <p:cNvSpPr>
            <a:spLocks/>
          </p:cNvSpPr>
          <p:nvPr/>
        </p:nvSpPr>
        <p:spPr bwMode="auto">
          <a:xfrm>
            <a:off x="5321300" y="1154251"/>
            <a:ext cx="76200" cy="2971800"/>
          </a:xfrm>
          <a:prstGeom prst="leftBrace">
            <a:avLst>
              <a:gd name="adj1" fmla="val 325000"/>
              <a:gd name="adj2" fmla="val 50000"/>
            </a:avLst>
          </a:prstGeom>
          <a:noFill/>
          <a:ln w="28575">
            <a:solidFill>
              <a:schemeClr val="folHlink"/>
            </a:solidFill>
            <a:round/>
            <a:headEnd/>
            <a:tailEnd/>
          </a:ln>
        </p:spPr>
        <p:txBody>
          <a:bodyPr wrap="none" anchor="ctr">
            <a:prstTxWarp prst="textNoShape">
              <a:avLst/>
            </a:prstTxWarp>
          </a:bodyPr>
          <a:lstStyle/>
          <a:p>
            <a:pPr eaLnBrk="0" hangingPunct="0"/>
            <a:endParaRPr lang="en-US">
              <a:latin typeface="Comic Sans MS"/>
              <a:cs typeface="Comic Sans MS"/>
            </a:endParaRPr>
          </a:p>
        </p:txBody>
      </p:sp>
      <p:sp>
        <p:nvSpPr>
          <p:cNvPr id="19468" name="Line 29"/>
          <p:cNvSpPr>
            <a:spLocks noChangeShapeType="1"/>
          </p:cNvSpPr>
          <p:nvPr/>
        </p:nvSpPr>
        <p:spPr bwMode="auto">
          <a:xfrm>
            <a:off x="2959100" y="2678251"/>
            <a:ext cx="838200" cy="0"/>
          </a:xfrm>
          <a:prstGeom prst="line">
            <a:avLst/>
          </a:prstGeom>
          <a:noFill/>
          <a:ln w="38100">
            <a:solidFill>
              <a:schemeClr val="hlink"/>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69" name="Line 30"/>
          <p:cNvSpPr>
            <a:spLocks noChangeShapeType="1"/>
          </p:cNvSpPr>
          <p:nvPr/>
        </p:nvSpPr>
        <p:spPr bwMode="auto">
          <a:xfrm flipH="1">
            <a:off x="4330700" y="2678251"/>
            <a:ext cx="838200" cy="0"/>
          </a:xfrm>
          <a:prstGeom prst="line">
            <a:avLst/>
          </a:prstGeom>
          <a:noFill/>
          <a:ln w="38100">
            <a:solidFill>
              <a:schemeClr val="hlink"/>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70" name="Line 31"/>
          <p:cNvSpPr>
            <a:spLocks noChangeShapeType="1"/>
          </p:cNvSpPr>
          <p:nvPr/>
        </p:nvSpPr>
        <p:spPr bwMode="auto">
          <a:xfrm flipV="1">
            <a:off x="2159000" y="2525851"/>
            <a:ext cx="0" cy="304800"/>
          </a:xfrm>
          <a:prstGeom prst="line">
            <a:avLst/>
          </a:prstGeom>
          <a:noFill/>
          <a:ln w="28575">
            <a:solidFill>
              <a:srgbClr val="F7360F"/>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71" name="Line 32"/>
          <p:cNvSpPr>
            <a:spLocks noChangeShapeType="1"/>
          </p:cNvSpPr>
          <p:nvPr/>
        </p:nvSpPr>
        <p:spPr bwMode="auto">
          <a:xfrm flipV="1">
            <a:off x="2146300" y="3046551"/>
            <a:ext cx="0" cy="304800"/>
          </a:xfrm>
          <a:prstGeom prst="line">
            <a:avLst/>
          </a:prstGeom>
          <a:noFill/>
          <a:ln w="28575">
            <a:solidFill>
              <a:schemeClr val="bg1">
                <a:lumMod val="75000"/>
              </a:schemeClr>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72" name="Line 33"/>
          <p:cNvSpPr>
            <a:spLocks noChangeShapeType="1"/>
          </p:cNvSpPr>
          <p:nvPr/>
        </p:nvSpPr>
        <p:spPr bwMode="auto">
          <a:xfrm flipV="1">
            <a:off x="6235700" y="1382851"/>
            <a:ext cx="0" cy="304800"/>
          </a:xfrm>
          <a:prstGeom prst="line">
            <a:avLst/>
          </a:prstGeom>
          <a:noFill/>
          <a:ln w="28575">
            <a:solidFill>
              <a:srgbClr val="F7360F"/>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73" name="Line 34"/>
          <p:cNvSpPr>
            <a:spLocks noChangeShapeType="1"/>
          </p:cNvSpPr>
          <p:nvPr/>
        </p:nvSpPr>
        <p:spPr bwMode="auto">
          <a:xfrm flipV="1">
            <a:off x="6311900" y="3668851"/>
            <a:ext cx="0" cy="304800"/>
          </a:xfrm>
          <a:prstGeom prst="line">
            <a:avLst/>
          </a:prstGeom>
          <a:noFill/>
          <a:ln w="28575">
            <a:solidFill>
              <a:srgbClr val="F7360F"/>
            </a:solidFill>
            <a:round/>
            <a:headEnd/>
            <a:tailEnd type="triangle" w="med" len="med"/>
          </a:ln>
        </p:spPr>
        <p:txBody>
          <a:bodyPr wrap="none">
            <a:prstTxWarp prst="textNoShape">
              <a:avLst/>
            </a:prstTxWarp>
          </a:bodyPr>
          <a:lstStyle/>
          <a:p>
            <a:endParaRPr lang="en-US">
              <a:latin typeface="Comic Sans MS"/>
              <a:cs typeface="Comic Sans MS"/>
            </a:endParaRPr>
          </a:p>
        </p:txBody>
      </p:sp>
      <p:sp>
        <p:nvSpPr>
          <p:cNvPr id="19474" name="Text Box 35"/>
          <p:cNvSpPr txBox="1">
            <a:spLocks noChangeArrowheads="1"/>
          </p:cNvSpPr>
          <p:nvPr/>
        </p:nvSpPr>
        <p:spPr bwMode="auto">
          <a:xfrm>
            <a:off x="230188" y="724039"/>
            <a:ext cx="3737521" cy="830997"/>
          </a:xfrm>
          <a:prstGeom prst="rect">
            <a:avLst/>
          </a:prstGeom>
          <a:noFill/>
          <a:ln w="9525">
            <a:noFill/>
            <a:miter lim="800000"/>
            <a:headEnd/>
            <a:tailEnd/>
          </a:ln>
        </p:spPr>
        <p:txBody>
          <a:bodyPr wrap="none">
            <a:prstTxWarp prst="textNoShape">
              <a:avLst/>
            </a:prstTxWarp>
            <a:spAutoFit/>
          </a:bodyPr>
          <a:lstStyle/>
          <a:p>
            <a:pPr eaLnBrk="0" hangingPunct="0"/>
            <a:r>
              <a:rPr lang="en-US" sz="2800" b="1" dirty="0">
                <a:solidFill>
                  <a:srgbClr val="FF00FF"/>
                </a:solidFill>
                <a:latin typeface="Comic Sans MS"/>
                <a:cs typeface="Comic Sans MS"/>
              </a:rPr>
              <a:t>Electron </a:t>
            </a:r>
            <a:r>
              <a:rPr lang="en-US" sz="2800" b="1" dirty="0" smtClean="0">
                <a:solidFill>
                  <a:srgbClr val="FF00FF"/>
                </a:solidFill>
                <a:latin typeface="Comic Sans MS"/>
                <a:cs typeface="Comic Sans MS"/>
              </a:rPr>
              <a:t>accelerator</a:t>
            </a:r>
          </a:p>
          <a:p>
            <a:pPr eaLnBrk="0" hangingPunct="0"/>
            <a:endParaRPr lang="en-US" sz="800" dirty="0" smtClean="0">
              <a:solidFill>
                <a:srgbClr val="FF00FF"/>
              </a:solidFill>
              <a:latin typeface="Comic Sans MS"/>
              <a:cs typeface="Comic Sans MS"/>
            </a:endParaRPr>
          </a:p>
          <a:p>
            <a:pPr eaLnBrk="0" hangingPunct="0"/>
            <a:r>
              <a:rPr lang="en-US" sz="1200" dirty="0" smtClean="0">
                <a:solidFill>
                  <a:srgbClr val="FF00FF"/>
                </a:solidFill>
                <a:latin typeface="Comic Sans MS"/>
                <a:cs typeface="Comic Sans MS"/>
              </a:rPr>
              <a:t>to be build</a:t>
            </a:r>
            <a:endParaRPr lang="en-US" sz="1200" dirty="0">
              <a:solidFill>
                <a:srgbClr val="FF00FF"/>
              </a:solidFill>
              <a:latin typeface="Comic Sans MS"/>
              <a:cs typeface="Comic Sans MS"/>
            </a:endParaRPr>
          </a:p>
        </p:txBody>
      </p:sp>
      <p:sp>
        <p:nvSpPr>
          <p:cNvPr id="19475" name="Text Box 36"/>
          <p:cNvSpPr txBox="1">
            <a:spLocks noChangeArrowheads="1"/>
          </p:cNvSpPr>
          <p:nvPr/>
        </p:nvSpPr>
        <p:spPr bwMode="auto">
          <a:xfrm>
            <a:off x="6692900" y="536714"/>
            <a:ext cx="1485900" cy="830997"/>
          </a:xfrm>
          <a:prstGeom prst="rect">
            <a:avLst/>
          </a:prstGeom>
          <a:noFill/>
          <a:ln w="9525">
            <a:noFill/>
            <a:miter lim="800000"/>
            <a:headEnd/>
            <a:tailEnd/>
          </a:ln>
        </p:spPr>
        <p:txBody>
          <a:bodyPr wrap="square">
            <a:prstTxWarp prst="textNoShape">
              <a:avLst/>
            </a:prstTxWarp>
            <a:spAutoFit/>
          </a:bodyPr>
          <a:lstStyle/>
          <a:p>
            <a:pPr eaLnBrk="0" hangingPunct="0"/>
            <a:r>
              <a:rPr lang="en-US" sz="2800" b="1" dirty="0" smtClean="0">
                <a:solidFill>
                  <a:srgbClr val="FF00FF"/>
                </a:solidFill>
                <a:latin typeface="Comic Sans MS"/>
                <a:cs typeface="Comic Sans MS"/>
              </a:rPr>
              <a:t>RHIC</a:t>
            </a:r>
          </a:p>
          <a:p>
            <a:pPr eaLnBrk="0" hangingPunct="0"/>
            <a:endParaRPr lang="en-US" sz="800" b="1" dirty="0" smtClean="0">
              <a:solidFill>
                <a:srgbClr val="FF00FF"/>
              </a:solidFill>
              <a:latin typeface="Comic Sans MS"/>
              <a:cs typeface="Comic Sans MS"/>
            </a:endParaRPr>
          </a:p>
          <a:p>
            <a:pPr eaLnBrk="0" hangingPunct="0"/>
            <a:r>
              <a:rPr lang="en-US" sz="1200" dirty="0" smtClean="0">
                <a:solidFill>
                  <a:srgbClr val="FF00FF"/>
                </a:solidFill>
                <a:latin typeface="Comic Sans MS"/>
                <a:cs typeface="Comic Sans MS"/>
              </a:rPr>
              <a:t>Existing = $2B</a:t>
            </a:r>
            <a:endParaRPr lang="en-US" sz="1200" b="1" dirty="0">
              <a:solidFill>
                <a:srgbClr val="FF00FF"/>
              </a:solidFill>
              <a:latin typeface="Comic Sans MS"/>
              <a:cs typeface="Comic Sans MS"/>
            </a:endParaRPr>
          </a:p>
        </p:txBody>
      </p:sp>
      <p:sp>
        <p:nvSpPr>
          <p:cNvPr id="19476" name="AutoShape 37"/>
          <p:cNvSpPr>
            <a:spLocks noChangeArrowheads="1"/>
          </p:cNvSpPr>
          <p:nvPr/>
        </p:nvSpPr>
        <p:spPr bwMode="auto">
          <a:xfrm>
            <a:off x="3797300" y="2373451"/>
            <a:ext cx="533400" cy="609600"/>
          </a:xfrm>
          <a:prstGeom prst="irregularSeal1">
            <a:avLst/>
          </a:prstGeom>
          <a:solidFill>
            <a:schemeClr val="accent1"/>
          </a:solidFill>
          <a:ln w="9525">
            <a:solidFill>
              <a:schemeClr val="tx1"/>
            </a:solidFill>
            <a:miter lim="800000"/>
            <a:headEnd/>
            <a:tailEnd/>
          </a:ln>
        </p:spPr>
        <p:txBody>
          <a:bodyPr wrap="none" anchor="ctr">
            <a:prstTxWarp prst="textNoShape">
              <a:avLst/>
            </a:prstTxWarp>
          </a:bodyPr>
          <a:lstStyle/>
          <a:p>
            <a:pPr eaLnBrk="0" hangingPunct="0"/>
            <a:endParaRPr lang="en-US">
              <a:latin typeface="Comic Sans MS"/>
              <a:cs typeface="Comic Sans MS"/>
            </a:endParaRPr>
          </a:p>
        </p:txBody>
      </p:sp>
      <p:sp>
        <p:nvSpPr>
          <p:cNvPr id="19477" name="Text Box 38"/>
          <p:cNvSpPr txBox="1">
            <a:spLocks noChangeArrowheads="1"/>
          </p:cNvSpPr>
          <p:nvPr/>
        </p:nvSpPr>
        <p:spPr bwMode="auto">
          <a:xfrm>
            <a:off x="63500" y="3516451"/>
            <a:ext cx="3657600" cy="669414"/>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sz="1800" dirty="0">
                <a:solidFill>
                  <a:schemeClr val="tx1"/>
                </a:solidFill>
                <a:latin typeface="Comic Sans MS"/>
                <a:cs typeface="Comic Sans MS"/>
              </a:rPr>
              <a:t>70</a:t>
            </a:r>
            <a:r>
              <a:rPr lang="en-US" sz="1800" dirty="0" smtClean="0">
                <a:solidFill>
                  <a:schemeClr val="tx1"/>
                </a:solidFill>
                <a:latin typeface="Comic Sans MS"/>
                <a:cs typeface="Comic Sans MS"/>
              </a:rPr>
              <a:t>% </a:t>
            </a:r>
            <a:r>
              <a:rPr lang="en-US" sz="1800" dirty="0" err="1" smtClean="0">
                <a:solidFill>
                  <a:schemeClr val="tx1"/>
                </a:solidFill>
                <a:latin typeface="Comic Sans MS"/>
                <a:cs typeface="Comic Sans MS"/>
              </a:rPr>
              <a:t>e</a:t>
            </a:r>
            <a:r>
              <a:rPr lang="en-US" sz="1800" baseline="30000" dirty="0" smtClean="0">
                <a:solidFill>
                  <a:schemeClr val="tx1"/>
                </a:solidFill>
                <a:latin typeface="Comic Sans MS"/>
                <a:cs typeface="Comic Sans MS"/>
              </a:rPr>
              <a:t>-</a:t>
            </a:r>
            <a:r>
              <a:rPr lang="en-US" sz="1800" dirty="0" smtClean="0">
                <a:solidFill>
                  <a:schemeClr val="tx1"/>
                </a:solidFill>
                <a:latin typeface="Comic Sans MS"/>
                <a:cs typeface="Comic Sans MS"/>
              </a:rPr>
              <a:t> </a:t>
            </a:r>
            <a:r>
              <a:rPr lang="en-US" sz="1800" dirty="0">
                <a:solidFill>
                  <a:schemeClr val="tx1"/>
                </a:solidFill>
                <a:latin typeface="Comic Sans MS"/>
                <a:cs typeface="Comic Sans MS"/>
              </a:rPr>
              <a:t>beam polarization goal</a:t>
            </a:r>
            <a:endParaRPr lang="en-US" sz="1800" dirty="0" smtClean="0">
              <a:solidFill>
                <a:schemeClr val="tx1"/>
              </a:solidFill>
              <a:latin typeface="Comic Sans MS"/>
              <a:cs typeface="Comic Sans MS"/>
            </a:endParaRPr>
          </a:p>
          <a:p>
            <a:pPr eaLnBrk="0" hangingPunct="0">
              <a:lnSpc>
                <a:spcPct val="50000"/>
              </a:lnSpc>
              <a:spcBef>
                <a:spcPct val="50000"/>
              </a:spcBef>
            </a:pPr>
            <a:r>
              <a:rPr lang="en-US" sz="1800" dirty="0" smtClean="0">
                <a:solidFill>
                  <a:schemeClr val="tx1"/>
                </a:solidFill>
                <a:latin typeface="Comic Sans MS"/>
                <a:cs typeface="Comic Sans MS"/>
              </a:rPr>
              <a:t>polarized positrons?</a:t>
            </a:r>
            <a:endParaRPr lang="en-US" sz="1800" dirty="0">
              <a:solidFill>
                <a:schemeClr val="tx1"/>
              </a:solidFill>
              <a:latin typeface="Comic Sans MS"/>
              <a:cs typeface="Comic Sans MS"/>
            </a:endParaRPr>
          </a:p>
        </p:txBody>
      </p:sp>
      <p:sp>
        <p:nvSpPr>
          <p:cNvPr id="19478" name="Text Box 39"/>
          <p:cNvSpPr txBox="1">
            <a:spLocks noChangeArrowheads="1"/>
          </p:cNvSpPr>
          <p:nvPr/>
        </p:nvSpPr>
        <p:spPr bwMode="auto">
          <a:xfrm>
            <a:off x="406399" y="4438789"/>
            <a:ext cx="8331201" cy="707886"/>
          </a:xfrm>
          <a:prstGeom prst="rect">
            <a:avLst/>
          </a:prstGeom>
          <a:noFill/>
          <a:ln w="9525">
            <a:noFill/>
            <a:miter lim="800000"/>
            <a:headEnd/>
            <a:tailEnd/>
          </a:ln>
        </p:spPr>
        <p:txBody>
          <a:bodyPr wrap="square">
            <a:prstTxWarp prst="textNoShape">
              <a:avLst/>
            </a:prstTxWarp>
            <a:spAutoFit/>
          </a:bodyPr>
          <a:lstStyle/>
          <a:p>
            <a:pPr algn="ctr" eaLnBrk="0" hangingPunct="0"/>
            <a:r>
              <a:rPr lang="en-US" sz="2000" dirty="0">
                <a:solidFill>
                  <a:srgbClr val="0000FF"/>
                </a:solidFill>
                <a:latin typeface="Comic Sans MS"/>
                <a:cs typeface="Comic Sans MS"/>
              </a:rPr>
              <a:t>Center mass energy range:</a:t>
            </a:r>
            <a:r>
              <a:rPr lang="en-US" sz="2000" dirty="0" smtClean="0">
                <a:solidFill>
                  <a:srgbClr val="0000FF"/>
                </a:solidFill>
                <a:latin typeface="Comic Sans MS"/>
                <a:cs typeface="Comic Sans MS"/>
              </a:rPr>
              <a:t> √</a:t>
            </a:r>
            <a:r>
              <a:rPr lang="en-US" sz="2000" dirty="0" err="1" smtClean="0">
                <a:solidFill>
                  <a:srgbClr val="0000FF"/>
                </a:solidFill>
                <a:latin typeface="Comic Sans MS"/>
                <a:cs typeface="Comic Sans MS"/>
              </a:rPr>
              <a:t>s</a:t>
            </a:r>
            <a:r>
              <a:rPr lang="en-US" sz="2000" dirty="0" smtClean="0">
                <a:solidFill>
                  <a:srgbClr val="0000FF"/>
                </a:solidFill>
                <a:latin typeface="Comic Sans MS"/>
                <a:cs typeface="Comic Sans MS"/>
              </a:rPr>
              <a:t>=30-</a:t>
            </a:r>
            <a:r>
              <a:rPr lang="en-US" sz="2000" dirty="0">
                <a:solidFill>
                  <a:srgbClr val="0000FF"/>
                </a:solidFill>
                <a:latin typeface="Comic Sans MS"/>
                <a:cs typeface="Comic Sans MS"/>
              </a:rPr>
              <a:t>200</a:t>
            </a:r>
            <a:r>
              <a:rPr lang="en-US" sz="2000" dirty="0">
                <a:solidFill>
                  <a:srgbClr val="0000FF"/>
                </a:solidFill>
                <a:latin typeface="Comic Sans MS"/>
                <a:cs typeface="Comic Sans MS"/>
                <a:sym typeface="Monotype Sorts" pitchFamily="-110" charset="2"/>
              </a:rPr>
              <a:t> </a:t>
            </a:r>
            <a:r>
              <a:rPr lang="en-US" sz="2000" dirty="0" err="1" smtClean="0">
                <a:solidFill>
                  <a:srgbClr val="0000FF"/>
                </a:solidFill>
                <a:latin typeface="Comic Sans MS"/>
                <a:cs typeface="Comic Sans MS"/>
              </a:rPr>
              <a:t>GeV</a:t>
            </a:r>
            <a:r>
              <a:rPr lang="en-US" sz="2000" dirty="0" smtClean="0">
                <a:solidFill>
                  <a:srgbClr val="0000FF"/>
                </a:solidFill>
                <a:latin typeface="Comic Sans MS"/>
                <a:cs typeface="Comic Sans MS"/>
              </a:rPr>
              <a:t>; L~100-1000xHera</a:t>
            </a:r>
          </a:p>
          <a:p>
            <a:pPr algn="ctr" eaLnBrk="0" hangingPunct="0"/>
            <a:r>
              <a:rPr lang="en-US" sz="2000" dirty="0" smtClean="0">
                <a:solidFill>
                  <a:srgbClr val="0000FF"/>
                </a:solidFill>
                <a:latin typeface="Comic Sans MS"/>
                <a:cs typeface="Comic Sans MS"/>
              </a:rPr>
              <a:t>longitudinal and transverse polarization for p/He</a:t>
            </a:r>
            <a:r>
              <a:rPr lang="en-US" sz="2000" baseline="30000" dirty="0" smtClean="0">
                <a:solidFill>
                  <a:srgbClr val="0000FF"/>
                </a:solidFill>
                <a:latin typeface="Comic Sans MS"/>
                <a:cs typeface="Comic Sans MS"/>
              </a:rPr>
              <a:t>3</a:t>
            </a:r>
            <a:endParaRPr lang="en-US" sz="2000" dirty="0" smtClean="0">
              <a:solidFill>
                <a:srgbClr val="0000FF"/>
              </a:solidFill>
              <a:latin typeface="Comic Sans MS"/>
              <a:cs typeface="Comic Sans MS"/>
            </a:endParaRPr>
          </a:p>
        </p:txBody>
      </p:sp>
      <p:sp>
        <p:nvSpPr>
          <p:cNvPr id="19479" name="Oval 40"/>
          <p:cNvSpPr>
            <a:spLocks noChangeAspect="1" noChangeArrowheads="1"/>
          </p:cNvSpPr>
          <p:nvPr/>
        </p:nvSpPr>
        <p:spPr bwMode="auto">
          <a:xfrm>
            <a:off x="2324100" y="1979751"/>
            <a:ext cx="304800" cy="304800"/>
          </a:xfrm>
          <a:prstGeom prst="ellipse">
            <a:avLst/>
          </a:prstGeom>
          <a:solidFill>
            <a:srgbClr val="84AC84"/>
          </a:solidFill>
          <a:ln w="9525">
            <a:solidFill>
              <a:schemeClr val="tx1"/>
            </a:solidFill>
            <a:round/>
            <a:headEnd/>
            <a:tailEnd/>
          </a:ln>
        </p:spPr>
        <p:txBody>
          <a:bodyPr wrap="none" anchor="ctr">
            <a:prstTxWarp prst="textNoShape">
              <a:avLst/>
            </a:prstTxWarp>
          </a:bodyPr>
          <a:lstStyle/>
          <a:p>
            <a:pPr algn="ctr" eaLnBrk="0" hangingPunct="0"/>
            <a:r>
              <a:rPr lang="en-US" sz="1800" dirty="0" err="1">
                <a:solidFill>
                  <a:schemeClr val="tx1"/>
                </a:solidFill>
                <a:latin typeface="Comic Sans MS"/>
                <a:cs typeface="Comic Sans MS"/>
              </a:rPr>
              <a:t>e</a:t>
            </a:r>
            <a:r>
              <a:rPr lang="en-US" sz="1800" baseline="30000" dirty="0">
                <a:solidFill>
                  <a:schemeClr val="tx1"/>
                </a:solidFill>
                <a:latin typeface="Comic Sans MS"/>
                <a:cs typeface="Comic Sans MS"/>
              </a:rPr>
              <a:t>-</a:t>
            </a:r>
          </a:p>
        </p:txBody>
      </p:sp>
      <p:pic>
        <p:nvPicPr>
          <p:cNvPr id="42" name="Picture 23"/>
          <p:cNvPicPr>
            <a:picLocks noChangeAspect="1" noChangeArrowheads="1"/>
          </p:cNvPicPr>
          <p:nvPr/>
        </p:nvPicPr>
        <p:blipFill>
          <a:blip r:embed="rId3"/>
          <a:srcRect/>
          <a:stretch>
            <a:fillRect/>
          </a:stretch>
        </p:blipFill>
        <p:spPr bwMode="auto">
          <a:xfrm>
            <a:off x="5451193" y="599835"/>
            <a:ext cx="1053166" cy="523575"/>
          </a:xfrm>
          <a:prstGeom prst="rect">
            <a:avLst/>
          </a:prstGeom>
          <a:noFill/>
          <a:ln w="9525">
            <a:noFill/>
            <a:miter lim="800000"/>
            <a:headEnd/>
            <a:tailEnd/>
          </a:ln>
        </p:spPr>
      </p:pic>
      <p:sp>
        <p:nvSpPr>
          <p:cNvPr id="45" name="Date Placeholder 44"/>
          <p:cNvSpPr>
            <a:spLocks noGrp="1"/>
          </p:cNvSpPr>
          <p:nvPr>
            <p:ph type="dt" sz="half" idx="10"/>
          </p:nvPr>
        </p:nvSpPr>
        <p:spPr/>
        <p:txBody>
          <a:bodyPr/>
          <a:lstStyle/>
          <a:p>
            <a:r>
              <a:rPr lang="en-US" altLang="ja-JP" smtClean="0"/>
              <a:t>E.C. Aschenauer</a:t>
            </a:r>
            <a:endParaRPr lang="en-US" altLang="ja-JP"/>
          </a:p>
        </p:txBody>
      </p:sp>
      <p:sp>
        <p:nvSpPr>
          <p:cNvPr id="46" name="Footer Placeholder 45"/>
          <p:cNvSpPr>
            <a:spLocks noGrp="1"/>
          </p:cNvSpPr>
          <p:nvPr>
            <p:ph type="ftr" sz="quarter" idx="11"/>
          </p:nvPr>
        </p:nvSpPr>
        <p:spPr/>
        <p:txBody>
          <a:bodyPr/>
          <a:lstStyle/>
          <a:p>
            <a:r>
              <a:rPr lang="cs-CZ" altLang="ja-JP" smtClean="0"/>
              <a:t>DIS-2013, Marseille</a:t>
            </a:r>
            <a:endParaRPr lang="en-US" altLang="ja-JP" dirty="0"/>
          </a:p>
        </p:txBody>
      </p:sp>
      <p:sp>
        <p:nvSpPr>
          <p:cNvPr id="47" name="Slide Number Placeholder 46"/>
          <p:cNvSpPr>
            <a:spLocks noGrp="1"/>
          </p:cNvSpPr>
          <p:nvPr>
            <p:ph type="sldNum" sz="quarter" idx="12"/>
          </p:nvPr>
        </p:nvSpPr>
        <p:spPr/>
        <p:txBody>
          <a:bodyPr/>
          <a:lstStyle/>
          <a:p>
            <a:fld id="{1EC7F85B-340E-9941-AF39-030851572DD6}" type="slidenum">
              <a:rPr lang="en-US" altLang="ja-JP" smtClean="0"/>
              <a:pPr/>
              <a:t>4</a:t>
            </a:fld>
            <a:endParaRPr lang="en-US" altLang="ja-JP"/>
          </a:p>
        </p:txBody>
      </p:sp>
      <p:grpSp>
        <p:nvGrpSpPr>
          <p:cNvPr id="49" name="Group 203"/>
          <p:cNvGrpSpPr>
            <a:grpSpLocks/>
          </p:cNvGrpSpPr>
          <p:nvPr/>
        </p:nvGrpSpPr>
        <p:grpSpPr bwMode="auto">
          <a:xfrm flipH="1">
            <a:off x="633413" y="5095875"/>
            <a:ext cx="7888287" cy="1182688"/>
            <a:chOff x="263385" y="1120049"/>
            <a:chExt cx="8760615" cy="1373200"/>
          </a:xfrm>
        </p:grpSpPr>
        <p:sp>
          <p:nvSpPr>
            <p:cNvPr id="50" name="Oval 49"/>
            <p:cNvSpPr/>
            <p:nvPr/>
          </p:nvSpPr>
          <p:spPr>
            <a:xfrm>
              <a:off x="263385" y="1671173"/>
              <a:ext cx="410791" cy="14561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51" name="Oval 50"/>
            <p:cNvSpPr/>
            <p:nvPr/>
          </p:nvSpPr>
          <p:spPr>
            <a:xfrm>
              <a:off x="787011" y="1667486"/>
              <a:ext cx="410792" cy="14561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52" name="Oval 51"/>
            <p:cNvSpPr/>
            <p:nvPr/>
          </p:nvSpPr>
          <p:spPr>
            <a:xfrm>
              <a:off x="1360005" y="1673015"/>
              <a:ext cx="409029" cy="14561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53" name="Oval 52"/>
            <p:cNvSpPr/>
            <p:nvPr/>
          </p:nvSpPr>
          <p:spPr>
            <a:xfrm>
              <a:off x="1892447" y="1680388"/>
              <a:ext cx="410791" cy="14561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cxnSp>
          <p:nvCxnSpPr>
            <p:cNvPr id="54" name="Straight Arrow Connector 53"/>
            <p:cNvCxnSpPr/>
            <p:nvPr/>
          </p:nvCxnSpPr>
          <p:spPr>
            <a:xfrm>
              <a:off x="302172" y="1591913"/>
              <a:ext cx="322638" cy="184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p:nvPr/>
          </p:nvCxnSpPr>
          <p:spPr>
            <a:xfrm>
              <a:off x="1432289" y="1588227"/>
              <a:ext cx="322639" cy="184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p:nvPr/>
          </p:nvCxnSpPr>
          <p:spPr>
            <a:xfrm flipH="1">
              <a:off x="816984" y="1588227"/>
              <a:ext cx="320876" cy="184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7" name="Straight Arrow Connector 56"/>
            <p:cNvCxnSpPr/>
            <p:nvPr/>
          </p:nvCxnSpPr>
          <p:spPr>
            <a:xfrm flipH="1">
              <a:off x="1925944" y="1575325"/>
              <a:ext cx="322639" cy="184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8" name="Oval 57"/>
            <p:cNvSpPr/>
            <p:nvPr/>
          </p:nvSpPr>
          <p:spPr>
            <a:xfrm>
              <a:off x="4857904" y="1907105"/>
              <a:ext cx="410791" cy="145614"/>
            </a:xfrm>
            <a:prstGeom prst="ellipse">
              <a:avLst/>
            </a:prstGeom>
            <a:solidFill>
              <a:srgbClr val="1513D7"/>
            </a:solidFill>
            <a:ln>
              <a:solidFill>
                <a:srgbClr val="1513D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59" name="Oval 58"/>
            <p:cNvSpPr/>
            <p:nvPr/>
          </p:nvSpPr>
          <p:spPr>
            <a:xfrm>
              <a:off x="5381530" y="1903418"/>
              <a:ext cx="410792" cy="145614"/>
            </a:xfrm>
            <a:prstGeom prst="ellipse">
              <a:avLst/>
            </a:prstGeom>
            <a:solidFill>
              <a:srgbClr val="1513D7"/>
            </a:solidFill>
            <a:ln>
              <a:solidFill>
                <a:srgbClr val="1513D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60" name="Oval 59"/>
            <p:cNvSpPr/>
            <p:nvPr/>
          </p:nvSpPr>
          <p:spPr>
            <a:xfrm>
              <a:off x="7008830" y="1899732"/>
              <a:ext cx="410791" cy="145614"/>
            </a:xfrm>
            <a:prstGeom prst="ellipse">
              <a:avLst/>
            </a:prstGeom>
            <a:solidFill>
              <a:srgbClr val="1513D7"/>
            </a:solidFill>
            <a:ln>
              <a:solidFill>
                <a:srgbClr val="1513D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61" name="Oval 60"/>
            <p:cNvSpPr/>
            <p:nvPr/>
          </p:nvSpPr>
          <p:spPr>
            <a:xfrm>
              <a:off x="7543035" y="1905261"/>
              <a:ext cx="410792" cy="147458"/>
            </a:xfrm>
            <a:prstGeom prst="ellipse">
              <a:avLst/>
            </a:prstGeom>
            <a:solidFill>
              <a:srgbClr val="1513D7"/>
            </a:solidFill>
            <a:ln>
              <a:solidFill>
                <a:srgbClr val="1513D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cxnSp>
          <p:nvCxnSpPr>
            <p:cNvPr id="62" name="Straight Arrow Connector 61"/>
            <p:cNvCxnSpPr/>
            <p:nvPr/>
          </p:nvCxnSpPr>
          <p:spPr>
            <a:xfrm>
              <a:off x="7613557" y="1818630"/>
              <a:ext cx="322639" cy="1843"/>
            </a:xfrm>
            <a:prstGeom prst="straightConnector1">
              <a:avLst/>
            </a:prstGeom>
            <a:ln>
              <a:solidFill>
                <a:srgbClr val="1513D7"/>
              </a:solidFill>
              <a:tailEnd type="arrow"/>
            </a:ln>
          </p:spPr>
          <p:style>
            <a:lnRef idx="2">
              <a:schemeClr val="accent1"/>
            </a:lnRef>
            <a:fillRef idx="0">
              <a:schemeClr val="accent1"/>
            </a:fillRef>
            <a:effectRef idx="1">
              <a:schemeClr val="accent1"/>
            </a:effectRef>
            <a:fontRef idx="minor">
              <a:schemeClr val="tx1"/>
            </a:fontRef>
          </p:style>
        </p:cxnSp>
        <p:cxnSp>
          <p:nvCxnSpPr>
            <p:cNvPr id="63" name="Straight Arrow Connector 62"/>
            <p:cNvCxnSpPr/>
            <p:nvPr/>
          </p:nvCxnSpPr>
          <p:spPr>
            <a:xfrm>
              <a:off x="7081114" y="1814944"/>
              <a:ext cx="322639" cy="1843"/>
            </a:xfrm>
            <a:prstGeom prst="straightConnector1">
              <a:avLst/>
            </a:prstGeom>
            <a:ln>
              <a:solidFill>
                <a:srgbClr val="1513D7"/>
              </a:solidFill>
              <a:tailEnd type="arrow"/>
            </a:ln>
          </p:spPr>
          <p:style>
            <a:lnRef idx="2">
              <a:schemeClr val="accent1"/>
            </a:lnRef>
            <a:fillRef idx="0">
              <a:schemeClr val="accent1"/>
            </a:fillRef>
            <a:effectRef idx="1">
              <a:schemeClr val="accent1"/>
            </a:effectRef>
            <a:fontRef idx="minor">
              <a:schemeClr val="tx1"/>
            </a:fontRef>
          </p:style>
        </p:cxnSp>
        <p:cxnSp>
          <p:nvCxnSpPr>
            <p:cNvPr id="64" name="Straight Arrow Connector 63"/>
            <p:cNvCxnSpPr/>
            <p:nvPr/>
          </p:nvCxnSpPr>
          <p:spPr>
            <a:xfrm flipH="1">
              <a:off x="4845562" y="1814944"/>
              <a:ext cx="320876" cy="1843"/>
            </a:xfrm>
            <a:prstGeom prst="straightConnector1">
              <a:avLst/>
            </a:prstGeom>
            <a:ln>
              <a:solidFill>
                <a:srgbClr val="1513D7"/>
              </a:solidFill>
              <a:tailEnd type="arrow"/>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p:nvPr/>
          </p:nvCxnSpPr>
          <p:spPr>
            <a:xfrm flipH="1">
              <a:off x="5416791" y="1820473"/>
              <a:ext cx="322639" cy="1844"/>
            </a:xfrm>
            <a:prstGeom prst="straightConnector1">
              <a:avLst/>
            </a:prstGeom>
            <a:ln>
              <a:solidFill>
                <a:srgbClr val="1513D7"/>
              </a:solidFill>
              <a:tailEnd type="arrow"/>
            </a:ln>
          </p:spPr>
          <p:style>
            <a:lnRef idx="2">
              <a:schemeClr val="accent1"/>
            </a:lnRef>
            <a:fillRef idx="0">
              <a:schemeClr val="accent1"/>
            </a:fillRef>
            <a:effectRef idx="1">
              <a:schemeClr val="accent1"/>
            </a:effectRef>
            <a:fontRef idx="minor">
              <a:schemeClr val="tx1"/>
            </a:fontRef>
          </p:style>
        </p:cxnSp>
        <p:sp>
          <p:nvSpPr>
            <p:cNvPr id="66" name="Oval 65"/>
            <p:cNvSpPr/>
            <p:nvPr/>
          </p:nvSpPr>
          <p:spPr>
            <a:xfrm>
              <a:off x="5949234" y="1921851"/>
              <a:ext cx="409029" cy="147458"/>
            </a:xfrm>
            <a:prstGeom prst="ellipse">
              <a:avLst/>
            </a:prstGeom>
            <a:solidFill>
              <a:srgbClr val="1513D7"/>
            </a:solidFill>
            <a:ln>
              <a:solidFill>
                <a:srgbClr val="1513D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67" name="Oval 66"/>
            <p:cNvSpPr/>
            <p:nvPr/>
          </p:nvSpPr>
          <p:spPr>
            <a:xfrm>
              <a:off x="6472861" y="1918164"/>
              <a:ext cx="409029" cy="147458"/>
            </a:xfrm>
            <a:prstGeom prst="ellipse">
              <a:avLst/>
            </a:prstGeom>
            <a:solidFill>
              <a:srgbClr val="1513D7"/>
            </a:solidFill>
            <a:ln>
              <a:solidFill>
                <a:srgbClr val="1513D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cxnSp>
          <p:nvCxnSpPr>
            <p:cNvPr id="68" name="Straight Arrow Connector 67"/>
            <p:cNvCxnSpPr/>
            <p:nvPr/>
          </p:nvCxnSpPr>
          <p:spPr>
            <a:xfrm flipH="1">
              <a:off x="5935129" y="1831532"/>
              <a:ext cx="322639" cy="0"/>
            </a:xfrm>
            <a:prstGeom prst="straightConnector1">
              <a:avLst/>
            </a:prstGeom>
            <a:ln>
              <a:solidFill>
                <a:srgbClr val="1513D7"/>
              </a:solidFill>
              <a:tailEnd type="arrow"/>
            </a:ln>
          </p:spPr>
          <p:style>
            <a:lnRef idx="2">
              <a:schemeClr val="accent1"/>
            </a:lnRef>
            <a:fillRef idx="0">
              <a:schemeClr val="accent1"/>
            </a:fillRef>
            <a:effectRef idx="1">
              <a:schemeClr val="accent1"/>
            </a:effectRef>
            <a:fontRef idx="minor">
              <a:schemeClr val="tx1"/>
            </a:fontRef>
          </p:style>
        </p:cxnSp>
        <p:cxnSp>
          <p:nvCxnSpPr>
            <p:cNvPr id="69" name="Straight Arrow Connector 68"/>
            <p:cNvCxnSpPr/>
            <p:nvPr/>
          </p:nvCxnSpPr>
          <p:spPr>
            <a:xfrm flipH="1">
              <a:off x="6508122" y="1837062"/>
              <a:ext cx="320876" cy="1843"/>
            </a:xfrm>
            <a:prstGeom prst="straightConnector1">
              <a:avLst/>
            </a:prstGeom>
            <a:ln>
              <a:solidFill>
                <a:srgbClr val="1513D7"/>
              </a:solidFill>
              <a:tailEnd type="arrow"/>
            </a:ln>
          </p:spPr>
          <p:style>
            <a:lnRef idx="2">
              <a:schemeClr val="accent1"/>
            </a:lnRef>
            <a:fillRef idx="0">
              <a:schemeClr val="accent1"/>
            </a:fillRef>
            <a:effectRef idx="1">
              <a:schemeClr val="accent1"/>
            </a:effectRef>
            <a:fontRef idx="minor">
              <a:schemeClr val="tx1"/>
            </a:fontRef>
          </p:style>
        </p:cxnSp>
        <p:sp>
          <p:nvSpPr>
            <p:cNvPr id="70" name="Oval 69"/>
            <p:cNvSpPr/>
            <p:nvPr/>
          </p:nvSpPr>
          <p:spPr>
            <a:xfrm>
              <a:off x="8080767" y="1914478"/>
              <a:ext cx="409029" cy="147458"/>
            </a:xfrm>
            <a:prstGeom prst="ellipse">
              <a:avLst/>
            </a:prstGeom>
            <a:solidFill>
              <a:srgbClr val="1513D7"/>
            </a:solidFill>
            <a:ln>
              <a:solidFill>
                <a:srgbClr val="1513D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71" name="Oval 70"/>
            <p:cNvSpPr/>
            <p:nvPr/>
          </p:nvSpPr>
          <p:spPr>
            <a:xfrm>
              <a:off x="8613209" y="1921851"/>
              <a:ext cx="410791" cy="145614"/>
            </a:xfrm>
            <a:prstGeom prst="ellipse">
              <a:avLst/>
            </a:prstGeom>
            <a:solidFill>
              <a:srgbClr val="1513D7"/>
            </a:solidFill>
            <a:ln>
              <a:solidFill>
                <a:srgbClr val="1513D7"/>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cxnSp>
          <p:nvCxnSpPr>
            <p:cNvPr id="72" name="Straight Arrow Connector 71"/>
            <p:cNvCxnSpPr/>
            <p:nvPr/>
          </p:nvCxnSpPr>
          <p:spPr>
            <a:xfrm>
              <a:off x="8683731" y="1835219"/>
              <a:ext cx="322638" cy="1844"/>
            </a:xfrm>
            <a:prstGeom prst="straightConnector1">
              <a:avLst/>
            </a:prstGeom>
            <a:ln>
              <a:solidFill>
                <a:srgbClr val="1513D7"/>
              </a:solidFill>
              <a:tailEnd type="arrow"/>
            </a:ln>
          </p:spPr>
          <p:style>
            <a:lnRef idx="2">
              <a:schemeClr val="accent1"/>
            </a:lnRef>
            <a:fillRef idx="0">
              <a:schemeClr val="accent1"/>
            </a:fillRef>
            <a:effectRef idx="1">
              <a:schemeClr val="accent1"/>
            </a:effectRef>
            <a:fontRef idx="minor">
              <a:schemeClr val="tx1"/>
            </a:fontRef>
          </p:style>
        </p:cxnSp>
        <p:cxnSp>
          <p:nvCxnSpPr>
            <p:cNvPr id="73" name="Straight Arrow Connector 72"/>
            <p:cNvCxnSpPr/>
            <p:nvPr/>
          </p:nvCxnSpPr>
          <p:spPr>
            <a:xfrm>
              <a:off x="8153051" y="1831532"/>
              <a:ext cx="322639" cy="0"/>
            </a:xfrm>
            <a:prstGeom prst="straightConnector1">
              <a:avLst/>
            </a:prstGeom>
            <a:ln>
              <a:solidFill>
                <a:srgbClr val="1513D7"/>
              </a:solidFill>
              <a:tailEnd type="arrow"/>
            </a:ln>
          </p:spPr>
          <p:style>
            <a:lnRef idx="2">
              <a:schemeClr val="accent1"/>
            </a:lnRef>
            <a:fillRef idx="0">
              <a:schemeClr val="accent1"/>
            </a:fillRef>
            <a:effectRef idx="1">
              <a:schemeClr val="accent1"/>
            </a:effectRef>
            <a:fontRef idx="minor">
              <a:schemeClr val="tx1"/>
            </a:fontRef>
          </p:style>
        </p:cxnSp>
        <p:sp>
          <p:nvSpPr>
            <p:cNvPr id="74" name="Oval 73"/>
            <p:cNvSpPr/>
            <p:nvPr/>
          </p:nvSpPr>
          <p:spPr>
            <a:xfrm>
              <a:off x="2391391" y="1663800"/>
              <a:ext cx="410792" cy="14561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75" name="Oval 74"/>
            <p:cNvSpPr/>
            <p:nvPr/>
          </p:nvSpPr>
          <p:spPr>
            <a:xfrm>
              <a:off x="2915018" y="1660113"/>
              <a:ext cx="410791" cy="14561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76" name="Oval 75"/>
            <p:cNvSpPr/>
            <p:nvPr/>
          </p:nvSpPr>
          <p:spPr>
            <a:xfrm>
              <a:off x="3488010" y="1665642"/>
              <a:ext cx="410792" cy="14561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77" name="Oval 76"/>
            <p:cNvSpPr/>
            <p:nvPr/>
          </p:nvSpPr>
          <p:spPr>
            <a:xfrm>
              <a:off x="4020453" y="1671173"/>
              <a:ext cx="410792" cy="14745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cxnSp>
          <p:nvCxnSpPr>
            <p:cNvPr id="78" name="Straight Arrow Connector 77"/>
            <p:cNvCxnSpPr/>
            <p:nvPr/>
          </p:nvCxnSpPr>
          <p:spPr>
            <a:xfrm>
              <a:off x="2430178" y="1584541"/>
              <a:ext cx="322639" cy="184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79" name="Straight Arrow Connector 78"/>
            <p:cNvCxnSpPr/>
            <p:nvPr/>
          </p:nvCxnSpPr>
          <p:spPr>
            <a:xfrm>
              <a:off x="3560296" y="1580854"/>
              <a:ext cx="322638" cy="184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0" name="Straight Arrow Connector 79"/>
            <p:cNvCxnSpPr/>
            <p:nvPr/>
          </p:nvCxnSpPr>
          <p:spPr>
            <a:xfrm flipH="1">
              <a:off x="2944990" y="1580854"/>
              <a:ext cx="322639" cy="184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1" name="Straight Arrow Connector 80"/>
            <p:cNvCxnSpPr/>
            <p:nvPr/>
          </p:nvCxnSpPr>
          <p:spPr>
            <a:xfrm flipH="1">
              <a:off x="4053951" y="1567952"/>
              <a:ext cx="322638" cy="184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2" name="TextBox 236"/>
            <p:cNvSpPr txBox="1">
              <a:spLocks noChangeArrowheads="1"/>
            </p:cNvSpPr>
            <p:nvPr/>
          </p:nvSpPr>
          <p:spPr bwMode="auto">
            <a:xfrm>
              <a:off x="1520044" y="1120049"/>
              <a:ext cx="1447570" cy="42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FF0000"/>
                  </a:solidFill>
                  <a:latin typeface="Comic Sans MS" charset="0"/>
                  <a:cs typeface="Comic Sans MS" charset="0"/>
                </a:rPr>
                <a:t>protons</a:t>
              </a:r>
            </a:p>
          </p:txBody>
        </p:sp>
        <p:sp>
          <p:nvSpPr>
            <p:cNvPr id="83" name="TextBox 237"/>
            <p:cNvSpPr txBox="1">
              <a:spLocks noChangeArrowheads="1"/>
            </p:cNvSpPr>
            <p:nvPr/>
          </p:nvSpPr>
          <p:spPr bwMode="auto">
            <a:xfrm>
              <a:off x="5792557" y="1312459"/>
              <a:ext cx="1750441" cy="42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solidFill>
                    <a:srgbClr val="3366FF"/>
                  </a:solidFill>
                  <a:latin typeface="Comic Sans MS" charset="0"/>
                  <a:cs typeface="Comic Sans MS" charset="0"/>
                </a:rPr>
                <a:t>electrons</a:t>
              </a:r>
            </a:p>
          </p:txBody>
        </p:sp>
        <p:sp>
          <p:nvSpPr>
            <p:cNvPr id="84" name="Oval 83"/>
            <p:cNvSpPr/>
            <p:nvPr/>
          </p:nvSpPr>
          <p:spPr>
            <a:xfrm>
              <a:off x="316277" y="2084054"/>
              <a:ext cx="409029" cy="145614"/>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85" name="Oval 84"/>
            <p:cNvSpPr/>
            <p:nvPr/>
          </p:nvSpPr>
          <p:spPr>
            <a:xfrm>
              <a:off x="839903" y="2078524"/>
              <a:ext cx="409029" cy="14745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86" name="Oval 85"/>
            <p:cNvSpPr/>
            <p:nvPr/>
          </p:nvSpPr>
          <p:spPr>
            <a:xfrm>
              <a:off x="1411133" y="2085897"/>
              <a:ext cx="410792" cy="14561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87" name="Oval 86"/>
            <p:cNvSpPr/>
            <p:nvPr/>
          </p:nvSpPr>
          <p:spPr>
            <a:xfrm>
              <a:off x="1945339" y="2091427"/>
              <a:ext cx="410791" cy="14745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cxnSp>
          <p:nvCxnSpPr>
            <p:cNvPr id="88" name="Straight Arrow Connector 87"/>
            <p:cNvCxnSpPr/>
            <p:nvPr/>
          </p:nvCxnSpPr>
          <p:spPr>
            <a:xfrm rot="16200000">
              <a:off x="355101" y="2004835"/>
              <a:ext cx="322563" cy="176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89" name="Straight Arrow Connector 88"/>
            <p:cNvCxnSpPr/>
            <p:nvPr/>
          </p:nvCxnSpPr>
          <p:spPr>
            <a:xfrm rot="16200000" flipH="1">
              <a:off x="889306" y="2331086"/>
              <a:ext cx="322564" cy="17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0" name="Oval 89"/>
            <p:cNvSpPr/>
            <p:nvPr/>
          </p:nvSpPr>
          <p:spPr>
            <a:xfrm>
              <a:off x="2444282" y="2074837"/>
              <a:ext cx="410792" cy="14745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91" name="Oval 90"/>
            <p:cNvSpPr/>
            <p:nvPr/>
          </p:nvSpPr>
          <p:spPr>
            <a:xfrm>
              <a:off x="2967910" y="2071151"/>
              <a:ext cx="410791" cy="14745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92" name="Oval 91"/>
            <p:cNvSpPr/>
            <p:nvPr/>
          </p:nvSpPr>
          <p:spPr>
            <a:xfrm>
              <a:off x="3540902" y="2078524"/>
              <a:ext cx="409029" cy="145615"/>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sp>
          <p:nvSpPr>
            <p:cNvPr id="93" name="Oval 92"/>
            <p:cNvSpPr/>
            <p:nvPr/>
          </p:nvSpPr>
          <p:spPr>
            <a:xfrm>
              <a:off x="4073344" y="2084054"/>
              <a:ext cx="410792" cy="147458"/>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latin typeface="Comic Sans MS"/>
                <a:cs typeface="Comic Sans MS"/>
              </a:endParaRPr>
            </a:p>
          </p:txBody>
        </p:sp>
        <p:cxnSp>
          <p:nvCxnSpPr>
            <p:cNvPr id="94" name="Straight Arrow Connector 93"/>
            <p:cNvCxnSpPr/>
            <p:nvPr/>
          </p:nvCxnSpPr>
          <p:spPr>
            <a:xfrm rot="16200000">
              <a:off x="1446431" y="1977187"/>
              <a:ext cx="322564" cy="17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5" name="Straight Arrow Connector 94"/>
            <p:cNvCxnSpPr/>
            <p:nvPr/>
          </p:nvCxnSpPr>
          <p:spPr>
            <a:xfrm rot="16200000">
              <a:off x="2469003" y="1999306"/>
              <a:ext cx="322564" cy="176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6" name="Straight Arrow Connector 95"/>
            <p:cNvCxnSpPr/>
            <p:nvPr/>
          </p:nvCxnSpPr>
          <p:spPr>
            <a:xfrm rot="16200000">
              <a:off x="3560334" y="2010365"/>
              <a:ext cx="322564" cy="176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7" name="Straight Arrow Connector 96"/>
            <p:cNvCxnSpPr/>
            <p:nvPr/>
          </p:nvCxnSpPr>
          <p:spPr>
            <a:xfrm rot="16200000" flipH="1">
              <a:off x="2002716" y="2313575"/>
              <a:ext cx="320720" cy="176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p:nvPr/>
          </p:nvCxnSpPr>
          <p:spPr>
            <a:xfrm rot="16200000" flipH="1">
              <a:off x="3011143" y="2274827"/>
              <a:ext cx="322563"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99" name="Straight Arrow Connector 98"/>
            <p:cNvCxnSpPr/>
            <p:nvPr/>
          </p:nvCxnSpPr>
          <p:spPr>
            <a:xfrm rot="16200000" flipH="1">
              <a:off x="4110407" y="2283162"/>
              <a:ext cx="322564" cy="176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37460299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Scattered Lepton Kinematics </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40</a:t>
            </a:fld>
            <a:endParaRPr lang="en-US" altLang="ja-JP"/>
          </a:p>
        </p:txBody>
      </p:sp>
      <p:pic>
        <p:nvPicPr>
          <p:cNvPr id="6" name="Picture 5" descr="lepton-PvsRapidity.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700" y="1219200"/>
            <a:ext cx="7086600" cy="4737100"/>
          </a:xfrm>
          <a:prstGeom prst="rect">
            <a:avLst/>
          </a:prstGeom>
        </p:spPr>
      </p:pic>
      <p:sp>
        <p:nvSpPr>
          <p:cNvPr id="7" name="TextBox 6"/>
          <p:cNvSpPr txBox="1"/>
          <p:nvPr/>
        </p:nvSpPr>
        <p:spPr>
          <a:xfrm>
            <a:off x="114300" y="800100"/>
            <a:ext cx="4330144" cy="369332"/>
          </a:xfrm>
          <a:prstGeom prst="rect">
            <a:avLst/>
          </a:prstGeom>
          <a:solidFill>
            <a:srgbClr val="FFFAD8"/>
          </a:solidFill>
          <a:ln>
            <a:solidFill>
              <a:srgbClr val="FFFF00"/>
            </a:solidFill>
          </a:ln>
          <a:effectLst>
            <a:glow rad="101600">
              <a:srgbClr val="FFFAD8">
                <a:alpha val="75000"/>
              </a:srgbClr>
            </a:glow>
          </a:effectLst>
          <a:scene3d>
            <a:camera prst="orthographicFront"/>
            <a:lightRig rig="threePt" dir="t"/>
          </a:scene3d>
          <a:sp3d>
            <a:bevelT w="114300" prst="artDeco"/>
            <a:bevelB w="114300" prst="artDeco"/>
          </a:sp3d>
        </p:spPr>
        <p:txBody>
          <a:bodyPr wrap="none" rtlCol="0">
            <a:spAutoFit/>
          </a:bodyPr>
          <a:lstStyle/>
          <a:p>
            <a:r>
              <a:rPr lang="en-US" dirty="0" smtClean="0"/>
              <a:t>CUTS: Q</a:t>
            </a:r>
            <a:r>
              <a:rPr lang="en-US" baseline="30000" dirty="0" smtClean="0"/>
              <a:t>2</a:t>
            </a:r>
            <a:r>
              <a:rPr lang="en-US" dirty="0" smtClean="0"/>
              <a:t>&gt;0.1GeV</a:t>
            </a:r>
            <a:r>
              <a:rPr lang="en-US" baseline="30000" dirty="0" smtClean="0"/>
              <a:t>2</a:t>
            </a:r>
            <a:r>
              <a:rPr lang="en-US" dirty="0" smtClean="0"/>
              <a:t> &amp;&amp; 0.01&lt;y&lt;0.95</a:t>
            </a:r>
            <a:endParaRPr lang="en-US" dirty="0"/>
          </a:p>
        </p:txBody>
      </p:sp>
      <p:sp>
        <p:nvSpPr>
          <p:cNvPr id="8" name="TextBox 7"/>
          <p:cNvSpPr txBox="1"/>
          <p:nvPr/>
        </p:nvSpPr>
        <p:spPr>
          <a:xfrm>
            <a:off x="5689600" y="4914900"/>
            <a:ext cx="2619903" cy="1200329"/>
          </a:xfrm>
          <a:prstGeom prst="rect">
            <a:avLst/>
          </a:prstGeom>
          <a:noFill/>
        </p:spPr>
        <p:txBody>
          <a:bodyPr wrap="none" rtlCol="0">
            <a:spAutoFit/>
          </a:bodyPr>
          <a:lstStyle/>
          <a:p>
            <a:r>
              <a:rPr lang="en-US" dirty="0" smtClean="0">
                <a:solidFill>
                  <a:srgbClr val="0000FF"/>
                </a:solidFill>
              </a:rPr>
              <a:t>higher √s:</a:t>
            </a:r>
          </a:p>
          <a:p>
            <a:r>
              <a:rPr lang="en-US" dirty="0" smtClean="0"/>
              <a:t>scattered lepton has </a:t>
            </a:r>
          </a:p>
          <a:p>
            <a:r>
              <a:rPr lang="en-US" dirty="0" smtClean="0"/>
              <a:t>small scattering angle</a:t>
            </a:r>
          </a:p>
          <a:p>
            <a:r>
              <a:rPr lang="en-US" dirty="0" smtClean="0">
                <a:sym typeface="Wingdings"/>
              </a:rPr>
              <a:t> negative </a:t>
            </a:r>
            <a:r>
              <a:rPr lang="en-US" dirty="0" err="1" smtClean="0">
                <a:sym typeface="Wingdings"/>
              </a:rPr>
              <a:t>rapidities</a:t>
            </a:r>
            <a:endParaRPr lang="en-US" dirty="0"/>
          </a:p>
        </p:txBody>
      </p:sp>
    </p:spTree>
    <p:extLst>
      <p:ext uri="{BB962C8B-B14F-4D97-AF65-F5344CB8AC3E}">
        <p14:creationId xmlns:p14="http://schemas.microsoft.com/office/powerpoint/2010/main" val="12911388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Schedule To Realize </a:t>
            </a:r>
            <a:r>
              <a:rPr lang="en-US" cap="none" dirty="0" err="1" smtClean="0"/>
              <a:t>e</a:t>
            </a:r>
            <a:r>
              <a:rPr lang="en-US" dirty="0" err="1" smtClean="0"/>
              <a:t>RHIC</a:t>
            </a:r>
            <a:endParaRPr lang="en-US" dirty="0"/>
          </a:p>
        </p:txBody>
      </p:sp>
      <p:sp>
        <p:nvSpPr>
          <p:cNvPr id="3" name="Date Placeholder 2"/>
          <p:cNvSpPr>
            <a:spLocks noGrp="1"/>
          </p:cNvSpPr>
          <p:nvPr>
            <p:ph type="dt" sz="half" idx="10"/>
          </p:nvPr>
        </p:nvSpPr>
        <p:spPr/>
        <p:txBody>
          <a:bodyPr/>
          <a:lstStyle/>
          <a:p>
            <a:r>
              <a:rPr lang="en-US" smtClean="0"/>
              <a:t>E.C. Aschenauer</a:t>
            </a:r>
            <a:endParaRPr lang="en-US"/>
          </a:p>
        </p:txBody>
      </p:sp>
      <p:sp>
        <p:nvSpPr>
          <p:cNvPr id="4" name="Footer Placeholder 3"/>
          <p:cNvSpPr>
            <a:spLocks noGrp="1"/>
          </p:cNvSpPr>
          <p:nvPr>
            <p:ph type="ftr" sz="quarter" idx="11"/>
          </p:nvPr>
        </p:nvSpPr>
        <p:spPr/>
        <p:txBody>
          <a:bodyPr/>
          <a:lstStyle/>
          <a:p>
            <a:r>
              <a:rPr lang="cs-CZ" smtClean="0"/>
              <a:t>DIS-2013, Marseille</a:t>
            </a:r>
            <a:endParaRPr lang="en-US"/>
          </a:p>
        </p:txBody>
      </p:sp>
      <p:sp>
        <p:nvSpPr>
          <p:cNvPr id="5" name="Slide Number Placeholder 4"/>
          <p:cNvSpPr>
            <a:spLocks noGrp="1"/>
          </p:cNvSpPr>
          <p:nvPr>
            <p:ph type="sldNum" sz="quarter" idx="12"/>
          </p:nvPr>
        </p:nvSpPr>
        <p:spPr/>
        <p:txBody>
          <a:bodyPr/>
          <a:lstStyle/>
          <a:p>
            <a:fld id="{E7C2DFF1-6A7E-5841-980E-96BA788216E4}" type="slidenum">
              <a:rPr lang="en-US" smtClean="0"/>
              <a:pPr/>
              <a:t>41</a:t>
            </a:fld>
            <a:endParaRPr lang="en-US"/>
          </a:p>
        </p:txBody>
      </p:sp>
      <p:pic>
        <p:nvPicPr>
          <p:cNvPr id="6" name="Picture 5"/>
          <p:cNvPicPr>
            <a:picLocks noChangeAspect="1"/>
          </p:cNvPicPr>
          <p:nvPr/>
        </p:nvPicPr>
        <p:blipFill>
          <a:blip r:embed="rId2"/>
          <a:stretch>
            <a:fillRect/>
          </a:stretch>
        </p:blipFill>
        <p:spPr>
          <a:xfrm>
            <a:off x="0" y="825500"/>
            <a:ext cx="9144000" cy="5200073"/>
          </a:xfrm>
          <a:prstGeom prst="rect">
            <a:avLst/>
          </a:prstGeom>
        </p:spPr>
      </p:pic>
    </p:spTree>
    <p:extLst>
      <p:ext uri="{BB962C8B-B14F-4D97-AF65-F5344CB8AC3E}">
        <p14:creationId xmlns:p14="http://schemas.microsoft.com/office/powerpoint/2010/main" val="30241282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Backgrounds at IR</a:t>
            </a:r>
            <a:endParaRPr lang="en-US" dirty="0"/>
          </a:p>
        </p:txBody>
      </p:sp>
      <p:sp>
        <p:nvSpPr>
          <p:cNvPr id="6" name="Content Placeholder 5"/>
          <p:cNvSpPr>
            <a:spLocks noGrp="1"/>
          </p:cNvSpPr>
          <p:nvPr>
            <p:ph idx="1"/>
          </p:nvPr>
        </p:nvSpPr>
        <p:spPr>
          <a:xfrm>
            <a:off x="0" y="761999"/>
            <a:ext cx="9144000" cy="5672667"/>
          </a:xfrm>
        </p:spPr>
        <p:txBody>
          <a:bodyPr/>
          <a:lstStyle/>
          <a:p>
            <a:r>
              <a:rPr lang="en-US" dirty="0" smtClean="0"/>
              <a:t>Large amplitude protons/ions scattered on the collimator and ring apertures in RHIC</a:t>
            </a:r>
          </a:p>
          <a:p>
            <a:pPr lvl="1"/>
            <a:r>
              <a:rPr lang="en-US" dirty="0" smtClean="0"/>
              <a:t>Should be essentially eliminated by cooling. Only particles from the IR triplet remain – solution is a large aperture final focusing quadrupoles for hadrons</a:t>
            </a:r>
          </a:p>
          <a:p>
            <a:r>
              <a:rPr lang="en-US" dirty="0" smtClean="0"/>
              <a:t>Hard-X-rays and </a:t>
            </a:r>
            <a:r>
              <a:rPr lang="en-US" dirty="0" err="1" smtClean="0"/>
              <a:t>γ</a:t>
            </a:r>
            <a:r>
              <a:rPr lang="en-US" dirty="0" smtClean="0"/>
              <a:t>-rays from Synchrotron Radiation in IR</a:t>
            </a:r>
          </a:p>
          <a:p>
            <a:pPr lvl="1"/>
            <a:r>
              <a:rPr lang="en-US" dirty="0" smtClean="0"/>
              <a:t>Using crab-crossing</a:t>
            </a:r>
          </a:p>
          <a:p>
            <a:pPr lvl="1"/>
            <a:r>
              <a:rPr lang="en-US" dirty="0" smtClean="0"/>
              <a:t>Smooth curving electrons into IR</a:t>
            </a:r>
          </a:p>
          <a:p>
            <a:pPr lvl="1"/>
            <a:r>
              <a:rPr lang="en-US" dirty="0" smtClean="0"/>
              <a:t>Keep control of the SR from final triplet</a:t>
            </a:r>
          </a:p>
          <a:p>
            <a:r>
              <a:rPr lang="en-US" dirty="0" smtClean="0"/>
              <a:t>Neutrons</a:t>
            </a:r>
          </a:p>
          <a:p>
            <a:pPr lvl="1"/>
            <a:r>
              <a:rPr lang="en-US" dirty="0" smtClean="0"/>
              <a:t>From synchrotron radiation (negligible)</a:t>
            </a:r>
          </a:p>
          <a:p>
            <a:pPr lvl="1"/>
            <a:r>
              <a:rPr lang="en-US" dirty="0" smtClean="0"/>
              <a:t>From bremsstrahlung</a:t>
            </a:r>
          </a:p>
          <a:p>
            <a:pPr lvl="1"/>
            <a:r>
              <a:rPr lang="en-US" dirty="0" smtClean="0"/>
              <a:t>From debris of hadron beam scattering on residual gas</a:t>
            </a:r>
          </a:p>
          <a:p>
            <a:r>
              <a:rPr lang="en-US" dirty="0" smtClean="0"/>
              <a:t>Scattered electrons</a:t>
            </a:r>
          </a:p>
          <a:p>
            <a:r>
              <a:rPr lang="en-US" dirty="0" smtClean="0"/>
              <a:t>Bremsstrahlung </a:t>
            </a:r>
          </a:p>
          <a:p>
            <a:endParaRPr lang="en-US" dirty="0"/>
          </a:p>
        </p:txBody>
      </p:sp>
      <p:sp>
        <p:nvSpPr>
          <p:cNvPr id="4" name="Slide Number Placeholder 3"/>
          <p:cNvSpPr>
            <a:spLocks noGrp="1"/>
          </p:cNvSpPr>
          <p:nvPr>
            <p:ph type="sldNum" sz="quarter" idx="12"/>
          </p:nvPr>
        </p:nvSpPr>
        <p:spPr/>
        <p:txBody>
          <a:bodyPr/>
          <a:lstStyle/>
          <a:p>
            <a:fld id="{4AEEEB45-469B-C445-A2A6-597CC1D4FAC3}" type="slidenum">
              <a:rPr lang="en-US" smtClean="0"/>
              <a:pPr/>
              <a:t>42</a:t>
            </a:fld>
            <a:endParaRPr lang="en-US"/>
          </a:p>
        </p:txBody>
      </p:sp>
      <p:sp>
        <p:nvSpPr>
          <p:cNvPr id="7" name="Footer Placeholder 1"/>
          <p:cNvSpPr>
            <a:spLocks noGrp="1"/>
          </p:cNvSpPr>
          <p:nvPr>
            <p:ph type="ftr" sz="quarter" idx="4294967295"/>
          </p:nvPr>
        </p:nvSpPr>
        <p:spPr>
          <a:xfrm>
            <a:off x="3454400" y="6508750"/>
            <a:ext cx="5588000" cy="365125"/>
          </a:xfrm>
          <a:prstGeom prst="rect">
            <a:avLst/>
          </a:prstGeom>
        </p:spPr>
        <p:txBody>
          <a:bodyPr vert="horz" lIns="91440" tIns="45720" rIns="91440" bIns="45720" rtlCol="0" anchor="ctr"/>
          <a:lstStyle>
            <a:lvl1pPr algn="ctr">
              <a:defRPr sz="1200">
                <a:solidFill>
                  <a:srgbClr val="000090"/>
                </a:solidFill>
              </a:defRPr>
            </a:lvl1pPr>
          </a:lstStyle>
          <a:p>
            <a:r>
              <a:rPr lang="en-US" smtClean="0">
                <a:solidFill>
                  <a:srgbClr val="FF00FF"/>
                </a:solidFill>
              </a:rPr>
              <a:t>DIS-2013, Marseille</a:t>
            </a:r>
            <a:endParaRPr lang="en-US" dirty="0">
              <a:solidFill>
                <a:srgbClr val="FF00FF"/>
              </a:solidFill>
            </a:endParaRPr>
          </a:p>
        </p:txBody>
      </p:sp>
      <p:sp>
        <p:nvSpPr>
          <p:cNvPr id="2" name="Date Placeholder 1"/>
          <p:cNvSpPr>
            <a:spLocks noGrp="1"/>
          </p:cNvSpPr>
          <p:nvPr>
            <p:ph type="dt" sz="half" idx="10"/>
          </p:nvPr>
        </p:nvSpPr>
        <p:spPr/>
        <p:txBody>
          <a:bodyPr/>
          <a:lstStyle/>
          <a:p>
            <a:r>
              <a:rPr lang="en-US" altLang="ja-JP" smtClean="0"/>
              <a:t>E.C. Aschenauer</a:t>
            </a:r>
            <a:endParaRPr lang="en-US" altLang="ja-JP" dirty="0"/>
          </a:p>
        </p:txBody>
      </p:sp>
    </p:spTree>
    <p:extLst>
      <p:ext uri="{BB962C8B-B14F-4D97-AF65-F5344CB8AC3E}">
        <p14:creationId xmlns:p14="http://schemas.microsoft.com/office/powerpoint/2010/main" val="9231737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Backgrounds at IR</a:t>
            </a:r>
            <a:endParaRPr lang="en-US" dirty="0"/>
          </a:p>
        </p:txBody>
      </p:sp>
      <p:sp>
        <p:nvSpPr>
          <p:cNvPr id="6" name="Content Placeholder 5"/>
          <p:cNvSpPr>
            <a:spLocks noGrp="1"/>
          </p:cNvSpPr>
          <p:nvPr>
            <p:ph idx="1"/>
          </p:nvPr>
        </p:nvSpPr>
        <p:spPr>
          <a:xfrm>
            <a:off x="0" y="761999"/>
            <a:ext cx="9144000" cy="5672667"/>
          </a:xfrm>
        </p:spPr>
        <p:txBody>
          <a:bodyPr/>
          <a:lstStyle/>
          <a:p>
            <a:r>
              <a:rPr lang="en-US" dirty="0" smtClean="0"/>
              <a:t>Neutrons</a:t>
            </a:r>
          </a:p>
          <a:p>
            <a:pPr lvl="1"/>
            <a:r>
              <a:rPr lang="en-US" dirty="0" smtClean="0">
                <a:solidFill>
                  <a:srgbClr val="000000"/>
                </a:solidFill>
              </a:rPr>
              <a:t>From synchrotron radiation (negligible)</a:t>
            </a:r>
          </a:p>
          <a:p>
            <a:pPr lvl="1"/>
            <a:r>
              <a:rPr lang="en-US" dirty="0" smtClean="0">
                <a:solidFill>
                  <a:srgbClr val="0000FF"/>
                </a:solidFill>
              </a:rPr>
              <a:t>From bremsstrahlung</a:t>
            </a:r>
          </a:p>
          <a:p>
            <a:pPr lvl="1"/>
            <a:r>
              <a:rPr lang="en-US" dirty="0" smtClean="0">
                <a:solidFill>
                  <a:srgbClr val="000000"/>
                </a:solidFill>
              </a:rPr>
              <a:t>From debris of hadron beam scattering on residual gas</a:t>
            </a:r>
          </a:p>
          <a:p>
            <a:r>
              <a:rPr lang="en-US" dirty="0" smtClean="0"/>
              <a:t>The later should be similar to that currently at RHIC, and most likely is not a major problem:</a:t>
            </a:r>
          </a:p>
          <a:p>
            <a:pPr lvl="1"/>
            <a:r>
              <a:rPr lang="en-US" dirty="0" smtClean="0"/>
              <a:t>We </a:t>
            </a:r>
            <a:r>
              <a:rPr lang="en-US" dirty="0"/>
              <a:t>plan to have a dedicated studies of this back-ground during next RHIC </a:t>
            </a:r>
            <a:r>
              <a:rPr lang="en-US" dirty="0" smtClean="0"/>
              <a:t>run</a:t>
            </a:r>
          </a:p>
          <a:p>
            <a:r>
              <a:rPr lang="en-US" dirty="0" smtClean="0">
                <a:solidFill>
                  <a:srgbClr val="000000"/>
                </a:solidFill>
              </a:rPr>
              <a:t>Electron beam bremsstrahlung is most likely contributor to the background</a:t>
            </a:r>
          </a:p>
          <a:p>
            <a:pPr lvl="1"/>
            <a:r>
              <a:rPr lang="en-US" dirty="0">
                <a:solidFill>
                  <a:srgbClr val="000000"/>
                </a:solidFill>
              </a:rPr>
              <a:t>Depending on transverse aperture, beam loss due to elastic collision varies from 0.3 to 5.7 </a:t>
            </a:r>
            <a:r>
              <a:rPr lang="en-US" dirty="0" smtClean="0">
                <a:solidFill>
                  <a:srgbClr val="000000"/>
                </a:solidFill>
              </a:rPr>
              <a:t>p/A</a:t>
            </a:r>
          </a:p>
          <a:p>
            <a:pPr lvl="1"/>
            <a:r>
              <a:rPr lang="en-US" dirty="0" smtClean="0">
                <a:solidFill>
                  <a:srgbClr val="000000"/>
                </a:solidFill>
              </a:rPr>
              <a:t>E.g. 2x10</a:t>
            </a:r>
            <a:r>
              <a:rPr lang="en-US" baseline="30000" dirty="0" smtClean="0">
                <a:solidFill>
                  <a:srgbClr val="000000"/>
                </a:solidFill>
              </a:rPr>
              <a:t>6</a:t>
            </a:r>
            <a:r>
              <a:rPr lang="en-US" dirty="0" smtClean="0">
                <a:solidFill>
                  <a:srgbClr val="000000"/>
                </a:solidFill>
              </a:rPr>
              <a:t> to 3x10</a:t>
            </a:r>
            <a:r>
              <a:rPr lang="en-US" baseline="30000" dirty="0" smtClean="0">
                <a:solidFill>
                  <a:srgbClr val="000000"/>
                </a:solidFill>
              </a:rPr>
              <a:t>7</a:t>
            </a:r>
            <a:r>
              <a:rPr lang="en-US" dirty="0" smtClean="0">
                <a:solidFill>
                  <a:srgbClr val="000000"/>
                </a:solidFill>
              </a:rPr>
              <a:t> electrons per second will be lost around eRHIC 3.8 km circumference.</a:t>
            </a:r>
          </a:p>
          <a:p>
            <a:pPr lvl="1"/>
            <a:r>
              <a:rPr lang="en-US" dirty="0" smtClean="0">
                <a:solidFill>
                  <a:srgbClr val="000000"/>
                </a:solidFill>
              </a:rPr>
              <a:t>While most of the electrons will be intercepted elsewhere by collimators,~1% of scatterings would occur in the IR </a:t>
            </a:r>
          </a:p>
          <a:p>
            <a:pPr marL="457200" lvl="1" indent="0">
              <a:buNone/>
            </a:pPr>
            <a:endParaRPr lang="en-US" dirty="0" smtClean="0">
              <a:solidFill>
                <a:srgbClr val="FF0000"/>
              </a:solidFill>
            </a:endParaRPr>
          </a:p>
        </p:txBody>
      </p:sp>
      <p:sp>
        <p:nvSpPr>
          <p:cNvPr id="4" name="Slide Number Placeholder 3"/>
          <p:cNvSpPr>
            <a:spLocks noGrp="1"/>
          </p:cNvSpPr>
          <p:nvPr>
            <p:ph type="sldNum" sz="quarter" idx="12"/>
          </p:nvPr>
        </p:nvSpPr>
        <p:spPr/>
        <p:txBody>
          <a:bodyPr/>
          <a:lstStyle/>
          <a:p>
            <a:fld id="{4AEEEB45-469B-C445-A2A6-597CC1D4FAC3}" type="slidenum">
              <a:rPr lang="en-US" smtClean="0"/>
              <a:pPr/>
              <a:t>43</a:t>
            </a:fld>
            <a:endParaRPr lang="en-US"/>
          </a:p>
        </p:txBody>
      </p:sp>
      <p:sp>
        <p:nvSpPr>
          <p:cNvPr id="7" name="Footer Placeholder 1"/>
          <p:cNvSpPr>
            <a:spLocks noGrp="1"/>
          </p:cNvSpPr>
          <p:nvPr>
            <p:ph type="ftr" sz="quarter" idx="4294967295"/>
          </p:nvPr>
        </p:nvSpPr>
        <p:spPr>
          <a:xfrm>
            <a:off x="3454400" y="6508750"/>
            <a:ext cx="5588000" cy="365125"/>
          </a:xfrm>
          <a:prstGeom prst="rect">
            <a:avLst/>
          </a:prstGeom>
        </p:spPr>
        <p:txBody>
          <a:bodyPr vert="horz" lIns="91440" tIns="45720" rIns="91440" bIns="45720" rtlCol="0" anchor="ctr"/>
          <a:lstStyle>
            <a:lvl1pPr algn="ctr">
              <a:defRPr sz="1200">
                <a:solidFill>
                  <a:srgbClr val="000090"/>
                </a:solidFill>
              </a:defRPr>
            </a:lvl1pPr>
          </a:lstStyle>
          <a:p>
            <a:r>
              <a:rPr lang="en-US" smtClean="0">
                <a:solidFill>
                  <a:srgbClr val="FF00FF"/>
                </a:solidFill>
              </a:rPr>
              <a:t>DIS-2013, Marseille</a:t>
            </a:r>
            <a:endParaRPr lang="en-US" dirty="0">
              <a:solidFill>
                <a:srgbClr val="FF00FF"/>
              </a:solidFill>
            </a:endParaRPr>
          </a:p>
        </p:txBody>
      </p:sp>
      <p:sp>
        <p:nvSpPr>
          <p:cNvPr id="2" name="Date Placeholder 1"/>
          <p:cNvSpPr>
            <a:spLocks noGrp="1"/>
          </p:cNvSpPr>
          <p:nvPr>
            <p:ph type="dt" sz="half" idx="10"/>
          </p:nvPr>
        </p:nvSpPr>
        <p:spPr/>
        <p:txBody>
          <a:bodyPr/>
          <a:lstStyle/>
          <a:p>
            <a:r>
              <a:rPr lang="en-US" altLang="ja-JP" smtClean="0"/>
              <a:t>E.C. Aschenauer</a:t>
            </a:r>
            <a:endParaRPr lang="en-US" altLang="ja-JP" dirty="0"/>
          </a:p>
        </p:txBody>
      </p:sp>
    </p:spTree>
    <p:extLst>
      <p:ext uri="{BB962C8B-B14F-4D97-AF65-F5344CB8AC3E}">
        <p14:creationId xmlns:p14="http://schemas.microsoft.com/office/powerpoint/2010/main" val="21413813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p:cNvPicPr>
            <a:picLocks noChangeAspect="1" noChangeArrowheads="1"/>
          </p:cNvPicPr>
          <p:nvPr/>
        </p:nvPicPr>
        <p:blipFill>
          <a:blip r:embed="rId3"/>
          <a:srcRect l="3337" t="5580" r="1112" b="697"/>
          <a:stretch>
            <a:fillRect/>
          </a:stretch>
        </p:blipFill>
        <p:spPr bwMode="auto">
          <a:xfrm>
            <a:off x="50801" y="542568"/>
            <a:ext cx="3416299" cy="2672336"/>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Inclusive DIS</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44</a:t>
            </a:fld>
            <a:endParaRPr lang="en-US" altLang="ja-JP"/>
          </a:p>
        </p:txBody>
      </p:sp>
      <p:graphicFrame>
        <p:nvGraphicFramePr>
          <p:cNvPr id="61" name="Object 4"/>
          <p:cNvGraphicFramePr>
            <a:graphicFrameLocks noChangeAspect="1"/>
          </p:cNvGraphicFramePr>
          <p:nvPr>
            <p:extLst>
              <p:ext uri="{D42A27DB-BD31-4B8C-83A1-F6EECF244321}">
                <p14:modId xmlns:p14="http://schemas.microsoft.com/office/powerpoint/2010/main" val="2124744865"/>
              </p:ext>
            </p:extLst>
          </p:nvPr>
        </p:nvGraphicFramePr>
        <p:xfrm>
          <a:off x="4259263" y="976313"/>
          <a:ext cx="2851150" cy="2581275"/>
        </p:xfrm>
        <a:graphic>
          <a:graphicData uri="http://schemas.openxmlformats.org/presentationml/2006/ole">
            <mc:AlternateContent xmlns:mc="http://schemas.openxmlformats.org/markup-compatibility/2006">
              <mc:Choice xmlns:v="urn:schemas-microsoft-com:vml" Requires="v">
                <p:oleObj spid="_x0000_s1675" name="Equation" r:id="rId4" imgW="1625600" imgH="1473200" progId="Equation.DSMT4">
                  <p:embed/>
                </p:oleObj>
              </mc:Choice>
              <mc:Fallback>
                <p:oleObj name="Equation" r:id="rId4" imgW="1625600" imgH="1473200" progId="Equation.DSMT4">
                  <p:embed/>
                  <p:pic>
                    <p:nvPicPr>
                      <p:cNvPr id="0" name=""/>
                      <p:cNvPicPr>
                        <a:picLocks noChangeAspect="1" noChangeArrowheads="1"/>
                      </p:cNvPicPr>
                      <p:nvPr/>
                    </p:nvPicPr>
                    <p:blipFill>
                      <a:blip r:embed="rId5"/>
                      <a:srcRect/>
                      <a:stretch>
                        <a:fillRect/>
                      </a:stretch>
                    </p:blipFill>
                    <p:spPr bwMode="auto">
                      <a:xfrm>
                        <a:off x="4259263" y="976313"/>
                        <a:ext cx="2851150" cy="2581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2" name="Rectangle 5"/>
          <p:cNvSpPr>
            <a:spLocks/>
          </p:cNvSpPr>
          <p:nvPr/>
        </p:nvSpPr>
        <p:spPr bwMode="auto">
          <a:xfrm>
            <a:off x="7349066" y="999070"/>
            <a:ext cx="1231900" cy="778930"/>
          </a:xfrm>
          <a:prstGeom prst="rect">
            <a:avLst/>
          </a:prstGeom>
          <a:gradFill rotWithShape="0">
            <a:gsLst>
              <a:gs pos="0">
                <a:srgbClr val="FFFFFF"/>
              </a:gs>
              <a:gs pos="100000">
                <a:srgbClr val="FBFF00"/>
              </a:gs>
            </a:gsLst>
            <a:lin ang="0" scaled="1"/>
          </a:gradFill>
          <a:ln w="9525">
            <a:noFill/>
            <a:miter lim="800000"/>
            <a:headEnd/>
            <a:tailEnd/>
          </a:ln>
        </p:spPr>
        <p:txBody>
          <a:bodyPr lIns="0" tIns="0" rIns="40639" bIns="0">
            <a:prstTxWarp prst="textNoShape">
              <a:avLst/>
            </a:prstTxWarp>
          </a:bodyPr>
          <a:lstStyle/>
          <a:p>
            <a:pPr marL="39688" eaLnBrk="1" hangingPunct="1">
              <a:spcBef>
                <a:spcPts val="1150"/>
              </a:spcBef>
            </a:pPr>
            <a:r>
              <a:rPr lang="en-US" sz="1600" dirty="0">
                <a:solidFill>
                  <a:srgbClr val="000000"/>
                </a:solidFill>
                <a:latin typeface="Comic Sans MS" charset="0"/>
                <a:sym typeface="Comic Sans MS" charset="0"/>
              </a:rPr>
              <a:t>Measure of resolution power</a:t>
            </a:r>
          </a:p>
        </p:txBody>
      </p:sp>
      <p:sp>
        <p:nvSpPr>
          <p:cNvPr id="63" name="Rectangle 6"/>
          <p:cNvSpPr>
            <a:spLocks/>
          </p:cNvSpPr>
          <p:nvPr/>
        </p:nvSpPr>
        <p:spPr bwMode="auto">
          <a:xfrm>
            <a:off x="7344838" y="2044703"/>
            <a:ext cx="1231900" cy="546097"/>
          </a:xfrm>
          <a:prstGeom prst="rect">
            <a:avLst/>
          </a:prstGeom>
          <a:gradFill rotWithShape="0">
            <a:gsLst>
              <a:gs pos="0">
                <a:srgbClr val="FFFFFF"/>
              </a:gs>
              <a:gs pos="100000">
                <a:srgbClr val="FBFF00"/>
              </a:gs>
            </a:gsLst>
            <a:lin ang="0" scaled="1"/>
          </a:gradFill>
          <a:ln w="9525">
            <a:noFill/>
            <a:miter lim="800000"/>
            <a:headEnd/>
            <a:tailEnd/>
          </a:ln>
        </p:spPr>
        <p:txBody>
          <a:bodyPr lIns="0" tIns="0" rIns="40639" bIns="0">
            <a:prstTxWarp prst="textNoShape">
              <a:avLst/>
            </a:prstTxWarp>
          </a:bodyPr>
          <a:lstStyle/>
          <a:p>
            <a:pPr marL="39688" eaLnBrk="1" hangingPunct="1">
              <a:spcBef>
                <a:spcPts val="1150"/>
              </a:spcBef>
            </a:pPr>
            <a:r>
              <a:rPr lang="en-US" sz="1600" dirty="0">
                <a:solidFill>
                  <a:srgbClr val="000000"/>
                </a:solidFill>
                <a:latin typeface="Comic Sans MS" charset="0"/>
                <a:sym typeface="Comic Sans MS" charset="0"/>
              </a:rPr>
              <a:t>Measure of inelasticity</a:t>
            </a:r>
          </a:p>
        </p:txBody>
      </p:sp>
      <p:sp>
        <p:nvSpPr>
          <p:cNvPr id="64" name="Rectangle 7"/>
          <p:cNvSpPr>
            <a:spLocks/>
          </p:cNvSpPr>
          <p:nvPr/>
        </p:nvSpPr>
        <p:spPr bwMode="auto">
          <a:xfrm>
            <a:off x="7192432" y="2861735"/>
            <a:ext cx="1380068" cy="1032930"/>
          </a:xfrm>
          <a:prstGeom prst="rect">
            <a:avLst/>
          </a:prstGeom>
          <a:gradFill rotWithShape="0">
            <a:gsLst>
              <a:gs pos="0">
                <a:srgbClr val="FFFFFF"/>
              </a:gs>
              <a:gs pos="100000">
                <a:srgbClr val="FBFF00"/>
              </a:gs>
            </a:gsLst>
            <a:lin ang="0" scaled="1"/>
          </a:gradFill>
          <a:ln w="9525">
            <a:noFill/>
            <a:miter lim="800000"/>
            <a:headEnd/>
            <a:tailEnd/>
          </a:ln>
        </p:spPr>
        <p:txBody>
          <a:bodyPr lIns="0" tIns="0" rIns="40639" bIns="0">
            <a:prstTxWarp prst="textNoShape">
              <a:avLst/>
            </a:prstTxWarp>
          </a:bodyPr>
          <a:lstStyle/>
          <a:p>
            <a:pPr marL="39688" eaLnBrk="1" hangingPunct="1">
              <a:spcBef>
                <a:spcPts val="1150"/>
              </a:spcBef>
            </a:pPr>
            <a:r>
              <a:rPr lang="en-US" sz="1600" dirty="0">
                <a:solidFill>
                  <a:srgbClr val="000000"/>
                </a:solidFill>
                <a:latin typeface="Comic Sans MS" charset="0"/>
                <a:sym typeface="Comic Sans MS" charset="0"/>
              </a:rPr>
              <a:t>Measure of momentum fraction of </a:t>
            </a:r>
            <a:r>
              <a:rPr lang="en-US" sz="1600" dirty="0" smtClean="0">
                <a:solidFill>
                  <a:srgbClr val="000000"/>
                </a:solidFill>
                <a:latin typeface="Comic Sans MS" charset="0"/>
                <a:sym typeface="Comic Sans MS" charset="0"/>
              </a:rPr>
              <a:t>struck quark</a:t>
            </a:r>
            <a:endParaRPr lang="en-US" sz="1600" dirty="0">
              <a:solidFill>
                <a:srgbClr val="000000"/>
              </a:solidFill>
              <a:latin typeface="Comic Sans MS" charset="0"/>
              <a:sym typeface="Comic Sans MS" charset="0"/>
            </a:endParaRPr>
          </a:p>
        </p:txBody>
      </p:sp>
      <p:graphicFrame>
        <p:nvGraphicFramePr>
          <p:cNvPr id="7" name="Object 6"/>
          <p:cNvGraphicFramePr>
            <a:graphicFrameLocks noChangeAspect="1"/>
          </p:cNvGraphicFramePr>
          <p:nvPr>
            <p:extLst>
              <p:ext uri="{D42A27DB-BD31-4B8C-83A1-F6EECF244321}">
                <p14:modId xmlns:p14="http://schemas.microsoft.com/office/powerpoint/2010/main" val="1734316330"/>
              </p:ext>
            </p:extLst>
          </p:nvPr>
        </p:nvGraphicFramePr>
        <p:xfrm>
          <a:off x="4851400" y="3492500"/>
          <a:ext cx="114300" cy="165100"/>
        </p:xfrm>
        <a:graphic>
          <a:graphicData uri="http://schemas.openxmlformats.org/presentationml/2006/ole">
            <mc:AlternateContent xmlns:mc="http://schemas.openxmlformats.org/markup-compatibility/2006">
              <mc:Choice xmlns:v="urn:schemas-microsoft-com:vml" Requires="v">
                <p:oleObj spid="_x0000_s1676" name="Equation" r:id="rId6" imgW="114300" imgH="165100" progId="Equation.DSMT4">
                  <p:embed/>
                </p:oleObj>
              </mc:Choice>
              <mc:Fallback>
                <p:oleObj name="Equation" r:id="rId6" imgW="114300" imgH="165100" progId="Equation.DSMT4">
                  <p:embed/>
                  <p:pic>
                    <p:nvPicPr>
                      <p:cNvPr id="0" name=""/>
                      <p:cNvPicPr/>
                      <p:nvPr/>
                    </p:nvPicPr>
                    <p:blipFill>
                      <a:blip r:embed="rId7"/>
                      <a:stretch>
                        <a:fillRect/>
                      </a:stretch>
                    </p:blipFill>
                    <p:spPr>
                      <a:xfrm>
                        <a:off x="4851400" y="3492500"/>
                        <a:ext cx="114300" cy="1651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2572432510"/>
              </p:ext>
            </p:extLst>
          </p:nvPr>
        </p:nvGraphicFramePr>
        <p:xfrm>
          <a:off x="228600" y="4178300"/>
          <a:ext cx="3289300" cy="698500"/>
        </p:xfrm>
        <a:graphic>
          <a:graphicData uri="http://schemas.openxmlformats.org/presentationml/2006/ole">
            <mc:AlternateContent xmlns:mc="http://schemas.openxmlformats.org/markup-compatibility/2006">
              <mc:Choice xmlns:v="urn:schemas-microsoft-com:vml" Requires="v">
                <p:oleObj spid="_x0000_s1677" name="Equation" r:id="rId8" imgW="3289300" imgH="698500" progId="Equation.DSMT4">
                  <p:embed/>
                </p:oleObj>
              </mc:Choice>
              <mc:Fallback>
                <p:oleObj name="Equation" r:id="rId8" imgW="3289300" imgH="698500" progId="Equation.DSMT4">
                  <p:embed/>
                  <p:pic>
                    <p:nvPicPr>
                      <p:cNvPr id="0" name=""/>
                      <p:cNvPicPr/>
                      <p:nvPr/>
                    </p:nvPicPr>
                    <p:blipFill>
                      <a:blip r:embed="rId9"/>
                      <a:stretch>
                        <a:fillRect/>
                      </a:stretch>
                    </p:blipFill>
                    <p:spPr>
                      <a:xfrm>
                        <a:off x="228600" y="4178300"/>
                        <a:ext cx="3289300" cy="698500"/>
                      </a:xfrm>
                      <a:prstGeom prst="rect">
                        <a:avLst/>
                      </a:prstGeom>
                    </p:spPr>
                  </p:pic>
                </p:oleObj>
              </mc:Fallback>
            </mc:AlternateContent>
          </a:graphicData>
        </a:graphic>
      </p:graphicFrame>
      <p:graphicFrame>
        <p:nvGraphicFramePr>
          <p:cNvPr id="20" name="Object 19"/>
          <p:cNvGraphicFramePr>
            <a:graphicFrameLocks noChangeAspect="1"/>
          </p:cNvGraphicFramePr>
          <p:nvPr>
            <p:extLst>
              <p:ext uri="{D42A27DB-BD31-4B8C-83A1-F6EECF244321}">
                <p14:modId xmlns:p14="http://schemas.microsoft.com/office/powerpoint/2010/main" val="4097348995"/>
              </p:ext>
            </p:extLst>
          </p:nvPr>
        </p:nvGraphicFramePr>
        <p:xfrm>
          <a:off x="228600" y="4908550"/>
          <a:ext cx="3213100" cy="571500"/>
        </p:xfrm>
        <a:graphic>
          <a:graphicData uri="http://schemas.openxmlformats.org/presentationml/2006/ole">
            <mc:AlternateContent xmlns:mc="http://schemas.openxmlformats.org/markup-compatibility/2006">
              <mc:Choice xmlns:v="urn:schemas-microsoft-com:vml" Requires="v">
                <p:oleObj spid="_x0000_s1678" name="Equation" r:id="rId10" imgW="3213100" imgH="571500" progId="Equation.DSMT4">
                  <p:embed/>
                </p:oleObj>
              </mc:Choice>
              <mc:Fallback>
                <p:oleObj name="Equation" r:id="rId10" imgW="3213100" imgH="571500" progId="Equation.DSMT4">
                  <p:embed/>
                  <p:pic>
                    <p:nvPicPr>
                      <p:cNvPr id="0" name=""/>
                      <p:cNvPicPr/>
                      <p:nvPr/>
                    </p:nvPicPr>
                    <p:blipFill>
                      <a:blip r:embed="rId11"/>
                      <a:stretch>
                        <a:fillRect/>
                      </a:stretch>
                    </p:blipFill>
                    <p:spPr>
                      <a:xfrm>
                        <a:off x="228600" y="4908550"/>
                        <a:ext cx="3213100" cy="571500"/>
                      </a:xfrm>
                      <a:prstGeom prst="rect">
                        <a:avLst/>
                      </a:prstGeom>
                    </p:spPr>
                  </p:pic>
                </p:oleObj>
              </mc:Fallback>
            </mc:AlternateContent>
          </a:graphicData>
        </a:graphic>
      </p:graphicFrame>
      <p:graphicFrame>
        <p:nvGraphicFramePr>
          <p:cNvPr id="21" name="Object 20"/>
          <p:cNvGraphicFramePr>
            <a:graphicFrameLocks noChangeAspect="1"/>
          </p:cNvGraphicFramePr>
          <p:nvPr>
            <p:extLst>
              <p:ext uri="{D42A27DB-BD31-4B8C-83A1-F6EECF244321}">
                <p14:modId xmlns:p14="http://schemas.microsoft.com/office/powerpoint/2010/main" val="73672836"/>
              </p:ext>
            </p:extLst>
          </p:nvPr>
        </p:nvGraphicFramePr>
        <p:xfrm>
          <a:off x="241300" y="5676900"/>
          <a:ext cx="2095500" cy="546100"/>
        </p:xfrm>
        <a:graphic>
          <a:graphicData uri="http://schemas.openxmlformats.org/presentationml/2006/ole">
            <mc:AlternateContent xmlns:mc="http://schemas.openxmlformats.org/markup-compatibility/2006">
              <mc:Choice xmlns:v="urn:schemas-microsoft-com:vml" Requires="v">
                <p:oleObj spid="_x0000_s1679" name="Equation" r:id="rId12" imgW="2095500" imgH="546100" progId="Equation.DSMT4">
                  <p:embed/>
                </p:oleObj>
              </mc:Choice>
              <mc:Fallback>
                <p:oleObj name="Equation" r:id="rId12" imgW="2095500" imgH="546100" progId="Equation.DSMT4">
                  <p:embed/>
                  <p:pic>
                    <p:nvPicPr>
                      <p:cNvPr id="0" name=""/>
                      <p:cNvPicPr/>
                      <p:nvPr/>
                    </p:nvPicPr>
                    <p:blipFill>
                      <a:blip r:embed="rId13"/>
                      <a:stretch>
                        <a:fillRect/>
                      </a:stretch>
                    </p:blipFill>
                    <p:spPr>
                      <a:xfrm>
                        <a:off x="241300" y="5676900"/>
                        <a:ext cx="2095500" cy="546100"/>
                      </a:xfrm>
                      <a:prstGeom prst="rect">
                        <a:avLst/>
                      </a:prstGeom>
                    </p:spPr>
                  </p:pic>
                </p:oleObj>
              </mc:Fallback>
            </mc:AlternateContent>
          </a:graphicData>
        </a:graphic>
      </p:graphicFrame>
      <p:sp>
        <p:nvSpPr>
          <p:cNvPr id="9" name="Right Brace 8"/>
          <p:cNvSpPr/>
          <p:nvPr/>
        </p:nvSpPr>
        <p:spPr bwMode="auto">
          <a:xfrm>
            <a:off x="3517900" y="4394200"/>
            <a:ext cx="266700" cy="990600"/>
          </a:xfrm>
          <a:prstGeom prst="rightBrace">
            <a:avLst/>
          </a:prstGeom>
          <a:noFill/>
          <a:ln w="31750" cap="flat" cmpd="sng" algn="ctr">
            <a:solidFill>
              <a:srgbClr val="FF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1" i="0" u="none" strike="noStrike" cap="none" normalizeH="0" baseline="0">
              <a:ln>
                <a:noFill/>
              </a:ln>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endParaRPr>
          </a:p>
        </p:txBody>
      </p:sp>
      <p:sp>
        <p:nvSpPr>
          <p:cNvPr id="10" name="TextBox 9"/>
          <p:cNvSpPr txBox="1"/>
          <p:nvPr/>
        </p:nvSpPr>
        <p:spPr>
          <a:xfrm>
            <a:off x="3632105" y="4459069"/>
            <a:ext cx="1616381" cy="830997"/>
          </a:xfrm>
          <a:prstGeom prst="rect">
            <a:avLst/>
          </a:prstGeom>
          <a:noFill/>
        </p:spPr>
        <p:txBody>
          <a:bodyPr wrap="none" rtlCol="0">
            <a:spAutoFit/>
          </a:bodyPr>
          <a:lstStyle/>
          <a:p>
            <a:pPr algn="ctr"/>
            <a:r>
              <a:rPr lang="en-US" sz="1600" dirty="0" smtClean="0"/>
              <a:t>diverges for</a:t>
            </a:r>
          </a:p>
          <a:p>
            <a:pPr algn="ctr"/>
            <a:r>
              <a:rPr lang="en-US" sz="1600" i="1" dirty="0" smtClean="0"/>
              <a:t>y</a:t>
            </a:r>
            <a:r>
              <a:rPr lang="en-US" sz="1600" i="1" baseline="-25000" dirty="0" smtClean="0"/>
              <a:t>e</a:t>
            </a:r>
            <a:r>
              <a:rPr lang="en-US" sz="1600" dirty="0" smtClean="0">
                <a:sym typeface="Wingdings"/>
              </a:rPr>
              <a:t>0</a:t>
            </a:r>
          </a:p>
          <a:p>
            <a:pPr algn="ctr"/>
            <a:r>
              <a:rPr lang="en-US" sz="1600" dirty="0" smtClean="0">
                <a:sym typeface="Wingdings"/>
              </a:rPr>
              <a:t>depends on </a:t>
            </a:r>
            <a:r>
              <a:rPr lang="en-US" sz="1600" dirty="0" err="1" smtClean="0">
                <a:sym typeface="Wingdings"/>
              </a:rPr>
              <a:t>E’</a:t>
            </a:r>
            <a:r>
              <a:rPr lang="en-US" sz="1600" baseline="-25000" dirty="0" err="1" smtClean="0">
                <a:sym typeface="Wingdings"/>
              </a:rPr>
              <a:t>e</a:t>
            </a:r>
            <a:endParaRPr lang="en-US" sz="1600" baseline="-25000" dirty="0">
              <a:latin typeface="Symbol" charset="2"/>
              <a:cs typeface="Symbol" charset="2"/>
            </a:endParaRPr>
          </a:p>
        </p:txBody>
      </p:sp>
      <p:sp>
        <p:nvSpPr>
          <p:cNvPr id="24" name="Right Brace 23"/>
          <p:cNvSpPr/>
          <p:nvPr/>
        </p:nvSpPr>
        <p:spPr bwMode="auto">
          <a:xfrm>
            <a:off x="2311400" y="5638800"/>
            <a:ext cx="127000" cy="609600"/>
          </a:xfrm>
          <a:prstGeom prst="rightBrace">
            <a:avLst/>
          </a:prstGeom>
          <a:noFill/>
          <a:ln w="31750" cap="flat" cmpd="sng" algn="ctr">
            <a:solidFill>
              <a:srgbClr val="FF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1" i="0" u="none" strike="noStrike" cap="none" normalizeH="0" baseline="0">
              <a:ln>
                <a:noFill/>
              </a:ln>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endParaRPr>
          </a:p>
        </p:txBody>
      </p:sp>
      <p:sp>
        <p:nvSpPr>
          <p:cNvPr id="25" name="TextBox 24"/>
          <p:cNvSpPr txBox="1"/>
          <p:nvPr/>
        </p:nvSpPr>
        <p:spPr>
          <a:xfrm>
            <a:off x="2303723" y="5436969"/>
            <a:ext cx="1402948" cy="1077218"/>
          </a:xfrm>
          <a:prstGeom prst="rect">
            <a:avLst/>
          </a:prstGeom>
          <a:noFill/>
        </p:spPr>
        <p:txBody>
          <a:bodyPr wrap="none" rtlCol="0">
            <a:spAutoFit/>
          </a:bodyPr>
          <a:lstStyle/>
          <a:p>
            <a:pPr algn="ctr"/>
            <a:r>
              <a:rPr lang="en-US" sz="1600" dirty="0" smtClean="0"/>
              <a:t>diverges for</a:t>
            </a:r>
          </a:p>
          <a:p>
            <a:pPr algn="ctr"/>
            <a:r>
              <a:rPr lang="en-US" sz="1600" i="1" dirty="0" smtClean="0">
                <a:latin typeface="Symbol" charset="2"/>
                <a:cs typeface="Symbol" charset="2"/>
              </a:rPr>
              <a:t>q</a:t>
            </a:r>
            <a:r>
              <a:rPr lang="en-US" sz="1600" i="1" dirty="0" smtClean="0"/>
              <a:t>’</a:t>
            </a:r>
            <a:r>
              <a:rPr lang="en-US" sz="1600" i="1" baseline="-25000" dirty="0" smtClean="0"/>
              <a:t>e</a:t>
            </a:r>
            <a:r>
              <a:rPr lang="en-US" sz="1600" dirty="0" smtClean="0">
                <a:sym typeface="Wingdings"/>
              </a:rPr>
              <a:t>180</a:t>
            </a:r>
            <a:r>
              <a:rPr lang="en-US" sz="1600" baseline="30000" dirty="0" smtClean="0">
                <a:sym typeface="Wingdings"/>
              </a:rPr>
              <a:t>o</a:t>
            </a:r>
          </a:p>
          <a:p>
            <a:pPr algn="ctr"/>
            <a:r>
              <a:rPr lang="en-US" sz="1600" dirty="0" smtClean="0">
                <a:sym typeface="Wingdings"/>
              </a:rPr>
              <a:t>depends on</a:t>
            </a:r>
          </a:p>
          <a:p>
            <a:pPr algn="ctr"/>
            <a:r>
              <a:rPr lang="en-US" sz="1600" dirty="0" smtClean="0">
                <a:sym typeface="Wingdings"/>
              </a:rPr>
              <a:t> </a:t>
            </a:r>
            <a:r>
              <a:rPr lang="en-US" sz="1600" dirty="0" err="1" smtClean="0">
                <a:sym typeface="Wingdings"/>
              </a:rPr>
              <a:t>E’</a:t>
            </a:r>
            <a:r>
              <a:rPr lang="en-US" sz="1600" baseline="-25000" dirty="0" err="1" smtClean="0">
                <a:sym typeface="Wingdings"/>
              </a:rPr>
              <a:t>e</a:t>
            </a:r>
            <a:r>
              <a:rPr lang="en-US" sz="1600" baseline="-25000" dirty="0" smtClean="0">
                <a:sym typeface="Wingdings"/>
              </a:rPr>
              <a:t> </a:t>
            </a:r>
            <a:r>
              <a:rPr lang="en-US" sz="1600" dirty="0" smtClean="0">
                <a:sym typeface="Wingdings"/>
              </a:rPr>
              <a:t>and </a:t>
            </a:r>
            <a:r>
              <a:rPr lang="en-US" sz="1600" i="1" dirty="0" err="1" smtClean="0">
                <a:latin typeface="Symbol" charset="2"/>
                <a:cs typeface="Symbol" charset="2"/>
              </a:rPr>
              <a:t>q</a:t>
            </a:r>
            <a:r>
              <a:rPr lang="en-US" sz="1600" i="1" dirty="0" err="1" smtClean="0"/>
              <a:t>’</a:t>
            </a:r>
            <a:r>
              <a:rPr lang="en-US" sz="1600" i="1" baseline="-25000" dirty="0" err="1" smtClean="0"/>
              <a:t>e</a:t>
            </a:r>
            <a:endParaRPr lang="en-US" sz="1600" dirty="0">
              <a:latin typeface="Symbol" charset="2"/>
              <a:cs typeface="Symbol" charset="2"/>
            </a:endParaRPr>
          </a:p>
        </p:txBody>
      </p:sp>
      <p:graphicFrame>
        <p:nvGraphicFramePr>
          <p:cNvPr id="11" name="Object 10"/>
          <p:cNvGraphicFramePr>
            <a:graphicFrameLocks noChangeAspect="1"/>
          </p:cNvGraphicFramePr>
          <p:nvPr>
            <p:extLst>
              <p:ext uri="{D42A27DB-BD31-4B8C-83A1-F6EECF244321}">
                <p14:modId xmlns:p14="http://schemas.microsoft.com/office/powerpoint/2010/main" val="252277215"/>
              </p:ext>
            </p:extLst>
          </p:nvPr>
        </p:nvGraphicFramePr>
        <p:xfrm>
          <a:off x="4400021" y="5639330"/>
          <a:ext cx="4267200" cy="647700"/>
        </p:xfrm>
        <a:graphic>
          <a:graphicData uri="http://schemas.openxmlformats.org/presentationml/2006/ole">
            <mc:AlternateContent xmlns:mc="http://schemas.openxmlformats.org/markup-compatibility/2006">
              <mc:Choice xmlns:v="urn:schemas-microsoft-com:vml" Requires="v">
                <p:oleObj spid="_x0000_s1680" name="Equation" r:id="rId14" imgW="4267200" imgH="647700" progId="Equation.DSMT4">
                  <p:embed/>
                </p:oleObj>
              </mc:Choice>
              <mc:Fallback>
                <p:oleObj name="Equation" r:id="rId14" imgW="4267200" imgH="647700" progId="Equation.DSMT4">
                  <p:embed/>
                  <p:pic>
                    <p:nvPicPr>
                      <p:cNvPr id="0" name=""/>
                      <p:cNvPicPr/>
                      <p:nvPr/>
                    </p:nvPicPr>
                    <p:blipFill>
                      <a:blip r:embed="rId15"/>
                      <a:stretch>
                        <a:fillRect/>
                      </a:stretch>
                    </p:blipFill>
                    <p:spPr>
                      <a:xfrm>
                        <a:off x="4400021" y="5639330"/>
                        <a:ext cx="4267200" cy="64770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4138861254"/>
              </p:ext>
            </p:extLst>
          </p:nvPr>
        </p:nvGraphicFramePr>
        <p:xfrm>
          <a:off x="5958408" y="4404784"/>
          <a:ext cx="2692400" cy="1143000"/>
        </p:xfrm>
        <a:graphic>
          <a:graphicData uri="http://schemas.openxmlformats.org/presentationml/2006/ole">
            <mc:AlternateContent xmlns:mc="http://schemas.openxmlformats.org/markup-compatibility/2006">
              <mc:Choice xmlns:v="urn:schemas-microsoft-com:vml" Requires="v">
                <p:oleObj spid="_x0000_s1681" name="Equation" r:id="rId16" imgW="2692400" imgH="1143000" progId="Equation.DSMT4">
                  <p:embed/>
                </p:oleObj>
              </mc:Choice>
              <mc:Fallback>
                <p:oleObj name="Equation" r:id="rId16" imgW="2692400" imgH="1143000" progId="Equation.DSMT4">
                  <p:embed/>
                  <p:pic>
                    <p:nvPicPr>
                      <p:cNvPr id="0" name=""/>
                      <p:cNvPicPr/>
                      <p:nvPr/>
                    </p:nvPicPr>
                    <p:blipFill>
                      <a:blip r:embed="rId17"/>
                      <a:stretch>
                        <a:fillRect/>
                      </a:stretch>
                    </p:blipFill>
                    <p:spPr>
                      <a:xfrm>
                        <a:off x="5958408" y="4404784"/>
                        <a:ext cx="2692400" cy="1143000"/>
                      </a:xfrm>
                      <a:prstGeom prst="rect">
                        <a:avLst/>
                      </a:prstGeom>
                    </p:spPr>
                  </p:pic>
                </p:oleObj>
              </mc:Fallback>
            </mc:AlternateContent>
          </a:graphicData>
        </a:graphic>
      </p:graphicFrame>
      <p:sp>
        <p:nvSpPr>
          <p:cNvPr id="13" name="TextBox 12"/>
          <p:cNvSpPr txBox="1"/>
          <p:nvPr/>
        </p:nvSpPr>
        <p:spPr>
          <a:xfrm>
            <a:off x="6553200" y="4089400"/>
            <a:ext cx="1986579" cy="369332"/>
          </a:xfrm>
          <a:prstGeom prst="rect">
            <a:avLst/>
          </a:prstGeom>
          <a:noFill/>
        </p:spPr>
        <p:txBody>
          <a:bodyPr wrap="none" rtlCol="0">
            <a:spAutoFit/>
          </a:bodyPr>
          <a:lstStyle/>
          <a:p>
            <a:r>
              <a:rPr lang="en-US" dirty="0" smtClean="0">
                <a:solidFill>
                  <a:srgbClr val="0000FF"/>
                </a:solidFill>
              </a:rPr>
              <a:t>Hadron method: </a:t>
            </a:r>
            <a:endParaRPr lang="en-US" dirty="0">
              <a:solidFill>
                <a:srgbClr val="0000FF"/>
              </a:solidFill>
            </a:endParaRPr>
          </a:p>
        </p:txBody>
      </p:sp>
      <p:grpSp>
        <p:nvGrpSpPr>
          <p:cNvPr id="65" name="Group 64"/>
          <p:cNvGrpSpPr/>
          <p:nvPr/>
        </p:nvGrpSpPr>
        <p:grpSpPr>
          <a:xfrm>
            <a:off x="536623" y="2836798"/>
            <a:ext cx="3241167" cy="834534"/>
            <a:chOff x="892223" y="3433698"/>
            <a:chExt cx="3241167" cy="834534"/>
          </a:xfrm>
        </p:grpSpPr>
        <p:cxnSp>
          <p:nvCxnSpPr>
            <p:cNvPr id="66" name="Straight Arrow Connector 65"/>
            <p:cNvCxnSpPr/>
            <p:nvPr/>
          </p:nvCxnSpPr>
          <p:spPr>
            <a:xfrm>
              <a:off x="2263823" y="3839542"/>
              <a:ext cx="1574083" cy="1588"/>
            </a:xfrm>
            <a:prstGeom prst="straightConnector1">
              <a:avLst/>
            </a:prstGeom>
            <a:ln w="31750">
              <a:solidFill>
                <a:srgbClr val="0000FF"/>
              </a:solidFill>
              <a:headEnd type="triangle"/>
              <a:tailEnd type="none"/>
            </a:ln>
            <a:effectLst>
              <a:glow rad="63500">
                <a:srgbClr val="66CCFF">
                  <a:alpha val="45000"/>
                </a:srgbClr>
              </a:glow>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rot="10800000">
              <a:off x="1028504" y="3834778"/>
              <a:ext cx="1104626" cy="3176"/>
            </a:xfrm>
            <a:prstGeom prst="straightConnector1">
              <a:avLst/>
            </a:prstGeom>
            <a:ln w="31750">
              <a:solidFill>
                <a:srgbClr val="FF0000"/>
              </a:solidFill>
              <a:headEnd type="triangle"/>
              <a:tailEnd type="none"/>
            </a:ln>
            <a:effectLst>
              <a:glow rad="63500">
                <a:srgbClr val="FF0000">
                  <a:alpha val="45000"/>
                </a:srgbClr>
              </a:glow>
            </a:effectLst>
          </p:spPr>
          <p:style>
            <a:lnRef idx="2">
              <a:schemeClr val="accent1"/>
            </a:lnRef>
            <a:fillRef idx="0">
              <a:schemeClr val="accent1"/>
            </a:fillRef>
            <a:effectRef idx="1">
              <a:schemeClr val="accent1"/>
            </a:effectRef>
            <a:fontRef idx="minor">
              <a:schemeClr val="tx1"/>
            </a:fontRef>
          </p:style>
        </p:cxnSp>
        <p:sp>
          <p:nvSpPr>
            <p:cNvPr id="68" name="TextBox 67"/>
            <p:cNvSpPr txBox="1"/>
            <p:nvPr/>
          </p:nvSpPr>
          <p:spPr>
            <a:xfrm>
              <a:off x="1015530" y="3465964"/>
              <a:ext cx="454609" cy="369332"/>
            </a:xfrm>
            <a:prstGeom prst="rect">
              <a:avLst/>
            </a:prstGeom>
            <a:noFill/>
          </p:spPr>
          <p:txBody>
            <a:bodyPr wrap="square" rtlCol="0">
              <a:spAutoFit/>
            </a:bodyPr>
            <a:lstStyle/>
            <a:p>
              <a:r>
                <a:rPr lang="en-US" b="1" dirty="0" err="1" smtClean="0">
                  <a:solidFill>
                    <a:srgbClr val="FF0000"/>
                  </a:solidFill>
                  <a:latin typeface="Comic Sans MS"/>
                  <a:cs typeface="Comic Sans MS"/>
                </a:rPr>
                <a:t>e</a:t>
              </a:r>
              <a:r>
                <a:rPr lang="en-US" b="1" dirty="0" smtClean="0">
                  <a:solidFill>
                    <a:srgbClr val="FF0000"/>
                  </a:solidFill>
                  <a:latin typeface="Comic Sans MS"/>
                  <a:cs typeface="Comic Sans MS"/>
                </a:rPr>
                <a:t>-</a:t>
              </a:r>
              <a:endParaRPr lang="en-US" b="1" dirty="0">
                <a:solidFill>
                  <a:srgbClr val="FF0000"/>
                </a:solidFill>
                <a:latin typeface="Comic Sans MS"/>
                <a:cs typeface="Comic Sans MS"/>
              </a:endParaRPr>
            </a:p>
          </p:txBody>
        </p:sp>
        <p:sp>
          <p:nvSpPr>
            <p:cNvPr id="69" name="TextBox 68"/>
            <p:cNvSpPr txBox="1"/>
            <p:nvPr/>
          </p:nvSpPr>
          <p:spPr>
            <a:xfrm>
              <a:off x="3140123" y="3433698"/>
              <a:ext cx="682107" cy="369332"/>
            </a:xfrm>
            <a:prstGeom prst="rect">
              <a:avLst/>
            </a:prstGeom>
            <a:noFill/>
          </p:spPr>
          <p:txBody>
            <a:bodyPr wrap="square" rtlCol="0">
              <a:spAutoFit/>
            </a:bodyPr>
            <a:lstStyle/>
            <a:p>
              <a:r>
                <a:rPr lang="en-US" b="1" dirty="0" err="1" smtClean="0">
                  <a:solidFill>
                    <a:srgbClr val="0000FF"/>
                  </a:solidFill>
                  <a:latin typeface="Comic Sans MS"/>
                  <a:cs typeface="Comic Sans MS"/>
                </a:rPr>
                <a:t>p</a:t>
              </a:r>
              <a:r>
                <a:rPr lang="en-US" b="1" dirty="0" smtClean="0">
                  <a:solidFill>
                    <a:srgbClr val="0000FF"/>
                  </a:solidFill>
                  <a:latin typeface="Comic Sans MS"/>
                  <a:cs typeface="Comic Sans MS"/>
                </a:rPr>
                <a:t>/A</a:t>
              </a:r>
              <a:endParaRPr lang="en-US" b="1" dirty="0">
                <a:solidFill>
                  <a:srgbClr val="0000FF"/>
                </a:solidFill>
                <a:latin typeface="Comic Sans MS"/>
                <a:cs typeface="Comic Sans MS"/>
              </a:endParaRPr>
            </a:p>
          </p:txBody>
        </p:sp>
        <p:sp>
          <p:nvSpPr>
            <p:cNvPr id="70" name="TextBox 69"/>
            <p:cNvSpPr txBox="1"/>
            <p:nvPr/>
          </p:nvSpPr>
          <p:spPr>
            <a:xfrm>
              <a:off x="892223" y="3898900"/>
              <a:ext cx="3241167" cy="369332"/>
            </a:xfrm>
            <a:prstGeom prst="rect">
              <a:avLst/>
            </a:prstGeom>
            <a:noFill/>
          </p:spPr>
          <p:txBody>
            <a:bodyPr wrap="none" rtlCol="0">
              <a:spAutoFit/>
            </a:bodyPr>
            <a:lstStyle/>
            <a:p>
              <a:r>
                <a:rPr lang="en-US" dirty="0" smtClean="0">
                  <a:latin typeface="Comic Sans MS"/>
                  <a:cs typeface="Comic Sans MS"/>
                </a:rPr>
                <a:t>0</a:t>
              </a:r>
              <a:r>
                <a:rPr lang="en-US" baseline="30000" dirty="0" smtClean="0">
                  <a:latin typeface="Comic Sans MS"/>
                  <a:cs typeface="Comic Sans MS"/>
                </a:rPr>
                <a:t>o </a:t>
              </a:r>
              <a:r>
                <a:rPr lang="en-US" dirty="0" smtClean="0">
                  <a:latin typeface="Comic Sans MS"/>
                  <a:cs typeface="Comic Sans MS"/>
                </a:rPr>
                <a:t>/ +</a:t>
              </a:r>
              <a:r>
                <a:rPr lang="en-US" dirty="0" smtClean="0">
                  <a:latin typeface="Symbol" charset="2"/>
                  <a:cs typeface="Symbol" charset="2"/>
                </a:rPr>
                <a:t>h</a:t>
              </a:r>
              <a:r>
                <a:rPr lang="en-US" dirty="0" smtClean="0">
                  <a:latin typeface="Comic Sans MS"/>
                  <a:cs typeface="Comic Sans MS"/>
                </a:rPr>
                <a:t>           </a:t>
              </a:r>
              <a:r>
                <a:rPr lang="en-US" b="1" dirty="0" smtClean="0">
                  <a:latin typeface="Comic Sans MS"/>
                  <a:cs typeface="Comic Sans MS"/>
                </a:rPr>
                <a:t>180</a:t>
              </a:r>
              <a:r>
                <a:rPr lang="en-US" b="1" baseline="30000" dirty="0" smtClean="0">
                  <a:latin typeface="Comic Sans MS"/>
                  <a:cs typeface="Comic Sans MS"/>
                </a:rPr>
                <a:t>o </a:t>
              </a:r>
              <a:r>
                <a:rPr lang="en-US" b="1" dirty="0" smtClean="0">
                  <a:latin typeface="Comic Sans MS"/>
                  <a:cs typeface="Comic Sans MS"/>
                </a:rPr>
                <a:t>/ -</a:t>
              </a:r>
              <a:r>
                <a:rPr lang="en-US" b="1" dirty="0" smtClean="0">
                  <a:latin typeface="Symbol" charset="2"/>
                  <a:cs typeface="Symbol" charset="2"/>
                </a:rPr>
                <a:t>h</a:t>
              </a:r>
              <a:r>
                <a:rPr lang="en-US" b="1" dirty="0" smtClean="0">
                  <a:latin typeface="Comic Sans MS"/>
                  <a:cs typeface="Comic Sans MS"/>
                </a:rPr>
                <a:t>                  </a:t>
              </a:r>
              <a:endParaRPr lang="en-US" b="1" baseline="30000" dirty="0">
                <a:latin typeface="Comic Sans MS"/>
                <a:cs typeface="Comic Sans MS"/>
              </a:endParaRPr>
            </a:p>
          </p:txBody>
        </p:sp>
      </p:grpSp>
      <p:sp>
        <p:nvSpPr>
          <p:cNvPr id="31" name="TextBox 30"/>
          <p:cNvSpPr txBox="1"/>
          <p:nvPr/>
        </p:nvSpPr>
        <p:spPr>
          <a:xfrm>
            <a:off x="241300" y="3797300"/>
            <a:ext cx="2094105" cy="369332"/>
          </a:xfrm>
          <a:prstGeom prst="rect">
            <a:avLst/>
          </a:prstGeom>
          <a:noFill/>
        </p:spPr>
        <p:txBody>
          <a:bodyPr wrap="none" rtlCol="0">
            <a:spAutoFit/>
          </a:bodyPr>
          <a:lstStyle/>
          <a:p>
            <a:r>
              <a:rPr lang="en-US" dirty="0" smtClean="0">
                <a:solidFill>
                  <a:srgbClr val="0000FF"/>
                </a:solidFill>
              </a:rPr>
              <a:t>electron method: </a:t>
            </a:r>
            <a:endParaRPr lang="en-US" dirty="0">
              <a:solidFill>
                <a:srgbClr val="0000FF"/>
              </a:solidFill>
            </a:endParaRPr>
          </a:p>
        </p:txBody>
      </p:sp>
      <p:sp>
        <p:nvSpPr>
          <p:cNvPr id="26" name="Content Placeholder 5"/>
          <p:cNvSpPr txBox="1">
            <a:spLocks/>
          </p:cNvSpPr>
          <p:nvPr/>
        </p:nvSpPr>
        <p:spPr>
          <a:xfrm rot="20520000">
            <a:off x="213106" y="2267553"/>
            <a:ext cx="8531225" cy="2018097"/>
          </a:xfrm>
          <a:prstGeom prst="rect">
            <a:avLst/>
          </a:prstGeom>
          <a:solidFill>
            <a:schemeClr val="bg1">
              <a:lumMod val="95000"/>
            </a:schemeClr>
          </a:solidFill>
          <a:ln w="15875">
            <a:solidFill>
              <a:schemeClr val="bg1">
                <a:lumMod val="65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a:lstStyle>
            <a:lvl1pPr marL="342900" indent="-342900" algn="l" rtl="0" fontAlgn="base">
              <a:spcBef>
                <a:spcPct val="20000"/>
              </a:spcBef>
              <a:spcAft>
                <a:spcPct val="0"/>
              </a:spcAft>
              <a:buClr>
                <a:srgbClr val="0000FF"/>
              </a:buClr>
              <a:buFont typeface="Wingdings" charset="2"/>
              <a:buChar char="q"/>
              <a:defRPr kumimoji="1" sz="2200" b="1">
                <a:solidFill>
                  <a:schemeClr val="tx1"/>
                </a:solidFill>
                <a:effectLst>
                  <a:outerShdw blurRad="38100" dist="38100" dir="2700000" algn="tl">
                    <a:srgbClr val="DDDDDD"/>
                  </a:outerShdw>
                </a:effectLst>
                <a:latin typeface="+mn-lt"/>
                <a:ea typeface="+mn-ea"/>
                <a:cs typeface="+mn-cs"/>
              </a:defRPr>
            </a:lvl1pPr>
            <a:lvl2pPr marL="742950" indent="-285750" algn="l" rtl="0" fontAlgn="base">
              <a:spcBef>
                <a:spcPct val="20000"/>
              </a:spcBef>
              <a:spcAft>
                <a:spcPct val="0"/>
              </a:spcAft>
              <a:buClr>
                <a:srgbClr val="0000FF"/>
              </a:buClr>
              <a:buFont typeface="Wingdings" charset="2"/>
              <a:buChar char="Ø"/>
              <a:defRPr kumimoji="1" sz="2000" b="1">
                <a:solidFill>
                  <a:schemeClr val="tx1"/>
                </a:solidFill>
                <a:effectLst>
                  <a:outerShdw blurRad="38100" dist="38100" dir="2700000" algn="tl">
                    <a:srgbClr val="DDDDDD"/>
                  </a:outerShdw>
                </a:effectLst>
                <a:latin typeface="+mn-lt"/>
                <a:ea typeface="+mn-ea"/>
              </a:defRPr>
            </a:lvl2pPr>
            <a:lvl3pPr marL="1143000" indent="-228600" algn="l" rtl="0" fontAlgn="base">
              <a:spcBef>
                <a:spcPct val="20000"/>
              </a:spcBef>
              <a:spcAft>
                <a:spcPct val="0"/>
              </a:spcAft>
              <a:buBlip>
                <a:blip r:embed="rId18"/>
              </a:buBlip>
              <a:defRPr kumimoji="1" sz="1800" b="1">
                <a:solidFill>
                  <a:schemeClr val="tx1"/>
                </a:solidFill>
                <a:effectLst>
                  <a:outerShdw blurRad="38100" dist="38100" dir="2700000" algn="tl">
                    <a:srgbClr val="DDDDDD"/>
                  </a:outerShdw>
                </a:effectLst>
                <a:latin typeface="+mn-lt"/>
                <a:ea typeface="+mn-ea"/>
              </a:defRPr>
            </a:lvl3pPr>
            <a:lvl4pPr marL="1600200" indent="-228600" algn="l" rtl="0" fontAlgn="base">
              <a:spcBef>
                <a:spcPct val="20000"/>
              </a:spcBef>
              <a:spcAft>
                <a:spcPct val="0"/>
              </a:spcAft>
              <a:buBlip>
                <a:blip r:embed="rId19"/>
              </a:buBlip>
              <a:defRPr kumimoji="1" sz="1600" b="1">
                <a:solidFill>
                  <a:schemeClr val="tx1"/>
                </a:solidFill>
                <a:effectLst>
                  <a:outerShdw blurRad="38100" dist="38100" dir="2700000" algn="tl">
                    <a:srgbClr val="DDDDDD"/>
                  </a:outerShdw>
                </a:effectLst>
                <a:latin typeface="+mn-lt"/>
                <a:ea typeface="+mn-ea"/>
              </a:defRPr>
            </a:lvl4pPr>
            <a:lvl5pPr marL="2057400" indent="-228600" algn="l" rtl="0" fontAlgn="base">
              <a:spcBef>
                <a:spcPct val="20000"/>
              </a:spcBef>
              <a:spcAft>
                <a:spcPct val="0"/>
              </a:spcAft>
              <a:buSzPct val="120000"/>
              <a:buFontTx/>
              <a:buBlip>
                <a:blip r:embed="rId20"/>
              </a:buBlip>
              <a:defRPr kumimoji="1" sz="1400" b="1">
                <a:solidFill>
                  <a:schemeClr val="tx1"/>
                </a:solidFill>
                <a:effectLst>
                  <a:outerShdw blurRad="38100" dist="38100" dir="2700000" algn="tl">
                    <a:srgbClr val="DDDDDD"/>
                  </a:outerShdw>
                </a:effectLst>
                <a:latin typeface="+mn-lt"/>
                <a:ea typeface="+mn-ea"/>
              </a:defRPr>
            </a:lvl5pPr>
            <a:lvl6pPr marL="2514600" indent="-228600" algn="l" rtl="0" fontAlgn="base">
              <a:spcBef>
                <a:spcPct val="20000"/>
              </a:spcBef>
              <a:spcAft>
                <a:spcPct val="0"/>
              </a:spcAft>
              <a:buBlip>
                <a:blip r:embed="rId21"/>
              </a:buBlip>
              <a:defRPr kumimoji="1" b="1">
                <a:solidFill>
                  <a:schemeClr val="tx1"/>
                </a:solidFill>
                <a:effectLst>
                  <a:outerShdw blurRad="38100" dist="38100" dir="2700000" algn="tl">
                    <a:srgbClr val="DDDDDD"/>
                  </a:outerShdw>
                </a:effectLst>
                <a:latin typeface="+mn-lt"/>
                <a:ea typeface="+mn-ea"/>
              </a:defRPr>
            </a:lvl6pPr>
            <a:lvl7pPr marL="2971800" indent="-228600" algn="l" rtl="0" fontAlgn="base">
              <a:spcBef>
                <a:spcPct val="20000"/>
              </a:spcBef>
              <a:spcAft>
                <a:spcPct val="0"/>
              </a:spcAft>
              <a:buBlip>
                <a:blip r:embed="rId21"/>
              </a:buBlip>
              <a:defRPr kumimoji="1" b="1">
                <a:solidFill>
                  <a:schemeClr val="tx1"/>
                </a:solidFill>
                <a:effectLst>
                  <a:outerShdw blurRad="38100" dist="38100" dir="2700000" algn="tl">
                    <a:srgbClr val="DDDDDD"/>
                  </a:outerShdw>
                </a:effectLst>
                <a:latin typeface="+mn-lt"/>
                <a:ea typeface="+mn-ea"/>
              </a:defRPr>
            </a:lvl7pPr>
            <a:lvl8pPr marL="3429000" indent="-228600" algn="l" rtl="0" fontAlgn="base">
              <a:spcBef>
                <a:spcPct val="20000"/>
              </a:spcBef>
              <a:spcAft>
                <a:spcPct val="0"/>
              </a:spcAft>
              <a:buBlip>
                <a:blip r:embed="rId21"/>
              </a:buBlip>
              <a:defRPr kumimoji="1" b="1">
                <a:solidFill>
                  <a:schemeClr val="tx1"/>
                </a:solidFill>
                <a:effectLst>
                  <a:outerShdw blurRad="38100" dist="38100" dir="2700000" algn="tl">
                    <a:srgbClr val="DDDDDD"/>
                  </a:outerShdw>
                </a:effectLst>
                <a:latin typeface="+mn-lt"/>
                <a:ea typeface="+mn-ea"/>
              </a:defRPr>
            </a:lvl8pPr>
            <a:lvl9pPr marL="3886200" indent="-228600" algn="l" rtl="0" fontAlgn="base">
              <a:spcBef>
                <a:spcPct val="20000"/>
              </a:spcBef>
              <a:spcAft>
                <a:spcPct val="0"/>
              </a:spcAft>
              <a:buBlip>
                <a:blip r:embed="rId21"/>
              </a:buBlip>
              <a:defRPr kumimoji="1" b="1">
                <a:solidFill>
                  <a:schemeClr val="tx1"/>
                </a:solidFill>
                <a:effectLst>
                  <a:outerShdw blurRad="38100" dist="38100" dir="2700000" algn="tl">
                    <a:srgbClr val="DDDDDD"/>
                  </a:outerShdw>
                </a:effectLst>
                <a:latin typeface="+mn-lt"/>
                <a:ea typeface="+mn-ea"/>
              </a:defRPr>
            </a:lvl9pPr>
          </a:lstStyle>
          <a:p>
            <a:pPr marL="0" indent="0">
              <a:buFont typeface="Wingdings" charset="2"/>
              <a:buNone/>
            </a:pPr>
            <a:r>
              <a:rPr lang="en-US" sz="2400" u="sng" dirty="0" smtClean="0">
                <a:solidFill>
                  <a:srgbClr val="3366FF"/>
                </a:solidFill>
              </a:rPr>
              <a:t>Note:</a:t>
            </a:r>
          </a:p>
          <a:p>
            <a:r>
              <a:rPr lang="en-US" dirty="0" smtClean="0"/>
              <a:t>to measure x, y, and Q</a:t>
            </a:r>
            <a:r>
              <a:rPr lang="en-US" baseline="30000" dirty="0" smtClean="0"/>
              <a:t>2 </a:t>
            </a:r>
            <a:r>
              <a:rPr lang="en-US" dirty="0" smtClean="0"/>
              <a:t>at low Q</a:t>
            </a:r>
            <a:r>
              <a:rPr lang="en-US" baseline="30000" dirty="0" smtClean="0"/>
              <a:t>2</a:t>
            </a:r>
            <a:r>
              <a:rPr lang="en-US" dirty="0" smtClean="0"/>
              <a:t> ~ 1 GeV</a:t>
            </a:r>
            <a:r>
              <a:rPr lang="en-US" baseline="30000" dirty="0" smtClean="0"/>
              <a:t>2</a:t>
            </a:r>
          </a:p>
          <a:p>
            <a:pPr lvl="1"/>
            <a:r>
              <a:rPr lang="en-US" dirty="0" smtClean="0"/>
              <a:t>Electron method</a:t>
            </a:r>
          </a:p>
          <a:p>
            <a:pPr lvl="2"/>
            <a:r>
              <a:rPr lang="en-US" dirty="0" smtClean="0"/>
              <a:t>precise energy and angular resolution for </a:t>
            </a:r>
            <a:r>
              <a:rPr lang="en-US" dirty="0" err="1" smtClean="0">
                <a:latin typeface="Symbol" charset="2"/>
                <a:cs typeface="Symbol" charset="2"/>
              </a:rPr>
              <a:t>q</a:t>
            </a:r>
            <a:r>
              <a:rPr lang="en-US" dirty="0" err="1" smtClean="0"/>
              <a:t>’</a:t>
            </a:r>
            <a:r>
              <a:rPr lang="en-US" baseline="-25000" dirty="0" err="1" smtClean="0"/>
              <a:t>e</a:t>
            </a:r>
            <a:r>
              <a:rPr lang="en-US" dirty="0" smtClean="0"/>
              <a:t> </a:t>
            </a:r>
            <a:r>
              <a:rPr lang="en-US" dirty="0" smtClean="0">
                <a:sym typeface="Wingdings"/>
              </a:rPr>
              <a:t> 180</a:t>
            </a:r>
            <a:r>
              <a:rPr lang="en-US" baseline="30000" dirty="0" smtClean="0">
                <a:sym typeface="Wingdings"/>
              </a:rPr>
              <a:t>o</a:t>
            </a:r>
            <a:r>
              <a:rPr lang="en-US" dirty="0" smtClean="0">
                <a:sym typeface="Wingdings"/>
              </a:rPr>
              <a:t> and high y</a:t>
            </a:r>
            <a:endParaRPr lang="en-US" baseline="30000" dirty="0" smtClean="0"/>
          </a:p>
          <a:p>
            <a:pPr lvl="1"/>
            <a:r>
              <a:rPr lang="en-US" dirty="0" smtClean="0"/>
              <a:t>At low y use hadron method</a:t>
            </a:r>
          </a:p>
        </p:txBody>
      </p:sp>
    </p:spTree>
    <p:extLst>
      <p:ext uri="{BB962C8B-B14F-4D97-AF65-F5344CB8AC3E}">
        <p14:creationId xmlns:p14="http://schemas.microsoft.com/office/powerpoint/2010/main" val="29292649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circle(in)">
                                      <p:cBhvr>
                                        <p:cTn id="7" dur="20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 Simulator: Check</a:t>
            </a:r>
            <a:endParaRPr lang="en-US" dirty="0"/>
          </a:p>
        </p:txBody>
      </p:sp>
      <p:sp>
        <p:nvSpPr>
          <p:cNvPr id="3" name="Content Placeholder 2"/>
          <p:cNvSpPr>
            <a:spLocks noGrp="1"/>
          </p:cNvSpPr>
          <p:nvPr>
            <p:ph idx="1"/>
          </p:nvPr>
        </p:nvSpPr>
        <p:spPr>
          <a:xfrm>
            <a:off x="66652" y="699537"/>
            <a:ext cx="9051947" cy="1551827"/>
          </a:xfrm>
        </p:spPr>
        <p:txBody>
          <a:bodyPr/>
          <a:lstStyle/>
          <a:p>
            <a:r>
              <a:rPr lang="en-US" sz="2000" dirty="0" smtClean="0"/>
              <a:t>Used fast smearing simulator</a:t>
            </a:r>
          </a:p>
          <a:p>
            <a:pPr lvl="1"/>
            <a:r>
              <a:rPr lang="en-US" sz="1800" dirty="0" smtClean="0"/>
              <a:t>multiple scattering and momentum smearing included according to PDG</a:t>
            </a:r>
          </a:p>
          <a:p>
            <a:pPr lvl="1"/>
            <a:r>
              <a:rPr lang="en-US" sz="1800" dirty="0" smtClean="0"/>
              <a:t>check against STAR results at central region </a:t>
            </a:r>
            <a:r>
              <a:rPr lang="en-US" sz="1800" dirty="0" smtClean="0">
                <a:sym typeface="Wingdings"/>
              </a:rPr>
              <a:t> looks okay</a:t>
            </a:r>
          </a:p>
          <a:p>
            <a:pPr lvl="1"/>
            <a:r>
              <a:rPr lang="en-US" sz="1800" dirty="0">
                <a:sym typeface="Wingdings"/>
              </a:rPr>
              <a:t>for details: </a:t>
            </a:r>
            <a:r>
              <a:rPr lang="en-US" sz="1200" dirty="0">
                <a:sym typeface="Wingdings"/>
              </a:rPr>
              <a:t>https://</a:t>
            </a:r>
            <a:r>
              <a:rPr lang="en-US" sz="1200" dirty="0" err="1">
                <a:sym typeface="Wingdings"/>
              </a:rPr>
              <a:t>wiki.bnl.gov</a:t>
            </a:r>
            <a:r>
              <a:rPr lang="en-US" sz="1200" dirty="0">
                <a:sym typeface="Wingdings"/>
              </a:rPr>
              <a:t>/conferences/images/d/d1/R%26DOctoberSmearing.pdf</a:t>
            </a:r>
            <a:endParaRPr lang="en-US" sz="1200" dirty="0"/>
          </a:p>
        </p:txBody>
      </p:sp>
      <p:sp>
        <p:nvSpPr>
          <p:cNvPr id="4" name="Footer Placeholder 3"/>
          <p:cNvSpPr>
            <a:spLocks noGrp="1"/>
          </p:cNvSpPr>
          <p:nvPr>
            <p:ph type="ftr" sz="quarter" idx="11"/>
          </p:nvPr>
        </p:nvSpPr>
        <p:spPr/>
        <p:txBody>
          <a:bodyPr/>
          <a:lstStyle/>
          <a:p>
            <a:r>
              <a:rPr lang="en-US" smtClean="0"/>
              <a:t>DIS-2013, Marseille</a:t>
            </a:r>
            <a:endParaRPr lang="en-US"/>
          </a:p>
        </p:txBody>
      </p:sp>
      <p:sp>
        <p:nvSpPr>
          <p:cNvPr id="5" name="Slide Number Placeholder 4"/>
          <p:cNvSpPr>
            <a:spLocks noGrp="1"/>
          </p:cNvSpPr>
          <p:nvPr>
            <p:ph type="sldNum" sz="quarter" idx="12"/>
          </p:nvPr>
        </p:nvSpPr>
        <p:spPr/>
        <p:txBody>
          <a:bodyPr/>
          <a:lstStyle/>
          <a:p>
            <a:fld id="{74E37A68-6CDC-BF4C-A518-F2B8A7ADE480}" type="slidenum">
              <a:rPr lang="en-US" smtClean="0"/>
              <a:pPr/>
              <a:t>45</a:t>
            </a:fld>
            <a:endParaRPr lang="en-US"/>
          </a:p>
        </p:txBody>
      </p:sp>
      <p:pic>
        <p:nvPicPr>
          <p:cNvPr id="6" name="Picture 5" descr="starTpcNimResolu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909" y="2133601"/>
            <a:ext cx="4837545" cy="3348488"/>
          </a:xfrm>
          <a:prstGeom prst="rect">
            <a:avLst/>
          </a:prstGeom>
        </p:spPr>
      </p:pic>
      <p:grpSp>
        <p:nvGrpSpPr>
          <p:cNvPr id="9" name="Group 8"/>
          <p:cNvGrpSpPr/>
          <p:nvPr/>
        </p:nvGrpSpPr>
        <p:grpSpPr>
          <a:xfrm>
            <a:off x="4829464" y="3291840"/>
            <a:ext cx="4238336" cy="3509970"/>
            <a:chOff x="4829464" y="3291840"/>
            <a:chExt cx="4238336" cy="3509970"/>
          </a:xfrm>
        </p:grpSpPr>
        <p:pic>
          <p:nvPicPr>
            <p:cNvPr id="7" name="Picture 6"/>
            <p:cNvPicPr>
              <a:picLocks noChangeAspect="1"/>
            </p:cNvPicPr>
            <p:nvPr/>
          </p:nvPicPr>
          <p:blipFill>
            <a:blip r:embed="rId3"/>
            <a:stretch>
              <a:fillRect/>
            </a:stretch>
          </p:blipFill>
          <p:spPr>
            <a:xfrm>
              <a:off x="4829464" y="3291840"/>
              <a:ext cx="4238336" cy="3509970"/>
            </a:xfrm>
            <a:prstGeom prst="rect">
              <a:avLst/>
            </a:prstGeom>
          </p:spPr>
        </p:pic>
        <p:sp>
          <p:nvSpPr>
            <p:cNvPr id="8" name="TextBox 7"/>
            <p:cNvSpPr txBox="1"/>
            <p:nvPr/>
          </p:nvSpPr>
          <p:spPr>
            <a:xfrm>
              <a:off x="5503329" y="3452155"/>
              <a:ext cx="2995269" cy="584776"/>
            </a:xfrm>
            <a:prstGeom prst="rect">
              <a:avLst/>
            </a:prstGeom>
            <a:noFill/>
          </p:spPr>
          <p:txBody>
            <a:bodyPr wrap="none" rtlCol="0">
              <a:spAutoFit/>
            </a:bodyPr>
            <a:lstStyle/>
            <a:p>
              <a:r>
                <a:rPr lang="en-US" dirty="0" smtClean="0">
                  <a:solidFill>
                    <a:schemeClr val="bg1"/>
                  </a:solidFill>
                </a:rPr>
                <a:t>-1&lt; </a:t>
              </a:r>
              <a:r>
                <a:rPr lang="en-US" dirty="0" smtClean="0">
                  <a:solidFill>
                    <a:schemeClr val="bg1"/>
                  </a:solidFill>
                  <a:latin typeface="Symbol" charset="2"/>
                  <a:cs typeface="Symbol" charset="2"/>
                </a:rPr>
                <a:t>h </a:t>
              </a:r>
              <a:r>
                <a:rPr lang="en-US" dirty="0" smtClean="0">
                  <a:solidFill>
                    <a:schemeClr val="bg1"/>
                  </a:solidFill>
                </a:rPr>
                <a:t>&lt;1</a:t>
              </a:r>
            </a:p>
            <a:p>
              <a:r>
                <a:rPr lang="en-US" sz="1400" dirty="0">
                  <a:solidFill>
                    <a:schemeClr val="bg1"/>
                  </a:solidFill>
                  <a:latin typeface="Comic Sans MS Bold"/>
                  <a:cs typeface="Comic Sans MS Bold"/>
                </a:rPr>
                <a:t>assumed  0.05 radiation lengths</a:t>
              </a:r>
            </a:p>
          </p:txBody>
        </p:sp>
      </p:grpSp>
      <p:sp>
        <p:nvSpPr>
          <p:cNvPr id="10" name="Date Placeholder 9"/>
          <p:cNvSpPr>
            <a:spLocks noGrp="1"/>
          </p:cNvSpPr>
          <p:nvPr>
            <p:ph type="dt" sz="half" idx="10"/>
          </p:nvPr>
        </p:nvSpPr>
        <p:spPr/>
        <p:txBody>
          <a:bodyPr/>
          <a:lstStyle/>
          <a:p>
            <a:r>
              <a:rPr lang="en-US" altLang="ja-JP" smtClean="0"/>
              <a:t>E.C. Aschenauer</a:t>
            </a:r>
            <a:endParaRPr lang="en-US" altLang="ja-JP" dirty="0"/>
          </a:p>
        </p:txBody>
      </p:sp>
    </p:spTree>
    <p:extLst>
      <p:ext uri="{BB962C8B-B14F-4D97-AF65-F5344CB8AC3E}">
        <p14:creationId xmlns:p14="http://schemas.microsoft.com/office/powerpoint/2010/main" val="19793790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Fast Simulator: What was modeled</a:t>
            </a:r>
            <a:endParaRPr lang="en-US" dirty="0"/>
          </a:p>
        </p:txBody>
      </p:sp>
      <p:sp>
        <p:nvSpPr>
          <p:cNvPr id="5" name="Content Placeholder 4"/>
          <p:cNvSpPr>
            <a:spLocks noGrp="1"/>
          </p:cNvSpPr>
          <p:nvPr>
            <p:ph idx="1"/>
          </p:nvPr>
        </p:nvSpPr>
        <p:spPr/>
        <p:txBody>
          <a:bodyPr/>
          <a:lstStyle/>
          <a:p>
            <a:r>
              <a:rPr lang="en-US" sz="1800" dirty="0" smtClean="0"/>
              <a:t>Magnetic field: Solenoid with 3.0 Tesla</a:t>
            </a:r>
          </a:p>
          <a:p>
            <a:r>
              <a:rPr lang="en-US" sz="1800" dirty="0" smtClean="0"/>
              <a:t>Tracking:</a:t>
            </a:r>
          </a:p>
          <a:p>
            <a:pPr lvl="1"/>
            <a:r>
              <a:rPr lang="en-US" sz="1600" dirty="0" smtClean="0"/>
              <a:t>“Central” +/-1: TPC-like: </a:t>
            </a:r>
          </a:p>
          <a:p>
            <a:pPr lvl="2"/>
            <a:r>
              <a:rPr lang="en-US" sz="1400" dirty="0" smtClean="0"/>
              <a:t>45 fit points; 0.03 radiation length, position resolution: 80 </a:t>
            </a:r>
            <a:r>
              <a:rPr lang="en-US" sz="1400" dirty="0" smtClean="0">
                <a:latin typeface="Symbol" charset="2"/>
                <a:cs typeface="Symbol" charset="2"/>
              </a:rPr>
              <a:t>m</a:t>
            </a:r>
          </a:p>
          <a:p>
            <a:pPr lvl="1"/>
            <a:r>
              <a:rPr lang="en-US" sz="1600" dirty="0" smtClean="0"/>
              <a:t>“Forward/Backward” 1-3: GEM</a:t>
            </a:r>
            <a:r>
              <a:rPr lang="en-US" sz="1600" dirty="0"/>
              <a:t>-like: </a:t>
            </a:r>
          </a:p>
          <a:p>
            <a:pPr lvl="2"/>
            <a:r>
              <a:rPr lang="en-US" sz="1400" dirty="0"/>
              <a:t>6 planes; 0.03 radiation length, position resolution: 80 </a:t>
            </a:r>
            <a:r>
              <a:rPr lang="en-US" sz="1400" dirty="0">
                <a:latin typeface="Symbol" charset="2"/>
                <a:cs typeface="Symbol" charset="2"/>
              </a:rPr>
              <a:t>m</a:t>
            </a:r>
          </a:p>
          <a:p>
            <a:pPr lvl="1"/>
            <a:r>
              <a:rPr lang="en-US" sz="1600" dirty="0" smtClean="0"/>
              <a:t>“</a:t>
            </a:r>
            <a:r>
              <a:rPr lang="en-US" sz="1600" dirty="0"/>
              <a:t>Far </a:t>
            </a:r>
            <a:r>
              <a:rPr lang="en-US" sz="1600" dirty="0" smtClean="0"/>
              <a:t>Forward/Backward” </a:t>
            </a:r>
            <a:r>
              <a:rPr lang="en-US" sz="1600" dirty="0"/>
              <a:t>3-</a:t>
            </a:r>
            <a:r>
              <a:rPr lang="en-US" sz="1600" dirty="0" smtClean="0"/>
              <a:t>4.5: Si</a:t>
            </a:r>
            <a:r>
              <a:rPr lang="en-US" sz="1600" dirty="0"/>
              <a:t>-Pixel-like: </a:t>
            </a:r>
          </a:p>
          <a:p>
            <a:pPr lvl="2"/>
            <a:r>
              <a:rPr lang="en-US" sz="1400" dirty="0"/>
              <a:t>12 planes; 0.03 radiation length, position resolution: 20 </a:t>
            </a:r>
            <a:r>
              <a:rPr lang="en-US" sz="1400" dirty="0" smtClean="0">
                <a:latin typeface="Symbol" charset="2"/>
                <a:cs typeface="Symbol" charset="2"/>
              </a:rPr>
              <a:t>m</a:t>
            </a:r>
          </a:p>
          <a:p>
            <a:pPr lvl="1">
              <a:buFont typeface="Wingdings" charset="0"/>
              <a:buChar char="à"/>
            </a:pPr>
            <a:r>
              <a:rPr lang="en-US" sz="1600" dirty="0" smtClean="0">
                <a:cs typeface="Symbol" charset="2"/>
              </a:rPr>
              <a:t>radiation length needs to be checked</a:t>
            </a:r>
          </a:p>
          <a:p>
            <a:pPr lvl="1">
              <a:buFont typeface="Wingdings" charset="0"/>
              <a:buChar char="à"/>
            </a:pPr>
            <a:r>
              <a:rPr lang="en-US" sz="1600" dirty="0" smtClean="0">
                <a:cs typeface="Symbol" charset="2"/>
              </a:rPr>
              <a:t>no bremsstrahlung for electrons yet</a:t>
            </a:r>
            <a:endParaRPr lang="en-US" sz="1600" dirty="0">
              <a:cs typeface="Symbol" charset="2"/>
            </a:endParaRPr>
          </a:p>
          <a:p>
            <a:r>
              <a:rPr lang="en-US" sz="1800" dirty="0" err="1" smtClean="0">
                <a:cs typeface="Symbol" charset="2"/>
              </a:rPr>
              <a:t>Ecal</a:t>
            </a:r>
            <a:endParaRPr lang="en-US" sz="1800" dirty="0" smtClean="0">
              <a:cs typeface="Symbol" charset="2"/>
            </a:endParaRPr>
          </a:p>
          <a:p>
            <a:pPr lvl="1"/>
            <a:r>
              <a:rPr lang="en-US" sz="1600" dirty="0"/>
              <a:t>“Central” +/-1</a:t>
            </a:r>
            <a:r>
              <a:rPr lang="en-US" sz="1600" dirty="0" smtClean="0"/>
              <a:t>:</a:t>
            </a:r>
            <a:endParaRPr lang="en-US" sz="1600" dirty="0" smtClean="0">
              <a:cs typeface="Symbol" charset="2"/>
            </a:endParaRPr>
          </a:p>
          <a:p>
            <a:pPr lvl="2"/>
            <a:r>
              <a:rPr lang="en-US" sz="1400" dirty="0" smtClean="0">
                <a:solidFill>
                  <a:srgbClr val="000000"/>
                </a:solidFill>
                <a:cs typeface="Comic Sans MS"/>
              </a:rPr>
              <a:t>10</a:t>
            </a:r>
            <a:r>
              <a:rPr lang="en-US" sz="1400" dirty="0">
                <a:solidFill>
                  <a:srgbClr val="000000"/>
                </a:solidFill>
                <a:cs typeface="Comic Sans MS"/>
              </a:rPr>
              <a:t>%√E+1.5</a:t>
            </a:r>
            <a:r>
              <a:rPr lang="en-US" sz="1400" dirty="0" smtClean="0">
                <a:solidFill>
                  <a:srgbClr val="000000"/>
                </a:solidFill>
                <a:cs typeface="Comic Sans MS"/>
              </a:rPr>
              <a:t>% hadron: MIP + 0.4E</a:t>
            </a:r>
            <a:r>
              <a:rPr lang="en-US" sz="1400" baseline="-25000" dirty="0" smtClean="0">
                <a:solidFill>
                  <a:srgbClr val="000000"/>
                </a:solidFill>
                <a:cs typeface="Comic Sans MS"/>
              </a:rPr>
              <a:t>h </a:t>
            </a:r>
            <a:r>
              <a:rPr lang="en-US" sz="1400" dirty="0" smtClean="0">
                <a:solidFill>
                  <a:srgbClr val="000000"/>
                </a:solidFill>
                <a:cs typeface="Comic Sans MS"/>
              </a:rPr>
              <a:t>with </a:t>
            </a:r>
            <a:r>
              <a:rPr lang="en-US" sz="1400" dirty="0" smtClean="0">
                <a:solidFill>
                  <a:srgbClr val="000000"/>
                </a:solidFill>
                <a:latin typeface="Symbol" charset="2"/>
                <a:cs typeface="Symbol" charset="2"/>
              </a:rPr>
              <a:t>s</a:t>
            </a:r>
            <a:r>
              <a:rPr lang="en-US" sz="1400" dirty="0" smtClean="0">
                <a:solidFill>
                  <a:srgbClr val="000000"/>
                </a:solidFill>
                <a:cs typeface="Comic Sans MS"/>
              </a:rPr>
              <a:t>=</a:t>
            </a:r>
            <a:r>
              <a:rPr lang="en-US" sz="1400" dirty="0">
                <a:solidFill>
                  <a:srgbClr val="000000"/>
                </a:solidFill>
                <a:cs typeface="Comic Sans MS"/>
              </a:rPr>
              <a:t>0.2E</a:t>
            </a:r>
            <a:r>
              <a:rPr lang="en-US" sz="1400" baseline="-25000" dirty="0">
                <a:solidFill>
                  <a:srgbClr val="000000"/>
                </a:solidFill>
                <a:cs typeface="Comic Sans MS"/>
              </a:rPr>
              <a:t>h </a:t>
            </a:r>
            <a:r>
              <a:rPr lang="en-US" sz="1400" dirty="0" smtClean="0">
                <a:solidFill>
                  <a:srgbClr val="000000"/>
                </a:solidFill>
                <a:cs typeface="Comic Sans MS"/>
              </a:rPr>
              <a:t> (50:50)</a:t>
            </a:r>
            <a:endParaRPr lang="en-US" sz="1400" dirty="0">
              <a:solidFill>
                <a:srgbClr val="000000"/>
              </a:solidFill>
              <a:cs typeface="Symbol" charset="2"/>
            </a:endParaRPr>
          </a:p>
          <a:p>
            <a:pPr lvl="1"/>
            <a:r>
              <a:rPr lang="en-US" sz="1600" dirty="0" smtClean="0"/>
              <a:t>“Forward</a:t>
            </a:r>
            <a:r>
              <a:rPr lang="en-US" sz="1600" dirty="0"/>
              <a:t>” 1</a:t>
            </a:r>
            <a:r>
              <a:rPr lang="en-US" sz="1600" dirty="0" smtClean="0"/>
              <a:t>-</a:t>
            </a:r>
            <a:r>
              <a:rPr lang="en-US" sz="1600" dirty="0"/>
              <a:t>5</a:t>
            </a:r>
            <a:r>
              <a:rPr lang="en-US" sz="1600" dirty="0" smtClean="0"/>
              <a:t>: </a:t>
            </a:r>
          </a:p>
          <a:p>
            <a:pPr lvl="2"/>
            <a:r>
              <a:rPr lang="en-US" sz="1400" dirty="0" smtClean="0">
                <a:solidFill>
                  <a:srgbClr val="000000"/>
                </a:solidFill>
                <a:cs typeface="Comic Sans MS"/>
              </a:rPr>
              <a:t>10</a:t>
            </a:r>
            <a:r>
              <a:rPr lang="en-US" sz="1400" dirty="0">
                <a:solidFill>
                  <a:srgbClr val="000000"/>
                </a:solidFill>
                <a:cs typeface="Comic Sans MS"/>
              </a:rPr>
              <a:t>%√E+1.5% hadron: MIP + </a:t>
            </a:r>
            <a:r>
              <a:rPr lang="en-US" sz="1400" dirty="0" smtClean="0">
                <a:solidFill>
                  <a:srgbClr val="000000"/>
                </a:solidFill>
                <a:cs typeface="Comic Sans MS"/>
              </a:rPr>
              <a:t>0.4</a:t>
            </a:r>
            <a:r>
              <a:rPr lang="en-US" sz="1400" baseline="-25000" dirty="0" smtClean="0">
                <a:solidFill>
                  <a:srgbClr val="000000"/>
                </a:solidFill>
                <a:cs typeface="Comic Sans MS"/>
              </a:rPr>
              <a:t> </a:t>
            </a:r>
            <a:r>
              <a:rPr lang="en-US" sz="1400" dirty="0">
                <a:solidFill>
                  <a:srgbClr val="000000"/>
                </a:solidFill>
                <a:cs typeface="Comic Sans MS"/>
              </a:rPr>
              <a:t>with </a:t>
            </a:r>
            <a:r>
              <a:rPr lang="en-US" sz="1400" dirty="0">
                <a:solidFill>
                  <a:srgbClr val="000000"/>
                </a:solidFill>
                <a:latin typeface="Symbol" charset="2"/>
                <a:cs typeface="Symbol" charset="2"/>
              </a:rPr>
              <a:t>s</a:t>
            </a:r>
            <a:r>
              <a:rPr lang="en-US" sz="1400" dirty="0" smtClean="0">
                <a:solidFill>
                  <a:srgbClr val="000000"/>
                </a:solidFill>
                <a:cs typeface="Comic Sans MS"/>
              </a:rPr>
              <a:t>=0.2</a:t>
            </a:r>
            <a:r>
              <a:rPr lang="en-US" sz="1400" dirty="0">
                <a:solidFill>
                  <a:srgbClr val="000000"/>
                </a:solidFill>
                <a:cs typeface="Comic Sans MS"/>
              </a:rPr>
              <a:t>E</a:t>
            </a:r>
            <a:r>
              <a:rPr lang="en-US" sz="1400" baseline="-25000" dirty="0">
                <a:solidFill>
                  <a:srgbClr val="000000"/>
                </a:solidFill>
                <a:cs typeface="Comic Sans MS"/>
              </a:rPr>
              <a:t>h </a:t>
            </a:r>
            <a:r>
              <a:rPr lang="en-US" sz="1400" baseline="-25000" dirty="0" smtClean="0">
                <a:solidFill>
                  <a:srgbClr val="000000"/>
                </a:solidFill>
                <a:cs typeface="Comic Sans MS"/>
              </a:rPr>
              <a:t> </a:t>
            </a:r>
            <a:r>
              <a:rPr lang="en-US" sz="1400" dirty="0" smtClean="0">
                <a:solidFill>
                  <a:srgbClr val="000000"/>
                </a:solidFill>
                <a:cs typeface="Comic Sans MS"/>
              </a:rPr>
              <a:t>(</a:t>
            </a:r>
            <a:r>
              <a:rPr lang="en-US" sz="1400" dirty="0">
                <a:solidFill>
                  <a:srgbClr val="000000"/>
                </a:solidFill>
                <a:cs typeface="Comic Sans MS"/>
              </a:rPr>
              <a:t>50:50</a:t>
            </a:r>
            <a:r>
              <a:rPr lang="en-US" sz="1400" dirty="0" smtClean="0">
                <a:solidFill>
                  <a:srgbClr val="000000"/>
                </a:solidFill>
                <a:cs typeface="Comic Sans MS"/>
              </a:rPr>
              <a:t>)</a:t>
            </a:r>
          </a:p>
          <a:p>
            <a:pPr lvl="1"/>
            <a:r>
              <a:rPr lang="en-US" sz="1600" dirty="0" smtClean="0"/>
              <a:t>“Backward</a:t>
            </a:r>
            <a:r>
              <a:rPr lang="en-US" sz="1600" dirty="0"/>
              <a:t>” </a:t>
            </a:r>
            <a:r>
              <a:rPr lang="en-US" sz="1600" dirty="0" smtClean="0"/>
              <a:t>-1 to -5: PWO crystal calorimeter</a:t>
            </a:r>
          </a:p>
          <a:p>
            <a:pPr lvl="2"/>
            <a:r>
              <a:rPr lang="fr-FR" sz="1400" dirty="0"/>
              <a:t>2.5%</a:t>
            </a:r>
            <a:r>
              <a:rPr lang="fr-FR" sz="1400" dirty="0" smtClean="0"/>
              <a:t>/</a:t>
            </a:r>
            <a:r>
              <a:rPr lang="en-US" sz="1400" dirty="0">
                <a:solidFill>
                  <a:srgbClr val="000000"/>
                </a:solidFill>
                <a:cs typeface="Comic Sans MS"/>
              </a:rPr>
              <a:t>√</a:t>
            </a:r>
            <a:r>
              <a:rPr lang="en-US" sz="1400" dirty="0" smtClean="0">
                <a:solidFill>
                  <a:srgbClr val="000000"/>
                </a:solidFill>
                <a:cs typeface="Comic Sans MS"/>
              </a:rPr>
              <a:t>E</a:t>
            </a:r>
            <a:r>
              <a:rPr lang="fr-FR" sz="1400" dirty="0" smtClean="0"/>
              <a:t> </a:t>
            </a:r>
            <a:r>
              <a:rPr lang="fr-FR" sz="1400" dirty="0"/>
              <a:t>+ 0.9% + 1%/</a:t>
            </a:r>
            <a:r>
              <a:rPr lang="fr-FR" sz="1400" dirty="0" smtClean="0"/>
              <a:t>E </a:t>
            </a:r>
            <a:r>
              <a:rPr lang="en-US" sz="1400" dirty="0">
                <a:solidFill>
                  <a:srgbClr val="000000"/>
                </a:solidFill>
                <a:cs typeface="Comic Sans MS"/>
              </a:rPr>
              <a:t>hadron: MIP + 0.4E</a:t>
            </a:r>
            <a:r>
              <a:rPr lang="en-US" sz="1400" baseline="-25000" dirty="0">
                <a:solidFill>
                  <a:srgbClr val="000000"/>
                </a:solidFill>
                <a:cs typeface="Comic Sans MS"/>
              </a:rPr>
              <a:t>h </a:t>
            </a:r>
            <a:r>
              <a:rPr lang="en-US" sz="1400" dirty="0">
                <a:solidFill>
                  <a:srgbClr val="000000"/>
                </a:solidFill>
                <a:cs typeface="Comic Sans MS"/>
              </a:rPr>
              <a:t>with </a:t>
            </a:r>
            <a:r>
              <a:rPr lang="en-US" sz="1400" dirty="0">
                <a:solidFill>
                  <a:srgbClr val="000000"/>
                </a:solidFill>
                <a:latin typeface="Symbol" charset="2"/>
                <a:cs typeface="Symbol" charset="2"/>
              </a:rPr>
              <a:t>s</a:t>
            </a:r>
            <a:r>
              <a:rPr lang="en-US" sz="1400" dirty="0" smtClean="0">
                <a:solidFill>
                  <a:srgbClr val="000000"/>
                </a:solidFill>
                <a:cs typeface="Comic Sans MS"/>
              </a:rPr>
              <a:t>=</a:t>
            </a:r>
            <a:r>
              <a:rPr lang="en-US" sz="1400" dirty="0">
                <a:solidFill>
                  <a:srgbClr val="000000"/>
                </a:solidFill>
                <a:cs typeface="Comic Sans MS"/>
              </a:rPr>
              <a:t>0.2E</a:t>
            </a:r>
            <a:r>
              <a:rPr lang="en-US" sz="1400" baseline="-25000" dirty="0">
                <a:solidFill>
                  <a:srgbClr val="000000"/>
                </a:solidFill>
                <a:cs typeface="Comic Sans MS"/>
              </a:rPr>
              <a:t>h </a:t>
            </a:r>
            <a:r>
              <a:rPr lang="en-US" sz="1400" dirty="0" smtClean="0">
                <a:solidFill>
                  <a:srgbClr val="000000"/>
                </a:solidFill>
                <a:cs typeface="Comic Sans MS"/>
              </a:rPr>
              <a:t> </a:t>
            </a:r>
            <a:r>
              <a:rPr lang="en-US" sz="1400" dirty="0">
                <a:solidFill>
                  <a:srgbClr val="000000"/>
                </a:solidFill>
                <a:cs typeface="Comic Sans MS"/>
              </a:rPr>
              <a:t>(50:50</a:t>
            </a:r>
            <a:r>
              <a:rPr lang="en-US" sz="1400" dirty="0" smtClean="0">
                <a:solidFill>
                  <a:srgbClr val="000000"/>
                </a:solidFill>
                <a:cs typeface="Comic Sans MS"/>
              </a:rPr>
              <a:t>)</a:t>
            </a:r>
            <a:endParaRPr lang="en-US" sz="1400" dirty="0"/>
          </a:p>
          <a:p>
            <a:r>
              <a:rPr lang="en-US" sz="1800" dirty="0" smtClean="0"/>
              <a:t>“</a:t>
            </a:r>
            <a:r>
              <a:rPr lang="en-US" sz="1800" dirty="0" err="1" smtClean="0">
                <a:cs typeface="Symbol" charset="2"/>
              </a:rPr>
              <a:t>Hcal</a:t>
            </a:r>
            <a:r>
              <a:rPr lang="en-US" sz="1800" dirty="0" smtClean="0">
                <a:cs typeface="Symbol" charset="2"/>
              </a:rPr>
              <a:t>: </a:t>
            </a:r>
          </a:p>
          <a:p>
            <a:pPr lvl="1"/>
            <a:r>
              <a:rPr lang="en-US" sz="1600" dirty="0" smtClean="0"/>
              <a:t>“Forward/Backward” 1&lt;|</a:t>
            </a:r>
            <a:r>
              <a:rPr lang="en-US" sz="1600" dirty="0" smtClean="0">
                <a:latin typeface="Symbol" charset="2"/>
                <a:cs typeface="Symbol" charset="2"/>
              </a:rPr>
              <a:t>h</a:t>
            </a:r>
            <a:r>
              <a:rPr lang="en-US" sz="1600" dirty="0" smtClean="0"/>
              <a:t>|&lt;5: </a:t>
            </a:r>
            <a:r>
              <a:rPr lang="en-US" sz="1600" dirty="0" smtClean="0">
                <a:cs typeface="Symbol" charset="2"/>
              </a:rPr>
              <a:t>assumed current STAR forward R&amp;D project </a:t>
            </a:r>
          </a:p>
          <a:p>
            <a:pPr lvl="2"/>
            <a:r>
              <a:rPr lang="en-US" sz="1400" dirty="0" smtClean="0">
                <a:solidFill>
                  <a:srgbClr val="000000"/>
                </a:solidFill>
                <a:cs typeface="Comic Sans MS"/>
              </a:rPr>
              <a:t>38</a:t>
            </a:r>
            <a:r>
              <a:rPr lang="en-US" sz="1400" dirty="0">
                <a:solidFill>
                  <a:srgbClr val="000000"/>
                </a:solidFill>
                <a:cs typeface="Comic Sans MS"/>
              </a:rPr>
              <a:t>%√E+3%</a:t>
            </a:r>
            <a:endParaRPr lang="en-US" sz="1400" dirty="0" smtClean="0">
              <a:solidFill>
                <a:srgbClr val="000000"/>
              </a:solidFill>
              <a:cs typeface="Symbol" charset="2"/>
            </a:endParaRPr>
          </a:p>
          <a:p>
            <a:pPr lvl="2"/>
            <a:endParaRPr lang="en-US" sz="1400" dirty="0"/>
          </a:p>
          <a:p>
            <a:pPr marL="68580" indent="0">
              <a:buNone/>
            </a:pPr>
            <a:endParaRPr lang="en-US" sz="1800" dirty="0"/>
          </a:p>
          <a:p>
            <a:endParaRPr lang="en-US" sz="1800" dirty="0" smtClean="0"/>
          </a:p>
        </p:txBody>
      </p:sp>
      <p:sp>
        <p:nvSpPr>
          <p:cNvPr id="3" name="Footer Placeholder 2"/>
          <p:cNvSpPr>
            <a:spLocks noGrp="1"/>
          </p:cNvSpPr>
          <p:nvPr>
            <p:ph type="ftr" sz="quarter" idx="11"/>
          </p:nvPr>
        </p:nvSpPr>
        <p:spPr/>
        <p:txBody>
          <a:bodyPr/>
          <a:lstStyle/>
          <a:p>
            <a:r>
              <a:rPr lang="en-US" smtClean="0"/>
              <a:t>DIS-2013, Marseille</a:t>
            </a:r>
            <a:endParaRPr lang="en-US"/>
          </a:p>
        </p:txBody>
      </p:sp>
      <p:sp>
        <p:nvSpPr>
          <p:cNvPr id="4" name="Slide Number Placeholder 3"/>
          <p:cNvSpPr>
            <a:spLocks noGrp="1"/>
          </p:cNvSpPr>
          <p:nvPr>
            <p:ph type="sldNum" sz="quarter" idx="12"/>
          </p:nvPr>
        </p:nvSpPr>
        <p:spPr/>
        <p:txBody>
          <a:bodyPr/>
          <a:lstStyle/>
          <a:p>
            <a:fld id="{74E37A68-6CDC-BF4C-A518-F2B8A7ADE480}" type="slidenum">
              <a:rPr lang="en-US" smtClean="0"/>
              <a:pPr/>
              <a:t>46</a:t>
            </a:fld>
            <a:endParaRPr lang="en-US"/>
          </a:p>
        </p:txBody>
      </p:sp>
      <p:sp>
        <p:nvSpPr>
          <p:cNvPr id="6" name="Date Placeholder 5"/>
          <p:cNvSpPr>
            <a:spLocks noGrp="1"/>
          </p:cNvSpPr>
          <p:nvPr>
            <p:ph type="dt" sz="half" idx="10"/>
          </p:nvPr>
        </p:nvSpPr>
        <p:spPr/>
        <p:txBody>
          <a:bodyPr/>
          <a:lstStyle/>
          <a:p>
            <a:r>
              <a:rPr lang="en-US" altLang="ja-JP" smtClean="0"/>
              <a:t>E.C. Aschenauer</a:t>
            </a:r>
            <a:endParaRPr lang="en-US" altLang="ja-JP" dirty="0"/>
          </a:p>
        </p:txBody>
      </p:sp>
    </p:spTree>
    <p:extLst>
      <p:ext uri="{BB962C8B-B14F-4D97-AF65-F5344CB8AC3E}">
        <p14:creationId xmlns:p14="http://schemas.microsoft.com/office/powerpoint/2010/main" val="36604682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Momentum resolutions</a:t>
            </a:r>
            <a:endParaRPr lang="en-US" dirty="0"/>
          </a:p>
        </p:txBody>
      </p:sp>
      <p:sp>
        <p:nvSpPr>
          <p:cNvPr id="4" name="Date Placeholder 3"/>
          <p:cNvSpPr>
            <a:spLocks noGrp="1"/>
          </p:cNvSpPr>
          <p:nvPr>
            <p:ph type="dt" sz="half" idx="10"/>
          </p:nvPr>
        </p:nvSpPr>
        <p:spPr/>
        <p:txBody>
          <a:bodyPr/>
          <a:lstStyle/>
          <a:p>
            <a:r>
              <a:rPr lang="en-US" altLang="ja-JP" smtClean="0"/>
              <a:t>E.C. Aschenauer</a:t>
            </a:r>
            <a:endParaRPr lang="en-US" altLang="ja-JP" dirty="0"/>
          </a:p>
        </p:txBody>
      </p:sp>
      <p:sp>
        <p:nvSpPr>
          <p:cNvPr id="5" name="Footer Placeholder 4"/>
          <p:cNvSpPr>
            <a:spLocks noGrp="1"/>
          </p:cNvSpPr>
          <p:nvPr>
            <p:ph type="ftr" sz="quarter" idx="11"/>
          </p:nvPr>
        </p:nvSpPr>
        <p:spPr/>
        <p:txBody>
          <a:bodyPr/>
          <a:lstStyle/>
          <a:p>
            <a:r>
              <a:rPr lang="en-US" altLang="ja-JP" smtClean="0"/>
              <a:t>DIS-2013, Marseille</a:t>
            </a:r>
            <a:endParaRPr lang="en-US" altLang="ja-JP" dirty="0"/>
          </a:p>
        </p:txBody>
      </p:sp>
      <p:sp>
        <p:nvSpPr>
          <p:cNvPr id="6" name="Slide Number Placeholder 5"/>
          <p:cNvSpPr>
            <a:spLocks noGrp="1"/>
          </p:cNvSpPr>
          <p:nvPr>
            <p:ph type="sldNum" sz="quarter" idx="12"/>
          </p:nvPr>
        </p:nvSpPr>
        <p:spPr/>
        <p:txBody>
          <a:bodyPr/>
          <a:lstStyle/>
          <a:p>
            <a:fld id="{5C1AF64A-CB62-3D4B-9CBC-C26B9FF18E2B}" type="slidenum">
              <a:rPr lang="en-US" altLang="ja-JP" smtClean="0"/>
              <a:pPr/>
              <a:t>47</a:t>
            </a:fld>
            <a:endParaRPr lang="en-US" altLang="ja-JP" dirty="0"/>
          </a:p>
        </p:txBody>
      </p:sp>
      <p:pic>
        <p:nvPicPr>
          <p:cNvPr id="8" name="Picture 7"/>
          <p:cNvPicPr>
            <a:picLocks noChangeAspect="1"/>
          </p:cNvPicPr>
          <p:nvPr/>
        </p:nvPicPr>
        <p:blipFill>
          <a:blip r:embed="rId2"/>
          <a:stretch>
            <a:fillRect/>
          </a:stretch>
        </p:blipFill>
        <p:spPr>
          <a:xfrm>
            <a:off x="558801" y="601125"/>
            <a:ext cx="3418205" cy="2867025"/>
          </a:xfrm>
          <a:prstGeom prst="rect">
            <a:avLst/>
          </a:prstGeom>
        </p:spPr>
      </p:pic>
      <p:pic>
        <p:nvPicPr>
          <p:cNvPr id="9" name="Picture 8"/>
          <p:cNvPicPr>
            <a:picLocks noChangeAspect="1"/>
          </p:cNvPicPr>
          <p:nvPr/>
        </p:nvPicPr>
        <p:blipFill>
          <a:blip r:embed="rId3"/>
          <a:stretch>
            <a:fillRect/>
          </a:stretch>
        </p:blipFill>
        <p:spPr>
          <a:xfrm>
            <a:off x="5050362" y="762004"/>
            <a:ext cx="3382645" cy="2831465"/>
          </a:xfrm>
          <a:prstGeom prst="rect">
            <a:avLst/>
          </a:prstGeom>
        </p:spPr>
      </p:pic>
      <p:pic>
        <p:nvPicPr>
          <p:cNvPr id="10" name="Picture 9"/>
          <p:cNvPicPr>
            <a:picLocks noChangeAspect="1"/>
          </p:cNvPicPr>
          <p:nvPr/>
        </p:nvPicPr>
        <p:blipFill>
          <a:blip r:embed="rId4"/>
          <a:stretch>
            <a:fillRect/>
          </a:stretch>
        </p:blipFill>
        <p:spPr>
          <a:xfrm>
            <a:off x="626542" y="3666072"/>
            <a:ext cx="3355975" cy="2818130"/>
          </a:xfrm>
          <a:prstGeom prst="rect">
            <a:avLst/>
          </a:prstGeom>
        </p:spPr>
      </p:pic>
      <p:pic>
        <p:nvPicPr>
          <p:cNvPr id="11" name="Picture 10"/>
          <p:cNvPicPr>
            <a:picLocks noChangeAspect="1"/>
          </p:cNvPicPr>
          <p:nvPr/>
        </p:nvPicPr>
        <p:blipFill>
          <a:blip r:embed="rId5"/>
          <a:stretch>
            <a:fillRect/>
          </a:stretch>
        </p:blipFill>
        <p:spPr>
          <a:xfrm>
            <a:off x="4741352" y="3674543"/>
            <a:ext cx="3307080" cy="2809240"/>
          </a:xfrm>
          <a:prstGeom prst="rect">
            <a:avLst/>
          </a:prstGeom>
        </p:spPr>
      </p:pic>
      <p:sp>
        <p:nvSpPr>
          <p:cNvPr id="12" name="TextBox 11"/>
          <p:cNvSpPr txBox="1"/>
          <p:nvPr/>
        </p:nvSpPr>
        <p:spPr>
          <a:xfrm>
            <a:off x="2057400" y="778933"/>
            <a:ext cx="1363512" cy="369332"/>
          </a:xfrm>
          <a:prstGeom prst="rect">
            <a:avLst/>
          </a:prstGeom>
          <a:noFill/>
        </p:spPr>
        <p:txBody>
          <a:bodyPr wrap="none" rtlCol="0">
            <a:spAutoFit/>
          </a:bodyPr>
          <a:lstStyle/>
          <a:p>
            <a:r>
              <a:rPr lang="en-US" dirty="0" smtClean="0"/>
              <a:t>0.5&lt;</a:t>
            </a:r>
            <a:r>
              <a:rPr lang="en-US" dirty="0" smtClean="0">
                <a:latin typeface="Symbol" charset="2"/>
                <a:cs typeface="Symbol" charset="2"/>
              </a:rPr>
              <a:t>h</a:t>
            </a:r>
            <a:r>
              <a:rPr lang="en-US" dirty="0" smtClean="0"/>
              <a:t>&lt;1.5</a:t>
            </a:r>
            <a:endParaRPr lang="en-US" dirty="0"/>
          </a:p>
        </p:txBody>
      </p:sp>
      <p:sp>
        <p:nvSpPr>
          <p:cNvPr id="13" name="TextBox 12"/>
          <p:cNvSpPr txBox="1"/>
          <p:nvPr/>
        </p:nvSpPr>
        <p:spPr>
          <a:xfrm>
            <a:off x="6087534" y="905933"/>
            <a:ext cx="1369373" cy="369332"/>
          </a:xfrm>
          <a:prstGeom prst="rect">
            <a:avLst/>
          </a:prstGeom>
          <a:noFill/>
        </p:spPr>
        <p:txBody>
          <a:bodyPr wrap="none" rtlCol="0">
            <a:spAutoFit/>
          </a:bodyPr>
          <a:lstStyle/>
          <a:p>
            <a:r>
              <a:rPr lang="en-US" dirty="0"/>
              <a:t>1</a:t>
            </a:r>
            <a:r>
              <a:rPr lang="en-US" dirty="0" smtClean="0"/>
              <a:t>.5&lt;</a:t>
            </a:r>
            <a:r>
              <a:rPr lang="en-US" dirty="0" smtClean="0">
                <a:latin typeface="Symbol" charset="2"/>
                <a:cs typeface="Symbol" charset="2"/>
              </a:rPr>
              <a:t>h</a:t>
            </a:r>
            <a:r>
              <a:rPr lang="en-US" dirty="0" smtClean="0"/>
              <a:t>&lt;2.5</a:t>
            </a:r>
            <a:endParaRPr lang="en-US" dirty="0"/>
          </a:p>
        </p:txBody>
      </p:sp>
      <p:sp>
        <p:nvSpPr>
          <p:cNvPr id="14" name="TextBox 13"/>
          <p:cNvSpPr txBox="1"/>
          <p:nvPr/>
        </p:nvSpPr>
        <p:spPr>
          <a:xfrm>
            <a:off x="1219201" y="3826933"/>
            <a:ext cx="1369373" cy="369332"/>
          </a:xfrm>
          <a:prstGeom prst="rect">
            <a:avLst/>
          </a:prstGeom>
          <a:noFill/>
        </p:spPr>
        <p:txBody>
          <a:bodyPr wrap="none" rtlCol="0">
            <a:spAutoFit/>
          </a:bodyPr>
          <a:lstStyle/>
          <a:p>
            <a:r>
              <a:rPr lang="en-US" dirty="0" smtClean="0"/>
              <a:t>2.5&lt;</a:t>
            </a:r>
            <a:r>
              <a:rPr lang="en-US" dirty="0" smtClean="0">
                <a:latin typeface="Symbol" charset="2"/>
                <a:cs typeface="Symbol" charset="2"/>
              </a:rPr>
              <a:t>h</a:t>
            </a:r>
            <a:r>
              <a:rPr lang="en-US" dirty="0" smtClean="0"/>
              <a:t>&lt;3.5</a:t>
            </a:r>
            <a:endParaRPr lang="en-US" dirty="0"/>
          </a:p>
        </p:txBody>
      </p:sp>
      <p:sp>
        <p:nvSpPr>
          <p:cNvPr id="15" name="TextBox 14"/>
          <p:cNvSpPr txBox="1"/>
          <p:nvPr/>
        </p:nvSpPr>
        <p:spPr>
          <a:xfrm>
            <a:off x="5579534" y="3793066"/>
            <a:ext cx="1369373" cy="369332"/>
          </a:xfrm>
          <a:prstGeom prst="rect">
            <a:avLst/>
          </a:prstGeom>
          <a:noFill/>
        </p:spPr>
        <p:txBody>
          <a:bodyPr wrap="none" rtlCol="0">
            <a:spAutoFit/>
          </a:bodyPr>
          <a:lstStyle/>
          <a:p>
            <a:r>
              <a:rPr lang="en-US" dirty="0"/>
              <a:t>3</a:t>
            </a:r>
            <a:r>
              <a:rPr lang="en-US" dirty="0" smtClean="0"/>
              <a:t>.5&lt;</a:t>
            </a:r>
            <a:r>
              <a:rPr lang="en-US" dirty="0" smtClean="0">
                <a:latin typeface="Symbol" charset="2"/>
                <a:cs typeface="Symbol" charset="2"/>
              </a:rPr>
              <a:t>h</a:t>
            </a:r>
            <a:r>
              <a:rPr lang="en-US" dirty="0" smtClean="0"/>
              <a:t>&lt;4.5</a:t>
            </a:r>
            <a:endParaRPr lang="en-US" dirty="0"/>
          </a:p>
        </p:txBody>
      </p:sp>
      <p:sp>
        <p:nvSpPr>
          <p:cNvPr id="16" name="Content Placeholder 5"/>
          <p:cNvSpPr txBox="1">
            <a:spLocks/>
          </p:cNvSpPr>
          <p:nvPr/>
        </p:nvSpPr>
        <p:spPr>
          <a:xfrm rot="20520000">
            <a:off x="1540840" y="2161428"/>
            <a:ext cx="5984315" cy="2343656"/>
          </a:xfrm>
          <a:prstGeom prst="rect">
            <a:avLst/>
          </a:prstGeom>
          <a:solidFill>
            <a:schemeClr val="bg1">
              <a:lumMod val="95000"/>
            </a:schemeClr>
          </a:solidFill>
          <a:ln w="15875">
            <a:solidFill>
              <a:schemeClr val="bg1">
                <a:lumMod val="65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a:lstStyle>
            <a:lvl1pPr marL="342900" indent="-342900" algn="l" rtl="0" fontAlgn="base">
              <a:spcBef>
                <a:spcPct val="20000"/>
              </a:spcBef>
              <a:spcAft>
                <a:spcPct val="0"/>
              </a:spcAft>
              <a:buClr>
                <a:srgbClr val="0000FF"/>
              </a:buClr>
              <a:buFont typeface="Wingdings" charset="2"/>
              <a:buChar char="q"/>
              <a:defRPr kumimoji="1" sz="2200" b="1">
                <a:solidFill>
                  <a:schemeClr val="tx1"/>
                </a:solidFill>
                <a:effectLst>
                  <a:outerShdw blurRad="38100" dist="38100" dir="2700000" algn="tl">
                    <a:srgbClr val="DDDDDD"/>
                  </a:outerShdw>
                </a:effectLst>
                <a:latin typeface="+mn-lt"/>
                <a:ea typeface="+mn-ea"/>
                <a:cs typeface="+mn-cs"/>
              </a:defRPr>
            </a:lvl1pPr>
            <a:lvl2pPr marL="742950" indent="-285750" algn="l" rtl="0" fontAlgn="base">
              <a:spcBef>
                <a:spcPct val="20000"/>
              </a:spcBef>
              <a:spcAft>
                <a:spcPct val="0"/>
              </a:spcAft>
              <a:buClr>
                <a:srgbClr val="0000FF"/>
              </a:buClr>
              <a:buFont typeface="Wingdings" charset="2"/>
              <a:buChar char="Ø"/>
              <a:defRPr kumimoji="1" sz="2000" b="1">
                <a:solidFill>
                  <a:schemeClr val="tx1"/>
                </a:solidFill>
                <a:effectLst>
                  <a:outerShdw blurRad="38100" dist="38100" dir="2700000" algn="tl">
                    <a:srgbClr val="DDDDDD"/>
                  </a:outerShdw>
                </a:effectLst>
                <a:latin typeface="+mn-lt"/>
                <a:ea typeface="+mn-ea"/>
              </a:defRPr>
            </a:lvl2pPr>
            <a:lvl3pPr marL="1143000" indent="-228600" algn="l" rtl="0" fontAlgn="base">
              <a:spcBef>
                <a:spcPct val="20000"/>
              </a:spcBef>
              <a:spcAft>
                <a:spcPct val="0"/>
              </a:spcAft>
              <a:buBlip>
                <a:blip r:embed="rId6"/>
              </a:buBlip>
              <a:defRPr kumimoji="1" sz="1800" b="1">
                <a:solidFill>
                  <a:schemeClr val="tx1"/>
                </a:solidFill>
                <a:effectLst>
                  <a:outerShdw blurRad="38100" dist="38100" dir="2700000" algn="tl">
                    <a:srgbClr val="DDDDDD"/>
                  </a:outerShdw>
                </a:effectLst>
                <a:latin typeface="+mn-lt"/>
                <a:ea typeface="+mn-ea"/>
              </a:defRPr>
            </a:lvl3pPr>
            <a:lvl4pPr marL="1600200" indent="-228600" algn="l" rtl="0" fontAlgn="base">
              <a:spcBef>
                <a:spcPct val="20000"/>
              </a:spcBef>
              <a:spcAft>
                <a:spcPct val="0"/>
              </a:spcAft>
              <a:buBlip>
                <a:blip r:embed="rId7"/>
              </a:buBlip>
              <a:defRPr kumimoji="1" sz="1600" b="1">
                <a:solidFill>
                  <a:schemeClr val="tx1"/>
                </a:solidFill>
                <a:effectLst>
                  <a:outerShdw blurRad="38100" dist="38100" dir="2700000" algn="tl">
                    <a:srgbClr val="DDDDDD"/>
                  </a:outerShdw>
                </a:effectLst>
                <a:latin typeface="+mn-lt"/>
                <a:ea typeface="+mn-ea"/>
              </a:defRPr>
            </a:lvl4pPr>
            <a:lvl5pPr marL="2057400" indent="-228600" algn="l" rtl="0" fontAlgn="base">
              <a:spcBef>
                <a:spcPct val="20000"/>
              </a:spcBef>
              <a:spcAft>
                <a:spcPct val="0"/>
              </a:spcAft>
              <a:buSzPct val="120000"/>
              <a:buFontTx/>
              <a:buBlip>
                <a:blip r:embed="rId8"/>
              </a:buBlip>
              <a:defRPr kumimoji="1" sz="1400" b="1">
                <a:solidFill>
                  <a:schemeClr val="tx1"/>
                </a:solidFill>
                <a:effectLst>
                  <a:outerShdw blurRad="38100" dist="38100" dir="2700000" algn="tl">
                    <a:srgbClr val="DDDDDD"/>
                  </a:outerShdw>
                </a:effectLst>
                <a:latin typeface="+mn-lt"/>
                <a:ea typeface="+mn-ea"/>
              </a:defRPr>
            </a:lvl5pPr>
            <a:lvl6pPr marL="25146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6pPr>
            <a:lvl7pPr marL="29718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7pPr>
            <a:lvl8pPr marL="34290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8pPr>
            <a:lvl9pPr marL="38862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9pPr>
          </a:lstStyle>
          <a:p>
            <a:pPr marL="857250" lvl="2" indent="0">
              <a:buClr>
                <a:srgbClr val="0000FF"/>
              </a:buClr>
              <a:buNone/>
            </a:pPr>
            <a:r>
              <a:rPr lang="en-US" dirty="0" smtClean="0"/>
              <a:t>To improve momentum resolution for </a:t>
            </a:r>
            <a:r>
              <a:rPr lang="en-US" dirty="0" smtClean="0">
                <a:latin typeface="Symbol" charset="2"/>
                <a:cs typeface="Symbol" charset="2"/>
              </a:rPr>
              <a:t>h</a:t>
            </a:r>
            <a:r>
              <a:rPr lang="en-US" dirty="0" smtClean="0"/>
              <a:t>&gt;3</a:t>
            </a:r>
          </a:p>
          <a:p>
            <a:pPr marL="857250" lvl="2" indent="0">
              <a:buClr>
                <a:srgbClr val="0000FF"/>
              </a:buClr>
              <a:buNone/>
            </a:pPr>
            <a:r>
              <a:rPr lang="en-US" dirty="0" smtClean="0"/>
              <a:t>need to look in Magnet design </a:t>
            </a:r>
          </a:p>
          <a:p>
            <a:pPr lvl="2" indent="-285750">
              <a:buClr>
                <a:srgbClr val="0000FF"/>
              </a:buClr>
              <a:buFont typeface="Wingdings" charset="0"/>
              <a:buChar char="à"/>
            </a:pPr>
            <a:r>
              <a:rPr lang="en-US" dirty="0" smtClean="0">
                <a:sym typeface="Wingdings"/>
              </a:rPr>
              <a:t>increase</a:t>
            </a:r>
            <a:r>
              <a:rPr lang="en-US" dirty="0" smtClean="0"/>
              <a:t> radial field</a:t>
            </a:r>
          </a:p>
          <a:p>
            <a:pPr lvl="2" indent="-285750">
              <a:buClr>
                <a:srgbClr val="0000FF"/>
              </a:buClr>
              <a:buFont typeface="Wingdings" charset="0"/>
              <a:buChar char="à"/>
            </a:pPr>
            <a:r>
              <a:rPr lang="en-US" dirty="0" smtClean="0"/>
              <a:t>current studies involve</a:t>
            </a:r>
          </a:p>
          <a:p>
            <a:pPr lvl="3" indent="-285750">
              <a:buClr>
                <a:srgbClr val="0000FF"/>
              </a:buClr>
              <a:buFont typeface="Wingdings" charset="0"/>
              <a:buChar char="à"/>
            </a:pPr>
            <a:r>
              <a:rPr lang="en-US" dirty="0" smtClean="0"/>
              <a:t>Dipole field on top of solenoidal field</a:t>
            </a:r>
          </a:p>
          <a:p>
            <a:pPr lvl="3" indent="-285750">
              <a:buClr>
                <a:srgbClr val="0000FF"/>
              </a:buClr>
              <a:buFont typeface="Wingdings" charset="0"/>
              <a:buChar char="à"/>
            </a:pPr>
            <a:r>
              <a:rPr lang="en-US" dirty="0" smtClean="0"/>
              <a:t>Solenoid made out of different coils with</a:t>
            </a:r>
          </a:p>
          <a:p>
            <a:pPr marL="1314450" lvl="3" indent="0">
              <a:buClr>
                <a:srgbClr val="0000FF"/>
              </a:buClr>
              <a:buNone/>
            </a:pPr>
            <a:r>
              <a:rPr lang="en-US" dirty="0"/>
              <a:t> </a:t>
            </a:r>
            <a:r>
              <a:rPr lang="en-US" dirty="0" smtClean="0"/>
              <a:t>  increasing field and radius</a:t>
            </a:r>
          </a:p>
          <a:p>
            <a:pPr marL="1314450" lvl="3" indent="0">
              <a:buClr>
                <a:srgbClr val="0000FF"/>
              </a:buClr>
              <a:buNone/>
            </a:pPr>
            <a:endParaRPr lang="en-US" dirty="0" smtClean="0"/>
          </a:p>
          <a:p>
            <a:pPr lvl="3" indent="-285750">
              <a:buClr>
                <a:srgbClr val="0000FF"/>
              </a:buClr>
              <a:buFont typeface="Wingdings" charset="0"/>
              <a:buChar char="à"/>
            </a:pPr>
            <a:endParaRPr lang="en-US" dirty="0" smtClean="0"/>
          </a:p>
          <a:p>
            <a:pPr lvl="2" indent="-285750">
              <a:buClr>
                <a:srgbClr val="0000FF"/>
              </a:buClr>
              <a:buFont typeface="Wingdings" charset="0"/>
              <a:buChar char="à"/>
            </a:pPr>
            <a:endParaRPr lang="en-US" dirty="0"/>
          </a:p>
        </p:txBody>
      </p:sp>
    </p:spTree>
    <p:extLst>
      <p:ext uri="{BB962C8B-B14F-4D97-AF65-F5344CB8AC3E}">
        <p14:creationId xmlns:p14="http://schemas.microsoft.com/office/powerpoint/2010/main" val="25074284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circle(in)">
                                      <p:cBhvr>
                                        <p:cTn id="7"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5719233" y="3801533"/>
            <a:ext cx="2541270" cy="2579370"/>
          </a:xfrm>
          <a:prstGeom prst="rect">
            <a:avLst/>
          </a:prstGeom>
        </p:spPr>
      </p:pic>
      <p:pic>
        <p:nvPicPr>
          <p:cNvPr id="8" name="Picture 7"/>
          <p:cNvPicPr>
            <a:picLocks noChangeAspect="1"/>
          </p:cNvPicPr>
          <p:nvPr/>
        </p:nvPicPr>
        <p:blipFill>
          <a:blip r:embed="rId3"/>
          <a:stretch>
            <a:fillRect/>
          </a:stretch>
        </p:blipFill>
        <p:spPr>
          <a:xfrm>
            <a:off x="5930899" y="1185333"/>
            <a:ext cx="2465070" cy="2590800"/>
          </a:xfrm>
          <a:prstGeom prst="rect">
            <a:avLst/>
          </a:prstGeom>
        </p:spPr>
      </p:pic>
      <p:pic>
        <p:nvPicPr>
          <p:cNvPr id="19" name="Picture 18"/>
          <p:cNvPicPr>
            <a:picLocks noChangeAspect="1"/>
          </p:cNvPicPr>
          <p:nvPr/>
        </p:nvPicPr>
        <p:blipFill>
          <a:blip r:embed="rId4"/>
          <a:stretch>
            <a:fillRect/>
          </a:stretch>
        </p:blipFill>
        <p:spPr>
          <a:xfrm>
            <a:off x="203200" y="3759200"/>
            <a:ext cx="2510790" cy="2556510"/>
          </a:xfrm>
          <a:prstGeom prst="rect">
            <a:avLst/>
          </a:prstGeom>
        </p:spPr>
      </p:pic>
      <p:pic>
        <p:nvPicPr>
          <p:cNvPr id="18" name="Picture 17"/>
          <p:cNvPicPr>
            <a:picLocks noChangeAspect="1"/>
          </p:cNvPicPr>
          <p:nvPr/>
        </p:nvPicPr>
        <p:blipFill>
          <a:blip r:embed="rId5"/>
          <a:stretch>
            <a:fillRect/>
          </a:stretch>
        </p:blipFill>
        <p:spPr>
          <a:xfrm>
            <a:off x="228600" y="1219200"/>
            <a:ext cx="2621280" cy="2590800"/>
          </a:xfrm>
          <a:prstGeom prst="rect">
            <a:avLst/>
          </a:prstGeom>
        </p:spPr>
      </p:pic>
      <p:sp>
        <p:nvSpPr>
          <p:cNvPr id="2" name="Title 1"/>
          <p:cNvSpPr>
            <a:spLocks noGrp="1"/>
          </p:cNvSpPr>
          <p:nvPr>
            <p:ph type="title"/>
          </p:nvPr>
        </p:nvSpPr>
        <p:spPr/>
        <p:txBody>
          <a:bodyPr/>
          <a:lstStyle/>
          <a:p>
            <a:r>
              <a:rPr lang="en-US" dirty="0" smtClean="0"/>
              <a:t>Resolution for E/p</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48</a:t>
            </a:fld>
            <a:endParaRPr lang="en-US" altLang="ja-JP"/>
          </a:p>
        </p:txBody>
      </p:sp>
      <p:sp>
        <p:nvSpPr>
          <p:cNvPr id="6" name="TextBox 5"/>
          <p:cNvSpPr txBox="1"/>
          <p:nvPr/>
        </p:nvSpPr>
        <p:spPr>
          <a:xfrm>
            <a:off x="0" y="778933"/>
            <a:ext cx="3461367" cy="369332"/>
          </a:xfrm>
          <a:prstGeom prst="rect">
            <a:avLst/>
          </a:prstGeom>
          <a:noFill/>
        </p:spPr>
        <p:txBody>
          <a:bodyPr wrap="none" rtlCol="0">
            <a:spAutoFit/>
          </a:bodyPr>
          <a:lstStyle/>
          <a:p>
            <a:r>
              <a:rPr lang="en-US" dirty="0" err="1" smtClean="0"/>
              <a:t>E</a:t>
            </a:r>
            <a:r>
              <a:rPr lang="en-US" baseline="-25000" dirty="0" err="1" smtClean="0"/>
              <a:t>e</a:t>
            </a:r>
            <a:r>
              <a:rPr lang="en-US" dirty="0" smtClean="0"/>
              <a:t>: 5 </a:t>
            </a:r>
            <a:r>
              <a:rPr lang="en-US" dirty="0" err="1" smtClean="0"/>
              <a:t>GeV</a:t>
            </a:r>
            <a:r>
              <a:rPr lang="en-US" dirty="0" smtClean="0"/>
              <a:t> Q</a:t>
            </a:r>
            <a:r>
              <a:rPr lang="en-US" baseline="30000" dirty="0" smtClean="0"/>
              <a:t>2</a:t>
            </a:r>
            <a:r>
              <a:rPr lang="en-US" dirty="0" smtClean="0"/>
              <a:t>&gt;1 </a:t>
            </a:r>
            <a:r>
              <a:rPr lang="en-US" dirty="0" err="1" smtClean="0"/>
              <a:t>GeV</a:t>
            </a:r>
            <a:r>
              <a:rPr lang="en-US" dirty="0"/>
              <a:t> </a:t>
            </a:r>
            <a:r>
              <a:rPr lang="en-US" dirty="0" smtClean="0"/>
              <a:t>-</a:t>
            </a:r>
            <a:r>
              <a:rPr lang="en-US" dirty="0"/>
              <a:t>1</a:t>
            </a:r>
            <a:r>
              <a:rPr lang="en-US" dirty="0" smtClean="0"/>
              <a:t>&lt;</a:t>
            </a:r>
            <a:r>
              <a:rPr lang="en-US" dirty="0" smtClean="0">
                <a:latin typeface="Symbol" charset="2"/>
                <a:cs typeface="Symbol" charset="2"/>
              </a:rPr>
              <a:t>h</a:t>
            </a:r>
            <a:r>
              <a:rPr lang="en-US" dirty="0" smtClean="0"/>
              <a:t>&lt;1 </a:t>
            </a:r>
            <a:endParaRPr lang="en-US" dirty="0"/>
          </a:p>
        </p:txBody>
      </p:sp>
      <p:sp>
        <p:nvSpPr>
          <p:cNvPr id="7" name="TextBox 6"/>
          <p:cNvSpPr txBox="1"/>
          <p:nvPr/>
        </p:nvSpPr>
        <p:spPr>
          <a:xfrm>
            <a:off x="4842930" y="804329"/>
            <a:ext cx="3743145" cy="369332"/>
          </a:xfrm>
          <a:prstGeom prst="rect">
            <a:avLst/>
          </a:prstGeom>
          <a:noFill/>
        </p:spPr>
        <p:txBody>
          <a:bodyPr wrap="none" rtlCol="0">
            <a:spAutoFit/>
          </a:bodyPr>
          <a:lstStyle/>
          <a:p>
            <a:r>
              <a:rPr lang="en-US" dirty="0" err="1" smtClean="0"/>
              <a:t>E</a:t>
            </a:r>
            <a:r>
              <a:rPr lang="en-US" baseline="-25000" dirty="0" err="1" smtClean="0"/>
              <a:t>e</a:t>
            </a:r>
            <a:r>
              <a:rPr lang="en-US" dirty="0" smtClean="0"/>
              <a:t>: 20 </a:t>
            </a:r>
            <a:r>
              <a:rPr lang="en-US" dirty="0" err="1" smtClean="0"/>
              <a:t>GeV</a:t>
            </a:r>
            <a:r>
              <a:rPr lang="en-US" dirty="0" smtClean="0"/>
              <a:t> Q</a:t>
            </a:r>
            <a:r>
              <a:rPr lang="en-US" baseline="30000" dirty="0" smtClean="0"/>
              <a:t>2</a:t>
            </a:r>
            <a:r>
              <a:rPr lang="en-US" dirty="0" smtClean="0"/>
              <a:t>&gt;1 </a:t>
            </a:r>
            <a:r>
              <a:rPr lang="en-US" dirty="0" err="1" smtClean="0"/>
              <a:t>GeV</a:t>
            </a:r>
            <a:r>
              <a:rPr lang="en-US" dirty="0"/>
              <a:t> </a:t>
            </a:r>
            <a:r>
              <a:rPr lang="en-US" dirty="0" smtClean="0"/>
              <a:t>-1&lt;</a:t>
            </a:r>
            <a:r>
              <a:rPr lang="en-US" dirty="0" smtClean="0">
                <a:latin typeface="Symbol" charset="2"/>
                <a:cs typeface="Symbol" charset="2"/>
              </a:rPr>
              <a:t>h</a:t>
            </a:r>
            <a:r>
              <a:rPr lang="en-US" dirty="0" smtClean="0"/>
              <a:t>&lt;1 </a:t>
            </a:r>
            <a:endParaRPr lang="en-US" dirty="0"/>
          </a:p>
        </p:txBody>
      </p:sp>
      <p:sp>
        <p:nvSpPr>
          <p:cNvPr id="9" name="TextBox 8"/>
          <p:cNvSpPr txBox="1"/>
          <p:nvPr/>
        </p:nvSpPr>
        <p:spPr>
          <a:xfrm>
            <a:off x="7255934" y="1295400"/>
            <a:ext cx="871640" cy="369332"/>
          </a:xfrm>
          <a:prstGeom prst="rect">
            <a:avLst/>
          </a:prstGeom>
          <a:noFill/>
        </p:spPr>
        <p:txBody>
          <a:bodyPr wrap="none" rtlCol="0">
            <a:spAutoFit/>
          </a:bodyPr>
          <a:lstStyle/>
          <a:p>
            <a:r>
              <a:rPr lang="en-US" dirty="0" smtClean="0"/>
              <a:t>1&lt;p&lt;3</a:t>
            </a:r>
            <a:endParaRPr lang="en-US" dirty="0"/>
          </a:p>
        </p:txBody>
      </p:sp>
      <p:sp>
        <p:nvSpPr>
          <p:cNvPr id="11" name="TextBox 10"/>
          <p:cNvSpPr txBox="1"/>
          <p:nvPr/>
        </p:nvSpPr>
        <p:spPr>
          <a:xfrm>
            <a:off x="6214534" y="3979334"/>
            <a:ext cx="871640" cy="369332"/>
          </a:xfrm>
          <a:prstGeom prst="rect">
            <a:avLst/>
          </a:prstGeom>
          <a:noFill/>
        </p:spPr>
        <p:txBody>
          <a:bodyPr wrap="none" rtlCol="0">
            <a:spAutoFit/>
          </a:bodyPr>
          <a:lstStyle/>
          <a:p>
            <a:r>
              <a:rPr lang="en-US" dirty="0"/>
              <a:t>7</a:t>
            </a:r>
            <a:r>
              <a:rPr lang="en-US" dirty="0" smtClean="0"/>
              <a:t>&lt;p&lt;9</a:t>
            </a:r>
            <a:endParaRPr lang="en-US" dirty="0"/>
          </a:p>
        </p:txBody>
      </p:sp>
      <p:sp>
        <p:nvSpPr>
          <p:cNvPr id="13" name="TextBox 12"/>
          <p:cNvSpPr txBox="1"/>
          <p:nvPr/>
        </p:nvSpPr>
        <p:spPr>
          <a:xfrm>
            <a:off x="1710268" y="1329266"/>
            <a:ext cx="871640" cy="369332"/>
          </a:xfrm>
          <a:prstGeom prst="rect">
            <a:avLst/>
          </a:prstGeom>
          <a:noFill/>
        </p:spPr>
        <p:txBody>
          <a:bodyPr wrap="none" rtlCol="0">
            <a:spAutoFit/>
          </a:bodyPr>
          <a:lstStyle/>
          <a:p>
            <a:r>
              <a:rPr lang="en-US" dirty="0" smtClean="0"/>
              <a:t>1&lt;p&lt;2</a:t>
            </a:r>
            <a:endParaRPr lang="en-US" dirty="0"/>
          </a:p>
        </p:txBody>
      </p:sp>
      <p:sp>
        <p:nvSpPr>
          <p:cNvPr id="15" name="TextBox 14"/>
          <p:cNvSpPr txBox="1"/>
          <p:nvPr/>
        </p:nvSpPr>
        <p:spPr>
          <a:xfrm>
            <a:off x="592668" y="3945466"/>
            <a:ext cx="871640" cy="369332"/>
          </a:xfrm>
          <a:prstGeom prst="rect">
            <a:avLst/>
          </a:prstGeom>
          <a:noFill/>
        </p:spPr>
        <p:txBody>
          <a:bodyPr wrap="none" rtlCol="0">
            <a:spAutoFit/>
          </a:bodyPr>
          <a:lstStyle/>
          <a:p>
            <a:r>
              <a:rPr lang="en-US" dirty="0"/>
              <a:t>4</a:t>
            </a:r>
            <a:r>
              <a:rPr lang="en-US" dirty="0" smtClean="0"/>
              <a:t>&lt;p&lt;5</a:t>
            </a:r>
            <a:endParaRPr lang="en-US" dirty="0"/>
          </a:p>
        </p:txBody>
      </p:sp>
      <p:sp>
        <p:nvSpPr>
          <p:cNvPr id="12" name="TextBox 11"/>
          <p:cNvSpPr txBox="1"/>
          <p:nvPr/>
        </p:nvSpPr>
        <p:spPr>
          <a:xfrm>
            <a:off x="3750733" y="1295401"/>
            <a:ext cx="1086468" cy="646331"/>
          </a:xfrm>
          <a:prstGeom prst="rect">
            <a:avLst/>
          </a:prstGeom>
          <a:noFill/>
        </p:spPr>
        <p:txBody>
          <a:bodyPr wrap="none" rtlCol="0">
            <a:spAutoFit/>
          </a:bodyPr>
          <a:lstStyle/>
          <a:p>
            <a:r>
              <a:rPr lang="en-US" dirty="0" smtClean="0">
                <a:solidFill>
                  <a:schemeClr val="tx2"/>
                </a:solidFill>
              </a:rPr>
              <a:t>Hadron</a:t>
            </a:r>
          </a:p>
          <a:p>
            <a:r>
              <a:rPr lang="en-US" dirty="0" smtClean="0"/>
              <a:t>electron</a:t>
            </a:r>
            <a:endParaRPr lang="en-US" dirty="0"/>
          </a:p>
        </p:txBody>
      </p:sp>
      <p:sp>
        <p:nvSpPr>
          <p:cNvPr id="20" name="AutoShape 12"/>
          <p:cNvSpPr>
            <a:spLocks noChangeArrowheads="1"/>
          </p:cNvSpPr>
          <p:nvPr/>
        </p:nvSpPr>
        <p:spPr bwMode="auto">
          <a:xfrm rot="10524131" flipH="1" flipV="1">
            <a:off x="2835677" y="2374217"/>
            <a:ext cx="1007775" cy="367634"/>
          </a:xfrm>
          <a:prstGeom prst="curvedRightArrow">
            <a:avLst>
              <a:gd name="adj1" fmla="val 33853"/>
              <a:gd name="adj2" fmla="val 67706"/>
              <a:gd name="adj3" fmla="val 33333"/>
            </a:avLst>
          </a:prstGeom>
          <a:gradFill rotWithShape="1">
            <a:gsLst>
              <a:gs pos="0">
                <a:schemeClr val="bg1"/>
              </a:gs>
              <a:gs pos="50000">
                <a:srgbClr val="3333FF"/>
              </a:gs>
              <a:gs pos="100000">
                <a:schemeClr val="bg1"/>
              </a:gs>
            </a:gsLst>
            <a:lin ang="2700000" scaled="1"/>
          </a:gradFill>
          <a:ln w="9525">
            <a:solidFill>
              <a:schemeClr val="tx1"/>
            </a:solidFill>
            <a:miter lim="800000"/>
            <a:headEnd/>
            <a:tailEnd/>
          </a:ln>
          <a:effectLst/>
        </p:spPr>
        <p:txBody>
          <a:bodyPr wrap="none" anchor="ctr">
            <a:prstTxWarp prst="textNoShape">
              <a:avLst/>
            </a:prstTxWarp>
          </a:bodyPr>
          <a:lstStyle/>
          <a:p>
            <a:pPr>
              <a:defRPr/>
            </a:pPr>
            <a:endParaRPr lang="en-US">
              <a:effectLst>
                <a:outerShdw blurRad="38100" dist="38100" dir="2700000" algn="tl">
                  <a:srgbClr val="000000">
                    <a:alpha val="43137"/>
                  </a:srgbClr>
                </a:outerShdw>
              </a:effectLst>
              <a:latin typeface="Comic Sans MS" charset="0"/>
            </a:endParaRPr>
          </a:p>
        </p:txBody>
      </p:sp>
      <p:sp>
        <p:nvSpPr>
          <p:cNvPr id="14" name="TextBox 13"/>
          <p:cNvSpPr txBox="1"/>
          <p:nvPr/>
        </p:nvSpPr>
        <p:spPr>
          <a:xfrm>
            <a:off x="3860800" y="2006600"/>
            <a:ext cx="1790574" cy="1200329"/>
          </a:xfrm>
          <a:prstGeom prst="rect">
            <a:avLst/>
          </a:prstGeom>
          <a:noFill/>
        </p:spPr>
        <p:txBody>
          <a:bodyPr wrap="none" rtlCol="0">
            <a:spAutoFit/>
          </a:bodyPr>
          <a:lstStyle/>
          <a:p>
            <a:pPr algn="ctr"/>
            <a:r>
              <a:rPr lang="en-US" dirty="0" smtClean="0"/>
              <a:t>lepton-hadron</a:t>
            </a:r>
          </a:p>
          <a:p>
            <a:pPr algn="ctr"/>
            <a:r>
              <a:rPr lang="en-US" dirty="0" smtClean="0"/>
              <a:t>separation at</a:t>
            </a:r>
          </a:p>
          <a:p>
            <a:pPr algn="ctr"/>
            <a:r>
              <a:rPr lang="en-US" dirty="0"/>
              <a:t>-1&lt;</a:t>
            </a:r>
            <a:r>
              <a:rPr lang="en-US" dirty="0">
                <a:latin typeface="Symbol" charset="2"/>
                <a:cs typeface="Symbol" charset="2"/>
              </a:rPr>
              <a:t>h</a:t>
            </a:r>
            <a:r>
              <a:rPr lang="en-US" dirty="0"/>
              <a:t>&lt;</a:t>
            </a:r>
            <a:r>
              <a:rPr lang="en-US" dirty="0" smtClean="0"/>
              <a:t>1 seems</a:t>
            </a:r>
          </a:p>
          <a:p>
            <a:pPr algn="ctr"/>
            <a:r>
              <a:rPr lang="en-US" dirty="0" smtClean="0"/>
              <a:t>to be okay</a:t>
            </a:r>
            <a:endParaRPr lang="en-US" dirty="0"/>
          </a:p>
        </p:txBody>
      </p:sp>
    </p:spTree>
    <p:extLst>
      <p:ext uri="{BB962C8B-B14F-4D97-AF65-F5344CB8AC3E}">
        <p14:creationId xmlns:p14="http://schemas.microsoft.com/office/powerpoint/2010/main" val="73499573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p:cNvPicPr>
            <a:picLocks noChangeAspect="1"/>
          </p:cNvPicPr>
          <p:nvPr/>
        </p:nvPicPr>
        <p:blipFill>
          <a:blip r:embed="rId2"/>
          <a:stretch>
            <a:fillRect/>
          </a:stretch>
        </p:blipFill>
        <p:spPr>
          <a:xfrm>
            <a:off x="6079067" y="3987800"/>
            <a:ext cx="2506980" cy="2609850"/>
          </a:xfrm>
          <a:prstGeom prst="rect">
            <a:avLst/>
          </a:prstGeom>
        </p:spPr>
      </p:pic>
      <p:pic>
        <p:nvPicPr>
          <p:cNvPr id="18" name="Picture 17"/>
          <p:cNvPicPr>
            <a:picLocks noChangeAspect="1"/>
          </p:cNvPicPr>
          <p:nvPr/>
        </p:nvPicPr>
        <p:blipFill>
          <a:blip r:embed="rId3"/>
          <a:stretch>
            <a:fillRect/>
          </a:stretch>
        </p:blipFill>
        <p:spPr>
          <a:xfrm>
            <a:off x="5952067" y="1312333"/>
            <a:ext cx="2651760" cy="2598420"/>
          </a:xfrm>
          <a:prstGeom prst="rect">
            <a:avLst/>
          </a:prstGeom>
        </p:spPr>
      </p:pic>
      <p:sp>
        <p:nvSpPr>
          <p:cNvPr id="2" name="Title 1"/>
          <p:cNvSpPr>
            <a:spLocks noGrp="1"/>
          </p:cNvSpPr>
          <p:nvPr>
            <p:ph type="title"/>
          </p:nvPr>
        </p:nvSpPr>
        <p:spPr/>
        <p:txBody>
          <a:bodyPr/>
          <a:lstStyle/>
          <a:p>
            <a:r>
              <a:rPr lang="en-US" dirty="0" smtClean="0"/>
              <a:t>Resolution for E/p</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49</a:t>
            </a:fld>
            <a:endParaRPr lang="en-US" altLang="ja-JP"/>
          </a:p>
        </p:txBody>
      </p:sp>
      <p:sp>
        <p:nvSpPr>
          <p:cNvPr id="6" name="TextBox 5"/>
          <p:cNvSpPr txBox="1"/>
          <p:nvPr/>
        </p:nvSpPr>
        <p:spPr>
          <a:xfrm>
            <a:off x="364067" y="677338"/>
            <a:ext cx="2518638" cy="646331"/>
          </a:xfrm>
          <a:prstGeom prst="rect">
            <a:avLst/>
          </a:prstGeom>
          <a:noFill/>
        </p:spPr>
        <p:txBody>
          <a:bodyPr wrap="none" rtlCol="0">
            <a:spAutoFit/>
          </a:bodyPr>
          <a:lstStyle/>
          <a:p>
            <a:pPr algn="ctr"/>
            <a:r>
              <a:rPr lang="en-US" dirty="0" err="1" smtClean="0"/>
              <a:t>E</a:t>
            </a:r>
            <a:r>
              <a:rPr lang="en-US" baseline="-25000" dirty="0" err="1" smtClean="0"/>
              <a:t>e</a:t>
            </a:r>
            <a:r>
              <a:rPr lang="en-US" dirty="0" smtClean="0"/>
              <a:t>: 5 </a:t>
            </a:r>
            <a:r>
              <a:rPr lang="en-US" dirty="0" err="1" smtClean="0"/>
              <a:t>GeV</a:t>
            </a:r>
            <a:r>
              <a:rPr lang="en-US" dirty="0" smtClean="0"/>
              <a:t> Q</a:t>
            </a:r>
            <a:r>
              <a:rPr lang="en-US" baseline="30000" dirty="0" smtClean="0"/>
              <a:t>2</a:t>
            </a:r>
            <a:r>
              <a:rPr lang="en-US" dirty="0" smtClean="0"/>
              <a:t>&gt;1 </a:t>
            </a:r>
            <a:r>
              <a:rPr lang="en-US" dirty="0" err="1" smtClean="0"/>
              <a:t>GeV</a:t>
            </a:r>
            <a:r>
              <a:rPr lang="en-US" dirty="0"/>
              <a:t> </a:t>
            </a:r>
          </a:p>
          <a:p>
            <a:pPr algn="ctr"/>
            <a:r>
              <a:rPr lang="en-US" dirty="0" smtClean="0"/>
              <a:t>-2.2&lt;</a:t>
            </a:r>
            <a:r>
              <a:rPr lang="en-US" dirty="0" smtClean="0">
                <a:latin typeface="Symbol" charset="2"/>
                <a:cs typeface="Symbol" charset="2"/>
              </a:rPr>
              <a:t>h</a:t>
            </a:r>
            <a:r>
              <a:rPr lang="en-US" dirty="0" smtClean="0"/>
              <a:t>&lt;-</a:t>
            </a:r>
            <a:r>
              <a:rPr lang="en-US" dirty="0"/>
              <a:t>1 </a:t>
            </a:r>
          </a:p>
        </p:txBody>
      </p:sp>
      <p:sp>
        <p:nvSpPr>
          <p:cNvPr id="7" name="TextBox 6"/>
          <p:cNvSpPr txBox="1"/>
          <p:nvPr/>
        </p:nvSpPr>
        <p:spPr>
          <a:xfrm>
            <a:off x="4309530" y="694263"/>
            <a:ext cx="3595756" cy="646331"/>
          </a:xfrm>
          <a:prstGeom prst="rect">
            <a:avLst/>
          </a:prstGeom>
          <a:noFill/>
        </p:spPr>
        <p:txBody>
          <a:bodyPr wrap="none" rtlCol="0">
            <a:spAutoFit/>
          </a:bodyPr>
          <a:lstStyle/>
          <a:p>
            <a:r>
              <a:rPr lang="en-US" dirty="0" smtClean="0"/>
              <a:t>        </a:t>
            </a:r>
            <a:r>
              <a:rPr lang="en-US" dirty="0" err="1" smtClean="0"/>
              <a:t>E</a:t>
            </a:r>
            <a:r>
              <a:rPr lang="en-US" baseline="-25000" dirty="0" err="1" smtClean="0"/>
              <a:t>e</a:t>
            </a:r>
            <a:r>
              <a:rPr lang="en-US" dirty="0" smtClean="0"/>
              <a:t>: 20 </a:t>
            </a:r>
            <a:r>
              <a:rPr lang="en-US" dirty="0" err="1" smtClean="0"/>
              <a:t>GeV</a:t>
            </a:r>
            <a:r>
              <a:rPr lang="en-US" dirty="0" smtClean="0"/>
              <a:t> Q</a:t>
            </a:r>
            <a:r>
              <a:rPr lang="en-US" baseline="30000" dirty="0" smtClean="0"/>
              <a:t>2</a:t>
            </a:r>
            <a:r>
              <a:rPr lang="en-US" dirty="0" smtClean="0"/>
              <a:t>&gt;1 </a:t>
            </a:r>
            <a:r>
              <a:rPr lang="en-US" dirty="0" err="1" smtClean="0"/>
              <a:t>GeV</a:t>
            </a:r>
            <a:r>
              <a:rPr lang="en-US" dirty="0"/>
              <a:t> </a:t>
            </a:r>
            <a:endParaRPr lang="en-US" dirty="0" smtClean="0"/>
          </a:p>
          <a:p>
            <a:r>
              <a:rPr lang="en-US" dirty="0" smtClean="0"/>
              <a:t>-2&lt;</a:t>
            </a:r>
            <a:r>
              <a:rPr lang="en-US" dirty="0" smtClean="0">
                <a:latin typeface="Symbol" charset="2"/>
                <a:cs typeface="Symbol" charset="2"/>
              </a:rPr>
              <a:t>h</a:t>
            </a:r>
            <a:r>
              <a:rPr lang="en-US" dirty="0" smtClean="0"/>
              <a:t>&lt;-</a:t>
            </a:r>
            <a:r>
              <a:rPr lang="en-US" dirty="0"/>
              <a:t>1</a:t>
            </a:r>
            <a:r>
              <a:rPr lang="en-US" dirty="0" smtClean="0"/>
              <a:t>            -</a:t>
            </a:r>
            <a:r>
              <a:rPr lang="en-US" dirty="0"/>
              <a:t>3.7&lt;</a:t>
            </a:r>
            <a:r>
              <a:rPr lang="en-US" dirty="0">
                <a:latin typeface="Symbol" charset="2"/>
                <a:cs typeface="Symbol" charset="2"/>
              </a:rPr>
              <a:t>h</a:t>
            </a:r>
            <a:r>
              <a:rPr lang="en-US" dirty="0"/>
              <a:t>&lt;</a:t>
            </a:r>
            <a:r>
              <a:rPr lang="en-US" dirty="0" smtClean="0"/>
              <a:t>-2 </a:t>
            </a:r>
            <a:endParaRPr lang="en-US" dirty="0"/>
          </a:p>
        </p:txBody>
      </p:sp>
      <p:sp>
        <p:nvSpPr>
          <p:cNvPr id="9" name="TextBox 8"/>
          <p:cNvSpPr txBox="1"/>
          <p:nvPr/>
        </p:nvSpPr>
        <p:spPr>
          <a:xfrm>
            <a:off x="7272867" y="1625600"/>
            <a:ext cx="871640" cy="369332"/>
          </a:xfrm>
          <a:prstGeom prst="rect">
            <a:avLst/>
          </a:prstGeom>
          <a:noFill/>
        </p:spPr>
        <p:txBody>
          <a:bodyPr wrap="none" rtlCol="0">
            <a:spAutoFit/>
          </a:bodyPr>
          <a:lstStyle/>
          <a:p>
            <a:r>
              <a:rPr lang="en-US" dirty="0" smtClean="0"/>
              <a:t>1&lt;p&lt;3</a:t>
            </a:r>
            <a:endParaRPr lang="en-US" dirty="0"/>
          </a:p>
        </p:txBody>
      </p:sp>
      <p:sp>
        <p:nvSpPr>
          <p:cNvPr id="11" name="TextBox 10"/>
          <p:cNvSpPr txBox="1"/>
          <p:nvPr/>
        </p:nvSpPr>
        <p:spPr>
          <a:xfrm>
            <a:off x="6485467" y="4216400"/>
            <a:ext cx="871640" cy="369332"/>
          </a:xfrm>
          <a:prstGeom prst="rect">
            <a:avLst/>
          </a:prstGeom>
          <a:noFill/>
        </p:spPr>
        <p:txBody>
          <a:bodyPr wrap="none" rtlCol="0">
            <a:spAutoFit/>
          </a:bodyPr>
          <a:lstStyle/>
          <a:p>
            <a:r>
              <a:rPr lang="en-US" dirty="0"/>
              <a:t>7</a:t>
            </a:r>
            <a:r>
              <a:rPr lang="en-US" dirty="0" smtClean="0"/>
              <a:t>&lt;p&lt;9</a:t>
            </a:r>
            <a:endParaRPr lang="en-US" dirty="0"/>
          </a:p>
        </p:txBody>
      </p:sp>
      <p:pic>
        <p:nvPicPr>
          <p:cNvPr id="12" name="Picture 11"/>
          <p:cNvPicPr>
            <a:picLocks noChangeAspect="1"/>
          </p:cNvPicPr>
          <p:nvPr/>
        </p:nvPicPr>
        <p:blipFill>
          <a:blip r:embed="rId4"/>
          <a:stretch>
            <a:fillRect/>
          </a:stretch>
        </p:blipFill>
        <p:spPr>
          <a:xfrm>
            <a:off x="198966" y="1270000"/>
            <a:ext cx="2579370" cy="2609850"/>
          </a:xfrm>
          <a:prstGeom prst="rect">
            <a:avLst/>
          </a:prstGeom>
        </p:spPr>
      </p:pic>
      <p:sp>
        <p:nvSpPr>
          <p:cNvPr id="13" name="TextBox 12"/>
          <p:cNvSpPr txBox="1"/>
          <p:nvPr/>
        </p:nvSpPr>
        <p:spPr>
          <a:xfrm>
            <a:off x="609601" y="1363133"/>
            <a:ext cx="871640" cy="369332"/>
          </a:xfrm>
          <a:prstGeom prst="rect">
            <a:avLst/>
          </a:prstGeom>
          <a:noFill/>
        </p:spPr>
        <p:txBody>
          <a:bodyPr wrap="none" rtlCol="0">
            <a:spAutoFit/>
          </a:bodyPr>
          <a:lstStyle/>
          <a:p>
            <a:r>
              <a:rPr lang="en-US" dirty="0" smtClean="0"/>
              <a:t>1&lt;p&lt;2</a:t>
            </a:r>
            <a:endParaRPr lang="en-US" dirty="0"/>
          </a:p>
        </p:txBody>
      </p:sp>
      <p:pic>
        <p:nvPicPr>
          <p:cNvPr id="14" name="Picture 13"/>
          <p:cNvPicPr>
            <a:picLocks noChangeAspect="1"/>
          </p:cNvPicPr>
          <p:nvPr/>
        </p:nvPicPr>
        <p:blipFill>
          <a:blip r:embed="rId5"/>
          <a:stretch>
            <a:fillRect/>
          </a:stretch>
        </p:blipFill>
        <p:spPr>
          <a:xfrm>
            <a:off x="110067" y="3818467"/>
            <a:ext cx="2583180" cy="2567940"/>
          </a:xfrm>
          <a:prstGeom prst="rect">
            <a:avLst/>
          </a:prstGeom>
        </p:spPr>
      </p:pic>
      <p:sp>
        <p:nvSpPr>
          <p:cNvPr id="15" name="TextBox 14"/>
          <p:cNvSpPr txBox="1"/>
          <p:nvPr/>
        </p:nvSpPr>
        <p:spPr>
          <a:xfrm>
            <a:off x="592668" y="3945466"/>
            <a:ext cx="871640" cy="369332"/>
          </a:xfrm>
          <a:prstGeom prst="rect">
            <a:avLst/>
          </a:prstGeom>
          <a:noFill/>
        </p:spPr>
        <p:txBody>
          <a:bodyPr wrap="none" rtlCol="0">
            <a:spAutoFit/>
          </a:bodyPr>
          <a:lstStyle/>
          <a:p>
            <a:r>
              <a:rPr lang="en-US" dirty="0"/>
              <a:t>4</a:t>
            </a:r>
            <a:r>
              <a:rPr lang="en-US" dirty="0" smtClean="0"/>
              <a:t>&lt;p&lt;5</a:t>
            </a:r>
            <a:endParaRPr lang="en-US" dirty="0"/>
          </a:p>
        </p:txBody>
      </p:sp>
      <p:pic>
        <p:nvPicPr>
          <p:cNvPr id="16" name="Picture 15"/>
          <p:cNvPicPr>
            <a:picLocks noChangeAspect="1"/>
          </p:cNvPicPr>
          <p:nvPr/>
        </p:nvPicPr>
        <p:blipFill>
          <a:blip r:embed="rId6"/>
          <a:stretch>
            <a:fillRect/>
          </a:stretch>
        </p:blipFill>
        <p:spPr>
          <a:xfrm>
            <a:off x="3170767" y="1270000"/>
            <a:ext cx="2575560" cy="2548890"/>
          </a:xfrm>
          <a:prstGeom prst="rect">
            <a:avLst/>
          </a:prstGeom>
        </p:spPr>
      </p:pic>
      <p:pic>
        <p:nvPicPr>
          <p:cNvPr id="17" name="Picture 16"/>
          <p:cNvPicPr>
            <a:picLocks noChangeAspect="1"/>
          </p:cNvPicPr>
          <p:nvPr/>
        </p:nvPicPr>
        <p:blipFill>
          <a:blip r:embed="rId7"/>
          <a:stretch>
            <a:fillRect/>
          </a:stretch>
        </p:blipFill>
        <p:spPr>
          <a:xfrm>
            <a:off x="3445933" y="3826933"/>
            <a:ext cx="2503170" cy="2567940"/>
          </a:xfrm>
          <a:prstGeom prst="rect">
            <a:avLst/>
          </a:prstGeom>
        </p:spPr>
      </p:pic>
      <p:sp>
        <p:nvSpPr>
          <p:cNvPr id="20" name="TextBox 19"/>
          <p:cNvSpPr txBox="1"/>
          <p:nvPr/>
        </p:nvSpPr>
        <p:spPr>
          <a:xfrm>
            <a:off x="4648200" y="1430866"/>
            <a:ext cx="871640" cy="369332"/>
          </a:xfrm>
          <a:prstGeom prst="rect">
            <a:avLst/>
          </a:prstGeom>
          <a:noFill/>
        </p:spPr>
        <p:txBody>
          <a:bodyPr wrap="none" rtlCol="0">
            <a:spAutoFit/>
          </a:bodyPr>
          <a:lstStyle/>
          <a:p>
            <a:r>
              <a:rPr lang="en-US" dirty="0" smtClean="0"/>
              <a:t>1&lt;p&lt;3</a:t>
            </a:r>
            <a:endParaRPr lang="en-US" dirty="0"/>
          </a:p>
        </p:txBody>
      </p:sp>
      <p:sp>
        <p:nvSpPr>
          <p:cNvPr id="21" name="TextBox 20"/>
          <p:cNvSpPr txBox="1"/>
          <p:nvPr/>
        </p:nvSpPr>
        <p:spPr>
          <a:xfrm>
            <a:off x="3860800" y="4021666"/>
            <a:ext cx="871640" cy="369332"/>
          </a:xfrm>
          <a:prstGeom prst="rect">
            <a:avLst/>
          </a:prstGeom>
          <a:noFill/>
        </p:spPr>
        <p:txBody>
          <a:bodyPr wrap="none" rtlCol="0">
            <a:spAutoFit/>
          </a:bodyPr>
          <a:lstStyle/>
          <a:p>
            <a:r>
              <a:rPr lang="en-US" dirty="0"/>
              <a:t>7</a:t>
            </a:r>
            <a:r>
              <a:rPr lang="en-US" dirty="0" smtClean="0"/>
              <a:t>&lt;p&lt;9</a:t>
            </a:r>
            <a:endParaRPr lang="en-US" dirty="0"/>
          </a:p>
        </p:txBody>
      </p:sp>
      <p:sp>
        <p:nvSpPr>
          <p:cNvPr id="22" name="TextBox 21"/>
          <p:cNvSpPr txBox="1"/>
          <p:nvPr/>
        </p:nvSpPr>
        <p:spPr>
          <a:xfrm rot="20040000">
            <a:off x="4606270" y="2567803"/>
            <a:ext cx="4566424" cy="923330"/>
          </a:xfrm>
          <a:prstGeom prst="rect">
            <a:avLst/>
          </a:prstGeom>
          <a:solidFill>
            <a:schemeClr val="bg1">
              <a:lumMod val="85000"/>
            </a:schemeClr>
          </a:solidFill>
          <a:ln>
            <a:solidFill>
              <a:schemeClr val="bg1">
                <a:lumMod val="50000"/>
              </a:schemeClr>
            </a:solidFill>
          </a:ln>
          <a:effectLst>
            <a:outerShdw blurRad="50800" dist="38100" dir="2700000" algn="tl" rotWithShape="0">
              <a:srgbClr val="000000">
                <a:alpha val="43000"/>
              </a:srgbClr>
            </a:outerShdw>
          </a:effectLst>
          <a:scene3d>
            <a:camera prst="orthographicFront"/>
            <a:lightRig rig="threePt" dir="t"/>
          </a:scene3d>
          <a:sp3d>
            <a:bevelT w="114300" prst="artDeco"/>
          </a:sp3d>
        </p:spPr>
        <p:txBody>
          <a:bodyPr wrap="none" rtlCol="0">
            <a:spAutoFit/>
          </a:bodyPr>
          <a:lstStyle/>
          <a:p>
            <a:pPr algn="ctr"/>
            <a:r>
              <a:rPr lang="en-US" dirty="0" smtClean="0"/>
              <a:t>For </a:t>
            </a:r>
            <a:r>
              <a:rPr lang="en-US" dirty="0" smtClean="0">
                <a:latin typeface="Symbol" charset="2"/>
                <a:cs typeface="Symbol" charset="2"/>
              </a:rPr>
              <a:t>h</a:t>
            </a:r>
            <a:r>
              <a:rPr lang="en-US" dirty="0" smtClean="0"/>
              <a:t> &gt; 3 e/p not good enough</a:t>
            </a:r>
          </a:p>
          <a:p>
            <a:pPr algn="ctr"/>
            <a:r>
              <a:rPr lang="en-US" dirty="0" smtClean="0"/>
              <a:t>need to use </a:t>
            </a:r>
            <a:r>
              <a:rPr lang="en-US" dirty="0" err="1" smtClean="0"/>
              <a:t>ECal</a:t>
            </a:r>
            <a:r>
              <a:rPr lang="en-US" dirty="0" smtClean="0"/>
              <a:t> and </a:t>
            </a:r>
            <a:r>
              <a:rPr lang="en-US" dirty="0" err="1" smtClean="0"/>
              <a:t>HCal</a:t>
            </a:r>
            <a:r>
              <a:rPr lang="en-US" dirty="0" smtClean="0"/>
              <a:t> to separate</a:t>
            </a:r>
          </a:p>
          <a:p>
            <a:pPr algn="ctr"/>
            <a:r>
              <a:rPr lang="en-US" dirty="0" smtClean="0"/>
              <a:t>leptons and hadrons </a:t>
            </a:r>
            <a:endParaRPr lang="en-US" dirty="0"/>
          </a:p>
        </p:txBody>
      </p:sp>
    </p:spTree>
    <p:extLst>
      <p:ext uri="{BB962C8B-B14F-4D97-AF65-F5344CB8AC3E}">
        <p14:creationId xmlns:p14="http://schemas.microsoft.com/office/powerpoint/2010/main" val="40991550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1000" fill="hold"/>
                                        <p:tgtEl>
                                          <p:spTgt spid="22"/>
                                        </p:tgtEl>
                                        <p:attrNameLst>
                                          <p:attrName>ppt_w</p:attrName>
                                        </p:attrNameLst>
                                      </p:cBhvr>
                                      <p:tavLst>
                                        <p:tav tm="0">
                                          <p:val>
                                            <p:strVal val="#ppt_w*0.70"/>
                                          </p:val>
                                        </p:tav>
                                        <p:tav tm="100000">
                                          <p:val>
                                            <p:strVal val="#ppt_w"/>
                                          </p:val>
                                        </p:tav>
                                      </p:tavLst>
                                    </p:anim>
                                    <p:anim calcmode="lin" valueType="num">
                                      <p:cBhvr>
                                        <p:cTn id="8" dur="1000" fill="hold"/>
                                        <p:tgtEl>
                                          <p:spTgt spid="22"/>
                                        </p:tgtEl>
                                        <p:attrNameLst>
                                          <p:attrName>ppt_h</p:attrName>
                                        </p:attrNameLst>
                                      </p:cBhvr>
                                      <p:tavLst>
                                        <p:tav tm="0">
                                          <p:val>
                                            <p:strVal val="#ppt_h"/>
                                          </p:val>
                                        </p:tav>
                                        <p:tav tm="100000">
                                          <p:val>
                                            <p:strVal val="#ppt_h"/>
                                          </p:val>
                                        </p:tav>
                                      </p:tavLst>
                                    </p:anim>
                                    <p:animEffect transition="in" filter="fade">
                                      <p:cBhvr>
                                        <p:cTn id="9"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Arc 119"/>
          <p:cNvSpPr/>
          <p:nvPr/>
        </p:nvSpPr>
        <p:spPr>
          <a:xfrm>
            <a:off x="3173413" y="6216650"/>
            <a:ext cx="1041400" cy="1206500"/>
          </a:xfrm>
          <a:prstGeom prst="arc">
            <a:avLst>
              <a:gd name="adj1" fmla="val 16200000"/>
              <a:gd name="adj2" fmla="val 21320030"/>
            </a:avLst>
          </a:prstGeom>
          <a:ln>
            <a:solidFill>
              <a:srgbClr val="0000FF"/>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21" name="Arc 120"/>
          <p:cNvSpPr/>
          <p:nvPr/>
        </p:nvSpPr>
        <p:spPr>
          <a:xfrm flipH="1">
            <a:off x="4595813" y="6210300"/>
            <a:ext cx="1041400" cy="1206500"/>
          </a:xfrm>
          <a:prstGeom prst="arc">
            <a:avLst>
              <a:gd name="adj1" fmla="val 16200000"/>
              <a:gd name="adj2" fmla="val 21320030"/>
            </a:avLst>
          </a:prstGeom>
          <a:ln>
            <a:solidFill>
              <a:srgbClr val="FFFF00"/>
            </a:solidFill>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37" name="Arc 236"/>
          <p:cNvSpPr>
            <a:spLocks noChangeAspect="1"/>
          </p:cNvSpPr>
          <p:nvPr/>
        </p:nvSpPr>
        <p:spPr>
          <a:xfrm rot="18146531">
            <a:off x="1539833" y="1110779"/>
            <a:ext cx="4490346" cy="3825875"/>
          </a:xfrm>
          <a:prstGeom prst="arc">
            <a:avLst>
              <a:gd name="adj1" fmla="val 16200000"/>
              <a:gd name="adj2" fmla="val 19742576"/>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90" name="Arc 289"/>
          <p:cNvSpPr>
            <a:spLocks noChangeAspect="1"/>
          </p:cNvSpPr>
          <p:nvPr/>
        </p:nvSpPr>
        <p:spPr>
          <a:xfrm rot="7277956">
            <a:off x="2842486" y="2432768"/>
            <a:ext cx="3890142" cy="3911311"/>
          </a:xfrm>
          <a:prstGeom prst="arc">
            <a:avLst>
              <a:gd name="adj1" fmla="val 16200000"/>
              <a:gd name="adj2" fmla="val 19504192"/>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6629" name="Text Box 110"/>
          <p:cNvSpPr txBox="1">
            <a:spLocks noChangeArrowheads="1"/>
          </p:cNvSpPr>
          <p:nvPr/>
        </p:nvSpPr>
        <p:spPr bwMode="auto">
          <a:xfrm>
            <a:off x="3962271" y="5693669"/>
            <a:ext cx="857827" cy="338554"/>
          </a:xfrm>
          <a:prstGeom prst="rect">
            <a:avLst/>
          </a:prstGeom>
          <a:noFill/>
          <a:ln w="9525">
            <a:noFill/>
            <a:miter lim="800000"/>
            <a:headEnd/>
            <a:tailEnd/>
          </a:ln>
        </p:spPr>
        <p:txBody>
          <a:bodyPr wrap="none">
            <a:prstTxWarp prst="textNoShape">
              <a:avLst/>
            </a:prstTxWarp>
            <a:spAutoFit/>
          </a:bodyPr>
          <a:lstStyle/>
          <a:p>
            <a:pPr eaLnBrk="0" hangingPunct="0"/>
            <a:r>
              <a:rPr lang="en-US" sz="1600" dirty="0" smtClean="0">
                <a:solidFill>
                  <a:srgbClr val="FF0000"/>
                </a:solidFill>
                <a:latin typeface="Comic Sans MS" pitchFamily="-110" charset="0"/>
                <a:ea typeface="Comic Sans MS" pitchFamily="-110" charset="0"/>
                <a:cs typeface="Comic Sans MS" pitchFamily="-110" charset="0"/>
              </a:rPr>
              <a:t>eSTAR</a:t>
            </a:r>
            <a:endParaRPr lang="en-US" sz="1600" dirty="0">
              <a:solidFill>
                <a:srgbClr val="FF0000"/>
              </a:solidFill>
              <a:latin typeface="Comic Sans MS" pitchFamily="-110" charset="0"/>
              <a:ea typeface="Comic Sans MS" pitchFamily="-110" charset="0"/>
              <a:cs typeface="Comic Sans MS" pitchFamily="-110" charset="0"/>
            </a:endParaRPr>
          </a:p>
        </p:txBody>
      </p:sp>
      <p:sp>
        <p:nvSpPr>
          <p:cNvPr id="26630" name="Text Box 111"/>
          <p:cNvSpPr txBox="1">
            <a:spLocks noChangeArrowheads="1"/>
          </p:cNvSpPr>
          <p:nvPr/>
        </p:nvSpPr>
        <p:spPr bwMode="auto">
          <a:xfrm rot="3600000">
            <a:off x="1955602" y="4640923"/>
            <a:ext cx="1113706" cy="338554"/>
          </a:xfrm>
          <a:prstGeom prst="rect">
            <a:avLst/>
          </a:prstGeom>
          <a:noFill/>
          <a:ln w="9525">
            <a:noFill/>
            <a:miter lim="800000"/>
            <a:headEnd/>
            <a:tailEnd/>
          </a:ln>
        </p:spPr>
        <p:txBody>
          <a:bodyPr wrap="none">
            <a:prstTxWarp prst="textNoShape">
              <a:avLst/>
            </a:prstTxWarp>
            <a:spAutoFit/>
          </a:bodyPr>
          <a:lstStyle/>
          <a:p>
            <a:pPr eaLnBrk="0" hangingPunct="0"/>
            <a:r>
              <a:rPr lang="en-US" sz="1600" dirty="0" smtClean="0">
                <a:solidFill>
                  <a:srgbClr val="FF0000"/>
                </a:solidFill>
                <a:latin typeface="Comic Sans MS" pitchFamily="-110" charset="0"/>
                <a:ea typeface="Comic Sans MS" pitchFamily="-110" charset="0"/>
                <a:cs typeface="Comic Sans MS" pitchFamily="-110" charset="0"/>
              </a:rPr>
              <a:t>ePHENIX</a:t>
            </a:r>
            <a:endParaRPr lang="en-US" sz="1600" dirty="0">
              <a:solidFill>
                <a:srgbClr val="FF0000"/>
              </a:solidFill>
              <a:latin typeface="Comic Sans MS" pitchFamily="-110" charset="0"/>
              <a:ea typeface="Comic Sans MS" pitchFamily="-110" charset="0"/>
              <a:cs typeface="Comic Sans MS" pitchFamily="-110" charset="0"/>
            </a:endParaRPr>
          </a:p>
        </p:txBody>
      </p:sp>
      <p:sp>
        <p:nvSpPr>
          <p:cNvPr id="146" name="Arc 145"/>
          <p:cNvSpPr>
            <a:spLocks noChangeAspect="1"/>
          </p:cNvSpPr>
          <p:nvPr/>
        </p:nvSpPr>
        <p:spPr>
          <a:xfrm>
            <a:off x="2992438" y="1074738"/>
            <a:ext cx="3657600" cy="3657600"/>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53" name="Arc 152"/>
          <p:cNvSpPr>
            <a:spLocks noChangeAspect="1"/>
          </p:cNvSpPr>
          <p:nvPr/>
        </p:nvSpPr>
        <p:spPr>
          <a:xfrm>
            <a:off x="3008313" y="1035050"/>
            <a:ext cx="3657600" cy="3657600"/>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54" name="Arc 153"/>
          <p:cNvSpPr>
            <a:spLocks noChangeAspect="1"/>
          </p:cNvSpPr>
          <p:nvPr/>
        </p:nvSpPr>
        <p:spPr>
          <a:xfrm rot="18000000">
            <a:off x="2117725" y="1033463"/>
            <a:ext cx="3657600" cy="3657600"/>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57" name="Arc 156"/>
          <p:cNvSpPr>
            <a:spLocks noChangeAspect="1"/>
          </p:cNvSpPr>
          <p:nvPr/>
        </p:nvSpPr>
        <p:spPr>
          <a:xfrm rot="14400000">
            <a:off x="1677988" y="1803400"/>
            <a:ext cx="3657600" cy="3657600"/>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59" name="Arc 158"/>
          <p:cNvSpPr>
            <a:spLocks noChangeAspect="1"/>
          </p:cNvSpPr>
          <p:nvPr/>
        </p:nvSpPr>
        <p:spPr>
          <a:xfrm rot="10800000">
            <a:off x="2114550" y="2571750"/>
            <a:ext cx="3657600" cy="3657600"/>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61" name="Arc 160"/>
          <p:cNvSpPr>
            <a:spLocks noChangeAspect="1"/>
          </p:cNvSpPr>
          <p:nvPr/>
        </p:nvSpPr>
        <p:spPr>
          <a:xfrm rot="7200000">
            <a:off x="3005138" y="2568575"/>
            <a:ext cx="3657600" cy="3657600"/>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62" name="Arc 161"/>
          <p:cNvSpPr>
            <a:spLocks noChangeAspect="1"/>
          </p:cNvSpPr>
          <p:nvPr/>
        </p:nvSpPr>
        <p:spPr>
          <a:xfrm rot="3600000">
            <a:off x="3452813" y="1801813"/>
            <a:ext cx="3657600" cy="3657600"/>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65" name="Arc 164"/>
          <p:cNvSpPr>
            <a:spLocks noChangeAspect="1"/>
          </p:cNvSpPr>
          <p:nvPr/>
        </p:nvSpPr>
        <p:spPr>
          <a:xfrm rot="18000000">
            <a:off x="2144713" y="1068388"/>
            <a:ext cx="3657600" cy="3657600"/>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66" name="Arc 165"/>
          <p:cNvSpPr>
            <a:spLocks noChangeAspect="1"/>
          </p:cNvSpPr>
          <p:nvPr/>
        </p:nvSpPr>
        <p:spPr>
          <a:xfrm rot="14400000">
            <a:off x="1722438" y="1803400"/>
            <a:ext cx="3657600" cy="3657600"/>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67" name="Arc 166"/>
          <p:cNvSpPr>
            <a:spLocks noChangeAspect="1"/>
          </p:cNvSpPr>
          <p:nvPr/>
        </p:nvSpPr>
        <p:spPr>
          <a:xfrm rot="10800000">
            <a:off x="2143125" y="2533650"/>
            <a:ext cx="3657600" cy="3657600"/>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69" name="Arc 168"/>
          <p:cNvSpPr>
            <a:spLocks noChangeAspect="1"/>
          </p:cNvSpPr>
          <p:nvPr/>
        </p:nvSpPr>
        <p:spPr>
          <a:xfrm rot="7200000">
            <a:off x="2984500" y="2530475"/>
            <a:ext cx="3657600" cy="3657600"/>
          </a:xfrm>
          <a:prstGeom prst="arc">
            <a:avLst>
              <a:gd name="adj1" fmla="val 16200000"/>
              <a:gd name="adj2" fmla="val 19742576"/>
            </a:avLst>
          </a:prstGeom>
          <a:ln w="38100" cap="flat" cmpd="sng" algn="ctr">
            <a:solidFill>
              <a:srgbClr val="0000FF"/>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147" name="Arc 146"/>
          <p:cNvSpPr>
            <a:spLocks noChangeAspect="1"/>
          </p:cNvSpPr>
          <p:nvPr/>
        </p:nvSpPr>
        <p:spPr>
          <a:xfrm rot="7200000" flipH="1">
            <a:off x="3409950" y="1790700"/>
            <a:ext cx="3657600" cy="3657600"/>
          </a:xfrm>
          <a:prstGeom prst="arc">
            <a:avLst>
              <a:gd name="adj1" fmla="val 16200000"/>
              <a:gd name="adj2" fmla="val 19742576"/>
            </a:avLst>
          </a:prstGeom>
          <a:ln w="38100" cap="flat" cmpd="sng" algn="ctr">
            <a:solidFill>
              <a:srgbClr val="FFFF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6645" name="Line 184"/>
          <p:cNvSpPr>
            <a:spLocks noChangeShapeType="1"/>
          </p:cNvSpPr>
          <p:nvPr/>
        </p:nvSpPr>
        <p:spPr bwMode="auto">
          <a:xfrm rot="18000000" flipV="1">
            <a:off x="6175375" y="4903788"/>
            <a:ext cx="914400" cy="0"/>
          </a:xfrm>
          <a:prstGeom prst="line">
            <a:avLst/>
          </a:prstGeom>
          <a:noFill/>
          <a:ln w="76200">
            <a:solidFill>
              <a:srgbClr val="00FF00"/>
            </a:solidFill>
            <a:round/>
            <a:headEnd/>
            <a:tailEnd/>
          </a:ln>
        </p:spPr>
        <p:txBody>
          <a:bodyPr wrap="none" anchor="ctr">
            <a:prstTxWarp prst="textNoShape">
              <a:avLst/>
            </a:prstTxWarp>
          </a:bodyPr>
          <a:lstStyle/>
          <a:p>
            <a:endParaRPr lang="en-US" dirty="0"/>
          </a:p>
        </p:txBody>
      </p:sp>
      <p:sp>
        <p:nvSpPr>
          <p:cNvPr id="26647" name="Line 184"/>
          <p:cNvSpPr>
            <a:spLocks noChangeShapeType="1"/>
          </p:cNvSpPr>
          <p:nvPr/>
        </p:nvSpPr>
        <p:spPr bwMode="auto">
          <a:xfrm flipV="1">
            <a:off x="3919538" y="1054100"/>
            <a:ext cx="914400" cy="0"/>
          </a:xfrm>
          <a:prstGeom prst="line">
            <a:avLst/>
          </a:prstGeom>
          <a:noFill/>
          <a:ln w="76200">
            <a:solidFill>
              <a:srgbClr val="00FF00"/>
            </a:solidFill>
            <a:round/>
            <a:headEnd/>
            <a:tailEnd/>
          </a:ln>
        </p:spPr>
        <p:txBody>
          <a:bodyPr wrap="none" anchor="ctr">
            <a:prstTxWarp prst="textNoShape">
              <a:avLst/>
            </a:prstTxWarp>
          </a:bodyPr>
          <a:lstStyle/>
          <a:p>
            <a:endParaRPr lang="en-US" dirty="0"/>
          </a:p>
        </p:txBody>
      </p:sp>
      <p:sp>
        <p:nvSpPr>
          <p:cNvPr id="26649" name="Line 184"/>
          <p:cNvSpPr>
            <a:spLocks noChangeShapeType="1"/>
          </p:cNvSpPr>
          <p:nvPr/>
        </p:nvSpPr>
        <p:spPr bwMode="auto">
          <a:xfrm rot="14400000" flipV="1">
            <a:off x="1709738" y="4935538"/>
            <a:ext cx="914400" cy="0"/>
          </a:xfrm>
          <a:prstGeom prst="line">
            <a:avLst/>
          </a:prstGeom>
          <a:noFill/>
          <a:ln w="76200">
            <a:solidFill>
              <a:srgbClr val="00FF00"/>
            </a:solidFill>
            <a:round/>
            <a:headEnd/>
            <a:tailEnd/>
          </a:ln>
        </p:spPr>
        <p:txBody>
          <a:bodyPr wrap="none" anchor="ctr">
            <a:prstTxWarp prst="textNoShape">
              <a:avLst/>
            </a:prstTxWarp>
          </a:bodyPr>
          <a:lstStyle/>
          <a:p>
            <a:endParaRPr lang="en-US" dirty="0"/>
          </a:p>
        </p:txBody>
      </p:sp>
      <p:sp>
        <p:nvSpPr>
          <p:cNvPr id="26650" name="Line 184"/>
          <p:cNvSpPr>
            <a:spLocks noChangeShapeType="1"/>
          </p:cNvSpPr>
          <p:nvPr/>
        </p:nvSpPr>
        <p:spPr bwMode="auto">
          <a:xfrm flipV="1">
            <a:off x="3948113" y="6208713"/>
            <a:ext cx="914400" cy="0"/>
          </a:xfrm>
          <a:prstGeom prst="line">
            <a:avLst/>
          </a:prstGeom>
          <a:noFill/>
          <a:ln w="76200">
            <a:solidFill>
              <a:srgbClr val="00FF00"/>
            </a:solidFill>
            <a:round/>
            <a:headEnd/>
            <a:tailEnd/>
          </a:ln>
        </p:spPr>
        <p:txBody>
          <a:bodyPr wrap="none" anchor="ctr">
            <a:prstTxWarp prst="textNoShape">
              <a:avLst/>
            </a:prstTxWarp>
          </a:bodyPr>
          <a:lstStyle/>
          <a:p>
            <a:endParaRPr lang="en-US" dirty="0"/>
          </a:p>
        </p:txBody>
      </p:sp>
      <p:sp>
        <p:nvSpPr>
          <p:cNvPr id="26651" name="Rectangle 13"/>
          <p:cNvSpPr>
            <a:spLocks noChangeArrowheads="1"/>
          </p:cNvSpPr>
          <p:nvPr/>
        </p:nvSpPr>
        <p:spPr bwMode="auto">
          <a:xfrm rot="10800000">
            <a:off x="4249738" y="6079587"/>
            <a:ext cx="271896" cy="231261"/>
          </a:xfrm>
          <a:prstGeom prst="rect">
            <a:avLst/>
          </a:prstGeom>
          <a:gradFill flip="none" rotWithShape="1">
            <a:gsLst>
              <a:gs pos="0">
                <a:srgbClr val="E6DCAC"/>
              </a:gs>
              <a:gs pos="12000">
                <a:srgbClr val="E6D78A"/>
              </a:gs>
              <a:gs pos="30000">
                <a:srgbClr val="C7AC4C"/>
              </a:gs>
              <a:gs pos="45000">
                <a:srgbClr val="E6D78A"/>
              </a:gs>
              <a:gs pos="77000">
                <a:srgbClr val="C7AC4C"/>
              </a:gs>
              <a:gs pos="100000">
                <a:srgbClr val="E6DCAC"/>
              </a:gs>
            </a:gsLst>
            <a:lin ang="13500000" scaled="0"/>
            <a:tileRect/>
          </a:gradFill>
          <a:ln w="9525">
            <a:noFill/>
            <a:miter lim="800000"/>
            <a:headEnd/>
            <a:tailEnd/>
          </a:ln>
        </p:spPr>
        <p:txBody>
          <a:bodyPr wrap="none" anchor="ctr">
            <a:prstTxWarp prst="textNoShape">
              <a:avLst/>
            </a:prstTxWarp>
          </a:bodyPr>
          <a:lstStyle/>
          <a:p>
            <a:pPr eaLnBrk="0" hangingPunct="0"/>
            <a:endParaRPr lang="en-US" dirty="0">
              <a:latin typeface="Comic Sans MS" pitchFamily="-110" charset="0"/>
              <a:ea typeface="Comic Sans MS" pitchFamily="-110" charset="0"/>
              <a:cs typeface="Comic Sans MS" pitchFamily="-110" charset="0"/>
            </a:endParaRPr>
          </a:p>
        </p:txBody>
      </p:sp>
      <p:sp>
        <p:nvSpPr>
          <p:cNvPr id="26652" name="Rectangle 136"/>
          <p:cNvSpPr>
            <a:spLocks noChangeArrowheads="1"/>
          </p:cNvSpPr>
          <p:nvPr/>
        </p:nvSpPr>
        <p:spPr bwMode="auto">
          <a:xfrm rot="3600000">
            <a:off x="2058862" y="4826685"/>
            <a:ext cx="228636" cy="217234"/>
          </a:xfrm>
          <a:prstGeom prst="rect">
            <a:avLst/>
          </a:prstGeom>
          <a:blipFill dpi="0" rotWithShape="1">
            <a:blip r:embed="rId4" cstate="print"/>
            <a:srcRect/>
            <a:tile tx="0" ty="0" sx="100000" sy="100000" flip="none" algn="tl"/>
          </a:blipFill>
          <a:ln w="9525">
            <a:noFill/>
            <a:miter lim="800000"/>
            <a:headEnd/>
            <a:tailEnd/>
          </a:ln>
        </p:spPr>
        <p:txBody>
          <a:bodyPr wrap="none" anchor="ctr">
            <a:prstTxWarp prst="textNoShape">
              <a:avLst/>
            </a:prstTxWarp>
          </a:bodyPr>
          <a:lstStyle/>
          <a:p>
            <a:pPr eaLnBrk="0" hangingPunct="0"/>
            <a:endParaRPr lang="en-US" dirty="0">
              <a:latin typeface="Comic Sans MS" pitchFamily="-110" charset="0"/>
              <a:ea typeface="Comic Sans MS" pitchFamily="-110" charset="0"/>
              <a:cs typeface="Comic Sans MS" pitchFamily="-110" charset="0"/>
            </a:endParaRPr>
          </a:p>
        </p:txBody>
      </p:sp>
      <p:sp>
        <p:nvSpPr>
          <p:cNvPr id="112" name="Oval 111"/>
          <p:cNvSpPr/>
          <p:nvPr/>
        </p:nvSpPr>
        <p:spPr>
          <a:xfrm>
            <a:off x="6253149" y="1342222"/>
            <a:ext cx="1504433" cy="1828800"/>
          </a:xfrm>
          <a:prstGeom prst="ellipse">
            <a:avLst/>
          </a:prstGeom>
          <a:noFill/>
          <a:ln w="38100" cap="flat" cmpd="dbl" algn="ctr">
            <a:solidFill>
              <a:srgbClr val="66FFCC">
                <a:alpha val="44000"/>
              </a:srgb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6" name="Arc 235"/>
          <p:cNvSpPr>
            <a:spLocks noChangeAspect="1"/>
          </p:cNvSpPr>
          <p:nvPr/>
        </p:nvSpPr>
        <p:spPr>
          <a:xfrm rot="577047">
            <a:off x="2286479" y="862943"/>
            <a:ext cx="4529907" cy="3880888"/>
          </a:xfrm>
          <a:prstGeom prst="arc">
            <a:avLst>
              <a:gd name="adj1" fmla="val 16200000"/>
              <a:gd name="adj2" fmla="val 19742576"/>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261" name="Straight Connector 260"/>
          <p:cNvCxnSpPr>
            <a:stCxn id="237" idx="2"/>
            <a:endCxn id="236" idx="0"/>
          </p:cNvCxnSpPr>
          <p:nvPr/>
        </p:nvCxnSpPr>
        <p:spPr>
          <a:xfrm>
            <a:off x="3840494" y="883643"/>
            <a:ext cx="1035129" cy="6573"/>
          </a:xfrm>
          <a:prstGeom prst="line">
            <a:avLst/>
          </a:prstGeom>
          <a:ln w="38100">
            <a:solidFill>
              <a:srgbClr val="DD0000"/>
            </a:solidFill>
          </a:ln>
        </p:spPr>
        <p:style>
          <a:lnRef idx="2">
            <a:schemeClr val="accent1"/>
          </a:lnRef>
          <a:fillRef idx="0">
            <a:schemeClr val="accent1"/>
          </a:fillRef>
          <a:effectRef idx="1">
            <a:schemeClr val="accent1"/>
          </a:effectRef>
          <a:fontRef idx="minor">
            <a:schemeClr val="tx1"/>
          </a:fontRef>
        </p:style>
      </p:cxnSp>
      <p:sp>
        <p:nvSpPr>
          <p:cNvPr id="266" name="Arc 265"/>
          <p:cNvSpPr>
            <a:spLocks noChangeAspect="1"/>
          </p:cNvSpPr>
          <p:nvPr/>
        </p:nvSpPr>
        <p:spPr>
          <a:xfrm rot="14995628">
            <a:off x="1197943" y="2034373"/>
            <a:ext cx="4721515" cy="3767184"/>
          </a:xfrm>
          <a:prstGeom prst="arc">
            <a:avLst>
              <a:gd name="adj1" fmla="val 16200000"/>
              <a:gd name="adj2" fmla="val 19742576"/>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74" name="Arc 273"/>
          <p:cNvSpPr>
            <a:spLocks noChangeAspect="1"/>
          </p:cNvSpPr>
          <p:nvPr/>
        </p:nvSpPr>
        <p:spPr>
          <a:xfrm rot="11169758">
            <a:off x="1828086" y="2592650"/>
            <a:ext cx="4721515" cy="3767184"/>
          </a:xfrm>
          <a:prstGeom prst="arc">
            <a:avLst>
              <a:gd name="adj1" fmla="val 16200000"/>
              <a:gd name="adj2" fmla="val 19361024"/>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286" name="Straight Connector 285"/>
          <p:cNvCxnSpPr>
            <a:stCxn id="266" idx="0"/>
            <a:endCxn id="274" idx="2"/>
          </p:cNvCxnSpPr>
          <p:nvPr/>
        </p:nvCxnSpPr>
        <p:spPr>
          <a:xfrm rot="16200000" flipH="1">
            <a:off x="1559694" y="4794271"/>
            <a:ext cx="1022176" cy="562517"/>
          </a:xfrm>
          <a:prstGeom prst="line">
            <a:avLst/>
          </a:prstGeom>
          <a:ln w="38100">
            <a:solidFill>
              <a:srgbClr val="DD0000"/>
            </a:solidFill>
          </a:ln>
        </p:spPr>
        <p:style>
          <a:lnRef idx="2">
            <a:schemeClr val="accent1"/>
          </a:lnRef>
          <a:fillRef idx="0">
            <a:schemeClr val="accent1"/>
          </a:fillRef>
          <a:effectRef idx="1">
            <a:schemeClr val="accent1"/>
          </a:effectRef>
          <a:fontRef idx="minor">
            <a:schemeClr val="tx1"/>
          </a:fontRef>
        </p:style>
      </p:cxnSp>
      <p:sp>
        <p:nvSpPr>
          <p:cNvPr id="289" name="Arc 288"/>
          <p:cNvSpPr>
            <a:spLocks noChangeAspect="1"/>
          </p:cNvSpPr>
          <p:nvPr/>
        </p:nvSpPr>
        <p:spPr>
          <a:xfrm rot="3574480">
            <a:off x="2987577" y="1497163"/>
            <a:ext cx="4357039" cy="3923383"/>
          </a:xfrm>
          <a:prstGeom prst="arc">
            <a:avLst>
              <a:gd name="adj1" fmla="val 16200000"/>
              <a:gd name="adj2" fmla="val 19742576"/>
            </a:avLst>
          </a:prstGeom>
          <a:ln w="381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291" name="Straight Connector 290"/>
          <p:cNvCxnSpPr>
            <a:stCxn id="289" idx="2"/>
            <a:endCxn id="290" idx="0"/>
          </p:cNvCxnSpPr>
          <p:nvPr/>
        </p:nvCxnSpPr>
        <p:spPr>
          <a:xfrm rot="5400000">
            <a:off x="6273874" y="4656220"/>
            <a:ext cx="932907" cy="563459"/>
          </a:xfrm>
          <a:prstGeom prst="line">
            <a:avLst/>
          </a:prstGeom>
          <a:ln w="38100">
            <a:solidFill>
              <a:srgbClr val="DD0000"/>
            </a:solidFill>
          </a:ln>
        </p:spPr>
        <p:style>
          <a:lnRef idx="2">
            <a:schemeClr val="accent1"/>
          </a:lnRef>
          <a:fillRef idx="0">
            <a:schemeClr val="accent1"/>
          </a:fillRef>
          <a:effectRef idx="1">
            <a:schemeClr val="accent1"/>
          </a:effectRef>
          <a:fontRef idx="minor">
            <a:schemeClr val="tx1"/>
          </a:fontRef>
        </p:style>
      </p:cxnSp>
      <p:grpSp>
        <p:nvGrpSpPr>
          <p:cNvPr id="3" name="Group 191"/>
          <p:cNvGrpSpPr>
            <a:grpSpLocks noChangeAspect="1"/>
          </p:cNvGrpSpPr>
          <p:nvPr/>
        </p:nvGrpSpPr>
        <p:grpSpPr bwMode="auto">
          <a:xfrm rot="3651754">
            <a:off x="6410634" y="2196896"/>
            <a:ext cx="623480" cy="136260"/>
            <a:chOff x="786993" y="1745932"/>
            <a:chExt cx="740248" cy="161824"/>
          </a:xfrm>
        </p:grpSpPr>
        <p:grpSp>
          <p:nvGrpSpPr>
            <p:cNvPr id="4" name="Group 102"/>
            <p:cNvGrpSpPr>
              <a:grpSpLocks/>
            </p:cNvGrpSpPr>
            <p:nvPr/>
          </p:nvGrpSpPr>
          <p:grpSpPr bwMode="auto">
            <a:xfrm>
              <a:off x="1335274" y="1746533"/>
              <a:ext cx="191967" cy="158541"/>
              <a:chOff x="1338874" y="1146562"/>
              <a:chExt cx="191967" cy="158541"/>
            </a:xfrm>
          </p:grpSpPr>
          <p:sp>
            <p:nvSpPr>
              <p:cNvPr id="255" name="Oval 115"/>
              <p:cNvSpPr>
                <a:spLocks noChangeArrowheads="1"/>
              </p:cNvSpPr>
              <p:nvPr/>
            </p:nvSpPr>
            <p:spPr bwMode="auto">
              <a:xfrm flipH="1">
                <a:off x="1476818" y="1149346"/>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256" name="Oval 116"/>
              <p:cNvSpPr>
                <a:spLocks noChangeArrowheads="1"/>
              </p:cNvSpPr>
              <p:nvPr/>
            </p:nvSpPr>
            <p:spPr bwMode="auto">
              <a:xfrm flipH="1">
                <a:off x="1432884" y="1148748"/>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257" name="Oval 117"/>
              <p:cNvSpPr>
                <a:spLocks noChangeAspect="1" noChangeArrowheads="1"/>
              </p:cNvSpPr>
              <p:nvPr/>
            </p:nvSpPr>
            <p:spPr bwMode="auto">
              <a:xfrm flipH="1">
                <a:off x="1383021" y="1146562"/>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258" name="Oval 118"/>
              <p:cNvSpPr>
                <a:spLocks noChangeArrowheads="1"/>
              </p:cNvSpPr>
              <p:nvPr/>
            </p:nvSpPr>
            <p:spPr bwMode="auto">
              <a:xfrm flipH="1">
                <a:off x="1338874" y="1146759"/>
                <a:ext cx="54023"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grpSp>
          <p:nvGrpSpPr>
            <p:cNvPr id="5" name="Group 103"/>
            <p:cNvGrpSpPr>
              <a:grpSpLocks/>
            </p:cNvGrpSpPr>
            <p:nvPr/>
          </p:nvGrpSpPr>
          <p:grpSpPr bwMode="auto">
            <a:xfrm>
              <a:off x="1155938" y="1745932"/>
              <a:ext cx="189214" cy="159104"/>
              <a:chOff x="1343464" y="1144477"/>
              <a:chExt cx="189214" cy="159104"/>
            </a:xfrm>
          </p:grpSpPr>
          <p:sp>
            <p:nvSpPr>
              <p:cNvPr id="251" name="Oval 115"/>
              <p:cNvSpPr>
                <a:spLocks noChangeArrowheads="1"/>
              </p:cNvSpPr>
              <p:nvPr/>
            </p:nvSpPr>
            <p:spPr bwMode="auto">
              <a:xfrm flipH="1">
                <a:off x="1478655" y="1145473"/>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252" name="Oval 116"/>
              <p:cNvSpPr>
                <a:spLocks noChangeArrowheads="1"/>
              </p:cNvSpPr>
              <p:nvPr/>
            </p:nvSpPr>
            <p:spPr bwMode="auto">
              <a:xfrm flipH="1">
                <a:off x="1434508" y="1145670"/>
                <a:ext cx="54023"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253" name="Oval 117"/>
              <p:cNvSpPr>
                <a:spLocks noChangeArrowheads="1"/>
              </p:cNvSpPr>
              <p:nvPr/>
            </p:nvSpPr>
            <p:spPr bwMode="auto">
              <a:xfrm flipH="1">
                <a:off x="1388985" y="1147826"/>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254" name="Oval 118"/>
              <p:cNvSpPr>
                <a:spLocks noChangeArrowheads="1"/>
              </p:cNvSpPr>
              <p:nvPr/>
            </p:nvSpPr>
            <p:spPr bwMode="auto">
              <a:xfrm flipH="1">
                <a:off x="1343464" y="1144477"/>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grpSp>
          <p:nvGrpSpPr>
            <p:cNvPr id="6" name="Group 108"/>
            <p:cNvGrpSpPr>
              <a:grpSpLocks/>
            </p:cNvGrpSpPr>
            <p:nvPr/>
          </p:nvGrpSpPr>
          <p:grpSpPr bwMode="auto">
            <a:xfrm>
              <a:off x="970671" y="1748853"/>
              <a:ext cx="191965" cy="158540"/>
              <a:chOff x="1342123" y="1145914"/>
              <a:chExt cx="191965" cy="158540"/>
            </a:xfrm>
          </p:grpSpPr>
          <p:sp>
            <p:nvSpPr>
              <p:cNvPr id="247" name="Oval 115"/>
              <p:cNvSpPr>
                <a:spLocks noChangeArrowheads="1"/>
              </p:cNvSpPr>
              <p:nvPr/>
            </p:nvSpPr>
            <p:spPr bwMode="auto">
              <a:xfrm flipH="1">
                <a:off x="1480067" y="1148697"/>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248" name="Oval 116"/>
              <p:cNvSpPr>
                <a:spLocks noChangeArrowheads="1"/>
              </p:cNvSpPr>
              <p:nvPr/>
            </p:nvSpPr>
            <p:spPr bwMode="auto">
              <a:xfrm flipH="1">
                <a:off x="1436132" y="1148099"/>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249" name="Oval 117"/>
              <p:cNvSpPr>
                <a:spLocks noChangeArrowheads="1"/>
              </p:cNvSpPr>
              <p:nvPr/>
            </p:nvSpPr>
            <p:spPr bwMode="auto">
              <a:xfrm flipH="1">
                <a:off x="1386269" y="1145914"/>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250" name="Oval 118"/>
              <p:cNvSpPr>
                <a:spLocks noChangeArrowheads="1"/>
              </p:cNvSpPr>
              <p:nvPr/>
            </p:nvSpPr>
            <p:spPr bwMode="auto">
              <a:xfrm flipH="1">
                <a:off x="1342123" y="1146111"/>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grpSp>
          <p:nvGrpSpPr>
            <p:cNvPr id="7" name="Group 118"/>
            <p:cNvGrpSpPr>
              <a:grpSpLocks/>
            </p:cNvGrpSpPr>
            <p:nvPr/>
          </p:nvGrpSpPr>
          <p:grpSpPr bwMode="auto">
            <a:xfrm>
              <a:off x="786993" y="1749218"/>
              <a:ext cx="191965" cy="158538"/>
              <a:chOff x="1342461" y="1144795"/>
              <a:chExt cx="191965" cy="158538"/>
            </a:xfrm>
          </p:grpSpPr>
          <p:sp>
            <p:nvSpPr>
              <p:cNvPr id="243" name="Oval 115"/>
              <p:cNvSpPr>
                <a:spLocks noChangeArrowheads="1"/>
              </p:cNvSpPr>
              <p:nvPr/>
            </p:nvSpPr>
            <p:spPr bwMode="auto">
              <a:xfrm flipH="1">
                <a:off x="1480405" y="1147578"/>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244" name="Oval 116"/>
              <p:cNvSpPr>
                <a:spLocks noChangeArrowheads="1"/>
              </p:cNvSpPr>
              <p:nvPr/>
            </p:nvSpPr>
            <p:spPr bwMode="auto">
              <a:xfrm flipH="1">
                <a:off x="1436471" y="1146980"/>
                <a:ext cx="50844"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245" name="Oval 117"/>
              <p:cNvSpPr>
                <a:spLocks noChangeArrowheads="1"/>
              </p:cNvSpPr>
              <p:nvPr/>
            </p:nvSpPr>
            <p:spPr bwMode="auto">
              <a:xfrm flipH="1">
                <a:off x="1386608" y="1144795"/>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246" name="Oval 118"/>
              <p:cNvSpPr>
                <a:spLocks noChangeArrowheads="1"/>
              </p:cNvSpPr>
              <p:nvPr/>
            </p:nvSpPr>
            <p:spPr bwMode="auto">
              <a:xfrm flipH="1">
                <a:off x="1342461" y="1144993"/>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grpSp>
      <p:sp>
        <p:nvSpPr>
          <p:cNvPr id="749" name="Text Box 19"/>
          <p:cNvSpPr txBox="1">
            <a:spLocks noChangeArrowheads="1"/>
          </p:cNvSpPr>
          <p:nvPr/>
        </p:nvSpPr>
        <p:spPr bwMode="auto">
          <a:xfrm rot="17993261">
            <a:off x="1423189" y="2430892"/>
            <a:ext cx="1855710" cy="276999"/>
          </a:xfrm>
          <a:prstGeom prst="rect">
            <a:avLst/>
          </a:prstGeom>
          <a:noFill/>
          <a:ln w="9525">
            <a:noFill/>
            <a:miter lim="800000"/>
            <a:headEnd/>
            <a:tailEnd/>
          </a:ln>
        </p:spPr>
        <p:txBody>
          <a:bodyPr wrap="square">
            <a:prstTxWarp prst="textNoShape">
              <a:avLst/>
            </a:prstTxWarp>
            <a:spAutoFit/>
          </a:bodyPr>
          <a:lstStyle/>
          <a:p>
            <a:pPr algn="ctr" eaLnBrk="0" hangingPunct="0"/>
            <a:r>
              <a:rPr lang="en-US" sz="1200" i="0" dirty="0" smtClean="0">
                <a:solidFill>
                  <a:srgbClr val="1513D7"/>
                </a:solidFill>
                <a:latin typeface="Comic Sans MS"/>
                <a:cs typeface="Comic Sans MS"/>
              </a:rPr>
              <a:t>Coherent e-cooler</a:t>
            </a:r>
            <a:endParaRPr lang="en-US" sz="1200" i="0" dirty="0">
              <a:solidFill>
                <a:srgbClr val="1513D7"/>
              </a:solidFill>
              <a:latin typeface="Comic Sans MS"/>
              <a:cs typeface="Comic Sans MS"/>
            </a:endParaRPr>
          </a:p>
        </p:txBody>
      </p:sp>
      <p:sp>
        <p:nvSpPr>
          <p:cNvPr id="751" name="Freeform 750"/>
          <p:cNvSpPr/>
          <p:nvPr/>
        </p:nvSpPr>
        <p:spPr>
          <a:xfrm>
            <a:off x="4948518" y="1203960"/>
            <a:ext cx="796066" cy="268941"/>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a:solidFill>
              <a:srgbClr val="0000FF"/>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752" name="Freeform 751"/>
          <p:cNvSpPr/>
          <p:nvPr/>
        </p:nvSpPr>
        <p:spPr>
          <a:xfrm rot="15409430">
            <a:off x="1239203" y="3555088"/>
            <a:ext cx="588369" cy="131531"/>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a:solidFill>
              <a:srgbClr val="DD00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754" name="Line 184"/>
          <p:cNvSpPr>
            <a:spLocks noChangeShapeType="1"/>
          </p:cNvSpPr>
          <p:nvPr/>
        </p:nvSpPr>
        <p:spPr bwMode="auto">
          <a:xfrm rot="14400000" flipV="1">
            <a:off x="6168465" y="2334585"/>
            <a:ext cx="914400" cy="0"/>
          </a:xfrm>
          <a:prstGeom prst="line">
            <a:avLst/>
          </a:prstGeom>
          <a:noFill/>
          <a:ln w="76200">
            <a:solidFill>
              <a:srgbClr val="29FF11"/>
            </a:solidFill>
            <a:round/>
            <a:headEnd/>
            <a:tailEnd/>
          </a:ln>
        </p:spPr>
        <p:txBody>
          <a:bodyPr wrap="none" anchor="ctr">
            <a:prstTxWarp prst="textNoShape">
              <a:avLst/>
            </a:prstTxWarp>
          </a:bodyPr>
          <a:lstStyle/>
          <a:p>
            <a:endParaRPr lang="en-US" dirty="0"/>
          </a:p>
        </p:txBody>
      </p:sp>
      <p:sp>
        <p:nvSpPr>
          <p:cNvPr id="757" name="Freeform 756"/>
          <p:cNvSpPr/>
          <p:nvPr/>
        </p:nvSpPr>
        <p:spPr>
          <a:xfrm>
            <a:off x="4918038" y="1281057"/>
            <a:ext cx="796066" cy="268941"/>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a:solidFill>
              <a:srgbClr val="FFFF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26648" name="Line 184"/>
          <p:cNvSpPr>
            <a:spLocks noChangeShapeType="1"/>
          </p:cNvSpPr>
          <p:nvPr/>
        </p:nvSpPr>
        <p:spPr bwMode="auto">
          <a:xfrm rot="18000000" flipV="1">
            <a:off x="1697038" y="2355850"/>
            <a:ext cx="914400" cy="0"/>
          </a:xfrm>
          <a:prstGeom prst="line">
            <a:avLst/>
          </a:prstGeom>
          <a:noFill/>
          <a:ln w="76200">
            <a:solidFill>
              <a:srgbClr val="00FF00"/>
            </a:solidFill>
            <a:round/>
            <a:headEnd/>
            <a:tailEnd/>
          </a:ln>
        </p:spPr>
        <p:txBody>
          <a:bodyPr wrap="none" anchor="ctr">
            <a:prstTxWarp prst="textNoShape">
              <a:avLst/>
            </a:prstTxWarp>
          </a:bodyPr>
          <a:lstStyle/>
          <a:p>
            <a:endParaRPr lang="en-US" dirty="0"/>
          </a:p>
        </p:txBody>
      </p:sp>
      <p:grpSp>
        <p:nvGrpSpPr>
          <p:cNvPr id="8" name="Group 191"/>
          <p:cNvGrpSpPr>
            <a:grpSpLocks noChangeAspect="1"/>
          </p:cNvGrpSpPr>
          <p:nvPr/>
        </p:nvGrpSpPr>
        <p:grpSpPr bwMode="auto">
          <a:xfrm rot="7165234">
            <a:off x="1695758" y="2191068"/>
            <a:ext cx="623480" cy="136260"/>
            <a:chOff x="786993" y="1745932"/>
            <a:chExt cx="740248" cy="161824"/>
          </a:xfrm>
        </p:grpSpPr>
        <p:grpSp>
          <p:nvGrpSpPr>
            <p:cNvPr id="9" name="Group 102"/>
            <p:cNvGrpSpPr>
              <a:grpSpLocks/>
            </p:cNvGrpSpPr>
            <p:nvPr/>
          </p:nvGrpSpPr>
          <p:grpSpPr bwMode="auto">
            <a:xfrm>
              <a:off x="1335274" y="1746533"/>
              <a:ext cx="191967" cy="158541"/>
              <a:chOff x="1338874" y="1146562"/>
              <a:chExt cx="191967" cy="158541"/>
            </a:xfrm>
          </p:grpSpPr>
          <p:sp>
            <p:nvSpPr>
              <p:cNvPr id="193" name="Oval 115"/>
              <p:cNvSpPr>
                <a:spLocks noChangeArrowheads="1"/>
              </p:cNvSpPr>
              <p:nvPr/>
            </p:nvSpPr>
            <p:spPr bwMode="auto">
              <a:xfrm flipH="1">
                <a:off x="1476818" y="1149346"/>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194" name="Oval 116"/>
              <p:cNvSpPr>
                <a:spLocks noChangeArrowheads="1"/>
              </p:cNvSpPr>
              <p:nvPr/>
            </p:nvSpPr>
            <p:spPr bwMode="auto">
              <a:xfrm flipH="1">
                <a:off x="1432884" y="1148748"/>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195" name="Oval 117"/>
              <p:cNvSpPr>
                <a:spLocks noChangeAspect="1" noChangeArrowheads="1"/>
              </p:cNvSpPr>
              <p:nvPr/>
            </p:nvSpPr>
            <p:spPr bwMode="auto">
              <a:xfrm flipH="1">
                <a:off x="1383021" y="1146562"/>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196" name="Oval 118"/>
              <p:cNvSpPr>
                <a:spLocks noChangeArrowheads="1"/>
              </p:cNvSpPr>
              <p:nvPr/>
            </p:nvSpPr>
            <p:spPr bwMode="auto">
              <a:xfrm flipH="1">
                <a:off x="1338874" y="1146759"/>
                <a:ext cx="54023"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grpSp>
          <p:nvGrpSpPr>
            <p:cNvPr id="10" name="Group 103"/>
            <p:cNvGrpSpPr>
              <a:grpSpLocks/>
            </p:cNvGrpSpPr>
            <p:nvPr/>
          </p:nvGrpSpPr>
          <p:grpSpPr bwMode="auto">
            <a:xfrm>
              <a:off x="1155938" y="1745932"/>
              <a:ext cx="189214" cy="159104"/>
              <a:chOff x="1343464" y="1144477"/>
              <a:chExt cx="189214" cy="159104"/>
            </a:xfrm>
          </p:grpSpPr>
          <p:sp>
            <p:nvSpPr>
              <p:cNvPr id="188" name="Oval 115"/>
              <p:cNvSpPr>
                <a:spLocks noChangeArrowheads="1"/>
              </p:cNvSpPr>
              <p:nvPr/>
            </p:nvSpPr>
            <p:spPr bwMode="auto">
              <a:xfrm flipH="1">
                <a:off x="1478655" y="1145473"/>
                <a:ext cx="54023"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189" name="Oval 116"/>
              <p:cNvSpPr>
                <a:spLocks noChangeArrowheads="1"/>
              </p:cNvSpPr>
              <p:nvPr/>
            </p:nvSpPr>
            <p:spPr bwMode="auto">
              <a:xfrm flipH="1">
                <a:off x="1434508" y="1145670"/>
                <a:ext cx="54023"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190" name="Oval 117"/>
              <p:cNvSpPr>
                <a:spLocks noChangeArrowheads="1"/>
              </p:cNvSpPr>
              <p:nvPr/>
            </p:nvSpPr>
            <p:spPr bwMode="auto">
              <a:xfrm flipH="1">
                <a:off x="1388985" y="1147826"/>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192" name="Oval 118"/>
              <p:cNvSpPr>
                <a:spLocks noChangeArrowheads="1"/>
              </p:cNvSpPr>
              <p:nvPr/>
            </p:nvSpPr>
            <p:spPr bwMode="auto">
              <a:xfrm flipH="1">
                <a:off x="1343464" y="1144477"/>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grpSp>
          <p:nvGrpSpPr>
            <p:cNvPr id="11" name="Group 108"/>
            <p:cNvGrpSpPr>
              <a:grpSpLocks/>
            </p:cNvGrpSpPr>
            <p:nvPr/>
          </p:nvGrpSpPr>
          <p:grpSpPr bwMode="auto">
            <a:xfrm>
              <a:off x="970671" y="1748853"/>
              <a:ext cx="191965" cy="158540"/>
              <a:chOff x="1342123" y="1145914"/>
              <a:chExt cx="191965" cy="158540"/>
            </a:xfrm>
          </p:grpSpPr>
          <p:sp>
            <p:nvSpPr>
              <p:cNvPr id="184" name="Oval 115"/>
              <p:cNvSpPr>
                <a:spLocks noChangeArrowheads="1"/>
              </p:cNvSpPr>
              <p:nvPr/>
            </p:nvSpPr>
            <p:spPr bwMode="auto">
              <a:xfrm flipH="1">
                <a:off x="1480067" y="1148697"/>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185" name="Oval 116"/>
              <p:cNvSpPr>
                <a:spLocks noChangeArrowheads="1"/>
              </p:cNvSpPr>
              <p:nvPr/>
            </p:nvSpPr>
            <p:spPr bwMode="auto">
              <a:xfrm flipH="1">
                <a:off x="1436132" y="1148099"/>
                <a:ext cx="50844"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186" name="Oval 117"/>
              <p:cNvSpPr>
                <a:spLocks noChangeArrowheads="1"/>
              </p:cNvSpPr>
              <p:nvPr/>
            </p:nvSpPr>
            <p:spPr bwMode="auto">
              <a:xfrm flipH="1">
                <a:off x="1386269" y="1145914"/>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187" name="Oval 118"/>
              <p:cNvSpPr>
                <a:spLocks noChangeArrowheads="1"/>
              </p:cNvSpPr>
              <p:nvPr/>
            </p:nvSpPr>
            <p:spPr bwMode="auto">
              <a:xfrm flipH="1">
                <a:off x="1342123" y="1146111"/>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grpSp>
          <p:nvGrpSpPr>
            <p:cNvPr id="12" name="Group 118"/>
            <p:cNvGrpSpPr>
              <a:grpSpLocks/>
            </p:cNvGrpSpPr>
            <p:nvPr/>
          </p:nvGrpSpPr>
          <p:grpSpPr bwMode="auto">
            <a:xfrm>
              <a:off x="786993" y="1749218"/>
              <a:ext cx="191965" cy="158538"/>
              <a:chOff x="1342461" y="1144795"/>
              <a:chExt cx="191965" cy="158538"/>
            </a:xfrm>
          </p:grpSpPr>
          <p:sp>
            <p:nvSpPr>
              <p:cNvPr id="180" name="Oval 115"/>
              <p:cNvSpPr>
                <a:spLocks noChangeArrowheads="1"/>
              </p:cNvSpPr>
              <p:nvPr/>
            </p:nvSpPr>
            <p:spPr bwMode="auto">
              <a:xfrm flipH="1">
                <a:off x="1480405" y="1147578"/>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181" name="Oval 116"/>
              <p:cNvSpPr>
                <a:spLocks noChangeArrowheads="1"/>
              </p:cNvSpPr>
              <p:nvPr/>
            </p:nvSpPr>
            <p:spPr bwMode="auto">
              <a:xfrm flipH="1">
                <a:off x="1436471" y="1146980"/>
                <a:ext cx="50844"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182" name="Oval 117"/>
              <p:cNvSpPr>
                <a:spLocks noChangeArrowheads="1"/>
              </p:cNvSpPr>
              <p:nvPr/>
            </p:nvSpPr>
            <p:spPr bwMode="auto">
              <a:xfrm flipH="1">
                <a:off x="1386608" y="1144795"/>
                <a:ext cx="54021" cy="155755"/>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183" name="Oval 118"/>
              <p:cNvSpPr>
                <a:spLocks noChangeArrowheads="1"/>
              </p:cNvSpPr>
              <p:nvPr/>
            </p:nvSpPr>
            <p:spPr bwMode="auto">
              <a:xfrm flipH="1">
                <a:off x="1342461" y="1144993"/>
                <a:ext cx="54021" cy="155757"/>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grpSp>
      <p:sp>
        <p:nvSpPr>
          <p:cNvPr id="296" name="Oval 295"/>
          <p:cNvSpPr/>
          <p:nvPr/>
        </p:nvSpPr>
        <p:spPr>
          <a:xfrm>
            <a:off x="1333500" y="1461058"/>
            <a:ext cx="1521378" cy="1737360"/>
          </a:xfrm>
          <a:prstGeom prst="ellipse">
            <a:avLst/>
          </a:prstGeom>
          <a:noFill/>
          <a:ln w="38100" cap="flat" cmpd="tri" algn="ctr">
            <a:solidFill>
              <a:srgbClr val="66FFCC">
                <a:alpha val="46000"/>
              </a:srgb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3" name="Line 184"/>
          <p:cNvSpPr>
            <a:spLocks noChangeShapeType="1"/>
          </p:cNvSpPr>
          <p:nvPr/>
        </p:nvSpPr>
        <p:spPr bwMode="auto">
          <a:xfrm rot="18000000" flipV="1">
            <a:off x="1698831" y="2357643"/>
            <a:ext cx="914400" cy="0"/>
          </a:xfrm>
          <a:prstGeom prst="line">
            <a:avLst/>
          </a:prstGeom>
          <a:noFill/>
          <a:ln w="76200">
            <a:solidFill>
              <a:srgbClr val="00FF00"/>
            </a:solidFill>
            <a:round/>
            <a:headEnd/>
            <a:tailEnd/>
          </a:ln>
        </p:spPr>
        <p:txBody>
          <a:bodyPr wrap="none" anchor="ctr">
            <a:prstTxWarp prst="textNoShape">
              <a:avLst/>
            </a:prstTxWarp>
          </a:bodyPr>
          <a:lstStyle/>
          <a:p>
            <a:endParaRPr lang="en-US" dirty="0"/>
          </a:p>
        </p:txBody>
      </p:sp>
      <p:sp>
        <p:nvSpPr>
          <p:cNvPr id="487" name="Rectangle 136"/>
          <p:cNvSpPr>
            <a:spLocks noChangeArrowheads="1"/>
          </p:cNvSpPr>
          <p:nvPr/>
        </p:nvSpPr>
        <p:spPr bwMode="auto">
          <a:xfrm>
            <a:off x="4262436" y="951740"/>
            <a:ext cx="190103" cy="194972"/>
          </a:xfrm>
          <a:prstGeom prst="rect">
            <a:avLst/>
          </a:prstGeom>
          <a:blipFill dpi="0" rotWithShape="1">
            <a:blip r:embed="rId5" cstate="print"/>
            <a:srcRect/>
            <a:tile tx="0" ty="0" sx="100000" sy="100000" flip="none" algn="tl"/>
          </a:blipFill>
          <a:ln w="9525">
            <a:solidFill>
              <a:schemeClr val="tx1"/>
            </a:solidFill>
            <a:miter lim="800000"/>
            <a:headEnd/>
            <a:tailEnd/>
          </a:ln>
        </p:spPr>
        <p:txBody>
          <a:bodyPr wrap="none" anchor="ctr">
            <a:prstTxWarp prst="textNoShape">
              <a:avLst/>
            </a:prstTxWarp>
          </a:bodyPr>
          <a:lstStyle/>
          <a:p>
            <a:pPr eaLnBrk="0" hangingPunct="0"/>
            <a:endParaRPr lang="en-US" dirty="0">
              <a:latin typeface="Comic Sans MS" pitchFamily="-110" charset="0"/>
              <a:ea typeface="Comic Sans MS" pitchFamily="-110" charset="0"/>
              <a:cs typeface="Comic Sans MS" pitchFamily="-110" charset="0"/>
            </a:endParaRPr>
          </a:p>
        </p:txBody>
      </p:sp>
      <p:sp>
        <p:nvSpPr>
          <p:cNvPr id="488" name="Text Box 110"/>
          <p:cNvSpPr txBox="1">
            <a:spLocks noChangeArrowheads="1"/>
          </p:cNvSpPr>
          <p:nvPr/>
        </p:nvSpPr>
        <p:spPr bwMode="auto">
          <a:xfrm>
            <a:off x="3534776" y="1180513"/>
            <a:ext cx="1602771" cy="584776"/>
          </a:xfrm>
          <a:prstGeom prst="rect">
            <a:avLst/>
          </a:prstGeom>
          <a:noFill/>
          <a:ln w="9525">
            <a:noFill/>
            <a:miter lim="800000"/>
            <a:headEnd/>
            <a:tailEnd/>
          </a:ln>
        </p:spPr>
        <p:txBody>
          <a:bodyPr wrap="square">
            <a:prstTxWarp prst="textNoShape">
              <a:avLst/>
            </a:prstTxWarp>
            <a:spAutoFit/>
          </a:bodyPr>
          <a:lstStyle/>
          <a:p>
            <a:pPr algn="ctr" eaLnBrk="0" hangingPunct="0"/>
            <a:r>
              <a:rPr lang="en-US" sz="1600" dirty="0" smtClean="0">
                <a:solidFill>
                  <a:srgbClr val="000090"/>
                </a:solidFill>
                <a:latin typeface="Comic Sans MS" pitchFamily="-110" charset="0"/>
                <a:ea typeface="Comic Sans MS" pitchFamily="-110" charset="0"/>
                <a:cs typeface="Comic Sans MS" pitchFamily="-110" charset="0"/>
              </a:rPr>
              <a:t>New </a:t>
            </a:r>
          </a:p>
          <a:p>
            <a:pPr algn="ctr" eaLnBrk="0" hangingPunct="0"/>
            <a:r>
              <a:rPr lang="en-US" sz="1600" dirty="0" smtClean="0">
                <a:solidFill>
                  <a:srgbClr val="000090"/>
                </a:solidFill>
                <a:latin typeface="Comic Sans MS" pitchFamily="-110" charset="0"/>
                <a:ea typeface="Comic Sans MS" pitchFamily="-110" charset="0"/>
                <a:cs typeface="Comic Sans MS" pitchFamily="-110" charset="0"/>
              </a:rPr>
              <a:t>detector</a:t>
            </a:r>
            <a:endParaRPr lang="en-US" sz="1600" dirty="0">
              <a:solidFill>
                <a:srgbClr val="000090"/>
              </a:solidFill>
              <a:latin typeface="Comic Sans MS" pitchFamily="-110" charset="0"/>
              <a:ea typeface="Comic Sans MS" pitchFamily="-110" charset="0"/>
              <a:cs typeface="Comic Sans MS" pitchFamily="-110" charset="0"/>
            </a:endParaRPr>
          </a:p>
        </p:txBody>
      </p:sp>
      <p:sp>
        <p:nvSpPr>
          <p:cNvPr id="489" name="Arc 488"/>
          <p:cNvSpPr/>
          <p:nvPr/>
        </p:nvSpPr>
        <p:spPr>
          <a:xfrm rot="16200000" flipH="1" flipV="1">
            <a:off x="4125184" y="-102720"/>
            <a:ext cx="452567" cy="1861073"/>
          </a:xfrm>
          <a:prstGeom prst="arc">
            <a:avLst>
              <a:gd name="adj1" fmla="val 16803933"/>
              <a:gd name="adj2" fmla="val 4913040"/>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490" name="Arc 489"/>
          <p:cNvSpPr/>
          <p:nvPr/>
        </p:nvSpPr>
        <p:spPr>
          <a:xfrm rot="5400000" flipH="1">
            <a:off x="4166274" y="5487042"/>
            <a:ext cx="470434" cy="1891552"/>
          </a:xfrm>
          <a:prstGeom prst="arc">
            <a:avLst>
              <a:gd name="adj1" fmla="val 16802610"/>
              <a:gd name="adj2" fmla="val 4705417"/>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425" name="Arc 424"/>
          <p:cNvSpPr/>
          <p:nvPr/>
        </p:nvSpPr>
        <p:spPr>
          <a:xfrm rot="9000000" flipH="1" flipV="1">
            <a:off x="1786584" y="4186645"/>
            <a:ext cx="436693" cy="1861073"/>
          </a:xfrm>
          <a:prstGeom prst="arc">
            <a:avLst>
              <a:gd name="adj1" fmla="val 16803933"/>
              <a:gd name="adj2" fmla="val 4817061"/>
            </a:avLst>
          </a:prstGeom>
          <a:ln w="38100" cap="flat" cmpd="sng" algn="ctr">
            <a:solidFill>
              <a:srgbClr val="FF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443" name="Straight Connector 442"/>
          <p:cNvCxnSpPr>
            <a:stCxn id="290" idx="2"/>
            <a:endCxn id="274" idx="0"/>
          </p:cNvCxnSpPr>
          <p:nvPr/>
        </p:nvCxnSpPr>
        <p:spPr>
          <a:xfrm rot="10800000" flipV="1">
            <a:off x="3986639" y="6333035"/>
            <a:ext cx="924314" cy="15914"/>
          </a:xfrm>
          <a:prstGeom prst="line">
            <a:avLst/>
          </a:prstGeom>
          <a:ln w="38100">
            <a:solidFill>
              <a:srgbClr val="DD0000"/>
            </a:solidFill>
          </a:ln>
        </p:spPr>
        <p:style>
          <a:lnRef idx="2">
            <a:schemeClr val="accent1"/>
          </a:lnRef>
          <a:fillRef idx="0">
            <a:schemeClr val="accent1"/>
          </a:fillRef>
          <a:effectRef idx="1">
            <a:schemeClr val="accent1"/>
          </a:effectRef>
          <a:fontRef idx="minor">
            <a:schemeClr val="tx1"/>
          </a:fontRef>
        </p:style>
      </p:cxnSp>
      <p:sp>
        <p:nvSpPr>
          <p:cNvPr id="516" name="Rounded Rectangle 515"/>
          <p:cNvSpPr/>
          <p:nvPr/>
        </p:nvSpPr>
        <p:spPr>
          <a:xfrm rot="18000000">
            <a:off x="1809936" y="2317122"/>
            <a:ext cx="825500" cy="151092"/>
          </a:xfrm>
          <a:prstGeom prst="roundRect">
            <a:avLst/>
          </a:prstGeom>
          <a:noFill/>
          <a:ln w="76200" cap="flat" cmpd="tri" algn="ctr">
            <a:solidFill>
              <a:schemeClr val="accent5">
                <a:lumMod val="7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3" name="Group 102"/>
          <p:cNvGrpSpPr>
            <a:grpSpLocks/>
          </p:cNvGrpSpPr>
          <p:nvPr/>
        </p:nvGrpSpPr>
        <p:grpSpPr bwMode="auto">
          <a:xfrm flipV="1">
            <a:off x="4620783" y="826601"/>
            <a:ext cx="124677" cy="108170"/>
            <a:chOff x="1348913" y="1142862"/>
            <a:chExt cx="190276" cy="155817"/>
          </a:xfrm>
        </p:grpSpPr>
        <p:sp>
          <p:nvSpPr>
            <p:cNvPr id="463" name="Oval 115"/>
            <p:cNvSpPr>
              <a:spLocks noChangeArrowheads="1"/>
            </p:cNvSpPr>
            <p:nvPr/>
          </p:nvSpPr>
          <p:spPr bwMode="auto">
            <a:xfrm flipH="1">
              <a:off x="1485778" y="1142797"/>
              <a:ext cx="53957"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464" name="Oval 116"/>
            <p:cNvSpPr>
              <a:spLocks noChangeArrowheads="1"/>
            </p:cNvSpPr>
            <p:nvPr/>
          </p:nvSpPr>
          <p:spPr bwMode="auto">
            <a:xfrm flipH="1">
              <a:off x="1441343" y="1142797"/>
              <a:ext cx="50782"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465" name="Oval 117"/>
            <p:cNvSpPr>
              <a:spLocks noChangeAspect="1" noChangeArrowheads="1"/>
            </p:cNvSpPr>
            <p:nvPr/>
          </p:nvSpPr>
          <p:spPr bwMode="auto">
            <a:xfrm flipH="1">
              <a:off x="1393735" y="1142797"/>
              <a:ext cx="53955"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466" name="Oval 118"/>
            <p:cNvSpPr>
              <a:spLocks noChangeArrowheads="1"/>
            </p:cNvSpPr>
            <p:nvPr/>
          </p:nvSpPr>
          <p:spPr bwMode="auto">
            <a:xfrm flipH="1">
              <a:off x="1349301" y="1142797"/>
              <a:ext cx="53955"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sp>
        <p:nvSpPr>
          <p:cNvPr id="526" name="Text Box 113"/>
          <p:cNvSpPr txBox="1">
            <a:spLocks noChangeAspect="1" noChangeArrowheads="1"/>
          </p:cNvSpPr>
          <p:nvPr/>
        </p:nvSpPr>
        <p:spPr bwMode="auto">
          <a:xfrm rot="19800000" flipH="1">
            <a:off x="2343196" y="834639"/>
            <a:ext cx="605473" cy="230832"/>
          </a:xfrm>
          <a:prstGeom prst="rect">
            <a:avLst/>
          </a:prstGeom>
          <a:noFill/>
          <a:ln w="9525">
            <a:noFill/>
            <a:miter lim="800000"/>
            <a:headEnd/>
            <a:tailEnd/>
          </a:ln>
        </p:spPr>
        <p:txBody>
          <a:bodyPr wrap="none">
            <a:prstTxWarp prst="textNoShape">
              <a:avLst/>
            </a:prstTxWarp>
            <a:spAutoFit/>
          </a:bodyPr>
          <a:lstStyle/>
          <a:p>
            <a:pPr eaLnBrk="0" hangingPunct="0"/>
            <a:r>
              <a:rPr lang="en-US" sz="900" dirty="0" smtClean="0">
                <a:solidFill>
                  <a:srgbClr val="FF0000"/>
                </a:solidFill>
                <a:latin typeface="Comic Sans MS"/>
                <a:cs typeface="Comic Sans MS"/>
              </a:rPr>
              <a:t>0.6 GeV </a:t>
            </a:r>
            <a:endParaRPr lang="en-US" sz="900" dirty="0">
              <a:solidFill>
                <a:srgbClr val="FF0000"/>
              </a:solidFill>
              <a:latin typeface="Comic Sans MS"/>
              <a:cs typeface="Comic Sans MS"/>
            </a:endParaRPr>
          </a:p>
        </p:txBody>
      </p:sp>
      <p:sp>
        <p:nvSpPr>
          <p:cNvPr id="450" name="Text Box 113"/>
          <p:cNvSpPr txBox="1">
            <a:spLocks noChangeAspect="1" noChangeArrowheads="1"/>
          </p:cNvSpPr>
          <p:nvPr/>
        </p:nvSpPr>
        <p:spPr bwMode="auto">
          <a:xfrm rot="3778540">
            <a:off x="1683985" y="4474856"/>
            <a:ext cx="791078" cy="230832"/>
          </a:xfrm>
          <a:prstGeom prst="rect">
            <a:avLst/>
          </a:prstGeom>
          <a:noFill/>
          <a:ln w="9525">
            <a:noFill/>
            <a:miter lim="800000"/>
            <a:headEnd/>
            <a:tailEnd/>
          </a:ln>
        </p:spPr>
        <p:txBody>
          <a:bodyPr wrap="square">
            <a:prstTxWarp prst="textNoShape">
              <a:avLst/>
            </a:prstTxWarp>
            <a:spAutoFit/>
          </a:bodyPr>
          <a:lstStyle/>
          <a:p>
            <a:pPr eaLnBrk="0" hangingPunct="0"/>
            <a:r>
              <a:rPr lang="en-US" sz="900" dirty="0" smtClean="0">
                <a:solidFill>
                  <a:srgbClr val="FF0000"/>
                </a:solidFill>
                <a:latin typeface="Comic Sans MS"/>
                <a:cs typeface="Comic Sans MS"/>
              </a:rPr>
              <a:t>30  GeV </a:t>
            </a:r>
            <a:endParaRPr lang="en-US" sz="900" dirty="0">
              <a:solidFill>
                <a:srgbClr val="FF0000"/>
              </a:solidFill>
              <a:latin typeface="Comic Sans MS"/>
              <a:cs typeface="Comic Sans MS"/>
            </a:endParaRPr>
          </a:p>
        </p:txBody>
      </p:sp>
      <p:sp>
        <p:nvSpPr>
          <p:cNvPr id="452" name="Text Box 113"/>
          <p:cNvSpPr txBox="1">
            <a:spLocks noChangeAspect="1" noChangeArrowheads="1"/>
          </p:cNvSpPr>
          <p:nvPr/>
        </p:nvSpPr>
        <p:spPr bwMode="auto">
          <a:xfrm>
            <a:off x="3471358" y="5966769"/>
            <a:ext cx="791078" cy="230832"/>
          </a:xfrm>
          <a:prstGeom prst="rect">
            <a:avLst/>
          </a:prstGeom>
          <a:noFill/>
          <a:ln w="9525">
            <a:noFill/>
            <a:miter lim="800000"/>
            <a:headEnd/>
            <a:tailEnd/>
          </a:ln>
        </p:spPr>
        <p:txBody>
          <a:bodyPr wrap="square">
            <a:prstTxWarp prst="textNoShape">
              <a:avLst/>
            </a:prstTxWarp>
            <a:spAutoFit/>
          </a:bodyPr>
          <a:lstStyle/>
          <a:p>
            <a:pPr eaLnBrk="0" hangingPunct="0"/>
            <a:r>
              <a:rPr lang="en-US" sz="900" dirty="0" smtClean="0">
                <a:solidFill>
                  <a:srgbClr val="FF0000"/>
                </a:solidFill>
                <a:latin typeface="Comic Sans MS"/>
                <a:cs typeface="Comic Sans MS"/>
              </a:rPr>
              <a:t>30  GeV </a:t>
            </a:r>
            <a:endParaRPr lang="en-US" sz="900" dirty="0">
              <a:solidFill>
                <a:srgbClr val="FF0000"/>
              </a:solidFill>
              <a:latin typeface="Comic Sans MS"/>
              <a:cs typeface="Comic Sans MS"/>
            </a:endParaRPr>
          </a:p>
        </p:txBody>
      </p:sp>
      <p:sp>
        <p:nvSpPr>
          <p:cNvPr id="359" name="Text Box 19"/>
          <p:cNvSpPr txBox="1">
            <a:spLocks noChangeArrowheads="1"/>
          </p:cNvSpPr>
          <p:nvPr/>
        </p:nvSpPr>
        <p:spPr bwMode="auto">
          <a:xfrm rot="17993261">
            <a:off x="1078235" y="1920819"/>
            <a:ext cx="1336160" cy="276999"/>
          </a:xfrm>
          <a:prstGeom prst="rect">
            <a:avLst/>
          </a:prstGeom>
          <a:noFill/>
          <a:ln w="9525">
            <a:noFill/>
            <a:miter lim="800000"/>
            <a:headEnd/>
            <a:tailEnd/>
          </a:ln>
        </p:spPr>
        <p:txBody>
          <a:bodyPr wrap="square">
            <a:prstTxWarp prst="textNoShape">
              <a:avLst/>
            </a:prstTxWarp>
            <a:spAutoFit/>
          </a:bodyPr>
          <a:lstStyle/>
          <a:p>
            <a:pPr algn="ctr" eaLnBrk="0" hangingPunct="0"/>
            <a:r>
              <a:rPr lang="en-US" sz="1200" i="0" dirty="0" smtClean="0">
                <a:solidFill>
                  <a:srgbClr val="FF0000"/>
                </a:solidFill>
                <a:latin typeface="Comic Sans MS"/>
                <a:cs typeface="Comic Sans MS"/>
              </a:rPr>
              <a:t>Linac 2.45 GeV</a:t>
            </a:r>
            <a:endParaRPr lang="en-US" sz="1200" i="0" dirty="0">
              <a:solidFill>
                <a:srgbClr val="FF0000"/>
              </a:solidFill>
              <a:latin typeface="Comic Sans MS"/>
              <a:cs typeface="Comic Sans MS"/>
            </a:endParaRPr>
          </a:p>
        </p:txBody>
      </p:sp>
      <p:sp>
        <p:nvSpPr>
          <p:cNvPr id="366" name="Text Box 19"/>
          <p:cNvSpPr txBox="1">
            <a:spLocks noChangeArrowheads="1"/>
          </p:cNvSpPr>
          <p:nvPr/>
        </p:nvSpPr>
        <p:spPr bwMode="auto">
          <a:xfrm rot="3600000">
            <a:off x="5869107" y="2520525"/>
            <a:ext cx="1465344" cy="276999"/>
          </a:xfrm>
          <a:prstGeom prst="rect">
            <a:avLst/>
          </a:prstGeom>
          <a:noFill/>
          <a:ln w="9525">
            <a:noFill/>
            <a:miter lim="800000"/>
            <a:headEnd/>
            <a:tailEnd/>
          </a:ln>
        </p:spPr>
        <p:txBody>
          <a:bodyPr wrap="square">
            <a:prstTxWarp prst="textNoShape">
              <a:avLst/>
            </a:prstTxWarp>
            <a:spAutoFit/>
          </a:bodyPr>
          <a:lstStyle/>
          <a:p>
            <a:pPr algn="ctr" eaLnBrk="0" hangingPunct="0"/>
            <a:r>
              <a:rPr lang="en-US" sz="1200" i="0" dirty="0" smtClean="0">
                <a:solidFill>
                  <a:srgbClr val="FF0000"/>
                </a:solidFill>
                <a:latin typeface="Comic Sans MS"/>
                <a:cs typeface="Comic Sans MS"/>
              </a:rPr>
              <a:t>Linac 2.45 GeV</a:t>
            </a:r>
            <a:endParaRPr lang="en-US" sz="1200" i="0" dirty="0">
              <a:solidFill>
                <a:srgbClr val="FF0000"/>
              </a:solidFill>
              <a:latin typeface="Comic Sans MS"/>
              <a:cs typeface="Comic Sans MS"/>
            </a:endParaRPr>
          </a:p>
        </p:txBody>
      </p:sp>
      <p:grpSp>
        <p:nvGrpSpPr>
          <p:cNvPr id="14" name="Group 373"/>
          <p:cNvGrpSpPr/>
          <p:nvPr/>
        </p:nvGrpSpPr>
        <p:grpSpPr>
          <a:xfrm>
            <a:off x="2896285" y="5309920"/>
            <a:ext cx="1032733" cy="323166"/>
            <a:chOff x="4641972" y="4692927"/>
            <a:chExt cx="1032733" cy="323166"/>
          </a:xfrm>
        </p:grpSpPr>
        <p:sp>
          <p:nvSpPr>
            <p:cNvPr id="142" name="TextBox 141"/>
            <p:cNvSpPr txBox="1"/>
            <p:nvPr/>
          </p:nvSpPr>
          <p:spPr>
            <a:xfrm>
              <a:off x="4641972" y="4692927"/>
              <a:ext cx="1032733" cy="276999"/>
            </a:xfrm>
            <a:prstGeom prst="rect">
              <a:avLst/>
            </a:prstGeom>
            <a:noFill/>
          </p:spPr>
          <p:txBody>
            <a:bodyPr wrap="square" rtlCol="0">
              <a:spAutoFit/>
            </a:bodyPr>
            <a:lstStyle/>
            <a:p>
              <a:pPr algn="ctr"/>
              <a:r>
                <a:rPr lang="en-US" sz="1200" dirty="0" smtClean="0">
                  <a:latin typeface="Comic Sans MS"/>
                  <a:cs typeface="Comic Sans MS"/>
                </a:rPr>
                <a:t>100 m</a:t>
              </a:r>
              <a:endParaRPr lang="en-US" sz="1200" dirty="0">
                <a:latin typeface="Comic Sans MS"/>
                <a:cs typeface="Comic Sans MS"/>
              </a:endParaRPr>
            </a:p>
          </p:txBody>
        </p:sp>
        <p:cxnSp>
          <p:nvCxnSpPr>
            <p:cNvPr id="369" name="Straight Connector 368"/>
            <p:cNvCxnSpPr/>
            <p:nvPr/>
          </p:nvCxnSpPr>
          <p:spPr>
            <a:xfrm flipV="1">
              <a:off x="4928523" y="5016093"/>
              <a:ext cx="457200" cy="0"/>
            </a:xfrm>
            <a:prstGeom prst="line">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grpSp>
      <p:grpSp>
        <p:nvGrpSpPr>
          <p:cNvPr id="15" name="Group 480"/>
          <p:cNvGrpSpPr>
            <a:grpSpLocks noChangeAspect="1"/>
          </p:cNvGrpSpPr>
          <p:nvPr/>
        </p:nvGrpSpPr>
        <p:grpSpPr>
          <a:xfrm>
            <a:off x="6045733" y="786707"/>
            <a:ext cx="629867" cy="330065"/>
            <a:chOff x="4166066" y="3056387"/>
            <a:chExt cx="2519466" cy="1320268"/>
          </a:xfrm>
        </p:grpSpPr>
        <p:grpSp>
          <p:nvGrpSpPr>
            <p:cNvPr id="16" name="Group 86"/>
            <p:cNvGrpSpPr>
              <a:grpSpLocks noChangeAspect="1"/>
            </p:cNvGrpSpPr>
            <p:nvPr/>
          </p:nvGrpSpPr>
          <p:grpSpPr bwMode="auto">
            <a:xfrm>
              <a:off x="4166066" y="3056387"/>
              <a:ext cx="1406168" cy="1320268"/>
              <a:chOff x="1815" y="2475"/>
              <a:chExt cx="492" cy="547"/>
            </a:xfrm>
          </p:grpSpPr>
          <p:grpSp>
            <p:nvGrpSpPr>
              <p:cNvPr id="17" name="Group 87"/>
              <p:cNvGrpSpPr>
                <a:grpSpLocks noChangeAspect="1"/>
              </p:cNvGrpSpPr>
              <p:nvPr/>
            </p:nvGrpSpPr>
            <p:grpSpPr bwMode="auto">
              <a:xfrm>
                <a:off x="1815" y="2475"/>
                <a:ext cx="492" cy="273"/>
                <a:chOff x="1815" y="2475"/>
                <a:chExt cx="492" cy="273"/>
              </a:xfrm>
            </p:grpSpPr>
            <p:sp>
              <p:nvSpPr>
                <p:cNvPr id="382"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83"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87"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8" name="Group 91"/>
              <p:cNvGrpSpPr>
                <a:grpSpLocks noChangeAspect="1"/>
              </p:cNvGrpSpPr>
              <p:nvPr/>
            </p:nvGrpSpPr>
            <p:grpSpPr bwMode="auto">
              <a:xfrm flipV="1">
                <a:off x="1815" y="2749"/>
                <a:ext cx="492" cy="273"/>
                <a:chOff x="1813" y="2475"/>
                <a:chExt cx="492" cy="273"/>
              </a:xfrm>
            </p:grpSpPr>
            <p:sp>
              <p:nvSpPr>
                <p:cNvPr id="379"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80"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81"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51" name="Block Arc 350"/>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52" name="Rounded Rectangle 351"/>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3" name="Rounded Rectangle 352"/>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8" name="Oval 357"/>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05" name="Text Box 113"/>
          <p:cNvSpPr txBox="1">
            <a:spLocks noChangeAspect="1" noChangeArrowheads="1"/>
          </p:cNvSpPr>
          <p:nvPr/>
        </p:nvSpPr>
        <p:spPr bwMode="auto">
          <a:xfrm flipH="1">
            <a:off x="4427140" y="1035050"/>
            <a:ext cx="697627" cy="215444"/>
          </a:xfrm>
          <a:prstGeom prst="rect">
            <a:avLst/>
          </a:prstGeom>
          <a:noFill/>
          <a:ln w="9525">
            <a:noFill/>
            <a:miter lim="800000"/>
            <a:headEnd/>
            <a:tailEnd/>
          </a:ln>
        </p:spPr>
        <p:txBody>
          <a:bodyPr wrap="none">
            <a:prstTxWarp prst="textNoShape">
              <a:avLst/>
            </a:prstTxWarp>
            <a:spAutoFit/>
          </a:bodyPr>
          <a:lstStyle/>
          <a:p>
            <a:pPr eaLnBrk="0" hangingPunct="0"/>
            <a:r>
              <a:rPr lang="en-US" sz="800" dirty="0" smtClean="0">
                <a:solidFill>
                  <a:srgbClr val="FF0000"/>
                </a:solidFill>
                <a:latin typeface="Comic Sans MS"/>
                <a:cs typeface="Comic Sans MS"/>
              </a:rPr>
              <a:t>27.55 GeV </a:t>
            </a:r>
            <a:endParaRPr lang="en-US" sz="800" dirty="0">
              <a:solidFill>
                <a:srgbClr val="FF0000"/>
              </a:solidFill>
              <a:latin typeface="Comic Sans MS"/>
              <a:cs typeface="Comic Sans MS"/>
            </a:endParaRPr>
          </a:p>
        </p:txBody>
      </p:sp>
      <p:sp>
        <p:nvSpPr>
          <p:cNvPr id="317" name="Arc 316"/>
          <p:cNvSpPr/>
          <p:nvPr/>
        </p:nvSpPr>
        <p:spPr>
          <a:xfrm rot="3600000">
            <a:off x="6931034" y="2529459"/>
            <a:ext cx="208914" cy="154956"/>
          </a:xfrm>
          <a:prstGeom prst="arc">
            <a:avLst>
              <a:gd name="adj1" fmla="val 16200000"/>
              <a:gd name="adj2" fmla="val 6010379"/>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4" name="Arc 323"/>
          <p:cNvSpPr>
            <a:spLocks noChangeAspect="1"/>
          </p:cNvSpPr>
          <p:nvPr/>
        </p:nvSpPr>
        <p:spPr>
          <a:xfrm rot="577047">
            <a:off x="2440398" y="756480"/>
            <a:ext cx="4529907" cy="3880888"/>
          </a:xfrm>
          <a:prstGeom prst="arc">
            <a:avLst>
              <a:gd name="adj1" fmla="val 15576055"/>
              <a:gd name="adj2" fmla="val 19714471"/>
            </a:avLst>
          </a:prstGeom>
          <a:ln w="127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grpSp>
        <p:nvGrpSpPr>
          <p:cNvPr id="19" name="Group 1"/>
          <p:cNvGrpSpPr/>
          <p:nvPr/>
        </p:nvGrpSpPr>
        <p:grpSpPr>
          <a:xfrm rot="3600000">
            <a:off x="4111490" y="845190"/>
            <a:ext cx="3806676" cy="2284552"/>
            <a:chOff x="1719314" y="51753"/>
            <a:chExt cx="3806676" cy="2284552"/>
          </a:xfrm>
        </p:grpSpPr>
        <p:sp>
          <p:nvSpPr>
            <p:cNvPr id="26662" name="Text Box 19"/>
            <p:cNvSpPr txBox="1">
              <a:spLocks noChangeArrowheads="1"/>
            </p:cNvSpPr>
            <p:nvPr/>
          </p:nvSpPr>
          <p:spPr bwMode="auto">
            <a:xfrm>
              <a:off x="4723544" y="51753"/>
              <a:ext cx="802446" cy="400110"/>
            </a:xfrm>
            <a:prstGeom prst="rect">
              <a:avLst/>
            </a:prstGeom>
            <a:noFill/>
            <a:ln w="9525">
              <a:noFill/>
              <a:miter lim="800000"/>
              <a:headEnd/>
              <a:tailEnd/>
            </a:ln>
          </p:spPr>
          <p:txBody>
            <a:bodyPr wrap="square">
              <a:prstTxWarp prst="textNoShape">
                <a:avLst/>
              </a:prstTxWarp>
              <a:spAutoFit/>
            </a:bodyPr>
            <a:lstStyle/>
            <a:p>
              <a:pPr eaLnBrk="0" hangingPunct="0"/>
              <a:r>
                <a:rPr lang="en-US" sz="1000" dirty="0" smtClean="0">
                  <a:solidFill>
                    <a:srgbClr val="3366FF"/>
                  </a:solidFill>
                  <a:latin typeface="Comic Sans MS" pitchFamily="-110" charset="0"/>
                  <a:ea typeface="Comic Sans MS" pitchFamily="-110" charset="0"/>
                  <a:cs typeface="Comic Sans MS" pitchFamily="-110" charset="0"/>
                </a:rPr>
                <a:t>Beam </a:t>
              </a:r>
            </a:p>
            <a:p>
              <a:pPr eaLnBrk="0" hangingPunct="0"/>
              <a:r>
                <a:rPr lang="en-US" sz="1000" dirty="0" smtClean="0">
                  <a:solidFill>
                    <a:srgbClr val="3366FF"/>
                  </a:solidFill>
                  <a:latin typeface="Comic Sans MS" pitchFamily="-110" charset="0"/>
                  <a:ea typeface="Comic Sans MS" pitchFamily="-110" charset="0"/>
                  <a:cs typeface="Comic Sans MS" pitchFamily="-110" charset="0"/>
                </a:rPr>
                <a:t>dump</a:t>
              </a:r>
              <a:endParaRPr lang="en-US" sz="1000" dirty="0">
                <a:solidFill>
                  <a:srgbClr val="3366FF"/>
                </a:solidFill>
                <a:latin typeface="Comic Sans MS" pitchFamily="-110" charset="0"/>
                <a:ea typeface="Comic Sans MS" pitchFamily="-110" charset="0"/>
                <a:cs typeface="Comic Sans MS" pitchFamily="-110" charset="0"/>
              </a:endParaRPr>
            </a:p>
          </p:txBody>
        </p:sp>
        <p:sp>
          <p:nvSpPr>
            <p:cNvPr id="26661" name="Text Box 19"/>
            <p:cNvSpPr txBox="1">
              <a:spLocks noChangeArrowheads="1"/>
            </p:cNvSpPr>
            <p:nvPr/>
          </p:nvSpPr>
          <p:spPr bwMode="auto">
            <a:xfrm>
              <a:off x="3457810" y="99167"/>
              <a:ext cx="769110" cy="400110"/>
            </a:xfrm>
            <a:prstGeom prst="rect">
              <a:avLst/>
            </a:prstGeom>
            <a:noFill/>
            <a:ln w="9525">
              <a:noFill/>
              <a:miter lim="800000"/>
              <a:headEnd/>
              <a:tailEnd/>
            </a:ln>
          </p:spPr>
          <p:txBody>
            <a:bodyPr wrap="square">
              <a:prstTxWarp prst="textNoShape">
                <a:avLst/>
              </a:prstTxWarp>
              <a:spAutoFit/>
            </a:bodyPr>
            <a:lstStyle/>
            <a:p>
              <a:pPr eaLnBrk="0" hangingPunct="0"/>
              <a:r>
                <a:rPr lang="en-US" sz="1000" dirty="0" smtClean="0">
                  <a:solidFill>
                    <a:srgbClr val="3366FF"/>
                  </a:solidFill>
                  <a:latin typeface="Comic Sans MS" pitchFamily="-110" charset="0"/>
                  <a:ea typeface="Comic Sans MS" pitchFamily="-110" charset="0"/>
                  <a:cs typeface="Comic Sans MS" pitchFamily="-110" charset="0"/>
                </a:rPr>
                <a:t>Polarized </a:t>
              </a:r>
            </a:p>
            <a:p>
              <a:pPr eaLnBrk="0" hangingPunct="0"/>
              <a:r>
                <a:rPr lang="en-US" sz="1000" dirty="0" smtClean="0">
                  <a:solidFill>
                    <a:srgbClr val="3366FF"/>
                  </a:solidFill>
                  <a:latin typeface="Comic Sans MS" pitchFamily="-110" charset="0"/>
                  <a:ea typeface="Comic Sans MS" pitchFamily="-110" charset="0"/>
                  <a:cs typeface="Comic Sans MS" pitchFamily="-110" charset="0"/>
                </a:rPr>
                <a:t>e-gun</a:t>
              </a:r>
              <a:endParaRPr lang="en-US" sz="1000" dirty="0">
                <a:solidFill>
                  <a:srgbClr val="3366FF"/>
                </a:solidFill>
                <a:latin typeface="Comic Sans MS" pitchFamily="-110" charset="0"/>
                <a:ea typeface="Comic Sans MS" pitchFamily="-110" charset="0"/>
                <a:cs typeface="Comic Sans MS" pitchFamily="-110" charset="0"/>
              </a:endParaRPr>
            </a:p>
          </p:txBody>
        </p:sp>
        <p:sp>
          <p:nvSpPr>
            <p:cNvPr id="152" name="Can 151"/>
            <p:cNvSpPr/>
            <p:nvPr/>
          </p:nvSpPr>
          <p:spPr bwMode="auto">
            <a:xfrm rot="16200000">
              <a:off x="4626195" y="352863"/>
              <a:ext cx="156584" cy="180056"/>
            </a:xfrm>
            <a:prstGeom prst="can">
              <a:avLst/>
            </a:prstGeom>
            <a:solidFill>
              <a:srgbClr val="C0504D"/>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469" name="Freeform 468"/>
            <p:cNvSpPr/>
            <p:nvPr/>
          </p:nvSpPr>
          <p:spPr>
            <a:xfrm rot="21439852" flipH="1">
              <a:off x="4092908" y="425986"/>
              <a:ext cx="261845" cy="123074"/>
            </a:xfrm>
            <a:custGeom>
              <a:avLst/>
              <a:gdLst>
                <a:gd name="connsiteX0" fmla="*/ 0 w 323850"/>
                <a:gd name="connsiteY0" fmla="*/ 104775 h 113242"/>
                <a:gd name="connsiteX1" fmla="*/ 139700 w 323850"/>
                <a:gd name="connsiteY1" fmla="*/ 98425 h 113242"/>
                <a:gd name="connsiteX2" fmla="*/ 190500 w 323850"/>
                <a:gd name="connsiteY2" fmla="*/ 15875 h 113242"/>
                <a:gd name="connsiteX3" fmla="*/ 323850 w 323850"/>
                <a:gd name="connsiteY3" fmla="*/ 3175 h 113242"/>
              </a:gdLst>
              <a:ahLst/>
              <a:cxnLst>
                <a:cxn ang="0">
                  <a:pos x="connsiteX0" y="connsiteY0"/>
                </a:cxn>
                <a:cxn ang="0">
                  <a:pos x="connsiteX1" y="connsiteY1"/>
                </a:cxn>
                <a:cxn ang="0">
                  <a:pos x="connsiteX2" y="connsiteY2"/>
                </a:cxn>
                <a:cxn ang="0">
                  <a:pos x="connsiteX3" y="connsiteY3"/>
                </a:cxn>
              </a:cxnLst>
              <a:rect l="l" t="t" r="r" b="b"/>
              <a:pathLst>
                <a:path w="323850" h="113242">
                  <a:moveTo>
                    <a:pt x="0" y="104775"/>
                  </a:moveTo>
                  <a:cubicBezTo>
                    <a:pt x="53975" y="109008"/>
                    <a:pt x="107950" y="113242"/>
                    <a:pt x="139700" y="98425"/>
                  </a:cubicBezTo>
                  <a:cubicBezTo>
                    <a:pt x="171450" y="83608"/>
                    <a:pt x="159808" y="31750"/>
                    <a:pt x="190500" y="15875"/>
                  </a:cubicBezTo>
                  <a:cubicBezTo>
                    <a:pt x="221192" y="0"/>
                    <a:pt x="323850" y="3175"/>
                    <a:pt x="323850" y="3175"/>
                  </a:cubicBezTo>
                </a:path>
              </a:pathLst>
            </a:cu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470" name="Freeform 469"/>
            <p:cNvSpPr/>
            <p:nvPr/>
          </p:nvSpPr>
          <p:spPr>
            <a:xfrm rot="21439852">
              <a:off x="4340091" y="458559"/>
              <a:ext cx="289548" cy="86128"/>
            </a:xfrm>
            <a:custGeom>
              <a:avLst/>
              <a:gdLst>
                <a:gd name="connsiteX0" fmla="*/ 0 w 323850"/>
                <a:gd name="connsiteY0" fmla="*/ 104775 h 113242"/>
                <a:gd name="connsiteX1" fmla="*/ 139700 w 323850"/>
                <a:gd name="connsiteY1" fmla="*/ 98425 h 113242"/>
                <a:gd name="connsiteX2" fmla="*/ 190500 w 323850"/>
                <a:gd name="connsiteY2" fmla="*/ 15875 h 113242"/>
                <a:gd name="connsiteX3" fmla="*/ 323850 w 323850"/>
                <a:gd name="connsiteY3" fmla="*/ 3175 h 113242"/>
              </a:gdLst>
              <a:ahLst/>
              <a:cxnLst>
                <a:cxn ang="0">
                  <a:pos x="connsiteX0" y="connsiteY0"/>
                </a:cxn>
                <a:cxn ang="0">
                  <a:pos x="connsiteX1" y="connsiteY1"/>
                </a:cxn>
                <a:cxn ang="0">
                  <a:pos x="connsiteX2" y="connsiteY2"/>
                </a:cxn>
                <a:cxn ang="0">
                  <a:pos x="connsiteX3" y="connsiteY3"/>
                </a:cxn>
              </a:cxnLst>
              <a:rect l="l" t="t" r="r" b="b"/>
              <a:pathLst>
                <a:path w="323850" h="113242">
                  <a:moveTo>
                    <a:pt x="0" y="104775"/>
                  </a:moveTo>
                  <a:cubicBezTo>
                    <a:pt x="53975" y="109008"/>
                    <a:pt x="107950" y="113242"/>
                    <a:pt x="139700" y="98425"/>
                  </a:cubicBezTo>
                  <a:cubicBezTo>
                    <a:pt x="171450" y="83608"/>
                    <a:pt x="159808" y="31750"/>
                    <a:pt x="190500" y="15875"/>
                  </a:cubicBezTo>
                  <a:cubicBezTo>
                    <a:pt x="221192" y="0"/>
                    <a:pt x="323850" y="3175"/>
                    <a:pt x="323850" y="3175"/>
                  </a:cubicBezTo>
                </a:path>
              </a:pathLst>
            </a:cu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471" name="Oval 470"/>
            <p:cNvSpPr/>
            <p:nvPr/>
          </p:nvSpPr>
          <p:spPr>
            <a:xfrm rot="16039852">
              <a:off x="3988783" y="390452"/>
              <a:ext cx="170232" cy="8734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50" name="Text Box 113"/>
            <p:cNvSpPr txBox="1">
              <a:spLocks noChangeAspect="1" noChangeArrowheads="1"/>
            </p:cNvSpPr>
            <p:nvPr/>
          </p:nvSpPr>
          <p:spPr bwMode="auto">
            <a:xfrm flipH="1">
              <a:off x="4089908" y="160876"/>
              <a:ext cx="639963" cy="230832"/>
            </a:xfrm>
            <a:prstGeom prst="rect">
              <a:avLst/>
            </a:prstGeom>
            <a:noFill/>
            <a:ln w="9525">
              <a:noFill/>
              <a:miter lim="800000"/>
              <a:headEnd/>
              <a:tailEnd/>
            </a:ln>
          </p:spPr>
          <p:txBody>
            <a:bodyPr wrap="none">
              <a:prstTxWarp prst="textNoShape">
                <a:avLst/>
              </a:prstTxWarp>
              <a:spAutoFit/>
            </a:bodyPr>
            <a:lstStyle/>
            <a:p>
              <a:pPr eaLnBrk="0" hangingPunct="0"/>
              <a:r>
                <a:rPr lang="en-US" sz="900" dirty="0" smtClean="0">
                  <a:solidFill>
                    <a:srgbClr val="FF0000"/>
                  </a:solidFill>
                  <a:latin typeface="Comic Sans MS"/>
                  <a:cs typeface="Comic Sans MS"/>
                </a:rPr>
                <a:t>0.6  GeV </a:t>
              </a:r>
              <a:endParaRPr lang="en-US" sz="900" dirty="0">
                <a:solidFill>
                  <a:srgbClr val="FF0000"/>
                </a:solidFill>
                <a:latin typeface="Comic Sans MS"/>
                <a:cs typeface="Comic Sans MS"/>
              </a:endParaRPr>
            </a:p>
          </p:txBody>
        </p:sp>
        <p:cxnSp>
          <p:nvCxnSpPr>
            <p:cNvPr id="334" name="Straight Connector 333"/>
            <p:cNvCxnSpPr>
              <a:stCxn id="324" idx="0"/>
              <a:endCxn id="348" idx="2"/>
            </p:cNvCxnSpPr>
            <p:nvPr/>
          </p:nvCxnSpPr>
          <p:spPr>
            <a:xfrm rot="18000000" flipH="1">
              <a:off x="1396650" y="2011319"/>
              <a:ext cx="647650" cy="2322"/>
            </a:xfrm>
            <a:prstGeom prst="line">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cxnSp>
        <p:nvCxnSpPr>
          <p:cNvPr id="343" name="Straight Connector 342"/>
          <p:cNvCxnSpPr>
            <a:stCxn id="317" idx="0"/>
          </p:cNvCxnSpPr>
          <p:nvPr/>
        </p:nvCxnSpPr>
        <p:spPr>
          <a:xfrm rot="16200000" flipV="1">
            <a:off x="6561351" y="2026960"/>
            <a:ext cx="684244" cy="398232"/>
          </a:xfrm>
          <a:prstGeom prst="line">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47" name="Arc 346"/>
          <p:cNvSpPr/>
          <p:nvPr/>
        </p:nvSpPr>
        <p:spPr>
          <a:xfrm rot="7200000">
            <a:off x="1632176" y="2484563"/>
            <a:ext cx="208914" cy="154956"/>
          </a:xfrm>
          <a:prstGeom prst="arc">
            <a:avLst>
              <a:gd name="adj1" fmla="val 16200000"/>
              <a:gd name="adj2" fmla="val 6010379"/>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8" name="Arc 347"/>
          <p:cNvSpPr>
            <a:spLocks noChangeAspect="1"/>
          </p:cNvSpPr>
          <p:nvPr/>
        </p:nvSpPr>
        <p:spPr>
          <a:xfrm rot="18600000">
            <a:off x="1443967" y="946917"/>
            <a:ext cx="4529907" cy="3880888"/>
          </a:xfrm>
          <a:prstGeom prst="arc">
            <a:avLst>
              <a:gd name="adj1" fmla="val 15576055"/>
              <a:gd name="adj2" fmla="val 19714471"/>
            </a:avLst>
          </a:prstGeom>
          <a:ln w="12700" cap="flat" cmpd="sng" algn="ctr">
            <a:solidFill>
              <a:srgbClr val="DD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368" name="Straight Connector 367"/>
          <p:cNvCxnSpPr>
            <a:stCxn id="347" idx="2"/>
            <a:endCxn id="348" idx="0"/>
          </p:cNvCxnSpPr>
          <p:nvPr/>
        </p:nvCxnSpPr>
        <p:spPr>
          <a:xfrm rot="5400000" flipH="1" flipV="1">
            <a:off x="1552182" y="2049518"/>
            <a:ext cx="587019" cy="337358"/>
          </a:xfrm>
          <a:prstGeom prst="line">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
        <p:nvSpPr>
          <p:cNvPr id="374" name="Freeform 373"/>
          <p:cNvSpPr/>
          <p:nvPr/>
        </p:nvSpPr>
        <p:spPr>
          <a:xfrm rot="15409430" flipH="1" flipV="1">
            <a:off x="6962125" y="3606837"/>
            <a:ext cx="588369" cy="131531"/>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a:solidFill>
              <a:srgbClr val="DD0000"/>
            </a:solidFill>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451" name="Freeform 450"/>
          <p:cNvSpPr/>
          <p:nvPr/>
        </p:nvSpPr>
        <p:spPr>
          <a:xfrm rot="9050523" flipV="1">
            <a:off x="2446378" y="1066756"/>
            <a:ext cx="588369" cy="45719"/>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w="12700" cap="flat" cmpd="sng" algn="ctr">
            <a:solidFill>
              <a:srgbClr val="DD0000"/>
            </a:solidFill>
            <a:prstDash val="solid"/>
            <a:round/>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456" name="Freeform 455"/>
          <p:cNvSpPr/>
          <p:nvPr/>
        </p:nvSpPr>
        <p:spPr>
          <a:xfrm rot="12458037" flipV="1">
            <a:off x="5335083" y="814735"/>
            <a:ext cx="588369" cy="45719"/>
          </a:xfrm>
          <a:custGeom>
            <a:avLst/>
            <a:gdLst>
              <a:gd name="connsiteX0" fmla="*/ 0 w 796066"/>
              <a:gd name="connsiteY0" fmla="*/ 0 h 268941"/>
              <a:gd name="connsiteX1" fmla="*/ 473336 w 796066"/>
              <a:gd name="connsiteY1" fmla="*/ 86061 h 268941"/>
              <a:gd name="connsiteX2" fmla="*/ 796066 w 796066"/>
              <a:gd name="connsiteY2" fmla="*/ 268941 h 268941"/>
              <a:gd name="connsiteX3" fmla="*/ 796066 w 796066"/>
              <a:gd name="connsiteY3" fmla="*/ 268941 h 268941"/>
            </a:gdLst>
            <a:ahLst/>
            <a:cxnLst>
              <a:cxn ang="0">
                <a:pos x="connsiteX0" y="connsiteY0"/>
              </a:cxn>
              <a:cxn ang="0">
                <a:pos x="connsiteX1" y="connsiteY1"/>
              </a:cxn>
              <a:cxn ang="0">
                <a:pos x="connsiteX2" y="connsiteY2"/>
              </a:cxn>
              <a:cxn ang="0">
                <a:pos x="connsiteX3" y="connsiteY3"/>
              </a:cxn>
            </a:cxnLst>
            <a:rect l="l" t="t" r="r" b="b"/>
            <a:pathLst>
              <a:path w="796066" h="268941">
                <a:moveTo>
                  <a:pt x="0" y="0"/>
                </a:moveTo>
                <a:cubicBezTo>
                  <a:pt x="170329" y="20619"/>
                  <a:pt x="340658" y="41238"/>
                  <a:pt x="473336" y="86061"/>
                </a:cubicBezTo>
                <a:cubicBezTo>
                  <a:pt x="606014" y="130884"/>
                  <a:pt x="796066" y="268941"/>
                  <a:pt x="796066" y="268941"/>
                </a:cubicBezTo>
                <a:lnTo>
                  <a:pt x="796066" y="268941"/>
                </a:lnTo>
              </a:path>
            </a:pathLst>
          </a:custGeom>
          <a:ln w="12700" cap="flat" cmpd="sng" algn="ctr">
            <a:solidFill>
              <a:srgbClr val="DD0000"/>
            </a:solidFill>
            <a:prstDash val="solid"/>
            <a:round/>
            <a:headEnd type="triangl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457" name="Text Box 113"/>
          <p:cNvSpPr txBox="1">
            <a:spLocks noChangeAspect="1" noChangeArrowheads="1"/>
          </p:cNvSpPr>
          <p:nvPr/>
        </p:nvSpPr>
        <p:spPr bwMode="auto">
          <a:xfrm flipH="1">
            <a:off x="5773533" y="539649"/>
            <a:ext cx="710407" cy="230832"/>
          </a:xfrm>
          <a:prstGeom prst="rect">
            <a:avLst/>
          </a:prstGeom>
          <a:noFill/>
          <a:ln w="9525">
            <a:noFill/>
            <a:miter lim="800000"/>
            <a:headEnd/>
            <a:tailEnd/>
          </a:ln>
        </p:spPr>
        <p:txBody>
          <a:bodyPr wrap="none">
            <a:prstTxWarp prst="textNoShape">
              <a:avLst/>
            </a:prstTxWarp>
            <a:spAutoFit/>
          </a:bodyPr>
          <a:lstStyle/>
          <a:p>
            <a:pPr eaLnBrk="0" hangingPunct="0"/>
            <a:r>
              <a:rPr lang="en-US" sz="900" dirty="0" smtClean="0">
                <a:solidFill>
                  <a:srgbClr val="FF0000"/>
                </a:solidFill>
                <a:latin typeface="Comic Sans MS"/>
                <a:cs typeface="Comic Sans MS"/>
              </a:rPr>
              <a:t>0.60  GeV </a:t>
            </a:r>
            <a:endParaRPr lang="en-US" sz="900" dirty="0">
              <a:solidFill>
                <a:srgbClr val="FF0000"/>
              </a:solidFill>
              <a:latin typeface="Comic Sans MS"/>
              <a:cs typeface="Comic Sans MS"/>
            </a:endParaRPr>
          </a:p>
        </p:txBody>
      </p:sp>
      <p:cxnSp>
        <p:nvCxnSpPr>
          <p:cNvPr id="109" name="Straight Connector 108"/>
          <p:cNvCxnSpPr>
            <a:stCxn id="348" idx="2"/>
            <a:endCxn id="324" idx="0"/>
          </p:cNvCxnSpPr>
          <p:nvPr/>
        </p:nvCxnSpPr>
        <p:spPr>
          <a:xfrm flipV="1">
            <a:off x="4031115" y="748197"/>
            <a:ext cx="647650" cy="2322"/>
          </a:xfrm>
          <a:prstGeom prst="line">
            <a:avLst/>
          </a:prstGeom>
          <a:ln w="12700" cmpd="sng">
            <a:solidFill>
              <a:srgbClr val="FF0000"/>
            </a:solidFill>
          </a:ln>
          <a:effectLst/>
        </p:spPr>
        <p:style>
          <a:lnRef idx="2">
            <a:schemeClr val="accent1"/>
          </a:lnRef>
          <a:fillRef idx="0">
            <a:schemeClr val="accent1"/>
          </a:fillRef>
          <a:effectRef idx="1">
            <a:schemeClr val="accent1"/>
          </a:effectRef>
          <a:fontRef idx="minor">
            <a:schemeClr val="tx1"/>
          </a:fontRef>
        </p:style>
      </p:cxnSp>
      <p:grpSp>
        <p:nvGrpSpPr>
          <p:cNvPr id="20" name="Group 102"/>
          <p:cNvGrpSpPr>
            <a:grpSpLocks/>
          </p:cNvGrpSpPr>
          <p:nvPr/>
        </p:nvGrpSpPr>
        <p:grpSpPr bwMode="auto">
          <a:xfrm rot="3600000" flipV="1">
            <a:off x="6882443" y="2231996"/>
            <a:ext cx="124677" cy="108170"/>
            <a:chOff x="1348913" y="1142862"/>
            <a:chExt cx="190276" cy="155817"/>
          </a:xfrm>
        </p:grpSpPr>
        <p:sp>
          <p:nvSpPr>
            <p:cNvPr id="335" name="Oval 115"/>
            <p:cNvSpPr>
              <a:spLocks noChangeArrowheads="1"/>
            </p:cNvSpPr>
            <p:nvPr/>
          </p:nvSpPr>
          <p:spPr bwMode="auto">
            <a:xfrm flipH="1">
              <a:off x="1485778" y="1142797"/>
              <a:ext cx="53957"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342" name="Oval 116"/>
            <p:cNvSpPr>
              <a:spLocks noChangeArrowheads="1"/>
            </p:cNvSpPr>
            <p:nvPr/>
          </p:nvSpPr>
          <p:spPr bwMode="auto">
            <a:xfrm flipH="1">
              <a:off x="1441343" y="1142797"/>
              <a:ext cx="50782"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algn="ctr" eaLnBrk="0" fontAlgn="auto" hangingPunct="0">
                <a:spcBef>
                  <a:spcPts val="0"/>
                </a:spcBef>
                <a:spcAft>
                  <a:spcPts val="0"/>
                </a:spcAft>
                <a:defRPr/>
              </a:pPr>
              <a:endParaRPr lang="en-US" sz="4000" dirty="0">
                <a:latin typeface="Comic Sans MS"/>
                <a:ea typeface="+mn-ea"/>
                <a:cs typeface="Comic Sans MS"/>
              </a:endParaRPr>
            </a:p>
          </p:txBody>
        </p:sp>
        <p:sp>
          <p:nvSpPr>
            <p:cNvPr id="346" name="Oval 117"/>
            <p:cNvSpPr>
              <a:spLocks noChangeAspect="1" noChangeArrowheads="1"/>
            </p:cNvSpPr>
            <p:nvPr/>
          </p:nvSpPr>
          <p:spPr bwMode="auto">
            <a:xfrm flipH="1">
              <a:off x="1393735" y="1142797"/>
              <a:ext cx="53955"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sp>
          <p:nvSpPr>
            <p:cNvPr id="349" name="Oval 118"/>
            <p:cNvSpPr>
              <a:spLocks noChangeArrowheads="1"/>
            </p:cNvSpPr>
            <p:nvPr/>
          </p:nvSpPr>
          <p:spPr bwMode="auto">
            <a:xfrm flipH="1">
              <a:off x="1349301" y="1142797"/>
              <a:ext cx="53955" cy="157189"/>
            </a:xfrm>
            <a:prstGeom prst="ellipse">
              <a:avLst/>
            </a:prstGeom>
            <a:gradFill rotWithShape="0">
              <a:gsLst>
                <a:gs pos="0">
                  <a:schemeClr val="accent1"/>
                </a:gs>
                <a:gs pos="50000">
                  <a:schemeClr val="accent1">
                    <a:gamma/>
                    <a:shade val="46275"/>
                    <a:invGamma/>
                  </a:schemeClr>
                </a:gs>
                <a:gs pos="100000">
                  <a:schemeClr val="accent1"/>
                </a:gs>
              </a:gsLst>
              <a:lin ang="0" scaled="1"/>
            </a:gradFill>
            <a:ln w="9525">
              <a:solidFill>
                <a:srgbClr val="FF0000"/>
              </a:solidFill>
              <a:round/>
              <a:headEnd/>
              <a:tailEnd/>
            </a:ln>
            <a:effectLst/>
          </p:spPr>
          <p:txBody>
            <a:bodyPr wrap="none" anchor="ctr">
              <a:prstTxWarp prst="textNoShape">
                <a:avLst/>
              </a:prstTxWarp>
            </a:bodyPr>
            <a:lstStyle/>
            <a:p>
              <a:pPr eaLnBrk="0" fontAlgn="auto" hangingPunct="0">
                <a:spcBef>
                  <a:spcPts val="0"/>
                </a:spcBef>
                <a:spcAft>
                  <a:spcPts val="0"/>
                </a:spcAft>
                <a:defRPr/>
              </a:pPr>
              <a:endParaRPr lang="en-US" dirty="0">
                <a:latin typeface="Comic Sans MS"/>
                <a:ea typeface="+mn-ea"/>
                <a:cs typeface="Comic Sans MS"/>
              </a:endParaRPr>
            </a:p>
          </p:txBody>
        </p:sp>
      </p:grpSp>
      <p:grpSp>
        <p:nvGrpSpPr>
          <p:cNvPr id="150" name="Group 417"/>
          <p:cNvGrpSpPr/>
          <p:nvPr/>
        </p:nvGrpSpPr>
        <p:grpSpPr>
          <a:xfrm>
            <a:off x="4497021" y="2389660"/>
            <a:ext cx="1683136" cy="2107569"/>
            <a:chOff x="4084278" y="2186460"/>
            <a:chExt cx="1683136" cy="2107569"/>
          </a:xfrm>
        </p:grpSpPr>
        <p:grpSp>
          <p:nvGrpSpPr>
            <p:cNvPr id="151" name="Group 394"/>
            <p:cNvGrpSpPr/>
            <p:nvPr/>
          </p:nvGrpSpPr>
          <p:grpSpPr>
            <a:xfrm>
              <a:off x="4084278" y="2224628"/>
              <a:ext cx="1118104" cy="2069401"/>
              <a:chOff x="6427840" y="452655"/>
              <a:chExt cx="1118104" cy="2069401"/>
            </a:xfrm>
          </p:grpSpPr>
          <p:sp>
            <p:nvSpPr>
              <p:cNvPr id="284" name="Text Box 113"/>
              <p:cNvSpPr txBox="1">
                <a:spLocks noChangeAspect="1" noChangeArrowheads="1"/>
              </p:cNvSpPr>
              <p:nvPr/>
            </p:nvSpPr>
            <p:spPr bwMode="auto">
              <a:xfrm flipH="1">
                <a:off x="6427840" y="2152724"/>
                <a:ext cx="1082348" cy="369332"/>
              </a:xfrm>
              <a:prstGeom prst="rect">
                <a:avLst/>
              </a:prstGeom>
              <a:noFill/>
              <a:ln w="9525">
                <a:noFill/>
                <a:miter lim="800000"/>
                <a:headEnd/>
                <a:tailEnd/>
              </a:ln>
            </p:spPr>
            <p:txBody>
              <a:bodyPr wrap="none">
                <a:prstTxWarp prst="textNoShape">
                  <a:avLst/>
                </a:prstTxWarp>
                <a:spAutoFit/>
              </a:bodyPr>
              <a:lstStyle/>
              <a:p>
                <a:pPr eaLnBrk="0" hangingPunct="0"/>
                <a:r>
                  <a:rPr lang="en-US" sz="900" dirty="0" smtClean="0">
                    <a:solidFill>
                      <a:srgbClr val="FF0000"/>
                    </a:solidFill>
                    <a:latin typeface="Comic Sans MS"/>
                    <a:cs typeface="Comic Sans MS"/>
                  </a:rPr>
                  <a:t>0.9183  </a:t>
                </a:r>
                <a:r>
                  <a:rPr lang="en-US" sz="900" dirty="0" err="1" smtClean="0">
                    <a:solidFill>
                      <a:srgbClr val="FF0000"/>
                    </a:solidFill>
                    <a:latin typeface="Comic Sans MS"/>
                    <a:cs typeface="Comic Sans MS"/>
                  </a:rPr>
                  <a:t>GeV</a:t>
                </a:r>
                <a:r>
                  <a:rPr lang="en-US" sz="900" dirty="0">
                    <a:solidFill>
                      <a:srgbClr val="FF0000"/>
                    </a:solidFill>
                    <a:latin typeface="Comic Sans MS"/>
                    <a:cs typeface="Comic Sans MS"/>
                  </a:rPr>
                  <a:t> E</a:t>
                </a:r>
                <a:r>
                  <a:rPr lang="en-US" sz="900" baseline="-25000" dirty="0">
                    <a:solidFill>
                      <a:srgbClr val="FF0000"/>
                    </a:solidFill>
                    <a:latin typeface="Comic Sans MS"/>
                    <a:cs typeface="Comic Sans MS"/>
                  </a:rPr>
                  <a:t>0</a:t>
                </a:r>
                <a:r>
                  <a:rPr lang="en-US" sz="900" dirty="0">
                    <a:solidFill>
                      <a:srgbClr val="FF0000"/>
                    </a:solidFill>
                    <a:latin typeface="Comic Sans MS"/>
                    <a:cs typeface="Comic Sans MS"/>
                  </a:rPr>
                  <a:t> </a:t>
                </a:r>
              </a:p>
              <a:p>
                <a:pPr eaLnBrk="0" hangingPunct="0"/>
                <a:r>
                  <a:rPr lang="en-US" sz="900" dirty="0" smtClean="0">
                    <a:solidFill>
                      <a:srgbClr val="FF0000"/>
                    </a:solidFill>
                    <a:latin typeface="Comic Sans MS"/>
                    <a:cs typeface="Comic Sans MS"/>
                  </a:rPr>
                  <a:t> </a:t>
                </a:r>
                <a:endParaRPr lang="en-US" sz="900" dirty="0">
                  <a:solidFill>
                    <a:srgbClr val="FF0000"/>
                  </a:solidFill>
                  <a:latin typeface="Comic Sans MS"/>
                  <a:cs typeface="Comic Sans MS"/>
                </a:endParaRPr>
              </a:p>
            </p:txBody>
          </p:sp>
          <p:sp>
            <p:nvSpPr>
              <p:cNvPr id="285" name="Text Box 117"/>
              <p:cNvSpPr txBox="1">
                <a:spLocks noChangeAspect="1" noChangeArrowheads="1"/>
              </p:cNvSpPr>
              <p:nvPr/>
            </p:nvSpPr>
            <p:spPr bwMode="auto">
              <a:xfrm flipH="1">
                <a:off x="6459702" y="1812916"/>
                <a:ext cx="1031051" cy="369332"/>
              </a:xfrm>
              <a:prstGeom prst="rect">
                <a:avLst/>
              </a:prstGeom>
              <a:noFill/>
              <a:ln w="9525">
                <a:noFill/>
                <a:miter lim="800000"/>
                <a:headEnd/>
                <a:tailEnd/>
              </a:ln>
            </p:spPr>
            <p:txBody>
              <a:bodyPr wrap="none">
                <a:prstTxWarp prst="textNoShape">
                  <a:avLst/>
                </a:prstTxWarp>
                <a:spAutoFit/>
              </a:bodyPr>
              <a:lstStyle/>
              <a:p>
                <a:pPr eaLnBrk="0" hangingPunct="0"/>
                <a:r>
                  <a:rPr lang="en-US" sz="900" dirty="0" smtClean="0">
                    <a:solidFill>
                      <a:srgbClr val="FF0000"/>
                    </a:solidFill>
                    <a:latin typeface="Comic Sans MS"/>
                    <a:cs typeface="Comic Sans MS"/>
                  </a:rPr>
                  <a:t>0.7550 </a:t>
                </a:r>
                <a:r>
                  <a:rPr lang="en-US" sz="900" dirty="0" err="1" smtClean="0">
                    <a:solidFill>
                      <a:srgbClr val="FF0000"/>
                    </a:solidFill>
                    <a:latin typeface="Comic Sans MS"/>
                    <a:cs typeface="Comic Sans MS"/>
                  </a:rPr>
                  <a:t>GeV</a:t>
                </a:r>
                <a:r>
                  <a:rPr lang="en-US" sz="900" dirty="0" smtClean="0">
                    <a:solidFill>
                      <a:srgbClr val="FF0000"/>
                    </a:solidFill>
                    <a:latin typeface="Comic Sans MS"/>
                    <a:cs typeface="Comic Sans MS"/>
                  </a:rPr>
                  <a:t> </a:t>
                </a:r>
                <a:r>
                  <a:rPr lang="en-US" sz="900" dirty="0">
                    <a:solidFill>
                      <a:srgbClr val="FF0000"/>
                    </a:solidFill>
                    <a:latin typeface="Comic Sans MS"/>
                    <a:cs typeface="Comic Sans MS"/>
                  </a:rPr>
                  <a:t>E</a:t>
                </a:r>
                <a:r>
                  <a:rPr lang="en-US" sz="900" baseline="-25000" dirty="0">
                    <a:solidFill>
                      <a:srgbClr val="FF0000"/>
                    </a:solidFill>
                    <a:latin typeface="Comic Sans MS"/>
                    <a:cs typeface="Comic Sans MS"/>
                  </a:rPr>
                  <a:t>0</a:t>
                </a:r>
                <a:r>
                  <a:rPr lang="en-US" sz="900" dirty="0">
                    <a:solidFill>
                      <a:srgbClr val="FF0000"/>
                    </a:solidFill>
                    <a:latin typeface="Comic Sans MS"/>
                    <a:cs typeface="Comic Sans MS"/>
                  </a:rPr>
                  <a:t> </a:t>
                </a:r>
              </a:p>
              <a:p>
                <a:pPr eaLnBrk="0" hangingPunct="0"/>
                <a:r>
                  <a:rPr lang="en-US" sz="900" dirty="0" smtClean="0">
                    <a:solidFill>
                      <a:srgbClr val="FF0000"/>
                    </a:solidFill>
                    <a:latin typeface="Comic Sans MS"/>
                    <a:cs typeface="Comic Sans MS"/>
                  </a:rPr>
                  <a:t> </a:t>
                </a:r>
                <a:endParaRPr lang="en-US" sz="900" dirty="0">
                  <a:solidFill>
                    <a:srgbClr val="FF0000"/>
                  </a:solidFill>
                  <a:latin typeface="Comic Sans MS"/>
                  <a:cs typeface="Comic Sans MS"/>
                </a:endParaRPr>
              </a:p>
            </p:txBody>
          </p:sp>
          <p:sp>
            <p:nvSpPr>
              <p:cNvPr id="287" name="Text Box 118"/>
              <p:cNvSpPr txBox="1">
                <a:spLocks noChangeAspect="1" noChangeArrowheads="1"/>
              </p:cNvSpPr>
              <p:nvPr/>
            </p:nvSpPr>
            <p:spPr bwMode="auto">
              <a:xfrm flipH="1">
                <a:off x="6459589" y="1477362"/>
                <a:ext cx="1031051" cy="369332"/>
              </a:xfrm>
              <a:prstGeom prst="rect">
                <a:avLst/>
              </a:prstGeom>
              <a:noFill/>
              <a:ln w="9525">
                <a:noFill/>
                <a:miter lim="800000"/>
                <a:headEnd/>
                <a:tailEnd/>
              </a:ln>
            </p:spPr>
            <p:txBody>
              <a:bodyPr wrap="none">
                <a:prstTxWarp prst="textNoShape">
                  <a:avLst/>
                </a:prstTxWarp>
                <a:spAutoFit/>
              </a:bodyPr>
              <a:lstStyle/>
              <a:p>
                <a:pPr eaLnBrk="0" hangingPunct="0"/>
                <a:r>
                  <a:rPr lang="en-US" sz="900" dirty="0" smtClean="0">
                    <a:solidFill>
                      <a:srgbClr val="FF0000"/>
                    </a:solidFill>
                    <a:latin typeface="Comic Sans MS"/>
                    <a:cs typeface="Comic Sans MS"/>
                  </a:rPr>
                  <a:t>0.5917 </a:t>
                </a:r>
                <a:r>
                  <a:rPr lang="en-US" sz="900" dirty="0" err="1" smtClean="0">
                    <a:solidFill>
                      <a:srgbClr val="FF0000"/>
                    </a:solidFill>
                    <a:latin typeface="Comic Sans MS"/>
                    <a:cs typeface="Comic Sans MS"/>
                  </a:rPr>
                  <a:t>GeV</a:t>
                </a:r>
                <a:r>
                  <a:rPr lang="en-US" sz="900" dirty="0" smtClean="0">
                    <a:solidFill>
                      <a:srgbClr val="FF0000"/>
                    </a:solidFill>
                    <a:latin typeface="Comic Sans MS"/>
                    <a:cs typeface="Comic Sans MS"/>
                  </a:rPr>
                  <a:t> </a:t>
                </a:r>
                <a:r>
                  <a:rPr lang="en-US" sz="900" dirty="0">
                    <a:solidFill>
                      <a:srgbClr val="FF0000"/>
                    </a:solidFill>
                    <a:latin typeface="Comic Sans MS"/>
                    <a:cs typeface="Comic Sans MS"/>
                  </a:rPr>
                  <a:t>E</a:t>
                </a:r>
                <a:r>
                  <a:rPr lang="en-US" sz="900" baseline="-25000" dirty="0">
                    <a:solidFill>
                      <a:srgbClr val="FF0000"/>
                    </a:solidFill>
                    <a:latin typeface="Comic Sans MS"/>
                    <a:cs typeface="Comic Sans MS"/>
                  </a:rPr>
                  <a:t>0</a:t>
                </a:r>
                <a:r>
                  <a:rPr lang="en-US" sz="900" dirty="0">
                    <a:solidFill>
                      <a:srgbClr val="FF0000"/>
                    </a:solidFill>
                    <a:latin typeface="Comic Sans MS"/>
                    <a:cs typeface="Comic Sans MS"/>
                  </a:rPr>
                  <a:t> </a:t>
                </a:r>
              </a:p>
              <a:p>
                <a:pPr eaLnBrk="0" hangingPunct="0"/>
                <a:r>
                  <a:rPr lang="en-US" sz="900" dirty="0" smtClean="0">
                    <a:solidFill>
                      <a:srgbClr val="FF0000"/>
                    </a:solidFill>
                    <a:latin typeface="Comic Sans MS"/>
                    <a:cs typeface="Comic Sans MS"/>
                  </a:rPr>
                  <a:t> </a:t>
                </a:r>
                <a:endParaRPr lang="en-US" sz="900" dirty="0">
                  <a:solidFill>
                    <a:srgbClr val="FF0000"/>
                  </a:solidFill>
                  <a:latin typeface="Comic Sans MS"/>
                  <a:cs typeface="Comic Sans MS"/>
                </a:endParaRPr>
              </a:p>
            </p:txBody>
          </p:sp>
          <p:sp>
            <p:nvSpPr>
              <p:cNvPr id="288" name="Text Box 119"/>
              <p:cNvSpPr txBox="1">
                <a:spLocks noChangeAspect="1" noChangeArrowheads="1"/>
              </p:cNvSpPr>
              <p:nvPr/>
            </p:nvSpPr>
            <p:spPr bwMode="auto">
              <a:xfrm flipH="1">
                <a:off x="6467491" y="1131248"/>
                <a:ext cx="1031051" cy="369332"/>
              </a:xfrm>
              <a:prstGeom prst="rect">
                <a:avLst/>
              </a:prstGeom>
              <a:noFill/>
              <a:ln w="9525">
                <a:noFill/>
                <a:miter lim="800000"/>
                <a:headEnd/>
                <a:tailEnd/>
              </a:ln>
            </p:spPr>
            <p:txBody>
              <a:bodyPr wrap="none">
                <a:prstTxWarp prst="textNoShape">
                  <a:avLst/>
                </a:prstTxWarp>
                <a:spAutoFit/>
              </a:bodyPr>
              <a:lstStyle/>
              <a:p>
                <a:pPr eaLnBrk="0" hangingPunct="0"/>
                <a:r>
                  <a:rPr lang="en-US" sz="900" dirty="0" smtClean="0">
                    <a:solidFill>
                      <a:srgbClr val="FF0000"/>
                    </a:solidFill>
                    <a:latin typeface="Comic Sans MS"/>
                    <a:cs typeface="Comic Sans MS"/>
                  </a:rPr>
                  <a:t>0.4283 </a:t>
                </a:r>
                <a:r>
                  <a:rPr lang="en-US" sz="900" dirty="0" err="1" smtClean="0">
                    <a:solidFill>
                      <a:srgbClr val="FF0000"/>
                    </a:solidFill>
                    <a:latin typeface="Comic Sans MS"/>
                    <a:cs typeface="Comic Sans MS"/>
                  </a:rPr>
                  <a:t>GeV</a:t>
                </a:r>
                <a:r>
                  <a:rPr lang="en-US" sz="900" dirty="0" smtClean="0">
                    <a:solidFill>
                      <a:srgbClr val="FF0000"/>
                    </a:solidFill>
                    <a:latin typeface="Comic Sans MS"/>
                    <a:cs typeface="Comic Sans MS"/>
                  </a:rPr>
                  <a:t> </a:t>
                </a:r>
                <a:r>
                  <a:rPr lang="en-US" sz="900" dirty="0">
                    <a:solidFill>
                      <a:srgbClr val="FF0000"/>
                    </a:solidFill>
                    <a:latin typeface="Comic Sans MS"/>
                    <a:cs typeface="Comic Sans MS"/>
                  </a:rPr>
                  <a:t>E</a:t>
                </a:r>
                <a:r>
                  <a:rPr lang="en-US" sz="900" baseline="-25000" dirty="0">
                    <a:solidFill>
                      <a:srgbClr val="FF0000"/>
                    </a:solidFill>
                    <a:latin typeface="Comic Sans MS"/>
                    <a:cs typeface="Comic Sans MS"/>
                  </a:rPr>
                  <a:t>0</a:t>
                </a:r>
                <a:r>
                  <a:rPr lang="en-US" sz="900" dirty="0">
                    <a:solidFill>
                      <a:srgbClr val="FF0000"/>
                    </a:solidFill>
                    <a:latin typeface="Comic Sans MS"/>
                    <a:cs typeface="Comic Sans MS"/>
                  </a:rPr>
                  <a:t> </a:t>
                </a:r>
              </a:p>
              <a:p>
                <a:pPr eaLnBrk="0" hangingPunct="0"/>
                <a:r>
                  <a:rPr lang="en-US" sz="900" dirty="0" smtClean="0">
                    <a:solidFill>
                      <a:srgbClr val="FF0000"/>
                    </a:solidFill>
                    <a:latin typeface="Comic Sans MS"/>
                    <a:cs typeface="Comic Sans MS"/>
                  </a:rPr>
                  <a:t> </a:t>
                </a:r>
                <a:endParaRPr lang="en-US" sz="900" dirty="0">
                  <a:solidFill>
                    <a:srgbClr val="FF0000"/>
                  </a:solidFill>
                  <a:latin typeface="Comic Sans MS"/>
                  <a:cs typeface="Comic Sans MS"/>
                </a:endParaRPr>
              </a:p>
            </p:txBody>
          </p:sp>
          <p:sp>
            <p:nvSpPr>
              <p:cNvPr id="292" name="Text Box 113"/>
              <p:cNvSpPr txBox="1">
                <a:spLocks noChangeAspect="1" noChangeArrowheads="1"/>
              </p:cNvSpPr>
              <p:nvPr/>
            </p:nvSpPr>
            <p:spPr bwMode="auto">
              <a:xfrm flipH="1">
                <a:off x="6495544" y="452655"/>
                <a:ext cx="1050400" cy="230832"/>
              </a:xfrm>
              <a:prstGeom prst="rect">
                <a:avLst/>
              </a:prstGeom>
              <a:noFill/>
              <a:ln w="9525">
                <a:noFill/>
                <a:miter lim="800000"/>
                <a:headEnd/>
                <a:tailEnd/>
              </a:ln>
            </p:spPr>
            <p:txBody>
              <a:bodyPr wrap="none">
                <a:prstTxWarp prst="textNoShape">
                  <a:avLst/>
                </a:prstTxWarp>
                <a:spAutoFit/>
              </a:bodyPr>
              <a:lstStyle/>
              <a:p>
                <a:pPr eaLnBrk="0" hangingPunct="0"/>
                <a:r>
                  <a:rPr lang="en-US" sz="900" dirty="0" smtClean="0">
                    <a:solidFill>
                      <a:srgbClr val="FF0000"/>
                    </a:solidFill>
                    <a:latin typeface="Comic Sans MS"/>
                    <a:cs typeface="Comic Sans MS"/>
                  </a:rPr>
                  <a:t>0.1017 </a:t>
                </a:r>
                <a:r>
                  <a:rPr lang="en-US" sz="900" dirty="0" err="1" smtClean="0">
                    <a:solidFill>
                      <a:srgbClr val="FF0000"/>
                    </a:solidFill>
                    <a:latin typeface="Comic Sans MS"/>
                    <a:cs typeface="Comic Sans MS"/>
                  </a:rPr>
                  <a:t>GeV</a:t>
                </a:r>
                <a:r>
                  <a:rPr lang="en-US" sz="900" dirty="0" smtClean="0">
                    <a:solidFill>
                      <a:srgbClr val="FF0000"/>
                    </a:solidFill>
                    <a:latin typeface="Comic Sans MS"/>
                    <a:cs typeface="Comic Sans MS"/>
                  </a:rPr>
                  <a:t> E</a:t>
                </a:r>
                <a:r>
                  <a:rPr lang="en-US" sz="900" baseline="-25000" dirty="0" smtClean="0">
                    <a:solidFill>
                      <a:srgbClr val="FF0000"/>
                    </a:solidFill>
                    <a:latin typeface="Comic Sans MS"/>
                    <a:cs typeface="Comic Sans MS"/>
                  </a:rPr>
                  <a:t>0</a:t>
                </a:r>
                <a:r>
                  <a:rPr lang="en-US" sz="900" dirty="0" smtClean="0">
                    <a:solidFill>
                      <a:srgbClr val="FF0000"/>
                    </a:solidFill>
                    <a:latin typeface="Comic Sans MS"/>
                    <a:cs typeface="Comic Sans MS"/>
                  </a:rPr>
                  <a:t> </a:t>
                </a:r>
                <a:endParaRPr lang="en-US" sz="900" dirty="0">
                  <a:solidFill>
                    <a:srgbClr val="FF0000"/>
                  </a:solidFill>
                  <a:latin typeface="Comic Sans MS"/>
                  <a:cs typeface="Comic Sans MS"/>
                </a:endParaRPr>
              </a:p>
            </p:txBody>
          </p:sp>
          <p:sp>
            <p:nvSpPr>
              <p:cNvPr id="293" name="Text Box 119"/>
              <p:cNvSpPr txBox="1">
                <a:spLocks noChangeAspect="1" noChangeArrowheads="1"/>
              </p:cNvSpPr>
              <p:nvPr/>
            </p:nvSpPr>
            <p:spPr bwMode="auto">
              <a:xfrm flipH="1">
                <a:off x="6495427" y="797247"/>
                <a:ext cx="1031051" cy="369332"/>
              </a:xfrm>
              <a:prstGeom prst="rect">
                <a:avLst/>
              </a:prstGeom>
              <a:noFill/>
              <a:ln w="9525">
                <a:noFill/>
                <a:miter lim="800000"/>
                <a:headEnd/>
                <a:tailEnd/>
              </a:ln>
            </p:spPr>
            <p:txBody>
              <a:bodyPr wrap="none">
                <a:prstTxWarp prst="textNoShape">
                  <a:avLst/>
                </a:prstTxWarp>
                <a:spAutoFit/>
              </a:bodyPr>
              <a:lstStyle/>
              <a:p>
                <a:pPr eaLnBrk="0" hangingPunct="0"/>
                <a:r>
                  <a:rPr lang="en-US" sz="900" dirty="0" smtClean="0">
                    <a:solidFill>
                      <a:srgbClr val="FF0000"/>
                    </a:solidFill>
                    <a:latin typeface="Comic Sans MS"/>
                    <a:cs typeface="Comic Sans MS"/>
                  </a:rPr>
                  <a:t>0.2650 </a:t>
                </a:r>
                <a:r>
                  <a:rPr lang="en-US" sz="900" dirty="0" err="1" smtClean="0">
                    <a:solidFill>
                      <a:srgbClr val="FF0000"/>
                    </a:solidFill>
                    <a:latin typeface="Comic Sans MS"/>
                    <a:cs typeface="Comic Sans MS"/>
                  </a:rPr>
                  <a:t>GeV</a:t>
                </a:r>
                <a:r>
                  <a:rPr lang="en-US" sz="900" dirty="0">
                    <a:solidFill>
                      <a:srgbClr val="FF0000"/>
                    </a:solidFill>
                    <a:latin typeface="Comic Sans MS"/>
                    <a:cs typeface="Comic Sans MS"/>
                  </a:rPr>
                  <a:t> E</a:t>
                </a:r>
                <a:r>
                  <a:rPr lang="en-US" sz="900" baseline="-25000" dirty="0">
                    <a:solidFill>
                      <a:srgbClr val="FF0000"/>
                    </a:solidFill>
                    <a:latin typeface="Comic Sans MS"/>
                    <a:cs typeface="Comic Sans MS"/>
                  </a:rPr>
                  <a:t>0</a:t>
                </a:r>
                <a:r>
                  <a:rPr lang="en-US" sz="900" dirty="0">
                    <a:solidFill>
                      <a:srgbClr val="FF0000"/>
                    </a:solidFill>
                    <a:latin typeface="Comic Sans MS"/>
                    <a:cs typeface="Comic Sans MS"/>
                  </a:rPr>
                  <a:t> </a:t>
                </a:r>
              </a:p>
              <a:p>
                <a:pPr eaLnBrk="0" hangingPunct="0"/>
                <a:endParaRPr lang="en-US" sz="900" dirty="0">
                  <a:solidFill>
                    <a:srgbClr val="FF0000"/>
                  </a:solidFill>
                  <a:latin typeface="Comic Sans MS"/>
                  <a:cs typeface="Comic Sans MS"/>
                </a:endParaRPr>
              </a:p>
            </p:txBody>
          </p:sp>
        </p:grpSp>
        <p:grpSp>
          <p:nvGrpSpPr>
            <p:cNvPr id="155" name="Group 480"/>
            <p:cNvGrpSpPr>
              <a:grpSpLocks noChangeAspect="1"/>
            </p:cNvGrpSpPr>
            <p:nvPr/>
          </p:nvGrpSpPr>
          <p:grpSpPr>
            <a:xfrm>
              <a:off x="5134689" y="2864537"/>
              <a:ext cx="629867" cy="330065"/>
              <a:chOff x="4166066" y="3056387"/>
              <a:chExt cx="2519466" cy="1320268"/>
            </a:xfrm>
          </p:grpSpPr>
          <p:grpSp>
            <p:nvGrpSpPr>
              <p:cNvPr id="270" name="Group 86"/>
              <p:cNvGrpSpPr>
                <a:grpSpLocks noChangeAspect="1"/>
              </p:cNvGrpSpPr>
              <p:nvPr/>
            </p:nvGrpSpPr>
            <p:grpSpPr bwMode="auto">
              <a:xfrm>
                <a:off x="4166066" y="3056387"/>
                <a:ext cx="1406168" cy="1320268"/>
                <a:chOff x="1815" y="2475"/>
                <a:chExt cx="492" cy="547"/>
              </a:xfrm>
            </p:grpSpPr>
            <p:grpSp>
              <p:nvGrpSpPr>
                <p:cNvPr id="276" name="Group 87"/>
                <p:cNvGrpSpPr>
                  <a:grpSpLocks noChangeAspect="1"/>
                </p:cNvGrpSpPr>
                <p:nvPr/>
              </p:nvGrpSpPr>
              <p:grpSpPr bwMode="auto">
                <a:xfrm>
                  <a:off x="1815" y="2475"/>
                  <a:ext cx="492" cy="273"/>
                  <a:chOff x="1815" y="2475"/>
                  <a:chExt cx="492" cy="273"/>
                </a:xfrm>
              </p:grpSpPr>
              <p:sp>
                <p:nvSpPr>
                  <p:cNvPr id="281"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82"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83"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77" name="Group 91"/>
                <p:cNvGrpSpPr>
                  <a:grpSpLocks noChangeAspect="1"/>
                </p:cNvGrpSpPr>
                <p:nvPr/>
              </p:nvGrpSpPr>
              <p:grpSpPr bwMode="auto">
                <a:xfrm flipV="1">
                  <a:off x="1815" y="2749"/>
                  <a:ext cx="492" cy="273"/>
                  <a:chOff x="1813" y="2475"/>
                  <a:chExt cx="492" cy="273"/>
                </a:xfrm>
              </p:grpSpPr>
              <p:sp>
                <p:nvSpPr>
                  <p:cNvPr id="278"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79"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80"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71" name="Block Arc 270"/>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72" name="Rounded Rectangle 271"/>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3" name="Rounded Rectangle 272"/>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75" name="Oval 274"/>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56" name="Group 480"/>
            <p:cNvGrpSpPr>
              <a:grpSpLocks noChangeAspect="1"/>
            </p:cNvGrpSpPr>
            <p:nvPr/>
          </p:nvGrpSpPr>
          <p:grpSpPr>
            <a:xfrm>
              <a:off x="5131831" y="2524729"/>
              <a:ext cx="629867" cy="330065"/>
              <a:chOff x="4166066" y="3056387"/>
              <a:chExt cx="2519466" cy="1320268"/>
            </a:xfrm>
          </p:grpSpPr>
          <p:grpSp>
            <p:nvGrpSpPr>
              <p:cNvPr id="239" name="Group 86"/>
              <p:cNvGrpSpPr>
                <a:grpSpLocks noChangeAspect="1"/>
              </p:cNvGrpSpPr>
              <p:nvPr/>
            </p:nvGrpSpPr>
            <p:grpSpPr bwMode="auto">
              <a:xfrm>
                <a:off x="4166066" y="3056387"/>
                <a:ext cx="1406168" cy="1320268"/>
                <a:chOff x="1815" y="2475"/>
                <a:chExt cx="492" cy="547"/>
              </a:xfrm>
            </p:grpSpPr>
            <p:grpSp>
              <p:nvGrpSpPr>
                <p:cNvPr id="260" name="Group 87"/>
                <p:cNvGrpSpPr>
                  <a:grpSpLocks noChangeAspect="1"/>
                </p:cNvGrpSpPr>
                <p:nvPr/>
              </p:nvGrpSpPr>
              <p:grpSpPr bwMode="auto">
                <a:xfrm>
                  <a:off x="1815" y="2475"/>
                  <a:ext cx="492" cy="273"/>
                  <a:chOff x="1815" y="2475"/>
                  <a:chExt cx="492" cy="273"/>
                </a:xfrm>
              </p:grpSpPr>
              <p:sp>
                <p:nvSpPr>
                  <p:cNvPr id="267"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68"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69"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62" name="Group 91"/>
                <p:cNvGrpSpPr>
                  <a:grpSpLocks noChangeAspect="1"/>
                </p:cNvGrpSpPr>
                <p:nvPr/>
              </p:nvGrpSpPr>
              <p:grpSpPr bwMode="auto">
                <a:xfrm flipV="1">
                  <a:off x="1815" y="2749"/>
                  <a:ext cx="492" cy="273"/>
                  <a:chOff x="1813" y="2475"/>
                  <a:chExt cx="492" cy="273"/>
                </a:xfrm>
              </p:grpSpPr>
              <p:sp>
                <p:nvSpPr>
                  <p:cNvPr id="263"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64"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65"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40" name="Block Arc 239"/>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41" name="Rounded Rectangle 240"/>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2" name="Rounded Rectangle 241"/>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9" name="Oval 258"/>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58" name="Group 480"/>
            <p:cNvGrpSpPr>
              <a:grpSpLocks noChangeAspect="1"/>
            </p:cNvGrpSpPr>
            <p:nvPr/>
          </p:nvGrpSpPr>
          <p:grpSpPr>
            <a:xfrm>
              <a:off x="5131831" y="2186460"/>
              <a:ext cx="629867" cy="330065"/>
              <a:chOff x="4166066" y="3056387"/>
              <a:chExt cx="2519466" cy="1320268"/>
            </a:xfrm>
          </p:grpSpPr>
          <p:grpSp>
            <p:nvGrpSpPr>
              <p:cNvPr id="224" name="Group 86"/>
              <p:cNvGrpSpPr>
                <a:grpSpLocks noChangeAspect="1"/>
              </p:cNvGrpSpPr>
              <p:nvPr/>
            </p:nvGrpSpPr>
            <p:grpSpPr bwMode="auto">
              <a:xfrm>
                <a:off x="4166066" y="3056387"/>
                <a:ext cx="1406168" cy="1320268"/>
                <a:chOff x="1815" y="2475"/>
                <a:chExt cx="492" cy="547"/>
              </a:xfrm>
            </p:grpSpPr>
            <p:grpSp>
              <p:nvGrpSpPr>
                <p:cNvPr id="229" name="Group 87"/>
                <p:cNvGrpSpPr>
                  <a:grpSpLocks noChangeAspect="1"/>
                </p:cNvGrpSpPr>
                <p:nvPr/>
              </p:nvGrpSpPr>
              <p:grpSpPr bwMode="auto">
                <a:xfrm>
                  <a:off x="1815" y="2475"/>
                  <a:ext cx="492" cy="273"/>
                  <a:chOff x="1815" y="2475"/>
                  <a:chExt cx="492" cy="273"/>
                </a:xfrm>
              </p:grpSpPr>
              <p:sp>
                <p:nvSpPr>
                  <p:cNvPr id="234"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35"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38"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30" name="Group 91"/>
                <p:cNvGrpSpPr>
                  <a:grpSpLocks noChangeAspect="1"/>
                </p:cNvGrpSpPr>
                <p:nvPr/>
              </p:nvGrpSpPr>
              <p:grpSpPr bwMode="auto">
                <a:xfrm flipV="1">
                  <a:off x="1815" y="2749"/>
                  <a:ext cx="492" cy="273"/>
                  <a:chOff x="1813" y="2475"/>
                  <a:chExt cx="492" cy="273"/>
                </a:xfrm>
              </p:grpSpPr>
              <p:sp>
                <p:nvSpPr>
                  <p:cNvPr id="231"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32"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33"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25" name="Block Arc 224"/>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26" name="Rounded Rectangle 225"/>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7" name="Rounded Rectangle 226"/>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8" name="Oval 227"/>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60" name="Group 480"/>
            <p:cNvGrpSpPr>
              <a:grpSpLocks noChangeAspect="1"/>
            </p:cNvGrpSpPr>
            <p:nvPr/>
          </p:nvGrpSpPr>
          <p:grpSpPr>
            <a:xfrm>
              <a:off x="5137547" y="3874774"/>
              <a:ext cx="629867" cy="330065"/>
              <a:chOff x="4166066" y="3056387"/>
              <a:chExt cx="2519466" cy="1320268"/>
            </a:xfrm>
          </p:grpSpPr>
          <p:grpSp>
            <p:nvGrpSpPr>
              <p:cNvPr id="211" name="Group 86"/>
              <p:cNvGrpSpPr>
                <a:grpSpLocks noChangeAspect="1"/>
              </p:cNvGrpSpPr>
              <p:nvPr/>
            </p:nvGrpSpPr>
            <p:grpSpPr bwMode="auto">
              <a:xfrm>
                <a:off x="4166066" y="3056387"/>
                <a:ext cx="1406168" cy="1320268"/>
                <a:chOff x="1815" y="2475"/>
                <a:chExt cx="492" cy="547"/>
              </a:xfrm>
            </p:grpSpPr>
            <p:grpSp>
              <p:nvGrpSpPr>
                <p:cNvPr id="216" name="Group 87"/>
                <p:cNvGrpSpPr>
                  <a:grpSpLocks noChangeAspect="1"/>
                </p:cNvGrpSpPr>
                <p:nvPr/>
              </p:nvGrpSpPr>
              <p:grpSpPr bwMode="auto">
                <a:xfrm>
                  <a:off x="1815" y="2475"/>
                  <a:ext cx="492" cy="273"/>
                  <a:chOff x="1815" y="2475"/>
                  <a:chExt cx="492" cy="273"/>
                </a:xfrm>
              </p:grpSpPr>
              <p:sp>
                <p:nvSpPr>
                  <p:cNvPr id="221"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22"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23"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17" name="Group 91"/>
                <p:cNvGrpSpPr>
                  <a:grpSpLocks noChangeAspect="1"/>
                </p:cNvGrpSpPr>
                <p:nvPr/>
              </p:nvGrpSpPr>
              <p:grpSpPr bwMode="auto">
                <a:xfrm flipV="1">
                  <a:off x="1815" y="2749"/>
                  <a:ext cx="492" cy="273"/>
                  <a:chOff x="1813" y="2475"/>
                  <a:chExt cx="492" cy="273"/>
                </a:xfrm>
              </p:grpSpPr>
              <p:sp>
                <p:nvSpPr>
                  <p:cNvPr id="218"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19"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20"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212" name="Block Arc 211"/>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13" name="Rounded Rectangle 212"/>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4" name="Rounded Rectangle 213"/>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15" name="Oval 214"/>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63" name="Group 480"/>
            <p:cNvGrpSpPr>
              <a:grpSpLocks noChangeAspect="1"/>
            </p:cNvGrpSpPr>
            <p:nvPr/>
          </p:nvGrpSpPr>
          <p:grpSpPr>
            <a:xfrm>
              <a:off x="5134689" y="3534966"/>
              <a:ext cx="629867" cy="330065"/>
              <a:chOff x="4166066" y="3056387"/>
              <a:chExt cx="2519466" cy="1320268"/>
            </a:xfrm>
          </p:grpSpPr>
          <p:grpSp>
            <p:nvGrpSpPr>
              <p:cNvPr id="198" name="Group 86"/>
              <p:cNvGrpSpPr>
                <a:grpSpLocks noChangeAspect="1"/>
              </p:cNvGrpSpPr>
              <p:nvPr/>
            </p:nvGrpSpPr>
            <p:grpSpPr bwMode="auto">
              <a:xfrm>
                <a:off x="4166066" y="3056387"/>
                <a:ext cx="1406168" cy="1320268"/>
                <a:chOff x="1815" y="2475"/>
                <a:chExt cx="492" cy="547"/>
              </a:xfrm>
            </p:grpSpPr>
            <p:grpSp>
              <p:nvGrpSpPr>
                <p:cNvPr id="203" name="Group 87"/>
                <p:cNvGrpSpPr>
                  <a:grpSpLocks noChangeAspect="1"/>
                </p:cNvGrpSpPr>
                <p:nvPr/>
              </p:nvGrpSpPr>
              <p:grpSpPr bwMode="auto">
                <a:xfrm>
                  <a:off x="1815" y="2475"/>
                  <a:ext cx="492" cy="273"/>
                  <a:chOff x="1815" y="2475"/>
                  <a:chExt cx="492" cy="273"/>
                </a:xfrm>
              </p:grpSpPr>
              <p:sp>
                <p:nvSpPr>
                  <p:cNvPr id="208"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09"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10"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204" name="Group 91"/>
                <p:cNvGrpSpPr>
                  <a:grpSpLocks noChangeAspect="1"/>
                </p:cNvGrpSpPr>
                <p:nvPr/>
              </p:nvGrpSpPr>
              <p:grpSpPr bwMode="auto">
                <a:xfrm flipV="1">
                  <a:off x="1815" y="2749"/>
                  <a:ext cx="492" cy="273"/>
                  <a:chOff x="1813" y="2475"/>
                  <a:chExt cx="492" cy="273"/>
                </a:xfrm>
              </p:grpSpPr>
              <p:sp>
                <p:nvSpPr>
                  <p:cNvPr id="205"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06"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207"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99" name="Block Arc 198"/>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00" name="Rounded Rectangle 199"/>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1" name="Rounded Rectangle 200"/>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2" name="Oval 201"/>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164" name="Group 480"/>
            <p:cNvGrpSpPr>
              <a:grpSpLocks noChangeAspect="1"/>
            </p:cNvGrpSpPr>
            <p:nvPr/>
          </p:nvGrpSpPr>
          <p:grpSpPr>
            <a:xfrm>
              <a:off x="5134689" y="3196697"/>
              <a:ext cx="629867" cy="330065"/>
              <a:chOff x="4166066" y="3056387"/>
              <a:chExt cx="2519466" cy="1320268"/>
            </a:xfrm>
          </p:grpSpPr>
          <p:grpSp>
            <p:nvGrpSpPr>
              <p:cNvPr id="168" name="Group 86"/>
              <p:cNvGrpSpPr>
                <a:grpSpLocks noChangeAspect="1"/>
              </p:cNvGrpSpPr>
              <p:nvPr/>
            </p:nvGrpSpPr>
            <p:grpSpPr bwMode="auto">
              <a:xfrm>
                <a:off x="4166066" y="3056387"/>
                <a:ext cx="1406168" cy="1320268"/>
                <a:chOff x="1815" y="2475"/>
                <a:chExt cx="492" cy="547"/>
              </a:xfrm>
            </p:grpSpPr>
            <p:grpSp>
              <p:nvGrpSpPr>
                <p:cNvPr id="174" name="Group 87"/>
                <p:cNvGrpSpPr>
                  <a:grpSpLocks noChangeAspect="1"/>
                </p:cNvGrpSpPr>
                <p:nvPr/>
              </p:nvGrpSpPr>
              <p:grpSpPr bwMode="auto">
                <a:xfrm>
                  <a:off x="1815" y="2475"/>
                  <a:ext cx="492" cy="273"/>
                  <a:chOff x="1815" y="2475"/>
                  <a:chExt cx="492" cy="273"/>
                </a:xfrm>
              </p:grpSpPr>
              <p:sp>
                <p:nvSpPr>
                  <p:cNvPr id="179"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91"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97"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175" name="Group 91"/>
                <p:cNvGrpSpPr>
                  <a:grpSpLocks noChangeAspect="1"/>
                </p:cNvGrpSpPr>
                <p:nvPr/>
              </p:nvGrpSpPr>
              <p:grpSpPr bwMode="auto">
                <a:xfrm flipV="1">
                  <a:off x="1815" y="2749"/>
                  <a:ext cx="492" cy="273"/>
                  <a:chOff x="1813" y="2475"/>
                  <a:chExt cx="492" cy="273"/>
                </a:xfrm>
              </p:grpSpPr>
              <p:sp>
                <p:nvSpPr>
                  <p:cNvPr id="176"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77"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178"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170" name="Block Arc 169"/>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71" name="Rounded Rectangle 170"/>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2" name="Rounded Rectangle 171"/>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73" name="Oval 172"/>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cxnSp>
        <p:nvCxnSpPr>
          <p:cNvPr id="294" name="Straight Arrow Connector 293"/>
          <p:cNvCxnSpPr>
            <a:stCxn id="238" idx="0"/>
            <a:endCxn id="236" idx="2"/>
          </p:cNvCxnSpPr>
          <p:nvPr/>
        </p:nvCxnSpPr>
        <p:spPr>
          <a:xfrm flipV="1">
            <a:off x="5829924" y="2016070"/>
            <a:ext cx="736755" cy="376788"/>
          </a:xfrm>
          <a:prstGeom prst="straightConnector1">
            <a:avLst/>
          </a:prstGeom>
          <a:ln>
            <a:solidFill>
              <a:srgbClr val="FF0000"/>
            </a:solidFill>
            <a:headEnd type="arrow" w="med" len="med"/>
            <a:tailEnd type="none" w="med" len="med"/>
          </a:ln>
        </p:spPr>
        <p:style>
          <a:lnRef idx="2">
            <a:schemeClr val="accent1"/>
          </a:lnRef>
          <a:fillRef idx="0">
            <a:schemeClr val="accent1"/>
          </a:fillRef>
          <a:effectRef idx="1">
            <a:schemeClr val="accent1"/>
          </a:effectRef>
          <a:fontRef idx="minor">
            <a:schemeClr val="tx1"/>
          </a:fontRef>
        </p:style>
      </p:cxnSp>
      <p:sp>
        <p:nvSpPr>
          <p:cNvPr id="297" name="Oval 296"/>
          <p:cNvSpPr/>
          <p:nvPr/>
        </p:nvSpPr>
        <p:spPr>
          <a:xfrm>
            <a:off x="6781800" y="19050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9" name="Straight Arrow Connector 298"/>
          <p:cNvCxnSpPr>
            <a:stCxn id="426" idx="6"/>
            <a:endCxn id="354" idx="3"/>
          </p:cNvCxnSpPr>
          <p:nvPr/>
        </p:nvCxnSpPr>
        <p:spPr>
          <a:xfrm>
            <a:off x="1905000" y="2514600"/>
            <a:ext cx="1279196" cy="22779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nvGrpSpPr>
          <p:cNvPr id="424" name="Group 423"/>
          <p:cNvGrpSpPr/>
          <p:nvPr/>
        </p:nvGrpSpPr>
        <p:grpSpPr>
          <a:xfrm>
            <a:off x="2808697" y="2733344"/>
            <a:ext cx="1837388" cy="2018379"/>
            <a:chOff x="2808697" y="2733344"/>
            <a:chExt cx="1837388" cy="2018379"/>
          </a:xfrm>
        </p:grpSpPr>
        <p:grpSp>
          <p:nvGrpSpPr>
            <p:cNvPr id="300" name="Group 480"/>
            <p:cNvGrpSpPr>
              <a:grpSpLocks noChangeAspect="1"/>
            </p:cNvGrpSpPr>
            <p:nvPr/>
          </p:nvGrpSpPr>
          <p:grpSpPr>
            <a:xfrm flipH="1">
              <a:off x="2811555" y="3411421"/>
              <a:ext cx="629867" cy="330065"/>
              <a:chOff x="4166066" y="3056387"/>
              <a:chExt cx="2519466" cy="1320268"/>
            </a:xfrm>
          </p:grpSpPr>
          <p:grpSp>
            <p:nvGrpSpPr>
              <p:cNvPr id="301" name="Group 86"/>
              <p:cNvGrpSpPr>
                <a:grpSpLocks noChangeAspect="1"/>
              </p:cNvGrpSpPr>
              <p:nvPr/>
            </p:nvGrpSpPr>
            <p:grpSpPr bwMode="auto">
              <a:xfrm>
                <a:off x="4166066" y="3056387"/>
                <a:ext cx="1406168" cy="1320268"/>
                <a:chOff x="1815" y="2475"/>
                <a:chExt cx="492" cy="547"/>
              </a:xfrm>
            </p:grpSpPr>
            <p:grpSp>
              <p:nvGrpSpPr>
                <p:cNvPr id="306" name="Group 87"/>
                <p:cNvGrpSpPr>
                  <a:grpSpLocks noChangeAspect="1"/>
                </p:cNvGrpSpPr>
                <p:nvPr/>
              </p:nvGrpSpPr>
              <p:grpSpPr bwMode="auto">
                <a:xfrm>
                  <a:off x="1815" y="2475"/>
                  <a:ext cx="492" cy="273"/>
                  <a:chOff x="1815" y="2475"/>
                  <a:chExt cx="492" cy="273"/>
                </a:xfrm>
              </p:grpSpPr>
              <p:sp>
                <p:nvSpPr>
                  <p:cNvPr id="311"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12"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13"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07" name="Group 91"/>
                <p:cNvGrpSpPr>
                  <a:grpSpLocks noChangeAspect="1"/>
                </p:cNvGrpSpPr>
                <p:nvPr/>
              </p:nvGrpSpPr>
              <p:grpSpPr bwMode="auto">
                <a:xfrm flipV="1">
                  <a:off x="1815" y="2749"/>
                  <a:ext cx="492" cy="273"/>
                  <a:chOff x="1813" y="2475"/>
                  <a:chExt cx="492" cy="273"/>
                </a:xfrm>
              </p:grpSpPr>
              <p:sp>
                <p:nvSpPr>
                  <p:cNvPr id="308"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09"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10"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02" name="Block Arc 301"/>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03" name="Rounded Rectangle 302"/>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4" name="Rounded Rectangle 303"/>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5" name="Oval 304"/>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14" name="Group 480"/>
            <p:cNvGrpSpPr>
              <a:grpSpLocks noChangeAspect="1"/>
            </p:cNvGrpSpPr>
            <p:nvPr/>
          </p:nvGrpSpPr>
          <p:grpSpPr>
            <a:xfrm flipH="1">
              <a:off x="2814413" y="3071613"/>
              <a:ext cx="629867" cy="330065"/>
              <a:chOff x="4166066" y="3056387"/>
              <a:chExt cx="2519466" cy="1320268"/>
            </a:xfrm>
          </p:grpSpPr>
          <p:grpSp>
            <p:nvGrpSpPr>
              <p:cNvPr id="315" name="Group 86"/>
              <p:cNvGrpSpPr>
                <a:grpSpLocks noChangeAspect="1"/>
              </p:cNvGrpSpPr>
              <p:nvPr/>
            </p:nvGrpSpPr>
            <p:grpSpPr bwMode="auto">
              <a:xfrm>
                <a:off x="4166066" y="3056387"/>
                <a:ext cx="1406168" cy="1320268"/>
                <a:chOff x="1815" y="2475"/>
                <a:chExt cx="492" cy="547"/>
              </a:xfrm>
            </p:grpSpPr>
            <p:grpSp>
              <p:nvGrpSpPr>
                <p:cNvPr id="321" name="Group 87"/>
                <p:cNvGrpSpPr>
                  <a:grpSpLocks noChangeAspect="1"/>
                </p:cNvGrpSpPr>
                <p:nvPr/>
              </p:nvGrpSpPr>
              <p:grpSpPr bwMode="auto">
                <a:xfrm>
                  <a:off x="1815" y="2475"/>
                  <a:ext cx="492" cy="273"/>
                  <a:chOff x="1815" y="2475"/>
                  <a:chExt cx="492" cy="273"/>
                </a:xfrm>
              </p:grpSpPr>
              <p:sp>
                <p:nvSpPr>
                  <p:cNvPr id="327"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28"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29"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22" name="Group 91"/>
                <p:cNvGrpSpPr>
                  <a:grpSpLocks noChangeAspect="1"/>
                </p:cNvGrpSpPr>
                <p:nvPr/>
              </p:nvGrpSpPr>
              <p:grpSpPr bwMode="auto">
                <a:xfrm flipV="1">
                  <a:off x="1815" y="2749"/>
                  <a:ext cx="492" cy="273"/>
                  <a:chOff x="1813" y="2475"/>
                  <a:chExt cx="492" cy="273"/>
                </a:xfrm>
              </p:grpSpPr>
              <p:sp>
                <p:nvSpPr>
                  <p:cNvPr id="323"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25"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26"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16" name="Block Arc 315"/>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18" name="Rounded Rectangle 317"/>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19" name="Rounded Rectangle 318"/>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20" name="Oval 319"/>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30" name="Group 480"/>
            <p:cNvGrpSpPr>
              <a:grpSpLocks noChangeAspect="1"/>
            </p:cNvGrpSpPr>
            <p:nvPr/>
          </p:nvGrpSpPr>
          <p:grpSpPr>
            <a:xfrm flipH="1">
              <a:off x="2814413" y="2733344"/>
              <a:ext cx="629867" cy="330065"/>
              <a:chOff x="4166066" y="3056387"/>
              <a:chExt cx="2519466" cy="1320268"/>
            </a:xfrm>
          </p:grpSpPr>
          <p:grpSp>
            <p:nvGrpSpPr>
              <p:cNvPr id="331" name="Group 86"/>
              <p:cNvGrpSpPr>
                <a:grpSpLocks noChangeAspect="1"/>
              </p:cNvGrpSpPr>
              <p:nvPr/>
            </p:nvGrpSpPr>
            <p:grpSpPr bwMode="auto">
              <a:xfrm>
                <a:off x="4166066" y="3056387"/>
                <a:ext cx="1406168" cy="1320268"/>
                <a:chOff x="1815" y="2475"/>
                <a:chExt cx="492" cy="547"/>
              </a:xfrm>
            </p:grpSpPr>
            <p:grpSp>
              <p:nvGrpSpPr>
                <p:cNvPr id="338" name="Group 87"/>
                <p:cNvGrpSpPr>
                  <a:grpSpLocks noChangeAspect="1"/>
                </p:cNvGrpSpPr>
                <p:nvPr/>
              </p:nvGrpSpPr>
              <p:grpSpPr bwMode="auto">
                <a:xfrm>
                  <a:off x="1815" y="2475"/>
                  <a:ext cx="492" cy="273"/>
                  <a:chOff x="1815" y="2475"/>
                  <a:chExt cx="492" cy="273"/>
                </a:xfrm>
              </p:grpSpPr>
              <p:sp>
                <p:nvSpPr>
                  <p:cNvPr id="345"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54"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55"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39" name="Group 91"/>
                <p:cNvGrpSpPr>
                  <a:grpSpLocks noChangeAspect="1"/>
                </p:cNvGrpSpPr>
                <p:nvPr/>
              </p:nvGrpSpPr>
              <p:grpSpPr bwMode="auto">
                <a:xfrm flipV="1">
                  <a:off x="1815" y="2749"/>
                  <a:ext cx="492" cy="273"/>
                  <a:chOff x="1813" y="2475"/>
                  <a:chExt cx="492" cy="273"/>
                </a:xfrm>
              </p:grpSpPr>
              <p:sp>
                <p:nvSpPr>
                  <p:cNvPr id="340"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41"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44"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32" name="Block Arc 331"/>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33" name="Rounded Rectangle 332"/>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6" name="Rounded Rectangle 335"/>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37" name="Oval 336"/>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56" name="Group 480"/>
            <p:cNvGrpSpPr>
              <a:grpSpLocks noChangeAspect="1"/>
            </p:cNvGrpSpPr>
            <p:nvPr/>
          </p:nvGrpSpPr>
          <p:grpSpPr>
            <a:xfrm flipH="1">
              <a:off x="2808697" y="4421658"/>
              <a:ext cx="629867" cy="330065"/>
              <a:chOff x="4166066" y="3056387"/>
              <a:chExt cx="2519466" cy="1320268"/>
            </a:xfrm>
          </p:grpSpPr>
          <p:grpSp>
            <p:nvGrpSpPr>
              <p:cNvPr id="357" name="Group 86"/>
              <p:cNvGrpSpPr>
                <a:grpSpLocks noChangeAspect="1"/>
              </p:cNvGrpSpPr>
              <p:nvPr/>
            </p:nvGrpSpPr>
            <p:grpSpPr bwMode="auto">
              <a:xfrm>
                <a:off x="4166066" y="3056387"/>
                <a:ext cx="1406168" cy="1320268"/>
                <a:chOff x="1815" y="2475"/>
                <a:chExt cx="492" cy="547"/>
              </a:xfrm>
            </p:grpSpPr>
            <p:grpSp>
              <p:nvGrpSpPr>
                <p:cNvPr id="364" name="Group 87"/>
                <p:cNvGrpSpPr>
                  <a:grpSpLocks noChangeAspect="1"/>
                </p:cNvGrpSpPr>
                <p:nvPr/>
              </p:nvGrpSpPr>
              <p:grpSpPr bwMode="auto">
                <a:xfrm>
                  <a:off x="1815" y="2475"/>
                  <a:ext cx="492" cy="273"/>
                  <a:chOff x="1815" y="2475"/>
                  <a:chExt cx="492" cy="273"/>
                </a:xfrm>
              </p:grpSpPr>
              <p:sp>
                <p:nvSpPr>
                  <p:cNvPr id="372"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75"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76"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65" name="Group 91"/>
                <p:cNvGrpSpPr>
                  <a:grpSpLocks noChangeAspect="1"/>
                </p:cNvGrpSpPr>
                <p:nvPr/>
              </p:nvGrpSpPr>
              <p:grpSpPr bwMode="auto">
                <a:xfrm flipV="1">
                  <a:off x="1815" y="2749"/>
                  <a:ext cx="492" cy="273"/>
                  <a:chOff x="1813" y="2475"/>
                  <a:chExt cx="492" cy="273"/>
                </a:xfrm>
              </p:grpSpPr>
              <p:sp>
                <p:nvSpPr>
                  <p:cNvPr id="367"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70"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71"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60" name="Block Arc 359"/>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61" name="Rounded Rectangle 360"/>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2" name="Rounded Rectangle 361"/>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63" name="Oval 362"/>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77" name="Group 480"/>
            <p:cNvGrpSpPr>
              <a:grpSpLocks noChangeAspect="1"/>
            </p:cNvGrpSpPr>
            <p:nvPr/>
          </p:nvGrpSpPr>
          <p:grpSpPr>
            <a:xfrm flipH="1">
              <a:off x="2811555" y="4081850"/>
              <a:ext cx="629867" cy="330065"/>
              <a:chOff x="4166066" y="3056387"/>
              <a:chExt cx="2519466" cy="1320268"/>
            </a:xfrm>
          </p:grpSpPr>
          <p:grpSp>
            <p:nvGrpSpPr>
              <p:cNvPr id="384" name="Group 86"/>
              <p:cNvGrpSpPr>
                <a:grpSpLocks noChangeAspect="1"/>
              </p:cNvGrpSpPr>
              <p:nvPr/>
            </p:nvGrpSpPr>
            <p:grpSpPr bwMode="auto">
              <a:xfrm>
                <a:off x="4166066" y="3056387"/>
                <a:ext cx="1406168" cy="1320268"/>
                <a:chOff x="1815" y="2475"/>
                <a:chExt cx="492" cy="547"/>
              </a:xfrm>
            </p:grpSpPr>
            <p:grpSp>
              <p:nvGrpSpPr>
                <p:cNvPr id="390" name="Group 87"/>
                <p:cNvGrpSpPr>
                  <a:grpSpLocks noChangeAspect="1"/>
                </p:cNvGrpSpPr>
                <p:nvPr/>
              </p:nvGrpSpPr>
              <p:grpSpPr bwMode="auto">
                <a:xfrm>
                  <a:off x="1815" y="2475"/>
                  <a:ext cx="492" cy="273"/>
                  <a:chOff x="1815" y="2475"/>
                  <a:chExt cx="492" cy="273"/>
                </a:xfrm>
              </p:grpSpPr>
              <p:sp>
                <p:nvSpPr>
                  <p:cNvPr id="395"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96"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97"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391" name="Group 91"/>
                <p:cNvGrpSpPr>
                  <a:grpSpLocks noChangeAspect="1"/>
                </p:cNvGrpSpPr>
                <p:nvPr/>
              </p:nvGrpSpPr>
              <p:grpSpPr bwMode="auto">
                <a:xfrm flipV="1">
                  <a:off x="1815" y="2749"/>
                  <a:ext cx="492" cy="273"/>
                  <a:chOff x="1813" y="2475"/>
                  <a:chExt cx="492" cy="273"/>
                </a:xfrm>
              </p:grpSpPr>
              <p:sp>
                <p:nvSpPr>
                  <p:cNvPr id="392"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93"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394"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385" name="Block Arc 384"/>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86" name="Rounded Rectangle 385"/>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8" name="Rounded Rectangle 387"/>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89" name="Oval 388"/>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grpSp>
          <p:nvGrpSpPr>
            <p:cNvPr id="398" name="Group 480"/>
            <p:cNvGrpSpPr>
              <a:grpSpLocks noChangeAspect="1"/>
            </p:cNvGrpSpPr>
            <p:nvPr/>
          </p:nvGrpSpPr>
          <p:grpSpPr>
            <a:xfrm flipH="1">
              <a:off x="2811555" y="3743581"/>
              <a:ext cx="629867" cy="330065"/>
              <a:chOff x="4166066" y="3056387"/>
              <a:chExt cx="2519466" cy="1320268"/>
            </a:xfrm>
          </p:grpSpPr>
          <p:grpSp>
            <p:nvGrpSpPr>
              <p:cNvPr id="399" name="Group 86"/>
              <p:cNvGrpSpPr>
                <a:grpSpLocks noChangeAspect="1"/>
              </p:cNvGrpSpPr>
              <p:nvPr/>
            </p:nvGrpSpPr>
            <p:grpSpPr bwMode="auto">
              <a:xfrm>
                <a:off x="4166066" y="3056387"/>
                <a:ext cx="1406168" cy="1320268"/>
                <a:chOff x="1815" y="2475"/>
                <a:chExt cx="492" cy="547"/>
              </a:xfrm>
            </p:grpSpPr>
            <p:grpSp>
              <p:nvGrpSpPr>
                <p:cNvPr id="404" name="Group 87"/>
                <p:cNvGrpSpPr>
                  <a:grpSpLocks noChangeAspect="1"/>
                </p:cNvGrpSpPr>
                <p:nvPr/>
              </p:nvGrpSpPr>
              <p:grpSpPr bwMode="auto">
                <a:xfrm>
                  <a:off x="1815" y="2475"/>
                  <a:ext cx="492" cy="273"/>
                  <a:chOff x="1815" y="2475"/>
                  <a:chExt cx="492" cy="273"/>
                </a:xfrm>
              </p:grpSpPr>
              <p:sp>
                <p:nvSpPr>
                  <p:cNvPr id="410" name="Rectangle 88"/>
                  <p:cNvSpPr>
                    <a:spLocks noChangeAspect="1" noChangeArrowheads="1"/>
                  </p:cNvSpPr>
                  <p:nvPr/>
                </p:nvSpPr>
                <p:spPr bwMode="auto">
                  <a:xfrm rot="2016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11" name="Freeform 89"/>
                  <p:cNvSpPr>
                    <a:spLocks noChangeAspect="1"/>
                  </p:cNvSpPr>
                  <p:nvPr/>
                </p:nvSpPr>
                <p:spPr bwMode="auto">
                  <a:xfrm>
                    <a:off x="1815"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12" name="Rectangle 90"/>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nvGrpSpPr>
                <p:cNvPr id="406" name="Group 91"/>
                <p:cNvGrpSpPr>
                  <a:grpSpLocks noChangeAspect="1"/>
                </p:cNvGrpSpPr>
                <p:nvPr/>
              </p:nvGrpSpPr>
              <p:grpSpPr bwMode="auto">
                <a:xfrm flipV="1">
                  <a:off x="1815" y="2749"/>
                  <a:ext cx="492" cy="273"/>
                  <a:chOff x="1813" y="2475"/>
                  <a:chExt cx="492" cy="273"/>
                </a:xfrm>
              </p:grpSpPr>
              <p:sp>
                <p:nvSpPr>
                  <p:cNvPr id="407" name="Rectangle 92"/>
                  <p:cNvSpPr>
                    <a:spLocks noChangeAspect="1" noChangeArrowheads="1"/>
                  </p:cNvSpPr>
                  <p:nvPr/>
                </p:nvSpPr>
                <p:spPr bwMode="auto">
                  <a:xfrm rot="20220000">
                    <a:off x="1910" y="2643"/>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08" name="Freeform 93"/>
                  <p:cNvSpPr>
                    <a:spLocks noChangeAspect="1"/>
                  </p:cNvSpPr>
                  <p:nvPr/>
                </p:nvSpPr>
                <p:spPr bwMode="auto">
                  <a:xfrm>
                    <a:off x="1813" y="2490"/>
                    <a:ext cx="492" cy="258"/>
                  </a:xfrm>
                  <a:custGeom>
                    <a:avLst/>
                    <a:gdLst>
                      <a:gd name="T0" fmla="*/ 104 w 492"/>
                      <a:gd name="T1" fmla="*/ 258 h 258"/>
                      <a:gd name="T2" fmla="*/ 0 w 492"/>
                      <a:gd name="T3" fmla="*/ 258 h 258"/>
                      <a:gd name="T4" fmla="*/ 0 w 492"/>
                      <a:gd name="T5" fmla="*/ 0 h 258"/>
                      <a:gd name="T6" fmla="*/ 364 w 492"/>
                      <a:gd name="T7" fmla="*/ 0 h 258"/>
                      <a:gd name="T8" fmla="*/ 492 w 492"/>
                      <a:gd name="T9" fmla="*/ 218 h 258"/>
                      <a:gd name="T10" fmla="*/ 190 w 492"/>
                      <a:gd name="T11" fmla="*/ 218 h 258"/>
                      <a:gd name="T12" fmla="*/ 146 w 492"/>
                      <a:gd name="T13" fmla="*/ 128 h 258"/>
                      <a:gd name="T14" fmla="*/ 80 w 492"/>
                      <a:gd name="T15" fmla="*/ 162 h 258"/>
                      <a:gd name="T16" fmla="*/ 104 w 492"/>
                      <a:gd name="T17" fmla="*/ 258 h 25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2"/>
                      <a:gd name="T28" fmla="*/ 0 h 258"/>
                      <a:gd name="T29" fmla="*/ 492 w 492"/>
                      <a:gd name="T30" fmla="*/ 258 h 25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2" h="258">
                        <a:moveTo>
                          <a:pt x="104" y="258"/>
                        </a:moveTo>
                        <a:lnTo>
                          <a:pt x="0" y="258"/>
                        </a:lnTo>
                        <a:lnTo>
                          <a:pt x="0" y="0"/>
                        </a:lnTo>
                        <a:lnTo>
                          <a:pt x="364" y="0"/>
                        </a:lnTo>
                        <a:lnTo>
                          <a:pt x="492" y="218"/>
                        </a:lnTo>
                        <a:lnTo>
                          <a:pt x="190" y="218"/>
                        </a:lnTo>
                        <a:lnTo>
                          <a:pt x="146" y="128"/>
                        </a:lnTo>
                        <a:lnTo>
                          <a:pt x="80" y="162"/>
                        </a:lnTo>
                        <a:lnTo>
                          <a:pt x="104" y="258"/>
                        </a:lnTo>
                        <a:close/>
                      </a:path>
                    </a:pathLst>
                  </a:custGeom>
                  <a:solidFill>
                    <a:schemeClr val="hlink"/>
                  </a:solidFill>
                  <a:ln w="9525">
                    <a:solidFill>
                      <a:schemeClr val="tx1"/>
                    </a:solidFill>
                    <a:round/>
                    <a:headEnd/>
                    <a:tailEnd/>
                  </a:ln>
                </p:spPr>
                <p:txBody>
                  <a:bodyPr wrap="none" anchor="ctr">
                    <a:prstTxWarp prst="textNoShape">
                      <a:avLst/>
                    </a:prstTxWarp>
                  </a:bodyPr>
                  <a:lstStyle/>
                  <a:p>
                    <a:pPr eaLnBrk="0" hangingPunct="0"/>
                    <a:endParaRPr lang="en-US" sz="900" dirty="0">
                      <a:latin typeface="Comic Sans MS"/>
                      <a:cs typeface="Comic Sans MS"/>
                    </a:endParaRPr>
                  </a:p>
                </p:txBody>
              </p:sp>
              <p:sp>
                <p:nvSpPr>
                  <p:cNvPr id="409" name="Rectangle 94"/>
                  <p:cNvSpPr>
                    <a:spLocks noChangeAspect="1" noChangeArrowheads="1"/>
                  </p:cNvSpPr>
                  <p:nvPr/>
                </p:nvSpPr>
                <p:spPr bwMode="auto">
                  <a:xfrm rot="19560000">
                    <a:off x="2198" y="2475"/>
                    <a:ext cx="62" cy="62"/>
                  </a:xfrm>
                  <a:prstGeom prst="rect">
                    <a:avLst/>
                  </a:prstGeom>
                  <a:solidFill>
                    <a:srgbClr val="FF0000"/>
                  </a:solidFill>
                  <a:ln w="9525">
                    <a:solidFill>
                      <a:srgbClr val="FF0000"/>
                    </a:solidFill>
                    <a:miter lim="800000"/>
                    <a:headEnd/>
                    <a:tailEnd/>
                  </a:ln>
                </p:spPr>
                <p:txBody>
                  <a:bodyPr wrap="none" anchor="ctr">
                    <a:prstTxWarp prst="textNoShape">
                      <a:avLst/>
                    </a:prstTxWarp>
                  </a:bodyPr>
                  <a:lstStyle/>
                  <a:p>
                    <a:pPr eaLnBrk="0" hangingPunct="0"/>
                    <a:endParaRPr lang="en-US" sz="900" dirty="0">
                      <a:latin typeface="Comic Sans MS"/>
                      <a:cs typeface="Comic Sans MS"/>
                    </a:endParaRPr>
                  </a:p>
                </p:txBody>
              </p:sp>
            </p:grpSp>
          </p:grpSp>
          <p:sp>
            <p:nvSpPr>
              <p:cNvPr id="400" name="Block Arc 399"/>
              <p:cNvSpPr/>
              <p:nvPr/>
            </p:nvSpPr>
            <p:spPr>
              <a:xfrm>
                <a:off x="5588252" y="3170070"/>
                <a:ext cx="1097280" cy="1097280"/>
              </a:xfrm>
              <a:prstGeom prst="blockArc">
                <a:avLst>
                  <a:gd name="adj1" fmla="val 11067651"/>
                  <a:gd name="adj2" fmla="val 10455262"/>
                  <a:gd name="adj3" fmla="val 3178"/>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401" name="Rounded Rectangle 400"/>
              <p:cNvSpPr/>
              <p:nvPr/>
            </p:nvSpPr>
            <p:spPr>
              <a:xfrm>
                <a:off x="4999853" y="3634286"/>
                <a:ext cx="631010" cy="164592"/>
              </a:xfrm>
              <a:prstGeom prst="roundRect">
                <a:avLst/>
              </a:prstGeom>
              <a:solidFill>
                <a:srgbClr val="000090"/>
              </a:solidFill>
              <a:ln>
                <a:solidFill>
                  <a:srgbClr val="00009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2" name="Rounded Rectangle 401"/>
              <p:cNvSpPr/>
              <p:nvPr/>
            </p:nvSpPr>
            <p:spPr>
              <a:xfrm>
                <a:off x="5060949" y="3656553"/>
                <a:ext cx="618229" cy="118872"/>
              </a:xfrm>
              <a:prstGeom prst="round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03" name="Oval 402"/>
              <p:cNvSpPr/>
              <p:nvPr/>
            </p:nvSpPr>
            <p:spPr>
              <a:xfrm>
                <a:off x="5200650" y="3694093"/>
                <a:ext cx="45720" cy="45720"/>
              </a:xfrm>
              <a:prstGeom prst="ellipse">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14" name="Text Box 113"/>
            <p:cNvSpPr txBox="1">
              <a:spLocks noChangeAspect="1" noChangeArrowheads="1"/>
            </p:cNvSpPr>
            <p:nvPr/>
          </p:nvSpPr>
          <p:spPr bwMode="auto">
            <a:xfrm>
              <a:off x="3367340" y="4131165"/>
              <a:ext cx="1278745" cy="230832"/>
            </a:xfrm>
            <a:prstGeom prst="rect">
              <a:avLst/>
            </a:prstGeom>
            <a:noFill/>
            <a:ln w="9525">
              <a:noFill/>
              <a:miter lim="800000"/>
              <a:headEnd/>
              <a:tailEnd/>
            </a:ln>
          </p:spPr>
          <p:txBody>
            <a:bodyPr wrap="square">
              <a:prstTxWarp prst="textNoShape">
                <a:avLst/>
              </a:prstTxWarp>
              <a:spAutoFit/>
            </a:bodyPr>
            <a:lstStyle/>
            <a:p>
              <a:pPr eaLnBrk="0" hangingPunct="0"/>
              <a:r>
                <a:rPr lang="en-US" sz="900" dirty="0" smtClean="0">
                  <a:solidFill>
                    <a:srgbClr val="FF0000"/>
                  </a:solidFill>
                  <a:latin typeface="Comic Sans MS"/>
                  <a:cs typeface="Comic Sans MS"/>
                </a:rPr>
                <a:t>0.8367 </a:t>
              </a:r>
              <a:r>
                <a:rPr lang="en-US" sz="900" dirty="0" err="1" smtClean="0">
                  <a:solidFill>
                    <a:srgbClr val="FF0000"/>
                  </a:solidFill>
                  <a:latin typeface="Comic Sans MS"/>
                  <a:cs typeface="Comic Sans MS"/>
                </a:rPr>
                <a:t>GeV</a:t>
              </a:r>
              <a:r>
                <a:rPr lang="en-US" sz="900" dirty="0" smtClean="0">
                  <a:solidFill>
                    <a:srgbClr val="FF0000"/>
                  </a:solidFill>
                  <a:latin typeface="Comic Sans MS"/>
                  <a:cs typeface="Comic Sans MS"/>
                </a:rPr>
                <a:t> </a:t>
              </a:r>
              <a:r>
                <a:rPr lang="en-US" sz="900" dirty="0">
                  <a:solidFill>
                    <a:srgbClr val="FF0000"/>
                  </a:solidFill>
                  <a:latin typeface="Comic Sans MS"/>
                  <a:cs typeface="Comic Sans MS"/>
                </a:rPr>
                <a:t>E</a:t>
              </a:r>
              <a:r>
                <a:rPr lang="en-US" sz="900" baseline="-25000" dirty="0">
                  <a:solidFill>
                    <a:srgbClr val="FF0000"/>
                  </a:solidFill>
                  <a:latin typeface="Comic Sans MS"/>
                  <a:cs typeface="Comic Sans MS"/>
                </a:rPr>
                <a:t>0</a:t>
              </a:r>
              <a:endParaRPr lang="en-US" sz="900" dirty="0">
                <a:solidFill>
                  <a:srgbClr val="FF0000"/>
                </a:solidFill>
                <a:latin typeface="Comic Sans MS"/>
                <a:cs typeface="Comic Sans MS"/>
              </a:endParaRPr>
            </a:p>
          </p:txBody>
        </p:sp>
        <p:sp>
          <p:nvSpPr>
            <p:cNvPr id="415" name="Text Box 117"/>
            <p:cNvSpPr txBox="1">
              <a:spLocks noChangeAspect="1" noChangeArrowheads="1"/>
            </p:cNvSpPr>
            <p:nvPr/>
          </p:nvSpPr>
          <p:spPr bwMode="auto">
            <a:xfrm>
              <a:off x="3362147" y="3790181"/>
              <a:ext cx="1040522" cy="230832"/>
            </a:xfrm>
            <a:prstGeom prst="rect">
              <a:avLst/>
            </a:prstGeom>
            <a:noFill/>
            <a:ln w="9525">
              <a:noFill/>
              <a:miter lim="800000"/>
              <a:headEnd/>
              <a:tailEnd/>
            </a:ln>
          </p:spPr>
          <p:txBody>
            <a:bodyPr wrap="square">
              <a:prstTxWarp prst="textNoShape">
                <a:avLst/>
              </a:prstTxWarp>
              <a:spAutoFit/>
            </a:bodyPr>
            <a:lstStyle/>
            <a:p>
              <a:pPr eaLnBrk="0" hangingPunct="0"/>
              <a:r>
                <a:rPr lang="en-US" sz="900" dirty="0" smtClean="0">
                  <a:solidFill>
                    <a:srgbClr val="FF0000"/>
                  </a:solidFill>
                  <a:latin typeface="Comic Sans MS"/>
                  <a:cs typeface="Comic Sans MS"/>
                </a:rPr>
                <a:t>0.6733 </a:t>
              </a:r>
              <a:r>
                <a:rPr lang="en-US" sz="900" dirty="0" err="1" smtClean="0">
                  <a:solidFill>
                    <a:srgbClr val="FF0000"/>
                  </a:solidFill>
                  <a:latin typeface="Comic Sans MS"/>
                  <a:cs typeface="Comic Sans MS"/>
                </a:rPr>
                <a:t>GeV</a:t>
              </a:r>
              <a:r>
                <a:rPr lang="en-US" sz="900" dirty="0">
                  <a:solidFill>
                    <a:srgbClr val="FF0000"/>
                  </a:solidFill>
                  <a:latin typeface="Comic Sans MS"/>
                  <a:cs typeface="Comic Sans MS"/>
                </a:rPr>
                <a:t> E</a:t>
              </a:r>
              <a:r>
                <a:rPr lang="en-US" sz="900" baseline="-25000" dirty="0">
                  <a:solidFill>
                    <a:srgbClr val="FF0000"/>
                  </a:solidFill>
                  <a:latin typeface="Comic Sans MS"/>
                  <a:cs typeface="Comic Sans MS"/>
                </a:rPr>
                <a:t>0</a:t>
              </a:r>
              <a:r>
                <a:rPr lang="en-US" sz="900" dirty="0" smtClean="0">
                  <a:solidFill>
                    <a:srgbClr val="FF0000"/>
                  </a:solidFill>
                  <a:latin typeface="Comic Sans MS"/>
                  <a:cs typeface="Comic Sans MS"/>
                </a:rPr>
                <a:t> </a:t>
              </a:r>
              <a:endParaRPr lang="en-US" sz="900" dirty="0">
                <a:solidFill>
                  <a:srgbClr val="FF0000"/>
                </a:solidFill>
                <a:latin typeface="Comic Sans MS"/>
                <a:cs typeface="Comic Sans MS"/>
              </a:endParaRPr>
            </a:p>
          </p:txBody>
        </p:sp>
        <p:sp>
          <p:nvSpPr>
            <p:cNvPr id="416" name="Text Box 118"/>
            <p:cNvSpPr txBox="1">
              <a:spLocks noChangeAspect="1" noChangeArrowheads="1"/>
            </p:cNvSpPr>
            <p:nvPr/>
          </p:nvSpPr>
          <p:spPr bwMode="auto">
            <a:xfrm>
              <a:off x="3370199" y="3455431"/>
              <a:ext cx="1117137" cy="230832"/>
            </a:xfrm>
            <a:prstGeom prst="rect">
              <a:avLst/>
            </a:prstGeom>
            <a:noFill/>
            <a:ln w="9525">
              <a:noFill/>
              <a:miter lim="800000"/>
              <a:headEnd/>
              <a:tailEnd/>
            </a:ln>
          </p:spPr>
          <p:txBody>
            <a:bodyPr wrap="square">
              <a:prstTxWarp prst="textNoShape">
                <a:avLst/>
              </a:prstTxWarp>
              <a:spAutoFit/>
            </a:bodyPr>
            <a:lstStyle/>
            <a:p>
              <a:pPr eaLnBrk="0" hangingPunct="0"/>
              <a:r>
                <a:rPr lang="en-US" sz="900" dirty="0" smtClean="0">
                  <a:solidFill>
                    <a:srgbClr val="FF0000"/>
                  </a:solidFill>
                  <a:latin typeface="Comic Sans MS"/>
                  <a:cs typeface="Comic Sans MS"/>
                </a:rPr>
                <a:t>0.5100 </a:t>
              </a:r>
              <a:r>
                <a:rPr lang="en-US" sz="900" dirty="0" err="1" smtClean="0">
                  <a:solidFill>
                    <a:srgbClr val="FF0000"/>
                  </a:solidFill>
                  <a:latin typeface="Comic Sans MS"/>
                  <a:cs typeface="Comic Sans MS"/>
                </a:rPr>
                <a:t>GeV</a:t>
              </a:r>
              <a:r>
                <a:rPr lang="en-US" sz="900" dirty="0">
                  <a:solidFill>
                    <a:srgbClr val="FF0000"/>
                  </a:solidFill>
                  <a:latin typeface="Comic Sans MS"/>
                  <a:cs typeface="Comic Sans MS"/>
                </a:rPr>
                <a:t> E</a:t>
              </a:r>
              <a:r>
                <a:rPr lang="en-US" sz="900" baseline="-25000" dirty="0">
                  <a:solidFill>
                    <a:srgbClr val="FF0000"/>
                  </a:solidFill>
                  <a:latin typeface="Comic Sans MS"/>
                  <a:cs typeface="Comic Sans MS"/>
                </a:rPr>
                <a:t>0</a:t>
              </a:r>
              <a:r>
                <a:rPr lang="en-US" sz="900" dirty="0" smtClean="0">
                  <a:solidFill>
                    <a:srgbClr val="FF0000"/>
                  </a:solidFill>
                  <a:latin typeface="Comic Sans MS"/>
                  <a:cs typeface="Comic Sans MS"/>
                </a:rPr>
                <a:t> </a:t>
              </a:r>
              <a:endParaRPr lang="en-US" sz="900" dirty="0">
                <a:solidFill>
                  <a:srgbClr val="FF0000"/>
                </a:solidFill>
                <a:latin typeface="Comic Sans MS"/>
                <a:cs typeface="Comic Sans MS"/>
              </a:endParaRPr>
            </a:p>
          </p:txBody>
        </p:sp>
        <p:sp>
          <p:nvSpPr>
            <p:cNvPr id="417" name="Text Box 119"/>
            <p:cNvSpPr txBox="1">
              <a:spLocks noChangeAspect="1" noChangeArrowheads="1"/>
            </p:cNvSpPr>
            <p:nvPr/>
          </p:nvSpPr>
          <p:spPr bwMode="auto">
            <a:xfrm>
              <a:off x="3370198" y="3120928"/>
              <a:ext cx="1138303" cy="230832"/>
            </a:xfrm>
            <a:prstGeom prst="rect">
              <a:avLst/>
            </a:prstGeom>
            <a:noFill/>
            <a:ln w="9525">
              <a:noFill/>
              <a:miter lim="800000"/>
              <a:headEnd/>
              <a:tailEnd/>
            </a:ln>
          </p:spPr>
          <p:txBody>
            <a:bodyPr wrap="square">
              <a:prstTxWarp prst="textNoShape">
                <a:avLst/>
              </a:prstTxWarp>
              <a:spAutoFit/>
            </a:bodyPr>
            <a:lstStyle/>
            <a:p>
              <a:pPr eaLnBrk="0" hangingPunct="0"/>
              <a:r>
                <a:rPr lang="en-US" sz="900" dirty="0" smtClean="0">
                  <a:solidFill>
                    <a:srgbClr val="FF0000"/>
                  </a:solidFill>
                  <a:latin typeface="Comic Sans MS"/>
                  <a:cs typeface="Comic Sans MS"/>
                </a:rPr>
                <a:t>0.3467 </a:t>
              </a:r>
              <a:r>
                <a:rPr lang="en-US" sz="900" dirty="0" err="1" smtClean="0">
                  <a:solidFill>
                    <a:srgbClr val="FF0000"/>
                  </a:solidFill>
                  <a:latin typeface="Comic Sans MS"/>
                  <a:cs typeface="Comic Sans MS"/>
                </a:rPr>
                <a:t>GeV</a:t>
              </a:r>
              <a:r>
                <a:rPr lang="en-US" sz="900" dirty="0">
                  <a:solidFill>
                    <a:srgbClr val="FF0000"/>
                  </a:solidFill>
                  <a:latin typeface="Comic Sans MS"/>
                  <a:cs typeface="Comic Sans MS"/>
                </a:rPr>
                <a:t> E</a:t>
              </a:r>
              <a:r>
                <a:rPr lang="en-US" sz="900" baseline="-25000" dirty="0">
                  <a:solidFill>
                    <a:srgbClr val="FF0000"/>
                  </a:solidFill>
                  <a:latin typeface="Comic Sans MS"/>
                  <a:cs typeface="Comic Sans MS"/>
                </a:rPr>
                <a:t>0</a:t>
              </a:r>
              <a:r>
                <a:rPr lang="en-US" sz="900" dirty="0" smtClean="0">
                  <a:solidFill>
                    <a:srgbClr val="FF0000"/>
                  </a:solidFill>
                  <a:latin typeface="Comic Sans MS"/>
                  <a:cs typeface="Comic Sans MS"/>
                </a:rPr>
                <a:t>  </a:t>
              </a:r>
              <a:endParaRPr lang="en-US" sz="900" dirty="0">
                <a:solidFill>
                  <a:srgbClr val="FF0000"/>
                </a:solidFill>
                <a:latin typeface="Comic Sans MS"/>
                <a:cs typeface="Comic Sans MS"/>
              </a:endParaRPr>
            </a:p>
          </p:txBody>
        </p:sp>
        <p:sp>
          <p:nvSpPr>
            <p:cNvPr id="419" name="Text Box 113"/>
            <p:cNvSpPr txBox="1">
              <a:spLocks noChangeAspect="1" noChangeArrowheads="1"/>
            </p:cNvSpPr>
            <p:nvPr/>
          </p:nvSpPr>
          <p:spPr bwMode="auto">
            <a:xfrm>
              <a:off x="3364482" y="4470973"/>
              <a:ext cx="1091103" cy="230832"/>
            </a:xfrm>
            <a:prstGeom prst="rect">
              <a:avLst/>
            </a:prstGeom>
            <a:noFill/>
            <a:ln w="9525">
              <a:noFill/>
              <a:miter lim="800000"/>
              <a:headEnd/>
              <a:tailEnd/>
            </a:ln>
          </p:spPr>
          <p:txBody>
            <a:bodyPr wrap="square">
              <a:prstTxWarp prst="textNoShape">
                <a:avLst/>
              </a:prstTxWarp>
              <a:spAutoFit/>
            </a:bodyPr>
            <a:lstStyle/>
            <a:p>
              <a:pPr eaLnBrk="0" hangingPunct="0"/>
              <a:r>
                <a:rPr lang="en-US" sz="900" dirty="0" smtClean="0">
                  <a:solidFill>
                    <a:srgbClr val="FF0000"/>
                  </a:solidFill>
                  <a:latin typeface="Comic Sans MS"/>
                  <a:cs typeface="Comic Sans MS"/>
                </a:rPr>
                <a:t>1.0000 </a:t>
              </a:r>
              <a:r>
                <a:rPr lang="en-US" sz="900" dirty="0" err="1" smtClean="0">
                  <a:solidFill>
                    <a:srgbClr val="FF0000"/>
                  </a:solidFill>
                  <a:latin typeface="Comic Sans MS"/>
                  <a:cs typeface="Comic Sans MS"/>
                </a:rPr>
                <a:t>GeV</a:t>
              </a:r>
              <a:r>
                <a:rPr lang="en-US" sz="900" dirty="0">
                  <a:solidFill>
                    <a:srgbClr val="FF0000"/>
                  </a:solidFill>
                  <a:latin typeface="Comic Sans MS"/>
                  <a:cs typeface="Comic Sans MS"/>
                </a:rPr>
                <a:t>  E</a:t>
              </a:r>
              <a:r>
                <a:rPr lang="en-US" sz="900" baseline="-25000" dirty="0">
                  <a:solidFill>
                    <a:srgbClr val="FF0000"/>
                  </a:solidFill>
                  <a:latin typeface="Comic Sans MS"/>
                  <a:cs typeface="Comic Sans MS"/>
                </a:rPr>
                <a:t>0</a:t>
              </a:r>
              <a:endParaRPr lang="en-US" sz="900" dirty="0">
                <a:solidFill>
                  <a:srgbClr val="FF0000"/>
                </a:solidFill>
                <a:latin typeface="Comic Sans MS"/>
                <a:cs typeface="Comic Sans MS"/>
              </a:endParaRPr>
            </a:p>
          </p:txBody>
        </p:sp>
        <p:sp>
          <p:nvSpPr>
            <p:cNvPr id="420" name="Text Box 119"/>
            <p:cNvSpPr txBox="1">
              <a:spLocks noChangeAspect="1" noChangeArrowheads="1"/>
            </p:cNvSpPr>
            <p:nvPr/>
          </p:nvSpPr>
          <p:spPr bwMode="auto">
            <a:xfrm>
              <a:off x="3362146" y="2782659"/>
              <a:ext cx="1093439" cy="230832"/>
            </a:xfrm>
            <a:prstGeom prst="rect">
              <a:avLst/>
            </a:prstGeom>
            <a:noFill/>
            <a:ln w="9525">
              <a:noFill/>
              <a:miter lim="800000"/>
              <a:headEnd/>
              <a:tailEnd/>
            </a:ln>
          </p:spPr>
          <p:txBody>
            <a:bodyPr wrap="square">
              <a:prstTxWarp prst="textNoShape">
                <a:avLst/>
              </a:prstTxWarp>
              <a:spAutoFit/>
            </a:bodyPr>
            <a:lstStyle/>
            <a:p>
              <a:pPr eaLnBrk="0" hangingPunct="0"/>
              <a:r>
                <a:rPr lang="en-US" sz="900" dirty="0" smtClean="0">
                  <a:solidFill>
                    <a:srgbClr val="FF0000"/>
                  </a:solidFill>
                  <a:latin typeface="Comic Sans MS"/>
                  <a:cs typeface="Comic Sans MS"/>
                </a:rPr>
                <a:t>0.1833 </a:t>
              </a:r>
              <a:r>
                <a:rPr lang="en-US" sz="900" dirty="0" err="1" smtClean="0">
                  <a:solidFill>
                    <a:srgbClr val="FF0000"/>
                  </a:solidFill>
                  <a:latin typeface="Comic Sans MS"/>
                  <a:cs typeface="Comic Sans MS"/>
                </a:rPr>
                <a:t>GeV</a:t>
              </a:r>
              <a:r>
                <a:rPr lang="en-US" sz="900" dirty="0" smtClean="0">
                  <a:solidFill>
                    <a:srgbClr val="FF0000"/>
                  </a:solidFill>
                  <a:latin typeface="Comic Sans MS"/>
                  <a:cs typeface="Comic Sans MS"/>
                </a:rPr>
                <a:t> </a:t>
              </a:r>
              <a:r>
                <a:rPr lang="en-US" sz="900" dirty="0" err="1" smtClean="0">
                  <a:solidFill>
                    <a:srgbClr val="FF0000"/>
                  </a:solidFill>
                  <a:latin typeface="Comic Sans MS"/>
                  <a:cs typeface="Comic Sans MS"/>
                </a:rPr>
                <a:t>Eo</a:t>
              </a:r>
              <a:r>
                <a:rPr lang="en-US" sz="900" dirty="0" smtClean="0">
                  <a:solidFill>
                    <a:srgbClr val="FF0000"/>
                  </a:solidFill>
                  <a:latin typeface="Comic Sans MS"/>
                  <a:cs typeface="Comic Sans MS"/>
                </a:rPr>
                <a:t> </a:t>
              </a:r>
              <a:endParaRPr lang="en-US" sz="900" dirty="0">
                <a:solidFill>
                  <a:srgbClr val="FF0000"/>
                </a:solidFill>
                <a:latin typeface="Comic Sans MS"/>
                <a:cs typeface="Comic Sans MS"/>
              </a:endParaRPr>
            </a:p>
          </p:txBody>
        </p:sp>
      </p:grpSp>
      <p:sp>
        <p:nvSpPr>
          <p:cNvPr id="421" name="Arc 420"/>
          <p:cNvSpPr/>
          <p:nvPr/>
        </p:nvSpPr>
        <p:spPr>
          <a:xfrm rot="7200000">
            <a:off x="1784576" y="2636963"/>
            <a:ext cx="208914" cy="154956"/>
          </a:xfrm>
          <a:prstGeom prst="arc">
            <a:avLst>
              <a:gd name="adj1" fmla="val 16200000"/>
              <a:gd name="adj2" fmla="val 6010379"/>
            </a:avLst>
          </a:prstGeom>
          <a:ln w="12700" cap="flat" cmpd="sng" algn="ctr">
            <a:solidFill>
              <a:srgbClr val="FF0000"/>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426" name="Oval 425"/>
          <p:cNvSpPr/>
          <p:nvPr/>
        </p:nvSpPr>
        <p:spPr>
          <a:xfrm>
            <a:off x="1752600" y="24384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27" name="Straight Arrow Connector 426"/>
          <p:cNvCxnSpPr>
            <a:stCxn id="426" idx="4"/>
            <a:endCxn id="371" idx="0"/>
          </p:cNvCxnSpPr>
          <p:nvPr/>
        </p:nvCxnSpPr>
        <p:spPr>
          <a:xfrm rot="16200000" flipH="1">
            <a:off x="1411430" y="3008169"/>
            <a:ext cx="2157725" cy="132298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34" name="Oval 433"/>
          <p:cNvSpPr/>
          <p:nvPr/>
        </p:nvSpPr>
        <p:spPr>
          <a:xfrm>
            <a:off x="1752600" y="2438400"/>
            <a:ext cx="152400" cy="152400"/>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3" name="Rectangle 372"/>
          <p:cNvSpPr/>
          <p:nvPr/>
        </p:nvSpPr>
        <p:spPr>
          <a:xfrm>
            <a:off x="2819400" y="6488668"/>
            <a:ext cx="3270472" cy="369332"/>
          </a:xfrm>
          <a:prstGeom prst="rect">
            <a:avLst/>
          </a:prstGeom>
        </p:spPr>
        <p:txBody>
          <a:bodyPr wrap="none">
            <a:spAutoFit/>
          </a:bodyPr>
          <a:lstStyle/>
          <a:p>
            <a:r>
              <a:rPr lang="en-US" dirty="0" smtClean="0">
                <a:solidFill>
                  <a:srgbClr val="000090"/>
                </a:solidFill>
                <a:latin typeface="Comic Sans MS" pitchFamily="-110" charset="0"/>
                <a:ea typeface="Comic Sans MS" pitchFamily="-110" charset="0"/>
                <a:cs typeface="Comic Sans MS" pitchFamily="-110" charset="0"/>
              </a:rPr>
              <a:t>Animation is by N. Tsoupas</a:t>
            </a:r>
            <a:endParaRPr lang="en-US" dirty="0"/>
          </a:p>
        </p:txBody>
      </p:sp>
      <p:sp>
        <p:nvSpPr>
          <p:cNvPr id="2" name="Title 1"/>
          <p:cNvSpPr>
            <a:spLocks noGrp="1"/>
          </p:cNvSpPr>
          <p:nvPr>
            <p:ph type="title"/>
          </p:nvPr>
        </p:nvSpPr>
        <p:spPr>
          <a:xfrm>
            <a:off x="-74083" y="0"/>
            <a:ext cx="9218083" cy="609600"/>
          </a:xfrm>
        </p:spPr>
        <p:txBody>
          <a:bodyPr/>
          <a:lstStyle/>
          <a:p>
            <a:r>
              <a:rPr lang="en-US" dirty="0">
                <a:latin typeface="Comic Sans MS" pitchFamily="66" charset="0"/>
              </a:rPr>
              <a:t>Electron beam evolution </a:t>
            </a:r>
            <a:r>
              <a:rPr lang="en-US" sz="3200" dirty="0">
                <a:latin typeface="Comic Sans MS" pitchFamily="66" charset="0"/>
              </a:rPr>
              <a:t>in </a:t>
            </a:r>
            <a:r>
              <a:rPr lang="en-US" sz="3200" cap="none" dirty="0" err="1">
                <a:latin typeface="Comic Sans MS" pitchFamily="66" charset="0"/>
              </a:rPr>
              <a:t>e</a:t>
            </a:r>
            <a:r>
              <a:rPr lang="en-US" sz="3200" dirty="0" err="1">
                <a:latin typeface="Comic Sans MS" pitchFamily="66" charset="0"/>
              </a:rPr>
              <a:t>RHIC’s</a:t>
            </a:r>
            <a:r>
              <a:rPr lang="en-US" sz="3200" dirty="0">
                <a:latin typeface="Comic Sans MS" pitchFamily="66" charset="0"/>
              </a:rPr>
              <a:t> </a:t>
            </a:r>
            <a:r>
              <a:rPr lang="en-US" sz="3200" dirty="0" smtClean="0">
                <a:latin typeface="Comic Sans MS" pitchFamily="66" charset="0"/>
              </a:rPr>
              <a:t>ERL</a:t>
            </a:r>
            <a:endParaRPr lang="en-US" dirty="0"/>
          </a:p>
        </p:txBody>
      </p:sp>
      <p:sp>
        <p:nvSpPr>
          <p:cNvPr id="22" name="Slide Number Placeholder 21"/>
          <p:cNvSpPr>
            <a:spLocks noGrp="1"/>
          </p:cNvSpPr>
          <p:nvPr>
            <p:ph type="sldNum" sz="quarter" idx="12"/>
          </p:nvPr>
        </p:nvSpPr>
        <p:spPr/>
        <p:txBody>
          <a:bodyPr/>
          <a:lstStyle/>
          <a:p>
            <a:fld id="{E7C2DFF1-6A7E-5841-980E-96BA788216E4}" type="slidenum">
              <a:rPr lang="en-US" smtClean="0"/>
              <a:pPr/>
              <a:t>5</a:t>
            </a:fld>
            <a:endParaRPr lang="en-US"/>
          </a:p>
        </p:txBody>
      </p:sp>
      <p:sp>
        <p:nvSpPr>
          <p:cNvPr id="23" name="TextBox 22"/>
          <p:cNvSpPr txBox="1"/>
          <p:nvPr/>
        </p:nvSpPr>
        <p:spPr>
          <a:xfrm>
            <a:off x="6635750" y="5355167"/>
            <a:ext cx="2580116" cy="646331"/>
          </a:xfrm>
          <a:prstGeom prst="rect">
            <a:avLst/>
          </a:prstGeom>
          <a:noFill/>
        </p:spPr>
        <p:txBody>
          <a:bodyPr wrap="none" rtlCol="0">
            <a:spAutoFit/>
          </a:bodyPr>
          <a:lstStyle/>
          <a:p>
            <a:r>
              <a:rPr lang="en-US" dirty="0" smtClean="0">
                <a:solidFill>
                  <a:srgbClr val="0000FF"/>
                </a:solidFill>
              </a:rPr>
              <a:t>ERL: </a:t>
            </a:r>
          </a:p>
          <a:p>
            <a:r>
              <a:rPr lang="en-US" dirty="0" smtClean="0">
                <a:solidFill>
                  <a:srgbClr val="0000FF"/>
                </a:solidFill>
              </a:rPr>
              <a:t>energy recovery </a:t>
            </a:r>
            <a:r>
              <a:rPr lang="en-US" dirty="0" err="1" smtClean="0">
                <a:solidFill>
                  <a:srgbClr val="0000FF"/>
                </a:solidFill>
              </a:rPr>
              <a:t>linac</a:t>
            </a:r>
            <a:endParaRPr lang="en-US" dirty="0">
              <a:solidFill>
                <a:srgbClr val="0000FF"/>
              </a:solidFill>
            </a:endParaRPr>
          </a:p>
        </p:txBody>
      </p:sp>
      <p:sp>
        <p:nvSpPr>
          <p:cNvPr id="378" name="Text Box 110"/>
          <p:cNvSpPr txBox="1">
            <a:spLocks noChangeArrowheads="1"/>
          </p:cNvSpPr>
          <p:nvPr/>
        </p:nvSpPr>
        <p:spPr bwMode="auto">
          <a:xfrm>
            <a:off x="0" y="854082"/>
            <a:ext cx="2279650" cy="954107"/>
          </a:xfrm>
          <a:prstGeom prst="rect">
            <a:avLst/>
          </a:prstGeom>
          <a:noFill/>
          <a:ln>
            <a:noFill/>
          </a:ln>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400" i="1" dirty="0" smtClean="0">
                <a:solidFill>
                  <a:srgbClr val="0000FF"/>
                </a:solidFill>
                <a:latin typeface="Comic Sans MS" charset="0"/>
                <a:cs typeface="Comic Sans MS" charset="0"/>
              </a:rPr>
              <a:t>All </a:t>
            </a:r>
            <a:r>
              <a:rPr lang="en-US" sz="1400" i="1" dirty="0">
                <a:solidFill>
                  <a:srgbClr val="0000FF"/>
                </a:solidFill>
                <a:latin typeface="Comic Sans MS" charset="0"/>
                <a:cs typeface="Comic Sans MS" charset="0"/>
              </a:rPr>
              <a:t>energies scale proportionally </a:t>
            </a:r>
            <a:r>
              <a:rPr lang="en-US" sz="1400" i="1" dirty="0" smtClean="0">
                <a:solidFill>
                  <a:srgbClr val="0000FF"/>
                </a:solidFill>
                <a:latin typeface="Comic Sans MS" charset="0"/>
                <a:cs typeface="Comic Sans MS" charset="0"/>
              </a:rPr>
              <a:t>by adding SRF cavities to the injector</a:t>
            </a:r>
            <a:endParaRPr lang="en-US" sz="1400" i="1" dirty="0">
              <a:solidFill>
                <a:srgbClr val="0000FF"/>
              </a:solidFill>
              <a:latin typeface="Comic Sans MS" charset="0"/>
              <a:cs typeface="Comic Sans MS" charset="0"/>
            </a:endParaRPr>
          </a:p>
        </p:txBody>
      </p:sp>
      <p:pic>
        <p:nvPicPr>
          <p:cNvPr id="413" name="Picture 412" descr="hi_hat_insert.jpg"/>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0" y="2641600"/>
            <a:ext cx="1491676" cy="965201"/>
          </a:xfrm>
          <a:prstGeom prst="rect">
            <a:avLst/>
          </a:prstGeom>
        </p:spPr>
      </p:pic>
      <p:pic>
        <p:nvPicPr>
          <p:cNvPr id="418" name="Picture 417" descr="Macintosh HD:Users:sergeybelomestnykh:Journals:RAST:hi-beta-srf:figures:fig34_1.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129280" y="941954"/>
            <a:ext cx="1377743" cy="2481411"/>
          </a:xfrm>
          <a:prstGeom prst="rect">
            <a:avLst/>
          </a:prstGeom>
          <a:noFill/>
          <a:ln w="38100" cmpd="sng">
            <a:solidFill>
              <a:srgbClr val="FFFFFF"/>
            </a:solidFill>
          </a:ln>
        </p:spPr>
      </p:pic>
      <p:pic>
        <p:nvPicPr>
          <p:cNvPr id="422" name="Picture 42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340597" y="3824818"/>
            <a:ext cx="1822450" cy="1670051"/>
          </a:xfrm>
          <a:prstGeom prst="rect">
            <a:avLst/>
          </a:prstGeom>
          <a:noFill/>
          <a:ln w="9525">
            <a:noFill/>
            <a:miter lim="800000"/>
            <a:headEnd/>
            <a:tailEnd/>
          </a:ln>
        </p:spPr>
      </p:pic>
      <p:graphicFrame>
        <p:nvGraphicFramePr>
          <p:cNvPr id="423" name="Table 422"/>
          <p:cNvGraphicFramePr>
            <a:graphicFrameLocks noGrp="1"/>
          </p:cNvGraphicFramePr>
          <p:nvPr>
            <p:extLst>
              <p:ext uri="{D42A27DB-BD31-4B8C-83A1-F6EECF244321}">
                <p14:modId xmlns:p14="http://schemas.microsoft.com/office/powerpoint/2010/main" val="4042083665"/>
              </p:ext>
            </p:extLst>
          </p:nvPr>
        </p:nvGraphicFramePr>
        <p:xfrm>
          <a:off x="8015816" y="1041400"/>
          <a:ext cx="825500" cy="2738120"/>
        </p:xfrm>
        <a:graphic>
          <a:graphicData uri="http://schemas.openxmlformats.org/drawingml/2006/table">
            <a:tbl>
              <a:tblPr/>
              <a:tblGrid>
                <a:gridCol w="825500"/>
              </a:tblGrid>
              <a:tr h="192034">
                <a:tc>
                  <a:txBody>
                    <a:bodyPr/>
                    <a:lstStyle/>
                    <a:p>
                      <a:pPr algn="ctr" fontAlgn="b"/>
                      <a:r>
                        <a:rPr lang="en-US" sz="1200" b="0" i="0" u="none" strike="noStrike" dirty="0">
                          <a:solidFill>
                            <a:srgbClr val="000000"/>
                          </a:solidFill>
                          <a:effectLst/>
                          <a:latin typeface="Calibri"/>
                        </a:rPr>
                        <a:t>E/</a:t>
                      </a:r>
                      <a:r>
                        <a:rPr lang="en-US" sz="1200" b="0" i="0" u="none" strike="noStrike" dirty="0" err="1">
                          <a:solidFill>
                            <a:srgbClr val="000000"/>
                          </a:solidFill>
                          <a:effectLst/>
                          <a:latin typeface="Calibri"/>
                        </a:rPr>
                        <a:t>Eo</a:t>
                      </a:r>
                      <a:endParaRPr lang="en-US" sz="1200" b="0" i="0" u="none" strike="noStrike" dirty="0">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smtClean="0">
                          <a:solidFill>
                            <a:srgbClr val="000000"/>
                          </a:solidFill>
                          <a:effectLst/>
                          <a:latin typeface="Calibri"/>
                        </a:rPr>
                        <a:t>0.0200</a:t>
                      </a:r>
                      <a:endParaRPr lang="en-US" sz="1200" b="0" i="0" u="none" strike="noStrike" dirty="0">
                        <a:solidFill>
                          <a:srgbClr val="000000"/>
                        </a:solidFill>
                        <a:effectLst/>
                        <a:latin typeface="Calibri"/>
                      </a:endParaRP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0.1017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0.1833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0.2650</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0.3467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0.4283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0.5100</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0.5917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0.6733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0.7550</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0.8367</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0.9183</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190500">
                <a:tc>
                  <a:txBody>
                    <a:bodyPr/>
                    <a:lstStyle/>
                    <a:p>
                      <a:pPr algn="ctr" fontAlgn="b"/>
                      <a:r>
                        <a:rPr lang="en-US" sz="1200" b="0" i="0" u="none" strike="noStrike" dirty="0">
                          <a:solidFill>
                            <a:srgbClr val="000000"/>
                          </a:solidFill>
                          <a:effectLst/>
                          <a:latin typeface="Calibri"/>
                        </a:rPr>
                        <a:t>1.0000</a:t>
                      </a:r>
                    </a:p>
                  </a:txBody>
                  <a:tcPr marL="12700" marR="12700" marT="12700"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bl>
          </a:graphicData>
        </a:graphic>
      </p:graphicFrame>
      <p:sp>
        <p:nvSpPr>
          <p:cNvPr id="435" name="Text Box 110"/>
          <p:cNvSpPr txBox="1">
            <a:spLocks noChangeArrowheads="1"/>
          </p:cNvSpPr>
          <p:nvPr/>
        </p:nvSpPr>
        <p:spPr bwMode="auto">
          <a:xfrm>
            <a:off x="2796120" y="4841881"/>
            <a:ext cx="3644900" cy="646331"/>
          </a:xfrm>
          <a:prstGeom prst="rect">
            <a:avLst/>
          </a:prstGeom>
          <a:noFill/>
          <a:ln>
            <a:noFill/>
          </a:ln>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a:r>
              <a:rPr lang="en-US" sz="1200" i="1" dirty="0" smtClean="0">
                <a:solidFill>
                  <a:srgbClr val="0000FF"/>
                </a:solidFill>
                <a:latin typeface="Comic Sans MS" charset="0"/>
                <a:cs typeface="Comic Sans MS" charset="0"/>
              </a:rPr>
              <a:t>All magnets would be installed from the day one and we would be cranking power supplies up as energy is increasing</a:t>
            </a:r>
            <a:endParaRPr lang="en-US" sz="1200" i="1" dirty="0">
              <a:solidFill>
                <a:srgbClr val="0000FF"/>
              </a:solidFill>
              <a:latin typeface="Comic Sans MS" charset="0"/>
              <a:cs typeface="Comic Sans MS" charset="0"/>
            </a:endParaRPr>
          </a:p>
        </p:txBody>
      </p:sp>
    </p:spTree>
    <p:custDataLst>
      <p:tags r:id="rId1"/>
    </p:custDataLst>
    <p:extLst>
      <p:ext uri="{BB962C8B-B14F-4D97-AF65-F5344CB8AC3E}">
        <p14:creationId xmlns:p14="http://schemas.microsoft.com/office/powerpoint/2010/main" val="16647862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97"/>
                                        </p:tgtEl>
                                        <p:attrNameLst>
                                          <p:attrName>style.visibility</p:attrName>
                                        </p:attrNameLst>
                                      </p:cBhvr>
                                      <p:to>
                                        <p:strVal val="visible"/>
                                      </p:to>
                                    </p:set>
                                    <p:animEffect transition="in" filter="box(in)">
                                      <p:cBhvr>
                                        <p:cTn id="7" dur="500"/>
                                        <p:tgtEl>
                                          <p:spTgt spid="297"/>
                                        </p:tgtEl>
                                      </p:cBhvr>
                                    </p:animEffect>
                                  </p:childTnLst>
                                </p:cTn>
                              </p:par>
                            </p:childTnLst>
                          </p:cTn>
                        </p:par>
                      </p:childTnLst>
                    </p:cTn>
                  </p:par>
                  <p:par>
                    <p:cTn id="8" fill="hold">
                      <p:stCondLst>
                        <p:cond delay="indefinite"/>
                      </p:stCondLst>
                      <p:childTnLst>
                        <p:par>
                          <p:cTn id="9" fill="hold">
                            <p:stCondLst>
                              <p:cond delay="0"/>
                            </p:stCondLst>
                            <p:childTnLst>
                              <p:par>
                                <p:cTn id="10" presetID="0" presetClass="path" presetSubtype="0" accel="50000" decel="50000" fill="hold" grpId="1" nodeType="clickEffect">
                                  <p:stCondLst>
                                    <p:cond delay="0"/>
                                  </p:stCondLst>
                                  <p:childTnLst>
                                    <p:animMotion origin="layout" path="M 1.11022E-16 1.11111E-6 C 0.0026 0.0037 0.00521 0.00741 0.00677 0.01042 C 0.00833 0.01342 0.0099 0.01643 0.0099 0.01875 C 0.0099 0.02106 0.00764 0.02315 0.00677 0.025 C 0.0059 0.02685 0.00469 0.02824 0.00417 0.02986 C 0.00365 0.03148 0.00226 0.03079 0.00365 0.03472 C 0.00503 0.03866 0.01042 0.04954 0.0125 0.05417 C 0.01458 0.0588 0.01476 0.05949 0.01615 0.0625 C 0.01753 0.06551 0.01875 0.06667 0.02083 0.07222 C 0.02292 0.07778 0.02813 0.08981 0.02865 0.09514 C 0.02917 0.10046 0.02604 0.10301 0.02396 0.10417 C 0.02188 0.10532 0.01892 0.10417 0.01615 0.10208 C 0.01337 0.1 0.00938 0.09467 0.00729 0.09097 C 0.00521 0.08727 0.00382 0.08171 0.00313 0.07986 " pathEditMode="relative" rAng="0" ptsTypes="aaaaaaaaaaaaaa">
                                      <p:cBhvr>
                                        <p:cTn id="11" dur="1000" fill="hold"/>
                                        <p:tgtEl>
                                          <p:spTgt spid="297"/>
                                        </p:tgtEl>
                                        <p:attrNameLst>
                                          <p:attrName>ppt_x</p:attrName>
                                          <p:attrName>ppt_y</p:attrName>
                                        </p:attrNameLst>
                                      </p:cBhvr>
                                      <p:rCtr x="1500" y="5300"/>
                                    </p:animMotion>
                                  </p:childTnLst>
                                </p:cTn>
                              </p:par>
                            </p:childTnLst>
                          </p:cTn>
                        </p:par>
                      </p:childTnLst>
                    </p:cTn>
                  </p:par>
                  <p:par>
                    <p:cTn id="12" fill="hold">
                      <p:stCondLst>
                        <p:cond delay="indefinite"/>
                      </p:stCondLst>
                      <p:childTnLst>
                        <p:par>
                          <p:cTn id="13" fill="hold">
                            <p:stCondLst>
                              <p:cond delay="0"/>
                            </p:stCondLst>
                            <p:childTnLst>
                              <p:par>
                                <p:cTn id="14" presetID="0" presetClass="path" presetSubtype="0" accel="50000" decel="50000" fill="hold" grpId="2" nodeType="clickEffect">
                                  <p:stCondLst>
                                    <p:cond delay="0"/>
                                  </p:stCondLst>
                                  <p:childTnLst>
                                    <p:animMotion origin="layout" path="M 0.00313 0.07986 C -0.00139 0.07014 -0.0059 0.06042 -0.01042 0.05 C -0.01493 0.03958 -0.02066 0.02546 -0.02448 0.01736 C -0.0283 0.00926 -0.0309 0.00532 -0.03333 0.00139 " pathEditMode="relative" rAng="0" ptsTypes="aaaA">
                                      <p:cBhvr>
                                        <p:cTn id="15" dur="1000" fill="hold"/>
                                        <p:tgtEl>
                                          <p:spTgt spid="297"/>
                                        </p:tgtEl>
                                        <p:attrNameLst>
                                          <p:attrName>ppt_x</p:attrName>
                                          <p:attrName>ppt_y</p:attrName>
                                        </p:attrNameLst>
                                      </p:cBhvr>
                                      <p:rCtr x="-1800" y="-3900"/>
                                    </p:animMotion>
                                  </p:childTnLst>
                                </p:cTn>
                              </p:par>
                            </p:childTnLst>
                          </p:cTn>
                        </p:par>
                        <p:par>
                          <p:cTn id="16" fill="hold">
                            <p:stCondLst>
                              <p:cond delay="1000"/>
                            </p:stCondLst>
                            <p:childTnLst>
                              <p:par>
                                <p:cTn id="17" presetID="4" presetClass="entr" presetSubtype="16" fill="hold" nodeType="afterEffect">
                                  <p:stCondLst>
                                    <p:cond delay="0"/>
                                  </p:stCondLst>
                                  <p:childTnLst>
                                    <p:set>
                                      <p:cBhvr>
                                        <p:cTn id="18" dur="1" fill="hold">
                                          <p:stCondLst>
                                            <p:cond delay="0"/>
                                          </p:stCondLst>
                                        </p:cTn>
                                        <p:tgtEl>
                                          <p:spTgt spid="150"/>
                                        </p:tgtEl>
                                        <p:attrNameLst>
                                          <p:attrName>style.visibility</p:attrName>
                                        </p:attrNameLst>
                                      </p:cBhvr>
                                      <p:to>
                                        <p:strVal val="visible"/>
                                      </p:to>
                                    </p:set>
                                    <p:animEffect transition="in" filter="box(in)">
                                      <p:cBhvr>
                                        <p:cTn id="19" dur="500"/>
                                        <p:tgtEl>
                                          <p:spTgt spid="150"/>
                                        </p:tgtEl>
                                      </p:cBhvr>
                                    </p:animEffect>
                                  </p:childTnLst>
                                </p:cTn>
                              </p:par>
                            </p:childTnLst>
                          </p:cTn>
                        </p:par>
                        <p:par>
                          <p:cTn id="20" fill="hold">
                            <p:stCondLst>
                              <p:cond delay="1500"/>
                            </p:stCondLst>
                            <p:childTnLst>
                              <p:par>
                                <p:cTn id="21" presetID="4" presetClass="entr" presetSubtype="16" fill="hold" nodeType="afterEffect">
                                  <p:stCondLst>
                                    <p:cond delay="0"/>
                                  </p:stCondLst>
                                  <p:childTnLst>
                                    <p:set>
                                      <p:cBhvr>
                                        <p:cTn id="22" dur="1" fill="hold">
                                          <p:stCondLst>
                                            <p:cond delay="0"/>
                                          </p:stCondLst>
                                        </p:cTn>
                                        <p:tgtEl>
                                          <p:spTgt spid="294"/>
                                        </p:tgtEl>
                                        <p:attrNameLst>
                                          <p:attrName>style.visibility</p:attrName>
                                        </p:attrNameLst>
                                      </p:cBhvr>
                                      <p:to>
                                        <p:strVal val="visible"/>
                                      </p:to>
                                    </p:set>
                                    <p:animEffect transition="in" filter="box(in)">
                                      <p:cBhvr>
                                        <p:cTn id="23" dur="500"/>
                                        <p:tgtEl>
                                          <p:spTgt spid="294"/>
                                        </p:tgtEl>
                                      </p:cBhvr>
                                    </p:animEffect>
                                  </p:childTnLst>
                                </p:cTn>
                              </p:par>
                            </p:childTnLst>
                          </p:cTn>
                        </p:par>
                      </p:childTnLst>
                    </p:cTn>
                  </p:par>
                  <p:par>
                    <p:cTn id="24" fill="hold">
                      <p:stCondLst>
                        <p:cond delay="indefinite"/>
                      </p:stCondLst>
                      <p:childTnLst>
                        <p:par>
                          <p:cTn id="25" fill="hold">
                            <p:stCondLst>
                              <p:cond delay="0"/>
                            </p:stCondLst>
                            <p:childTnLst>
                              <p:par>
                                <p:cTn id="26" presetID="0" presetClass="path" presetSubtype="0" accel="50000" decel="50000" fill="hold" grpId="3" nodeType="clickEffect">
                                  <p:stCondLst>
                                    <p:cond delay="0"/>
                                  </p:stCondLst>
                                  <p:childTnLst>
                                    <p:animMotion origin="layout" path="M -0.03333 0.00139 C -0.0382 -0.01042 -0.04305 -0.02199 -0.05105 -0.03472 C -0.05902 -0.04745 -0.06962 -0.06227 -0.08177 -0.0757 C -0.09392 -0.08912 -0.10764 -0.10324 -0.12344 -0.11528 C -0.13924 -0.12732 -0.1606 -0.13982 -0.17605 -0.14722 C -0.1915 -0.15463 -0.20834 -0.15764 -0.21615 -0.15972 C -0.22396 -0.16181 -0.21632 -0.15972 -0.22292 -0.15972 C -0.22952 -0.15972 -0.23976 -0.15972 -0.25625 -0.15972 C -0.27275 -0.15972 -0.30938 -0.15972 -0.32188 -0.15972 C -0.33438 -0.15972 -0.32587 -0.16065 -0.33125 -0.15972 C -0.33664 -0.1588 -0.34688 -0.15602 -0.35469 -0.15347 C -0.3625 -0.15093 -0.36945 -0.14838 -0.37865 -0.14375 C -0.38785 -0.13912 -0.40018 -0.13264 -0.4099 -0.1257 C -0.41962 -0.11875 -0.42813 -0.11065 -0.4375 -0.10139 C -0.44688 -0.09213 -0.45643 -0.08218 -0.46615 -0.07014 C -0.47587 -0.0581 -0.48785 -0.0412 -0.49532 -0.02917 C -0.50278 -0.01713 -0.50886 -0.00324 -0.51146 0.00208 " pathEditMode="relative" rAng="0" ptsTypes="aaaaaaaaaaaaaaaaA">
                                      <p:cBhvr>
                                        <p:cTn id="27" dur="1000" fill="hold"/>
                                        <p:tgtEl>
                                          <p:spTgt spid="297"/>
                                        </p:tgtEl>
                                        <p:attrNameLst>
                                          <p:attrName>ppt_x</p:attrName>
                                          <p:attrName>ppt_y</p:attrName>
                                        </p:attrNameLst>
                                      </p:cBhvr>
                                      <p:rCtr x="-23900" y="-8100"/>
                                    </p:animMotion>
                                  </p:childTnLst>
                                </p:cTn>
                              </p:par>
                            </p:childTnLst>
                          </p:cTn>
                        </p:par>
                      </p:childTnLst>
                    </p:cTn>
                  </p:par>
                  <p:par>
                    <p:cTn id="28" fill="hold">
                      <p:stCondLst>
                        <p:cond delay="indefinite"/>
                      </p:stCondLst>
                      <p:childTnLst>
                        <p:par>
                          <p:cTn id="29" fill="hold">
                            <p:stCondLst>
                              <p:cond delay="0"/>
                            </p:stCondLst>
                            <p:childTnLst>
                              <p:par>
                                <p:cTn id="30" presetID="0" presetClass="path" presetSubtype="0" accel="50000" decel="50000" fill="hold" grpId="4" nodeType="clickEffect">
                                  <p:stCondLst>
                                    <p:cond delay="0"/>
                                  </p:stCondLst>
                                  <p:childTnLst>
                                    <p:animMotion origin="layout" path="M -0.51146 0.00208 C -0.51754 0.01388 -0.52344 0.02569 -0.52865 0.0375 C -0.53386 0.0493 -0.53958 0.06504 -0.54288 0.07291 C -0.54618 0.08078 -0.54757 0.0824 -0.54896 0.08425 " pathEditMode="relative" rAng="0" ptsTypes="aaaA">
                                      <p:cBhvr>
                                        <p:cTn id="31" dur="1000" fill="hold"/>
                                        <p:tgtEl>
                                          <p:spTgt spid="297"/>
                                        </p:tgtEl>
                                        <p:attrNameLst>
                                          <p:attrName>ppt_x</p:attrName>
                                          <p:attrName>ppt_y</p:attrName>
                                        </p:attrNameLst>
                                      </p:cBhvr>
                                      <p:rCtr x="-1900" y="4100"/>
                                    </p:animMotion>
                                  </p:childTnLst>
                                </p:cTn>
                              </p:par>
                            </p:childTnLst>
                          </p:cTn>
                        </p:par>
                        <p:par>
                          <p:cTn id="32" fill="hold">
                            <p:stCondLst>
                              <p:cond delay="1000"/>
                            </p:stCondLst>
                            <p:childTnLst>
                              <p:par>
                                <p:cTn id="33" presetID="4" presetClass="entr" presetSubtype="16" fill="hold" nodeType="afterEffect">
                                  <p:stCondLst>
                                    <p:cond delay="0"/>
                                  </p:stCondLst>
                                  <p:childTnLst>
                                    <p:set>
                                      <p:cBhvr>
                                        <p:cTn id="34" dur="1" fill="hold">
                                          <p:stCondLst>
                                            <p:cond delay="0"/>
                                          </p:stCondLst>
                                        </p:cTn>
                                        <p:tgtEl>
                                          <p:spTgt spid="424"/>
                                        </p:tgtEl>
                                        <p:attrNameLst>
                                          <p:attrName>style.visibility</p:attrName>
                                        </p:attrNameLst>
                                      </p:cBhvr>
                                      <p:to>
                                        <p:strVal val="visible"/>
                                      </p:to>
                                    </p:set>
                                    <p:animEffect transition="in" filter="box(in)">
                                      <p:cBhvr>
                                        <p:cTn id="35" dur="500"/>
                                        <p:tgtEl>
                                          <p:spTgt spid="424"/>
                                        </p:tgtEl>
                                      </p:cBhvr>
                                    </p:animEffect>
                                  </p:childTnLst>
                                </p:cTn>
                              </p:par>
                            </p:childTnLst>
                          </p:cTn>
                        </p:par>
                        <p:par>
                          <p:cTn id="36" fill="hold">
                            <p:stCondLst>
                              <p:cond delay="1500"/>
                            </p:stCondLst>
                            <p:childTnLst>
                              <p:par>
                                <p:cTn id="37" presetID="4" presetClass="entr" presetSubtype="16" fill="hold" nodeType="afterEffect">
                                  <p:stCondLst>
                                    <p:cond delay="0"/>
                                  </p:stCondLst>
                                  <p:childTnLst>
                                    <p:set>
                                      <p:cBhvr>
                                        <p:cTn id="38" dur="1" fill="hold">
                                          <p:stCondLst>
                                            <p:cond delay="0"/>
                                          </p:stCondLst>
                                        </p:cTn>
                                        <p:tgtEl>
                                          <p:spTgt spid="299"/>
                                        </p:tgtEl>
                                        <p:attrNameLst>
                                          <p:attrName>style.visibility</p:attrName>
                                        </p:attrNameLst>
                                      </p:cBhvr>
                                      <p:to>
                                        <p:strVal val="visible"/>
                                      </p:to>
                                    </p:set>
                                    <p:animEffect transition="in" filter="box(in)">
                                      <p:cBhvr>
                                        <p:cTn id="39" dur="500"/>
                                        <p:tgtEl>
                                          <p:spTgt spid="299"/>
                                        </p:tgtEl>
                                      </p:cBhvr>
                                    </p:animEffect>
                                  </p:childTnLst>
                                </p:cTn>
                              </p:par>
                            </p:childTnLst>
                          </p:cTn>
                        </p:par>
                      </p:childTnLst>
                    </p:cTn>
                  </p:par>
                  <p:par>
                    <p:cTn id="40" fill="hold">
                      <p:stCondLst>
                        <p:cond delay="indefinite"/>
                      </p:stCondLst>
                      <p:childTnLst>
                        <p:par>
                          <p:cTn id="41" fill="hold">
                            <p:stCondLst>
                              <p:cond delay="0"/>
                            </p:stCondLst>
                            <p:childTnLst>
                              <p:par>
                                <p:cTn id="42" presetID="0" presetClass="path" presetSubtype="0" accel="50000" decel="50000" fill="hold" grpId="5" nodeType="clickEffect">
                                  <p:stCondLst>
                                    <p:cond delay="0"/>
                                  </p:stCondLst>
                                  <p:childTnLst>
                                    <p:animMotion origin="layout" path="M -0.54896 0.08426 C -0.55382 0.09884 -0.55868 0.11342 -0.5625 0.13148 C -0.56632 0.14953 -0.57014 0.16828 -0.57188 0.19259 C -0.57361 0.2169 -0.57483 0.24977 -0.57292 0.27731 C -0.57101 0.30486 -0.56493 0.33703 -0.56042 0.35787 C -0.55591 0.3787 -0.55556 0.37801 -0.54584 0.40231 C -0.53611 0.42662 -0.51111 0.48217 -0.50209 0.5037 C -0.49306 0.52523 -0.50052 0.51944 -0.49167 0.53148 C -0.48282 0.54352 -0.46389 0.56296 -0.44896 0.57592 C -0.43403 0.58889 -0.42396 0.59861 -0.40209 0.60926 C -0.38021 0.6199 -0.35348 0.63565 -0.31771 0.63981 C -0.28195 0.64398 -0.22292 0.64259 -0.1875 0.63426 C -0.15209 0.62592 -0.12813 0.60903 -0.10521 0.58981 C -0.0823 0.5706 -0.06684 0.54768 -0.05 0.51898 C -0.03316 0.49028 -0.01598 0.44421 -0.00417 0.41759 C 0.00764 0.39097 0.01493 0.37754 0.02083 0.35926 C 0.02673 0.34097 0.02847 0.32754 0.03125 0.30787 C 0.03402 0.28819 0.03819 0.2669 0.0375 0.2412 C 0.0368 0.21551 0.0309 0.17639 0.02708 0.1537 C 0.02326 0.13102 0.01823 0.1162 0.01458 0.10509 C 0.01093 0.09398 0.00798 0.09051 0.0052 0.08703 " pathEditMode="relative" rAng="0" ptsTypes="aaaaaaaaaaaaaaaaaaaaA">
                                      <p:cBhvr>
                                        <p:cTn id="43" dur="1000" fill="hold"/>
                                        <p:tgtEl>
                                          <p:spTgt spid="297"/>
                                        </p:tgtEl>
                                        <p:attrNameLst>
                                          <p:attrName>ppt_x</p:attrName>
                                          <p:attrName>ppt_y</p:attrName>
                                        </p:attrNameLst>
                                      </p:cBhvr>
                                      <p:rCtr x="28100" y="28000"/>
                                    </p:animMotion>
                                  </p:childTnLst>
                                </p:cTn>
                              </p:par>
                            </p:childTnLst>
                          </p:cTn>
                        </p:par>
                      </p:childTnLst>
                    </p:cTn>
                  </p:par>
                  <p:par>
                    <p:cTn id="44" fill="hold">
                      <p:stCondLst>
                        <p:cond delay="indefinite"/>
                      </p:stCondLst>
                      <p:childTnLst>
                        <p:par>
                          <p:cTn id="45" fill="hold">
                            <p:stCondLst>
                              <p:cond delay="0"/>
                            </p:stCondLst>
                            <p:childTnLst>
                              <p:par>
                                <p:cTn id="46" presetID="4" presetClass="exit" presetSubtype="16" fill="hold" grpId="6" nodeType="clickEffect">
                                  <p:stCondLst>
                                    <p:cond delay="0"/>
                                  </p:stCondLst>
                                  <p:childTnLst>
                                    <p:animEffect transition="out" filter="box(in)">
                                      <p:cBhvr>
                                        <p:cTn id="47" dur="500"/>
                                        <p:tgtEl>
                                          <p:spTgt spid="297"/>
                                        </p:tgtEl>
                                      </p:cBhvr>
                                    </p:animEffect>
                                    <p:set>
                                      <p:cBhvr>
                                        <p:cTn id="48" dur="1" fill="hold">
                                          <p:stCondLst>
                                            <p:cond delay="499"/>
                                          </p:stCondLst>
                                        </p:cTn>
                                        <p:tgtEl>
                                          <p:spTgt spid="297"/>
                                        </p:tgtEl>
                                        <p:attrNameLst>
                                          <p:attrName>style.visibility</p:attrName>
                                        </p:attrNameLst>
                                      </p:cBhvr>
                                      <p:to>
                                        <p:strVal val="hidden"/>
                                      </p:to>
                                    </p:set>
                                  </p:childTnLst>
                                </p:cTn>
                              </p:par>
                            </p:childTnLst>
                          </p:cTn>
                        </p:par>
                        <p:par>
                          <p:cTn id="49" fill="hold">
                            <p:stCondLst>
                              <p:cond delay="500"/>
                            </p:stCondLst>
                            <p:childTnLst>
                              <p:par>
                                <p:cTn id="50" presetID="4" presetClass="entr" presetSubtype="16" fill="hold" grpId="0" nodeType="afterEffect">
                                  <p:stCondLst>
                                    <p:cond delay="0"/>
                                  </p:stCondLst>
                                  <p:childTnLst>
                                    <p:set>
                                      <p:cBhvr>
                                        <p:cTn id="51" dur="1" fill="hold">
                                          <p:stCondLst>
                                            <p:cond delay="0"/>
                                          </p:stCondLst>
                                        </p:cTn>
                                        <p:tgtEl>
                                          <p:spTgt spid="426"/>
                                        </p:tgtEl>
                                        <p:attrNameLst>
                                          <p:attrName>style.visibility</p:attrName>
                                        </p:attrNameLst>
                                      </p:cBhvr>
                                      <p:to>
                                        <p:strVal val="visible"/>
                                      </p:to>
                                    </p:set>
                                    <p:animEffect transition="in" filter="box(in)">
                                      <p:cBhvr>
                                        <p:cTn id="52" dur="500"/>
                                        <p:tgtEl>
                                          <p:spTgt spid="426"/>
                                        </p:tgtEl>
                                      </p:cBhvr>
                                    </p:animEffect>
                                  </p:childTnLst>
                                </p:cTn>
                              </p:par>
                            </p:childTnLst>
                          </p:cTn>
                        </p:par>
                        <p:par>
                          <p:cTn id="53" fill="hold">
                            <p:stCondLst>
                              <p:cond delay="1000"/>
                            </p:stCondLst>
                            <p:childTnLst>
                              <p:par>
                                <p:cTn id="54" presetID="4" presetClass="exit" presetSubtype="16" fill="hold" nodeType="afterEffect">
                                  <p:stCondLst>
                                    <p:cond delay="0"/>
                                  </p:stCondLst>
                                  <p:childTnLst>
                                    <p:animEffect transition="out" filter="box(in)">
                                      <p:cBhvr>
                                        <p:cTn id="55" dur="500"/>
                                        <p:tgtEl>
                                          <p:spTgt spid="299"/>
                                        </p:tgtEl>
                                      </p:cBhvr>
                                    </p:animEffect>
                                    <p:set>
                                      <p:cBhvr>
                                        <p:cTn id="56" dur="1" fill="hold">
                                          <p:stCondLst>
                                            <p:cond delay="499"/>
                                          </p:stCondLst>
                                        </p:cTn>
                                        <p:tgtEl>
                                          <p:spTgt spid="299"/>
                                        </p:tgtEl>
                                        <p:attrNameLst>
                                          <p:attrName>style.visibility</p:attrName>
                                        </p:attrNameLst>
                                      </p:cBhvr>
                                      <p:to>
                                        <p:strVal val="hidden"/>
                                      </p:to>
                                    </p:set>
                                  </p:childTnLst>
                                </p:cTn>
                              </p:par>
                            </p:childTnLst>
                          </p:cTn>
                        </p:par>
                        <p:par>
                          <p:cTn id="57" fill="hold">
                            <p:stCondLst>
                              <p:cond delay="1500"/>
                            </p:stCondLst>
                            <p:childTnLst>
                              <p:par>
                                <p:cTn id="58" presetID="4" presetClass="entr" presetSubtype="16" fill="hold" nodeType="afterEffect">
                                  <p:stCondLst>
                                    <p:cond delay="0"/>
                                  </p:stCondLst>
                                  <p:childTnLst>
                                    <p:set>
                                      <p:cBhvr>
                                        <p:cTn id="59" dur="1" fill="hold">
                                          <p:stCondLst>
                                            <p:cond delay="0"/>
                                          </p:stCondLst>
                                        </p:cTn>
                                        <p:tgtEl>
                                          <p:spTgt spid="427"/>
                                        </p:tgtEl>
                                        <p:attrNameLst>
                                          <p:attrName>style.visibility</p:attrName>
                                        </p:attrNameLst>
                                      </p:cBhvr>
                                      <p:to>
                                        <p:strVal val="visible"/>
                                      </p:to>
                                    </p:set>
                                    <p:animEffect transition="in" filter="box(in)">
                                      <p:cBhvr>
                                        <p:cTn id="60" dur="500"/>
                                        <p:tgtEl>
                                          <p:spTgt spid="427"/>
                                        </p:tgtEl>
                                      </p:cBhvr>
                                    </p:animEffect>
                                  </p:childTnLst>
                                </p:cTn>
                              </p:par>
                            </p:childTnLst>
                          </p:cTn>
                        </p:par>
                      </p:childTnLst>
                    </p:cTn>
                  </p:par>
                  <p:par>
                    <p:cTn id="61" fill="hold">
                      <p:stCondLst>
                        <p:cond delay="indefinite"/>
                      </p:stCondLst>
                      <p:childTnLst>
                        <p:par>
                          <p:cTn id="62" fill="hold">
                            <p:stCondLst>
                              <p:cond delay="0"/>
                            </p:stCondLst>
                            <p:childTnLst>
                              <p:par>
                                <p:cTn id="63" presetID="0" presetClass="path" presetSubtype="0" accel="50000" decel="50000" fill="hold" grpId="1" nodeType="clickEffect">
                                  <p:stCondLst>
                                    <p:cond delay="0"/>
                                  </p:stCondLst>
                                  <p:childTnLst>
                                    <p:animMotion origin="layout" path="M 0 0 C -0.00434 0.01389 -0.00868 0.02778 -0.0125 0.04445 C -0.01632 0.06111 -0.02066 0.07986 -0.02291 0.1 C -0.02517 0.12014 -0.02639 0.14491 -0.02604 0.16528 C -0.02569 0.18565 -0.02326 0.20556 -0.02083 0.22222 C -0.0184 0.23889 -0.0151 0.25486 -0.01146 0.26528 C -0.00781 0.2757 -0.00451 0.27454 0.00104 0.28472 C 0.0066 0.29491 0.01615 0.31505 0.02188 0.32639 C 0.02761 0.33773 0.03143 0.34514 0.03542 0.35278 " pathEditMode="relative" ptsTypes="aaaaaaaaA">
                                      <p:cBhvr>
                                        <p:cTn id="64" dur="2000" fill="hold"/>
                                        <p:tgtEl>
                                          <p:spTgt spid="426"/>
                                        </p:tgtEl>
                                        <p:attrNameLst>
                                          <p:attrName>ppt_x</p:attrName>
                                          <p:attrName>ppt_y</p:attrName>
                                        </p:attrNameLst>
                                      </p:cBhvr>
                                    </p:animMotion>
                                  </p:childTnLst>
                                </p:cTn>
                              </p:par>
                            </p:childTnLst>
                          </p:cTn>
                        </p:par>
                      </p:childTnLst>
                    </p:cTn>
                  </p:par>
                  <p:par>
                    <p:cTn id="65" fill="hold">
                      <p:stCondLst>
                        <p:cond delay="indefinite"/>
                      </p:stCondLst>
                      <p:childTnLst>
                        <p:par>
                          <p:cTn id="66" fill="hold">
                            <p:stCondLst>
                              <p:cond delay="0"/>
                            </p:stCondLst>
                            <p:childTnLst>
                              <p:par>
                                <p:cTn id="67" presetID="0" presetClass="path" presetSubtype="0" accel="50000" decel="50000" fill="hold" grpId="3" nodeType="clickEffect">
                                  <p:stCondLst>
                                    <p:cond delay="0"/>
                                  </p:stCondLst>
                                  <p:childTnLst>
                                    <p:animMotion origin="layout" path="M 0.03541 0.35278 C 0.03993 0.36181 0.04444 0.37107 0.04791 0.37917 C 0.05139 0.38727 0.05382 0.39422 0.05625 0.40139 C 0.05868 0.40857 0.06041 0.41528 0.0625 0.42223 C 0.06458 0.42917 0.06736 0.43612 0.06875 0.44306 C 0.07014 0.45 0.06771 0.45695 0.07083 0.46389 C 0.07396 0.47084 0.07968 0.47686 0.0875 0.48473 C 0.09531 0.4926 0.10503 0.50186 0.11771 0.51112 C 0.13038 0.52037 0.15225 0.53426 0.16354 0.54028 C 0.17482 0.5463 0.17882 0.54537 0.18541 0.54723 C 0.19201 0.54908 0.19896 0.55116 0.20312 0.55139 C 0.20729 0.55162 0.20555 0.55 0.21041 0.54862 C 0.21527 0.54723 0.22396 0.54445 0.23229 0.54306 C 0.24062 0.54167 0.25295 0.54121 0.26041 0.54028 C 0.26788 0.53936 0.27326 0.53797 0.27708 0.5375 C 0.2809 0.53704 0.28211 0.53727 0.28333 0.5375 " pathEditMode="relative" rAng="0" ptsTypes="aaaaaaaaaaaaaaaA">
                                      <p:cBhvr>
                                        <p:cTn id="68" dur="2000" fill="hold"/>
                                        <p:tgtEl>
                                          <p:spTgt spid="426"/>
                                        </p:tgtEl>
                                        <p:attrNameLst>
                                          <p:attrName>ppt_x</p:attrName>
                                          <p:attrName>ppt_y</p:attrName>
                                        </p:attrNameLst>
                                      </p:cBhvr>
                                      <p:rCtr x="12400" y="9900"/>
                                    </p:animMotion>
                                  </p:childTnLst>
                                </p:cTn>
                              </p:par>
                            </p:childTnLst>
                          </p:cTn>
                        </p:par>
                      </p:childTnLst>
                    </p:cTn>
                  </p:par>
                  <p:par>
                    <p:cTn id="69" fill="hold">
                      <p:stCondLst>
                        <p:cond delay="indefinite"/>
                      </p:stCondLst>
                      <p:childTnLst>
                        <p:par>
                          <p:cTn id="70" fill="hold">
                            <p:stCondLst>
                              <p:cond delay="0"/>
                            </p:stCondLst>
                            <p:childTnLst>
                              <p:par>
                                <p:cTn id="71" presetID="0" presetClass="path" presetSubtype="0" accel="50000" decel="50000" fill="hold" grpId="2" nodeType="clickEffect">
                                  <p:stCondLst>
                                    <p:cond delay="0"/>
                                  </p:stCondLst>
                                  <p:childTnLst>
                                    <p:animMotion origin="layout" path="M 0.27813 0.53403 C 0.28525 0.53426 0.29254 0.53472 0.29896 0.53542 C 0.30539 0.53611 0.3099 0.53681 0.31667 0.53819 C 0.32344 0.53958 0.33212 0.5419 0.33959 0.54375 C 0.34705 0.5456 0.35608 0.54861 0.36146 0.54931 C 0.36684 0.55 0.36389 0.55093 0.37188 0.54792 C 0.37986 0.54491 0.39532 0.54051 0.40938 0.53125 C 0.42344 0.52199 0.44115 0.50949 0.45625 0.49236 C 0.47136 0.47523 0.48681 0.45185 0.5 0.42847 C 0.5132 0.40509 0.52414 0.37708 0.53542 0.35208 C 0.5467 0.32708 0.56146 0.29444 0.56771 0.27847 C 0.57396 0.2625 0.57032 0.275 0.57292 0.25625 C 0.57552 0.2375 0.58264 0.19421 0.58334 0.16597 C 0.58403 0.13773 0.58021 0.10833 0.57709 0.08681 C 0.57396 0.06528 0.56858 0.05093 0.56459 0.03681 C 0.56059 0.02269 0.55677 0.01227 0.55313 0.00208 " pathEditMode="relative" ptsTypes="aaaaaaaaaaaaaaaA">
                                      <p:cBhvr>
                                        <p:cTn id="72" dur="2000" fill="hold"/>
                                        <p:tgtEl>
                                          <p:spTgt spid="426"/>
                                        </p:tgtEl>
                                        <p:attrNameLst>
                                          <p:attrName>ppt_x</p:attrName>
                                          <p:attrName>ppt_y</p:attrName>
                                        </p:attrNameLst>
                                      </p:cBhvr>
                                    </p:animMotion>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434"/>
                                        </p:tgtEl>
                                        <p:attrNameLst>
                                          <p:attrName>style.visibility</p:attrName>
                                        </p:attrNameLst>
                                      </p:cBhvr>
                                      <p:to>
                                        <p:strVal val="visible"/>
                                      </p:to>
                                    </p:set>
                                    <p:animEffect transition="in" filter="box(in)">
                                      <p:cBhvr>
                                        <p:cTn id="77" dur="500"/>
                                        <p:tgtEl>
                                          <p:spTgt spid="434"/>
                                        </p:tgtEl>
                                      </p:cBhvr>
                                    </p:animEffect>
                                  </p:childTnLst>
                                </p:cTn>
                              </p:par>
                            </p:childTnLst>
                          </p:cTn>
                        </p:par>
                      </p:childTnLst>
                    </p:cTn>
                  </p:par>
                  <p:par>
                    <p:cTn id="78" fill="hold">
                      <p:stCondLst>
                        <p:cond delay="indefinite"/>
                      </p:stCondLst>
                      <p:childTnLst>
                        <p:par>
                          <p:cTn id="79" fill="hold">
                            <p:stCondLst>
                              <p:cond delay="0"/>
                            </p:stCondLst>
                            <p:childTnLst>
                              <p:par>
                                <p:cTn id="80" presetID="0" presetClass="path" presetSubtype="0" accel="50000" decel="50000" fill="hold" grpId="4" nodeType="clickEffect">
                                  <p:stCondLst>
                                    <p:cond delay="0"/>
                                  </p:stCondLst>
                                  <p:childTnLst>
                                    <p:animMotion origin="layout" path="M 0 3.33333E-6 C -0.00069 0.0037 -0.00139 0.00717 -0.00208 0.01018 C -0.00278 0.01342 -0.00312 0.01666 -0.00469 0.01852 C -0.00625 0.02037 -0.00972 0.02152 -0.01198 0.02152 C -0.01424 0.02152 -0.01753 0.02083 -0.01875 0.01805 C -0.01997 0.01481 -0.02101 0.01134 -0.01927 0.00532 C -0.01753 -0.00023 -0.01319 -0.00579 -0.00833 -0.01667 C -0.00347 -0.02778 0.00434 -0.04769 0.0099 -0.06111 C 0.01545 -0.07454 0.01806 -0.08311 0.02552 -0.09723 C 0.03299 -0.11135 0.04167 -0.12824 0.05521 -0.14584 C 0.06875 -0.16343 0.09167 -0.18866 0.10625 -0.20209 C 0.12083 -0.21551 0.12882 -0.21945 0.14271 -0.22709 C 0.1566 -0.23473 0.17847 -0.24306 0.18958 -0.24792 C 0.20069 -0.25278 0.1967 -0.2551 0.2099 -0.25625 C 0.22309 -0.25741 0.25122 -0.25533 0.26875 -0.25556 C 0.28628 -0.25579 0.29792 -0.25996 0.31545 -0.25834 C 0.33333 -0.25672 0.35521 -0.25324 0.37465 -0.24584 C 0.39444 -0.23843 0.41927 -0.22315 0.4342 -0.21389 C 0.44896 -0.20463 0.45417 -0.19815 0.46337 -0.19028 C 0.4724 -0.18241 0.48073 -0.17593 0.48837 -0.16667 C 0.49601 -0.15741 0.5033 -0.14468 0.50938 -0.13473 C 0.51545 -0.12477 0.52101 -0.11436 0.525 -0.10695 C 0.52899 -0.09954 0.52951 -0.09815 0.53333 -0.09028 C 0.53715 -0.08241 0.54392 -0.06875 0.54792 -0.05973 C 0.55191 -0.0507 0.55451 -0.04306 0.55729 -0.03611 C 0.56007 -0.02917 0.56163 -0.0213 0.56458 -0.01806 C 0.56753 -0.01482 0.57222 -0.01875 0.575 -0.01667 C 0.57778 -0.01459 0.57847 -0.01042 0.58125 -0.00556 C 0.58403 -0.0007 0.58958 0.00879 0.59167 0.0125 " pathEditMode="relative" rAng="0" ptsTypes="aaaaaaaaaaaaaaaaaaaaaaaaaaaaa">
                                      <p:cBhvr>
                                        <p:cTn id="81" dur="3000" fill="hold"/>
                                        <p:tgtEl>
                                          <p:spTgt spid="426"/>
                                        </p:tgtEl>
                                        <p:attrNameLst>
                                          <p:attrName>ppt_x</p:attrName>
                                          <p:attrName>ppt_y</p:attrName>
                                        </p:attrNameLst>
                                      </p:cBhvr>
                                      <p:rCtr x="28500" y="-119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 grpId="0" animBg="1"/>
      <p:bldP spid="297" grpId="1" animBg="1"/>
      <p:bldP spid="297" grpId="2" animBg="1"/>
      <p:bldP spid="297" grpId="3" animBg="1"/>
      <p:bldP spid="297" grpId="4" animBg="1"/>
      <p:bldP spid="297" grpId="5" animBg="1"/>
      <p:bldP spid="297" grpId="6" animBg="1"/>
      <p:bldP spid="426" grpId="0" animBg="1"/>
      <p:bldP spid="426" grpId="1" animBg="1"/>
      <p:bldP spid="426" grpId="2" animBg="1"/>
      <p:bldP spid="426" grpId="3" animBg="1"/>
      <p:bldP spid="426" grpId="4" animBg="1"/>
      <p:bldP spid="43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Gatling Gun</a:t>
            </a:r>
            <a:endParaRPr lang="en-US" dirty="0"/>
          </a:p>
        </p:txBody>
      </p:sp>
      <p:sp>
        <p:nvSpPr>
          <p:cNvPr id="7" name="Footer Placeholder 6"/>
          <p:cNvSpPr>
            <a:spLocks noGrp="1"/>
          </p:cNvSpPr>
          <p:nvPr>
            <p:ph type="ftr" sz="quarter" idx="11"/>
          </p:nvPr>
        </p:nvSpPr>
        <p:spPr>
          <a:prstGeom prst="rect">
            <a:avLst/>
          </a:prstGeom>
        </p:spPr>
        <p:txBody>
          <a:bodyPr/>
          <a:lstStyle/>
          <a:p>
            <a:pPr algn="l"/>
            <a:r>
              <a:rPr lang="en-US" smtClean="0"/>
              <a:t>DIS-2013, Marseille</a:t>
            </a:r>
            <a:endParaRPr lang="en-US" dirty="0"/>
          </a:p>
        </p:txBody>
      </p:sp>
      <p:sp>
        <p:nvSpPr>
          <p:cNvPr id="3" name="Slide Number Placeholder 2"/>
          <p:cNvSpPr>
            <a:spLocks noGrp="1"/>
          </p:cNvSpPr>
          <p:nvPr>
            <p:ph type="sldNum" sz="quarter" idx="12"/>
          </p:nvPr>
        </p:nvSpPr>
        <p:spPr/>
        <p:txBody>
          <a:bodyPr/>
          <a:lstStyle/>
          <a:p>
            <a:fld id="{E7C2DFF1-6A7E-5841-980E-96BA788216E4}" type="slidenum">
              <a:rPr lang="en-US" smtClean="0"/>
              <a:pPr/>
              <a:t>50</a:t>
            </a:fld>
            <a:endParaRPr lang="en-US"/>
          </a:p>
        </p:txBody>
      </p:sp>
      <p:sp>
        <p:nvSpPr>
          <p:cNvPr id="4" name="Content Placeholder 2"/>
          <p:cNvSpPr txBox="1">
            <a:spLocks/>
          </p:cNvSpPr>
          <p:nvPr/>
        </p:nvSpPr>
        <p:spPr>
          <a:xfrm>
            <a:off x="169333" y="935572"/>
            <a:ext cx="8801100" cy="690028"/>
          </a:xfrm>
          <a:prstGeom prst="rect">
            <a:avLst/>
          </a:prstGeom>
        </p:spPr>
        <p:txBody>
          <a:bodyPr/>
          <a:lstStyle>
            <a:lvl1pPr marL="342900" indent="-342900" algn="l" rtl="0" eaLnBrk="0" fontAlgn="base" hangingPunct="0">
              <a:spcBef>
                <a:spcPct val="20000"/>
              </a:spcBef>
              <a:spcAft>
                <a:spcPct val="0"/>
              </a:spcAft>
              <a:buClr>
                <a:srgbClr val="0000FF"/>
              </a:buClr>
              <a:buSzPct val="100000"/>
              <a:buFont typeface="Wingdings" charset="2"/>
              <a:buChar char="q"/>
              <a:defRPr sz="2200" b="1" i="0">
                <a:solidFill>
                  <a:schemeClr val="tx1"/>
                </a:solidFill>
                <a:latin typeface="Comic Sans MS Bold"/>
                <a:ea typeface="+mn-ea"/>
                <a:cs typeface="Comic Sans MS Bold"/>
              </a:defRPr>
            </a:lvl1pPr>
            <a:lvl2pPr marL="742950" indent="-285750" algn="l" rtl="0" eaLnBrk="0" fontAlgn="base" hangingPunct="0">
              <a:spcBef>
                <a:spcPct val="20000"/>
              </a:spcBef>
              <a:spcAft>
                <a:spcPct val="0"/>
              </a:spcAft>
              <a:buClr>
                <a:srgbClr val="0000FF"/>
              </a:buClr>
              <a:buSzPct val="100000"/>
              <a:buFont typeface="Wingdings" charset="2"/>
              <a:buChar char="Ø"/>
              <a:defRPr sz="2000" b="1" i="0">
                <a:solidFill>
                  <a:schemeClr val="tx1"/>
                </a:solidFill>
                <a:latin typeface="Comic Sans MS Bold"/>
                <a:ea typeface="+mn-ea"/>
                <a:cs typeface="Comic Sans MS Bold"/>
              </a:defRPr>
            </a:lvl2pPr>
            <a:lvl3pPr marL="1085850" indent="-228600" algn="l" rtl="0" eaLnBrk="0" fontAlgn="base" hangingPunct="0">
              <a:lnSpc>
                <a:spcPct val="80000"/>
              </a:lnSpc>
              <a:spcBef>
                <a:spcPct val="20000"/>
              </a:spcBef>
              <a:spcAft>
                <a:spcPct val="0"/>
              </a:spcAft>
              <a:buClr>
                <a:srgbClr val="0000FF"/>
              </a:buClr>
              <a:buSzPct val="110000"/>
              <a:buFont typeface="Courier New"/>
              <a:buChar char="o"/>
              <a:defRPr b="1" i="0">
                <a:solidFill>
                  <a:schemeClr val="tx1"/>
                </a:solidFill>
                <a:latin typeface="Comic Sans MS Bold"/>
                <a:ea typeface="+mn-ea"/>
                <a:cs typeface="Comic Sans MS Bold"/>
              </a:defRPr>
            </a:lvl3pPr>
            <a:lvl4pPr marL="1428750" indent="-228600" algn="l" rtl="0" eaLnBrk="0" fontAlgn="base" hangingPunct="0">
              <a:lnSpc>
                <a:spcPct val="80000"/>
              </a:lnSpc>
              <a:spcBef>
                <a:spcPct val="20000"/>
              </a:spcBef>
              <a:spcAft>
                <a:spcPct val="0"/>
              </a:spcAft>
              <a:buClr>
                <a:srgbClr val="0000FF"/>
              </a:buClr>
              <a:buSzPct val="100000"/>
              <a:buFont typeface="Wingdings" charset="2"/>
              <a:buChar char="ü"/>
              <a:defRPr sz="1600" b="1" i="0">
                <a:solidFill>
                  <a:schemeClr val="tx1"/>
                </a:solidFill>
                <a:latin typeface="Comic Sans MS Bold"/>
                <a:ea typeface="+mn-ea"/>
                <a:cs typeface="Comic Sans MS Bold"/>
              </a:defRPr>
            </a:lvl4pPr>
            <a:lvl5pPr marL="1771650" indent="-228600" algn="l" rtl="0" eaLnBrk="0" fontAlgn="base" hangingPunct="0">
              <a:lnSpc>
                <a:spcPct val="80000"/>
              </a:lnSpc>
              <a:spcBef>
                <a:spcPct val="20000"/>
              </a:spcBef>
              <a:spcAft>
                <a:spcPct val="0"/>
              </a:spcAft>
              <a:buClr>
                <a:srgbClr val="0000FF"/>
              </a:buClr>
              <a:buSzPct val="100000"/>
              <a:buChar char="-"/>
              <a:defRPr sz="1400" b="1" i="0">
                <a:solidFill>
                  <a:schemeClr val="tx1"/>
                </a:solidFill>
                <a:latin typeface="Comic Sans MS Bold"/>
                <a:ea typeface="+mn-ea"/>
                <a:cs typeface="Comic Sans MS Bold"/>
              </a:defRPr>
            </a:lvl5pPr>
            <a:lvl6pPr marL="22288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6pPr>
            <a:lvl7pPr marL="26860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7pPr>
            <a:lvl8pPr marL="31432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8pPr>
            <a:lvl9pPr marL="36004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9pPr>
          </a:lstStyle>
          <a:p>
            <a:pPr lvl="1" eaLnBrk="1" hangingPunct="1">
              <a:spcAft>
                <a:spcPts val="600"/>
              </a:spcAft>
            </a:pPr>
            <a:r>
              <a:rPr lang="en-US" sz="1800" dirty="0" smtClean="0">
                <a:latin typeface="Comic Sans MS" charset="0"/>
              </a:rPr>
              <a:t>How to generate 50 mA of polarized electron beam</a:t>
            </a:r>
            <a:r>
              <a:rPr lang="en-US" sz="1800" dirty="0" smtClean="0">
                <a:latin typeface="Comic Sans MS"/>
                <a:cs typeface="Comic Sans MS"/>
              </a:rPr>
              <a:t>? Polarized cathodes are notorious for dying fast even at mA beam currents</a:t>
            </a:r>
            <a:endParaRPr lang="en-US" sz="1800" dirty="0">
              <a:latin typeface="Comic Sans MS"/>
              <a:cs typeface="Comic Sans MS"/>
            </a:endParaRPr>
          </a:p>
        </p:txBody>
      </p:sp>
      <p:sp>
        <p:nvSpPr>
          <p:cNvPr id="5" name="Content Placeholder 2"/>
          <p:cNvSpPr txBox="1">
            <a:spLocks/>
          </p:cNvSpPr>
          <p:nvPr/>
        </p:nvSpPr>
        <p:spPr>
          <a:xfrm>
            <a:off x="117475" y="1656292"/>
            <a:ext cx="8801100" cy="718608"/>
          </a:xfrm>
          <a:prstGeom prst="rect">
            <a:avLst/>
          </a:prstGeom>
        </p:spPr>
        <p:txBody>
          <a:bodyPr/>
          <a:lstStyle>
            <a:lvl1pPr marL="342900" indent="-342900" algn="l" rtl="0" eaLnBrk="0" fontAlgn="base" hangingPunct="0">
              <a:spcBef>
                <a:spcPct val="20000"/>
              </a:spcBef>
              <a:spcAft>
                <a:spcPct val="0"/>
              </a:spcAft>
              <a:buClr>
                <a:srgbClr val="0000FF"/>
              </a:buClr>
              <a:buSzPct val="100000"/>
              <a:buFont typeface="Wingdings" charset="2"/>
              <a:buChar char="q"/>
              <a:defRPr sz="2200" b="1" i="0">
                <a:solidFill>
                  <a:schemeClr val="tx1"/>
                </a:solidFill>
                <a:latin typeface="Comic Sans MS Bold"/>
                <a:ea typeface="+mn-ea"/>
                <a:cs typeface="Comic Sans MS Bold"/>
              </a:defRPr>
            </a:lvl1pPr>
            <a:lvl2pPr marL="742950" indent="-285750" algn="l" rtl="0" eaLnBrk="0" fontAlgn="base" hangingPunct="0">
              <a:spcBef>
                <a:spcPct val="20000"/>
              </a:spcBef>
              <a:spcAft>
                <a:spcPct val="0"/>
              </a:spcAft>
              <a:buClr>
                <a:srgbClr val="0000FF"/>
              </a:buClr>
              <a:buSzPct val="100000"/>
              <a:buFont typeface="Wingdings" charset="2"/>
              <a:buChar char="Ø"/>
              <a:defRPr sz="2000" b="1" i="0">
                <a:solidFill>
                  <a:schemeClr val="tx1"/>
                </a:solidFill>
                <a:latin typeface="Comic Sans MS Bold"/>
                <a:ea typeface="+mn-ea"/>
                <a:cs typeface="Comic Sans MS Bold"/>
              </a:defRPr>
            </a:lvl2pPr>
            <a:lvl3pPr marL="1085850" indent="-228600" algn="l" rtl="0" eaLnBrk="0" fontAlgn="base" hangingPunct="0">
              <a:lnSpc>
                <a:spcPct val="80000"/>
              </a:lnSpc>
              <a:spcBef>
                <a:spcPct val="20000"/>
              </a:spcBef>
              <a:spcAft>
                <a:spcPct val="0"/>
              </a:spcAft>
              <a:buClr>
                <a:srgbClr val="0000FF"/>
              </a:buClr>
              <a:buSzPct val="110000"/>
              <a:buFont typeface="Courier New"/>
              <a:buChar char="o"/>
              <a:defRPr b="1" i="0">
                <a:solidFill>
                  <a:schemeClr val="tx1"/>
                </a:solidFill>
                <a:latin typeface="Comic Sans MS Bold"/>
                <a:ea typeface="+mn-ea"/>
                <a:cs typeface="Comic Sans MS Bold"/>
              </a:defRPr>
            </a:lvl3pPr>
            <a:lvl4pPr marL="1428750" indent="-228600" algn="l" rtl="0" eaLnBrk="0" fontAlgn="base" hangingPunct="0">
              <a:lnSpc>
                <a:spcPct val="80000"/>
              </a:lnSpc>
              <a:spcBef>
                <a:spcPct val="20000"/>
              </a:spcBef>
              <a:spcAft>
                <a:spcPct val="0"/>
              </a:spcAft>
              <a:buClr>
                <a:srgbClr val="0000FF"/>
              </a:buClr>
              <a:buSzPct val="100000"/>
              <a:buFont typeface="Wingdings" charset="2"/>
              <a:buChar char="ü"/>
              <a:defRPr sz="1600" b="1" i="0">
                <a:solidFill>
                  <a:schemeClr val="tx1"/>
                </a:solidFill>
                <a:latin typeface="Comic Sans MS Bold"/>
                <a:ea typeface="+mn-ea"/>
                <a:cs typeface="Comic Sans MS Bold"/>
              </a:defRPr>
            </a:lvl4pPr>
            <a:lvl5pPr marL="1771650" indent="-228600" algn="l" rtl="0" eaLnBrk="0" fontAlgn="base" hangingPunct="0">
              <a:lnSpc>
                <a:spcPct val="80000"/>
              </a:lnSpc>
              <a:spcBef>
                <a:spcPct val="20000"/>
              </a:spcBef>
              <a:spcAft>
                <a:spcPct val="0"/>
              </a:spcAft>
              <a:buClr>
                <a:srgbClr val="0000FF"/>
              </a:buClr>
              <a:buSzPct val="100000"/>
              <a:buChar char="-"/>
              <a:defRPr sz="1400" b="1" i="0">
                <a:solidFill>
                  <a:schemeClr val="tx1"/>
                </a:solidFill>
                <a:latin typeface="Comic Sans MS Bold"/>
                <a:ea typeface="+mn-ea"/>
                <a:cs typeface="Comic Sans MS Bold"/>
              </a:defRPr>
            </a:lvl5pPr>
            <a:lvl6pPr marL="22288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6pPr>
            <a:lvl7pPr marL="26860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7pPr>
            <a:lvl8pPr marL="31432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8pPr>
            <a:lvl9pPr marL="3600450" indent="-228600" algn="l" rtl="0" fontAlgn="base">
              <a:lnSpc>
                <a:spcPct val="80000"/>
              </a:lnSpc>
              <a:spcBef>
                <a:spcPct val="20000"/>
              </a:spcBef>
              <a:spcAft>
                <a:spcPct val="0"/>
              </a:spcAft>
              <a:buClr>
                <a:srgbClr val="042B7F"/>
              </a:buClr>
              <a:buSzPct val="90000"/>
              <a:buChar char="-"/>
              <a:defRPr>
                <a:solidFill>
                  <a:schemeClr val="tx1"/>
                </a:solidFill>
                <a:latin typeface="+mn-lt"/>
                <a:ea typeface="+mn-ea"/>
              </a:defRPr>
            </a:lvl9pPr>
          </a:lstStyle>
          <a:p>
            <a:pPr lvl="1" eaLnBrk="1" hangingPunct="1">
              <a:spcAft>
                <a:spcPts val="600"/>
              </a:spcAft>
            </a:pPr>
            <a:r>
              <a:rPr lang="en-US" sz="1800" dirty="0" smtClean="0">
                <a:latin typeface="Comic Sans MS" charset="0"/>
              </a:rPr>
              <a:t>One possibility is using my old idea of a “Gatling” electron gun with a combiner?</a:t>
            </a:r>
            <a:endParaRPr lang="en-US" sz="1800" dirty="0">
              <a:latin typeface="Comic Sans MS"/>
              <a:cs typeface="Comic Sans MS"/>
            </a:endParaRPr>
          </a:p>
        </p:txBody>
      </p:sp>
      <p:pic>
        <p:nvPicPr>
          <p:cNvPr id="18" name="Picture 17" descr="649px-gatling_gun_1865.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352516"/>
            <a:ext cx="2861732" cy="2644990"/>
          </a:xfrm>
          <a:prstGeom prst="rect">
            <a:avLst/>
          </a:prstGeom>
        </p:spPr>
      </p:pic>
      <p:pic>
        <p:nvPicPr>
          <p:cNvPr id="6" name="Picture 5"/>
          <p:cNvPicPr>
            <a:picLocks noChangeAspect="1"/>
          </p:cNvPicPr>
          <p:nvPr/>
        </p:nvPicPr>
        <p:blipFill>
          <a:blip r:embed="rId4"/>
          <a:stretch>
            <a:fillRect/>
          </a:stretch>
        </p:blipFill>
        <p:spPr>
          <a:xfrm>
            <a:off x="3285067" y="1934634"/>
            <a:ext cx="5135880" cy="1661160"/>
          </a:xfrm>
          <a:prstGeom prst="rect">
            <a:avLst/>
          </a:prstGeom>
        </p:spPr>
      </p:pic>
      <p:sp>
        <p:nvSpPr>
          <p:cNvPr id="8" name="Date Placeholder 7"/>
          <p:cNvSpPr>
            <a:spLocks noGrp="1"/>
          </p:cNvSpPr>
          <p:nvPr>
            <p:ph type="dt" sz="half" idx="10"/>
          </p:nvPr>
        </p:nvSpPr>
        <p:spPr/>
        <p:txBody>
          <a:bodyPr/>
          <a:lstStyle/>
          <a:p>
            <a:r>
              <a:rPr lang="en-US" altLang="ja-JP" smtClean="0"/>
              <a:t>E.C. Aschenauer</a:t>
            </a:r>
            <a:endParaRPr lang="en-US" altLang="ja-JP"/>
          </a:p>
        </p:txBody>
      </p:sp>
    </p:spTree>
    <p:extLst>
      <p:ext uri="{BB962C8B-B14F-4D97-AF65-F5344CB8AC3E}">
        <p14:creationId xmlns:p14="http://schemas.microsoft.com/office/powerpoint/2010/main" val="9089732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Real “Gatling” polarized electron gun</a:t>
            </a:r>
            <a:endParaRPr lang="en-US" dirty="0"/>
          </a:p>
        </p:txBody>
      </p:sp>
      <p:sp>
        <p:nvSpPr>
          <p:cNvPr id="6" name="Footer Placeholder 1"/>
          <p:cNvSpPr>
            <a:spLocks noGrp="1"/>
          </p:cNvSpPr>
          <p:nvPr>
            <p:ph type="ftr" sz="quarter" idx="11"/>
          </p:nvPr>
        </p:nvSpPr>
        <p:spPr>
          <a:prstGeom prst="rect">
            <a:avLst/>
          </a:prstGeom>
        </p:spPr>
        <p:txBody>
          <a:bodyPr vert="horz" lIns="91440" tIns="45720" rIns="91440" bIns="45720" rtlCol="0" anchor="ctr"/>
          <a:lstStyle>
            <a:lvl1pPr algn="ctr">
              <a:defRPr sz="1200">
                <a:solidFill>
                  <a:srgbClr val="000090"/>
                </a:solidFill>
              </a:defRPr>
            </a:lvl1pPr>
          </a:lstStyle>
          <a:p>
            <a:pPr algn="l"/>
            <a:r>
              <a:rPr lang="en-US" smtClean="0"/>
              <a:t>DIS-2013, Marseille</a:t>
            </a:r>
            <a:endParaRPr lang="en-US" dirty="0"/>
          </a:p>
        </p:txBody>
      </p:sp>
      <p:sp>
        <p:nvSpPr>
          <p:cNvPr id="3" name="Slide Number Placeholder 2"/>
          <p:cNvSpPr>
            <a:spLocks noGrp="1"/>
          </p:cNvSpPr>
          <p:nvPr>
            <p:ph type="sldNum" sz="quarter" idx="12"/>
          </p:nvPr>
        </p:nvSpPr>
        <p:spPr/>
        <p:txBody>
          <a:bodyPr/>
          <a:lstStyle/>
          <a:p>
            <a:fld id="{4AEEEB45-469B-C445-A2A6-597CC1D4FAC3}" type="slidenum">
              <a:rPr lang="en-US" smtClean="0"/>
              <a:pPr/>
              <a:t>51</a:t>
            </a:fld>
            <a:endParaRPr lang="en-US"/>
          </a:p>
        </p:txBody>
      </p:sp>
      <p:pic>
        <p:nvPicPr>
          <p:cNvPr id="18434" name="Picture 2"/>
          <p:cNvPicPr>
            <a:picLocks noGrp="1" noChangeAspect="1" noChangeArrowheads="1"/>
          </p:cNvPicPr>
          <p:nvPr>
            <p:ph type="body" idx="4294967295"/>
          </p:nvPr>
        </p:nvPicPr>
        <p:blipFill>
          <a:blip r:embed="rId3" cstate="screen">
            <a:extLst>
              <a:ext uri="{28A0092B-C50C-407E-A947-70E740481C1C}">
                <a14:useLocalDpi xmlns:a14="http://schemas.microsoft.com/office/drawing/2010/main"/>
              </a:ext>
            </a:extLst>
          </a:blip>
          <a:srcRect/>
          <a:stretch>
            <a:fillRect/>
          </a:stretch>
        </p:blipFill>
        <p:spPr>
          <a:xfrm>
            <a:off x="2362200" y="704850"/>
            <a:ext cx="6781800" cy="4411663"/>
          </a:xfrm>
        </p:spPr>
      </p:pic>
      <p:sp>
        <p:nvSpPr>
          <p:cNvPr id="18435" name="Text Box 3"/>
          <p:cNvSpPr txBox="1">
            <a:spLocks noChangeArrowheads="1"/>
          </p:cNvSpPr>
          <p:nvPr/>
        </p:nvSpPr>
        <p:spPr bwMode="auto">
          <a:xfrm>
            <a:off x="118534" y="5147733"/>
            <a:ext cx="9025466"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Arial" charset="0"/>
              </a:defRPr>
            </a:lvl1pPr>
            <a:lvl2pPr marL="37931725" indent="-37474525" eaLnBrk="0" hangingPunct="0">
              <a:defRPr sz="2400">
                <a:solidFill>
                  <a:schemeClr val="tx1"/>
                </a:solidFill>
                <a:latin typeface="Arial" charset="0"/>
                <a:ea typeface="Arial" charset="0"/>
                <a:cs typeface="Arial" charset="0"/>
              </a:defRPr>
            </a:lvl2pPr>
            <a:lvl3pPr eaLnBrk="0" hangingPunct="0">
              <a:defRPr sz="2400">
                <a:solidFill>
                  <a:schemeClr val="tx1"/>
                </a:solidFill>
                <a:latin typeface="Arial" charset="0"/>
                <a:ea typeface="Arial" charset="0"/>
                <a:cs typeface="Arial" charset="0"/>
              </a:defRPr>
            </a:lvl3pPr>
            <a:lvl4pPr eaLnBrk="0" hangingPunct="0">
              <a:defRPr sz="2400">
                <a:solidFill>
                  <a:schemeClr val="tx1"/>
                </a:solidFill>
                <a:latin typeface="Arial" charset="0"/>
                <a:ea typeface="Arial" charset="0"/>
                <a:cs typeface="Arial" charset="0"/>
              </a:defRPr>
            </a:lvl4pPr>
            <a:lvl5pPr eaLnBrk="0" hangingPunct="0">
              <a:defRPr sz="2400">
                <a:solidFill>
                  <a:schemeClr val="tx1"/>
                </a:solidFill>
                <a:latin typeface="Arial" charset="0"/>
                <a:ea typeface="Arial" charset="0"/>
                <a:cs typeface="Arial" charset="0"/>
              </a:defRPr>
            </a:lvl5pPr>
            <a:lvl6pPr marL="457200" eaLnBrk="0" fontAlgn="base" hangingPunct="0">
              <a:spcBef>
                <a:spcPct val="0"/>
              </a:spcBef>
              <a:spcAft>
                <a:spcPct val="0"/>
              </a:spcAft>
              <a:defRPr sz="2400">
                <a:solidFill>
                  <a:schemeClr val="tx1"/>
                </a:solidFill>
                <a:latin typeface="Arial" charset="0"/>
                <a:ea typeface="Arial" charset="0"/>
                <a:cs typeface="Arial" charset="0"/>
              </a:defRPr>
            </a:lvl6pPr>
            <a:lvl7pPr marL="914400" eaLnBrk="0" fontAlgn="base" hangingPunct="0">
              <a:spcBef>
                <a:spcPct val="0"/>
              </a:spcBef>
              <a:spcAft>
                <a:spcPct val="0"/>
              </a:spcAft>
              <a:defRPr sz="2400">
                <a:solidFill>
                  <a:schemeClr val="tx1"/>
                </a:solidFill>
                <a:latin typeface="Arial" charset="0"/>
                <a:ea typeface="Arial" charset="0"/>
                <a:cs typeface="Arial" charset="0"/>
              </a:defRPr>
            </a:lvl7pPr>
            <a:lvl8pPr marL="1371600" eaLnBrk="0" fontAlgn="base" hangingPunct="0">
              <a:spcBef>
                <a:spcPct val="0"/>
              </a:spcBef>
              <a:spcAft>
                <a:spcPct val="0"/>
              </a:spcAft>
              <a:defRPr sz="2400">
                <a:solidFill>
                  <a:schemeClr val="tx1"/>
                </a:solidFill>
                <a:latin typeface="Arial" charset="0"/>
                <a:ea typeface="Arial" charset="0"/>
                <a:cs typeface="Arial" charset="0"/>
              </a:defRPr>
            </a:lvl8pPr>
            <a:lvl9pPr marL="1828800" eaLnBrk="0" fontAlgn="base" hangingPunct="0">
              <a:spcBef>
                <a:spcPct val="0"/>
              </a:spcBef>
              <a:spcAft>
                <a:spcPct val="0"/>
              </a:spcAft>
              <a:defRPr sz="2400">
                <a:solidFill>
                  <a:schemeClr val="tx1"/>
                </a:solidFill>
                <a:latin typeface="Arial" charset="0"/>
                <a:ea typeface="Arial" charset="0"/>
                <a:cs typeface="Arial" charset="0"/>
              </a:defRPr>
            </a:lvl9pPr>
          </a:lstStyle>
          <a:p>
            <a:pPr algn="ctr" eaLnBrk="1" hangingPunct="1">
              <a:spcBef>
                <a:spcPts val="360"/>
              </a:spcBef>
            </a:pPr>
            <a:r>
              <a:rPr lang="en-US" sz="1600" dirty="0">
                <a:latin typeface="Comic Sans MS"/>
                <a:cs typeface="Comic Sans MS"/>
              </a:rPr>
              <a:t>Sectioned View of the </a:t>
            </a:r>
            <a:r>
              <a:rPr lang="en-US" sz="1600" dirty="0" smtClean="0">
                <a:latin typeface="Comic Sans MS"/>
                <a:cs typeface="Comic Sans MS"/>
              </a:rPr>
              <a:t>gun</a:t>
            </a:r>
          </a:p>
          <a:p>
            <a:pPr eaLnBrk="1" hangingPunct="1">
              <a:spcBef>
                <a:spcPts val="360"/>
              </a:spcBef>
            </a:pPr>
            <a:r>
              <a:rPr lang="en-US" sz="1600" dirty="0" smtClean="0">
                <a:solidFill>
                  <a:srgbClr val="006E37"/>
                </a:solidFill>
                <a:latin typeface="Comic Sans MS"/>
                <a:cs typeface="Comic Sans MS"/>
              </a:rPr>
              <a:t>Green indicate Laser beams</a:t>
            </a:r>
            <a:r>
              <a:rPr lang="en-US" sz="1600" dirty="0" smtClean="0">
                <a:latin typeface="Comic Sans MS"/>
                <a:cs typeface="Comic Sans MS"/>
              </a:rPr>
              <a:t>, </a:t>
            </a:r>
            <a:r>
              <a:rPr lang="en-US" sz="1600" dirty="0">
                <a:solidFill>
                  <a:srgbClr val="0000FF"/>
                </a:solidFill>
                <a:latin typeface="Comic Sans MS"/>
                <a:cs typeface="Comic Sans MS"/>
              </a:rPr>
              <a:t>Blue- indicate electron beam paths</a:t>
            </a:r>
            <a:r>
              <a:rPr lang="en-US" sz="1600" dirty="0">
                <a:latin typeface="Comic Sans MS"/>
                <a:cs typeface="Comic Sans MS"/>
              </a:rPr>
              <a:t>. </a:t>
            </a:r>
            <a:endParaRPr lang="en-US" sz="1600" dirty="0" smtClean="0">
              <a:latin typeface="Comic Sans MS"/>
              <a:cs typeface="Comic Sans MS"/>
            </a:endParaRPr>
          </a:p>
          <a:p>
            <a:pPr eaLnBrk="1" hangingPunct="1">
              <a:spcBef>
                <a:spcPts val="360"/>
              </a:spcBef>
            </a:pPr>
            <a:r>
              <a:rPr lang="en-US" sz="1600" dirty="0" smtClean="0">
                <a:latin typeface="Comic Sans MS"/>
                <a:cs typeface="Comic Sans MS"/>
              </a:rPr>
              <a:t>Near </a:t>
            </a:r>
            <a:r>
              <a:rPr lang="en-US" sz="1600" dirty="0">
                <a:latin typeface="Comic Sans MS"/>
                <a:cs typeface="Comic Sans MS"/>
              </a:rPr>
              <a:t>center is the cathode shroud and </a:t>
            </a:r>
            <a:r>
              <a:rPr lang="en-US" sz="1600" dirty="0" err="1" smtClean="0">
                <a:latin typeface="Comic Sans MS"/>
                <a:cs typeface="Comic Sans MS"/>
              </a:rPr>
              <a:t>anode.To</a:t>
            </a:r>
            <a:r>
              <a:rPr lang="en-US" sz="1600" dirty="0" smtClean="0">
                <a:latin typeface="Comic Sans MS"/>
                <a:cs typeface="Comic Sans MS"/>
              </a:rPr>
              <a:t> </a:t>
            </a:r>
            <a:r>
              <a:rPr lang="en-US" sz="1600" dirty="0">
                <a:latin typeface="Comic Sans MS"/>
                <a:cs typeface="Comic Sans MS"/>
              </a:rPr>
              <a:t>the right is the cathode </a:t>
            </a:r>
            <a:r>
              <a:rPr lang="en-US" sz="1600" dirty="0" smtClean="0">
                <a:latin typeface="Comic Sans MS"/>
                <a:cs typeface="Comic Sans MS"/>
              </a:rPr>
              <a:t>magazine. The </a:t>
            </a:r>
            <a:r>
              <a:rPr lang="en-US" sz="1600" dirty="0">
                <a:latin typeface="Comic Sans MS"/>
                <a:cs typeface="Comic Sans MS"/>
              </a:rPr>
              <a:t>cathode preparation chamber can be seen on upper left.</a:t>
            </a:r>
          </a:p>
        </p:txBody>
      </p:sp>
      <p:sp>
        <p:nvSpPr>
          <p:cNvPr id="4" name="Date Placeholder 3"/>
          <p:cNvSpPr txBox="1">
            <a:spLocks/>
          </p:cNvSpPr>
          <p:nvPr/>
        </p:nvSpPr>
        <p:spPr>
          <a:xfrm>
            <a:off x="4000500" y="4643945"/>
            <a:ext cx="3581400" cy="381000"/>
          </a:xfrm>
          <a:prstGeom prst="rect">
            <a:avLst/>
          </a:prstGeom>
        </p:spPr>
        <p:txBody>
          <a:bodyPr/>
          <a:lstStyle>
            <a:defPPr>
              <a:defRPr lang="ja-JP"/>
            </a:defPPr>
            <a:lvl1pPr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1pPr>
            <a:lvl2pPr marL="4572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2pPr>
            <a:lvl3pPr marL="9144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3pPr>
            <a:lvl4pPr marL="13716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4pPr>
            <a:lvl5pPr marL="1828800" algn="l" rtl="0" fontAlgn="base">
              <a:spcBef>
                <a:spcPct val="0"/>
              </a:spcBef>
              <a:spcAft>
                <a:spcPct val="0"/>
              </a:spcAft>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5pPr>
            <a:lvl6pPr marL="22860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6pPr>
            <a:lvl7pPr marL="27432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7pPr>
            <a:lvl8pPr marL="32004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8pPr>
            <a:lvl9pPr marL="3657600" algn="l" defTabSz="457200" rtl="0" eaLnBrk="1" latinLnBrk="0" hangingPunct="1">
              <a:defRPr kumimoji="1" b="1" kern="1200">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lvl9pPr>
          </a:lstStyle>
          <a:p>
            <a:r>
              <a:rPr lang="en-US" altLang="ja-JP" dirty="0" smtClean="0">
                <a:solidFill>
                  <a:srgbClr val="FF0000"/>
                </a:solidFill>
              </a:rPr>
              <a:t>Courtesy of J. </a:t>
            </a:r>
            <a:r>
              <a:rPr lang="en-US" altLang="ja-JP" dirty="0" err="1" smtClean="0">
                <a:solidFill>
                  <a:srgbClr val="FF0000"/>
                </a:solidFill>
              </a:rPr>
              <a:t>Skaritka</a:t>
            </a:r>
            <a:endParaRPr lang="en-US" altLang="ja-JP" dirty="0">
              <a:solidFill>
                <a:srgbClr val="FF0000"/>
              </a:solidFill>
            </a:endParaRPr>
          </a:p>
        </p:txBody>
      </p:sp>
      <p:sp>
        <p:nvSpPr>
          <p:cNvPr id="7" name="Date Placeholder 6"/>
          <p:cNvSpPr>
            <a:spLocks noGrp="1"/>
          </p:cNvSpPr>
          <p:nvPr>
            <p:ph type="dt" sz="half" idx="10"/>
          </p:nvPr>
        </p:nvSpPr>
        <p:spPr/>
        <p:txBody>
          <a:bodyPr/>
          <a:lstStyle/>
          <a:p>
            <a:r>
              <a:rPr lang="en-US" altLang="ja-JP" smtClean="0"/>
              <a:t>E.C. Aschenauer</a:t>
            </a:r>
            <a:endParaRPr lang="en-US" altLang="ja-JP"/>
          </a:p>
        </p:txBody>
      </p:sp>
    </p:spTree>
    <p:extLst>
      <p:ext uri="{BB962C8B-B14F-4D97-AF65-F5344CB8AC3E}">
        <p14:creationId xmlns:p14="http://schemas.microsoft.com/office/powerpoint/2010/main" val="2208897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crab-crossing?</a:t>
            </a:r>
            <a:endParaRPr lang="en-US" dirty="0"/>
          </a:p>
        </p:txBody>
      </p:sp>
      <p:sp>
        <p:nvSpPr>
          <p:cNvPr id="56" name="Footer Placeholder 1"/>
          <p:cNvSpPr>
            <a:spLocks noGrp="1"/>
          </p:cNvSpPr>
          <p:nvPr>
            <p:ph type="ftr" sz="quarter" idx="11"/>
          </p:nvPr>
        </p:nvSpPr>
        <p:spPr>
          <a:prstGeom prst="rect">
            <a:avLst/>
          </a:prstGeom>
        </p:spPr>
        <p:txBody>
          <a:bodyPr vert="horz" lIns="91440" tIns="45720" rIns="91440" bIns="45720" rtlCol="0" anchor="ctr"/>
          <a:lstStyle>
            <a:lvl1pPr algn="ctr">
              <a:defRPr sz="1200">
                <a:solidFill>
                  <a:srgbClr val="000090"/>
                </a:solidFill>
              </a:defRPr>
            </a:lvl1pPr>
          </a:lstStyle>
          <a:p>
            <a:pPr algn="l"/>
            <a:r>
              <a:rPr lang="en-US" smtClean="0"/>
              <a:t>DIS-2013, Marseille</a:t>
            </a:r>
            <a:endParaRPr lang="en-US" dirty="0"/>
          </a:p>
        </p:txBody>
      </p:sp>
      <p:sp>
        <p:nvSpPr>
          <p:cNvPr id="5" name="Slide Number Placeholder 4"/>
          <p:cNvSpPr>
            <a:spLocks noGrp="1"/>
          </p:cNvSpPr>
          <p:nvPr>
            <p:ph type="sldNum" sz="quarter" idx="12"/>
          </p:nvPr>
        </p:nvSpPr>
        <p:spPr/>
        <p:txBody>
          <a:bodyPr/>
          <a:lstStyle/>
          <a:p>
            <a:fld id="{3C435CE1-B7F1-0C49-83E1-7854CD9BB73D}" type="slidenum">
              <a:rPr lang="en-US" smtClean="0"/>
              <a:t>52</a:t>
            </a:fld>
            <a:endParaRPr lang="en-US"/>
          </a:p>
        </p:txBody>
      </p:sp>
      <p:sp>
        <p:nvSpPr>
          <p:cNvPr id="3" name="Content Placeholder 2"/>
          <p:cNvSpPr>
            <a:spLocks noGrp="1"/>
          </p:cNvSpPr>
          <p:nvPr>
            <p:ph idx="4294967295"/>
          </p:nvPr>
        </p:nvSpPr>
        <p:spPr>
          <a:xfrm>
            <a:off x="236538" y="765175"/>
            <a:ext cx="8907462" cy="2554288"/>
          </a:xfrm>
        </p:spPr>
        <p:txBody>
          <a:bodyPr>
            <a:normAutofit fontScale="70000" lnSpcReduction="20000"/>
          </a:bodyPr>
          <a:lstStyle/>
          <a:p>
            <a:pPr>
              <a:spcBef>
                <a:spcPts val="900"/>
              </a:spcBef>
              <a:spcAft>
                <a:spcPts val="600"/>
              </a:spcAft>
            </a:pPr>
            <a:r>
              <a:rPr lang="en-US" sz="2400" dirty="0" smtClean="0"/>
              <a:t>We have to separate colliding beams</a:t>
            </a:r>
            <a:r>
              <a:rPr lang="en-US" sz="2400" dirty="0"/>
              <a:t>. </a:t>
            </a:r>
            <a:endParaRPr lang="en-US" sz="2400" dirty="0" smtClean="0"/>
          </a:p>
          <a:p>
            <a:pPr>
              <a:spcBef>
                <a:spcPts val="900"/>
              </a:spcBef>
              <a:spcAft>
                <a:spcPts val="600"/>
              </a:spcAft>
            </a:pPr>
            <a:r>
              <a:rPr lang="en-US" sz="2400" dirty="0" smtClean="0"/>
              <a:t>To </a:t>
            </a:r>
            <a:r>
              <a:rPr lang="en-US" sz="2400" dirty="0"/>
              <a:t>avoid synchrotron radiation by 30 GeV electrons in the IR – one of serious backgrounds at HERA, we can not use separating </a:t>
            </a:r>
            <a:r>
              <a:rPr lang="en-US" sz="2400" dirty="0" smtClean="0"/>
              <a:t>dipoles.</a:t>
            </a:r>
            <a:endParaRPr lang="en-US" sz="2400" dirty="0"/>
          </a:p>
          <a:p>
            <a:pPr>
              <a:spcBef>
                <a:spcPts val="900"/>
              </a:spcBef>
              <a:spcAft>
                <a:spcPts val="600"/>
              </a:spcAft>
            </a:pPr>
            <a:r>
              <a:rPr lang="en-US" sz="2400" dirty="0" smtClean="0"/>
              <a:t>To separate beams without applying magnetic field, we need a crossing angle</a:t>
            </a:r>
          </a:p>
          <a:p>
            <a:pPr>
              <a:spcBef>
                <a:spcPts val="900"/>
              </a:spcBef>
              <a:spcAft>
                <a:spcPts val="600"/>
              </a:spcAft>
            </a:pPr>
            <a:r>
              <a:rPr lang="en-US" sz="2400" dirty="0" smtClean="0"/>
              <a:t> This also allows bringing the hadron triplet closer to the IR – hence lower </a:t>
            </a:r>
            <a:r>
              <a:rPr lang="en-US" sz="2400" dirty="0" smtClean="0">
                <a:latin typeface="Lucida Grande"/>
                <a:ea typeface="Lucida Grande"/>
                <a:cs typeface="Lucida Grande"/>
              </a:rPr>
              <a:t>β</a:t>
            </a:r>
            <a:r>
              <a:rPr lang="en-US" sz="2400" dirty="0" smtClean="0"/>
              <a:t>*</a:t>
            </a:r>
          </a:p>
          <a:p>
            <a:pPr>
              <a:spcBef>
                <a:spcPts val="900"/>
              </a:spcBef>
              <a:spcAft>
                <a:spcPts val="600"/>
              </a:spcAft>
            </a:pPr>
            <a:r>
              <a:rPr lang="en-US" sz="2400" dirty="0" smtClean="0"/>
              <a:t>Crossing angle reduces luminosity ~100-fold  </a:t>
            </a:r>
          </a:p>
          <a:p>
            <a:pPr>
              <a:spcBef>
                <a:spcPts val="900"/>
              </a:spcBef>
              <a:spcAft>
                <a:spcPts val="600"/>
              </a:spcAft>
            </a:pPr>
            <a:r>
              <a:rPr lang="en-US" sz="2400" dirty="0" smtClean="0"/>
              <a:t>The crabbing (tail up, nose up) is needed to restore luminosity</a:t>
            </a:r>
            <a:endParaRPr lang="en-US" sz="2400" dirty="0"/>
          </a:p>
        </p:txBody>
      </p:sp>
      <p:pic>
        <p:nvPicPr>
          <p:cNvPr id="6" name="Picture 2" descr="http://www.linearcollider.org/newsline/images/2007/20070712_ftr1_2.gif"/>
          <p:cNvPicPr>
            <a:picLocks noChangeAspect="1" noChangeArrowheads="1" noCrop="1"/>
          </p:cNvPicPr>
          <p:nvPr/>
        </p:nvPicPr>
        <p:blipFill>
          <a:blip r:embed="rId4" cstate="print"/>
          <a:srcRect/>
          <a:stretch>
            <a:fillRect/>
          </a:stretch>
        </p:blipFill>
        <p:spPr bwMode="auto">
          <a:xfrm>
            <a:off x="224762" y="3803649"/>
            <a:ext cx="3981515" cy="2656417"/>
          </a:xfrm>
          <a:prstGeom prst="rect">
            <a:avLst/>
          </a:prstGeom>
          <a:noFill/>
        </p:spPr>
      </p:pic>
      <p:sp>
        <p:nvSpPr>
          <p:cNvPr id="7" name="Rectangle 6"/>
          <p:cNvSpPr/>
          <p:nvPr/>
        </p:nvSpPr>
        <p:spPr>
          <a:xfrm>
            <a:off x="211667" y="3376613"/>
            <a:ext cx="4155017" cy="276999"/>
          </a:xfrm>
          <a:prstGeom prst="rect">
            <a:avLst/>
          </a:prstGeom>
        </p:spPr>
        <p:txBody>
          <a:bodyPr wrap="square">
            <a:spAutoFit/>
          </a:bodyPr>
          <a:lstStyle/>
          <a:p>
            <a:r>
              <a:rPr lang="en-US" sz="1200" dirty="0">
                <a:solidFill>
                  <a:srgbClr val="FF0000"/>
                </a:solidFill>
                <a:latin typeface="Comic Sans MS" pitchFamily="66" charset="0"/>
              </a:rPr>
              <a:t>Idea Introduced </a:t>
            </a:r>
            <a:r>
              <a:rPr lang="en-US" sz="1200" dirty="0" smtClean="0">
                <a:solidFill>
                  <a:srgbClr val="FF0000"/>
                </a:solidFill>
                <a:latin typeface="Comic Sans MS" pitchFamily="66" charset="0"/>
              </a:rPr>
              <a:t>by </a:t>
            </a:r>
            <a:r>
              <a:rPr lang="en-US" sz="1200" dirty="0">
                <a:solidFill>
                  <a:srgbClr val="FF0000"/>
                </a:solidFill>
                <a:latin typeface="Comic Sans MS" pitchFamily="66" charset="0"/>
              </a:rPr>
              <a:t>R. B. </a:t>
            </a:r>
            <a:r>
              <a:rPr lang="en-US" sz="1200" dirty="0" smtClean="0">
                <a:solidFill>
                  <a:srgbClr val="FF0000"/>
                </a:solidFill>
                <a:latin typeface="Comic Sans MS" pitchFamily="66" charset="0"/>
              </a:rPr>
              <a:t>Palmer SLAC </a:t>
            </a:r>
            <a:r>
              <a:rPr lang="en-US" sz="1200" dirty="0">
                <a:solidFill>
                  <a:srgbClr val="FF0000"/>
                </a:solidFill>
                <a:latin typeface="Comic Sans MS" pitchFamily="66" charset="0"/>
              </a:rPr>
              <a:t>PUB 4832</a:t>
            </a:r>
          </a:p>
        </p:txBody>
      </p:sp>
      <p:grpSp>
        <p:nvGrpSpPr>
          <p:cNvPr id="11" name="Group 10"/>
          <p:cNvGrpSpPr>
            <a:grpSpLocks noChangeAspect="1"/>
          </p:cNvGrpSpPr>
          <p:nvPr/>
        </p:nvGrpSpPr>
        <p:grpSpPr>
          <a:xfrm>
            <a:off x="4365935" y="3282951"/>
            <a:ext cx="4489773" cy="1293059"/>
            <a:chOff x="61872" y="1082703"/>
            <a:chExt cx="8979551" cy="2586119"/>
          </a:xfrm>
        </p:grpSpPr>
        <p:cxnSp>
          <p:nvCxnSpPr>
            <p:cNvPr id="12" name="Straight Arrow Connector 11"/>
            <p:cNvCxnSpPr/>
            <p:nvPr/>
          </p:nvCxnSpPr>
          <p:spPr>
            <a:xfrm>
              <a:off x="190500" y="2527300"/>
              <a:ext cx="8850923" cy="1497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Explosion 2 12"/>
            <p:cNvSpPr/>
            <p:nvPr/>
          </p:nvSpPr>
          <p:spPr>
            <a:xfrm>
              <a:off x="4443372" y="2447842"/>
              <a:ext cx="159563" cy="175846"/>
            </a:xfrm>
            <a:prstGeom prst="irregularSeal2">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latin typeface="Comic Sans MS"/>
                <a:cs typeface="Comic Sans MS"/>
              </a:endParaRPr>
            </a:p>
          </p:txBody>
        </p:sp>
        <p:sp>
          <p:nvSpPr>
            <p:cNvPr id="14" name="Rectangle 13"/>
            <p:cNvSpPr/>
            <p:nvPr/>
          </p:nvSpPr>
          <p:spPr>
            <a:xfrm>
              <a:off x="5514079" y="2046840"/>
              <a:ext cx="423333" cy="970410"/>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latin typeface="Comic Sans MS"/>
                <a:cs typeface="Comic Sans MS"/>
              </a:endParaRPr>
            </a:p>
          </p:txBody>
        </p:sp>
        <p:sp>
          <p:nvSpPr>
            <p:cNvPr id="15" name="Rectangle 14"/>
            <p:cNvSpPr/>
            <p:nvPr/>
          </p:nvSpPr>
          <p:spPr>
            <a:xfrm>
              <a:off x="6044222" y="2046840"/>
              <a:ext cx="423333" cy="970410"/>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latin typeface="Comic Sans MS"/>
                <a:cs typeface="Comic Sans MS"/>
              </a:endParaRPr>
            </a:p>
          </p:txBody>
        </p:sp>
        <p:sp>
          <p:nvSpPr>
            <p:cNvPr id="16" name="Rectangle 15"/>
            <p:cNvSpPr/>
            <p:nvPr/>
          </p:nvSpPr>
          <p:spPr>
            <a:xfrm>
              <a:off x="6619955" y="2046840"/>
              <a:ext cx="281355" cy="970410"/>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latin typeface="Comic Sans MS"/>
                <a:cs typeface="Comic Sans MS"/>
              </a:endParaRPr>
            </a:p>
          </p:txBody>
        </p:sp>
        <p:sp>
          <p:nvSpPr>
            <p:cNvPr id="17" name="Rectangle 16"/>
            <p:cNvSpPr/>
            <p:nvPr/>
          </p:nvSpPr>
          <p:spPr>
            <a:xfrm>
              <a:off x="3165556" y="2046840"/>
              <a:ext cx="423333" cy="970410"/>
            </a:xfrm>
            <a:prstGeom prst="rect">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latin typeface="Comic Sans MS"/>
                <a:cs typeface="Comic Sans MS"/>
              </a:endParaRPr>
            </a:p>
          </p:txBody>
        </p:sp>
        <p:sp>
          <p:nvSpPr>
            <p:cNvPr id="18" name="Rectangle 17"/>
            <p:cNvSpPr/>
            <p:nvPr/>
          </p:nvSpPr>
          <p:spPr>
            <a:xfrm>
              <a:off x="2520134" y="2072240"/>
              <a:ext cx="423333" cy="970410"/>
            </a:xfrm>
            <a:prstGeom prst="rect">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latin typeface="Comic Sans MS"/>
                <a:cs typeface="Comic Sans MS"/>
              </a:endParaRPr>
            </a:p>
          </p:txBody>
        </p:sp>
        <p:sp>
          <p:nvSpPr>
            <p:cNvPr id="19" name="Rectangle 18"/>
            <p:cNvSpPr/>
            <p:nvPr/>
          </p:nvSpPr>
          <p:spPr>
            <a:xfrm>
              <a:off x="2124808" y="2057074"/>
              <a:ext cx="304799" cy="970410"/>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latin typeface="Comic Sans MS"/>
                <a:cs typeface="Comic Sans MS"/>
              </a:endParaRPr>
            </a:p>
          </p:txBody>
        </p:sp>
        <p:sp>
          <p:nvSpPr>
            <p:cNvPr id="20" name="TextBox 19"/>
            <p:cNvSpPr txBox="1"/>
            <p:nvPr/>
          </p:nvSpPr>
          <p:spPr>
            <a:xfrm>
              <a:off x="5514079" y="1641687"/>
              <a:ext cx="862782" cy="523220"/>
            </a:xfrm>
            <a:prstGeom prst="rect">
              <a:avLst/>
            </a:prstGeom>
            <a:noFill/>
          </p:spPr>
          <p:txBody>
            <a:bodyPr wrap="none" rtlCol="0">
              <a:spAutoFit/>
            </a:bodyPr>
            <a:lstStyle/>
            <a:p>
              <a:r>
                <a:rPr lang="en-US" sz="1100" dirty="0" smtClean="0">
                  <a:latin typeface="Comic Sans MS"/>
                  <a:cs typeface="Comic Sans MS"/>
                </a:rPr>
                <a:t>F/B</a:t>
              </a:r>
              <a:endParaRPr lang="en-US" sz="1100" dirty="0">
                <a:latin typeface="Comic Sans MS"/>
                <a:cs typeface="Comic Sans MS"/>
              </a:endParaRPr>
            </a:p>
          </p:txBody>
        </p:sp>
        <p:sp>
          <p:nvSpPr>
            <p:cNvPr id="21" name="Rectangle 20"/>
            <p:cNvSpPr/>
            <p:nvPr/>
          </p:nvSpPr>
          <p:spPr>
            <a:xfrm>
              <a:off x="7035473" y="2032000"/>
              <a:ext cx="330527" cy="971461"/>
            </a:xfrm>
            <a:prstGeom prst="rect">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latin typeface="Comic Sans MS"/>
                <a:cs typeface="Comic Sans MS"/>
              </a:endParaRPr>
            </a:p>
          </p:txBody>
        </p:sp>
        <p:sp>
          <p:nvSpPr>
            <p:cNvPr id="22" name="Rectangle 21"/>
            <p:cNvSpPr/>
            <p:nvPr/>
          </p:nvSpPr>
          <p:spPr>
            <a:xfrm>
              <a:off x="1600200" y="2057074"/>
              <a:ext cx="368590" cy="970410"/>
            </a:xfrm>
            <a:prstGeom prst="rect">
              <a:avLst/>
            </a:prstGeom>
            <a:solidFill>
              <a:schemeClr val="bg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dirty="0">
                <a:latin typeface="Comic Sans MS"/>
                <a:cs typeface="Comic Sans MS"/>
              </a:endParaRPr>
            </a:p>
          </p:txBody>
        </p:sp>
        <p:sp>
          <p:nvSpPr>
            <p:cNvPr id="23" name="TextBox 22"/>
            <p:cNvSpPr txBox="1"/>
            <p:nvPr/>
          </p:nvSpPr>
          <p:spPr>
            <a:xfrm>
              <a:off x="6665545" y="1648087"/>
              <a:ext cx="540566" cy="523220"/>
            </a:xfrm>
            <a:prstGeom prst="rect">
              <a:avLst/>
            </a:prstGeom>
            <a:noFill/>
          </p:spPr>
          <p:txBody>
            <a:bodyPr wrap="none" rtlCol="0">
              <a:spAutoFit/>
            </a:bodyPr>
            <a:lstStyle/>
            <a:p>
              <a:r>
                <a:rPr lang="en-US" sz="1100" dirty="0" smtClean="0">
                  <a:latin typeface="Comic Sans MS"/>
                  <a:cs typeface="Comic Sans MS"/>
                </a:rPr>
                <a:t>F</a:t>
              </a:r>
              <a:endParaRPr lang="en-US" sz="1100" dirty="0">
                <a:latin typeface="Comic Sans MS"/>
                <a:cs typeface="Comic Sans MS"/>
              </a:endParaRPr>
            </a:p>
          </p:txBody>
        </p:sp>
        <p:sp>
          <p:nvSpPr>
            <p:cNvPr id="24" name="TextBox 23"/>
            <p:cNvSpPr txBox="1"/>
            <p:nvPr/>
          </p:nvSpPr>
          <p:spPr>
            <a:xfrm>
              <a:off x="6088507" y="1642357"/>
              <a:ext cx="572938" cy="523220"/>
            </a:xfrm>
            <a:prstGeom prst="rect">
              <a:avLst/>
            </a:prstGeom>
            <a:noFill/>
          </p:spPr>
          <p:txBody>
            <a:bodyPr wrap="none" rtlCol="0">
              <a:spAutoFit/>
            </a:bodyPr>
            <a:lstStyle/>
            <a:p>
              <a:r>
                <a:rPr lang="en-US" sz="1100" dirty="0" smtClean="0">
                  <a:latin typeface="Comic Sans MS"/>
                  <a:cs typeface="Comic Sans MS"/>
                </a:rPr>
                <a:t>D</a:t>
              </a:r>
              <a:endParaRPr lang="en-US" sz="1100" dirty="0">
                <a:latin typeface="Comic Sans MS"/>
                <a:cs typeface="Comic Sans MS"/>
              </a:endParaRPr>
            </a:p>
          </p:txBody>
        </p:sp>
        <p:sp>
          <p:nvSpPr>
            <p:cNvPr id="25" name="TextBox 24"/>
            <p:cNvSpPr txBox="1"/>
            <p:nvPr/>
          </p:nvSpPr>
          <p:spPr>
            <a:xfrm>
              <a:off x="3269762" y="1641687"/>
              <a:ext cx="862782" cy="523220"/>
            </a:xfrm>
            <a:prstGeom prst="rect">
              <a:avLst/>
            </a:prstGeom>
            <a:noFill/>
          </p:spPr>
          <p:txBody>
            <a:bodyPr wrap="none" rtlCol="0">
              <a:spAutoFit/>
            </a:bodyPr>
            <a:lstStyle/>
            <a:p>
              <a:r>
                <a:rPr lang="en-US" sz="1100" dirty="0">
                  <a:latin typeface="Comic Sans MS"/>
                  <a:cs typeface="Comic Sans MS"/>
                </a:rPr>
                <a:t>F</a:t>
              </a:r>
              <a:r>
                <a:rPr lang="en-US" sz="1100" dirty="0" smtClean="0">
                  <a:latin typeface="Comic Sans MS"/>
                  <a:cs typeface="Comic Sans MS"/>
                </a:rPr>
                <a:t>/B</a:t>
              </a:r>
              <a:endParaRPr lang="en-US" sz="1100" dirty="0">
                <a:latin typeface="Comic Sans MS"/>
                <a:cs typeface="Comic Sans MS"/>
              </a:endParaRPr>
            </a:p>
          </p:txBody>
        </p:sp>
        <p:sp>
          <p:nvSpPr>
            <p:cNvPr id="26" name="TextBox 25"/>
            <p:cNvSpPr txBox="1"/>
            <p:nvPr/>
          </p:nvSpPr>
          <p:spPr>
            <a:xfrm>
              <a:off x="2006273" y="1663719"/>
              <a:ext cx="572938" cy="523220"/>
            </a:xfrm>
            <a:prstGeom prst="rect">
              <a:avLst/>
            </a:prstGeom>
            <a:noFill/>
          </p:spPr>
          <p:txBody>
            <a:bodyPr wrap="none" rtlCol="0">
              <a:spAutoFit/>
            </a:bodyPr>
            <a:lstStyle/>
            <a:p>
              <a:r>
                <a:rPr lang="en-US" sz="1100" dirty="0">
                  <a:latin typeface="Comic Sans MS"/>
                  <a:cs typeface="Comic Sans MS"/>
                </a:rPr>
                <a:t>D</a:t>
              </a:r>
            </a:p>
          </p:txBody>
        </p:sp>
        <p:sp>
          <p:nvSpPr>
            <p:cNvPr id="27" name="TextBox 26"/>
            <p:cNvSpPr txBox="1"/>
            <p:nvPr/>
          </p:nvSpPr>
          <p:spPr>
            <a:xfrm>
              <a:off x="2731801" y="1663719"/>
              <a:ext cx="572938" cy="523220"/>
            </a:xfrm>
            <a:prstGeom prst="rect">
              <a:avLst/>
            </a:prstGeom>
            <a:noFill/>
          </p:spPr>
          <p:txBody>
            <a:bodyPr wrap="none" rtlCol="0">
              <a:spAutoFit/>
            </a:bodyPr>
            <a:lstStyle/>
            <a:p>
              <a:r>
                <a:rPr lang="en-US" sz="1100" dirty="0">
                  <a:latin typeface="Comic Sans MS"/>
                  <a:cs typeface="Comic Sans MS"/>
                </a:rPr>
                <a:t>D</a:t>
              </a:r>
            </a:p>
          </p:txBody>
        </p:sp>
        <p:sp>
          <p:nvSpPr>
            <p:cNvPr id="28" name="TextBox 27"/>
            <p:cNvSpPr txBox="1"/>
            <p:nvPr/>
          </p:nvSpPr>
          <p:spPr>
            <a:xfrm>
              <a:off x="1364111" y="1641687"/>
              <a:ext cx="547178" cy="523220"/>
            </a:xfrm>
            <a:prstGeom prst="rect">
              <a:avLst/>
            </a:prstGeom>
            <a:noFill/>
          </p:spPr>
          <p:txBody>
            <a:bodyPr wrap="none" rtlCol="0">
              <a:spAutoFit/>
            </a:bodyPr>
            <a:lstStyle/>
            <a:p>
              <a:r>
                <a:rPr lang="en-US" sz="1100" dirty="0" smtClean="0">
                  <a:latin typeface="Comic Sans MS"/>
                  <a:cs typeface="Comic Sans MS"/>
                </a:rPr>
                <a:t>B</a:t>
              </a:r>
              <a:endParaRPr lang="en-US" sz="1100" dirty="0">
                <a:latin typeface="Comic Sans MS"/>
                <a:cs typeface="Comic Sans MS"/>
              </a:endParaRPr>
            </a:p>
          </p:txBody>
        </p:sp>
        <p:sp>
          <p:nvSpPr>
            <p:cNvPr id="29" name="TextBox 28"/>
            <p:cNvSpPr txBox="1"/>
            <p:nvPr/>
          </p:nvSpPr>
          <p:spPr>
            <a:xfrm>
              <a:off x="7393678" y="1677507"/>
              <a:ext cx="547178" cy="523220"/>
            </a:xfrm>
            <a:prstGeom prst="rect">
              <a:avLst/>
            </a:prstGeom>
            <a:noFill/>
          </p:spPr>
          <p:txBody>
            <a:bodyPr wrap="none" rtlCol="0">
              <a:spAutoFit/>
            </a:bodyPr>
            <a:lstStyle/>
            <a:p>
              <a:r>
                <a:rPr lang="en-US" sz="1100" dirty="0" smtClean="0">
                  <a:latin typeface="Comic Sans MS"/>
                  <a:cs typeface="Comic Sans MS"/>
                </a:rPr>
                <a:t>B</a:t>
              </a:r>
              <a:endParaRPr lang="en-US" sz="1100" dirty="0">
                <a:latin typeface="Comic Sans MS"/>
                <a:cs typeface="Comic Sans MS"/>
              </a:endParaRPr>
            </a:p>
          </p:txBody>
        </p:sp>
        <p:sp>
          <p:nvSpPr>
            <p:cNvPr id="30" name="Freeform 29"/>
            <p:cNvSpPr/>
            <p:nvPr/>
          </p:nvSpPr>
          <p:spPr>
            <a:xfrm>
              <a:off x="4443372" y="2177563"/>
              <a:ext cx="4487333" cy="459152"/>
            </a:xfrm>
            <a:custGeom>
              <a:avLst/>
              <a:gdLst>
                <a:gd name="connsiteX0" fmla="*/ 0 w 4487333"/>
                <a:gd name="connsiteY0" fmla="*/ 6512 h 566615"/>
                <a:gd name="connsiteX1" fmla="*/ 1081128 w 4487333"/>
                <a:gd name="connsiteY1" fmla="*/ 0 h 566615"/>
                <a:gd name="connsiteX2" fmla="*/ 1862666 w 4487333"/>
                <a:gd name="connsiteY2" fmla="*/ 156307 h 566615"/>
                <a:gd name="connsiteX3" fmla="*/ 2338102 w 4487333"/>
                <a:gd name="connsiteY3" fmla="*/ 78153 h 566615"/>
                <a:gd name="connsiteX4" fmla="*/ 4487333 w 4487333"/>
                <a:gd name="connsiteY4" fmla="*/ 566615 h 566615"/>
                <a:gd name="connsiteX5" fmla="*/ 4487333 w 4487333"/>
                <a:gd name="connsiteY5" fmla="*/ 566615 h 56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7333" h="566615">
                  <a:moveTo>
                    <a:pt x="0" y="6512"/>
                  </a:moveTo>
                  <a:lnTo>
                    <a:pt x="1081128" y="0"/>
                  </a:lnTo>
                  <a:lnTo>
                    <a:pt x="1862666" y="156307"/>
                  </a:lnTo>
                  <a:lnTo>
                    <a:pt x="2338102" y="78153"/>
                  </a:lnTo>
                  <a:lnTo>
                    <a:pt x="4487333" y="566615"/>
                  </a:lnTo>
                  <a:lnTo>
                    <a:pt x="4487333" y="566615"/>
                  </a:ln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100" dirty="0">
                <a:latin typeface="Comic Sans MS"/>
                <a:cs typeface="Comic Sans MS"/>
              </a:endParaRPr>
            </a:p>
          </p:txBody>
        </p:sp>
        <p:cxnSp>
          <p:nvCxnSpPr>
            <p:cNvPr id="31" name="Straight Arrow Connector 30"/>
            <p:cNvCxnSpPr/>
            <p:nvPr/>
          </p:nvCxnSpPr>
          <p:spPr>
            <a:xfrm>
              <a:off x="4520223" y="1641687"/>
              <a:ext cx="2375875" cy="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6901310" y="1584895"/>
              <a:ext cx="0" cy="1576102"/>
            </a:xfrm>
            <a:prstGeom prst="line">
              <a:avLst/>
            </a:prstGeom>
            <a:ln w="3175" cmpd="sng"/>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flipV="1">
              <a:off x="4507197" y="1325326"/>
              <a:ext cx="0" cy="1576102"/>
            </a:xfrm>
            <a:prstGeom prst="line">
              <a:avLst/>
            </a:prstGeom>
            <a:ln w="3175" cmpd="sng"/>
          </p:spPr>
          <p:style>
            <a:lnRef idx="2">
              <a:schemeClr val="accent1"/>
            </a:lnRef>
            <a:fillRef idx="0">
              <a:schemeClr val="accent1"/>
            </a:fillRef>
            <a:effectRef idx="1">
              <a:schemeClr val="accent1"/>
            </a:effectRef>
            <a:fontRef idx="minor">
              <a:schemeClr val="tx1"/>
            </a:fontRef>
          </p:style>
        </p:cxnSp>
        <p:cxnSp>
          <p:nvCxnSpPr>
            <p:cNvPr id="34" name="Straight Arrow Connector 33"/>
            <p:cNvCxnSpPr/>
            <p:nvPr/>
          </p:nvCxnSpPr>
          <p:spPr>
            <a:xfrm flipH="1">
              <a:off x="2131322" y="1641687"/>
              <a:ext cx="2375875" cy="0"/>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p:nvCxnSpPr>
          <p:spPr>
            <a:xfrm flipV="1">
              <a:off x="2124808" y="1641687"/>
              <a:ext cx="0" cy="1576102"/>
            </a:xfrm>
            <a:prstGeom prst="line">
              <a:avLst/>
            </a:prstGeom>
            <a:ln w="3175" cmpd="sng"/>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5499749" y="1082703"/>
              <a:ext cx="1190071" cy="523220"/>
            </a:xfrm>
            <a:prstGeom prst="rect">
              <a:avLst/>
            </a:prstGeom>
            <a:noFill/>
          </p:spPr>
          <p:txBody>
            <a:bodyPr wrap="none" rtlCol="0">
              <a:spAutoFit/>
            </a:bodyPr>
            <a:lstStyle/>
            <a:p>
              <a:r>
                <a:rPr lang="en-US" sz="1100" dirty="0" smtClean="0">
                  <a:latin typeface="Comic Sans MS"/>
                  <a:cs typeface="Comic Sans MS"/>
                </a:rPr>
                <a:t>M </a:t>
              </a:r>
              <a:r>
                <a:rPr lang="en-US" sz="1100" baseline="-25000" dirty="0" smtClean="0">
                  <a:latin typeface="Comic Sans MS"/>
                  <a:cs typeface="Comic Sans MS"/>
                </a:rPr>
                <a:t>right</a:t>
              </a:r>
              <a:endParaRPr lang="en-US" sz="1100" baseline="-25000" dirty="0">
                <a:latin typeface="Comic Sans MS"/>
                <a:cs typeface="Comic Sans MS"/>
              </a:endParaRPr>
            </a:p>
          </p:txBody>
        </p:sp>
        <p:sp>
          <p:nvSpPr>
            <p:cNvPr id="37" name="TextBox 36"/>
            <p:cNvSpPr txBox="1"/>
            <p:nvPr/>
          </p:nvSpPr>
          <p:spPr>
            <a:xfrm>
              <a:off x="3022528" y="1098605"/>
              <a:ext cx="1087479" cy="523220"/>
            </a:xfrm>
            <a:prstGeom prst="rect">
              <a:avLst/>
            </a:prstGeom>
            <a:noFill/>
          </p:spPr>
          <p:txBody>
            <a:bodyPr wrap="none" rtlCol="0">
              <a:spAutoFit/>
            </a:bodyPr>
            <a:lstStyle/>
            <a:p>
              <a:r>
                <a:rPr lang="en-US" sz="1100" dirty="0" smtClean="0">
                  <a:latin typeface="Comic Sans MS"/>
                  <a:cs typeface="Comic Sans MS"/>
                </a:rPr>
                <a:t>M </a:t>
              </a:r>
              <a:r>
                <a:rPr lang="en-US" sz="1100" baseline="-25000" dirty="0" smtClean="0">
                  <a:latin typeface="Comic Sans MS"/>
                  <a:cs typeface="Comic Sans MS"/>
                </a:rPr>
                <a:t>left</a:t>
              </a:r>
              <a:endParaRPr lang="en-US" sz="1100" baseline="-25000" dirty="0">
                <a:latin typeface="Comic Sans MS"/>
                <a:cs typeface="Comic Sans MS"/>
              </a:endParaRPr>
            </a:p>
          </p:txBody>
        </p:sp>
        <p:cxnSp>
          <p:nvCxnSpPr>
            <p:cNvPr id="38" name="Straight Arrow Connector 37"/>
            <p:cNvCxnSpPr/>
            <p:nvPr/>
          </p:nvCxnSpPr>
          <p:spPr>
            <a:xfrm flipV="1">
              <a:off x="7353300" y="3042650"/>
              <a:ext cx="989460" cy="5350"/>
            </a:xfrm>
            <a:prstGeom prst="straightConnector1">
              <a:avLst/>
            </a:prstGeom>
            <a:ln>
              <a:solidFill>
                <a:srgbClr val="000090"/>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p:nvCxnSpPr>
          <p:spPr>
            <a:xfrm flipV="1">
              <a:off x="8342760" y="1639440"/>
              <a:ext cx="0" cy="1576102"/>
            </a:xfrm>
            <a:prstGeom prst="line">
              <a:avLst/>
            </a:prstGeom>
            <a:ln w="3175" cmpd="sng"/>
          </p:spPr>
          <p:style>
            <a:lnRef idx="2">
              <a:schemeClr val="accent1"/>
            </a:lnRef>
            <a:fillRef idx="0">
              <a:schemeClr val="accent1"/>
            </a:fillRef>
            <a:effectRef idx="1">
              <a:schemeClr val="accent1"/>
            </a:effectRef>
            <a:fontRef idx="minor">
              <a:schemeClr val="tx1"/>
            </a:fontRef>
          </p:style>
        </p:cxnSp>
        <p:cxnSp>
          <p:nvCxnSpPr>
            <p:cNvPr id="40" name="Straight Connector 39"/>
            <p:cNvCxnSpPr/>
            <p:nvPr/>
          </p:nvCxnSpPr>
          <p:spPr>
            <a:xfrm flipV="1">
              <a:off x="657144" y="1639408"/>
              <a:ext cx="0" cy="1576102"/>
            </a:xfrm>
            <a:prstGeom prst="line">
              <a:avLst/>
            </a:prstGeom>
            <a:ln w="3175" cmpd="sng"/>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593644" y="2915650"/>
              <a:ext cx="1055078" cy="0"/>
            </a:xfrm>
            <a:prstGeom prst="straightConnector1">
              <a:avLst/>
            </a:prstGeom>
            <a:ln>
              <a:solidFill>
                <a:srgbClr val="000090"/>
              </a:solidFill>
              <a:headEnd type="arrow"/>
              <a:tailEnd type="arrow"/>
            </a:ln>
          </p:spPr>
          <p:style>
            <a:lnRef idx="2">
              <a:schemeClr val="accent1"/>
            </a:lnRef>
            <a:fillRef idx="0">
              <a:schemeClr val="accent1"/>
            </a:fillRef>
            <a:effectRef idx="1">
              <a:schemeClr val="accent1"/>
            </a:effectRef>
            <a:fontRef idx="minor">
              <a:schemeClr val="tx1"/>
            </a:fontRef>
          </p:style>
        </p:cxnSp>
        <p:pic>
          <p:nvPicPr>
            <p:cNvPr id="42" name="Picture 41"/>
            <p:cNvPicPr>
              <a:picLocks noChangeAspect="1"/>
            </p:cNvPicPr>
            <p:nvPr/>
          </p:nvPicPr>
          <p:blipFill>
            <a:blip r:embed="rId5"/>
            <a:stretch>
              <a:fillRect/>
            </a:stretch>
          </p:blipFill>
          <p:spPr>
            <a:xfrm>
              <a:off x="4419600" y="2997200"/>
              <a:ext cx="673100" cy="165100"/>
            </a:xfrm>
            <a:prstGeom prst="rect">
              <a:avLst/>
            </a:prstGeom>
          </p:spPr>
        </p:pic>
        <p:pic>
          <p:nvPicPr>
            <p:cNvPr id="43" name="Picture 42"/>
            <p:cNvPicPr>
              <a:picLocks noChangeAspect="1"/>
            </p:cNvPicPr>
            <p:nvPr/>
          </p:nvPicPr>
          <p:blipFill>
            <a:blip r:embed="rId6"/>
            <a:stretch>
              <a:fillRect/>
            </a:stretch>
          </p:blipFill>
          <p:spPr>
            <a:xfrm>
              <a:off x="4419600" y="2997200"/>
              <a:ext cx="673100" cy="165100"/>
            </a:xfrm>
            <a:prstGeom prst="rect">
              <a:avLst/>
            </a:prstGeom>
          </p:spPr>
        </p:pic>
        <p:graphicFrame>
          <p:nvGraphicFramePr>
            <p:cNvPr id="44" name="Object 43"/>
            <p:cNvGraphicFramePr>
              <a:graphicFrameLocks noChangeAspect="1"/>
            </p:cNvGraphicFramePr>
            <p:nvPr>
              <p:extLst>
                <p:ext uri="{D42A27DB-BD31-4B8C-83A1-F6EECF244321}">
                  <p14:modId xmlns:p14="http://schemas.microsoft.com/office/powerpoint/2010/main" val="3485723965"/>
                </p:ext>
              </p:extLst>
            </p:nvPr>
          </p:nvGraphicFramePr>
          <p:xfrm>
            <a:off x="7448550" y="3182489"/>
            <a:ext cx="774700" cy="203200"/>
          </p:xfrm>
          <a:graphic>
            <a:graphicData uri="http://schemas.openxmlformats.org/presentationml/2006/ole">
              <mc:AlternateContent xmlns:mc="http://schemas.openxmlformats.org/markup-compatibility/2006">
                <mc:Choice xmlns:v="urn:schemas-microsoft-com:vml" Requires="v">
                  <p:oleObj spid="_x0000_s140336" name="Equation" r:id="rId7" imgW="774700" imgH="203200" progId="Equation.3">
                    <p:embed/>
                  </p:oleObj>
                </mc:Choice>
                <mc:Fallback>
                  <p:oleObj name="Equation" r:id="rId7" imgW="774700" imgH="203200" progId="Equation.3">
                    <p:embed/>
                    <p:pic>
                      <p:nvPicPr>
                        <p:cNvPr id="0" name=""/>
                        <p:cNvPicPr/>
                        <p:nvPr/>
                      </p:nvPicPr>
                      <p:blipFill>
                        <a:blip r:embed="rId8"/>
                        <a:stretch>
                          <a:fillRect/>
                        </a:stretch>
                      </p:blipFill>
                      <p:spPr>
                        <a:xfrm>
                          <a:off x="7448550" y="3182489"/>
                          <a:ext cx="774700" cy="203200"/>
                        </a:xfrm>
                        <a:prstGeom prst="rect">
                          <a:avLst/>
                        </a:prstGeom>
                      </p:spPr>
                    </p:pic>
                  </p:oleObj>
                </mc:Fallback>
              </mc:AlternateContent>
            </a:graphicData>
          </a:graphic>
        </p:graphicFrame>
        <p:sp>
          <p:nvSpPr>
            <p:cNvPr id="46" name="Up Arrow 45"/>
            <p:cNvSpPr/>
            <p:nvPr/>
          </p:nvSpPr>
          <p:spPr>
            <a:xfrm>
              <a:off x="514350" y="3422650"/>
              <a:ext cx="222250" cy="23177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latin typeface="Comic Sans MS"/>
                <a:cs typeface="Comic Sans MS"/>
              </a:endParaRPr>
            </a:p>
          </p:txBody>
        </p:sp>
        <p:sp>
          <p:nvSpPr>
            <p:cNvPr id="47" name="Up Arrow 46"/>
            <p:cNvSpPr/>
            <p:nvPr/>
          </p:nvSpPr>
          <p:spPr>
            <a:xfrm>
              <a:off x="8231635" y="3344414"/>
              <a:ext cx="222250" cy="231775"/>
            </a:xfrm>
            <a:prstGeom prst="up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100">
                <a:latin typeface="Comic Sans MS"/>
                <a:cs typeface="Comic Sans MS"/>
              </a:endParaRPr>
            </a:p>
          </p:txBody>
        </p:sp>
        <p:sp>
          <p:nvSpPr>
            <p:cNvPr id="49" name="Title 1"/>
            <p:cNvSpPr txBox="1">
              <a:spLocks/>
            </p:cNvSpPr>
            <p:nvPr/>
          </p:nvSpPr>
          <p:spPr>
            <a:xfrm>
              <a:off x="3000456" y="3272927"/>
              <a:ext cx="3401558" cy="395895"/>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rgbClr val="000090"/>
                  </a:solidFill>
                  <a:latin typeface="Comic Sans MS"/>
                  <a:ea typeface="+mj-ea"/>
                  <a:cs typeface="+mj-cs"/>
                </a:defRPr>
              </a:lvl1pPr>
            </a:lstStyle>
            <a:p>
              <a:r>
                <a:rPr lang="en-US" sz="500" dirty="0" smtClean="0">
                  <a:cs typeface="Comic Sans MS"/>
                </a:rPr>
                <a:t>325 </a:t>
              </a:r>
              <a:r>
                <a:rPr lang="en-US" sz="500" dirty="0" err="1" smtClean="0">
                  <a:cs typeface="Comic Sans MS"/>
                </a:rPr>
                <a:t>GeV</a:t>
              </a:r>
              <a:r>
                <a:rPr lang="en-US" sz="500" dirty="0" smtClean="0">
                  <a:cs typeface="Comic Sans MS"/>
                </a:rPr>
                <a:t> p or  130 GeV/u Au </a:t>
              </a:r>
              <a:endParaRPr lang="en-US" sz="500" dirty="0">
                <a:cs typeface="Comic Sans MS"/>
              </a:endParaRPr>
            </a:p>
          </p:txBody>
        </p:sp>
        <p:sp>
          <p:nvSpPr>
            <p:cNvPr id="50" name="Freeform 49"/>
            <p:cNvSpPr/>
            <p:nvPr/>
          </p:nvSpPr>
          <p:spPr>
            <a:xfrm flipH="1">
              <a:off x="61872" y="2177563"/>
              <a:ext cx="4487333" cy="459152"/>
            </a:xfrm>
            <a:custGeom>
              <a:avLst/>
              <a:gdLst>
                <a:gd name="connsiteX0" fmla="*/ 0 w 4487333"/>
                <a:gd name="connsiteY0" fmla="*/ 6512 h 566615"/>
                <a:gd name="connsiteX1" fmla="*/ 1081128 w 4487333"/>
                <a:gd name="connsiteY1" fmla="*/ 0 h 566615"/>
                <a:gd name="connsiteX2" fmla="*/ 1862666 w 4487333"/>
                <a:gd name="connsiteY2" fmla="*/ 156307 h 566615"/>
                <a:gd name="connsiteX3" fmla="*/ 2338102 w 4487333"/>
                <a:gd name="connsiteY3" fmla="*/ 78153 h 566615"/>
                <a:gd name="connsiteX4" fmla="*/ 4487333 w 4487333"/>
                <a:gd name="connsiteY4" fmla="*/ 566615 h 566615"/>
                <a:gd name="connsiteX5" fmla="*/ 4487333 w 4487333"/>
                <a:gd name="connsiteY5" fmla="*/ 566615 h 566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7333" h="566615">
                  <a:moveTo>
                    <a:pt x="0" y="6512"/>
                  </a:moveTo>
                  <a:lnTo>
                    <a:pt x="1081128" y="0"/>
                  </a:lnTo>
                  <a:lnTo>
                    <a:pt x="1862666" y="156307"/>
                  </a:lnTo>
                  <a:lnTo>
                    <a:pt x="2338102" y="78153"/>
                  </a:lnTo>
                  <a:lnTo>
                    <a:pt x="4487333" y="566615"/>
                  </a:lnTo>
                  <a:lnTo>
                    <a:pt x="4487333" y="566615"/>
                  </a:ln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sz="1100" dirty="0">
                <a:latin typeface="Comic Sans MS"/>
                <a:cs typeface="Comic Sans MS"/>
              </a:endParaRPr>
            </a:p>
          </p:txBody>
        </p:sp>
        <p:sp>
          <p:nvSpPr>
            <p:cNvPr id="51" name="Oval 50"/>
            <p:cNvSpPr/>
            <p:nvPr/>
          </p:nvSpPr>
          <p:spPr>
            <a:xfrm>
              <a:off x="482600" y="2260600"/>
              <a:ext cx="381000" cy="533400"/>
            </a:xfrm>
            <a:prstGeom prst="ellipse">
              <a:avLst/>
            </a:prstGeom>
            <a:gradFill flip="none" rotWithShape="1">
              <a:gsLst>
                <a:gs pos="0">
                  <a:schemeClr val="accent1">
                    <a:tint val="100000"/>
                    <a:shade val="100000"/>
                    <a:satMod val="130000"/>
                    <a:alpha val="39000"/>
                  </a:schemeClr>
                </a:gs>
                <a:gs pos="100000">
                  <a:schemeClr val="accent1">
                    <a:tint val="50000"/>
                    <a:shade val="100000"/>
                    <a:satMod val="350000"/>
                    <a:alpha val="39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sp>
          <p:nvSpPr>
            <p:cNvPr id="52" name="Oval 51"/>
            <p:cNvSpPr/>
            <p:nvPr/>
          </p:nvSpPr>
          <p:spPr>
            <a:xfrm>
              <a:off x="8128000" y="2273300"/>
              <a:ext cx="381000" cy="533400"/>
            </a:xfrm>
            <a:prstGeom prst="ellipse">
              <a:avLst/>
            </a:prstGeom>
            <a:gradFill flip="none" rotWithShape="1">
              <a:gsLst>
                <a:gs pos="0">
                  <a:schemeClr val="accent1">
                    <a:tint val="100000"/>
                    <a:shade val="100000"/>
                    <a:satMod val="130000"/>
                    <a:alpha val="39000"/>
                  </a:schemeClr>
                </a:gs>
                <a:gs pos="100000">
                  <a:schemeClr val="accent1">
                    <a:tint val="50000"/>
                    <a:shade val="100000"/>
                    <a:satMod val="350000"/>
                    <a:alpha val="39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00"/>
            </a:p>
          </p:txBody>
        </p:sp>
        <p:graphicFrame>
          <p:nvGraphicFramePr>
            <p:cNvPr id="53" name="Object 52"/>
            <p:cNvGraphicFramePr>
              <a:graphicFrameLocks noChangeAspect="1"/>
            </p:cNvGraphicFramePr>
            <p:nvPr>
              <p:extLst>
                <p:ext uri="{D42A27DB-BD31-4B8C-83A1-F6EECF244321}">
                  <p14:modId xmlns:p14="http://schemas.microsoft.com/office/powerpoint/2010/main" val="3049813914"/>
                </p:ext>
              </p:extLst>
            </p:nvPr>
          </p:nvGraphicFramePr>
          <p:xfrm>
            <a:off x="730250" y="3068189"/>
            <a:ext cx="774700" cy="203200"/>
          </p:xfrm>
          <a:graphic>
            <a:graphicData uri="http://schemas.openxmlformats.org/presentationml/2006/ole">
              <mc:AlternateContent xmlns:mc="http://schemas.openxmlformats.org/markup-compatibility/2006">
                <mc:Choice xmlns:v="urn:schemas-microsoft-com:vml" Requires="v">
                  <p:oleObj spid="_x0000_s140337" name="Equation" r:id="rId9" imgW="774700" imgH="203200" progId="Equation.DSMT4">
                    <p:embed/>
                  </p:oleObj>
                </mc:Choice>
                <mc:Fallback>
                  <p:oleObj name="Equation" r:id="rId9" imgW="774700" imgH="203200" progId="Equation.DSMT4">
                    <p:embed/>
                    <p:pic>
                      <p:nvPicPr>
                        <p:cNvPr id="0" name=""/>
                        <p:cNvPicPr/>
                        <p:nvPr/>
                      </p:nvPicPr>
                      <p:blipFill>
                        <a:blip r:embed="rId8"/>
                        <a:stretch>
                          <a:fillRect/>
                        </a:stretch>
                      </p:blipFill>
                      <p:spPr>
                        <a:xfrm>
                          <a:off x="730250" y="3068189"/>
                          <a:ext cx="774700" cy="203200"/>
                        </a:xfrm>
                        <a:prstGeom prst="rect">
                          <a:avLst/>
                        </a:prstGeom>
                      </p:spPr>
                    </p:pic>
                  </p:oleObj>
                </mc:Fallback>
              </mc:AlternateContent>
            </a:graphicData>
          </a:graphic>
        </p:graphicFrame>
      </p:grpSp>
      <p:pic>
        <p:nvPicPr>
          <p:cNvPr id="54" name="Picture 53"/>
          <p:cNvPicPr/>
          <p:nvPr/>
        </p:nvPicPr>
        <p:blipFill>
          <a:blip r:embed="rId10" cstate="screen">
            <a:extLst>
              <a:ext uri="{28A0092B-C50C-407E-A947-70E740481C1C}">
                <a14:useLocalDpi xmlns:a14="http://schemas.microsoft.com/office/drawing/2010/main"/>
              </a:ext>
            </a:extLst>
          </a:blip>
          <a:stretch>
            <a:fillRect/>
          </a:stretch>
        </p:blipFill>
        <p:spPr>
          <a:xfrm>
            <a:off x="4572001" y="4665134"/>
            <a:ext cx="1845733" cy="1451610"/>
          </a:xfrm>
          <a:prstGeom prst="rect">
            <a:avLst/>
          </a:prstGeom>
        </p:spPr>
      </p:pic>
      <p:sp>
        <p:nvSpPr>
          <p:cNvPr id="55" name="Text Box 55"/>
          <p:cNvSpPr txBox="1">
            <a:spLocks noChangeArrowheads="1"/>
          </p:cNvSpPr>
          <p:nvPr/>
        </p:nvSpPr>
        <p:spPr bwMode="auto">
          <a:xfrm>
            <a:off x="6578599" y="4851401"/>
            <a:ext cx="2565401"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dirty="0" smtClean="0">
                <a:solidFill>
                  <a:srgbClr val="000090"/>
                </a:solidFill>
                <a:latin typeface="Comic Sans MS" charset="0"/>
                <a:cs typeface="Comic Sans MS" charset="0"/>
              </a:rPr>
              <a:t>Courtesy of </a:t>
            </a:r>
          </a:p>
          <a:p>
            <a:pPr algn="ctr" eaLnBrk="1" hangingPunct="1"/>
            <a:r>
              <a:rPr lang="en-US" sz="1400" dirty="0" smtClean="0">
                <a:solidFill>
                  <a:srgbClr val="000090"/>
                </a:solidFill>
                <a:latin typeface="Comic Sans MS" charset="0"/>
                <a:cs typeface="Comic Sans MS" charset="0"/>
              </a:rPr>
              <a:t>I. Ben-Zvi,                   S. Belomestnykh,          D. Trbojevic and Q. Wu </a:t>
            </a:r>
            <a:endParaRPr lang="en-US" sz="1400" dirty="0">
              <a:solidFill>
                <a:srgbClr val="000090"/>
              </a:solidFill>
              <a:latin typeface="Comic Sans MS" charset="0"/>
              <a:cs typeface="Comic Sans MS" charset="0"/>
            </a:endParaRPr>
          </a:p>
        </p:txBody>
      </p:sp>
      <p:sp>
        <p:nvSpPr>
          <p:cNvPr id="4" name="Rectangle 3"/>
          <p:cNvSpPr/>
          <p:nvPr/>
        </p:nvSpPr>
        <p:spPr>
          <a:xfrm>
            <a:off x="4241800" y="5934670"/>
            <a:ext cx="2793999" cy="523220"/>
          </a:xfrm>
          <a:prstGeom prst="rect">
            <a:avLst/>
          </a:prstGeom>
        </p:spPr>
        <p:txBody>
          <a:bodyPr wrap="square">
            <a:spAutoFit/>
          </a:bodyPr>
          <a:lstStyle/>
          <a:p>
            <a:pPr algn="ctr" eaLnBrk="1" hangingPunct="1"/>
            <a:r>
              <a:rPr lang="en-US" sz="1400" dirty="0" smtClean="0">
                <a:solidFill>
                  <a:srgbClr val="000090"/>
                </a:solidFill>
                <a:cs typeface="Comic Sans MS" charset="0"/>
              </a:rPr>
              <a:t>Original BNL crab-cavity</a:t>
            </a:r>
          </a:p>
          <a:p>
            <a:pPr algn="ctr" eaLnBrk="1" hangingPunct="1"/>
            <a:r>
              <a:rPr lang="en-US" sz="1400" dirty="0" smtClean="0">
                <a:solidFill>
                  <a:srgbClr val="000090"/>
                </a:solidFill>
                <a:cs typeface="Comic Sans MS" charset="0"/>
              </a:rPr>
              <a:t>design (I. Ben-Zvi) </a:t>
            </a:r>
            <a:endParaRPr lang="en-US" sz="1400" dirty="0">
              <a:solidFill>
                <a:srgbClr val="000090"/>
              </a:solidFill>
              <a:cs typeface="Comic Sans MS" charset="0"/>
            </a:endParaRPr>
          </a:p>
        </p:txBody>
      </p:sp>
      <p:sp>
        <p:nvSpPr>
          <p:cNvPr id="8" name="Date Placeholder 7"/>
          <p:cNvSpPr>
            <a:spLocks noGrp="1"/>
          </p:cNvSpPr>
          <p:nvPr>
            <p:ph type="dt" sz="half" idx="10"/>
          </p:nvPr>
        </p:nvSpPr>
        <p:spPr/>
        <p:txBody>
          <a:bodyPr/>
          <a:lstStyle/>
          <a:p>
            <a:r>
              <a:rPr lang="en-US" altLang="ja-JP" smtClean="0"/>
              <a:t>E.C. Aschenauer</a:t>
            </a:r>
            <a:endParaRPr lang="en-US" altLang="ja-JP"/>
          </a:p>
        </p:txBody>
      </p:sp>
    </p:spTree>
    <p:extLst>
      <p:ext uri="{BB962C8B-B14F-4D97-AF65-F5344CB8AC3E}">
        <p14:creationId xmlns:p14="http://schemas.microsoft.com/office/powerpoint/2010/main" val="11121824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254000" y="4483100"/>
            <a:ext cx="4561690" cy="1200329"/>
          </a:xfrm>
          <a:prstGeom prst="rect">
            <a:avLst/>
          </a:prstGeom>
          <a:noFill/>
        </p:spPr>
        <p:txBody>
          <a:bodyPr wrap="none" rtlCol="0">
            <a:spAutoFit/>
          </a:bodyPr>
          <a:lstStyle/>
          <a:p>
            <a:r>
              <a:rPr lang="en-US" dirty="0" smtClean="0">
                <a:solidFill>
                  <a:srgbClr val="0000FF"/>
                </a:solidFill>
              </a:rPr>
              <a:t>Cross section:</a:t>
            </a:r>
          </a:p>
          <a:p>
            <a:endParaRPr lang="en-US" dirty="0" smtClean="0">
              <a:solidFill>
                <a:srgbClr val="0000FF"/>
              </a:solidFill>
            </a:endParaRPr>
          </a:p>
          <a:p>
            <a:r>
              <a:rPr lang="en-US" dirty="0" err="1" smtClean="0">
                <a:solidFill>
                  <a:srgbClr val="0000FF"/>
                </a:solidFill>
              </a:rPr>
              <a:t>Pythia</a:t>
            </a:r>
            <a:r>
              <a:rPr lang="en-US" dirty="0" smtClean="0">
                <a:solidFill>
                  <a:srgbClr val="0000FF"/>
                </a:solidFill>
              </a:rPr>
              <a:t> </a:t>
            </a:r>
            <a:r>
              <a:rPr lang="en-US" dirty="0" smtClean="0">
                <a:solidFill>
                  <a:srgbClr val="0000FF"/>
                </a:solidFill>
                <a:latin typeface="Symbol" charset="2"/>
                <a:cs typeface="Symbol" charset="2"/>
              </a:rPr>
              <a:t>s</a:t>
            </a:r>
            <a:r>
              <a:rPr lang="en-US" baseline="-25000" dirty="0" smtClean="0">
                <a:solidFill>
                  <a:srgbClr val="0000FF"/>
                </a:solidFill>
              </a:rPr>
              <a:t>ep</a:t>
            </a:r>
            <a:r>
              <a:rPr lang="en-US" dirty="0" smtClean="0">
                <a:solidFill>
                  <a:srgbClr val="0000FF"/>
                </a:solidFill>
              </a:rPr>
              <a:t>: 0.030 – 0.060 </a:t>
            </a:r>
            <a:r>
              <a:rPr lang="en-US" dirty="0" err="1" smtClean="0">
                <a:solidFill>
                  <a:srgbClr val="0000FF"/>
                </a:solidFill>
                <a:latin typeface="+mn-lt"/>
                <a:cs typeface="Symbol" charset="2"/>
              </a:rPr>
              <a:t>m</a:t>
            </a:r>
            <a:r>
              <a:rPr lang="en-US" dirty="0" err="1" smtClean="0">
                <a:solidFill>
                  <a:srgbClr val="0000FF"/>
                </a:solidFill>
              </a:rPr>
              <a:t>b</a:t>
            </a:r>
            <a:endParaRPr lang="en-US" dirty="0" smtClean="0">
              <a:solidFill>
                <a:srgbClr val="0000FF"/>
              </a:solidFill>
            </a:endParaRPr>
          </a:p>
          <a:p>
            <a:r>
              <a:rPr lang="en-US" dirty="0" smtClean="0">
                <a:solidFill>
                  <a:srgbClr val="0000FF"/>
                </a:solidFill>
              </a:rPr>
              <a:t>Luminosity: 10</a:t>
            </a:r>
            <a:r>
              <a:rPr lang="en-US" baseline="30000" dirty="0" smtClean="0">
                <a:solidFill>
                  <a:srgbClr val="0000FF"/>
                </a:solidFill>
              </a:rPr>
              <a:t>34</a:t>
            </a:r>
            <a:r>
              <a:rPr lang="en-US" dirty="0" smtClean="0">
                <a:solidFill>
                  <a:srgbClr val="0000FF"/>
                </a:solidFill>
              </a:rPr>
              <a:t> cm</a:t>
            </a:r>
            <a:r>
              <a:rPr lang="en-US" baseline="30000" dirty="0" smtClean="0">
                <a:solidFill>
                  <a:srgbClr val="0000FF"/>
                </a:solidFill>
              </a:rPr>
              <a:t>-1</a:t>
            </a:r>
            <a:r>
              <a:rPr lang="en-US" dirty="0" smtClean="0">
                <a:solidFill>
                  <a:srgbClr val="0000FF"/>
                </a:solidFill>
              </a:rPr>
              <a:t> s</a:t>
            </a:r>
            <a:r>
              <a:rPr lang="en-US" baseline="30000" dirty="0" smtClean="0">
                <a:solidFill>
                  <a:srgbClr val="0000FF"/>
                </a:solidFill>
              </a:rPr>
              <a:t>-1 = </a:t>
            </a:r>
            <a:r>
              <a:rPr lang="en-US" dirty="0" smtClean="0">
                <a:solidFill>
                  <a:srgbClr val="0000FF"/>
                </a:solidFill>
              </a:rPr>
              <a:t>10</a:t>
            </a:r>
            <a:r>
              <a:rPr lang="en-US" baseline="30000" dirty="0" smtClean="0">
                <a:solidFill>
                  <a:srgbClr val="0000FF"/>
                </a:solidFill>
              </a:rPr>
              <a:t>7 </a:t>
            </a:r>
            <a:r>
              <a:rPr lang="en-US" dirty="0" smtClean="0">
                <a:solidFill>
                  <a:srgbClr val="0000FF"/>
                </a:solidFill>
              </a:rPr>
              <a:t>mb</a:t>
            </a:r>
            <a:r>
              <a:rPr lang="en-US" baseline="30000" dirty="0" smtClean="0">
                <a:solidFill>
                  <a:srgbClr val="0000FF"/>
                </a:solidFill>
              </a:rPr>
              <a:t>-1</a:t>
            </a:r>
            <a:r>
              <a:rPr lang="en-US" dirty="0" smtClean="0">
                <a:solidFill>
                  <a:srgbClr val="0000FF"/>
                </a:solidFill>
              </a:rPr>
              <a:t> s</a:t>
            </a:r>
            <a:r>
              <a:rPr lang="en-US" baseline="30000" dirty="0" smtClean="0">
                <a:solidFill>
                  <a:srgbClr val="0000FF"/>
                </a:solidFill>
              </a:rPr>
              <a:t>-1</a:t>
            </a:r>
            <a:endParaRPr lang="en-US" baseline="30000" dirty="0">
              <a:solidFill>
                <a:srgbClr val="0000FF"/>
              </a:solidFill>
            </a:endParaRPr>
          </a:p>
        </p:txBody>
      </p:sp>
      <p:sp>
        <p:nvSpPr>
          <p:cNvPr id="2" name="Title 1"/>
          <p:cNvSpPr>
            <a:spLocks noGrp="1"/>
          </p:cNvSpPr>
          <p:nvPr>
            <p:ph type="title"/>
          </p:nvPr>
        </p:nvSpPr>
        <p:spPr/>
        <p:txBody>
          <a:bodyPr/>
          <a:lstStyle/>
          <a:p>
            <a:r>
              <a:rPr lang="en-US" dirty="0" smtClean="0"/>
              <a:t>Some thought about rates</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53</a:t>
            </a:fld>
            <a:endParaRPr lang="en-US" altLang="ja-JP"/>
          </a:p>
        </p:txBody>
      </p:sp>
      <p:pic>
        <p:nvPicPr>
          <p:cNvPr id="6" name="Picture 5"/>
          <p:cNvPicPr>
            <a:picLocks noChangeAspect="1"/>
          </p:cNvPicPr>
          <p:nvPr/>
        </p:nvPicPr>
        <p:blipFill>
          <a:blip r:embed="rId3"/>
          <a:stretch>
            <a:fillRect/>
          </a:stretch>
        </p:blipFill>
        <p:spPr>
          <a:xfrm>
            <a:off x="0" y="482600"/>
            <a:ext cx="4257675" cy="4019550"/>
          </a:xfrm>
          <a:prstGeom prst="rect">
            <a:avLst/>
          </a:prstGeom>
        </p:spPr>
      </p:pic>
      <p:sp>
        <p:nvSpPr>
          <p:cNvPr id="7" name="TextBox 6"/>
          <p:cNvSpPr txBox="1"/>
          <p:nvPr/>
        </p:nvSpPr>
        <p:spPr>
          <a:xfrm>
            <a:off x="4254500" y="711200"/>
            <a:ext cx="3483608" cy="1200329"/>
          </a:xfrm>
          <a:prstGeom prst="rect">
            <a:avLst/>
          </a:prstGeom>
          <a:noFill/>
        </p:spPr>
        <p:txBody>
          <a:bodyPr wrap="none" rtlCol="0">
            <a:spAutoFit/>
          </a:bodyPr>
          <a:lstStyle/>
          <a:p>
            <a:r>
              <a:rPr lang="en-US" dirty="0" smtClean="0"/>
              <a:t>low multiplicity</a:t>
            </a:r>
          </a:p>
          <a:p>
            <a:r>
              <a:rPr lang="en-US" dirty="0" smtClean="0"/>
              <a:t>4-6 √</a:t>
            </a:r>
            <a:r>
              <a:rPr lang="en-US" dirty="0" err="1" smtClean="0"/>
              <a:t>s</a:t>
            </a:r>
            <a:r>
              <a:rPr lang="en-US" dirty="0" smtClean="0"/>
              <a:t> = 40-65 </a:t>
            </a:r>
            <a:r>
              <a:rPr lang="en-US" dirty="0" err="1" smtClean="0"/>
              <a:t>GeV</a:t>
            </a:r>
            <a:endParaRPr lang="en-US" dirty="0" smtClean="0"/>
          </a:p>
          <a:p>
            <a:r>
              <a:rPr lang="en-US" dirty="0" err="1" smtClean="0"/>
              <a:t>N</a:t>
            </a:r>
            <a:r>
              <a:rPr lang="en-US" baseline="-25000" dirty="0" err="1" smtClean="0"/>
              <a:t>ch</a:t>
            </a:r>
            <a:r>
              <a:rPr lang="en-US" dirty="0" smtClean="0"/>
              <a:t> (</a:t>
            </a:r>
            <a:r>
              <a:rPr lang="en-US" dirty="0" err="1" smtClean="0"/>
              <a:t>ep</a:t>
            </a:r>
            <a:r>
              <a:rPr lang="en-US" dirty="0" smtClean="0"/>
              <a:t>) ~ </a:t>
            </a:r>
            <a:r>
              <a:rPr lang="en-US" dirty="0" err="1" smtClean="0"/>
              <a:t>N</a:t>
            </a:r>
            <a:r>
              <a:rPr lang="en-US" baseline="-25000" dirty="0" err="1" smtClean="0"/>
              <a:t>ch</a:t>
            </a:r>
            <a:r>
              <a:rPr lang="en-US" dirty="0" smtClean="0"/>
              <a:t> (</a:t>
            </a:r>
            <a:r>
              <a:rPr lang="en-US" dirty="0" err="1" smtClean="0"/>
              <a:t>eA</a:t>
            </a:r>
            <a:r>
              <a:rPr lang="en-US" dirty="0" smtClean="0"/>
              <a:t>) &lt; </a:t>
            </a:r>
            <a:r>
              <a:rPr lang="en-US" dirty="0" err="1" smtClean="0"/>
              <a:t>N</a:t>
            </a:r>
            <a:r>
              <a:rPr lang="en-US" baseline="-25000" dirty="0" err="1" smtClean="0"/>
              <a:t>ch</a:t>
            </a:r>
            <a:r>
              <a:rPr lang="en-US" dirty="0" err="1" smtClean="0"/>
              <a:t>(pA</a:t>
            </a:r>
            <a:r>
              <a:rPr lang="en-US" dirty="0" smtClean="0"/>
              <a:t>)</a:t>
            </a:r>
          </a:p>
          <a:p>
            <a:r>
              <a:rPr lang="en-US" dirty="0" err="1" smtClean="0">
                <a:solidFill>
                  <a:srgbClr val="0000FF"/>
                </a:solidFill>
                <a:sym typeface="Wingdings"/>
              </a:rPr>
              <a:t></a:t>
            </a:r>
            <a:r>
              <a:rPr lang="en-US" dirty="0" smtClean="0">
                <a:sym typeface="Wingdings"/>
              </a:rPr>
              <a:t> no occupancy problem</a:t>
            </a:r>
            <a:endParaRPr lang="en-US" dirty="0"/>
          </a:p>
        </p:txBody>
      </p:sp>
      <p:graphicFrame>
        <p:nvGraphicFramePr>
          <p:cNvPr id="8" name="Object 7"/>
          <p:cNvGraphicFramePr>
            <a:graphicFrameLocks noChangeAspect="1"/>
          </p:cNvGraphicFramePr>
          <p:nvPr/>
        </p:nvGraphicFramePr>
        <p:xfrm>
          <a:off x="1933574" y="4445000"/>
          <a:ext cx="1917700" cy="508000"/>
        </p:xfrm>
        <a:graphic>
          <a:graphicData uri="http://schemas.openxmlformats.org/presentationml/2006/ole">
            <mc:AlternateContent xmlns:mc="http://schemas.openxmlformats.org/markup-compatibility/2006">
              <mc:Choice xmlns:v="urn:schemas-microsoft-com:vml" Requires="v">
                <p:oleObj spid="_x0000_s126082" name="Equation" r:id="rId4" imgW="1917700" imgH="508000" progId="Equation.DSMT4">
                  <p:embed/>
                </p:oleObj>
              </mc:Choice>
              <mc:Fallback>
                <p:oleObj name="Equation" r:id="rId4" imgW="1917700" imgH="508000" progId="Equation.DSMT4">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33574" y="4445000"/>
                        <a:ext cx="1917700" cy="50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Curved Right Arrow 10"/>
          <p:cNvSpPr/>
          <p:nvPr/>
        </p:nvSpPr>
        <p:spPr bwMode="auto">
          <a:xfrm>
            <a:off x="1168400" y="5820370"/>
            <a:ext cx="723900" cy="241300"/>
          </a:xfrm>
          <a:prstGeom prst="curvedRightArrow">
            <a:avLst/>
          </a:prstGeom>
          <a:gradFill flip="none" rotWithShape="1">
            <a:gsLst>
              <a:gs pos="0">
                <a:schemeClr val="bg1"/>
              </a:gs>
              <a:gs pos="100000">
                <a:srgbClr val="FFFFFF"/>
              </a:gs>
              <a:gs pos="50000">
                <a:srgbClr val="FF66FF"/>
              </a:gs>
            </a:gsLst>
            <a:path path="circle">
              <a:fillToRect l="100000" t="100000"/>
            </a:path>
            <a:tileRect r="-100000" b="-100000"/>
          </a:gradFill>
          <a:ln w="9525" cap="flat" cmpd="sng" algn="ctr">
            <a:solidFill>
              <a:srgbClr val="FF00FF"/>
            </a:solidFill>
            <a:prstDash val="solid"/>
            <a:round/>
            <a:headEnd type="none" w="med" len="med"/>
            <a:tailEnd type="none" w="med" len="med"/>
          </a:ln>
          <a:effectLst>
            <a:glow rad="25400">
              <a:srgbClr val="FF00FF">
                <a:alpha val="75000"/>
              </a:srgbClr>
            </a:glow>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1" i="0" u="none" strike="noStrike" cap="none" normalizeH="0" baseline="0">
              <a:ln>
                <a:noFill/>
              </a:ln>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endParaRPr>
          </a:p>
        </p:txBody>
      </p:sp>
      <p:sp>
        <p:nvSpPr>
          <p:cNvPr id="12" name="TextBox 11"/>
          <p:cNvSpPr txBox="1"/>
          <p:nvPr/>
        </p:nvSpPr>
        <p:spPr>
          <a:xfrm>
            <a:off x="1955800" y="5642570"/>
            <a:ext cx="2120029" cy="923330"/>
          </a:xfrm>
          <a:prstGeom prst="rect">
            <a:avLst/>
          </a:prstGeom>
          <a:noFill/>
        </p:spPr>
        <p:txBody>
          <a:bodyPr wrap="none" rtlCol="0">
            <a:spAutoFit/>
          </a:bodyPr>
          <a:lstStyle/>
          <a:p>
            <a:r>
              <a:rPr lang="en-US" dirty="0" smtClean="0"/>
              <a:t>Interaction rate:</a:t>
            </a:r>
          </a:p>
          <a:p>
            <a:r>
              <a:rPr lang="en-US" dirty="0" smtClean="0"/>
              <a:t>300 -600 kHz</a:t>
            </a:r>
          </a:p>
          <a:p>
            <a:endParaRPr lang="en-US" dirty="0"/>
          </a:p>
        </p:txBody>
      </p:sp>
      <p:pic>
        <p:nvPicPr>
          <p:cNvPr id="13" name="Picture 12"/>
          <p:cNvPicPr>
            <a:picLocks noChangeAspect="1"/>
          </p:cNvPicPr>
          <p:nvPr/>
        </p:nvPicPr>
        <p:blipFill>
          <a:blip r:embed="rId6"/>
          <a:srcRect l="5482" r="3655"/>
          <a:stretch>
            <a:fillRect/>
          </a:stretch>
        </p:blipFill>
        <p:spPr>
          <a:xfrm>
            <a:off x="4147830" y="1866900"/>
            <a:ext cx="4546571" cy="2667000"/>
          </a:xfrm>
          <a:prstGeom prst="rect">
            <a:avLst/>
          </a:prstGeom>
        </p:spPr>
      </p:pic>
      <p:pic>
        <p:nvPicPr>
          <p:cNvPr id="14" name="Picture 13"/>
          <p:cNvPicPr>
            <a:picLocks noChangeAspect="1"/>
          </p:cNvPicPr>
          <p:nvPr/>
        </p:nvPicPr>
        <p:blipFill>
          <a:blip r:embed="rId7"/>
          <a:stretch>
            <a:fillRect/>
          </a:stretch>
        </p:blipFill>
        <p:spPr>
          <a:xfrm>
            <a:off x="5041900" y="4565650"/>
            <a:ext cx="3911600" cy="226695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CHIPAS</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54</a:t>
            </a:fld>
            <a:endParaRPr lang="en-US" altLang="ja-JP"/>
          </a:p>
        </p:txBody>
      </p:sp>
      <p:sp>
        <p:nvSpPr>
          <p:cNvPr id="7" name="TextBox 6"/>
          <p:cNvSpPr txBox="1"/>
          <p:nvPr/>
        </p:nvSpPr>
        <p:spPr>
          <a:xfrm>
            <a:off x="76200" y="736600"/>
            <a:ext cx="7814960" cy="1077218"/>
          </a:xfrm>
          <a:prstGeom prst="rect">
            <a:avLst/>
          </a:prstGeom>
          <a:noFill/>
        </p:spPr>
        <p:txBody>
          <a:bodyPr wrap="none" rtlCol="0">
            <a:spAutoFit/>
          </a:bodyPr>
          <a:lstStyle/>
          <a:p>
            <a:r>
              <a:rPr lang="en-US" dirty="0" smtClean="0"/>
              <a:t>Chiapas </a:t>
            </a:r>
            <a:r>
              <a:rPr lang="en-US" dirty="0"/>
              <a:t>does semi-analytical calculation of detector resolution </a:t>
            </a:r>
            <a:endParaRPr lang="en-US" dirty="0" smtClean="0"/>
          </a:p>
          <a:p>
            <a:r>
              <a:rPr lang="en-US" dirty="0" smtClean="0"/>
              <a:t>and </a:t>
            </a:r>
            <a:r>
              <a:rPr lang="en-US" dirty="0"/>
              <a:t>coverage necessary to achieve physics goals. </a:t>
            </a:r>
            <a:endParaRPr lang="en-US" dirty="0" smtClean="0"/>
          </a:p>
          <a:p>
            <a:pPr marL="742950" lvl="1" indent="-285750">
              <a:buFont typeface="Arial"/>
              <a:buChar char="•"/>
            </a:pPr>
            <a:r>
              <a:rPr lang="en-US" sz="1400" dirty="0" smtClean="0">
                <a:solidFill>
                  <a:srgbClr val="0000FF"/>
                </a:solidFill>
              </a:rPr>
              <a:t>Simple </a:t>
            </a:r>
            <a:r>
              <a:rPr lang="en-US" sz="1400" dirty="0">
                <a:solidFill>
                  <a:srgbClr val="0000FF"/>
                </a:solidFill>
              </a:rPr>
              <a:t>extensions to Chiapas will allow for material budget calculations as </a:t>
            </a:r>
            <a:r>
              <a:rPr lang="en-US" sz="1400" dirty="0" smtClean="0">
                <a:solidFill>
                  <a:srgbClr val="0000FF"/>
                </a:solidFill>
              </a:rPr>
              <a:t>well</a:t>
            </a:r>
          </a:p>
          <a:p>
            <a:pPr marL="285750" indent="-285750">
              <a:buFont typeface="Arial"/>
              <a:buChar char="•"/>
            </a:pPr>
            <a:r>
              <a:rPr lang="en-US" sz="1400" dirty="0"/>
              <a:t>T. </a:t>
            </a:r>
            <a:r>
              <a:rPr lang="en-US" sz="1400" dirty="0" err="1"/>
              <a:t>Hemmick</a:t>
            </a:r>
            <a:r>
              <a:rPr lang="en-US" sz="1400" dirty="0"/>
              <a:t>: https://</a:t>
            </a:r>
            <a:r>
              <a:rPr lang="en-US" sz="1400" dirty="0" err="1"/>
              <a:t>wiki.bnl.gov</a:t>
            </a:r>
            <a:r>
              <a:rPr lang="en-US" sz="1400" dirty="0"/>
              <a:t>/conferences/images/0/09/Chiapas-</a:t>
            </a:r>
            <a:r>
              <a:rPr lang="en-US" sz="1400" dirty="0" err="1" smtClean="0"/>
              <a:t>Sim.pdf</a:t>
            </a:r>
            <a:r>
              <a:rPr lang="en-US" sz="1400" dirty="0" smtClean="0">
                <a:solidFill>
                  <a:srgbClr val="0000FF"/>
                </a:solidFill>
              </a:rPr>
              <a:t> </a:t>
            </a:r>
            <a:endParaRPr lang="en-US" sz="1400" dirty="0">
              <a:solidFill>
                <a:srgbClr val="0000FF"/>
              </a:solidFill>
            </a:endParaRPr>
          </a:p>
        </p:txBody>
      </p:sp>
      <p:pic>
        <p:nvPicPr>
          <p:cNvPr id="8" name="Picture 7"/>
          <p:cNvPicPr>
            <a:picLocks noChangeAspect="1"/>
          </p:cNvPicPr>
          <p:nvPr/>
        </p:nvPicPr>
        <p:blipFill>
          <a:blip r:embed="rId2"/>
          <a:stretch>
            <a:fillRect/>
          </a:stretch>
        </p:blipFill>
        <p:spPr>
          <a:xfrm>
            <a:off x="-16936" y="1807627"/>
            <a:ext cx="6470650" cy="4565650"/>
          </a:xfrm>
          <a:prstGeom prst="rect">
            <a:avLst/>
          </a:prstGeom>
        </p:spPr>
      </p:pic>
      <p:pic>
        <p:nvPicPr>
          <p:cNvPr id="9" name="Picture 8"/>
          <p:cNvPicPr>
            <a:picLocks noChangeAspect="1"/>
          </p:cNvPicPr>
          <p:nvPr/>
        </p:nvPicPr>
        <p:blipFill>
          <a:blip r:embed="rId3"/>
          <a:stretch>
            <a:fillRect/>
          </a:stretch>
        </p:blipFill>
        <p:spPr>
          <a:xfrm>
            <a:off x="982134" y="2607734"/>
            <a:ext cx="6502400" cy="4006850"/>
          </a:xfrm>
          <a:prstGeom prst="rect">
            <a:avLst/>
          </a:prstGeom>
        </p:spPr>
      </p:pic>
      <p:pic>
        <p:nvPicPr>
          <p:cNvPr id="10" name="Picture 9"/>
          <p:cNvPicPr>
            <a:picLocks noChangeAspect="1"/>
          </p:cNvPicPr>
          <p:nvPr/>
        </p:nvPicPr>
        <p:blipFill>
          <a:blip r:embed="rId4"/>
          <a:stretch>
            <a:fillRect/>
          </a:stretch>
        </p:blipFill>
        <p:spPr>
          <a:xfrm>
            <a:off x="2667000" y="2432050"/>
            <a:ext cx="6477000" cy="4425950"/>
          </a:xfrm>
          <a:prstGeom prst="rect">
            <a:avLst/>
          </a:prstGeom>
        </p:spPr>
      </p:pic>
    </p:spTree>
    <p:extLst>
      <p:ext uri="{BB962C8B-B14F-4D97-AF65-F5344CB8AC3E}">
        <p14:creationId xmlns:p14="http://schemas.microsoft.com/office/powerpoint/2010/main" val="13674110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1000" fill="hold"/>
                                        <p:tgtEl>
                                          <p:spTgt spid="10"/>
                                        </p:tgtEl>
                                        <p:attrNameLst>
                                          <p:attrName>ppt_w</p:attrName>
                                        </p:attrNameLst>
                                      </p:cBhvr>
                                      <p:tavLst>
                                        <p:tav tm="0">
                                          <p:val>
                                            <p:strVal val="#ppt_w*0.70"/>
                                          </p:val>
                                        </p:tav>
                                        <p:tav tm="100000">
                                          <p:val>
                                            <p:strVal val="#ppt_w"/>
                                          </p:val>
                                        </p:tav>
                                      </p:tavLst>
                                    </p:anim>
                                    <p:anim calcmode="lin" valueType="num">
                                      <p:cBhvr>
                                        <p:cTn id="15" dur="1000" fill="hold"/>
                                        <p:tgtEl>
                                          <p:spTgt spid="10"/>
                                        </p:tgtEl>
                                        <p:attrNameLst>
                                          <p:attrName>ppt_h</p:attrName>
                                        </p:attrNameLst>
                                      </p:cBhvr>
                                      <p:tavLst>
                                        <p:tav tm="0">
                                          <p:val>
                                            <p:strVal val="#ppt_h"/>
                                          </p:val>
                                        </p:tav>
                                        <p:tav tm="100000">
                                          <p:val>
                                            <p:strVal val="#ppt_h"/>
                                          </p:val>
                                        </p:tav>
                                      </p:tavLst>
                                    </p:anim>
                                    <p:animEffect transition="in" filter="fade">
                                      <p:cBhvr>
                                        <p:cTn id="16"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CHIPAS-Results</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55</a:t>
            </a:fld>
            <a:endParaRPr lang="en-US" altLang="ja-JP"/>
          </a:p>
        </p:txBody>
      </p:sp>
      <p:pic>
        <p:nvPicPr>
          <p:cNvPr id="6" name="Picture 5"/>
          <p:cNvPicPr>
            <a:picLocks noChangeAspect="1"/>
          </p:cNvPicPr>
          <p:nvPr/>
        </p:nvPicPr>
        <p:blipFill>
          <a:blip r:embed="rId2"/>
          <a:stretch>
            <a:fillRect/>
          </a:stretch>
        </p:blipFill>
        <p:spPr>
          <a:xfrm>
            <a:off x="0" y="342900"/>
            <a:ext cx="5212080" cy="3332480"/>
          </a:xfrm>
          <a:prstGeom prst="rect">
            <a:avLst/>
          </a:prstGeom>
        </p:spPr>
      </p:pic>
      <p:pic>
        <p:nvPicPr>
          <p:cNvPr id="7" name="Picture 6"/>
          <p:cNvPicPr>
            <a:picLocks noChangeAspect="1"/>
          </p:cNvPicPr>
          <p:nvPr/>
        </p:nvPicPr>
        <p:blipFill>
          <a:blip r:embed="rId3"/>
          <a:stretch>
            <a:fillRect/>
          </a:stretch>
        </p:blipFill>
        <p:spPr>
          <a:xfrm>
            <a:off x="-5" y="3975101"/>
            <a:ext cx="6394450" cy="2571750"/>
          </a:xfrm>
          <a:prstGeom prst="rect">
            <a:avLst/>
          </a:prstGeom>
        </p:spPr>
      </p:pic>
      <p:sp>
        <p:nvSpPr>
          <p:cNvPr id="8" name="TextBox 7"/>
          <p:cNvSpPr txBox="1"/>
          <p:nvPr/>
        </p:nvSpPr>
        <p:spPr>
          <a:xfrm>
            <a:off x="3513667" y="4436534"/>
            <a:ext cx="2172390" cy="646331"/>
          </a:xfrm>
          <a:prstGeom prst="rect">
            <a:avLst/>
          </a:prstGeom>
          <a:noFill/>
        </p:spPr>
        <p:txBody>
          <a:bodyPr wrap="none" rtlCol="0">
            <a:spAutoFit/>
          </a:bodyPr>
          <a:lstStyle/>
          <a:p>
            <a:r>
              <a:rPr lang="en-US" dirty="0" smtClean="0"/>
              <a:t>5 </a:t>
            </a:r>
            <a:r>
              <a:rPr lang="en-US" dirty="0" err="1" smtClean="0"/>
              <a:t>GeV</a:t>
            </a:r>
            <a:r>
              <a:rPr lang="en-US" dirty="0" smtClean="0"/>
              <a:t> x 100 </a:t>
            </a:r>
            <a:r>
              <a:rPr lang="en-US" dirty="0" err="1" smtClean="0"/>
              <a:t>GeV</a:t>
            </a:r>
            <a:endParaRPr lang="en-US" dirty="0" smtClean="0"/>
          </a:p>
          <a:p>
            <a:r>
              <a:rPr lang="en-US" dirty="0" smtClean="0">
                <a:latin typeface="Symbol" charset="2"/>
                <a:cs typeface="Symbol" charset="2"/>
              </a:rPr>
              <a:t>e</a:t>
            </a:r>
            <a:r>
              <a:rPr lang="en-US" dirty="0" smtClean="0"/>
              <a:t>=0.05</a:t>
            </a:r>
            <a:endParaRPr lang="en-US" dirty="0"/>
          </a:p>
        </p:txBody>
      </p:sp>
      <p:pic>
        <p:nvPicPr>
          <p:cNvPr id="9" name="Picture 8"/>
          <p:cNvPicPr>
            <a:picLocks noChangeAspect="1"/>
          </p:cNvPicPr>
          <p:nvPr/>
        </p:nvPicPr>
        <p:blipFill>
          <a:blip r:embed="rId4"/>
          <a:stretch>
            <a:fillRect/>
          </a:stretch>
        </p:blipFill>
        <p:spPr>
          <a:xfrm>
            <a:off x="4873415" y="1240373"/>
            <a:ext cx="4312920" cy="2910840"/>
          </a:xfrm>
          <a:prstGeom prst="rect">
            <a:avLst/>
          </a:prstGeom>
        </p:spPr>
      </p:pic>
      <p:sp>
        <p:nvSpPr>
          <p:cNvPr id="10" name="TextBox 9"/>
          <p:cNvSpPr txBox="1"/>
          <p:nvPr/>
        </p:nvSpPr>
        <p:spPr>
          <a:xfrm>
            <a:off x="6544734" y="1718734"/>
            <a:ext cx="2172390" cy="646331"/>
          </a:xfrm>
          <a:prstGeom prst="rect">
            <a:avLst/>
          </a:prstGeom>
          <a:solidFill>
            <a:schemeClr val="bg1">
              <a:lumMod val="95000"/>
            </a:schemeClr>
          </a:solidFill>
        </p:spPr>
        <p:txBody>
          <a:bodyPr wrap="none" rtlCol="0">
            <a:spAutoFit/>
          </a:bodyPr>
          <a:lstStyle/>
          <a:p>
            <a:r>
              <a:rPr lang="en-US" dirty="0" smtClean="0"/>
              <a:t>5 </a:t>
            </a:r>
            <a:r>
              <a:rPr lang="en-US" dirty="0" err="1" smtClean="0"/>
              <a:t>GeV</a:t>
            </a:r>
            <a:r>
              <a:rPr lang="en-US" dirty="0" smtClean="0"/>
              <a:t> x 100 </a:t>
            </a:r>
            <a:r>
              <a:rPr lang="en-US" dirty="0" err="1" smtClean="0"/>
              <a:t>GeV</a:t>
            </a:r>
            <a:endParaRPr lang="en-US" dirty="0" smtClean="0"/>
          </a:p>
          <a:p>
            <a:r>
              <a:rPr lang="en-US" dirty="0" smtClean="0">
                <a:latin typeface="Symbol" charset="2"/>
                <a:cs typeface="Symbol" charset="2"/>
              </a:rPr>
              <a:t>e</a:t>
            </a:r>
            <a:r>
              <a:rPr lang="en-US" dirty="0" smtClean="0"/>
              <a:t>=0.20</a:t>
            </a:r>
            <a:endParaRPr lang="en-US" dirty="0"/>
          </a:p>
        </p:txBody>
      </p:sp>
    </p:spTree>
    <p:extLst>
      <p:ext uri="{BB962C8B-B14F-4D97-AF65-F5344CB8AC3E}">
        <p14:creationId xmlns:p14="http://schemas.microsoft.com/office/powerpoint/2010/main" val="17053718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563" y="1765300"/>
            <a:ext cx="4802187" cy="427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pic>
        <p:nvPicPr>
          <p:cNvPr id="4403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433" y="1839383"/>
            <a:ext cx="4914900" cy="424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sp>
        <p:nvSpPr>
          <p:cNvPr id="44036" name="Rectangle 4"/>
          <p:cNvSpPr>
            <a:spLocks noGrp="1" noChangeArrowheads="1"/>
          </p:cNvSpPr>
          <p:nvPr>
            <p:ph type="title"/>
          </p:nvPr>
        </p:nvSpPr>
        <p:spPr>
          <a:ln/>
        </p:spPr>
        <p:txBody>
          <a:bodyPr rIns="133350"/>
          <a:lstStyle/>
          <a:p>
            <a:r>
              <a:rPr lang="en-US"/>
              <a:t>Measuring F</a:t>
            </a:r>
            <a:r>
              <a:rPr lang="en-US" baseline="-6000"/>
              <a:t>L</a:t>
            </a:r>
            <a:r>
              <a:rPr lang="en-US"/>
              <a:t> with the EIC (II)</a:t>
            </a:r>
          </a:p>
        </p:txBody>
      </p:sp>
      <p:sp>
        <p:nvSpPr>
          <p:cNvPr id="44038" name="Rectangle 6"/>
          <p:cNvSpPr>
            <a:spLocks/>
          </p:cNvSpPr>
          <p:nvPr/>
        </p:nvSpPr>
        <p:spPr bwMode="auto">
          <a:xfrm>
            <a:off x="184944" y="802217"/>
            <a:ext cx="886301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9688"/>
            <a:r>
              <a:rPr lang="en-US" dirty="0">
                <a:solidFill>
                  <a:schemeClr val="tx1"/>
                </a:solidFill>
                <a:latin typeface="Comic Sans MS"/>
                <a:ea typeface="ＭＳ Ｐゴシック" charset="0"/>
                <a:cs typeface="Comic Sans MS"/>
                <a:sym typeface="Arial" charset="0"/>
              </a:rPr>
              <a:t>In order to extract F</a:t>
            </a:r>
            <a:r>
              <a:rPr lang="en-US" baseline="-29000" dirty="0">
                <a:solidFill>
                  <a:schemeClr val="tx1"/>
                </a:solidFill>
                <a:latin typeface="Comic Sans MS"/>
                <a:ea typeface="ＭＳ Ｐゴシック" charset="0"/>
                <a:cs typeface="Comic Sans MS"/>
                <a:sym typeface="Arial" charset="0"/>
              </a:rPr>
              <a:t>L</a:t>
            </a:r>
            <a:r>
              <a:rPr lang="en-US" dirty="0">
                <a:solidFill>
                  <a:schemeClr val="tx1"/>
                </a:solidFill>
                <a:latin typeface="Comic Sans MS"/>
                <a:ea typeface="ＭＳ Ｐゴシック" charset="0"/>
                <a:cs typeface="Comic Sans MS"/>
                <a:sym typeface="Arial" charset="0"/>
              </a:rPr>
              <a:t> one needs </a:t>
            </a:r>
            <a:r>
              <a:rPr lang="en-US" dirty="0">
                <a:solidFill>
                  <a:srgbClr val="0000FF"/>
                </a:solidFill>
                <a:latin typeface="Comic Sans MS"/>
                <a:ea typeface="ＭＳ Ｐゴシック" charset="0"/>
                <a:cs typeface="Comic Sans MS"/>
                <a:sym typeface="Arial" charset="0"/>
              </a:rPr>
              <a:t>at least two measurements </a:t>
            </a:r>
            <a:r>
              <a:rPr lang="en-US" dirty="0">
                <a:solidFill>
                  <a:schemeClr val="tx1"/>
                </a:solidFill>
                <a:latin typeface="Comic Sans MS"/>
                <a:ea typeface="ＭＳ Ｐゴシック" charset="0"/>
                <a:cs typeface="Comic Sans MS"/>
                <a:sym typeface="Arial" charset="0"/>
              </a:rPr>
              <a:t>of the inclusive cross section with </a:t>
            </a:r>
            <a:r>
              <a:rPr lang="ja-JP" altLang="en-US" dirty="0">
                <a:solidFill>
                  <a:schemeClr val="tx1"/>
                </a:solidFill>
                <a:latin typeface="Comic Sans MS"/>
                <a:ea typeface="ＭＳ Ｐゴシック" charset="0"/>
                <a:cs typeface="Comic Sans MS"/>
                <a:sym typeface="Arial" charset="0"/>
              </a:rPr>
              <a:t>“</a:t>
            </a:r>
            <a:r>
              <a:rPr lang="en-US" dirty="0">
                <a:solidFill>
                  <a:schemeClr val="tx1"/>
                </a:solidFill>
                <a:latin typeface="Comic Sans MS"/>
                <a:ea typeface="ＭＳ Ｐゴシック" charset="0"/>
                <a:cs typeface="Comic Sans MS"/>
                <a:sym typeface="Arial" charset="0"/>
              </a:rPr>
              <a:t>wide</a:t>
            </a:r>
            <a:r>
              <a:rPr lang="ja-JP" altLang="en-US" dirty="0">
                <a:solidFill>
                  <a:schemeClr val="tx1"/>
                </a:solidFill>
                <a:latin typeface="Comic Sans MS"/>
                <a:ea typeface="ＭＳ Ｐゴシック" charset="0"/>
                <a:cs typeface="Comic Sans MS"/>
                <a:sym typeface="Arial" charset="0"/>
              </a:rPr>
              <a:t>”</a:t>
            </a:r>
            <a:r>
              <a:rPr lang="en-US" dirty="0">
                <a:solidFill>
                  <a:schemeClr val="tx1"/>
                </a:solidFill>
                <a:latin typeface="Comic Sans MS"/>
                <a:ea typeface="ＭＳ Ｐゴシック" charset="0"/>
                <a:cs typeface="Comic Sans MS"/>
                <a:sym typeface="Arial" charset="0"/>
              </a:rPr>
              <a:t> span in inelasticity parameter </a:t>
            </a:r>
            <a:r>
              <a:rPr lang="en-US" dirty="0">
                <a:solidFill>
                  <a:schemeClr val="tx1"/>
                </a:solidFill>
                <a:latin typeface="Comic Sans MS"/>
                <a:ea typeface="ＭＳ Ｐゴシック" charset="0"/>
                <a:cs typeface="Comic Sans MS"/>
                <a:sym typeface="Arial Bold" charset="0"/>
              </a:rPr>
              <a:t>y</a:t>
            </a:r>
            <a:r>
              <a:rPr lang="en-US" dirty="0">
                <a:solidFill>
                  <a:schemeClr val="tx1"/>
                </a:solidFill>
                <a:latin typeface="Comic Sans MS"/>
                <a:ea typeface="ＭＳ Ｐゴシック" charset="0"/>
                <a:cs typeface="Comic Sans MS"/>
                <a:sym typeface="Arial" charset="0"/>
              </a:rPr>
              <a:t>  (Q</a:t>
            </a:r>
            <a:r>
              <a:rPr lang="en-US" baseline="32000" dirty="0">
                <a:solidFill>
                  <a:schemeClr val="tx1"/>
                </a:solidFill>
                <a:latin typeface="Comic Sans MS"/>
                <a:ea typeface="ＭＳ Ｐゴシック" charset="0"/>
                <a:cs typeface="Comic Sans MS"/>
                <a:sym typeface="Arial" charset="0"/>
              </a:rPr>
              <a:t>2</a:t>
            </a:r>
            <a:r>
              <a:rPr lang="en-US" dirty="0">
                <a:solidFill>
                  <a:schemeClr val="tx1"/>
                </a:solidFill>
                <a:latin typeface="Comic Sans MS"/>
                <a:ea typeface="ＭＳ Ｐゴシック" charset="0"/>
                <a:cs typeface="Comic Sans MS"/>
                <a:sym typeface="Arial" charset="0"/>
              </a:rPr>
              <a:t> = </a:t>
            </a:r>
            <a:r>
              <a:rPr lang="en-US" dirty="0" err="1">
                <a:solidFill>
                  <a:schemeClr val="tx1"/>
                </a:solidFill>
                <a:latin typeface="Comic Sans MS"/>
                <a:ea typeface="ＭＳ Ｐゴシック" charset="0"/>
                <a:cs typeface="Comic Sans MS"/>
                <a:sym typeface="Arial" charset="0"/>
              </a:rPr>
              <a:t>sxy</a:t>
            </a:r>
            <a:r>
              <a:rPr lang="en-US" dirty="0">
                <a:solidFill>
                  <a:schemeClr val="tx1"/>
                </a:solidFill>
                <a:latin typeface="Comic Sans MS"/>
                <a:ea typeface="ＭＳ Ｐゴシック" charset="0"/>
                <a:cs typeface="Comic Sans MS"/>
                <a:sym typeface="Arial" charset="0"/>
              </a:rPr>
              <a:t>)</a:t>
            </a:r>
          </a:p>
        </p:txBody>
      </p:sp>
      <p:sp>
        <p:nvSpPr>
          <p:cNvPr id="44039" name="Rectangle 7"/>
          <p:cNvSpPr>
            <a:spLocks/>
          </p:cNvSpPr>
          <p:nvPr/>
        </p:nvSpPr>
        <p:spPr bwMode="auto">
          <a:xfrm>
            <a:off x="221191" y="1430866"/>
            <a:ext cx="6488642"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9688"/>
            <a:r>
              <a:rPr lang="en-US" sz="2000" dirty="0">
                <a:solidFill>
                  <a:srgbClr val="FF29FE"/>
                </a:solidFill>
                <a:latin typeface="Comic Sans MS"/>
                <a:ea typeface="ＭＳ Ｐゴシック" charset="0"/>
                <a:cs typeface="Comic Sans MS"/>
                <a:sym typeface="Arial" charset="0"/>
              </a:rPr>
              <a:t>F</a:t>
            </a:r>
            <a:r>
              <a:rPr lang="en-US" sz="2000" baseline="-28000" dirty="0">
                <a:solidFill>
                  <a:srgbClr val="FF29FE"/>
                </a:solidFill>
                <a:latin typeface="Comic Sans MS"/>
                <a:ea typeface="ＭＳ Ｐゴシック" charset="0"/>
                <a:cs typeface="Comic Sans MS"/>
                <a:sym typeface="Arial" charset="0"/>
              </a:rPr>
              <a:t>L</a:t>
            </a:r>
            <a:r>
              <a:rPr lang="en-US" sz="2000" dirty="0">
                <a:solidFill>
                  <a:srgbClr val="FF29FE"/>
                </a:solidFill>
                <a:latin typeface="Comic Sans MS"/>
                <a:ea typeface="ＭＳ Ｐゴシック" charset="0"/>
                <a:cs typeface="Comic Sans MS"/>
                <a:sym typeface="Arial" charset="0"/>
              </a:rPr>
              <a:t> </a:t>
            </a:r>
            <a:r>
              <a:rPr lang="en-US" sz="2000" dirty="0" smtClean="0">
                <a:solidFill>
                  <a:srgbClr val="FF29FE"/>
                </a:solidFill>
                <a:latin typeface="Comic Sans MS"/>
                <a:ea typeface="ＭＳ Ｐゴシック" charset="0"/>
                <a:cs typeface="Comic Sans MS"/>
                <a:sym typeface="Arial" charset="0"/>
              </a:rPr>
              <a:t>requires runs </a:t>
            </a:r>
            <a:r>
              <a:rPr lang="en-US" sz="2000" dirty="0">
                <a:solidFill>
                  <a:srgbClr val="FF29FE"/>
                </a:solidFill>
                <a:latin typeface="Comic Sans MS"/>
                <a:ea typeface="ＭＳ Ｐゴシック" charset="0"/>
                <a:cs typeface="Comic Sans MS"/>
                <a:sym typeface="Arial" charset="0"/>
              </a:rPr>
              <a:t>at various √s </a:t>
            </a:r>
            <a:r>
              <a:rPr lang="en-US" sz="2000" dirty="0">
                <a:solidFill>
                  <a:srgbClr val="FF29FE"/>
                </a:solidFill>
                <a:latin typeface="Comic Sans MS"/>
                <a:ea typeface="ＭＳ Ｐゴシック" charset="0"/>
                <a:cs typeface="Comic Sans MS"/>
                <a:sym typeface="Symbol" charset="0"/>
              </a:rPr>
              <a:t>⇒ </a:t>
            </a:r>
            <a:r>
              <a:rPr lang="en-US" sz="2000" dirty="0">
                <a:solidFill>
                  <a:srgbClr val="FF29FE"/>
                </a:solidFill>
                <a:latin typeface="Comic Sans MS"/>
                <a:ea typeface="ＭＳ Ｐゴシック" charset="0"/>
                <a:cs typeface="Comic Sans MS"/>
                <a:sym typeface="Arial" charset="0"/>
              </a:rPr>
              <a:t>longer program</a:t>
            </a:r>
          </a:p>
        </p:txBody>
      </p:sp>
      <p:sp>
        <p:nvSpPr>
          <p:cNvPr id="44040" name="Rectangle 8"/>
          <p:cNvSpPr>
            <a:spLocks/>
          </p:cNvSpPr>
          <p:nvPr/>
        </p:nvSpPr>
        <p:spPr bwMode="auto">
          <a:xfrm>
            <a:off x="5168900" y="2044700"/>
            <a:ext cx="3898900" cy="313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9688"/>
            <a:r>
              <a:rPr lang="en-US" sz="2100" dirty="0">
                <a:solidFill>
                  <a:schemeClr val="tx1"/>
                </a:solidFill>
                <a:latin typeface="Comic Sans MS"/>
                <a:ea typeface="ＭＳ Ｐゴシック" charset="0"/>
                <a:cs typeface="Comic Sans MS"/>
                <a:sym typeface="Arial" charset="0"/>
              </a:rPr>
              <a:t>Need sufficient lever arm in y</a:t>
            </a:r>
            <a:r>
              <a:rPr lang="en-US" sz="2100" baseline="32000" dirty="0">
                <a:solidFill>
                  <a:schemeClr val="tx1"/>
                </a:solidFill>
                <a:latin typeface="Comic Sans MS"/>
                <a:ea typeface="ＭＳ Ｐゴシック" charset="0"/>
                <a:cs typeface="Comic Sans MS"/>
                <a:sym typeface="Arial" charset="0"/>
              </a:rPr>
              <a:t>2</a:t>
            </a:r>
            <a:r>
              <a:rPr lang="en-US" sz="2100" dirty="0">
                <a:solidFill>
                  <a:schemeClr val="tx1"/>
                </a:solidFill>
                <a:latin typeface="Comic Sans MS"/>
                <a:ea typeface="ＭＳ Ｐゴシック" charset="0"/>
                <a:cs typeface="Comic Sans MS"/>
                <a:sym typeface="Arial" charset="0"/>
              </a:rPr>
              <a:t>/Y</a:t>
            </a:r>
            <a:r>
              <a:rPr lang="en-US" sz="2100" baseline="32000" dirty="0">
                <a:solidFill>
                  <a:schemeClr val="tx1"/>
                </a:solidFill>
                <a:latin typeface="Comic Sans MS"/>
                <a:ea typeface="ＭＳ Ｐゴシック" charset="0"/>
                <a:cs typeface="Comic Sans MS"/>
                <a:sym typeface="Arial" charset="0"/>
              </a:rPr>
              <a:t>+</a:t>
            </a:r>
          </a:p>
          <a:p>
            <a:pPr marL="39688"/>
            <a:r>
              <a:rPr lang="en-US" sz="2100" dirty="0">
                <a:solidFill>
                  <a:srgbClr val="0000FF"/>
                </a:solidFill>
                <a:latin typeface="Comic Sans MS"/>
                <a:ea typeface="ＭＳ Ｐゴシック" charset="0"/>
                <a:cs typeface="Comic Sans MS"/>
                <a:sym typeface="Arial" charset="0"/>
              </a:rPr>
              <a:t>Limits on y</a:t>
            </a:r>
            <a:r>
              <a:rPr lang="en-US" sz="2100" baseline="32000" dirty="0">
                <a:solidFill>
                  <a:srgbClr val="0000FF"/>
                </a:solidFill>
                <a:latin typeface="Comic Sans MS"/>
                <a:ea typeface="ＭＳ Ｐゴシック" charset="0"/>
                <a:cs typeface="Comic Sans MS"/>
                <a:sym typeface="Arial" charset="0"/>
              </a:rPr>
              <a:t>2</a:t>
            </a:r>
            <a:r>
              <a:rPr lang="en-US" sz="2100" dirty="0">
                <a:solidFill>
                  <a:srgbClr val="0000FF"/>
                </a:solidFill>
                <a:latin typeface="Comic Sans MS"/>
                <a:ea typeface="ＭＳ Ｐゴシック" charset="0"/>
                <a:cs typeface="Comic Sans MS"/>
                <a:sym typeface="Arial" charset="0"/>
              </a:rPr>
              <a:t>/Y</a:t>
            </a:r>
            <a:r>
              <a:rPr lang="en-US" sz="2100" baseline="32000" dirty="0">
                <a:solidFill>
                  <a:srgbClr val="0000FF"/>
                </a:solidFill>
                <a:latin typeface="Comic Sans MS"/>
                <a:ea typeface="ＭＳ Ｐゴシック" charset="0"/>
                <a:cs typeface="Comic Sans MS"/>
                <a:sym typeface="Arial" charset="0"/>
              </a:rPr>
              <a:t>+</a:t>
            </a:r>
            <a:r>
              <a:rPr lang="en-US" sz="2100" dirty="0" smtClean="0">
                <a:solidFill>
                  <a:srgbClr val="0000FF"/>
                </a:solidFill>
                <a:latin typeface="Comic Sans MS"/>
                <a:ea typeface="ＭＳ Ｐゴシック" charset="0"/>
                <a:cs typeface="Comic Sans MS"/>
                <a:sym typeface="Arial" charset="0"/>
              </a:rPr>
              <a:t>:</a:t>
            </a:r>
          </a:p>
          <a:p>
            <a:pPr marL="39688"/>
            <a:r>
              <a:rPr lang="en-US" sz="2100" dirty="0" smtClean="0">
                <a:solidFill>
                  <a:srgbClr val="FF29FE"/>
                </a:solidFill>
                <a:latin typeface="Comic Sans MS"/>
                <a:ea typeface="ＭＳ Ｐゴシック" charset="0"/>
                <a:cs typeface="Comic Sans MS"/>
                <a:sym typeface="Arial" charset="0"/>
              </a:rPr>
              <a:t>At </a:t>
            </a:r>
            <a:r>
              <a:rPr lang="en-US" sz="2100" dirty="0">
                <a:solidFill>
                  <a:srgbClr val="FF29FE"/>
                </a:solidFill>
                <a:latin typeface="Comic Sans MS"/>
                <a:ea typeface="ＭＳ Ｐゴシック" charset="0"/>
                <a:cs typeface="Comic Sans MS"/>
                <a:sym typeface="Arial" charset="0"/>
              </a:rPr>
              <a:t>small y: </a:t>
            </a:r>
          </a:p>
          <a:p>
            <a:pPr marL="39688"/>
            <a:r>
              <a:rPr lang="en-US" sz="2100" dirty="0">
                <a:solidFill>
                  <a:schemeClr val="tx1"/>
                </a:solidFill>
                <a:latin typeface="Comic Sans MS"/>
                <a:ea typeface="ＭＳ Ｐゴシック" charset="0"/>
                <a:cs typeface="Comic Sans MS"/>
                <a:sym typeface="Arial" charset="0"/>
              </a:rPr>
              <a:t>detector resolution for </a:t>
            </a:r>
            <a:r>
              <a:rPr lang="en-US" sz="2100" dirty="0" smtClean="0">
                <a:solidFill>
                  <a:schemeClr val="tx1"/>
                </a:solidFill>
                <a:latin typeface="Comic Sans MS"/>
                <a:ea typeface="ＭＳ Ｐゴシック" charset="0"/>
                <a:cs typeface="Comic Sans MS"/>
                <a:sym typeface="Arial" charset="0"/>
              </a:rPr>
              <a:t>e</a:t>
            </a:r>
            <a:r>
              <a:rPr lang="ja-JP" altLang="en-US" sz="2100" dirty="0" smtClean="0">
                <a:solidFill>
                  <a:schemeClr val="tx1"/>
                </a:solidFill>
                <a:latin typeface="Comic Sans MS"/>
                <a:ea typeface="ＭＳ Ｐゴシック" charset="0"/>
                <a:cs typeface="Comic Sans MS"/>
                <a:sym typeface="Arial" charset="0"/>
              </a:rPr>
              <a:t>’</a:t>
            </a:r>
            <a:endParaRPr lang="en-US" altLang="ja-JP" sz="2100" dirty="0" smtClean="0">
              <a:solidFill>
                <a:schemeClr val="tx1"/>
              </a:solidFill>
              <a:latin typeface="Comic Sans MS"/>
              <a:ea typeface="ＭＳ Ｐゴシック" charset="0"/>
              <a:cs typeface="Comic Sans MS"/>
              <a:sym typeface="Arial" charset="0"/>
            </a:endParaRPr>
          </a:p>
          <a:p>
            <a:pPr marL="39688"/>
            <a:r>
              <a:rPr lang="en-US" sz="2100" dirty="0" smtClean="0">
                <a:solidFill>
                  <a:srgbClr val="FF29FE"/>
                </a:solidFill>
                <a:latin typeface="Comic Sans MS"/>
                <a:ea typeface="ＭＳ Ｐゴシック" charset="0"/>
                <a:cs typeface="Comic Sans MS"/>
                <a:sym typeface="Arial" charset="0"/>
              </a:rPr>
              <a:t>At </a:t>
            </a:r>
            <a:r>
              <a:rPr lang="en-US" sz="2100" dirty="0">
                <a:solidFill>
                  <a:srgbClr val="FF29FE"/>
                </a:solidFill>
                <a:latin typeface="Comic Sans MS"/>
                <a:ea typeface="ＭＳ Ｐゴシック" charset="0"/>
                <a:cs typeface="Comic Sans MS"/>
                <a:sym typeface="Arial" charset="0"/>
              </a:rPr>
              <a:t>large y: </a:t>
            </a:r>
          </a:p>
          <a:p>
            <a:pPr marL="39688"/>
            <a:r>
              <a:rPr lang="en-US" sz="2100" dirty="0" err="1">
                <a:solidFill>
                  <a:schemeClr val="tx1"/>
                </a:solidFill>
                <a:latin typeface="Comic Sans MS"/>
                <a:ea typeface="ＭＳ Ｐゴシック" charset="0"/>
                <a:cs typeface="Comic Sans MS"/>
                <a:sym typeface="Arial" charset="0"/>
              </a:rPr>
              <a:t>radiative</a:t>
            </a:r>
            <a:r>
              <a:rPr lang="en-US" sz="2100" dirty="0">
                <a:solidFill>
                  <a:schemeClr val="tx1"/>
                </a:solidFill>
                <a:latin typeface="Comic Sans MS"/>
                <a:ea typeface="ＭＳ Ｐゴシック" charset="0"/>
                <a:cs typeface="Comic Sans MS"/>
                <a:sym typeface="Arial" charset="0"/>
              </a:rPr>
              <a:t> corrections and charge </a:t>
            </a:r>
            <a:r>
              <a:rPr lang="en-US" sz="2100" dirty="0" smtClean="0">
                <a:solidFill>
                  <a:schemeClr val="tx1"/>
                </a:solidFill>
                <a:latin typeface="Comic Sans MS"/>
                <a:ea typeface="ＭＳ Ｐゴシック" charset="0"/>
                <a:cs typeface="Comic Sans MS"/>
                <a:sym typeface="Arial" charset="0"/>
              </a:rPr>
              <a:t>symmetric background</a:t>
            </a:r>
            <a:endParaRPr lang="en-US" sz="2100" dirty="0">
              <a:solidFill>
                <a:schemeClr val="tx1"/>
              </a:solidFill>
              <a:latin typeface="Comic Sans MS"/>
              <a:ea typeface="ＭＳ Ｐゴシック" charset="0"/>
              <a:cs typeface="Comic Sans MS"/>
              <a:sym typeface="Arial" charset="0"/>
            </a:endParaRPr>
          </a:p>
        </p:txBody>
      </p:sp>
      <p:grpSp>
        <p:nvGrpSpPr>
          <p:cNvPr id="2" name="Group 1"/>
          <p:cNvGrpSpPr/>
          <p:nvPr/>
        </p:nvGrpSpPr>
        <p:grpSpPr>
          <a:xfrm>
            <a:off x="5096904" y="2096540"/>
            <a:ext cx="3996296" cy="3146443"/>
            <a:chOff x="5147704" y="2388640"/>
            <a:chExt cx="3996296" cy="3146443"/>
          </a:xfrm>
        </p:grpSpPr>
        <p:sp>
          <p:nvSpPr>
            <p:cNvPr id="44042" name="Rectangle 10"/>
            <p:cNvSpPr>
              <a:spLocks/>
            </p:cNvSpPr>
            <p:nvPr/>
          </p:nvSpPr>
          <p:spPr bwMode="auto">
            <a:xfrm>
              <a:off x="5331834" y="2504029"/>
              <a:ext cx="3769783" cy="2692388"/>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40639" bIns="0"/>
            <a:lstStyle/>
            <a:p>
              <a:pPr marL="39688"/>
              <a:r>
                <a:rPr lang="en-US" u="sng" dirty="0" smtClean="0">
                  <a:solidFill>
                    <a:srgbClr val="0000FF"/>
                  </a:solidFill>
                  <a:latin typeface="Comic Sans MS"/>
                  <a:ea typeface="ＭＳ Ｐゴシック" charset="0"/>
                  <a:cs typeface="Comic Sans MS"/>
                  <a:sym typeface="Arial" charset="0"/>
                </a:rPr>
                <a:t>EIC </a:t>
              </a:r>
              <a:r>
                <a:rPr lang="en-US" u="sng" dirty="0">
                  <a:solidFill>
                    <a:srgbClr val="0000FF"/>
                  </a:solidFill>
                  <a:latin typeface="Comic Sans MS"/>
                  <a:ea typeface="ＭＳ Ｐゴシック" charset="0"/>
                  <a:cs typeface="Comic Sans MS"/>
                  <a:sym typeface="Arial" charset="0"/>
                </a:rPr>
                <a:t>studies</a:t>
              </a:r>
              <a:r>
                <a:rPr lang="en-US" u="sng" dirty="0" smtClean="0">
                  <a:solidFill>
                    <a:srgbClr val="0000FF"/>
                  </a:solidFill>
                  <a:latin typeface="Comic Sans MS"/>
                  <a:ea typeface="ＭＳ Ｐゴシック" charset="0"/>
                  <a:cs typeface="Comic Sans MS"/>
                  <a:sym typeface="Arial" charset="0"/>
                </a:rPr>
                <a:t>:</a:t>
              </a:r>
            </a:p>
            <a:p>
              <a:pPr marL="39688"/>
              <a:endParaRPr lang="en-US" u="sng" dirty="0">
                <a:solidFill>
                  <a:srgbClr val="0000FF"/>
                </a:solidFill>
                <a:latin typeface="Comic Sans MS"/>
                <a:ea typeface="ＭＳ Ｐゴシック" charset="0"/>
                <a:cs typeface="Comic Sans MS"/>
                <a:sym typeface="Arial" charset="0"/>
              </a:endParaRPr>
            </a:p>
            <a:p>
              <a:pPr marL="325438" indent="-285750">
                <a:buClr>
                  <a:srgbClr val="0000FF"/>
                </a:buClr>
                <a:buSzPct val="125000"/>
                <a:buFont typeface="Wingdings" charset="2"/>
                <a:buChar char="§"/>
              </a:pPr>
              <a:r>
                <a:rPr lang="en-US" dirty="0" smtClean="0">
                  <a:solidFill>
                    <a:schemeClr val="tx1"/>
                  </a:solidFill>
                  <a:latin typeface="Comic Sans MS"/>
                  <a:ea typeface="ＭＳ Ｐゴシック" charset="0"/>
                  <a:cs typeface="Comic Sans MS"/>
                  <a:sym typeface="Arial" charset="0"/>
                </a:rPr>
                <a:t>Statistical </a:t>
              </a:r>
              <a:r>
                <a:rPr lang="en-US" dirty="0">
                  <a:solidFill>
                    <a:schemeClr val="tx1"/>
                  </a:solidFill>
                  <a:latin typeface="Comic Sans MS"/>
                  <a:ea typeface="ＭＳ Ｐゴシック" charset="0"/>
                  <a:cs typeface="Comic Sans MS"/>
                  <a:sym typeface="Arial" charset="0"/>
                </a:rPr>
                <a:t>error </a:t>
              </a:r>
              <a:r>
                <a:rPr lang="en-US" dirty="0" smtClean="0">
                  <a:solidFill>
                    <a:schemeClr val="tx1"/>
                  </a:solidFill>
                  <a:latin typeface="Comic Sans MS"/>
                  <a:ea typeface="ＭＳ Ｐゴシック" charset="0"/>
                  <a:cs typeface="Comic Sans MS"/>
                  <a:sym typeface="Arial" charset="0"/>
                </a:rPr>
                <a:t>is negligible </a:t>
              </a:r>
            </a:p>
            <a:p>
              <a:pPr marL="39688">
                <a:buClr>
                  <a:srgbClr val="0000FF"/>
                </a:buClr>
                <a:buSzPct val="125000"/>
              </a:pPr>
              <a:r>
                <a:rPr lang="en-US" dirty="0" smtClean="0">
                  <a:latin typeface="Comic Sans MS"/>
                  <a:ea typeface="ＭＳ Ｐゴシック" charset="0"/>
                  <a:cs typeface="Comic Sans MS"/>
                  <a:sym typeface="Arial" charset="0"/>
                </a:rPr>
                <a:t>   </a:t>
              </a:r>
              <a:r>
                <a:rPr lang="en-US" dirty="0" smtClean="0">
                  <a:solidFill>
                    <a:schemeClr val="tx1"/>
                  </a:solidFill>
                  <a:latin typeface="Comic Sans MS"/>
                  <a:ea typeface="ＭＳ Ｐゴシック" charset="0"/>
                  <a:cs typeface="Comic Sans MS"/>
                  <a:sym typeface="Arial" charset="0"/>
                </a:rPr>
                <a:t>in </a:t>
              </a:r>
              <a:r>
                <a:rPr lang="en-US" dirty="0">
                  <a:solidFill>
                    <a:schemeClr val="tx1"/>
                  </a:solidFill>
                  <a:latin typeface="Comic Sans MS"/>
                  <a:ea typeface="ＭＳ Ｐゴシック" charset="0"/>
                  <a:cs typeface="Comic Sans MS"/>
                  <a:sym typeface="Arial" charset="0"/>
                </a:rPr>
                <a:t>essentially whole range</a:t>
              </a:r>
            </a:p>
            <a:p>
              <a:pPr marL="325438" indent="-285750">
                <a:buClr>
                  <a:srgbClr val="0000FF"/>
                </a:buClr>
                <a:buSzPct val="125000"/>
                <a:buFont typeface="Wingdings" charset="2"/>
                <a:buChar char="§"/>
              </a:pPr>
              <a:r>
                <a:rPr lang="en-US" dirty="0" smtClean="0">
                  <a:solidFill>
                    <a:schemeClr val="tx1"/>
                  </a:solidFill>
                  <a:latin typeface="Comic Sans MS"/>
                  <a:ea typeface="ＭＳ Ｐゴシック" charset="0"/>
                  <a:cs typeface="Comic Sans MS"/>
                  <a:sym typeface="Arial" charset="0"/>
                </a:rPr>
                <a:t>Systematical </a:t>
              </a:r>
              <a:r>
                <a:rPr lang="en-US" dirty="0">
                  <a:solidFill>
                    <a:schemeClr val="tx1"/>
                  </a:solidFill>
                  <a:latin typeface="Comic Sans MS"/>
                  <a:ea typeface="ＭＳ Ｐゴシック" charset="0"/>
                  <a:cs typeface="Comic Sans MS"/>
                  <a:sym typeface="Arial" charset="0"/>
                </a:rPr>
                <a:t>Error</a:t>
              </a:r>
            </a:p>
            <a:p>
              <a:pPr marL="382588" indent="-342900">
                <a:buClr>
                  <a:srgbClr val="0000FF"/>
                </a:buClr>
                <a:buSzPct val="100000"/>
                <a:buFont typeface="Wingdings" charset="2"/>
                <a:buChar char="Ø"/>
              </a:pPr>
              <a:r>
                <a:rPr lang="en-US" dirty="0" smtClean="0">
                  <a:solidFill>
                    <a:schemeClr val="tx1"/>
                  </a:solidFill>
                  <a:latin typeface="Comic Sans MS"/>
                  <a:ea typeface="ＭＳ Ｐゴシック" charset="0"/>
                  <a:cs typeface="Comic Sans MS"/>
                  <a:sym typeface="Arial" charset="0"/>
                </a:rPr>
                <a:t>Calibration</a:t>
              </a:r>
              <a:endParaRPr lang="en-US" dirty="0">
                <a:solidFill>
                  <a:schemeClr val="tx1"/>
                </a:solidFill>
                <a:latin typeface="Comic Sans MS"/>
                <a:ea typeface="ＭＳ Ｐゴシック" charset="0"/>
                <a:cs typeface="Comic Sans MS"/>
                <a:sym typeface="Arial" charset="0"/>
              </a:endParaRPr>
            </a:p>
            <a:p>
              <a:pPr marL="382588" indent="-342900">
                <a:buClr>
                  <a:srgbClr val="0000FF"/>
                </a:buClr>
                <a:buSzPct val="100000"/>
                <a:buFont typeface="Wingdings" charset="2"/>
                <a:buChar char="Ø"/>
              </a:pPr>
              <a:r>
                <a:rPr lang="en-US" dirty="0" smtClean="0">
                  <a:solidFill>
                    <a:schemeClr val="tx1"/>
                  </a:solidFill>
                  <a:latin typeface="Comic Sans MS"/>
                  <a:ea typeface="ＭＳ Ｐゴシック" charset="0"/>
                  <a:cs typeface="Comic Sans MS"/>
                  <a:sym typeface="Arial" charset="0"/>
                </a:rPr>
                <a:t>Normalization</a:t>
              </a:r>
              <a:endParaRPr lang="en-US" dirty="0">
                <a:solidFill>
                  <a:schemeClr val="tx1"/>
                </a:solidFill>
                <a:latin typeface="Comic Sans MS"/>
                <a:ea typeface="ＭＳ Ｐゴシック" charset="0"/>
                <a:cs typeface="Comic Sans MS"/>
                <a:sym typeface="Arial" charset="0"/>
              </a:endParaRPr>
            </a:p>
            <a:p>
              <a:pPr marL="382588" indent="-342900">
                <a:buClr>
                  <a:srgbClr val="0000FF"/>
                </a:buClr>
                <a:buSzPct val="100000"/>
                <a:buFont typeface="Wingdings" charset="2"/>
                <a:buChar char="Ø"/>
              </a:pPr>
              <a:r>
                <a:rPr lang="en-US" dirty="0" smtClean="0">
                  <a:solidFill>
                    <a:schemeClr val="tx1"/>
                  </a:solidFill>
                  <a:latin typeface="Comic Sans MS"/>
                  <a:ea typeface="ＭＳ Ｐゴシック" charset="0"/>
                  <a:cs typeface="Comic Sans MS"/>
                  <a:sym typeface="Arial" charset="0"/>
                </a:rPr>
                <a:t>Experiment</a:t>
              </a:r>
              <a:endParaRPr lang="en-US" dirty="0">
                <a:solidFill>
                  <a:schemeClr val="tx1"/>
                </a:solidFill>
                <a:latin typeface="Comic Sans MS"/>
                <a:ea typeface="ＭＳ Ｐゴシック" charset="0"/>
                <a:cs typeface="Comic Sans MS"/>
                <a:sym typeface="Arial" charset="0"/>
              </a:endParaRPr>
            </a:p>
            <a:p>
              <a:pPr marL="382588" indent="-342900">
                <a:buClr>
                  <a:srgbClr val="0000FF"/>
                </a:buClr>
                <a:buSzPct val="100000"/>
                <a:buFont typeface="Wingdings" charset="2"/>
                <a:buChar char="Ø"/>
              </a:pPr>
              <a:r>
                <a:rPr lang="en-US" dirty="0" err="1" smtClean="0">
                  <a:solidFill>
                    <a:schemeClr val="tx1"/>
                  </a:solidFill>
                  <a:latin typeface="Comic Sans MS"/>
                  <a:ea typeface="ＭＳ Ｐゴシック" charset="0"/>
                  <a:cs typeface="Comic Sans MS"/>
                  <a:sym typeface="Arial" charset="0"/>
                </a:rPr>
                <a:t>Radiative</a:t>
              </a:r>
              <a:r>
                <a:rPr lang="en-US" dirty="0" smtClean="0">
                  <a:solidFill>
                    <a:schemeClr val="tx1"/>
                  </a:solidFill>
                  <a:latin typeface="Comic Sans MS"/>
                  <a:ea typeface="ＭＳ Ｐゴシック" charset="0"/>
                  <a:cs typeface="Comic Sans MS"/>
                  <a:sym typeface="Arial" charset="0"/>
                </a:rPr>
                <a:t> </a:t>
              </a:r>
              <a:r>
                <a:rPr lang="en-US" dirty="0">
                  <a:solidFill>
                    <a:schemeClr val="tx1"/>
                  </a:solidFill>
                  <a:latin typeface="Comic Sans MS"/>
                  <a:ea typeface="ＭＳ Ｐゴシック" charset="0"/>
                  <a:cs typeface="Comic Sans MS"/>
                  <a:sym typeface="Arial" charset="0"/>
                </a:rPr>
                <a:t>Corrections</a:t>
              </a:r>
            </a:p>
          </p:txBody>
        </p:sp>
        <p:pic>
          <p:nvPicPr>
            <p:cNvPr id="44043" name="Picture 1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47704" y="2388640"/>
              <a:ext cx="3996296" cy="3146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a:tailEnd/>
                </a14:hiddenLine>
              </a:ext>
            </a:extLst>
          </p:spPr>
        </p:pic>
      </p:grpSp>
      <p:sp>
        <p:nvSpPr>
          <p:cNvPr id="3" name="Slide Number Placeholder 2"/>
          <p:cNvSpPr>
            <a:spLocks noGrp="1"/>
          </p:cNvSpPr>
          <p:nvPr>
            <p:ph type="sldNum" sz="quarter" idx="12"/>
          </p:nvPr>
        </p:nvSpPr>
        <p:spPr/>
        <p:txBody>
          <a:bodyPr/>
          <a:lstStyle/>
          <a:p>
            <a:fld id="{E7C2DFF1-6A7E-5841-980E-96BA788216E4}" type="slidenum">
              <a:rPr lang="en-US" smtClean="0"/>
              <a:pPr/>
              <a:t>56</a:t>
            </a:fld>
            <a:endParaRPr lang="en-US"/>
          </a:p>
        </p:txBody>
      </p:sp>
      <p:sp>
        <p:nvSpPr>
          <p:cNvPr id="4" name="Date Placeholder 3"/>
          <p:cNvSpPr>
            <a:spLocks noGrp="1"/>
          </p:cNvSpPr>
          <p:nvPr>
            <p:ph type="dt" sz="half" idx="10"/>
          </p:nvPr>
        </p:nvSpPr>
        <p:spPr/>
        <p:txBody>
          <a:bodyPr/>
          <a:lstStyle/>
          <a:p>
            <a:r>
              <a:rPr lang="en-US" smtClean="0"/>
              <a:t>E.C. Aschenauer</a:t>
            </a:r>
            <a:endParaRPr lang="en-US"/>
          </a:p>
        </p:txBody>
      </p:sp>
      <p:sp>
        <p:nvSpPr>
          <p:cNvPr id="5" name="Footer Placeholder 4"/>
          <p:cNvSpPr>
            <a:spLocks noGrp="1"/>
          </p:cNvSpPr>
          <p:nvPr>
            <p:ph type="ftr" sz="quarter" idx="11"/>
          </p:nvPr>
        </p:nvSpPr>
        <p:spPr/>
        <p:txBody>
          <a:bodyPr/>
          <a:lstStyle/>
          <a:p>
            <a:r>
              <a:rPr lang="en-US" smtClean="0"/>
              <a:t>DIS-2013, Marseille</a:t>
            </a:r>
            <a:endParaRPr lang="en-US"/>
          </a:p>
        </p:txBody>
      </p:sp>
      <p:sp>
        <p:nvSpPr>
          <p:cNvPr id="14" name="TextBox 13"/>
          <p:cNvSpPr txBox="1"/>
          <p:nvPr/>
        </p:nvSpPr>
        <p:spPr>
          <a:xfrm>
            <a:off x="1955800" y="6121400"/>
            <a:ext cx="6779959" cy="646331"/>
          </a:xfrm>
          <a:prstGeom prst="rect">
            <a:avLst/>
          </a:prstGeom>
          <a:solidFill>
            <a:srgbClr val="FFFFE5"/>
          </a:solidFill>
          <a:ln w="19050">
            <a:solidFill>
              <a:srgbClr val="FFFF66"/>
            </a:solidFill>
          </a:ln>
        </p:spPr>
        <p:txBody>
          <a:bodyPr wrap="none" rtlCol="0">
            <a:spAutoFit/>
          </a:bodyPr>
          <a:lstStyle/>
          <a:p>
            <a:pPr algn="ctr"/>
            <a:r>
              <a:rPr lang="en-US" dirty="0" smtClean="0"/>
              <a:t>Need to combine bins according to the detector resolution</a:t>
            </a:r>
          </a:p>
          <a:p>
            <a:pPr algn="ctr"/>
            <a:r>
              <a:rPr lang="en-US" dirty="0" smtClean="0"/>
              <a:t>Final y-range needs full MC study</a:t>
            </a:r>
          </a:p>
        </p:txBody>
      </p:sp>
    </p:spTree>
    <p:extLst>
      <p:ext uri="{BB962C8B-B14F-4D97-AF65-F5344CB8AC3E}">
        <p14:creationId xmlns:p14="http://schemas.microsoft.com/office/powerpoint/2010/main" val="8826956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xit" presetSubtype="0" fill="hold" nodeType="clickEffect">
                                  <p:stCondLst>
                                    <p:cond delay="0"/>
                                  </p:stCondLst>
                                  <p:childTnLst>
                                    <p:set>
                                      <p:cBhvr>
                                        <p:cTn id="6" dur="1" fill="hold">
                                          <p:stCondLst>
                                            <p:cond delay="499"/>
                                          </p:stCondLst>
                                        </p:cTn>
                                        <p:tgtEl>
                                          <p:spTgt spid="44034"/>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499"/>
                                          </p:stCondLst>
                                        </p:cTn>
                                        <p:tgtEl>
                                          <p:spTgt spid="44033"/>
                                        </p:tgtEl>
                                        <p:attrNameLst>
                                          <p:attrName>style.visibility</p:attrName>
                                        </p:attrNameLst>
                                      </p:cBhvr>
                                      <p:to>
                                        <p:strVal val="visible"/>
                                      </p:to>
                                    </p:set>
                                  </p:childTnLst>
                                </p:cTn>
                              </p:par>
                              <p:par>
                                <p:cTn id="9" presetID="9"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HERA: </a:t>
            </a:r>
            <a:r>
              <a:rPr lang="en-US" dirty="0" err="1" smtClean="0">
                <a:latin typeface="Symbol" charset="2"/>
                <a:cs typeface="Symbol" charset="2"/>
              </a:rPr>
              <a:t>s</a:t>
            </a:r>
            <a:r>
              <a:rPr lang="en-US" baseline="-25000" dirty="0" err="1" smtClean="0"/>
              <a:t>r</a:t>
            </a:r>
            <a:r>
              <a:rPr lang="en-US" dirty="0" smtClean="0"/>
              <a:t> and F</a:t>
            </a:r>
            <a:r>
              <a:rPr lang="en-US" baseline="-25000" dirty="0" smtClean="0"/>
              <a:t>L</a:t>
            </a:r>
            <a:endParaRPr lang="en-US" baseline="-25000"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57</a:t>
            </a:fld>
            <a:endParaRPr lang="en-US" altLang="ja-JP"/>
          </a:p>
        </p:txBody>
      </p:sp>
      <p:pic>
        <p:nvPicPr>
          <p:cNvPr id="6" name="Picture 5" descr="fig3.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558800"/>
            <a:ext cx="5003800" cy="5003800"/>
          </a:xfrm>
          <a:prstGeom prst="rect">
            <a:avLst/>
          </a:prstGeom>
        </p:spPr>
      </p:pic>
      <p:pic>
        <p:nvPicPr>
          <p:cNvPr id="7" name="Picture 6" descr="fig4.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3505" y="2024380"/>
            <a:ext cx="3960495" cy="4833620"/>
          </a:xfrm>
          <a:prstGeom prst="rect">
            <a:avLst/>
          </a:prstGeom>
        </p:spPr>
      </p:pic>
      <p:grpSp>
        <p:nvGrpSpPr>
          <p:cNvPr id="11" name="Group 10"/>
          <p:cNvGrpSpPr/>
          <p:nvPr/>
        </p:nvGrpSpPr>
        <p:grpSpPr>
          <a:xfrm>
            <a:off x="558800" y="546100"/>
            <a:ext cx="7874000" cy="6235700"/>
            <a:chOff x="558800" y="546100"/>
            <a:chExt cx="7874000" cy="6235700"/>
          </a:xfrm>
        </p:grpSpPr>
        <p:pic>
          <p:nvPicPr>
            <p:cNvPr id="9" name="Picture 8"/>
            <p:cNvPicPr>
              <a:picLocks noChangeAspect="1"/>
            </p:cNvPicPr>
            <p:nvPr/>
          </p:nvPicPr>
          <p:blipFill>
            <a:blip r:embed="rId4"/>
            <a:stretch>
              <a:fillRect/>
            </a:stretch>
          </p:blipFill>
          <p:spPr>
            <a:xfrm>
              <a:off x="558800" y="812800"/>
              <a:ext cx="7874000" cy="5969000"/>
            </a:xfrm>
            <a:prstGeom prst="rect">
              <a:avLst/>
            </a:prstGeom>
          </p:spPr>
        </p:pic>
        <p:sp>
          <p:nvSpPr>
            <p:cNvPr id="10" name="TextBox 9"/>
            <p:cNvSpPr txBox="1"/>
            <p:nvPr/>
          </p:nvSpPr>
          <p:spPr>
            <a:xfrm>
              <a:off x="3937000" y="546100"/>
              <a:ext cx="679618" cy="523220"/>
            </a:xfrm>
            <a:prstGeom prst="rect">
              <a:avLst/>
            </a:prstGeom>
            <a:noFill/>
          </p:spPr>
          <p:txBody>
            <a:bodyPr wrap="none" rtlCol="0">
              <a:spAutoFit/>
            </a:bodyPr>
            <a:lstStyle/>
            <a:p>
              <a:r>
                <a:rPr lang="en-US" sz="2800" dirty="0" smtClean="0">
                  <a:solidFill>
                    <a:srgbClr val="0000FF"/>
                  </a:solidFill>
                </a:rPr>
                <a:t>H1</a:t>
              </a:r>
              <a:endParaRPr lang="en-US" sz="2800" dirty="0">
                <a:solidFill>
                  <a:srgbClr val="0000FF"/>
                </a:solidFill>
              </a:endParaRPr>
            </a:p>
          </p:txBody>
        </p:sp>
      </p:grpSp>
    </p:spTree>
    <p:extLst>
      <p:ext uri="{BB962C8B-B14F-4D97-AF65-F5344CB8AC3E}">
        <p14:creationId xmlns:p14="http://schemas.microsoft.com/office/powerpoint/2010/main" val="4199103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ln/>
        </p:spPr>
        <p:txBody>
          <a:bodyPr rIns="133350"/>
          <a:lstStyle/>
          <a:p>
            <a:r>
              <a:rPr lang="en-US" dirty="0"/>
              <a:t>Measuring F</a:t>
            </a:r>
            <a:r>
              <a:rPr lang="en-US" baseline="-6000" dirty="0"/>
              <a:t>L</a:t>
            </a:r>
            <a:r>
              <a:rPr lang="en-US" dirty="0"/>
              <a:t> with the EIC </a:t>
            </a:r>
          </a:p>
        </p:txBody>
      </p:sp>
      <p:sp>
        <p:nvSpPr>
          <p:cNvPr id="26" name="Slide Number Placeholder 3"/>
          <p:cNvSpPr>
            <a:spLocks noGrp="1"/>
          </p:cNvSpPr>
          <p:nvPr>
            <p:ph type="sldNum" sz="quarter" idx="12"/>
          </p:nvPr>
        </p:nvSpPr>
        <p:spPr/>
        <p:txBody>
          <a:bodyPr/>
          <a:lstStyle/>
          <a:p>
            <a:fld id="{0C0DA588-F314-D348-9686-8CE4311472EF}" type="slidenum">
              <a:rPr lang="en-US"/>
              <a:pPr/>
              <a:t>58</a:t>
            </a:fld>
            <a:endParaRPr lang="en-US"/>
          </a:p>
        </p:txBody>
      </p:sp>
      <p:pic>
        <p:nvPicPr>
          <p:cNvPr id="41988" name="Picture 4"/>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2300" y="800100"/>
            <a:ext cx="6802438" cy="92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grpSp>
        <p:nvGrpSpPr>
          <p:cNvPr id="41996" name="Group 12"/>
          <p:cNvGrpSpPr>
            <a:grpSpLocks/>
          </p:cNvGrpSpPr>
          <p:nvPr/>
        </p:nvGrpSpPr>
        <p:grpSpPr bwMode="auto">
          <a:xfrm>
            <a:off x="317500" y="1778000"/>
            <a:ext cx="8382000" cy="1600200"/>
            <a:chOff x="0" y="128"/>
            <a:chExt cx="5280" cy="1008"/>
          </a:xfrm>
        </p:grpSpPr>
        <p:pic>
          <p:nvPicPr>
            <p:cNvPr id="41994" name="Picture 1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 y="333"/>
              <a:ext cx="5272" cy="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round/>
                  <a:headEnd/>
                  <a:tailEnd/>
                </a14:hiddenLine>
              </a:ext>
            </a:extLst>
          </p:spPr>
        </p:pic>
        <p:sp>
          <p:nvSpPr>
            <p:cNvPr id="41995" name="Rectangle 11"/>
            <p:cNvSpPr>
              <a:spLocks/>
            </p:cNvSpPr>
            <p:nvPr/>
          </p:nvSpPr>
          <p:spPr bwMode="auto">
            <a:xfrm>
              <a:off x="0" y="128"/>
              <a:ext cx="2786"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r>
                <a:rPr lang="en-US" dirty="0">
                  <a:solidFill>
                    <a:srgbClr val="0000FF"/>
                  </a:solidFill>
                  <a:latin typeface="Comic Sans MS"/>
                  <a:ea typeface="ＭＳ Ｐゴシック" charset="0"/>
                  <a:cs typeface="Comic Sans MS"/>
                  <a:sym typeface="Arial" charset="0"/>
                </a:rPr>
                <a:t>In practice use reduced cross-section: </a:t>
              </a:r>
            </a:p>
          </p:txBody>
        </p:sp>
      </p:grpSp>
      <p:grpSp>
        <p:nvGrpSpPr>
          <p:cNvPr id="42008" name="Group 24"/>
          <p:cNvGrpSpPr>
            <a:grpSpLocks/>
          </p:cNvGrpSpPr>
          <p:nvPr/>
        </p:nvGrpSpPr>
        <p:grpSpPr bwMode="auto">
          <a:xfrm>
            <a:off x="5528734" y="4480983"/>
            <a:ext cx="3140075" cy="1841500"/>
            <a:chOff x="0" y="0"/>
            <a:chExt cx="1978" cy="1160"/>
          </a:xfrm>
        </p:grpSpPr>
        <p:grpSp>
          <p:nvGrpSpPr>
            <p:cNvPr id="42006" name="Group 22"/>
            <p:cNvGrpSpPr>
              <a:grpSpLocks/>
            </p:cNvGrpSpPr>
            <p:nvPr/>
          </p:nvGrpSpPr>
          <p:grpSpPr bwMode="auto">
            <a:xfrm>
              <a:off x="0" y="0"/>
              <a:ext cx="1978" cy="1104"/>
              <a:chOff x="0" y="0"/>
              <a:chExt cx="1978" cy="1104"/>
            </a:xfrm>
          </p:grpSpPr>
          <p:grpSp>
            <p:nvGrpSpPr>
              <p:cNvPr id="42000" name="Group 16"/>
              <p:cNvGrpSpPr>
                <a:grpSpLocks/>
              </p:cNvGrpSpPr>
              <p:nvPr/>
            </p:nvGrpSpPr>
            <p:grpSpPr bwMode="auto">
              <a:xfrm>
                <a:off x="264" y="72"/>
                <a:ext cx="1262" cy="915"/>
                <a:chOff x="0" y="0"/>
                <a:chExt cx="1262" cy="915"/>
              </a:xfrm>
            </p:grpSpPr>
            <p:sp>
              <p:nvSpPr>
                <p:cNvPr id="41998" name="Line 14"/>
                <p:cNvSpPr>
                  <a:spLocks noChangeShapeType="1"/>
                </p:cNvSpPr>
                <p:nvPr/>
              </p:nvSpPr>
              <p:spPr bwMode="auto">
                <a:xfrm flipH="1">
                  <a:off x="0" y="0"/>
                  <a:ext cx="0" cy="915"/>
                </a:xfrm>
                <a:prstGeom prst="line">
                  <a:avLst/>
                </a:prstGeom>
                <a:noFill/>
                <a:ln w="19050" cap="flat">
                  <a:solidFill>
                    <a:schemeClr val="tx1"/>
                  </a:solidFill>
                  <a:prstDash val="solid"/>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1999" name="Line 15"/>
                <p:cNvSpPr>
                  <a:spLocks noChangeShapeType="1"/>
                </p:cNvSpPr>
                <p:nvPr/>
              </p:nvSpPr>
              <p:spPr bwMode="auto">
                <a:xfrm rot="10800000">
                  <a:off x="0" y="915"/>
                  <a:ext cx="1262" cy="0"/>
                </a:xfrm>
                <a:prstGeom prst="line">
                  <a:avLst/>
                </a:prstGeom>
                <a:noFill/>
                <a:ln w="19050" cap="flat">
                  <a:solidFill>
                    <a:schemeClr val="tx1"/>
                  </a:solidFill>
                  <a:prstDash val="solid"/>
                  <a:round/>
                  <a:headEnd type="triangl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42001" name="Rectangle 17"/>
              <p:cNvSpPr>
                <a:spLocks/>
              </p:cNvSpPr>
              <p:nvPr/>
            </p:nvSpPr>
            <p:spPr bwMode="auto">
              <a:xfrm>
                <a:off x="1536" y="856"/>
                <a:ext cx="44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1275" bIns="0">
                <a:spAutoFit/>
              </a:bodyPr>
              <a:lstStyle/>
              <a:p>
                <a:pPr marL="0" lvl="1">
                  <a:spcBef>
                    <a:spcPts val="450"/>
                  </a:spcBef>
                </a:pPr>
                <a:r>
                  <a:rPr lang="en-US" sz="2100">
                    <a:solidFill>
                      <a:schemeClr val="tx1"/>
                    </a:solidFill>
                    <a:latin typeface="Arial" charset="0"/>
                    <a:ea typeface="ＭＳ Ｐゴシック" charset="0"/>
                    <a:cs typeface="Arial" charset="0"/>
                    <a:sym typeface="Arial" charset="0"/>
                  </a:rPr>
                  <a:t>y</a:t>
                </a:r>
                <a:r>
                  <a:rPr lang="en-US" sz="2100" baseline="32000">
                    <a:solidFill>
                      <a:schemeClr val="tx1"/>
                    </a:solidFill>
                    <a:latin typeface="Arial" charset="0"/>
                    <a:ea typeface="ＭＳ Ｐゴシック" charset="0"/>
                    <a:cs typeface="Arial" charset="0"/>
                    <a:sym typeface="Arial" charset="0"/>
                  </a:rPr>
                  <a:t>2</a:t>
                </a:r>
                <a:r>
                  <a:rPr lang="en-US" sz="2100">
                    <a:solidFill>
                      <a:schemeClr val="tx1"/>
                    </a:solidFill>
                    <a:latin typeface="Arial" charset="0"/>
                    <a:ea typeface="ＭＳ Ｐゴシック" charset="0"/>
                    <a:cs typeface="Arial" charset="0"/>
                    <a:sym typeface="Arial" charset="0"/>
                  </a:rPr>
                  <a:t>/Y</a:t>
                </a:r>
                <a:r>
                  <a:rPr lang="en-US" sz="2100" baseline="32000">
                    <a:solidFill>
                      <a:schemeClr val="tx1"/>
                    </a:solidFill>
                    <a:latin typeface="Arial" charset="0"/>
                    <a:ea typeface="ＭＳ Ｐゴシック" charset="0"/>
                    <a:cs typeface="Arial" charset="0"/>
                    <a:sym typeface="Arial" charset="0"/>
                  </a:rPr>
                  <a:t>+</a:t>
                </a:r>
              </a:p>
            </p:txBody>
          </p:sp>
          <p:sp>
            <p:nvSpPr>
              <p:cNvPr id="42002" name="Rectangle 18"/>
              <p:cNvSpPr>
                <a:spLocks/>
              </p:cNvSpPr>
              <p:nvPr/>
            </p:nvSpPr>
            <p:spPr bwMode="auto">
              <a:xfrm>
                <a:off x="0" y="0"/>
                <a:ext cx="212" cy="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1275" bIns="0">
                <a:spAutoFit/>
              </a:bodyPr>
              <a:lstStyle/>
              <a:p>
                <a:pPr marL="0" lvl="1">
                  <a:spcBef>
                    <a:spcPts val="450"/>
                  </a:spcBef>
                </a:pPr>
                <a:r>
                  <a:rPr lang="en-US" sz="2100">
                    <a:solidFill>
                      <a:schemeClr val="tx1"/>
                    </a:solidFill>
                    <a:latin typeface="Arial" charset="0"/>
                    <a:ea typeface="ＭＳ Ｐゴシック" charset="0"/>
                    <a:cs typeface="Arial" charset="0"/>
                    <a:sym typeface="Arial" charset="0"/>
                  </a:rPr>
                  <a:t>σ</a:t>
                </a:r>
                <a:r>
                  <a:rPr lang="en-US" sz="2100" baseline="-6000">
                    <a:solidFill>
                      <a:schemeClr val="tx1"/>
                    </a:solidFill>
                    <a:latin typeface="Arial" charset="0"/>
                    <a:ea typeface="ＭＳ Ｐゴシック" charset="0"/>
                    <a:cs typeface="Arial" charset="0"/>
                    <a:sym typeface="Arial" charset="0"/>
                  </a:rPr>
                  <a:t>r</a:t>
                </a:r>
              </a:p>
            </p:txBody>
          </p:sp>
          <p:sp>
            <p:nvSpPr>
              <p:cNvPr id="42003" name="Line 19"/>
              <p:cNvSpPr>
                <a:spLocks noChangeShapeType="1"/>
              </p:cNvSpPr>
              <p:nvPr/>
            </p:nvSpPr>
            <p:spPr bwMode="auto">
              <a:xfrm>
                <a:off x="264" y="328"/>
                <a:ext cx="974" cy="542"/>
              </a:xfrm>
              <a:prstGeom prst="line">
                <a:avLst/>
              </a:prstGeom>
              <a:noFill/>
              <a:ln w="12700" cap="flat">
                <a:solidFill>
                  <a:srgbClr val="D90B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2004" name="Oval 20"/>
              <p:cNvSpPr>
                <a:spLocks/>
              </p:cNvSpPr>
              <p:nvPr/>
            </p:nvSpPr>
            <p:spPr bwMode="auto">
              <a:xfrm>
                <a:off x="432" y="400"/>
                <a:ext cx="96" cy="96"/>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sp>
            <p:nvSpPr>
              <p:cNvPr id="42005" name="Oval 21"/>
              <p:cNvSpPr>
                <a:spLocks/>
              </p:cNvSpPr>
              <p:nvPr/>
            </p:nvSpPr>
            <p:spPr bwMode="auto">
              <a:xfrm>
                <a:off x="1000" y="720"/>
                <a:ext cx="96" cy="96"/>
              </a:xfrm>
              <a:prstGeom prst="ellipse">
                <a:avLst/>
              </a:prstGeom>
              <a:solidFill>
                <a:schemeClr val="accent1"/>
              </a:solidFill>
              <a:ln w="12700" cap="flat">
                <a:solidFill>
                  <a:schemeClr val="tx1"/>
                </a:solidFill>
                <a:prstDash val="solid"/>
                <a:round/>
                <a:headEnd type="none" w="med" len="med"/>
                <a:tailEnd type="none" w="med" len="med"/>
              </a:ln>
            </p:spPr>
            <p:txBody>
              <a:bodyPr lIns="0" tIns="0" rIns="0" bIns="0"/>
              <a:lstStyle/>
              <a:p>
                <a:endParaRPr lang="en-US"/>
              </a:p>
            </p:txBody>
          </p:sp>
        </p:grpSp>
        <p:sp>
          <p:nvSpPr>
            <p:cNvPr id="42007" name="Rectangle 23"/>
            <p:cNvSpPr>
              <a:spLocks/>
            </p:cNvSpPr>
            <p:nvPr/>
          </p:nvSpPr>
          <p:spPr bwMode="auto">
            <a:xfrm>
              <a:off x="183" y="976"/>
              <a:ext cx="156" cy="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wrap="none" lIns="0" tIns="0" rIns="40639" bIns="0">
              <a:spAutoFit/>
            </a:bodyPr>
            <a:lstStyle/>
            <a:p>
              <a:pPr marL="39688"/>
              <a:r>
                <a:rPr lang="en-US" sz="1300">
                  <a:solidFill>
                    <a:schemeClr val="tx1"/>
                  </a:solidFill>
                  <a:latin typeface="Arial" charset="0"/>
                  <a:ea typeface="ＭＳ Ｐゴシック" charset="0"/>
                  <a:cs typeface="Arial" charset="0"/>
                  <a:sym typeface="Arial" charset="0"/>
                </a:rPr>
                <a:t>0</a:t>
              </a:r>
            </a:p>
          </p:txBody>
        </p:sp>
      </p:grpSp>
      <p:sp>
        <p:nvSpPr>
          <p:cNvPr id="2" name="Date Placeholder 1"/>
          <p:cNvSpPr>
            <a:spLocks noGrp="1"/>
          </p:cNvSpPr>
          <p:nvPr>
            <p:ph type="dt" sz="half" idx="10"/>
          </p:nvPr>
        </p:nvSpPr>
        <p:spPr/>
        <p:txBody>
          <a:bodyPr/>
          <a:lstStyle/>
          <a:p>
            <a:r>
              <a:rPr lang="en-US" smtClean="0"/>
              <a:t>E.C. Aschenauer</a:t>
            </a:r>
            <a:endParaRPr lang="en-US"/>
          </a:p>
        </p:txBody>
      </p:sp>
      <p:sp>
        <p:nvSpPr>
          <p:cNvPr id="3" name="Footer Placeholder 2"/>
          <p:cNvSpPr>
            <a:spLocks noGrp="1"/>
          </p:cNvSpPr>
          <p:nvPr>
            <p:ph type="ftr" sz="quarter" idx="11"/>
          </p:nvPr>
        </p:nvSpPr>
        <p:spPr/>
        <p:txBody>
          <a:bodyPr/>
          <a:lstStyle/>
          <a:p>
            <a:r>
              <a:rPr lang="en-US" smtClean="0"/>
              <a:t>DIS-2013, Marseille</a:t>
            </a:r>
            <a:endParaRPr lang="en-US"/>
          </a:p>
        </p:txBody>
      </p:sp>
      <p:sp>
        <p:nvSpPr>
          <p:cNvPr id="27" name="TextBox 26"/>
          <p:cNvSpPr txBox="1"/>
          <p:nvPr/>
        </p:nvSpPr>
        <p:spPr>
          <a:xfrm>
            <a:off x="0" y="3276600"/>
            <a:ext cx="5060437" cy="3139321"/>
          </a:xfrm>
          <a:prstGeom prst="rect">
            <a:avLst/>
          </a:prstGeom>
          <a:noFill/>
        </p:spPr>
        <p:txBody>
          <a:bodyPr wrap="none" rtlCol="0">
            <a:spAutoFit/>
          </a:bodyPr>
          <a:lstStyle/>
          <a:p>
            <a:r>
              <a:rPr lang="en-US" dirty="0" smtClean="0">
                <a:solidFill>
                  <a:srgbClr val="0000FF"/>
                </a:solidFill>
              </a:rPr>
              <a:t>How to extract F</a:t>
            </a:r>
            <a:r>
              <a:rPr lang="en-US" baseline="-25000" dirty="0" smtClean="0">
                <a:solidFill>
                  <a:srgbClr val="0000FF"/>
                </a:solidFill>
              </a:rPr>
              <a:t>L</a:t>
            </a:r>
            <a:r>
              <a:rPr lang="en-US" dirty="0" smtClean="0">
                <a:solidFill>
                  <a:srgbClr val="0000FF"/>
                </a:solidFill>
              </a:rPr>
              <a:t>:</a:t>
            </a:r>
          </a:p>
          <a:p>
            <a:pPr marL="285750" indent="-285750">
              <a:buClr>
                <a:srgbClr val="0000FF"/>
              </a:buClr>
              <a:buFont typeface="Wingdings" charset="2"/>
              <a:buChar char="q"/>
            </a:pPr>
            <a:r>
              <a:rPr lang="en-US" dirty="0" smtClean="0"/>
              <a:t>Measure </a:t>
            </a:r>
            <a:r>
              <a:rPr lang="en-US" dirty="0" err="1" smtClean="0">
                <a:latin typeface="Symbol" charset="2"/>
                <a:cs typeface="Symbol" charset="2"/>
              </a:rPr>
              <a:t>s</a:t>
            </a:r>
            <a:r>
              <a:rPr lang="en-US" baseline="-25000" dirty="0" err="1" smtClean="0"/>
              <a:t>r</a:t>
            </a:r>
            <a:r>
              <a:rPr lang="en-US" dirty="0" smtClean="0"/>
              <a:t> at different √s </a:t>
            </a:r>
            <a:r>
              <a:rPr lang="en-US" dirty="0" smtClean="0">
                <a:sym typeface="Wingdings"/>
              </a:rPr>
              <a:t> vary y</a:t>
            </a:r>
            <a:r>
              <a:rPr lang="en-US" baseline="30000" dirty="0" smtClean="0"/>
              <a:t> </a:t>
            </a:r>
          </a:p>
          <a:p>
            <a:pPr lvl="1">
              <a:buClr>
                <a:srgbClr val="0000FF"/>
              </a:buClr>
            </a:pPr>
            <a:r>
              <a:rPr lang="en-US" dirty="0" smtClean="0">
                <a:solidFill>
                  <a:srgbClr val="0000FF"/>
                </a:solidFill>
                <a:sym typeface="Wingdings"/>
              </a:rPr>
              <a:t></a:t>
            </a:r>
            <a:r>
              <a:rPr lang="en-US" dirty="0" smtClean="0">
                <a:sym typeface="Wingdings"/>
              </a:rPr>
              <a:t> F</a:t>
            </a:r>
            <a:r>
              <a:rPr lang="en-US" baseline="-25000" dirty="0" smtClean="0">
                <a:sym typeface="Wingdings"/>
              </a:rPr>
              <a:t>L</a:t>
            </a:r>
            <a:r>
              <a:rPr lang="en-US" dirty="0" smtClean="0">
                <a:sym typeface="Wingdings"/>
              </a:rPr>
              <a:t> slope of </a:t>
            </a:r>
            <a:r>
              <a:rPr lang="en-US" dirty="0" err="1">
                <a:latin typeface="Symbol" charset="2"/>
                <a:cs typeface="Symbol" charset="2"/>
              </a:rPr>
              <a:t>s</a:t>
            </a:r>
            <a:r>
              <a:rPr lang="en-US" baseline="-25000" dirty="0" err="1"/>
              <a:t>r</a:t>
            </a:r>
            <a:r>
              <a:rPr lang="en-US" dirty="0"/>
              <a:t> </a:t>
            </a:r>
            <a:r>
              <a:rPr lang="en-US" dirty="0" err="1"/>
              <a:t>vs</a:t>
            </a:r>
            <a:r>
              <a:rPr lang="en-US" dirty="0"/>
              <a:t> y</a:t>
            </a:r>
            <a:r>
              <a:rPr lang="en-US" baseline="30000" dirty="0" smtClean="0"/>
              <a:t> </a:t>
            </a:r>
          </a:p>
          <a:p>
            <a:pPr marL="742950" lvl="1" indent="-285750">
              <a:buClr>
                <a:srgbClr val="0000FF"/>
              </a:buClr>
              <a:buFont typeface="Wingdings" charset="0"/>
              <a:buChar char="à"/>
            </a:pPr>
            <a:r>
              <a:rPr lang="en-US" dirty="0" smtClean="0"/>
              <a:t>F</a:t>
            </a:r>
            <a:r>
              <a:rPr lang="en-US" baseline="-25000" dirty="0" smtClean="0"/>
              <a:t>2</a:t>
            </a:r>
            <a:r>
              <a:rPr lang="en-US" dirty="0" smtClean="0"/>
              <a:t> intercept of </a:t>
            </a:r>
            <a:r>
              <a:rPr lang="en-US" dirty="0" err="1">
                <a:latin typeface="Symbol" charset="2"/>
                <a:cs typeface="Symbol" charset="2"/>
              </a:rPr>
              <a:t>s</a:t>
            </a:r>
            <a:r>
              <a:rPr lang="en-US" baseline="-25000" dirty="0" err="1"/>
              <a:t>r</a:t>
            </a:r>
            <a:r>
              <a:rPr lang="en-US" dirty="0"/>
              <a:t> </a:t>
            </a:r>
            <a:r>
              <a:rPr lang="en-US" dirty="0" err="1"/>
              <a:t>vs</a:t>
            </a:r>
            <a:r>
              <a:rPr lang="en-US" dirty="0"/>
              <a:t> y</a:t>
            </a:r>
            <a:r>
              <a:rPr lang="en-US" baseline="30000" dirty="0" smtClean="0"/>
              <a:t> </a:t>
            </a:r>
            <a:r>
              <a:rPr lang="en-US" dirty="0" smtClean="0"/>
              <a:t>with y-axis</a:t>
            </a:r>
          </a:p>
          <a:p>
            <a:pPr marL="742950" lvl="1" indent="-285750">
              <a:buClr>
                <a:srgbClr val="0000FF"/>
              </a:buClr>
              <a:buFont typeface="Wingdings" charset="0"/>
              <a:buChar char="à"/>
            </a:pPr>
            <a:endParaRPr lang="en-US" dirty="0"/>
          </a:p>
          <a:p>
            <a:pPr>
              <a:buClr>
                <a:srgbClr val="0000FF"/>
              </a:buClr>
            </a:pPr>
            <a:r>
              <a:rPr lang="en-US" dirty="0" smtClean="0">
                <a:solidFill>
                  <a:srgbClr val="0000FF"/>
                </a:solidFill>
              </a:rPr>
              <a:t>Issues:</a:t>
            </a:r>
          </a:p>
          <a:p>
            <a:pPr marL="285750" indent="-285750">
              <a:buClr>
                <a:srgbClr val="0000FF"/>
              </a:buClr>
              <a:buFont typeface="Wingdings" charset="2"/>
              <a:buChar char="q"/>
            </a:pPr>
            <a:r>
              <a:rPr lang="en-US" dirty="0" smtClean="0"/>
              <a:t>Lever arm in </a:t>
            </a:r>
            <a:r>
              <a:rPr lang="en-US" dirty="0"/>
              <a:t>y</a:t>
            </a:r>
            <a:endParaRPr lang="en-US" baseline="30000" dirty="0" smtClean="0"/>
          </a:p>
          <a:p>
            <a:pPr marL="285750" indent="-285750">
              <a:buClr>
                <a:srgbClr val="0000FF"/>
              </a:buClr>
              <a:buFont typeface="Wingdings" charset="2"/>
              <a:buChar char="q"/>
            </a:pPr>
            <a:r>
              <a:rPr lang="en-US" dirty="0" smtClean="0"/>
              <a:t>Value of y</a:t>
            </a:r>
            <a:endParaRPr lang="en-US" baseline="30000" dirty="0" smtClean="0"/>
          </a:p>
          <a:p>
            <a:pPr marL="742950" lvl="1" indent="-285750">
              <a:buClr>
                <a:srgbClr val="0000FF"/>
              </a:buClr>
              <a:buFont typeface="Wingdings" charset="0"/>
              <a:buChar char="à"/>
            </a:pPr>
            <a:r>
              <a:rPr lang="en-US" dirty="0" smtClean="0">
                <a:sym typeface="Wingdings"/>
              </a:rPr>
              <a:t>At low y: detector resolution for e’</a:t>
            </a:r>
          </a:p>
          <a:p>
            <a:pPr marL="742950" lvl="1" indent="-285750">
              <a:buClr>
                <a:srgbClr val="0000FF"/>
              </a:buClr>
              <a:buFont typeface="Wingdings" charset="0"/>
              <a:buChar char="à"/>
            </a:pPr>
            <a:r>
              <a:rPr lang="en-US" dirty="0" smtClean="0">
                <a:sym typeface="Wingdings"/>
              </a:rPr>
              <a:t>At high y: </a:t>
            </a:r>
            <a:r>
              <a:rPr lang="en-US" dirty="0" err="1" smtClean="0">
                <a:sym typeface="Wingdings"/>
              </a:rPr>
              <a:t>radiative</a:t>
            </a:r>
            <a:r>
              <a:rPr lang="en-US" dirty="0" smtClean="0">
                <a:sym typeface="Wingdings"/>
              </a:rPr>
              <a:t> corrections and </a:t>
            </a:r>
          </a:p>
          <a:p>
            <a:pPr lvl="1">
              <a:buClr>
                <a:srgbClr val="0000FF"/>
              </a:buClr>
            </a:pPr>
            <a:r>
              <a:rPr lang="en-US" dirty="0">
                <a:sym typeface="Wingdings"/>
              </a:rPr>
              <a:t> </a:t>
            </a:r>
            <a:r>
              <a:rPr lang="en-US" dirty="0" smtClean="0">
                <a:sym typeface="Wingdings"/>
              </a:rPr>
              <a:t>          charge symmetric background</a:t>
            </a:r>
            <a:endParaRPr lang="en-US" dirty="0" smtClean="0"/>
          </a:p>
        </p:txBody>
      </p:sp>
    </p:spTree>
    <p:extLst>
      <p:ext uri="{BB962C8B-B14F-4D97-AF65-F5344CB8AC3E}">
        <p14:creationId xmlns:p14="http://schemas.microsoft.com/office/powerpoint/2010/main" val="179973241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41996"/>
                                        </p:tgtEl>
                                        <p:attrNameLst>
                                          <p:attrName>style.visibility</p:attrName>
                                        </p:attrNameLst>
                                      </p:cBhvr>
                                      <p:to>
                                        <p:strVal val="visible"/>
                                      </p:to>
                                    </p:set>
                                  </p:childTnLst>
                                </p:cTn>
                              </p:par>
                            </p:childTnLst>
                          </p:cTn>
                        </p:par>
                        <p:par>
                          <p:cTn id="7" fill="hold" nodeType="afterGroup">
                            <p:stCondLst>
                              <p:cond delay="500"/>
                            </p:stCondLst>
                            <p:childTnLst>
                              <p:par>
                                <p:cTn id="8" presetID="1" presetClass="entr" presetSubtype="0" fill="hold" nodeType="afterEffect">
                                  <p:stCondLst>
                                    <p:cond delay="0"/>
                                  </p:stCondLst>
                                  <p:childTnLst>
                                    <p:set>
                                      <p:cBhvr>
                                        <p:cTn id="9" dur="1" fill="hold">
                                          <p:stCondLst>
                                            <p:cond delay="499"/>
                                          </p:stCondLst>
                                        </p:cTn>
                                        <p:tgtEl>
                                          <p:spTgt spid="420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lepton kinematics</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59</a:t>
            </a:fld>
            <a:endParaRPr lang="en-US" altLang="ja-JP"/>
          </a:p>
        </p:txBody>
      </p:sp>
      <p:pic>
        <p:nvPicPr>
          <p:cNvPr id="7" name="Picture 6" descr="RapidityVsQ2.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749300"/>
            <a:ext cx="7200900" cy="4876800"/>
          </a:xfrm>
          <a:prstGeom prst="rect">
            <a:avLst/>
          </a:prstGeom>
        </p:spPr>
      </p:pic>
      <p:pic>
        <p:nvPicPr>
          <p:cNvPr id="6" name="Picture 5" descr="RapidityVspDISQ20.1.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3100" y="1981200"/>
            <a:ext cx="7200900" cy="4876800"/>
          </a:xfrm>
          <a:prstGeom prst="rect">
            <a:avLst/>
          </a:prstGeom>
        </p:spPr>
      </p:pic>
    </p:spTree>
    <p:extLst>
      <p:ext uri="{BB962C8B-B14F-4D97-AF65-F5344CB8AC3E}">
        <p14:creationId xmlns:p14="http://schemas.microsoft.com/office/powerpoint/2010/main" val="50092998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1" name="Rectangle 3"/>
          <p:cNvSpPr>
            <a:spLocks noChangeArrowheads="1"/>
          </p:cNvSpPr>
          <p:nvPr/>
        </p:nvSpPr>
        <p:spPr bwMode="auto">
          <a:xfrm>
            <a:off x="0" y="393700"/>
            <a:ext cx="8934450" cy="614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800100" lvl="1" indent="-342900">
              <a:lnSpc>
                <a:spcPct val="120000"/>
              </a:lnSpc>
              <a:spcBef>
                <a:spcPts val="0"/>
              </a:spcBef>
              <a:spcAft>
                <a:spcPts val="600"/>
              </a:spcAft>
              <a:buFont typeface="Wingdings" charset="2"/>
              <a:buChar char="u"/>
            </a:pPr>
            <a:r>
              <a:rPr lang="en-US" sz="1600" b="1" dirty="0" smtClean="0">
                <a:solidFill>
                  <a:srgbClr val="0000FF"/>
                </a:solidFill>
                <a:latin typeface="Comic Sans MS" charset="0"/>
                <a:cs typeface="Comic Sans MS" charset="0"/>
              </a:rPr>
              <a:t>We chose ERL for electrons to reach high luminosity at high energy</a:t>
            </a:r>
          </a:p>
          <a:p>
            <a:pPr marL="800100" lvl="1" indent="-342900">
              <a:lnSpc>
                <a:spcPct val="120000"/>
              </a:lnSpc>
              <a:spcBef>
                <a:spcPts val="0"/>
              </a:spcBef>
              <a:spcAft>
                <a:spcPts val="600"/>
              </a:spcAft>
              <a:buFont typeface="Wingdings" charset="2"/>
              <a:buChar char="u"/>
            </a:pPr>
            <a:r>
              <a:rPr lang="en-US" sz="1600" b="1" dirty="0" smtClean="0">
                <a:latin typeface="Comic Sans MS" charset="0"/>
                <a:cs typeface="Comic Sans MS" charset="0"/>
              </a:rPr>
              <a:t>We assumed that we can cool hadron beam 10-fold in both longitudinal and transverse directions using coherent electron </a:t>
            </a:r>
            <a:r>
              <a:rPr lang="en-US" sz="1600" b="1" dirty="0" smtClean="0">
                <a:solidFill>
                  <a:srgbClr val="000000"/>
                </a:solidFill>
                <a:latin typeface="Comic Sans MS" charset="0"/>
                <a:cs typeface="Comic Sans MS" charset="0"/>
              </a:rPr>
              <a:t>cooling</a:t>
            </a:r>
          </a:p>
          <a:p>
            <a:pPr marL="800100" lvl="1" indent="-342900">
              <a:lnSpc>
                <a:spcPct val="120000"/>
              </a:lnSpc>
              <a:spcBef>
                <a:spcPts val="0"/>
              </a:spcBef>
              <a:spcAft>
                <a:spcPts val="600"/>
              </a:spcAft>
              <a:buFont typeface="Wingdings" charset="2"/>
              <a:buChar char="u"/>
            </a:pPr>
            <a:r>
              <a:rPr lang="en-US" sz="1600" b="1" dirty="0" smtClean="0">
                <a:solidFill>
                  <a:srgbClr val="0000FF"/>
                </a:solidFill>
                <a:latin typeface="Comic Sans MS" charset="0"/>
                <a:cs typeface="Comic Sans MS" charset="0"/>
              </a:rPr>
              <a:t>We take advantage of small beam size in ERL and plan to use small magnets with gaps of 5 mm (and 10 mm at two lowest orbits)</a:t>
            </a:r>
          </a:p>
          <a:p>
            <a:pPr marL="800100" lvl="1" indent="-342900">
              <a:lnSpc>
                <a:spcPct val="120000"/>
              </a:lnSpc>
              <a:spcBef>
                <a:spcPts val="0"/>
              </a:spcBef>
              <a:spcAft>
                <a:spcPts val="600"/>
              </a:spcAft>
              <a:buFont typeface="Wingdings" charset="2"/>
              <a:buChar char="u"/>
            </a:pPr>
            <a:r>
              <a:rPr lang="en-US" sz="1600" b="1" dirty="0" smtClean="0">
                <a:solidFill>
                  <a:srgbClr val="000000"/>
                </a:solidFill>
                <a:latin typeface="Comic Sans MS" charset="0"/>
                <a:cs typeface="Comic Sans MS" charset="0"/>
              </a:rPr>
              <a:t>We had found a solution unique for Linac-ring colliders which would allow us to change energy of colliding hadrons from 50 GeV to 250 GeV</a:t>
            </a:r>
          </a:p>
          <a:p>
            <a:pPr marL="800100" lvl="1" indent="-342900">
              <a:lnSpc>
                <a:spcPct val="120000"/>
              </a:lnSpc>
              <a:spcBef>
                <a:spcPts val="0"/>
              </a:spcBef>
              <a:spcAft>
                <a:spcPts val="600"/>
              </a:spcAft>
              <a:buFont typeface="Wingdings" charset="2"/>
              <a:buChar char="u"/>
            </a:pPr>
            <a:r>
              <a:rPr lang="en-US" sz="1600" b="1" dirty="0" smtClean="0">
                <a:solidFill>
                  <a:srgbClr val="0000FF"/>
                </a:solidFill>
                <a:latin typeface="Comic Sans MS" charset="0"/>
                <a:cs typeface="Comic Sans MS" charset="0"/>
              </a:rPr>
              <a:t>We </a:t>
            </a:r>
            <a:r>
              <a:rPr lang="en-US" sz="1600" b="1" dirty="0">
                <a:solidFill>
                  <a:srgbClr val="0000FF"/>
                </a:solidFill>
                <a:latin typeface="Comic Sans MS" charset="0"/>
                <a:cs typeface="Comic Sans MS" charset="0"/>
              </a:rPr>
              <a:t>took advantage of recent advances in super-conducting quadrupole technology to </a:t>
            </a:r>
            <a:r>
              <a:rPr lang="en-US" sz="1600" b="1" dirty="0" smtClean="0">
                <a:solidFill>
                  <a:srgbClr val="0000FF"/>
                </a:solidFill>
                <a:latin typeface="Comic Sans MS" charset="0"/>
                <a:cs typeface="Comic Sans MS" charset="0"/>
              </a:rPr>
              <a:t>design </a:t>
            </a:r>
            <a:r>
              <a:rPr lang="en-US" sz="1600" dirty="0" smtClean="0">
                <a:solidFill>
                  <a:srgbClr val="0000FF"/>
                </a:solidFill>
                <a:cs typeface="Comic Sans MS" charset="0"/>
              </a:rPr>
              <a:t>interaction region</a:t>
            </a:r>
            <a:r>
              <a:rPr lang="en-US" sz="1600" b="1" dirty="0" smtClean="0">
                <a:solidFill>
                  <a:srgbClr val="0000FF"/>
                </a:solidFill>
                <a:latin typeface="Comic Sans MS" charset="0"/>
                <a:cs typeface="Comic Sans MS" charset="0"/>
              </a:rPr>
              <a:t> with </a:t>
            </a:r>
            <a:r>
              <a:rPr lang="en-US" sz="1600" b="1" dirty="0">
                <a:solidFill>
                  <a:srgbClr val="0000FF"/>
                </a:solidFill>
                <a:latin typeface="Lucida Grande" charset="0"/>
                <a:cs typeface="Lucida Grande" charset="0"/>
              </a:rPr>
              <a:t>β</a:t>
            </a:r>
            <a:r>
              <a:rPr lang="en-US" sz="1600" b="1" dirty="0">
                <a:solidFill>
                  <a:srgbClr val="0000FF"/>
                </a:solidFill>
                <a:latin typeface="Comic Sans MS" charset="0"/>
                <a:cs typeface="Comic Sans MS" charset="0"/>
              </a:rPr>
              <a:t>* </a:t>
            </a:r>
            <a:r>
              <a:rPr lang="en-US" sz="1600" b="1" dirty="0" smtClean="0">
                <a:solidFill>
                  <a:srgbClr val="0000FF"/>
                </a:solidFill>
                <a:latin typeface="Comic Sans MS" charset="0"/>
                <a:cs typeface="Comic Sans MS" charset="0"/>
              </a:rPr>
              <a:t>of </a:t>
            </a:r>
            <a:r>
              <a:rPr lang="en-US" sz="1600" b="1" dirty="0">
                <a:solidFill>
                  <a:srgbClr val="0000FF"/>
                </a:solidFill>
                <a:latin typeface="Comic Sans MS" charset="0"/>
                <a:cs typeface="Comic Sans MS" charset="0"/>
              </a:rPr>
              <a:t>5 </a:t>
            </a:r>
            <a:r>
              <a:rPr lang="en-US" sz="1600" b="1" dirty="0" smtClean="0">
                <a:solidFill>
                  <a:srgbClr val="0000FF"/>
                </a:solidFill>
                <a:latin typeface="Comic Sans MS" charset="0"/>
                <a:cs typeface="Comic Sans MS" charset="0"/>
              </a:rPr>
              <a:t>cm</a:t>
            </a:r>
            <a:endParaRPr lang="en-US" sz="1600" b="1" baseline="30000" dirty="0">
              <a:solidFill>
                <a:srgbClr val="0000FF"/>
              </a:solidFill>
              <a:latin typeface="Comic Sans MS" charset="0"/>
              <a:cs typeface="Comic Sans MS" charset="0"/>
            </a:endParaRPr>
          </a:p>
          <a:p>
            <a:pPr marL="800100" lvl="1" indent="-342900">
              <a:lnSpc>
                <a:spcPct val="120000"/>
              </a:lnSpc>
              <a:spcBef>
                <a:spcPts val="0"/>
              </a:spcBef>
              <a:spcAft>
                <a:spcPts val="600"/>
              </a:spcAft>
              <a:buFont typeface="Wingdings" charset="2"/>
              <a:buChar char="u"/>
            </a:pPr>
            <a:r>
              <a:rPr lang="en-US" sz="1600" b="1" dirty="0">
                <a:solidFill>
                  <a:srgbClr val="000000"/>
                </a:solidFill>
                <a:latin typeface="Comic Sans MS" charset="0"/>
                <a:cs typeface="Comic Sans MS" charset="0"/>
              </a:rPr>
              <a:t>Following success of KEK-B with crab-crossing we accommodated this approach into new IR layout </a:t>
            </a:r>
            <a:endParaRPr lang="en-US" sz="1600" b="1" dirty="0" smtClean="0">
              <a:solidFill>
                <a:srgbClr val="000000"/>
              </a:solidFill>
              <a:latin typeface="Comic Sans MS" charset="0"/>
              <a:cs typeface="Comic Sans MS" charset="0"/>
            </a:endParaRPr>
          </a:p>
          <a:p>
            <a:pPr marL="800100" lvl="1" indent="-342900">
              <a:lnSpc>
                <a:spcPct val="120000"/>
              </a:lnSpc>
              <a:spcBef>
                <a:spcPts val="0"/>
              </a:spcBef>
              <a:spcAft>
                <a:spcPts val="600"/>
              </a:spcAft>
              <a:buFont typeface="Wingdings" charset="2"/>
              <a:buChar char="u"/>
            </a:pPr>
            <a:r>
              <a:rPr lang="en-US" sz="1600" b="1" dirty="0" smtClean="0">
                <a:solidFill>
                  <a:srgbClr val="0000FF"/>
                </a:solidFill>
                <a:latin typeface="Comic Sans MS" charset="0"/>
                <a:cs typeface="Comic Sans MS" charset="0"/>
              </a:rPr>
              <a:t>We assumed that we can generate up to 50 mA of polarized electrons</a:t>
            </a:r>
          </a:p>
          <a:p>
            <a:pPr marL="800100" lvl="1" indent="-342900">
              <a:lnSpc>
                <a:spcPct val="120000"/>
              </a:lnSpc>
              <a:spcBef>
                <a:spcPts val="0"/>
              </a:spcBef>
              <a:spcAft>
                <a:spcPts val="600"/>
              </a:spcAft>
              <a:buFont typeface="Wingdings" charset="2"/>
              <a:buChar char="u"/>
            </a:pPr>
            <a:r>
              <a:rPr lang="en-US" sz="1600" b="1" dirty="0" smtClean="0">
                <a:solidFill>
                  <a:srgbClr val="000000"/>
                </a:solidFill>
                <a:latin typeface="Comic Sans MS" charset="0"/>
                <a:cs typeface="Comic Sans MS" charset="0"/>
              </a:rPr>
              <a:t>These assumptions bring </a:t>
            </a:r>
            <a:r>
              <a:rPr lang="en-US" sz="1600" b="1" dirty="0">
                <a:solidFill>
                  <a:srgbClr val="000000"/>
                </a:solidFill>
                <a:latin typeface="Comic Sans MS" charset="0"/>
                <a:cs typeface="Comic Sans MS" charset="0"/>
              </a:rPr>
              <a:t>eRHIC top luminosity </a:t>
            </a:r>
            <a:r>
              <a:rPr lang="en-US" sz="1600" b="1" dirty="0" smtClean="0">
                <a:solidFill>
                  <a:srgbClr val="000000"/>
                </a:solidFill>
                <a:latin typeface="Comic Sans MS" charset="0"/>
                <a:cs typeface="Comic Sans MS" charset="0"/>
              </a:rPr>
              <a:t>above 10</a:t>
            </a:r>
            <a:r>
              <a:rPr lang="en-US" sz="1600" b="1" baseline="30000" dirty="0" smtClean="0">
                <a:solidFill>
                  <a:srgbClr val="000000"/>
                </a:solidFill>
                <a:latin typeface="Comic Sans MS" charset="0"/>
                <a:cs typeface="Comic Sans MS" charset="0"/>
              </a:rPr>
              <a:t>34</a:t>
            </a:r>
            <a:r>
              <a:rPr lang="en-US" sz="1600" b="1" dirty="0" smtClean="0">
                <a:solidFill>
                  <a:srgbClr val="000000"/>
                </a:solidFill>
                <a:latin typeface="Comic Sans MS" charset="0"/>
                <a:cs typeface="Comic Sans MS" charset="0"/>
              </a:rPr>
              <a:t> </a:t>
            </a:r>
            <a:r>
              <a:rPr lang="en-US" sz="1600" b="1" dirty="0">
                <a:solidFill>
                  <a:srgbClr val="000000"/>
                </a:solidFill>
                <a:latin typeface="Comic Sans MS" charset="0"/>
                <a:cs typeface="Comic Sans MS" charset="0"/>
              </a:rPr>
              <a:t>cm</a:t>
            </a:r>
            <a:r>
              <a:rPr lang="en-US" sz="1600" b="1" baseline="30000" dirty="0">
                <a:solidFill>
                  <a:srgbClr val="000000"/>
                </a:solidFill>
                <a:latin typeface="Comic Sans MS" charset="0"/>
                <a:cs typeface="Comic Sans MS" charset="0"/>
              </a:rPr>
              <a:t>-2</a:t>
            </a:r>
            <a:r>
              <a:rPr lang="en-US" sz="1600" b="1" dirty="0">
                <a:solidFill>
                  <a:srgbClr val="000000"/>
                </a:solidFill>
                <a:latin typeface="Comic Sans MS" charset="0"/>
                <a:cs typeface="Comic Sans MS" charset="0"/>
              </a:rPr>
              <a:t> sec</a:t>
            </a:r>
            <a:r>
              <a:rPr lang="en-US" sz="1600" b="1" baseline="30000" dirty="0">
                <a:solidFill>
                  <a:srgbClr val="000000"/>
                </a:solidFill>
                <a:latin typeface="Comic Sans MS" charset="0"/>
                <a:cs typeface="Comic Sans MS" charset="0"/>
              </a:rPr>
              <a:t>-</a:t>
            </a:r>
            <a:r>
              <a:rPr lang="en-US" sz="1600" b="1" baseline="30000" dirty="0" smtClean="0">
                <a:solidFill>
                  <a:srgbClr val="000000"/>
                </a:solidFill>
                <a:latin typeface="Comic Sans MS" charset="0"/>
                <a:cs typeface="Comic Sans MS" charset="0"/>
              </a:rPr>
              <a:t>1</a:t>
            </a:r>
          </a:p>
          <a:p>
            <a:pPr marL="1257300" lvl="2" indent="-342900">
              <a:lnSpc>
                <a:spcPct val="120000"/>
              </a:lnSpc>
              <a:spcBef>
                <a:spcPts val="0"/>
              </a:spcBef>
              <a:spcAft>
                <a:spcPts val="600"/>
              </a:spcAft>
              <a:buFont typeface="Wingdings" charset="2"/>
              <a:buChar char="u"/>
            </a:pPr>
            <a:r>
              <a:rPr lang="en-US" sz="1200" b="1" dirty="0">
                <a:solidFill>
                  <a:srgbClr val="000000"/>
                </a:solidFill>
                <a:latin typeface="Comic Sans MS" charset="0"/>
                <a:cs typeface="Comic Sans MS" charset="0"/>
              </a:rPr>
              <a:t>If polarized positrons are needed for the program, we suggest to build positron ring and use ERL for generating and accelerating positrons. Luminosity </a:t>
            </a:r>
            <a:r>
              <a:rPr lang="en-US" sz="1200" b="1" dirty="0" smtClean="0">
                <a:solidFill>
                  <a:srgbClr val="000000"/>
                </a:solidFill>
                <a:latin typeface="Comic Sans MS" charset="0"/>
                <a:cs typeface="Comic Sans MS" charset="0"/>
              </a:rPr>
              <a:t>of this collisions will </a:t>
            </a:r>
            <a:r>
              <a:rPr lang="en-US" sz="1200" b="1" dirty="0">
                <a:solidFill>
                  <a:srgbClr val="000000"/>
                </a:solidFill>
                <a:latin typeface="Comic Sans MS" charset="0"/>
                <a:cs typeface="Comic Sans MS" charset="0"/>
              </a:rPr>
              <a:t>be much </a:t>
            </a:r>
            <a:r>
              <a:rPr lang="en-US" sz="1200" b="1" dirty="0" smtClean="0">
                <a:solidFill>
                  <a:srgbClr val="000000"/>
                </a:solidFill>
                <a:latin typeface="Comic Sans MS" charset="0"/>
                <a:cs typeface="Comic Sans MS" charset="0"/>
              </a:rPr>
              <a:t>lower, i.e. </a:t>
            </a:r>
            <a:r>
              <a:rPr lang="en-US" sz="1200" b="1" dirty="0">
                <a:solidFill>
                  <a:srgbClr val="000000"/>
                </a:solidFill>
                <a:latin typeface="Comic Sans MS" charset="0"/>
                <a:cs typeface="Comic Sans MS" charset="0"/>
              </a:rPr>
              <a:t>at </a:t>
            </a:r>
            <a:r>
              <a:rPr lang="en-US" sz="1200" b="1" dirty="0" smtClean="0">
                <a:solidFill>
                  <a:srgbClr val="000000"/>
                </a:solidFill>
                <a:latin typeface="Comic Sans MS" charset="0"/>
                <a:cs typeface="Comic Sans MS" charset="0"/>
              </a:rPr>
              <a:t>10</a:t>
            </a:r>
            <a:r>
              <a:rPr lang="en-US" sz="1200" b="1" baseline="30000" dirty="0" smtClean="0">
                <a:solidFill>
                  <a:srgbClr val="000000"/>
                </a:solidFill>
                <a:latin typeface="Comic Sans MS" charset="0"/>
                <a:cs typeface="Comic Sans MS" charset="0"/>
              </a:rPr>
              <a:t>32</a:t>
            </a:r>
            <a:r>
              <a:rPr lang="en-US" sz="1200" b="1" dirty="0" smtClean="0">
                <a:solidFill>
                  <a:srgbClr val="000000"/>
                </a:solidFill>
                <a:latin typeface="Comic Sans MS" charset="0"/>
                <a:cs typeface="Comic Sans MS" charset="0"/>
              </a:rPr>
              <a:t> </a:t>
            </a:r>
            <a:r>
              <a:rPr lang="en-US" sz="1200" b="1" dirty="0">
                <a:solidFill>
                  <a:srgbClr val="000000"/>
                </a:solidFill>
                <a:latin typeface="Comic Sans MS" charset="0"/>
                <a:cs typeface="Comic Sans MS" charset="0"/>
              </a:rPr>
              <a:t>cm</a:t>
            </a:r>
            <a:r>
              <a:rPr lang="en-US" sz="1200" b="1" baseline="30000" dirty="0">
                <a:solidFill>
                  <a:srgbClr val="000000"/>
                </a:solidFill>
                <a:latin typeface="Comic Sans MS" charset="0"/>
                <a:cs typeface="Comic Sans MS" charset="0"/>
              </a:rPr>
              <a:t>-2</a:t>
            </a:r>
            <a:r>
              <a:rPr lang="en-US" sz="1200" b="1" dirty="0">
                <a:solidFill>
                  <a:srgbClr val="000000"/>
                </a:solidFill>
                <a:latin typeface="Comic Sans MS" charset="0"/>
                <a:cs typeface="Comic Sans MS" charset="0"/>
              </a:rPr>
              <a:t> sec</a:t>
            </a:r>
            <a:r>
              <a:rPr lang="en-US" sz="1200" b="1" baseline="30000" dirty="0">
                <a:solidFill>
                  <a:srgbClr val="000000"/>
                </a:solidFill>
                <a:latin typeface="Comic Sans MS" charset="0"/>
                <a:cs typeface="Comic Sans MS" charset="0"/>
              </a:rPr>
              <a:t>-</a:t>
            </a:r>
            <a:r>
              <a:rPr lang="en-US" sz="1200" b="1" baseline="30000" dirty="0" smtClean="0">
                <a:solidFill>
                  <a:srgbClr val="000000"/>
                </a:solidFill>
                <a:latin typeface="Comic Sans MS" charset="0"/>
                <a:cs typeface="Comic Sans MS" charset="0"/>
              </a:rPr>
              <a:t>1</a:t>
            </a:r>
            <a:r>
              <a:rPr lang="en-US" sz="1200" b="1" dirty="0" smtClean="0">
                <a:solidFill>
                  <a:srgbClr val="000000"/>
                </a:solidFill>
                <a:latin typeface="Comic Sans MS" charset="0"/>
                <a:cs typeface="Comic Sans MS" charset="0"/>
              </a:rPr>
              <a:t> level and not all energies of hadrons could be used in the collisions</a:t>
            </a:r>
            <a:endParaRPr lang="en-US" sz="1600" b="1" dirty="0">
              <a:solidFill>
                <a:srgbClr val="000000"/>
              </a:solidFill>
              <a:latin typeface="Comic Sans MS" charset="0"/>
              <a:cs typeface="Comic Sans MS" charset="0"/>
            </a:endParaRPr>
          </a:p>
        </p:txBody>
      </p:sp>
      <p:sp>
        <p:nvSpPr>
          <p:cNvPr id="5" name="Title 4"/>
          <p:cNvSpPr>
            <a:spLocks noGrp="1"/>
          </p:cNvSpPr>
          <p:nvPr>
            <p:ph type="title"/>
          </p:nvPr>
        </p:nvSpPr>
        <p:spPr/>
        <p:txBody>
          <a:bodyPr/>
          <a:lstStyle/>
          <a:p>
            <a:r>
              <a:rPr lang="en-US" dirty="0" smtClean="0"/>
              <a:t>Main elements of the </a:t>
            </a:r>
            <a:r>
              <a:rPr lang="en-US" dirty="0" err="1" smtClean="0"/>
              <a:t>eRHIC</a:t>
            </a:r>
            <a:r>
              <a:rPr lang="en-US" dirty="0" smtClean="0"/>
              <a:t> concept</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1"/>
          <p:cNvSpPr>
            <a:spLocks noGrp="1"/>
          </p:cNvSpPr>
          <p:nvPr>
            <p:ph type="ftr" sz="quarter" idx="11"/>
          </p:nvPr>
        </p:nvSpPr>
        <p:spPr>
          <a:prstGeom prst="rect">
            <a:avLst/>
          </a:prstGeom>
        </p:spPr>
        <p:txBody>
          <a:bodyPr vert="horz" lIns="91440" tIns="45720" rIns="91440" bIns="45720" rtlCol="0" anchor="ctr"/>
          <a:lstStyle>
            <a:lvl1pPr algn="ctr">
              <a:defRPr sz="1200">
                <a:solidFill>
                  <a:srgbClr val="000090"/>
                </a:solidFill>
              </a:defRPr>
            </a:lvl1pPr>
          </a:lstStyle>
          <a:p>
            <a:r>
              <a:rPr lang="en-US" smtClean="0">
                <a:solidFill>
                  <a:srgbClr val="FF00FF"/>
                </a:solidFill>
              </a:rPr>
              <a:t>DIS-2013, Marseille</a:t>
            </a:r>
            <a:endParaRPr lang="en-US" dirty="0">
              <a:solidFill>
                <a:srgbClr val="FF00FF"/>
              </a:solidFill>
            </a:endParaRPr>
          </a:p>
        </p:txBody>
      </p:sp>
      <p:sp>
        <p:nvSpPr>
          <p:cNvPr id="2" name="Slide Number Placeholder 1"/>
          <p:cNvSpPr>
            <a:spLocks noGrp="1"/>
          </p:cNvSpPr>
          <p:nvPr>
            <p:ph type="sldNum" sz="quarter" idx="12"/>
          </p:nvPr>
        </p:nvSpPr>
        <p:spPr/>
        <p:txBody>
          <a:bodyPr/>
          <a:lstStyle/>
          <a:p>
            <a:fld id="{D7F278B1-1B8B-1E49-8C17-9FA8E63349F3}" type="slidenum">
              <a:rPr lang="en-US" smtClean="0"/>
              <a:pPr/>
              <a:t>6</a:t>
            </a:fld>
            <a:endParaRPr lang="en-US"/>
          </a:p>
        </p:txBody>
      </p:sp>
    </p:spTree>
    <p:extLst>
      <p:ext uri="{BB962C8B-B14F-4D97-AF65-F5344CB8AC3E}">
        <p14:creationId xmlns:p14="http://schemas.microsoft.com/office/powerpoint/2010/main" val="7531410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58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589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589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589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5891">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5891">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5891">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5891">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6589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Simulation Example</a:t>
            </a:r>
            <a:endParaRPr lang="en-US" dirty="0"/>
          </a:p>
        </p:txBody>
      </p:sp>
      <p:sp>
        <p:nvSpPr>
          <p:cNvPr id="4" name="Date Placeholder 3"/>
          <p:cNvSpPr>
            <a:spLocks noGrp="1"/>
          </p:cNvSpPr>
          <p:nvPr>
            <p:ph type="dt" sz="half" idx="10"/>
          </p:nvPr>
        </p:nvSpPr>
        <p:spPr/>
        <p:txBody>
          <a:bodyPr/>
          <a:lstStyle/>
          <a:p>
            <a:r>
              <a:rPr lang="en-US" altLang="ja-JP" smtClean="0"/>
              <a:t>E.C. Aschenauer</a:t>
            </a:r>
            <a:endParaRPr lang="en-US" altLang="ja-JP" dirty="0"/>
          </a:p>
        </p:txBody>
      </p:sp>
      <p:sp>
        <p:nvSpPr>
          <p:cNvPr id="5" name="Footer Placeholder 4"/>
          <p:cNvSpPr>
            <a:spLocks noGrp="1"/>
          </p:cNvSpPr>
          <p:nvPr>
            <p:ph type="ftr" sz="quarter" idx="11"/>
          </p:nvPr>
        </p:nvSpPr>
        <p:spPr/>
        <p:txBody>
          <a:bodyPr/>
          <a:lstStyle/>
          <a:p>
            <a:r>
              <a:rPr lang="en-US" altLang="ja-JP" smtClean="0"/>
              <a:t>DIS-2013, Marseille</a:t>
            </a:r>
            <a:endParaRPr lang="en-US" altLang="ja-JP" dirty="0"/>
          </a:p>
        </p:txBody>
      </p:sp>
      <p:sp>
        <p:nvSpPr>
          <p:cNvPr id="6" name="Slide Number Placeholder 5"/>
          <p:cNvSpPr>
            <a:spLocks noGrp="1"/>
          </p:cNvSpPr>
          <p:nvPr>
            <p:ph type="sldNum" sz="quarter" idx="12"/>
          </p:nvPr>
        </p:nvSpPr>
        <p:spPr/>
        <p:txBody>
          <a:bodyPr/>
          <a:lstStyle/>
          <a:p>
            <a:fld id="{5C1AF64A-CB62-3D4B-9CBC-C26B9FF18E2B}" type="slidenum">
              <a:rPr lang="en-US" altLang="ja-JP" smtClean="0"/>
              <a:pPr/>
              <a:t>60</a:t>
            </a:fld>
            <a:endParaRPr lang="en-US" altLang="ja-JP" dirty="0"/>
          </a:p>
        </p:txBody>
      </p:sp>
      <p:pic>
        <p:nvPicPr>
          <p:cNvPr id="8" name="Picture 7" descr="SemiDISpions-Q2cut-zgt0.1.eps"/>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7700" y="1206500"/>
            <a:ext cx="7200900" cy="4876800"/>
          </a:xfrm>
          <a:prstGeom prst="rect">
            <a:avLst/>
          </a:prstGeom>
        </p:spPr>
      </p:pic>
      <p:sp>
        <p:nvSpPr>
          <p:cNvPr id="9" name="TextBox 8"/>
          <p:cNvSpPr txBox="1"/>
          <p:nvPr/>
        </p:nvSpPr>
        <p:spPr>
          <a:xfrm>
            <a:off x="177800" y="825500"/>
            <a:ext cx="4537796" cy="369332"/>
          </a:xfrm>
          <a:prstGeom prst="rect">
            <a:avLst/>
          </a:prstGeom>
          <a:noFill/>
        </p:spPr>
        <p:txBody>
          <a:bodyPr wrap="none" rtlCol="0">
            <a:spAutoFit/>
          </a:bodyPr>
          <a:lstStyle/>
          <a:p>
            <a:r>
              <a:rPr lang="en-US" dirty="0" smtClean="0"/>
              <a:t>Cuts: Q</a:t>
            </a:r>
            <a:r>
              <a:rPr lang="en-US" baseline="30000" dirty="0" smtClean="0"/>
              <a:t>2</a:t>
            </a:r>
            <a:r>
              <a:rPr lang="en-US" dirty="0" smtClean="0"/>
              <a:t>&gt;1 </a:t>
            </a:r>
            <a:r>
              <a:rPr lang="en-US" dirty="0" err="1" smtClean="0"/>
              <a:t>GeV</a:t>
            </a:r>
            <a:r>
              <a:rPr lang="en-US" dirty="0" smtClean="0"/>
              <a:t>, 0.01&lt;y&lt;0.95, z&gt;0.1</a:t>
            </a:r>
            <a:endParaRPr lang="en-US" dirty="0"/>
          </a:p>
        </p:txBody>
      </p:sp>
    </p:spTree>
    <p:extLst>
      <p:ext uri="{BB962C8B-B14F-4D97-AF65-F5344CB8AC3E}">
        <p14:creationId xmlns:p14="http://schemas.microsoft.com/office/powerpoint/2010/main" val="775096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smtClean="0"/>
              <a:t>Integration into Machine: IR-Design</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61</a:t>
            </a:fld>
            <a:endParaRPr lang="en-US" altLang="ja-JP"/>
          </a:p>
        </p:txBody>
      </p:sp>
      <p:grpSp>
        <p:nvGrpSpPr>
          <p:cNvPr id="16" name="Group 15"/>
          <p:cNvGrpSpPr>
            <a:grpSpLocks noChangeAspect="1"/>
          </p:cNvGrpSpPr>
          <p:nvPr/>
        </p:nvGrpSpPr>
        <p:grpSpPr>
          <a:xfrm>
            <a:off x="4267200" y="1798638"/>
            <a:ext cx="4572363" cy="3612163"/>
            <a:chOff x="0" y="2979738"/>
            <a:chExt cx="4572363" cy="3612163"/>
          </a:xfrm>
        </p:grpSpPr>
        <p:pic>
          <p:nvPicPr>
            <p:cNvPr id="14" name="Picture 5" descr="VerticalMAtching2.pdf"/>
            <p:cNvPicPr>
              <a:picLocks noChangeAspect="1"/>
            </p:cNvPicPr>
            <p:nvPr/>
          </p:nvPicPr>
          <p:blipFill>
            <a:blip r:embed="rId2"/>
            <a:srcRect r="9090" b="7058"/>
            <a:stretch>
              <a:fillRect/>
            </a:stretch>
          </p:blipFill>
          <p:spPr bwMode="auto">
            <a:xfrm>
              <a:off x="0" y="2979738"/>
              <a:ext cx="4572363" cy="3612163"/>
            </a:xfrm>
            <a:prstGeom prst="rect">
              <a:avLst/>
            </a:prstGeom>
            <a:noFill/>
            <a:ln w="9525">
              <a:noFill/>
              <a:miter lim="800000"/>
              <a:headEnd/>
              <a:tailEnd/>
            </a:ln>
          </p:spPr>
        </p:pic>
        <p:sp>
          <p:nvSpPr>
            <p:cNvPr id="15" name="TextBox 14"/>
            <p:cNvSpPr txBox="1"/>
            <p:nvPr/>
          </p:nvSpPr>
          <p:spPr>
            <a:xfrm>
              <a:off x="1981200" y="5397500"/>
              <a:ext cx="1931238" cy="646331"/>
            </a:xfrm>
            <a:prstGeom prst="rect">
              <a:avLst/>
            </a:prstGeom>
            <a:noFill/>
          </p:spPr>
          <p:txBody>
            <a:bodyPr wrap="none" rtlCol="0">
              <a:spAutoFit/>
            </a:bodyPr>
            <a:lstStyle/>
            <a:p>
              <a:r>
                <a:rPr lang="en-US" dirty="0" smtClean="0"/>
                <a:t>space for </a:t>
              </a:r>
            </a:p>
            <a:p>
              <a:r>
                <a:rPr lang="en-US" dirty="0" smtClean="0"/>
                <a:t>low-</a:t>
              </a:r>
              <a:r>
                <a:rPr lang="en-US" dirty="0" smtClean="0">
                  <a:latin typeface="Symbol" charset="2"/>
                  <a:cs typeface="Symbol" charset="2"/>
                </a:rPr>
                <a:t>Q</a:t>
              </a:r>
              <a:r>
                <a:rPr lang="en-US" dirty="0" smtClean="0"/>
                <a:t> </a:t>
              </a:r>
              <a:r>
                <a:rPr lang="en-US" dirty="0" err="1" smtClean="0"/>
                <a:t>e</a:t>
              </a:r>
              <a:r>
                <a:rPr lang="en-US" dirty="0" smtClean="0"/>
                <a:t>-tagger</a:t>
              </a:r>
              <a:endParaRPr lang="en-US" dirty="0"/>
            </a:p>
          </p:txBody>
        </p:sp>
      </p:grpSp>
      <p:pic>
        <p:nvPicPr>
          <p:cNvPr id="17" name="Picture 16" descr="eic-det-v7.eps"/>
          <p:cNvPicPr>
            <a:picLocks noChangeAspect="1"/>
          </p:cNvPicPr>
          <p:nvPr/>
        </p:nvPicPr>
        <p:blipFill>
          <a:blip r:embed="rId3"/>
          <a:srcRect b="9438"/>
          <a:stretch>
            <a:fillRect/>
          </a:stretch>
        </p:blipFill>
        <p:spPr>
          <a:xfrm flipH="1">
            <a:off x="584200" y="3784600"/>
            <a:ext cx="4349750" cy="3070876"/>
          </a:xfrm>
          <a:prstGeom prst="rect">
            <a:avLst/>
          </a:prstGeom>
          <a:solidFill>
            <a:schemeClr val="bg1"/>
          </a:solidFill>
        </p:spPr>
      </p:pic>
      <p:sp>
        <p:nvSpPr>
          <p:cNvPr id="10" name="TextBox 9"/>
          <p:cNvSpPr txBox="1"/>
          <p:nvPr/>
        </p:nvSpPr>
        <p:spPr>
          <a:xfrm>
            <a:off x="0" y="838200"/>
            <a:ext cx="9315371" cy="1477328"/>
          </a:xfrm>
          <a:prstGeom prst="rect">
            <a:avLst/>
          </a:prstGeom>
          <a:noFill/>
        </p:spPr>
        <p:txBody>
          <a:bodyPr wrap="none" rtlCol="0">
            <a:spAutoFit/>
          </a:bodyPr>
          <a:lstStyle/>
          <a:p>
            <a:r>
              <a:rPr lang="en-US" dirty="0" smtClean="0"/>
              <a:t>Outgoing electron direction currently under detailed design</a:t>
            </a:r>
          </a:p>
          <a:p>
            <a:pPr>
              <a:buClr>
                <a:srgbClr val="0000FF"/>
              </a:buClr>
              <a:buFont typeface="Wingdings" charset="2"/>
              <a:buChar char="à"/>
            </a:pPr>
            <a:r>
              <a:rPr lang="en-US" dirty="0" smtClean="0">
                <a:sym typeface="Wingdings"/>
              </a:rPr>
              <a:t> detect low Q</a:t>
            </a:r>
            <a:r>
              <a:rPr lang="en-US" baseline="30000" dirty="0" smtClean="0">
                <a:sym typeface="Wingdings"/>
              </a:rPr>
              <a:t>2</a:t>
            </a:r>
            <a:r>
              <a:rPr lang="en-US" dirty="0" smtClean="0">
                <a:sym typeface="Wingdings"/>
              </a:rPr>
              <a:t> scattered leptons</a:t>
            </a:r>
            <a:r>
              <a:rPr lang="en-US" dirty="0" smtClean="0"/>
              <a:t> </a:t>
            </a:r>
          </a:p>
          <a:p>
            <a:pPr>
              <a:buClr>
                <a:srgbClr val="0000FF"/>
              </a:buClr>
              <a:buFont typeface="Wingdings" charset="2"/>
              <a:buChar char="à"/>
            </a:pPr>
            <a:r>
              <a:rPr lang="en-US" dirty="0" smtClean="0"/>
              <a:t> want to use the vertical bend to separate very low-</a:t>
            </a:r>
            <a:r>
              <a:rPr lang="en-US" dirty="0" smtClean="0">
                <a:latin typeface="Symbol" charset="2"/>
                <a:cs typeface="Symbol" charset="2"/>
              </a:rPr>
              <a:t>Q</a:t>
            </a:r>
            <a:r>
              <a:rPr lang="en-US" dirty="0" smtClean="0"/>
              <a:t> </a:t>
            </a:r>
            <a:r>
              <a:rPr lang="en-US" dirty="0" err="1" smtClean="0"/>
              <a:t>e</a:t>
            </a:r>
            <a:r>
              <a:rPr lang="en-US" dirty="0" smtClean="0"/>
              <a:t>’ from beam-electrons</a:t>
            </a:r>
          </a:p>
          <a:p>
            <a:pPr>
              <a:buClr>
                <a:srgbClr val="0000FF"/>
              </a:buClr>
              <a:buFont typeface="Wingdings" charset="2"/>
              <a:buChar char="à"/>
            </a:pPr>
            <a:r>
              <a:rPr lang="en-US" dirty="0" smtClean="0"/>
              <a:t> can make bend faster for outgoing beam </a:t>
            </a:r>
            <a:r>
              <a:rPr lang="en-US" dirty="0" err="1" smtClean="0">
                <a:solidFill>
                  <a:srgbClr val="FF00FF"/>
                </a:solidFill>
                <a:sym typeface="Wingdings"/>
              </a:rPr>
              <a:t></a:t>
            </a:r>
            <a:r>
              <a:rPr lang="en-US" dirty="0" smtClean="0">
                <a:solidFill>
                  <a:srgbClr val="FF00FF"/>
                </a:solidFill>
                <a:sym typeface="Wingdings"/>
              </a:rPr>
              <a:t> </a:t>
            </a:r>
            <a:r>
              <a:rPr lang="en-US" dirty="0" smtClean="0"/>
              <a:t>faster separation</a:t>
            </a:r>
          </a:p>
          <a:p>
            <a:pPr>
              <a:buClr>
                <a:srgbClr val="0000FF"/>
              </a:buClr>
              <a:buFont typeface="Wingdings" charset="2"/>
              <a:buChar char="à"/>
            </a:pPr>
            <a:r>
              <a:rPr lang="en-US" dirty="0" smtClean="0"/>
              <a:t> for 0.1</a:t>
            </a:r>
            <a:r>
              <a:rPr lang="en-US" baseline="30000" dirty="0" smtClean="0"/>
              <a:t>o</a:t>
            </a:r>
            <a:r>
              <a:rPr lang="en-US" dirty="0" smtClean="0"/>
              <a:t>&lt;</a:t>
            </a:r>
            <a:r>
              <a:rPr lang="en-US" dirty="0" smtClean="0">
                <a:latin typeface="Symbol" charset="2"/>
                <a:cs typeface="Symbol" charset="2"/>
              </a:rPr>
              <a:t>Q</a:t>
            </a:r>
            <a:r>
              <a:rPr lang="en-US" dirty="0" smtClean="0"/>
              <a:t>&lt;1</a:t>
            </a:r>
            <a:r>
              <a:rPr lang="en-US" baseline="30000" dirty="0" smtClean="0"/>
              <a:t>o</a:t>
            </a:r>
            <a:r>
              <a:rPr lang="en-US" dirty="0" smtClean="0"/>
              <a:t> will add </a:t>
            </a:r>
            <a:r>
              <a:rPr lang="en-US" dirty="0" err="1" smtClean="0"/>
              <a:t>calorimetry</a:t>
            </a:r>
            <a:r>
              <a:rPr lang="en-US" dirty="0" smtClean="0"/>
              <a:t> after the main detector </a:t>
            </a:r>
          </a:p>
        </p:txBody>
      </p:sp>
    </p:spTree>
    <p:extLst>
      <p:ext uri="{BB962C8B-B14F-4D97-AF65-F5344CB8AC3E}">
        <p14:creationId xmlns:p14="http://schemas.microsoft.com/office/powerpoint/2010/main" val="15685572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Grp="1" noChangeArrowheads="1"/>
          </p:cNvSpPr>
          <p:nvPr>
            <p:ph type="title"/>
          </p:nvPr>
        </p:nvSpPr>
        <p:spPr/>
        <p:txBody>
          <a:bodyPr/>
          <a:lstStyle/>
          <a:p>
            <a:r>
              <a:rPr lang="en-US" dirty="0" smtClean="0"/>
              <a:t/>
            </a:r>
            <a:br>
              <a:rPr lang="en-US" dirty="0" smtClean="0"/>
            </a:br>
            <a:r>
              <a:rPr lang="en-US" dirty="0" smtClean="0"/>
              <a:t>proton distribution in </a:t>
            </a:r>
            <a:r>
              <a:rPr lang="en-US" dirty="0" err="1" smtClean="0"/>
              <a:t>y</a:t>
            </a:r>
            <a:r>
              <a:rPr lang="en-US" dirty="0" smtClean="0"/>
              <a:t> </a:t>
            </a:r>
            <a:r>
              <a:rPr lang="en-US" dirty="0" err="1" smtClean="0"/>
              <a:t>vs</a:t>
            </a:r>
            <a:r>
              <a:rPr lang="en-US" dirty="0" smtClean="0"/>
              <a:t> </a:t>
            </a:r>
            <a:r>
              <a:rPr lang="en-US" dirty="0" err="1" smtClean="0"/>
              <a:t>x</a:t>
            </a:r>
            <a:r>
              <a:rPr lang="en-US" dirty="0" smtClean="0"/>
              <a:t> at </a:t>
            </a:r>
            <a:r>
              <a:rPr lang="en-US" dirty="0" err="1" smtClean="0"/>
              <a:t>s</a:t>
            </a:r>
            <a:r>
              <a:rPr lang="en-US" dirty="0" smtClean="0"/>
              <a:t>=20 </a:t>
            </a:r>
            <a:r>
              <a:rPr lang="en-US" dirty="0" err="1" smtClean="0"/>
              <a:t>m</a:t>
            </a:r>
            <a:endParaRPr lang="en-US" dirty="0"/>
          </a:p>
        </p:txBody>
      </p:sp>
      <p:pic>
        <p:nvPicPr>
          <p:cNvPr id="25603" name="Picture 3"/>
          <p:cNvPicPr>
            <a:picLocks noChangeAspect="1" noChangeArrowheads="1"/>
          </p:cNvPicPr>
          <p:nvPr/>
        </p:nvPicPr>
        <p:blipFill>
          <a:blip r:embed="rId2"/>
          <a:srcRect t="7332"/>
          <a:stretch>
            <a:fillRect/>
          </a:stretch>
        </p:blipFill>
        <p:spPr bwMode="auto">
          <a:xfrm>
            <a:off x="189706" y="921464"/>
            <a:ext cx="3600450" cy="2889249"/>
          </a:xfrm>
          <a:prstGeom prst="rect">
            <a:avLst/>
          </a:prstGeom>
          <a:noFill/>
          <a:ln w="12700" cap="flat">
            <a:noFill/>
            <a:miter lim="800000"/>
            <a:headEnd/>
            <a:tailEnd/>
          </a:ln>
        </p:spPr>
      </p:pic>
      <p:pic>
        <p:nvPicPr>
          <p:cNvPr id="25604" name="Picture 4"/>
          <p:cNvPicPr>
            <a:picLocks noChangeAspect="1" noChangeArrowheads="1"/>
          </p:cNvPicPr>
          <p:nvPr/>
        </p:nvPicPr>
        <p:blipFill>
          <a:blip r:embed="rId3"/>
          <a:srcRect t="7332"/>
          <a:stretch>
            <a:fillRect/>
          </a:stretch>
        </p:blipFill>
        <p:spPr bwMode="auto">
          <a:xfrm>
            <a:off x="4502745" y="924731"/>
            <a:ext cx="3600450" cy="2889249"/>
          </a:xfrm>
          <a:prstGeom prst="rect">
            <a:avLst/>
          </a:prstGeom>
          <a:noFill/>
          <a:ln w="12700" cap="flat">
            <a:noFill/>
            <a:miter lim="800000"/>
            <a:headEnd/>
            <a:tailEnd/>
          </a:ln>
        </p:spPr>
      </p:pic>
      <p:sp>
        <p:nvSpPr>
          <p:cNvPr id="25605" name="Rectangle 5"/>
          <p:cNvSpPr>
            <a:spLocks/>
          </p:cNvSpPr>
          <p:nvPr/>
        </p:nvSpPr>
        <p:spPr bwMode="auto">
          <a:xfrm>
            <a:off x="787995" y="1186170"/>
            <a:ext cx="840712"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dirty="0" smtClean="0">
                <a:solidFill>
                  <a:srgbClr val="FF00FF"/>
                </a:solidFill>
                <a:ea typeface="Gill Sans" charset="0"/>
                <a:cs typeface="Gill Sans" charset="0"/>
              </a:rPr>
              <a:t>20x250</a:t>
            </a:r>
            <a:endParaRPr lang="en-US" dirty="0">
              <a:solidFill>
                <a:srgbClr val="FF00FF"/>
              </a:solidFill>
              <a:ea typeface="Gill Sans" charset="0"/>
              <a:cs typeface="Gill Sans" charset="0"/>
            </a:endParaRPr>
          </a:p>
        </p:txBody>
      </p:sp>
      <p:sp>
        <p:nvSpPr>
          <p:cNvPr id="25606" name="Rectangle 6"/>
          <p:cNvSpPr>
            <a:spLocks/>
          </p:cNvSpPr>
          <p:nvPr/>
        </p:nvSpPr>
        <p:spPr bwMode="auto">
          <a:xfrm>
            <a:off x="5056386" y="1186170"/>
            <a:ext cx="558935"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a:solidFill>
                  <a:srgbClr val="FF00FF"/>
                </a:solidFill>
                <a:ea typeface="Gill Sans" charset="0"/>
                <a:cs typeface="Gill Sans" charset="0"/>
              </a:rPr>
              <a:t>5x50</a:t>
            </a:r>
          </a:p>
        </p:txBody>
      </p:sp>
      <p:sp>
        <p:nvSpPr>
          <p:cNvPr id="11" name="Date Placeholder 10"/>
          <p:cNvSpPr>
            <a:spLocks noGrp="1"/>
          </p:cNvSpPr>
          <p:nvPr>
            <p:ph type="dt" sz="half" idx="10"/>
          </p:nvPr>
        </p:nvSpPr>
        <p:spPr/>
        <p:txBody>
          <a:bodyPr/>
          <a:lstStyle/>
          <a:p>
            <a:r>
              <a:rPr lang="en-US" altLang="ja-JP" smtClean="0"/>
              <a:t>E.C. Aschenauer</a:t>
            </a:r>
            <a:endParaRPr lang="en-US" altLang="ja-JP"/>
          </a:p>
        </p:txBody>
      </p:sp>
      <p:sp>
        <p:nvSpPr>
          <p:cNvPr id="12" name="Slide Number Placeholder 11"/>
          <p:cNvSpPr>
            <a:spLocks noGrp="1"/>
          </p:cNvSpPr>
          <p:nvPr>
            <p:ph type="sldNum" sz="quarter" idx="12"/>
          </p:nvPr>
        </p:nvSpPr>
        <p:spPr/>
        <p:txBody>
          <a:bodyPr/>
          <a:lstStyle/>
          <a:p>
            <a:fld id="{1EC7F85B-340E-9941-AF39-030851572DD6}" type="slidenum">
              <a:rPr lang="en-US" altLang="ja-JP" smtClean="0"/>
              <a:pPr/>
              <a:t>62</a:t>
            </a:fld>
            <a:endParaRPr lang="en-US" altLang="ja-JP"/>
          </a:p>
        </p:txBody>
      </p:sp>
      <p:sp>
        <p:nvSpPr>
          <p:cNvPr id="13" name="Footer Placeholder 12"/>
          <p:cNvSpPr>
            <a:spLocks noGrp="1"/>
          </p:cNvSpPr>
          <p:nvPr>
            <p:ph type="ftr" sz="quarter" idx="11"/>
          </p:nvPr>
        </p:nvSpPr>
        <p:spPr/>
        <p:txBody>
          <a:bodyPr/>
          <a:lstStyle/>
          <a:p>
            <a:r>
              <a:rPr lang="en-US" altLang="ja-JP" smtClean="0"/>
              <a:t>DIS-2013, Marseille</a:t>
            </a:r>
            <a:endParaRPr lang="en-US" altLang="ja-JP"/>
          </a:p>
        </p:txBody>
      </p:sp>
      <p:sp>
        <p:nvSpPr>
          <p:cNvPr id="14" name="TextBox 13"/>
          <p:cNvSpPr txBox="1"/>
          <p:nvPr/>
        </p:nvSpPr>
        <p:spPr>
          <a:xfrm>
            <a:off x="546100" y="635000"/>
            <a:ext cx="3912925" cy="369332"/>
          </a:xfrm>
          <a:prstGeom prst="rect">
            <a:avLst/>
          </a:prstGeom>
          <a:noFill/>
        </p:spPr>
        <p:txBody>
          <a:bodyPr wrap="none" rtlCol="0">
            <a:spAutoFit/>
          </a:bodyPr>
          <a:lstStyle/>
          <a:p>
            <a:r>
              <a:rPr lang="en-US" dirty="0" smtClean="0"/>
              <a:t>without </a:t>
            </a:r>
            <a:r>
              <a:rPr lang="en-US" dirty="0" err="1" smtClean="0"/>
              <a:t>quadrupole</a:t>
            </a:r>
            <a:r>
              <a:rPr lang="en-US" dirty="0" smtClean="0"/>
              <a:t> aperture limit</a:t>
            </a:r>
            <a:endParaRPr lang="en-US" dirty="0"/>
          </a:p>
        </p:txBody>
      </p:sp>
      <p:pic>
        <p:nvPicPr>
          <p:cNvPr id="15" name="Picture 2"/>
          <p:cNvPicPr>
            <a:picLocks noChangeAspect="1" noChangeArrowheads="1"/>
          </p:cNvPicPr>
          <p:nvPr/>
        </p:nvPicPr>
        <p:blipFill>
          <a:blip r:embed="rId4"/>
          <a:srcRect t="7332"/>
          <a:stretch>
            <a:fillRect/>
          </a:stretch>
        </p:blipFill>
        <p:spPr bwMode="auto">
          <a:xfrm>
            <a:off x="230981" y="3880839"/>
            <a:ext cx="3600450" cy="2889253"/>
          </a:xfrm>
          <a:prstGeom prst="rect">
            <a:avLst/>
          </a:prstGeom>
          <a:noFill/>
          <a:ln w="12700" cap="flat">
            <a:noFill/>
            <a:miter lim="800000"/>
            <a:headEnd/>
            <a:tailEnd/>
          </a:ln>
        </p:spPr>
      </p:pic>
      <p:pic>
        <p:nvPicPr>
          <p:cNvPr id="16" name="Picture 5"/>
          <p:cNvPicPr>
            <a:picLocks noChangeAspect="1" noChangeArrowheads="1"/>
          </p:cNvPicPr>
          <p:nvPr/>
        </p:nvPicPr>
        <p:blipFill>
          <a:blip r:embed="rId5"/>
          <a:srcRect t="7332"/>
          <a:stretch>
            <a:fillRect/>
          </a:stretch>
        </p:blipFill>
        <p:spPr bwMode="auto">
          <a:xfrm>
            <a:off x="4656533" y="3879847"/>
            <a:ext cx="3600450" cy="2889253"/>
          </a:xfrm>
          <a:prstGeom prst="rect">
            <a:avLst/>
          </a:prstGeom>
          <a:noFill/>
          <a:ln w="12700" cap="flat">
            <a:noFill/>
            <a:miter lim="800000"/>
            <a:headEnd/>
            <a:tailEnd/>
          </a:ln>
        </p:spPr>
      </p:pic>
      <p:sp>
        <p:nvSpPr>
          <p:cNvPr id="17" name="Rectangle 6"/>
          <p:cNvSpPr>
            <a:spLocks/>
          </p:cNvSpPr>
          <p:nvPr/>
        </p:nvSpPr>
        <p:spPr bwMode="auto">
          <a:xfrm>
            <a:off x="720328" y="4089707"/>
            <a:ext cx="840712"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dirty="0" smtClean="0">
                <a:solidFill>
                  <a:srgbClr val="FF00FF"/>
                </a:solidFill>
                <a:ea typeface="Gill Sans" charset="0"/>
                <a:cs typeface="Gill Sans" charset="0"/>
              </a:rPr>
              <a:t>20x250</a:t>
            </a:r>
            <a:endParaRPr lang="en-US" dirty="0">
              <a:solidFill>
                <a:srgbClr val="FF00FF"/>
              </a:solidFill>
              <a:ea typeface="Gill Sans" charset="0"/>
              <a:cs typeface="Gill Sans" charset="0"/>
            </a:endParaRPr>
          </a:p>
        </p:txBody>
      </p:sp>
      <p:sp>
        <p:nvSpPr>
          <p:cNvPr id="18" name="Rectangle 9"/>
          <p:cNvSpPr>
            <a:spLocks/>
          </p:cNvSpPr>
          <p:nvPr/>
        </p:nvSpPr>
        <p:spPr bwMode="auto">
          <a:xfrm>
            <a:off x="5219105" y="4070856"/>
            <a:ext cx="558935"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dirty="0">
                <a:solidFill>
                  <a:srgbClr val="FF00FF"/>
                </a:solidFill>
                <a:ea typeface="Gill Sans" charset="0"/>
                <a:cs typeface="Gill Sans" charset="0"/>
              </a:rPr>
              <a:t>5x50</a:t>
            </a:r>
          </a:p>
        </p:txBody>
      </p:sp>
      <p:sp>
        <p:nvSpPr>
          <p:cNvPr id="19" name="TextBox 18"/>
          <p:cNvSpPr txBox="1"/>
          <p:nvPr/>
        </p:nvSpPr>
        <p:spPr>
          <a:xfrm>
            <a:off x="2374900" y="3632200"/>
            <a:ext cx="3562732" cy="369332"/>
          </a:xfrm>
          <a:prstGeom prst="rect">
            <a:avLst/>
          </a:prstGeom>
          <a:noFill/>
        </p:spPr>
        <p:txBody>
          <a:bodyPr wrap="none" rtlCol="0">
            <a:spAutoFit/>
          </a:bodyPr>
          <a:lstStyle/>
          <a:p>
            <a:r>
              <a:rPr lang="en-US" dirty="0" smtClean="0"/>
              <a:t>with </a:t>
            </a:r>
            <a:r>
              <a:rPr lang="en-US" dirty="0" err="1" smtClean="0"/>
              <a:t>quadrupole</a:t>
            </a:r>
            <a:r>
              <a:rPr lang="en-US" dirty="0" smtClean="0"/>
              <a:t> aperture limit</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r>
              <a:rPr lang="en-US" dirty="0" smtClean="0"/>
              <a:t>Accepted </a:t>
            </a:r>
            <a:r>
              <a:rPr lang="en-US" dirty="0" err="1" smtClean="0"/>
              <a:t>in“Roman</a:t>
            </a:r>
            <a:r>
              <a:rPr lang="en-US" dirty="0" smtClean="0"/>
              <a:t> </a:t>
            </a:r>
            <a:r>
              <a:rPr lang="en-US" dirty="0" err="1" smtClean="0"/>
              <a:t>Pot”(example</a:t>
            </a:r>
            <a:r>
              <a:rPr lang="en-US" dirty="0" smtClean="0"/>
              <a:t>) at </a:t>
            </a:r>
            <a:r>
              <a:rPr lang="en-US" dirty="0" err="1" smtClean="0"/>
              <a:t>s</a:t>
            </a:r>
            <a:r>
              <a:rPr lang="en-US" dirty="0" smtClean="0"/>
              <a:t>=20m </a:t>
            </a:r>
            <a:endParaRPr lang="en-US" dirty="0"/>
          </a:p>
        </p:txBody>
      </p:sp>
      <p:pic>
        <p:nvPicPr>
          <p:cNvPr id="27651" name="Picture 3"/>
          <p:cNvPicPr>
            <a:picLocks noChangeAspect="1" noChangeArrowheads="1"/>
          </p:cNvPicPr>
          <p:nvPr/>
        </p:nvPicPr>
        <p:blipFill>
          <a:blip r:embed="rId2"/>
          <a:srcRect t="7332"/>
          <a:stretch>
            <a:fillRect/>
          </a:stretch>
        </p:blipFill>
        <p:spPr bwMode="auto">
          <a:xfrm>
            <a:off x="4330700" y="598571"/>
            <a:ext cx="4259467" cy="3418598"/>
          </a:xfrm>
          <a:prstGeom prst="rect">
            <a:avLst/>
          </a:prstGeom>
          <a:noFill/>
          <a:ln w="12700" cap="flat">
            <a:noFill/>
            <a:miter lim="800000"/>
            <a:headEnd/>
            <a:tailEnd/>
          </a:ln>
        </p:spPr>
      </p:pic>
      <p:pic>
        <p:nvPicPr>
          <p:cNvPr id="27652" name="Picture 4"/>
          <p:cNvPicPr>
            <a:picLocks noChangeAspect="1" noChangeArrowheads="1"/>
          </p:cNvPicPr>
          <p:nvPr/>
        </p:nvPicPr>
        <p:blipFill>
          <a:blip r:embed="rId3"/>
          <a:srcRect t="8798" r="7619" b="1466"/>
          <a:stretch>
            <a:fillRect/>
          </a:stretch>
        </p:blipFill>
        <p:spPr bwMode="auto">
          <a:xfrm>
            <a:off x="160500" y="653682"/>
            <a:ext cx="3934982" cy="3309408"/>
          </a:xfrm>
          <a:prstGeom prst="rect">
            <a:avLst/>
          </a:prstGeom>
          <a:noFill/>
          <a:ln w="12700" cap="flat">
            <a:noFill/>
            <a:miter lim="800000"/>
            <a:headEnd/>
            <a:tailEnd/>
          </a:ln>
        </p:spPr>
      </p:pic>
      <p:sp>
        <p:nvSpPr>
          <p:cNvPr id="27653" name="Rectangle 5"/>
          <p:cNvSpPr>
            <a:spLocks/>
          </p:cNvSpPr>
          <p:nvPr/>
        </p:nvSpPr>
        <p:spPr bwMode="auto">
          <a:xfrm>
            <a:off x="1321395" y="882759"/>
            <a:ext cx="840712"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dirty="0" smtClean="0">
                <a:solidFill>
                  <a:srgbClr val="FF00FF"/>
                </a:solidFill>
                <a:ea typeface="Gill Sans" charset="0"/>
                <a:cs typeface="Gill Sans" charset="0"/>
              </a:rPr>
              <a:t>20x250</a:t>
            </a:r>
            <a:endParaRPr lang="en-US" dirty="0">
              <a:solidFill>
                <a:srgbClr val="FF00FF"/>
              </a:solidFill>
              <a:ea typeface="Gill Sans" charset="0"/>
              <a:cs typeface="Gill Sans" charset="0"/>
            </a:endParaRPr>
          </a:p>
        </p:txBody>
      </p:sp>
      <p:sp>
        <p:nvSpPr>
          <p:cNvPr id="27654" name="Rectangle 6"/>
          <p:cNvSpPr>
            <a:spLocks/>
          </p:cNvSpPr>
          <p:nvPr/>
        </p:nvSpPr>
        <p:spPr bwMode="auto">
          <a:xfrm>
            <a:off x="5446911" y="882759"/>
            <a:ext cx="558935"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a:solidFill>
                  <a:srgbClr val="FF00FF"/>
                </a:solidFill>
                <a:ea typeface="Gill Sans" charset="0"/>
                <a:cs typeface="Gill Sans" charset="0"/>
              </a:rPr>
              <a:t>5x50</a:t>
            </a:r>
          </a:p>
        </p:txBody>
      </p:sp>
      <p:sp>
        <p:nvSpPr>
          <p:cNvPr id="11" name="Date Placeholder 10"/>
          <p:cNvSpPr>
            <a:spLocks noGrp="1"/>
          </p:cNvSpPr>
          <p:nvPr>
            <p:ph type="dt" sz="half" idx="10"/>
          </p:nvPr>
        </p:nvSpPr>
        <p:spPr/>
        <p:txBody>
          <a:bodyPr/>
          <a:lstStyle/>
          <a:p>
            <a:r>
              <a:rPr lang="en-US" altLang="ja-JP" smtClean="0"/>
              <a:t>E.C. Aschenauer</a:t>
            </a:r>
            <a:endParaRPr lang="en-US" altLang="ja-JP"/>
          </a:p>
        </p:txBody>
      </p:sp>
      <p:sp>
        <p:nvSpPr>
          <p:cNvPr id="12" name="Slide Number Placeholder 11"/>
          <p:cNvSpPr>
            <a:spLocks noGrp="1"/>
          </p:cNvSpPr>
          <p:nvPr>
            <p:ph type="sldNum" sz="quarter" idx="12"/>
          </p:nvPr>
        </p:nvSpPr>
        <p:spPr/>
        <p:txBody>
          <a:bodyPr/>
          <a:lstStyle/>
          <a:p>
            <a:fld id="{1EC7F85B-340E-9941-AF39-030851572DD6}" type="slidenum">
              <a:rPr lang="en-US" altLang="ja-JP" smtClean="0"/>
              <a:pPr/>
              <a:t>63</a:t>
            </a:fld>
            <a:endParaRPr lang="en-US" altLang="ja-JP"/>
          </a:p>
        </p:txBody>
      </p:sp>
      <p:sp>
        <p:nvSpPr>
          <p:cNvPr id="13" name="Footer Placeholder 12"/>
          <p:cNvSpPr>
            <a:spLocks noGrp="1"/>
          </p:cNvSpPr>
          <p:nvPr>
            <p:ph type="ftr" sz="quarter" idx="11"/>
          </p:nvPr>
        </p:nvSpPr>
        <p:spPr/>
        <p:txBody>
          <a:bodyPr/>
          <a:lstStyle/>
          <a:p>
            <a:r>
              <a:rPr lang="en-US" altLang="ja-JP" smtClean="0"/>
              <a:t>DIS-2013, Marseille</a:t>
            </a:r>
            <a:endParaRPr lang="en-US" altLang="ja-JP"/>
          </a:p>
        </p:txBody>
      </p:sp>
      <p:pic>
        <p:nvPicPr>
          <p:cNvPr id="14" name="Picture 3"/>
          <p:cNvPicPr>
            <a:picLocks noChangeAspect="1" noChangeArrowheads="1"/>
          </p:cNvPicPr>
          <p:nvPr/>
        </p:nvPicPr>
        <p:blipFill>
          <a:blip r:embed="rId4"/>
          <a:srcRect l="5172" t="7627" r="7241"/>
          <a:stretch>
            <a:fillRect/>
          </a:stretch>
        </p:blipFill>
        <p:spPr bwMode="auto">
          <a:xfrm>
            <a:off x="4795641" y="3960017"/>
            <a:ext cx="4001431" cy="2862264"/>
          </a:xfrm>
          <a:prstGeom prst="rect">
            <a:avLst/>
          </a:prstGeom>
          <a:noFill/>
          <a:ln w="12700" cap="flat">
            <a:noFill/>
            <a:miter lim="800000"/>
            <a:headEnd/>
            <a:tailEnd/>
          </a:ln>
        </p:spPr>
      </p:pic>
      <p:pic>
        <p:nvPicPr>
          <p:cNvPr id="15" name="Picture 4"/>
          <p:cNvPicPr>
            <a:picLocks noChangeAspect="1" noChangeArrowheads="1"/>
          </p:cNvPicPr>
          <p:nvPr/>
        </p:nvPicPr>
        <p:blipFill>
          <a:blip r:embed="rId5"/>
          <a:srcRect l="5172" t="7627" r="7241"/>
          <a:stretch>
            <a:fillRect/>
          </a:stretch>
        </p:blipFill>
        <p:spPr bwMode="auto">
          <a:xfrm>
            <a:off x="315883" y="3959648"/>
            <a:ext cx="4051288" cy="2898352"/>
          </a:xfrm>
          <a:prstGeom prst="rect">
            <a:avLst/>
          </a:prstGeom>
          <a:noFill/>
          <a:ln w="12700" cap="flat">
            <a:noFill/>
            <a:miter lim="800000"/>
            <a:headEnd/>
            <a:tailEnd/>
          </a:ln>
        </p:spPr>
      </p:pic>
      <p:sp>
        <p:nvSpPr>
          <p:cNvPr id="16" name="Rectangle 5"/>
          <p:cNvSpPr>
            <a:spLocks/>
          </p:cNvSpPr>
          <p:nvPr/>
        </p:nvSpPr>
        <p:spPr bwMode="auto">
          <a:xfrm>
            <a:off x="2987675" y="4205793"/>
            <a:ext cx="840712"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dirty="0" smtClean="0">
                <a:solidFill>
                  <a:srgbClr val="FF00FF"/>
                </a:solidFill>
                <a:ea typeface="Gill Sans" charset="0"/>
                <a:cs typeface="Gill Sans" charset="0"/>
              </a:rPr>
              <a:t>20x250</a:t>
            </a:r>
            <a:endParaRPr lang="en-US" dirty="0">
              <a:solidFill>
                <a:srgbClr val="FF00FF"/>
              </a:solidFill>
              <a:ea typeface="Gill Sans" charset="0"/>
              <a:cs typeface="Gill Sans" charset="0"/>
            </a:endParaRPr>
          </a:p>
        </p:txBody>
      </p:sp>
      <p:sp>
        <p:nvSpPr>
          <p:cNvPr id="17" name="Rectangle 6"/>
          <p:cNvSpPr>
            <a:spLocks/>
          </p:cNvSpPr>
          <p:nvPr/>
        </p:nvSpPr>
        <p:spPr bwMode="auto">
          <a:xfrm>
            <a:off x="7747198" y="4205793"/>
            <a:ext cx="558935"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a:solidFill>
                  <a:srgbClr val="FF00FF"/>
                </a:solidFill>
                <a:ea typeface="Gill Sans" charset="0"/>
                <a:cs typeface="Gill Sans" charset="0"/>
              </a:rPr>
              <a:t>5x50</a:t>
            </a:r>
          </a:p>
        </p:txBody>
      </p:sp>
      <p:sp>
        <p:nvSpPr>
          <p:cNvPr id="18" name="Rectangle 7"/>
          <p:cNvSpPr>
            <a:spLocks/>
          </p:cNvSpPr>
          <p:nvPr/>
        </p:nvSpPr>
        <p:spPr bwMode="auto">
          <a:xfrm>
            <a:off x="1175817" y="5721568"/>
            <a:ext cx="1020812" cy="24622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600" dirty="0">
                <a:solidFill>
                  <a:schemeClr val="tx1"/>
                </a:solidFill>
                <a:ea typeface="Gill Sans" charset="0"/>
                <a:cs typeface="Gill Sans" charset="0"/>
              </a:rPr>
              <a:t>Generated</a:t>
            </a:r>
          </a:p>
        </p:txBody>
      </p:sp>
      <p:sp>
        <p:nvSpPr>
          <p:cNvPr id="19" name="Rectangle 8"/>
          <p:cNvSpPr>
            <a:spLocks/>
          </p:cNvSpPr>
          <p:nvPr/>
        </p:nvSpPr>
        <p:spPr bwMode="auto">
          <a:xfrm>
            <a:off x="1209303" y="6001960"/>
            <a:ext cx="2215250" cy="24622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600" dirty="0">
                <a:solidFill>
                  <a:srgbClr val="0000FF"/>
                </a:solidFill>
                <a:ea typeface="Gill Sans" charset="0"/>
                <a:cs typeface="Gill Sans" charset="0"/>
              </a:rPr>
              <a:t>Quad aperture limited</a:t>
            </a:r>
          </a:p>
        </p:txBody>
      </p:sp>
      <p:sp>
        <p:nvSpPr>
          <p:cNvPr id="20" name="Rectangle 9"/>
          <p:cNvSpPr>
            <a:spLocks/>
          </p:cNvSpPr>
          <p:nvPr/>
        </p:nvSpPr>
        <p:spPr bwMode="auto">
          <a:xfrm>
            <a:off x="1188518" y="6234330"/>
            <a:ext cx="2159546" cy="24622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600" dirty="0">
                <a:solidFill>
                  <a:srgbClr val="FF0000"/>
                </a:solidFill>
                <a:ea typeface="Gill Sans" charset="0"/>
                <a:cs typeface="Gill Sans" charset="0"/>
              </a:rPr>
              <a:t>RP (at 20m) accepted </a:t>
            </a:r>
          </a:p>
        </p:txBody>
      </p:sp>
      <p:sp>
        <p:nvSpPr>
          <p:cNvPr id="21" name="Line 10"/>
          <p:cNvSpPr>
            <a:spLocks noChangeShapeType="1"/>
          </p:cNvSpPr>
          <p:nvPr/>
        </p:nvSpPr>
        <p:spPr bwMode="auto">
          <a:xfrm>
            <a:off x="715244" y="6364139"/>
            <a:ext cx="429741" cy="0"/>
          </a:xfrm>
          <a:prstGeom prst="line">
            <a:avLst/>
          </a:prstGeom>
          <a:noFill/>
          <a:ln w="38100" cap="flat">
            <a:solidFill>
              <a:srgbClr val="FF0000"/>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22" name="Line 11"/>
          <p:cNvSpPr>
            <a:spLocks noChangeShapeType="1"/>
          </p:cNvSpPr>
          <p:nvPr/>
        </p:nvSpPr>
        <p:spPr bwMode="auto">
          <a:xfrm>
            <a:off x="703659" y="6141815"/>
            <a:ext cx="428625" cy="0"/>
          </a:xfrm>
          <a:prstGeom prst="line">
            <a:avLst/>
          </a:prstGeom>
          <a:noFill/>
          <a:ln w="38100" cap="flat">
            <a:solidFill>
              <a:srgbClr val="0000FF"/>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23" name="Line 12"/>
          <p:cNvSpPr>
            <a:spLocks noChangeShapeType="1"/>
          </p:cNvSpPr>
          <p:nvPr/>
        </p:nvSpPr>
        <p:spPr bwMode="auto">
          <a:xfrm>
            <a:off x="703659" y="5861422"/>
            <a:ext cx="428625" cy="0"/>
          </a:xfrm>
          <a:prstGeom prst="line">
            <a:avLst/>
          </a:prstGeom>
          <a:noFill/>
          <a:ln w="381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24" name="Content Placeholder 5"/>
          <p:cNvSpPr txBox="1">
            <a:spLocks/>
          </p:cNvSpPr>
          <p:nvPr/>
        </p:nvSpPr>
        <p:spPr>
          <a:xfrm rot="20520000">
            <a:off x="206375" y="2527300"/>
            <a:ext cx="8531225" cy="2603500"/>
          </a:xfrm>
          <a:prstGeom prst="rect">
            <a:avLst/>
          </a:prstGeom>
          <a:solidFill>
            <a:schemeClr val="bg1">
              <a:lumMod val="95000"/>
            </a:schemeClr>
          </a:solidFill>
          <a:ln w="15875">
            <a:solidFill>
              <a:schemeClr val="bg1">
                <a:lumMod val="65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a:lstStyle>
            <a:lvl1pPr marL="342900" indent="-342900" algn="l" rtl="0" fontAlgn="base">
              <a:spcBef>
                <a:spcPct val="20000"/>
              </a:spcBef>
              <a:spcAft>
                <a:spcPct val="0"/>
              </a:spcAft>
              <a:buClr>
                <a:srgbClr val="0000FF"/>
              </a:buClr>
              <a:buFont typeface="Wingdings" charset="2"/>
              <a:buChar char="q"/>
              <a:defRPr kumimoji="1" sz="2200" b="1">
                <a:solidFill>
                  <a:schemeClr val="tx1"/>
                </a:solidFill>
                <a:effectLst>
                  <a:outerShdw blurRad="38100" dist="38100" dir="2700000" algn="tl">
                    <a:srgbClr val="DDDDDD"/>
                  </a:outerShdw>
                </a:effectLst>
                <a:latin typeface="+mn-lt"/>
                <a:ea typeface="+mn-ea"/>
                <a:cs typeface="+mn-cs"/>
              </a:defRPr>
            </a:lvl1pPr>
            <a:lvl2pPr marL="742950" indent="-285750" algn="l" rtl="0" fontAlgn="base">
              <a:spcBef>
                <a:spcPct val="20000"/>
              </a:spcBef>
              <a:spcAft>
                <a:spcPct val="0"/>
              </a:spcAft>
              <a:buClr>
                <a:srgbClr val="0000FF"/>
              </a:buClr>
              <a:buFont typeface="Wingdings" charset="2"/>
              <a:buChar char="Ø"/>
              <a:defRPr kumimoji="1" sz="2000" b="1">
                <a:solidFill>
                  <a:schemeClr val="tx1"/>
                </a:solidFill>
                <a:effectLst>
                  <a:outerShdw blurRad="38100" dist="38100" dir="2700000" algn="tl">
                    <a:srgbClr val="DDDDDD"/>
                  </a:outerShdw>
                </a:effectLst>
                <a:latin typeface="+mn-lt"/>
                <a:ea typeface="+mn-ea"/>
              </a:defRPr>
            </a:lvl2pPr>
            <a:lvl3pPr marL="1143000" indent="-228600" algn="l" rtl="0" fontAlgn="base">
              <a:spcBef>
                <a:spcPct val="20000"/>
              </a:spcBef>
              <a:spcAft>
                <a:spcPct val="0"/>
              </a:spcAft>
              <a:buBlip>
                <a:blip r:embed="rId6"/>
              </a:buBlip>
              <a:defRPr kumimoji="1" sz="1800" b="1">
                <a:solidFill>
                  <a:schemeClr val="tx1"/>
                </a:solidFill>
                <a:effectLst>
                  <a:outerShdw blurRad="38100" dist="38100" dir="2700000" algn="tl">
                    <a:srgbClr val="DDDDDD"/>
                  </a:outerShdw>
                </a:effectLst>
                <a:latin typeface="+mn-lt"/>
                <a:ea typeface="+mn-ea"/>
              </a:defRPr>
            </a:lvl3pPr>
            <a:lvl4pPr marL="1600200" indent="-228600" algn="l" rtl="0" fontAlgn="base">
              <a:spcBef>
                <a:spcPct val="20000"/>
              </a:spcBef>
              <a:spcAft>
                <a:spcPct val="0"/>
              </a:spcAft>
              <a:buBlip>
                <a:blip r:embed="rId7"/>
              </a:buBlip>
              <a:defRPr kumimoji="1" sz="1600" b="1">
                <a:solidFill>
                  <a:schemeClr val="tx1"/>
                </a:solidFill>
                <a:effectLst>
                  <a:outerShdw blurRad="38100" dist="38100" dir="2700000" algn="tl">
                    <a:srgbClr val="DDDDDD"/>
                  </a:outerShdw>
                </a:effectLst>
                <a:latin typeface="+mn-lt"/>
                <a:ea typeface="+mn-ea"/>
              </a:defRPr>
            </a:lvl4pPr>
            <a:lvl5pPr marL="2057400" indent="-228600" algn="l" rtl="0" fontAlgn="base">
              <a:spcBef>
                <a:spcPct val="20000"/>
              </a:spcBef>
              <a:spcAft>
                <a:spcPct val="0"/>
              </a:spcAft>
              <a:buSzPct val="120000"/>
              <a:buFontTx/>
              <a:buBlip>
                <a:blip r:embed="rId8"/>
              </a:buBlip>
              <a:defRPr kumimoji="1" sz="1400" b="1">
                <a:solidFill>
                  <a:schemeClr val="tx1"/>
                </a:solidFill>
                <a:effectLst>
                  <a:outerShdw blurRad="38100" dist="38100" dir="2700000" algn="tl">
                    <a:srgbClr val="DDDDDD"/>
                  </a:outerShdw>
                </a:effectLst>
                <a:latin typeface="+mn-lt"/>
                <a:ea typeface="+mn-ea"/>
              </a:defRPr>
            </a:lvl5pPr>
            <a:lvl6pPr marL="25146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6pPr>
            <a:lvl7pPr marL="29718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7pPr>
            <a:lvl8pPr marL="34290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8pPr>
            <a:lvl9pPr marL="3886200" indent="-228600" algn="l" rtl="0" fontAlgn="base">
              <a:spcBef>
                <a:spcPct val="20000"/>
              </a:spcBef>
              <a:spcAft>
                <a:spcPct val="0"/>
              </a:spcAft>
              <a:buBlip>
                <a:blip r:embed="rId9"/>
              </a:buBlip>
              <a:defRPr kumimoji="1" b="1">
                <a:solidFill>
                  <a:schemeClr val="tx1"/>
                </a:solidFill>
                <a:effectLst>
                  <a:outerShdw blurRad="38100" dist="38100" dir="2700000" algn="tl">
                    <a:srgbClr val="DDDDDD"/>
                  </a:outerShdw>
                </a:effectLst>
                <a:latin typeface="+mn-lt"/>
                <a:ea typeface="+mn-ea"/>
              </a:defRPr>
            </a:lvl9pPr>
          </a:lstStyle>
          <a:p>
            <a:pPr marL="0" indent="0">
              <a:buFont typeface="Wingdings" charset="2"/>
              <a:buNone/>
            </a:pPr>
            <a:r>
              <a:rPr lang="en-US" sz="2400" u="sng" smtClean="0">
                <a:solidFill>
                  <a:srgbClr val="3366FF"/>
                </a:solidFill>
              </a:rPr>
              <a:t>Summary:</a:t>
            </a:r>
          </a:p>
          <a:p>
            <a:r>
              <a:rPr lang="en-US" smtClean="0"/>
              <a:t>Still a lot of work to be done</a:t>
            </a:r>
          </a:p>
          <a:p>
            <a:pPr lvl="1"/>
            <a:r>
              <a:rPr lang="en-US" smtClean="0"/>
              <a:t>But we have started to address all the important issues</a:t>
            </a:r>
          </a:p>
          <a:p>
            <a:pPr lvl="2" indent="-285750">
              <a:buClr>
                <a:srgbClr val="0000FF"/>
              </a:buClr>
              <a:buFont typeface="Wingdings" charset="2"/>
              <a:buChar char="ü"/>
            </a:pPr>
            <a:r>
              <a:rPr lang="en-US" smtClean="0"/>
              <a:t>integration of detector and forward particle reconstruction into </a:t>
            </a:r>
          </a:p>
          <a:p>
            <a:pPr marL="857250" lvl="2" indent="0">
              <a:buFontTx/>
              <a:buNone/>
            </a:pPr>
            <a:r>
              <a:rPr lang="en-US" smtClean="0"/>
              <a:t>machine design</a:t>
            </a:r>
          </a:p>
          <a:p>
            <a:pPr lvl="2" indent="-285750">
              <a:buClr>
                <a:srgbClr val="0000FF"/>
              </a:buClr>
              <a:buFont typeface="Wingdings" charset="2"/>
              <a:buChar char="ü"/>
            </a:pPr>
            <a:r>
              <a:rPr lang="en-US" smtClean="0"/>
              <a:t>Synchrotron radiation</a:t>
            </a:r>
          </a:p>
          <a:p>
            <a:pPr marL="857250" lvl="2" indent="0">
              <a:buFontTx/>
              <a:buNone/>
            </a:pPr>
            <a:r>
              <a:rPr lang="en-US" smtClean="0"/>
              <a:t>………</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circle(in)">
                                      <p:cBhvr>
                                        <p:cTn id="7"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Detection efficiency of Breakup Neutrons</a:t>
            </a:r>
            <a:endParaRPr lang="en-US" dirty="0"/>
          </a:p>
        </p:txBody>
      </p:sp>
      <p:sp>
        <p:nvSpPr>
          <p:cNvPr id="3" name="Date Placeholder 2"/>
          <p:cNvSpPr>
            <a:spLocks noGrp="1"/>
          </p:cNvSpPr>
          <p:nvPr>
            <p:ph type="dt" sz="half" idx="10"/>
          </p:nvPr>
        </p:nvSpPr>
        <p:spPr/>
        <p:txBody>
          <a:bodyPr/>
          <a:lstStyle/>
          <a:p>
            <a:r>
              <a:rPr lang="en-US" altLang="ja-JP" smtClean="0"/>
              <a:t>E.C. Aschenauer</a:t>
            </a:r>
            <a:endParaRPr lang="en-US" altLang="ja-JP"/>
          </a:p>
        </p:txBody>
      </p:sp>
      <p:sp>
        <p:nvSpPr>
          <p:cNvPr id="4" name="Footer Placeholder 3"/>
          <p:cNvSpPr>
            <a:spLocks noGrp="1"/>
          </p:cNvSpPr>
          <p:nvPr>
            <p:ph type="ftr" sz="quarter" idx="11"/>
          </p:nvPr>
        </p:nvSpPr>
        <p:spPr/>
        <p:txBody>
          <a:bodyPr/>
          <a:lstStyle/>
          <a:p>
            <a:r>
              <a:rPr lang="en-US" altLang="ja-JP" smtClean="0"/>
              <a:t>DIS-2013, Marseille</a:t>
            </a:r>
            <a:endParaRPr lang="en-US" altLang="ja-JP"/>
          </a:p>
        </p:txBody>
      </p:sp>
      <p:sp>
        <p:nvSpPr>
          <p:cNvPr id="5" name="Slide Number Placeholder 4"/>
          <p:cNvSpPr>
            <a:spLocks noGrp="1"/>
          </p:cNvSpPr>
          <p:nvPr>
            <p:ph type="sldNum" sz="quarter" idx="12"/>
          </p:nvPr>
        </p:nvSpPr>
        <p:spPr/>
        <p:txBody>
          <a:bodyPr/>
          <a:lstStyle/>
          <a:p>
            <a:fld id="{1EC7F85B-340E-9941-AF39-030851572DD6}" type="slidenum">
              <a:rPr lang="en-US" altLang="ja-JP" smtClean="0"/>
              <a:pPr/>
              <a:t>64</a:t>
            </a:fld>
            <a:endParaRPr lang="en-US" altLang="ja-JP"/>
          </a:p>
        </p:txBody>
      </p:sp>
      <p:pic>
        <p:nvPicPr>
          <p:cNvPr id="6" name="Picture 5"/>
          <p:cNvPicPr>
            <a:picLocks noChangeAspect="1"/>
          </p:cNvPicPr>
          <p:nvPr/>
        </p:nvPicPr>
        <p:blipFill>
          <a:blip r:embed="rId2"/>
          <a:stretch>
            <a:fillRect/>
          </a:stretch>
        </p:blipFill>
        <p:spPr>
          <a:xfrm>
            <a:off x="0" y="736600"/>
            <a:ext cx="5831840" cy="4907280"/>
          </a:xfrm>
          <a:prstGeom prst="rect">
            <a:avLst/>
          </a:prstGeom>
        </p:spPr>
      </p:pic>
      <p:pic>
        <p:nvPicPr>
          <p:cNvPr id="7" name="Picture 6"/>
          <p:cNvPicPr>
            <a:picLocks noChangeAspect="1"/>
          </p:cNvPicPr>
          <p:nvPr/>
        </p:nvPicPr>
        <p:blipFill>
          <a:blip r:embed="rId3"/>
          <a:stretch>
            <a:fillRect/>
          </a:stretch>
        </p:blipFill>
        <p:spPr>
          <a:xfrm>
            <a:off x="2038350" y="844551"/>
            <a:ext cx="7105650" cy="5800725"/>
          </a:xfrm>
          <a:prstGeom prst="rect">
            <a:avLst/>
          </a:prstGeom>
        </p:spPr>
      </p:pic>
      <p:sp>
        <p:nvSpPr>
          <p:cNvPr id="8" name="TextBox 7"/>
          <p:cNvSpPr txBox="1"/>
          <p:nvPr/>
        </p:nvSpPr>
        <p:spPr>
          <a:xfrm>
            <a:off x="977900" y="1905000"/>
            <a:ext cx="7289800" cy="3139321"/>
          </a:xfrm>
          <a:prstGeom prst="rect">
            <a:avLst/>
          </a:prstGeom>
          <a:solidFill>
            <a:schemeClr val="bg1">
              <a:lumMod val="85000"/>
            </a:schemeClr>
          </a:solidFill>
          <a:ln>
            <a:solidFill>
              <a:schemeClr val="bg1">
                <a:lumMod val="50000"/>
              </a:schemeClr>
            </a:solidFill>
          </a:ln>
          <a:effectLst>
            <a:glow rad="101600">
              <a:schemeClr val="bg1">
                <a:lumMod val="85000"/>
                <a:alpha val="75000"/>
              </a:schemeClr>
            </a:glow>
          </a:effectLst>
          <a:scene3d>
            <a:camera prst="orthographicFront"/>
            <a:lightRig rig="threePt" dir="t"/>
          </a:scene3d>
          <a:sp3d>
            <a:bevelT w="114300" prst="artDeco"/>
            <a:bevelB w="114300" prst="artDeco"/>
          </a:sp3d>
        </p:spPr>
        <p:txBody>
          <a:bodyPr wrap="square" rtlCol="0">
            <a:spAutoFit/>
          </a:bodyPr>
          <a:lstStyle/>
          <a:p>
            <a:r>
              <a:rPr lang="en-US" u="sng" dirty="0" smtClean="0">
                <a:solidFill>
                  <a:srgbClr val="FF00FF"/>
                </a:solidFill>
              </a:rPr>
              <a:t>Results:</a:t>
            </a:r>
          </a:p>
          <a:p>
            <a:r>
              <a:rPr lang="en-US" dirty="0" smtClean="0"/>
              <a:t>With an aperture of ±3 </a:t>
            </a:r>
            <a:r>
              <a:rPr lang="en-US" dirty="0" err="1" smtClean="0"/>
              <a:t>mrad</a:t>
            </a:r>
            <a:r>
              <a:rPr lang="en-US" dirty="0" smtClean="0"/>
              <a:t> we are in relative good</a:t>
            </a:r>
          </a:p>
          <a:p>
            <a:r>
              <a:rPr lang="en-US" dirty="0" smtClean="0"/>
              <a:t>shape even for 50 </a:t>
            </a:r>
            <a:r>
              <a:rPr lang="en-US" dirty="0" err="1" smtClean="0"/>
              <a:t>GeV</a:t>
            </a:r>
            <a:r>
              <a:rPr lang="en-US" dirty="0" smtClean="0"/>
              <a:t> Au beams</a:t>
            </a:r>
          </a:p>
          <a:p>
            <a:r>
              <a:rPr lang="en-US" dirty="0" smtClean="0"/>
              <a:t>• enough “detection” power for </a:t>
            </a:r>
            <a:r>
              <a:rPr lang="en-US" dirty="0" err="1" smtClean="0"/>
              <a:t>t</a:t>
            </a:r>
            <a:r>
              <a:rPr lang="en-US" dirty="0" smtClean="0"/>
              <a:t> &gt; 0.025 GeV</a:t>
            </a:r>
            <a:r>
              <a:rPr lang="en-US" baseline="30000" dirty="0" smtClean="0"/>
              <a:t>2</a:t>
            </a:r>
          </a:p>
          <a:p>
            <a:r>
              <a:rPr lang="en-US" dirty="0" smtClean="0"/>
              <a:t>• below </a:t>
            </a:r>
            <a:r>
              <a:rPr lang="en-US" dirty="0" err="1" smtClean="0"/>
              <a:t>t</a:t>
            </a:r>
            <a:r>
              <a:rPr lang="en-US" dirty="0" smtClean="0"/>
              <a:t> ~ 0.02 GeV</a:t>
            </a:r>
            <a:r>
              <a:rPr lang="en-US" baseline="30000" dirty="0" smtClean="0"/>
              <a:t>2</a:t>
            </a:r>
            <a:r>
              <a:rPr lang="en-US" dirty="0" smtClean="0"/>
              <a:t> we have to look into photon detection</a:t>
            </a:r>
          </a:p>
          <a:p>
            <a:r>
              <a:rPr lang="en-US" dirty="0" smtClean="0"/>
              <a:t>‣ Is it needed?</a:t>
            </a:r>
          </a:p>
          <a:p>
            <a:r>
              <a:rPr lang="en-US" u="sng" dirty="0" smtClean="0">
                <a:solidFill>
                  <a:srgbClr val="FF00FF"/>
                </a:solidFill>
              </a:rPr>
              <a:t>Assumptions:</a:t>
            </a:r>
          </a:p>
          <a:p>
            <a:r>
              <a:rPr lang="en-US" dirty="0" smtClean="0"/>
              <a:t>• Gemini++ is correct, was verified by SMM</a:t>
            </a:r>
          </a:p>
          <a:p>
            <a:r>
              <a:rPr lang="en-US" dirty="0" smtClean="0"/>
              <a:t>• E* ~ -t/2mN</a:t>
            </a:r>
          </a:p>
          <a:p>
            <a:r>
              <a:rPr lang="en-US" dirty="0" smtClean="0"/>
              <a:t>• Can we make a ZDC 100% (&gt;99.9999%) efficient</a:t>
            </a:r>
          </a:p>
          <a:p>
            <a:r>
              <a:rPr lang="en-US" dirty="0" smtClean="0"/>
              <a:t>‣ do we understand neutron detection on the 10</a:t>
            </a:r>
            <a:r>
              <a:rPr lang="en-US" baseline="30000" dirty="0" smtClean="0"/>
              <a:t>-4</a:t>
            </a:r>
            <a:r>
              <a:rPr lang="en-US" dirty="0" smtClean="0"/>
              <a:t> level?</a:t>
            </a:r>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1000" fill="hold"/>
                                        <p:tgtEl>
                                          <p:spTgt spid="8"/>
                                        </p:tgtEl>
                                        <p:attrNameLst>
                                          <p:attrName>ppt_w</p:attrName>
                                        </p:attrNameLst>
                                      </p:cBhvr>
                                      <p:tavLst>
                                        <p:tav tm="0">
                                          <p:val>
                                            <p:strVal val="#ppt_w*0.70"/>
                                          </p:val>
                                        </p:tav>
                                        <p:tav tm="100000">
                                          <p:val>
                                            <p:strVal val="#ppt_w"/>
                                          </p:val>
                                        </p:tav>
                                      </p:tavLst>
                                    </p:anim>
                                    <p:anim calcmode="lin" valueType="num">
                                      <p:cBhvr>
                                        <p:cTn id="15" dur="1000" fill="hold"/>
                                        <p:tgtEl>
                                          <p:spTgt spid="8"/>
                                        </p:tgtEl>
                                        <p:attrNameLst>
                                          <p:attrName>ppt_h</p:attrName>
                                        </p:attrNameLst>
                                      </p:cBhvr>
                                      <p:tavLst>
                                        <p:tav tm="0">
                                          <p:val>
                                            <p:strVal val="#ppt_h"/>
                                          </p:val>
                                        </p:tav>
                                        <p:tav tm="100000">
                                          <p:val>
                                            <p:strVal val="#ppt_h"/>
                                          </p:val>
                                        </p:tav>
                                      </p:tavLst>
                                    </p:anim>
                                    <p:animEffect transition="in" filter="fade">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smtClean="0"/>
              <a:t>E.C. Aschenauer</a:t>
            </a:r>
            <a:endParaRPr lang="en-US" dirty="0"/>
          </a:p>
        </p:txBody>
      </p:sp>
      <p:sp>
        <p:nvSpPr>
          <p:cNvPr id="3" name="Footer Placeholder 2"/>
          <p:cNvSpPr>
            <a:spLocks noGrp="1"/>
          </p:cNvSpPr>
          <p:nvPr>
            <p:ph type="ftr" sz="quarter" idx="11"/>
          </p:nvPr>
        </p:nvSpPr>
        <p:spPr/>
        <p:txBody>
          <a:bodyPr/>
          <a:lstStyle/>
          <a:p>
            <a:r>
              <a:rPr lang="cs-CZ" smtClean="0"/>
              <a:t>DIS-2013, Marseille</a:t>
            </a:r>
            <a:endParaRPr lang="en-US"/>
          </a:p>
        </p:txBody>
      </p:sp>
      <p:sp>
        <p:nvSpPr>
          <p:cNvPr id="158721" name="Title 1"/>
          <p:cNvSpPr>
            <a:spLocks noGrp="1"/>
          </p:cNvSpPr>
          <p:nvPr>
            <p:ph type="title"/>
          </p:nvPr>
        </p:nvSpPr>
        <p:spPr bwMode="auto">
          <a:xfrm>
            <a:off x="0" y="0"/>
            <a:ext cx="8382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l" eaLnBrk="1" hangingPunct="1"/>
            <a:r>
              <a:rPr lang="en-US" sz="3200" cap="none" dirty="0" err="1">
                <a:latin typeface="Comic Sans MS" charset="0"/>
                <a:cs typeface="Comic Sans MS" charset="0"/>
              </a:rPr>
              <a:t>e</a:t>
            </a:r>
            <a:r>
              <a:rPr lang="en-US" sz="3200" dirty="0" err="1">
                <a:latin typeface="Comic Sans MS" charset="0"/>
                <a:cs typeface="Comic Sans MS" charset="0"/>
              </a:rPr>
              <a:t>RHIC</a:t>
            </a:r>
            <a:r>
              <a:rPr lang="en-US" sz="3200" dirty="0">
                <a:latin typeface="Comic Sans MS" charset="0"/>
                <a:cs typeface="Comic Sans MS" charset="0"/>
              </a:rPr>
              <a:t> R&amp;D highlights</a:t>
            </a:r>
          </a:p>
        </p:txBody>
      </p:sp>
      <p:sp>
        <p:nvSpPr>
          <p:cNvPr id="68611" name="Content Placeholder 2"/>
          <p:cNvSpPr>
            <a:spLocks noGrp="1"/>
          </p:cNvSpPr>
          <p:nvPr>
            <p:ph idx="4294967295"/>
          </p:nvPr>
        </p:nvSpPr>
        <p:spPr>
          <a:xfrm>
            <a:off x="0" y="673100"/>
            <a:ext cx="5149850" cy="4622800"/>
          </a:xfrm>
        </p:spPr>
        <p:txBody>
          <a:bodyPr/>
          <a:lstStyle/>
          <a:p>
            <a:pPr eaLnBrk="1" hangingPunct="1">
              <a:spcAft>
                <a:spcPts val="0"/>
              </a:spcAft>
            </a:pPr>
            <a:r>
              <a:rPr lang="en-US" sz="1800" dirty="0">
                <a:latin typeface="Comic Sans MS" charset="0"/>
              </a:rPr>
              <a:t>Polarized gun for e-p program – </a:t>
            </a:r>
            <a:r>
              <a:rPr lang="en-US" sz="1800" b="1" dirty="0">
                <a:latin typeface="Comic Sans MS" charset="0"/>
              </a:rPr>
              <a:t>LDRD at BNL </a:t>
            </a:r>
            <a:r>
              <a:rPr lang="en-US" sz="1800" b="1" dirty="0">
                <a:solidFill>
                  <a:srgbClr val="0000FF"/>
                </a:solidFill>
                <a:latin typeface="Comic Sans MS" charset="0"/>
              </a:rPr>
              <a:t>+ </a:t>
            </a:r>
            <a:r>
              <a:rPr lang="en-US" sz="1800" b="1" dirty="0" smtClean="0">
                <a:solidFill>
                  <a:srgbClr val="0000FF"/>
                </a:solidFill>
                <a:latin typeface="Comic Sans MS" charset="0"/>
              </a:rPr>
              <a:t>MIT </a:t>
            </a:r>
          </a:p>
          <a:p>
            <a:pPr marL="0" indent="0" eaLnBrk="1" hangingPunct="1">
              <a:spcAft>
                <a:spcPts val="0"/>
              </a:spcAft>
              <a:buNone/>
            </a:pPr>
            <a:r>
              <a:rPr lang="en-US" sz="1800" dirty="0">
                <a:solidFill>
                  <a:srgbClr val="0000FF"/>
                </a:solidFill>
                <a:latin typeface="Comic Sans MS" charset="0"/>
                <a:sym typeface="Wingdings"/>
              </a:rPr>
              <a:t> </a:t>
            </a:r>
            <a:r>
              <a:rPr lang="en-US" sz="1800" dirty="0" smtClean="0">
                <a:solidFill>
                  <a:srgbClr val="0000FF"/>
                </a:solidFill>
                <a:latin typeface="Comic Sans MS" charset="0"/>
                <a:sym typeface="Wingdings"/>
              </a:rPr>
              <a:t>  </a:t>
            </a:r>
            <a:r>
              <a:rPr lang="en-US" sz="1800" b="1" dirty="0" smtClean="0">
                <a:solidFill>
                  <a:srgbClr val="0000FF"/>
                </a:solidFill>
                <a:latin typeface="Comic Sans MS" charset="0"/>
                <a:sym typeface="Wingdings"/>
              </a:rPr>
              <a:t> prototype under construction</a:t>
            </a:r>
            <a:endParaRPr lang="en-US" sz="1800" b="1" dirty="0" smtClean="0">
              <a:solidFill>
                <a:srgbClr val="0000FF"/>
              </a:solidFill>
              <a:latin typeface="Comic Sans MS" charset="0"/>
            </a:endParaRPr>
          </a:p>
          <a:p>
            <a:pPr eaLnBrk="1" hangingPunct="1">
              <a:spcAft>
                <a:spcPts val="1200"/>
              </a:spcAft>
            </a:pPr>
            <a:r>
              <a:rPr lang="en-US" sz="1800" dirty="0" smtClean="0">
                <a:latin typeface="Comic Sans MS" charset="0"/>
              </a:rPr>
              <a:t>Development of  compact magnets -   </a:t>
            </a:r>
            <a:r>
              <a:rPr lang="en-US" sz="1800" b="1" dirty="0" smtClean="0">
                <a:latin typeface="Comic Sans MS" charset="0"/>
              </a:rPr>
              <a:t>LDRD at BNL</a:t>
            </a:r>
            <a:r>
              <a:rPr lang="en-US" sz="1800" dirty="0" smtClean="0">
                <a:latin typeface="Comic Sans MS" charset="0"/>
              </a:rPr>
              <a:t> </a:t>
            </a:r>
            <a:r>
              <a:rPr lang="en-US" sz="1800" dirty="0" smtClean="0">
                <a:latin typeface="Comic Sans MS" charset="0"/>
                <a:sym typeface="Wingdings"/>
              </a:rPr>
              <a:t> first </a:t>
            </a:r>
            <a:r>
              <a:rPr lang="en-US" sz="1800" dirty="0" err="1" smtClean="0">
                <a:latin typeface="Comic Sans MS" charset="0"/>
                <a:sym typeface="Wingdings"/>
              </a:rPr>
              <a:t>prototyes</a:t>
            </a:r>
            <a:endParaRPr lang="en-US" sz="1800" b="1" dirty="0" smtClean="0">
              <a:latin typeface="Comic Sans MS" charset="0"/>
            </a:endParaRPr>
          </a:p>
          <a:p>
            <a:pPr eaLnBrk="1" hangingPunct="1">
              <a:spcAft>
                <a:spcPts val="1200"/>
              </a:spcAft>
            </a:pPr>
            <a:r>
              <a:rPr lang="en-US" sz="1800" dirty="0" smtClean="0">
                <a:latin typeface="Comic Sans MS" charset="0"/>
              </a:rPr>
              <a:t>SRF </a:t>
            </a:r>
            <a:r>
              <a:rPr lang="en-US" sz="1800" dirty="0">
                <a:latin typeface="Comic Sans MS" charset="0"/>
              </a:rPr>
              <a:t>R&amp;D ERL – </a:t>
            </a:r>
            <a:r>
              <a:rPr lang="en-US" sz="1800" dirty="0" smtClean="0">
                <a:latin typeface="Comic Sans MS" charset="0"/>
              </a:rPr>
              <a:t>TF </a:t>
            </a:r>
            <a:r>
              <a:rPr lang="en-US" sz="1800" b="1" dirty="0" smtClean="0">
                <a:latin typeface="Comic Sans MS" charset="0"/>
              </a:rPr>
              <a:t>ongoing</a:t>
            </a:r>
            <a:endParaRPr lang="en-US" sz="1800" b="1" dirty="0">
              <a:latin typeface="Comic Sans MS" charset="0"/>
            </a:endParaRPr>
          </a:p>
          <a:p>
            <a:pPr eaLnBrk="1" hangingPunct="1">
              <a:spcAft>
                <a:spcPts val="1200"/>
              </a:spcAft>
            </a:pPr>
            <a:r>
              <a:rPr lang="en-US" sz="1800" dirty="0">
                <a:solidFill>
                  <a:srgbClr val="FF00FF"/>
                </a:solidFill>
                <a:latin typeface="Comic Sans MS" charset="0"/>
              </a:rPr>
              <a:t>Beam-beam effects, beam disruption, kink instability suppression, etc.</a:t>
            </a:r>
          </a:p>
          <a:p>
            <a:pPr eaLnBrk="1" hangingPunct="1">
              <a:spcAft>
                <a:spcPts val="1200"/>
              </a:spcAft>
            </a:pPr>
            <a:r>
              <a:rPr lang="en-US" sz="1800" dirty="0">
                <a:solidFill>
                  <a:srgbClr val="FF00FF"/>
                </a:solidFill>
                <a:latin typeface="Comic Sans MS" charset="0"/>
              </a:rPr>
              <a:t>Polarized He</a:t>
            </a:r>
            <a:r>
              <a:rPr lang="en-US" sz="1800" baseline="30000" dirty="0">
                <a:solidFill>
                  <a:srgbClr val="FF00FF"/>
                </a:solidFill>
                <a:latin typeface="Comic Sans MS" charset="0"/>
              </a:rPr>
              <a:t>3</a:t>
            </a:r>
            <a:r>
              <a:rPr lang="en-US" sz="1800" dirty="0">
                <a:solidFill>
                  <a:srgbClr val="FF00FF"/>
                </a:solidFill>
                <a:latin typeface="Comic Sans MS" charset="0"/>
              </a:rPr>
              <a:t> source </a:t>
            </a:r>
            <a:r>
              <a:rPr lang="en-US" sz="1800" dirty="0" smtClean="0">
                <a:solidFill>
                  <a:srgbClr val="FFFFFF"/>
                </a:solidFill>
                <a:latin typeface="Comic Sans MS" charset="0"/>
              </a:rPr>
              <a:t>- </a:t>
            </a:r>
            <a:r>
              <a:rPr lang="en-US" sz="1400" dirty="0" smtClean="0">
                <a:latin typeface="Comic Sans MS" charset="0"/>
              </a:rPr>
              <a:t>Workshop: https</a:t>
            </a:r>
            <a:r>
              <a:rPr lang="en-US" sz="1400" dirty="0">
                <a:latin typeface="Comic Sans MS" charset="0"/>
              </a:rPr>
              <a:t>://</a:t>
            </a:r>
            <a:r>
              <a:rPr lang="en-US" sz="1400" dirty="0" err="1">
                <a:latin typeface="Comic Sans MS" charset="0"/>
              </a:rPr>
              <a:t>indico.bnl.gov</a:t>
            </a:r>
            <a:r>
              <a:rPr lang="en-US" sz="1400" dirty="0">
                <a:latin typeface="Comic Sans MS" charset="0"/>
              </a:rPr>
              <a:t>/</a:t>
            </a:r>
            <a:r>
              <a:rPr lang="en-US" sz="1400" dirty="0" err="1">
                <a:latin typeface="Comic Sans MS" charset="0"/>
              </a:rPr>
              <a:t>conferenceDisplay.py?confId</a:t>
            </a:r>
            <a:r>
              <a:rPr lang="en-US" sz="1400" dirty="0">
                <a:latin typeface="Comic Sans MS" charset="0"/>
              </a:rPr>
              <a:t>=405</a:t>
            </a:r>
          </a:p>
          <a:p>
            <a:pPr eaLnBrk="1" hangingPunct="1">
              <a:spcAft>
                <a:spcPts val="1200"/>
              </a:spcAft>
            </a:pPr>
            <a:r>
              <a:rPr lang="en-US" sz="1800" dirty="0">
                <a:latin typeface="Comic Sans MS" charset="0"/>
              </a:rPr>
              <a:t>Coherent Electron </a:t>
            </a:r>
            <a:r>
              <a:rPr lang="en-US" sz="1800" dirty="0" smtClean="0">
                <a:latin typeface="Comic Sans MS" charset="0"/>
              </a:rPr>
              <a:t>Cooling: TF for </a:t>
            </a:r>
            <a:r>
              <a:rPr lang="en-US" sz="1800" dirty="0" err="1">
                <a:latin typeface="Comic Sans MS" charset="0"/>
              </a:rPr>
              <a:t>PoP</a:t>
            </a:r>
            <a:r>
              <a:rPr lang="en-US" sz="1800" dirty="0">
                <a:latin typeface="Comic Sans MS" charset="0"/>
              </a:rPr>
              <a:t> </a:t>
            </a:r>
            <a:r>
              <a:rPr lang="en-US" sz="1800" dirty="0" smtClean="0">
                <a:latin typeface="Comic Sans MS" charset="0"/>
              </a:rPr>
              <a:t>by ~2016</a:t>
            </a:r>
            <a:endParaRPr lang="en-US" sz="1800" b="1" dirty="0">
              <a:solidFill>
                <a:srgbClr val="FF00FF"/>
              </a:solidFill>
              <a:latin typeface="Comic Sans MS" charset="0"/>
            </a:endParaRPr>
          </a:p>
          <a:p>
            <a:pPr eaLnBrk="1" hangingPunct="1">
              <a:spcAft>
                <a:spcPts val="1200"/>
              </a:spcAft>
            </a:pPr>
            <a:endParaRPr lang="en-US" sz="2000" dirty="0">
              <a:solidFill>
                <a:srgbClr val="000090"/>
              </a:solidFill>
              <a:latin typeface="Comic Sans MS" charset="0"/>
            </a:endParaRPr>
          </a:p>
          <a:p>
            <a:pPr eaLnBrk="1" hangingPunct="1">
              <a:spcAft>
                <a:spcPts val="1200"/>
              </a:spcAft>
              <a:buFont typeface="Arial" charset="0"/>
              <a:buNone/>
            </a:pPr>
            <a:r>
              <a:rPr lang="en-US" sz="2000" dirty="0">
                <a:solidFill>
                  <a:srgbClr val="000090"/>
                </a:solidFill>
                <a:latin typeface="Comic Sans MS" charset="0"/>
              </a:rPr>
              <a:t> </a:t>
            </a:r>
          </a:p>
          <a:p>
            <a:pPr eaLnBrk="1" hangingPunct="1">
              <a:spcAft>
                <a:spcPts val="1200"/>
              </a:spcAft>
            </a:pPr>
            <a:endParaRPr lang="en-US" sz="2000" dirty="0">
              <a:solidFill>
                <a:srgbClr val="000090"/>
              </a:solidFill>
              <a:latin typeface="Comic Sans MS" charset="0"/>
            </a:endParaRPr>
          </a:p>
          <a:p>
            <a:pPr eaLnBrk="1" hangingPunct="1">
              <a:spcAft>
                <a:spcPts val="1200"/>
              </a:spcAft>
            </a:pPr>
            <a:endParaRPr lang="en-US" sz="2000" dirty="0">
              <a:solidFill>
                <a:srgbClr val="000090"/>
              </a:solidFill>
              <a:latin typeface="Comic Sans MS" charset="0"/>
            </a:endParaRP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81594" y="0"/>
            <a:ext cx="3530600"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11750" y="2003425"/>
            <a:ext cx="3856038" cy="2728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657850" y="4410075"/>
            <a:ext cx="3486150" cy="242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5111750" y="4625975"/>
            <a:ext cx="164465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a:grpSpLocks noChangeAspect="1"/>
          </p:cNvGrpSpPr>
          <p:nvPr/>
        </p:nvGrpSpPr>
        <p:grpSpPr bwMode="auto">
          <a:xfrm>
            <a:off x="95250" y="5041900"/>
            <a:ext cx="5032375" cy="1663700"/>
            <a:chOff x="399625" y="1639571"/>
            <a:chExt cx="8388775" cy="2773680"/>
          </a:xfrm>
        </p:grpSpPr>
        <p:pic>
          <p:nvPicPr>
            <p:cNvPr id="158728" name="Picture 3" descr="ini"/>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9625" y="1965127"/>
              <a:ext cx="3579813" cy="1982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8730" name="Picture 15" descr="beta0.5m_emit0.94nm_s0_distribution.eps"/>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4826000" y="1639571"/>
              <a:ext cx="3962400" cy="277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Right Arrow 16"/>
            <p:cNvSpPr/>
            <p:nvPr/>
          </p:nvSpPr>
          <p:spPr>
            <a:xfrm>
              <a:off x="4115032" y="2997299"/>
              <a:ext cx="907682" cy="457868"/>
            </a:xfrm>
            <a:prstGeom prst="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grpSp>
      <p:sp>
        <p:nvSpPr>
          <p:cNvPr id="4" name="Slide Number Placeholder 3"/>
          <p:cNvSpPr>
            <a:spLocks noGrp="1"/>
          </p:cNvSpPr>
          <p:nvPr>
            <p:ph type="sldNum" sz="quarter" idx="12"/>
          </p:nvPr>
        </p:nvSpPr>
        <p:spPr/>
        <p:txBody>
          <a:bodyPr/>
          <a:lstStyle/>
          <a:p>
            <a:fld id="{5CB51F1B-CFB1-C34C-B14F-6886EAB095EE}" type="slidenum">
              <a:rPr lang="en-US" smtClean="0"/>
              <a:pPr/>
              <a:t>7</a:t>
            </a:fld>
            <a:endParaRPr lang="en-US"/>
          </a:p>
        </p:txBody>
      </p:sp>
      <p:graphicFrame>
        <p:nvGraphicFramePr>
          <p:cNvPr id="15" name="Table 14"/>
          <p:cNvGraphicFramePr>
            <a:graphicFrameLocks noGrp="1"/>
          </p:cNvGraphicFramePr>
          <p:nvPr>
            <p:extLst>
              <p:ext uri="{D42A27DB-BD31-4B8C-83A1-F6EECF244321}">
                <p14:modId xmlns:p14="http://schemas.microsoft.com/office/powerpoint/2010/main" val="2727712538"/>
              </p:ext>
            </p:extLst>
          </p:nvPr>
        </p:nvGraphicFramePr>
        <p:xfrm>
          <a:off x="869956" y="1007536"/>
          <a:ext cx="7766047" cy="4900474"/>
        </p:xfrm>
        <a:graphic>
          <a:graphicData uri="http://schemas.openxmlformats.org/drawingml/2006/table">
            <a:tbl>
              <a:tblPr firstRow="1" bandRow="1">
                <a:tableStyleId>{5C22544A-7EE6-4342-B048-85BDC9FD1C3A}</a:tableStyleId>
              </a:tblPr>
              <a:tblGrid>
                <a:gridCol w="3670294"/>
                <a:gridCol w="4095753"/>
              </a:tblGrid>
              <a:tr h="539344">
                <a:tc>
                  <a:txBody>
                    <a:bodyPr/>
                    <a:lstStyle/>
                    <a:p>
                      <a:r>
                        <a:rPr lang="en-US" sz="2800" dirty="0" smtClean="0">
                          <a:solidFill>
                            <a:schemeClr val="tx1"/>
                          </a:solidFill>
                          <a:latin typeface="Comic Sans MS"/>
                          <a:cs typeface="Comic Sans MS"/>
                        </a:rPr>
                        <a:t>Challenge</a:t>
                      </a:r>
                      <a:endParaRPr lang="en-US" sz="2800" dirty="0">
                        <a:solidFill>
                          <a:schemeClr val="tx1"/>
                        </a:solidFill>
                        <a:latin typeface="Comic Sans MS"/>
                        <a:cs typeface="Comic Sans MS"/>
                      </a:endParaRPr>
                    </a:p>
                  </a:txBody>
                  <a:tcPr>
                    <a:solidFill>
                      <a:schemeClr val="bg1">
                        <a:lumMod val="85000"/>
                      </a:schemeClr>
                    </a:solidFill>
                  </a:tcPr>
                </a:tc>
                <a:tc>
                  <a:txBody>
                    <a:bodyPr/>
                    <a:lstStyle/>
                    <a:p>
                      <a:pPr algn="ctr"/>
                      <a:r>
                        <a:rPr lang="en-US" sz="2000" b="1" cap="none" dirty="0" smtClean="0">
                          <a:solidFill>
                            <a:srgbClr val="0000FF"/>
                          </a:solidFill>
                          <a:latin typeface="Comic Sans MS"/>
                          <a:cs typeface="Comic Sans MS"/>
                        </a:rPr>
                        <a:t>Increase/reduction beyond the state of the art</a:t>
                      </a:r>
                      <a:endParaRPr lang="en-US" sz="2000" dirty="0">
                        <a:solidFill>
                          <a:srgbClr val="0000FF"/>
                        </a:solidFill>
                        <a:latin typeface="Comic Sans MS"/>
                        <a:cs typeface="Comic Sans MS"/>
                      </a:endParaRPr>
                    </a:p>
                  </a:txBody>
                  <a:tcPr>
                    <a:solidFill>
                      <a:schemeClr val="bg1">
                        <a:lumMod val="85000"/>
                      </a:schemeClr>
                    </a:solidFill>
                  </a:tcPr>
                </a:tc>
              </a:tr>
              <a:tr h="386944">
                <a:tc>
                  <a:txBody>
                    <a:bodyPr/>
                    <a:lstStyle/>
                    <a:p>
                      <a:r>
                        <a:rPr lang="en-US" sz="1600" b="1" dirty="0" smtClean="0">
                          <a:latin typeface="Comic Sans MS"/>
                          <a:cs typeface="Comic Sans MS"/>
                        </a:rPr>
                        <a:t>Polarized electron gun </a:t>
                      </a:r>
                      <a:endParaRPr lang="en-US" sz="1600" b="1" dirty="0">
                        <a:latin typeface="Comic Sans MS"/>
                        <a:cs typeface="Comic Sans MS"/>
                      </a:endParaRPr>
                    </a:p>
                  </a:txBody>
                  <a:tcPr>
                    <a:solidFill>
                      <a:schemeClr val="bg1">
                        <a:lumMod val="95000"/>
                      </a:schemeClr>
                    </a:solidFill>
                  </a:tcPr>
                </a:tc>
                <a:tc>
                  <a:txBody>
                    <a:bodyPr/>
                    <a:lstStyle/>
                    <a:p>
                      <a:pPr algn="ctr"/>
                      <a:r>
                        <a:rPr lang="en-US" sz="1600" b="1" dirty="0" smtClean="0">
                          <a:solidFill>
                            <a:srgbClr val="0000FF"/>
                          </a:solidFill>
                          <a:latin typeface="Comic Sans MS"/>
                          <a:cs typeface="Comic Sans MS"/>
                        </a:rPr>
                        <a:t>10 x</a:t>
                      </a:r>
                      <a:r>
                        <a:rPr lang="en-US" sz="1600" b="1" baseline="0" dirty="0" smtClean="0">
                          <a:solidFill>
                            <a:srgbClr val="0000FF"/>
                          </a:solidFill>
                          <a:latin typeface="Comic Sans MS"/>
                          <a:cs typeface="Comic Sans MS"/>
                        </a:rPr>
                        <a:t> increase</a:t>
                      </a:r>
                      <a:r>
                        <a:rPr lang="en-US" sz="1600" b="1" dirty="0" smtClean="0">
                          <a:solidFill>
                            <a:srgbClr val="0000FF"/>
                          </a:solidFill>
                          <a:latin typeface="Comic Sans MS"/>
                          <a:cs typeface="Comic Sans MS"/>
                        </a:rPr>
                        <a:t> </a:t>
                      </a:r>
                      <a:endParaRPr lang="en-US" sz="1600" b="1" dirty="0">
                        <a:solidFill>
                          <a:srgbClr val="0000FF"/>
                        </a:solidFill>
                        <a:latin typeface="Comic Sans MS"/>
                        <a:cs typeface="Comic Sans MS"/>
                      </a:endParaRPr>
                    </a:p>
                  </a:txBody>
                  <a:tcPr>
                    <a:solidFill>
                      <a:schemeClr val="bg1">
                        <a:lumMod val="85000"/>
                      </a:schemeClr>
                    </a:solidFill>
                  </a:tcPr>
                </a:tc>
              </a:tr>
              <a:tr h="386944">
                <a:tc>
                  <a:txBody>
                    <a:bodyPr/>
                    <a:lstStyle/>
                    <a:p>
                      <a:r>
                        <a:rPr lang="en-US" sz="1600" b="1" dirty="0" smtClean="0">
                          <a:latin typeface="Comic Sans MS"/>
                          <a:cs typeface="Comic Sans MS"/>
                        </a:rPr>
                        <a:t>Coherent Electron</a:t>
                      </a:r>
                      <a:r>
                        <a:rPr lang="en-US" sz="1600" b="1" baseline="0" dirty="0" smtClean="0">
                          <a:latin typeface="Comic Sans MS"/>
                          <a:cs typeface="Comic Sans MS"/>
                        </a:rPr>
                        <a:t> Cooling </a:t>
                      </a:r>
                      <a:endParaRPr lang="en-US" sz="1600" b="1" dirty="0">
                        <a:latin typeface="Comic Sans MS"/>
                        <a:cs typeface="Comic Sans MS"/>
                      </a:endParaRPr>
                    </a:p>
                  </a:txBody>
                  <a:tcPr>
                    <a:solidFill>
                      <a:schemeClr val="bg1">
                        <a:lumMod val="95000"/>
                      </a:schemeClr>
                    </a:solidFill>
                  </a:tcPr>
                </a:tc>
                <a:tc>
                  <a:txBody>
                    <a:bodyPr/>
                    <a:lstStyle/>
                    <a:p>
                      <a:pPr algn="ctr"/>
                      <a:r>
                        <a:rPr lang="en-US" sz="1600" b="1" baseline="0" dirty="0" smtClean="0">
                          <a:solidFill>
                            <a:srgbClr val="0000FF"/>
                          </a:solidFill>
                          <a:latin typeface="Comic Sans MS"/>
                          <a:cs typeface="Comic Sans MS"/>
                        </a:rPr>
                        <a:t> New concept</a:t>
                      </a:r>
                      <a:endParaRPr lang="en-US" sz="1600" b="1" dirty="0">
                        <a:solidFill>
                          <a:srgbClr val="0000FF"/>
                        </a:solidFill>
                        <a:latin typeface="Comic Sans MS"/>
                        <a:cs typeface="Comic Sans MS"/>
                      </a:endParaRPr>
                    </a:p>
                  </a:txBody>
                  <a:tcPr>
                    <a:solidFill>
                      <a:schemeClr val="bg1">
                        <a:lumMod val="85000"/>
                      </a:schemeClr>
                    </a:solidFill>
                  </a:tcPr>
                </a:tc>
              </a:tr>
              <a:tr h="62017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b="1" baseline="0" dirty="0" smtClean="0">
                          <a:latin typeface="Comic Sans MS"/>
                          <a:cs typeface="Comic Sans MS"/>
                        </a:rPr>
                        <a:t>Multi-pass SRF ERL </a:t>
                      </a:r>
                    </a:p>
                  </a:txBody>
                  <a:tcPr>
                    <a:solidFill>
                      <a:schemeClr val="bg1">
                        <a:lumMod val="95000"/>
                      </a:schemeClr>
                    </a:solidFill>
                  </a:tcPr>
                </a:tc>
                <a:tc>
                  <a:txBody>
                    <a:bodyPr/>
                    <a:lstStyle/>
                    <a:p>
                      <a:pPr algn="ctr"/>
                      <a:r>
                        <a:rPr lang="en-US" sz="1600" b="1" dirty="0" smtClean="0">
                          <a:solidFill>
                            <a:srgbClr val="0000FF"/>
                          </a:solidFill>
                          <a:latin typeface="Comic Sans MS"/>
                          <a:cs typeface="Comic Sans MS"/>
                        </a:rPr>
                        <a:t>5 x</a:t>
                      </a:r>
                      <a:r>
                        <a:rPr lang="en-US" sz="1600" b="1" baseline="0" dirty="0" smtClean="0">
                          <a:solidFill>
                            <a:srgbClr val="0000FF"/>
                          </a:solidFill>
                          <a:latin typeface="Comic Sans MS"/>
                          <a:cs typeface="Comic Sans MS"/>
                        </a:rPr>
                        <a:t> increase in current    </a:t>
                      </a:r>
                    </a:p>
                    <a:p>
                      <a:pPr algn="ctr"/>
                      <a:r>
                        <a:rPr lang="en-US" sz="1600" b="1" baseline="0" dirty="0" smtClean="0">
                          <a:solidFill>
                            <a:srgbClr val="0000FF"/>
                          </a:solidFill>
                          <a:latin typeface="Comic Sans MS"/>
                          <a:cs typeface="Comic Sans MS"/>
                        </a:rPr>
                        <a:t>30 x increase in energy</a:t>
                      </a:r>
                    </a:p>
                  </a:txBody>
                  <a:tcPr>
                    <a:solidFill>
                      <a:schemeClr val="bg1">
                        <a:lumMod val="85000"/>
                      </a:schemeClr>
                    </a:solidFill>
                  </a:tcPr>
                </a:tc>
              </a:tr>
              <a:tr h="445251">
                <a:tc>
                  <a:txBody>
                    <a:bodyPr/>
                    <a:lstStyle/>
                    <a:p>
                      <a:r>
                        <a:rPr lang="en-US" sz="1600" b="1" dirty="0" smtClean="0">
                          <a:solidFill>
                            <a:schemeClr val="tx1"/>
                          </a:solidFill>
                          <a:latin typeface="Comic Sans MS"/>
                          <a:cs typeface="Comic Sans MS"/>
                        </a:rPr>
                        <a:t>Crab crossing</a:t>
                      </a:r>
                      <a:r>
                        <a:rPr lang="en-US" sz="1600" b="1" baseline="30000" dirty="0" smtClean="0">
                          <a:solidFill>
                            <a:schemeClr val="tx1"/>
                          </a:solidFill>
                          <a:latin typeface="Comic Sans MS"/>
                          <a:cs typeface="Comic Sans MS"/>
                        </a:rPr>
                        <a:t> </a:t>
                      </a:r>
                      <a:endParaRPr lang="en-US" sz="1600" b="1" dirty="0">
                        <a:latin typeface="Comic Sans MS"/>
                        <a:cs typeface="Comic Sans MS"/>
                      </a:endParaRPr>
                    </a:p>
                  </a:txBody>
                  <a:tcPr>
                    <a:solidFill>
                      <a:schemeClr val="bg1">
                        <a:lumMod val="95000"/>
                      </a:schemeClr>
                    </a:solidFill>
                  </a:tcPr>
                </a:tc>
                <a:tc>
                  <a:txBody>
                    <a:bodyPr/>
                    <a:lstStyle/>
                    <a:p>
                      <a:pPr algn="ctr"/>
                      <a:r>
                        <a:rPr lang="en-US" sz="1600" b="1" dirty="0" smtClean="0">
                          <a:solidFill>
                            <a:srgbClr val="0000FF"/>
                          </a:solidFill>
                          <a:latin typeface="Comic Sans MS"/>
                          <a:cs typeface="Comic Sans MS"/>
                        </a:rPr>
                        <a:t>New</a:t>
                      </a:r>
                      <a:r>
                        <a:rPr lang="en-US" sz="1600" b="1" baseline="0" dirty="0" smtClean="0">
                          <a:solidFill>
                            <a:srgbClr val="0000FF"/>
                          </a:solidFill>
                          <a:latin typeface="Comic Sans MS"/>
                          <a:cs typeface="Comic Sans MS"/>
                        </a:rPr>
                        <a:t> for hadron colliders</a:t>
                      </a:r>
                      <a:endParaRPr lang="en-US" sz="1600" b="1" dirty="0" smtClean="0">
                        <a:solidFill>
                          <a:srgbClr val="0000FF"/>
                        </a:solidFill>
                        <a:latin typeface="Comic Sans MS"/>
                        <a:cs typeface="Comic Sans MS"/>
                      </a:endParaRPr>
                    </a:p>
                  </a:txBody>
                  <a:tcPr>
                    <a:solidFill>
                      <a:schemeClr val="bg1">
                        <a:lumMod val="85000"/>
                      </a:schemeClr>
                    </a:solidFill>
                  </a:tcPr>
                </a:tc>
              </a:tr>
              <a:tr h="445251">
                <a:tc>
                  <a:txBody>
                    <a:bodyPr/>
                    <a:lstStyle/>
                    <a:p>
                      <a:r>
                        <a:rPr lang="en-US" sz="1600" b="1" baseline="0" dirty="0" smtClean="0">
                          <a:latin typeface="Comic Sans MS"/>
                          <a:cs typeface="Comic Sans MS"/>
                        </a:rPr>
                        <a:t>Understanding beam-beam effects </a:t>
                      </a:r>
                      <a:endParaRPr lang="en-US" sz="1600" b="1" dirty="0">
                        <a:latin typeface="Comic Sans MS"/>
                        <a:cs typeface="Comic Sans MS"/>
                      </a:endParaRPr>
                    </a:p>
                  </a:txBody>
                  <a:tcPr>
                    <a:solidFill>
                      <a:schemeClr val="bg1">
                        <a:lumMod val="95000"/>
                      </a:schemeClr>
                    </a:solidFill>
                  </a:tcPr>
                </a:tc>
                <a:tc>
                  <a:txBody>
                    <a:bodyPr/>
                    <a:lstStyle/>
                    <a:p>
                      <a:pPr algn="ctr"/>
                      <a:r>
                        <a:rPr lang="en-US" sz="1600" b="1" dirty="0" smtClean="0">
                          <a:solidFill>
                            <a:srgbClr val="0000FF"/>
                          </a:solidFill>
                          <a:latin typeface="Comic Sans MS"/>
                          <a:cs typeface="Comic Sans MS"/>
                        </a:rPr>
                        <a:t>New</a:t>
                      </a:r>
                      <a:r>
                        <a:rPr lang="en-US" sz="1600" b="1" baseline="0" dirty="0" smtClean="0">
                          <a:solidFill>
                            <a:srgbClr val="0000FF"/>
                          </a:solidFill>
                          <a:latin typeface="Comic Sans MS"/>
                          <a:cs typeface="Comic Sans MS"/>
                        </a:rPr>
                        <a:t> type of collider</a:t>
                      </a:r>
                      <a:endParaRPr lang="en-US" sz="1600" b="1" dirty="0" smtClean="0">
                        <a:solidFill>
                          <a:srgbClr val="0000FF"/>
                        </a:solidFill>
                        <a:latin typeface="Comic Sans MS"/>
                        <a:cs typeface="Comic Sans MS"/>
                      </a:endParaRPr>
                    </a:p>
                  </a:txBody>
                  <a:tcPr>
                    <a:solidFill>
                      <a:schemeClr val="bg1">
                        <a:lumMod val="85000"/>
                      </a:schemeClr>
                    </a:solidFill>
                  </a:tcPr>
                </a:tc>
              </a:tr>
              <a:tr h="445251">
                <a:tc>
                  <a:txBody>
                    <a:bodyPr/>
                    <a:lstStyle/>
                    <a:p>
                      <a:r>
                        <a:rPr lang="en-US" sz="1600" b="1" dirty="0" smtClean="0">
                          <a:latin typeface="Comic Sans MS"/>
                          <a:cs typeface="Comic Sans MS"/>
                        </a:rPr>
                        <a:t>β*=5 cm</a:t>
                      </a:r>
                      <a:r>
                        <a:rPr lang="en-US" sz="1600" b="1" baseline="0" dirty="0" smtClean="0">
                          <a:latin typeface="Comic Sans MS"/>
                          <a:cs typeface="Comic Sans MS"/>
                        </a:rPr>
                        <a:t> </a:t>
                      </a:r>
                      <a:endParaRPr lang="en-US" sz="1600" b="1" dirty="0">
                        <a:latin typeface="Comic Sans MS"/>
                        <a:cs typeface="Comic Sans MS"/>
                      </a:endParaRPr>
                    </a:p>
                  </a:txBody>
                  <a:tcPr>
                    <a:solidFill>
                      <a:schemeClr val="bg1">
                        <a:lumMod val="95000"/>
                      </a:schemeClr>
                    </a:solidFill>
                  </a:tcPr>
                </a:tc>
                <a:tc>
                  <a:txBody>
                    <a:bodyPr/>
                    <a:lstStyle/>
                    <a:p>
                      <a:pPr algn="ctr"/>
                      <a:r>
                        <a:rPr lang="en-US" sz="1600" b="1" dirty="0" smtClean="0">
                          <a:solidFill>
                            <a:srgbClr val="0000FF"/>
                          </a:solidFill>
                          <a:latin typeface="Comic Sans MS"/>
                          <a:cs typeface="Comic Sans MS"/>
                        </a:rPr>
                        <a:t>5x reduction</a:t>
                      </a:r>
                    </a:p>
                  </a:txBody>
                  <a:tcPr>
                    <a:solidFill>
                      <a:schemeClr val="bg1">
                        <a:lumMod val="85000"/>
                      </a:schemeClr>
                    </a:solidFill>
                  </a:tcPr>
                </a:tc>
              </a:tr>
              <a:tr h="445251">
                <a:tc>
                  <a:txBody>
                    <a:bodyPr/>
                    <a:lstStyle/>
                    <a:p>
                      <a:r>
                        <a:rPr lang="en-US" sz="1600" b="1" baseline="0" dirty="0" smtClean="0">
                          <a:latin typeface="Comic Sans MS"/>
                          <a:cs typeface="Comic Sans MS"/>
                        </a:rPr>
                        <a:t>Multi-pass SRF ERL </a:t>
                      </a:r>
                      <a:endParaRPr lang="en-US" sz="1600" b="1" dirty="0">
                        <a:latin typeface="Comic Sans MS"/>
                        <a:cs typeface="Comic Sans MS"/>
                      </a:endParaRPr>
                    </a:p>
                  </a:txBody>
                  <a:tcPr>
                    <a:solidFill>
                      <a:schemeClr val="bg1">
                        <a:lumMod val="95000"/>
                      </a:schemeClr>
                    </a:solidFill>
                  </a:tcPr>
                </a:tc>
                <a:tc>
                  <a:txBody>
                    <a:bodyPr/>
                    <a:lstStyle/>
                    <a:p>
                      <a:pPr algn="ctr"/>
                      <a:r>
                        <a:rPr lang="en-US" sz="1600" b="1" baseline="0" dirty="0" smtClean="0">
                          <a:solidFill>
                            <a:srgbClr val="0000FF"/>
                          </a:solidFill>
                          <a:latin typeface="Comic Sans MS"/>
                          <a:cs typeface="Comic Sans MS"/>
                        </a:rPr>
                        <a:t>2-3 x in # of passes</a:t>
                      </a:r>
                      <a:endParaRPr lang="en-US" sz="1600" b="1" dirty="0" smtClean="0">
                        <a:solidFill>
                          <a:srgbClr val="0000FF"/>
                        </a:solidFill>
                        <a:latin typeface="Comic Sans MS"/>
                        <a:cs typeface="Comic Sans MS"/>
                      </a:endParaRPr>
                    </a:p>
                  </a:txBody>
                  <a:tcPr>
                    <a:solidFill>
                      <a:schemeClr val="bg1">
                        <a:lumMod val="85000"/>
                      </a:schemeClr>
                    </a:solidFill>
                  </a:tcPr>
                </a:tc>
              </a:tr>
              <a:tr h="445251">
                <a:tc>
                  <a:txBody>
                    <a:bodyPr/>
                    <a:lstStyle/>
                    <a:p>
                      <a:r>
                        <a:rPr lang="en-US" sz="1600" b="1" baseline="0" dirty="0" smtClean="0">
                          <a:latin typeface="Comic Sans MS"/>
                          <a:cs typeface="Comic Sans MS"/>
                        </a:rPr>
                        <a:t>Feedback for kink instability suppression </a:t>
                      </a:r>
                      <a:endParaRPr lang="en-US" sz="1600" b="1" dirty="0">
                        <a:latin typeface="Comic Sans MS"/>
                        <a:cs typeface="Comic Sans MS"/>
                      </a:endParaRPr>
                    </a:p>
                  </a:txBody>
                  <a:tcPr>
                    <a:solidFill>
                      <a:schemeClr val="bg1">
                        <a:lumMod val="95000"/>
                      </a:schemeClr>
                    </a:solidFill>
                  </a:tcPr>
                </a:tc>
                <a:tc>
                  <a:txBody>
                    <a:bodyPr/>
                    <a:lstStyle/>
                    <a:p>
                      <a:pPr algn="ctr"/>
                      <a:r>
                        <a:rPr lang="en-US" sz="1600" b="1" baseline="0" dirty="0" smtClean="0">
                          <a:solidFill>
                            <a:srgbClr val="0000FF"/>
                          </a:solidFill>
                          <a:latin typeface="Comic Sans MS"/>
                          <a:cs typeface="Comic Sans MS"/>
                        </a:rPr>
                        <a:t>Novel concept</a:t>
                      </a:r>
                      <a:endParaRPr lang="en-US" sz="1600" b="1" dirty="0" smtClean="0">
                        <a:solidFill>
                          <a:srgbClr val="0000FF"/>
                        </a:solidFill>
                        <a:latin typeface="Comic Sans MS"/>
                        <a:cs typeface="Comic Sans MS"/>
                      </a:endParaRPr>
                    </a:p>
                  </a:txBody>
                  <a:tcPr>
                    <a:solidFill>
                      <a:schemeClr val="bg1">
                        <a:lumMod val="85000"/>
                      </a:schemeClr>
                    </a:solidFill>
                  </a:tcPr>
                </a:tc>
              </a:tr>
              <a:tr h="445251">
                <a:tc>
                  <a:txBody>
                    <a:bodyPr/>
                    <a:lstStyle/>
                    <a:p>
                      <a:r>
                        <a:rPr lang="en-US" sz="1600" b="1" dirty="0" smtClean="0">
                          <a:latin typeface="Comic Sans MS"/>
                          <a:cs typeface="Comic Sans MS"/>
                        </a:rPr>
                        <a:t>Space charge effect compensation</a:t>
                      </a:r>
                      <a:endParaRPr lang="en-US" sz="1600" b="1" dirty="0">
                        <a:latin typeface="Comic Sans MS"/>
                        <a:cs typeface="Comic Sans MS"/>
                      </a:endParaRPr>
                    </a:p>
                  </a:txBody>
                  <a:tcPr>
                    <a:solidFill>
                      <a:schemeClr val="bg1">
                        <a:lumMod val="95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b="1" baseline="0" dirty="0" smtClean="0">
                          <a:solidFill>
                            <a:srgbClr val="0000FF"/>
                          </a:solidFill>
                          <a:latin typeface="Comic Sans MS"/>
                          <a:cs typeface="Comic Sans MS"/>
                        </a:rPr>
                        <a:t>Novel concept</a:t>
                      </a:r>
                      <a:endParaRPr lang="en-US" sz="1600" b="1" dirty="0" smtClean="0">
                        <a:solidFill>
                          <a:srgbClr val="0000FF"/>
                        </a:solidFill>
                        <a:latin typeface="Comic Sans MS"/>
                        <a:cs typeface="Comic Sans MS"/>
                      </a:endParaRPr>
                    </a:p>
                  </a:txBody>
                  <a:tcPr>
                    <a:solidFill>
                      <a:schemeClr val="bg1">
                        <a:lumMod val="85000"/>
                      </a:schemeClr>
                    </a:solidFill>
                  </a:tcPr>
                </a:tc>
              </a:tr>
            </a:tbl>
          </a:graphicData>
        </a:graphic>
      </p:graphicFrame>
    </p:spTree>
    <p:custDataLst>
      <p:tags r:id="rId1"/>
    </p:custDataLst>
    <p:extLst>
      <p:ext uri="{BB962C8B-B14F-4D97-AF65-F5344CB8AC3E}">
        <p14:creationId xmlns:p14="http://schemas.microsoft.com/office/powerpoint/2010/main" val="3087820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6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8611">
                                            <p:txEl>
                                              <p:pRg st="1" end="1"/>
                                            </p:txEl>
                                          </p:spTgt>
                                        </p:tgtEl>
                                        <p:attrNameLst>
                                          <p:attrName>style.visibility</p:attrName>
                                        </p:attrNameLst>
                                      </p:cBhvr>
                                      <p:to>
                                        <p:strVal val="visible"/>
                                      </p:to>
                                    </p:set>
                                  </p:childTnLst>
                                </p:cTn>
                              </p:par>
                              <p:par>
                                <p:cTn id="11" presetID="5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385" decel="100000"/>
                                        <p:tgtEl>
                                          <p:spTgt spid="8"/>
                                        </p:tgtEl>
                                      </p:cBhvr>
                                    </p:animEffect>
                                    <p:animScale>
                                      <p:cBhvr>
                                        <p:cTn id="14" dur="385" decel="100000"/>
                                        <p:tgtEl>
                                          <p:spTgt spid="8"/>
                                        </p:tgtEl>
                                      </p:cBhvr>
                                      <p:from x="10000" y="10000"/>
                                      <p:to x="200000" y="450000"/>
                                    </p:animScale>
                                    <p:animScale>
                                      <p:cBhvr>
                                        <p:cTn id="15" dur="615" accel="100000" fill="hold">
                                          <p:stCondLst>
                                            <p:cond delay="385"/>
                                          </p:stCondLst>
                                        </p:cTn>
                                        <p:tgtEl>
                                          <p:spTgt spid="8"/>
                                        </p:tgtEl>
                                      </p:cBhvr>
                                      <p:from x="200000" y="450000"/>
                                      <p:to x="100000" y="100000"/>
                                    </p:animScale>
                                    <p:set>
                                      <p:cBhvr>
                                        <p:cTn id="16" dur="385" fill="hold"/>
                                        <p:tgtEl>
                                          <p:spTgt spid="8"/>
                                        </p:tgtEl>
                                        <p:attrNameLst>
                                          <p:attrName>ppt_x</p:attrName>
                                        </p:attrNameLst>
                                      </p:cBhvr>
                                      <p:to>
                                        <p:strVal val="(0.5)"/>
                                      </p:to>
                                    </p:set>
                                    <p:anim from="(0.5)" to="(#ppt_x)" calcmode="lin" valueType="num">
                                      <p:cBhvr>
                                        <p:cTn id="17" dur="615" accel="100000" fill="hold">
                                          <p:stCondLst>
                                            <p:cond delay="385"/>
                                          </p:stCondLst>
                                        </p:cTn>
                                        <p:tgtEl>
                                          <p:spTgt spid="8"/>
                                        </p:tgtEl>
                                        <p:attrNameLst>
                                          <p:attrName>ppt_x</p:attrName>
                                        </p:attrNameLst>
                                      </p:cBhvr>
                                    </p:anim>
                                    <p:set>
                                      <p:cBhvr>
                                        <p:cTn id="18" dur="385" fill="hold"/>
                                        <p:tgtEl>
                                          <p:spTgt spid="8"/>
                                        </p:tgtEl>
                                        <p:attrNameLst>
                                          <p:attrName>ppt_y</p:attrName>
                                        </p:attrNameLst>
                                      </p:cBhvr>
                                      <p:to>
                                        <p:strVal val="(#ppt_y+0.4)"/>
                                      </p:to>
                                    </p:set>
                                    <p:anim from="(#ppt_y+0.4)" to="(#ppt_y)" calcmode="lin" valueType="num">
                                      <p:cBhvr>
                                        <p:cTn id="19" dur="615" accel="100000" fill="hold">
                                          <p:stCondLst>
                                            <p:cond delay="385"/>
                                          </p:stCondLst>
                                        </p:cTn>
                                        <p:tgtEl>
                                          <p:spTgt spid="8"/>
                                        </p:tgtEl>
                                        <p:attrNameLst>
                                          <p:attrName>ppt_y</p:attrName>
                                        </p:attrNameLst>
                                      </p:cBhvr>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68611">
                                            <p:txEl>
                                              <p:pRg st="2" end="2"/>
                                            </p:txEl>
                                          </p:spTgt>
                                        </p:tgtEl>
                                        <p:attrNameLst>
                                          <p:attrName>style.visibility</p:attrName>
                                        </p:attrNameLst>
                                      </p:cBhvr>
                                      <p:to>
                                        <p:strVal val="visible"/>
                                      </p:to>
                                    </p:set>
                                  </p:childTnLst>
                                </p:cTn>
                              </p:par>
                              <p:par>
                                <p:cTn id="24" presetID="51" presetClass="entr" presetSubtype="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385" decel="100000"/>
                                        <p:tgtEl>
                                          <p:spTgt spid="10"/>
                                        </p:tgtEl>
                                      </p:cBhvr>
                                    </p:animEffect>
                                    <p:animScale>
                                      <p:cBhvr>
                                        <p:cTn id="27" dur="385" decel="100000"/>
                                        <p:tgtEl>
                                          <p:spTgt spid="10"/>
                                        </p:tgtEl>
                                      </p:cBhvr>
                                      <p:from x="10000" y="10000"/>
                                      <p:to x="200000" y="450000"/>
                                    </p:animScale>
                                    <p:animScale>
                                      <p:cBhvr>
                                        <p:cTn id="28" dur="615" accel="100000" fill="hold">
                                          <p:stCondLst>
                                            <p:cond delay="385"/>
                                          </p:stCondLst>
                                        </p:cTn>
                                        <p:tgtEl>
                                          <p:spTgt spid="10"/>
                                        </p:tgtEl>
                                      </p:cBhvr>
                                      <p:from x="200000" y="450000"/>
                                      <p:to x="100000" y="100000"/>
                                    </p:animScale>
                                    <p:set>
                                      <p:cBhvr>
                                        <p:cTn id="29" dur="385" fill="hold"/>
                                        <p:tgtEl>
                                          <p:spTgt spid="10"/>
                                        </p:tgtEl>
                                        <p:attrNameLst>
                                          <p:attrName>ppt_x</p:attrName>
                                        </p:attrNameLst>
                                      </p:cBhvr>
                                      <p:to>
                                        <p:strVal val="(0.5)"/>
                                      </p:to>
                                    </p:set>
                                    <p:anim from="(0.5)" to="(#ppt_x)" calcmode="lin" valueType="num">
                                      <p:cBhvr>
                                        <p:cTn id="30" dur="615" accel="100000" fill="hold">
                                          <p:stCondLst>
                                            <p:cond delay="385"/>
                                          </p:stCondLst>
                                        </p:cTn>
                                        <p:tgtEl>
                                          <p:spTgt spid="10"/>
                                        </p:tgtEl>
                                        <p:attrNameLst>
                                          <p:attrName>ppt_x</p:attrName>
                                        </p:attrNameLst>
                                      </p:cBhvr>
                                    </p:anim>
                                    <p:set>
                                      <p:cBhvr>
                                        <p:cTn id="31" dur="385" fill="hold"/>
                                        <p:tgtEl>
                                          <p:spTgt spid="10"/>
                                        </p:tgtEl>
                                        <p:attrNameLst>
                                          <p:attrName>ppt_y</p:attrName>
                                        </p:attrNameLst>
                                      </p:cBhvr>
                                      <p:to>
                                        <p:strVal val="(#ppt_y+0.4)"/>
                                      </p:to>
                                    </p:set>
                                    <p:anim from="(#ppt_y+0.4)" to="(#ppt_y)" calcmode="lin" valueType="num">
                                      <p:cBhvr>
                                        <p:cTn id="32" dur="615" accel="100000" fill="hold">
                                          <p:stCondLst>
                                            <p:cond delay="385"/>
                                          </p:stCondLst>
                                        </p:cTn>
                                        <p:tgtEl>
                                          <p:spTgt spid="10"/>
                                        </p:tgtEl>
                                        <p:attrNameLst>
                                          <p:attrName>ppt_y</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8611">
                                            <p:txEl>
                                              <p:pRg st="3" end="3"/>
                                            </p:txEl>
                                          </p:spTgt>
                                        </p:tgtEl>
                                        <p:attrNameLst>
                                          <p:attrName>style.visibility</p:attrName>
                                        </p:attrNameLst>
                                      </p:cBhvr>
                                      <p:to>
                                        <p:strVal val="visible"/>
                                      </p:to>
                                    </p:set>
                                  </p:childTnLst>
                                </p:cTn>
                              </p:par>
                              <p:par>
                                <p:cTn id="37" presetID="51" presetClass="entr" presetSubtype="0" fill="hold"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fade">
                                      <p:cBhvr>
                                        <p:cTn id="39" dur="385" decel="100000"/>
                                        <p:tgtEl>
                                          <p:spTgt spid="11"/>
                                        </p:tgtEl>
                                      </p:cBhvr>
                                    </p:animEffect>
                                    <p:animScale>
                                      <p:cBhvr>
                                        <p:cTn id="40" dur="385" decel="100000"/>
                                        <p:tgtEl>
                                          <p:spTgt spid="11"/>
                                        </p:tgtEl>
                                      </p:cBhvr>
                                      <p:from x="10000" y="10000"/>
                                      <p:to x="200000" y="450000"/>
                                    </p:animScale>
                                    <p:animScale>
                                      <p:cBhvr>
                                        <p:cTn id="41" dur="615" accel="100000" fill="hold">
                                          <p:stCondLst>
                                            <p:cond delay="385"/>
                                          </p:stCondLst>
                                        </p:cTn>
                                        <p:tgtEl>
                                          <p:spTgt spid="11"/>
                                        </p:tgtEl>
                                      </p:cBhvr>
                                      <p:from x="200000" y="450000"/>
                                      <p:to x="100000" y="100000"/>
                                    </p:animScale>
                                    <p:set>
                                      <p:cBhvr>
                                        <p:cTn id="42" dur="385" fill="hold"/>
                                        <p:tgtEl>
                                          <p:spTgt spid="11"/>
                                        </p:tgtEl>
                                        <p:attrNameLst>
                                          <p:attrName>ppt_x</p:attrName>
                                        </p:attrNameLst>
                                      </p:cBhvr>
                                      <p:to>
                                        <p:strVal val="(0.5)"/>
                                      </p:to>
                                    </p:set>
                                    <p:anim from="(0.5)" to="(#ppt_x)" calcmode="lin" valueType="num">
                                      <p:cBhvr>
                                        <p:cTn id="43" dur="615" accel="100000" fill="hold">
                                          <p:stCondLst>
                                            <p:cond delay="385"/>
                                          </p:stCondLst>
                                        </p:cTn>
                                        <p:tgtEl>
                                          <p:spTgt spid="11"/>
                                        </p:tgtEl>
                                        <p:attrNameLst>
                                          <p:attrName>ppt_x</p:attrName>
                                        </p:attrNameLst>
                                      </p:cBhvr>
                                    </p:anim>
                                    <p:set>
                                      <p:cBhvr>
                                        <p:cTn id="44" dur="385" fill="hold"/>
                                        <p:tgtEl>
                                          <p:spTgt spid="11"/>
                                        </p:tgtEl>
                                        <p:attrNameLst>
                                          <p:attrName>ppt_y</p:attrName>
                                        </p:attrNameLst>
                                      </p:cBhvr>
                                      <p:to>
                                        <p:strVal val="(#ppt_y+0.4)"/>
                                      </p:to>
                                    </p:set>
                                    <p:anim from="(#ppt_y+0.4)" to="(#ppt_y)" calcmode="lin" valueType="num">
                                      <p:cBhvr>
                                        <p:cTn id="45" dur="615" accel="100000" fill="hold">
                                          <p:stCondLst>
                                            <p:cond delay="385"/>
                                          </p:stCondLst>
                                        </p:cTn>
                                        <p:tgtEl>
                                          <p:spTgt spid="11"/>
                                        </p:tgtEl>
                                        <p:attrNameLst>
                                          <p:attrName>ppt_y</p:attrName>
                                        </p:attrNameLst>
                                      </p:cBhvr>
                                    </p:anim>
                                  </p:childTnLst>
                                </p:cTn>
                              </p:par>
                              <p:par>
                                <p:cTn id="46" presetID="10" presetClass="entr" presetSubtype="0" fill="hold"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3000"/>
                                        <p:tgtEl>
                                          <p:spTgt spid="12"/>
                                        </p:tgtEl>
                                      </p:cBhvr>
                                    </p:animEffec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68611">
                                            <p:txEl>
                                              <p:pRg st="4" end="4"/>
                                            </p:txEl>
                                          </p:spTgt>
                                        </p:tgtEl>
                                        <p:attrNameLst>
                                          <p:attrName>style.visibility</p:attrName>
                                        </p:attrNameLst>
                                      </p:cBhvr>
                                      <p:to>
                                        <p:strVal val="visible"/>
                                      </p:to>
                                    </p:set>
                                  </p:childTnLst>
                                </p:cTn>
                              </p:par>
                              <p:par>
                                <p:cTn id="53" presetID="2" presetClass="entr" presetSubtype="4" accel="50000" decel="50000" fill="hold" nodeType="with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1000" fill="hold"/>
                                        <p:tgtEl>
                                          <p:spTgt spid="9"/>
                                        </p:tgtEl>
                                        <p:attrNameLst>
                                          <p:attrName>ppt_x</p:attrName>
                                        </p:attrNameLst>
                                      </p:cBhvr>
                                      <p:tavLst>
                                        <p:tav tm="0">
                                          <p:val>
                                            <p:strVal val="#ppt_x"/>
                                          </p:val>
                                        </p:tav>
                                        <p:tav tm="100000">
                                          <p:val>
                                            <p:strVal val="#ppt_x"/>
                                          </p:val>
                                        </p:tav>
                                      </p:tavLst>
                                    </p:anim>
                                    <p:anim calcmode="lin" valueType="num">
                                      <p:cBhvr additive="base">
                                        <p:cTn id="5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nodeType="clickEffect">
                                  <p:stCondLst>
                                    <p:cond delay="0"/>
                                  </p:stCondLst>
                                  <p:childTnLst>
                                    <p:set>
                                      <p:cBhvr>
                                        <p:cTn id="60" dur="1" fill="hold">
                                          <p:stCondLst>
                                            <p:cond delay="0"/>
                                          </p:stCondLst>
                                        </p:cTn>
                                        <p:tgtEl>
                                          <p:spTgt spid="68611">
                                            <p:txEl>
                                              <p:pRg st="5" end="5"/>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68611">
                                            <p:txEl>
                                              <p:pRg st="6" end="6"/>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nodeType="click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blinds(horizontal)">
                                      <p:cBhvr>
                                        <p:cTn id="6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09" name="TextBox 7"/>
          <p:cNvSpPr txBox="1">
            <a:spLocks noChangeArrowheads="1"/>
          </p:cNvSpPr>
          <p:nvPr/>
        </p:nvSpPr>
        <p:spPr bwMode="auto">
          <a:xfrm>
            <a:off x="1490663" y="4508500"/>
            <a:ext cx="1841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endParaRPr lang="en-US" sz="1800">
              <a:latin typeface="Calibri" charset="0"/>
            </a:endParaRPr>
          </a:p>
        </p:txBody>
      </p:sp>
      <p:sp>
        <p:nvSpPr>
          <p:cNvPr id="145410" name="Title 10"/>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600" b="1" cap="none" dirty="0" err="1" smtClean="0">
                <a:solidFill>
                  <a:srgbClr val="0000FF"/>
                </a:solidFill>
              </a:rPr>
              <a:t>eRHIC</a:t>
            </a:r>
            <a:r>
              <a:rPr lang="en-US" sz="3600" b="1" cap="none" dirty="0" smtClean="0">
                <a:solidFill>
                  <a:srgbClr val="0000FF"/>
                </a:solidFill>
              </a:rPr>
              <a:t>: design luminosity</a:t>
            </a:r>
            <a:endParaRPr lang="en-US" sz="2400" b="1" cap="none" dirty="0">
              <a:solidFill>
                <a:srgbClr val="0000FF"/>
              </a:solidFill>
            </a:endParaRPr>
          </a:p>
        </p:txBody>
      </p:sp>
      <p:sp>
        <p:nvSpPr>
          <p:cNvPr id="6" name="Footer Placeholder 1"/>
          <p:cNvSpPr>
            <a:spLocks noGrp="1"/>
          </p:cNvSpPr>
          <p:nvPr>
            <p:ph type="ftr" sz="quarter" idx="11"/>
          </p:nvPr>
        </p:nvSpPr>
        <p:spPr>
          <a:prstGeom prst="rect">
            <a:avLst/>
          </a:prstGeom>
        </p:spPr>
        <p:txBody>
          <a:bodyPr vert="horz" lIns="91440" tIns="45720" rIns="91440" bIns="45720" rtlCol="0" anchor="ctr"/>
          <a:lstStyle>
            <a:lvl1pPr algn="ctr">
              <a:defRPr sz="1200">
                <a:solidFill>
                  <a:srgbClr val="000090"/>
                </a:solidFill>
              </a:defRPr>
            </a:lvl1pPr>
          </a:lstStyle>
          <a:p>
            <a:r>
              <a:rPr lang="en-US" smtClean="0">
                <a:solidFill>
                  <a:srgbClr val="FF00FF"/>
                </a:solidFill>
              </a:rPr>
              <a:t>DIS-2013, Marseille</a:t>
            </a:r>
            <a:endParaRPr lang="en-US" dirty="0">
              <a:solidFill>
                <a:srgbClr val="FF00FF"/>
              </a:solidFill>
            </a:endParaRPr>
          </a:p>
        </p:txBody>
      </p:sp>
      <p:sp>
        <p:nvSpPr>
          <p:cNvPr id="145411" name="TextBox 8"/>
          <p:cNvSpPr txBox="1">
            <a:spLocks noChangeArrowheads="1"/>
          </p:cNvSpPr>
          <p:nvPr/>
        </p:nvSpPr>
        <p:spPr bwMode="auto">
          <a:xfrm>
            <a:off x="67552" y="5261856"/>
            <a:ext cx="897089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600" dirty="0">
                <a:solidFill>
                  <a:srgbClr val="0000FF"/>
                </a:solidFill>
                <a:latin typeface="Comic Sans MS"/>
                <a:cs typeface="Comic Sans MS"/>
              </a:rPr>
              <a:t>Hourglass </a:t>
            </a:r>
            <a:r>
              <a:rPr lang="en-US" sz="1600" dirty="0" smtClean="0">
                <a:solidFill>
                  <a:srgbClr val="0000FF"/>
                </a:solidFill>
                <a:latin typeface="Comic Sans MS"/>
                <a:cs typeface="Comic Sans MS"/>
              </a:rPr>
              <a:t>the pinch effects are </a:t>
            </a:r>
            <a:r>
              <a:rPr lang="en-US" sz="1600" dirty="0">
                <a:solidFill>
                  <a:srgbClr val="0000FF"/>
                </a:solidFill>
                <a:latin typeface="Comic Sans MS"/>
                <a:cs typeface="Comic Sans MS"/>
              </a:rPr>
              <a:t>included. Space charge effects are </a:t>
            </a:r>
            <a:r>
              <a:rPr lang="en-US" sz="1600" dirty="0" smtClean="0">
                <a:solidFill>
                  <a:srgbClr val="0000FF"/>
                </a:solidFill>
                <a:latin typeface="Comic Sans MS"/>
                <a:cs typeface="Comic Sans MS"/>
              </a:rPr>
              <a:t>compensated.</a:t>
            </a:r>
          </a:p>
          <a:p>
            <a:pPr eaLnBrk="1" hangingPunct="1"/>
            <a:r>
              <a:rPr lang="en-US" sz="1600" dirty="0" smtClean="0">
                <a:latin typeface="Comic Sans MS"/>
                <a:cs typeface="Comic Sans MS"/>
              </a:rPr>
              <a:t>Energy of electrons can be selected at any desirable value at or below 30 GeV</a:t>
            </a:r>
          </a:p>
          <a:p>
            <a:pPr eaLnBrk="1" hangingPunct="1"/>
            <a:r>
              <a:rPr lang="en-US" sz="1600" dirty="0" smtClean="0">
                <a:latin typeface="Comic Sans MS"/>
                <a:cs typeface="Comic Sans MS"/>
              </a:rPr>
              <a:t>The luminosity does not depend on the electron beam energy below or at 20 GeV</a:t>
            </a:r>
          </a:p>
          <a:p>
            <a:pPr eaLnBrk="1" hangingPunct="1"/>
            <a:r>
              <a:rPr lang="en-US" sz="1600" dirty="0" smtClean="0">
                <a:latin typeface="Comic Sans MS"/>
                <a:cs typeface="Comic Sans MS"/>
              </a:rPr>
              <a:t>The luminosity falls as E</a:t>
            </a:r>
            <a:r>
              <a:rPr lang="en-US" sz="1600" baseline="-25000" dirty="0" smtClean="0">
                <a:latin typeface="Comic Sans MS"/>
                <a:cs typeface="Comic Sans MS"/>
              </a:rPr>
              <a:t>e</a:t>
            </a:r>
            <a:r>
              <a:rPr lang="en-US" sz="1600" baseline="30000" dirty="0" smtClean="0">
                <a:latin typeface="Comic Sans MS"/>
                <a:cs typeface="Comic Sans MS"/>
              </a:rPr>
              <a:t>-4</a:t>
            </a:r>
            <a:r>
              <a:rPr lang="en-US" sz="1600" dirty="0" smtClean="0">
                <a:latin typeface="Comic Sans MS"/>
                <a:cs typeface="Comic Sans MS"/>
              </a:rPr>
              <a:t> at energies above 20 GeV</a:t>
            </a:r>
          </a:p>
          <a:p>
            <a:pPr eaLnBrk="1" hangingPunct="1"/>
            <a:r>
              <a:rPr lang="en-US" sz="1600" dirty="0" smtClean="0">
                <a:latin typeface="Comic Sans MS"/>
                <a:cs typeface="Comic Sans MS"/>
              </a:rPr>
              <a:t>The </a:t>
            </a:r>
            <a:r>
              <a:rPr lang="en-US" sz="1600" dirty="0">
                <a:latin typeface="Comic Sans MS"/>
                <a:cs typeface="Comic Sans MS"/>
              </a:rPr>
              <a:t>luminosity </a:t>
            </a:r>
            <a:r>
              <a:rPr lang="en-US" sz="1600" dirty="0" smtClean="0">
                <a:latin typeface="Comic Sans MS"/>
                <a:cs typeface="Comic Sans MS"/>
              </a:rPr>
              <a:t>is proportional to the </a:t>
            </a:r>
            <a:r>
              <a:rPr lang="en-US" sz="1600" dirty="0">
                <a:latin typeface="Comic Sans MS"/>
                <a:cs typeface="Comic Sans MS"/>
              </a:rPr>
              <a:t>hadron </a:t>
            </a:r>
            <a:r>
              <a:rPr lang="en-US" sz="1600" dirty="0" smtClean="0">
                <a:latin typeface="Comic Sans MS"/>
                <a:cs typeface="Comic Sans MS"/>
              </a:rPr>
              <a:t>beam energy: L ~ E</a:t>
            </a:r>
            <a:r>
              <a:rPr lang="en-US" sz="1600" baseline="-25000" dirty="0" smtClean="0">
                <a:latin typeface="Comic Sans MS"/>
                <a:cs typeface="Comic Sans MS"/>
              </a:rPr>
              <a:t>h</a:t>
            </a:r>
            <a:r>
              <a:rPr lang="en-US" sz="1600" dirty="0" smtClean="0">
                <a:latin typeface="Comic Sans MS"/>
                <a:cs typeface="Comic Sans MS"/>
              </a:rPr>
              <a:t>/</a:t>
            </a:r>
            <a:r>
              <a:rPr lang="en-US" sz="1600" dirty="0" err="1" smtClean="0">
                <a:latin typeface="Comic Sans MS"/>
                <a:cs typeface="Comic Sans MS"/>
              </a:rPr>
              <a:t>E</a:t>
            </a:r>
            <a:r>
              <a:rPr lang="en-US" sz="1600" baseline="-25000" dirty="0" err="1" smtClean="0">
                <a:latin typeface="Comic Sans MS"/>
                <a:cs typeface="Comic Sans MS"/>
              </a:rPr>
              <a:t>top</a:t>
            </a:r>
            <a:endParaRPr lang="en-US" sz="1600" baseline="-25000" dirty="0" smtClean="0">
              <a:latin typeface="Comic Sans MS"/>
              <a:cs typeface="Comic Sans MS"/>
            </a:endParaRPr>
          </a:p>
        </p:txBody>
      </p:sp>
      <p:graphicFrame>
        <p:nvGraphicFramePr>
          <p:cNvPr id="13" name="Table 12"/>
          <p:cNvGraphicFramePr>
            <a:graphicFrameLocks noGrp="1"/>
          </p:cNvGraphicFramePr>
          <p:nvPr>
            <p:extLst>
              <p:ext uri="{D42A27DB-BD31-4B8C-83A1-F6EECF244321}">
                <p14:modId xmlns:p14="http://schemas.microsoft.com/office/powerpoint/2010/main" val="2507557233"/>
              </p:ext>
            </p:extLst>
          </p:nvPr>
        </p:nvGraphicFramePr>
        <p:xfrm>
          <a:off x="211138" y="728663"/>
          <a:ext cx="8721724" cy="4484689"/>
        </p:xfrm>
        <a:graphic>
          <a:graphicData uri="http://schemas.openxmlformats.org/drawingml/2006/table">
            <a:tbl>
              <a:tblPr/>
              <a:tblGrid>
                <a:gridCol w="3862018"/>
                <a:gridCol w="879892"/>
                <a:gridCol w="793649"/>
                <a:gridCol w="976232"/>
                <a:gridCol w="1233701"/>
                <a:gridCol w="976232"/>
              </a:tblGrid>
              <a:tr h="426465">
                <a:tc>
                  <a:txBody>
                    <a:bodyPr/>
                    <a:lstStyle/>
                    <a:p>
                      <a:pPr algn="ctr" fontAlgn="b"/>
                      <a:r>
                        <a:rPr lang="en-US" sz="1600" b="0" i="0" u="none" strike="noStrike" dirty="0">
                          <a:latin typeface="Comic Sans MS"/>
                        </a:rPr>
                        <a:t> </a:t>
                      </a:r>
                    </a:p>
                  </a:txBody>
                  <a:tcPr marL="0" marR="0" marT="0" marB="0" anchor="b">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90"/>
                          </a:solidFill>
                          <a:latin typeface="Comic Sans MS"/>
                        </a:rPr>
                        <a:t>e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a:solidFill>
                            <a:srgbClr val="000090"/>
                          </a:solidFill>
                          <a:latin typeface="Comic Sans MS"/>
                        </a:rPr>
                        <a:t>p</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baseline="30000" dirty="0">
                          <a:solidFill>
                            <a:srgbClr val="000090"/>
                          </a:solidFill>
                          <a:latin typeface="Comic Sans MS"/>
                        </a:rPr>
                        <a:t>2</a:t>
                      </a:r>
                      <a:r>
                        <a:rPr lang="en-US" sz="1600" b="1" i="0" u="none" strike="noStrike" dirty="0">
                          <a:solidFill>
                            <a:srgbClr val="000090"/>
                          </a:solidFill>
                          <a:latin typeface="Comic Sans MS"/>
                        </a:rPr>
                        <a:t>He</a:t>
                      </a:r>
                      <a:r>
                        <a:rPr lang="en-US" sz="1600" b="1" i="0" u="none" strike="noStrike" baseline="30000" dirty="0">
                          <a:solidFill>
                            <a:srgbClr val="000090"/>
                          </a:solidFill>
                          <a:latin typeface="Comic Sans MS"/>
                        </a:rPr>
                        <a:t>3</a:t>
                      </a:r>
                      <a:endParaRPr lang="en-US" sz="16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baseline="30000">
                          <a:solidFill>
                            <a:srgbClr val="000090"/>
                          </a:solidFill>
                          <a:latin typeface="Comic Sans MS"/>
                        </a:rPr>
                        <a:t>79</a:t>
                      </a:r>
                      <a:r>
                        <a:rPr lang="en-US" sz="1600" b="1" i="0" u="none" strike="noStrike">
                          <a:solidFill>
                            <a:srgbClr val="000090"/>
                          </a:solidFill>
                          <a:latin typeface="Comic Sans MS"/>
                        </a:rPr>
                        <a:t>Au</a:t>
                      </a:r>
                      <a:r>
                        <a:rPr lang="en-US" sz="1600" b="1" i="0" u="none" strike="noStrike" baseline="30000">
                          <a:solidFill>
                            <a:srgbClr val="000090"/>
                          </a:solidFill>
                          <a:latin typeface="Comic Sans MS"/>
                        </a:rPr>
                        <a:t>197</a:t>
                      </a:r>
                      <a:endParaRPr lang="en-US" sz="1600" b="1" i="0" u="none" strike="noStrike">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baseline="30000" dirty="0">
                          <a:solidFill>
                            <a:srgbClr val="000090"/>
                          </a:solidFill>
                          <a:latin typeface="Comic Sans MS"/>
                        </a:rPr>
                        <a:t>92</a:t>
                      </a:r>
                      <a:r>
                        <a:rPr lang="en-US" sz="1600" b="1" i="0" u="none" strike="noStrike" dirty="0">
                          <a:solidFill>
                            <a:srgbClr val="000090"/>
                          </a:solidFill>
                          <a:latin typeface="Comic Sans MS"/>
                        </a:rPr>
                        <a:t>U</a:t>
                      </a:r>
                      <a:r>
                        <a:rPr lang="en-US" sz="1600" b="1" i="0" u="none" strike="noStrike" baseline="30000" dirty="0">
                          <a:solidFill>
                            <a:srgbClr val="000090"/>
                          </a:solidFill>
                          <a:latin typeface="Comic Sans MS"/>
                        </a:rPr>
                        <a:t>238</a:t>
                      </a:r>
                      <a:endParaRPr lang="en-US" sz="16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400" b="1" i="0" u="none" strike="noStrike" dirty="0" smtClean="0">
                          <a:solidFill>
                            <a:srgbClr val="4600A5"/>
                          </a:solidFill>
                          <a:latin typeface="Comic Sans MS"/>
                        </a:rPr>
                        <a:t>Energy, </a:t>
                      </a:r>
                      <a:r>
                        <a:rPr lang="en-US" sz="1400" b="1" i="0" u="none" strike="noStrike" dirty="0">
                          <a:solidFill>
                            <a:srgbClr val="4600A5"/>
                          </a:solidFill>
                          <a:latin typeface="Comic Sans MS"/>
                        </a:rPr>
                        <a:t>GeV </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smtClean="0">
                          <a:solidFill>
                            <a:srgbClr val="DD0806"/>
                          </a:solidFill>
                          <a:latin typeface="Comic Sans MS"/>
                        </a:rPr>
                        <a:t>20</a:t>
                      </a:r>
                      <a:endParaRPr lang="en-US" sz="1400" b="1" i="0" u="none" strike="noStrike" dirty="0">
                        <a:solidFill>
                          <a:srgbClr val="DD0806"/>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smtClean="0">
                          <a:solidFill>
                            <a:srgbClr val="000090"/>
                          </a:solidFill>
                          <a:latin typeface="Comic Sans MS"/>
                        </a:rPr>
                        <a:t>250</a:t>
                      </a:r>
                      <a:endParaRPr lang="en-US" sz="14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smtClean="0">
                          <a:solidFill>
                            <a:srgbClr val="000090"/>
                          </a:solidFill>
                          <a:latin typeface="Comic Sans MS"/>
                        </a:rPr>
                        <a:t>167</a:t>
                      </a:r>
                      <a:endParaRPr lang="en-US" sz="14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smtClean="0">
                          <a:solidFill>
                            <a:srgbClr val="000090"/>
                          </a:solidFill>
                          <a:latin typeface="Comic Sans MS"/>
                        </a:rPr>
                        <a:t>100</a:t>
                      </a:r>
                      <a:endParaRPr lang="en-US" sz="14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dirty="0" smtClean="0">
                          <a:solidFill>
                            <a:srgbClr val="000090"/>
                          </a:solidFill>
                          <a:latin typeface="Comic Sans MS"/>
                        </a:rPr>
                        <a:t>100</a:t>
                      </a:r>
                      <a:endParaRPr lang="en-US" sz="14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600" b="1" i="0" u="none" strike="noStrike" dirty="0">
                          <a:solidFill>
                            <a:srgbClr val="4600A5"/>
                          </a:solidFill>
                          <a:latin typeface="Comic Sans MS"/>
                        </a:rPr>
                        <a:t>CM energy, GeV</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a:solidFill>
                            <a:srgbClr val="000090"/>
                          </a:solidFill>
                          <a:latin typeface="Comic Sans M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DD0806"/>
                          </a:solidFill>
                          <a:latin typeface="Comic Sans MS"/>
                        </a:rPr>
                        <a:t>100</a:t>
                      </a:r>
                      <a:endParaRPr lang="en-US" sz="1600" b="1" i="0" u="none" strike="noStrike" dirty="0">
                        <a:solidFill>
                          <a:srgbClr val="DD0806"/>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DD0806"/>
                          </a:solidFill>
                          <a:latin typeface="Comic Sans MS"/>
                        </a:rPr>
                        <a:t>82</a:t>
                      </a:r>
                      <a:endParaRPr lang="en-US" sz="1600" b="1" i="0" u="none" strike="noStrike" dirty="0">
                        <a:solidFill>
                          <a:srgbClr val="DD0806"/>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DD0806"/>
                          </a:solidFill>
                          <a:latin typeface="Comic Sans MS"/>
                        </a:rPr>
                        <a:t>63</a:t>
                      </a:r>
                      <a:endParaRPr lang="en-US" sz="1600" b="1" i="0" u="none" strike="noStrike" dirty="0">
                        <a:solidFill>
                          <a:srgbClr val="DD0806"/>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DD0806"/>
                          </a:solidFill>
                          <a:latin typeface="Comic Sans MS"/>
                        </a:rPr>
                        <a:t>63</a:t>
                      </a:r>
                      <a:endParaRPr lang="en-US" sz="1600" b="1" i="0" u="none" strike="noStrike" dirty="0">
                        <a:solidFill>
                          <a:srgbClr val="DD0806"/>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200" b="1" i="0" u="none" strike="noStrike" dirty="0">
                          <a:solidFill>
                            <a:srgbClr val="4600A5"/>
                          </a:solidFill>
                          <a:latin typeface="Comic Sans MS"/>
                        </a:rPr>
                        <a:t>Number of bunches/distance between bunches</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107 </a:t>
                      </a:r>
                      <a:r>
                        <a:rPr lang="en-US" sz="1200" b="1" i="0" u="none" strike="noStrike" dirty="0" err="1">
                          <a:solidFill>
                            <a:srgbClr val="000090"/>
                          </a:solidFill>
                          <a:latin typeface="Comic Sans MS"/>
                        </a:rPr>
                        <a:t>nsec</a:t>
                      </a:r>
                      <a:r>
                        <a:rPr lang="en-US" sz="1200" b="1" i="0" u="none" strike="noStrike" dirty="0">
                          <a:solidFill>
                            <a:srgbClr val="000090"/>
                          </a:solidFill>
                          <a:latin typeface="Comic Sans M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111</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111</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111</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111</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76369">
                <a:tc>
                  <a:txBody>
                    <a:bodyPr/>
                    <a:lstStyle/>
                    <a:p>
                      <a:pPr algn="ctr" fontAlgn="ctr"/>
                      <a:r>
                        <a:rPr lang="en-US" sz="1200" b="1" i="0" u="none" strike="noStrike" dirty="0">
                          <a:solidFill>
                            <a:srgbClr val="4600A5"/>
                          </a:solidFill>
                          <a:latin typeface="Comic Sans MS"/>
                        </a:rPr>
                        <a:t>Bunch intensity (nucleons) ,10</a:t>
                      </a:r>
                      <a:r>
                        <a:rPr lang="en-US" sz="1200" b="1" i="0" u="none" strike="noStrike" baseline="30000" dirty="0">
                          <a:solidFill>
                            <a:srgbClr val="4600A5"/>
                          </a:solidFill>
                          <a:latin typeface="Comic Sans MS"/>
                        </a:rPr>
                        <a:t>11</a:t>
                      </a:r>
                      <a:r>
                        <a:rPr lang="en-US" sz="1200" b="1" i="0" u="none" strike="noStrike" dirty="0">
                          <a:solidFill>
                            <a:srgbClr val="4600A5"/>
                          </a:solidFill>
                          <a:latin typeface="Comic Sans MS"/>
                        </a:rPr>
                        <a:t> </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0.36</a:t>
                      </a:r>
                      <a:endParaRPr lang="en-US" sz="1200" b="1" i="0" u="none" strike="noStrike" dirty="0">
                        <a:solidFill>
                          <a:srgbClr val="00800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4</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6</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6</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6</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200" b="1" i="0" u="none" strike="noStrike" dirty="0">
                          <a:solidFill>
                            <a:srgbClr val="4600A5"/>
                          </a:solidFill>
                          <a:latin typeface="Comic Sans MS"/>
                        </a:rPr>
                        <a:t>Bunch charge, nC</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5.8</a:t>
                      </a:r>
                      <a:endParaRPr lang="en-US" sz="1200" b="1" i="0" u="none" strike="noStrike" dirty="0">
                        <a:solidFill>
                          <a:srgbClr val="00800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64</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60</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39</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40</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200" b="1" i="0" u="none" strike="noStrike">
                          <a:solidFill>
                            <a:srgbClr val="4600A5"/>
                          </a:solidFill>
                          <a:latin typeface="Comic Sans MS"/>
                        </a:rPr>
                        <a:t>Beam current, mA</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DD0806"/>
                          </a:solidFill>
                          <a:latin typeface="Comic Sans MS"/>
                        </a:rPr>
                        <a:t>50 </a:t>
                      </a:r>
                      <a:endParaRPr lang="en-US" sz="1200" b="1" i="0" u="none" strike="noStrike" dirty="0">
                        <a:solidFill>
                          <a:srgbClr val="00800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556</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556</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335</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338</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200" b="1" i="0" u="none" strike="noStrike" dirty="0">
                          <a:solidFill>
                            <a:srgbClr val="4600A5"/>
                          </a:solidFill>
                          <a:latin typeface="Comic Sans MS"/>
                        </a:rPr>
                        <a:t>Normalized emittance of hadrons , 95% , mm mrad</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DD0806"/>
                          </a:solidFill>
                          <a:latin typeface="Comic Sans MS"/>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90"/>
                          </a:solidFill>
                          <a:latin typeface="Comic Sans MS"/>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90"/>
                          </a:solidFill>
                          <a:latin typeface="Comic Sans MS"/>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90"/>
                          </a:solidFill>
                          <a:latin typeface="Comic Sans MS"/>
                        </a:rPr>
                        <a:t>1.2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90"/>
                          </a:solidFill>
                          <a:latin typeface="Comic Sans MS"/>
                        </a:rPr>
                        <a:t>1.2</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200" b="1" i="0" u="none" strike="noStrike" dirty="0">
                          <a:solidFill>
                            <a:srgbClr val="000090"/>
                          </a:solidFill>
                          <a:latin typeface="Comic Sans MS"/>
                        </a:rPr>
                        <a:t>Normalized emittance of electrons,</a:t>
                      </a:r>
                      <a:r>
                        <a:rPr lang="en-US" sz="1200" b="1" i="0" u="none" strike="noStrike" dirty="0" smtClean="0">
                          <a:solidFill>
                            <a:srgbClr val="000090"/>
                          </a:solidFill>
                          <a:latin typeface="Comic Sans MS"/>
                        </a:rPr>
                        <a:t> rms, </a:t>
                      </a:r>
                      <a:r>
                        <a:rPr lang="en-US" sz="1200" b="1" i="0" u="none" strike="noStrike" dirty="0">
                          <a:solidFill>
                            <a:srgbClr val="000090"/>
                          </a:solidFill>
                          <a:latin typeface="Comic Sans MS"/>
                        </a:rPr>
                        <a:t>mm mrad</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 </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16</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24</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40</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40</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200" b="1" i="0" u="none" strike="noStrike" dirty="0">
                          <a:solidFill>
                            <a:srgbClr val="4600A5"/>
                          </a:solidFill>
                          <a:latin typeface="Comic Sans MS"/>
                        </a:rPr>
                        <a:t>Polarization, %</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90"/>
                          </a:solidFill>
                          <a:latin typeface="Comic Sans MS"/>
                        </a:rPr>
                        <a:t>80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90"/>
                          </a:solidFill>
                          <a:latin typeface="Comic Sans MS"/>
                        </a:rPr>
                        <a:t>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90"/>
                          </a:solidFill>
                          <a:latin typeface="Comic Sans MS"/>
                        </a:rPr>
                        <a:t>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a:solidFill>
                            <a:srgbClr val="000090"/>
                          </a:solidFill>
                          <a:latin typeface="Comic Sans MS"/>
                        </a:rPr>
                        <a:t>none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90"/>
                          </a:solidFill>
                          <a:latin typeface="Comic Sans MS"/>
                        </a:rPr>
                        <a:t>none</a:t>
                      </a: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200" b="1" i="0" u="none" strike="noStrike" dirty="0">
                          <a:solidFill>
                            <a:srgbClr val="4600A5"/>
                          </a:solidFill>
                          <a:latin typeface="Comic Sans MS"/>
                        </a:rPr>
                        <a:t>rms bunch length, cm</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a:solidFill>
                            <a:srgbClr val="000090"/>
                          </a:solidFill>
                          <a:latin typeface="Comic Sans MS"/>
                        </a:rPr>
                        <a:t>0.2</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5</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5</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5</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1" i="0" u="none" strike="noStrike" dirty="0" smtClean="0">
                          <a:solidFill>
                            <a:srgbClr val="000090"/>
                          </a:solidFill>
                          <a:latin typeface="Comic Sans MS"/>
                        </a:rPr>
                        <a:t>5</a:t>
                      </a:r>
                      <a:endParaRPr lang="en-US" sz="12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27276">
                <a:tc>
                  <a:txBody>
                    <a:bodyPr/>
                    <a:lstStyle/>
                    <a:p>
                      <a:pPr algn="ctr" fontAlgn="ctr"/>
                      <a:r>
                        <a:rPr lang="en-US" sz="1400" b="1" i="0" u="none" strike="noStrike" dirty="0" err="1">
                          <a:solidFill>
                            <a:srgbClr val="4600A5"/>
                          </a:solidFill>
                          <a:latin typeface="Comic Sans MS"/>
                        </a:rPr>
                        <a:t>β</a:t>
                      </a:r>
                      <a:r>
                        <a:rPr lang="en-US" sz="1400" b="1" i="0" u="none" strike="noStrike" dirty="0">
                          <a:solidFill>
                            <a:srgbClr val="4600A5"/>
                          </a:solidFill>
                          <a:latin typeface="Comic Sans MS"/>
                        </a:rPr>
                        <a:t>*, cm</a:t>
                      </a:r>
                    </a:p>
                  </a:txBody>
                  <a:tcPr marL="0" marR="0" marT="0" marB="0" anchor="ctr">
                    <a:lnL w="190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400" b="1" i="0" u="none" strike="noStrike" dirty="0">
                          <a:solidFill>
                            <a:srgbClr val="000090"/>
                          </a:solidFill>
                          <a:latin typeface="Comic Sans MS"/>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400" b="1" i="0" u="none" strike="noStrike" dirty="0">
                          <a:solidFill>
                            <a:srgbClr val="000090"/>
                          </a:solidFill>
                          <a:latin typeface="Comic Sans MS"/>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400" b="1" i="0" u="none" strike="noStrike" dirty="0">
                          <a:solidFill>
                            <a:srgbClr val="000090"/>
                          </a:solidFill>
                          <a:latin typeface="Comic Sans MS"/>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400" b="1" i="0" u="none" strike="noStrike" dirty="0">
                          <a:solidFill>
                            <a:srgbClr val="000090"/>
                          </a:solidFill>
                          <a:latin typeface="Comic Sans MS"/>
                        </a:rPr>
                        <a:t>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400" b="1" i="0" u="none" strike="noStrike" dirty="0" smtClean="0">
                          <a:solidFill>
                            <a:srgbClr val="000090"/>
                          </a:solidFill>
                          <a:latin typeface="Comic Sans MS"/>
                        </a:rPr>
                        <a:t>5</a:t>
                      </a:r>
                      <a:endParaRPr lang="en-US" sz="1400" b="1" i="0" u="none" strike="noStrike" dirty="0">
                        <a:solidFill>
                          <a:srgbClr val="000090"/>
                        </a:solidFill>
                        <a:latin typeface="Comic Sans MS"/>
                      </a:endParaRPr>
                    </a:p>
                  </a:txBody>
                  <a:tcPr marL="0" marR="0" marT="0" marB="0" anchor="ctr">
                    <a:lnL w="63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r>
              <a:tr h="409095">
                <a:tc>
                  <a:txBody>
                    <a:bodyPr/>
                    <a:lstStyle/>
                    <a:p>
                      <a:pPr algn="ctr" fontAlgn="b"/>
                      <a:r>
                        <a:rPr lang="en-US" sz="1600" b="1" i="0" u="none" strike="noStrike" dirty="0">
                          <a:solidFill>
                            <a:srgbClr val="000090"/>
                          </a:solidFill>
                          <a:latin typeface="Comic Sans MS"/>
                        </a:rPr>
                        <a:t>Luminosity per </a:t>
                      </a:r>
                      <a:r>
                        <a:rPr lang="en-US" sz="1600" b="1" i="0" u="none" strike="noStrike" dirty="0" smtClean="0">
                          <a:solidFill>
                            <a:srgbClr val="000090"/>
                          </a:solidFill>
                          <a:latin typeface="Comic Sans MS"/>
                        </a:rPr>
                        <a:t>nucleon, </a:t>
                      </a:r>
                      <a:r>
                        <a:rPr lang="en-US" sz="1600" b="1" i="0" u="none" strike="noStrike" dirty="0" smtClean="0">
                          <a:solidFill>
                            <a:srgbClr val="DD0806"/>
                          </a:solidFill>
                          <a:latin typeface="Comic Sans MS"/>
                        </a:rPr>
                        <a:t>x 10</a:t>
                      </a:r>
                      <a:r>
                        <a:rPr lang="en-US" sz="1600" b="1" i="0" u="none" strike="noStrike" baseline="30000" dirty="0" smtClean="0">
                          <a:solidFill>
                            <a:srgbClr val="DD0806"/>
                          </a:solidFill>
                          <a:latin typeface="Comic Sans MS"/>
                        </a:rPr>
                        <a:t>34</a:t>
                      </a:r>
                      <a:r>
                        <a:rPr lang="en-US" sz="1600" b="1" i="0" u="none" strike="noStrike" dirty="0" smtClean="0">
                          <a:solidFill>
                            <a:srgbClr val="DD0806"/>
                          </a:solidFill>
                          <a:latin typeface="Comic Sans MS"/>
                        </a:rPr>
                        <a:t> </a:t>
                      </a:r>
                      <a:r>
                        <a:rPr lang="en-US" sz="1600" b="1" i="0" u="none" strike="noStrike" dirty="0" smtClean="0">
                          <a:solidFill>
                            <a:srgbClr val="000090"/>
                          </a:solidFill>
                          <a:latin typeface="Comic Sans MS"/>
                        </a:rPr>
                        <a:t>cm</a:t>
                      </a:r>
                      <a:r>
                        <a:rPr lang="en-US" sz="1600" b="1" i="0" u="none" strike="noStrike" baseline="30000" dirty="0" smtClean="0">
                          <a:solidFill>
                            <a:srgbClr val="000090"/>
                          </a:solidFill>
                          <a:latin typeface="Comic Sans MS"/>
                        </a:rPr>
                        <a:t>-2</a:t>
                      </a:r>
                      <a:r>
                        <a:rPr lang="en-US" sz="1600" b="1" i="0" u="none" strike="noStrike" dirty="0" smtClean="0">
                          <a:solidFill>
                            <a:srgbClr val="000090"/>
                          </a:solidFill>
                          <a:latin typeface="Comic Sans MS"/>
                        </a:rPr>
                        <a:t>s</a:t>
                      </a:r>
                      <a:r>
                        <a:rPr lang="en-US" sz="1600" b="1" i="0" u="none" strike="noStrike" baseline="30000" dirty="0" smtClean="0">
                          <a:solidFill>
                            <a:srgbClr val="000090"/>
                          </a:solidFill>
                          <a:latin typeface="Comic Sans MS"/>
                        </a:rPr>
                        <a:t>-1</a:t>
                      </a:r>
                      <a:r>
                        <a:rPr lang="en-US" sz="1600" b="1" i="0" u="none" strike="noStrike" dirty="0" smtClean="0">
                          <a:solidFill>
                            <a:srgbClr val="000090"/>
                          </a:solidFill>
                          <a:latin typeface="Comic Sans MS"/>
                        </a:rPr>
                        <a:t> </a:t>
                      </a:r>
                      <a:endParaRPr lang="en-US" sz="1600" b="1" i="0" u="none" strike="noStrike" dirty="0">
                        <a:solidFill>
                          <a:srgbClr val="000090"/>
                        </a:solidFill>
                        <a:latin typeface="Comic Sans MS"/>
                      </a:endParaRPr>
                    </a:p>
                  </a:txBody>
                  <a:tcPr marL="0" marR="0" marT="0" marB="0" anchor="ctr">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400" b="1" i="0" u="none" strike="noStrike" dirty="0" smtClean="0">
                          <a:solidFill>
                            <a:srgbClr val="000090"/>
                          </a:solidFill>
                          <a:latin typeface="Comic Sans MS"/>
                        </a:rPr>
                        <a:t> </a:t>
                      </a:r>
                      <a:endParaRPr lang="en-US" sz="1400" b="1" i="0" u="none" strike="noStrike" dirty="0">
                        <a:solidFill>
                          <a:srgbClr val="000090"/>
                        </a:solidFill>
                        <a:latin typeface="Comic Sans MS"/>
                      </a:endParaRPr>
                    </a:p>
                  </a:txBody>
                  <a:tcPr marL="0" marR="0" marT="0" marB="0" anchor="ctr">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600" b="1" i="0" u="none" strike="noStrike" dirty="0" smtClean="0">
                          <a:solidFill>
                            <a:srgbClr val="FF0000"/>
                          </a:solidFill>
                          <a:latin typeface="Comic Sans MS"/>
                        </a:rPr>
                        <a:t>2.7</a:t>
                      </a:r>
                      <a:endParaRPr lang="en-US" sz="1600" b="1" i="0" u="none" strike="noStrike" dirty="0">
                        <a:solidFill>
                          <a:srgbClr val="FF0000"/>
                        </a:solidFill>
                        <a:latin typeface="Comic Sans MS"/>
                      </a:endParaRPr>
                    </a:p>
                  </a:txBody>
                  <a:tcPr marL="0" marR="0" marT="0" marB="0" anchor="ctr">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600" b="1" i="0" u="none" strike="noStrike" dirty="0" smtClean="0">
                          <a:solidFill>
                            <a:srgbClr val="FF0000"/>
                          </a:solidFill>
                          <a:latin typeface="Comic Sans MS"/>
                        </a:rPr>
                        <a:t>2.7</a:t>
                      </a:r>
                    </a:p>
                  </a:txBody>
                  <a:tcPr marL="0" marR="0" marT="0" marB="0" anchor="ctr">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600" b="1" i="0" u="none" strike="noStrike" dirty="0" smtClean="0">
                          <a:solidFill>
                            <a:srgbClr val="FF0000"/>
                          </a:solidFill>
                          <a:latin typeface="Comic Sans MS"/>
                        </a:rPr>
                        <a:t>1.6</a:t>
                      </a:r>
                      <a:endParaRPr lang="en-US" sz="1600" b="1" i="0" u="none" strike="noStrike" dirty="0">
                        <a:solidFill>
                          <a:srgbClr val="FF0000"/>
                        </a:solidFill>
                        <a:latin typeface="Comic Sans MS"/>
                      </a:endParaRPr>
                    </a:p>
                  </a:txBody>
                  <a:tcPr marL="0" marR="0" marT="0" marB="0" anchor="ctr">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c>
                  <a:txBody>
                    <a:bodyPr/>
                    <a:lstStyle/>
                    <a:p>
                      <a:pPr algn="ctr" fontAlgn="ctr"/>
                      <a:r>
                        <a:rPr lang="en-US" sz="1600" b="1" i="0" u="none" strike="noStrike" dirty="0" smtClean="0">
                          <a:solidFill>
                            <a:srgbClr val="FF0000"/>
                          </a:solidFill>
                          <a:latin typeface="Comic Sans MS"/>
                        </a:rPr>
                        <a:t>1.7</a:t>
                      </a:r>
                      <a:endParaRPr lang="en-US" sz="1600" b="1" i="0" u="none" strike="noStrike" dirty="0">
                        <a:solidFill>
                          <a:srgbClr val="FF0000"/>
                        </a:solidFill>
                        <a:latin typeface="Comic Sans MS"/>
                      </a:endParaRPr>
                    </a:p>
                  </a:txBody>
                  <a:tcPr marL="0" marR="0" marT="0" marB="0" anchor="ctr">
                    <a:lnL w="12700" cap="flat" cmpd="sng" algn="ctr">
                      <a:solidFill>
                        <a:srgbClr val="000090"/>
                      </a:solidFill>
                      <a:prstDash val="solid"/>
                      <a:round/>
                      <a:headEnd type="none" w="med" len="med"/>
                      <a:tailEnd type="none" w="med" len="med"/>
                    </a:lnL>
                    <a:lnR w="12700" cap="flat" cmpd="sng" algn="ctr">
                      <a:solidFill>
                        <a:srgbClr val="000090"/>
                      </a:solidFill>
                      <a:prstDash val="solid"/>
                      <a:round/>
                      <a:headEnd type="none" w="med" len="med"/>
                      <a:tailEnd type="none" w="med" len="med"/>
                    </a:lnR>
                    <a:lnT w="12700" cap="flat" cmpd="sng" algn="ctr">
                      <a:solidFill>
                        <a:srgbClr val="000090"/>
                      </a:solidFill>
                      <a:prstDash val="solid"/>
                      <a:round/>
                      <a:headEnd type="none" w="med" len="med"/>
                      <a:tailEnd type="none" w="med" len="med"/>
                    </a:lnT>
                    <a:lnB w="12700" cap="flat" cmpd="sng" algn="ctr">
                      <a:solidFill>
                        <a:srgbClr val="000090"/>
                      </a:solidFill>
                      <a:prstDash val="solid"/>
                      <a:round/>
                      <a:headEnd type="none" w="med" len="med"/>
                      <a:tailEnd type="none" w="med" len="med"/>
                    </a:lnB>
                  </a:tcPr>
                </a:tc>
              </a:tr>
            </a:tbl>
          </a:graphicData>
        </a:graphic>
      </p:graphicFrame>
      <p:grpSp>
        <p:nvGrpSpPr>
          <p:cNvPr id="33" name="Group 32"/>
          <p:cNvGrpSpPr/>
          <p:nvPr/>
        </p:nvGrpSpPr>
        <p:grpSpPr>
          <a:xfrm>
            <a:off x="1181100" y="698500"/>
            <a:ext cx="6591300" cy="5803900"/>
            <a:chOff x="1181100" y="698500"/>
            <a:chExt cx="6591300" cy="5803900"/>
          </a:xfrm>
        </p:grpSpPr>
        <p:sp>
          <p:nvSpPr>
            <p:cNvPr id="34" name="Rectangle 33"/>
            <p:cNvSpPr/>
            <p:nvPr/>
          </p:nvSpPr>
          <p:spPr bwMode="auto">
            <a:xfrm>
              <a:off x="1181100" y="698500"/>
              <a:ext cx="6591300" cy="5803900"/>
            </a:xfrm>
            <a:prstGeom prst="rect">
              <a:avLst/>
            </a:prstGeom>
            <a:solidFill>
              <a:schemeClr val="bg1">
                <a:lumMod val="95000"/>
              </a:schemeClr>
            </a:solidFill>
            <a:ln w="9525" cap="flat" cmpd="sng" algn="ctr">
              <a:solidFill>
                <a:schemeClr val="bg1">
                  <a:lumMod val="75000"/>
                </a:schemeClr>
              </a:solidFill>
              <a:prstDash val="solid"/>
              <a:round/>
              <a:headEnd type="none" w="med" len="med"/>
              <a:tailEnd type="none" w="med" len="med"/>
            </a:ln>
            <a:effectLst/>
            <a:scene3d>
              <a:camera prst="orthographicFront"/>
              <a:lightRig rig="threePt" dir="t"/>
            </a:scene3d>
            <a:sp3d>
              <a:bevelT w="114300" prst="artDeco"/>
              <a:bevelB w="114300" prst="artDeco"/>
            </a:sp3d>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en-US" sz="1800" b="1" i="0" u="none" strike="noStrike" cap="none" normalizeH="0" baseline="0">
                <a:ln>
                  <a:noFill/>
                </a:ln>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endParaRPr>
            </a:p>
          </p:txBody>
        </p:sp>
        <p:grpSp>
          <p:nvGrpSpPr>
            <p:cNvPr id="35" name="Group 34"/>
            <p:cNvGrpSpPr/>
            <p:nvPr/>
          </p:nvGrpSpPr>
          <p:grpSpPr>
            <a:xfrm>
              <a:off x="1331008" y="845582"/>
              <a:ext cx="6310546" cy="5530850"/>
              <a:chOff x="1331008" y="540782"/>
              <a:chExt cx="6310546" cy="5530850"/>
            </a:xfrm>
          </p:grpSpPr>
          <p:pic>
            <p:nvPicPr>
              <p:cNvPr id="36" name="Picture 35" descr="eRHIC Phase 1 vs Ee Ep.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602142" y="976606"/>
                <a:ext cx="4732044" cy="4732044"/>
              </a:xfrm>
              <a:prstGeom prst="rect">
                <a:avLst/>
              </a:prstGeom>
            </p:spPr>
          </p:pic>
          <p:sp>
            <p:nvSpPr>
              <p:cNvPr id="37" name="TextBox 36"/>
              <p:cNvSpPr txBox="1"/>
              <p:nvPr/>
            </p:nvSpPr>
            <p:spPr>
              <a:xfrm>
                <a:off x="1331008" y="540782"/>
                <a:ext cx="945241" cy="369332"/>
              </a:xfrm>
              <a:prstGeom prst="rect">
                <a:avLst/>
              </a:prstGeom>
              <a:noFill/>
            </p:spPr>
            <p:txBody>
              <a:bodyPr wrap="none" rtlCol="0">
                <a:spAutoFit/>
              </a:bodyPr>
              <a:lstStyle/>
              <a:p>
                <a:r>
                  <a:rPr lang="en-US" dirty="0" err="1" smtClean="0">
                    <a:solidFill>
                      <a:srgbClr val="000090"/>
                    </a:solidFill>
                    <a:latin typeface="Times New Roman"/>
                    <a:cs typeface="Times New Roman"/>
                  </a:rPr>
                  <a:t>E</a:t>
                </a:r>
                <a:r>
                  <a:rPr lang="en-US" baseline="-25000" dirty="0" err="1" smtClean="0">
                    <a:solidFill>
                      <a:srgbClr val="000090"/>
                    </a:solidFill>
                    <a:latin typeface="Times New Roman"/>
                    <a:cs typeface="Times New Roman"/>
                  </a:rPr>
                  <a:t>e</a:t>
                </a:r>
                <a:r>
                  <a:rPr lang="en-US" dirty="0" smtClean="0">
                    <a:solidFill>
                      <a:srgbClr val="000090"/>
                    </a:solidFill>
                    <a:latin typeface="Times New Roman"/>
                    <a:cs typeface="Times New Roman"/>
                  </a:rPr>
                  <a:t>, GeV</a:t>
                </a:r>
                <a:endParaRPr lang="en-US" baseline="-25000" dirty="0">
                  <a:solidFill>
                    <a:srgbClr val="000090"/>
                  </a:solidFill>
                  <a:latin typeface="Times New Roman"/>
                  <a:cs typeface="Times New Roman"/>
                </a:endParaRPr>
              </a:p>
            </p:txBody>
          </p:sp>
          <p:sp>
            <p:nvSpPr>
              <p:cNvPr id="38" name="TextBox 37"/>
              <p:cNvSpPr txBox="1"/>
              <p:nvPr/>
            </p:nvSpPr>
            <p:spPr>
              <a:xfrm>
                <a:off x="5522913" y="5702300"/>
                <a:ext cx="949712" cy="369332"/>
              </a:xfrm>
              <a:prstGeom prst="rect">
                <a:avLst/>
              </a:prstGeom>
              <a:noFill/>
            </p:spPr>
            <p:txBody>
              <a:bodyPr wrap="none" rtlCol="0">
                <a:spAutoFit/>
              </a:bodyPr>
              <a:lstStyle/>
              <a:p>
                <a:r>
                  <a:rPr lang="en-US" dirty="0" err="1" smtClean="0">
                    <a:solidFill>
                      <a:srgbClr val="000090"/>
                    </a:solidFill>
                    <a:latin typeface="Times New Roman"/>
                    <a:cs typeface="Times New Roman"/>
                  </a:rPr>
                  <a:t>E</a:t>
                </a:r>
                <a:r>
                  <a:rPr lang="en-US" baseline="-25000" dirty="0" err="1" smtClean="0">
                    <a:solidFill>
                      <a:srgbClr val="000090"/>
                    </a:solidFill>
                    <a:latin typeface="Times New Roman"/>
                    <a:cs typeface="Times New Roman"/>
                  </a:rPr>
                  <a:t>p</a:t>
                </a:r>
                <a:r>
                  <a:rPr lang="en-US" dirty="0" smtClean="0">
                    <a:solidFill>
                      <a:srgbClr val="000090"/>
                    </a:solidFill>
                    <a:latin typeface="Times New Roman"/>
                    <a:cs typeface="Times New Roman"/>
                  </a:rPr>
                  <a:t>, GeV</a:t>
                </a:r>
                <a:endParaRPr lang="en-US" dirty="0">
                  <a:solidFill>
                    <a:srgbClr val="000090"/>
                  </a:solidFill>
                  <a:latin typeface="Times New Roman"/>
                  <a:cs typeface="Times New Roman"/>
                </a:endParaRPr>
              </a:p>
            </p:txBody>
          </p:sp>
          <p:sp>
            <p:nvSpPr>
              <p:cNvPr id="39" name="Rectangle 38"/>
              <p:cNvSpPr/>
              <p:nvPr/>
            </p:nvSpPr>
            <p:spPr>
              <a:xfrm>
                <a:off x="1823528" y="4081345"/>
                <a:ext cx="3350658" cy="1377314"/>
              </a:xfrm>
              <a:prstGeom prst="rect">
                <a:avLst/>
              </a:prstGeom>
              <a:noFill/>
              <a:ln w="38100" cmpd="dbl">
                <a:solidFill>
                  <a:srgbClr val="CCFFC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40" name="Group 39"/>
              <p:cNvGrpSpPr/>
              <p:nvPr/>
            </p:nvGrpSpPr>
            <p:grpSpPr>
              <a:xfrm>
                <a:off x="6178525" y="552966"/>
                <a:ext cx="1463029" cy="4650661"/>
                <a:chOff x="6311875" y="686316"/>
                <a:chExt cx="1463029" cy="4650661"/>
              </a:xfrm>
            </p:grpSpPr>
            <p:sp>
              <p:nvSpPr>
                <p:cNvPr id="50" name="TextBox 49"/>
                <p:cNvSpPr txBox="1"/>
                <p:nvPr/>
              </p:nvSpPr>
              <p:spPr>
                <a:xfrm>
                  <a:off x="6972222" y="1171196"/>
                  <a:ext cx="704836" cy="307777"/>
                </a:xfrm>
                <a:prstGeom prst="rect">
                  <a:avLst/>
                </a:prstGeom>
                <a:noFill/>
              </p:spPr>
              <p:txBody>
                <a:bodyPr wrap="none" rtlCol="0">
                  <a:spAutoFit/>
                </a:bodyPr>
                <a:lstStyle/>
                <a:p>
                  <a:pPr algn="ctr"/>
                  <a:r>
                    <a:rPr lang="en-US" sz="1400" dirty="0" smtClean="0">
                      <a:latin typeface="Times New Roman"/>
                      <a:cs typeface="Times New Roman"/>
                    </a:rPr>
                    <a:t>&gt;3</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51" name="TextBox 50"/>
                <p:cNvSpPr txBox="1"/>
                <p:nvPr/>
              </p:nvSpPr>
              <p:spPr>
                <a:xfrm>
                  <a:off x="7013675" y="1555977"/>
                  <a:ext cx="603584" cy="307777"/>
                </a:xfrm>
                <a:prstGeom prst="rect">
                  <a:avLst/>
                </a:prstGeom>
                <a:noFill/>
              </p:spPr>
              <p:txBody>
                <a:bodyPr wrap="none" rtlCol="0">
                  <a:spAutoFit/>
                </a:bodyPr>
                <a:lstStyle/>
                <a:p>
                  <a:pPr algn="ctr"/>
                  <a:r>
                    <a:rPr lang="en-US" sz="1400" dirty="0" smtClean="0">
                      <a:latin typeface="Times New Roman"/>
                      <a:cs typeface="Times New Roman"/>
                    </a:rPr>
                    <a:t>3</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52" name="TextBox 51"/>
                <p:cNvSpPr txBox="1"/>
                <p:nvPr/>
              </p:nvSpPr>
              <p:spPr>
                <a:xfrm>
                  <a:off x="6940472" y="2092305"/>
                  <a:ext cx="738236" cy="307777"/>
                </a:xfrm>
                <a:prstGeom prst="rect">
                  <a:avLst/>
                </a:prstGeom>
                <a:noFill/>
              </p:spPr>
              <p:txBody>
                <a:bodyPr wrap="none" rtlCol="0">
                  <a:spAutoFit/>
                </a:bodyPr>
                <a:lstStyle/>
                <a:p>
                  <a:pPr algn="ctr"/>
                  <a:r>
                    <a:rPr lang="en-US" sz="1400" dirty="0" smtClean="0">
                      <a:latin typeface="Times New Roman"/>
                      <a:cs typeface="Times New Roman"/>
                    </a:rPr>
                    <a:t>2.5</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53" name="TextBox 52"/>
                <p:cNvSpPr txBox="1"/>
                <p:nvPr/>
              </p:nvSpPr>
              <p:spPr>
                <a:xfrm>
                  <a:off x="6972222" y="2543888"/>
                  <a:ext cx="603584" cy="307777"/>
                </a:xfrm>
                <a:prstGeom prst="rect">
                  <a:avLst/>
                </a:prstGeom>
                <a:noFill/>
              </p:spPr>
              <p:txBody>
                <a:bodyPr wrap="none" rtlCol="0">
                  <a:spAutoFit/>
                </a:bodyPr>
                <a:lstStyle/>
                <a:p>
                  <a:pPr algn="ctr"/>
                  <a:r>
                    <a:rPr lang="en-US" sz="1400" dirty="0" smtClean="0">
                      <a:latin typeface="Times New Roman"/>
                      <a:cs typeface="Times New Roman"/>
                    </a:rPr>
                    <a:t>2</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54" name="TextBox 53"/>
                <p:cNvSpPr txBox="1"/>
                <p:nvPr/>
              </p:nvSpPr>
              <p:spPr>
                <a:xfrm>
                  <a:off x="6939918" y="3042682"/>
                  <a:ext cx="738236" cy="307777"/>
                </a:xfrm>
                <a:prstGeom prst="rect">
                  <a:avLst/>
                </a:prstGeom>
                <a:noFill/>
              </p:spPr>
              <p:txBody>
                <a:bodyPr wrap="none" rtlCol="0">
                  <a:spAutoFit/>
                </a:bodyPr>
                <a:lstStyle/>
                <a:p>
                  <a:pPr algn="ctr"/>
                  <a:r>
                    <a:rPr lang="en-US" sz="1400" dirty="0" smtClean="0">
                      <a:latin typeface="Times New Roman"/>
                      <a:cs typeface="Times New Roman"/>
                    </a:rPr>
                    <a:t>1.5</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55" name="TextBox 54"/>
                <p:cNvSpPr txBox="1"/>
                <p:nvPr/>
              </p:nvSpPr>
              <p:spPr>
                <a:xfrm>
                  <a:off x="6946900" y="4060806"/>
                  <a:ext cx="738236" cy="307777"/>
                </a:xfrm>
                <a:prstGeom prst="rect">
                  <a:avLst/>
                </a:prstGeom>
                <a:noFill/>
              </p:spPr>
              <p:txBody>
                <a:bodyPr wrap="none" rtlCol="0">
                  <a:spAutoFit/>
                </a:bodyPr>
                <a:lstStyle/>
                <a:p>
                  <a:pPr algn="ctr"/>
                  <a:r>
                    <a:rPr lang="en-US" sz="1400" dirty="0" smtClean="0">
                      <a:latin typeface="Times New Roman"/>
                      <a:cs typeface="Times New Roman"/>
                    </a:rPr>
                    <a:t>0.5</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56" name="TextBox 55"/>
                <p:cNvSpPr txBox="1"/>
                <p:nvPr/>
              </p:nvSpPr>
              <p:spPr>
                <a:xfrm>
                  <a:off x="6959522" y="3555027"/>
                  <a:ext cx="603584" cy="307777"/>
                </a:xfrm>
                <a:prstGeom prst="rect">
                  <a:avLst/>
                </a:prstGeom>
                <a:noFill/>
              </p:spPr>
              <p:txBody>
                <a:bodyPr wrap="none" rtlCol="0">
                  <a:spAutoFit/>
                </a:bodyPr>
                <a:lstStyle/>
                <a:p>
                  <a:pPr algn="ctr"/>
                  <a:r>
                    <a:rPr lang="en-US" sz="1400" dirty="0">
                      <a:latin typeface="Times New Roman"/>
                      <a:cs typeface="Times New Roman"/>
                    </a:rPr>
                    <a:t>1</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57" name="TextBox 56"/>
                <p:cNvSpPr txBox="1"/>
                <p:nvPr/>
              </p:nvSpPr>
              <p:spPr>
                <a:xfrm>
                  <a:off x="6946900" y="4567163"/>
                  <a:ext cx="828004" cy="307777"/>
                </a:xfrm>
                <a:prstGeom prst="rect">
                  <a:avLst/>
                </a:prstGeom>
                <a:noFill/>
              </p:spPr>
              <p:txBody>
                <a:bodyPr wrap="none" rtlCol="0">
                  <a:spAutoFit/>
                </a:bodyPr>
                <a:lstStyle/>
                <a:p>
                  <a:pPr algn="ctr"/>
                  <a:r>
                    <a:rPr lang="en-US" sz="1400" dirty="0" smtClean="0">
                      <a:latin typeface="Times New Roman"/>
                      <a:cs typeface="Times New Roman"/>
                    </a:rPr>
                    <a:t>0.25</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58" name="TextBox 57"/>
                <p:cNvSpPr txBox="1"/>
                <p:nvPr/>
              </p:nvSpPr>
              <p:spPr>
                <a:xfrm>
                  <a:off x="6959522" y="5029200"/>
                  <a:ext cx="738236" cy="307777"/>
                </a:xfrm>
                <a:prstGeom prst="rect">
                  <a:avLst/>
                </a:prstGeom>
                <a:noFill/>
              </p:spPr>
              <p:txBody>
                <a:bodyPr wrap="none" rtlCol="0">
                  <a:spAutoFit/>
                </a:bodyPr>
                <a:lstStyle/>
                <a:p>
                  <a:pPr algn="ctr"/>
                  <a:r>
                    <a:rPr lang="en-US" sz="1400" dirty="0" smtClean="0">
                      <a:latin typeface="Times New Roman"/>
                      <a:cs typeface="Times New Roman"/>
                    </a:rPr>
                    <a:t>0.1</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59" name="TextBox 58"/>
                <p:cNvSpPr txBox="1"/>
                <p:nvPr/>
              </p:nvSpPr>
              <p:spPr>
                <a:xfrm>
                  <a:off x="6311875" y="686316"/>
                  <a:ext cx="1370387" cy="369332"/>
                </a:xfrm>
                <a:prstGeom prst="rect">
                  <a:avLst/>
                </a:prstGeom>
                <a:noFill/>
              </p:spPr>
              <p:txBody>
                <a:bodyPr wrap="none" rtlCol="0">
                  <a:spAutoFit/>
                </a:bodyPr>
                <a:lstStyle/>
                <a:p>
                  <a:r>
                    <a:rPr lang="en-US" dirty="0" smtClean="0">
                      <a:solidFill>
                        <a:srgbClr val="000090"/>
                      </a:solidFill>
                      <a:latin typeface="Times New Roman"/>
                      <a:cs typeface="Times New Roman"/>
                    </a:rPr>
                    <a:t>L</a:t>
                  </a:r>
                  <a:r>
                    <a:rPr lang="en-US" baseline="-25000" dirty="0" smtClean="0">
                      <a:solidFill>
                        <a:srgbClr val="000090"/>
                      </a:solidFill>
                      <a:latin typeface="Times New Roman"/>
                      <a:cs typeface="Times New Roman"/>
                    </a:rPr>
                    <a:t>.</a:t>
                  </a:r>
                  <a:r>
                    <a:rPr lang="en-US" dirty="0" smtClean="0">
                      <a:solidFill>
                        <a:srgbClr val="000090"/>
                      </a:solidFill>
                      <a:latin typeface="Times New Roman"/>
                      <a:cs typeface="Times New Roman"/>
                    </a:rPr>
                    <a:t>, cm</a:t>
                  </a:r>
                  <a:r>
                    <a:rPr lang="en-US" baseline="30000" dirty="0" smtClean="0">
                      <a:solidFill>
                        <a:srgbClr val="000090"/>
                      </a:solidFill>
                      <a:latin typeface="Times New Roman"/>
                      <a:cs typeface="Times New Roman"/>
                    </a:rPr>
                    <a:t>-2</a:t>
                  </a:r>
                  <a:r>
                    <a:rPr lang="en-US" dirty="0" smtClean="0">
                      <a:solidFill>
                        <a:srgbClr val="000090"/>
                      </a:solidFill>
                      <a:latin typeface="Times New Roman"/>
                      <a:cs typeface="Times New Roman"/>
                    </a:rPr>
                    <a:t> sec</a:t>
                  </a:r>
                  <a:r>
                    <a:rPr lang="en-US" baseline="30000" dirty="0" smtClean="0">
                      <a:solidFill>
                        <a:srgbClr val="000090"/>
                      </a:solidFill>
                      <a:latin typeface="Times New Roman"/>
                      <a:cs typeface="Times New Roman"/>
                    </a:rPr>
                    <a:t>-1</a:t>
                  </a:r>
                  <a:endParaRPr lang="en-US" baseline="30000" dirty="0">
                    <a:solidFill>
                      <a:srgbClr val="000090"/>
                    </a:solidFill>
                    <a:latin typeface="Times New Roman"/>
                    <a:cs typeface="Times New Roman"/>
                  </a:endParaRPr>
                </a:p>
              </p:txBody>
            </p:sp>
          </p:grpSp>
          <p:sp>
            <p:nvSpPr>
              <p:cNvPr id="41" name="TextBox 40"/>
              <p:cNvSpPr txBox="1"/>
              <p:nvPr/>
            </p:nvSpPr>
            <p:spPr>
              <a:xfrm>
                <a:off x="5278271" y="3665954"/>
                <a:ext cx="603584" cy="307777"/>
              </a:xfrm>
              <a:prstGeom prst="rect">
                <a:avLst/>
              </a:prstGeom>
              <a:noFill/>
            </p:spPr>
            <p:txBody>
              <a:bodyPr wrap="none" rtlCol="0">
                <a:spAutoFit/>
              </a:bodyPr>
              <a:lstStyle/>
              <a:p>
                <a:pPr algn="ctr"/>
                <a:r>
                  <a:rPr lang="en-US" sz="1400" dirty="0" smtClean="0">
                    <a:latin typeface="Times New Roman"/>
                    <a:cs typeface="Times New Roman"/>
                  </a:rPr>
                  <a:t>3</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42" name="TextBox 41"/>
              <p:cNvSpPr txBox="1"/>
              <p:nvPr/>
            </p:nvSpPr>
            <p:spPr>
              <a:xfrm>
                <a:off x="4423250" y="3665954"/>
                <a:ext cx="738236" cy="307777"/>
              </a:xfrm>
              <a:prstGeom prst="rect">
                <a:avLst/>
              </a:prstGeom>
              <a:noFill/>
            </p:spPr>
            <p:txBody>
              <a:bodyPr wrap="none" rtlCol="0">
                <a:spAutoFit/>
              </a:bodyPr>
              <a:lstStyle/>
              <a:p>
                <a:pPr algn="ctr"/>
                <a:r>
                  <a:rPr lang="en-US" sz="1400" dirty="0" smtClean="0">
                    <a:latin typeface="Times New Roman"/>
                    <a:cs typeface="Times New Roman"/>
                  </a:rPr>
                  <a:t>2.5</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43" name="TextBox 42"/>
              <p:cNvSpPr txBox="1"/>
              <p:nvPr/>
            </p:nvSpPr>
            <p:spPr>
              <a:xfrm>
                <a:off x="3819666" y="3678654"/>
                <a:ext cx="603584" cy="307777"/>
              </a:xfrm>
              <a:prstGeom prst="rect">
                <a:avLst/>
              </a:prstGeom>
              <a:noFill/>
            </p:spPr>
            <p:txBody>
              <a:bodyPr wrap="none" rtlCol="0">
                <a:spAutoFit/>
              </a:bodyPr>
              <a:lstStyle/>
              <a:p>
                <a:pPr algn="ctr"/>
                <a:r>
                  <a:rPr lang="en-US" sz="1400" dirty="0" smtClean="0">
                    <a:latin typeface="Times New Roman"/>
                    <a:cs typeface="Times New Roman"/>
                  </a:rPr>
                  <a:t>2</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44" name="TextBox 43"/>
              <p:cNvSpPr txBox="1"/>
              <p:nvPr/>
            </p:nvSpPr>
            <p:spPr>
              <a:xfrm>
                <a:off x="2961209" y="3678654"/>
                <a:ext cx="738236" cy="307777"/>
              </a:xfrm>
              <a:prstGeom prst="rect">
                <a:avLst/>
              </a:prstGeom>
              <a:noFill/>
            </p:spPr>
            <p:txBody>
              <a:bodyPr wrap="none" rtlCol="0">
                <a:spAutoFit/>
              </a:bodyPr>
              <a:lstStyle/>
              <a:p>
                <a:pPr algn="ctr"/>
                <a:r>
                  <a:rPr lang="en-US" sz="1400" dirty="0" smtClean="0">
                    <a:latin typeface="Times New Roman"/>
                    <a:cs typeface="Times New Roman"/>
                  </a:rPr>
                  <a:t>1.5</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45" name="TextBox 44"/>
              <p:cNvSpPr txBox="1"/>
              <p:nvPr/>
            </p:nvSpPr>
            <p:spPr>
              <a:xfrm>
                <a:off x="2365149" y="3659604"/>
                <a:ext cx="603584" cy="307777"/>
              </a:xfrm>
              <a:prstGeom prst="rect">
                <a:avLst/>
              </a:prstGeom>
              <a:noFill/>
            </p:spPr>
            <p:txBody>
              <a:bodyPr wrap="none" rtlCol="0">
                <a:spAutoFit/>
              </a:bodyPr>
              <a:lstStyle/>
              <a:p>
                <a:pPr algn="ctr"/>
                <a:r>
                  <a:rPr lang="en-US" sz="1400" dirty="0">
                    <a:latin typeface="Times New Roman"/>
                    <a:cs typeface="Times New Roman"/>
                  </a:rPr>
                  <a:t>1</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pic>
            <p:nvPicPr>
              <p:cNvPr id="46" name="Picture 45" descr="Lumiplot eRHIC Phase 1.bmp"/>
              <p:cNvPicPr>
                <a:picLocks noChangeAspect="1"/>
              </p:cNvPicPr>
              <p:nvPr/>
            </p:nvPicPr>
            <p:blipFill>
              <a:blip r:embed="rId4"/>
              <a:stretch>
                <a:fillRect/>
              </a:stretch>
            </p:blipFill>
            <p:spPr>
              <a:xfrm>
                <a:off x="6499286" y="1037846"/>
                <a:ext cx="314264" cy="4606276"/>
              </a:xfrm>
              <a:prstGeom prst="rect">
                <a:avLst/>
              </a:prstGeom>
            </p:spPr>
          </p:pic>
          <p:sp>
            <p:nvSpPr>
              <p:cNvPr id="47" name="TextBox 46"/>
              <p:cNvSpPr txBox="1"/>
              <p:nvPr/>
            </p:nvSpPr>
            <p:spPr>
              <a:xfrm>
                <a:off x="3685014" y="2228632"/>
                <a:ext cx="738236" cy="307777"/>
              </a:xfrm>
              <a:prstGeom prst="rect">
                <a:avLst/>
              </a:prstGeom>
              <a:noFill/>
            </p:spPr>
            <p:txBody>
              <a:bodyPr wrap="none" rtlCol="0">
                <a:spAutoFit/>
              </a:bodyPr>
              <a:lstStyle/>
              <a:p>
                <a:pPr algn="ctr"/>
                <a:r>
                  <a:rPr lang="en-US" sz="1400" dirty="0" smtClean="0">
                    <a:latin typeface="Times New Roman"/>
                    <a:cs typeface="Times New Roman"/>
                  </a:rPr>
                  <a:t>0.5</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48" name="TextBox 47"/>
              <p:cNvSpPr txBox="1"/>
              <p:nvPr/>
            </p:nvSpPr>
            <p:spPr>
              <a:xfrm>
                <a:off x="2721646" y="1946255"/>
                <a:ext cx="828004" cy="307777"/>
              </a:xfrm>
              <a:prstGeom prst="rect">
                <a:avLst/>
              </a:prstGeom>
              <a:noFill/>
            </p:spPr>
            <p:txBody>
              <a:bodyPr wrap="none" rtlCol="0">
                <a:spAutoFit/>
              </a:bodyPr>
              <a:lstStyle/>
              <a:p>
                <a:pPr algn="ctr"/>
                <a:r>
                  <a:rPr lang="en-US" sz="1400" dirty="0" smtClean="0">
                    <a:latin typeface="Times New Roman"/>
                    <a:cs typeface="Times New Roman"/>
                  </a:rPr>
                  <a:t>0.25</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sp>
            <p:nvSpPr>
              <p:cNvPr id="49" name="TextBox 48"/>
              <p:cNvSpPr txBox="1"/>
              <p:nvPr/>
            </p:nvSpPr>
            <p:spPr>
              <a:xfrm>
                <a:off x="2216623" y="1409927"/>
                <a:ext cx="738236" cy="307777"/>
              </a:xfrm>
              <a:prstGeom prst="rect">
                <a:avLst/>
              </a:prstGeom>
              <a:noFill/>
            </p:spPr>
            <p:txBody>
              <a:bodyPr wrap="none" rtlCol="0">
                <a:spAutoFit/>
              </a:bodyPr>
              <a:lstStyle/>
              <a:p>
                <a:pPr algn="ctr"/>
                <a:r>
                  <a:rPr lang="en-US" sz="1400" dirty="0" smtClean="0">
                    <a:latin typeface="Times New Roman"/>
                    <a:cs typeface="Times New Roman"/>
                  </a:rPr>
                  <a:t>0.1</a:t>
                </a:r>
                <a:r>
                  <a:rPr lang="en-US" sz="1400" baseline="30000" dirty="0" smtClean="0">
                    <a:latin typeface="Times New Roman"/>
                    <a:cs typeface="Times New Roman"/>
                  </a:rPr>
                  <a:t>.</a:t>
                </a:r>
                <a:r>
                  <a:rPr lang="en-US" sz="1400" dirty="0" smtClean="0">
                    <a:latin typeface="Times New Roman"/>
                    <a:cs typeface="Times New Roman"/>
                  </a:rPr>
                  <a:t>10</a:t>
                </a:r>
                <a:r>
                  <a:rPr lang="en-US" sz="1400" baseline="30000" dirty="0" smtClean="0">
                    <a:latin typeface="Times New Roman"/>
                    <a:cs typeface="Times New Roman"/>
                  </a:rPr>
                  <a:t>34</a:t>
                </a:r>
                <a:endParaRPr lang="en-US" sz="1400" baseline="30000" dirty="0">
                  <a:latin typeface="Times New Roman"/>
                  <a:cs typeface="Times New Roman"/>
                </a:endParaRPr>
              </a:p>
            </p:txBody>
          </p:sp>
        </p:grpSp>
      </p:grpSp>
      <p:sp>
        <p:nvSpPr>
          <p:cNvPr id="2" name="Date Placeholder 1"/>
          <p:cNvSpPr>
            <a:spLocks noGrp="1"/>
          </p:cNvSpPr>
          <p:nvPr>
            <p:ph type="dt" sz="half" idx="10"/>
          </p:nvPr>
        </p:nvSpPr>
        <p:spPr/>
        <p:txBody>
          <a:bodyPr/>
          <a:lstStyle/>
          <a:p>
            <a:r>
              <a:rPr lang="en-US" altLang="ja-JP" smtClean="0"/>
              <a:t>E.C. Aschenauer</a:t>
            </a:r>
            <a:endParaRPr lang="en-US" altLang="ja-JP"/>
          </a:p>
        </p:txBody>
      </p:sp>
      <p:sp>
        <p:nvSpPr>
          <p:cNvPr id="3" name="Slide Number Placeholder 2"/>
          <p:cNvSpPr>
            <a:spLocks noGrp="1"/>
          </p:cNvSpPr>
          <p:nvPr>
            <p:ph type="sldNum" sz="quarter" idx="12"/>
          </p:nvPr>
        </p:nvSpPr>
        <p:spPr/>
        <p:txBody>
          <a:bodyPr/>
          <a:lstStyle/>
          <a:p>
            <a:fld id="{1EC7F85B-340E-9941-AF39-030851572DD6}" type="slidenum">
              <a:rPr lang="en-US" altLang="ja-JP" smtClean="0"/>
              <a:pPr/>
              <a:t>8</a:t>
            </a:fld>
            <a:endParaRPr lang="en-US" altLang="ja-JP"/>
          </a:p>
        </p:txBody>
      </p:sp>
    </p:spTree>
    <p:extLst>
      <p:ext uri="{BB962C8B-B14F-4D97-AF65-F5344CB8AC3E}">
        <p14:creationId xmlns:p14="http://schemas.microsoft.com/office/powerpoint/2010/main" val="318953819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1000" fill="hold"/>
                                        <p:tgtEl>
                                          <p:spTgt spid="33"/>
                                        </p:tgtEl>
                                        <p:attrNameLst>
                                          <p:attrName>ppt_w</p:attrName>
                                        </p:attrNameLst>
                                      </p:cBhvr>
                                      <p:tavLst>
                                        <p:tav tm="0">
                                          <p:val>
                                            <p:strVal val="#ppt_w*0.70"/>
                                          </p:val>
                                        </p:tav>
                                        <p:tav tm="100000">
                                          <p:val>
                                            <p:strVal val="#ppt_w"/>
                                          </p:val>
                                        </p:tav>
                                      </p:tavLst>
                                    </p:anim>
                                    <p:anim calcmode="lin" valueType="num">
                                      <p:cBhvr>
                                        <p:cTn id="8" dur="1000" fill="hold"/>
                                        <p:tgtEl>
                                          <p:spTgt spid="33"/>
                                        </p:tgtEl>
                                        <p:attrNameLst>
                                          <p:attrName>ppt_h</p:attrName>
                                        </p:attrNameLst>
                                      </p:cBhvr>
                                      <p:tavLst>
                                        <p:tav tm="0">
                                          <p:val>
                                            <p:strVal val="#ppt_h"/>
                                          </p:val>
                                        </p:tav>
                                        <p:tav tm="100000">
                                          <p:val>
                                            <p:strVal val="#ppt_h"/>
                                          </p:val>
                                        </p:tav>
                                      </p:tavLst>
                                    </p:anim>
                                    <p:animEffect transition="in" filter="fade">
                                      <p:cBhvr>
                                        <p:cTn id="9" dur="1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3" name="Title 1"/>
          <p:cNvSpPr>
            <a:spLocks noGrp="1"/>
          </p:cNvSpPr>
          <p:nvPr>
            <p:ph type="title"/>
          </p:nvPr>
        </p:nvSpPr>
        <p:spPr bwMode="auto">
          <a:xfrm>
            <a:off x="0" y="0"/>
            <a:ext cx="9144000" cy="60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800" cap="none" dirty="0" err="1" smtClean="0">
                <a:latin typeface="Comic Sans MS" charset="0"/>
                <a:cs typeface="Comic Sans MS" charset="0"/>
              </a:rPr>
              <a:t>e</a:t>
            </a:r>
            <a:r>
              <a:rPr lang="en-US" sz="2800" dirty="0" err="1" smtClean="0">
                <a:latin typeface="Comic Sans MS" charset="0"/>
                <a:cs typeface="Comic Sans MS" charset="0"/>
              </a:rPr>
              <a:t>RHIC</a:t>
            </a:r>
            <a:r>
              <a:rPr lang="en-US" sz="2800" dirty="0" smtClean="0">
                <a:latin typeface="Comic Sans MS" charset="0"/>
                <a:cs typeface="Comic Sans MS" charset="0"/>
              </a:rPr>
              <a:t>: </a:t>
            </a:r>
            <a:r>
              <a:rPr lang="en-US" sz="2800" dirty="0">
                <a:latin typeface="Comic Sans MS" charset="0"/>
                <a:cs typeface="Comic Sans MS" charset="0"/>
              </a:rPr>
              <a:t>high-luminosity </a:t>
            </a:r>
            <a:r>
              <a:rPr lang="en-US" sz="2800" dirty="0" smtClean="0">
                <a:latin typeface="Comic Sans MS" charset="0"/>
                <a:cs typeface="Comic Sans MS" charset="0"/>
              </a:rPr>
              <a:t>IR</a:t>
            </a:r>
            <a:endParaRPr lang="en-US" sz="2800" dirty="0">
              <a:latin typeface="Comic Sans MS" charset="0"/>
              <a:cs typeface="Comic Sans MS" charset="0"/>
            </a:endParaRPr>
          </a:p>
        </p:txBody>
      </p:sp>
      <p:sp>
        <p:nvSpPr>
          <p:cNvPr id="7" name="Slide Number Placeholder 6"/>
          <p:cNvSpPr>
            <a:spLocks noGrp="1"/>
          </p:cNvSpPr>
          <p:nvPr>
            <p:ph type="sldNum" sz="quarter" idx="12"/>
          </p:nvPr>
        </p:nvSpPr>
        <p:spPr/>
        <p:txBody>
          <a:bodyPr/>
          <a:lstStyle/>
          <a:p>
            <a:fld id="{7700998A-54CD-3E4F-9E45-07D813DEB275}" type="slidenum">
              <a:rPr lang="en-US" smtClean="0"/>
              <a:pPr/>
              <a:t>9</a:t>
            </a:fld>
            <a:endParaRPr lang="en-US"/>
          </a:p>
        </p:txBody>
      </p:sp>
      <p:sp>
        <p:nvSpPr>
          <p:cNvPr id="9" name="Content Placeholder 8"/>
          <p:cNvSpPr>
            <a:spLocks noGrp="1"/>
          </p:cNvSpPr>
          <p:nvPr>
            <p:ph sz="quarter" idx="4294967295"/>
          </p:nvPr>
        </p:nvSpPr>
        <p:spPr>
          <a:xfrm>
            <a:off x="0" y="4594225"/>
            <a:ext cx="8488363" cy="1844675"/>
          </a:xfrm>
        </p:spPr>
        <p:txBody>
          <a:bodyPr>
            <a:normAutofit fontScale="77500" lnSpcReduction="20000"/>
          </a:bodyPr>
          <a:lstStyle/>
          <a:p>
            <a:pPr>
              <a:defRPr/>
            </a:pPr>
            <a:r>
              <a:rPr lang="en-US" dirty="0" smtClean="0"/>
              <a:t>10 mrad crossing angle and crab-crossing</a:t>
            </a:r>
          </a:p>
          <a:p>
            <a:pPr>
              <a:defRPr/>
            </a:pPr>
            <a:r>
              <a:rPr lang="en-US" dirty="0" smtClean="0"/>
              <a:t>High gradient (200 T/</a:t>
            </a:r>
            <a:r>
              <a:rPr lang="en-US" dirty="0" err="1" smtClean="0"/>
              <a:t>m</a:t>
            </a:r>
            <a:r>
              <a:rPr lang="en-US" dirty="0" smtClean="0"/>
              <a:t>) large aperture Nb</a:t>
            </a:r>
            <a:r>
              <a:rPr lang="en-US" baseline="-25000" dirty="0" smtClean="0"/>
              <a:t>3</a:t>
            </a:r>
            <a:r>
              <a:rPr lang="en-US" dirty="0" smtClean="0"/>
              <a:t>Sn</a:t>
            </a:r>
            <a:r>
              <a:rPr lang="en-US" i="1" dirty="0" smtClean="0"/>
              <a:t> </a:t>
            </a:r>
            <a:r>
              <a:rPr lang="en-US" dirty="0" smtClean="0"/>
              <a:t>focusing magnets</a:t>
            </a:r>
          </a:p>
          <a:p>
            <a:pPr>
              <a:defRPr/>
            </a:pPr>
            <a:r>
              <a:rPr lang="en-US" dirty="0" smtClean="0"/>
              <a:t>Arranged free-field electron pass through the hadron triplet magnets</a:t>
            </a:r>
          </a:p>
          <a:p>
            <a:pPr>
              <a:defRPr/>
            </a:pPr>
            <a:r>
              <a:rPr lang="en-US" dirty="0" smtClean="0"/>
              <a:t>Integration with the detector: efficient separation and registration of low angle collision products</a:t>
            </a:r>
          </a:p>
          <a:p>
            <a:pPr>
              <a:defRPr/>
            </a:pPr>
            <a:r>
              <a:rPr lang="en-US" dirty="0" smtClean="0"/>
              <a:t>Gentle bending of the electrons  to avoid SR impact in the detector</a:t>
            </a:r>
          </a:p>
          <a:p>
            <a:pPr>
              <a:defRPr/>
            </a:pPr>
            <a:endParaRPr lang="en-US" dirty="0"/>
          </a:p>
        </p:txBody>
      </p:sp>
      <p:pic>
        <p:nvPicPr>
          <p:cNvPr id="15155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060450"/>
            <a:ext cx="6397625" cy="3011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a:grpSpLocks/>
          </p:cNvGrpSpPr>
          <p:nvPr/>
        </p:nvGrpSpPr>
        <p:grpSpPr bwMode="auto">
          <a:xfrm>
            <a:off x="6421438" y="923925"/>
            <a:ext cx="2533650" cy="2768600"/>
            <a:chOff x="6121400" y="589432"/>
            <a:chExt cx="3022600" cy="3051409"/>
          </a:xfrm>
        </p:grpSpPr>
        <p:pic>
          <p:nvPicPr>
            <p:cNvPr id="151573" name="Picture 5" descr="Screen shot 2010-07-30 at 2.32.21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121400" y="1079500"/>
              <a:ext cx="3022600" cy="2561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1574" name="TextBox 6"/>
            <p:cNvSpPr txBox="1">
              <a:spLocks noChangeArrowheads="1"/>
            </p:cNvSpPr>
            <p:nvPr/>
          </p:nvSpPr>
          <p:spPr bwMode="auto">
            <a:xfrm>
              <a:off x="6494281" y="589432"/>
              <a:ext cx="2200277" cy="354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Comic Sans MS" charset="0"/>
                  <a:cs typeface="Comic Sans MS" charset="0"/>
                </a:rPr>
                <a:t>Proton beam lattice</a:t>
              </a:r>
            </a:p>
          </p:txBody>
        </p:sp>
      </p:grpSp>
      <p:sp>
        <p:nvSpPr>
          <p:cNvPr id="151557" name="Text Box 55"/>
          <p:cNvSpPr txBox="1">
            <a:spLocks noChangeArrowheads="1"/>
          </p:cNvSpPr>
          <p:nvPr/>
        </p:nvSpPr>
        <p:spPr bwMode="auto">
          <a:xfrm>
            <a:off x="4084108" y="6131983"/>
            <a:ext cx="4584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1400" dirty="0">
                <a:solidFill>
                  <a:srgbClr val="3366FF"/>
                </a:solidFill>
                <a:latin typeface="Comic Sans MS" charset="0"/>
                <a:cs typeface="Comic Sans MS" charset="0"/>
              </a:rPr>
              <a:t>© D.Trbojevic, B.Parker, S. Tepikian, J. Beebe-Wang</a:t>
            </a:r>
          </a:p>
        </p:txBody>
      </p:sp>
      <p:cxnSp>
        <p:nvCxnSpPr>
          <p:cNvPr id="12" name="Straight Arrow Connector 11"/>
          <p:cNvCxnSpPr/>
          <p:nvPr/>
        </p:nvCxnSpPr>
        <p:spPr>
          <a:xfrm rot="10800000">
            <a:off x="4373563" y="2752725"/>
            <a:ext cx="457200" cy="12700"/>
          </a:xfrm>
          <a:prstGeom prst="straightConnector1">
            <a:avLst/>
          </a:prstGeom>
          <a:ln w="12700" cap="flat" cmpd="sng" algn="ctr">
            <a:solidFill>
              <a:schemeClr val="tx2"/>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V="1">
            <a:off x="4017963" y="1203325"/>
            <a:ext cx="495300" cy="88900"/>
          </a:xfrm>
          <a:prstGeom prst="straightConnector1">
            <a:avLst/>
          </a:prstGeom>
          <a:ln w="12700" cap="flat" cmpd="sng" algn="ctr">
            <a:solidFill>
              <a:srgbClr val="0000FF"/>
            </a:solidFill>
            <a:prstDash val="solid"/>
            <a:round/>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151560" name="TextBox 14"/>
          <p:cNvSpPr txBox="1">
            <a:spLocks noChangeArrowheads="1"/>
          </p:cNvSpPr>
          <p:nvPr/>
        </p:nvSpPr>
        <p:spPr bwMode="auto">
          <a:xfrm>
            <a:off x="4437063" y="2676525"/>
            <a:ext cx="312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solidFill>
                  <a:srgbClr val="DD0000"/>
                </a:solidFill>
              </a:rPr>
              <a:t>e</a:t>
            </a:r>
          </a:p>
        </p:txBody>
      </p:sp>
      <p:sp>
        <p:nvSpPr>
          <p:cNvPr id="151561" name="TextBox 15"/>
          <p:cNvSpPr txBox="1">
            <a:spLocks noChangeArrowheads="1"/>
          </p:cNvSpPr>
          <p:nvPr/>
        </p:nvSpPr>
        <p:spPr bwMode="auto">
          <a:xfrm>
            <a:off x="4081463" y="923925"/>
            <a:ext cx="3127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solidFill>
                  <a:srgbClr val="0000FF"/>
                </a:solidFill>
              </a:rPr>
              <a:t>p</a:t>
            </a:r>
          </a:p>
        </p:txBody>
      </p:sp>
      <p:grpSp>
        <p:nvGrpSpPr>
          <p:cNvPr id="25" name="Group 24"/>
          <p:cNvGrpSpPr>
            <a:grpSpLocks/>
          </p:cNvGrpSpPr>
          <p:nvPr/>
        </p:nvGrpSpPr>
        <p:grpSpPr bwMode="auto">
          <a:xfrm>
            <a:off x="5422900" y="2012428"/>
            <a:ext cx="3608388" cy="1887537"/>
            <a:chOff x="4518837" y="4503722"/>
            <a:chExt cx="3608282" cy="1887627"/>
          </a:xfrm>
        </p:grpSpPr>
        <p:grpSp>
          <p:nvGrpSpPr>
            <p:cNvPr id="151566" name="Group 17"/>
            <p:cNvGrpSpPr>
              <a:grpSpLocks/>
            </p:cNvGrpSpPr>
            <p:nvPr/>
          </p:nvGrpSpPr>
          <p:grpSpPr bwMode="auto">
            <a:xfrm>
              <a:off x="4518837" y="4503722"/>
              <a:ext cx="3608282" cy="1887627"/>
              <a:chOff x="5592191" y="3790272"/>
              <a:chExt cx="3857410" cy="2081531"/>
            </a:xfrm>
          </p:grpSpPr>
          <p:pic>
            <p:nvPicPr>
              <p:cNvPr id="151568" name="Picture 18" descr="LHC-LARP-Triple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592191" y="3790272"/>
                <a:ext cx="3857410" cy="20815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1569" name="Rectangle 21"/>
              <p:cNvSpPr>
                <a:spLocks noChangeArrowheads="1"/>
              </p:cNvSpPr>
              <p:nvPr/>
            </p:nvSpPr>
            <p:spPr bwMode="auto">
              <a:xfrm rot="-371285">
                <a:off x="7696176" y="4551307"/>
                <a:ext cx="8729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b="1"/>
                  <a:t>Nb</a:t>
                </a:r>
                <a:r>
                  <a:rPr lang="en-US" b="1" baseline="-25000"/>
                  <a:t>3</a:t>
                </a:r>
                <a:r>
                  <a:rPr lang="en-US" b="1"/>
                  <a:t>Sn </a:t>
                </a:r>
                <a:endParaRPr lang="en-US"/>
              </a:p>
            </p:txBody>
          </p:sp>
          <p:sp>
            <p:nvSpPr>
              <p:cNvPr id="151570" name="Rectangle 22"/>
              <p:cNvSpPr>
                <a:spLocks noChangeArrowheads="1"/>
              </p:cNvSpPr>
              <p:nvPr/>
            </p:nvSpPr>
            <p:spPr bwMode="auto">
              <a:xfrm rot="-1636018">
                <a:off x="8355764" y="5275537"/>
                <a:ext cx="9156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400" b="1"/>
                  <a:t>200 T/m</a:t>
                </a:r>
                <a:r>
                  <a:rPr lang="en-US" b="1"/>
                  <a:t> </a:t>
                </a:r>
                <a:endParaRPr lang="en-US"/>
              </a:p>
            </p:txBody>
          </p:sp>
        </p:grpSp>
        <p:sp>
          <p:nvSpPr>
            <p:cNvPr id="151567" name="Rectangle 23"/>
            <p:cNvSpPr>
              <a:spLocks noChangeArrowheads="1"/>
            </p:cNvSpPr>
            <p:nvPr/>
          </p:nvSpPr>
          <p:spPr bwMode="auto">
            <a:xfrm>
              <a:off x="5499937" y="4526148"/>
              <a:ext cx="227177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1200" b="1">
                  <a:latin typeface="Comic Sans MS" charset="0"/>
                  <a:cs typeface="Comic Sans MS" charset="0"/>
                </a:rPr>
                <a:t>G.Ambrosio et al., IPAC’10</a:t>
              </a:r>
              <a:endParaRPr lang="en-US" sz="1200">
                <a:latin typeface="Comic Sans MS" charset="0"/>
                <a:cs typeface="Comic Sans MS" charset="0"/>
              </a:endParaRPr>
            </a:p>
          </p:txBody>
        </p:sp>
      </p:grpSp>
      <p:pic>
        <p:nvPicPr>
          <p:cNvPr id="26" name="Picture 25" descr="eRHIC IR Combined Function Magnet, 07-Mar-2011, B. Parker.pdf"/>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181886" y="771525"/>
            <a:ext cx="2927350" cy="378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1565" name="Picture 26" descr="Screen shot 2011-03-09 at 4.05.42 PM.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23838" y="1063625"/>
            <a:ext cx="1031875" cy="633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7"/>
          <a:stretch>
            <a:fillRect/>
          </a:stretch>
        </p:blipFill>
        <p:spPr>
          <a:xfrm>
            <a:off x="6048128" y="2925764"/>
            <a:ext cx="2651371" cy="1590244"/>
          </a:xfrm>
          <a:prstGeom prst="rect">
            <a:avLst/>
          </a:prstGeom>
        </p:spPr>
      </p:pic>
      <p:pic>
        <p:nvPicPr>
          <p:cNvPr id="30" name="Picture 2" descr="http://www.linearcollider.org/newsline/images/2007/20070712_ftr1_2.gif"/>
          <p:cNvPicPr>
            <a:picLocks noChangeAspect="1" noChangeArrowheads="1" noCrop="1"/>
          </p:cNvPicPr>
          <p:nvPr/>
        </p:nvPicPr>
        <p:blipFill>
          <a:blip r:embed="rId8" cstate="print"/>
          <a:srcRect/>
          <a:stretch>
            <a:fillRect/>
          </a:stretch>
        </p:blipFill>
        <p:spPr bwMode="auto">
          <a:xfrm>
            <a:off x="5679479" y="1374775"/>
            <a:ext cx="3473911" cy="2317750"/>
          </a:xfrm>
          <a:prstGeom prst="rect">
            <a:avLst/>
          </a:prstGeom>
          <a:noFill/>
        </p:spPr>
      </p:pic>
      <p:sp>
        <p:nvSpPr>
          <p:cNvPr id="28" name="TextBox 27"/>
          <p:cNvSpPr txBox="1"/>
          <p:nvPr/>
        </p:nvSpPr>
        <p:spPr>
          <a:xfrm>
            <a:off x="101600" y="3873500"/>
            <a:ext cx="6716277" cy="646331"/>
          </a:xfrm>
          <a:prstGeom prst="rect">
            <a:avLst/>
          </a:prstGeom>
          <a:noFill/>
        </p:spPr>
        <p:txBody>
          <a:bodyPr wrap="none" rtlCol="0">
            <a:spAutoFit/>
          </a:bodyPr>
          <a:lstStyle/>
          <a:p>
            <a:r>
              <a:rPr lang="en-US" dirty="0" err="1" smtClean="0"/>
              <a:t>eRHIC</a:t>
            </a:r>
            <a:r>
              <a:rPr lang="en-US" dirty="0" smtClean="0"/>
              <a:t> - Geometry high-</a:t>
            </a:r>
            <a:r>
              <a:rPr lang="en-US" dirty="0" err="1" smtClean="0"/>
              <a:t>lumi</a:t>
            </a:r>
            <a:r>
              <a:rPr lang="en-US" dirty="0" smtClean="0"/>
              <a:t> IR with β*=5 cm, l*=4.5 m</a:t>
            </a:r>
            <a:br>
              <a:rPr lang="en-US" dirty="0" smtClean="0"/>
            </a:br>
            <a:r>
              <a:rPr lang="en-US" dirty="0" smtClean="0"/>
              <a:t>and 10 </a:t>
            </a:r>
            <a:r>
              <a:rPr lang="en-US" dirty="0" err="1" smtClean="0"/>
              <a:t>mrad</a:t>
            </a:r>
            <a:r>
              <a:rPr lang="en-US" dirty="0" smtClean="0"/>
              <a:t> crossing angle </a:t>
            </a:r>
            <a:r>
              <a:rPr lang="en-US" dirty="0" smtClean="0">
                <a:solidFill>
                  <a:srgbClr val="0000FF"/>
                </a:solidFill>
                <a:sym typeface="Wingdings"/>
              </a:rPr>
              <a:t></a:t>
            </a:r>
            <a:r>
              <a:rPr lang="en-US" dirty="0" smtClean="0">
                <a:sym typeface="Wingdings"/>
              </a:rPr>
              <a:t> </a:t>
            </a:r>
            <a:r>
              <a:rPr lang="en-US" dirty="0" smtClean="0">
                <a:solidFill>
                  <a:srgbClr val="FF00FF"/>
                </a:solidFill>
                <a:sym typeface="Wingdings"/>
              </a:rPr>
              <a:t>10</a:t>
            </a:r>
            <a:r>
              <a:rPr lang="en-US" baseline="30000" dirty="0" smtClean="0">
                <a:solidFill>
                  <a:srgbClr val="FF00FF"/>
                </a:solidFill>
                <a:sym typeface="Wingdings"/>
              </a:rPr>
              <a:t>34</a:t>
            </a:r>
            <a:r>
              <a:rPr lang="en-US" dirty="0" smtClean="0">
                <a:solidFill>
                  <a:srgbClr val="FF00FF"/>
                </a:solidFill>
                <a:sym typeface="Wingdings"/>
              </a:rPr>
              <a:t> cm</a:t>
            </a:r>
            <a:r>
              <a:rPr lang="en-US" baseline="30000" dirty="0" smtClean="0">
                <a:solidFill>
                  <a:srgbClr val="FF00FF"/>
                </a:solidFill>
                <a:sym typeface="Wingdings"/>
              </a:rPr>
              <a:t>-2</a:t>
            </a:r>
            <a:r>
              <a:rPr lang="en-US" dirty="0" smtClean="0">
                <a:solidFill>
                  <a:srgbClr val="FF00FF"/>
                </a:solidFill>
                <a:sym typeface="Wingdings"/>
              </a:rPr>
              <a:t> s</a:t>
            </a:r>
            <a:r>
              <a:rPr lang="en-US" baseline="30000" dirty="0" smtClean="0">
                <a:solidFill>
                  <a:srgbClr val="FF00FF"/>
                </a:solidFill>
                <a:sym typeface="Wingdings"/>
              </a:rPr>
              <a:t>-1</a:t>
            </a:r>
            <a:endParaRPr lang="en-US" baseline="30000" dirty="0" smtClean="0">
              <a:solidFill>
                <a:srgbClr val="FF00FF"/>
              </a:solidFill>
            </a:endParaRPr>
          </a:p>
        </p:txBody>
      </p:sp>
      <p:grpSp>
        <p:nvGrpSpPr>
          <p:cNvPr id="29" name="Group 28"/>
          <p:cNvGrpSpPr/>
          <p:nvPr/>
        </p:nvGrpSpPr>
        <p:grpSpPr>
          <a:xfrm>
            <a:off x="6356846" y="552148"/>
            <a:ext cx="2734232" cy="4369102"/>
            <a:chOff x="430183" y="1197732"/>
            <a:chExt cx="3767257" cy="5596768"/>
          </a:xfrm>
        </p:grpSpPr>
        <p:pic>
          <p:nvPicPr>
            <p:cNvPr id="32" name="Picture 4"/>
            <p:cNvPicPr>
              <a:picLocks noChangeAspect="1" noChangeArrowheads="1"/>
            </p:cNvPicPr>
            <p:nvPr/>
          </p:nvPicPr>
          <p:blipFill>
            <a:blip r:embed="rId9"/>
            <a:srcRect t="8798" r="7619" b="1466"/>
            <a:stretch>
              <a:fillRect/>
            </a:stretch>
          </p:blipFill>
          <p:spPr bwMode="auto">
            <a:xfrm>
              <a:off x="503400" y="1197732"/>
              <a:ext cx="3484400" cy="2930458"/>
            </a:xfrm>
            <a:prstGeom prst="rect">
              <a:avLst/>
            </a:prstGeom>
            <a:noFill/>
            <a:ln w="12700" cap="flat">
              <a:noFill/>
              <a:miter lim="800000"/>
              <a:headEnd/>
              <a:tailEnd/>
            </a:ln>
          </p:spPr>
        </p:pic>
        <p:sp>
          <p:nvSpPr>
            <p:cNvPr id="33" name="Rectangle 5"/>
            <p:cNvSpPr>
              <a:spLocks/>
            </p:cNvSpPr>
            <p:nvPr/>
          </p:nvSpPr>
          <p:spPr bwMode="auto">
            <a:xfrm>
              <a:off x="1029295" y="1378059"/>
              <a:ext cx="840712"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dirty="0" smtClean="0">
                  <a:solidFill>
                    <a:srgbClr val="FF00FF"/>
                  </a:solidFill>
                  <a:ea typeface="Gill Sans" charset="0"/>
                  <a:cs typeface="Gill Sans" charset="0"/>
                </a:rPr>
                <a:t>20x250</a:t>
              </a:r>
              <a:endParaRPr lang="en-US" dirty="0">
                <a:solidFill>
                  <a:srgbClr val="FF00FF"/>
                </a:solidFill>
                <a:ea typeface="Gill Sans" charset="0"/>
                <a:cs typeface="Gill Sans" charset="0"/>
              </a:endParaRPr>
            </a:p>
          </p:txBody>
        </p:sp>
        <p:pic>
          <p:nvPicPr>
            <p:cNvPr id="34" name="Picture 4"/>
            <p:cNvPicPr>
              <a:picLocks noChangeAspect="1" noChangeArrowheads="1"/>
            </p:cNvPicPr>
            <p:nvPr/>
          </p:nvPicPr>
          <p:blipFill>
            <a:blip r:embed="rId10"/>
            <a:srcRect l="5172" t="7627" r="7241"/>
            <a:stretch>
              <a:fillRect/>
            </a:stretch>
          </p:blipFill>
          <p:spPr bwMode="auto">
            <a:xfrm>
              <a:off x="430183" y="4099348"/>
              <a:ext cx="3767257" cy="2695152"/>
            </a:xfrm>
            <a:prstGeom prst="rect">
              <a:avLst/>
            </a:prstGeom>
            <a:noFill/>
            <a:ln w="12700" cap="flat">
              <a:noFill/>
              <a:miter lim="800000"/>
              <a:headEnd/>
              <a:tailEnd/>
            </a:ln>
          </p:spPr>
        </p:pic>
        <p:sp>
          <p:nvSpPr>
            <p:cNvPr id="35" name="Rectangle 5"/>
            <p:cNvSpPr>
              <a:spLocks/>
            </p:cNvSpPr>
            <p:nvPr/>
          </p:nvSpPr>
          <p:spPr bwMode="auto">
            <a:xfrm>
              <a:off x="2987675" y="4205793"/>
              <a:ext cx="840712" cy="276999"/>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dirty="0" smtClean="0">
                  <a:solidFill>
                    <a:srgbClr val="FF00FF"/>
                  </a:solidFill>
                  <a:ea typeface="Gill Sans" charset="0"/>
                  <a:cs typeface="Gill Sans" charset="0"/>
                </a:rPr>
                <a:t>20x250</a:t>
              </a:r>
              <a:endParaRPr lang="en-US" dirty="0">
                <a:solidFill>
                  <a:srgbClr val="FF00FF"/>
                </a:solidFill>
                <a:ea typeface="Gill Sans" charset="0"/>
                <a:cs typeface="Gill Sans" charset="0"/>
              </a:endParaRPr>
            </a:p>
          </p:txBody>
        </p:sp>
        <p:sp>
          <p:nvSpPr>
            <p:cNvPr id="36" name="Rectangle 7"/>
            <p:cNvSpPr>
              <a:spLocks/>
            </p:cNvSpPr>
            <p:nvPr/>
          </p:nvSpPr>
          <p:spPr bwMode="auto">
            <a:xfrm>
              <a:off x="1175817" y="5721568"/>
              <a:ext cx="1020812" cy="24622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600" dirty="0">
                  <a:solidFill>
                    <a:schemeClr val="tx1"/>
                  </a:solidFill>
                  <a:ea typeface="Gill Sans" charset="0"/>
                  <a:cs typeface="Gill Sans" charset="0"/>
                </a:rPr>
                <a:t>Generated</a:t>
              </a:r>
            </a:p>
          </p:txBody>
        </p:sp>
        <p:sp>
          <p:nvSpPr>
            <p:cNvPr id="37" name="Rectangle 8"/>
            <p:cNvSpPr>
              <a:spLocks/>
            </p:cNvSpPr>
            <p:nvPr/>
          </p:nvSpPr>
          <p:spPr bwMode="auto">
            <a:xfrm>
              <a:off x="1209303" y="6001960"/>
              <a:ext cx="2215250" cy="24622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600" dirty="0">
                  <a:solidFill>
                    <a:srgbClr val="0000FF"/>
                  </a:solidFill>
                  <a:ea typeface="Gill Sans" charset="0"/>
                  <a:cs typeface="Gill Sans" charset="0"/>
                </a:rPr>
                <a:t>Quad aperture limited</a:t>
              </a:r>
            </a:p>
          </p:txBody>
        </p:sp>
        <p:sp>
          <p:nvSpPr>
            <p:cNvPr id="38" name="Rectangle 9"/>
            <p:cNvSpPr>
              <a:spLocks/>
            </p:cNvSpPr>
            <p:nvPr/>
          </p:nvSpPr>
          <p:spPr bwMode="auto">
            <a:xfrm>
              <a:off x="1188518" y="6234330"/>
              <a:ext cx="2159546" cy="246221"/>
            </a:xfrm>
            <a:prstGeom prst="rect">
              <a:avLst/>
            </a:prstGeom>
            <a:noFill/>
            <a:ln w="12700" cap="flat">
              <a:noFill/>
              <a:miter lim="800000"/>
              <a:headEnd type="none" w="med" len="med"/>
              <a:tailEnd type="none" w="med" len="med"/>
            </a:ln>
          </p:spPr>
          <p:txBody>
            <a:bodyPr wrap="none" lIns="0" tIns="0" rIns="0" bIns="0" anchor="ctr">
              <a:prstTxWarp prst="textNoShape">
                <a:avLst/>
              </a:prstTxWarp>
              <a:spAutoFit/>
            </a:bodyPr>
            <a:lstStyle/>
            <a:p>
              <a:r>
                <a:rPr lang="en-US" sz="1600" dirty="0">
                  <a:solidFill>
                    <a:srgbClr val="FF0000"/>
                  </a:solidFill>
                  <a:ea typeface="Gill Sans" charset="0"/>
                  <a:cs typeface="Gill Sans" charset="0"/>
                </a:rPr>
                <a:t>RP (at 20m) accepted </a:t>
              </a:r>
            </a:p>
          </p:txBody>
        </p:sp>
        <p:sp>
          <p:nvSpPr>
            <p:cNvPr id="39" name="Line 10"/>
            <p:cNvSpPr>
              <a:spLocks noChangeShapeType="1"/>
            </p:cNvSpPr>
            <p:nvPr/>
          </p:nvSpPr>
          <p:spPr bwMode="auto">
            <a:xfrm>
              <a:off x="715244" y="6364139"/>
              <a:ext cx="429741" cy="0"/>
            </a:xfrm>
            <a:prstGeom prst="line">
              <a:avLst/>
            </a:prstGeom>
            <a:noFill/>
            <a:ln w="38100" cap="flat">
              <a:solidFill>
                <a:srgbClr val="FF0000"/>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40" name="Line 11"/>
            <p:cNvSpPr>
              <a:spLocks noChangeShapeType="1"/>
            </p:cNvSpPr>
            <p:nvPr/>
          </p:nvSpPr>
          <p:spPr bwMode="auto">
            <a:xfrm>
              <a:off x="703659" y="6141815"/>
              <a:ext cx="428625" cy="0"/>
            </a:xfrm>
            <a:prstGeom prst="line">
              <a:avLst/>
            </a:prstGeom>
            <a:noFill/>
            <a:ln w="38100" cap="flat">
              <a:solidFill>
                <a:srgbClr val="0000FF"/>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41" name="Line 12"/>
            <p:cNvSpPr>
              <a:spLocks noChangeShapeType="1"/>
            </p:cNvSpPr>
            <p:nvPr/>
          </p:nvSpPr>
          <p:spPr bwMode="auto">
            <a:xfrm>
              <a:off x="703659" y="5861422"/>
              <a:ext cx="428625" cy="0"/>
            </a:xfrm>
            <a:prstGeom prst="line">
              <a:avLst/>
            </a:prstGeom>
            <a:noFill/>
            <a:ln w="38100" cap="flat">
              <a:solidFill>
                <a:schemeClr val="tx1"/>
              </a:solidFill>
              <a:prstDash val="solid"/>
              <a:miter lim="800000"/>
              <a:headEnd type="none" w="med" len="med"/>
              <a:tailEnd type="none" w="med" len="med"/>
            </a:ln>
          </p:spPr>
          <p:txBody>
            <a:bodyPr lIns="0" tIns="0" rIns="0" bIns="0">
              <a:prstTxWarp prst="textNoShape">
                <a:avLst/>
              </a:prstTxWarp>
            </a:bodyPr>
            <a:lstStyle/>
            <a:p>
              <a:endParaRPr lang="en-US"/>
            </a:p>
          </p:txBody>
        </p:sp>
      </p:grpSp>
      <p:pic>
        <p:nvPicPr>
          <p:cNvPr id="31" name="Picture 5" descr="VerticalMAtching2.pdf"/>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5679479" y="857251"/>
            <a:ext cx="3464521" cy="204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en-US" smtClean="0"/>
              <a:t>E.C. Aschenauer</a:t>
            </a:r>
            <a:endParaRPr lang="en-US"/>
          </a:p>
        </p:txBody>
      </p:sp>
      <p:sp>
        <p:nvSpPr>
          <p:cNvPr id="4" name="Footer Placeholder 3"/>
          <p:cNvSpPr>
            <a:spLocks noGrp="1"/>
          </p:cNvSpPr>
          <p:nvPr>
            <p:ph type="ftr" sz="quarter" idx="11"/>
          </p:nvPr>
        </p:nvSpPr>
        <p:spPr/>
        <p:txBody>
          <a:bodyPr/>
          <a:lstStyle/>
          <a:p>
            <a:r>
              <a:rPr lang="cs-CZ" smtClean="0"/>
              <a:t>DIS-2013, Marseille</a:t>
            </a:r>
            <a:endParaRPr lang="en-US"/>
          </a:p>
        </p:txBody>
      </p:sp>
    </p:spTree>
    <p:extLst>
      <p:ext uri="{BB962C8B-B14F-4D97-AF65-F5344CB8AC3E}">
        <p14:creationId xmlns:p14="http://schemas.microsoft.com/office/powerpoint/2010/main" val="39178010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par>
                          <p:cTn id="9" fill="hold">
                            <p:stCondLst>
                              <p:cond delay="0"/>
                            </p:stCondLst>
                            <p:childTnLst>
                              <p:par>
                                <p:cTn id="10" presetID="2" presetClass="entr" presetSubtype="4" fill="hold"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ppt_x"/>
                                          </p:val>
                                        </p:tav>
                                        <p:tav tm="100000">
                                          <p:val>
                                            <p:strVal val="#ppt_x"/>
                                          </p:val>
                                        </p:tav>
                                      </p:tavLst>
                                    </p:anim>
                                    <p:anim calcmode="lin" valueType="num">
                                      <p:cBhvr additive="base">
                                        <p:cTn id="13"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xit" presetSubtype="4" fill="hold" nodeType="clickEffect">
                                  <p:stCondLst>
                                    <p:cond delay="0"/>
                                  </p:stCondLst>
                                  <p:childTnLst>
                                    <p:anim calcmode="lin" valueType="num">
                                      <p:cBhvr additive="base">
                                        <p:cTn id="17" dur="500"/>
                                        <p:tgtEl>
                                          <p:spTgt spid="30"/>
                                        </p:tgtEl>
                                        <p:attrNameLst>
                                          <p:attrName>ppt_x</p:attrName>
                                        </p:attrNameLst>
                                      </p:cBhvr>
                                      <p:tavLst>
                                        <p:tav tm="0">
                                          <p:val>
                                            <p:strVal val="ppt_x"/>
                                          </p:val>
                                        </p:tav>
                                        <p:tav tm="100000">
                                          <p:val>
                                            <p:strVal val="ppt_x"/>
                                          </p:val>
                                        </p:tav>
                                      </p:tavLst>
                                    </p:anim>
                                    <p:anim calcmode="lin" valueType="num">
                                      <p:cBhvr additive="base">
                                        <p:cTn id="18" dur="500"/>
                                        <p:tgtEl>
                                          <p:spTgt spid="30"/>
                                        </p:tgtEl>
                                        <p:attrNameLst>
                                          <p:attrName>ppt_y</p:attrName>
                                        </p:attrNameLst>
                                      </p:cBhvr>
                                      <p:tavLst>
                                        <p:tav tm="0">
                                          <p:val>
                                            <p:strVal val="ppt_y"/>
                                          </p:val>
                                        </p:tav>
                                        <p:tav tm="100000">
                                          <p:val>
                                            <p:strVal val="1+ppt_h/2"/>
                                          </p:val>
                                        </p:tav>
                                      </p:tavLst>
                                    </p:anim>
                                    <p:set>
                                      <p:cBhvr>
                                        <p:cTn id="19" dur="1" fill="hold">
                                          <p:stCondLst>
                                            <p:cond delay="499"/>
                                          </p:stCondLst>
                                        </p:cTn>
                                        <p:tgtEl>
                                          <p:spTgt spid="30"/>
                                        </p:tgtEl>
                                        <p:attrNameLst>
                                          <p:attrName>style.visibility</p:attrName>
                                        </p:attrNameLst>
                                      </p:cBhvr>
                                      <p:to>
                                        <p:strVal val="hidden"/>
                                      </p:to>
                                    </p:set>
                                  </p:childTnLst>
                                </p:cTn>
                              </p:par>
                              <p:par>
                                <p:cTn id="20" presetID="1" presetClass="entr" presetSubtype="0" fill="hold" nodeType="withEffect">
                                  <p:stCondLst>
                                    <p:cond delay="0"/>
                                  </p:stCondLst>
                                  <p:childTnLst>
                                    <p:set>
                                      <p:cBhvr>
                                        <p:cTn id="21" dur="1" fill="hold">
                                          <p:stCondLst>
                                            <p:cond delay="0"/>
                                          </p:stCondLst>
                                        </p:cTn>
                                        <p:tgtEl>
                                          <p:spTgt spid="9">
                                            <p:txEl>
                                              <p:pRg st="1" end="1"/>
                                            </p:txEl>
                                          </p:spTgt>
                                        </p:tgtEl>
                                        <p:attrNameLst>
                                          <p:attrName>style.visibility</p:attrName>
                                        </p:attrNameLst>
                                      </p:cBhvr>
                                      <p:to>
                                        <p:strVal val="visible"/>
                                      </p:to>
                                    </p:set>
                                  </p:childTnLst>
                                </p:cTn>
                              </p:par>
                              <p:par>
                                <p:cTn id="22" presetID="6" presetClass="entr" presetSubtype="16"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circle(in)">
                                      <p:cBhvr>
                                        <p:cTn id="24" dur="2000"/>
                                        <p:tgtEl>
                                          <p:spTgt spid="25"/>
                                        </p:tgtEl>
                                      </p:cBhvr>
                                    </p:animEffec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9">
                                            <p:txEl>
                                              <p:pRg st="2" end="2"/>
                                            </p:txEl>
                                          </p:spTgt>
                                        </p:tgtEl>
                                        <p:attrNameLst>
                                          <p:attrName>style.visibility</p:attrName>
                                        </p:attrNameLst>
                                      </p:cBhvr>
                                      <p:to>
                                        <p:strVal val="visible"/>
                                      </p:to>
                                    </p:set>
                                  </p:childTnLst>
                                </p:cTn>
                              </p:par>
                              <p:par>
                                <p:cTn id="29" presetID="16" presetClass="exit" presetSubtype="21" fill="hold" nodeType="withEffect">
                                  <p:stCondLst>
                                    <p:cond delay="0"/>
                                  </p:stCondLst>
                                  <p:childTnLst>
                                    <p:animEffect transition="out" filter="barn(inVertical)">
                                      <p:cBhvr>
                                        <p:cTn id="30" dur="500"/>
                                        <p:tgtEl>
                                          <p:spTgt spid="25"/>
                                        </p:tgtEl>
                                      </p:cBhvr>
                                    </p:animEffect>
                                    <p:set>
                                      <p:cBhvr>
                                        <p:cTn id="31" dur="1" fill="hold">
                                          <p:stCondLst>
                                            <p:cond delay="499"/>
                                          </p:stCondLst>
                                        </p:cTn>
                                        <p:tgtEl>
                                          <p:spTgt spid="25"/>
                                        </p:tgtEl>
                                        <p:attrNameLst>
                                          <p:attrName>style.visibility</p:attrName>
                                        </p:attrNameLst>
                                      </p:cBhvr>
                                      <p:to>
                                        <p:strVal val="hidden"/>
                                      </p:to>
                                    </p:set>
                                  </p:childTnLst>
                                </p:cTn>
                              </p:par>
                              <p:par>
                                <p:cTn id="32" presetID="53" presetClass="entr" presetSubtype="16"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 calcmode="lin" valueType="num">
                                      <p:cBhvr>
                                        <p:cTn id="34" dur="500" fill="hold"/>
                                        <p:tgtEl>
                                          <p:spTgt spid="26"/>
                                        </p:tgtEl>
                                        <p:attrNameLst>
                                          <p:attrName>ppt_w</p:attrName>
                                        </p:attrNameLst>
                                      </p:cBhvr>
                                      <p:tavLst>
                                        <p:tav tm="0">
                                          <p:val>
                                            <p:fltVal val="0"/>
                                          </p:val>
                                        </p:tav>
                                        <p:tav tm="100000">
                                          <p:val>
                                            <p:strVal val="#ppt_w"/>
                                          </p:val>
                                        </p:tav>
                                      </p:tavLst>
                                    </p:anim>
                                    <p:anim calcmode="lin" valueType="num">
                                      <p:cBhvr>
                                        <p:cTn id="35" dur="500" fill="hold"/>
                                        <p:tgtEl>
                                          <p:spTgt spid="26"/>
                                        </p:tgtEl>
                                        <p:attrNameLst>
                                          <p:attrName>ppt_h</p:attrName>
                                        </p:attrNameLst>
                                      </p:cBhvr>
                                      <p:tavLst>
                                        <p:tav tm="0">
                                          <p:val>
                                            <p:fltVal val="0"/>
                                          </p:val>
                                        </p:tav>
                                        <p:tav tm="100000">
                                          <p:val>
                                            <p:strVal val="#ppt_h"/>
                                          </p:val>
                                        </p:tav>
                                      </p:tavLst>
                                    </p:anim>
                                    <p:animEffect transition="in" filter="fade">
                                      <p:cBhvr>
                                        <p:cTn id="36" dur="500"/>
                                        <p:tgtEl>
                                          <p:spTgt spid="26"/>
                                        </p:tgtEl>
                                      </p:cBhvr>
                                    </p:animEffec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9">
                                            <p:txEl>
                                              <p:pRg st="3" end="3"/>
                                            </p:txEl>
                                          </p:spTgt>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26"/>
                                        </p:tgtEl>
                                        <p:attrNameLst>
                                          <p:attrName>style.visibility</p:attrName>
                                        </p:attrNameLst>
                                      </p:cBhvr>
                                      <p:to>
                                        <p:strVal val="hidden"/>
                                      </p:to>
                                    </p:set>
                                  </p:childTnLst>
                                </p:cTn>
                              </p:par>
                              <p:par>
                                <p:cTn id="43" presetID="15" presetClass="entr" presetSubtype="0" fill="hold"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1000" fill="hold"/>
                                        <p:tgtEl>
                                          <p:spTgt spid="29"/>
                                        </p:tgtEl>
                                        <p:attrNameLst>
                                          <p:attrName>ppt_w</p:attrName>
                                        </p:attrNameLst>
                                      </p:cBhvr>
                                      <p:tavLst>
                                        <p:tav tm="0">
                                          <p:val>
                                            <p:fltVal val="0"/>
                                          </p:val>
                                        </p:tav>
                                        <p:tav tm="100000">
                                          <p:val>
                                            <p:strVal val="#ppt_w"/>
                                          </p:val>
                                        </p:tav>
                                      </p:tavLst>
                                    </p:anim>
                                    <p:anim calcmode="lin" valueType="num">
                                      <p:cBhvr>
                                        <p:cTn id="46" dur="1000" fill="hold"/>
                                        <p:tgtEl>
                                          <p:spTgt spid="29"/>
                                        </p:tgtEl>
                                        <p:attrNameLst>
                                          <p:attrName>ppt_h</p:attrName>
                                        </p:attrNameLst>
                                      </p:cBhvr>
                                      <p:tavLst>
                                        <p:tav tm="0">
                                          <p:val>
                                            <p:fltVal val="0"/>
                                          </p:val>
                                        </p:tav>
                                        <p:tav tm="100000">
                                          <p:val>
                                            <p:strVal val="#ppt_h"/>
                                          </p:val>
                                        </p:tav>
                                      </p:tavLst>
                                    </p:anim>
                                    <p:anim calcmode="lin" valueType="num">
                                      <p:cBhvr>
                                        <p:cTn id="47"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9">
                                            <p:txEl>
                                              <p:pRg st="4" end="4"/>
                                            </p:txEl>
                                          </p:spTgt>
                                        </p:tgtEl>
                                        <p:attrNameLst>
                                          <p:attrName>style.visibility</p:attrName>
                                        </p:attrNameLst>
                                      </p:cBhvr>
                                      <p:to>
                                        <p:strVal val="visible"/>
                                      </p:to>
                                    </p:set>
                                  </p:childTnLst>
                                </p:cTn>
                              </p:par>
                              <p:par>
                                <p:cTn id="53" presetID="1" presetClass="exit" presetSubtype="0" fill="hold" nodeType="withEffect">
                                  <p:stCondLst>
                                    <p:cond delay="0"/>
                                  </p:stCondLst>
                                  <p:childTnLst>
                                    <p:set>
                                      <p:cBhvr>
                                        <p:cTn id="54" dur="1" fill="hold">
                                          <p:stCondLst>
                                            <p:cond delay="0"/>
                                          </p:stCondLst>
                                        </p:cTn>
                                        <p:tgtEl>
                                          <p:spTgt spid="29"/>
                                        </p:tgtEl>
                                        <p:attrNameLst>
                                          <p:attrName>style.visibility</p:attrName>
                                        </p:attrNameLst>
                                      </p:cBhvr>
                                      <p:to>
                                        <p:strVal val="hidden"/>
                                      </p:to>
                                    </p:set>
                                  </p:childTnLst>
                                </p:cTn>
                              </p:par>
                              <p:par>
                                <p:cTn id="55" presetID="15" presetClass="entr" presetSubtype="0" fill="hold" nodeType="with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p:cTn id="57" dur="1000" fill="hold"/>
                                        <p:tgtEl>
                                          <p:spTgt spid="3"/>
                                        </p:tgtEl>
                                        <p:attrNameLst>
                                          <p:attrName>ppt_w</p:attrName>
                                        </p:attrNameLst>
                                      </p:cBhvr>
                                      <p:tavLst>
                                        <p:tav tm="0">
                                          <p:val>
                                            <p:fltVal val="0"/>
                                          </p:val>
                                        </p:tav>
                                        <p:tav tm="100000">
                                          <p:val>
                                            <p:strVal val="#ppt_w"/>
                                          </p:val>
                                        </p:tav>
                                      </p:tavLst>
                                    </p:anim>
                                    <p:anim calcmode="lin" valueType="num">
                                      <p:cBhvr>
                                        <p:cTn id="58" dur="1000" fill="hold"/>
                                        <p:tgtEl>
                                          <p:spTgt spid="3"/>
                                        </p:tgtEl>
                                        <p:attrNameLst>
                                          <p:attrName>ppt_h</p:attrName>
                                        </p:attrNameLst>
                                      </p:cBhvr>
                                      <p:tavLst>
                                        <p:tav tm="0">
                                          <p:val>
                                            <p:fltVal val="0"/>
                                          </p:val>
                                        </p:tav>
                                        <p:tav tm="100000">
                                          <p:val>
                                            <p:strVal val="#ppt_h"/>
                                          </p:val>
                                        </p:tav>
                                      </p:tavLst>
                                    </p:anim>
                                    <p:anim calcmode="lin" valueType="num">
                                      <p:cBhvr>
                                        <p:cTn id="5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60" dur="1000" fill="hold"/>
                                        <p:tgtEl>
                                          <p:spTgt spid="3"/>
                                        </p:tgtEl>
                                        <p:attrNameLst>
                                          <p:attrName>ppt_y</p:attrName>
                                        </p:attrNameLst>
                                      </p:cBhvr>
                                      <p:tavLst>
                                        <p:tav tm="0" fmla="#ppt_y+(sin(-2*pi*(1-$))*-#ppt_x+cos(-2*pi*(1-$))*(1-#ppt_y))*(1-$)">
                                          <p:val>
                                            <p:fltVal val="0"/>
                                          </p:val>
                                        </p:tav>
                                        <p:tav tm="100000">
                                          <p:val>
                                            <p:fltVal val="1"/>
                                          </p:val>
                                        </p:tav>
                                      </p:tavLst>
                                    </p:anim>
                                  </p:childTnLst>
                                </p:cTn>
                              </p:par>
                              <p:par>
                                <p:cTn id="61" presetID="15" presetClass="entr" presetSubtype="0" fill="hold" nodeType="with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p:cTn id="63" dur="1000" fill="hold"/>
                                        <p:tgtEl>
                                          <p:spTgt spid="31"/>
                                        </p:tgtEl>
                                        <p:attrNameLst>
                                          <p:attrName>ppt_w</p:attrName>
                                        </p:attrNameLst>
                                      </p:cBhvr>
                                      <p:tavLst>
                                        <p:tav tm="0">
                                          <p:val>
                                            <p:fltVal val="0"/>
                                          </p:val>
                                        </p:tav>
                                        <p:tav tm="100000">
                                          <p:val>
                                            <p:strVal val="#ppt_w"/>
                                          </p:val>
                                        </p:tav>
                                      </p:tavLst>
                                    </p:anim>
                                    <p:anim calcmode="lin" valueType="num">
                                      <p:cBhvr>
                                        <p:cTn id="64" dur="1000" fill="hold"/>
                                        <p:tgtEl>
                                          <p:spTgt spid="31"/>
                                        </p:tgtEl>
                                        <p:attrNameLst>
                                          <p:attrName>ppt_h</p:attrName>
                                        </p:attrNameLst>
                                      </p:cBhvr>
                                      <p:tavLst>
                                        <p:tav tm="0">
                                          <p:val>
                                            <p:fltVal val="0"/>
                                          </p:val>
                                        </p:tav>
                                        <p:tav tm="100000">
                                          <p:val>
                                            <p:strVal val="#ppt_h"/>
                                          </p:val>
                                        </p:tav>
                                      </p:tavLst>
                                    </p:anim>
                                    <p:anim calcmode="lin" valueType="num">
                                      <p:cBhvr>
                                        <p:cTn id="65"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66"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2.4|1.:|1.8|16.9|0.9|0.9|12.5|2.5|10"/>
</p:tagLst>
</file>

<file path=ppt/tags/tag2.xml><?xml version="1.0" encoding="utf-8"?>
<p:tagLst xmlns:a="http://schemas.openxmlformats.org/drawingml/2006/main" xmlns:r="http://schemas.openxmlformats.org/officeDocument/2006/relationships" xmlns:p="http://schemas.openxmlformats.org/presentationml/2006/main">
  <p:tag name="TIMING" val="|1.6|7.3|1.9|5.4|7.1"/>
</p:tagLst>
</file>

<file path=ppt/theme/theme1.xml><?xml version="1.0" encoding="utf-8"?>
<a:theme xmlns:a="http://schemas.openxmlformats.org/drawingml/2006/main" name="Crayons">
  <a:themeElements>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Crayons">
      <a:majorFont>
        <a:latin typeface="Comic Sans MS"/>
        <a:ea typeface="ＭＳ Ｐゴシック"/>
        <a:cs typeface="ＭＳ Ｐゴシック"/>
      </a:majorFont>
      <a:minorFont>
        <a:latin typeface="Comic Sans MS"/>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a:ln>
              <a:noFill/>
            </a:ln>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1800" b="1" i="0" u="none" strike="noStrike" cap="none" normalizeH="0" baseline="0">
            <a:ln>
              <a:noFill/>
            </a:ln>
            <a:solidFill>
              <a:schemeClr val="tx1"/>
            </a:solidFill>
            <a:effectLst>
              <a:outerShdw blurRad="38100" dist="38100" dir="2700000" algn="tl">
                <a:srgbClr val="000000">
                  <a:alpha val="43137"/>
                </a:srgbClr>
              </a:outerShdw>
            </a:effectLst>
            <a:latin typeface="Comic Sans MS" charset="0"/>
            <a:ea typeface="ＭＳ Ｐゴシック" charset="-128"/>
            <a:cs typeface="ＭＳ Ｐゴシック" charset="-128"/>
          </a:defRPr>
        </a:defPPr>
      </a:lstStyle>
    </a:lnDef>
  </a:objectDefaults>
  <a:extraClrSchemeLst>
    <a:extraClrScheme>
      <a:clrScheme name="Crayons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Crayons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Crayons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Crayons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Crayons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Crayons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Crayons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Crayons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Origin.thmx</Template>
  <TotalTime>44293</TotalTime>
  <Words>6366</Words>
  <Application>Microsoft Macintosh PowerPoint</Application>
  <PresentationFormat>On-screen Show (4:3)</PresentationFormat>
  <Paragraphs>1186</Paragraphs>
  <Slides>64</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64</vt:i4>
      </vt:variant>
    </vt:vector>
  </HeadingPairs>
  <TitlesOfParts>
    <vt:vector size="66" baseType="lpstr">
      <vt:lpstr>Crayons</vt:lpstr>
      <vt:lpstr>Equation</vt:lpstr>
      <vt:lpstr>eRHIC:  New Technology Frontiers in Machine,  IR and Detector Design</vt:lpstr>
      <vt:lpstr>The Pillars of the eRHIC Physics program</vt:lpstr>
      <vt:lpstr>From RHIC to eRHIC </vt:lpstr>
      <vt:lpstr>What is eRHIC </vt:lpstr>
      <vt:lpstr>Electron beam evolution in eRHIC’s ERL</vt:lpstr>
      <vt:lpstr>Main elements of the eRHIC concept</vt:lpstr>
      <vt:lpstr>eRHIC R&amp;D highlights</vt:lpstr>
      <vt:lpstr>eRHIC: design luminosity</vt:lpstr>
      <vt:lpstr>eRHIC: high-luminosity IR</vt:lpstr>
      <vt:lpstr>What needs to be covered BY THE DETECTOR</vt:lpstr>
      <vt:lpstr>DIS Kinematics</vt:lpstr>
      <vt:lpstr>Lepton Kinematics</vt:lpstr>
      <vt:lpstr>Pion Kinematics</vt:lpstr>
      <vt:lpstr>Hadron, lepton, Photon Separation</vt:lpstr>
      <vt:lpstr>Lepton Identification</vt:lpstr>
      <vt:lpstr>Exclusive Reactions: Event Selection</vt:lpstr>
      <vt:lpstr>DVCS Kinematics</vt:lpstr>
      <vt:lpstr>t-Measurement using RP</vt:lpstr>
      <vt:lpstr>Spectator proton tagging for He-3</vt:lpstr>
      <vt:lpstr>Kinematics of Breakup Neutrons</vt:lpstr>
      <vt:lpstr>DVCS: Photon-Lepton Kinematics </vt:lpstr>
      <vt:lpstr>BNL: 1st Detector Design Concept</vt:lpstr>
      <vt:lpstr>Vibrant Detector R&amp;D Program</vt:lpstr>
      <vt:lpstr>Modeling the Detector in Geant</vt:lpstr>
      <vt:lpstr>MC: First Results</vt:lpstr>
      <vt:lpstr>Hadron Coverage</vt:lpstr>
      <vt:lpstr>LHC-b: possible RICH design concepts</vt:lpstr>
      <vt:lpstr>Cerenkov and momentum resolution</vt:lpstr>
      <vt:lpstr>Magnet Design</vt:lpstr>
      <vt:lpstr>An Extremely Critical Topic </vt:lpstr>
      <vt:lpstr>The Helicity Distributions in the Proton</vt:lpstr>
      <vt:lpstr>RHIC Polarimetry</vt:lpstr>
      <vt:lpstr>Hadron Polarisation</vt:lpstr>
      <vt:lpstr>Lepton Polarization</vt:lpstr>
      <vt:lpstr>Luminosity Measurement</vt:lpstr>
      <vt:lpstr>Summary</vt:lpstr>
      <vt:lpstr>PowerPoint Presentation</vt:lpstr>
      <vt:lpstr>BH rejection: Calo coverage</vt:lpstr>
      <vt:lpstr>BH Rejection: Calo Requirements</vt:lpstr>
      <vt:lpstr>Scattered Lepton Kinematics </vt:lpstr>
      <vt:lpstr>Possible Schedule To Realize eRHIC</vt:lpstr>
      <vt:lpstr>Backgrounds at IR</vt:lpstr>
      <vt:lpstr>Backgrounds at IR</vt:lpstr>
      <vt:lpstr>Inclusive DIS</vt:lpstr>
      <vt:lpstr>Fast Simulator: Check</vt:lpstr>
      <vt:lpstr>Fast Simulator: What was modeled</vt:lpstr>
      <vt:lpstr>Momentum resolutions</vt:lpstr>
      <vt:lpstr>Resolution for E/p</vt:lpstr>
      <vt:lpstr>Resolution for E/p</vt:lpstr>
      <vt:lpstr>Challenge: Gatling Gun</vt:lpstr>
      <vt:lpstr>Real “Gatling” polarized electron gun</vt:lpstr>
      <vt:lpstr>Why crab-crossing?</vt:lpstr>
      <vt:lpstr>Some thought about rates</vt:lpstr>
      <vt:lpstr>CHIPAS</vt:lpstr>
      <vt:lpstr>CHIPAS-Results</vt:lpstr>
      <vt:lpstr>Measuring FL with the EIC (II)</vt:lpstr>
      <vt:lpstr>HERA: sr and FL</vt:lpstr>
      <vt:lpstr>Measuring FL with the EIC </vt:lpstr>
      <vt:lpstr>lepton kinematics</vt:lpstr>
      <vt:lpstr>Simulation Example</vt:lpstr>
      <vt:lpstr>Integration into Machine: IR-Design</vt:lpstr>
      <vt:lpstr> proton distribution in y vs x at s=20 m</vt:lpstr>
      <vt:lpstr>Accepted in“Roman Pot”(example) at s=20m </vt:lpstr>
      <vt:lpstr>Detection efficiency of Breakup Neutrons</vt:lpstr>
    </vt:vector>
  </TitlesOfParts>
  <Company>京都大学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Naohito Saito</dc:creator>
  <cp:lastModifiedBy>elke-caroline aschenauer</cp:lastModifiedBy>
  <cp:revision>680</cp:revision>
  <cp:lastPrinted>2010-06-10T01:25:59Z</cp:lastPrinted>
  <dcterms:created xsi:type="dcterms:W3CDTF">2011-06-20T13:18:20Z</dcterms:created>
  <dcterms:modified xsi:type="dcterms:W3CDTF">2013-04-23T22:13:17Z</dcterms:modified>
</cp:coreProperties>
</file>