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  <p:sldMasterId id="2147483672" r:id="rId2"/>
  </p:sldMasterIdLst>
  <p:notesMasterIdLst>
    <p:notesMasterId r:id="rId15"/>
  </p:notesMasterIdLst>
  <p:handoutMasterIdLst>
    <p:handoutMasterId r:id="rId16"/>
  </p:handoutMasterIdLst>
  <p:sldIdLst>
    <p:sldId id="256" r:id="rId3"/>
    <p:sldId id="297" r:id="rId4"/>
    <p:sldId id="268" r:id="rId5"/>
    <p:sldId id="326" r:id="rId6"/>
    <p:sldId id="309" r:id="rId7"/>
    <p:sldId id="311" r:id="rId8"/>
    <p:sldId id="310" r:id="rId9"/>
    <p:sldId id="312" r:id="rId10"/>
    <p:sldId id="328" r:id="rId11"/>
    <p:sldId id="327" r:id="rId12"/>
    <p:sldId id="324" r:id="rId13"/>
    <p:sldId id="307" r:id="rId14"/>
  </p:sldIdLst>
  <p:sldSz cx="9144000" cy="6858000" type="screen4x3"/>
  <p:notesSz cx="6858000" cy="9144000"/>
  <p:embeddedFontLst>
    <p:embeddedFont>
      <p:font typeface="Calibri" pitchFamily="34" charset="0"/>
      <p:regular r:id="rId17"/>
      <p:bold r:id="rId18"/>
      <p:italic r:id="rId19"/>
      <p:boldItalic r:id="rId20"/>
    </p:embeddedFont>
    <p:embeddedFont>
      <p:font typeface="Trebuchet MS" pitchFamily="34" charset="0"/>
      <p:regular r:id="rId21"/>
      <p:bold r:id="rId22"/>
      <p:italic r:id="rId23"/>
      <p:boldItalic r:id="rId24"/>
    </p:embeddedFont>
  </p:embeddedFontLst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3" autoAdjust="0"/>
    <p:restoredTop sz="94660" autoAdjust="0"/>
  </p:normalViewPr>
  <p:slideViewPr>
    <p:cSldViewPr>
      <p:cViewPr>
        <p:scale>
          <a:sx n="50" d="100"/>
          <a:sy n="50" d="100"/>
        </p:scale>
        <p:origin x="-822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5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8.fntdata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slide footer_blue_64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613775"/>
            <a:ext cx="91440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slide header_6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86000" y="0"/>
            <a:ext cx="914400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952999" y="152400"/>
            <a:ext cx="1903413" cy="304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18B65-4CBA-DB46-9D73-AD0C58E7BE22}" type="datetime1">
              <a:rPr lang="en-US" smtClean="0"/>
              <a:pPr/>
              <a:t>4/16/2013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762000" y="8610601"/>
            <a:ext cx="5486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H. E. Jackson - Bilbao - 2012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324599" y="8685213"/>
            <a:ext cx="53181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05E24-A365-DF40-BF27-0C4D1E380F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72545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69693-4B73-3F4B-BE08-27CE2957F7EB}" type="datetime1">
              <a:rPr lang="en-US" smtClean="0"/>
              <a:pPr/>
              <a:t>4/16/2013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H. E. Jackson - Bilbao - 2012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A7F71-A600-874B-8C52-75C3F91F2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94642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1671638"/>
            <a:ext cx="7696200" cy="106997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5838" y="312578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3079" name="Picture 7" descr="title header_Blue_64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7" descr="doe_blac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8" descr="title footer_Blue_64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794500"/>
            <a:ext cx="91440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82D7A7-C20E-4256-9EAA-0313F9D2559E}" type="datetime1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1ADCA4-AC58-460B-A857-AAC61F1EA234}" type="datetime1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ABB122-50D0-4447-ADAC-75F1B39E73BC}" type="datetime1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rmes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86600" y="5715000"/>
            <a:ext cx="1371600" cy="9936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3000" b="1" cap="none" baseline="0"/>
            </a:lvl1pPr>
          </a:lstStyle>
          <a:p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930E3E-9989-4579-BE52-224CF925C89D}" type="datetime1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 u="none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CF48F7-4F4A-4989-8BBA-9A5AC347E7CD}" type="datetime1">
              <a:rPr lang="en-US" smtClean="0"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C8CBFE-34F6-49E7-911B-C66032C46756}" type="datetime1">
              <a:rPr lang="en-US" smtClean="0"/>
              <a:t>4/16/2013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15490B-B0A8-4FD5-8374-D75E8F4A9F34}" type="datetime1">
              <a:rPr lang="en-US" smtClean="0"/>
              <a:t>4/16/2013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85992F-0EEA-45CC-8282-0DCB342E7F22}" type="datetime1">
              <a:rPr lang="en-US" smtClean="0"/>
              <a:t>4/16/2013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79550"/>
          </a:xfrm>
        </p:spPr>
        <p:txBody>
          <a:bodyPr anchor="t"/>
          <a:lstStyle>
            <a:lvl1pPr algn="l">
              <a:defRPr sz="2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1"/>
            <a:ext cx="3008313" cy="44196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C058CD-0A6F-46E7-BE6B-AFCC6A6E0BB4}" type="datetime1">
              <a:rPr lang="en-US" smtClean="0"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651FCB-BC01-47D9-9D4C-A29419AB7BD2}" type="datetime1">
              <a:rPr lang="en-US" smtClean="0"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theme" Target="../theme/theme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5" descr="slide footer_blue_646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324600"/>
            <a:ext cx="91440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72250"/>
            <a:ext cx="13716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4F316438-B57E-4A49-8A9C-D17EA18BB9DC}" type="datetime1">
              <a:rPr lang="en-US" smtClean="0"/>
              <a:t>4/16/2013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r>
              <a:rPr lang="en-US" smtClean="0"/>
              <a:t>H. E. Jackson - DIS2013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1" name="Picture 7" descr="slide header_646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400" b="0">
                <a:latin typeface="Arial" pitchFamily="34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1D5428AA-C4BC-4C1A-BEC2-DA42FC2AECE5}" type="datetime1">
              <a:rPr lang="en-US" smtClean="0">
                <a:solidFill>
                  <a:srgbClr val="000000"/>
                </a:solidFill>
              </a:rPr>
              <a:t>4/16/2013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 b="0">
                <a:latin typeface="Arial" pitchFamily="34" charset="0"/>
              </a:defRPr>
            </a:lvl1pPr>
          </a:lstStyle>
          <a:p>
            <a:pPr algn="ctr" fontAlgn="base"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H. E. Jackson - DIS2013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b="0">
                <a:latin typeface="Arial" pitchFamily="34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239B6B15-10CC-4CAE-8B38-C69F3E4F988C}" type="slidenum">
              <a:rPr lang="en-US">
                <a:solidFill>
                  <a:srgbClr val="0000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055" name="Picture 7" descr="hermes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172200"/>
            <a:ext cx="749300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5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		</a:t>
            </a:r>
            <a:endParaRPr lang="en-US" dirty="0"/>
          </a:p>
        </p:txBody>
      </p:sp>
      <p:pic>
        <p:nvPicPr>
          <p:cNvPr id="5" name="Picture 4" descr="hermes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5562600"/>
            <a:ext cx="1371600" cy="99361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66800" y="3886200"/>
            <a:ext cx="7696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Uses the final  HERMES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kaon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Multiplicities from SIDIS</a:t>
            </a:r>
          </a:p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  <a:latin typeface="Trebuchet MS" pitchFamily="34" charset="0"/>
              </a:rPr>
              <a:t>[A. </a:t>
            </a:r>
            <a:r>
              <a:rPr lang="en-US" sz="2400" b="1" dirty="0" err="1" smtClean="0">
                <a:solidFill>
                  <a:srgbClr val="00B050"/>
                </a:solidFill>
                <a:latin typeface="Trebuchet MS" pitchFamily="34" charset="0"/>
              </a:rPr>
              <a:t>Airapetian</a:t>
            </a:r>
            <a:r>
              <a:rPr lang="en-US" sz="2400" b="1" dirty="0" smtClean="0">
                <a:solidFill>
                  <a:srgbClr val="00B050"/>
                </a:solidFill>
                <a:latin typeface="Trebuchet MS" pitchFamily="34" charset="0"/>
              </a:rPr>
              <a:t> et al.,</a:t>
            </a:r>
            <a:r>
              <a:rPr lang="en-US" sz="2400" b="1" dirty="0" err="1" smtClean="0">
                <a:solidFill>
                  <a:srgbClr val="00B050"/>
                </a:solidFill>
                <a:latin typeface="Trebuchet MS" pitchFamily="34" charset="0"/>
              </a:rPr>
              <a:t>Phys</a:t>
            </a:r>
            <a:r>
              <a:rPr lang="en-US" sz="2400" b="1" dirty="0" smtClean="0">
                <a:solidFill>
                  <a:srgbClr val="00B050"/>
                </a:solidFill>
                <a:latin typeface="Trebuchet MS" pitchFamily="34" charset="0"/>
              </a:rPr>
              <a:t>. Rev. D (in press)]</a:t>
            </a:r>
            <a:endParaRPr lang="en-US" sz="2400" b="1" dirty="0">
              <a:solidFill>
                <a:srgbClr val="00B050"/>
              </a:solidFill>
              <a:latin typeface="Trebuchet MS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62100" y="1600200"/>
            <a:ext cx="6553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Re-evaluation of the Parton Distributions of Strange Quarks in the Nucleon</a:t>
            </a:r>
            <a:endParaRPr lang="en-US" sz="28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71800" y="6059406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+mj-lt"/>
              </a:rPr>
              <a:t>H</a:t>
            </a:r>
            <a:r>
              <a:rPr lang="en-US" i="1" dirty="0" smtClean="0">
                <a:latin typeface="+mj-lt"/>
              </a:rPr>
              <a:t>. E. Jackson – DIS 2013</a:t>
            </a:r>
            <a:endParaRPr 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algn="ctr"/>
            <a:r>
              <a:rPr lang="en-US" sz="2800" dirty="0" smtClean="0">
                <a:latin typeface="+mn-lt"/>
              </a:rPr>
              <a:t>Summary</a:t>
            </a:r>
            <a:endParaRPr lang="en-US" sz="28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1219200"/>
            <a:ext cx="8077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n-US" sz="2800" b="1" dirty="0" smtClean="0"/>
              <a:t>S(x) ≈ 0 with the measurement error for x ≥ 0.15, as reported in PLB666, 446 (2008).</a:t>
            </a:r>
          </a:p>
          <a:p>
            <a:pPr marL="285750" indent="-285750">
              <a:buBlip>
                <a:blip r:embed="rId2"/>
              </a:buBlip>
            </a:pPr>
            <a:r>
              <a:rPr lang="en-US" sz="2800" b="1" dirty="0" smtClean="0"/>
              <a:t>S(x) is similar in shape but ≈ 0.6 in magnitude of the data reported  in 2008.</a:t>
            </a:r>
          </a:p>
          <a:p>
            <a:pPr marL="285750" indent="-285750">
              <a:buBlip>
                <a:blip r:embed="rId2"/>
              </a:buBlip>
            </a:pPr>
            <a:r>
              <a:rPr lang="en-US" sz="2800" b="1" dirty="0" smtClean="0"/>
              <a:t>In magnitude, but not detailed shape , S(x) as extracted here is close to the recent predictions of the NNPDF collaboration </a:t>
            </a:r>
            <a:r>
              <a:rPr lang="en-US" sz="2800" b="1" dirty="0" smtClean="0">
                <a:solidFill>
                  <a:srgbClr val="FF0000"/>
                </a:solidFill>
              </a:rPr>
              <a:t>(NPB 855, 153 (2012).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450" y="4365842"/>
            <a:ext cx="7924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Blip>
                <a:blip r:embed="rId3"/>
              </a:buBlip>
            </a:pPr>
            <a:r>
              <a:rPr lang="en-US" sz="2800" b="1" dirty="0" smtClean="0">
                <a:solidFill>
                  <a:srgbClr val="00B050"/>
                </a:solidFill>
              </a:rPr>
              <a:t>The shape of S(x) suggests the possibility that the strange quark </a:t>
            </a:r>
            <a:r>
              <a:rPr lang="en-US" sz="2800" b="1" dirty="0" err="1" smtClean="0">
                <a:solidFill>
                  <a:srgbClr val="00B050"/>
                </a:solidFill>
              </a:rPr>
              <a:t>pdf</a:t>
            </a:r>
            <a:r>
              <a:rPr lang="en-US" sz="2800" b="1" dirty="0" smtClean="0">
                <a:solidFill>
                  <a:srgbClr val="00B050"/>
                </a:solidFill>
              </a:rPr>
              <a:t> may be a surrogate for a sea dominated by the gluon splitting component </a:t>
            </a:r>
            <a:r>
              <a:rPr lang="en-US" sz="2800" b="1" dirty="0" smtClean="0">
                <a:solidFill>
                  <a:srgbClr val="FF0000"/>
                </a:solidFill>
              </a:rPr>
              <a:t>(see Chang &amp; </a:t>
            </a:r>
            <a:r>
              <a:rPr lang="en-US" sz="2800" b="1" dirty="0" err="1" smtClean="0">
                <a:solidFill>
                  <a:srgbClr val="FF0000"/>
                </a:solidFill>
              </a:rPr>
              <a:t>Peng</a:t>
            </a:r>
            <a:r>
              <a:rPr lang="en-US" sz="2800" b="1" dirty="0" smtClean="0">
                <a:solidFill>
                  <a:srgbClr val="FF0000"/>
                </a:solidFill>
              </a:rPr>
              <a:t>, PLB 704, 197 (2011).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15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819400" y="2514600"/>
            <a:ext cx="426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Extra’s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16105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" y="457200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Comparison PLB666 with HERMES (2013)</a:t>
            </a:r>
            <a:endParaRPr lang="en-US" sz="32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157" y="1295400"/>
            <a:ext cx="6130286" cy="515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73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986" y="381000"/>
            <a:ext cx="7104000" cy="257371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2" y="3124200"/>
            <a:ext cx="7062857" cy="265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61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6705600" cy="487362"/>
          </a:xfrm>
        </p:spPr>
        <p:txBody>
          <a:bodyPr/>
          <a:lstStyle/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The strange sea: S(x) from K</a:t>
            </a:r>
            <a:r>
              <a:rPr lang="en-US" sz="2400" i="1" baseline="30000" dirty="0" smtClean="0">
                <a:latin typeface="Arial" pitchFamily="34" charset="0"/>
                <a:cs typeface="Arial" pitchFamily="34" charset="0"/>
              </a:rPr>
              <a:t>±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 multiplicities</a:t>
            </a:r>
            <a:endParaRPr lang="en-US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 descr="kaon_inpu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286000"/>
            <a:ext cx="8333715" cy="326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1219200"/>
            <a:ext cx="441960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For the </a:t>
            </a:r>
            <a:r>
              <a:rPr lang="en-US" sz="2400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isoscalar</a:t>
            </a:r>
            <a:r>
              <a:rPr lang="en-US" sz="24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deuteron:</a:t>
            </a:r>
            <a:endParaRPr lang="en-US" sz="2400" b="1" i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isoscalar_ex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000" y="846571"/>
            <a:ext cx="9120000" cy="60114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6488668"/>
            <a:ext cx="304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563562"/>
          </a:xfrm>
        </p:spPr>
        <p:txBody>
          <a:bodyPr/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Signal for S(x)=0 at LO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1066800" y="1447800"/>
            <a:ext cx="1066800" cy="0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90600"/>
            <a:ext cx="6153143" cy="359314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42"/>
          <a:stretch/>
        </p:blipFill>
        <p:spPr>
          <a:xfrm>
            <a:off x="3878543" y="1028700"/>
            <a:ext cx="5265457" cy="380461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71600" y="5105400"/>
            <a:ext cx="7010400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err="1" smtClean="0"/>
              <a:t>dM</a:t>
            </a:r>
            <a:r>
              <a:rPr lang="en-US" sz="2800" b="1" i="1" dirty="0" smtClean="0"/>
              <a:t>(x)/dx &lt; 0 if S(x)≠ 0</a:t>
            </a:r>
          </a:p>
          <a:p>
            <a:pPr algn="ctr"/>
            <a:r>
              <a:rPr lang="en-US" sz="2800" b="1" i="1" dirty="0" smtClean="0"/>
              <a:t>Signature for S(x)=0 → </a:t>
            </a:r>
            <a:r>
              <a:rPr lang="en-US" sz="2800" b="1" i="1" dirty="0" err="1" smtClean="0">
                <a:solidFill>
                  <a:srgbClr val="FF0000"/>
                </a:solidFill>
              </a:rPr>
              <a:t>dM</a:t>
            </a:r>
            <a:r>
              <a:rPr lang="en-US" sz="2800" b="1" i="1" dirty="0" smtClean="0">
                <a:solidFill>
                  <a:srgbClr val="FF0000"/>
                </a:solidFill>
              </a:rPr>
              <a:t>(x)/dx≥0</a:t>
            </a:r>
            <a:endParaRPr lang="en-US" sz="2800" b="1" i="1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6686543" y="5715000"/>
            <a:ext cx="400057" cy="76200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 flipV="1">
            <a:off x="6553200" y="5715001"/>
            <a:ext cx="762000" cy="76200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>
            <a:off x="6591286" y="5548884"/>
            <a:ext cx="978408" cy="484632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224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371600"/>
            <a:ext cx="7200000" cy="48777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2600" y="457200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Fit of Q(x) component to M(x)=p[0]+p[1]*</a:t>
            </a:r>
            <a:r>
              <a:rPr lang="en-US" sz="2400" b="1" dirty="0" err="1" smtClean="0">
                <a:solidFill>
                  <a:srgbClr val="0070C0"/>
                </a:solidFill>
              </a:rPr>
              <a:t>x_bj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4007701"/>
            <a:ext cx="48006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M(x)=(0.102±0.002) +(0.013±0.010)x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06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Revised fit to </a:t>
            </a:r>
            <a:r>
              <a:rPr lang="en-US" dirty="0" err="1" smtClean="0"/>
              <a:t>kaon</a:t>
            </a:r>
            <a:r>
              <a:rPr lang="en-US" dirty="0" smtClean="0"/>
              <a:t> charged multiplicity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66712"/>
            <a:ext cx="7326720" cy="484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25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33" y="45720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Fit to Component arising from </a:t>
            </a:r>
            <a:br>
              <a:rPr lang="en-US" dirty="0" smtClean="0"/>
            </a:br>
            <a:r>
              <a:rPr lang="en-US" dirty="0" smtClean="0"/>
              <a:t>S(x)∫D</a:t>
            </a:r>
            <a:r>
              <a:rPr lang="en-US" baseline="30000" dirty="0" smtClean="0"/>
              <a:t>K</a:t>
            </a:r>
            <a:r>
              <a:rPr lang="en-US" dirty="0" smtClean="0"/>
              <a:t>(z)</a:t>
            </a:r>
            <a:r>
              <a:rPr lang="en-US" dirty="0" err="1" smtClean="0"/>
              <a:t>dz</a:t>
            </a:r>
            <a:r>
              <a:rPr lang="en-US" dirty="0" smtClean="0"/>
              <a:t>=x</a:t>
            </a:r>
            <a:r>
              <a:rPr lang="en-US" baseline="30000" dirty="0" smtClean="0"/>
              <a:t>-a </a:t>
            </a:r>
            <a:r>
              <a:rPr lang="en-US" dirty="0" smtClean="0"/>
              <a:t>e</a:t>
            </a:r>
            <a:r>
              <a:rPr lang="en-US" baseline="30000" dirty="0" smtClean="0"/>
              <a:t>-x/b</a:t>
            </a:r>
            <a:r>
              <a:rPr lang="en-US" dirty="0" smtClean="0"/>
              <a:t>(1-x)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8" y="1676400"/>
            <a:ext cx="6816548" cy="4678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95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Strange </a:t>
            </a:r>
            <a:r>
              <a:rPr lang="en-US" dirty="0" err="1" smtClean="0"/>
              <a:t>parton</a:t>
            </a:r>
            <a:r>
              <a:rPr lang="en-US" dirty="0" smtClean="0"/>
              <a:t> distribution S(x) - revised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762000"/>
            <a:ext cx="7784228" cy="48164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7800" y="5580354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B050"/>
                </a:solidFill>
              </a:rPr>
              <a:t>Fit(x) = x</a:t>
            </a:r>
            <a:r>
              <a:rPr lang="en-US" sz="2800" b="1" baseline="30000" dirty="0" smtClean="0">
                <a:solidFill>
                  <a:srgbClr val="00B050"/>
                </a:solidFill>
              </a:rPr>
              <a:t>-0.867±0.019</a:t>
            </a:r>
            <a:r>
              <a:rPr lang="en-US" sz="2800" b="1" dirty="0" smtClean="0">
                <a:solidFill>
                  <a:srgbClr val="00B050"/>
                </a:solidFill>
              </a:rPr>
              <a:t>e</a:t>
            </a:r>
            <a:r>
              <a:rPr lang="en-US" sz="2800" b="1" baseline="30000" dirty="0" smtClean="0">
                <a:solidFill>
                  <a:srgbClr val="00B050"/>
                </a:solidFill>
              </a:rPr>
              <a:t>-0.331±0.014</a:t>
            </a:r>
            <a:r>
              <a:rPr lang="en-US" sz="2800" b="1" dirty="0" smtClean="0">
                <a:solidFill>
                  <a:srgbClr val="00B050"/>
                </a:solidFill>
              </a:rPr>
              <a:t>(1-x)</a:t>
            </a:r>
            <a:endParaRPr lang="en-US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60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>
                <a:latin typeface="+mn-lt"/>
              </a:rPr>
              <a:t>Comparison with prediction of the NNPDF Collaboration</a:t>
            </a:r>
            <a:endParaRPr lang="en-US" sz="28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E. Jackson - DIS2013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504947"/>
            <a:ext cx="7316572" cy="4671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4563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JACKSON@FIKKJHVL778FFRPI" val="3987"/>
  <p:tag name="DEFAULTDISPLAYSOURCE" val="\documentclass{article}\pagestyle{empty}&#10;\begin{document}&#10;&#10;\end{document}&#10;"/>
  <p:tag name="EMBEDFONTS" val="1"/>
</p:tagLst>
</file>

<file path=ppt/theme/theme1.xml><?xml version="1.0" encoding="utf-8"?>
<a:theme xmlns:a="http://schemas.openxmlformats.org/drawingml/2006/main" name="Blue design">
  <a:themeElements>
    <a:clrScheme name="Custom 7">
      <a:dk1>
        <a:srgbClr val="616161"/>
      </a:dk1>
      <a:lt1>
        <a:srgbClr val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9D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Blue design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Blue design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signTemplate">
  <a:themeElements>
    <a:clrScheme name="Design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Custom 11">
      <a:dk1>
        <a:srgbClr val="616161"/>
      </a:dk1>
      <a:lt1>
        <a:sysClr val="window" lastClr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4B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5786</TotalTime>
  <Words>344</Words>
  <Application>Microsoft Office PowerPoint</Application>
  <PresentationFormat>On-screen Show (4:3)</PresentationFormat>
  <Paragraphs>46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Wingdings</vt:lpstr>
      <vt:lpstr>Times New Roman</vt:lpstr>
      <vt:lpstr>Trebuchet MS</vt:lpstr>
      <vt:lpstr>Blue design</vt:lpstr>
      <vt:lpstr>DesignTemplate</vt:lpstr>
      <vt:lpstr>PowerPoint Presentation</vt:lpstr>
      <vt:lpstr>PowerPoint Presentation</vt:lpstr>
      <vt:lpstr>The strange sea: S(x) from K± multiplicities</vt:lpstr>
      <vt:lpstr>Signal for S(x)=0 at LO</vt:lpstr>
      <vt:lpstr>PowerPoint Presentation</vt:lpstr>
      <vt:lpstr>Revised fit to kaon charged multiplicity</vt:lpstr>
      <vt:lpstr>Fit to Component arising from  S(x)∫DK(z)dz=x-a e-x/b(1-x)</vt:lpstr>
      <vt:lpstr>Strange parton distribution S(x) - revised</vt:lpstr>
      <vt:lpstr>Comparison with prediction of the NNPDF Collaboration</vt:lpstr>
      <vt:lpstr>Summary</vt:lpstr>
      <vt:lpstr>PowerPoint Presentation</vt:lpstr>
      <vt:lpstr>PowerPoint Presentation</vt:lpstr>
    </vt:vector>
  </TitlesOfParts>
  <Company>Argonne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Betty Waterman</dc:creator>
  <cp:lastModifiedBy>jackson</cp:lastModifiedBy>
  <cp:revision>158</cp:revision>
  <dcterms:created xsi:type="dcterms:W3CDTF">2009-09-22T20:45:00Z</dcterms:created>
  <dcterms:modified xsi:type="dcterms:W3CDTF">2013-04-16T15:26:01Z</dcterms:modified>
</cp:coreProperties>
</file>