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Microsoft_Equation1.bin" ContentType="application/vnd.openxmlformats-officedocument.oleObject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72" r:id="rId3"/>
    <p:sldId id="262" r:id="rId4"/>
    <p:sldId id="260" r:id="rId5"/>
    <p:sldId id="261" r:id="rId6"/>
    <p:sldId id="280" r:id="rId7"/>
    <p:sldId id="282" r:id="rId8"/>
    <p:sldId id="293" r:id="rId9"/>
    <p:sldId id="269" r:id="rId10"/>
    <p:sldId id="265" r:id="rId11"/>
    <p:sldId id="273" r:id="rId12"/>
    <p:sldId id="274" r:id="rId13"/>
    <p:sldId id="275" r:id="rId14"/>
    <p:sldId id="289" r:id="rId15"/>
    <p:sldId id="294" r:id="rId16"/>
    <p:sldId id="290" r:id="rId17"/>
    <p:sldId id="277" r:id="rId18"/>
    <p:sldId id="291" r:id="rId19"/>
    <p:sldId id="278" r:id="rId20"/>
    <p:sldId id="279" r:id="rId21"/>
    <p:sldId id="286" r:id="rId22"/>
    <p:sldId id="296" r:id="rId23"/>
    <p:sldId id="292" r:id="rId24"/>
    <p:sldId id="295" r:id="rId25"/>
    <p:sldId id="263" r:id="rId26"/>
    <p:sldId id="264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084" autoAdjust="0"/>
  </p:normalViewPr>
  <p:slideViewPr>
    <p:cSldViewPr snapToGrid="0" snapToObjects="1" showGuides="1">
      <p:cViewPr>
        <p:scale>
          <a:sx n="100" d="100"/>
          <a:sy n="100" d="100"/>
        </p:scale>
        <p:origin x="-1024" y="-136"/>
      </p:cViewPr>
      <p:guideLst>
        <p:guide orient="horz" pos="2160"/>
        <p:guide pos="289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-3016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203C8-B8C6-0040-BB25-6F33F0C563FA}" type="datetimeFigureOut">
              <a:rPr lang="en-US" smtClean="0"/>
              <a:t>4/15/13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0D102-616D-7C46-B672-557095CD2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763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D94A7-8D2A-3B4E-A0F7-68BF9A7FA62E}" type="datetimeFigureOut">
              <a:rPr lang="en-US" smtClean="0"/>
              <a:t>4/15/13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B0A00-7393-164A-8BB8-08D7F0914A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190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fixed layout of the Level-0 trigger does not allow for efficient triggering on decays which</a:t>
            </a:r>
          </a:p>
          <a:p>
            <a:r>
              <a:rPr lang="en-US" dirty="0"/>
              <a:t>only have </a:t>
            </a:r>
            <a:r>
              <a:rPr lang="en-US" dirty="0" err="1"/>
              <a:t>hadronic</a:t>
            </a:r>
            <a:r>
              <a:rPr lang="en-US" dirty="0"/>
              <a:t> content. It turns out that as the luminosity increases so does the inefficiency</a:t>
            </a:r>
          </a:p>
          <a:p>
            <a:r>
              <a:rPr lang="en-US" dirty="0"/>
              <a:t>in the </a:t>
            </a:r>
            <a:r>
              <a:rPr lang="en-US" dirty="0" err="1"/>
              <a:t>hadronic</a:t>
            </a:r>
            <a:r>
              <a:rPr lang="en-US" dirty="0"/>
              <a:t> triggers and the net yield of </a:t>
            </a:r>
            <a:r>
              <a:rPr lang="en-US" dirty="0" err="1"/>
              <a:t>hadronic</a:t>
            </a:r>
            <a:r>
              <a:rPr lang="en-US" dirty="0"/>
              <a:t> events levels off, while the yield of events</a:t>
            </a:r>
          </a:p>
          <a:p>
            <a:r>
              <a:rPr lang="en-US" dirty="0"/>
              <a:t>with </a:t>
            </a:r>
            <a:r>
              <a:rPr lang="en-US" dirty="0" err="1"/>
              <a:t>leptonic</a:t>
            </a:r>
            <a:r>
              <a:rPr lang="en-US" dirty="0"/>
              <a:t> content scales with the luminosity increase.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B0A00-7393-164A-8BB8-08D7F0914A1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449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main challenge of the calorimeter upgrade is to replace the current front-end electronics</a:t>
            </a:r>
          </a:p>
          <a:p>
            <a:r>
              <a:rPr lang="en-US" dirty="0"/>
              <a:t>by a new system able to send data to the DAQ at 40 </a:t>
            </a:r>
            <a:r>
              <a:rPr lang="en-US" dirty="0" err="1"/>
              <a:t>MHz.</a:t>
            </a:r>
            <a:r>
              <a:rPr lang="en-US" dirty="0"/>
              <a:t> Moreover, the new</a:t>
            </a:r>
          </a:p>
          <a:p>
            <a:r>
              <a:rPr lang="en-US" dirty="0"/>
              <a:t>electronics must have a gain </a:t>
            </a:r>
            <a:r>
              <a:rPr lang="en-US" dirty="0" err="1"/>
              <a:t>ve</a:t>
            </a:r>
            <a:r>
              <a:rPr lang="en-US" dirty="0"/>
              <a:t> times higher than the present system, in order to compensate</a:t>
            </a:r>
          </a:p>
          <a:p>
            <a:r>
              <a:rPr lang="en-US" dirty="0"/>
              <a:t>for a gain reduction that will be imposed on the photomultipliers so that the</a:t>
            </a:r>
          </a:p>
          <a:p>
            <a:r>
              <a:rPr lang="en-US" dirty="0"/>
              <a:t>mean anode current remains at an acceptable level during high-luminosity running. This</a:t>
            </a:r>
          </a:p>
          <a:p>
            <a:r>
              <a:rPr lang="en-US" dirty="0"/>
              <a:t>requirement has implications for the maximal acceptable noise level for the analogue</a:t>
            </a:r>
          </a:p>
          <a:p>
            <a:r>
              <a:rPr lang="en-US" dirty="0"/>
              <a:t>components. Two analogue implementations based either on the ICECAL[31] ASIC or on</a:t>
            </a:r>
          </a:p>
          <a:p>
            <a:r>
              <a:rPr lang="en-US" dirty="0"/>
              <a:t>discrete components are already at an advanced stage of design. The digital front-end is</a:t>
            </a:r>
          </a:p>
          <a:p>
            <a:r>
              <a:rPr lang="en-US" dirty="0"/>
              <a:t>being developed in parallel and is based on the ACTEL A3PE </a:t>
            </a:r>
          </a:p>
          <a:p>
            <a:r>
              <a:rPr lang="en-US" dirty="0"/>
              <a:t>ash-based FPGA and on</a:t>
            </a:r>
          </a:p>
          <a:p>
            <a:r>
              <a:rPr lang="en-US" dirty="0"/>
              <a:t>the GBT[30] ASIC from CERN.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B0A00-7393-164A-8BB8-08D7F0914A1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806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DIS2013: The </a:t>
            </a:r>
            <a:r>
              <a:rPr lang="en-US" dirty="0" err="1" smtClean="0"/>
              <a:t>LHCb</a:t>
            </a:r>
            <a:r>
              <a:rPr lang="en-US" dirty="0" smtClean="0"/>
              <a:t> upgrade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DIS2013: The </a:t>
            </a:r>
            <a:r>
              <a:rPr lang="en-US" dirty="0" err="1" smtClean="0"/>
              <a:t>LHCb</a:t>
            </a:r>
            <a:r>
              <a:rPr lang="en-US" dirty="0" smtClean="0"/>
              <a:t> upgrade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DIS2013: The </a:t>
            </a:r>
            <a:r>
              <a:rPr lang="en-US" dirty="0" err="1" smtClean="0"/>
              <a:t>LHCb</a:t>
            </a:r>
            <a:r>
              <a:rPr lang="en-US" dirty="0" smtClean="0"/>
              <a:t> upgrade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DIS2013: The </a:t>
            </a:r>
            <a:r>
              <a:rPr lang="en-US" dirty="0" err="1" smtClean="0"/>
              <a:t>LHCb</a:t>
            </a:r>
            <a:r>
              <a:rPr lang="en-US" dirty="0" smtClean="0"/>
              <a:t> upgrade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DIS2013: The </a:t>
            </a:r>
            <a:r>
              <a:rPr lang="en-US" dirty="0" err="1" smtClean="0"/>
              <a:t>LHCb</a:t>
            </a:r>
            <a:r>
              <a:rPr lang="en-US" dirty="0" smtClean="0"/>
              <a:t> upgrade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DIS2013: The </a:t>
            </a:r>
            <a:r>
              <a:rPr lang="en-US" dirty="0" err="1" smtClean="0"/>
              <a:t>LHCb</a:t>
            </a:r>
            <a:r>
              <a:rPr lang="en-US" dirty="0" smtClean="0"/>
              <a:t> upgrade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DIS2013: The </a:t>
            </a:r>
            <a:r>
              <a:rPr lang="en-US" dirty="0" err="1" smtClean="0"/>
              <a:t>LHCb</a:t>
            </a:r>
            <a:r>
              <a:rPr lang="en-US" dirty="0" smtClean="0"/>
              <a:t> upgrade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DIS2013: The LHCb upgrade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DIS2013: The LHCb upgrade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DIS2013: The LHCb upgrade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DIS2013: The </a:t>
            </a:r>
            <a:r>
              <a:rPr lang="en-US" dirty="0" err="1" smtClean="0"/>
              <a:t>LHCb</a:t>
            </a:r>
            <a:r>
              <a:rPr lang="en-US" dirty="0" smtClean="0"/>
              <a:t> upgrade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April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DIS2013: The LHCb upgrade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08A23-CDDC-524E-A085-A5414C285A0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153400" y="62453"/>
            <a:ext cx="946150" cy="928147"/>
          </a:xfrm>
          <a:prstGeom prst="rect">
            <a:avLst/>
          </a:prstGeom>
        </p:spPr>
      </p:pic>
      <p:pic>
        <p:nvPicPr>
          <p:cNvPr id="8" name="Picture 7" descr="LHCb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" y="101600"/>
            <a:ext cx="10668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000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00FF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00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00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emf"/><Relationship Id="rId5" Type="http://schemas.openxmlformats.org/officeDocument/2006/relationships/image" Target="../media/image22.emf"/><Relationship Id="rId6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oleObject" Target="../embeddings/Microsoft_Equation1.bin"/><Relationship Id="rId6" Type="http://schemas.openxmlformats.org/officeDocument/2006/relationships/image" Target="../media/image2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4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4" Type="http://schemas.openxmlformats.org/officeDocument/2006/relationships/image" Target="../media/image53.emf"/><Relationship Id="rId5" Type="http://schemas.openxmlformats.org/officeDocument/2006/relationships/image" Target="../media/image54.emf"/><Relationship Id="rId6" Type="http://schemas.openxmlformats.org/officeDocument/2006/relationships/image" Target="../media/image55.emf"/><Relationship Id="rId7" Type="http://schemas.openxmlformats.org/officeDocument/2006/relationships/image" Target="../media/image56.emf"/><Relationship Id="rId8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US" dirty="0" err="1" smtClean="0">
                <a:solidFill>
                  <a:srgbClr val="FF0000"/>
                </a:solidFill>
              </a:rPr>
              <a:t>LHCb</a:t>
            </a:r>
            <a:r>
              <a:rPr lang="en-US" dirty="0" smtClean="0">
                <a:solidFill>
                  <a:srgbClr val="FF0000"/>
                </a:solidFill>
              </a:rPr>
              <a:t> upgrade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U. Marconi, INFN Bologna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On behalf of the </a:t>
            </a:r>
            <a:r>
              <a:rPr lang="en-US" dirty="0" err="1" smtClean="0">
                <a:solidFill>
                  <a:srgbClr val="0000FF"/>
                </a:solidFill>
              </a:rPr>
              <a:t>LHCb</a:t>
            </a:r>
            <a:r>
              <a:rPr lang="en-US" dirty="0" smtClean="0">
                <a:solidFill>
                  <a:srgbClr val="0000FF"/>
                </a:solidFill>
              </a:rPr>
              <a:t> Collaboration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DIS2013, Marseille April 2013.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144" y="24206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Electronics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110" y="4168049"/>
            <a:ext cx="5153293" cy="2141271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Data transfer from the frontend boards</a:t>
            </a:r>
            <a:br>
              <a:rPr lang="en-US" sz="2000" dirty="0" smtClean="0"/>
            </a:br>
            <a:r>
              <a:rPr lang="en-US" sz="2000" dirty="0" smtClean="0"/>
              <a:t>to the read-out boards at 40 MHz:</a:t>
            </a:r>
            <a:r>
              <a:rPr lang="en-US" sz="2000" dirty="0"/>
              <a:t> </a:t>
            </a:r>
            <a:r>
              <a:rPr lang="en-US" sz="2000" dirty="0" smtClean="0"/>
              <a:t>~ 40 Tb/s,12000 optical links, using 3.2 Gb/s GBT </a:t>
            </a:r>
            <a:r>
              <a:rPr lang="en-US" sz="2000" dirty="0" err="1" smtClean="0"/>
              <a:t>serializers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pPr lvl="1"/>
            <a:r>
              <a:rPr lang="en-US" sz="1600" dirty="0" smtClean="0"/>
              <a:t>Zero suppression performed at the frontend board</a:t>
            </a:r>
          </a:p>
          <a:p>
            <a:r>
              <a:rPr lang="en-US" sz="2000" dirty="0" smtClean="0"/>
              <a:t>Readout boards for buffering and data format</a:t>
            </a:r>
            <a:br>
              <a:rPr lang="en-US" sz="2000" dirty="0" smtClean="0"/>
            </a:br>
            <a:r>
              <a:rPr lang="en-US" sz="2000" dirty="0" smtClean="0"/>
              <a:t>conversion, </a:t>
            </a:r>
            <a:r>
              <a:rPr lang="en-US" sz="2000" dirty="0" smtClean="0"/>
              <a:t>from custom to industrial standard (LAN protocol).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April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mtClean="0"/>
              <a:t>DIS2013: The LHCb upgrade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775" y="1167206"/>
            <a:ext cx="4165600" cy="2931196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>
          <a:blip r:embed="rId3"/>
          <a:srcRect t="896" b="896"/>
          <a:stretch>
            <a:fillRect/>
          </a:stretch>
        </p:blipFill>
        <p:spPr>
          <a:xfrm>
            <a:off x="5195375" y="1371600"/>
            <a:ext cx="3142450" cy="1728226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304904" y="3683124"/>
            <a:ext cx="3881911" cy="2715574"/>
            <a:chOff x="755576" y="1098713"/>
            <a:chExt cx="10130843" cy="5387941"/>
          </a:xfrm>
        </p:grpSpPr>
        <p:sp>
          <p:nvSpPr>
            <p:cNvPr id="11" name="Rectangle 10"/>
            <p:cNvSpPr/>
            <p:nvPr/>
          </p:nvSpPr>
          <p:spPr>
            <a:xfrm>
              <a:off x="755576" y="1124744"/>
              <a:ext cx="3456384" cy="51845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131840" y="1196752"/>
              <a:ext cx="2088232" cy="11521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AMC40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131840" y="2492896"/>
              <a:ext cx="2088232" cy="11521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AMC40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131840" y="3789040"/>
              <a:ext cx="2088232" cy="11521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AMC40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131840" y="5085184"/>
              <a:ext cx="2088232" cy="11521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AMC40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>
              <a:off x="5220072" y="1484784"/>
              <a:ext cx="2304256" cy="0"/>
            </a:xfrm>
            <a:prstGeom prst="straightConnector1">
              <a:avLst/>
            </a:prstGeom>
            <a:ln w="63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/>
            <p:cNvSpPr/>
            <p:nvPr/>
          </p:nvSpPr>
          <p:spPr>
            <a:xfrm>
              <a:off x="6228184" y="1196752"/>
              <a:ext cx="288032" cy="2880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2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518429" y="1098713"/>
              <a:ext cx="3367990" cy="671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+mn-lt"/>
                </a:rPr>
                <a:t>24 × 3.2 </a:t>
              </a:r>
              <a:r>
                <a:rPr lang="en-US" sz="1600" dirty="0" smtClean="0">
                  <a:latin typeface="+mn-lt"/>
                </a:rPr>
                <a:t>Gb/s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99593" y="2852935"/>
              <a:ext cx="2159756" cy="18319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latin typeface="+mj-lt"/>
                </a:rPr>
                <a:t>ATCA</a:t>
              </a:r>
            </a:p>
            <a:p>
              <a:pPr algn="ctr"/>
              <a:r>
                <a:rPr lang="en-US" dirty="0" smtClean="0">
                  <a:latin typeface="+mj-lt"/>
                </a:rPr>
                <a:t>Carrier</a:t>
              </a:r>
            </a:p>
            <a:p>
              <a:pPr algn="ctr"/>
              <a:r>
                <a:rPr lang="en-US" dirty="0" smtClean="0">
                  <a:latin typeface="+mj-lt"/>
                </a:rPr>
                <a:t>Board</a:t>
              </a:r>
              <a:endParaRPr lang="en-US" dirty="0">
                <a:latin typeface="+mj-lt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H="1">
              <a:off x="5220072" y="2060848"/>
              <a:ext cx="2304256" cy="0"/>
            </a:xfrm>
            <a:prstGeom prst="straightConnector1">
              <a:avLst/>
            </a:prstGeom>
            <a:ln w="6350" cmpd="sng">
              <a:solidFill>
                <a:schemeClr val="tx1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7617861" y="1678363"/>
              <a:ext cx="3232813" cy="671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+mn-lt"/>
                </a:rPr>
                <a:t>12 × 10 </a:t>
              </a:r>
              <a:r>
                <a:rPr lang="en-US" sz="1600" dirty="0" smtClean="0">
                  <a:latin typeface="+mn-lt"/>
                </a:rPr>
                <a:t>Gb/s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39846" y="2438913"/>
              <a:ext cx="2630916" cy="16487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latin typeface="+mn-lt"/>
                </a:rPr>
                <a:t>AMC40 </a:t>
              </a:r>
            </a:p>
            <a:p>
              <a:r>
                <a:rPr lang="en-US" sz="1600" dirty="0" smtClean="0">
                  <a:latin typeface="+mn-lt"/>
                </a:rPr>
                <a:t>24 input</a:t>
              </a:r>
            </a:p>
            <a:p>
              <a:r>
                <a:rPr lang="en-US" sz="1600" dirty="0" smtClean="0">
                  <a:latin typeface="+mn-lt"/>
                </a:rPr>
                <a:t>12 output  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99296" y="4030262"/>
              <a:ext cx="4063226" cy="1160248"/>
            </a:xfrm>
            <a:prstGeom prst="rect">
              <a:avLst/>
            </a:prstGeom>
            <a:noFill/>
            <a:ln w="22225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data throughput</a:t>
              </a:r>
            </a:p>
            <a:p>
              <a:pPr algn="ctr"/>
              <a:r>
                <a:rPr lang="en-US" sz="1600" dirty="0" smtClean="0">
                  <a:latin typeface="+mn-lt"/>
                </a:rPr>
                <a:t>~100 Gb/s 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01842" y="5326406"/>
              <a:ext cx="3279873" cy="1160248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latin typeface="+mn-lt"/>
                </a:rPr>
                <a:t>~500 AMC40 </a:t>
              </a:r>
            </a:p>
            <a:p>
              <a:pPr algn="ctr"/>
              <a:r>
                <a:rPr lang="en-US" sz="1600" dirty="0" smtClean="0">
                  <a:latin typeface="+mn-lt"/>
                </a:rPr>
                <a:t>In total</a:t>
              </a:r>
            </a:p>
          </p:txBody>
        </p:sp>
        <p:sp>
          <p:nvSpPr>
            <p:cNvPr id="25" name="Oval 24"/>
            <p:cNvSpPr/>
            <p:nvPr/>
          </p:nvSpPr>
          <p:spPr>
            <a:xfrm>
              <a:off x="6228184" y="1772816"/>
              <a:ext cx="288032" cy="2880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2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10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829300" y="3263900"/>
            <a:ext cx="2530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The </a:t>
            </a:r>
            <a:r>
              <a:rPr lang="en-US" dirty="0" err="1" smtClean="0">
                <a:solidFill>
                  <a:srgbClr val="3366FF"/>
                </a:solidFill>
              </a:rPr>
              <a:t>LHCb</a:t>
            </a:r>
            <a:r>
              <a:rPr lang="en-US" dirty="0" smtClean="0">
                <a:solidFill>
                  <a:srgbClr val="3366FF"/>
                </a:solidFill>
              </a:rPr>
              <a:t>  readout board 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51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2862"/>
            <a:ext cx="8229600" cy="1143000"/>
          </a:xfrm>
        </p:spPr>
        <p:txBody>
          <a:bodyPr/>
          <a:lstStyle/>
          <a:p>
            <a:r>
              <a:rPr lang="en-US" dirty="0" smtClean="0"/>
              <a:t>HLT farm and network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950" y="988721"/>
            <a:ext cx="8020050" cy="5488279"/>
          </a:xfrm>
          <a:prstGeom prst="rect">
            <a:avLst/>
          </a:prstGeom>
          <a:solidFill>
            <a:srgbClr val="0000FF">
              <a:alpha val="0"/>
            </a:srgbClr>
          </a:solidFill>
        </p:spPr>
      </p:pic>
      <p:sp>
        <p:nvSpPr>
          <p:cNvPr id="6" name="Rectangle 5"/>
          <p:cNvSpPr/>
          <p:nvPr/>
        </p:nvSpPr>
        <p:spPr>
          <a:xfrm>
            <a:off x="508000" y="1066800"/>
            <a:ext cx="8001000" cy="2506216"/>
          </a:xfrm>
          <a:prstGeom prst="rect">
            <a:avLst/>
          </a:prstGeom>
          <a:noFill/>
          <a:ln w="38100" cmpd="sng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9960" y="1052736"/>
            <a:ext cx="2105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FF0000"/>
                </a:solidFill>
                <a:latin typeface="+mn-lt"/>
              </a:rPr>
              <a:t>Event builder</a:t>
            </a:r>
          </a:p>
          <a:p>
            <a:pPr algn="ctr"/>
            <a:r>
              <a:rPr lang="en-US" sz="1800" b="1" dirty="0" smtClean="0">
                <a:solidFill>
                  <a:srgbClr val="FF0000"/>
                </a:solidFill>
                <a:latin typeface="+mn-lt"/>
              </a:rPr>
              <a:t>High speed network</a:t>
            </a:r>
          </a:p>
        </p:txBody>
      </p:sp>
      <p:sp>
        <p:nvSpPr>
          <p:cNvPr id="8" name="Rectangle 7"/>
          <p:cNvSpPr/>
          <p:nvPr/>
        </p:nvSpPr>
        <p:spPr>
          <a:xfrm>
            <a:off x="509960" y="3645024"/>
            <a:ext cx="8001000" cy="2736304"/>
          </a:xfrm>
          <a:prstGeom prst="rect">
            <a:avLst/>
          </a:prstGeom>
          <a:noFill/>
          <a:ln w="38100" cmpd="sng">
            <a:solidFill>
              <a:srgbClr val="0000FF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9960" y="3645024"/>
            <a:ext cx="1241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00FF"/>
                </a:solidFill>
                <a:latin typeface="+mn-lt"/>
              </a:rPr>
              <a:t>Event filter</a:t>
            </a:r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3022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DIS2013 : LHCb upgrade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5600" y="6356350"/>
            <a:ext cx="2133600" cy="365125"/>
          </a:xfrm>
        </p:spPr>
        <p:txBody>
          <a:bodyPr/>
          <a:lstStyle/>
          <a:p>
            <a:r>
              <a:rPr lang="en-US" smtClean="0"/>
              <a:t>April 2013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451600" y="6356350"/>
            <a:ext cx="2133600" cy="365125"/>
          </a:xfrm>
        </p:spPr>
        <p:txBody>
          <a:bodyPr/>
          <a:lstStyle/>
          <a:p>
            <a:fld id="{77E08A23-CDDC-524E-A085-A5414C285A02}" type="slidenum">
              <a:rPr lang="en-US" smtClean="0"/>
              <a:t>11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 rot="5400000">
            <a:off x="5904597" y="3620572"/>
            <a:ext cx="58324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lbonupgrade.cern.ch</a:t>
            </a:r>
            <a:r>
              <a:rPr lang="en-US" dirty="0"/>
              <a:t>/wiki/</a:t>
            </a:r>
            <a:r>
              <a:rPr lang="en-US" dirty="0" err="1"/>
              <a:t>index.php</a:t>
            </a:r>
            <a:r>
              <a:rPr lang="en-US" dirty="0"/>
              <a:t>/Network-arch</a:t>
            </a:r>
          </a:p>
        </p:txBody>
      </p:sp>
    </p:spTree>
    <p:extLst>
      <p:ext uri="{BB962C8B-B14F-4D97-AF65-F5344CB8AC3E}">
        <p14:creationId xmlns:p14="http://schemas.microsoft.com/office/powerpoint/2010/main" val="2399665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79086" y="1112872"/>
            <a:ext cx="5358115" cy="5319677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 smtClean="0"/>
              <a:t>21 stations of silicon micro</a:t>
            </a:r>
            <a:r>
              <a:rPr lang="en-GB" sz="2400" dirty="0"/>
              <a:t>-strip 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sensors, located nearby the </a:t>
            </a:r>
            <a:br>
              <a:rPr lang="en-GB" sz="2400" dirty="0" smtClean="0"/>
            </a:br>
            <a:r>
              <a:rPr lang="en-GB" sz="2400" dirty="0" smtClean="0"/>
              <a:t>interaction region.</a:t>
            </a:r>
          </a:p>
          <a:p>
            <a:pPr lvl="1"/>
            <a:r>
              <a:rPr lang="en-GB" sz="1900" dirty="0" smtClean="0"/>
              <a:t>R and </a:t>
            </a:r>
            <a:r>
              <a:rPr lang="en-GB" sz="1900" dirty="0" err="1" smtClean="0"/>
              <a:t>ϕ</a:t>
            </a:r>
            <a:r>
              <a:rPr lang="en-GB" sz="1900" dirty="0" smtClean="0"/>
              <a:t> geometry modules</a:t>
            </a:r>
          </a:p>
          <a:p>
            <a:pPr lvl="1"/>
            <a:r>
              <a:rPr lang="en-GB" sz="2000" dirty="0"/>
              <a:t>44 mm </a:t>
            </a:r>
            <a:r>
              <a:rPr lang="en-GB" sz="2000" dirty="0" smtClean="0"/>
              <a:t>external radius</a:t>
            </a:r>
          </a:p>
          <a:p>
            <a:pPr marL="342900" lvl="1" indent="-342900">
              <a:buFont typeface="Arial"/>
              <a:buChar char="•"/>
            </a:pPr>
            <a:r>
              <a:rPr lang="en-US" sz="2400" dirty="0" smtClean="0"/>
              <a:t>Left </a:t>
            </a:r>
            <a:r>
              <a:rPr lang="en-US" sz="2400" dirty="0"/>
              <a:t>and </a:t>
            </a:r>
            <a:r>
              <a:rPr lang="en-US" sz="2400" dirty="0" smtClean="0"/>
              <a:t>right halves of the </a:t>
            </a:r>
            <a:r>
              <a:rPr lang="en-US" sz="2400" b="1" dirty="0" smtClean="0"/>
              <a:t>modules can be moved</a:t>
            </a:r>
            <a:r>
              <a:rPr lang="en-US" sz="2400" dirty="0" smtClean="0"/>
              <a:t> inward/outward the beam lines: modules </a:t>
            </a:r>
            <a:r>
              <a:rPr lang="en-GB" sz="2400" dirty="0" smtClean="0"/>
              <a:t>open and close at each fill</a:t>
            </a:r>
            <a:r>
              <a:rPr lang="en-GB" sz="2400" dirty="0" smtClean="0"/>
              <a:t>.</a:t>
            </a:r>
            <a:r>
              <a:rPr lang="en-GB" sz="2000" dirty="0"/>
              <a:t> </a:t>
            </a:r>
            <a:r>
              <a:rPr lang="en-GB" sz="2200" b="1" dirty="0"/>
              <a:t>Distance from the beam line 5.5 </a:t>
            </a:r>
            <a:r>
              <a:rPr lang="en-GB" sz="2200" b="1" dirty="0" smtClean="0"/>
              <a:t>mm</a:t>
            </a:r>
            <a:endParaRPr lang="en-GB" sz="2400" b="1" dirty="0" smtClean="0"/>
          </a:p>
          <a:p>
            <a:pPr lvl="1"/>
            <a:r>
              <a:rPr lang="en-GB" sz="2000" dirty="0" smtClean="0"/>
              <a:t>Position centred around the current beam </a:t>
            </a:r>
            <a:br>
              <a:rPr lang="en-GB" sz="2000" dirty="0" smtClean="0"/>
            </a:br>
            <a:r>
              <a:rPr lang="en-GB" sz="2000" dirty="0" smtClean="0"/>
              <a:t>position. </a:t>
            </a:r>
            <a:r>
              <a:rPr lang="en-GB" sz="2000" dirty="0" smtClean="0"/>
              <a:t>Modules </a:t>
            </a:r>
            <a:r>
              <a:rPr lang="en-GB" sz="2000" dirty="0" smtClean="0"/>
              <a:t>do not move during a fill.</a:t>
            </a:r>
          </a:p>
          <a:p>
            <a:pPr lvl="1"/>
            <a:r>
              <a:rPr lang="en-GB" sz="2000" dirty="0" smtClean="0"/>
              <a:t>Positions reproducible within </a:t>
            </a:r>
            <a:br>
              <a:rPr lang="en-GB" sz="2000" dirty="0" smtClean="0"/>
            </a:br>
            <a:r>
              <a:rPr lang="en-GB" sz="2000" dirty="0" smtClean="0"/>
              <a:t>5 µm: measured as the average </a:t>
            </a:r>
            <a:br>
              <a:rPr lang="en-GB" sz="2000" dirty="0" smtClean="0"/>
            </a:br>
            <a:r>
              <a:rPr lang="en-GB" sz="2000" dirty="0" smtClean="0"/>
              <a:t>distance between right-side PV </a:t>
            </a:r>
            <a:br>
              <a:rPr lang="en-GB" sz="2000" dirty="0" smtClean="0"/>
            </a:br>
            <a:r>
              <a:rPr lang="en-GB" sz="2000" dirty="0" smtClean="0"/>
              <a:t>and left-side PV</a:t>
            </a:r>
            <a:r>
              <a:rPr lang="en-GB" sz="2000" dirty="0" smtClean="0"/>
              <a:t>.</a:t>
            </a:r>
          </a:p>
          <a:p>
            <a:r>
              <a:rPr lang="en-US" sz="2400" dirty="0"/>
              <a:t>Primary (beam) and secondary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vacuum </a:t>
            </a:r>
            <a:r>
              <a:rPr lang="en-US" sz="2400" dirty="0"/>
              <a:t>are separated by a thin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Al </a:t>
            </a:r>
            <a:r>
              <a:rPr lang="en-US" sz="2400" dirty="0"/>
              <a:t>box (“RF foil”)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24960" y="973172"/>
            <a:ext cx="1717614" cy="1719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829"/>
            <a:ext cx="9144000" cy="938644"/>
          </a:xfrm>
        </p:spPr>
        <p:txBody>
          <a:bodyPr>
            <a:normAutofit/>
          </a:bodyPr>
          <a:lstStyle/>
          <a:p>
            <a:r>
              <a:rPr lang="en-GB" dirty="0" smtClean="0"/>
              <a:t>The current VELO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DIS2013: The LHCb upgrade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44436" y="935073"/>
            <a:ext cx="2225320" cy="2186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4616065" y="4864161"/>
            <a:ext cx="4613443" cy="1572283"/>
            <a:chOff x="2020023" y="2948094"/>
            <a:chExt cx="6471915" cy="3024336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0023" y="2948094"/>
              <a:ext cx="6471915" cy="3024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0" name="Straight Connector 9"/>
            <p:cNvCxnSpPr/>
            <p:nvPr/>
          </p:nvCxnSpPr>
          <p:spPr bwMode="auto">
            <a:xfrm>
              <a:off x="2902457" y="3956206"/>
              <a:ext cx="5237918" cy="0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2902457" y="4607356"/>
              <a:ext cx="5237918" cy="0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>
              <a:off x="5299482" y="3382493"/>
              <a:ext cx="1094381" cy="7104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±5 µm</a:t>
              </a:r>
              <a:endParaRPr lang="en-GB" dirty="0"/>
            </a:p>
          </p:txBody>
        </p:sp>
      </p:grp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301" y="3233812"/>
            <a:ext cx="1743884" cy="1557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789" y="3246513"/>
            <a:ext cx="1683405" cy="15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014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4267200"/>
            <a:ext cx="9042400" cy="226629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Impact </a:t>
            </a:r>
            <a:r>
              <a:rPr lang="en-GB" sz="2400" dirty="0"/>
              <a:t>parameter </a:t>
            </a:r>
            <a:r>
              <a:rPr lang="en-GB" sz="2400" dirty="0" smtClean="0"/>
              <a:t>resolution, essential for heavy flavour physics, is quite good:</a:t>
            </a:r>
            <a:r>
              <a:rPr lang="en-GB" sz="2400" dirty="0"/>
              <a:t> </a:t>
            </a:r>
            <a:r>
              <a:rPr lang="en-GB" sz="2400" dirty="0" smtClean="0"/>
              <a:t>~ 20 </a:t>
            </a:r>
            <a:r>
              <a:rPr lang="en-GB" sz="2400" dirty="0"/>
              <a:t>µm at high </a:t>
            </a:r>
            <a:r>
              <a:rPr lang="en-GB" sz="2400" dirty="0" err="1" smtClean="0"/>
              <a:t>p</a:t>
            </a:r>
            <a:r>
              <a:rPr lang="en-GB" sz="2400" baseline="-25000" dirty="0" err="1" smtClean="0"/>
              <a:t>T</a:t>
            </a:r>
            <a:r>
              <a:rPr lang="en-GB" sz="2400" baseline="-25000" dirty="0" smtClean="0"/>
              <a:t> </a:t>
            </a:r>
            <a:r>
              <a:rPr lang="en-GB" sz="2400" dirty="0" smtClean="0"/>
              <a:t>(≤</a:t>
            </a:r>
            <a:r>
              <a:rPr lang="en-GB" sz="2400" dirty="0" smtClean="0"/>
              <a:t> 10</a:t>
            </a:r>
            <a:r>
              <a:rPr lang="en-GB" sz="2400" dirty="0" smtClean="0"/>
              <a:t> </a:t>
            </a:r>
            <a:r>
              <a:rPr lang="en-GB" sz="2400" dirty="0" err="1" smtClean="0"/>
              <a:t>GeV</a:t>
            </a:r>
            <a:r>
              <a:rPr lang="en-GB" sz="2400" dirty="0" smtClean="0"/>
              <a:t>/</a:t>
            </a:r>
            <a:r>
              <a:rPr lang="en-GB" sz="2400" dirty="0" smtClean="0"/>
              <a:t>c in the </a:t>
            </a:r>
            <a:r>
              <a:rPr lang="en-GB" sz="2400" dirty="0" err="1" smtClean="0"/>
              <a:t>LHCb</a:t>
            </a:r>
            <a:r>
              <a:rPr lang="en-GB" sz="2400" dirty="0" smtClean="0"/>
              <a:t> acceptance)</a:t>
            </a:r>
            <a:r>
              <a:rPr lang="en-GB" sz="2400" dirty="0" smtClean="0"/>
              <a:t>.</a:t>
            </a:r>
          </a:p>
          <a:p>
            <a:r>
              <a:rPr lang="en-GB" sz="2400" dirty="0" smtClean="0"/>
              <a:t>Primary vertex resolution excellent as well: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~ 15 µm in the </a:t>
            </a:r>
            <a:r>
              <a:rPr lang="en-GB" sz="2400" dirty="0" err="1" smtClean="0"/>
              <a:t>x,y</a:t>
            </a:r>
            <a:r>
              <a:rPr lang="en-GB" sz="2400" dirty="0" smtClean="0"/>
              <a:t> transverse </a:t>
            </a:r>
            <a:r>
              <a:rPr lang="en-GB" sz="2400" dirty="0" smtClean="0"/>
              <a:t>plane.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~ 75 µm along the longitudinal z axis (typically with 20 tracks</a:t>
            </a:r>
            <a:r>
              <a:rPr lang="en-GB" sz="2400" dirty="0" smtClean="0"/>
              <a:t>).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DIS2013: The LHCb upgrade</a:t>
            </a:r>
            <a:endParaRPr lang="en-GB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93820" y="987028"/>
            <a:ext cx="4399080" cy="3246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47229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en-GB" dirty="0"/>
              <a:t>The current </a:t>
            </a:r>
            <a:r>
              <a:rPr lang="en-GB" dirty="0" smtClean="0"/>
              <a:t>VELO (II)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70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738"/>
            <a:ext cx="8229600" cy="1143000"/>
          </a:xfrm>
        </p:spPr>
        <p:txBody>
          <a:bodyPr/>
          <a:lstStyle/>
          <a:p>
            <a:r>
              <a:rPr lang="en-US" dirty="0" smtClean="0"/>
              <a:t>The VELO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58901"/>
            <a:ext cx="8229600" cy="901327"/>
          </a:xfrm>
        </p:spPr>
        <p:txBody>
          <a:bodyPr>
            <a:normAutofit/>
          </a:bodyPr>
          <a:lstStyle/>
          <a:p>
            <a:r>
              <a:rPr lang="en-US" sz="2400" dirty="0"/>
              <a:t>The VELO upgrade has to maintain or improve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the </a:t>
            </a:r>
            <a:r>
              <a:rPr lang="en-US" sz="2400" dirty="0"/>
              <a:t>performance of the current detector.</a:t>
            </a:r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DIS2013: The LHCb upgrade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1515" y="2022297"/>
            <a:ext cx="2335285" cy="17746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0684" y="4216400"/>
            <a:ext cx="3550315" cy="1882337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152400" y="3395106"/>
            <a:ext cx="5130800" cy="30691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Inner radius </a:t>
            </a:r>
            <a:r>
              <a:rPr lang="en-US" sz="2400" b="1" dirty="0" smtClean="0"/>
              <a:t>r</a:t>
            </a:r>
            <a:r>
              <a:rPr lang="en-US" sz="2400" baseline="-25000" dirty="0" smtClean="0"/>
              <a:t>1 </a:t>
            </a:r>
            <a:r>
              <a:rPr lang="en-US" sz="2400" dirty="0" smtClean="0"/>
              <a:t>of </a:t>
            </a:r>
            <a:r>
              <a:rPr lang="en-US" sz="2400" dirty="0"/>
              <a:t>RF foil will be </a:t>
            </a:r>
            <a:r>
              <a:rPr lang="en-US" sz="2400" b="1" dirty="0"/>
              <a:t>reduced</a:t>
            </a:r>
            <a:r>
              <a:rPr lang="en-US" sz="2400" dirty="0"/>
              <a:t> from 5.5 mm to 3.5 mm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b="1" dirty="0"/>
              <a:t>RF foil </a:t>
            </a:r>
            <a:r>
              <a:rPr lang="en-US" sz="2400" dirty="0"/>
              <a:t>currently contributes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with </a:t>
            </a:r>
            <a:r>
              <a:rPr lang="en-US" sz="2400" b="1" dirty="0"/>
              <a:t>80%</a:t>
            </a:r>
            <a:r>
              <a:rPr lang="en-US" sz="2400" dirty="0"/>
              <a:t> </a:t>
            </a:r>
            <a:r>
              <a:rPr lang="en-US" sz="2400" dirty="0" smtClean="0"/>
              <a:t>of the material budget before </a:t>
            </a:r>
            <a:r>
              <a:rPr lang="en-US" sz="2400" b="1" dirty="0"/>
              <a:t>r</a:t>
            </a:r>
            <a:r>
              <a:rPr lang="en-US" sz="2400" baseline="-25000" dirty="0"/>
              <a:t>1</a:t>
            </a:r>
            <a:r>
              <a:rPr lang="en-US" sz="2400" dirty="0"/>
              <a:t> and </a:t>
            </a:r>
            <a:r>
              <a:rPr lang="en-US" sz="2400" b="1" dirty="0"/>
              <a:t>r</a:t>
            </a:r>
            <a:r>
              <a:rPr lang="en-US" sz="2400" baseline="-25000" dirty="0"/>
              <a:t>2</a:t>
            </a:r>
            <a:r>
              <a:rPr lang="en-US" sz="2400" dirty="0"/>
              <a:t> </a:t>
            </a:r>
            <a:r>
              <a:rPr lang="en-US" sz="2400" dirty="0" smtClean="0"/>
              <a:t>points:</a:t>
            </a:r>
            <a:r>
              <a:rPr lang="en-US" sz="2400" dirty="0"/>
              <a:t> </a:t>
            </a:r>
            <a:r>
              <a:rPr lang="en-US" sz="2400" dirty="0" smtClean="0"/>
              <a:t>good </a:t>
            </a:r>
            <a:r>
              <a:rPr lang="en-US" sz="2400" dirty="0"/>
              <a:t>results </a:t>
            </a:r>
            <a:r>
              <a:rPr lang="en-US" sz="2400" dirty="0" smtClean="0"/>
              <a:t>in </a:t>
            </a:r>
            <a:r>
              <a:rPr lang="en-US" sz="2400" b="1" dirty="0" smtClean="0"/>
              <a:t>thinning the thickness </a:t>
            </a:r>
            <a:r>
              <a:rPr lang="en-US" sz="2400" dirty="0" smtClean="0"/>
              <a:t>achieved </a:t>
            </a:r>
            <a:r>
              <a:rPr lang="en-US" sz="2400" dirty="0"/>
              <a:t>with 1.5 mm instead </a:t>
            </a:r>
            <a:r>
              <a:rPr lang="en-US" sz="2400" dirty="0" smtClean="0"/>
              <a:t>of the present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4 </a:t>
            </a:r>
            <a:r>
              <a:rPr lang="en-US" sz="2400" dirty="0" smtClean="0"/>
              <a:t>mm.</a:t>
            </a:r>
            <a:endParaRPr lang="en-US" sz="2400" dirty="0"/>
          </a:p>
          <a:p>
            <a:endParaRPr lang="en-US" sz="24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8877943"/>
              </p:ext>
            </p:extLst>
          </p:nvPr>
        </p:nvGraphicFramePr>
        <p:xfrm>
          <a:off x="1663700" y="2298327"/>
          <a:ext cx="3035300" cy="995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Equation" r:id="rId5" imgW="1549400" imgH="508000" progId="Equation.3">
                  <p:embed/>
                </p:oleObj>
              </mc:Choice>
              <mc:Fallback>
                <p:oleObj name="Equation" r:id="rId5" imgW="1549400" imgH="508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63700" y="2298327"/>
                        <a:ext cx="3035300" cy="9951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4623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3597" y="4029631"/>
            <a:ext cx="3225084" cy="18552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338"/>
            <a:ext cx="8229600" cy="1143000"/>
          </a:xfrm>
        </p:spPr>
        <p:txBody>
          <a:bodyPr/>
          <a:lstStyle/>
          <a:p>
            <a:r>
              <a:rPr lang="en-US" dirty="0"/>
              <a:t>The VELO </a:t>
            </a:r>
            <a:r>
              <a:rPr lang="en-US" dirty="0" smtClean="0"/>
              <a:t>upgrade (II)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DIS2013: The LHCb upgrade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898781" y="1358900"/>
            <a:ext cx="3009900" cy="2280166"/>
            <a:chOff x="6134100" y="4228584"/>
            <a:chExt cx="3009900" cy="2280166"/>
          </a:xfrm>
        </p:grpSpPr>
        <p:grpSp>
          <p:nvGrpSpPr>
            <p:cNvPr id="8" name="Group 7"/>
            <p:cNvGrpSpPr/>
            <p:nvPr/>
          </p:nvGrpSpPr>
          <p:grpSpPr>
            <a:xfrm>
              <a:off x="6134100" y="4387850"/>
              <a:ext cx="3009900" cy="2120900"/>
              <a:chOff x="6134100" y="4387850"/>
              <a:chExt cx="3009900" cy="2120900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55482" y="4387850"/>
                <a:ext cx="2888518" cy="2120900"/>
              </a:xfrm>
              <a:prstGeom prst="rect">
                <a:avLst/>
              </a:prstGeom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6134100" y="4597916"/>
                <a:ext cx="901700" cy="3931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6735762" y="4228584"/>
              <a:ext cx="228650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Strip sensor prototype</a:t>
              </a:r>
              <a:endParaRPr lang="en-US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622178" y="3771900"/>
            <a:ext cx="20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Pixel module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2713"/>
            <a:ext cx="8229600" cy="475615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Electronics will have to withstand 50 fb</a:t>
            </a:r>
            <a:r>
              <a:rPr lang="en-US" baseline="30000" dirty="0"/>
              <a:t>-1 </a:t>
            </a:r>
            <a:r>
              <a:rPr lang="en-US" dirty="0"/>
              <a:t>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equivalent to radiation </a:t>
            </a:r>
            <a:r>
              <a:rPr lang="en-US" dirty="0"/>
              <a:t>up to  0.3×10</a:t>
            </a:r>
            <a:r>
              <a:rPr lang="en-US" baseline="30000" dirty="0"/>
              <a:t>16 </a:t>
            </a:r>
            <a:r>
              <a:rPr lang="en-US" baseline="30000" dirty="0" smtClean="0"/>
              <a:t> </a:t>
            </a:r>
            <a:r>
              <a:rPr lang="en-US" dirty="0" smtClean="0"/>
              <a:t>n</a:t>
            </a:r>
            <a:r>
              <a:rPr lang="en-US" baseline="-25000" dirty="0" smtClean="0"/>
              <a:t>eq</a:t>
            </a:r>
            <a:r>
              <a:rPr lang="en-US" dirty="0" smtClean="0"/>
              <a:t>cm</a:t>
            </a:r>
            <a:r>
              <a:rPr lang="en-US" baseline="30000" dirty="0"/>
              <a:t>−2</a:t>
            </a:r>
            <a:r>
              <a:rPr lang="en-US" dirty="0" smtClean="0"/>
              <a:t>.</a:t>
            </a:r>
          </a:p>
          <a:p>
            <a:r>
              <a:rPr lang="en-US" dirty="0"/>
              <a:t>Thickness of the modules has to be </a:t>
            </a:r>
            <a:r>
              <a:rPr lang="en-US" dirty="0" smtClean="0"/>
              <a:t>reduced </a:t>
            </a:r>
            <a:br>
              <a:rPr lang="en-US" dirty="0" smtClean="0"/>
            </a:br>
            <a:r>
              <a:rPr lang="en-US" dirty="0" smtClean="0"/>
              <a:t>to 200 </a:t>
            </a:r>
            <a:r>
              <a:rPr lang="en-US" dirty="0" err="1"/>
              <a:t>μm</a:t>
            </a:r>
            <a:r>
              <a:rPr lang="en-US" dirty="0"/>
              <a:t> to limit the number </a:t>
            </a:r>
            <a:r>
              <a:rPr lang="en-US" dirty="0" smtClean="0"/>
              <a:t>of </a:t>
            </a:r>
            <a:r>
              <a:rPr lang="en-US" dirty="0"/>
              <a:t>produced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secondary </a:t>
            </a:r>
            <a:r>
              <a:rPr lang="en-US" dirty="0"/>
              <a:t> </a:t>
            </a:r>
            <a:r>
              <a:rPr lang="en-US" dirty="0" smtClean="0"/>
              <a:t>particles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Two options still considered:</a:t>
            </a:r>
          </a:p>
          <a:p>
            <a:r>
              <a:rPr lang="en-US" b="1" dirty="0" err="1" smtClean="0"/>
              <a:t>Microstrip</a:t>
            </a:r>
            <a:r>
              <a:rPr lang="en-US" b="1" dirty="0" smtClean="0"/>
              <a:t> sensors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Similar to the existing VELO R and </a:t>
            </a:r>
            <a:r>
              <a:rPr lang="en-US" dirty="0" err="1"/>
              <a:t>ϕ</a:t>
            </a:r>
            <a:r>
              <a:rPr lang="en-US" dirty="0"/>
              <a:t> layout.</a:t>
            </a:r>
          </a:p>
          <a:p>
            <a:pPr lvl="1"/>
            <a:r>
              <a:rPr lang="en-US" dirty="0"/>
              <a:t>Finer pitch and segmentation to reduce occupancy, </a:t>
            </a:r>
            <a:br>
              <a:rPr lang="en-US" dirty="0"/>
            </a:br>
            <a:r>
              <a:rPr lang="en-US" dirty="0"/>
              <a:t>reduced thickness  and inner </a:t>
            </a:r>
            <a:r>
              <a:rPr lang="en-US" dirty="0" smtClean="0"/>
              <a:t>radius.</a:t>
            </a:r>
          </a:p>
          <a:p>
            <a:pPr lvl="1"/>
            <a:r>
              <a:rPr lang="en-US" dirty="0"/>
              <a:t>SALT </a:t>
            </a:r>
            <a:r>
              <a:rPr lang="en-US" dirty="0" smtClean="0"/>
              <a:t>readout ASIC</a:t>
            </a:r>
            <a:r>
              <a:rPr lang="en-US" dirty="0"/>
              <a:t>, the same for </a:t>
            </a:r>
            <a:r>
              <a:rPr lang="en-US" dirty="0" smtClean="0"/>
              <a:t>the IT project.</a:t>
            </a:r>
          </a:p>
          <a:p>
            <a:r>
              <a:rPr lang="en-US" b="1" dirty="0" smtClean="0"/>
              <a:t>Pixel sensors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High granularity </a:t>
            </a:r>
            <a:r>
              <a:rPr lang="en-US" dirty="0" smtClean="0"/>
              <a:t>eases </a:t>
            </a:r>
            <a:r>
              <a:rPr lang="en-US" dirty="0"/>
              <a:t>pattern recognition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R&amp;D is focusing on planar silicon sensors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55 </a:t>
            </a:r>
            <a:r>
              <a:rPr lang="en-US" dirty="0" err="1"/>
              <a:t>μm</a:t>
            </a:r>
            <a:r>
              <a:rPr lang="en-US" dirty="0"/>
              <a:t> ×55 </a:t>
            </a:r>
            <a:r>
              <a:rPr lang="en-US" dirty="0" err="1" smtClean="0"/>
              <a:t>μm</a:t>
            </a:r>
            <a:r>
              <a:rPr lang="en-US" dirty="0" smtClean="0"/>
              <a:t> (256×256).</a:t>
            </a:r>
          </a:p>
          <a:p>
            <a:pPr lvl="1"/>
            <a:r>
              <a:rPr lang="en-US" dirty="0"/>
              <a:t>ASIC derived from </a:t>
            </a:r>
            <a:r>
              <a:rPr lang="en-US" dirty="0" err="1"/>
              <a:t>Timepix</a:t>
            </a:r>
            <a:r>
              <a:rPr lang="en-US" dirty="0"/>
              <a:t>/</a:t>
            </a:r>
            <a:r>
              <a:rPr lang="en-US" dirty="0" err="1"/>
              <a:t>Medipix</a:t>
            </a:r>
            <a:r>
              <a:rPr lang="en-US" dirty="0"/>
              <a:t> </a:t>
            </a:r>
            <a:r>
              <a:rPr lang="en-US" dirty="0" smtClean="0"/>
              <a:t>family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Projects review for decision scheduled next May.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58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762"/>
            <a:ext cx="8229600" cy="1143000"/>
          </a:xfrm>
        </p:spPr>
        <p:txBody>
          <a:bodyPr/>
          <a:lstStyle/>
          <a:p>
            <a:r>
              <a:rPr lang="en-US" dirty="0" smtClean="0"/>
              <a:t>Tracking system upgrade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DIS2013: The LHCb upgrade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1765300"/>
            <a:ext cx="2743200" cy="2286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0" y="1790700"/>
            <a:ext cx="2552700" cy="22352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156200" y="1540470"/>
            <a:ext cx="3987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R</a:t>
            </a:r>
            <a:r>
              <a:rPr lang="en-US" dirty="0" smtClean="0">
                <a:solidFill>
                  <a:srgbClr val="3366FF"/>
                </a:solidFill>
              </a:rPr>
              <a:t>eplacing </a:t>
            </a:r>
            <a:r>
              <a:rPr lang="en-US" dirty="0">
                <a:solidFill>
                  <a:srgbClr val="3366FF"/>
                </a:solidFill>
              </a:rPr>
              <a:t>the straw </a:t>
            </a:r>
            <a:r>
              <a:rPr lang="en-US" dirty="0" smtClean="0">
                <a:solidFill>
                  <a:srgbClr val="3366FF"/>
                </a:solidFill>
              </a:rPr>
              <a:t>tubes</a:t>
            </a:r>
            <a:r>
              <a:rPr lang="en-US" dirty="0">
                <a:solidFill>
                  <a:srgbClr val="3366FF"/>
                </a:solidFill>
              </a:rPr>
              <a:t> </a:t>
            </a:r>
            <a:r>
              <a:rPr lang="en-US" dirty="0" smtClean="0">
                <a:solidFill>
                  <a:srgbClr val="3366FF"/>
                </a:solidFill>
              </a:rPr>
              <a:t>of </a:t>
            </a:r>
            <a:r>
              <a:rPr lang="en-US" dirty="0">
                <a:solidFill>
                  <a:srgbClr val="3366FF"/>
                </a:solidFill>
              </a:rPr>
              <a:t>the central regions by Scintillating </a:t>
            </a:r>
            <a:r>
              <a:rPr lang="en-US" dirty="0" smtClean="0">
                <a:solidFill>
                  <a:srgbClr val="3366FF"/>
                </a:solidFill>
              </a:rPr>
              <a:t>Fibers </a:t>
            </a:r>
            <a:r>
              <a:rPr lang="en-US" dirty="0">
                <a:solidFill>
                  <a:srgbClr val="3366FF"/>
                </a:solidFill>
              </a:rPr>
              <a:t>with</a:t>
            </a:r>
          </a:p>
          <a:p>
            <a:r>
              <a:rPr lang="en-US" dirty="0">
                <a:solidFill>
                  <a:srgbClr val="3366FF"/>
                </a:solidFill>
              </a:rPr>
              <a:t>Silicon Photo-Multiplier (</a:t>
            </a:r>
            <a:r>
              <a:rPr lang="en-US" dirty="0" err="1">
                <a:solidFill>
                  <a:srgbClr val="3366FF"/>
                </a:solidFill>
              </a:rPr>
              <a:t>SiPM</a:t>
            </a:r>
            <a:r>
              <a:rPr lang="en-US" dirty="0">
                <a:solidFill>
                  <a:srgbClr val="3366FF"/>
                </a:solidFill>
              </a:rPr>
              <a:t>) </a:t>
            </a:r>
            <a:r>
              <a:rPr lang="en-US" dirty="0" smtClean="0">
                <a:solidFill>
                  <a:srgbClr val="3366FF"/>
                </a:solidFill>
              </a:rPr>
              <a:t>for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light collection.</a:t>
            </a:r>
          </a:p>
          <a:p>
            <a:r>
              <a:rPr lang="en-US" dirty="0">
                <a:solidFill>
                  <a:srgbClr val="3366FF"/>
                </a:solidFill>
              </a:rPr>
              <a:t>Five layers of 2.5 m long scintillating </a:t>
            </a:r>
            <a:br>
              <a:rPr lang="en-US" dirty="0">
                <a:solidFill>
                  <a:srgbClr val="3366FF"/>
                </a:solidFill>
              </a:rPr>
            </a:br>
            <a:r>
              <a:rPr lang="en-US" dirty="0" err="1">
                <a:solidFill>
                  <a:srgbClr val="3366FF"/>
                </a:solidFill>
              </a:rPr>
              <a:t>fibres</a:t>
            </a:r>
            <a:r>
              <a:rPr lang="en-US" dirty="0">
                <a:solidFill>
                  <a:srgbClr val="3366FF"/>
                </a:solidFill>
              </a:rPr>
              <a:t> of 250 </a:t>
            </a:r>
            <a:r>
              <a:rPr lang="en-US" b="1" dirty="0" err="1">
                <a:solidFill>
                  <a:srgbClr val="3366FF"/>
                </a:solidFill>
              </a:rPr>
              <a:t>μ</a:t>
            </a:r>
            <a:r>
              <a:rPr lang="en-US" dirty="0" err="1">
                <a:solidFill>
                  <a:srgbClr val="3366FF"/>
                </a:solidFill>
              </a:rPr>
              <a:t>m</a:t>
            </a:r>
            <a:r>
              <a:rPr lang="en-US" dirty="0">
                <a:solidFill>
                  <a:srgbClr val="3366FF"/>
                </a:solidFill>
              </a:rPr>
              <a:t> </a:t>
            </a:r>
            <a:r>
              <a:rPr lang="en-US" dirty="0" smtClean="0">
                <a:solidFill>
                  <a:srgbClr val="3366FF"/>
                </a:solidFill>
              </a:rPr>
              <a:t>diameter.</a:t>
            </a:r>
          </a:p>
          <a:p>
            <a:r>
              <a:rPr lang="en-US" dirty="0">
                <a:solidFill>
                  <a:srgbClr val="3366FF"/>
                </a:solidFill>
              </a:rPr>
              <a:t>Expected performance:  60 – 100 </a:t>
            </a:r>
            <a:r>
              <a:rPr lang="en-US" b="1" dirty="0" err="1">
                <a:solidFill>
                  <a:srgbClr val="3366FF"/>
                </a:solidFill>
              </a:rPr>
              <a:t>μ</a:t>
            </a:r>
            <a:r>
              <a:rPr lang="en-US" dirty="0" err="1">
                <a:solidFill>
                  <a:srgbClr val="3366FF"/>
                </a:solidFill>
              </a:rPr>
              <a:t>m</a:t>
            </a:r>
            <a:r>
              <a:rPr lang="en-US" dirty="0">
                <a:solidFill>
                  <a:srgbClr val="3366FF"/>
                </a:solidFill>
              </a:rPr>
              <a:t> </a:t>
            </a:r>
            <a:br>
              <a:rPr lang="en-US" dirty="0">
                <a:solidFill>
                  <a:srgbClr val="3366FF"/>
                </a:solidFill>
              </a:rPr>
            </a:br>
            <a:r>
              <a:rPr lang="en-US" dirty="0">
                <a:solidFill>
                  <a:srgbClr val="3366FF"/>
                </a:solidFill>
              </a:rPr>
              <a:t>spatial </a:t>
            </a:r>
            <a:r>
              <a:rPr lang="en-US" dirty="0" smtClean="0">
                <a:solidFill>
                  <a:srgbClr val="3366FF"/>
                </a:solidFill>
              </a:rPr>
              <a:t>resolution.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181600" y="4943385"/>
            <a:ext cx="396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New </a:t>
            </a:r>
            <a:r>
              <a:rPr lang="en-US" dirty="0">
                <a:solidFill>
                  <a:srgbClr val="3366FF"/>
                </a:solidFill>
              </a:rPr>
              <a:t>silicon strip detector with larger </a:t>
            </a:r>
            <a:r>
              <a:rPr lang="en-US" dirty="0" smtClean="0">
                <a:solidFill>
                  <a:srgbClr val="3366FF"/>
                </a:solidFill>
              </a:rPr>
              <a:t/>
            </a:r>
            <a:br>
              <a:rPr lang="en-US" dirty="0" smtClean="0">
                <a:solidFill>
                  <a:srgbClr val="3366FF"/>
                </a:solidFill>
              </a:rPr>
            </a:br>
            <a:r>
              <a:rPr lang="en-US" dirty="0" smtClean="0">
                <a:solidFill>
                  <a:srgbClr val="3366FF"/>
                </a:solidFill>
              </a:rPr>
              <a:t>coverage</a:t>
            </a:r>
            <a:r>
              <a:rPr lang="en-US" dirty="0">
                <a:solidFill>
                  <a:srgbClr val="3366FF"/>
                </a:solidFill>
              </a:rPr>
              <a:t>, reducing geometry of</a:t>
            </a:r>
          </a:p>
          <a:p>
            <a:r>
              <a:rPr lang="en-US" dirty="0">
                <a:solidFill>
                  <a:srgbClr val="3366FF"/>
                </a:solidFill>
              </a:rPr>
              <a:t>OT in central </a:t>
            </a:r>
            <a:r>
              <a:rPr lang="en-US" dirty="0" smtClean="0">
                <a:solidFill>
                  <a:srgbClr val="3366FF"/>
                </a:solidFill>
              </a:rPr>
              <a:t>region: with </a:t>
            </a:r>
            <a:r>
              <a:rPr lang="en-US" dirty="0">
                <a:solidFill>
                  <a:srgbClr val="3366FF"/>
                </a:solidFill>
              </a:rPr>
              <a:t>shorter straw </a:t>
            </a:r>
            <a:endParaRPr lang="en-US" dirty="0" smtClean="0">
              <a:solidFill>
                <a:srgbClr val="3366FF"/>
              </a:solidFill>
            </a:endParaRPr>
          </a:p>
          <a:p>
            <a:r>
              <a:rPr lang="en-US" dirty="0" smtClean="0">
                <a:solidFill>
                  <a:srgbClr val="3366FF"/>
                </a:solidFill>
              </a:rPr>
              <a:t>tubes </a:t>
            </a:r>
            <a:r>
              <a:rPr lang="en-US" dirty="0">
                <a:solidFill>
                  <a:srgbClr val="3366FF"/>
                </a:solidFill>
              </a:rPr>
              <a:t>in central </a:t>
            </a:r>
            <a:r>
              <a:rPr lang="en-US" dirty="0" smtClean="0">
                <a:solidFill>
                  <a:srgbClr val="3366FF"/>
                </a:solidFill>
              </a:rPr>
              <a:t>region.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4197350"/>
            <a:ext cx="2743200" cy="2286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2700" y="4184650"/>
            <a:ext cx="2679700" cy="22733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22300" y="966272"/>
            <a:ext cx="8242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3366FF"/>
                </a:solidFill>
              </a:rPr>
              <a:t>Replacing the inner tracker of the downstream tracking stations </a:t>
            </a:r>
            <a:endParaRPr lang="en-US" sz="2400" dirty="0">
              <a:solidFill>
                <a:srgbClr val="3366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70000" y="1455282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3366FF"/>
                </a:solidFill>
              </a:rPr>
              <a:t>Scintillating Fibers detector</a:t>
            </a:r>
            <a:endParaRPr lang="en-US" sz="2000" dirty="0">
              <a:solidFill>
                <a:srgbClr val="3366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93850" y="3925738"/>
            <a:ext cx="2374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3366FF"/>
                </a:solidFill>
              </a:rPr>
              <a:t>Silicon strip detector</a:t>
            </a:r>
            <a:endParaRPr lang="en-US" sz="2000" dirty="0">
              <a:solidFill>
                <a:srgbClr val="3366FF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3700" y="3859888"/>
            <a:ext cx="3213100" cy="46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826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089900" cy="6858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RICH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" y="1066800"/>
            <a:ext cx="8229600" cy="4525963"/>
          </a:xfrm>
        </p:spPr>
        <p:txBody>
          <a:bodyPr>
            <a:noAutofit/>
          </a:bodyPr>
          <a:lstStyle/>
          <a:p>
            <a:r>
              <a:rPr lang="en-GB" sz="2400" dirty="0" smtClean="0"/>
              <a:t>Particle identification in the range 2 to ~100 GeV</a:t>
            </a:r>
          </a:p>
          <a:p>
            <a:pPr lvl="1"/>
            <a:r>
              <a:rPr lang="en-GB" sz="2000" dirty="0" smtClean="0"/>
              <a:t>Two RICH, three radiators</a:t>
            </a:r>
          </a:p>
          <a:p>
            <a:pPr lvl="1"/>
            <a:r>
              <a:rPr lang="en-GB" sz="2000" dirty="0" smtClean="0"/>
              <a:t>Readout by HPD</a:t>
            </a:r>
          </a:p>
          <a:p>
            <a:pPr lvl="2"/>
            <a:r>
              <a:rPr lang="en-GB" sz="1800" dirty="0" smtClean="0"/>
              <a:t>~500, 1024 channels</a:t>
            </a:r>
          </a:p>
          <a:p>
            <a:pPr lvl="2"/>
            <a:r>
              <a:rPr lang="en-GB" sz="1800" dirty="0" smtClean="0"/>
              <a:t>High efficiency</a:t>
            </a:r>
          </a:p>
          <a:p>
            <a:pPr lvl="2"/>
            <a:r>
              <a:rPr lang="en-GB" sz="1800" dirty="0" smtClean="0"/>
              <a:t>Very low noise</a:t>
            </a:r>
            <a:endParaRPr lang="en-GB" sz="1800" dirty="0"/>
          </a:p>
          <a:p>
            <a:pPr lvl="2"/>
            <a:endParaRPr lang="en-GB" sz="1800" dirty="0"/>
          </a:p>
          <a:p>
            <a:pPr lvl="2"/>
            <a:endParaRPr lang="en-GB" sz="1800" dirty="0"/>
          </a:p>
          <a:p>
            <a:r>
              <a:rPr lang="en-GB" sz="2400" dirty="0" smtClean="0"/>
              <a:t>Particle ID performance</a:t>
            </a:r>
          </a:p>
          <a:p>
            <a:pPr lvl="1"/>
            <a:r>
              <a:rPr lang="en-GB" sz="2000" dirty="0" smtClean="0"/>
              <a:t>~95% efficiency for 5% contamination</a:t>
            </a:r>
          </a:p>
          <a:p>
            <a:pPr lvl="2"/>
            <a:r>
              <a:rPr lang="en-GB" sz="1800" dirty="0" smtClean="0"/>
              <a:t>Averaged over B daughter tracks</a:t>
            </a:r>
          </a:p>
          <a:p>
            <a:pPr lvl="1"/>
            <a:r>
              <a:rPr lang="en-GB" sz="2000" dirty="0" smtClean="0"/>
              <a:t>Well described by simulation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DIS2013: The LHCb upgrade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-1"/>
            <a:ext cx="1684713" cy="2663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700808"/>
            <a:ext cx="2736304" cy="2052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680" y="3844156"/>
            <a:ext cx="3456384" cy="2601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934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RICH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1301"/>
            <a:ext cx="8229600" cy="2209800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/>
              <a:t>HPD </a:t>
            </a:r>
            <a:r>
              <a:rPr lang="en-US" sz="2400" dirty="0" smtClean="0"/>
              <a:t>to be removed </a:t>
            </a:r>
            <a:r>
              <a:rPr lang="en-US" sz="2400" dirty="0"/>
              <a:t>due to embedded front-end </a:t>
            </a:r>
            <a:r>
              <a:rPr lang="en-US" sz="2400" dirty="0" smtClean="0"/>
              <a:t>electronics.</a:t>
            </a:r>
          </a:p>
          <a:p>
            <a:r>
              <a:rPr lang="en-US" sz="2400" dirty="0" smtClean="0"/>
              <a:t> R</a:t>
            </a:r>
            <a:r>
              <a:rPr lang="en-US" sz="2400" dirty="0"/>
              <a:t>&amp;D focused on </a:t>
            </a:r>
            <a:r>
              <a:rPr lang="en-US" sz="2400" dirty="0" err="1" smtClean="0"/>
              <a:t>MaPMT</a:t>
            </a:r>
            <a:r>
              <a:rPr lang="en-US" sz="2400" dirty="0" smtClean="0"/>
              <a:t>: possible candidate is the </a:t>
            </a:r>
            <a:r>
              <a:rPr lang="en-US" sz="2400" dirty="0"/>
              <a:t>Hamamatsu </a:t>
            </a:r>
            <a:r>
              <a:rPr lang="en-US" sz="2400" dirty="0" smtClean="0"/>
              <a:t>R11265.</a:t>
            </a:r>
          </a:p>
          <a:p>
            <a:r>
              <a:rPr lang="en-US" sz="2400" dirty="0"/>
              <a:t>Custom readout ASIC being </a:t>
            </a:r>
            <a:r>
              <a:rPr lang="en-US" sz="2400" dirty="0" smtClean="0"/>
              <a:t>developed.</a:t>
            </a:r>
          </a:p>
          <a:p>
            <a:r>
              <a:rPr lang="en-US" sz="2400" dirty="0"/>
              <a:t>Aerogel will be </a:t>
            </a:r>
            <a:r>
              <a:rPr lang="en-US" sz="2400" dirty="0" smtClean="0"/>
              <a:t>removed, but occupancy still seems an issue.</a:t>
            </a:r>
          </a:p>
          <a:p>
            <a:r>
              <a:rPr lang="en-US" sz="2400" dirty="0"/>
              <a:t>RICH1 upgrade optics with increased mirror radius to spread out the </a:t>
            </a:r>
            <a:r>
              <a:rPr lang="en-US" sz="2400" dirty="0" smtClean="0"/>
              <a:t>rings.</a:t>
            </a:r>
          </a:p>
          <a:p>
            <a:r>
              <a:rPr lang="en-US" sz="2400" dirty="0"/>
              <a:t>Twin-Ring-</a:t>
            </a:r>
            <a:r>
              <a:rPr lang="en-US" sz="2400" dirty="0" err="1"/>
              <a:t>Identication</a:t>
            </a:r>
            <a:r>
              <a:rPr lang="en-US" sz="2400" dirty="0"/>
              <a:t> system (TRIDENT)</a:t>
            </a:r>
            <a:endParaRPr lang="en-US" sz="3300" dirty="0" smtClean="0"/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DIS2013: The LHCb upgrade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4026724"/>
            <a:ext cx="1333500" cy="17073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6200" y="4025586"/>
            <a:ext cx="1473200" cy="17084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8401" y="3721101"/>
            <a:ext cx="2672872" cy="234305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356100" y="600847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/>
              <a:t>merge both RICHs including complex lens system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783798" y="3351769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TRIDENT</a:t>
            </a:r>
          </a:p>
        </p:txBody>
      </p:sp>
    </p:spTree>
    <p:extLst>
      <p:ext uri="{BB962C8B-B14F-4D97-AF65-F5344CB8AC3E}">
        <p14:creationId xmlns:p14="http://schemas.microsoft.com/office/powerpoint/2010/main" val="65189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0800"/>
            <a:ext cx="4690864" cy="6858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Calorimeters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65202"/>
            <a:ext cx="8229600" cy="3657600"/>
          </a:xfrm>
        </p:spPr>
        <p:txBody>
          <a:bodyPr>
            <a:noAutofit/>
          </a:bodyPr>
          <a:lstStyle/>
          <a:p>
            <a:r>
              <a:rPr lang="en-GB" sz="1800" dirty="0" smtClean="0"/>
              <a:t>ECAL made of </a:t>
            </a:r>
            <a:r>
              <a:rPr lang="en-GB" sz="1800" dirty="0" err="1" smtClean="0"/>
              <a:t>shashlik</a:t>
            </a:r>
            <a:r>
              <a:rPr lang="en-GB" sz="1800" dirty="0" smtClean="0"/>
              <a:t> blocks</a:t>
            </a:r>
          </a:p>
          <a:p>
            <a:pPr lvl="1"/>
            <a:r>
              <a:rPr lang="en-GB" sz="1600" dirty="0" smtClean="0"/>
              <a:t>Lead - scintillator stack</a:t>
            </a:r>
          </a:p>
          <a:p>
            <a:pPr lvl="1"/>
            <a:r>
              <a:rPr lang="en-GB" sz="1600" dirty="0" smtClean="0"/>
              <a:t>~6000 channels, readout by PMT</a:t>
            </a:r>
          </a:p>
          <a:p>
            <a:pPr lvl="1"/>
            <a:r>
              <a:rPr lang="en-GB" sz="1600" dirty="0" smtClean="0"/>
              <a:t>ΔE/E  ~ 10% / √E + 1%</a:t>
            </a:r>
            <a:endParaRPr lang="en-GB" sz="1600" dirty="0"/>
          </a:p>
          <a:p>
            <a:r>
              <a:rPr lang="en-GB" sz="1800" dirty="0" smtClean="0"/>
              <a:t>HCAL: scintillating tiles in iron</a:t>
            </a:r>
          </a:p>
          <a:p>
            <a:pPr lvl="1"/>
            <a:r>
              <a:rPr lang="en-GB" sz="1600" dirty="0" smtClean="0"/>
              <a:t>~1500 channels, same readout and electronics as ECAL</a:t>
            </a:r>
          </a:p>
          <a:p>
            <a:pPr lvl="1"/>
            <a:r>
              <a:rPr lang="en-GB" sz="1600" dirty="0"/>
              <a:t>ΔE/E </a:t>
            </a:r>
            <a:r>
              <a:rPr lang="en-GB" sz="1600" dirty="0" smtClean="0"/>
              <a:t>~ 70% / √E + 9%</a:t>
            </a:r>
          </a:p>
          <a:p>
            <a:pPr lvl="1"/>
            <a:r>
              <a:rPr lang="en-GB" sz="1600" dirty="0" smtClean="0"/>
              <a:t>Mainly used for trigger</a:t>
            </a:r>
            <a:endParaRPr lang="en-GB" sz="1600" dirty="0"/>
          </a:p>
          <a:p>
            <a:r>
              <a:rPr lang="en-GB" sz="1800" dirty="0" err="1" smtClean="0"/>
              <a:t>PreShower</a:t>
            </a:r>
            <a:r>
              <a:rPr lang="en-GB" sz="1800" dirty="0" smtClean="0"/>
              <a:t> and SPD</a:t>
            </a:r>
          </a:p>
          <a:p>
            <a:pPr lvl="1"/>
            <a:r>
              <a:rPr lang="en-GB" sz="1600" dirty="0" smtClean="0"/>
              <a:t>same geometry as ECAL</a:t>
            </a:r>
          </a:p>
          <a:p>
            <a:pPr lvl="1"/>
            <a:r>
              <a:rPr lang="en-GB" sz="1600" dirty="0" smtClean="0"/>
              <a:t>Scintillator tiles readout by MAPMT</a:t>
            </a:r>
          </a:p>
          <a:p>
            <a:pPr lvl="1"/>
            <a:r>
              <a:rPr lang="en-GB" sz="1600" dirty="0" smtClean="0"/>
              <a:t>Identify electron/photon, used in L0 trigger</a:t>
            </a:r>
          </a:p>
          <a:p>
            <a:pPr marL="457200" lvl="1" indent="0">
              <a:buNone/>
            </a:pP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DIS2013: The LHCb upgrade</a:t>
            </a:r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1" y="0"/>
            <a:ext cx="3491880" cy="2589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255" y="2738425"/>
            <a:ext cx="2952145" cy="1528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19</a:t>
            </a:fld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77800" y="4622801"/>
            <a:ext cx="5981700" cy="20986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GB" sz="2000" dirty="0" smtClean="0">
                <a:solidFill>
                  <a:srgbClr val="FF0000"/>
                </a:solidFill>
              </a:rPr>
              <a:t>UPGRADE</a:t>
            </a:r>
            <a:endParaRPr lang="en-GB" sz="2000" dirty="0" smtClean="0">
              <a:solidFill>
                <a:srgbClr val="FF0000"/>
              </a:solidFill>
            </a:endParaRPr>
          </a:p>
          <a:p>
            <a:r>
              <a:rPr lang="en-GB" sz="2000" dirty="0" smtClean="0"/>
              <a:t>Removal of SPD and PS due to the high </a:t>
            </a:r>
            <a:br>
              <a:rPr lang="en-GB" sz="2000" dirty="0" smtClean="0"/>
            </a:br>
            <a:r>
              <a:rPr lang="en-GB" sz="2000" dirty="0" smtClean="0"/>
              <a:t>occupancy </a:t>
            </a:r>
          </a:p>
          <a:p>
            <a:r>
              <a:rPr lang="en-GB" sz="2000" dirty="0" smtClean="0"/>
              <a:t>N</a:t>
            </a:r>
            <a:r>
              <a:rPr lang="en-US" sz="2000" dirty="0" err="1" smtClean="0"/>
              <a:t>ew</a:t>
            </a:r>
            <a:r>
              <a:rPr lang="en-US" sz="2000" dirty="0" smtClean="0"/>
              <a:t> </a:t>
            </a:r>
            <a:r>
              <a:rPr lang="en-US" sz="2000" dirty="0" smtClean="0"/>
              <a:t>front-end electronics.</a:t>
            </a:r>
            <a:endParaRPr lang="en-GB" sz="4400" dirty="0" smtClean="0">
              <a:solidFill>
                <a:srgbClr val="FF0000"/>
              </a:solidFill>
            </a:endParaRPr>
          </a:p>
          <a:p>
            <a:r>
              <a:rPr lang="en-US" sz="2000" dirty="0"/>
              <a:t>Some ECAL modules in the inner region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might </a:t>
            </a:r>
            <a:r>
              <a:rPr lang="en-US" sz="2000" dirty="0"/>
              <a:t>have to be replaced</a:t>
            </a:r>
            <a:endParaRPr lang="en-US" sz="20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7603" y="4521200"/>
            <a:ext cx="3883997" cy="1773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117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531" y="2832577"/>
            <a:ext cx="7100723" cy="39483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8100"/>
            <a:ext cx="8229600" cy="922338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LHCb</a:t>
            </a:r>
            <a:r>
              <a:rPr lang="en-US" dirty="0" smtClean="0"/>
              <a:t> detector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5400" y="1059220"/>
            <a:ext cx="48526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</a:rPr>
              <a:t>Experiment optimized for </a:t>
            </a:r>
            <a:r>
              <a:rPr lang="en-US" sz="1600" b="1" dirty="0" smtClean="0">
                <a:solidFill>
                  <a:srgbClr val="0000FF"/>
                </a:solidFill>
              </a:rPr>
              <a:t>beauty physics:</a:t>
            </a:r>
            <a:endParaRPr lang="en-US" sz="1600" dirty="0">
              <a:solidFill>
                <a:srgbClr val="0000FF"/>
              </a:solidFill>
            </a:endParaRPr>
          </a:p>
          <a:p>
            <a:r>
              <a:rPr lang="en-US" sz="1600" dirty="0">
                <a:solidFill>
                  <a:srgbClr val="0000FF"/>
                </a:solidFill>
              </a:rPr>
              <a:t>– efficient trigger for </a:t>
            </a:r>
            <a:r>
              <a:rPr lang="en-US" sz="1600" dirty="0" err="1">
                <a:solidFill>
                  <a:srgbClr val="0000FF"/>
                </a:solidFill>
              </a:rPr>
              <a:t>hadronic</a:t>
            </a:r>
            <a:r>
              <a:rPr lang="en-US" sz="1600" dirty="0">
                <a:solidFill>
                  <a:srgbClr val="0000FF"/>
                </a:solidFill>
              </a:rPr>
              <a:t> and </a:t>
            </a:r>
            <a:r>
              <a:rPr lang="en-US" sz="1600" dirty="0" err="1">
                <a:solidFill>
                  <a:srgbClr val="0000FF"/>
                </a:solidFill>
              </a:rPr>
              <a:t>leptonic</a:t>
            </a:r>
            <a:r>
              <a:rPr lang="en-US" sz="1600" dirty="0">
                <a:solidFill>
                  <a:srgbClr val="0000FF"/>
                </a:solidFill>
              </a:rPr>
              <a:t> modes</a:t>
            </a:r>
          </a:p>
          <a:p>
            <a:r>
              <a:rPr lang="en-US" sz="1600" dirty="0">
                <a:solidFill>
                  <a:srgbClr val="0000FF"/>
                </a:solidFill>
              </a:rPr>
              <a:t>– precision tracking and </a:t>
            </a:r>
            <a:r>
              <a:rPr lang="en-US" sz="1600" dirty="0" err="1">
                <a:solidFill>
                  <a:srgbClr val="0000FF"/>
                </a:solidFill>
              </a:rPr>
              <a:t>vertexing</a:t>
            </a:r>
            <a:r>
              <a:rPr lang="en-US" sz="1600" dirty="0">
                <a:solidFill>
                  <a:srgbClr val="0000FF"/>
                </a:solidFill>
              </a:rPr>
              <a:t> (mass, proper time)</a:t>
            </a:r>
          </a:p>
          <a:p>
            <a:r>
              <a:rPr lang="en-US" sz="1600" dirty="0">
                <a:solidFill>
                  <a:srgbClr val="0000FF"/>
                </a:solidFill>
              </a:rPr>
              <a:t>– excellent particle identification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4495801" y="978595"/>
            <a:ext cx="43346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Decay time r</a:t>
            </a:r>
            <a:r>
              <a:rPr lang="en-US" sz="1600" dirty="0">
                <a:solidFill>
                  <a:srgbClr val="0000FF"/>
                </a:solidFill>
              </a:rPr>
              <a:t>e</a:t>
            </a:r>
            <a:r>
              <a:rPr lang="en-US" sz="1600" dirty="0" smtClean="0">
                <a:solidFill>
                  <a:srgbClr val="0000FF"/>
                </a:solidFill>
              </a:rPr>
              <a:t>solution </a:t>
            </a:r>
            <a:r>
              <a:rPr lang="en-US" sz="1600" b="1" dirty="0" err="1">
                <a:solidFill>
                  <a:srgbClr val="0000FF"/>
                </a:solidFill>
              </a:rPr>
              <a:t>Δ</a:t>
            </a:r>
            <a:r>
              <a:rPr lang="en-US" sz="1600" dirty="0" err="1">
                <a:solidFill>
                  <a:srgbClr val="0000FF"/>
                </a:solidFill>
              </a:rPr>
              <a:t>t</a:t>
            </a:r>
            <a:r>
              <a:rPr lang="en-US" sz="1600" dirty="0">
                <a:solidFill>
                  <a:srgbClr val="0000FF"/>
                </a:solidFill>
              </a:rPr>
              <a:t>: </a:t>
            </a:r>
            <a:r>
              <a:rPr lang="en-US" sz="1600" dirty="0" smtClean="0">
                <a:solidFill>
                  <a:srgbClr val="0000FF"/>
                </a:solidFill>
              </a:rPr>
              <a:t>30-50 </a:t>
            </a:r>
            <a:r>
              <a:rPr lang="en-US" sz="1600" dirty="0" err="1">
                <a:solidFill>
                  <a:srgbClr val="0000FF"/>
                </a:solidFill>
              </a:rPr>
              <a:t>fs</a:t>
            </a:r>
            <a:endParaRPr lang="en-US" sz="1600" dirty="0">
              <a:solidFill>
                <a:srgbClr val="0000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it-IT" sz="1600" b="1" dirty="0" err="1" smtClean="0">
                <a:solidFill>
                  <a:srgbClr val="0000FF"/>
                </a:solidFill>
              </a:rPr>
              <a:t>Δ</a:t>
            </a:r>
            <a:r>
              <a:rPr lang="it-IT" sz="1600" dirty="0" err="1" smtClean="0">
                <a:solidFill>
                  <a:srgbClr val="0000FF"/>
                </a:solidFill>
              </a:rPr>
              <a:t>p</a:t>
            </a:r>
            <a:r>
              <a:rPr lang="it-IT" sz="1600" dirty="0">
                <a:solidFill>
                  <a:srgbClr val="0000FF"/>
                </a:solidFill>
              </a:rPr>
              <a:t>/</a:t>
            </a:r>
            <a:r>
              <a:rPr lang="it-IT" sz="1600" dirty="0" err="1">
                <a:solidFill>
                  <a:srgbClr val="0000FF"/>
                </a:solidFill>
              </a:rPr>
              <a:t>p</a:t>
            </a:r>
            <a:r>
              <a:rPr lang="it-IT" sz="1600" dirty="0">
                <a:solidFill>
                  <a:srgbClr val="0000FF"/>
                </a:solidFill>
              </a:rPr>
              <a:t> = </a:t>
            </a:r>
            <a:r>
              <a:rPr lang="it-IT" sz="1600" dirty="0" smtClean="0">
                <a:solidFill>
                  <a:srgbClr val="0000FF"/>
                </a:solidFill>
              </a:rPr>
              <a:t>0.4-0.6%</a:t>
            </a:r>
            <a:endParaRPr lang="it-IT" sz="1600" dirty="0">
              <a:solidFill>
                <a:srgbClr val="0000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it-IT" sz="1600" b="1" dirty="0" err="1" smtClean="0">
                <a:solidFill>
                  <a:srgbClr val="0000FF"/>
                </a:solidFill>
              </a:rPr>
              <a:t>Δ</a:t>
            </a:r>
            <a:r>
              <a:rPr lang="it-IT" sz="1600" dirty="0" err="1" smtClean="0">
                <a:solidFill>
                  <a:srgbClr val="0000FF"/>
                </a:solidFill>
              </a:rPr>
              <a:t>m</a:t>
            </a:r>
            <a:r>
              <a:rPr lang="it-IT" sz="1600" dirty="0" smtClean="0">
                <a:solidFill>
                  <a:srgbClr val="0000FF"/>
                </a:solidFill>
              </a:rPr>
              <a:t> </a:t>
            </a:r>
            <a:r>
              <a:rPr lang="it-IT" sz="1600" dirty="0">
                <a:solidFill>
                  <a:srgbClr val="0000FF"/>
                </a:solidFill>
              </a:rPr>
              <a:t>= </a:t>
            </a:r>
            <a:r>
              <a:rPr lang="it-IT" sz="1600" dirty="0" smtClean="0">
                <a:solidFill>
                  <a:srgbClr val="0000FF"/>
                </a:solidFill>
              </a:rPr>
              <a:t>10-20 </a:t>
            </a:r>
            <a:r>
              <a:rPr lang="it-IT" sz="1600" dirty="0" err="1" smtClean="0">
                <a:solidFill>
                  <a:srgbClr val="0000FF"/>
                </a:solidFill>
              </a:rPr>
              <a:t>MeV</a:t>
            </a:r>
            <a:r>
              <a:rPr lang="it-IT" sz="1600" dirty="0" smtClean="0">
                <a:solidFill>
                  <a:srgbClr val="0000FF"/>
                </a:solidFill>
              </a:rPr>
              <a:t>/c</a:t>
            </a:r>
            <a:r>
              <a:rPr lang="it-IT" sz="1600" baseline="30000" dirty="0" smtClean="0">
                <a:solidFill>
                  <a:srgbClr val="0000FF"/>
                </a:solidFill>
              </a:rPr>
              <a:t>2</a:t>
            </a:r>
            <a:endParaRPr lang="it-IT" sz="1600" baseline="30000" dirty="0">
              <a:solidFill>
                <a:srgbClr val="0000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l-GR" sz="1600" dirty="0" smtClean="0">
                <a:solidFill>
                  <a:srgbClr val="0000FF"/>
                </a:solidFill>
              </a:rPr>
              <a:t>Muon </a:t>
            </a:r>
            <a:r>
              <a:rPr lang="el-GR" sz="1600" dirty="0">
                <a:solidFill>
                  <a:srgbClr val="0000FF"/>
                </a:solidFill>
              </a:rPr>
              <a:t>ID: 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l-GR" sz="1600" b="1" dirty="0" smtClean="0">
                <a:solidFill>
                  <a:srgbClr val="0000FF"/>
                </a:solidFill>
              </a:rPr>
              <a:t>ε</a:t>
            </a:r>
            <a:r>
              <a:rPr lang="el-GR" sz="1600" dirty="0">
                <a:solidFill>
                  <a:srgbClr val="0000FF"/>
                </a:solidFill>
              </a:rPr>
              <a:t>(</a:t>
            </a:r>
            <a:r>
              <a:rPr lang="el-GR" sz="1600" dirty="0" smtClean="0">
                <a:solidFill>
                  <a:srgbClr val="0000FF"/>
                </a:solidFill>
              </a:rPr>
              <a:t>μ</a:t>
            </a:r>
            <a:r>
              <a:rPr lang="en-US" sz="1600" dirty="0" smtClean="0">
                <a:solidFill>
                  <a:srgbClr val="0000FF"/>
                </a:solidFill>
              </a:rPr>
              <a:t>/</a:t>
            </a:r>
            <a:r>
              <a:rPr lang="el-GR" sz="1600" dirty="0" smtClean="0">
                <a:solidFill>
                  <a:srgbClr val="0000FF"/>
                </a:solidFill>
              </a:rPr>
              <a:t>μ</a:t>
            </a:r>
            <a:r>
              <a:rPr lang="el-GR" sz="1600" dirty="0">
                <a:solidFill>
                  <a:srgbClr val="0000FF"/>
                </a:solidFill>
              </a:rPr>
              <a:t>) = 95%, </a:t>
            </a:r>
            <a:r>
              <a:rPr lang="el-GR" sz="1600" dirty="0" smtClean="0">
                <a:solidFill>
                  <a:srgbClr val="0000FF"/>
                </a:solidFill>
              </a:rPr>
              <a:t>mis</a:t>
            </a:r>
            <a:r>
              <a:rPr lang="el-GR" sz="1600" dirty="0">
                <a:solidFill>
                  <a:srgbClr val="0000FF"/>
                </a:solidFill>
              </a:rPr>
              <a:t>-ID </a:t>
            </a:r>
            <a:r>
              <a:rPr lang="el-GR" sz="1600" b="1" dirty="0">
                <a:solidFill>
                  <a:srgbClr val="0000FF"/>
                </a:solidFill>
              </a:rPr>
              <a:t>ε</a:t>
            </a:r>
            <a:r>
              <a:rPr lang="el-GR" sz="1600" dirty="0">
                <a:solidFill>
                  <a:srgbClr val="0000FF"/>
                </a:solidFill>
              </a:rPr>
              <a:t>(</a:t>
            </a:r>
            <a:r>
              <a:rPr lang="el-GR" sz="1600" b="1" dirty="0" smtClean="0">
                <a:solidFill>
                  <a:srgbClr val="0000FF"/>
                </a:solidFill>
              </a:rPr>
              <a:t>π</a:t>
            </a:r>
            <a:r>
              <a:rPr lang="en-US" sz="1600" b="1" dirty="0" smtClean="0">
                <a:solidFill>
                  <a:srgbClr val="0000FF"/>
                </a:solidFill>
              </a:rPr>
              <a:t>/</a:t>
            </a:r>
            <a:r>
              <a:rPr lang="el-GR" sz="1600" dirty="0" smtClean="0">
                <a:solidFill>
                  <a:srgbClr val="0000FF"/>
                </a:solidFill>
              </a:rPr>
              <a:t>μ</a:t>
            </a:r>
            <a:r>
              <a:rPr lang="el-GR" sz="1600" dirty="0">
                <a:solidFill>
                  <a:srgbClr val="0000FF"/>
                </a:solidFill>
              </a:rPr>
              <a:t>) </a:t>
            </a:r>
            <a:r>
              <a:rPr lang="en-US" sz="1600" dirty="0">
                <a:solidFill>
                  <a:srgbClr val="0000FF"/>
                </a:solidFill>
              </a:rPr>
              <a:t>~</a:t>
            </a:r>
            <a:r>
              <a:rPr lang="el-GR" sz="1600" dirty="0" smtClean="0">
                <a:solidFill>
                  <a:srgbClr val="0000FF"/>
                </a:solidFill>
              </a:rPr>
              <a:t> 1%</a:t>
            </a:r>
            <a:endParaRPr lang="el-GR" sz="1600" dirty="0">
              <a:solidFill>
                <a:srgbClr val="0000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l-GR" sz="1600" dirty="0" smtClean="0">
                <a:solidFill>
                  <a:srgbClr val="0000FF"/>
                </a:solidFill>
              </a:rPr>
              <a:t>RICH </a:t>
            </a:r>
            <a:r>
              <a:rPr lang="el-GR" sz="1600" dirty="0" smtClean="0">
                <a:solidFill>
                  <a:srgbClr val="0000FF"/>
                </a:solidFill>
              </a:rPr>
              <a:t>ID </a:t>
            </a:r>
            <a:r>
              <a:rPr lang="el-GR" sz="1600" b="1" dirty="0">
                <a:solidFill>
                  <a:srgbClr val="0000FF"/>
                </a:solidFill>
              </a:rPr>
              <a:t>π</a:t>
            </a:r>
            <a:r>
              <a:rPr lang="el-GR" sz="1600" dirty="0">
                <a:solidFill>
                  <a:srgbClr val="0000FF"/>
                </a:solidFill>
              </a:rPr>
              <a:t>/K</a:t>
            </a:r>
            <a:r>
              <a:rPr lang="el-GR" sz="1600" dirty="0" smtClean="0">
                <a:solidFill>
                  <a:srgbClr val="0000FF"/>
                </a:solidFill>
              </a:rPr>
              <a:t>: </a:t>
            </a:r>
            <a:r>
              <a:rPr lang="el-GR" sz="1600" b="1" dirty="0">
                <a:solidFill>
                  <a:srgbClr val="0000FF"/>
                </a:solidFill>
              </a:rPr>
              <a:t>ε</a:t>
            </a:r>
            <a:r>
              <a:rPr lang="el-GR" sz="1600" dirty="0">
                <a:solidFill>
                  <a:srgbClr val="0000FF"/>
                </a:solidFill>
              </a:rPr>
              <a:t>(</a:t>
            </a:r>
            <a:r>
              <a:rPr lang="el-GR" sz="1600" dirty="0" smtClean="0">
                <a:solidFill>
                  <a:srgbClr val="0000FF"/>
                </a:solidFill>
              </a:rPr>
              <a:t>K</a:t>
            </a:r>
            <a:r>
              <a:rPr lang="en-US" sz="1600" dirty="0" smtClean="0">
                <a:solidFill>
                  <a:srgbClr val="0000FF"/>
                </a:solidFill>
              </a:rPr>
              <a:t>/</a:t>
            </a:r>
            <a:r>
              <a:rPr lang="el-GR" sz="1600" dirty="0" smtClean="0">
                <a:solidFill>
                  <a:srgbClr val="0000FF"/>
                </a:solidFill>
              </a:rPr>
              <a:t>K</a:t>
            </a:r>
            <a:r>
              <a:rPr lang="el-GR" sz="1600" dirty="0">
                <a:solidFill>
                  <a:srgbClr val="0000FF"/>
                </a:solidFill>
              </a:rPr>
              <a:t>) = 95%, mis-ID </a:t>
            </a:r>
            <a:r>
              <a:rPr lang="el-GR" sz="1600" b="1" dirty="0">
                <a:solidFill>
                  <a:srgbClr val="0000FF"/>
                </a:solidFill>
              </a:rPr>
              <a:t>ε</a:t>
            </a:r>
            <a:r>
              <a:rPr lang="el-GR" sz="1600" dirty="0" smtClean="0">
                <a:solidFill>
                  <a:srgbClr val="0000FF"/>
                </a:solidFill>
              </a:rPr>
              <a:t>(</a:t>
            </a:r>
            <a:r>
              <a:rPr lang="en-US" sz="1600" b="1" dirty="0">
                <a:solidFill>
                  <a:srgbClr val="0000FF"/>
                </a:solidFill>
              </a:rPr>
              <a:t>K</a:t>
            </a:r>
            <a:r>
              <a:rPr lang="en-US" sz="1600" b="1" dirty="0" smtClean="0">
                <a:solidFill>
                  <a:srgbClr val="0000FF"/>
                </a:solidFill>
              </a:rPr>
              <a:t>/</a:t>
            </a:r>
            <a:r>
              <a:rPr lang="el-GR" sz="1600" b="1" dirty="0">
                <a:solidFill>
                  <a:srgbClr val="0000FF"/>
                </a:solidFill>
              </a:rPr>
              <a:t>π</a:t>
            </a:r>
            <a:r>
              <a:rPr lang="el-GR" sz="1600" dirty="0" smtClean="0">
                <a:solidFill>
                  <a:srgbClr val="0000FF"/>
                </a:solidFill>
              </a:rPr>
              <a:t>) </a:t>
            </a:r>
            <a:r>
              <a:rPr lang="el-GR" sz="1600" dirty="0">
                <a:solidFill>
                  <a:srgbClr val="0000FF"/>
                </a:solidFill>
              </a:rPr>
              <a:t>~ </a:t>
            </a:r>
            <a:r>
              <a:rPr lang="en-US" sz="1600" dirty="0">
                <a:solidFill>
                  <a:srgbClr val="0000FF"/>
                </a:solidFill>
              </a:rPr>
              <a:t>5</a:t>
            </a:r>
            <a:r>
              <a:rPr lang="el-GR" sz="1600" dirty="0" smtClean="0">
                <a:solidFill>
                  <a:srgbClr val="0000FF"/>
                </a:solidFill>
              </a:rPr>
              <a:t>%</a:t>
            </a:r>
            <a:endParaRPr lang="en-US" sz="1600" dirty="0" smtClean="0">
              <a:solidFill>
                <a:srgbClr val="0000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CALO ID: </a:t>
            </a:r>
            <a:r>
              <a:rPr lang="el-GR" sz="1600" dirty="0">
                <a:solidFill>
                  <a:srgbClr val="0000FF"/>
                </a:solidFill>
              </a:rPr>
              <a:t>: </a:t>
            </a:r>
            <a:r>
              <a:rPr lang="el-GR" sz="1600" b="1" dirty="0">
                <a:solidFill>
                  <a:srgbClr val="0000FF"/>
                </a:solidFill>
              </a:rPr>
              <a:t>ε</a:t>
            </a:r>
            <a:r>
              <a:rPr lang="el-GR" sz="1600" dirty="0" smtClean="0">
                <a:solidFill>
                  <a:srgbClr val="0000FF"/>
                </a:solidFill>
              </a:rPr>
              <a:t>(</a:t>
            </a:r>
            <a:r>
              <a:rPr lang="en-US" sz="1600" dirty="0" smtClean="0">
                <a:solidFill>
                  <a:srgbClr val="0000FF"/>
                </a:solidFill>
              </a:rPr>
              <a:t>e/e</a:t>
            </a:r>
            <a:r>
              <a:rPr lang="el-GR" sz="1600" dirty="0" smtClean="0">
                <a:solidFill>
                  <a:srgbClr val="0000FF"/>
                </a:solidFill>
              </a:rPr>
              <a:t>)</a:t>
            </a:r>
            <a:r>
              <a:rPr lang="en-US" sz="1600" dirty="0" smtClean="0">
                <a:solidFill>
                  <a:srgbClr val="0000FF"/>
                </a:solidFill>
              </a:rPr>
              <a:t>=90%, </a:t>
            </a:r>
            <a:r>
              <a:rPr lang="en-US" sz="1600" dirty="0" err="1" smtClean="0">
                <a:solidFill>
                  <a:srgbClr val="0000FF"/>
                </a:solidFill>
              </a:rPr>
              <a:t>mis</a:t>
            </a:r>
            <a:r>
              <a:rPr lang="en-US" sz="1600" dirty="0" smtClean="0">
                <a:solidFill>
                  <a:srgbClr val="0000FF"/>
                </a:solidFill>
              </a:rPr>
              <a:t>-ID ~ 5%</a:t>
            </a:r>
            <a:endParaRPr lang="en-US" sz="1600" dirty="0">
              <a:solidFill>
                <a:srgbClr val="0000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00" y="2148964"/>
            <a:ext cx="2806700" cy="10559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63552" y="3094168"/>
            <a:ext cx="2445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B field polarity can be reversed</a:t>
            </a:r>
            <a:endParaRPr lang="en-US" sz="1400" dirty="0">
              <a:solidFill>
                <a:srgbClr val="0000FF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36" y="3987800"/>
            <a:ext cx="1467121" cy="142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DIS2013: The LHCb upgrade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2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 rot="5400000">
            <a:off x="6050294" y="3678690"/>
            <a:ext cx="58966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“The </a:t>
            </a:r>
            <a:r>
              <a:rPr lang="en-US" sz="1400" dirty="0" err="1"/>
              <a:t>LHCb</a:t>
            </a:r>
            <a:r>
              <a:rPr lang="en-US" sz="1400" dirty="0"/>
              <a:t> Detector at CERN”; The </a:t>
            </a:r>
            <a:r>
              <a:rPr lang="en-US" sz="1400" dirty="0" err="1"/>
              <a:t>LHCb</a:t>
            </a:r>
            <a:r>
              <a:rPr lang="en-US" sz="1400" dirty="0"/>
              <a:t> Collaboration, JINST 3, S08005 (2008)</a:t>
            </a:r>
          </a:p>
        </p:txBody>
      </p:sp>
    </p:spTree>
    <p:extLst>
      <p:ext uri="{BB962C8B-B14F-4D97-AF65-F5344CB8AC3E}">
        <p14:creationId xmlns:p14="http://schemas.microsoft.com/office/powerpoint/2010/main" val="2733298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5266928" cy="6858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Muon system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DIS2013: The LHCb upgrade</a:t>
            </a: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8077" y="-1"/>
            <a:ext cx="2488262" cy="3717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15900" y="1200050"/>
            <a:ext cx="6337300" cy="346085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5 stations (segmented in four regions) of detectors interleaved with iron walls.</a:t>
            </a:r>
          </a:p>
          <a:p>
            <a:pPr lvl="1"/>
            <a:r>
              <a:rPr lang="en-US" sz="2000" dirty="0"/>
              <a:t>1368 MWPC </a:t>
            </a:r>
            <a:r>
              <a:rPr lang="en-US" sz="2000" dirty="0" smtClean="0"/>
              <a:t>and </a:t>
            </a:r>
            <a:r>
              <a:rPr lang="en-US" sz="2000" dirty="0"/>
              <a:t>24 </a:t>
            </a:r>
            <a:r>
              <a:rPr lang="en-US" sz="2000" dirty="0" smtClean="0"/>
              <a:t>GEMs: </a:t>
            </a:r>
            <a:r>
              <a:rPr lang="en-US" sz="2000" dirty="0"/>
              <a:t>435 </a:t>
            </a:r>
            <a:r>
              <a:rPr lang="en-US" sz="2000" b="1" dirty="0"/>
              <a:t>m</a:t>
            </a:r>
            <a:r>
              <a:rPr lang="en-US" sz="2000" baseline="30000" dirty="0"/>
              <a:t>2</a:t>
            </a:r>
            <a:endParaRPr lang="en-GB" sz="2000" baseline="30000" dirty="0" smtClean="0"/>
          </a:p>
          <a:p>
            <a:pPr lvl="1"/>
            <a:r>
              <a:rPr lang="en-GB" sz="2000" dirty="0" smtClean="0"/>
              <a:t>First station M1 located before the calorimeters.</a:t>
            </a:r>
          </a:p>
          <a:p>
            <a:pPr lvl="1"/>
            <a:r>
              <a:rPr lang="en-GB" sz="2000" dirty="0" smtClean="0"/>
              <a:t>Projective geometry</a:t>
            </a:r>
          </a:p>
          <a:p>
            <a:pPr lvl="2"/>
            <a:r>
              <a:rPr lang="en-GB" sz="1800" dirty="0" smtClean="0"/>
              <a:t>Allows it to be used in the L0 trigger</a:t>
            </a:r>
          </a:p>
          <a:p>
            <a:pPr lvl="1"/>
            <a:r>
              <a:rPr lang="en-GB" sz="2000" dirty="0" smtClean="0"/>
              <a:t>Muon identification performance</a:t>
            </a:r>
          </a:p>
          <a:p>
            <a:pPr lvl="2"/>
            <a:r>
              <a:rPr lang="en-GB" sz="1800" dirty="0" smtClean="0"/>
              <a:t> ~97% efficiency for 3% miss-ID.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600202"/>
            <a:ext cx="2595908" cy="3022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20</a:t>
            </a:fld>
            <a:endParaRPr lang="en-US"/>
          </a:p>
        </p:txBody>
      </p:sp>
      <p:sp>
        <p:nvSpPr>
          <p:cNvPr id="11" name="Content Placeholder 6"/>
          <p:cNvSpPr txBox="1">
            <a:spLocks/>
          </p:cNvSpPr>
          <p:nvPr/>
        </p:nvSpPr>
        <p:spPr>
          <a:xfrm>
            <a:off x="514350" y="4190950"/>
            <a:ext cx="5219700" cy="21654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None/>
            </a:pPr>
            <a:r>
              <a:rPr lang="en-GB" sz="2000" dirty="0" smtClean="0">
                <a:solidFill>
                  <a:srgbClr val="FF0000"/>
                </a:solidFill>
              </a:rPr>
              <a:t>UPGRADE</a:t>
            </a:r>
          </a:p>
          <a:p>
            <a:r>
              <a:rPr lang="en-US" sz="2000" dirty="0" smtClean="0"/>
              <a:t>M1 will not be needed since of the high occupancy at the higher luminosities.</a:t>
            </a:r>
          </a:p>
          <a:p>
            <a:r>
              <a:rPr lang="en-US" sz="2000" dirty="0" smtClean="0"/>
              <a:t>Due to the higher rates MWPC may not be adequate anymore </a:t>
            </a:r>
            <a:r>
              <a:rPr lang="en-US" sz="2000" dirty="0"/>
              <a:t>in the internal regions </a:t>
            </a:r>
            <a:r>
              <a:rPr lang="en-US" sz="2000" dirty="0" smtClean="0"/>
              <a:t>close the beam pipe: </a:t>
            </a:r>
            <a:r>
              <a:rPr lang="en-US" sz="2000" dirty="0" err="1" smtClean="0"/>
              <a:t>replaceMWPC</a:t>
            </a:r>
            <a:r>
              <a:rPr lang="en-US" sz="2000" dirty="0" smtClean="0"/>
              <a:t> internal chambers with triple-GEM.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77596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Performance </a:t>
            </a:r>
            <a:r>
              <a:rPr lang="en-US" dirty="0"/>
              <a:t>benchmarks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DIS2013: The LHCb upgrade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3482"/>
            <a:ext cx="9144000" cy="429916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32525" y="1163638"/>
            <a:ext cx="2769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FTDR CERN</a:t>
            </a:r>
            <a:r>
              <a:rPr lang="en-US" dirty="0"/>
              <a:t>/</a:t>
            </a:r>
            <a:r>
              <a:rPr lang="en-US" dirty="0" smtClean="0"/>
              <a:t>LHCC‐2012‐007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000500" y="1746548"/>
            <a:ext cx="12446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/>
                <a:cs typeface="Times New Roman"/>
              </a:rPr>
              <a:t>May 2012</a:t>
            </a:r>
            <a:endParaRPr lang="en-US"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124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1143000"/>
          </a:xfrm>
        </p:spPr>
        <p:txBody>
          <a:bodyPr/>
          <a:lstStyle/>
          <a:p>
            <a:r>
              <a:rPr lang="en-US" dirty="0" smtClean="0"/>
              <a:t>Performance benchmarks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solidFill>
                  <a:srgbClr val="3366FF"/>
                </a:solidFill>
              </a:rPr>
              <a:t>LHCb</a:t>
            </a:r>
            <a:r>
              <a:rPr lang="en-US" dirty="0">
                <a:solidFill>
                  <a:srgbClr val="3366FF"/>
                </a:solidFill>
              </a:rPr>
              <a:t> is unique for NP searches in B</a:t>
            </a:r>
            <a:r>
              <a:rPr lang="en-US" baseline="-25000" dirty="0">
                <a:solidFill>
                  <a:srgbClr val="3366FF"/>
                </a:solidFill>
              </a:rPr>
              <a:t>S</a:t>
            </a:r>
            <a:r>
              <a:rPr lang="en-US" dirty="0">
                <a:solidFill>
                  <a:srgbClr val="3366FF"/>
                </a:solidFill>
              </a:rPr>
              <a:t> system and extremely competitive for </a:t>
            </a:r>
            <a:r>
              <a:rPr lang="en-US" dirty="0" err="1" smtClean="0">
                <a:solidFill>
                  <a:srgbClr val="3366FF"/>
                </a:solidFill>
              </a:rPr>
              <a:t>B</a:t>
            </a:r>
            <a:r>
              <a:rPr lang="en-US" baseline="-25000" dirty="0" err="1" smtClean="0">
                <a:solidFill>
                  <a:srgbClr val="3366FF"/>
                </a:solidFill>
              </a:rPr>
              <a:t>d</a:t>
            </a:r>
            <a:r>
              <a:rPr lang="en-US" baseline="-25000" dirty="0" smtClean="0">
                <a:solidFill>
                  <a:srgbClr val="3366FF"/>
                </a:solidFill>
              </a:rPr>
              <a:t> </a:t>
            </a:r>
            <a:r>
              <a:rPr lang="en-US" dirty="0" smtClean="0">
                <a:solidFill>
                  <a:srgbClr val="3366FF"/>
                </a:solidFill>
              </a:rPr>
              <a:t>too.</a:t>
            </a:r>
            <a:endParaRPr lang="en-US" dirty="0">
              <a:solidFill>
                <a:srgbClr val="3366FF"/>
              </a:solidFill>
            </a:endParaRPr>
          </a:p>
          <a:p>
            <a:r>
              <a:rPr lang="en-US" dirty="0" err="1" smtClean="0">
                <a:solidFill>
                  <a:srgbClr val="3366FF"/>
                </a:solidFill>
              </a:rPr>
              <a:t>LHCb</a:t>
            </a:r>
            <a:r>
              <a:rPr lang="en-US" dirty="0" smtClean="0">
                <a:solidFill>
                  <a:srgbClr val="3366FF"/>
                </a:solidFill>
              </a:rPr>
              <a:t> can collect unprecedented charm </a:t>
            </a:r>
            <a:r>
              <a:rPr lang="en-US" dirty="0">
                <a:solidFill>
                  <a:srgbClr val="3366FF"/>
                </a:solidFill>
              </a:rPr>
              <a:t>yields.</a:t>
            </a:r>
          </a:p>
          <a:p>
            <a:r>
              <a:rPr lang="en-US" dirty="0" err="1" smtClean="0">
                <a:solidFill>
                  <a:srgbClr val="3366FF"/>
                </a:solidFill>
              </a:rPr>
              <a:t>LHCb</a:t>
            </a:r>
            <a:r>
              <a:rPr lang="en-US" dirty="0" smtClean="0">
                <a:solidFill>
                  <a:srgbClr val="3366FF"/>
                </a:solidFill>
              </a:rPr>
              <a:t> is also a general </a:t>
            </a:r>
            <a:r>
              <a:rPr lang="en-US" dirty="0">
                <a:solidFill>
                  <a:srgbClr val="3366FF"/>
                </a:solidFill>
              </a:rPr>
              <a:t>purpose experiment with forward geometry</a:t>
            </a:r>
            <a:r>
              <a:rPr lang="en-US" dirty="0" smtClean="0">
                <a:solidFill>
                  <a:srgbClr val="3366FF"/>
                </a:solidFill>
              </a:rPr>
              <a:t>.</a:t>
            </a:r>
          </a:p>
          <a:p>
            <a:pPr lvl="1"/>
            <a:r>
              <a:rPr lang="en-US" sz="1900" dirty="0" smtClean="0"/>
              <a:t>W and Z </a:t>
            </a:r>
            <a:r>
              <a:rPr lang="en-US" sz="1900" dirty="0"/>
              <a:t>precision </a:t>
            </a:r>
            <a:r>
              <a:rPr lang="en-US" sz="1900" dirty="0" smtClean="0"/>
              <a:t>measurements</a:t>
            </a:r>
          </a:p>
          <a:p>
            <a:pPr lvl="1"/>
            <a:r>
              <a:rPr lang="en-US" sz="1900" dirty="0" err="1"/>
              <a:t>W→μν</a:t>
            </a:r>
            <a:r>
              <a:rPr lang="en-US" sz="1900" dirty="0"/>
              <a:t> &amp; </a:t>
            </a:r>
            <a:r>
              <a:rPr lang="en-US" sz="1900" dirty="0" err="1"/>
              <a:t>Z→μμ</a:t>
            </a:r>
            <a:r>
              <a:rPr lang="en-US" sz="1900" dirty="0"/>
              <a:t> (2010) differential cross sections and asymmetry </a:t>
            </a:r>
            <a:r>
              <a:rPr lang="en-US" sz="1900" dirty="0" smtClean="0"/>
              <a:t>in arXiv</a:t>
            </a:r>
            <a:r>
              <a:rPr lang="en-US" sz="1900" dirty="0"/>
              <a:t>:</a:t>
            </a:r>
            <a:r>
              <a:rPr lang="en-US" sz="1900" dirty="0" smtClean="0"/>
              <a:t>1204.1620</a:t>
            </a:r>
          </a:p>
          <a:p>
            <a:pPr lvl="1"/>
            <a:r>
              <a:rPr lang="en-US" sz="1900" dirty="0" err="1" smtClean="0"/>
              <a:t>Z</a:t>
            </a:r>
            <a:r>
              <a:rPr lang="en-US" sz="1900" dirty="0" err="1"/>
              <a:t>→ee</a:t>
            </a:r>
            <a:r>
              <a:rPr lang="en-US" sz="1900" dirty="0"/>
              <a:t> (2011) differential cross section arXiv:1212.4620</a:t>
            </a:r>
            <a:endParaRPr lang="en-US" sz="1900" dirty="0" smtClean="0"/>
          </a:p>
          <a:p>
            <a:pPr lvl="1"/>
            <a:r>
              <a:rPr lang="en-US" sz="1900" dirty="0" err="1" smtClean="0"/>
              <a:t>LHCb</a:t>
            </a:r>
            <a:r>
              <a:rPr lang="en-US" sz="1900" dirty="0" smtClean="0"/>
              <a:t> </a:t>
            </a:r>
            <a:r>
              <a:rPr lang="en-US" sz="1900" dirty="0"/>
              <a:t>Z boson </a:t>
            </a:r>
            <a:r>
              <a:rPr lang="en-US" sz="1900" dirty="0" smtClean="0"/>
              <a:t>measurements, </a:t>
            </a:r>
            <a:r>
              <a:rPr lang="en-US" sz="1900" dirty="0"/>
              <a:t>EPJ C71 1600 (2011</a:t>
            </a:r>
            <a:r>
              <a:rPr lang="en-US" sz="1900" dirty="0" smtClean="0"/>
              <a:t>), </a:t>
            </a:r>
            <a:r>
              <a:rPr lang="en-US" sz="1900" dirty="0"/>
              <a:t>LHCb-CONF-2013-007</a:t>
            </a:r>
            <a:endParaRPr lang="en-US" sz="1900" dirty="0">
              <a:solidFill>
                <a:srgbClr val="3366FF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DIS2013: The LHCb upgrade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5844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1143000"/>
          </a:xfrm>
        </p:spPr>
        <p:txBody>
          <a:bodyPr/>
          <a:lstStyle/>
          <a:p>
            <a:r>
              <a:rPr lang="en-US" dirty="0" smtClean="0"/>
              <a:t>More information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DIS2013: The LHCb upgrade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050" y="1511300"/>
            <a:ext cx="2546350" cy="35923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9800" y="1511300"/>
            <a:ext cx="2514600" cy="357725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86295" y="5250934"/>
            <a:ext cx="2231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CERN/</a:t>
            </a:r>
            <a:r>
              <a:rPr lang="en-US" dirty="0" smtClean="0"/>
              <a:t>LHCC‐2011‐</a:t>
            </a:r>
            <a:r>
              <a:rPr lang="en-US" dirty="0"/>
              <a:t>001</a:t>
            </a:r>
          </a:p>
        </p:txBody>
      </p:sp>
      <p:sp>
        <p:nvSpPr>
          <p:cNvPr id="10" name="Rectangle 9"/>
          <p:cNvSpPr/>
          <p:nvPr/>
        </p:nvSpPr>
        <p:spPr>
          <a:xfrm>
            <a:off x="4908895" y="5250934"/>
            <a:ext cx="2231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CERN/</a:t>
            </a:r>
            <a:r>
              <a:rPr lang="en-US" dirty="0" smtClean="0"/>
              <a:t>LHCC‐2012‐007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81000" y="5766653"/>
            <a:ext cx="8407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3366FF"/>
                </a:solidFill>
              </a:rPr>
              <a:t>LHCb</a:t>
            </a:r>
            <a:r>
              <a:rPr lang="en-US" sz="2000" dirty="0">
                <a:solidFill>
                  <a:srgbClr val="3366FF"/>
                </a:solidFill>
              </a:rPr>
              <a:t> Upgrade fully endorsed by LHCC and approved by CERN Research Board</a:t>
            </a:r>
          </a:p>
        </p:txBody>
      </p:sp>
    </p:spTree>
    <p:extLst>
      <p:ext uri="{BB962C8B-B14F-4D97-AF65-F5344CB8AC3E}">
        <p14:creationId xmlns:p14="http://schemas.microsoft.com/office/powerpoint/2010/main" val="3837517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Concept of</a:t>
            </a:r>
            <a:r>
              <a:rPr lang="en-US" dirty="0"/>
              <a:t> </a:t>
            </a:r>
            <a:r>
              <a:rPr lang="en-US" dirty="0" err="1" smtClean="0"/>
              <a:t>LHCb</a:t>
            </a:r>
            <a:r>
              <a:rPr lang="en-US" dirty="0"/>
              <a:t> </a:t>
            </a:r>
            <a:r>
              <a:rPr lang="en-US" dirty="0" smtClean="0"/>
              <a:t>definitely</a:t>
            </a:r>
            <a:r>
              <a:rPr lang="en-US" dirty="0"/>
              <a:t> </a:t>
            </a:r>
            <a:r>
              <a:rPr lang="en-US" dirty="0" smtClean="0"/>
              <a:t>proved.</a:t>
            </a:r>
          </a:p>
          <a:p>
            <a:pPr lvl="1"/>
            <a:r>
              <a:rPr lang="en-US" dirty="0" smtClean="0"/>
              <a:t>Dedicated experiment</a:t>
            </a:r>
            <a:r>
              <a:rPr lang="en-US" dirty="0"/>
              <a:t> </a:t>
            </a:r>
            <a:r>
              <a:rPr lang="en-US" dirty="0" smtClean="0"/>
              <a:t>for</a:t>
            </a:r>
            <a:r>
              <a:rPr lang="en-US" dirty="0"/>
              <a:t> </a:t>
            </a:r>
            <a:r>
              <a:rPr lang="en-US" dirty="0" smtClean="0"/>
              <a:t>heavy</a:t>
            </a:r>
            <a:r>
              <a:rPr lang="en-US" dirty="0"/>
              <a:t> </a:t>
            </a:r>
            <a:r>
              <a:rPr lang="en-US" dirty="0" err="1" smtClean="0"/>
              <a:t>flavour</a:t>
            </a:r>
            <a:r>
              <a:rPr lang="en-US" dirty="0"/>
              <a:t> </a:t>
            </a:r>
            <a:r>
              <a:rPr lang="en-US" dirty="0" smtClean="0"/>
              <a:t>physics</a:t>
            </a:r>
            <a:r>
              <a:rPr lang="en-US" dirty="0"/>
              <a:t> </a:t>
            </a:r>
            <a:r>
              <a:rPr lang="en-US" dirty="0" smtClean="0"/>
              <a:t>exploiting</a:t>
            </a:r>
            <a:r>
              <a:rPr lang="en-US" dirty="0"/>
              <a:t> </a:t>
            </a:r>
            <a:r>
              <a:rPr lang="en-US" dirty="0" smtClean="0"/>
              <a:t>a</a:t>
            </a:r>
            <a:r>
              <a:rPr lang="en-US" dirty="0"/>
              <a:t> </a:t>
            </a:r>
            <a:r>
              <a:rPr lang="en-US" dirty="0" smtClean="0"/>
              <a:t>forward</a:t>
            </a:r>
            <a:r>
              <a:rPr lang="en-US" dirty="0"/>
              <a:t> </a:t>
            </a:r>
            <a:r>
              <a:rPr lang="en-US" dirty="0" smtClean="0"/>
              <a:t>spectrometer</a:t>
            </a:r>
            <a:r>
              <a:rPr lang="en-US" dirty="0"/>
              <a:t> </a:t>
            </a:r>
            <a:r>
              <a:rPr lang="en-US" dirty="0" smtClean="0"/>
              <a:t>at</a:t>
            </a:r>
            <a:r>
              <a:rPr lang="en-US" dirty="0"/>
              <a:t> </a:t>
            </a:r>
            <a:r>
              <a:rPr lang="en-US" dirty="0" smtClean="0"/>
              <a:t>a</a:t>
            </a:r>
            <a:r>
              <a:rPr lang="en-US" dirty="0"/>
              <a:t> </a:t>
            </a:r>
            <a:r>
              <a:rPr lang="en-US" dirty="0" smtClean="0"/>
              <a:t>hadron</a:t>
            </a:r>
            <a:r>
              <a:rPr lang="en-US" dirty="0"/>
              <a:t> </a:t>
            </a:r>
            <a:r>
              <a:rPr lang="en-US" dirty="0" smtClean="0"/>
              <a:t>collider.</a:t>
            </a:r>
          </a:p>
          <a:p>
            <a:r>
              <a:rPr lang="en-US" dirty="0" smtClean="0"/>
              <a:t>Many world</a:t>
            </a:r>
            <a:r>
              <a:rPr lang="en-US" dirty="0"/>
              <a:t> </a:t>
            </a:r>
            <a:r>
              <a:rPr lang="en-US" dirty="0" smtClean="0"/>
              <a:t>leading</a:t>
            </a:r>
            <a:r>
              <a:rPr lang="en-US" dirty="0"/>
              <a:t> </a:t>
            </a:r>
            <a:r>
              <a:rPr lang="en-US" dirty="0" smtClean="0"/>
              <a:t>results</a:t>
            </a:r>
            <a:r>
              <a:rPr lang="en-US" dirty="0"/>
              <a:t> </a:t>
            </a:r>
            <a:r>
              <a:rPr lang="en-US" dirty="0" smtClean="0"/>
              <a:t>and</a:t>
            </a:r>
            <a:r>
              <a:rPr lang="en-US" dirty="0"/>
              <a:t> </a:t>
            </a:r>
            <a:r>
              <a:rPr lang="en-US" dirty="0" smtClean="0"/>
              <a:t>many</a:t>
            </a:r>
            <a:r>
              <a:rPr lang="en-US" dirty="0"/>
              <a:t> </a:t>
            </a:r>
            <a:r>
              <a:rPr lang="en-US" dirty="0" smtClean="0"/>
              <a:t>more</a:t>
            </a:r>
            <a:r>
              <a:rPr lang="en-US" dirty="0"/>
              <a:t> </a:t>
            </a:r>
            <a:r>
              <a:rPr lang="en-US" dirty="0" smtClean="0"/>
              <a:t>to</a:t>
            </a:r>
            <a:r>
              <a:rPr lang="en-US" dirty="0"/>
              <a:t> </a:t>
            </a:r>
            <a:r>
              <a:rPr lang="en-US" dirty="0" smtClean="0"/>
              <a:t>come</a:t>
            </a:r>
            <a:r>
              <a:rPr lang="en-US" dirty="0"/>
              <a:t> </a:t>
            </a:r>
            <a:r>
              <a:rPr lang="en-US" dirty="0" smtClean="0"/>
              <a:t>with the 3.2 fb</a:t>
            </a:r>
            <a:r>
              <a:rPr lang="en-US" baseline="30000" dirty="0" smtClean="0"/>
              <a:t>-1 </a:t>
            </a:r>
            <a:r>
              <a:rPr lang="en-US" dirty="0" smtClean="0"/>
              <a:t>full data set.</a:t>
            </a:r>
          </a:p>
          <a:p>
            <a:r>
              <a:rPr lang="en-US" dirty="0" smtClean="0"/>
              <a:t> Standard Model</a:t>
            </a:r>
            <a:r>
              <a:rPr lang="en-US" dirty="0"/>
              <a:t> </a:t>
            </a:r>
            <a:r>
              <a:rPr lang="en-US" dirty="0" smtClean="0"/>
              <a:t>still</a:t>
            </a:r>
            <a:r>
              <a:rPr lang="en-US" dirty="0"/>
              <a:t> </a:t>
            </a:r>
            <a:r>
              <a:rPr lang="en-US" dirty="0" smtClean="0"/>
              <a:t>survives. </a:t>
            </a:r>
          </a:p>
          <a:p>
            <a:pPr lvl="1"/>
            <a:r>
              <a:rPr lang="en-US" dirty="0" smtClean="0"/>
              <a:t>Now on</a:t>
            </a:r>
            <a:r>
              <a:rPr lang="en-US" dirty="0"/>
              <a:t> </a:t>
            </a:r>
            <a:r>
              <a:rPr lang="en-US" dirty="0" smtClean="0"/>
              <a:t>probing</a:t>
            </a:r>
            <a:r>
              <a:rPr lang="en-US" dirty="0"/>
              <a:t> </a:t>
            </a:r>
            <a:r>
              <a:rPr lang="en-US" dirty="0" smtClean="0"/>
              <a:t>regions</a:t>
            </a:r>
            <a:r>
              <a:rPr lang="en-US" dirty="0"/>
              <a:t> </a:t>
            </a:r>
            <a:r>
              <a:rPr lang="en-US" dirty="0" smtClean="0"/>
              <a:t>where</a:t>
            </a:r>
            <a:r>
              <a:rPr lang="en-US" dirty="0"/>
              <a:t> </a:t>
            </a:r>
            <a:r>
              <a:rPr lang="en-US" dirty="0" smtClean="0"/>
              <a:t>new</a:t>
            </a:r>
            <a:r>
              <a:rPr lang="en-US" dirty="0"/>
              <a:t> </a:t>
            </a:r>
            <a:r>
              <a:rPr lang="en-US" dirty="0" smtClean="0"/>
              <a:t>physics</a:t>
            </a:r>
            <a:r>
              <a:rPr lang="en-US" dirty="0"/>
              <a:t> </a:t>
            </a:r>
            <a:r>
              <a:rPr lang="en-US" dirty="0" smtClean="0"/>
              <a:t>effects</a:t>
            </a:r>
            <a:r>
              <a:rPr lang="en-US" dirty="0"/>
              <a:t> </a:t>
            </a:r>
            <a:r>
              <a:rPr lang="en-US" dirty="0" smtClean="0"/>
              <a:t>might</a:t>
            </a:r>
            <a:r>
              <a:rPr lang="en-US" dirty="0"/>
              <a:t> </a:t>
            </a:r>
            <a:r>
              <a:rPr lang="en-US" dirty="0" smtClean="0"/>
              <a:t>appear.</a:t>
            </a:r>
          </a:p>
          <a:p>
            <a:r>
              <a:rPr lang="en-US" dirty="0" err="1" smtClean="0"/>
              <a:t>LHCb</a:t>
            </a:r>
            <a:r>
              <a:rPr lang="en-US" dirty="0"/>
              <a:t> </a:t>
            </a:r>
            <a:r>
              <a:rPr lang="en-US" dirty="0" smtClean="0"/>
              <a:t>plan</a:t>
            </a:r>
            <a:r>
              <a:rPr lang="en-US" dirty="0"/>
              <a:t> </a:t>
            </a:r>
            <a:r>
              <a:rPr lang="en-US" dirty="0" smtClean="0"/>
              <a:t>the</a:t>
            </a:r>
            <a:r>
              <a:rPr lang="en-US" dirty="0"/>
              <a:t> </a:t>
            </a:r>
            <a:r>
              <a:rPr lang="en-US" dirty="0" smtClean="0"/>
              <a:t>upgrade to be</a:t>
            </a:r>
            <a:r>
              <a:rPr lang="en-US" dirty="0"/>
              <a:t> </a:t>
            </a:r>
            <a:r>
              <a:rPr lang="en-US" dirty="0" smtClean="0"/>
              <a:t>installed</a:t>
            </a:r>
            <a:r>
              <a:rPr lang="en-US" dirty="0"/>
              <a:t> </a:t>
            </a:r>
            <a:r>
              <a:rPr lang="en-US" dirty="0" smtClean="0"/>
              <a:t>in</a:t>
            </a:r>
            <a:r>
              <a:rPr lang="en-US" dirty="0"/>
              <a:t> </a:t>
            </a:r>
            <a:r>
              <a:rPr lang="en-US" dirty="0" smtClean="0"/>
              <a:t>2018: Essential next</a:t>
            </a:r>
            <a:r>
              <a:rPr lang="en-US" dirty="0"/>
              <a:t> </a:t>
            </a:r>
            <a:r>
              <a:rPr lang="en-US" dirty="0" smtClean="0"/>
              <a:t>step</a:t>
            </a:r>
            <a:r>
              <a:rPr lang="en-US" dirty="0"/>
              <a:t> </a:t>
            </a:r>
            <a:r>
              <a:rPr lang="en-US" dirty="0" smtClean="0"/>
              <a:t>forward</a:t>
            </a:r>
            <a:r>
              <a:rPr lang="en-US" dirty="0"/>
              <a:t> </a:t>
            </a:r>
            <a:r>
              <a:rPr lang="en-US" dirty="0" smtClean="0"/>
              <a:t>for</a:t>
            </a:r>
            <a:r>
              <a:rPr lang="en-US" dirty="0"/>
              <a:t> </a:t>
            </a:r>
            <a:r>
              <a:rPr lang="en-US" dirty="0" err="1" smtClean="0"/>
              <a:t>flavour</a:t>
            </a:r>
            <a:r>
              <a:rPr lang="en-US" dirty="0"/>
              <a:t> </a:t>
            </a:r>
            <a:r>
              <a:rPr lang="en-US" dirty="0" smtClean="0"/>
              <a:t>physics.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DIS2013: The LHCb upgrade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910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206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Reconstruction performance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663" y="1028588"/>
            <a:ext cx="8229600" cy="4525963"/>
          </a:xfrm>
        </p:spPr>
        <p:txBody>
          <a:bodyPr/>
          <a:lstStyle/>
          <a:p>
            <a:r>
              <a:rPr lang="en-GB" dirty="0" smtClean="0"/>
              <a:t>Momentum resolution excellent</a:t>
            </a:r>
          </a:p>
          <a:p>
            <a:pPr lvl="1"/>
            <a:r>
              <a:rPr lang="en-GB" dirty="0" smtClean="0"/>
              <a:t>From </a:t>
            </a:r>
            <a:r>
              <a:rPr lang="en-GB" b="1" dirty="0" smtClean="0"/>
              <a:t>0.4%</a:t>
            </a:r>
            <a:r>
              <a:rPr lang="en-GB" dirty="0" smtClean="0"/>
              <a:t> at 5 GeV  to </a:t>
            </a:r>
            <a:r>
              <a:rPr lang="en-GB" b="1" dirty="0" smtClean="0"/>
              <a:t>0.6 %</a:t>
            </a:r>
            <a:r>
              <a:rPr lang="en-GB" dirty="0" smtClean="0"/>
              <a:t> at 100 GeV/c</a:t>
            </a:r>
          </a:p>
          <a:p>
            <a:pPr lvl="1"/>
            <a:r>
              <a:rPr lang="en-GB" dirty="0" smtClean="0"/>
              <a:t>Important ingredient to study narrow states</a:t>
            </a:r>
          </a:p>
          <a:p>
            <a:pPr lvl="1"/>
            <a:r>
              <a:rPr lang="en-GB" dirty="0" smtClean="0"/>
              <a:t>Momentum scale OK, checked by comparing the mass of B mesons to the PDG values.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April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mtClean="0"/>
              <a:t>DIS2013: The LHCb upgrade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291904" y="3636759"/>
            <a:ext cx="8659713" cy="2621662"/>
            <a:chOff x="93775" y="3439991"/>
            <a:chExt cx="8659713" cy="2621662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775" y="3802984"/>
              <a:ext cx="2853308" cy="22586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172944" y="3451891"/>
              <a:ext cx="269496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1600" dirty="0"/>
                <a:t>J/Ψ → μμ : σ ≈ 15 MeV/c²</a:t>
              </a:r>
              <a:endParaRPr lang="en-GB" sz="1600" dirty="0"/>
            </a:p>
          </p:txBody>
        </p:sp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7083" y="3813479"/>
              <a:ext cx="2980439" cy="22305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3190119" y="3450487"/>
              <a:ext cx="286328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1600" dirty="0"/>
                <a:t>Υ(1S) → μμ : σ ≈ 54 MeV/c²</a:t>
              </a:r>
              <a:endParaRPr lang="en-GB" sz="1600" dirty="0"/>
            </a:p>
          </p:txBody>
        </p:sp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4168" y="3789040"/>
              <a:ext cx="2636296" cy="22550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6084168" y="3439991"/>
              <a:ext cx="266932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/>
                <a:t>B</a:t>
              </a:r>
              <a:r>
                <a:rPr lang="en-GB" sz="1600" baseline="-25000" dirty="0"/>
                <a:t>S</a:t>
              </a:r>
              <a:r>
                <a:rPr lang="en-GB" sz="1600" dirty="0"/>
                <a:t>→J/</a:t>
              </a:r>
              <a:r>
                <a:rPr lang="el-GR" sz="1600" dirty="0"/>
                <a:t>ΨΦ : σ ≈ 8 </a:t>
              </a:r>
              <a:r>
                <a:rPr lang="en-GB" sz="1600" dirty="0"/>
                <a:t>MeV/c²</a:t>
              </a:r>
            </a:p>
          </p:txBody>
        </p:sp>
      </p:grp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792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3049" y="0"/>
            <a:ext cx="8229600" cy="5852120"/>
          </a:xfrm>
        </p:spPr>
        <p:txBody>
          <a:bodyPr/>
          <a:lstStyle/>
          <a:p>
            <a:r>
              <a:rPr lang="en-GB" dirty="0" smtClean="0"/>
              <a:t>PID is working nicely</a:t>
            </a:r>
          </a:p>
          <a:p>
            <a:pPr lvl="1"/>
            <a:r>
              <a:rPr lang="en-GB" dirty="0" smtClean="0"/>
              <a:t>Important to disentangle various decays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April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mtClean="0"/>
              <a:t>DIS2013: The LHCb upgrade</a:t>
            </a:r>
            <a:endParaRPr lang="en-GB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44" y="1268760"/>
            <a:ext cx="4222864" cy="283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360" y="368660"/>
            <a:ext cx="2816107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469" y="4410660"/>
            <a:ext cx="2822170" cy="1921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37112"/>
            <a:ext cx="2727231" cy="1813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3" y="4405255"/>
            <a:ext cx="2861645" cy="1944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0"/>
          <p:cNvGrpSpPr/>
          <p:nvPr/>
        </p:nvGrpSpPr>
        <p:grpSpPr>
          <a:xfrm>
            <a:off x="5850394" y="2416823"/>
            <a:ext cx="2821245" cy="1873095"/>
            <a:chOff x="4328439" y="2357290"/>
            <a:chExt cx="2821245" cy="1873095"/>
          </a:xfrm>
        </p:grpSpPr>
        <p:pic>
          <p:nvPicPr>
            <p:cNvPr id="9228" name="Picture 1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8439" y="2357290"/>
              <a:ext cx="2821245" cy="18730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Rectangle 9"/>
            <p:cNvSpPr/>
            <p:nvPr/>
          </p:nvSpPr>
          <p:spPr bwMode="auto">
            <a:xfrm>
              <a:off x="5862360" y="2492896"/>
              <a:ext cx="725864" cy="11521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9229" name="Picture 1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9184" y="3078155"/>
              <a:ext cx="725487" cy="576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3" name="Rectangle 12"/>
          <p:cNvSpPr/>
          <p:nvPr/>
        </p:nvSpPr>
        <p:spPr>
          <a:xfrm>
            <a:off x="7260554" y="899428"/>
            <a:ext cx="10518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6633"/>
                </a:solidFill>
                <a:latin typeface="LiberationSans"/>
              </a:rPr>
              <a:t>B</a:t>
            </a:r>
            <a:r>
              <a:rPr lang="en-GB" sz="1000" dirty="0">
                <a:solidFill>
                  <a:srgbClr val="FF6633"/>
                </a:solidFill>
                <a:latin typeface="LiberationSans"/>
              </a:rPr>
              <a:t>0 </a:t>
            </a:r>
            <a:r>
              <a:rPr lang="en-GB" dirty="0">
                <a:solidFill>
                  <a:srgbClr val="FF6633"/>
                </a:solidFill>
                <a:latin typeface="LiberationSans"/>
              </a:rPr>
              <a:t>→ K</a:t>
            </a:r>
            <a:r>
              <a:rPr lang="el-GR" dirty="0">
                <a:solidFill>
                  <a:srgbClr val="FF6633"/>
                </a:solidFill>
                <a:latin typeface="LiberationSans"/>
              </a:rPr>
              <a:t>π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7270413" y="2875393"/>
            <a:ext cx="1056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6633"/>
                </a:solidFill>
                <a:latin typeface="LiberationSans"/>
              </a:rPr>
              <a:t>B</a:t>
            </a:r>
            <a:r>
              <a:rPr lang="en-GB" sz="1000" dirty="0">
                <a:solidFill>
                  <a:srgbClr val="FF6633"/>
                </a:solidFill>
                <a:latin typeface="LiberationSans"/>
              </a:rPr>
              <a:t>0 </a:t>
            </a:r>
            <a:r>
              <a:rPr lang="en-GB" dirty="0">
                <a:solidFill>
                  <a:srgbClr val="FF6633"/>
                </a:solidFill>
                <a:latin typeface="LiberationSans"/>
              </a:rPr>
              <a:t>→ </a:t>
            </a:r>
            <a:r>
              <a:rPr lang="el-GR" dirty="0">
                <a:solidFill>
                  <a:srgbClr val="FF6633"/>
                </a:solidFill>
                <a:latin typeface="LiberationSans"/>
              </a:rPr>
              <a:t>ππ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7384315" y="4970455"/>
            <a:ext cx="1061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6633"/>
                </a:solidFill>
                <a:latin typeface="LiberationSans"/>
              </a:rPr>
              <a:t>B</a:t>
            </a:r>
            <a:r>
              <a:rPr lang="en-GB" sz="1000" dirty="0">
                <a:solidFill>
                  <a:srgbClr val="FF6633"/>
                </a:solidFill>
                <a:latin typeface="LiberationSans"/>
              </a:rPr>
              <a:t>S </a:t>
            </a:r>
            <a:r>
              <a:rPr lang="en-GB" dirty="0">
                <a:solidFill>
                  <a:srgbClr val="FF6633"/>
                </a:solidFill>
                <a:latin typeface="LiberationSans"/>
              </a:rPr>
              <a:t>→ KK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1742123" y="4799710"/>
            <a:ext cx="10262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>
                <a:solidFill>
                  <a:srgbClr val="FF6633"/>
                </a:solidFill>
                <a:latin typeface="LiberationSans"/>
              </a:rPr>
              <a:t>Λ</a:t>
            </a:r>
            <a:r>
              <a:rPr lang="en-GB" sz="1000" dirty="0" smtClean="0">
                <a:solidFill>
                  <a:srgbClr val="FF6633"/>
                </a:solidFill>
                <a:latin typeface="LiberationSans"/>
              </a:rPr>
              <a:t>b </a:t>
            </a:r>
            <a:r>
              <a:rPr lang="en-GB" dirty="0">
                <a:solidFill>
                  <a:srgbClr val="FF6633"/>
                </a:solidFill>
                <a:latin typeface="LiberationSans"/>
              </a:rPr>
              <a:t>→ p</a:t>
            </a:r>
            <a:r>
              <a:rPr lang="el-GR" dirty="0">
                <a:solidFill>
                  <a:srgbClr val="FF6633"/>
                </a:solidFill>
                <a:latin typeface="LiberationSans"/>
              </a:rPr>
              <a:t>π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4571999" y="4843644"/>
            <a:ext cx="1021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FF6633"/>
                </a:solidFill>
                <a:latin typeface="LiberationSans"/>
              </a:rPr>
              <a:t>Λ</a:t>
            </a:r>
            <a:r>
              <a:rPr lang="en-GB" sz="1000" dirty="0">
                <a:solidFill>
                  <a:srgbClr val="FF6633"/>
                </a:solidFill>
                <a:latin typeface="LiberationSans"/>
              </a:rPr>
              <a:t>b </a:t>
            </a:r>
            <a:r>
              <a:rPr lang="en-GB" dirty="0">
                <a:solidFill>
                  <a:srgbClr val="FF6633"/>
                </a:solidFill>
                <a:latin typeface="LiberationSans"/>
              </a:rPr>
              <a:t>→ </a:t>
            </a:r>
            <a:r>
              <a:rPr lang="en-GB" dirty="0" err="1">
                <a:solidFill>
                  <a:srgbClr val="FF6633"/>
                </a:solidFill>
                <a:latin typeface="LiberationSans"/>
              </a:rPr>
              <a:t>pK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3779912" y="1340768"/>
            <a:ext cx="2069557" cy="288032"/>
          </a:xfrm>
          <a:prstGeom prst="straightConnector1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>
            <a:off x="3779912" y="1916832"/>
            <a:ext cx="2082448" cy="635597"/>
          </a:xfrm>
          <a:prstGeom prst="straightConnector1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>
            <a:off x="3779912" y="2060848"/>
            <a:ext cx="2221957" cy="2229070"/>
          </a:xfrm>
          <a:prstGeom prst="straightConnector1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 flipH="1">
            <a:off x="2483768" y="2780928"/>
            <a:ext cx="576064" cy="1629732"/>
          </a:xfrm>
          <a:prstGeom prst="straightConnector1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>
            <a:off x="3563888" y="2552430"/>
            <a:ext cx="1218990" cy="1884682"/>
          </a:xfrm>
          <a:prstGeom prst="straightConnector1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212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663" y="50800"/>
            <a:ext cx="8229600" cy="104140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Data taking performance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6664"/>
            <a:ext cx="8229600" cy="755671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 err="1" smtClean="0"/>
              <a:t>LHCb</a:t>
            </a:r>
            <a:r>
              <a:rPr lang="en-GB" sz="2400" dirty="0" smtClean="0"/>
              <a:t> has been taking data quite efficiently: 3.2 fb</a:t>
            </a:r>
            <a:r>
              <a:rPr lang="en-GB" sz="2400" baseline="30000" dirty="0" smtClean="0"/>
              <a:t>-1 </a:t>
            </a:r>
            <a:r>
              <a:rPr lang="en-GB" sz="2400" dirty="0" smtClean="0"/>
              <a:t>up to now.</a:t>
            </a:r>
            <a:endParaRPr lang="en-GB" sz="2400" baseline="30000" dirty="0" smtClean="0"/>
          </a:p>
          <a:p>
            <a:r>
              <a:rPr lang="en-US" sz="2400" dirty="0" smtClean="0"/>
              <a:t>The plan is to </a:t>
            </a:r>
            <a:r>
              <a:rPr lang="en-US" sz="2400" dirty="0"/>
              <a:t>record </a:t>
            </a:r>
            <a:r>
              <a:rPr lang="en-US" sz="2400" dirty="0" smtClean="0"/>
              <a:t>10 fb</a:t>
            </a:r>
            <a:r>
              <a:rPr lang="en-US" sz="2400" baseline="30000" dirty="0"/>
              <a:t>-1</a:t>
            </a:r>
            <a:r>
              <a:rPr lang="en-US" sz="2400" dirty="0"/>
              <a:t> </a:t>
            </a:r>
            <a:r>
              <a:rPr lang="en-US" sz="2400" dirty="0" smtClean="0"/>
              <a:t>by 2018.</a:t>
            </a:r>
            <a:endParaRPr lang="en-GB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April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mtClean="0"/>
              <a:t>DIS2013: The LHCb upgrade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1662" y="2446800"/>
            <a:ext cx="3293738" cy="1690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962" y="4645096"/>
            <a:ext cx="2364454" cy="16312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4100" y="2145165"/>
            <a:ext cx="3378200" cy="11430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3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64850" y="2236734"/>
            <a:ext cx="32321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LHCb</a:t>
            </a:r>
            <a:r>
              <a:rPr lang="en-US" dirty="0" smtClean="0"/>
              <a:t> data taking efficiency 2012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85436" y="4139527"/>
            <a:ext cx="2072102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Integrated luminosity </a:t>
            </a:r>
            <a:br>
              <a:rPr lang="en-US" sz="1600" dirty="0" smtClean="0"/>
            </a:br>
            <a:r>
              <a:rPr lang="en-US" sz="1600" dirty="0" smtClean="0"/>
              <a:t>per year of data taking</a:t>
            </a:r>
            <a:endParaRPr lang="en-US" sz="1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5900" y="3294997"/>
            <a:ext cx="5054600" cy="299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226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663" y="0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Instantaneous Luminosity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5762" y="939800"/>
            <a:ext cx="8542338" cy="5537200"/>
          </a:xfrm>
        </p:spPr>
        <p:txBody>
          <a:bodyPr>
            <a:noAutofit/>
          </a:bodyPr>
          <a:lstStyle/>
          <a:p>
            <a:r>
              <a:rPr lang="en-GB" sz="2400" dirty="0" smtClean="0"/>
              <a:t>LHCb was designed to operate with a single collision per bunch crossing, running at a instantaneous luminosity of </a:t>
            </a:r>
            <a:br>
              <a:rPr lang="en-GB" sz="2400" dirty="0" smtClean="0"/>
            </a:br>
            <a:r>
              <a:rPr lang="en-GB" sz="2400" b="1" dirty="0" smtClean="0"/>
              <a:t>2</a:t>
            </a:r>
            <a:r>
              <a:rPr lang="en-GB" sz="2400" b="1" dirty="0"/>
              <a:t>. × 10 </a:t>
            </a:r>
            <a:r>
              <a:rPr lang="en-GB" sz="2400" b="1" baseline="30000" dirty="0"/>
              <a:t>32 </a:t>
            </a:r>
            <a:r>
              <a:rPr lang="en-GB" sz="2400" b="1" dirty="0"/>
              <a:t>cm</a:t>
            </a:r>
            <a:r>
              <a:rPr lang="en-GB" sz="2400" b="1" baseline="30000" dirty="0"/>
              <a:t>-2 </a:t>
            </a:r>
            <a:r>
              <a:rPr lang="en-GB" sz="2400" b="1" dirty="0"/>
              <a:t>s</a:t>
            </a:r>
            <a:r>
              <a:rPr lang="en-GB" sz="2400" b="1" baseline="30000" dirty="0"/>
              <a:t>-</a:t>
            </a:r>
            <a:r>
              <a:rPr lang="en-GB" sz="2400" b="1" baseline="30000" dirty="0" smtClean="0"/>
              <a:t>1</a:t>
            </a:r>
            <a:r>
              <a:rPr lang="en-GB" sz="2400" baseline="30000" dirty="0" smtClean="0"/>
              <a:t>  </a:t>
            </a:r>
            <a:r>
              <a:rPr lang="en-GB" sz="2400" dirty="0" smtClean="0"/>
              <a:t>(assuming about </a:t>
            </a:r>
            <a:r>
              <a:rPr lang="en-GB" sz="2400" b="1" dirty="0" smtClean="0"/>
              <a:t>2700</a:t>
            </a:r>
            <a:r>
              <a:rPr lang="en-GB" sz="2400" dirty="0" smtClean="0"/>
              <a:t> circulating bunches).</a:t>
            </a:r>
          </a:p>
          <a:p>
            <a:pPr lvl="1"/>
            <a:r>
              <a:rPr lang="en-GB" sz="2000" dirty="0" smtClean="0"/>
              <a:t>At the time of </a:t>
            </a:r>
            <a:r>
              <a:rPr lang="en-GB" sz="2000" dirty="0"/>
              <a:t>design </a:t>
            </a:r>
            <a:r>
              <a:rPr lang="en-GB" sz="2000" dirty="0" smtClean="0"/>
              <a:t>there </a:t>
            </a:r>
            <a:r>
              <a:rPr lang="en-GB" sz="2000" dirty="0"/>
              <a:t>were worries </a:t>
            </a:r>
            <a:r>
              <a:rPr lang="en-GB" sz="2000" dirty="0" smtClean="0"/>
              <a:t>about possible ambiguities in assigning the B decay vertex to the proper primary vertex among many.</a:t>
            </a:r>
          </a:p>
          <a:p>
            <a:r>
              <a:rPr lang="en-GB" sz="2400" dirty="0" smtClean="0"/>
              <a:t>Soon </a:t>
            </a:r>
            <a:r>
              <a:rPr lang="en-GB" sz="2400" dirty="0" err="1" smtClean="0"/>
              <a:t>LHCb</a:t>
            </a:r>
            <a:r>
              <a:rPr lang="en-GB" sz="2400" dirty="0" smtClean="0"/>
              <a:t> realized that running at higher multiplicities would have been possible.</a:t>
            </a:r>
          </a:p>
          <a:p>
            <a:pPr lvl="1"/>
            <a:r>
              <a:rPr lang="en-GB" sz="2000" dirty="0" smtClean="0"/>
              <a:t>In 2012 we run at </a:t>
            </a:r>
            <a:r>
              <a:rPr lang="en-GB" sz="2000" b="1" dirty="0" smtClean="0"/>
              <a:t>4. × 10</a:t>
            </a:r>
            <a:r>
              <a:rPr lang="en-GB" sz="2000" b="1" baseline="30000" dirty="0" smtClean="0"/>
              <a:t>32</a:t>
            </a:r>
            <a:r>
              <a:rPr lang="en-GB" sz="2000" b="1" dirty="0"/>
              <a:t> </a:t>
            </a:r>
            <a:r>
              <a:rPr lang="en-GB" sz="2000" b="1" dirty="0" smtClean="0"/>
              <a:t>cm</a:t>
            </a:r>
            <a:r>
              <a:rPr lang="en-GB" sz="2000" b="1" baseline="30000" dirty="0" smtClean="0"/>
              <a:t>-2</a:t>
            </a:r>
            <a:r>
              <a:rPr lang="en-GB" sz="2000" b="1" dirty="0" smtClean="0"/>
              <a:t> s</a:t>
            </a:r>
            <a:r>
              <a:rPr lang="en-GB" sz="2000" b="1" baseline="30000" dirty="0" smtClean="0"/>
              <a:t>-1</a:t>
            </a:r>
            <a:r>
              <a:rPr lang="en-GB" sz="2000" dirty="0" smtClean="0"/>
              <a:t> with only </a:t>
            </a:r>
            <a:r>
              <a:rPr lang="en-GB" sz="2000" b="1" dirty="0" smtClean="0"/>
              <a:t>1262</a:t>
            </a:r>
            <a:r>
              <a:rPr lang="en-GB" sz="2000" dirty="0" smtClean="0"/>
              <a:t> colliding bunches.</a:t>
            </a:r>
          </a:p>
          <a:p>
            <a:pPr lvl="2"/>
            <a:r>
              <a:rPr lang="en-GB" sz="1600" dirty="0" smtClean="0"/>
              <a:t>50 ns separation between bunches while the nominal 25 ns (will available by 2015).</a:t>
            </a:r>
          </a:p>
          <a:p>
            <a:pPr lvl="1"/>
            <a:r>
              <a:rPr lang="en-GB" sz="2000" dirty="0" smtClean="0"/>
              <a:t>4 times more collisions per crossing than planned in the design.</a:t>
            </a:r>
          </a:p>
          <a:p>
            <a:pPr lvl="2"/>
            <a:r>
              <a:rPr lang="en-GB" sz="1600" dirty="0" smtClean="0"/>
              <a:t>The average number of visible collisions per crossing in 2012 raised up  to µ &gt; 2.5 </a:t>
            </a:r>
          </a:p>
          <a:p>
            <a:r>
              <a:rPr lang="en-GB" sz="2400" dirty="0" smtClean="0"/>
              <a:t>The luminosity is kept constant at the </a:t>
            </a:r>
            <a:r>
              <a:rPr lang="en-GB" sz="2400" dirty="0" err="1" smtClean="0"/>
              <a:t>LHCb</a:t>
            </a:r>
            <a:r>
              <a:rPr lang="en-GB" sz="2400" dirty="0" smtClean="0"/>
              <a:t> interaction point by “luminosity levelling”:</a:t>
            </a:r>
            <a:r>
              <a:rPr lang="en-GB" sz="2400" dirty="0"/>
              <a:t> </a:t>
            </a:r>
            <a:r>
              <a:rPr lang="en-GB" sz="2400" b="1" dirty="0" smtClean="0"/>
              <a:t>beam separation is adjusted </a:t>
            </a:r>
            <a:r>
              <a:rPr lang="en-GB" sz="2400" dirty="0" smtClean="0"/>
              <a:t>few times per hour to maintain the luminosity constant. </a:t>
            </a:r>
          </a:p>
          <a:p>
            <a:pPr lvl="1"/>
            <a:r>
              <a:rPr lang="en-GB" sz="2000" dirty="0" smtClean="0"/>
              <a:t>It is a routine operation since 2011.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April 2013</a:t>
            </a:r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DIS2013: The </a:t>
            </a:r>
            <a:r>
              <a:rPr lang="en-US" dirty="0" err="1" smtClean="0"/>
              <a:t>LHCb</a:t>
            </a:r>
            <a:r>
              <a:rPr lang="en-US" dirty="0" smtClean="0"/>
              <a:t> upgrade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382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April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dirty="0" smtClean="0"/>
              <a:t>DIS2013: The </a:t>
            </a:r>
            <a:r>
              <a:rPr lang="en-GB" dirty="0" err="1" smtClean="0"/>
              <a:t>LHCb</a:t>
            </a:r>
            <a:r>
              <a:rPr lang="en-GB" dirty="0" smtClean="0"/>
              <a:t> upgrade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744" y="772374"/>
            <a:ext cx="6222733" cy="4436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1162706" y="3837410"/>
            <a:ext cx="6849256" cy="2492436"/>
            <a:chOff x="1095375" y="2243138"/>
            <a:chExt cx="6960251" cy="2576512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5375" y="2243138"/>
              <a:ext cx="6953250" cy="2371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5376" y="4410075"/>
              <a:ext cx="6960250" cy="409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1475743" y="3536472"/>
            <a:ext cx="6222733" cy="3385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 smtClean="0">
                <a:solidFill>
                  <a:schemeClr val="bg1"/>
                </a:solidFill>
              </a:rPr>
              <a:t>LHCb</a:t>
            </a:r>
            <a:r>
              <a:rPr lang="en-GB" sz="1600" dirty="0" smtClean="0">
                <a:solidFill>
                  <a:schemeClr val="bg1"/>
                </a:solidFill>
              </a:rPr>
              <a:t> luminosity adjustment: ±3% around the target value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74663" y="0"/>
            <a:ext cx="8229600" cy="88900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Instantaneous Luminosity (II)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5</a:t>
            </a:fld>
            <a:endParaRPr lang="en-US"/>
          </a:p>
        </p:txBody>
      </p:sp>
      <p:sp>
        <p:nvSpPr>
          <p:cNvPr id="3" name="Left Arrow 2"/>
          <p:cNvSpPr/>
          <p:nvPr/>
        </p:nvSpPr>
        <p:spPr>
          <a:xfrm>
            <a:off x="7533376" y="2921000"/>
            <a:ext cx="759724" cy="2032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827272" y="2279134"/>
            <a:ext cx="1316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LHCb</a:t>
            </a:r>
            <a:r>
              <a:rPr lang="en-US" dirty="0" smtClean="0"/>
              <a:t> </a:t>
            </a:r>
          </a:p>
          <a:p>
            <a:r>
              <a:rPr lang="en-US" dirty="0" smtClean="0"/>
              <a:t>luminosity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053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919162"/>
          </a:xfrm>
        </p:spPr>
        <p:txBody>
          <a:bodyPr/>
          <a:lstStyle/>
          <a:p>
            <a:r>
              <a:rPr lang="en-GB" dirty="0" err="1" smtClean="0"/>
              <a:t>LHCb</a:t>
            </a:r>
            <a:r>
              <a:rPr lang="en-GB" dirty="0" smtClean="0"/>
              <a:t> Trigger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2700" y="1143000"/>
            <a:ext cx="6946900" cy="5302250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The </a:t>
            </a:r>
            <a:r>
              <a:rPr lang="en-GB" b="1" dirty="0" smtClean="0"/>
              <a:t>Level-0 trigger</a:t>
            </a:r>
            <a:r>
              <a:rPr lang="en-GB" dirty="0"/>
              <a:t> </a:t>
            </a:r>
            <a:r>
              <a:rPr lang="en-GB" dirty="0" smtClean="0"/>
              <a:t>based on the signals from ECAL, </a:t>
            </a:r>
            <a:br>
              <a:rPr lang="en-GB" dirty="0" smtClean="0"/>
            </a:br>
            <a:r>
              <a:rPr lang="en-GB" dirty="0" smtClean="0"/>
              <a:t>HCAL and MUON detectors read at 40 MHz, operates </a:t>
            </a:r>
            <a:br>
              <a:rPr lang="en-GB" dirty="0" smtClean="0"/>
            </a:br>
            <a:r>
              <a:rPr lang="en-GB" dirty="0" smtClean="0"/>
              <a:t>on custom electronics, with a </a:t>
            </a:r>
            <a:r>
              <a:rPr lang="en-GB" b="1" dirty="0" smtClean="0"/>
              <a:t>maximum output </a:t>
            </a:r>
            <a:r>
              <a:rPr lang="en-GB" b="1" dirty="0"/>
              <a:t>rate 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limited </a:t>
            </a:r>
            <a:r>
              <a:rPr lang="en-GB" b="1" dirty="0"/>
              <a:t>to </a:t>
            </a:r>
            <a:r>
              <a:rPr lang="en-GB" b="1" dirty="0" smtClean="0"/>
              <a:t>1.1 </a:t>
            </a:r>
            <a:r>
              <a:rPr lang="en-GB" b="1" dirty="0" err="1" smtClean="0"/>
              <a:t>MHz</a:t>
            </a:r>
            <a:r>
              <a:rPr lang="en-GB" dirty="0" err="1" smtClean="0"/>
              <a:t>.</a:t>
            </a:r>
            <a:endParaRPr lang="en-GB" dirty="0"/>
          </a:p>
          <a:p>
            <a:pPr lvl="1"/>
            <a:r>
              <a:rPr lang="en-GB" dirty="0" smtClean="0"/>
              <a:t>Fully pipelined, constant latency </a:t>
            </a:r>
            <a:r>
              <a:rPr lang="en-GB" dirty="0"/>
              <a:t>of about 4 µs</a:t>
            </a:r>
            <a:r>
              <a:rPr lang="en-GB" dirty="0" smtClean="0"/>
              <a:t>.</a:t>
            </a:r>
          </a:p>
          <a:p>
            <a:pPr lvl="1"/>
            <a:r>
              <a:rPr lang="en-GB" dirty="0"/>
              <a:t>Bandwidth to the HLT ~ 4 Tb/s, GOL </a:t>
            </a:r>
            <a:r>
              <a:rPr lang="en-GB" dirty="0" err="1" smtClean="0"/>
              <a:t>serdes</a:t>
            </a:r>
            <a:r>
              <a:rPr lang="en-GB" dirty="0" smtClean="0"/>
              <a:t>, </a:t>
            </a:r>
            <a:r>
              <a:rPr lang="en-GB" dirty="0"/>
              <a:t>optical links</a:t>
            </a:r>
            <a:r>
              <a:rPr lang="en-GB" dirty="0" smtClean="0"/>
              <a:t>.</a:t>
            </a:r>
            <a:endParaRPr lang="en-GB" dirty="0"/>
          </a:p>
          <a:p>
            <a:pPr lvl="1"/>
            <a:r>
              <a:rPr lang="en-GB" dirty="0" smtClean="0"/>
              <a:t>High </a:t>
            </a:r>
            <a:r>
              <a:rPr lang="en-GB" dirty="0" err="1"/>
              <a:t>p</a:t>
            </a:r>
            <a:r>
              <a:rPr lang="en-GB" baseline="-25000" dirty="0" err="1"/>
              <a:t>T</a:t>
            </a:r>
            <a:r>
              <a:rPr lang="en-GB" dirty="0"/>
              <a:t> </a:t>
            </a:r>
            <a:r>
              <a:rPr lang="en-GB" dirty="0" err="1"/>
              <a:t>muon</a:t>
            </a:r>
            <a:r>
              <a:rPr lang="en-GB" dirty="0"/>
              <a:t> (1.4 </a:t>
            </a:r>
            <a:r>
              <a:rPr lang="en-GB" dirty="0" err="1"/>
              <a:t>GeV</a:t>
            </a:r>
            <a:r>
              <a:rPr lang="en-GB" dirty="0"/>
              <a:t>) or di-</a:t>
            </a:r>
            <a:r>
              <a:rPr lang="en-GB" dirty="0" err="1"/>
              <a:t>muon</a:t>
            </a:r>
            <a:r>
              <a:rPr lang="en-GB" dirty="0"/>
              <a:t>.</a:t>
            </a:r>
          </a:p>
          <a:p>
            <a:pPr lvl="1"/>
            <a:r>
              <a:rPr lang="en-GB" dirty="0" smtClean="0"/>
              <a:t>High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r>
              <a:rPr lang="en-GB" dirty="0" smtClean="0"/>
              <a:t> local cluster in HCAL (3.5 </a:t>
            </a:r>
            <a:r>
              <a:rPr lang="en-GB" dirty="0" err="1" smtClean="0"/>
              <a:t>GeV</a:t>
            </a:r>
            <a:r>
              <a:rPr lang="en-GB" dirty="0" smtClean="0"/>
              <a:t>) or ECAL (2.5 </a:t>
            </a:r>
            <a:r>
              <a:rPr lang="en-GB" dirty="0" err="1" smtClean="0"/>
              <a:t>GeV</a:t>
            </a:r>
            <a:r>
              <a:rPr lang="en-GB" dirty="0" smtClean="0"/>
              <a:t>)</a:t>
            </a:r>
          </a:p>
          <a:p>
            <a:r>
              <a:rPr lang="en-GB" b="1" dirty="0" smtClean="0"/>
              <a:t>HLT1</a:t>
            </a:r>
            <a:r>
              <a:rPr lang="en-GB" dirty="0" smtClean="0"/>
              <a:t> is a software trigger</a:t>
            </a:r>
            <a:endParaRPr lang="en-GB" dirty="0"/>
          </a:p>
          <a:p>
            <a:pPr lvl="1"/>
            <a:r>
              <a:rPr lang="en-US" dirty="0" smtClean="0"/>
              <a:t>Reconstruct </a:t>
            </a:r>
            <a:r>
              <a:rPr lang="en-US" dirty="0"/>
              <a:t>VELO tracks and primary vertices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elect </a:t>
            </a:r>
            <a:r>
              <a:rPr lang="en-US" dirty="0"/>
              <a:t>events with at least one track matching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p</a:t>
            </a:r>
            <a:r>
              <a:rPr lang="en-US" dirty="0"/>
              <a:t>, </a:t>
            </a:r>
            <a:r>
              <a:rPr lang="en-US" b="1" dirty="0" err="1" smtClean="0"/>
              <a:t>p</a:t>
            </a:r>
            <a:r>
              <a:rPr lang="en-US" b="1" baseline="-25000" dirty="0" err="1" smtClean="0"/>
              <a:t>T</a:t>
            </a:r>
            <a:r>
              <a:rPr lang="en-US" b="1" dirty="0" smtClean="0"/>
              <a:t> </a:t>
            </a:r>
            <a:r>
              <a:rPr lang="en-US" dirty="0" smtClean="0"/>
              <a:t>, </a:t>
            </a:r>
            <a:r>
              <a:rPr lang="en-US" b="1" dirty="0" smtClean="0"/>
              <a:t>impact parameter </a:t>
            </a:r>
            <a:r>
              <a:rPr lang="en-US" dirty="0" smtClean="0"/>
              <a:t>and </a:t>
            </a:r>
            <a:r>
              <a:rPr lang="en-US" b="1" dirty="0"/>
              <a:t>track quality </a:t>
            </a:r>
            <a:r>
              <a:rPr lang="en-US" b="1" dirty="0" smtClean="0"/>
              <a:t>cuts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Accept around </a:t>
            </a:r>
            <a:r>
              <a:rPr lang="en-US" b="1" dirty="0" smtClean="0"/>
              <a:t>50 kHz</a:t>
            </a:r>
            <a:r>
              <a:rPr lang="en-US" dirty="0" smtClean="0"/>
              <a:t>.</a:t>
            </a:r>
            <a:endParaRPr lang="en-GB" dirty="0" smtClean="0"/>
          </a:p>
          <a:p>
            <a:r>
              <a:rPr lang="en-GB" b="1" dirty="0" smtClean="0"/>
              <a:t>HLT2</a:t>
            </a:r>
            <a:r>
              <a:rPr lang="en-GB" dirty="0"/>
              <a:t> </a:t>
            </a:r>
            <a:r>
              <a:rPr lang="en-GB" dirty="0" smtClean="0"/>
              <a:t>performs inclusive or </a:t>
            </a:r>
            <a:r>
              <a:rPr lang="en-GB" dirty="0"/>
              <a:t>exclusive selections </a:t>
            </a:r>
            <a:r>
              <a:rPr lang="en-GB" dirty="0" smtClean="0"/>
              <a:t>of </a:t>
            </a:r>
            <a:br>
              <a:rPr lang="en-GB" dirty="0" smtClean="0"/>
            </a:br>
            <a:r>
              <a:rPr lang="en-GB" dirty="0" smtClean="0"/>
              <a:t>the events.</a:t>
            </a:r>
          </a:p>
          <a:p>
            <a:pPr lvl="1"/>
            <a:r>
              <a:rPr lang="en-GB" dirty="0" smtClean="0"/>
              <a:t>Full track reconstruction, without particle-id.</a:t>
            </a:r>
          </a:p>
          <a:p>
            <a:pPr lvl="1"/>
            <a:r>
              <a:rPr lang="en-GB" dirty="0" smtClean="0"/>
              <a:t>25% of the events are </a:t>
            </a:r>
            <a:r>
              <a:rPr lang="en-GB" b="1" dirty="0" smtClean="0"/>
              <a:t>deferred</a:t>
            </a:r>
            <a:r>
              <a:rPr lang="en-GB" dirty="0"/>
              <a:t>:</a:t>
            </a:r>
            <a:r>
              <a:rPr lang="en-GB" dirty="0" smtClean="0"/>
              <a:t> temporarily stored on </a:t>
            </a:r>
            <a:br>
              <a:rPr lang="en-GB" dirty="0" smtClean="0"/>
            </a:br>
            <a:r>
              <a:rPr lang="en-GB" dirty="0" smtClean="0"/>
              <a:t>disk and processed during the inter-fills. </a:t>
            </a:r>
          </a:p>
          <a:p>
            <a:pPr lvl="1"/>
            <a:r>
              <a:rPr lang="en-GB" dirty="0" smtClean="0"/>
              <a:t>Total accept rate to disk for offline analysis is around </a:t>
            </a:r>
            <a:r>
              <a:rPr lang="en-GB" b="1" dirty="0" smtClean="0"/>
              <a:t>5 kHz</a:t>
            </a:r>
            <a:r>
              <a:rPr lang="en-GB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DIS2013: The LHCb upgrade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4786" y="1498600"/>
            <a:ext cx="2943814" cy="4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222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1143000"/>
          </a:xfrm>
        </p:spPr>
        <p:txBody>
          <a:bodyPr/>
          <a:lstStyle/>
          <a:p>
            <a:r>
              <a:rPr lang="en-US" dirty="0" smtClean="0"/>
              <a:t>The 1MHz L0 rate limitation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8299" y="4718208"/>
            <a:ext cx="817880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0000FF"/>
                </a:solidFill>
              </a:rPr>
              <a:t>Due to </a:t>
            </a:r>
            <a:r>
              <a:rPr lang="en-US" sz="2000" dirty="0" smtClean="0">
                <a:solidFill>
                  <a:srgbClr val="0000FF"/>
                </a:solidFill>
              </a:rPr>
              <a:t>the available bandwidth </a:t>
            </a:r>
            <a:r>
              <a:rPr lang="en-US" sz="2000" dirty="0">
                <a:solidFill>
                  <a:srgbClr val="0000FF"/>
                </a:solidFill>
              </a:rPr>
              <a:t>and </a:t>
            </a:r>
            <a:r>
              <a:rPr lang="en-US" sz="2000" dirty="0" smtClean="0">
                <a:solidFill>
                  <a:srgbClr val="0000FF"/>
                </a:solidFill>
              </a:rPr>
              <a:t>discrimination </a:t>
            </a:r>
            <a:r>
              <a:rPr lang="en-US" sz="2000" dirty="0">
                <a:solidFill>
                  <a:srgbClr val="0000FF"/>
                </a:solidFill>
              </a:rPr>
              <a:t>power of the </a:t>
            </a:r>
            <a:r>
              <a:rPr lang="en-US" sz="2000" dirty="0" err="1">
                <a:solidFill>
                  <a:srgbClr val="0000FF"/>
                </a:solidFill>
              </a:rPr>
              <a:t>hadronic</a:t>
            </a:r>
            <a:r>
              <a:rPr lang="en-US" sz="2000" dirty="0">
                <a:solidFill>
                  <a:srgbClr val="0000FF"/>
                </a:solidFill>
              </a:rPr>
              <a:t> L0 </a:t>
            </a:r>
            <a:r>
              <a:rPr lang="en-US" sz="2000" dirty="0" smtClean="0">
                <a:solidFill>
                  <a:srgbClr val="0000FF"/>
                </a:solidFill>
              </a:rPr>
              <a:t>trigger  </a:t>
            </a:r>
            <a:r>
              <a:rPr lang="en-US" sz="2000" dirty="0" err="1">
                <a:solidFill>
                  <a:srgbClr val="0000FF"/>
                </a:solidFill>
              </a:rPr>
              <a:t>LHCb</a:t>
            </a:r>
            <a:r>
              <a:rPr lang="en-US" sz="2000" dirty="0">
                <a:solidFill>
                  <a:srgbClr val="0000FF"/>
                </a:solidFill>
              </a:rPr>
              <a:t> experiences the </a:t>
            </a:r>
            <a:r>
              <a:rPr lang="en-US" sz="2000" b="1" dirty="0">
                <a:solidFill>
                  <a:srgbClr val="0000FF"/>
                </a:solidFill>
              </a:rPr>
              <a:t>saturation of </a:t>
            </a:r>
            <a:r>
              <a:rPr lang="en-US" sz="2000" b="1" dirty="0" smtClean="0">
                <a:solidFill>
                  <a:srgbClr val="0000FF"/>
                </a:solidFill>
              </a:rPr>
              <a:t>the trigger </a:t>
            </a:r>
            <a:r>
              <a:rPr lang="en-US" sz="2000" b="1" dirty="0">
                <a:solidFill>
                  <a:srgbClr val="0000FF"/>
                </a:solidFill>
              </a:rPr>
              <a:t>yield on the </a:t>
            </a:r>
            <a:r>
              <a:rPr lang="en-US" sz="2000" b="1" dirty="0" err="1">
                <a:solidFill>
                  <a:srgbClr val="0000FF"/>
                </a:solidFill>
              </a:rPr>
              <a:t>hadronic</a:t>
            </a:r>
            <a:r>
              <a:rPr lang="en-US" sz="2000" b="1" dirty="0">
                <a:solidFill>
                  <a:srgbClr val="0000FF"/>
                </a:solidFill>
              </a:rPr>
              <a:t> channels</a:t>
            </a:r>
            <a:r>
              <a:rPr lang="en-US" sz="2000" dirty="0" smtClean="0">
                <a:solidFill>
                  <a:srgbClr val="0000FF"/>
                </a:solidFill>
              </a:rPr>
              <a:t>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Increasing the first level trigger rate would considerably increase the efficiency on the </a:t>
            </a:r>
            <a:r>
              <a:rPr lang="en-US" sz="2000" dirty="0" err="1" smtClean="0">
                <a:solidFill>
                  <a:srgbClr val="0000FF"/>
                </a:solidFill>
              </a:rPr>
              <a:t>hadronic</a:t>
            </a:r>
            <a:r>
              <a:rPr lang="en-US" sz="2000" dirty="0" smtClean="0">
                <a:solidFill>
                  <a:srgbClr val="0000FF"/>
                </a:solidFill>
              </a:rPr>
              <a:t> channels.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469" y="1055845"/>
            <a:ext cx="3647732" cy="3614163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DIS2013: The LHCb upgrade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7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 rot="5400000">
            <a:off x="5911847" y="3618240"/>
            <a:ext cx="59563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“Framework TDR for the </a:t>
            </a:r>
            <a:r>
              <a:rPr lang="en-US" sz="1400" dirty="0" err="1"/>
              <a:t>LHCb</a:t>
            </a:r>
            <a:r>
              <a:rPr lang="en-US" sz="1400" dirty="0"/>
              <a:t> Upgrade: Technical Design Report”; The </a:t>
            </a:r>
            <a:r>
              <a:rPr lang="en-US" sz="1400" dirty="0" err="1"/>
              <a:t>LHCb</a:t>
            </a:r>
            <a:r>
              <a:rPr lang="en-US" sz="1400" dirty="0"/>
              <a:t> </a:t>
            </a:r>
            <a:r>
              <a:rPr lang="en-US" sz="1400" dirty="0" err="1"/>
              <a:t>Collaboration</a:t>
            </a:r>
            <a:r>
              <a:rPr lang="en-US" sz="1400" dirty="0" err="1" smtClean="0"/>
              <a:t>,CERN</a:t>
            </a:r>
            <a:r>
              <a:rPr lang="en-US" sz="1400" dirty="0"/>
              <a:t>/LHCC-2012-007, LHCb-TDR-12 - 2012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500" y="1157445"/>
            <a:ext cx="4062704" cy="349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668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11430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LHCb</a:t>
            </a:r>
            <a:r>
              <a:rPr lang="en-US" dirty="0" smtClean="0"/>
              <a:t>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4864100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Readout </a:t>
            </a:r>
            <a:r>
              <a:rPr lang="en-US" dirty="0"/>
              <a:t>the whole detector at 40 </a:t>
            </a:r>
            <a:r>
              <a:rPr lang="en-US" dirty="0" err="1"/>
              <a:t>MHz</a:t>
            </a:r>
            <a:r>
              <a:rPr lang="en-US" dirty="0" err="1" smtClean="0"/>
              <a:t>.</a:t>
            </a:r>
            <a:endParaRPr lang="en-US" dirty="0" smtClean="0"/>
          </a:p>
          <a:p>
            <a:r>
              <a:rPr lang="en-US" dirty="0"/>
              <a:t>Use a Low Level Trigger (hardware </a:t>
            </a:r>
            <a:r>
              <a:rPr lang="en-US" dirty="0" smtClean="0"/>
              <a:t>first level trigger</a:t>
            </a:r>
            <a:r>
              <a:rPr lang="en-US" dirty="0"/>
              <a:t>) as </a:t>
            </a:r>
            <a:r>
              <a:rPr lang="en-US" dirty="0" smtClean="0"/>
              <a:t>a throttle </a:t>
            </a:r>
            <a:r>
              <a:rPr lang="en-US" dirty="0"/>
              <a:t>mechanism, while progressively increasing the power of the event filter farm to run the HLT </a:t>
            </a:r>
            <a:r>
              <a:rPr lang="en-US" dirty="0" smtClean="0"/>
              <a:t>up to </a:t>
            </a:r>
            <a:r>
              <a:rPr lang="en-US" dirty="0"/>
              <a:t>40 </a:t>
            </a:r>
            <a:r>
              <a:rPr lang="en-US" dirty="0" err="1"/>
              <a:t>MHz</a:t>
            </a:r>
            <a:r>
              <a:rPr lang="en-US" dirty="0" err="1" smtClean="0"/>
              <a:t>.</a:t>
            </a:r>
            <a:endParaRPr lang="en-US" dirty="0" smtClean="0"/>
          </a:p>
          <a:p>
            <a:r>
              <a:rPr lang="en-GB" dirty="0"/>
              <a:t>Run the experiment at a luminosity of at least 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b="1" dirty="0" smtClean="0"/>
              <a:t>10</a:t>
            </a:r>
            <a:r>
              <a:rPr lang="en-GB" b="1" dirty="0"/>
              <a:t>. × 10</a:t>
            </a:r>
            <a:r>
              <a:rPr lang="en-GB" b="1" baseline="30000" dirty="0"/>
              <a:t>32</a:t>
            </a:r>
            <a:r>
              <a:rPr lang="en-GB" b="1" dirty="0"/>
              <a:t> cm</a:t>
            </a:r>
            <a:r>
              <a:rPr lang="en-GB" b="1" baseline="30000" dirty="0"/>
              <a:t>-2</a:t>
            </a:r>
            <a:r>
              <a:rPr lang="en-GB" b="1" dirty="0"/>
              <a:t> s</a:t>
            </a:r>
            <a:r>
              <a:rPr lang="en-GB" b="1" baseline="30000" dirty="0"/>
              <a:t>-1</a:t>
            </a:r>
            <a:r>
              <a:rPr lang="en-GB" b="1" dirty="0"/>
              <a:t> </a:t>
            </a:r>
            <a:r>
              <a:rPr lang="en-GB" dirty="0"/>
              <a:t>, i.e. 2.5 times the </a:t>
            </a:r>
            <a:r>
              <a:rPr lang="en-GB" dirty="0" smtClean="0"/>
              <a:t>2012 running value</a:t>
            </a:r>
            <a:r>
              <a:rPr lang="en-GB" dirty="0"/>
              <a:t>. </a:t>
            </a:r>
            <a:r>
              <a:rPr lang="en-GB" dirty="0" smtClean="0"/>
              <a:t>We have foreseen </a:t>
            </a:r>
            <a:r>
              <a:rPr lang="en-GB" dirty="0"/>
              <a:t>to </a:t>
            </a:r>
            <a:r>
              <a:rPr lang="en-GB" dirty="0" smtClean="0"/>
              <a:t>reach </a:t>
            </a:r>
            <a:r>
              <a:rPr lang="en-GB" b="1" dirty="0" smtClean="0"/>
              <a:t>20</a:t>
            </a:r>
            <a:r>
              <a:rPr lang="en-GB" b="1" dirty="0"/>
              <a:t>. × 10</a:t>
            </a:r>
            <a:r>
              <a:rPr lang="en-GB" b="1" baseline="30000" dirty="0"/>
              <a:t>32</a:t>
            </a:r>
            <a:r>
              <a:rPr lang="en-GB" b="1" dirty="0"/>
              <a:t> cm</a:t>
            </a:r>
            <a:r>
              <a:rPr lang="en-GB" b="1" baseline="30000" dirty="0"/>
              <a:t>-2</a:t>
            </a:r>
            <a:r>
              <a:rPr lang="en-GB" b="1" dirty="0"/>
              <a:t> s</a:t>
            </a:r>
            <a:r>
              <a:rPr lang="en-GB" b="1" baseline="30000" dirty="0"/>
              <a:t>-1</a:t>
            </a:r>
            <a:r>
              <a:rPr lang="en-GB" b="1" dirty="0"/>
              <a:t> </a:t>
            </a:r>
            <a:r>
              <a:rPr lang="en-GB" dirty="0"/>
              <a:t>and </a:t>
            </a:r>
            <a:r>
              <a:rPr lang="en-GB" dirty="0" smtClean="0"/>
              <a:t>therefore to prepare </a:t>
            </a:r>
            <a:r>
              <a:rPr lang="en-GB" dirty="0"/>
              <a:t>the sub-</a:t>
            </a:r>
            <a:r>
              <a:rPr lang="en-GB" dirty="0" smtClean="0"/>
              <a:t>detectors on this purpose.</a:t>
            </a:r>
          </a:p>
          <a:p>
            <a:pPr lvl="1"/>
            <a:r>
              <a:rPr lang="en-GB" dirty="0"/>
              <a:t>At </a:t>
            </a:r>
            <a:r>
              <a:rPr lang="en-GB" b="1" dirty="0"/>
              <a:t>10. × 10</a:t>
            </a:r>
            <a:r>
              <a:rPr lang="en-GB" b="1" baseline="30000" dirty="0"/>
              <a:t>32</a:t>
            </a:r>
            <a:r>
              <a:rPr lang="en-GB" b="1" dirty="0"/>
              <a:t> cm</a:t>
            </a:r>
            <a:r>
              <a:rPr lang="en-GB" b="1" baseline="30000" dirty="0"/>
              <a:t>-2</a:t>
            </a:r>
            <a:r>
              <a:rPr lang="en-GB" b="1" dirty="0"/>
              <a:t> s</a:t>
            </a:r>
            <a:r>
              <a:rPr lang="en-GB" b="1" baseline="30000" dirty="0"/>
              <a:t>-1</a:t>
            </a:r>
            <a:r>
              <a:rPr lang="en-GB" b="1" dirty="0"/>
              <a:t>  </a:t>
            </a:r>
            <a:r>
              <a:rPr lang="en-GB" dirty="0" smtClean="0"/>
              <a:t>pile </a:t>
            </a:r>
            <a:r>
              <a:rPr lang="en-GB" dirty="0"/>
              <a:t>up </a:t>
            </a:r>
            <a:r>
              <a:rPr lang="en-GB" dirty="0" smtClean="0"/>
              <a:t>µ </a:t>
            </a:r>
            <a:r>
              <a:rPr lang="en-GB" dirty="0" smtClean="0">
                <a:latin typeface="ＭＳ ゴシック"/>
                <a:ea typeface="ＭＳ ゴシック"/>
                <a:cs typeface="ＭＳ ゴシック"/>
              </a:rPr>
              <a:t>≅ </a:t>
            </a:r>
            <a:r>
              <a:rPr lang="en-GB" dirty="0" smtClean="0"/>
              <a:t>2 (25 ns time spacing).</a:t>
            </a:r>
          </a:p>
          <a:p>
            <a:pPr lvl="1"/>
            <a:r>
              <a:rPr lang="en-US" dirty="0"/>
              <a:t>Increase the yield in the decays with </a:t>
            </a:r>
            <a:r>
              <a:rPr lang="en-US" dirty="0" err="1"/>
              <a:t>muons</a:t>
            </a:r>
            <a:r>
              <a:rPr lang="en-US" dirty="0"/>
              <a:t> by a factor </a:t>
            </a:r>
            <a:r>
              <a:rPr lang="en-US" dirty="0" smtClean="0"/>
              <a:t>five </a:t>
            </a:r>
            <a:r>
              <a:rPr lang="en-US" dirty="0"/>
              <a:t>and the yield </a:t>
            </a:r>
            <a:r>
              <a:rPr lang="en-US" dirty="0" smtClean="0"/>
              <a:t>of the </a:t>
            </a:r>
            <a:r>
              <a:rPr lang="en-US" dirty="0" err="1"/>
              <a:t>hadronic</a:t>
            </a:r>
            <a:r>
              <a:rPr lang="en-US" dirty="0"/>
              <a:t> channels by a factor </a:t>
            </a:r>
            <a:r>
              <a:rPr lang="en-US" dirty="0" smtClean="0"/>
              <a:t>ten.</a:t>
            </a:r>
            <a:endParaRPr lang="en-GB" dirty="0" smtClean="0"/>
          </a:p>
          <a:p>
            <a:r>
              <a:rPr lang="en-US" dirty="0"/>
              <a:t>The upgrade shall take place during the Long Shutdown 2 (LS2) in 2018</a:t>
            </a:r>
            <a:r>
              <a:rPr lang="en-US" dirty="0" smtClean="0"/>
              <a:t>.</a:t>
            </a:r>
          </a:p>
          <a:p>
            <a:r>
              <a:rPr lang="en-GB" dirty="0"/>
              <a:t>Collect </a:t>
            </a:r>
            <a:r>
              <a:rPr lang="en-US" dirty="0" smtClean="0"/>
              <a:t>50 </a:t>
            </a:r>
            <a:r>
              <a:rPr lang="en-US" dirty="0"/>
              <a:t>fb</a:t>
            </a:r>
            <a:r>
              <a:rPr lang="en-US" baseline="30000" dirty="0"/>
              <a:t>−1</a:t>
            </a:r>
            <a:r>
              <a:rPr lang="en-US" dirty="0"/>
              <a:t> of data over ten </a:t>
            </a:r>
            <a:r>
              <a:rPr lang="en-US" dirty="0" smtClean="0"/>
              <a:t>years.</a:t>
            </a:r>
          </a:p>
          <a:p>
            <a:endParaRPr lang="en-GB" sz="3100" dirty="0"/>
          </a:p>
          <a:p>
            <a:endParaRPr lang="en-US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DIS2013: The LHCb upgrade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895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338"/>
            <a:ext cx="9144000" cy="1008062"/>
          </a:xfrm>
        </p:spPr>
        <p:txBody>
          <a:bodyPr>
            <a:norm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LHCb</a:t>
            </a:r>
            <a:r>
              <a:rPr lang="en-GB" dirty="0" smtClean="0">
                <a:solidFill>
                  <a:srgbClr val="FF0000"/>
                </a:solidFill>
              </a:rPr>
              <a:t> upgrade: consequences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990599"/>
            <a:ext cx="8953500" cy="5730875"/>
          </a:xfrm>
        </p:spPr>
        <p:txBody>
          <a:bodyPr>
            <a:noAutofit/>
          </a:bodyPr>
          <a:lstStyle/>
          <a:p>
            <a:r>
              <a:rPr lang="en-GB" sz="2800" dirty="0" smtClean="0"/>
              <a:t>The detector front-end electronics has to be entirely rebuilt because of the output rate requirements.</a:t>
            </a:r>
          </a:p>
          <a:p>
            <a:pPr lvl="1"/>
            <a:r>
              <a:rPr lang="en-GB" sz="2200" dirty="0" smtClean="0"/>
              <a:t>No more buffering in the front-end electronics boards.</a:t>
            </a:r>
          </a:p>
          <a:p>
            <a:pPr lvl="1"/>
            <a:r>
              <a:rPr lang="en-GB" sz="2200" dirty="0" smtClean="0"/>
              <a:t>A lot more optical links to get the required bandwidth needed to transfer data from the front-end to the read-out boars at 40 </a:t>
            </a:r>
            <a:r>
              <a:rPr lang="en-GB" sz="2200" dirty="0" err="1" smtClean="0"/>
              <a:t>MHz.</a:t>
            </a:r>
            <a:endParaRPr lang="en-GB" sz="2200" dirty="0" smtClean="0"/>
          </a:p>
          <a:p>
            <a:r>
              <a:rPr lang="en-GB" sz="2600" dirty="0" smtClean="0"/>
              <a:t>New HLT farm and network to be built by exploiting new LAN technologies and </a:t>
            </a:r>
            <a:r>
              <a:rPr lang="en-GB" sz="2600" dirty="0"/>
              <a:t>powerful </a:t>
            </a:r>
            <a:r>
              <a:rPr lang="en-GB" sz="2600" dirty="0" smtClean="0"/>
              <a:t>many-core processors.</a:t>
            </a:r>
            <a:endParaRPr lang="en-GB" sz="2600" dirty="0"/>
          </a:p>
          <a:p>
            <a:r>
              <a:rPr lang="en-GB" sz="2800" dirty="0" smtClean="0"/>
              <a:t>Rebuild the current sub-detectors equipped with embedded front-end chips.</a:t>
            </a:r>
          </a:p>
          <a:p>
            <a:pPr lvl="1"/>
            <a:r>
              <a:rPr lang="en-GB" sz="2200" dirty="0" smtClean="0"/>
              <a:t>Silicon strip detectors: VELO, TT, IT</a:t>
            </a:r>
          </a:p>
          <a:p>
            <a:pPr lvl="1"/>
            <a:r>
              <a:rPr lang="en-GB" sz="2200" dirty="0" smtClean="0"/>
              <a:t>RICH photo-detectors: front-end chip inside the HPD</a:t>
            </a:r>
            <a:r>
              <a:rPr lang="en-GB" sz="2200" dirty="0"/>
              <a:t>.</a:t>
            </a:r>
            <a:endParaRPr lang="en-GB" sz="2200" dirty="0" smtClean="0"/>
          </a:p>
          <a:p>
            <a:r>
              <a:rPr lang="en-GB" sz="2800" dirty="0"/>
              <a:t>C</a:t>
            </a:r>
            <a:r>
              <a:rPr lang="en-GB" sz="2800" dirty="0" smtClean="0"/>
              <a:t>onsolidate sub-detectors to let them stand the higher foreseen luminosity of 20</a:t>
            </a:r>
            <a:r>
              <a:rPr lang="en-GB" sz="2800" dirty="0"/>
              <a:t>. × 10</a:t>
            </a:r>
            <a:r>
              <a:rPr lang="en-GB" sz="2800" baseline="30000" dirty="0"/>
              <a:t>32</a:t>
            </a:r>
            <a:r>
              <a:rPr lang="en-GB" sz="2800" dirty="0"/>
              <a:t> cm</a:t>
            </a:r>
            <a:r>
              <a:rPr lang="en-GB" sz="2800" baseline="30000" dirty="0"/>
              <a:t>-2</a:t>
            </a:r>
            <a:r>
              <a:rPr lang="en-GB" sz="2800" dirty="0"/>
              <a:t> s</a:t>
            </a:r>
            <a:r>
              <a:rPr lang="en-GB" sz="2800" baseline="30000" dirty="0"/>
              <a:t>-1</a:t>
            </a:r>
            <a:r>
              <a:rPr lang="en-GB" sz="2800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April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mtClean="0"/>
              <a:t>DIS2013: The LHCb upgrade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8A23-CDDC-524E-A085-A5414C285A0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812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18773</TotalTime>
  <Words>1832</Words>
  <Application>Microsoft Macintosh PowerPoint</Application>
  <PresentationFormat>On-screen Show (4:3)</PresentationFormat>
  <Paragraphs>326</Paragraphs>
  <Slides>26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Microsoft Equation</vt:lpstr>
      <vt:lpstr>The LHCb upgrade</vt:lpstr>
      <vt:lpstr>The LHCb detector</vt:lpstr>
      <vt:lpstr>Data taking performance</vt:lpstr>
      <vt:lpstr>Instantaneous Luminosity</vt:lpstr>
      <vt:lpstr>Instantaneous Luminosity (II)</vt:lpstr>
      <vt:lpstr>LHCb Trigger</vt:lpstr>
      <vt:lpstr>The 1MHz L0 rate limitation</vt:lpstr>
      <vt:lpstr>The LHCb upgrade</vt:lpstr>
      <vt:lpstr>LHCb upgrade: consequences</vt:lpstr>
      <vt:lpstr>Electronics</vt:lpstr>
      <vt:lpstr>HLT farm and network</vt:lpstr>
      <vt:lpstr>The current VELO</vt:lpstr>
      <vt:lpstr>The current VELO (II)</vt:lpstr>
      <vt:lpstr>The VELO upgrade</vt:lpstr>
      <vt:lpstr>The VELO upgrade (II)</vt:lpstr>
      <vt:lpstr>Tracking system upgrade</vt:lpstr>
      <vt:lpstr>RICH</vt:lpstr>
      <vt:lpstr>RICH upgrade</vt:lpstr>
      <vt:lpstr>Calorimeters</vt:lpstr>
      <vt:lpstr>Muon system</vt:lpstr>
      <vt:lpstr>Performance benchmarks</vt:lpstr>
      <vt:lpstr>Performance benchmarks (II)</vt:lpstr>
      <vt:lpstr>More information</vt:lpstr>
      <vt:lpstr>Summary</vt:lpstr>
      <vt:lpstr>Reconstruction performance</vt:lpstr>
      <vt:lpstr>PowerPoint Presentation</vt:lpstr>
    </vt:vector>
  </TitlesOfParts>
  <Company>INFN Bologna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LHCb upgrade</dc:title>
  <dc:creator>Umberto Marconi</dc:creator>
  <cp:lastModifiedBy>Umberto Marconi</cp:lastModifiedBy>
  <cp:revision>326</cp:revision>
  <dcterms:created xsi:type="dcterms:W3CDTF">2013-04-08T13:50:56Z</dcterms:created>
  <dcterms:modified xsi:type="dcterms:W3CDTF">2013-04-22T07:00:27Z</dcterms:modified>
</cp:coreProperties>
</file>