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gif" ContentType="image/gif"/>
  <Override PartName="/ppt/slides/slide14.xml" ContentType="application/vnd.openxmlformats-officedocument.presentationml.slide+xml"/>
  <Override PartName="/ppt/slideMasters/slideMaster2.xml" ContentType="application/vnd.openxmlformats-officedocument.presentationml.slideMaster+xml"/>
  <Override PartName="/ppt/embeddings/oleObject8.bin" ContentType="application/vnd.openxmlformats-officedocument.oleObject"/>
  <Default Extension="rels" ContentType="application/vnd.openxmlformats-package.relationships+xml"/>
  <Override PartName="/ppt/embeddings/oleObject1.bin" ContentType="application/vnd.openxmlformats-officedocument.oleObject"/>
  <Default Extension="xml" ContentType="application/xml"/>
  <Override PartName="/ppt/slides/slide45.xml" ContentType="application/vnd.openxmlformats-officedocument.presentationml.slide+xml"/>
  <Override PartName="/ppt/tableStyles.xml" ContentType="application/vnd.openxmlformats-officedocument.presentationml.tableStyles+xml"/>
  <Override PartName="/ppt/embeddings/Microsoft_Equation5.bin" ContentType="application/vnd.openxmlformats-officedocument.oleObject"/>
  <Override PartName="/ppt/notesSlides/notesSlide1.xml" ContentType="application/vnd.openxmlformats-officedocument.presentationml.notesSlide+xml"/>
  <Override PartName="/ppt/slides/slide28.xml" ContentType="application/vnd.openxmlformats-officedocument.presentationml.slide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embeddings/oleObject7.bin" ContentType="application/vnd.openxmlformats-officedocument.oleObject"/>
  <Override PartName="/docProps/core.xml" ContentType="application/vnd.openxmlformats-package.core-properties+xml"/>
  <Override PartName="/ppt/embeddings/Microsoft_Equation4.bin" ContentType="application/vnd.openxmlformats-officedocument.oleObject"/>
  <Override PartName="/ppt/slides/slide44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27.xml" ContentType="application/vnd.openxmlformats-officedocument.presentationml.slide+xml"/>
  <Default Extension="vml" ContentType="application/vnd.openxmlformats-officedocument.vmlDrawing"/>
  <Override PartName="/ppt/slides/slide20.xml" ContentType="application/vnd.openxmlformats-officedocument.presentationml.slide+xml"/>
  <Override PartName="/ppt/slides/slide36.xml" ContentType="application/vnd.openxmlformats-officedocument.presentationml.slide+xml"/>
  <Default Extension="emf" ContentType="image/x-emf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slideLayouts/slideLayout4.xml" ContentType="application/vnd.openxmlformats-officedocument.presentationml.slideLayout+xml"/>
  <Default Extension="png" ContentType="image/png"/>
  <Override PartName="/ppt/slides/slide12.xml" ContentType="application/vnd.openxmlformats-officedocument.presentationml.slide+xml"/>
  <Override PartName="/ppt/embeddings/oleObject6.bin" ContentType="application/vnd.openxmlformats-officedocument.oleObject"/>
  <Override PartName="/ppt/presProps.xml" ContentType="application/vnd.openxmlformats-officedocument.presentationml.presProps+xml"/>
  <Override PartName="/ppt/slides/slide43.xml" ContentType="application/vnd.openxmlformats-officedocument.presentationml.slide+xml"/>
  <Override PartName="/ppt/embeddings/Microsoft_Equation3.bin" ContentType="application/vnd.openxmlformats-officedocument.oleObject"/>
  <Default Extension="pict" ContentType="image/pict"/>
  <Override PartName="/ppt/slides/slide26.xml" ContentType="application/vnd.openxmlformats-officedocument.presentationml.slide+xml"/>
  <Override PartName="/ppt/slides/slide35.xml" ContentType="application/vnd.openxmlformats-officedocument.presentationml.slide+xml"/>
  <Override PartName="/ppt/embeddings/oleObject12.bin" ContentType="application/vnd.openxmlformats-officedocument.oleObject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embeddings/oleObject5.bin" ContentType="application/vnd.openxmlformats-officedocument.oleObject"/>
  <Override PartName="/ppt/embeddings/Microsoft_Equation9.bin" ContentType="application/vnd.openxmlformats-officedocument.oleObject"/>
  <Override PartName="/ppt/slides/slide49.xml" ContentType="application/vnd.openxmlformats-officedocument.presentationml.slide+xml"/>
  <Override PartName="/ppt/embeddings/Microsoft_Equation2.bin" ContentType="application/vnd.openxmlformats-officedocument.oleObject"/>
  <Override PartName="/ppt/slides/slide42.xml" ContentType="application/vnd.openxmlformats-officedocument.presentationml.slide+xml"/>
  <Override PartName="/ppt/theme/theme4.xml" ContentType="application/vnd.openxmlformats-officedocument.theme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embeddings/oleObject11.bin" ContentType="application/vnd.openxmlformats-officedocument.oleObject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slides/slide10.xml" ContentType="application/vnd.openxmlformats-officedocument.presentationml.slide+xml"/>
  <Override PartName="/ppt/embeddings/oleObject4.bin" ContentType="application/vnd.openxmlformats-officedocument.oleObject"/>
  <Default Extension="wmf" ContentType="image/x-wmf"/>
  <Override PartName="/ppt/slides/slide48.xml" ContentType="application/vnd.openxmlformats-officedocument.presentationml.slide+xml"/>
  <Override PartName="/ppt/embeddings/Microsoft_Equation8.bin" ContentType="application/vnd.openxmlformats-officedocument.oleObject"/>
  <Override PartName="/docProps/app.xml" ContentType="application/vnd.openxmlformats-officedocument.extended-properties+xml"/>
  <Override PartName="/ppt/notesSlides/notesSlide4.xml" ContentType="application/vnd.openxmlformats-officedocument.presentationml.notesSlide+xml"/>
  <Override PartName="/ppt/embeddings/Microsoft_Equation1.bin" ContentType="application/vnd.openxmlformats-officedocument.oleObject"/>
  <Override PartName="/ppt/slides/slide41.xml" ContentType="application/vnd.openxmlformats-officedocument.presentationml.slide+xml"/>
  <Override PartName="/ppt/theme/theme3.xml" ContentType="application/vnd.openxmlformats-officedocument.theme+xml"/>
  <Override PartName="/ppt/slides/slide24.xml" ContentType="application/vnd.openxmlformats-officedocument.presentationml.slide+xml"/>
  <Override PartName="/ppt/slides/slide50.xml" ContentType="application/vnd.openxmlformats-officedocument.presentationml.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embeddings/oleObject10.bin" ContentType="application/vnd.openxmlformats-officedocument.oleObject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Default Extension="jpeg" ContentType="image/jpeg"/>
  <Override PartName="/ppt/viewProps.xml" ContentType="application/vnd.openxmlformats-officedocument.presentationml.viewProps+xml"/>
  <Override PartName="/ppt/embeddings/oleObject3.bin" ContentType="application/vnd.openxmlformats-officedocument.oleObject"/>
  <Override PartName="/ppt/embeddings/Microsoft_Equation7.bin" ContentType="application/vnd.openxmlformats-officedocument.oleObject"/>
  <Override PartName="/ppt/slides/slide47.xml" ContentType="application/vnd.openxmlformats-officedocument.presentationml.slide+xml"/>
  <Override PartName="/ppt/notesSlides/notesSlide3.xml" ContentType="application/vnd.openxmlformats-officedocument.presentationml.notesSlide+xml"/>
  <Override PartName="/ppt/embeddings/Microsoft_Equation11.bin" ContentType="application/vnd.openxmlformats-officedocument.oleObject"/>
  <Override PartName="/ppt/slides/slide40.xml" ContentType="application/vnd.openxmlformats-officedocument.presentationml.slide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s/slide39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embeddings/oleObject9.bin" ContentType="application/vnd.openxmlformats-officedocument.oleObject"/>
  <Override PartName="/ppt/embeddings/oleObject2.bin" ContentType="application/vnd.openxmlformats-officedocument.oleObject"/>
  <Override PartName="/ppt/embeddings/Microsoft_Equation6.bin" ContentType="application/vnd.openxmlformats-officedocument.oleObject"/>
  <Override PartName="/ppt/slides/slide4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29.xml" ContentType="application/vnd.openxmlformats-officedocument.presentationml.slide+xml"/>
  <Override PartName="/ppt/embeddings/Microsoft_Equation10.bin" ContentType="application/vnd.openxmlformats-officedocument.oleObject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slides/slide3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Default Extension="pdf" ContentType="application/pdf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  <p:sldMasterId id="2147485436" r:id="rId2"/>
  </p:sldMasterIdLst>
  <p:notesMasterIdLst>
    <p:notesMasterId r:id="rId53"/>
  </p:notesMasterIdLst>
  <p:handoutMasterIdLst>
    <p:handoutMasterId r:id="rId54"/>
  </p:handoutMasterIdLst>
  <p:sldIdLst>
    <p:sldId id="557" r:id="rId3"/>
    <p:sldId id="504" r:id="rId4"/>
    <p:sldId id="483" r:id="rId5"/>
    <p:sldId id="534" r:id="rId6"/>
    <p:sldId id="540" r:id="rId7"/>
    <p:sldId id="395" r:id="rId8"/>
    <p:sldId id="565" r:id="rId9"/>
    <p:sldId id="566" r:id="rId10"/>
    <p:sldId id="567" r:id="rId11"/>
    <p:sldId id="568" r:id="rId12"/>
    <p:sldId id="488" r:id="rId13"/>
    <p:sldId id="563" r:id="rId14"/>
    <p:sldId id="570" r:id="rId15"/>
    <p:sldId id="489" r:id="rId16"/>
    <p:sldId id="529" r:id="rId17"/>
    <p:sldId id="528" r:id="rId18"/>
    <p:sldId id="542" r:id="rId19"/>
    <p:sldId id="569" r:id="rId20"/>
    <p:sldId id="535" r:id="rId21"/>
    <p:sldId id="547" r:id="rId22"/>
    <p:sldId id="560" r:id="rId23"/>
    <p:sldId id="512" r:id="rId24"/>
    <p:sldId id="502" r:id="rId25"/>
    <p:sldId id="517" r:id="rId26"/>
    <p:sldId id="571" r:id="rId27"/>
    <p:sldId id="516" r:id="rId28"/>
    <p:sldId id="519" r:id="rId29"/>
    <p:sldId id="558" r:id="rId30"/>
    <p:sldId id="525" r:id="rId31"/>
    <p:sldId id="548" r:id="rId32"/>
    <p:sldId id="530" r:id="rId33"/>
    <p:sldId id="552" r:id="rId34"/>
    <p:sldId id="549" r:id="rId35"/>
    <p:sldId id="532" r:id="rId36"/>
    <p:sldId id="544" r:id="rId37"/>
    <p:sldId id="531" r:id="rId38"/>
    <p:sldId id="450" r:id="rId39"/>
    <p:sldId id="484" r:id="rId40"/>
    <p:sldId id="501" r:id="rId41"/>
    <p:sldId id="523" r:id="rId42"/>
    <p:sldId id="408" r:id="rId43"/>
    <p:sldId id="487" r:id="rId44"/>
    <p:sldId id="491" r:id="rId45"/>
    <p:sldId id="492" r:id="rId46"/>
    <p:sldId id="493" r:id="rId47"/>
    <p:sldId id="495" r:id="rId48"/>
    <p:sldId id="508" r:id="rId49"/>
    <p:sldId id="510" r:id="rId50"/>
    <p:sldId id="538" r:id="rId51"/>
    <p:sldId id="564" r:id="rId52"/>
  </p:sldIdLst>
  <p:sldSz cx="9144000" cy="6858000" type="screen4x3"/>
  <p:notesSz cx="6669088" cy="9926638"/>
  <p:defaultTextStyle>
    <a:defPPr>
      <a:defRPr lang="en-GB"/>
    </a:defPPr>
    <a:lvl1pPr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-112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-112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-112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-112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-112" charset="0"/>
        <a:ea typeface="+mn-ea"/>
        <a:cs typeface="+mn-cs"/>
      </a:defRPr>
    </a:lvl5pPr>
    <a:lvl6pPr marL="2286000" algn="l" defTabSz="457200" rtl="0" eaLnBrk="1" latinLnBrk="0" hangingPunct="1">
      <a:defRPr sz="2400" b="1" kern="1200">
        <a:solidFill>
          <a:schemeClr val="tx1"/>
        </a:solidFill>
        <a:latin typeface="Arial" pitchFamily="-112" charset="0"/>
        <a:ea typeface="+mn-ea"/>
        <a:cs typeface="+mn-cs"/>
      </a:defRPr>
    </a:lvl6pPr>
    <a:lvl7pPr marL="2743200" algn="l" defTabSz="457200" rtl="0" eaLnBrk="1" latinLnBrk="0" hangingPunct="1">
      <a:defRPr sz="2400" b="1" kern="1200">
        <a:solidFill>
          <a:schemeClr val="tx1"/>
        </a:solidFill>
        <a:latin typeface="Arial" pitchFamily="-112" charset="0"/>
        <a:ea typeface="+mn-ea"/>
        <a:cs typeface="+mn-cs"/>
      </a:defRPr>
    </a:lvl7pPr>
    <a:lvl8pPr marL="3200400" algn="l" defTabSz="457200" rtl="0" eaLnBrk="1" latinLnBrk="0" hangingPunct="1">
      <a:defRPr sz="2400" b="1" kern="1200">
        <a:solidFill>
          <a:schemeClr val="tx1"/>
        </a:solidFill>
        <a:latin typeface="Arial" pitchFamily="-112" charset="0"/>
        <a:ea typeface="+mn-ea"/>
        <a:cs typeface="+mn-cs"/>
      </a:defRPr>
    </a:lvl8pPr>
    <a:lvl9pPr marL="3657600" algn="l" defTabSz="457200" rtl="0" eaLnBrk="1" latinLnBrk="0" hangingPunct="1">
      <a:defRPr sz="2400" b="1" kern="1200">
        <a:solidFill>
          <a:schemeClr val="tx1"/>
        </a:solidFill>
        <a:latin typeface="Arial" pitchFamily="-112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400080"/>
    <a:srgbClr val="408000"/>
    <a:srgbClr val="0080FF"/>
    <a:srgbClr val="CC3300"/>
    <a:srgbClr val="0000CC"/>
    <a:srgbClr val="CC0099"/>
    <a:srgbClr val="00FF00"/>
    <a:srgbClr val="FFFFCC"/>
    <a:srgbClr val="FFFF99"/>
    <a:srgbClr val="00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napVertSplitter="1" horzBarState="maximized">
    <p:restoredLeft sz="15620"/>
    <p:restoredTop sz="94540" autoAdjust="0"/>
  </p:normalViewPr>
  <p:slideViewPr>
    <p:cSldViewPr snapToGrid="0" showGuides="1">
      <p:cViewPr varScale="1">
        <p:scale>
          <a:sx n="110" d="100"/>
          <a:sy n="110" d="100"/>
        </p:scale>
        <p:origin x="-736" y="-80"/>
      </p:cViewPr>
      <p:guideLst>
        <p:guide orient="horz" pos="2161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50" Type="http://schemas.openxmlformats.org/officeDocument/2006/relationships/slide" Target="slides/slide48.xml"/><Relationship Id="rId51" Type="http://schemas.openxmlformats.org/officeDocument/2006/relationships/slide" Target="slides/slide49.xml"/><Relationship Id="rId52" Type="http://schemas.openxmlformats.org/officeDocument/2006/relationships/slide" Target="slides/slide50.xml"/><Relationship Id="rId53" Type="http://schemas.openxmlformats.org/officeDocument/2006/relationships/notesMaster" Target="notesMasters/notesMaster1.xml"/><Relationship Id="rId54" Type="http://schemas.openxmlformats.org/officeDocument/2006/relationships/handoutMaster" Target="handoutMasters/handoutMaster1.xml"/><Relationship Id="rId55" Type="http://schemas.openxmlformats.org/officeDocument/2006/relationships/printerSettings" Target="printerSettings/printerSettings1.bin"/><Relationship Id="rId56" Type="http://schemas.openxmlformats.org/officeDocument/2006/relationships/presProps" Target="presProps.xml"/><Relationship Id="rId57" Type="http://schemas.openxmlformats.org/officeDocument/2006/relationships/viewProps" Target="viewProps.xml"/><Relationship Id="rId58" Type="http://schemas.openxmlformats.org/officeDocument/2006/relationships/theme" Target="theme/theme1.xml"/><Relationship Id="rId59" Type="http://schemas.openxmlformats.org/officeDocument/2006/relationships/tableStyles" Target="tableStyles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slide" Target="slides/slide46.xml"/><Relationship Id="rId49" Type="http://schemas.openxmlformats.org/officeDocument/2006/relationships/slide" Target="slides/slide4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ict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ict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9.pict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80.wmf"/><Relationship Id="rId4" Type="http://schemas.openxmlformats.org/officeDocument/2006/relationships/image" Target="../media/image11.pict"/><Relationship Id="rId1" Type="http://schemas.openxmlformats.org/officeDocument/2006/relationships/image" Target="../media/image78.wmf"/><Relationship Id="rId2" Type="http://schemas.openxmlformats.org/officeDocument/2006/relationships/image" Target="../media/image79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6.pict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0.wmf"/><Relationship Id="rId2" Type="http://schemas.openxmlformats.org/officeDocument/2006/relationships/image" Target="../media/image111.pict"/><Relationship Id="rId3" Type="http://schemas.openxmlformats.org/officeDocument/2006/relationships/image" Target="../media/image112.pict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l" defTabSz="966788">
              <a:defRPr sz="1300">
                <a:latin typeface="Times New Roman" pitchFamily="-106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8250" y="0"/>
            <a:ext cx="289083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 New Roman" pitchFamily="-106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338"/>
            <a:ext cx="289083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l" defTabSz="966788">
              <a:defRPr sz="1300">
                <a:latin typeface="Times New Roman" pitchFamily="-106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8250" y="9431338"/>
            <a:ext cx="289083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 New Roman" pitchFamily="-106" charset="0"/>
              </a:defRPr>
            </a:lvl1pPr>
          </a:lstStyle>
          <a:p>
            <a:pPr>
              <a:defRPr/>
            </a:pPr>
            <a:fld id="{74C84124-2E77-D940-9C8F-FFFF2132FF5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l" defTabSz="966788">
              <a:defRPr sz="1300" b="0">
                <a:latin typeface="Times New Roman" pitchFamily="-106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8250" y="0"/>
            <a:ext cx="289083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 b="0">
                <a:latin typeface="Times New Roman" pitchFamily="-106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2488" y="744538"/>
            <a:ext cx="4964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000" y="4714875"/>
            <a:ext cx="4891088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338"/>
            <a:ext cx="289083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l" defTabSz="966788">
              <a:defRPr sz="1300" b="0">
                <a:latin typeface="Times New Roman" pitchFamily="-106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8250" y="9431338"/>
            <a:ext cx="289083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 b="0">
                <a:latin typeface="Times New Roman" pitchFamily="-106" charset="0"/>
              </a:defRPr>
            </a:lvl1pPr>
          </a:lstStyle>
          <a:p>
            <a:pPr>
              <a:defRPr/>
            </a:pPr>
            <a:fld id="{1C66EEC6-9887-E04C-81B0-1F130048CEA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ＭＳ Ｐゴシック" pitchFamily="-106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C29F7E-6218-1747-9F20-0E70BE49F7FF}" type="slidenum">
              <a:rPr lang="en-GB">
                <a:solidFill>
                  <a:srgbClr val="000000"/>
                </a:solidFill>
                <a:latin typeface="Times New Roman" pitchFamily="-112" charset="0"/>
              </a:rPr>
              <a:pPr/>
              <a:t>1</a:t>
            </a:fld>
            <a:endParaRPr lang="en-GB">
              <a:solidFill>
                <a:srgbClr val="000000"/>
              </a:solidFill>
              <a:latin typeface="Times New Roman" pitchFamily="-112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7413" y="4714875"/>
            <a:ext cx="4894262" cy="4467225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General-Mass Variable </a:t>
            </a:r>
            <a:r>
              <a:rPr lang="en-US" dirty="0" err="1" smtClean="0"/>
              <a:t>Flavour</a:t>
            </a:r>
            <a:r>
              <a:rPr lang="en-US" dirty="0" smtClean="0"/>
              <a:t> Number Schemes, Kramer et 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66EEC6-9887-E04C-81B0-1F130048CEAC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14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General-Mass Variable </a:t>
            </a:r>
            <a:r>
              <a:rPr lang="en-US" dirty="0" err="1" smtClean="0"/>
              <a:t>Flavour</a:t>
            </a:r>
            <a:r>
              <a:rPr lang="en-US" dirty="0" smtClean="0"/>
              <a:t> Number Schemes, Kramer et 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66EEC6-9887-E04C-81B0-1F130048CEAC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16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baseline="0" dirty="0" smtClean="0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  <a:cs typeface="ＭＳ Ｐゴシック" pitchFamily="-106" charset="-128"/>
              </a:rPr>
              <a:t>general-mass variable flavor-number scheme (GM-VFNS)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66EEC6-9887-E04C-81B0-1F130048CEAC}" type="slidenum">
              <a:rPr lang="en-GB" smtClean="0"/>
              <a:pPr>
                <a:defRPr/>
              </a:pPr>
              <a:t>42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294063" y="6565900"/>
            <a:ext cx="33591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80808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en-US" smtClean="0"/>
              <a:t>Confinement X</a:t>
            </a:r>
            <a:endParaRPr lang="en-US" dirty="0"/>
          </a:p>
        </p:txBody>
      </p:sp>
      <p:sp>
        <p:nvSpPr>
          <p:cNvPr id="8" name="Rectangle 1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6200" y="6565900"/>
            <a:ext cx="23288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solidFill>
                  <a:srgbClr val="80808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en-US" smtClean="0"/>
              <a:t>Andre Mischke (Utrecht)</a:t>
            </a:r>
            <a:endParaRPr lang="en-US" dirty="0"/>
          </a:p>
        </p:txBody>
      </p:sp>
      <p:sp>
        <p:nvSpPr>
          <p:cNvPr id="9" name="Rectangle 2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5659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80808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7CA790B6-3DE3-224A-B164-0E89BB3F0D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294063" y="6565900"/>
            <a:ext cx="33591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80808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en-US" smtClean="0"/>
              <a:t>Confinement X</a:t>
            </a:r>
            <a:endParaRPr lang="en-US" dirty="0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6200" y="6565900"/>
            <a:ext cx="23288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solidFill>
                  <a:srgbClr val="80808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en-US" smtClean="0"/>
              <a:t>Andre Mischke (Utrecht)</a:t>
            </a:r>
            <a:endParaRPr lang="en-US" dirty="0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5659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80808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7CA790B6-3DE3-224A-B164-0E89BB3F0D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Andre Mischke (Utrecht)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294063" y="6565900"/>
            <a:ext cx="33591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80808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en-US" smtClean="0"/>
              <a:t>Confinement X</a:t>
            </a:r>
            <a:endParaRPr lang="en-US" dirty="0"/>
          </a:p>
        </p:txBody>
      </p:sp>
      <p:sp>
        <p:nvSpPr>
          <p:cNvPr id="8" name="Rectangle 1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6200" y="6565900"/>
            <a:ext cx="23288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solidFill>
                  <a:srgbClr val="80808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en-US" smtClean="0"/>
              <a:t>Andre Mischke (Utrecht)</a:t>
            </a:r>
            <a:endParaRPr lang="en-US" dirty="0"/>
          </a:p>
        </p:txBody>
      </p:sp>
      <p:sp>
        <p:nvSpPr>
          <p:cNvPr id="9" name="Rectangle 2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5659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80808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7CA790B6-3DE3-224A-B164-0E89BB3F0D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8"/>
          <p:cNvSpPr>
            <a:spLocks noGrp="1" noChangeArrowheads="1"/>
          </p:cNvSpPr>
          <p:nvPr>
            <p:ph type="dt" sz="half" idx="10"/>
          </p:nvPr>
        </p:nvSpPr>
        <p:spPr>
          <a:xfrm>
            <a:off x="3294063" y="6565900"/>
            <a:ext cx="33591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Confinement X</a:t>
            </a:r>
            <a:endParaRPr lang="en-US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ftr" sz="quarter" idx="11"/>
          </p:nvPr>
        </p:nvSpPr>
        <p:spPr>
          <a:xfrm>
            <a:off x="76200" y="6565900"/>
            <a:ext cx="2328863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Andre Mischke (Utrecht)</a:t>
            </a:r>
            <a:endParaRPr lang="en-US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34200" y="6565900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7BF983-3F98-C44A-9728-E9BA8AD787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dt" sz="half" idx="10"/>
          </p:nvPr>
        </p:nvSpPr>
        <p:spPr>
          <a:xfrm>
            <a:off x="3294063" y="6565900"/>
            <a:ext cx="33591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Confinement X</a:t>
            </a:r>
            <a:endParaRPr lang="en-US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ftr" sz="quarter" idx="11"/>
          </p:nvPr>
        </p:nvSpPr>
        <p:spPr>
          <a:xfrm>
            <a:off x="76200" y="6565900"/>
            <a:ext cx="2328863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Andre Mischke (Utrecht)</a:t>
            </a:r>
            <a:endParaRPr lang="en-US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34200" y="6565900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48AFA9-562D-8241-9EEF-1E739426FB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18"/>
          <p:cNvSpPr>
            <a:spLocks noGrp="1" noChangeArrowheads="1"/>
          </p:cNvSpPr>
          <p:nvPr>
            <p:ph type="dt" sz="half" idx="10"/>
          </p:nvPr>
        </p:nvSpPr>
        <p:spPr>
          <a:xfrm>
            <a:off x="3294063" y="6565900"/>
            <a:ext cx="33591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Confinement X</a:t>
            </a:r>
            <a:endParaRPr lang="en-U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ftr" sz="quarter" idx="11"/>
          </p:nvPr>
        </p:nvSpPr>
        <p:spPr>
          <a:xfrm>
            <a:off x="76200" y="6565900"/>
            <a:ext cx="2328863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Andre Mischke (Utrecht)</a:t>
            </a:r>
            <a:endParaRPr lang="en-U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34200" y="6565900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95DFD8-BC93-BE40-A82C-B7291C76D0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294063" y="6565900"/>
            <a:ext cx="33591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80808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en-US" smtClean="0"/>
              <a:t>Confinement X</a:t>
            </a:r>
            <a:endParaRPr lang="en-US" dirty="0"/>
          </a:p>
        </p:txBody>
      </p:sp>
      <p:sp>
        <p:nvSpPr>
          <p:cNvPr id="9" name="Rectangle 1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6200" y="6565900"/>
            <a:ext cx="23288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solidFill>
                  <a:srgbClr val="80808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en-US" smtClean="0"/>
              <a:t>Andre Mischke (Utrecht)</a:t>
            </a:r>
            <a:endParaRPr lang="en-US" dirty="0"/>
          </a:p>
        </p:txBody>
      </p:sp>
      <p:sp>
        <p:nvSpPr>
          <p:cNvPr id="10" name="Rectangle 2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5659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80808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7CA790B6-3DE3-224A-B164-0E89BB3F0D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294063" y="6565900"/>
            <a:ext cx="33591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80808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en-US" smtClean="0"/>
              <a:t>Confinement X</a:t>
            </a:r>
            <a:endParaRPr lang="en-US" dirty="0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6200" y="6565900"/>
            <a:ext cx="23288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solidFill>
                  <a:srgbClr val="80808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en-US" smtClean="0"/>
              <a:t>Andre Mischke (Utrecht)</a:t>
            </a:r>
            <a:endParaRPr lang="en-US" dirty="0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5659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80808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7CA790B6-3DE3-224A-B164-0E89BB3F0D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294063" y="6565900"/>
            <a:ext cx="33591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80808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en-US" smtClean="0"/>
              <a:t>Confinement X</a:t>
            </a:r>
            <a:endParaRPr lang="en-US" dirty="0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6200" y="6565900"/>
            <a:ext cx="23288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solidFill>
                  <a:srgbClr val="80808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en-US" smtClean="0"/>
              <a:t>Andre Mischke (Utrecht)</a:t>
            </a:r>
            <a:endParaRPr lang="en-US" dirty="0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5659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80808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7CA790B6-3DE3-224A-B164-0E89BB3F0D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294063" y="6565900"/>
            <a:ext cx="33591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80808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en-US" smtClean="0"/>
              <a:t>Confinement X</a:t>
            </a:r>
            <a:endParaRPr lang="en-US" dirty="0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6200" y="6565900"/>
            <a:ext cx="23288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solidFill>
                  <a:srgbClr val="80808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en-US" smtClean="0"/>
              <a:t>Andre Mischke (Utrecht)</a:t>
            </a:r>
            <a:endParaRPr lang="en-US" dirty="0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5659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80808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7CA790B6-3DE3-224A-B164-0E89BB3F0D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theme" Target="../theme/theme2.xml"/><Relationship Id="rId3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0" name="Rectangle 16"/>
          <p:cNvSpPr>
            <a:spLocks noChangeArrowheads="1"/>
          </p:cNvSpPr>
          <p:nvPr userDrawn="1"/>
        </p:nvSpPr>
        <p:spPr bwMode="auto">
          <a:xfrm>
            <a:off x="0" y="701675"/>
            <a:ext cx="9144000" cy="92075"/>
          </a:xfrm>
          <a:prstGeom prst="rect">
            <a:avLst/>
          </a:prstGeom>
          <a:solidFill>
            <a:srgbClr val="FFCC00">
              <a:alpha val="7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106" charset="0"/>
            </a:endParaRPr>
          </a:p>
        </p:txBody>
      </p:sp>
      <p:sp>
        <p:nvSpPr>
          <p:cNvPr id="7" name="Rectangle 1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294063" y="6565900"/>
            <a:ext cx="33591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80808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en-US" smtClean="0"/>
              <a:t>Confinement X</a:t>
            </a:r>
            <a:endParaRPr lang="en-US" dirty="0"/>
          </a:p>
        </p:txBody>
      </p:sp>
      <p:sp>
        <p:nvSpPr>
          <p:cNvPr id="8" name="Rectangle 1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6200" y="6565900"/>
            <a:ext cx="23288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solidFill>
                  <a:srgbClr val="80808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en-US" smtClean="0"/>
              <a:t>Andre Mischke (Utrecht)</a:t>
            </a:r>
            <a:endParaRPr lang="en-US" dirty="0"/>
          </a:p>
        </p:txBody>
      </p:sp>
      <p:sp>
        <p:nvSpPr>
          <p:cNvPr id="9" name="Rectangle 2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5659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80808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7CA790B6-3DE3-224A-B164-0E89BB3F0D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95" r:id="rId1"/>
    <p:sldLayoutId id="2147485396" r:id="rId2"/>
    <p:sldLayoutId id="2147485401" r:id="rId3"/>
    <p:sldLayoutId id="2147485406" r:id="rId4"/>
    <p:sldLayoutId id="2147485407" r:id="rId5"/>
    <p:sldLayoutId id="2147485424" r:id="rId6"/>
    <p:sldLayoutId id="2147485425" r:id="rId7"/>
    <p:sldLayoutId id="2147485426" r:id="rId8"/>
    <p:sldLayoutId id="2147485427" r:id="rId9"/>
    <p:sldLayoutId id="2147485435" r:id="rId10"/>
  </p:sldLayoutIdLst>
  <p:transition/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-106" charset="0"/>
          <a:ea typeface="ＭＳ Ｐゴシック" pitchFamily="-106" charset="-128"/>
          <a:cs typeface="ＭＳ Ｐゴシック" pitchFamily="-106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-106" charset="0"/>
          <a:ea typeface="ＭＳ Ｐゴシック" pitchFamily="-106" charset="-128"/>
          <a:cs typeface="ＭＳ Ｐゴシック" pitchFamily="-106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-106" charset="0"/>
          <a:ea typeface="ＭＳ Ｐゴシック" pitchFamily="-106" charset="-128"/>
          <a:cs typeface="ＭＳ Ｐゴシック" pitchFamily="-106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-10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-10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-10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itchFamily="-112" charset="2"/>
        <a:buChar char="q"/>
        <a:defRPr sz="2800">
          <a:solidFill>
            <a:schemeClr val="tx1"/>
          </a:solidFill>
          <a:latin typeface="+mn-lt"/>
          <a:ea typeface="ＭＳ Ｐゴシック" pitchFamily="-106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06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06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76200"/>
            <a:ext cx="8839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5400" dist="25399" dir="2700000" algn="ctr" rotWithShape="0">
              <a:schemeClr val="bg2">
                <a:alpha val="99962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716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5400" dist="25399" dir="2700000" algn="ctr" rotWithShape="0">
              <a:schemeClr val="bg2">
                <a:alpha val="99962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1600" y="6550025"/>
            <a:ext cx="37988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i="1">
                <a:solidFill>
                  <a:srgbClr val="B2B2B2"/>
                </a:solidFill>
                <a:latin typeface="+mn-lt"/>
                <a:ea typeface="+mn-ea"/>
                <a:cs typeface="+mn-cs"/>
              </a:defRPr>
            </a:lvl1pPr>
          </a:lstStyle>
          <a:p>
            <a:pPr eaLnBrk="0" hangingPunct="0">
              <a:defRPr/>
            </a:pPr>
            <a:r>
              <a:rPr lang="en-US" b="0" smtClean="0"/>
              <a:t>Andre Mischke (Utrecht)</a:t>
            </a:r>
            <a:endParaRPr lang="en-US" b="0"/>
          </a:p>
        </p:txBody>
      </p:sp>
      <p:sp>
        <p:nvSpPr>
          <p:cNvPr id="27655" name="Text Box 7"/>
          <p:cNvSpPr txBox="1">
            <a:spLocks noChangeArrowheads="1"/>
          </p:cNvSpPr>
          <p:nvPr userDrawn="1"/>
        </p:nvSpPr>
        <p:spPr bwMode="auto">
          <a:xfrm>
            <a:off x="8728075" y="6592888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fld id="{F2949413-3145-164E-BC2E-48FE1D12B410}" type="slidenum">
              <a:rPr lang="en-US" sz="1400" b="0">
                <a:solidFill>
                  <a:srgbClr val="B2B2B2"/>
                </a:solidFill>
                <a:latin typeface="Arial"/>
                <a:ea typeface="ヒラギノ角ゴ Pro W3" pitchFamily="-106" charset="-128"/>
                <a:cs typeface="ヒラギノ角ゴ Pro W3" pitchFamily="-106" charset="-128"/>
              </a:rPr>
              <a:pPr eaLnBrk="0" hangingPunct="0">
                <a:spcBef>
                  <a:spcPct val="50000"/>
                </a:spcBef>
                <a:defRPr/>
              </a:pPr>
              <a:t>‹#›</a:t>
            </a:fld>
            <a:endParaRPr lang="en-US" sz="1400" b="0">
              <a:solidFill>
                <a:srgbClr val="B2B2B2"/>
              </a:solidFill>
              <a:latin typeface="Arial"/>
              <a:ea typeface="ヒラギノ角ゴ Pro W3" pitchFamily="-106" charset="-128"/>
              <a:cs typeface="ヒラギノ角ゴ Pro W3" pitchFamily="-106" charset="-128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437" r:id="rId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9" charset="2"/>
        <a:buChar char="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itchFamily="29" charset="2"/>
        <a:buChar char="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itchFamily="29" charset="2"/>
        <a:buChar char="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9" charset="2"/>
        <a:buChar char="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9" charset="2"/>
        <a:buChar char="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-106" charset="2"/>
        <a:buChar char="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-106" charset="2"/>
        <a:buChar char="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-106" charset="2"/>
        <a:buChar char="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-106" charset="2"/>
        <a:buChar char="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5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1.png"/><Relationship Id="rId6" Type="http://schemas.openxmlformats.org/officeDocument/2006/relationships/image" Target="../media/image20.png"/><Relationship Id="rId7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df"/><Relationship Id="rId4" Type="http://schemas.openxmlformats.org/officeDocument/2006/relationships/image" Target="../media/image29.png"/><Relationship Id="rId5" Type="http://schemas.openxmlformats.org/officeDocument/2006/relationships/image" Target="../media/image30.pdf"/><Relationship Id="rId6" Type="http://schemas.openxmlformats.org/officeDocument/2006/relationships/image" Target="../media/image31.png"/><Relationship Id="rId7" Type="http://schemas.openxmlformats.org/officeDocument/2006/relationships/image" Target="../media/image21.png"/><Relationship Id="rId8" Type="http://schemas.openxmlformats.org/officeDocument/2006/relationships/image" Target="../media/image23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7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2.png"/><Relationship Id="rId3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df"/><Relationship Id="rId5" Type="http://schemas.openxmlformats.org/officeDocument/2006/relationships/image" Target="../media/image37.png"/><Relationship Id="rId6" Type="http://schemas.openxmlformats.org/officeDocument/2006/relationships/image" Target="../media/image38.pdf"/><Relationship Id="rId7" Type="http://schemas.openxmlformats.org/officeDocument/2006/relationships/image" Target="../media/image39.png"/><Relationship Id="rId8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0.png"/><Relationship Id="rId3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5" Type="http://schemas.openxmlformats.org/officeDocument/2006/relationships/image" Target="../media/image20.png"/><Relationship Id="rId6" Type="http://schemas.openxmlformats.org/officeDocument/2006/relationships/image" Target="../media/image4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2.pd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oleObject" Target="../embeddings/oleObject1.bin"/><Relationship Id="rId5" Type="http://schemas.openxmlformats.org/officeDocument/2006/relationships/image" Target="../media/image48.png"/><Relationship Id="rId6" Type="http://schemas.openxmlformats.org/officeDocument/2006/relationships/image" Target="../media/image49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51.gi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5" Type="http://schemas.openxmlformats.org/officeDocument/2006/relationships/image" Target="../media/image55.png"/><Relationship Id="rId6" Type="http://schemas.openxmlformats.org/officeDocument/2006/relationships/image" Target="../media/image56.png"/><Relationship Id="rId7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gif"/><Relationship Id="rId4" Type="http://schemas.openxmlformats.org/officeDocument/2006/relationships/image" Target="../media/image58.gi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59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oleObject" Target="../embeddings/Microsoft_Equation1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2.png"/><Relationship Id="rId3" Type="http://schemas.openxmlformats.org/officeDocument/2006/relationships/image" Target="../media/image2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3.bin"/><Relationship Id="rId4" Type="http://schemas.openxmlformats.org/officeDocument/2006/relationships/image" Target="../media/image64.pdf"/><Relationship Id="rId5" Type="http://schemas.openxmlformats.org/officeDocument/2006/relationships/image" Target="../media/image65.png"/><Relationship Id="rId6" Type="http://schemas.openxmlformats.org/officeDocument/2006/relationships/image" Target="../media/image21.png"/><Relationship Id="rId7" Type="http://schemas.openxmlformats.org/officeDocument/2006/relationships/image" Target="../media/image66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4" Type="http://schemas.openxmlformats.org/officeDocument/2006/relationships/image" Target="../media/image71.png"/><Relationship Id="rId5" Type="http://schemas.openxmlformats.org/officeDocument/2006/relationships/oleObject" Target="../embeddings/Microsoft_Equation4.bin"/><Relationship Id="rId6" Type="http://schemas.openxmlformats.org/officeDocument/2006/relationships/image" Target="../media/image23.png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5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5.png"/><Relationship Id="rId3" Type="http://schemas.openxmlformats.org/officeDocument/2006/relationships/image" Target="../media/image23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6.png"/><Relationship Id="rId3" Type="http://schemas.openxmlformats.org/officeDocument/2006/relationships/image" Target="../media/image77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4" Type="http://schemas.openxmlformats.org/officeDocument/2006/relationships/image" Target="../media/image8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83.png"/><Relationship Id="rId7" Type="http://schemas.openxmlformats.org/officeDocument/2006/relationships/oleObject" Target="../embeddings/Microsoft_Equation5.bin"/><Relationship Id="rId8" Type="http://schemas.openxmlformats.org/officeDocument/2006/relationships/oleObject" Target="../embeddings/Microsoft_Equation6.bin"/><Relationship Id="rId9" Type="http://schemas.openxmlformats.org/officeDocument/2006/relationships/oleObject" Target="../embeddings/Microsoft_Equation7.bin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4.png"/><Relationship Id="rId3" Type="http://schemas.openxmlformats.org/officeDocument/2006/relationships/image" Target="../media/image8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8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4" Type="http://schemas.openxmlformats.org/officeDocument/2006/relationships/image" Target="../media/image89.png"/><Relationship Id="rId5" Type="http://schemas.openxmlformats.org/officeDocument/2006/relationships/image" Target="../media/image90.png"/><Relationship Id="rId6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7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df"/><Relationship Id="rId4" Type="http://schemas.openxmlformats.org/officeDocument/2006/relationships/image" Target="../media/image93.png"/><Relationship Id="rId5" Type="http://schemas.openxmlformats.org/officeDocument/2006/relationships/image" Target="../media/image28.pdf"/><Relationship Id="rId6" Type="http://schemas.openxmlformats.org/officeDocument/2006/relationships/image" Target="../media/image29.png"/><Relationship Id="rId7" Type="http://schemas.openxmlformats.org/officeDocument/2006/relationships/image" Target="../media/image94.pdf"/><Relationship Id="rId8" Type="http://schemas.openxmlformats.org/officeDocument/2006/relationships/image" Target="../media/image9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gif"/><Relationship Id="rId4" Type="http://schemas.openxmlformats.org/officeDocument/2006/relationships/image" Target="../media/image98.gif"/><Relationship Id="rId5" Type="http://schemas.openxmlformats.org/officeDocument/2006/relationships/image" Target="../media/image99.gif"/><Relationship Id="rId6" Type="http://schemas.openxmlformats.org/officeDocument/2006/relationships/oleObject" Target="../embeddings/Microsoft_Equation8.bin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0.png"/><Relationship Id="rId3" Type="http://schemas.openxmlformats.org/officeDocument/2006/relationships/image" Target="../media/image101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2.gif"/><Relationship Id="rId3" Type="http://schemas.openxmlformats.org/officeDocument/2006/relationships/image" Target="../media/image103.gif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4.gif"/><Relationship Id="rId3" Type="http://schemas.openxmlformats.org/officeDocument/2006/relationships/image" Target="../media/image105.gif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6.png"/><Relationship Id="rId3" Type="http://schemas.openxmlformats.org/officeDocument/2006/relationships/image" Target="../media/image107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8.png"/><Relationship Id="rId3" Type="http://schemas.openxmlformats.org/officeDocument/2006/relationships/image" Target="../media/image109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9.bin"/><Relationship Id="rId4" Type="http://schemas.openxmlformats.org/officeDocument/2006/relationships/image" Target="../media/image113.png"/><Relationship Id="rId5" Type="http://schemas.openxmlformats.org/officeDocument/2006/relationships/oleObject" Target="../embeddings/Microsoft_Equation10.bin"/><Relationship Id="rId6" Type="http://schemas.openxmlformats.org/officeDocument/2006/relationships/oleObject" Target="../embeddings/Microsoft_Equation11.bin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jpeg"/></Relationships>
</file>

<file path=ppt/slides/_rels/slide50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10.bin"/><Relationship Id="rId12" Type="http://schemas.openxmlformats.org/officeDocument/2006/relationships/oleObject" Target="../embeddings/oleObject11.bin"/><Relationship Id="rId13" Type="http://schemas.openxmlformats.org/officeDocument/2006/relationships/oleObject" Target="../embeddings/oleObject12.bin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11.xml"/><Relationship Id="rId3" Type="http://schemas.openxmlformats.org/officeDocument/2006/relationships/image" Target="../media/image115.jpeg"/><Relationship Id="rId4" Type="http://schemas.openxmlformats.org/officeDocument/2006/relationships/oleObject" Target="../embeddings/oleObject3.bin"/><Relationship Id="rId5" Type="http://schemas.openxmlformats.org/officeDocument/2006/relationships/oleObject" Target="../embeddings/oleObject4.bin"/><Relationship Id="rId6" Type="http://schemas.openxmlformats.org/officeDocument/2006/relationships/oleObject" Target="../embeddings/oleObject5.bin"/><Relationship Id="rId7" Type="http://schemas.openxmlformats.org/officeDocument/2006/relationships/oleObject" Target="../embeddings/oleObject6.bin"/><Relationship Id="rId8" Type="http://schemas.openxmlformats.org/officeDocument/2006/relationships/oleObject" Target="../embeddings/oleObject7.bin"/><Relationship Id="rId9" Type="http://schemas.openxmlformats.org/officeDocument/2006/relationships/oleObject" Target="../embeddings/oleObject8.bin"/><Relationship Id="rId10" Type="http://schemas.openxmlformats.org/officeDocument/2006/relationships/oleObject" Target="../embeddings/oleObject9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oleObject" Target="../embeddings/Microsoft_Equation2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7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17"/>
          <p:cNvSpPr>
            <a:spLocks noChangeArrowheads="1"/>
          </p:cNvSpPr>
          <p:nvPr/>
        </p:nvSpPr>
        <p:spPr bwMode="auto">
          <a:xfrm>
            <a:off x="0" y="23091"/>
            <a:ext cx="9144000" cy="958196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600" u="sng">
              <a:solidFill>
                <a:srgbClr val="000000"/>
              </a:solidFill>
            </a:endParaRPr>
          </a:p>
        </p:txBody>
      </p:sp>
      <p:sp>
        <p:nvSpPr>
          <p:cNvPr id="38918" name="Rectangle 2"/>
          <p:cNvSpPr>
            <a:spLocks noChangeArrowheads="1"/>
          </p:cNvSpPr>
          <p:nvPr/>
        </p:nvSpPr>
        <p:spPr bwMode="auto">
          <a:xfrm>
            <a:off x="224013" y="214468"/>
            <a:ext cx="8723312" cy="2173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r>
              <a:rPr lang="en-US" sz="4800" b="0" dirty="0" smtClean="0">
                <a:solidFill>
                  <a:srgbClr val="000090"/>
                </a:solidFill>
                <a:ea typeface="Arial Unicode MS" pitchFamily="-112" charset="0"/>
                <a:cs typeface="Arial Unicode MS" pitchFamily="-112" charset="0"/>
              </a:rPr>
              <a:t>Studying hot QCD matter </a:t>
            </a:r>
            <a:br>
              <a:rPr lang="en-US" sz="4800" b="0" dirty="0" smtClean="0">
                <a:solidFill>
                  <a:srgbClr val="000090"/>
                </a:solidFill>
                <a:ea typeface="Arial Unicode MS" pitchFamily="-112" charset="0"/>
                <a:cs typeface="Arial Unicode MS" pitchFamily="-112" charset="0"/>
              </a:rPr>
            </a:br>
            <a:r>
              <a:rPr lang="en-US" sz="4800" b="0" dirty="0" smtClean="0">
                <a:solidFill>
                  <a:srgbClr val="000090"/>
                </a:solidFill>
                <a:ea typeface="Arial Unicode MS" pitchFamily="-112" charset="0"/>
                <a:cs typeface="Arial Unicode MS" pitchFamily="-112" charset="0"/>
              </a:rPr>
              <a:t>at the CERN-LHC </a:t>
            </a:r>
            <a:br>
              <a:rPr lang="en-US" sz="4800" b="0" dirty="0" smtClean="0">
                <a:solidFill>
                  <a:srgbClr val="000090"/>
                </a:solidFill>
                <a:ea typeface="Arial Unicode MS" pitchFamily="-112" charset="0"/>
                <a:cs typeface="Arial Unicode MS" pitchFamily="-112" charset="0"/>
              </a:rPr>
            </a:br>
            <a:r>
              <a:rPr lang="en-US" sz="4800" b="0" dirty="0" smtClean="0">
                <a:solidFill>
                  <a:srgbClr val="000090"/>
                </a:solidFill>
                <a:ea typeface="Arial Unicode MS" pitchFamily="-112" charset="0"/>
                <a:cs typeface="Arial Unicode MS" pitchFamily="-112" charset="0"/>
              </a:rPr>
              <a:t>with heavy quarks</a:t>
            </a:r>
            <a:endParaRPr lang="en-GB" sz="4800" b="0" dirty="0">
              <a:solidFill>
                <a:srgbClr val="000090"/>
              </a:solidFill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38919" name="Text Box 5"/>
          <p:cNvSpPr txBox="1">
            <a:spLocks noChangeArrowheads="1"/>
          </p:cNvSpPr>
          <p:nvPr/>
        </p:nvSpPr>
        <p:spPr bwMode="auto">
          <a:xfrm>
            <a:off x="2742947" y="4149284"/>
            <a:ext cx="36643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25000"/>
              </a:spcBef>
            </a:pPr>
            <a:r>
              <a:rPr lang="en-US" b="0" i="1" dirty="0" smtClean="0">
                <a:solidFill>
                  <a:srgbClr val="000000"/>
                </a:solidFill>
              </a:rPr>
              <a:t>André </a:t>
            </a:r>
            <a:r>
              <a:rPr lang="en-US" b="0" i="1" dirty="0" err="1" smtClean="0">
                <a:solidFill>
                  <a:srgbClr val="000000"/>
                </a:solidFill>
              </a:rPr>
              <a:t>Mischke</a:t>
            </a:r>
            <a:r>
              <a:rPr lang="en-US" b="0" i="1" dirty="0" smtClean="0">
                <a:solidFill>
                  <a:srgbClr val="000000"/>
                </a:solidFill>
              </a:rPr>
              <a:t> </a:t>
            </a:r>
          </a:p>
        </p:txBody>
      </p:sp>
      <p:pic>
        <p:nvPicPr>
          <p:cNvPr id="17" name="Picture 16" descr="Logo Univ Utrech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1897" y="4582941"/>
            <a:ext cx="2865528" cy="792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3747" y="5522754"/>
            <a:ext cx="1763864" cy="1039945"/>
          </a:xfrm>
          <a:prstGeom prst="rect">
            <a:avLst/>
          </a:prstGeom>
        </p:spPr>
      </p:pic>
      <p:pic>
        <p:nvPicPr>
          <p:cNvPr id="24" name="Picture 23" descr="LOGO-ERC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127" y="5477025"/>
            <a:ext cx="1542284" cy="1476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223795" y="2816985"/>
            <a:ext cx="67079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 smtClean="0">
                <a:latin typeface="Arial"/>
                <a:cs typeface="Arial"/>
              </a:rPr>
              <a:t>Thanks to the ALICE, ATLAS and CMS Collaborations and the LHC accelerator team</a:t>
            </a:r>
            <a:endParaRPr lang="en-US" sz="2000" b="0" dirty="0">
              <a:latin typeface="Arial"/>
              <a:cs typeface="Arial"/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291548" y="6364019"/>
            <a:ext cx="658400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200" b="0" dirty="0" smtClean="0">
                <a:solidFill>
                  <a:srgbClr val="FFFFFF">
                    <a:lumMod val="50000"/>
                  </a:srgbClr>
                </a:solidFill>
              </a:rPr>
              <a:t>XXI. Int. Workshop on Deep-Inelastic Scattering and Related Subjects</a:t>
            </a:r>
          </a:p>
          <a:p>
            <a:r>
              <a:rPr lang="en-US" sz="1200" b="0" dirty="0" smtClean="0">
                <a:solidFill>
                  <a:srgbClr val="FFFFFF">
                    <a:lumMod val="50000"/>
                  </a:srgbClr>
                </a:solidFill>
              </a:rPr>
              <a:t>Marseilles, France – 22-26 April 2013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A790B6-3DE3-224A-B164-0E89BB3F0D3F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Confinement X</a:t>
            </a:r>
            <a:endParaRPr lang="en-US" dirty="0"/>
          </a:p>
        </p:txBody>
      </p:sp>
      <p:pic>
        <p:nvPicPr>
          <p:cNvPr id="13" name="Picture 12" descr="2011 PbPb ru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21" y="985225"/>
            <a:ext cx="4464379" cy="380529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9988" y="3050640"/>
            <a:ext cx="7255896" cy="4807423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>
          <a:xfrm>
            <a:off x="90138" y="6565900"/>
            <a:ext cx="2328863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Andre Mischke (Utrecht)</a:t>
            </a:r>
            <a:endParaRPr lang="en-US" dirty="0"/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p="http://schemas.openxmlformats.org/presentationml/2006/main" xmlns:a="http://schemas.openxmlformats.org/drawingml/2006/main" xmlns:r="http://schemas.openxmlformats.org/officeDocument/2006/relationships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916418" y="1005461"/>
            <a:ext cx="3887788" cy="2808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p="http://schemas.openxmlformats.org/presentationml/2006/main" xmlns:a="http://schemas.openxmlformats.org/drawingml/2006/main" xmlns:a14="http://schemas.microsoft.com/office/drawing/2010/main" xmlns:mv="urn:schemas-microsoft-com:mac:vml" xmlns:mc="http://schemas.openxmlformats.org/markup-compatibility/2006" xmlns:r="http://schemas.openxmlformats.org/officeDocument/2006/relationships">
                <a:blipFill dpi="0" rotWithShape="0">
                  <a:blip xmlns:r="http://schemas.openxmlformats.org/officeDocument/2006/relationships"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p="http://schemas.openxmlformats.org/presentationml/2006/main" xmlns:a="http://schemas.openxmlformats.org/drawingml/2006/main" xmlns:a14="http://schemas.microsoft.com/office/drawing/2010/main" xmlns:mv="urn:schemas-microsoft-com:mac:vml" xmlns:mc="http://schemas.openxmlformats.org/markup-compatibility/2006" xmlns:r="http://schemas.openxmlformats.org/officeDocument/2006/relationships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p="http://schemas.openxmlformats.org/presentationml/2006/main" xmlns:a="http://schemas.openxmlformats.org/drawingml/2006/main" xmlns:a14="http://schemas.microsoft.com/office/drawing/2010/main" xmlns:mv="urn:schemas-microsoft-com:mac:vml" xmlns:mc="http://schemas.openxmlformats.org/markup-compatibility/2006" xmlns:r="http://schemas.openxmlformats.org/officeDocument/2006/relationships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2219317" y="-29089"/>
            <a:ext cx="4686324" cy="76944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4400" b="0" dirty="0" smtClean="0">
                <a:solidFill>
                  <a:srgbClr val="000090"/>
                </a:solidFill>
                <a:latin typeface="Arial Narrow" pitchFamily="-112" charset="0"/>
              </a:rPr>
              <a:t>Typical event displays</a:t>
            </a:r>
            <a:endParaRPr lang="en-GB" sz="4400" b="0" dirty="0">
              <a:solidFill>
                <a:srgbClr val="000090"/>
              </a:solidFill>
              <a:latin typeface="Arial Narrow" pitchFamily="-112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0616" y="1045002"/>
            <a:ext cx="546383" cy="72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39285" y="2901678"/>
            <a:ext cx="613554" cy="612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52912" y="5767285"/>
            <a:ext cx="519088" cy="773031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auto">
          <a:xfrm>
            <a:off x="8776043" y="6231848"/>
            <a:ext cx="664694" cy="819043"/>
          </a:xfrm>
          <a:prstGeom prst="rect">
            <a:avLst/>
          </a:prstGeom>
          <a:solidFill>
            <a:schemeClr val="tx1"/>
          </a:solidFill>
          <a:ln w="1905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8799783" y="3214909"/>
            <a:ext cx="664694" cy="999007"/>
          </a:xfrm>
          <a:prstGeom prst="rect">
            <a:avLst/>
          </a:prstGeom>
          <a:solidFill>
            <a:schemeClr val="tx1"/>
          </a:solidFill>
          <a:ln w="1905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83011" y="5277384"/>
            <a:ext cx="35548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600"/>
              </a:spcAft>
            </a:pPr>
            <a:r>
              <a:rPr lang="en-US" b="0" dirty="0" err="1" smtClean="0">
                <a:solidFill>
                  <a:srgbClr val="000090"/>
                </a:solidFill>
                <a:latin typeface="Arial" pitchFamily="38" charset="0"/>
                <a:ea typeface="Arial" pitchFamily="38" charset="0"/>
                <a:cs typeface="Arial" pitchFamily="38" charset="0"/>
              </a:rPr>
              <a:t>Pb-Pb</a:t>
            </a:r>
            <a:r>
              <a:rPr lang="en-US" b="0" dirty="0" smtClean="0">
                <a:solidFill>
                  <a:srgbClr val="000090"/>
                </a:solidFill>
                <a:latin typeface="Arial" pitchFamily="38" charset="0"/>
                <a:ea typeface="Arial" pitchFamily="38" charset="0"/>
                <a:cs typeface="Arial" pitchFamily="38" charset="0"/>
              </a:rPr>
              <a:t> at √</a:t>
            </a:r>
            <a:r>
              <a:rPr lang="en-US" b="0" dirty="0" err="1" smtClean="0">
                <a:solidFill>
                  <a:srgbClr val="000090"/>
                </a:solidFill>
                <a:latin typeface="Arial" pitchFamily="38" charset="0"/>
                <a:ea typeface="Arial" pitchFamily="38" charset="0"/>
                <a:cs typeface="Arial" pitchFamily="38" charset="0"/>
              </a:rPr>
              <a:t>s</a:t>
            </a:r>
            <a:r>
              <a:rPr lang="en-US" b="0" baseline="-25000" dirty="0" smtClean="0">
                <a:solidFill>
                  <a:srgbClr val="000090"/>
                </a:solidFill>
                <a:latin typeface="Arial" pitchFamily="38" charset="0"/>
                <a:ea typeface="Arial" pitchFamily="38" charset="0"/>
                <a:cs typeface="Arial" pitchFamily="38" charset="0"/>
              </a:rPr>
              <a:t> </a:t>
            </a:r>
            <a:r>
              <a:rPr lang="en-US" b="0" dirty="0" smtClean="0">
                <a:solidFill>
                  <a:srgbClr val="000090"/>
                </a:solidFill>
                <a:latin typeface="Arial" pitchFamily="38" charset="0"/>
                <a:ea typeface="Arial" pitchFamily="38" charset="0"/>
                <a:cs typeface="Arial" pitchFamily="38" charset="0"/>
              </a:rPr>
              <a:t>= 2.76 </a:t>
            </a:r>
            <a:r>
              <a:rPr lang="en-US" b="0" dirty="0" err="1" smtClean="0">
                <a:solidFill>
                  <a:srgbClr val="000090"/>
                </a:solidFill>
                <a:latin typeface="Arial" pitchFamily="38" charset="0"/>
                <a:ea typeface="Arial" pitchFamily="38" charset="0"/>
                <a:cs typeface="Arial" pitchFamily="38" charset="0"/>
              </a:rPr>
              <a:t>TeV</a:t>
            </a:r>
            <a:r>
              <a:rPr lang="en-US" b="0" dirty="0" smtClean="0">
                <a:solidFill>
                  <a:srgbClr val="000090"/>
                </a:solidFill>
                <a:latin typeface="Arial" pitchFamily="38" charset="0"/>
                <a:ea typeface="Arial" pitchFamily="38" charset="0"/>
                <a:cs typeface="Arial" pitchFamily="38" charset="0"/>
              </a:rPr>
              <a:t> per nucleon-nucleon pair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" descr="xsection-energy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808" y="2664734"/>
            <a:ext cx="4342345" cy="39600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158250" y="16728"/>
            <a:ext cx="8827332" cy="71301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</a:pPr>
            <a:r>
              <a:rPr lang="en-US" sz="4400" b="0" dirty="0" smtClean="0">
                <a:solidFill>
                  <a:srgbClr val="000090"/>
                </a:solidFill>
                <a:latin typeface="Arial Narrow" pitchFamily="-112" charset="0"/>
              </a:rPr>
              <a:t>Total charm production cross section in pp</a:t>
            </a:r>
            <a:endParaRPr lang="en-GB" sz="4400" b="0" dirty="0">
              <a:solidFill>
                <a:srgbClr val="000090"/>
              </a:solidFill>
              <a:latin typeface="Arial Narrow" pitchFamily="-112" charset="0"/>
            </a:endParaRPr>
          </a:p>
        </p:txBody>
      </p:sp>
      <p:sp>
        <p:nvSpPr>
          <p:cNvPr id="7" name="Rectangle 22"/>
          <p:cNvSpPr>
            <a:spLocks noChangeArrowheads="1"/>
          </p:cNvSpPr>
          <p:nvPr/>
        </p:nvSpPr>
        <p:spPr bwMode="auto">
          <a:xfrm>
            <a:off x="11441" y="703115"/>
            <a:ext cx="9144000" cy="92075"/>
          </a:xfrm>
          <a:prstGeom prst="rect">
            <a:avLst/>
          </a:prstGeom>
          <a:solidFill>
            <a:srgbClr val="FFCC00">
              <a:alpha val="7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sz="1600" u="sng">
              <a:solidFill>
                <a:srgbClr val="000000"/>
              </a:solidFill>
              <a:latin typeface="Arial" pitchFamily="-106" charset="0"/>
            </a:endParaRP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 Mischke (Utrecht)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2142887" y="5241634"/>
            <a:ext cx="2198716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600"/>
              </a:spcAft>
            </a:pPr>
            <a:r>
              <a:rPr lang="en-US" sz="1200" i="1" dirty="0" smtClean="0">
                <a:latin typeface="Times New Roman"/>
                <a:cs typeface="Times New Roman"/>
              </a:rPr>
              <a:t>ALICE, JHEP 07, 191 (2012) </a:t>
            </a:r>
            <a:br>
              <a:rPr lang="en-US" sz="1200" i="1" dirty="0" smtClean="0">
                <a:latin typeface="Times New Roman"/>
                <a:cs typeface="Times New Roman"/>
              </a:rPr>
            </a:br>
            <a:r>
              <a:rPr lang="en-US" sz="1200" i="1" dirty="0" smtClean="0">
                <a:latin typeface="Times New Roman"/>
                <a:cs typeface="Times New Roman"/>
              </a:rPr>
              <a:t>and JHEP 01, 128 (2012)</a:t>
            </a:r>
          </a:p>
          <a:p>
            <a:pPr algn="l">
              <a:spcAft>
                <a:spcPts val="600"/>
              </a:spcAft>
            </a:pPr>
            <a:r>
              <a:rPr lang="en-US" sz="1200" b="0" i="1" dirty="0" smtClean="0">
                <a:latin typeface="Times New Roman"/>
                <a:cs typeface="Times New Roman"/>
              </a:rPr>
              <a:t>NLO: </a:t>
            </a:r>
            <a:r>
              <a:rPr lang="en-US" sz="1200" b="0" i="1" dirty="0" err="1" smtClean="0">
                <a:latin typeface="Times New Roman"/>
                <a:cs typeface="Times New Roman"/>
              </a:rPr>
              <a:t>Mangano</a:t>
            </a:r>
            <a:r>
              <a:rPr lang="en-US" sz="1200" b="0" i="1" dirty="0" smtClean="0">
                <a:latin typeface="Times New Roman"/>
                <a:cs typeface="Times New Roman"/>
              </a:rPr>
              <a:t>, </a:t>
            </a:r>
            <a:r>
              <a:rPr lang="en-US" sz="1200" b="0" i="1" dirty="0" err="1" smtClean="0">
                <a:latin typeface="Times New Roman"/>
                <a:cs typeface="Times New Roman"/>
              </a:rPr>
              <a:t>Nason</a:t>
            </a:r>
            <a:r>
              <a:rPr lang="en-US" sz="1200" b="0" i="1" dirty="0" smtClean="0">
                <a:latin typeface="Times New Roman"/>
                <a:cs typeface="Times New Roman"/>
              </a:rPr>
              <a:t>, </a:t>
            </a:r>
            <a:r>
              <a:rPr lang="en-US" sz="1200" b="0" i="1" dirty="0" err="1" smtClean="0">
                <a:latin typeface="Times New Roman"/>
                <a:cs typeface="Times New Roman"/>
              </a:rPr>
              <a:t>Ridolfi</a:t>
            </a:r>
            <a:r>
              <a:rPr lang="en-US" sz="1200" b="0" i="1" dirty="0" smtClean="0">
                <a:latin typeface="Times New Roman"/>
                <a:cs typeface="Times New Roman"/>
              </a:rPr>
              <a:t>, </a:t>
            </a:r>
            <a:r>
              <a:rPr lang="en-US" sz="1200" b="0" i="1" dirty="0" err="1" smtClean="0">
                <a:latin typeface="Times New Roman"/>
                <a:cs typeface="Times New Roman"/>
              </a:rPr>
              <a:t>Nucl</a:t>
            </a:r>
            <a:r>
              <a:rPr lang="en-US" sz="1200" b="0" i="1" dirty="0" smtClean="0">
                <a:latin typeface="Times New Roman"/>
                <a:cs typeface="Times New Roman"/>
              </a:rPr>
              <a:t>. Phys. B 373, 295 (1992) </a:t>
            </a:r>
          </a:p>
        </p:txBody>
      </p:sp>
      <p:pic>
        <p:nvPicPr>
          <p:cNvPr id="25" name="Picture 24" descr="DstarCrossSection_pp7TeV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2488053" y="839537"/>
            <a:ext cx="1864575" cy="1946584"/>
          </a:xfrm>
          <a:prstGeom prst="rect">
            <a:avLst/>
          </a:prstGeom>
        </p:spPr>
      </p:pic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A790B6-3DE3-224A-B164-0E89BB3F0D3F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15" name="Picture 14" descr="2012-Jul-27-invmass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383022" y="889042"/>
            <a:ext cx="2108677" cy="1800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62554" y="836791"/>
            <a:ext cx="546383" cy="720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83161" y="780916"/>
            <a:ext cx="519088" cy="773031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802198" y="1537584"/>
            <a:ext cx="4133273" cy="49552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Aft>
                <a:spcPts val="1200"/>
              </a:spcAft>
              <a:buFont typeface="Arial"/>
              <a:buChar char="•"/>
            </a:pPr>
            <a:r>
              <a:rPr lang="en-US" b="0" dirty="0" smtClean="0">
                <a:solidFill>
                  <a:srgbClr val="000000"/>
                </a:solidFill>
                <a:latin typeface="Arial"/>
                <a:cs typeface="Arial"/>
              </a:rPr>
              <a:t> First collider measurements at </a:t>
            </a:r>
            <a:r>
              <a:rPr lang="en-US" b="0" dirty="0" err="1" smtClean="0">
                <a:solidFill>
                  <a:srgbClr val="000000"/>
                </a:solidFill>
                <a:latin typeface="Arial"/>
                <a:cs typeface="Arial"/>
              </a:rPr>
              <a:t>TeV</a:t>
            </a:r>
            <a:r>
              <a:rPr lang="en-US" b="0" dirty="0" smtClean="0">
                <a:solidFill>
                  <a:srgbClr val="000000"/>
                </a:solidFill>
                <a:latin typeface="Arial"/>
                <a:cs typeface="Arial"/>
              </a:rPr>
              <a:t> scale</a:t>
            </a:r>
          </a:p>
          <a:p>
            <a:pPr algn="l">
              <a:spcAft>
                <a:spcPts val="1200"/>
              </a:spcAft>
              <a:buFont typeface="Arial"/>
              <a:buChar char="•"/>
            </a:pPr>
            <a:r>
              <a:rPr lang="en-US" b="0" dirty="0" smtClean="0">
                <a:solidFill>
                  <a:srgbClr val="000000"/>
                </a:solidFill>
                <a:latin typeface="Arial"/>
                <a:cs typeface="Arial"/>
              </a:rPr>
              <a:t> Very good agreement between LHC experiments</a:t>
            </a:r>
          </a:p>
          <a:p>
            <a:pPr algn="l">
              <a:spcAft>
                <a:spcPts val="1200"/>
              </a:spcAft>
              <a:buFont typeface="Arial"/>
              <a:buChar char="•"/>
            </a:pPr>
            <a:r>
              <a:rPr lang="en-US" b="0" dirty="0" smtClean="0">
                <a:solidFill>
                  <a:srgbClr val="000090"/>
                </a:solidFill>
                <a:latin typeface="Arial"/>
                <a:cs typeface="Arial"/>
              </a:rPr>
              <a:t> Consistency with NLO </a:t>
            </a:r>
            <a:r>
              <a:rPr lang="en-US" b="0" dirty="0" err="1" smtClean="0">
                <a:solidFill>
                  <a:srgbClr val="000090"/>
                </a:solidFill>
                <a:latin typeface="Arial"/>
                <a:cs typeface="Arial"/>
              </a:rPr>
              <a:t>pQCD</a:t>
            </a:r>
            <a:r>
              <a:rPr lang="en-US" b="0" dirty="0" smtClean="0">
                <a:solidFill>
                  <a:srgbClr val="000090"/>
                </a:solidFill>
                <a:latin typeface="Arial"/>
                <a:cs typeface="Arial"/>
              </a:rPr>
              <a:t> calculations, although at the upper limit</a:t>
            </a:r>
            <a:endParaRPr lang="en-US" sz="1600" b="0" dirty="0" smtClean="0">
              <a:solidFill>
                <a:srgbClr val="000090"/>
              </a:solidFill>
              <a:latin typeface="Arial"/>
              <a:cs typeface="Arial"/>
            </a:endParaRPr>
          </a:p>
          <a:p>
            <a:pPr algn="l">
              <a:spcBef>
                <a:spcPct val="25000"/>
              </a:spcBef>
              <a:spcAft>
                <a:spcPts val="1200"/>
              </a:spcAft>
              <a:buFont typeface="Arial" pitchFamily="-112" charset="0"/>
              <a:buChar char="•"/>
            </a:pPr>
            <a:r>
              <a:rPr lang="en-US" b="0" dirty="0" smtClean="0">
                <a:solidFill>
                  <a:srgbClr val="000000"/>
                </a:solidFill>
                <a:latin typeface="Arial"/>
                <a:ea typeface="Arial" pitchFamily="-112" charset="0"/>
                <a:cs typeface="Arial"/>
              </a:rPr>
              <a:t> Baseline for </a:t>
            </a:r>
            <a:r>
              <a:rPr lang="en-US" b="0" dirty="0" err="1" smtClean="0">
                <a:solidFill>
                  <a:srgbClr val="000000"/>
                </a:solidFill>
                <a:latin typeface="Arial"/>
                <a:ea typeface="Arial" pitchFamily="-112" charset="0"/>
                <a:cs typeface="Arial"/>
              </a:rPr>
              <a:t>Quarkonia</a:t>
            </a:r>
            <a:r>
              <a:rPr lang="en-US" b="0" dirty="0" smtClean="0">
                <a:solidFill>
                  <a:srgbClr val="000000"/>
                </a:solidFill>
                <a:latin typeface="Arial"/>
                <a:ea typeface="Arial" pitchFamily="-112" charset="0"/>
                <a:cs typeface="Arial"/>
              </a:rPr>
              <a:t> measurements in </a:t>
            </a:r>
            <a:r>
              <a:rPr lang="en-US" b="0" dirty="0" err="1" smtClean="0">
                <a:solidFill>
                  <a:srgbClr val="000000"/>
                </a:solidFill>
                <a:latin typeface="Arial"/>
                <a:ea typeface="Arial" pitchFamily="-112" charset="0"/>
                <a:cs typeface="Arial"/>
              </a:rPr>
              <a:t>Pb-Pb</a:t>
            </a:r>
            <a:endParaRPr lang="en-US" b="0" dirty="0" smtClean="0">
              <a:solidFill>
                <a:srgbClr val="000000"/>
              </a:solidFill>
              <a:latin typeface="Arial"/>
              <a:cs typeface="Arial"/>
              <a:sym typeface="Symbol" pitchFamily="-112" charset="2"/>
            </a:endParaRPr>
          </a:p>
          <a:p>
            <a:pPr algn="l">
              <a:spcBef>
                <a:spcPct val="25000"/>
              </a:spcBef>
              <a:spcAft>
                <a:spcPts val="1200"/>
              </a:spcAft>
              <a:buFont typeface="Arial" pitchFamily="-112" charset="0"/>
              <a:buChar char="•"/>
            </a:pPr>
            <a:r>
              <a:rPr lang="en-US" b="0" dirty="0" smtClean="0">
                <a:solidFill>
                  <a:srgbClr val="000000"/>
                </a:solidFill>
                <a:latin typeface="Arial"/>
                <a:cs typeface="Arial"/>
                <a:sym typeface="Symbol" pitchFamily="-112" charset="2"/>
              </a:rPr>
              <a:t> Parton spectra from </a:t>
            </a:r>
            <a:r>
              <a:rPr lang="en-US" b="0" dirty="0" err="1" smtClean="0">
                <a:solidFill>
                  <a:srgbClr val="000000"/>
                </a:solidFill>
                <a:latin typeface="Arial"/>
                <a:cs typeface="Arial"/>
                <a:sym typeface="Symbol" pitchFamily="-112" charset="2"/>
              </a:rPr>
              <a:t>pQCD</a:t>
            </a:r>
            <a:r>
              <a:rPr lang="en-US" b="0" dirty="0" smtClean="0">
                <a:solidFill>
                  <a:srgbClr val="000000"/>
                </a:solidFill>
                <a:latin typeface="Arial"/>
                <a:cs typeface="Arial"/>
                <a:sym typeface="Symbol" pitchFamily="-112" charset="2"/>
              </a:rPr>
              <a:t> input for energy loss models</a:t>
            </a:r>
          </a:p>
        </p:txBody>
      </p:sp>
      <p:sp>
        <p:nvSpPr>
          <p:cNvPr id="19" name="Rectangle 18"/>
          <p:cNvSpPr/>
          <p:nvPr/>
        </p:nvSpPr>
        <p:spPr>
          <a:xfrm>
            <a:off x="539021" y="1836580"/>
            <a:ext cx="6066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  <a:latin typeface="Arial" pitchFamily="38" charset="0"/>
              </a:rPr>
              <a:t>D</a:t>
            </a:r>
            <a:r>
              <a:rPr lang="en-US" baseline="30000" dirty="0" smtClean="0">
                <a:solidFill>
                  <a:srgbClr val="000090"/>
                </a:solidFill>
                <a:latin typeface="Arial" pitchFamily="38" charset="0"/>
              </a:rPr>
              <a:t>*+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3711774" y="1142277"/>
            <a:ext cx="6066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  <a:latin typeface="Arial" pitchFamily="38" charset="0"/>
              </a:rPr>
              <a:t>D</a:t>
            </a:r>
            <a:r>
              <a:rPr lang="en-US" baseline="30000" dirty="0" smtClean="0">
                <a:solidFill>
                  <a:srgbClr val="000090"/>
                </a:solidFill>
                <a:latin typeface="Arial" pitchFamily="38" charset="0"/>
              </a:rPr>
              <a:t>*+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 Mischke (Utrecht)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A790B6-3DE3-224A-B164-0E89BB3F0D3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405" y="933879"/>
            <a:ext cx="4837154" cy="5040000"/>
          </a:xfrm>
          <a:prstGeom prst="rect">
            <a:avLst/>
          </a:prstGeom>
        </p:spPr>
      </p:pic>
      <p:sp>
        <p:nvSpPr>
          <p:cNvPr id="6" name="Rectangle 18"/>
          <p:cNvSpPr>
            <a:spLocks noChangeArrowheads="1"/>
          </p:cNvSpPr>
          <p:nvPr/>
        </p:nvSpPr>
        <p:spPr bwMode="auto">
          <a:xfrm>
            <a:off x="-68410" y="27432"/>
            <a:ext cx="9282710" cy="65659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</a:pPr>
            <a:r>
              <a:rPr lang="en-US" sz="4000" b="0" dirty="0" smtClean="0">
                <a:solidFill>
                  <a:srgbClr val="000090"/>
                </a:solidFill>
                <a:latin typeface="Arial Narrow" pitchFamily="-112" charset="0"/>
              </a:rPr>
              <a:t>Multiplicity dependence of D and J/ yields in pp </a:t>
            </a:r>
            <a:endParaRPr lang="en-GB" sz="4000" b="0" dirty="0">
              <a:solidFill>
                <a:srgbClr val="000090"/>
              </a:solidFill>
              <a:latin typeface="Arial Narrow" pitchFamily="-112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51437" y="836473"/>
            <a:ext cx="546383" cy="720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240805" y="1961365"/>
            <a:ext cx="3763818" cy="3354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Aft>
                <a:spcPts val="2400"/>
              </a:spcAft>
              <a:buFont typeface="Arial"/>
              <a:buChar char="•"/>
            </a:pPr>
            <a:r>
              <a:rPr lang="en-US" b="0" dirty="0" smtClean="0">
                <a:solidFill>
                  <a:srgbClr val="000000"/>
                </a:solidFill>
                <a:latin typeface="Arial"/>
                <a:cs typeface="Arial"/>
              </a:rPr>
              <a:t> The ~linear increase of the yields with charged multiplicities and the similar </a:t>
            </a:r>
            <a:r>
              <a:rPr lang="en-US" b="0" dirty="0" err="1" smtClean="0">
                <a:solidFill>
                  <a:srgbClr val="000000"/>
                </a:solidFill>
                <a:latin typeface="Arial"/>
                <a:cs typeface="Arial"/>
              </a:rPr>
              <a:t>behaviour</a:t>
            </a:r>
            <a:r>
              <a:rPr lang="en-US" b="0" dirty="0" smtClean="0">
                <a:solidFill>
                  <a:srgbClr val="000000"/>
                </a:solidFill>
                <a:latin typeface="Arial"/>
                <a:cs typeface="Arial"/>
              </a:rPr>
              <a:t> for D and J/ </a:t>
            </a:r>
            <a:r>
              <a:rPr lang="en-US" sz="1800" b="0" dirty="0" smtClean="0">
                <a:solidFill>
                  <a:srgbClr val="000000"/>
                </a:solidFill>
                <a:latin typeface="Arial"/>
                <a:cs typeface="Arial"/>
              </a:rPr>
              <a:t>(PLB 712, 165 (2012)) </a:t>
            </a:r>
            <a:r>
              <a:rPr lang="en-US" b="0" dirty="0" smtClean="0">
                <a:solidFill>
                  <a:srgbClr val="000000"/>
                </a:solidFill>
                <a:latin typeface="Arial"/>
                <a:cs typeface="Arial"/>
              </a:rPr>
              <a:t>are remarkable </a:t>
            </a:r>
          </a:p>
          <a:p>
            <a:pPr algn="l">
              <a:spcAft>
                <a:spcPts val="2400"/>
              </a:spcAft>
              <a:buFont typeface="Arial"/>
              <a:buChar char="•"/>
            </a:pPr>
            <a:r>
              <a:rPr lang="en-US" b="0" dirty="0" smtClean="0">
                <a:solidFill>
                  <a:srgbClr val="000000"/>
                </a:solidFill>
                <a:latin typeface="Arial"/>
                <a:cs typeface="Arial"/>
              </a:rPr>
              <a:t>  Due to </a:t>
            </a: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multi-</a:t>
            </a:r>
            <a:r>
              <a:rPr lang="en-US" dirty="0" err="1" smtClean="0">
                <a:solidFill>
                  <a:srgbClr val="000000"/>
                </a:solidFill>
                <a:latin typeface="Arial"/>
                <a:cs typeface="Arial"/>
              </a:rPr>
              <a:t>parton</a:t>
            </a: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 interactions</a:t>
            </a:r>
            <a:r>
              <a:rPr lang="en-US" b="0" dirty="0" smtClean="0">
                <a:solidFill>
                  <a:srgbClr val="000000"/>
                </a:solidFill>
                <a:latin typeface="Arial"/>
                <a:cs typeface="Arial"/>
              </a:rPr>
              <a:t>? </a:t>
            </a:r>
          </a:p>
        </p:txBody>
      </p:sp>
      <p:cxnSp>
        <p:nvCxnSpPr>
          <p:cNvPr id="8" name="Straight Arrow Connector 7"/>
          <p:cNvCxnSpPr/>
          <p:nvPr/>
        </p:nvCxnSpPr>
        <p:spPr bwMode="auto">
          <a:xfrm flipV="1">
            <a:off x="1063987" y="6209347"/>
            <a:ext cx="3704725" cy="3614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00009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Rectangle 12"/>
          <p:cNvSpPr/>
          <p:nvPr/>
        </p:nvSpPr>
        <p:spPr>
          <a:xfrm>
            <a:off x="1738536" y="6195951"/>
            <a:ext cx="23262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smtClean="0">
                <a:solidFill>
                  <a:srgbClr val="000090"/>
                </a:solidFill>
                <a:latin typeface="Arial" pitchFamily="38" charset="0"/>
              </a:rPr>
              <a:t>Particle multiplicity</a:t>
            </a:r>
            <a:endParaRPr lang="en-US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 Mischke (Utrecht)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A790B6-3DE3-224A-B164-0E89BB3F0D3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6" name="Rectangle 18"/>
          <p:cNvSpPr>
            <a:spLocks noChangeArrowheads="1"/>
          </p:cNvSpPr>
          <p:nvPr/>
        </p:nvSpPr>
        <p:spPr bwMode="auto">
          <a:xfrm>
            <a:off x="1140257" y="27432"/>
            <a:ext cx="6865381" cy="71301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</a:pPr>
            <a:r>
              <a:rPr lang="en-US" sz="4400" b="0" dirty="0" smtClean="0">
                <a:solidFill>
                  <a:srgbClr val="000090"/>
                </a:solidFill>
                <a:latin typeface="Arial Narrow" pitchFamily="-112" charset="0"/>
              </a:rPr>
              <a:t>D</a:t>
            </a:r>
            <a:r>
              <a:rPr lang="en-US" sz="4400" b="0" baseline="30000" dirty="0" smtClean="0">
                <a:solidFill>
                  <a:srgbClr val="000090"/>
                </a:solidFill>
                <a:latin typeface="Arial Narrow" pitchFamily="-112" charset="0"/>
              </a:rPr>
              <a:t>*± </a:t>
            </a:r>
            <a:r>
              <a:rPr lang="en-US" sz="4400" b="0" dirty="0" smtClean="0">
                <a:solidFill>
                  <a:srgbClr val="000090"/>
                </a:solidFill>
                <a:latin typeface="Arial Narrow" pitchFamily="-112" charset="0"/>
              </a:rPr>
              <a:t>production in jets in 7 </a:t>
            </a:r>
            <a:r>
              <a:rPr lang="en-US" sz="4400" b="0" dirty="0" err="1" smtClean="0">
                <a:solidFill>
                  <a:srgbClr val="000090"/>
                </a:solidFill>
                <a:latin typeface="Arial Narrow" pitchFamily="-112" charset="0"/>
              </a:rPr>
              <a:t>TeV</a:t>
            </a:r>
            <a:r>
              <a:rPr lang="en-US" sz="4400" b="0" dirty="0" smtClean="0">
                <a:solidFill>
                  <a:srgbClr val="000090"/>
                </a:solidFill>
                <a:latin typeface="Arial Narrow" pitchFamily="-112" charset="0"/>
              </a:rPr>
              <a:t> pp</a:t>
            </a:r>
            <a:endParaRPr lang="en-GB" sz="4400" b="0" dirty="0">
              <a:solidFill>
                <a:srgbClr val="000090"/>
              </a:solidFill>
              <a:latin typeface="Arial Narrow" pitchFamily="-112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235507" y="5039407"/>
            <a:ext cx="6658496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Aft>
                <a:spcPts val="1200"/>
              </a:spcAft>
              <a:buFont typeface="Arial"/>
              <a:buChar char="•"/>
            </a:pPr>
            <a:r>
              <a:rPr lang="en-US" b="0" dirty="0" smtClean="0">
                <a:solidFill>
                  <a:srgbClr val="000000"/>
                </a:solidFill>
                <a:latin typeface="Arial"/>
                <a:cs typeface="Arial"/>
              </a:rPr>
              <a:t> Monte Carlo calculations fail to describe data at small </a:t>
            </a:r>
            <a:r>
              <a:rPr lang="en-US" b="0" dirty="0" err="1" smtClean="0">
                <a:solidFill>
                  <a:srgbClr val="000000"/>
                </a:solidFill>
                <a:latin typeface="Arial"/>
                <a:cs typeface="Arial"/>
              </a:rPr>
              <a:t>z</a:t>
            </a:r>
            <a:r>
              <a:rPr lang="en-US" b="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</a:p>
          <a:p>
            <a:pPr algn="l">
              <a:spcAft>
                <a:spcPts val="1200"/>
              </a:spcAft>
              <a:buFont typeface="Arial"/>
              <a:buChar char="•"/>
            </a:pPr>
            <a:r>
              <a:rPr lang="en-US" b="0" dirty="0" smtClean="0">
                <a:solidFill>
                  <a:srgbClr val="000000"/>
                </a:solidFill>
                <a:latin typeface="Arial"/>
                <a:cs typeface="Arial"/>
              </a:rPr>
              <a:t> Strongest at low jet transverse momentum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8093" y="815551"/>
            <a:ext cx="519088" cy="77303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295" y="1302305"/>
            <a:ext cx="3838282" cy="360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5067" y="1345497"/>
            <a:ext cx="3807942" cy="3600000"/>
          </a:xfrm>
          <a:prstGeom prst="rect">
            <a:avLst/>
          </a:prstGeom>
        </p:spPr>
      </p:pic>
      <p:sp>
        <p:nvSpPr>
          <p:cNvPr id="13" name="Oval 12"/>
          <p:cNvSpPr/>
          <p:nvPr/>
        </p:nvSpPr>
        <p:spPr bwMode="auto">
          <a:xfrm>
            <a:off x="2439642" y="2580536"/>
            <a:ext cx="1016001" cy="440564"/>
          </a:xfrm>
          <a:prstGeom prst="ellipse">
            <a:avLst/>
          </a:prstGeom>
          <a:noFill/>
          <a:ln w="50800" cap="flat" cmpd="sng" algn="ctr">
            <a:solidFill>
              <a:srgbClr val="CC33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6778205" y="2591837"/>
            <a:ext cx="1016001" cy="440564"/>
          </a:xfrm>
          <a:prstGeom prst="ellipse">
            <a:avLst/>
          </a:prstGeom>
          <a:noFill/>
          <a:ln w="50800" cap="flat" cmpd="sng" algn="ctr">
            <a:solidFill>
              <a:srgbClr val="CC33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95535" y="912087"/>
            <a:ext cx="2776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0" dirty="0" smtClean="0">
                <a:latin typeface="Times New Roman"/>
                <a:cs typeface="Times New Roman"/>
              </a:rPr>
              <a:t>Phys</a:t>
            </a:r>
            <a:r>
              <a:rPr lang="en-US" sz="1600" b="0" dirty="0" smtClean="0">
                <a:latin typeface="Times New Roman"/>
                <a:cs typeface="Times New Roman"/>
              </a:rPr>
              <a:t>. Rev. </a:t>
            </a:r>
            <a:r>
              <a:rPr lang="en-US" sz="1600" b="0" dirty="0" smtClean="0">
                <a:latin typeface="Times New Roman"/>
                <a:cs typeface="Times New Roman"/>
              </a:rPr>
              <a:t>D85, 052005 (2012)</a:t>
            </a:r>
            <a:endParaRPr lang="en-US" sz="1600" b="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7024" y="963041"/>
            <a:ext cx="4143260" cy="3960000"/>
          </a:xfrm>
          <a:prstGeom prst="rect">
            <a:avLst/>
          </a:prstGeom>
        </p:spPr>
      </p:pic>
      <p:pic>
        <p:nvPicPr>
          <p:cNvPr id="16" name="Picture 15" descr="2012-Aug-07-InvMassPlotDsIntegrated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2276335" y="819728"/>
            <a:ext cx="2382047" cy="3971635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/>
        </p:nvSpPr>
        <p:spPr bwMode="auto">
          <a:xfrm>
            <a:off x="6932613" y="6557963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/>
            <a:fld id="{32692106-21EC-E44F-96B2-8C958827E0F8}" type="slidenum">
              <a:rPr lang="en-US" sz="1400" b="0">
                <a:solidFill>
                  <a:srgbClr val="808080"/>
                </a:solidFill>
                <a:ea typeface="Arial" pitchFamily="-112" charset="0"/>
                <a:cs typeface="Arial" pitchFamily="-112" charset="0"/>
              </a:rPr>
              <a:pPr algn="r"/>
              <a:t>14</a:t>
            </a:fld>
            <a:endParaRPr lang="en-US" sz="1400" b="0">
              <a:solidFill>
                <a:srgbClr val="808080"/>
              </a:solidFill>
              <a:ea typeface="Arial" pitchFamily="-112" charset="0"/>
              <a:cs typeface="Arial" pitchFamily="-112" charset="0"/>
            </a:endParaRPr>
          </a:p>
        </p:txBody>
      </p:sp>
      <p:sp>
        <p:nvSpPr>
          <p:cNvPr id="57346" name="Rectangle 18"/>
          <p:cNvSpPr>
            <a:spLocks noChangeArrowheads="1"/>
          </p:cNvSpPr>
          <p:nvPr/>
        </p:nvSpPr>
        <p:spPr bwMode="auto">
          <a:xfrm>
            <a:off x="383091" y="15887"/>
            <a:ext cx="8379709" cy="71301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</a:pPr>
            <a:r>
              <a:rPr lang="en-US" sz="4400" b="0" dirty="0" smtClean="0">
                <a:solidFill>
                  <a:srgbClr val="000090"/>
                </a:solidFill>
                <a:latin typeface="Arial Narrow" pitchFamily="-112" charset="0"/>
              </a:rPr>
              <a:t>Prompt D meson R</a:t>
            </a:r>
            <a:r>
              <a:rPr lang="en-US" sz="4400" b="0" baseline="-25000" dirty="0" smtClean="0">
                <a:solidFill>
                  <a:srgbClr val="000090"/>
                </a:solidFill>
                <a:latin typeface="Arial Narrow" pitchFamily="-112" charset="0"/>
              </a:rPr>
              <a:t>AA </a:t>
            </a:r>
            <a:r>
              <a:rPr lang="en-US" sz="4400" b="0" dirty="0" smtClean="0">
                <a:solidFill>
                  <a:srgbClr val="000090"/>
                </a:solidFill>
                <a:latin typeface="Arial Narrow" pitchFamily="-112" charset="0"/>
              </a:rPr>
              <a:t>in </a:t>
            </a:r>
            <a:r>
              <a:rPr lang="en-US" sz="4400" b="0" dirty="0" err="1" smtClean="0">
                <a:solidFill>
                  <a:srgbClr val="000090"/>
                </a:solidFill>
                <a:latin typeface="Arial Narrow" pitchFamily="-112" charset="0"/>
              </a:rPr>
              <a:t>Pb-Pb</a:t>
            </a:r>
            <a:r>
              <a:rPr lang="en-US" sz="4400" b="0" dirty="0" smtClean="0">
                <a:solidFill>
                  <a:srgbClr val="000090"/>
                </a:solidFill>
                <a:latin typeface="Arial Narrow" pitchFamily="-112" charset="0"/>
              </a:rPr>
              <a:t> collisions</a:t>
            </a:r>
            <a:endParaRPr lang="en-GB" sz="4400" b="0" dirty="0">
              <a:solidFill>
                <a:srgbClr val="000090"/>
              </a:solidFill>
              <a:latin typeface="Arial Narrow" pitchFamily="-112" charset="0"/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 Mischke (Utrecht)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65608" y="4894247"/>
            <a:ext cx="8035753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  <a:buFont typeface="Arial"/>
              <a:buChar char="•"/>
            </a:pPr>
            <a:r>
              <a:rPr lang="en-US" sz="2000" b="0" dirty="0" smtClean="0">
                <a:solidFill>
                  <a:srgbClr val="000000"/>
                </a:solidFill>
                <a:latin typeface="Arial"/>
                <a:cs typeface="Arial"/>
              </a:rPr>
              <a:t> Strong suppression (factor 4-5) above 5 GeV/c in 7.5% most central </a:t>
            </a:r>
            <a:r>
              <a:rPr lang="en-US" sz="2000" b="0" dirty="0" err="1" smtClean="0">
                <a:solidFill>
                  <a:srgbClr val="000000"/>
                </a:solidFill>
                <a:latin typeface="Arial"/>
                <a:cs typeface="Arial"/>
              </a:rPr>
              <a:t>Pb-Pb</a:t>
            </a:r>
            <a:r>
              <a:rPr lang="en-US" sz="2000" b="0" dirty="0" smtClean="0">
                <a:solidFill>
                  <a:srgbClr val="000000"/>
                </a:solidFill>
                <a:latin typeface="Arial"/>
                <a:cs typeface="Arial"/>
              </a:rPr>
              <a:t>, </a:t>
            </a:r>
            <a:r>
              <a:rPr lang="en-US" sz="2000" b="0" dirty="0" smtClean="0">
                <a:latin typeface="Arial"/>
                <a:cs typeface="Arial"/>
              </a:rPr>
              <a:t>compared to binary scaling from pp</a:t>
            </a:r>
          </a:p>
          <a:p>
            <a:pPr algn="l">
              <a:spcAft>
                <a:spcPts val="600"/>
              </a:spcAft>
              <a:buFont typeface="Arial"/>
              <a:buChar char="•"/>
            </a:pPr>
            <a:r>
              <a:rPr lang="en-US" sz="2000" b="0" dirty="0" smtClean="0">
                <a:solidFill>
                  <a:srgbClr val="000000"/>
                </a:solidFill>
                <a:latin typeface="Arial"/>
                <a:cs typeface="Arial"/>
              </a:rPr>
              <a:t> First </a:t>
            </a:r>
            <a:r>
              <a:rPr lang="en-US" sz="2000" b="0" dirty="0" err="1" smtClean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r>
              <a:rPr lang="en-US" sz="2000" b="0" baseline="-25000" dirty="0" err="1" smtClean="0">
                <a:solidFill>
                  <a:srgbClr val="000000"/>
                </a:solidFill>
                <a:latin typeface="Arial"/>
                <a:cs typeface="Arial"/>
              </a:rPr>
              <a:t>s</a:t>
            </a:r>
            <a:r>
              <a:rPr lang="en-US" sz="2000" b="0" baseline="30000" dirty="0" err="1" smtClean="0">
                <a:solidFill>
                  <a:srgbClr val="000000"/>
                </a:solidFill>
                <a:latin typeface="Arial"/>
                <a:cs typeface="Arial"/>
              </a:rPr>
              <a:t>+</a:t>
            </a:r>
            <a:r>
              <a:rPr lang="en-US" sz="2000" b="0" dirty="0" err="1" smtClean="0">
                <a:solidFill>
                  <a:srgbClr val="000000"/>
                </a:solidFill>
                <a:latin typeface="Arial"/>
                <a:cs typeface="Arial"/>
              </a:rPr>
              <a:t>(cs</a:t>
            </a:r>
            <a:r>
              <a:rPr lang="en-US" sz="2000" b="0" dirty="0" smtClean="0">
                <a:solidFill>
                  <a:srgbClr val="000000"/>
                </a:solidFill>
                <a:latin typeface="Arial"/>
                <a:cs typeface="Arial"/>
              </a:rPr>
              <a:t>) measurement in heavy ion collisions</a:t>
            </a:r>
          </a:p>
          <a:p>
            <a:pPr algn="l">
              <a:spcAft>
                <a:spcPts val="600"/>
              </a:spcAft>
              <a:buFont typeface="Arial"/>
              <a:buChar char="•"/>
            </a:pPr>
            <a:r>
              <a:rPr lang="en-US" sz="2000" b="0" dirty="0" smtClean="0">
                <a:solidFill>
                  <a:srgbClr val="000000"/>
                </a:solidFill>
                <a:latin typeface="Arial"/>
                <a:cs typeface="Arial"/>
              </a:rPr>
              <a:t> Expectation: enhancement of strange D meson yield at intermediate </a:t>
            </a:r>
            <a:r>
              <a:rPr lang="en-US" sz="2000" b="0" dirty="0" err="1" smtClean="0">
                <a:solidFill>
                  <a:srgbClr val="000000"/>
                </a:solidFill>
                <a:latin typeface="Arial"/>
                <a:cs typeface="Arial"/>
              </a:rPr>
              <a:t>p</a:t>
            </a:r>
            <a:r>
              <a:rPr lang="en-US" sz="2000" b="0" baseline="-25000" dirty="0" err="1" smtClean="0">
                <a:solidFill>
                  <a:srgbClr val="000000"/>
                </a:solidFill>
                <a:latin typeface="Arial"/>
                <a:cs typeface="Arial"/>
              </a:rPr>
              <a:t>T</a:t>
            </a:r>
            <a:r>
              <a:rPr lang="en-US" sz="2000" b="0" dirty="0" smtClean="0">
                <a:solidFill>
                  <a:srgbClr val="000000"/>
                </a:solidFill>
                <a:latin typeface="Arial"/>
                <a:cs typeface="Arial"/>
              </a:rPr>
              <a:t> if charm hadronizes via recombination in the medium</a:t>
            </a:r>
          </a:p>
        </p:txBody>
      </p:sp>
      <p:sp>
        <p:nvSpPr>
          <p:cNvPr id="10" name="Oval 9"/>
          <p:cNvSpPr/>
          <p:nvPr/>
        </p:nvSpPr>
        <p:spPr bwMode="auto">
          <a:xfrm>
            <a:off x="7412502" y="4271818"/>
            <a:ext cx="1016001" cy="635000"/>
          </a:xfrm>
          <a:prstGeom prst="ellipse">
            <a:avLst/>
          </a:prstGeom>
          <a:noFill/>
          <a:ln w="50800" cap="flat" cmpd="sng" algn="ctr">
            <a:solidFill>
              <a:srgbClr val="CC33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pic>
        <p:nvPicPr>
          <p:cNvPr id="18" name="Picture 17" descr="2012-Jul-27-Dstar_ptInt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80815" y="774995"/>
            <a:ext cx="2220074" cy="390091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62982" y="836473"/>
            <a:ext cx="546383" cy="720000"/>
          </a:xfrm>
          <a:prstGeom prst="rect">
            <a:avLst/>
          </a:prstGeom>
        </p:spPr>
      </p:pic>
      <p:sp>
        <p:nvSpPr>
          <p:cNvPr id="19" name="Oval 18"/>
          <p:cNvSpPr/>
          <p:nvPr/>
        </p:nvSpPr>
        <p:spPr bwMode="auto">
          <a:xfrm>
            <a:off x="4967164" y="4297216"/>
            <a:ext cx="1016001" cy="635000"/>
          </a:xfrm>
          <a:prstGeom prst="ellipse">
            <a:avLst/>
          </a:prstGeom>
          <a:noFill/>
          <a:ln w="50800" cap="flat" cmpd="sng" algn="ctr">
            <a:solidFill>
              <a:srgbClr val="CC33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62331" y="1527648"/>
            <a:ext cx="33165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>
                <a:solidFill>
                  <a:srgbClr val="000090"/>
                </a:solidFill>
                <a:latin typeface="Arial" pitchFamily="38" charset="0"/>
              </a:rPr>
              <a:t>D</a:t>
            </a:r>
            <a:r>
              <a:rPr lang="en-US" baseline="30000" dirty="0" smtClean="0">
                <a:solidFill>
                  <a:srgbClr val="000090"/>
                </a:solidFill>
                <a:latin typeface="Arial" pitchFamily="38" charset="0"/>
              </a:rPr>
              <a:t>*+		</a:t>
            </a:r>
            <a:r>
              <a:rPr lang="en-US" dirty="0" smtClean="0">
                <a:solidFill>
                  <a:srgbClr val="000090"/>
                </a:solidFill>
                <a:latin typeface="Arial" pitchFamily="38" charset="0"/>
              </a:rPr>
              <a:t>       D</a:t>
            </a:r>
            <a:r>
              <a:rPr lang="en-US" baseline="-25000" dirty="0" smtClean="0">
                <a:solidFill>
                  <a:srgbClr val="000090"/>
                </a:solidFill>
                <a:latin typeface="Arial" pitchFamily="38" charset="0"/>
              </a:rPr>
              <a:t>s</a:t>
            </a:r>
            <a:r>
              <a:rPr lang="en-US" baseline="30000" dirty="0" smtClean="0">
                <a:solidFill>
                  <a:srgbClr val="000090"/>
                </a:solidFill>
                <a:latin typeface="Arial" pitchFamily="38" charset="0"/>
              </a:rPr>
              <a:t>+</a:t>
            </a:r>
            <a:endParaRPr lang="en-US" dirty="0"/>
          </a:p>
        </p:txBody>
      </p:sp>
      <p:cxnSp>
        <p:nvCxnSpPr>
          <p:cNvPr id="24" name="Straight Connector 23"/>
          <p:cNvCxnSpPr/>
          <p:nvPr/>
        </p:nvCxnSpPr>
        <p:spPr bwMode="auto">
          <a:xfrm>
            <a:off x="1932535" y="5693516"/>
            <a:ext cx="162000" cy="158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231761" y="793270"/>
            <a:ext cx="6494480" cy="4248472"/>
          </a:xfrm>
          <a:prstGeom prst="rect">
            <a:avLst/>
          </a:prstGeom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79605" y="-29089"/>
            <a:ext cx="7565743" cy="76944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4400" b="0" dirty="0" smtClean="0">
                <a:solidFill>
                  <a:srgbClr val="000090"/>
                </a:solidFill>
                <a:latin typeface="Arial Narrow" pitchFamily="-112" charset="0"/>
              </a:rPr>
              <a:t>Comparison with model calculations</a:t>
            </a:r>
            <a:endParaRPr lang="en-GB" sz="4400" b="0" dirty="0">
              <a:solidFill>
                <a:srgbClr val="000090"/>
              </a:solidFill>
              <a:latin typeface="Arial Narrow" pitchFamily="-11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91837" y="2710579"/>
            <a:ext cx="4055576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1200"/>
              </a:spcAft>
              <a:buFont typeface="Arial"/>
              <a:buChar char="•"/>
            </a:pPr>
            <a:r>
              <a:rPr lang="en-US" sz="2200" b="0" dirty="0" smtClean="0">
                <a:solidFill>
                  <a:srgbClr val="000000"/>
                </a:solidFill>
              </a:rPr>
              <a:t> </a:t>
            </a:r>
            <a:r>
              <a:rPr lang="en-US" sz="2200" b="0" dirty="0" smtClean="0"/>
              <a:t>No/little shadowing (</a:t>
            </a:r>
            <a:r>
              <a:rPr lang="en-US" sz="2200" b="0" dirty="0" smtClean="0">
                <a:solidFill>
                  <a:srgbClr val="000000"/>
                </a:solidFill>
              </a:rPr>
              <a:t>initial-state effect</a:t>
            </a:r>
            <a:r>
              <a:rPr lang="en-US" sz="2200" b="0" dirty="0" smtClean="0"/>
              <a:t>) is expected in this </a:t>
            </a:r>
            <a:r>
              <a:rPr lang="en-US" sz="2200" b="0" dirty="0" err="1" smtClean="0"/>
              <a:t>p</a:t>
            </a:r>
            <a:r>
              <a:rPr lang="en-US" sz="2200" b="0" baseline="-25000" dirty="0" err="1" smtClean="0"/>
              <a:t>T</a:t>
            </a:r>
            <a:r>
              <a:rPr lang="en-US" sz="2200" b="0" dirty="0" smtClean="0"/>
              <a:t> range </a:t>
            </a:r>
            <a:r>
              <a:rPr lang="en-US" sz="2200" b="0" dirty="0" err="1" smtClean="0">
                <a:sym typeface="Wingdings"/>
              </a:rPr>
              <a:t></a:t>
            </a:r>
            <a:r>
              <a:rPr lang="en-US" sz="2200" b="0" dirty="0" smtClean="0">
                <a:sym typeface="Wingdings"/>
              </a:rPr>
              <a:t> </a:t>
            </a:r>
            <a:r>
              <a:rPr lang="en-US" sz="2200" dirty="0" smtClean="0">
                <a:solidFill>
                  <a:srgbClr val="000090"/>
                </a:solidFill>
                <a:sym typeface="Wingdings"/>
              </a:rPr>
              <a:t>s</a:t>
            </a:r>
            <a:r>
              <a:rPr lang="en-US" sz="2200" dirty="0" smtClean="0">
                <a:solidFill>
                  <a:srgbClr val="000090"/>
                </a:solidFill>
              </a:rPr>
              <a:t>uppression is a final-state effect</a:t>
            </a:r>
            <a:r>
              <a:rPr lang="en-US" sz="2200" b="0" dirty="0" smtClean="0"/>
              <a:t>; due to hot medium</a:t>
            </a:r>
          </a:p>
          <a:p>
            <a:pPr algn="l">
              <a:spcAft>
                <a:spcPts val="1200"/>
              </a:spcAft>
              <a:buFont typeface="Arial"/>
              <a:buChar char="•"/>
            </a:pPr>
            <a:r>
              <a:rPr lang="en-US" sz="2200" b="0" dirty="0" smtClean="0">
                <a:solidFill>
                  <a:srgbClr val="000000"/>
                </a:solidFill>
              </a:rPr>
              <a:t> Indication for rising R</a:t>
            </a:r>
            <a:r>
              <a:rPr lang="en-US" sz="2200" b="0" baseline="-25000" dirty="0" smtClean="0">
                <a:solidFill>
                  <a:srgbClr val="000000"/>
                </a:solidFill>
              </a:rPr>
              <a:t>AA</a:t>
            </a:r>
            <a:r>
              <a:rPr lang="en-US" sz="2200" b="0" dirty="0" smtClean="0">
                <a:solidFill>
                  <a:srgbClr val="000000"/>
                </a:solidFill>
              </a:rPr>
              <a:t>?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 Mischke (Utrecht)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51049" y="5168187"/>
            <a:ext cx="826120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Font typeface="Arial"/>
              <a:buChar char="•"/>
            </a:pP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US" sz="1200" b="0" dirty="0" err="1" smtClean="0">
                <a:solidFill>
                  <a:srgbClr val="FF0000"/>
                </a:solidFill>
              </a:rPr>
              <a:t>Rad.+dissoc</a:t>
            </a:r>
            <a:r>
              <a:rPr lang="en-US" sz="1200" b="0" dirty="0" smtClean="0">
                <a:solidFill>
                  <a:srgbClr val="FF0000"/>
                </a:solidFill>
              </a:rPr>
              <a:t>.: </a:t>
            </a:r>
            <a:r>
              <a:rPr lang="en-US" sz="1000" b="0" dirty="0" smtClean="0">
                <a:solidFill>
                  <a:srgbClr val="FF0000"/>
                </a:solidFill>
              </a:rPr>
              <a:t>R. Sharma, I. </a:t>
            </a:r>
            <a:r>
              <a:rPr lang="en-US" sz="1000" b="0" dirty="0" err="1" smtClean="0">
                <a:solidFill>
                  <a:srgbClr val="FF0000"/>
                </a:solidFill>
              </a:rPr>
              <a:t>Vitev</a:t>
            </a:r>
            <a:r>
              <a:rPr lang="en-US" sz="1000" b="0" dirty="0" smtClean="0">
                <a:solidFill>
                  <a:srgbClr val="FF0000"/>
                </a:solidFill>
              </a:rPr>
              <a:t> and B.W. Zhang, Phys. Rev. C80 (2009) 054902, Y. He, I. </a:t>
            </a:r>
            <a:r>
              <a:rPr lang="en-US" sz="1000" b="0" dirty="0" err="1" smtClean="0">
                <a:solidFill>
                  <a:srgbClr val="FF0000"/>
                </a:solidFill>
              </a:rPr>
              <a:t>Vitev</a:t>
            </a:r>
            <a:r>
              <a:rPr lang="en-US" sz="1000" b="0" dirty="0" smtClean="0">
                <a:solidFill>
                  <a:srgbClr val="FF0000"/>
                </a:solidFill>
              </a:rPr>
              <a:t> and B.W. Zhang, </a:t>
            </a:r>
            <a:r>
              <a:rPr lang="en-US" sz="1000" b="0" dirty="0" err="1" smtClean="0">
                <a:solidFill>
                  <a:srgbClr val="FF0000"/>
                </a:solidFill>
              </a:rPr>
              <a:t>arXiv</a:t>
            </a:r>
            <a:r>
              <a:rPr lang="en-US" sz="1000" b="0" dirty="0" smtClean="0">
                <a:solidFill>
                  <a:srgbClr val="FF0000"/>
                </a:solidFill>
              </a:rPr>
              <a:t>: 1105.2566 (2011)</a:t>
            </a:r>
          </a:p>
          <a:p>
            <a:pPr algn="l">
              <a:buFont typeface="Arial"/>
              <a:buChar char="•"/>
            </a:pPr>
            <a:r>
              <a:rPr lang="en-US" sz="1200" b="0" dirty="0" smtClean="0">
                <a:solidFill>
                  <a:srgbClr val="0080FF"/>
                </a:solidFill>
              </a:rPr>
              <a:t> WHDG (</a:t>
            </a:r>
            <a:r>
              <a:rPr lang="en-US" sz="1200" b="0" dirty="0" err="1" smtClean="0">
                <a:solidFill>
                  <a:srgbClr val="0080FF"/>
                </a:solidFill>
              </a:rPr>
              <a:t>coll.+rad</a:t>
            </a:r>
            <a:r>
              <a:rPr lang="en-US" sz="1200" b="0" dirty="0" smtClean="0">
                <a:solidFill>
                  <a:srgbClr val="0080FF"/>
                </a:solidFill>
              </a:rPr>
              <a:t>. </a:t>
            </a:r>
            <a:r>
              <a:rPr lang="en-US" sz="1200" b="0" dirty="0" err="1" smtClean="0">
                <a:solidFill>
                  <a:srgbClr val="0080FF"/>
                </a:solidFill>
              </a:rPr>
              <a:t>Eloss</a:t>
            </a:r>
            <a:r>
              <a:rPr lang="en-US" sz="1200" b="0" dirty="0" smtClean="0">
                <a:solidFill>
                  <a:srgbClr val="0080FF"/>
                </a:solidFill>
              </a:rPr>
              <a:t> in anisotropic medium): </a:t>
            </a:r>
            <a:r>
              <a:rPr lang="en-US" sz="1000" b="0" dirty="0" smtClean="0">
                <a:solidFill>
                  <a:srgbClr val="0080FF"/>
                </a:solidFill>
              </a:rPr>
              <a:t>W.A. Horowitz and M. </a:t>
            </a:r>
            <a:r>
              <a:rPr lang="en-US" sz="1000" b="0" dirty="0" err="1" smtClean="0">
                <a:solidFill>
                  <a:srgbClr val="0080FF"/>
                </a:solidFill>
              </a:rPr>
              <a:t>Gyulassy</a:t>
            </a:r>
            <a:r>
              <a:rPr lang="en-US" sz="1000" b="0" dirty="0" smtClean="0">
                <a:solidFill>
                  <a:srgbClr val="0080FF"/>
                </a:solidFill>
              </a:rPr>
              <a:t>, J. Phys. G38 (2011) 124114</a:t>
            </a:r>
          </a:p>
          <a:p>
            <a:pPr algn="l">
              <a:buFont typeface="Arial"/>
              <a:buChar char="•"/>
            </a:pPr>
            <a:r>
              <a:rPr lang="en-US" sz="1200" b="0" dirty="0" smtClean="0">
                <a:solidFill>
                  <a:srgbClr val="CC0099"/>
                </a:solidFill>
              </a:rPr>
              <a:t> POWLANG (coll. </a:t>
            </a:r>
            <a:r>
              <a:rPr lang="en-US" sz="1200" b="0" dirty="0" err="1" smtClean="0">
                <a:solidFill>
                  <a:srgbClr val="CC0099"/>
                </a:solidFill>
              </a:rPr>
              <a:t>Eloss</a:t>
            </a:r>
            <a:r>
              <a:rPr lang="en-US" sz="1200" b="0" dirty="0" smtClean="0">
                <a:solidFill>
                  <a:srgbClr val="CC0099"/>
                </a:solidFill>
              </a:rPr>
              <a:t> using </a:t>
            </a:r>
            <a:r>
              <a:rPr lang="en-US" sz="1200" b="0" dirty="0" err="1" smtClean="0">
                <a:solidFill>
                  <a:srgbClr val="CC0099"/>
                </a:solidFill>
              </a:rPr>
              <a:t>Langevin</a:t>
            </a:r>
            <a:r>
              <a:rPr lang="en-US" sz="1200" b="0" dirty="0" smtClean="0">
                <a:solidFill>
                  <a:srgbClr val="CC0099"/>
                </a:solidFill>
              </a:rPr>
              <a:t> approach): </a:t>
            </a:r>
            <a:r>
              <a:rPr lang="en-US" sz="1000" b="0" dirty="0" smtClean="0">
                <a:solidFill>
                  <a:srgbClr val="CC0099"/>
                </a:solidFill>
              </a:rPr>
              <a:t>W.M. </a:t>
            </a:r>
            <a:r>
              <a:rPr lang="en-US" sz="1000" b="0" dirty="0" err="1" smtClean="0">
                <a:solidFill>
                  <a:srgbClr val="CC0099"/>
                </a:solidFill>
              </a:rPr>
              <a:t>Alberico</a:t>
            </a:r>
            <a:r>
              <a:rPr lang="en-US" sz="1000" b="0" dirty="0" smtClean="0">
                <a:solidFill>
                  <a:srgbClr val="CC0099"/>
                </a:solidFill>
              </a:rPr>
              <a:t>,  et al., Eur. </a:t>
            </a:r>
            <a:r>
              <a:rPr lang="en-US" sz="1000" b="0" dirty="0" err="1" smtClean="0">
                <a:solidFill>
                  <a:srgbClr val="CC0099"/>
                </a:solidFill>
              </a:rPr>
              <a:t>Phyis</a:t>
            </a:r>
            <a:r>
              <a:rPr lang="en-US" sz="1000" b="0" dirty="0" smtClean="0">
                <a:solidFill>
                  <a:srgbClr val="CC0099"/>
                </a:solidFill>
              </a:rPr>
              <a:t> J. C71,1666 (2011)</a:t>
            </a:r>
          </a:p>
          <a:p>
            <a:pPr algn="l">
              <a:buFont typeface="Arial"/>
              <a:buChar char="•"/>
            </a:pPr>
            <a:r>
              <a:rPr lang="en-US" sz="1200" b="0" dirty="0" smtClean="0">
                <a:solidFill>
                  <a:srgbClr val="408000"/>
                </a:solidFill>
              </a:rPr>
              <a:t> BAMPS (coll. </a:t>
            </a:r>
            <a:r>
              <a:rPr lang="en-US" sz="1200" b="0" dirty="0" err="1" smtClean="0">
                <a:solidFill>
                  <a:srgbClr val="408000"/>
                </a:solidFill>
              </a:rPr>
              <a:t>Eloss</a:t>
            </a:r>
            <a:r>
              <a:rPr lang="en-US" sz="1200" b="0" dirty="0" smtClean="0">
                <a:solidFill>
                  <a:srgbClr val="408000"/>
                </a:solidFill>
              </a:rPr>
              <a:t> in expanding medium): </a:t>
            </a:r>
            <a:r>
              <a:rPr lang="en-US" sz="1000" b="0" dirty="0" smtClean="0">
                <a:solidFill>
                  <a:srgbClr val="408000"/>
                </a:solidFill>
              </a:rPr>
              <a:t>O. </a:t>
            </a:r>
            <a:r>
              <a:rPr lang="en-US" sz="1000" b="0" dirty="0" err="1" smtClean="0">
                <a:solidFill>
                  <a:srgbClr val="408000"/>
                </a:solidFill>
              </a:rPr>
              <a:t>Fochler</a:t>
            </a:r>
            <a:r>
              <a:rPr lang="en-US" sz="1000" b="0" dirty="0" smtClean="0">
                <a:solidFill>
                  <a:srgbClr val="408000"/>
                </a:solidFill>
              </a:rPr>
              <a:t>, J. </a:t>
            </a:r>
            <a:r>
              <a:rPr lang="en-US" sz="1000" b="0" dirty="0" err="1" smtClean="0">
                <a:solidFill>
                  <a:srgbClr val="408000"/>
                </a:solidFill>
              </a:rPr>
              <a:t>Uphoff</a:t>
            </a:r>
            <a:r>
              <a:rPr lang="en-US" sz="1000" b="0" dirty="0" smtClean="0">
                <a:solidFill>
                  <a:srgbClr val="408000"/>
                </a:solidFill>
              </a:rPr>
              <a:t>, Z. </a:t>
            </a:r>
            <a:r>
              <a:rPr lang="en-US" sz="1000" b="0" dirty="0" err="1" smtClean="0">
                <a:solidFill>
                  <a:srgbClr val="408000"/>
                </a:solidFill>
              </a:rPr>
              <a:t>Xu</a:t>
            </a:r>
            <a:r>
              <a:rPr lang="en-US" sz="1000" b="0" dirty="0" smtClean="0">
                <a:solidFill>
                  <a:srgbClr val="408000"/>
                </a:solidFill>
              </a:rPr>
              <a:t> and C. Greiner, J. Phys. G38 (2011) 124152</a:t>
            </a:r>
          </a:p>
          <a:p>
            <a:pPr algn="l">
              <a:buFont typeface="Arial"/>
              <a:buChar char="•"/>
            </a:pPr>
            <a:r>
              <a:rPr lang="en-US" sz="1200" b="0" dirty="0" smtClean="0"/>
              <a:t> Coll. + LPM rad. energy loss: </a:t>
            </a:r>
            <a:r>
              <a:rPr lang="en-US" sz="1000" b="0" dirty="0" smtClean="0"/>
              <a:t>J. </a:t>
            </a:r>
            <a:r>
              <a:rPr lang="en-US" sz="1000" b="0" dirty="0" err="1" smtClean="0"/>
              <a:t>Aichelin</a:t>
            </a:r>
            <a:r>
              <a:rPr lang="en-US" sz="1000" b="0" dirty="0" smtClean="0"/>
              <a:t> et al., Phys. Rev. C79 (2009) 044906</a:t>
            </a:r>
          </a:p>
          <a:p>
            <a:pPr algn="l">
              <a:buFont typeface="Arial"/>
              <a:buChar char="•"/>
            </a:pPr>
            <a:r>
              <a:rPr lang="en-US" sz="1200" b="0" dirty="0" smtClean="0">
                <a:solidFill>
                  <a:srgbClr val="400080"/>
                </a:solidFill>
              </a:rPr>
              <a:t> BDMPS-ASW: </a:t>
            </a:r>
            <a:r>
              <a:rPr lang="en-US" sz="1000" b="0" dirty="0" smtClean="0">
                <a:solidFill>
                  <a:srgbClr val="400080"/>
                </a:solidFill>
              </a:rPr>
              <a:t>N. </a:t>
            </a:r>
            <a:r>
              <a:rPr lang="en-US" sz="1000" b="0" dirty="0" err="1" smtClean="0">
                <a:solidFill>
                  <a:srgbClr val="400080"/>
                </a:solidFill>
              </a:rPr>
              <a:t>Armesto</a:t>
            </a:r>
            <a:r>
              <a:rPr lang="en-US" sz="1000" b="0" dirty="0" smtClean="0">
                <a:solidFill>
                  <a:srgbClr val="400080"/>
                </a:solidFill>
              </a:rPr>
              <a:t>, A. </a:t>
            </a:r>
            <a:r>
              <a:rPr lang="en-US" sz="1000" b="0" dirty="0" err="1" smtClean="0">
                <a:solidFill>
                  <a:srgbClr val="400080"/>
                </a:solidFill>
              </a:rPr>
              <a:t>Dainese</a:t>
            </a:r>
            <a:r>
              <a:rPr lang="en-US" sz="1000" b="0" dirty="0" smtClean="0">
                <a:solidFill>
                  <a:srgbClr val="400080"/>
                </a:solidFill>
              </a:rPr>
              <a:t>, C.A. Salgado and U.A. </a:t>
            </a:r>
            <a:r>
              <a:rPr lang="en-US" sz="1000" b="0" dirty="0" err="1" smtClean="0">
                <a:solidFill>
                  <a:srgbClr val="400080"/>
                </a:solidFill>
              </a:rPr>
              <a:t>Wiedemann</a:t>
            </a:r>
            <a:r>
              <a:rPr lang="en-US" sz="1000" b="0" dirty="0" smtClean="0">
                <a:solidFill>
                  <a:srgbClr val="400080"/>
                </a:solidFill>
              </a:rPr>
              <a:t>, Phys. Rev. D71 (2005) 054027</a:t>
            </a:r>
          </a:p>
          <a:p>
            <a:pPr algn="l">
              <a:buFont typeface="Arial"/>
              <a:buChar char="•"/>
            </a:pPr>
            <a:r>
              <a:rPr lang="en-US" sz="1200" b="0" dirty="0" smtClean="0">
                <a:solidFill>
                  <a:srgbClr val="800000"/>
                </a:solidFill>
              </a:rPr>
              <a:t> Coll. </a:t>
            </a:r>
            <a:r>
              <a:rPr lang="en-US" sz="1200" b="0" dirty="0" err="1" smtClean="0">
                <a:solidFill>
                  <a:srgbClr val="800000"/>
                </a:solidFill>
              </a:rPr>
              <a:t>Eloss</a:t>
            </a:r>
            <a:r>
              <a:rPr lang="en-US" sz="1200" b="0" dirty="0" smtClean="0">
                <a:solidFill>
                  <a:srgbClr val="800000"/>
                </a:solidFill>
              </a:rPr>
              <a:t> via D mesons resonances excitation + Hydro evolution: </a:t>
            </a:r>
            <a:r>
              <a:rPr lang="en-US" sz="1000" b="0" dirty="0" smtClean="0">
                <a:solidFill>
                  <a:srgbClr val="800000"/>
                </a:solidFill>
              </a:rPr>
              <a:t>M. He, R.J. Fries and R. Rapp, arXiv:1204.4442</a:t>
            </a:r>
            <a:endParaRPr lang="en-US" sz="1000" b="0" dirty="0">
              <a:solidFill>
                <a:srgbClr val="800000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A790B6-3DE3-224A-B164-0E89BB3F0D3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62875" y="836473"/>
            <a:ext cx="546383" cy="720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843944" y="869515"/>
            <a:ext cx="5456111" cy="4597911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/>
        </p:nvSpPr>
        <p:spPr bwMode="auto">
          <a:xfrm>
            <a:off x="6932613" y="6557963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/>
            <a:fld id="{32692106-21EC-E44F-96B2-8C958827E0F8}" type="slidenum">
              <a:rPr lang="en-US" sz="1400" b="0">
                <a:solidFill>
                  <a:srgbClr val="808080"/>
                </a:solidFill>
                <a:ea typeface="Arial" pitchFamily="-112" charset="0"/>
                <a:cs typeface="Arial" pitchFamily="-112" charset="0"/>
              </a:rPr>
              <a:pPr algn="r"/>
              <a:t>16</a:t>
            </a:fld>
            <a:endParaRPr lang="en-US" sz="1400" b="0">
              <a:solidFill>
                <a:srgbClr val="808080"/>
              </a:solidFill>
              <a:ea typeface="Arial" pitchFamily="-112" charset="0"/>
              <a:cs typeface="Arial" pitchFamily="-112" charset="0"/>
            </a:endParaRPr>
          </a:p>
        </p:txBody>
      </p:sp>
      <p:sp>
        <p:nvSpPr>
          <p:cNvPr id="9" name="Rectangle 22"/>
          <p:cNvSpPr>
            <a:spLocks noChangeArrowheads="1"/>
          </p:cNvSpPr>
          <p:nvPr/>
        </p:nvSpPr>
        <p:spPr bwMode="auto">
          <a:xfrm>
            <a:off x="0" y="703115"/>
            <a:ext cx="9144000" cy="92075"/>
          </a:xfrm>
          <a:prstGeom prst="rect">
            <a:avLst/>
          </a:prstGeom>
          <a:solidFill>
            <a:srgbClr val="FFCC00">
              <a:alpha val="7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sz="1600" u="sng">
              <a:solidFill>
                <a:srgbClr val="000000"/>
              </a:solidFill>
              <a:latin typeface="Arial" pitchFamily="-106" charset="0"/>
            </a:endParaRPr>
          </a:p>
        </p:txBody>
      </p:sp>
      <p:sp>
        <p:nvSpPr>
          <p:cNvPr id="57346" name="Rectangle 18"/>
          <p:cNvSpPr>
            <a:spLocks noChangeArrowheads="1"/>
          </p:cNvSpPr>
          <p:nvPr/>
        </p:nvSpPr>
        <p:spPr bwMode="auto">
          <a:xfrm>
            <a:off x="480952" y="4130"/>
            <a:ext cx="8184001" cy="71301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</a:pPr>
            <a:r>
              <a:rPr lang="en-US" sz="4400" b="0" dirty="0" smtClean="0">
                <a:solidFill>
                  <a:srgbClr val="000090"/>
                </a:solidFill>
                <a:latin typeface="Arial Narrow" pitchFamily="-112" charset="0"/>
              </a:rPr>
              <a:t>R</a:t>
            </a:r>
            <a:r>
              <a:rPr lang="en-US" sz="4400" b="0" baseline="-25000" dirty="0" smtClean="0">
                <a:solidFill>
                  <a:srgbClr val="000090"/>
                </a:solidFill>
                <a:latin typeface="Arial Narrow" pitchFamily="-112" charset="0"/>
              </a:rPr>
              <a:t>AA</a:t>
            </a:r>
            <a:r>
              <a:rPr lang="en-US" sz="4400" b="0" dirty="0" smtClean="0">
                <a:solidFill>
                  <a:srgbClr val="000090"/>
                </a:solidFill>
                <a:latin typeface="Arial Narrow" pitchFamily="-112" charset="0"/>
              </a:rPr>
              <a:t>: light versus heavy quark hadrons</a:t>
            </a: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 Mischke (Utrecht)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720384" y="5543275"/>
            <a:ext cx="5738087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1200"/>
              </a:spcAft>
            </a:pPr>
            <a:r>
              <a:rPr lang="en-US" b="0" i="1" dirty="0" smtClean="0">
                <a:solidFill>
                  <a:srgbClr val="000000"/>
                </a:solidFill>
              </a:rPr>
              <a:t>R</a:t>
            </a:r>
            <a:r>
              <a:rPr lang="en-US" b="0" baseline="-25000" dirty="0" smtClean="0">
                <a:solidFill>
                  <a:srgbClr val="000000"/>
                </a:solidFill>
              </a:rPr>
              <a:t>AA</a:t>
            </a:r>
            <a:r>
              <a:rPr lang="en-US" b="0" dirty="0" smtClean="0">
                <a:solidFill>
                  <a:srgbClr val="000000"/>
                </a:solidFill>
              </a:rPr>
              <a:t>(D meson) &gt; </a:t>
            </a:r>
            <a:r>
              <a:rPr lang="en-US" b="0" i="1" dirty="0" err="1" smtClean="0">
                <a:solidFill>
                  <a:srgbClr val="000000"/>
                </a:solidFill>
              </a:rPr>
              <a:t>R</a:t>
            </a:r>
            <a:r>
              <a:rPr lang="en-US" b="0" baseline="-25000" dirty="0" err="1" smtClean="0">
                <a:solidFill>
                  <a:srgbClr val="000000"/>
                </a:solidFill>
              </a:rPr>
              <a:t>AA</a:t>
            </a:r>
            <a:r>
              <a:rPr lang="en-US" b="0" dirty="0" err="1" smtClean="0">
                <a:solidFill>
                  <a:srgbClr val="000000"/>
                </a:solidFill>
              </a:rPr>
              <a:t>(pions</a:t>
            </a:r>
            <a:r>
              <a:rPr lang="en-US" b="0" dirty="0" smtClean="0">
                <a:solidFill>
                  <a:srgbClr val="000000"/>
                </a:solidFill>
              </a:rPr>
              <a:t>) at low </a:t>
            </a:r>
            <a:r>
              <a:rPr lang="en-US" b="0" dirty="0" err="1" smtClean="0">
                <a:solidFill>
                  <a:srgbClr val="000000"/>
                </a:solidFill>
              </a:rPr>
              <a:t>p</a:t>
            </a:r>
            <a:r>
              <a:rPr lang="en-US" b="0" baseline="-25000" dirty="0" err="1" smtClean="0">
                <a:solidFill>
                  <a:srgbClr val="000000"/>
                </a:solidFill>
              </a:rPr>
              <a:t>T</a:t>
            </a:r>
            <a:r>
              <a:rPr lang="en-US" b="0" dirty="0" smtClean="0">
                <a:solidFill>
                  <a:srgbClr val="000000"/>
                </a:solidFill>
              </a:rPr>
              <a:t> ?</a:t>
            </a:r>
          </a:p>
          <a:p>
            <a:pPr algn="l">
              <a:spcAft>
                <a:spcPts val="1200"/>
              </a:spcAft>
            </a:pPr>
            <a:r>
              <a:rPr lang="en-US" b="0" dirty="0" err="1" smtClean="0">
                <a:latin typeface="Arial"/>
                <a:cs typeface="Arial"/>
                <a:sym typeface="Wingdings"/>
              </a:rPr>
              <a:t></a:t>
            </a:r>
            <a:r>
              <a:rPr lang="en-US" b="0" dirty="0" smtClean="0">
                <a:latin typeface="Arial"/>
                <a:cs typeface="Arial"/>
                <a:sym typeface="Wingdings"/>
              </a:rPr>
              <a:t> </a:t>
            </a:r>
            <a:r>
              <a:rPr lang="en-US" b="0" dirty="0" smtClean="0">
                <a:latin typeface="Arial"/>
                <a:cs typeface="Arial"/>
              </a:rPr>
              <a:t>More data needed for final conclusion</a:t>
            </a:r>
          </a:p>
        </p:txBody>
      </p:sp>
      <p:sp>
        <p:nvSpPr>
          <p:cNvPr id="21" name="Rectangle 20"/>
          <p:cNvSpPr/>
          <p:nvPr/>
        </p:nvSpPr>
        <p:spPr>
          <a:xfrm>
            <a:off x="3164607" y="942135"/>
            <a:ext cx="286096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dirty="0" smtClean="0">
                <a:latin typeface="Times New Roman"/>
                <a:cs typeface="Times New Roman"/>
              </a:rPr>
              <a:t>ALICE, A. </a:t>
            </a:r>
            <a:r>
              <a:rPr lang="en-US" sz="1200" b="0" dirty="0" err="1" smtClean="0">
                <a:latin typeface="Times New Roman"/>
                <a:cs typeface="Times New Roman"/>
              </a:rPr>
              <a:t>Grelli</a:t>
            </a:r>
            <a:r>
              <a:rPr lang="en-US" sz="1200" b="0" dirty="0" smtClean="0">
                <a:latin typeface="Times New Roman"/>
                <a:cs typeface="Times New Roman"/>
              </a:rPr>
              <a:t>, Quark Matter 2012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62875" y="836473"/>
            <a:ext cx="546383" cy="720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RAA_CMS-B_ALICE-D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595517" y="1124866"/>
            <a:ext cx="3751666" cy="3600000"/>
          </a:xfrm>
          <a:prstGeom prst="rect">
            <a:avLst/>
          </a:prstGeom>
        </p:spPr>
      </p:pic>
      <p:pic>
        <p:nvPicPr>
          <p:cNvPr id="27" name="Picture 1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87793">
            <a:off x="6914786" y="4837130"/>
            <a:ext cx="2001758" cy="809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Slide Number Placeholder 14"/>
          <p:cNvSpPr>
            <a:spLocks noGrp="1"/>
          </p:cNvSpPr>
          <p:nvPr>
            <p:ph type="sldNum" sz="quarter" idx="4"/>
          </p:nvPr>
        </p:nvSpPr>
        <p:spPr>
          <a:xfrm>
            <a:off x="6934200" y="6565900"/>
            <a:ext cx="2133600" cy="476250"/>
          </a:xfrm>
        </p:spPr>
        <p:txBody>
          <a:bodyPr/>
          <a:lstStyle/>
          <a:p>
            <a:pPr>
              <a:defRPr/>
            </a:pPr>
            <a:fld id="{7CA790B6-3DE3-224A-B164-0E89BB3F0D3F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292435" y="-64042"/>
            <a:ext cx="6540088" cy="76944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4400" b="0" dirty="0" smtClean="0">
                <a:solidFill>
                  <a:srgbClr val="000090"/>
                </a:solidFill>
                <a:latin typeface="Arial Narrow" pitchFamily="-112" charset="0"/>
              </a:rPr>
              <a:t>Beauty R</a:t>
            </a:r>
            <a:r>
              <a:rPr lang="en-US" sz="4400" b="0" baseline="-25000" dirty="0" smtClean="0">
                <a:solidFill>
                  <a:srgbClr val="000090"/>
                </a:solidFill>
                <a:latin typeface="Arial Narrow" pitchFamily="-112" charset="0"/>
              </a:rPr>
              <a:t>AA</a:t>
            </a:r>
            <a:r>
              <a:rPr lang="en-US" sz="4400" b="0" dirty="0" smtClean="0">
                <a:solidFill>
                  <a:srgbClr val="000090"/>
                </a:solidFill>
                <a:latin typeface="Arial Narrow" pitchFamily="-112" charset="0"/>
              </a:rPr>
              <a:t> via non-prompt </a:t>
            </a:r>
            <a:r>
              <a:rPr lang="en-US" sz="4400" b="0" dirty="0" smtClean="0">
                <a:solidFill>
                  <a:srgbClr val="000090"/>
                </a:solidFill>
                <a:latin typeface="Arial Narrow" pitchFamily="-112" charset="0"/>
                <a:sym typeface="Wingdings"/>
              </a:rPr>
              <a:t>J/</a:t>
            </a:r>
            <a:r>
              <a:rPr lang="en-US" sz="4400" b="0" dirty="0" smtClean="0">
                <a:solidFill>
                  <a:srgbClr val="000090"/>
                </a:solidFill>
                <a:latin typeface="Symbol" charset="2"/>
                <a:cs typeface="Symbol" charset="2"/>
                <a:sym typeface="Wingdings"/>
              </a:rPr>
              <a:t>ψ</a:t>
            </a:r>
            <a:endParaRPr lang="en-GB" sz="4400" b="0" dirty="0">
              <a:solidFill>
                <a:srgbClr val="000090"/>
              </a:solidFill>
              <a:latin typeface="Symbol" charset="2"/>
              <a:cs typeface="Symbol" charset="2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 Mischke (Utrecht)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02638" y="4919960"/>
            <a:ext cx="816654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  <a:buFont typeface="Arial"/>
              <a:buChar char="•"/>
            </a:pPr>
            <a:r>
              <a:rPr lang="en-US" sz="2200" b="0" dirty="0" smtClean="0">
                <a:solidFill>
                  <a:srgbClr val="000000"/>
                </a:solidFill>
              </a:rPr>
              <a:t> Non-prompt J/</a:t>
            </a:r>
            <a:r>
              <a:rPr lang="en-US" sz="2200" b="0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ψ</a:t>
            </a:r>
            <a:r>
              <a:rPr lang="en-US" sz="2200" b="0" dirty="0" smtClean="0">
                <a:solidFill>
                  <a:srgbClr val="000000"/>
                </a:solidFill>
              </a:rPr>
              <a:t> in the most central collision </a:t>
            </a:r>
            <a:br>
              <a:rPr lang="en-US" sz="2200" b="0" dirty="0" smtClean="0">
                <a:solidFill>
                  <a:srgbClr val="000000"/>
                </a:solidFill>
              </a:rPr>
            </a:br>
            <a:r>
              <a:rPr lang="en-US" sz="2200" b="0" dirty="0" smtClean="0">
                <a:solidFill>
                  <a:srgbClr val="000000"/>
                </a:solidFill>
              </a:rPr>
              <a:t>(0-10%) is suppressed by a factor of 2.5</a:t>
            </a:r>
          </a:p>
          <a:p>
            <a:pPr algn="l">
              <a:spcAft>
                <a:spcPts val="600"/>
              </a:spcAft>
              <a:buFont typeface="Arial"/>
              <a:buChar char="•"/>
            </a:pPr>
            <a:r>
              <a:rPr lang="en-US" sz="2200" b="0" dirty="0" smtClean="0">
                <a:solidFill>
                  <a:srgbClr val="000000"/>
                </a:solidFill>
              </a:rPr>
              <a:t> </a:t>
            </a:r>
            <a:r>
              <a:rPr lang="en-US" sz="2200" b="0" dirty="0" smtClean="0"/>
              <a:t>CMS non-prompt J/</a:t>
            </a:r>
            <a:r>
              <a:rPr lang="en-US" sz="2200" b="0" dirty="0" smtClean="0">
                <a:latin typeface="Symbol" charset="2"/>
                <a:cs typeface="Symbol" charset="2"/>
              </a:rPr>
              <a:t>ψ</a:t>
            </a:r>
            <a:r>
              <a:rPr lang="en-US" sz="2200" b="0" dirty="0" smtClean="0"/>
              <a:t> consistent with ALICE single </a:t>
            </a:r>
            <a:r>
              <a:rPr lang="en-US" sz="2200" b="0" dirty="0" err="1" smtClean="0">
                <a:latin typeface="Symbol" charset="2"/>
                <a:cs typeface="Symbol" charset="2"/>
              </a:rPr>
              <a:t>m</a:t>
            </a:r>
            <a:r>
              <a:rPr lang="en-US" sz="2200" b="0" dirty="0" smtClean="0"/>
              <a:t> R</a:t>
            </a:r>
            <a:r>
              <a:rPr lang="en-US" sz="2200" b="0" baseline="-25000" dirty="0" smtClean="0"/>
              <a:t>AA</a:t>
            </a:r>
            <a:r>
              <a:rPr lang="en-US" sz="1200" b="0" dirty="0" smtClean="0">
                <a:solidFill>
                  <a:srgbClr val="000000"/>
                </a:solidFill>
              </a:rPr>
              <a:t> (not shown)</a:t>
            </a:r>
          </a:p>
          <a:p>
            <a:pPr lvl="0" algn="l">
              <a:spcAft>
                <a:spcPts val="600"/>
              </a:spcAft>
              <a:buFont typeface="Arial"/>
              <a:buChar char="•"/>
            </a:pPr>
            <a:r>
              <a:rPr lang="en-US" sz="2200" b="0" i="1" dirty="0" smtClean="0">
                <a:solidFill>
                  <a:srgbClr val="000000"/>
                </a:solidFill>
              </a:rPr>
              <a:t> </a:t>
            </a:r>
            <a:r>
              <a:rPr lang="en-US" sz="2200" b="0" i="1" dirty="0" err="1" smtClean="0">
                <a:solidFill>
                  <a:srgbClr val="000090"/>
                </a:solidFill>
              </a:rPr>
              <a:t>R</a:t>
            </a:r>
            <a:r>
              <a:rPr lang="en-US" sz="2200" b="0" baseline="-25000" dirty="0" err="1" smtClean="0">
                <a:solidFill>
                  <a:srgbClr val="000090"/>
                </a:solidFill>
              </a:rPr>
              <a:t>AA</a:t>
            </a:r>
            <a:r>
              <a:rPr lang="en-US" sz="2200" b="0" dirty="0" err="1" smtClean="0">
                <a:solidFill>
                  <a:srgbClr val="000090"/>
                </a:solidFill>
              </a:rPr>
              <a:t>(charm</a:t>
            </a:r>
            <a:r>
              <a:rPr lang="en-US" sz="2200" b="0" dirty="0" smtClean="0">
                <a:solidFill>
                  <a:srgbClr val="000090"/>
                </a:solidFill>
              </a:rPr>
              <a:t>) &lt; </a:t>
            </a:r>
            <a:r>
              <a:rPr lang="en-US" sz="2200" b="0" i="1" dirty="0" err="1" smtClean="0">
                <a:solidFill>
                  <a:srgbClr val="000090"/>
                </a:solidFill>
              </a:rPr>
              <a:t>R</a:t>
            </a:r>
            <a:r>
              <a:rPr lang="en-US" sz="2200" b="0" baseline="-25000" dirty="0" err="1" smtClean="0">
                <a:solidFill>
                  <a:srgbClr val="000090"/>
                </a:solidFill>
              </a:rPr>
              <a:t>AA</a:t>
            </a:r>
            <a:r>
              <a:rPr lang="en-US" sz="2200" b="0" dirty="0" err="1" smtClean="0">
                <a:solidFill>
                  <a:srgbClr val="000090"/>
                </a:solidFill>
              </a:rPr>
              <a:t>(beauty</a:t>
            </a:r>
            <a:r>
              <a:rPr lang="en-US" sz="2200" b="0" dirty="0" smtClean="0">
                <a:solidFill>
                  <a:srgbClr val="000090"/>
                </a:solidFill>
              </a:rPr>
              <a:t>)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83838" y="851124"/>
            <a:ext cx="613554" cy="612000"/>
          </a:xfrm>
          <a:prstGeom prst="rect">
            <a:avLst/>
          </a:prstGeom>
        </p:spPr>
      </p:pic>
      <p:grpSp>
        <p:nvGrpSpPr>
          <p:cNvPr id="17" name="Group 33"/>
          <p:cNvGrpSpPr>
            <a:grpSpLocks/>
          </p:cNvGrpSpPr>
          <p:nvPr/>
        </p:nvGrpSpPr>
        <p:grpSpPr bwMode="auto">
          <a:xfrm>
            <a:off x="7689230" y="4422298"/>
            <a:ext cx="463550" cy="430622"/>
            <a:chOff x="2861" y="1544"/>
            <a:chExt cx="292" cy="250"/>
          </a:xfrm>
        </p:grpSpPr>
        <p:sp>
          <p:nvSpPr>
            <p:cNvPr id="18" name="Oval 34"/>
            <p:cNvSpPr>
              <a:spLocks noChangeArrowheads="1"/>
            </p:cNvSpPr>
            <p:nvPr/>
          </p:nvSpPr>
          <p:spPr bwMode="auto">
            <a:xfrm>
              <a:off x="2861" y="1544"/>
              <a:ext cx="249" cy="249"/>
            </a:xfrm>
            <a:prstGeom prst="ellipse">
              <a:avLst/>
            </a:prstGeom>
            <a:solidFill>
              <a:srgbClr val="FFCC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2075" tIns="46038" rIns="92075" bIns="46038" anchor="ctr">
              <a:spAutoFit/>
            </a:bodyPr>
            <a:lstStyle/>
            <a:p>
              <a:pPr algn="ctr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endParaRPr lang="en-US" sz="1600" smtClean="0">
                <a:solidFill>
                  <a:srgbClr val="0000FF"/>
                </a:solidFill>
              </a:endParaRPr>
            </a:p>
          </p:txBody>
        </p:sp>
        <p:sp>
          <p:nvSpPr>
            <p:cNvPr id="19" name="Oval 35"/>
            <p:cNvSpPr>
              <a:spLocks noChangeArrowheads="1"/>
            </p:cNvSpPr>
            <p:nvPr/>
          </p:nvSpPr>
          <p:spPr bwMode="auto">
            <a:xfrm>
              <a:off x="2904" y="1545"/>
              <a:ext cx="249" cy="249"/>
            </a:xfrm>
            <a:prstGeom prst="ellipse">
              <a:avLst/>
            </a:prstGeom>
            <a:solidFill>
              <a:srgbClr val="CCFFCC">
                <a:alpha val="54901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2075" tIns="46038" rIns="92075" bIns="46038" anchor="ctr">
              <a:spAutoFit/>
            </a:bodyPr>
            <a:lstStyle/>
            <a:p>
              <a:pPr algn="ctr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endParaRPr lang="en-US" sz="1600" smtClean="0">
                <a:solidFill>
                  <a:srgbClr val="0000FF"/>
                </a:solidFill>
              </a:endParaRPr>
            </a:p>
          </p:txBody>
        </p:sp>
      </p:grpSp>
      <p:grpSp>
        <p:nvGrpSpPr>
          <p:cNvPr id="20" name="Group 30"/>
          <p:cNvGrpSpPr>
            <a:grpSpLocks/>
          </p:cNvGrpSpPr>
          <p:nvPr/>
        </p:nvGrpSpPr>
        <p:grpSpPr bwMode="auto">
          <a:xfrm>
            <a:off x="5004491" y="4416847"/>
            <a:ext cx="665163" cy="430622"/>
            <a:chOff x="3846" y="1126"/>
            <a:chExt cx="419" cy="250"/>
          </a:xfrm>
        </p:grpSpPr>
        <p:sp>
          <p:nvSpPr>
            <p:cNvPr id="21" name="Oval 31"/>
            <p:cNvSpPr>
              <a:spLocks noChangeArrowheads="1"/>
            </p:cNvSpPr>
            <p:nvPr/>
          </p:nvSpPr>
          <p:spPr bwMode="auto">
            <a:xfrm>
              <a:off x="3846" y="1126"/>
              <a:ext cx="249" cy="249"/>
            </a:xfrm>
            <a:prstGeom prst="ellipse">
              <a:avLst/>
            </a:prstGeom>
            <a:solidFill>
              <a:srgbClr val="FFCC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2075" tIns="46038" rIns="92075" bIns="46038" anchor="ctr">
              <a:spAutoFit/>
            </a:bodyPr>
            <a:lstStyle/>
            <a:p>
              <a:pPr algn="ctr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endParaRPr lang="en-US" sz="1600" smtClean="0">
                <a:solidFill>
                  <a:srgbClr val="0000FF"/>
                </a:solidFill>
              </a:endParaRPr>
            </a:p>
          </p:txBody>
        </p:sp>
        <p:sp>
          <p:nvSpPr>
            <p:cNvPr id="22" name="Oval 32"/>
            <p:cNvSpPr>
              <a:spLocks noChangeArrowheads="1"/>
            </p:cNvSpPr>
            <p:nvPr/>
          </p:nvSpPr>
          <p:spPr bwMode="auto">
            <a:xfrm>
              <a:off x="4016" y="1127"/>
              <a:ext cx="249" cy="249"/>
            </a:xfrm>
            <a:prstGeom prst="ellipse">
              <a:avLst/>
            </a:prstGeom>
            <a:solidFill>
              <a:srgbClr val="CCFFCC">
                <a:alpha val="54901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2075" tIns="46038" rIns="92075" bIns="46038" anchor="ctr">
              <a:spAutoFit/>
            </a:bodyPr>
            <a:lstStyle/>
            <a:p>
              <a:pPr algn="ctr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endParaRPr lang="en-US" sz="1600" smtClean="0">
                <a:solidFill>
                  <a:srgbClr val="0000FF"/>
                </a:solidFill>
              </a:endParaRPr>
            </a:p>
          </p:txBody>
        </p:sp>
      </p:grpSp>
      <p:pic>
        <p:nvPicPr>
          <p:cNvPr id="23" name="Picture 18" descr="raaZoo_cms_2pads_5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4365" y="822679"/>
            <a:ext cx="3960000" cy="39600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sp>
        <p:nvSpPr>
          <p:cNvPr id="24" name="Text Box 38"/>
          <p:cNvSpPr txBox="1">
            <a:spLocks noChangeArrowheads="1"/>
          </p:cNvSpPr>
          <p:nvPr/>
        </p:nvSpPr>
        <p:spPr bwMode="auto">
          <a:xfrm>
            <a:off x="801963" y="831168"/>
            <a:ext cx="333663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r="http://schemas.openxmlformats.org/officeDocument/2006/relationships" xmlns:mc="http://schemas.openxmlformats.org/markup-compatibility/2006" xmlns:mv="urn:schemas-microsoft-com:mac:vml" xmlns:a14="http://schemas.microsoft.com/office/drawing/2010/main" xmlns:a="http://schemas.openxmlformats.org/drawingml/2006/main" xmlns:p="http://schemas.openxmlformats.org/presentation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r="http://schemas.openxmlformats.org/officeDocument/2006/relationships" xmlns:mc="http://schemas.openxmlformats.org/markup-compatibility/2006" xmlns:mv="urn:schemas-microsoft-com:mac:vml" xmlns:a14="http://schemas.microsoft.com/office/drawing/2010/main" xmlns:a="http://schemas.openxmlformats.org/drawingml/2006/main" xmlns:p="http://schemas.openxmlformats.org/presentation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r="http://schemas.openxmlformats.org/officeDocument/2006/relationships" xmlns:mc="http://schemas.openxmlformats.org/markup-compatibility/2006" xmlns:mv="urn:schemas-microsoft-com:mac:vml" xmlns:a14="http://schemas.microsoft.com/office/drawing/2010/main" xmlns:a="http://schemas.openxmlformats.org/drawingml/2006/main" xmlns:p="http://schemas.openxmlformats.org/presentation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n-US" sz="1200" b="0" baseline="0" dirty="0" smtClean="0">
                <a:solidFill>
                  <a:schemeClr val="tx1"/>
                </a:solidFill>
                <a:latin typeface="Times New Roman"/>
                <a:ea typeface="ＭＳ Ｐゴシック" charset="0"/>
                <a:cs typeface="Times New Roman"/>
                <a:sym typeface="Symbol" charset="0"/>
              </a:rPr>
              <a:t>CMS, Z</a:t>
            </a:r>
            <a:r>
              <a:rPr lang="en-US" sz="1200" b="0" dirty="0" smtClean="0">
                <a:solidFill>
                  <a:schemeClr val="tx1"/>
                </a:solidFill>
                <a:latin typeface="Times New Roman"/>
                <a:ea typeface="ＭＳ Ｐゴシック" charset="0"/>
                <a:cs typeface="Times New Roman"/>
                <a:sym typeface="Symbol" charset="0"/>
              </a:rPr>
              <a:t> </a:t>
            </a:r>
            <a:r>
              <a:rPr lang="en-US" sz="1200" b="0" baseline="0" dirty="0" smtClean="0">
                <a:solidFill>
                  <a:schemeClr val="tx1"/>
                </a:solidFill>
                <a:latin typeface="Times New Roman"/>
                <a:ea typeface="ＭＳ Ｐゴシック" charset="0"/>
                <a:cs typeface="Times New Roman"/>
                <a:sym typeface="Symbol" charset="0"/>
              </a:rPr>
              <a:t>boson</a:t>
            </a:r>
            <a:r>
              <a:rPr lang="en-US" sz="1200" b="0" baseline="0" dirty="0">
                <a:solidFill>
                  <a:schemeClr val="tx1"/>
                </a:solidFill>
                <a:latin typeface="Times New Roman"/>
                <a:ea typeface="ＭＳ Ｐゴシック" charset="0"/>
                <a:cs typeface="Times New Roman"/>
                <a:sym typeface="Symbol" charset="0"/>
              </a:rPr>
              <a:t>:</a:t>
            </a:r>
            <a:r>
              <a:rPr lang="en-US" sz="1200" b="0" dirty="0" smtClean="0">
                <a:latin typeface="Times New Roman"/>
                <a:ea typeface="ＭＳ Ｐゴシック" charset="0"/>
                <a:cs typeface="Times New Roman"/>
                <a:sym typeface="Symbol" charset="0"/>
              </a:rPr>
              <a:t> CMS PAS HIN-12-008</a:t>
            </a:r>
            <a:endParaRPr lang="en-US" sz="1200" b="0" baseline="0" dirty="0">
              <a:solidFill>
                <a:schemeClr val="tx1"/>
              </a:solidFill>
              <a:latin typeface="Times New Roman"/>
              <a:ea typeface="ＭＳ Ｐゴシック" charset="0"/>
              <a:cs typeface="Times New Roman"/>
              <a:sym typeface="Symbol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 bwMode="auto">
          <a:xfrm>
            <a:off x="221391" y="3040880"/>
            <a:ext cx="854665" cy="436312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0000CC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5" name="Straight Arrow Connector 24"/>
          <p:cNvCxnSpPr/>
          <p:nvPr/>
        </p:nvCxnSpPr>
        <p:spPr bwMode="auto">
          <a:xfrm rot="10800000">
            <a:off x="8190580" y="3764621"/>
            <a:ext cx="768907" cy="11165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0000CC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 rot="10800000">
            <a:off x="8192895" y="3443676"/>
            <a:ext cx="768907" cy="11165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0000CC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3500" y="4836510"/>
            <a:ext cx="2365674" cy="1657347"/>
          </a:xfrm>
          <a:prstGeom prst="rect">
            <a:avLst/>
          </a:prstGeom>
        </p:spPr>
      </p:pic>
      <p:sp>
        <p:nvSpPr>
          <p:cNvPr id="297004" name="Rectangle 44"/>
          <p:cNvSpPr>
            <a:spLocks noChangeArrowheads="1"/>
          </p:cNvSpPr>
          <p:nvPr/>
        </p:nvSpPr>
        <p:spPr bwMode="auto">
          <a:xfrm>
            <a:off x="280812" y="964194"/>
            <a:ext cx="6362161" cy="555536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>
              <a:spcBef>
                <a:spcPct val="40000"/>
              </a:spcBef>
              <a:spcAft>
                <a:spcPts val="600"/>
              </a:spcAft>
              <a:buFontTx/>
              <a:buChar char="•"/>
            </a:pPr>
            <a:r>
              <a:rPr lang="en-US" sz="2200" b="0" dirty="0" smtClean="0">
                <a:solidFill>
                  <a:srgbClr val="000000"/>
                </a:solidFill>
                <a:latin typeface="Arial" pitchFamily="38" charset="0"/>
              </a:rPr>
              <a:t> </a:t>
            </a:r>
            <a:r>
              <a:rPr lang="en-US" sz="2200" b="0" dirty="0" err="1" smtClean="0">
                <a:solidFill>
                  <a:srgbClr val="000090"/>
                </a:solidFill>
                <a:latin typeface="Arial" pitchFamily="38" charset="0"/>
              </a:rPr>
              <a:t>Colour</a:t>
            </a:r>
            <a:r>
              <a:rPr lang="en-US" sz="2200" b="0" dirty="0" smtClean="0">
                <a:solidFill>
                  <a:srgbClr val="000090"/>
                </a:solidFill>
                <a:latin typeface="Arial" pitchFamily="38" charset="0"/>
              </a:rPr>
              <a:t> screening length </a:t>
            </a:r>
            <a:r>
              <a:rPr lang="en-US" sz="2200" b="0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λ</a:t>
            </a:r>
            <a:r>
              <a:rPr lang="en-US" sz="2200" b="0" baseline="-25000" dirty="0" smtClean="0">
                <a:solidFill>
                  <a:srgbClr val="000000"/>
                </a:solidFill>
                <a:latin typeface="Arial" pitchFamily="38" charset="0"/>
              </a:rPr>
              <a:t>D</a:t>
            </a:r>
            <a:r>
              <a:rPr lang="en-US" sz="2200" b="0" dirty="0" smtClean="0">
                <a:solidFill>
                  <a:srgbClr val="000000"/>
                </a:solidFill>
                <a:latin typeface="Arial" pitchFamily="38" charset="0"/>
              </a:rPr>
              <a:t> in the </a:t>
            </a:r>
            <a:r>
              <a:rPr lang="en-US" sz="2200" b="0" dirty="0" err="1" smtClean="0">
                <a:solidFill>
                  <a:srgbClr val="000000"/>
                </a:solidFill>
                <a:latin typeface="Arial" pitchFamily="38" charset="0"/>
              </a:rPr>
              <a:t>deconfined</a:t>
            </a:r>
            <a:r>
              <a:rPr lang="en-US" sz="2200" b="0" dirty="0" smtClean="0">
                <a:solidFill>
                  <a:srgbClr val="000000"/>
                </a:solidFill>
                <a:latin typeface="Arial" pitchFamily="38" charset="0"/>
              </a:rPr>
              <a:t> medium decreases with temperature</a:t>
            </a:r>
          </a:p>
          <a:p>
            <a:pPr algn="l">
              <a:spcBef>
                <a:spcPct val="40000"/>
              </a:spcBef>
              <a:spcAft>
                <a:spcPts val="600"/>
              </a:spcAft>
              <a:buFontTx/>
              <a:buChar char="•"/>
            </a:pPr>
            <a:r>
              <a:rPr lang="en-US" sz="2200" b="0" dirty="0" smtClean="0">
                <a:solidFill>
                  <a:srgbClr val="000000"/>
                </a:solidFill>
                <a:latin typeface="Arial" pitchFamily="38" charset="0"/>
              </a:rPr>
              <a:t> </a:t>
            </a:r>
            <a:r>
              <a:rPr lang="en-US" sz="2200" b="0" dirty="0" err="1" smtClean="0">
                <a:solidFill>
                  <a:srgbClr val="000000"/>
                </a:solidFill>
                <a:latin typeface="Arial" pitchFamily="38" charset="0"/>
              </a:rPr>
              <a:t>Quarkonia</a:t>
            </a:r>
            <a:r>
              <a:rPr lang="en-US" sz="2200" b="0" dirty="0" smtClean="0">
                <a:solidFill>
                  <a:srgbClr val="000000"/>
                </a:solidFill>
                <a:latin typeface="Arial" pitchFamily="38" charset="0"/>
              </a:rPr>
              <a:t> “melt” when their binding distance becomes bigger than screening length </a:t>
            </a:r>
            <a:r>
              <a:rPr lang="en-US" sz="2200" b="0" dirty="0" err="1" smtClean="0">
                <a:solidFill>
                  <a:srgbClr val="000000"/>
                </a:solidFill>
                <a:latin typeface="Arial"/>
                <a:cs typeface="Arial"/>
                <a:sym typeface="Wingdings"/>
              </a:rPr>
              <a:t></a:t>
            </a:r>
            <a:r>
              <a:rPr lang="en-US" sz="2200" b="0" dirty="0" smtClean="0">
                <a:solidFill>
                  <a:srgbClr val="000000"/>
                </a:solidFill>
                <a:latin typeface="Arial"/>
                <a:cs typeface="Arial"/>
                <a:sym typeface="Wingdings"/>
              </a:rPr>
              <a:t> </a:t>
            </a:r>
            <a:r>
              <a:rPr lang="en-US" sz="2200" b="0" dirty="0" smtClean="0">
                <a:solidFill>
                  <a:srgbClr val="000000"/>
                </a:solidFill>
                <a:latin typeface="Arial"/>
                <a:cs typeface="Arial"/>
                <a:sym typeface="Symbol" pitchFamily="38" charset="2"/>
              </a:rPr>
              <a:t>yields suppressed (</a:t>
            </a:r>
            <a:r>
              <a:rPr lang="en-US" sz="2200" b="0" dirty="0" smtClean="0">
                <a:solidFill>
                  <a:srgbClr val="800000"/>
                </a:solidFill>
                <a:latin typeface="Arial"/>
                <a:cs typeface="Arial"/>
                <a:sym typeface="Symbol" pitchFamily="38" charset="2"/>
              </a:rPr>
              <a:t>one of the first QGP signatures</a:t>
            </a:r>
            <a:r>
              <a:rPr lang="en-US" sz="2200" b="0" dirty="0" smtClean="0">
                <a:solidFill>
                  <a:srgbClr val="000000"/>
                </a:solidFill>
                <a:latin typeface="Arial"/>
                <a:cs typeface="Arial"/>
                <a:sym typeface="Symbol" pitchFamily="38" charset="2"/>
              </a:rPr>
              <a:t>)</a:t>
            </a:r>
            <a:r>
              <a:rPr lang="en-US" sz="2200" b="0" dirty="0" smtClean="0">
                <a:solidFill>
                  <a:srgbClr val="000000"/>
                </a:solidFill>
                <a:latin typeface="Arial" pitchFamily="38" charset="0"/>
              </a:rPr>
              <a:t/>
            </a:r>
            <a:br>
              <a:rPr lang="en-US" sz="2200" b="0" dirty="0" smtClean="0">
                <a:solidFill>
                  <a:srgbClr val="000000"/>
                </a:solidFill>
                <a:latin typeface="Arial" pitchFamily="38" charset="0"/>
              </a:rPr>
            </a:br>
            <a:r>
              <a:rPr lang="en-US" sz="1200" b="0" i="1" dirty="0" smtClean="0">
                <a:solidFill>
                  <a:srgbClr val="000000"/>
                </a:solidFill>
                <a:latin typeface="Times New Roman" pitchFamily="38" charset="0"/>
                <a:ea typeface="Arial" pitchFamily="38" charset="0"/>
                <a:cs typeface="Arial" pitchFamily="38" charset="0"/>
                <a:sym typeface="Symbol" pitchFamily="38" charset="2"/>
              </a:rPr>
              <a:t>T. Matsui </a:t>
            </a:r>
            <a:r>
              <a:rPr lang="en-US" sz="1200" b="0" i="1" dirty="0">
                <a:solidFill>
                  <a:srgbClr val="000000"/>
                </a:solidFill>
                <a:latin typeface="Times New Roman" pitchFamily="38" charset="0"/>
                <a:ea typeface="Arial" pitchFamily="38" charset="0"/>
                <a:cs typeface="Arial" pitchFamily="38" charset="0"/>
                <a:sym typeface="Symbol" pitchFamily="38" charset="2"/>
              </a:rPr>
              <a:t>and</a:t>
            </a:r>
            <a:r>
              <a:rPr lang="en-US" sz="1200" b="0" i="1" dirty="0" smtClean="0">
                <a:solidFill>
                  <a:srgbClr val="000000"/>
                </a:solidFill>
                <a:latin typeface="Times New Roman" pitchFamily="38" charset="0"/>
                <a:ea typeface="Arial" pitchFamily="38" charset="0"/>
                <a:cs typeface="Arial" pitchFamily="38" charset="0"/>
                <a:sym typeface="Symbol" pitchFamily="38" charset="2"/>
              </a:rPr>
              <a:t> H. </a:t>
            </a:r>
            <a:r>
              <a:rPr lang="en-US" sz="1200" b="0" i="1" dirty="0" err="1" smtClean="0">
                <a:solidFill>
                  <a:srgbClr val="000000"/>
                </a:solidFill>
                <a:latin typeface="Times New Roman" pitchFamily="38" charset="0"/>
                <a:ea typeface="Arial" pitchFamily="38" charset="0"/>
                <a:cs typeface="Arial" pitchFamily="38" charset="0"/>
                <a:sym typeface="Symbol" pitchFamily="38" charset="2"/>
              </a:rPr>
              <a:t>Satz</a:t>
            </a:r>
            <a:r>
              <a:rPr lang="en-US" sz="1200" b="0" i="1" dirty="0">
                <a:solidFill>
                  <a:srgbClr val="000000"/>
                </a:solidFill>
                <a:latin typeface="Times New Roman" pitchFamily="38" charset="0"/>
                <a:ea typeface="Arial" pitchFamily="38" charset="0"/>
                <a:cs typeface="Arial" pitchFamily="38" charset="0"/>
                <a:sym typeface="Symbol" pitchFamily="38" charset="2"/>
              </a:rPr>
              <a:t>, Phys. </a:t>
            </a:r>
            <a:r>
              <a:rPr lang="en-US" sz="1200" b="0" i="1" dirty="0" err="1">
                <a:solidFill>
                  <a:srgbClr val="000000"/>
                </a:solidFill>
                <a:latin typeface="Times New Roman" pitchFamily="38" charset="0"/>
                <a:ea typeface="Arial" pitchFamily="38" charset="0"/>
                <a:cs typeface="Arial" pitchFamily="38" charset="0"/>
                <a:sym typeface="Symbol" pitchFamily="38" charset="2"/>
              </a:rPr>
              <a:t>Lett</a:t>
            </a:r>
            <a:r>
              <a:rPr lang="en-US" sz="1200" b="0" i="1" dirty="0">
                <a:solidFill>
                  <a:srgbClr val="000000"/>
                </a:solidFill>
                <a:latin typeface="Times New Roman" pitchFamily="38" charset="0"/>
                <a:ea typeface="Arial" pitchFamily="38" charset="0"/>
                <a:cs typeface="Arial" pitchFamily="38" charset="0"/>
                <a:sym typeface="Symbol" pitchFamily="38" charset="2"/>
              </a:rPr>
              <a:t>. </a:t>
            </a:r>
            <a:r>
              <a:rPr lang="en-US" sz="1200" b="0" i="1" dirty="0" smtClean="0">
                <a:solidFill>
                  <a:srgbClr val="000000"/>
                </a:solidFill>
                <a:latin typeface="Times New Roman" pitchFamily="38" charset="0"/>
                <a:ea typeface="Arial" pitchFamily="38" charset="0"/>
                <a:cs typeface="Arial" pitchFamily="38" charset="0"/>
                <a:sym typeface="Symbol" pitchFamily="38" charset="2"/>
              </a:rPr>
              <a:t>B 178 </a:t>
            </a:r>
            <a:r>
              <a:rPr lang="en-US" sz="1200" b="0" i="1" dirty="0">
                <a:solidFill>
                  <a:srgbClr val="000000"/>
                </a:solidFill>
                <a:latin typeface="Times New Roman" pitchFamily="38" charset="0"/>
                <a:ea typeface="Arial" pitchFamily="38" charset="0"/>
                <a:cs typeface="Arial" pitchFamily="38" charset="0"/>
                <a:sym typeface="Symbol" pitchFamily="38" charset="2"/>
              </a:rPr>
              <a:t>(1986) </a:t>
            </a:r>
            <a:r>
              <a:rPr lang="en-US" sz="1200" b="0" i="1" dirty="0" smtClean="0">
                <a:solidFill>
                  <a:srgbClr val="000000"/>
                </a:solidFill>
                <a:latin typeface="Times New Roman" pitchFamily="38" charset="0"/>
                <a:ea typeface="Arial" pitchFamily="38" charset="0"/>
                <a:cs typeface="Arial" pitchFamily="38" charset="0"/>
                <a:sym typeface="Symbol" pitchFamily="38" charset="2"/>
              </a:rPr>
              <a:t>416</a:t>
            </a:r>
            <a:endParaRPr lang="en-US" sz="1200" b="0" i="1" dirty="0" smtClean="0">
              <a:solidFill>
                <a:srgbClr val="000000"/>
              </a:solidFill>
              <a:latin typeface="Times New Roman" pitchFamily="38" charset="0"/>
              <a:sym typeface="Symbol" pitchFamily="38" charset="2"/>
            </a:endParaRPr>
          </a:p>
          <a:p>
            <a:pPr algn="l">
              <a:spcBef>
                <a:spcPct val="40000"/>
              </a:spcBef>
              <a:spcAft>
                <a:spcPts val="600"/>
              </a:spcAft>
              <a:buFontTx/>
              <a:buChar char="•"/>
            </a:pPr>
            <a:r>
              <a:rPr lang="en-US" sz="2200" b="0" dirty="0" smtClean="0">
                <a:solidFill>
                  <a:srgbClr val="000000"/>
                </a:solidFill>
                <a:latin typeface="Arial"/>
                <a:cs typeface="Arial"/>
                <a:sym typeface="Symbol" pitchFamily="38" charset="2"/>
              </a:rPr>
              <a:t> Screening at different temperature for different states (</a:t>
            </a:r>
            <a:r>
              <a:rPr lang="en-US" sz="2200" b="0" dirty="0" smtClean="0">
                <a:latin typeface="Arial" pitchFamily="38" charset="0"/>
                <a:sym typeface="Symbol" pitchFamily="38" charset="2"/>
              </a:rPr>
              <a:t>binding energy</a:t>
            </a:r>
            <a:r>
              <a:rPr lang="en-US" sz="2200" b="0" dirty="0" smtClean="0">
                <a:solidFill>
                  <a:srgbClr val="000000"/>
                </a:solidFill>
                <a:latin typeface="Arial"/>
                <a:cs typeface="Arial"/>
                <a:sym typeface="Symbol" pitchFamily="38" charset="2"/>
              </a:rPr>
              <a:t>) </a:t>
            </a:r>
            <a:r>
              <a:rPr lang="en-US" sz="2200" b="0" dirty="0" err="1" smtClean="0">
                <a:solidFill>
                  <a:srgbClr val="000000"/>
                </a:solidFill>
                <a:latin typeface="Arial"/>
                <a:cs typeface="Arial"/>
                <a:sym typeface="Wingdings"/>
              </a:rPr>
              <a:t></a:t>
            </a:r>
            <a:r>
              <a:rPr lang="en-US" sz="2200" b="0" dirty="0" smtClean="0">
                <a:solidFill>
                  <a:srgbClr val="000000"/>
                </a:solidFill>
                <a:latin typeface="Arial"/>
                <a:cs typeface="Arial"/>
                <a:sym typeface="Wingdings"/>
              </a:rPr>
              <a:t> </a:t>
            </a:r>
            <a:r>
              <a:rPr lang="en-US" sz="2200" b="0" dirty="0" smtClean="0">
                <a:solidFill>
                  <a:srgbClr val="000090"/>
                </a:solidFill>
                <a:latin typeface="Arial"/>
                <a:cs typeface="Arial"/>
                <a:sym typeface="Symbol" pitchFamily="38" charset="2"/>
              </a:rPr>
              <a:t>sequential suppression </a:t>
            </a:r>
            <a:r>
              <a:rPr lang="en-US" sz="2200" b="0" dirty="0" smtClean="0">
                <a:solidFill>
                  <a:srgbClr val="000000"/>
                </a:solidFill>
                <a:latin typeface="Arial" pitchFamily="38" charset="0"/>
                <a:sym typeface="Symbol" pitchFamily="38" charset="2"/>
              </a:rPr>
              <a:t>of the </a:t>
            </a:r>
            <a:r>
              <a:rPr lang="en-US" sz="2200" b="0" dirty="0" err="1" smtClean="0">
                <a:latin typeface="Arial" pitchFamily="38" charset="0"/>
                <a:sym typeface="Symbol" pitchFamily="38" charset="2"/>
              </a:rPr>
              <a:t>quarkonium</a:t>
            </a:r>
            <a:r>
              <a:rPr lang="en-US" sz="2200" b="0" dirty="0" smtClean="0">
                <a:latin typeface="Arial" pitchFamily="38" charset="0"/>
                <a:sym typeface="Symbol" pitchFamily="38" charset="2"/>
              </a:rPr>
              <a:t> states </a:t>
            </a:r>
            <a:r>
              <a:rPr lang="en-US" sz="2200" b="0" dirty="0" err="1" smtClean="0">
                <a:latin typeface="Arial" pitchFamily="38" charset="0"/>
                <a:sym typeface="Wingdings"/>
              </a:rPr>
              <a:t></a:t>
            </a:r>
            <a:r>
              <a:rPr lang="en-US" sz="2200" b="0" dirty="0" smtClean="0">
                <a:latin typeface="Arial" pitchFamily="38" charset="0"/>
                <a:sym typeface="Symbol" pitchFamily="38" charset="2"/>
              </a:rPr>
              <a:t> QCD thermometer </a:t>
            </a:r>
            <a:r>
              <a:rPr lang="en-US" sz="2200" b="0" dirty="0" smtClean="0">
                <a:solidFill>
                  <a:srgbClr val="000000"/>
                </a:solidFill>
                <a:latin typeface="Arial" pitchFamily="38" charset="0"/>
                <a:sym typeface="Symbol" pitchFamily="38" charset="2"/>
              </a:rPr>
              <a:t/>
            </a:r>
            <a:br>
              <a:rPr lang="en-US" sz="2200" b="0" dirty="0" smtClean="0">
                <a:solidFill>
                  <a:srgbClr val="000000"/>
                </a:solidFill>
                <a:latin typeface="Arial" pitchFamily="38" charset="0"/>
                <a:sym typeface="Symbol" pitchFamily="38" charset="2"/>
              </a:rPr>
            </a:br>
            <a:r>
              <a:rPr lang="en-US" sz="1200" b="0" i="1" dirty="0" smtClean="0">
                <a:solidFill>
                  <a:srgbClr val="000000"/>
                </a:solidFill>
                <a:latin typeface="Times New Roman"/>
                <a:ea typeface="Arial" pitchFamily="38" charset="0"/>
                <a:cs typeface="Times New Roman"/>
              </a:rPr>
              <a:t>S. </a:t>
            </a:r>
            <a:r>
              <a:rPr lang="en-US" sz="1200" b="0" i="1" dirty="0" err="1" smtClean="0">
                <a:solidFill>
                  <a:srgbClr val="000000"/>
                </a:solidFill>
                <a:latin typeface="Times New Roman"/>
                <a:ea typeface="Arial" pitchFamily="38" charset="0"/>
                <a:cs typeface="Times New Roman"/>
              </a:rPr>
              <a:t>Digal</a:t>
            </a:r>
            <a:r>
              <a:rPr lang="en-US" sz="1200" b="0" i="1" dirty="0" smtClean="0">
                <a:solidFill>
                  <a:srgbClr val="000000"/>
                </a:solidFill>
                <a:latin typeface="Times New Roman"/>
                <a:ea typeface="Arial" pitchFamily="38" charset="0"/>
                <a:cs typeface="Times New Roman"/>
              </a:rPr>
              <a:t>, P. </a:t>
            </a:r>
            <a:r>
              <a:rPr lang="en-US" sz="1200" b="0" i="1" dirty="0" err="1" smtClean="0">
                <a:solidFill>
                  <a:srgbClr val="000000"/>
                </a:solidFill>
                <a:latin typeface="Times New Roman"/>
                <a:ea typeface="Arial" pitchFamily="38" charset="0"/>
                <a:cs typeface="Times New Roman"/>
              </a:rPr>
              <a:t>Petreczky</a:t>
            </a:r>
            <a:r>
              <a:rPr lang="en-US" sz="1200" b="0" i="1" dirty="0" smtClean="0">
                <a:solidFill>
                  <a:srgbClr val="000000"/>
                </a:solidFill>
                <a:latin typeface="Times New Roman"/>
                <a:ea typeface="Arial" pitchFamily="38" charset="0"/>
                <a:cs typeface="Times New Roman"/>
              </a:rPr>
              <a:t> and H. </a:t>
            </a:r>
            <a:r>
              <a:rPr lang="en-US" sz="1200" b="0" i="1" dirty="0" err="1" smtClean="0">
                <a:solidFill>
                  <a:srgbClr val="000000"/>
                </a:solidFill>
                <a:latin typeface="Times New Roman"/>
                <a:ea typeface="Arial" pitchFamily="38" charset="0"/>
                <a:cs typeface="Times New Roman"/>
              </a:rPr>
              <a:t>Satz</a:t>
            </a:r>
            <a:r>
              <a:rPr lang="en-US" sz="1200" b="0" i="1" dirty="0" smtClean="0">
                <a:solidFill>
                  <a:srgbClr val="000000"/>
                </a:solidFill>
                <a:latin typeface="Times New Roman"/>
                <a:ea typeface="Arial" pitchFamily="38" charset="0"/>
                <a:cs typeface="Times New Roman"/>
              </a:rPr>
              <a:t>, Phys. Rev. D 64 (2001) 0940150</a:t>
            </a:r>
          </a:p>
          <a:p>
            <a:pPr algn="l">
              <a:spcBef>
                <a:spcPct val="40000"/>
              </a:spcBef>
              <a:spcAft>
                <a:spcPts val="600"/>
              </a:spcAft>
            </a:pPr>
            <a:endParaRPr lang="en-US" sz="1200" b="0" i="1" dirty="0" smtClean="0">
              <a:solidFill>
                <a:srgbClr val="000000"/>
              </a:solidFill>
              <a:latin typeface="Times New Roman"/>
              <a:ea typeface="Arial" pitchFamily="38" charset="0"/>
              <a:cs typeface="Times New Roman"/>
            </a:endParaRPr>
          </a:p>
          <a:p>
            <a:pPr algn="l">
              <a:spcBef>
                <a:spcPct val="40000"/>
              </a:spcBef>
              <a:spcAft>
                <a:spcPts val="600"/>
              </a:spcAft>
            </a:pPr>
            <a:endParaRPr lang="en-US" sz="2200" b="0" dirty="0" smtClean="0">
              <a:solidFill>
                <a:srgbClr val="000000"/>
              </a:solidFill>
              <a:latin typeface="Arial" pitchFamily="38" charset="0"/>
              <a:ea typeface="Arial" pitchFamily="38" charset="0"/>
              <a:cs typeface="Arial" pitchFamily="38" charset="0"/>
              <a:sym typeface="Symbol" pitchFamily="38" charset="2"/>
            </a:endParaRPr>
          </a:p>
          <a:p>
            <a:pPr algn="l">
              <a:spcBef>
                <a:spcPct val="40000"/>
              </a:spcBef>
              <a:spcAft>
                <a:spcPts val="600"/>
              </a:spcAft>
              <a:buFontTx/>
              <a:buChar char="•"/>
            </a:pPr>
            <a:r>
              <a:rPr lang="en-US" sz="2200" b="0" dirty="0" smtClean="0">
                <a:solidFill>
                  <a:srgbClr val="000000"/>
                </a:solidFill>
                <a:latin typeface="Arial" pitchFamily="38" charset="0"/>
                <a:ea typeface="Arial" pitchFamily="38" charset="0"/>
                <a:cs typeface="Arial" pitchFamily="38" charset="0"/>
                <a:sym typeface="Symbol" pitchFamily="38" charset="2"/>
              </a:rPr>
              <a:t> Enhancement via </a:t>
            </a:r>
            <a:r>
              <a:rPr lang="en-US" sz="2200" b="0" dirty="0" smtClean="0">
                <a:solidFill>
                  <a:srgbClr val="000090"/>
                </a:solidFill>
                <a:latin typeface="Arial" pitchFamily="38" charset="0"/>
                <a:ea typeface="Arial" pitchFamily="38" charset="0"/>
                <a:cs typeface="Arial" pitchFamily="38" charset="0"/>
                <a:sym typeface="Symbol" pitchFamily="38" charset="2"/>
              </a:rPr>
              <a:t>(re-)generation </a:t>
            </a:r>
            <a:r>
              <a:rPr lang="en-US" sz="2200" b="0" dirty="0" smtClean="0">
                <a:solidFill>
                  <a:srgbClr val="000000"/>
                </a:solidFill>
                <a:latin typeface="Arial" pitchFamily="38" charset="0"/>
                <a:ea typeface="Arial" pitchFamily="38" charset="0"/>
                <a:cs typeface="Arial" pitchFamily="38" charset="0"/>
                <a:sym typeface="Symbol" pitchFamily="38" charset="2"/>
              </a:rPr>
              <a:t>of </a:t>
            </a:r>
            <a:r>
              <a:rPr lang="en-US" sz="2200" b="0" dirty="0" err="1" smtClean="0">
                <a:solidFill>
                  <a:srgbClr val="000000"/>
                </a:solidFill>
                <a:latin typeface="Arial" pitchFamily="38" charset="0"/>
                <a:ea typeface="Arial" pitchFamily="38" charset="0"/>
                <a:cs typeface="Arial" pitchFamily="38" charset="0"/>
                <a:sym typeface="Symbol" pitchFamily="38" charset="2"/>
              </a:rPr>
              <a:t>quarkonium</a:t>
            </a:r>
            <a:r>
              <a:rPr lang="en-US" sz="2200" b="0" dirty="0" smtClean="0">
                <a:solidFill>
                  <a:srgbClr val="000000"/>
                </a:solidFill>
                <a:latin typeface="Arial" pitchFamily="38" charset="0"/>
                <a:ea typeface="Arial" pitchFamily="38" charset="0"/>
                <a:cs typeface="Arial" pitchFamily="38" charset="0"/>
                <a:sym typeface="Symbol" pitchFamily="38" charset="2"/>
              </a:rPr>
              <a:t> states due to large heavy quark multiplicity </a:t>
            </a:r>
            <a:br>
              <a:rPr lang="en-US" sz="2200" b="0" dirty="0" smtClean="0">
                <a:solidFill>
                  <a:srgbClr val="000000"/>
                </a:solidFill>
                <a:latin typeface="Arial" pitchFamily="38" charset="0"/>
                <a:ea typeface="Arial" pitchFamily="38" charset="0"/>
                <a:cs typeface="Arial" pitchFamily="38" charset="0"/>
                <a:sym typeface="Symbol" pitchFamily="38" charset="2"/>
              </a:rPr>
            </a:br>
            <a:r>
              <a:rPr lang="en-US" sz="1200" b="0" i="1" dirty="0" smtClean="0">
                <a:solidFill>
                  <a:srgbClr val="000000"/>
                </a:solidFill>
                <a:latin typeface="Times New Roman"/>
                <a:ea typeface="Arial" pitchFamily="38" charset="0"/>
                <a:cs typeface="Times New Roman"/>
              </a:rPr>
              <a:t>A. </a:t>
            </a:r>
            <a:r>
              <a:rPr lang="en-US" sz="1200" b="0" i="1" dirty="0" err="1" smtClean="0">
                <a:solidFill>
                  <a:srgbClr val="000000"/>
                </a:solidFill>
                <a:latin typeface="Times New Roman"/>
                <a:ea typeface="Arial" pitchFamily="38" charset="0"/>
                <a:cs typeface="Times New Roman"/>
              </a:rPr>
              <a:t>Andronic</a:t>
            </a:r>
            <a:r>
              <a:rPr lang="en-US" sz="1200" b="0" i="1" dirty="0" smtClean="0">
                <a:solidFill>
                  <a:srgbClr val="000000"/>
                </a:solidFill>
                <a:latin typeface="Times New Roman"/>
                <a:ea typeface="Arial" pitchFamily="38" charset="0"/>
                <a:cs typeface="Times New Roman"/>
              </a:rPr>
              <a:t>, P. Braun-</a:t>
            </a:r>
            <a:r>
              <a:rPr lang="en-US" sz="1200" b="0" i="1" dirty="0" err="1" smtClean="0">
                <a:solidFill>
                  <a:srgbClr val="000000"/>
                </a:solidFill>
                <a:latin typeface="Times New Roman"/>
                <a:ea typeface="Arial" pitchFamily="38" charset="0"/>
                <a:cs typeface="Times New Roman"/>
              </a:rPr>
              <a:t>Munzinger</a:t>
            </a:r>
            <a:r>
              <a:rPr lang="en-US" sz="1200" b="0" i="1" dirty="0" smtClean="0">
                <a:solidFill>
                  <a:srgbClr val="000000"/>
                </a:solidFill>
                <a:latin typeface="Times New Roman"/>
                <a:ea typeface="Arial" pitchFamily="38" charset="0"/>
                <a:cs typeface="Times New Roman"/>
              </a:rPr>
              <a:t>, K. </a:t>
            </a:r>
            <a:r>
              <a:rPr lang="en-US" sz="1200" b="0" i="1" dirty="0" err="1" smtClean="0">
                <a:solidFill>
                  <a:srgbClr val="000000"/>
                </a:solidFill>
                <a:latin typeface="Times New Roman"/>
                <a:ea typeface="Arial" pitchFamily="38" charset="0"/>
                <a:cs typeface="Times New Roman"/>
              </a:rPr>
              <a:t>Redlich</a:t>
            </a:r>
            <a:r>
              <a:rPr lang="en-US" sz="1200" b="0" i="1" dirty="0" smtClean="0">
                <a:solidFill>
                  <a:srgbClr val="000000"/>
                </a:solidFill>
                <a:latin typeface="Times New Roman"/>
                <a:ea typeface="Arial" pitchFamily="38" charset="0"/>
                <a:cs typeface="Times New Roman"/>
              </a:rPr>
              <a:t> and J. </a:t>
            </a:r>
            <a:r>
              <a:rPr lang="en-US" sz="1200" b="0" i="1" dirty="0" err="1" smtClean="0">
                <a:solidFill>
                  <a:srgbClr val="000000"/>
                </a:solidFill>
                <a:latin typeface="Times New Roman"/>
                <a:ea typeface="Arial" pitchFamily="38" charset="0"/>
                <a:cs typeface="Times New Roman"/>
              </a:rPr>
              <a:t>Stachel</a:t>
            </a:r>
            <a:r>
              <a:rPr lang="en-US" sz="1200" b="0" i="1" dirty="0" smtClean="0">
                <a:solidFill>
                  <a:srgbClr val="000000"/>
                </a:solidFill>
                <a:latin typeface="Times New Roman"/>
                <a:ea typeface="Arial" pitchFamily="38" charset="0"/>
                <a:cs typeface="Times New Roman"/>
              </a:rPr>
              <a:t>, Phys. </a:t>
            </a:r>
            <a:r>
              <a:rPr lang="en-US" sz="1200" b="0" i="1" dirty="0" err="1" smtClean="0">
                <a:solidFill>
                  <a:srgbClr val="000000"/>
                </a:solidFill>
                <a:latin typeface="Times New Roman"/>
                <a:ea typeface="Arial" pitchFamily="38" charset="0"/>
                <a:cs typeface="Times New Roman"/>
              </a:rPr>
              <a:t>Lett</a:t>
            </a:r>
            <a:r>
              <a:rPr lang="en-US" sz="1200" b="0" i="1" dirty="0" smtClean="0">
                <a:solidFill>
                  <a:srgbClr val="000000"/>
                </a:solidFill>
                <a:latin typeface="Times New Roman"/>
                <a:ea typeface="Arial" pitchFamily="38" charset="0"/>
                <a:cs typeface="Times New Roman"/>
              </a:rPr>
              <a:t>. B 571(2003) 36</a:t>
            </a:r>
            <a:endParaRPr lang="en-US" sz="1200" b="0" i="1" dirty="0" smtClean="0">
              <a:solidFill>
                <a:srgbClr val="000000"/>
              </a:solidFill>
              <a:latin typeface="Arial" pitchFamily="38" charset="0"/>
              <a:sym typeface="Symbol" pitchFamily="38" charset="2"/>
            </a:endParaRPr>
          </a:p>
        </p:txBody>
      </p:sp>
      <p:sp>
        <p:nvSpPr>
          <p:cNvPr id="297010" name="Rectangle 50"/>
          <p:cNvSpPr>
            <a:spLocks noChangeArrowheads="1"/>
          </p:cNvSpPr>
          <p:nvPr/>
        </p:nvSpPr>
        <p:spPr bwMode="auto">
          <a:xfrm>
            <a:off x="8389184" y="5509694"/>
            <a:ext cx="628965" cy="32316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500" i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pitchFamily="38" charset="0"/>
              </a:rPr>
              <a:t>LHC</a:t>
            </a:r>
            <a:endParaRPr lang="en-US" sz="1500" i="1" dirty="0">
              <a:solidFill>
                <a:srgbClr val="CC33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itchFamily="38" charset="0"/>
            </a:endParaRPr>
          </a:p>
        </p:txBody>
      </p:sp>
      <p:graphicFrame>
        <p:nvGraphicFramePr>
          <p:cNvPr id="103426" name="Object 2"/>
          <p:cNvGraphicFramePr>
            <a:graphicFrameLocks noChangeAspect="1"/>
          </p:cNvGraphicFramePr>
          <p:nvPr/>
        </p:nvGraphicFramePr>
        <p:xfrm>
          <a:off x="7027193" y="3104373"/>
          <a:ext cx="1821227" cy="1490951"/>
        </p:xfrm>
        <a:graphic>
          <a:graphicData uri="http://schemas.openxmlformats.org/presentationml/2006/ole">
            <p:oleObj spid="_x0000_s214018" name="VISIO" r:id="rId4" imgW="3822700" imgH="3136900" progId="">
              <p:embed/>
            </p:oleObj>
          </a:graphicData>
        </a:graphic>
      </p:graphicFrame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77798" y="1015910"/>
            <a:ext cx="2132192" cy="1900225"/>
          </a:xfrm>
          <a:prstGeom prst="rect">
            <a:avLst/>
          </a:prstGeom>
        </p:spPr>
      </p:pic>
      <p:pic>
        <p:nvPicPr>
          <p:cNvPr id="10" name="Picture 4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84032" y="4585769"/>
            <a:ext cx="4881869" cy="90353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327984" y="-29089"/>
            <a:ext cx="8468985" cy="76944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4400" b="0" dirty="0" err="1" smtClean="0">
                <a:solidFill>
                  <a:srgbClr val="000090"/>
                </a:solidFill>
                <a:latin typeface="Arial Narrow" pitchFamily="-112" charset="0"/>
              </a:rPr>
              <a:t>Quarkonia</a:t>
            </a:r>
            <a:r>
              <a:rPr lang="en-US" sz="4400" b="0" dirty="0" smtClean="0">
                <a:solidFill>
                  <a:srgbClr val="000090"/>
                </a:solidFill>
                <a:latin typeface="Arial Narrow" pitchFamily="-112" charset="0"/>
              </a:rPr>
              <a:t> production in hot QCD matter</a:t>
            </a:r>
          </a:p>
        </p:txBody>
      </p:sp>
      <p:sp>
        <p:nvSpPr>
          <p:cNvPr id="14" name="Slide Number Placeholder 15"/>
          <p:cNvSpPr txBox="1">
            <a:spLocks/>
          </p:cNvSpPr>
          <p:nvPr/>
        </p:nvSpPr>
        <p:spPr bwMode="auto">
          <a:xfrm>
            <a:off x="6934200" y="65659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A95DFD8-BC93-BE40-A82C-B7291C76D0D0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5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76200" y="6565900"/>
            <a:ext cx="2328863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Andre Mischke (Utrecht)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24408" y="-17438"/>
            <a:ext cx="8899454" cy="73866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4200" b="0" dirty="0" smtClean="0">
                <a:solidFill>
                  <a:srgbClr val="000090"/>
                </a:solidFill>
                <a:latin typeface="Arial Narrow" pitchFamily="-112" charset="0"/>
              </a:rPr>
              <a:t>Di-</a:t>
            </a:r>
            <a:r>
              <a:rPr lang="en-US" sz="4200" b="0" dirty="0" err="1" smtClean="0">
                <a:solidFill>
                  <a:srgbClr val="000090"/>
                </a:solidFill>
                <a:latin typeface="Arial Narrow" pitchFamily="-112" charset="0"/>
              </a:rPr>
              <a:t>muon</a:t>
            </a:r>
            <a:r>
              <a:rPr lang="en-US" sz="4200" b="0" dirty="0" smtClean="0">
                <a:solidFill>
                  <a:srgbClr val="000090"/>
                </a:solidFill>
                <a:latin typeface="Arial Narrow" pitchFamily="-112" charset="0"/>
              </a:rPr>
              <a:t> invariant mass distribution in </a:t>
            </a:r>
            <a:r>
              <a:rPr lang="en-US" sz="4200" b="0" dirty="0" err="1" smtClean="0">
                <a:solidFill>
                  <a:srgbClr val="000090"/>
                </a:solidFill>
                <a:latin typeface="Arial Narrow" pitchFamily="-112" charset="0"/>
              </a:rPr>
              <a:t>Pb-Pb</a:t>
            </a:r>
            <a:endParaRPr lang="en-GB" sz="4200" b="0" dirty="0">
              <a:solidFill>
                <a:srgbClr val="000090"/>
              </a:solidFill>
              <a:latin typeface="Arial Narrow" pitchFamily="-112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 Mischke (Utrecht)</a:t>
            </a:r>
            <a:endParaRPr lang="en-US" dirty="0"/>
          </a:p>
        </p:txBody>
      </p:sp>
      <p:pic>
        <p:nvPicPr>
          <p:cNvPr id="8" name="Picture 6" descr="dimuonMassPbPb147_201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7702" y="1198785"/>
            <a:ext cx="6053470" cy="442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A790B6-3DE3-224A-B164-0E89BB3F0D3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5490" y="827822"/>
            <a:ext cx="613554" cy="612000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3542246" y="2493293"/>
            <a:ext cx="5661099" cy="3844931"/>
            <a:chOff x="3542246" y="2362723"/>
            <a:chExt cx="5661099" cy="3844931"/>
          </a:xfrm>
        </p:grpSpPr>
        <p:pic>
          <p:nvPicPr>
            <p:cNvPr id="11" name="Picture 10" descr="overlay4_masspeak_Hi.gif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826845" y="2967654"/>
              <a:ext cx="3376500" cy="3240000"/>
            </a:xfrm>
            <a:prstGeom prst="rect">
              <a:avLst/>
            </a:prstGeom>
          </p:spPr>
        </p:pic>
        <p:cxnSp>
          <p:nvCxnSpPr>
            <p:cNvPr id="14" name="Straight Arrow Connector 13"/>
            <p:cNvCxnSpPr/>
            <p:nvPr/>
          </p:nvCxnSpPr>
          <p:spPr bwMode="auto">
            <a:xfrm>
              <a:off x="3542246" y="2362723"/>
              <a:ext cx="2509263" cy="2288636"/>
            </a:xfrm>
            <a:prstGeom prst="straightConnector1">
              <a:avLst/>
            </a:prstGeom>
            <a:solidFill>
              <a:schemeClr val="accent1"/>
            </a:solidFill>
            <a:ln w="63500" cap="flat" cmpd="sng" algn="ctr">
              <a:solidFill>
                <a:srgbClr val="0000CC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3736994" y="-29089"/>
            <a:ext cx="1650963" cy="76944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4400" b="0" dirty="0" smtClean="0">
                <a:solidFill>
                  <a:srgbClr val="000090"/>
                </a:solidFill>
                <a:latin typeface="Arial Narrow" pitchFamily="-112" charset="0"/>
              </a:rPr>
              <a:t>Outline</a:t>
            </a:r>
            <a:endParaRPr lang="en-GB" sz="4400" b="0" dirty="0">
              <a:solidFill>
                <a:srgbClr val="000090"/>
              </a:solidFill>
              <a:latin typeface="Arial Narrow" pitchFamily="-11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85121" y="989708"/>
            <a:ext cx="7381950" cy="5770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  <a:buFont typeface="Arial"/>
              <a:buChar char="•"/>
            </a:pPr>
            <a:r>
              <a:rPr lang="en-US" sz="2200" b="0" dirty="0" smtClean="0">
                <a:solidFill>
                  <a:srgbClr val="000000"/>
                </a:solidFill>
              </a:rPr>
              <a:t> Strongly interacting matter in extremes</a:t>
            </a:r>
          </a:p>
          <a:p>
            <a:pPr algn="l">
              <a:spcAft>
                <a:spcPts val="600"/>
              </a:spcAft>
              <a:buFont typeface="Arial"/>
              <a:buChar char="•"/>
            </a:pPr>
            <a:r>
              <a:rPr lang="en-US" sz="2200" b="0" dirty="0" smtClean="0">
                <a:solidFill>
                  <a:srgbClr val="000000"/>
                </a:solidFill>
              </a:rPr>
              <a:t> Heavy quarks (charm and beauty) and </a:t>
            </a:r>
            <a:br>
              <a:rPr lang="en-US" sz="2200" b="0" dirty="0" smtClean="0">
                <a:solidFill>
                  <a:srgbClr val="000000"/>
                </a:solidFill>
              </a:rPr>
            </a:br>
            <a:r>
              <a:rPr lang="en-US" sz="2200" b="0" dirty="0" smtClean="0">
                <a:solidFill>
                  <a:srgbClr val="000000"/>
                </a:solidFill>
              </a:rPr>
              <a:t>the Quark Gluon Plasma</a:t>
            </a:r>
          </a:p>
          <a:p>
            <a:pPr algn="l">
              <a:spcAft>
                <a:spcPts val="600"/>
              </a:spcAft>
              <a:buFont typeface="Arial"/>
              <a:buChar char="•"/>
            </a:pPr>
            <a:r>
              <a:rPr lang="en-US" sz="2200" b="0" dirty="0" smtClean="0">
                <a:solidFill>
                  <a:srgbClr val="000000"/>
                </a:solidFill>
              </a:rPr>
              <a:t> Measurements</a:t>
            </a:r>
          </a:p>
          <a:p>
            <a:pPr lvl="1" algn="l">
              <a:spcAft>
                <a:spcPts val="600"/>
              </a:spcAft>
              <a:buFontTx/>
              <a:buChar char="-"/>
            </a:pPr>
            <a:r>
              <a:rPr lang="en-US" sz="2000" b="0" dirty="0" smtClean="0">
                <a:solidFill>
                  <a:srgbClr val="000090"/>
                </a:solidFill>
              </a:rPr>
              <a:t> pp interactions: important baseline; test </a:t>
            </a:r>
            <a:r>
              <a:rPr lang="en-US" sz="2000" b="0" dirty="0" err="1" smtClean="0">
                <a:solidFill>
                  <a:srgbClr val="000090"/>
                </a:solidFill>
              </a:rPr>
              <a:t>pQCD</a:t>
            </a:r>
            <a:r>
              <a:rPr lang="en-US" sz="2000" b="0" dirty="0" smtClean="0">
                <a:solidFill>
                  <a:srgbClr val="000090"/>
                </a:solidFill>
              </a:rPr>
              <a:t> models</a:t>
            </a:r>
          </a:p>
          <a:p>
            <a:pPr lvl="1" algn="l">
              <a:spcAft>
                <a:spcPts val="600"/>
              </a:spcAft>
              <a:buFontTx/>
              <a:buChar char="-"/>
            </a:pPr>
            <a:r>
              <a:rPr lang="en-US" sz="2000" b="0" dirty="0" smtClean="0">
                <a:solidFill>
                  <a:srgbClr val="000090"/>
                </a:solidFill>
              </a:rPr>
              <a:t> </a:t>
            </a:r>
            <a:r>
              <a:rPr lang="en-US" sz="2000" b="0" dirty="0" err="1" smtClean="0">
                <a:solidFill>
                  <a:srgbClr val="000090"/>
                </a:solidFill>
              </a:rPr>
              <a:t>p-Pb</a:t>
            </a:r>
            <a:r>
              <a:rPr lang="en-US" sz="2000" b="0" dirty="0" smtClean="0">
                <a:solidFill>
                  <a:srgbClr val="000090"/>
                </a:solidFill>
              </a:rPr>
              <a:t> collisions: study cold nuclear matter effects</a:t>
            </a:r>
          </a:p>
          <a:p>
            <a:pPr lvl="1" algn="l">
              <a:spcAft>
                <a:spcPts val="600"/>
              </a:spcAft>
              <a:buFontTx/>
              <a:buChar char="-"/>
            </a:pPr>
            <a:r>
              <a:rPr lang="en-US" sz="2000" b="0" dirty="0" smtClean="0">
                <a:solidFill>
                  <a:srgbClr val="000090"/>
                </a:solidFill>
              </a:rPr>
              <a:t> </a:t>
            </a:r>
            <a:r>
              <a:rPr lang="en-US" sz="2000" b="0" dirty="0" err="1" smtClean="0">
                <a:solidFill>
                  <a:srgbClr val="000090"/>
                </a:solidFill>
              </a:rPr>
              <a:t>Pb-Pb</a:t>
            </a:r>
            <a:r>
              <a:rPr lang="en-US" sz="2000" b="0" dirty="0" smtClean="0">
                <a:solidFill>
                  <a:srgbClr val="000090"/>
                </a:solidFill>
              </a:rPr>
              <a:t> collisions: study hot QCD matter; </a:t>
            </a:r>
            <a:br>
              <a:rPr lang="en-US" sz="2000" b="0" dirty="0" smtClean="0">
                <a:solidFill>
                  <a:srgbClr val="000090"/>
                </a:solidFill>
              </a:rPr>
            </a:br>
            <a:r>
              <a:rPr lang="en-US" sz="2000" b="0" dirty="0" smtClean="0">
                <a:solidFill>
                  <a:srgbClr val="000090"/>
                </a:solidFill>
              </a:rPr>
              <a:t>		           determine medium properties</a:t>
            </a:r>
            <a:endParaRPr lang="en-US" b="0" dirty="0" smtClean="0">
              <a:solidFill>
                <a:srgbClr val="000000"/>
              </a:solidFill>
            </a:endParaRPr>
          </a:p>
          <a:p>
            <a:pPr algn="l">
              <a:spcAft>
                <a:spcPts val="600"/>
              </a:spcAft>
              <a:buFont typeface="Arial"/>
              <a:buChar char="•"/>
            </a:pPr>
            <a:r>
              <a:rPr lang="en-US" sz="2200" b="0" dirty="0" smtClean="0">
                <a:solidFill>
                  <a:srgbClr val="000000"/>
                </a:solidFill>
              </a:rPr>
              <a:t> Probes</a:t>
            </a:r>
            <a:endParaRPr lang="en-US" sz="2200" b="0" dirty="0" smtClean="0">
              <a:solidFill>
                <a:srgbClr val="000090"/>
              </a:solidFill>
            </a:endParaRPr>
          </a:p>
          <a:p>
            <a:pPr lvl="1" algn="l">
              <a:spcAft>
                <a:spcPts val="600"/>
              </a:spcAft>
              <a:buFontTx/>
              <a:buChar char="-"/>
            </a:pPr>
            <a:r>
              <a:rPr lang="en-US" sz="2000" b="0" dirty="0" smtClean="0">
                <a:solidFill>
                  <a:srgbClr val="000090"/>
                </a:solidFill>
              </a:rPr>
              <a:t> Open HF (prompt D mesons and HF decay leptons): </a:t>
            </a:r>
            <a:r>
              <a:rPr lang="en-US" sz="2000" dirty="0" smtClean="0">
                <a:solidFill>
                  <a:srgbClr val="000090"/>
                </a:solidFill>
              </a:rPr>
              <a:t>Energy loss </a:t>
            </a:r>
            <a:r>
              <a:rPr lang="en-US" sz="2000" dirty="0" err="1" smtClean="0">
                <a:solidFill>
                  <a:srgbClr val="000090"/>
                </a:solidFill>
              </a:rPr>
              <a:t>mechanism(s</a:t>
            </a:r>
            <a:r>
              <a:rPr lang="en-US" sz="2000" dirty="0" smtClean="0">
                <a:solidFill>
                  <a:srgbClr val="000090"/>
                </a:solidFill>
              </a:rPr>
              <a:t>) and degree of thermalization</a:t>
            </a:r>
          </a:p>
          <a:p>
            <a:pPr lvl="1" algn="l">
              <a:spcAft>
                <a:spcPts val="600"/>
              </a:spcAft>
              <a:buFontTx/>
              <a:buChar char="-"/>
            </a:pPr>
            <a:r>
              <a:rPr lang="en-US" sz="2000" b="0" dirty="0" smtClean="0">
                <a:solidFill>
                  <a:srgbClr val="000090"/>
                </a:solidFill>
              </a:rPr>
              <a:t> Hidden HF (</a:t>
            </a:r>
            <a:r>
              <a:rPr lang="en-US" altLang="zh-CN" sz="2000" b="0" dirty="0" smtClean="0">
                <a:solidFill>
                  <a:srgbClr val="000090"/>
                </a:solidFill>
                <a:ea typeface="SimSun" pitchFamily="2" charset="-122"/>
                <a:cs typeface="SimSun" pitchFamily="2" charset="-122"/>
              </a:rPr>
              <a:t>J/</a:t>
            </a:r>
            <a:r>
              <a:rPr lang="en-US" altLang="zh-CN" sz="2000" b="0" dirty="0" smtClean="0">
                <a:solidFill>
                  <a:srgbClr val="000090"/>
                </a:solidFill>
                <a:ea typeface="SimSun" pitchFamily="2" charset="-122"/>
                <a:cs typeface="SimSun" pitchFamily="2" charset="-122"/>
                <a:sym typeface="Symbol" pitchFamily="34" charset="2"/>
              </a:rPr>
              <a:t> and </a:t>
            </a:r>
            <a:r>
              <a:rPr lang="en-US" sz="2000" b="0" dirty="0" smtClean="0">
                <a:solidFill>
                  <a:srgbClr val="000090"/>
                </a:solidFill>
                <a:latin typeface="Sum"/>
                <a:cs typeface="Sum"/>
              </a:rPr>
              <a:t>Y</a:t>
            </a:r>
            <a:r>
              <a:rPr lang="en-US" sz="2000" b="0" dirty="0" smtClean="0">
                <a:solidFill>
                  <a:srgbClr val="000090"/>
                </a:solidFill>
              </a:rPr>
              <a:t> states):</a:t>
            </a:r>
            <a:br>
              <a:rPr lang="en-US" sz="2000" b="0" dirty="0" smtClean="0">
                <a:solidFill>
                  <a:srgbClr val="000090"/>
                </a:solidFill>
              </a:rPr>
            </a:br>
            <a:r>
              <a:rPr lang="en-US" sz="2000" dirty="0" smtClean="0">
                <a:solidFill>
                  <a:srgbClr val="000090"/>
                </a:solidFill>
              </a:rPr>
              <a:t>Deconfinement (dissociation in hot QCD matter) and degree of </a:t>
            </a:r>
            <a:r>
              <a:rPr lang="en-US" sz="2000" dirty="0" err="1" smtClean="0">
                <a:solidFill>
                  <a:srgbClr val="000090"/>
                </a:solidFill>
              </a:rPr>
              <a:t>thermalization</a:t>
            </a:r>
            <a:endParaRPr lang="en-US" sz="2000" dirty="0" smtClean="0">
              <a:solidFill>
                <a:srgbClr val="000090"/>
              </a:solidFill>
            </a:endParaRPr>
          </a:p>
          <a:p>
            <a:pPr algn="l">
              <a:spcAft>
                <a:spcPts val="600"/>
              </a:spcAft>
              <a:buFont typeface="Arial"/>
              <a:buChar char="•"/>
            </a:pPr>
            <a:r>
              <a:rPr lang="en-US" sz="2200" b="0" dirty="0" smtClean="0">
                <a:solidFill>
                  <a:srgbClr val="000000"/>
                </a:solidFill>
              </a:rPr>
              <a:t> Summary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 Mischke (Utrecht)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A790B6-3DE3-224A-B164-0E89BB3F0D3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079024" y="1212276"/>
            <a:ext cx="1780430" cy="646331"/>
          </a:xfrm>
          <a:prstGeom prst="rect">
            <a:avLst/>
          </a:prstGeom>
          <a:solidFill>
            <a:srgbClr val="FFFFCC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US" sz="1800" b="0" dirty="0" smtClean="0">
                <a:latin typeface="Times New Roman"/>
                <a:cs typeface="Times New Roman"/>
              </a:rPr>
              <a:t>Plenary talk by </a:t>
            </a:r>
            <a:br>
              <a:rPr lang="en-US" sz="1800" b="0" dirty="0" smtClean="0">
                <a:latin typeface="Times New Roman"/>
                <a:cs typeface="Times New Roman"/>
              </a:rPr>
            </a:br>
            <a:r>
              <a:rPr lang="en-US" sz="1800" b="0" dirty="0" smtClean="0">
                <a:latin typeface="Times New Roman"/>
                <a:cs typeface="Times New Roman"/>
              </a:rPr>
              <a:t>Barbara </a:t>
            </a:r>
            <a:r>
              <a:rPr lang="en-US" sz="1800" b="0" dirty="0" err="1" smtClean="0">
                <a:latin typeface="Times New Roman"/>
                <a:cs typeface="Times New Roman"/>
              </a:rPr>
              <a:t>Erazmus</a:t>
            </a:r>
            <a:endParaRPr lang="en-US" sz="1800" b="0" dirty="0">
              <a:latin typeface="Times New Roman"/>
              <a:cs typeface="Times New Roman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08539" y="3777264"/>
            <a:ext cx="1595309" cy="646331"/>
          </a:xfrm>
          <a:prstGeom prst="rect">
            <a:avLst/>
          </a:prstGeom>
          <a:solidFill>
            <a:srgbClr val="FFFFCC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US" sz="1800" b="0" dirty="0" smtClean="0">
                <a:latin typeface="Times New Roman"/>
                <a:cs typeface="Times New Roman"/>
              </a:rPr>
              <a:t>Parallel talk by </a:t>
            </a:r>
            <a:br>
              <a:rPr lang="en-US" sz="1800" b="0" dirty="0" smtClean="0">
                <a:latin typeface="Times New Roman"/>
                <a:cs typeface="Times New Roman"/>
              </a:rPr>
            </a:br>
            <a:r>
              <a:rPr lang="en-US" sz="1800" b="0" dirty="0" smtClean="0">
                <a:latin typeface="Times New Roman"/>
                <a:cs typeface="Times New Roman"/>
              </a:rPr>
              <a:t>Diego </a:t>
            </a:r>
            <a:r>
              <a:rPr lang="en-US" sz="1800" b="0" dirty="0" err="1" smtClean="0">
                <a:latin typeface="Times New Roman"/>
                <a:cs typeface="Times New Roman"/>
              </a:rPr>
              <a:t>Stocco</a:t>
            </a:r>
            <a:endParaRPr lang="en-US" sz="1800" b="0" dirty="0">
              <a:latin typeface="Times New Roman"/>
              <a:cs typeface="Times New Roman"/>
            </a:endParaRPr>
          </a:p>
        </p:txBody>
      </p:sp>
      <p:cxnSp>
        <p:nvCxnSpPr>
          <p:cNvPr id="13" name="Straight Arrow Connector 12"/>
          <p:cNvCxnSpPr>
            <a:endCxn id="11" idx="1"/>
          </p:cNvCxnSpPr>
          <p:nvPr/>
        </p:nvCxnSpPr>
        <p:spPr bwMode="auto">
          <a:xfrm flipV="1">
            <a:off x="6177545" y="4100430"/>
            <a:ext cx="1030994" cy="413434"/>
          </a:xfrm>
          <a:prstGeom prst="straightConnector1">
            <a:avLst/>
          </a:prstGeom>
          <a:solidFill>
            <a:schemeClr val="accent1"/>
          </a:solidFill>
          <a:ln w="4127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074917" y="-52391"/>
            <a:ext cx="6975128" cy="76944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4400" b="0" dirty="0" smtClean="0">
                <a:solidFill>
                  <a:srgbClr val="000090"/>
                </a:solidFill>
                <a:latin typeface="Arial Narrow" pitchFamily="-112" charset="0"/>
              </a:rPr>
              <a:t>R</a:t>
            </a:r>
            <a:r>
              <a:rPr lang="en-US" sz="4400" b="0" baseline="-25000" dirty="0" smtClean="0">
                <a:solidFill>
                  <a:srgbClr val="000090"/>
                </a:solidFill>
                <a:latin typeface="Arial Narrow" pitchFamily="-112" charset="0"/>
              </a:rPr>
              <a:t>AA</a:t>
            </a:r>
            <a:r>
              <a:rPr lang="en-US" sz="4400" b="0" dirty="0" smtClean="0">
                <a:solidFill>
                  <a:srgbClr val="000090"/>
                </a:solidFill>
                <a:latin typeface="Arial Narrow" pitchFamily="-112" charset="0"/>
              </a:rPr>
              <a:t> of </a:t>
            </a:r>
            <a:r>
              <a:rPr lang="en-US" sz="4400" b="0" dirty="0" err="1" smtClean="0">
                <a:solidFill>
                  <a:srgbClr val="000090"/>
                </a:solidFill>
                <a:latin typeface="Arial Narrow" pitchFamily="-112" charset="0"/>
              </a:rPr>
              <a:t>Quarkonia</a:t>
            </a:r>
            <a:r>
              <a:rPr lang="en-US" sz="4400" b="0" dirty="0" smtClean="0">
                <a:solidFill>
                  <a:srgbClr val="000090"/>
                </a:solidFill>
                <a:latin typeface="Arial Narrow" pitchFamily="-112" charset="0"/>
              </a:rPr>
              <a:t> states in </a:t>
            </a:r>
            <a:r>
              <a:rPr lang="en-US" sz="4400" b="0" dirty="0" err="1" smtClean="0">
                <a:solidFill>
                  <a:srgbClr val="000090"/>
                </a:solidFill>
                <a:latin typeface="Arial Narrow" pitchFamily="-112" charset="0"/>
              </a:rPr>
              <a:t>Pb-Pb</a:t>
            </a:r>
            <a:endParaRPr lang="en-GB" sz="4400" b="0" baseline="-25000" dirty="0">
              <a:solidFill>
                <a:srgbClr val="000090"/>
              </a:solidFill>
              <a:latin typeface="Arial Narrow" pitchFamily="-112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 Mischke (Utrecht)</a:t>
            </a:r>
            <a:endParaRPr lang="en-US" dirty="0"/>
          </a:p>
        </p:txBody>
      </p:sp>
      <p:pic>
        <p:nvPicPr>
          <p:cNvPr id="8" name="Picture 1" descr="Raa_JpsiY1SY2S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964" y="1299820"/>
            <a:ext cx="4114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9"/>
          <p:cNvPicPr preferRelativeResize="0"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82956" y="3509620"/>
            <a:ext cx="6556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0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73356" y="3966820"/>
            <a:ext cx="45720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39956" y="4528795"/>
            <a:ext cx="685800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21"/>
          <p:cNvSpPr txBox="1">
            <a:spLocks noChangeArrowheads="1"/>
          </p:cNvSpPr>
          <p:nvPr/>
        </p:nvSpPr>
        <p:spPr bwMode="auto">
          <a:xfrm>
            <a:off x="111156" y="5624230"/>
            <a:ext cx="4495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0" dirty="0">
                <a:solidFill>
                  <a:schemeClr val="tx2"/>
                </a:solidFill>
                <a:ea typeface="Arial" pitchFamily="32" charset="0"/>
                <a:cs typeface="Arial" pitchFamily="32" charset="0"/>
              </a:rPr>
              <a:t>Clear hierarchy in R</a:t>
            </a:r>
            <a:r>
              <a:rPr lang="en-US" sz="2400" b="0" baseline="-25000" dirty="0">
                <a:solidFill>
                  <a:schemeClr val="tx2"/>
                </a:solidFill>
                <a:ea typeface="Arial" pitchFamily="32" charset="0"/>
                <a:cs typeface="Arial" pitchFamily="32" charset="0"/>
              </a:rPr>
              <a:t>AA</a:t>
            </a:r>
            <a:r>
              <a:rPr lang="en-US" sz="2400" b="0" dirty="0">
                <a:solidFill>
                  <a:schemeClr val="tx2"/>
                </a:solidFill>
                <a:ea typeface="Arial" pitchFamily="32" charset="0"/>
                <a:cs typeface="Arial" pitchFamily="32" charset="0"/>
              </a:rPr>
              <a:t> of different </a:t>
            </a:r>
            <a:r>
              <a:rPr lang="en-US" sz="2400" b="0" dirty="0" err="1">
                <a:solidFill>
                  <a:schemeClr val="tx2"/>
                </a:solidFill>
                <a:ea typeface="Arial" pitchFamily="32" charset="0"/>
                <a:cs typeface="Arial" pitchFamily="32" charset="0"/>
              </a:rPr>
              <a:t>quarkonium</a:t>
            </a:r>
            <a:r>
              <a:rPr lang="en-US" sz="2400" b="0" dirty="0">
                <a:solidFill>
                  <a:schemeClr val="tx2"/>
                </a:solidFill>
                <a:ea typeface="Arial" pitchFamily="32" charset="0"/>
                <a:cs typeface="Arial" pitchFamily="32" charset="0"/>
              </a:rPr>
              <a:t> states</a:t>
            </a:r>
          </a:p>
        </p:txBody>
      </p:sp>
      <p:sp>
        <p:nvSpPr>
          <p:cNvPr id="14" name="TextBox 18"/>
          <p:cNvSpPr txBox="1">
            <a:spLocks noChangeArrowheads="1"/>
          </p:cNvSpPr>
          <p:nvPr/>
        </p:nvSpPr>
        <p:spPr bwMode="auto">
          <a:xfrm>
            <a:off x="1019753" y="1105337"/>
            <a:ext cx="273493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0" i="1" dirty="0" smtClean="0">
                <a:solidFill>
                  <a:schemeClr val="tx2"/>
                </a:solidFill>
              </a:rPr>
              <a:t>Phys. Rev. </a:t>
            </a:r>
            <a:r>
              <a:rPr lang="en-US" sz="1200" b="0" i="1" dirty="0" err="1" smtClean="0">
                <a:solidFill>
                  <a:schemeClr val="tx2"/>
                </a:solidFill>
              </a:rPr>
              <a:t>Lett</a:t>
            </a:r>
            <a:r>
              <a:rPr lang="en-US" sz="1200" b="0" i="1" dirty="0" smtClean="0">
                <a:solidFill>
                  <a:schemeClr val="tx2"/>
                </a:solidFill>
              </a:rPr>
              <a:t>. 109, 222301 (2012))</a:t>
            </a:r>
            <a:endParaRPr lang="en-US" sz="1200" b="0" i="1" dirty="0">
              <a:solidFill>
                <a:schemeClr val="tx2"/>
              </a:solidFill>
            </a:endParaRPr>
          </a:p>
        </p:txBody>
      </p:sp>
      <p:sp>
        <p:nvSpPr>
          <p:cNvPr id="15" name="TextBox 21"/>
          <p:cNvSpPr txBox="1">
            <a:spLocks noChangeArrowheads="1"/>
          </p:cNvSpPr>
          <p:nvPr/>
        </p:nvSpPr>
        <p:spPr bwMode="auto">
          <a:xfrm>
            <a:off x="2174906" y="5139983"/>
            <a:ext cx="617538" cy="3683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b="0">
                <a:solidFill>
                  <a:schemeClr val="tx2"/>
                </a:solidFill>
              </a:rPr>
              <a:t>N</a:t>
            </a:r>
            <a:r>
              <a:rPr lang="en-US" sz="1800" b="0" baseline="-25000">
                <a:solidFill>
                  <a:schemeClr val="tx2"/>
                </a:solidFill>
              </a:rPr>
              <a:t>part</a:t>
            </a:r>
          </a:p>
        </p:txBody>
      </p:sp>
      <p:grpSp>
        <p:nvGrpSpPr>
          <p:cNvPr id="16" name="Group 15"/>
          <p:cNvGrpSpPr>
            <a:grpSpLocks/>
          </p:cNvGrpSpPr>
          <p:nvPr/>
        </p:nvGrpSpPr>
        <p:grpSpPr bwMode="auto">
          <a:xfrm>
            <a:off x="4594380" y="1097997"/>
            <a:ext cx="4376537" cy="5345062"/>
            <a:chOff x="4687596" y="864977"/>
            <a:chExt cx="4376537" cy="5345062"/>
          </a:xfrm>
        </p:grpSpPr>
        <p:grpSp>
          <p:nvGrpSpPr>
            <p:cNvPr id="18" name="Group 6"/>
            <p:cNvGrpSpPr>
              <a:grpSpLocks/>
            </p:cNvGrpSpPr>
            <p:nvPr/>
          </p:nvGrpSpPr>
          <p:grpSpPr bwMode="auto">
            <a:xfrm>
              <a:off x="4687596" y="864977"/>
              <a:ext cx="4376537" cy="5345062"/>
              <a:chOff x="4687596" y="864987"/>
              <a:chExt cx="4376537" cy="5345788"/>
            </a:xfrm>
          </p:grpSpPr>
          <p:sp>
            <p:nvSpPr>
              <p:cNvPr id="19" name="TextBox 21"/>
              <p:cNvSpPr txBox="1">
                <a:spLocks noChangeArrowheads="1"/>
              </p:cNvSpPr>
              <p:nvPr/>
            </p:nvSpPr>
            <p:spPr bwMode="auto">
              <a:xfrm>
                <a:off x="5181600" y="5379777"/>
                <a:ext cx="3505200" cy="8309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400" b="0" dirty="0">
                    <a:solidFill>
                      <a:schemeClr val="tx2"/>
                    </a:solidFill>
                    <a:ea typeface="Arial" pitchFamily="32" charset="0"/>
                    <a:cs typeface="Arial" pitchFamily="32" charset="0"/>
                  </a:rPr>
                  <a:t>Expected in terms of binding energy</a:t>
                </a:r>
              </a:p>
            </p:txBody>
          </p:sp>
          <p:pic>
            <p:nvPicPr>
              <p:cNvPr id="21" name="Picture 5" descr="raaVSdE_minbias_allOnia.png"/>
              <p:cNvPicPr>
                <a:picLocks noChangeAspect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4687596" y="1089302"/>
                <a:ext cx="4343400" cy="41684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0" name="TextBox 21"/>
              <p:cNvSpPr txBox="1">
                <a:spLocks noChangeArrowheads="1"/>
              </p:cNvSpPr>
              <p:nvPr/>
            </p:nvSpPr>
            <p:spPr bwMode="auto">
              <a:xfrm>
                <a:off x="4873133" y="864987"/>
                <a:ext cx="4191000" cy="3078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400" b="0" dirty="0">
                    <a:solidFill>
                      <a:schemeClr val="tx2"/>
                    </a:solidFill>
                    <a:ea typeface="Arial" pitchFamily="32" charset="0"/>
                    <a:cs typeface="Arial" pitchFamily="32" charset="0"/>
                  </a:rPr>
                  <a:t>Note: 6.5&lt;</a:t>
                </a:r>
                <a:r>
                  <a:rPr lang="en-US" sz="1400" b="0" dirty="0" err="1">
                    <a:solidFill>
                      <a:schemeClr val="tx2"/>
                    </a:solidFill>
                    <a:ea typeface="Arial" pitchFamily="32" charset="0"/>
                    <a:cs typeface="Arial" pitchFamily="32" charset="0"/>
                  </a:rPr>
                  <a:t>p</a:t>
                </a:r>
                <a:r>
                  <a:rPr lang="en-US" sz="1400" b="0" baseline="-25000" dirty="0" err="1">
                    <a:solidFill>
                      <a:schemeClr val="tx2"/>
                    </a:solidFill>
                    <a:ea typeface="Arial" pitchFamily="32" charset="0"/>
                    <a:cs typeface="Arial" pitchFamily="32" charset="0"/>
                  </a:rPr>
                  <a:t>T</a:t>
                </a:r>
                <a:r>
                  <a:rPr lang="en-US" sz="1400" b="0" dirty="0">
                    <a:solidFill>
                      <a:schemeClr val="tx2"/>
                    </a:solidFill>
                    <a:ea typeface="Arial" pitchFamily="32" charset="0"/>
                    <a:cs typeface="Arial" pitchFamily="32" charset="0"/>
                  </a:rPr>
                  <a:t>&lt;30 </a:t>
                </a:r>
                <a:r>
                  <a:rPr lang="en-US" sz="1400" b="0" dirty="0" err="1">
                    <a:solidFill>
                      <a:schemeClr val="tx2"/>
                    </a:solidFill>
                    <a:ea typeface="Arial" pitchFamily="32" charset="0"/>
                    <a:cs typeface="Arial" pitchFamily="32" charset="0"/>
                  </a:rPr>
                  <a:t>GeV</a:t>
                </a:r>
                <a:r>
                  <a:rPr lang="en-US" sz="1400" b="0" dirty="0">
                    <a:solidFill>
                      <a:schemeClr val="tx2"/>
                    </a:solidFill>
                    <a:ea typeface="Arial" pitchFamily="32" charset="0"/>
                    <a:cs typeface="Arial" pitchFamily="32" charset="0"/>
                  </a:rPr>
                  <a:t> for J/</a:t>
                </a:r>
                <a:r>
                  <a:rPr lang="en-US" sz="1400" b="0" dirty="0" err="1">
                    <a:solidFill>
                      <a:schemeClr val="tx2"/>
                    </a:solidFill>
                    <a:latin typeface="Symbol" pitchFamily="32" charset="2"/>
                    <a:ea typeface="Symbol" pitchFamily="32" charset="2"/>
                    <a:cs typeface="Symbol" pitchFamily="32" charset="2"/>
                  </a:rPr>
                  <a:t>y</a:t>
                </a:r>
                <a:r>
                  <a:rPr lang="en-US" sz="1400" b="0" dirty="0">
                    <a:solidFill>
                      <a:schemeClr val="tx2"/>
                    </a:solidFill>
                    <a:ea typeface="Arial" pitchFamily="32" charset="0"/>
                    <a:cs typeface="Arial" pitchFamily="32" charset="0"/>
                  </a:rPr>
                  <a:t> and </a:t>
                </a:r>
                <a:r>
                  <a:rPr lang="en-US" sz="1400" b="0" dirty="0">
                    <a:solidFill>
                      <a:schemeClr val="tx2"/>
                    </a:solidFill>
                    <a:latin typeface="Symbol" pitchFamily="32" charset="2"/>
                    <a:ea typeface="Symbol" pitchFamily="32" charset="2"/>
                    <a:cs typeface="Symbol" pitchFamily="32" charset="2"/>
                  </a:rPr>
                  <a:t>y</a:t>
                </a:r>
                <a:r>
                  <a:rPr lang="en-US" sz="1400" b="0" dirty="0">
                    <a:solidFill>
                      <a:schemeClr val="tx2"/>
                    </a:solidFill>
                    <a:ea typeface="Arial" pitchFamily="32" charset="0"/>
                    <a:cs typeface="Arial" pitchFamily="32" charset="0"/>
                  </a:rPr>
                  <a:t>(2s)</a:t>
                </a:r>
              </a:p>
            </p:txBody>
          </p:sp>
        </p:grpSp>
        <p:sp>
          <p:nvSpPr>
            <p:cNvPr id="17" name="TextBox 19"/>
            <p:cNvSpPr txBox="1">
              <a:spLocks noChangeArrowheads="1"/>
            </p:cNvSpPr>
            <p:nvPr/>
          </p:nvSpPr>
          <p:spPr bwMode="auto">
            <a:xfrm>
              <a:off x="5470865" y="1884675"/>
              <a:ext cx="2631612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 b="0" i="1" dirty="0">
                  <a:solidFill>
                    <a:schemeClr val="tx2"/>
                  </a:solidFill>
                </a:rPr>
                <a:t>CMS-PAS HIN-12-014, HIN-12-007</a:t>
              </a:r>
            </a:p>
          </p:txBody>
        </p:sp>
      </p:grp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A790B6-3DE3-224A-B164-0E89BB3F0D3F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18794" y="816171"/>
            <a:ext cx="613554" cy="612000"/>
          </a:xfrm>
          <a:prstGeom prst="rect">
            <a:avLst/>
          </a:prstGeom>
        </p:spPr>
      </p:pic>
      <p:grpSp>
        <p:nvGrpSpPr>
          <p:cNvPr id="24" name="Group 33"/>
          <p:cNvGrpSpPr>
            <a:grpSpLocks/>
          </p:cNvGrpSpPr>
          <p:nvPr/>
        </p:nvGrpSpPr>
        <p:grpSpPr bwMode="auto">
          <a:xfrm>
            <a:off x="3639216" y="5110063"/>
            <a:ext cx="463550" cy="430622"/>
            <a:chOff x="2861" y="1544"/>
            <a:chExt cx="292" cy="250"/>
          </a:xfrm>
        </p:grpSpPr>
        <p:sp>
          <p:nvSpPr>
            <p:cNvPr id="25" name="Oval 34"/>
            <p:cNvSpPr>
              <a:spLocks noChangeArrowheads="1"/>
            </p:cNvSpPr>
            <p:nvPr/>
          </p:nvSpPr>
          <p:spPr bwMode="auto">
            <a:xfrm>
              <a:off x="2861" y="1544"/>
              <a:ext cx="249" cy="249"/>
            </a:xfrm>
            <a:prstGeom prst="ellipse">
              <a:avLst/>
            </a:prstGeom>
            <a:solidFill>
              <a:srgbClr val="FFCC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2075" tIns="46038" rIns="92075" bIns="46038" anchor="ctr">
              <a:spAutoFit/>
            </a:bodyPr>
            <a:lstStyle/>
            <a:p>
              <a:pPr algn="ctr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endParaRPr lang="en-US" sz="1600" smtClean="0">
                <a:solidFill>
                  <a:srgbClr val="0000FF"/>
                </a:solidFill>
              </a:endParaRPr>
            </a:p>
          </p:txBody>
        </p:sp>
        <p:sp>
          <p:nvSpPr>
            <p:cNvPr id="26" name="Oval 35"/>
            <p:cNvSpPr>
              <a:spLocks noChangeArrowheads="1"/>
            </p:cNvSpPr>
            <p:nvPr/>
          </p:nvSpPr>
          <p:spPr bwMode="auto">
            <a:xfrm>
              <a:off x="2904" y="1545"/>
              <a:ext cx="249" cy="249"/>
            </a:xfrm>
            <a:prstGeom prst="ellipse">
              <a:avLst/>
            </a:prstGeom>
            <a:solidFill>
              <a:srgbClr val="CCFFCC">
                <a:alpha val="54901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2075" tIns="46038" rIns="92075" bIns="46038" anchor="ctr">
              <a:spAutoFit/>
            </a:bodyPr>
            <a:lstStyle/>
            <a:p>
              <a:pPr algn="ctr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endParaRPr lang="en-US" sz="1600" smtClean="0">
                <a:solidFill>
                  <a:srgbClr val="0000FF"/>
                </a:solidFill>
              </a:endParaRPr>
            </a:p>
          </p:txBody>
        </p:sp>
      </p:grpSp>
      <p:grpSp>
        <p:nvGrpSpPr>
          <p:cNvPr id="27" name="Group 30"/>
          <p:cNvGrpSpPr>
            <a:grpSpLocks/>
          </p:cNvGrpSpPr>
          <p:nvPr/>
        </p:nvGrpSpPr>
        <p:grpSpPr bwMode="auto">
          <a:xfrm>
            <a:off x="611247" y="5104612"/>
            <a:ext cx="665163" cy="430622"/>
            <a:chOff x="3846" y="1126"/>
            <a:chExt cx="419" cy="250"/>
          </a:xfrm>
        </p:grpSpPr>
        <p:sp>
          <p:nvSpPr>
            <p:cNvPr id="28" name="Oval 31"/>
            <p:cNvSpPr>
              <a:spLocks noChangeArrowheads="1"/>
            </p:cNvSpPr>
            <p:nvPr/>
          </p:nvSpPr>
          <p:spPr bwMode="auto">
            <a:xfrm>
              <a:off x="3846" y="1126"/>
              <a:ext cx="249" cy="249"/>
            </a:xfrm>
            <a:prstGeom prst="ellipse">
              <a:avLst/>
            </a:prstGeom>
            <a:solidFill>
              <a:srgbClr val="FFCC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2075" tIns="46038" rIns="92075" bIns="46038" anchor="ctr">
              <a:spAutoFit/>
            </a:bodyPr>
            <a:lstStyle/>
            <a:p>
              <a:pPr algn="ctr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endParaRPr lang="en-US" sz="1600" smtClean="0">
                <a:solidFill>
                  <a:srgbClr val="0000FF"/>
                </a:solidFill>
              </a:endParaRPr>
            </a:p>
          </p:txBody>
        </p:sp>
        <p:sp>
          <p:nvSpPr>
            <p:cNvPr id="29" name="Oval 32"/>
            <p:cNvSpPr>
              <a:spLocks noChangeArrowheads="1"/>
            </p:cNvSpPr>
            <p:nvPr/>
          </p:nvSpPr>
          <p:spPr bwMode="auto">
            <a:xfrm>
              <a:off x="4016" y="1127"/>
              <a:ext cx="249" cy="249"/>
            </a:xfrm>
            <a:prstGeom prst="ellipse">
              <a:avLst/>
            </a:prstGeom>
            <a:solidFill>
              <a:srgbClr val="CCFFCC">
                <a:alpha val="54901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2075" tIns="46038" rIns="92075" bIns="46038" anchor="ctr">
              <a:spAutoFit/>
            </a:bodyPr>
            <a:lstStyle/>
            <a:p>
              <a:pPr algn="ctr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endParaRPr lang="en-US" sz="1600" smtClean="0">
                <a:solidFill>
                  <a:srgbClr val="0000FF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450569" y="-52391"/>
            <a:ext cx="4223824" cy="76944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4400" b="0" dirty="0" smtClean="0">
                <a:solidFill>
                  <a:srgbClr val="000090"/>
                </a:solidFill>
                <a:latin typeface="Arial Narrow" pitchFamily="-112" charset="0"/>
              </a:rPr>
              <a:t>R</a:t>
            </a:r>
            <a:r>
              <a:rPr lang="en-US" sz="4400" b="0" baseline="-25000" dirty="0" smtClean="0">
                <a:solidFill>
                  <a:srgbClr val="000090"/>
                </a:solidFill>
                <a:latin typeface="Arial Narrow" pitchFamily="-112" charset="0"/>
              </a:rPr>
              <a:t>AA</a:t>
            </a:r>
            <a:r>
              <a:rPr lang="en-US" sz="4400" b="0" dirty="0" smtClean="0">
                <a:solidFill>
                  <a:srgbClr val="000090"/>
                </a:solidFill>
                <a:latin typeface="Arial Narrow" pitchFamily="-112" charset="0"/>
              </a:rPr>
              <a:t> of inclusive J/</a:t>
            </a:r>
            <a:r>
              <a:rPr lang="en-US" sz="4400" b="0" dirty="0" smtClean="0">
                <a:solidFill>
                  <a:srgbClr val="000090"/>
                </a:solidFill>
                <a:latin typeface="Symbol" charset="2"/>
                <a:cs typeface="Symbol" charset="2"/>
              </a:rPr>
              <a:t>ψ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 Mischke (Utrecht)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A790B6-3DE3-224A-B164-0E89BB3F0D3F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4420" y="813383"/>
            <a:ext cx="546383" cy="720000"/>
          </a:xfrm>
          <a:prstGeom prst="rect">
            <a:avLst/>
          </a:prstGeom>
        </p:spPr>
      </p:pic>
      <p:pic>
        <p:nvPicPr>
          <p:cNvPr id="25" name="Picture 2" descr="C:\Users\Enrico\Documents\Work\QM2012\gif\RAA_vs_pt_020_4090_Rap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29621" y="1420909"/>
            <a:ext cx="4421820" cy="3207987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5" descr="C:\Users\Enrico\Documents\Work\QM2012\2012-Aug-09-RAA_vs_centrality_midy_slides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180" y="1424802"/>
            <a:ext cx="4424231" cy="3204000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Oval 26"/>
          <p:cNvSpPr/>
          <p:nvPr/>
        </p:nvSpPr>
        <p:spPr bwMode="auto">
          <a:xfrm>
            <a:off x="4955307" y="3985810"/>
            <a:ext cx="1016001" cy="635000"/>
          </a:xfrm>
          <a:prstGeom prst="ellipse">
            <a:avLst/>
          </a:prstGeom>
          <a:noFill/>
          <a:ln w="50800" cap="flat" cmpd="sng" algn="ctr">
            <a:solidFill>
              <a:srgbClr val="CC33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242341" y="5376659"/>
            <a:ext cx="435263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200" b="0" dirty="0" smtClean="0">
                <a:solidFill>
                  <a:srgbClr val="000000"/>
                </a:solidFill>
                <a:latin typeface="Arial"/>
                <a:cs typeface="Arial"/>
                <a:sym typeface="Wingdings"/>
              </a:rPr>
              <a:t>Hint for enhanced J/</a:t>
            </a:r>
            <a:r>
              <a:rPr lang="en-US" sz="2200" b="0" dirty="0" smtClean="0">
                <a:solidFill>
                  <a:srgbClr val="000000"/>
                </a:solidFill>
                <a:latin typeface="Symbol" charset="2"/>
                <a:cs typeface="Symbol" charset="2"/>
                <a:sym typeface="Wingdings"/>
              </a:rPr>
              <a:t>ψ</a:t>
            </a:r>
            <a:r>
              <a:rPr lang="en-US" sz="2200" b="0" dirty="0" smtClean="0">
                <a:solidFill>
                  <a:srgbClr val="000000"/>
                </a:solidFill>
                <a:latin typeface="Arial"/>
                <a:cs typeface="Arial"/>
                <a:sym typeface="Wingdings"/>
              </a:rPr>
              <a:t> production from forward to mid-rapidity</a:t>
            </a:r>
            <a:endParaRPr lang="en-US" sz="2200" dirty="0">
              <a:latin typeface="Arial"/>
              <a:cs typeface="Arial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652919" y="4932736"/>
            <a:ext cx="4571999" cy="1523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600"/>
              </a:spcAft>
              <a:buFont typeface="Arial"/>
              <a:buChar char="•"/>
            </a:pPr>
            <a:r>
              <a:rPr lang="en-US" sz="2200" b="0" dirty="0" smtClean="0">
                <a:solidFill>
                  <a:srgbClr val="000000"/>
                </a:solidFill>
                <a:latin typeface="Arial"/>
                <a:cs typeface="Arial"/>
                <a:sym typeface="Wingdings"/>
              </a:rPr>
              <a:t> Enhanced production at low </a:t>
            </a:r>
            <a:r>
              <a:rPr lang="en-US" sz="2200" b="0" dirty="0" err="1" smtClean="0">
                <a:solidFill>
                  <a:srgbClr val="000000"/>
                </a:solidFill>
                <a:latin typeface="Arial"/>
                <a:cs typeface="Arial"/>
                <a:sym typeface="Wingdings"/>
              </a:rPr>
              <a:t>p</a:t>
            </a:r>
            <a:r>
              <a:rPr lang="en-US" sz="2200" b="0" baseline="-25000" dirty="0" err="1" smtClean="0">
                <a:solidFill>
                  <a:srgbClr val="000000"/>
                </a:solidFill>
                <a:latin typeface="Arial"/>
                <a:cs typeface="Arial"/>
                <a:sym typeface="Wingdings"/>
              </a:rPr>
              <a:t>T</a:t>
            </a:r>
            <a:endParaRPr lang="en-US" sz="2200" b="0" baseline="-25000" dirty="0" smtClean="0">
              <a:solidFill>
                <a:srgbClr val="000000"/>
              </a:solidFill>
              <a:latin typeface="Arial"/>
              <a:cs typeface="Arial"/>
              <a:sym typeface="Wingdings"/>
            </a:endParaRPr>
          </a:p>
          <a:p>
            <a:pPr algn="l">
              <a:spcAft>
                <a:spcPts val="600"/>
              </a:spcAft>
              <a:buFont typeface="Arial"/>
              <a:buChar char="•"/>
            </a:pPr>
            <a:r>
              <a:rPr lang="en-US" sz="2200" b="0" dirty="0" smtClean="0">
                <a:latin typeface="Arial"/>
                <a:cs typeface="Arial"/>
              </a:rPr>
              <a:t> Comparison with transport model calculations: sizeable QGP regeneration component needed</a:t>
            </a:r>
            <a:endParaRPr lang="en-US" sz="2200" b="0" dirty="0">
              <a:latin typeface="Arial"/>
              <a:cs typeface="Arial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85876" y="3749552"/>
            <a:ext cx="12249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0" kern="0" dirty="0" smtClean="0">
                <a:solidFill>
                  <a:srgbClr val="000000"/>
                </a:solidFill>
                <a:latin typeface="Times New Roman"/>
                <a:cs typeface="Times New Roman"/>
              </a:rPr>
              <a:t>J/</a:t>
            </a:r>
            <a:r>
              <a:rPr lang="en-US" sz="2000" b="0" kern="0" dirty="0" err="1" smtClean="0">
                <a:solidFill>
                  <a:srgbClr val="000000"/>
                </a:solidFill>
                <a:latin typeface="Symbol" charset="2"/>
                <a:cs typeface="Symbol" charset="2"/>
              </a:rPr>
              <a:t>ψ</a:t>
            </a:r>
            <a:r>
              <a:rPr lang="en-US" sz="2000" b="0" kern="0" dirty="0" err="1" smtClean="0">
                <a:solidFill>
                  <a:srgbClr val="000000"/>
                </a:solidFill>
                <a:sym typeface="Wingdings"/>
              </a:rPr>
              <a:t>e</a:t>
            </a:r>
            <a:r>
              <a:rPr lang="en-US" sz="2000" b="0" kern="0" baseline="30000" dirty="0" err="1" smtClean="0">
                <a:solidFill>
                  <a:srgbClr val="000000"/>
                </a:solidFill>
                <a:sym typeface="Wingdings"/>
              </a:rPr>
              <a:t>+</a:t>
            </a:r>
            <a:r>
              <a:rPr lang="en-US" sz="2000" b="0" kern="0" dirty="0" err="1" smtClean="0">
                <a:solidFill>
                  <a:srgbClr val="000000"/>
                </a:solidFill>
                <a:sym typeface="Wingdings"/>
              </a:rPr>
              <a:t>e</a:t>
            </a:r>
            <a:r>
              <a:rPr lang="en-US" sz="2000" b="0" kern="0" baseline="30000" dirty="0" smtClean="0">
                <a:solidFill>
                  <a:srgbClr val="000000"/>
                </a:solidFill>
                <a:sym typeface="Wingdings"/>
              </a:rPr>
              <a:t>-</a:t>
            </a:r>
            <a:endParaRPr lang="en-US" sz="2000" dirty="0"/>
          </a:p>
        </p:txBody>
      </p:sp>
      <p:grpSp>
        <p:nvGrpSpPr>
          <p:cNvPr id="13" name="Group 33"/>
          <p:cNvGrpSpPr>
            <a:grpSpLocks/>
          </p:cNvGrpSpPr>
          <p:nvPr/>
        </p:nvGrpSpPr>
        <p:grpSpPr bwMode="auto">
          <a:xfrm>
            <a:off x="3742185" y="4663825"/>
            <a:ext cx="463550" cy="430622"/>
            <a:chOff x="2861" y="1544"/>
            <a:chExt cx="292" cy="250"/>
          </a:xfrm>
        </p:grpSpPr>
        <p:sp>
          <p:nvSpPr>
            <p:cNvPr id="14" name="Oval 34"/>
            <p:cNvSpPr>
              <a:spLocks noChangeArrowheads="1"/>
            </p:cNvSpPr>
            <p:nvPr/>
          </p:nvSpPr>
          <p:spPr bwMode="auto">
            <a:xfrm>
              <a:off x="2861" y="1544"/>
              <a:ext cx="249" cy="249"/>
            </a:xfrm>
            <a:prstGeom prst="ellipse">
              <a:avLst/>
            </a:prstGeom>
            <a:solidFill>
              <a:srgbClr val="FFCC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2075" tIns="46038" rIns="92075" bIns="46038" anchor="ctr">
              <a:spAutoFit/>
            </a:bodyPr>
            <a:lstStyle/>
            <a:p>
              <a:pPr algn="ctr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endParaRPr lang="en-US" sz="1600" smtClean="0">
                <a:solidFill>
                  <a:srgbClr val="0000FF"/>
                </a:solidFill>
              </a:endParaRPr>
            </a:p>
          </p:txBody>
        </p:sp>
        <p:sp>
          <p:nvSpPr>
            <p:cNvPr id="15" name="Oval 35"/>
            <p:cNvSpPr>
              <a:spLocks noChangeArrowheads="1"/>
            </p:cNvSpPr>
            <p:nvPr/>
          </p:nvSpPr>
          <p:spPr bwMode="auto">
            <a:xfrm>
              <a:off x="2904" y="1545"/>
              <a:ext cx="249" cy="249"/>
            </a:xfrm>
            <a:prstGeom prst="ellipse">
              <a:avLst/>
            </a:prstGeom>
            <a:solidFill>
              <a:srgbClr val="CCFFCC">
                <a:alpha val="54901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2075" tIns="46038" rIns="92075" bIns="46038" anchor="ctr">
              <a:spAutoFit/>
            </a:bodyPr>
            <a:lstStyle/>
            <a:p>
              <a:pPr algn="ctr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endParaRPr lang="en-US" sz="1600" smtClean="0">
                <a:solidFill>
                  <a:srgbClr val="0000FF"/>
                </a:solidFill>
              </a:endParaRPr>
            </a:p>
          </p:txBody>
        </p:sp>
      </p:grpSp>
      <p:grpSp>
        <p:nvGrpSpPr>
          <p:cNvPr id="16" name="Group 30"/>
          <p:cNvGrpSpPr>
            <a:grpSpLocks/>
          </p:cNvGrpSpPr>
          <p:nvPr/>
        </p:nvGrpSpPr>
        <p:grpSpPr bwMode="auto">
          <a:xfrm>
            <a:off x="714216" y="4658374"/>
            <a:ext cx="665163" cy="430622"/>
            <a:chOff x="3846" y="1126"/>
            <a:chExt cx="419" cy="250"/>
          </a:xfrm>
        </p:grpSpPr>
        <p:sp>
          <p:nvSpPr>
            <p:cNvPr id="17" name="Oval 31"/>
            <p:cNvSpPr>
              <a:spLocks noChangeArrowheads="1"/>
            </p:cNvSpPr>
            <p:nvPr/>
          </p:nvSpPr>
          <p:spPr bwMode="auto">
            <a:xfrm>
              <a:off x="3846" y="1126"/>
              <a:ext cx="249" cy="249"/>
            </a:xfrm>
            <a:prstGeom prst="ellipse">
              <a:avLst/>
            </a:prstGeom>
            <a:solidFill>
              <a:srgbClr val="FFCC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2075" tIns="46038" rIns="92075" bIns="46038" anchor="ctr">
              <a:spAutoFit/>
            </a:bodyPr>
            <a:lstStyle/>
            <a:p>
              <a:pPr algn="ctr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endParaRPr lang="en-US" sz="1600" smtClean="0">
                <a:solidFill>
                  <a:srgbClr val="0000FF"/>
                </a:solidFill>
              </a:endParaRPr>
            </a:p>
          </p:txBody>
        </p:sp>
        <p:sp>
          <p:nvSpPr>
            <p:cNvPr id="18" name="Oval 32"/>
            <p:cNvSpPr>
              <a:spLocks noChangeArrowheads="1"/>
            </p:cNvSpPr>
            <p:nvPr/>
          </p:nvSpPr>
          <p:spPr bwMode="auto">
            <a:xfrm>
              <a:off x="4016" y="1127"/>
              <a:ext cx="249" cy="249"/>
            </a:xfrm>
            <a:prstGeom prst="ellipse">
              <a:avLst/>
            </a:prstGeom>
            <a:solidFill>
              <a:srgbClr val="CCFFCC">
                <a:alpha val="54901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2075" tIns="46038" rIns="92075" bIns="46038" anchor="ctr">
              <a:spAutoFit/>
            </a:bodyPr>
            <a:lstStyle/>
            <a:p>
              <a:pPr algn="ctr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endParaRPr lang="en-US" sz="1600" smtClean="0">
                <a:solidFill>
                  <a:srgbClr val="0000FF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6" name="Slide Number Placeholder 5"/>
          <p:cNvSpPr txBox="1">
            <a:spLocks/>
          </p:cNvSpPr>
          <p:nvPr/>
        </p:nvSpPr>
        <p:spPr bwMode="auto">
          <a:xfrm>
            <a:off x="6932613" y="6557963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/>
            <a:fld id="{A981FA62-F51C-7741-848A-4EE4D23A71DB}" type="slidenum">
              <a:rPr lang="en-US" sz="1400" b="0">
                <a:solidFill>
                  <a:srgbClr val="808080"/>
                </a:solidFill>
                <a:ea typeface="Arial" pitchFamily="-112" charset="0"/>
                <a:cs typeface="Arial" pitchFamily="-112" charset="0"/>
              </a:rPr>
              <a:pPr algn="r"/>
              <a:t>22</a:t>
            </a:fld>
            <a:endParaRPr lang="en-US" sz="1400" b="0">
              <a:solidFill>
                <a:srgbClr val="808080"/>
              </a:solidFill>
              <a:ea typeface="Arial" pitchFamily="-112" charset="0"/>
              <a:cs typeface="Arial" pitchFamily="-112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3493051" y="-50581"/>
            <a:ext cx="2164249" cy="76944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4400" b="0" dirty="0" smtClean="0">
                <a:solidFill>
                  <a:srgbClr val="000090"/>
                </a:solidFill>
                <a:latin typeface="Arial Narrow" pitchFamily="-112" charset="0"/>
                <a:ea typeface="Arial" pitchFamily="-112" charset="0"/>
                <a:cs typeface="Arial" pitchFamily="-112" charset="0"/>
                <a:sym typeface="Gill Sans" pitchFamily="-112" charset="0"/>
              </a:rPr>
              <a:t>Summary</a:t>
            </a:r>
            <a:endParaRPr lang="en-US" sz="4400" b="0" baseline="30000" dirty="0">
              <a:solidFill>
                <a:srgbClr val="000090"/>
              </a:solidFill>
              <a:latin typeface="Arial Narrow" pitchFamily="-112" charset="0"/>
              <a:ea typeface="Arial" pitchFamily="-112" charset="0"/>
              <a:cs typeface="Arial" pitchFamily="-112" charset="0"/>
              <a:sym typeface="Gill Sans" pitchFamily="-11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427182" y="2055091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 Mischke (Utrecht)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18648" y="900731"/>
            <a:ext cx="7924983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  <a:buFont typeface="Arial"/>
              <a:buChar char="•"/>
            </a:pPr>
            <a:r>
              <a:rPr lang="en-US" sz="2200" b="0" dirty="0" smtClean="0"/>
              <a:t> Heavy quarks</a:t>
            </a:r>
          </a:p>
          <a:p>
            <a:pPr lvl="1" algn="l">
              <a:spcAft>
                <a:spcPts val="0"/>
              </a:spcAft>
              <a:buFontTx/>
              <a:buChar char="-"/>
            </a:pPr>
            <a:r>
              <a:rPr lang="en-US" sz="1600" b="0" dirty="0" smtClean="0">
                <a:solidFill>
                  <a:srgbClr val="000090"/>
                </a:solidFill>
              </a:rPr>
              <a:t> particularly good probes to study the properties of hot quark matter; especially its transport properties (e.g. drag diffusion coefficient)</a:t>
            </a:r>
          </a:p>
          <a:p>
            <a:pPr lvl="1" algn="l">
              <a:spcAft>
                <a:spcPts val="600"/>
              </a:spcAft>
              <a:buFontTx/>
              <a:buChar char="-"/>
            </a:pPr>
            <a:r>
              <a:rPr lang="en-US" sz="1600" b="0" dirty="0" smtClean="0">
                <a:solidFill>
                  <a:srgbClr val="000090"/>
                </a:solidFill>
              </a:rPr>
              <a:t> abundantly produced at LHC energies </a:t>
            </a:r>
            <a:r>
              <a:rPr lang="en-US" sz="1600" b="0" dirty="0" err="1" smtClean="0">
                <a:solidFill>
                  <a:srgbClr val="000090"/>
                </a:solidFill>
                <a:sym typeface="Wingdings"/>
              </a:rPr>
              <a:t></a:t>
            </a:r>
            <a:r>
              <a:rPr lang="en-US" sz="1600" b="0" dirty="0" smtClean="0">
                <a:solidFill>
                  <a:srgbClr val="000090"/>
                </a:solidFill>
                <a:sym typeface="Wingdings"/>
              </a:rPr>
              <a:t> allow precision measurements </a:t>
            </a:r>
            <a:endParaRPr lang="en-US" sz="1600" b="0" dirty="0" smtClean="0"/>
          </a:p>
          <a:p>
            <a:pPr marL="0" lvl="1" algn="l">
              <a:spcAft>
                <a:spcPts val="600"/>
              </a:spcAft>
              <a:buFont typeface="Arial"/>
              <a:buChar char="•"/>
            </a:pPr>
            <a:r>
              <a:rPr lang="en-US" sz="2200" b="0" dirty="0" smtClean="0"/>
              <a:t> Lots of new data from </a:t>
            </a:r>
            <a:r>
              <a:rPr lang="en-US" sz="2200" b="0" dirty="0" err="1" smtClean="0"/>
              <a:t>Pb-Pb</a:t>
            </a:r>
            <a:r>
              <a:rPr lang="en-US" sz="2200" b="0" dirty="0" smtClean="0"/>
              <a:t> collisions at √</a:t>
            </a:r>
            <a:r>
              <a:rPr lang="en-US" sz="2200" b="0" dirty="0" err="1" smtClean="0"/>
              <a:t>s</a:t>
            </a:r>
            <a:r>
              <a:rPr lang="en-US" sz="2200" b="0" baseline="-25000" dirty="0" err="1" smtClean="0"/>
              <a:t>NN</a:t>
            </a:r>
            <a:r>
              <a:rPr lang="en-US" sz="2200" b="0" dirty="0" smtClean="0"/>
              <a:t> = 2.76 </a:t>
            </a:r>
            <a:r>
              <a:rPr lang="en-US" sz="2200" b="0" dirty="0" err="1" smtClean="0"/>
              <a:t>TeV</a:t>
            </a:r>
            <a:endParaRPr lang="en-US" sz="2200" b="0" dirty="0" smtClean="0"/>
          </a:p>
          <a:p>
            <a:pPr marL="0" lvl="1" algn="l">
              <a:spcAft>
                <a:spcPts val="600"/>
              </a:spcAft>
              <a:buFont typeface="Arial"/>
              <a:buChar char="•"/>
            </a:pPr>
            <a:r>
              <a:rPr lang="en-US" sz="2200" b="0" dirty="0" smtClean="0"/>
              <a:t> ALICE: R</a:t>
            </a:r>
            <a:r>
              <a:rPr lang="en-US" sz="2200" b="0" baseline="-25000" dirty="0" smtClean="0"/>
              <a:t>AA</a:t>
            </a:r>
            <a:r>
              <a:rPr lang="en-US" sz="2200" b="0" dirty="0" smtClean="0"/>
              <a:t> of prompt D mesons, single electrons and </a:t>
            </a:r>
            <a:r>
              <a:rPr lang="en-US" sz="2200" b="0" dirty="0" err="1" smtClean="0"/>
              <a:t>muons</a:t>
            </a:r>
            <a:r>
              <a:rPr lang="en-US" sz="2200" b="0" dirty="0" smtClean="0"/>
              <a:t> </a:t>
            </a:r>
          </a:p>
          <a:p>
            <a:pPr lvl="1" algn="l">
              <a:spcAft>
                <a:spcPts val="600"/>
              </a:spcAft>
              <a:buFontTx/>
              <a:buChar char="-"/>
            </a:pPr>
            <a:r>
              <a:rPr lang="en-US" sz="1600" b="0" dirty="0" smtClean="0">
                <a:solidFill>
                  <a:srgbClr val="000090"/>
                </a:solidFill>
              </a:rPr>
              <a:t> strong suppression at high </a:t>
            </a:r>
            <a:r>
              <a:rPr lang="en-US" sz="1600" b="0" dirty="0" err="1" smtClean="0">
                <a:solidFill>
                  <a:srgbClr val="000090"/>
                </a:solidFill>
              </a:rPr>
              <a:t>p</a:t>
            </a:r>
            <a:r>
              <a:rPr lang="en-US" sz="1600" b="0" baseline="-25000" dirty="0" err="1" smtClean="0">
                <a:solidFill>
                  <a:srgbClr val="000090"/>
                </a:solidFill>
              </a:rPr>
              <a:t>T</a:t>
            </a:r>
            <a:r>
              <a:rPr lang="en-US" sz="1600" b="0" baseline="-25000" dirty="0" smtClean="0">
                <a:solidFill>
                  <a:srgbClr val="000090"/>
                </a:solidFill>
              </a:rPr>
              <a:t> </a:t>
            </a:r>
            <a:r>
              <a:rPr lang="en-US" sz="1600" b="0" dirty="0" smtClean="0">
                <a:solidFill>
                  <a:srgbClr val="000090"/>
                </a:solidFill>
              </a:rPr>
              <a:t>observed in most central collisions</a:t>
            </a:r>
            <a:br>
              <a:rPr lang="en-US" sz="1600" b="0" dirty="0" smtClean="0">
                <a:solidFill>
                  <a:srgbClr val="000090"/>
                </a:solidFill>
              </a:rPr>
            </a:br>
            <a:r>
              <a:rPr lang="en-US" sz="1600" b="0" dirty="0" err="1" smtClean="0">
                <a:solidFill>
                  <a:srgbClr val="000090"/>
                </a:solidFill>
                <a:sym typeface="Wingdings"/>
              </a:rPr>
              <a:t></a:t>
            </a:r>
            <a:r>
              <a:rPr lang="en-US" sz="1600" b="0" dirty="0" smtClean="0">
                <a:solidFill>
                  <a:srgbClr val="000090"/>
                </a:solidFill>
                <a:sym typeface="Wingdings"/>
              </a:rPr>
              <a:t> more insight on </a:t>
            </a:r>
            <a:r>
              <a:rPr lang="en-US" sz="1600" b="0" dirty="0" smtClean="0">
                <a:solidFill>
                  <a:srgbClr val="000090"/>
                </a:solidFill>
              </a:rPr>
              <a:t>energy loss </a:t>
            </a:r>
            <a:r>
              <a:rPr lang="en-US" sz="1600" b="0" dirty="0" err="1" smtClean="0">
                <a:solidFill>
                  <a:srgbClr val="000090"/>
                </a:solidFill>
              </a:rPr>
              <a:t>mechanism(s</a:t>
            </a:r>
            <a:r>
              <a:rPr lang="en-US" sz="1600" b="0" dirty="0" smtClean="0">
                <a:solidFill>
                  <a:srgbClr val="000090"/>
                </a:solidFill>
              </a:rPr>
              <a:t>)</a:t>
            </a:r>
            <a:r>
              <a:rPr lang="en-US" sz="1600" b="0" dirty="0" smtClean="0"/>
              <a:t>  </a:t>
            </a:r>
          </a:p>
          <a:p>
            <a:pPr marL="0" lvl="1" algn="l">
              <a:spcAft>
                <a:spcPts val="600"/>
              </a:spcAft>
              <a:buFont typeface="Arial"/>
              <a:buChar char="•"/>
            </a:pPr>
            <a:r>
              <a:rPr lang="en-US" sz="2200" b="0" dirty="0" smtClean="0"/>
              <a:t> CMS: </a:t>
            </a:r>
            <a:r>
              <a:rPr lang="en-US" sz="2200" b="0" dirty="0" err="1" smtClean="0"/>
              <a:t>b</a:t>
            </a:r>
            <a:r>
              <a:rPr lang="en-US" sz="2200" b="0" dirty="0" smtClean="0"/>
              <a:t>-quark quenching via B</a:t>
            </a:r>
            <a:r>
              <a:rPr lang="en-US" sz="2200" b="0" dirty="0" smtClean="0">
                <a:sym typeface="Wingdings"/>
              </a:rPr>
              <a:t>J/</a:t>
            </a:r>
            <a:r>
              <a:rPr lang="en-US" sz="2200" b="0" dirty="0" smtClean="0">
                <a:latin typeface="Symbol" charset="2"/>
                <a:cs typeface="Symbol" charset="2"/>
                <a:sym typeface="Wingdings"/>
              </a:rPr>
              <a:t></a:t>
            </a:r>
            <a:r>
              <a:rPr lang="en-US" sz="2200" b="0" dirty="0" smtClean="0">
                <a:sym typeface="Wingdings"/>
              </a:rPr>
              <a:t> </a:t>
            </a:r>
          </a:p>
          <a:p>
            <a:pPr marL="0" lvl="1" algn="l">
              <a:spcAft>
                <a:spcPts val="600"/>
              </a:spcAft>
            </a:pPr>
            <a:r>
              <a:rPr lang="en-US" altLang="zh-CN" sz="2200" b="0" dirty="0" err="1" smtClean="0">
                <a:ea typeface="SimSun" pitchFamily="2" charset="-122"/>
                <a:cs typeface="SimSun" pitchFamily="2" charset="-122"/>
                <a:sym typeface="Wingdings"/>
              </a:rPr>
              <a:t></a:t>
            </a:r>
            <a:r>
              <a:rPr lang="en-US" altLang="zh-CN" sz="2200" b="0" dirty="0" smtClean="0">
                <a:ea typeface="SimSun" pitchFamily="2" charset="-122"/>
                <a:cs typeface="SimSun" pitchFamily="2" charset="-122"/>
                <a:sym typeface="Wingdings"/>
              </a:rPr>
              <a:t> </a:t>
            </a:r>
            <a:r>
              <a:rPr lang="en-US" altLang="zh-CN" sz="2200" b="0" dirty="0" smtClean="0">
                <a:ea typeface="SimSun" pitchFamily="2" charset="-122"/>
                <a:cs typeface="SimSun" pitchFamily="2" charset="-122"/>
              </a:rPr>
              <a:t>R</a:t>
            </a:r>
            <a:r>
              <a:rPr lang="en-US" altLang="zh-CN" sz="2200" b="0" baseline="-25000" dirty="0" smtClean="0">
                <a:ea typeface="SimSun" pitchFamily="2" charset="-122"/>
                <a:cs typeface="SimSun" pitchFamily="2" charset="-122"/>
              </a:rPr>
              <a:t>AA</a:t>
            </a:r>
            <a:r>
              <a:rPr lang="en-US" altLang="zh-CN" sz="2200" b="0" dirty="0" smtClean="0">
                <a:ea typeface="SimSun" pitchFamily="2" charset="-122"/>
                <a:cs typeface="SimSun" pitchFamily="2" charset="-122"/>
              </a:rPr>
              <a:t>(</a:t>
            </a:r>
            <a:r>
              <a:rPr lang="en-US" altLang="zh-CN" sz="2200" b="0" dirty="0" smtClean="0">
                <a:ea typeface="SimSun" pitchFamily="2" charset="-122"/>
                <a:cs typeface="SimSun" pitchFamily="2" charset="-122"/>
                <a:sym typeface="Symbol" pitchFamily="34" charset="2"/>
              </a:rPr>
              <a:t></a:t>
            </a:r>
            <a:r>
              <a:rPr lang="en-US" altLang="zh-CN" sz="2200" b="0" dirty="0" smtClean="0">
                <a:ea typeface="SimSun" pitchFamily="2" charset="-122"/>
                <a:cs typeface="SimSun" pitchFamily="2" charset="-122"/>
              </a:rPr>
              <a:t>) ~ R</a:t>
            </a:r>
            <a:r>
              <a:rPr lang="en-US" altLang="zh-CN" sz="2200" b="0" baseline="-25000" dirty="0" smtClean="0">
                <a:ea typeface="SimSun" pitchFamily="2" charset="-122"/>
                <a:cs typeface="SimSun" pitchFamily="2" charset="-122"/>
              </a:rPr>
              <a:t>AA</a:t>
            </a:r>
            <a:r>
              <a:rPr lang="en-US" altLang="zh-CN" sz="2200" b="0" dirty="0" smtClean="0">
                <a:ea typeface="SimSun" pitchFamily="2" charset="-122"/>
                <a:cs typeface="SimSun" pitchFamily="2" charset="-122"/>
              </a:rPr>
              <a:t>(D, single leptons) </a:t>
            </a:r>
            <a:r>
              <a:rPr lang="en-US" altLang="zh-CN" sz="2200" b="0" dirty="0" err="1" smtClean="0">
                <a:ea typeface="SimSun" pitchFamily="2" charset="-122"/>
                <a:cs typeface="SimSun" pitchFamily="2" charset="-122"/>
                <a:sym typeface="Symbol" pitchFamily="34" charset="2"/>
              </a:rPr>
              <a:t></a:t>
            </a:r>
            <a:r>
              <a:rPr lang="en-US" altLang="zh-CN" sz="2200" b="0" dirty="0" smtClean="0">
                <a:ea typeface="SimSun" pitchFamily="2" charset="-122"/>
                <a:cs typeface="SimSun" pitchFamily="2" charset="-122"/>
                <a:sym typeface="Symbol" pitchFamily="34" charset="2"/>
              </a:rPr>
              <a:t> </a:t>
            </a:r>
            <a:r>
              <a:rPr lang="en-US" altLang="zh-CN" sz="2200" b="0" dirty="0" smtClean="0">
                <a:ea typeface="SimSun" pitchFamily="2" charset="-122"/>
                <a:cs typeface="SimSun" pitchFamily="2" charset="-122"/>
              </a:rPr>
              <a:t>R</a:t>
            </a:r>
            <a:r>
              <a:rPr lang="en-US" altLang="zh-CN" sz="2200" b="0" baseline="-25000" dirty="0" smtClean="0">
                <a:ea typeface="SimSun" pitchFamily="2" charset="-122"/>
                <a:cs typeface="SimSun" pitchFamily="2" charset="-122"/>
              </a:rPr>
              <a:t>AA</a:t>
            </a:r>
            <a:r>
              <a:rPr lang="en-US" altLang="zh-CN" sz="2200" b="0" dirty="0" smtClean="0">
                <a:ea typeface="SimSun" pitchFamily="2" charset="-122"/>
                <a:cs typeface="SimSun" pitchFamily="2" charset="-122"/>
              </a:rPr>
              <a:t>(B</a:t>
            </a:r>
            <a:r>
              <a:rPr lang="en-US" altLang="zh-CN" sz="2200" b="0" dirty="0" smtClean="0">
                <a:ea typeface="SimSun" pitchFamily="2" charset="-122"/>
                <a:cs typeface="SimSun" pitchFamily="2" charset="-122"/>
                <a:sym typeface="Wingdings" pitchFamily="34" charset="2"/>
              </a:rPr>
              <a:t></a:t>
            </a:r>
            <a:r>
              <a:rPr lang="en-US" altLang="zh-CN" sz="2200" b="0" dirty="0" smtClean="0">
                <a:ea typeface="SimSun" pitchFamily="2" charset="-122"/>
                <a:cs typeface="SimSun" pitchFamily="2" charset="-122"/>
              </a:rPr>
              <a:t>J/</a:t>
            </a:r>
            <a:r>
              <a:rPr lang="en-US" altLang="zh-CN" sz="2200" b="0" dirty="0" smtClean="0">
                <a:ea typeface="SimSun" pitchFamily="2" charset="-122"/>
                <a:cs typeface="SimSun" pitchFamily="2" charset="-122"/>
                <a:sym typeface="Symbol" pitchFamily="34" charset="2"/>
              </a:rPr>
              <a:t></a:t>
            </a:r>
            <a:r>
              <a:rPr lang="en-US" altLang="zh-CN" sz="2200" b="0" dirty="0" smtClean="0">
                <a:ea typeface="SimSun" pitchFamily="2" charset="-122"/>
                <a:cs typeface="SimSun" pitchFamily="2" charset="-122"/>
              </a:rPr>
              <a:t>)</a:t>
            </a:r>
            <a:endParaRPr lang="en-US" sz="2200" b="0" dirty="0" smtClean="0"/>
          </a:p>
          <a:p>
            <a:pPr marL="0" lvl="1" algn="l">
              <a:spcAft>
                <a:spcPts val="600"/>
              </a:spcAft>
              <a:buFont typeface="Arial"/>
              <a:buChar char="•"/>
            </a:pPr>
            <a:r>
              <a:rPr lang="en-US" sz="2200" b="0" dirty="0" smtClean="0"/>
              <a:t> </a:t>
            </a:r>
            <a:r>
              <a:rPr lang="en-US" sz="2200" b="0" dirty="0" err="1" smtClean="0"/>
              <a:t>Quarkonia</a:t>
            </a:r>
            <a:r>
              <a:rPr lang="en-US" sz="2200" b="0" dirty="0" smtClean="0"/>
              <a:t> data</a:t>
            </a:r>
          </a:p>
          <a:p>
            <a:pPr marL="457200" lvl="2" algn="l">
              <a:spcAft>
                <a:spcPts val="0"/>
              </a:spcAft>
              <a:buFontTx/>
              <a:buChar char="-"/>
            </a:pPr>
            <a:r>
              <a:rPr lang="en-US" sz="1600" b="0" dirty="0" smtClean="0">
                <a:solidFill>
                  <a:srgbClr val="000090"/>
                </a:solidFill>
              </a:rPr>
              <a:t> observation of sequential melting of </a:t>
            </a:r>
            <a:r>
              <a:rPr lang="en-US" sz="1600" b="0" dirty="0" smtClean="0">
                <a:solidFill>
                  <a:srgbClr val="000090"/>
                </a:solidFill>
                <a:latin typeface="Sum"/>
                <a:cs typeface="Sum"/>
              </a:rPr>
              <a:t>Y</a:t>
            </a:r>
            <a:r>
              <a:rPr lang="en-US" sz="1600" b="0" dirty="0" smtClean="0">
                <a:solidFill>
                  <a:srgbClr val="000090"/>
                </a:solidFill>
              </a:rPr>
              <a:t> family</a:t>
            </a:r>
          </a:p>
          <a:p>
            <a:pPr marL="457200" lvl="2" algn="l">
              <a:spcAft>
                <a:spcPts val="600"/>
              </a:spcAft>
              <a:buFontTx/>
              <a:buChar char="-"/>
            </a:pPr>
            <a:r>
              <a:rPr lang="en-US" sz="1600" b="0" dirty="0" smtClean="0">
                <a:solidFill>
                  <a:srgbClr val="000090"/>
                </a:solidFill>
                <a:latin typeface="Arial"/>
                <a:cs typeface="Arial"/>
              </a:rPr>
              <a:t> sizeable regeneration needed to describe J/</a:t>
            </a:r>
            <a:r>
              <a:rPr lang="en-US" sz="1600" b="0" dirty="0" smtClean="0">
                <a:solidFill>
                  <a:srgbClr val="000090"/>
                </a:solidFill>
                <a:latin typeface="Symbol" charset="2"/>
                <a:cs typeface="Symbol" charset="2"/>
                <a:sym typeface="Wingdings"/>
              </a:rPr>
              <a:t></a:t>
            </a:r>
            <a:r>
              <a:rPr lang="en-US" sz="1600" b="0" dirty="0" smtClean="0">
                <a:solidFill>
                  <a:srgbClr val="000090"/>
                </a:solidFill>
                <a:latin typeface="Arial"/>
                <a:cs typeface="Arial"/>
              </a:rPr>
              <a:t> data</a:t>
            </a:r>
            <a:endParaRPr lang="en-US" sz="1600" b="0" dirty="0" smtClean="0">
              <a:solidFill>
                <a:srgbClr val="000090"/>
              </a:solidFill>
            </a:endParaRPr>
          </a:p>
          <a:p>
            <a:pPr algn="l">
              <a:spcAft>
                <a:spcPts val="600"/>
              </a:spcAft>
              <a:buFont typeface="Arial"/>
              <a:buChar char="•"/>
            </a:pPr>
            <a:r>
              <a:rPr lang="en-US" sz="2200" b="0" dirty="0" smtClean="0"/>
              <a:t> Many more exciting results with </a:t>
            </a:r>
          </a:p>
          <a:p>
            <a:pPr lvl="1" algn="l">
              <a:spcAft>
                <a:spcPts val="0"/>
              </a:spcAft>
              <a:buFontTx/>
              <a:buChar char="-"/>
            </a:pPr>
            <a:r>
              <a:rPr lang="en-US" sz="1600" b="0" dirty="0" smtClean="0">
                <a:solidFill>
                  <a:srgbClr val="000090"/>
                </a:solidFill>
              </a:rPr>
              <a:t> 2013 </a:t>
            </a:r>
            <a:r>
              <a:rPr lang="en-US" sz="1600" b="0" dirty="0" err="1" smtClean="0">
                <a:solidFill>
                  <a:srgbClr val="000090"/>
                </a:solidFill>
              </a:rPr>
              <a:t>p-Pb</a:t>
            </a:r>
            <a:r>
              <a:rPr lang="en-US" sz="1600" b="0" dirty="0" smtClean="0">
                <a:solidFill>
                  <a:srgbClr val="000090"/>
                </a:solidFill>
              </a:rPr>
              <a:t> data: important baseline measurement of cold nuclear matter effects (Cronin effect, nuclear shadowing, gluon saturation)</a:t>
            </a:r>
          </a:p>
          <a:p>
            <a:pPr lvl="1" algn="l">
              <a:spcAft>
                <a:spcPts val="600"/>
              </a:spcAft>
              <a:buFontTx/>
              <a:buChar char="-"/>
            </a:pPr>
            <a:r>
              <a:rPr lang="en-US" sz="1600" b="0" dirty="0" smtClean="0">
                <a:solidFill>
                  <a:srgbClr val="000090"/>
                </a:solidFill>
              </a:rPr>
              <a:t> 2015 5.5 </a:t>
            </a:r>
            <a:r>
              <a:rPr lang="en-US" sz="1600" b="0" dirty="0" err="1" smtClean="0">
                <a:solidFill>
                  <a:srgbClr val="000090"/>
                </a:solidFill>
              </a:rPr>
              <a:t>TeV</a:t>
            </a:r>
            <a:r>
              <a:rPr lang="en-US" sz="1600" b="0" dirty="0" smtClean="0">
                <a:solidFill>
                  <a:srgbClr val="000090"/>
                </a:solidFill>
              </a:rPr>
              <a:t> </a:t>
            </a:r>
            <a:r>
              <a:rPr lang="en-US" sz="1600" b="0" dirty="0" err="1" smtClean="0">
                <a:solidFill>
                  <a:srgbClr val="000090"/>
                </a:solidFill>
              </a:rPr>
              <a:t>Pb-Pb</a:t>
            </a:r>
            <a:r>
              <a:rPr lang="en-US" sz="1600" b="0" dirty="0" smtClean="0">
                <a:solidFill>
                  <a:srgbClr val="000090"/>
                </a:solidFill>
              </a:rPr>
              <a:t> run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4"/>
          <p:cNvSpPr>
            <a:spLocks noChangeArrowheads="1"/>
          </p:cNvSpPr>
          <p:nvPr/>
        </p:nvSpPr>
        <p:spPr bwMode="auto">
          <a:xfrm>
            <a:off x="3163082" y="3048433"/>
            <a:ext cx="2819427" cy="76944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4400" b="0" dirty="0" smtClean="0">
                <a:solidFill>
                  <a:srgbClr val="0000CC"/>
                </a:solidFill>
              </a:rPr>
              <a:t>Thank you</a:t>
            </a:r>
            <a:endParaRPr lang="en-GB" sz="4400" b="0" dirty="0">
              <a:solidFill>
                <a:srgbClr val="0000CC"/>
              </a:solidFill>
            </a:endParaRPr>
          </a:p>
        </p:txBody>
      </p:sp>
      <p:sp>
        <p:nvSpPr>
          <p:cNvPr id="82949" name="Slide Number Placeholder 5"/>
          <p:cNvSpPr txBox="1">
            <a:spLocks/>
          </p:cNvSpPr>
          <p:nvPr/>
        </p:nvSpPr>
        <p:spPr bwMode="auto">
          <a:xfrm>
            <a:off x="6932613" y="6557963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/>
            <a:fld id="{EC190290-1EA6-E54C-8F09-EE8656667F86}" type="slidenum">
              <a:rPr lang="en-US" sz="1400" b="0">
                <a:solidFill>
                  <a:srgbClr val="808080"/>
                </a:solidFill>
                <a:ea typeface="Arial" pitchFamily="-112" charset="0"/>
                <a:cs typeface="Arial" pitchFamily="-112" charset="0"/>
              </a:rPr>
              <a:pPr algn="r"/>
              <a:t>23</a:t>
            </a:fld>
            <a:endParaRPr lang="en-US" sz="1400" b="0">
              <a:solidFill>
                <a:srgbClr val="808080"/>
              </a:solidFill>
              <a:ea typeface="Arial" pitchFamily="-112" charset="0"/>
              <a:cs typeface="Arial" pitchFamily="-112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 Mischke (Utrecht)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4"/>
          <p:cNvSpPr>
            <a:spLocks noChangeArrowheads="1"/>
          </p:cNvSpPr>
          <p:nvPr/>
        </p:nvSpPr>
        <p:spPr bwMode="auto">
          <a:xfrm>
            <a:off x="3548063" y="3036888"/>
            <a:ext cx="2049462" cy="7620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4400" b="0" dirty="0">
                <a:solidFill>
                  <a:srgbClr val="0000CC"/>
                </a:solidFill>
              </a:rPr>
              <a:t>Backup</a:t>
            </a:r>
            <a:endParaRPr lang="en-GB" sz="4400" b="0" dirty="0">
              <a:solidFill>
                <a:srgbClr val="0000CC"/>
              </a:solidFill>
            </a:endParaRPr>
          </a:p>
        </p:txBody>
      </p:sp>
      <p:sp>
        <p:nvSpPr>
          <p:cNvPr id="82949" name="Slide Number Placeholder 5"/>
          <p:cNvSpPr txBox="1">
            <a:spLocks/>
          </p:cNvSpPr>
          <p:nvPr/>
        </p:nvSpPr>
        <p:spPr bwMode="auto">
          <a:xfrm>
            <a:off x="6932613" y="6557963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/>
            <a:fld id="{EC190290-1EA6-E54C-8F09-EE8656667F86}" type="slidenum">
              <a:rPr lang="en-US" sz="1400" b="0">
                <a:solidFill>
                  <a:srgbClr val="808080"/>
                </a:solidFill>
                <a:ea typeface="Arial" pitchFamily="-112" charset="0"/>
                <a:cs typeface="Arial" pitchFamily="-112" charset="0"/>
              </a:rPr>
              <a:pPr algn="r"/>
              <a:t>24</a:t>
            </a:fld>
            <a:endParaRPr lang="en-US" sz="1400" b="0">
              <a:solidFill>
                <a:srgbClr val="808080"/>
              </a:solidFill>
              <a:ea typeface="Arial" pitchFamily="-112" charset="0"/>
              <a:cs typeface="Arial" pitchFamily="-112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 Mischke (Utrecht)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A790B6-3DE3-224A-B164-0E89BB3F0D3F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 Mischke (Utrecht)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A790B6-3DE3-224A-B164-0E89BB3F0D3F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170" y="199726"/>
            <a:ext cx="4625262" cy="6480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 Mischke (Utrecht)</a:t>
            </a:r>
            <a:endParaRPr lang="en-US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104611" y="-50581"/>
            <a:ext cx="6941148" cy="76944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4400" b="0" dirty="0" smtClean="0">
                <a:solidFill>
                  <a:srgbClr val="000090"/>
                </a:solidFill>
                <a:latin typeface="Arial Narrow" pitchFamily="-112" charset="0"/>
                <a:ea typeface="Arial" pitchFamily="-112" charset="0"/>
                <a:cs typeface="Arial" pitchFamily="-112" charset="0"/>
                <a:sym typeface="Gill Sans" pitchFamily="-112" charset="0"/>
              </a:rPr>
              <a:t>Cold nuclear matter effects: </a:t>
            </a:r>
            <a:r>
              <a:rPr lang="en-US" sz="4400" b="0" dirty="0" err="1" smtClean="0">
                <a:solidFill>
                  <a:srgbClr val="000090"/>
                </a:solidFill>
                <a:latin typeface="Arial Narrow" pitchFamily="-112" charset="0"/>
                <a:ea typeface="Arial" pitchFamily="-112" charset="0"/>
                <a:cs typeface="Arial" pitchFamily="-112" charset="0"/>
                <a:sym typeface="Gill Sans" pitchFamily="-112" charset="0"/>
              </a:rPr>
              <a:t>p-Pb</a:t>
            </a:r>
            <a:endParaRPr lang="en-US" sz="4400" b="0" baseline="30000" dirty="0">
              <a:solidFill>
                <a:srgbClr val="000090"/>
              </a:solidFill>
              <a:latin typeface="Arial Narrow" pitchFamily="-112" charset="0"/>
              <a:ea typeface="Arial" pitchFamily="-112" charset="0"/>
              <a:cs typeface="Arial" pitchFamily="-112" charset="0"/>
              <a:sym typeface="Gill Sans" pitchFamily="-112" charset="0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A790B6-3DE3-224A-B164-0E89BB3F0D3F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4572000" y="1261781"/>
            <a:ext cx="45720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>
              <a:spcBef>
                <a:spcPct val="25000"/>
              </a:spcBef>
              <a:spcAft>
                <a:spcPts val="600"/>
              </a:spcAft>
              <a:buFont typeface="Arial"/>
              <a:buChar char="•"/>
            </a:pPr>
            <a:r>
              <a:rPr lang="en-US" b="0" dirty="0" smtClean="0">
                <a:ea typeface="Arial" pitchFamily="-112" charset="0"/>
                <a:cs typeface="Arial" pitchFamily="-112" charset="0"/>
              </a:rPr>
              <a:t> </a:t>
            </a:r>
            <a:r>
              <a:rPr lang="en-US" b="0" dirty="0" smtClean="0">
                <a:solidFill>
                  <a:srgbClr val="000000"/>
                </a:solidFill>
                <a:ea typeface="Arial" pitchFamily="-112" charset="0"/>
                <a:cs typeface="Arial" pitchFamily="-112" charset="0"/>
              </a:rPr>
              <a:t>Important baseline measurement of </a:t>
            </a:r>
            <a:r>
              <a:rPr lang="en-US" dirty="0" smtClean="0">
                <a:solidFill>
                  <a:srgbClr val="000090"/>
                </a:solidFill>
                <a:ea typeface="Arial" pitchFamily="-112" charset="0"/>
                <a:cs typeface="Arial" pitchFamily="-112" charset="0"/>
              </a:rPr>
              <a:t>cold nuclear matter effects </a:t>
            </a:r>
            <a:r>
              <a:rPr lang="en-US" b="0" dirty="0" smtClean="0">
                <a:solidFill>
                  <a:srgbClr val="000000"/>
                </a:solidFill>
                <a:ea typeface="Arial" pitchFamily="-112" charset="0"/>
                <a:cs typeface="Arial" pitchFamily="-112" charset="0"/>
              </a:rPr>
              <a:t>(Cronin effect, nuclear shadowing, gluon saturation)</a:t>
            </a:r>
          </a:p>
          <a:p>
            <a:pPr algn="l">
              <a:spcBef>
                <a:spcPct val="25000"/>
              </a:spcBef>
              <a:spcAft>
                <a:spcPts val="600"/>
              </a:spcAft>
              <a:buFont typeface="Arial"/>
              <a:buChar char="•"/>
            </a:pPr>
            <a:r>
              <a:rPr lang="en-US" b="0" dirty="0" smtClean="0">
                <a:solidFill>
                  <a:srgbClr val="000000"/>
                </a:solidFill>
                <a:ea typeface="Arial" pitchFamily="-112" charset="0"/>
                <a:cs typeface="Arial" pitchFamily="-112" charset="0"/>
              </a:rPr>
              <a:t> </a:t>
            </a:r>
            <a:r>
              <a:rPr lang="en-US" b="0" dirty="0" err="1" smtClean="0">
                <a:solidFill>
                  <a:srgbClr val="000090"/>
                </a:solidFill>
                <a:ea typeface="Arial" pitchFamily="-112" charset="0"/>
                <a:cs typeface="Arial" pitchFamily="-112" charset="0"/>
              </a:rPr>
              <a:t>p-Pb</a:t>
            </a:r>
            <a:r>
              <a:rPr lang="en-US" b="0" dirty="0" smtClean="0">
                <a:solidFill>
                  <a:srgbClr val="000090"/>
                </a:solidFill>
                <a:ea typeface="Arial" pitchFamily="-112" charset="0"/>
                <a:cs typeface="Arial" pitchFamily="-112" charset="0"/>
              </a:rPr>
              <a:t> run </a:t>
            </a:r>
            <a:r>
              <a:rPr lang="en-US" b="0" dirty="0" smtClean="0">
                <a:solidFill>
                  <a:srgbClr val="000090"/>
                </a:solidFill>
              </a:rPr>
              <a:t>at </a:t>
            </a:r>
            <a:r>
              <a:rPr lang="en-US" b="0" dirty="0" smtClean="0">
                <a:solidFill>
                  <a:srgbClr val="000090"/>
                </a:solidFill>
                <a:latin typeface="Arial" pitchFamily="38" charset="0"/>
                <a:ea typeface="Arial" pitchFamily="38" charset="0"/>
                <a:cs typeface="Arial" pitchFamily="38" charset="0"/>
              </a:rPr>
              <a:t>√</a:t>
            </a:r>
            <a:r>
              <a:rPr lang="en-US" b="0" dirty="0" err="1" smtClean="0">
                <a:solidFill>
                  <a:srgbClr val="000090"/>
                </a:solidFill>
                <a:latin typeface="Arial" pitchFamily="38" charset="0"/>
                <a:ea typeface="Arial" pitchFamily="38" charset="0"/>
                <a:cs typeface="Arial" pitchFamily="38" charset="0"/>
              </a:rPr>
              <a:t>s</a:t>
            </a:r>
            <a:r>
              <a:rPr lang="en-US" b="0" baseline="-25000" dirty="0" err="1" smtClean="0">
                <a:solidFill>
                  <a:srgbClr val="000090"/>
                </a:solidFill>
                <a:latin typeface="Arial" pitchFamily="38" charset="0"/>
                <a:ea typeface="Arial" pitchFamily="38" charset="0"/>
                <a:cs typeface="Arial" pitchFamily="38" charset="0"/>
              </a:rPr>
              <a:t>NN</a:t>
            </a:r>
            <a:r>
              <a:rPr lang="en-US" b="0" dirty="0" smtClean="0">
                <a:solidFill>
                  <a:srgbClr val="000090"/>
                </a:solidFill>
                <a:latin typeface="Arial" pitchFamily="38" charset="0"/>
                <a:ea typeface="Arial" pitchFamily="38" charset="0"/>
                <a:cs typeface="Arial" pitchFamily="38" charset="0"/>
              </a:rPr>
              <a:t> = </a:t>
            </a:r>
            <a:r>
              <a:rPr lang="en-US" b="0" dirty="0" smtClean="0">
                <a:solidFill>
                  <a:srgbClr val="000090"/>
                </a:solidFill>
              </a:rPr>
              <a:t>5.02 </a:t>
            </a:r>
            <a:r>
              <a:rPr lang="en-US" b="0" dirty="0" err="1" smtClean="0">
                <a:solidFill>
                  <a:srgbClr val="000090"/>
                </a:solidFill>
              </a:rPr>
              <a:t>TeV</a:t>
            </a:r>
            <a:r>
              <a:rPr lang="en-US" b="0" dirty="0" smtClean="0">
                <a:solidFill>
                  <a:srgbClr val="000090"/>
                </a:solidFill>
                <a:ea typeface="Arial" pitchFamily="-112" charset="0"/>
                <a:cs typeface="Arial" pitchFamily="-112" charset="0"/>
              </a:rPr>
              <a:t> </a:t>
            </a:r>
            <a:r>
              <a:rPr lang="en-US" b="0" dirty="0" smtClean="0">
                <a:ea typeface="Arial" pitchFamily="-112" charset="0"/>
                <a:cs typeface="Arial" pitchFamily="-112" charset="0"/>
              </a:rPr>
              <a:t>in February 2013 </a:t>
            </a:r>
            <a:br>
              <a:rPr lang="en-US" b="0" dirty="0" smtClean="0">
                <a:ea typeface="Arial" pitchFamily="-112" charset="0"/>
                <a:cs typeface="Arial" pitchFamily="-112" charset="0"/>
              </a:rPr>
            </a:br>
            <a:r>
              <a:rPr lang="en-US" sz="2000" b="0" dirty="0" smtClean="0">
                <a:ea typeface="Arial" pitchFamily="-112" charset="0"/>
                <a:cs typeface="Arial" pitchFamily="-112" charset="0"/>
              </a:rPr>
              <a:t>~130M minimum bias events (30 nb</a:t>
            </a:r>
            <a:r>
              <a:rPr lang="en-US" sz="2000" b="0" baseline="30000" dirty="0" smtClean="0">
                <a:ea typeface="Arial" pitchFamily="-112" charset="0"/>
                <a:cs typeface="Arial" pitchFamily="-112" charset="0"/>
              </a:rPr>
              <a:t>-1</a:t>
            </a:r>
            <a:r>
              <a:rPr lang="en-US" sz="2000" b="0" dirty="0" smtClean="0">
                <a:ea typeface="Arial" pitchFamily="-112" charset="0"/>
                <a:cs typeface="Arial" pitchFamily="-112" charset="0"/>
              </a:rPr>
              <a:t>)</a:t>
            </a:r>
          </a:p>
          <a:p>
            <a:pPr algn="l">
              <a:spcBef>
                <a:spcPct val="25000"/>
              </a:spcBef>
              <a:spcAft>
                <a:spcPts val="600"/>
              </a:spcAft>
            </a:pPr>
            <a:r>
              <a:rPr lang="en-US" sz="2000" b="0" dirty="0" smtClean="0">
                <a:ea typeface="Arial" pitchFamily="-112" charset="0"/>
                <a:cs typeface="Arial" pitchFamily="-112" charset="0"/>
                <a:sym typeface="Wingdings"/>
              </a:rPr>
              <a:t>First publications</a:t>
            </a:r>
            <a:br>
              <a:rPr lang="en-US" sz="2000" b="0" dirty="0" smtClean="0">
                <a:ea typeface="Arial" pitchFamily="-112" charset="0"/>
                <a:cs typeface="Arial" pitchFamily="-112" charset="0"/>
                <a:sym typeface="Wingdings"/>
              </a:rPr>
            </a:br>
            <a:r>
              <a:rPr lang="en-US" sz="2000" b="0" dirty="0" smtClean="0">
                <a:ea typeface="Arial" pitchFamily="-112" charset="0"/>
                <a:cs typeface="Arial" pitchFamily="-112" charset="0"/>
                <a:sym typeface="Wingdings"/>
              </a:rPr>
              <a:t>- </a:t>
            </a:r>
            <a:br>
              <a:rPr lang="en-US" sz="2000" b="0" dirty="0" smtClean="0">
                <a:ea typeface="Arial" pitchFamily="-112" charset="0"/>
                <a:cs typeface="Arial" pitchFamily="-112" charset="0"/>
                <a:sym typeface="Wingdings"/>
              </a:rPr>
            </a:br>
            <a:r>
              <a:rPr lang="en-US" sz="2000" b="0" dirty="0" smtClean="0">
                <a:ea typeface="Arial" pitchFamily="-112" charset="0"/>
                <a:cs typeface="Arial" pitchFamily="-112" charset="0"/>
                <a:sym typeface="Wingdings"/>
              </a:rPr>
              <a:t>-</a:t>
            </a:r>
            <a:br>
              <a:rPr lang="en-US" sz="2000" b="0" dirty="0" smtClean="0">
                <a:ea typeface="Arial" pitchFamily="-112" charset="0"/>
                <a:cs typeface="Arial" pitchFamily="-112" charset="0"/>
                <a:sym typeface="Wingdings"/>
              </a:rPr>
            </a:br>
            <a:r>
              <a:rPr lang="en-US" sz="2000" b="0" dirty="0" smtClean="0">
                <a:ea typeface="Arial" pitchFamily="-112" charset="0"/>
                <a:cs typeface="Arial" pitchFamily="-112" charset="0"/>
                <a:sym typeface="Wingdings"/>
              </a:rPr>
              <a:t>- </a:t>
            </a:r>
            <a:endParaRPr lang="en-US" sz="2000" b="0" dirty="0" smtClean="0">
              <a:ea typeface="Arial" pitchFamily="-112" charset="0"/>
              <a:cs typeface="Arial" pitchFamily="-112" charset="0"/>
            </a:endParaRPr>
          </a:p>
          <a:p>
            <a:pPr algn="l">
              <a:spcBef>
                <a:spcPct val="25000"/>
              </a:spcBef>
              <a:spcAft>
                <a:spcPts val="600"/>
              </a:spcAft>
            </a:pPr>
            <a:r>
              <a:rPr lang="en-US" b="0" dirty="0" smtClean="0">
                <a:ea typeface="Arial" pitchFamily="-112" charset="0"/>
                <a:cs typeface="Arial" pitchFamily="-112" charset="0"/>
              </a:rPr>
              <a:t>…</a:t>
            </a:r>
          </a:p>
        </p:txBody>
      </p:sp>
      <p:sp>
        <p:nvSpPr>
          <p:cNvPr id="14" name="Rectangle 17"/>
          <p:cNvSpPr>
            <a:spLocks noChangeArrowheads="1"/>
          </p:cNvSpPr>
          <p:nvPr/>
        </p:nvSpPr>
        <p:spPr bwMode="auto">
          <a:xfrm>
            <a:off x="357909" y="6326911"/>
            <a:ext cx="4410364" cy="253924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600" u="sng">
              <a:solidFill>
                <a:srgbClr val="000000"/>
              </a:solidFill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73181" y="949037"/>
            <a:ext cx="4410364" cy="253924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600" u="sng">
              <a:solidFill>
                <a:srgbClr val="00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62554" y="836791"/>
            <a:ext cx="546383" cy="720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 Mischke (Utrecht)</a:t>
            </a:r>
            <a:endParaRPr lang="en-US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802356" y="-39036"/>
            <a:ext cx="7545655" cy="76944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4400" b="0" dirty="0" smtClean="0">
                <a:solidFill>
                  <a:srgbClr val="0000CC"/>
                </a:solidFill>
                <a:latin typeface="Arial Narrow" pitchFamily="-112" charset="0"/>
                <a:ea typeface="Arial" pitchFamily="-112" charset="0"/>
                <a:cs typeface="Arial" pitchFamily="-112" charset="0"/>
                <a:sym typeface="Gill Sans" pitchFamily="-112" charset="0"/>
              </a:rPr>
              <a:t>Upgrade of the ALICE Inner Tracker</a:t>
            </a:r>
            <a:endParaRPr lang="en-US" sz="4400" b="0" baseline="30000" dirty="0">
              <a:solidFill>
                <a:srgbClr val="0000CC"/>
              </a:solidFill>
              <a:latin typeface="Arial Narrow" pitchFamily="-112" charset="0"/>
              <a:ea typeface="Arial" pitchFamily="-112" charset="0"/>
              <a:cs typeface="Arial" pitchFamily="-112" charset="0"/>
              <a:sym typeface="Gill Sans" pitchFamily="-112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A790B6-3DE3-224A-B164-0E89BB3F0D3F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4933742" y="1731642"/>
            <a:ext cx="3967801" cy="326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>
              <a:spcBef>
                <a:spcPct val="25000"/>
              </a:spcBef>
              <a:spcAft>
                <a:spcPts val="600"/>
              </a:spcAft>
              <a:buFont typeface="Arial"/>
              <a:buChar char="•"/>
            </a:pPr>
            <a:r>
              <a:rPr lang="en-US" b="0" dirty="0" smtClean="0">
                <a:solidFill>
                  <a:srgbClr val="000000"/>
                </a:solidFill>
                <a:ea typeface="Arial" pitchFamily="-112" charset="0"/>
                <a:cs typeface="Arial" pitchFamily="-112" charset="0"/>
              </a:rPr>
              <a:t> New Inner Tracking System based on 7 silicon layers </a:t>
            </a:r>
          </a:p>
          <a:p>
            <a:pPr algn="l">
              <a:spcBef>
                <a:spcPct val="25000"/>
              </a:spcBef>
              <a:spcAft>
                <a:spcPts val="600"/>
              </a:spcAft>
              <a:buFont typeface="Arial"/>
              <a:buChar char="•"/>
            </a:pPr>
            <a:r>
              <a:rPr lang="en-US" b="0" dirty="0" smtClean="0">
                <a:solidFill>
                  <a:srgbClr val="000000"/>
                </a:solidFill>
                <a:ea typeface="Arial" pitchFamily="-112" charset="0"/>
                <a:cs typeface="Arial" pitchFamily="-112" charset="0"/>
              </a:rPr>
              <a:t> Factor 3 improvement in impact parameter resolution</a:t>
            </a:r>
          </a:p>
          <a:p>
            <a:pPr algn="l">
              <a:spcBef>
                <a:spcPct val="25000"/>
              </a:spcBef>
              <a:spcAft>
                <a:spcPts val="600"/>
              </a:spcAft>
              <a:buFont typeface="Arial"/>
              <a:buChar char="•"/>
            </a:pPr>
            <a:r>
              <a:rPr lang="en-US" b="0" dirty="0" smtClean="0">
                <a:solidFill>
                  <a:srgbClr val="000000"/>
                </a:solidFill>
                <a:ea typeface="Arial" pitchFamily="-112" charset="0"/>
                <a:cs typeface="Arial" pitchFamily="-112" charset="0"/>
              </a:rPr>
              <a:t> </a:t>
            </a:r>
            <a:r>
              <a:rPr lang="en-US" b="0" dirty="0" smtClean="0">
                <a:ea typeface="Arial" pitchFamily="-112" charset="0"/>
                <a:cs typeface="Arial" pitchFamily="-112" charset="0"/>
              </a:rPr>
              <a:t>Low material budget </a:t>
            </a:r>
            <a:br>
              <a:rPr lang="en-US" b="0" dirty="0" smtClean="0">
                <a:ea typeface="Arial" pitchFamily="-112" charset="0"/>
                <a:cs typeface="Arial" pitchFamily="-112" charset="0"/>
              </a:rPr>
            </a:br>
            <a:r>
              <a:rPr lang="en-US" sz="2000" b="0" dirty="0" smtClean="0">
                <a:ea typeface="Arial" pitchFamily="-112" charset="0"/>
                <a:cs typeface="Arial" pitchFamily="-112" charset="0"/>
              </a:rPr>
              <a:t>(</a:t>
            </a:r>
            <a:r>
              <a:rPr lang="en-GB" sz="2000" b="0" dirty="0" smtClean="0">
                <a:sym typeface="Symbol"/>
              </a:rPr>
              <a:t>X/X</a:t>
            </a:r>
            <a:r>
              <a:rPr lang="en-GB" sz="2000" b="0" baseline="-25000" dirty="0" smtClean="0">
                <a:sym typeface="Symbol"/>
              </a:rPr>
              <a:t>0</a:t>
            </a:r>
            <a:r>
              <a:rPr lang="en-GB" sz="2000" b="0" dirty="0" smtClean="0">
                <a:sym typeface="Symbol"/>
              </a:rPr>
              <a:t> </a:t>
            </a:r>
            <a:r>
              <a:rPr lang="en-GB" sz="2000" b="0" dirty="0" err="1" smtClean="0">
                <a:sym typeface="Symbol"/>
              </a:rPr>
              <a:t></a:t>
            </a:r>
            <a:r>
              <a:rPr lang="en-GB" sz="2000" b="0" dirty="0" smtClean="0">
                <a:sym typeface="Symbol"/>
              </a:rPr>
              <a:t> 0.3% for first 3 inner silicon layers possible</a:t>
            </a:r>
            <a:r>
              <a:rPr lang="en-US" sz="2000" b="0" dirty="0" smtClean="0">
                <a:ea typeface="Arial" pitchFamily="-112" charset="0"/>
                <a:cs typeface="Arial" pitchFamily="-112" charset="0"/>
              </a:rPr>
              <a:t>)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436" y="1039088"/>
            <a:ext cx="4044807" cy="5400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6056" name="Picture 8" descr="deca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77643" y="921478"/>
            <a:ext cx="3178175" cy="5316537"/>
          </a:xfrm>
          <a:prstGeom prst="rect">
            <a:avLst/>
          </a:prstGeom>
          <a:noFill/>
        </p:spPr>
      </p:pic>
      <p:sp>
        <p:nvSpPr>
          <p:cNvPr id="386055" name="Rectangle 7"/>
          <p:cNvSpPr>
            <a:spLocks noGrp="1" noChangeArrowheads="1"/>
          </p:cNvSpPr>
          <p:nvPr>
            <p:ph idx="1"/>
          </p:nvPr>
        </p:nvSpPr>
        <p:spPr bwMode="auto">
          <a:xfrm>
            <a:off x="330663" y="939234"/>
            <a:ext cx="6297035" cy="559117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5000"/>
              </a:lnSpc>
              <a:spcBef>
                <a:spcPct val="35000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00000"/>
                </a:solidFill>
                <a:latin typeface="Arial" pitchFamily="38" charset="0"/>
              </a:rPr>
              <a:t>Full reconstruction of open charmed mesons</a:t>
            </a:r>
          </a:p>
          <a:p>
            <a:pPr lvl="2">
              <a:lnSpc>
                <a:spcPct val="95000"/>
              </a:lnSpc>
              <a:spcBef>
                <a:spcPct val="3500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rgbClr val="000090"/>
                </a:solidFill>
                <a:latin typeface="Arial" pitchFamily="38" charset="0"/>
              </a:rPr>
              <a:t>D</a:t>
            </a:r>
            <a:r>
              <a:rPr lang="en-US" sz="1800" baseline="30000" dirty="0">
                <a:solidFill>
                  <a:srgbClr val="000090"/>
                </a:solidFill>
                <a:latin typeface="Arial" pitchFamily="38" charset="0"/>
              </a:rPr>
              <a:t>0</a:t>
            </a:r>
            <a:r>
              <a:rPr lang="en-US" sz="1800" dirty="0">
                <a:solidFill>
                  <a:srgbClr val="000090"/>
                </a:solidFill>
                <a:latin typeface="Arial" pitchFamily="38" charset="0"/>
              </a:rPr>
              <a:t> </a:t>
            </a:r>
            <a:r>
              <a:rPr lang="en-US" sz="1800" dirty="0" err="1">
                <a:solidFill>
                  <a:srgbClr val="000090"/>
                </a:solidFill>
                <a:latin typeface="Arial" pitchFamily="38" charset="0"/>
                <a:sym typeface="Symbol" pitchFamily="38" charset="2"/>
              </a:rPr>
              <a:t></a:t>
            </a:r>
            <a:r>
              <a:rPr lang="en-US" sz="1800" dirty="0">
                <a:solidFill>
                  <a:srgbClr val="000090"/>
                </a:solidFill>
                <a:latin typeface="Arial" pitchFamily="38" charset="0"/>
              </a:rPr>
              <a:t> K</a:t>
            </a:r>
            <a:r>
              <a:rPr lang="en-US" sz="1800" baseline="30000" dirty="0">
                <a:solidFill>
                  <a:srgbClr val="000090"/>
                </a:solidFill>
                <a:latin typeface="Arial" pitchFamily="38" charset="0"/>
              </a:rPr>
              <a:t>-</a:t>
            </a:r>
            <a:r>
              <a:rPr lang="en-US" sz="1800" dirty="0">
                <a:solidFill>
                  <a:srgbClr val="000090"/>
                </a:solidFill>
                <a:latin typeface="Arial" pitchFamily="38" charset="0"/>
              </a:rPr>
              <a:t> +</a:t>
            </a:r>
            <a:r>
              <a:rPr lang="en-US" sz="1800" dirty="0">
                <a:solidFill>
                  <a:srgbClr val="000090"/>
                </a:solidFill>
              </a:rPr>
              <a:t> </a:t>
            </a:r>
            <a:r>
              <a:rPr lang="en-US" sz="1800" dirty="0" err="1">
                <a:solidFill>
                  <a:srgbClr val="000090"/>
                </a:solidFill>
                <a:latin typeface="Symbol" pitchFamily="38" charset="2"/>
              </a:rPr>
              <a:t>p</a:t>
            </a:r>
            <a:r>
              <a:rPr lang="en-US" sz="1800" baseline="30000" dirty="0" smtClean="0">
                <a:solidFill>
                  <a:srgbClr val="000090"/>
                </a:solidFill>
                <a:latin typeface="Arial" pitchFamily="38" charset="0"/>
              </a:rPr>
              <a:t>+</a:t>
            </a:r>
            <a:r>
              <a:rPr lang="en-US" sz="1800" dirty="0" smtClean="0">
                <a:solidFill>
                  <a:srgbClr val="000090"/>
                </a:solidFill>
              </a:rPr>
              <a:t>	</a:t>
            </a:r>
            <a:r>
              <a:rPr lang="en-US" sz="1800" dirty="0" smtClean="0">
                <a:solidFill>
                  <a:srgbClr val="000090"/>
                </a:solidFill>
                <a:latin typeface="Arial" pitchFamily="38" charset="0"/>
              </a:rPr>
              <a:t>(</a:t>
            </a:r>
            <a:r>
              <a:rPr lang="en-US" sz="1800" dirty="0">
                <a:solidFill>
                  <a:srgbClr val="000090"/>
                </a:solidFill>
                <a:latin typeface="Arial" pitchFamily="38" charset="0"/>
                <a:sym typeface="Symbol" pitchFamily="38" charset="2"/>
              </a:rPr>
              <a:t>BR = 3.89%</a:t>
            </a:r>
            <a:r>
              <a:rPr lang="en-US" sz="1800" dirty="0" smtClean="0">
                <a:solidFill>
                  <a:srgbClr val="000090"/>
                </a:solidFill>
                <a:latin typeface="Arial" pitchFamily="38" charset="0"/>
              </a:rPr>
              <a:t>), </a:t>
            </a:r>
            <a:r>
              <a:rPr lang="en-US" sz="1800" i="1" dirty="0" err="1" smtClean="0">
                <a:solidFill>
                  <a:srgbClr val="000090"/>
                </a:solidFill>
                <a:latin typeface="Arial" pitchFamily="32" charset="0"/>
                <a:sym typeface="Symbol" pitchFamily="32" charset="2"/>
              </a:rPr>
              <a:t>c</a:t>
            </a:r>
            <a:r>
              <a:rPr lang="en-US" sz="1800" dirty="0" smtClean="0">
                <a:solidFill>
                  <a:srgbClr val="000090"/>
                </a:solidFill>
                <a:latin typeface="Arial" pitchFamily="32" charset="0"/>
                <a:sym typeface="Symbol" pitchFamily="32" charset="2"/>
              </a:rPr>
              <a:t> = 123 </a:t>
            </a:r>
            <a:r>
              <a:rPr lang="en-US" sz="1800" dirty="0" err="1" smtClean="0">
                <a:solidFill>
                  <a:srgbClr val="000090"/>
                </a:solidFill>
                <a:latin typeface="Arial" pitchFamily="32" charset="0"/>
                <a:sym typeface="Symbol" pitchFamily="32" charset="2"/>
              </a:rPr>
              <a:t>m</a:t>
            </a:r>
            <a:endParaRPr lang="en-US" sz="1800" dirty="0" smtClean="0">
              <a:solidFill>
                <a:srgbClr val="000090"/>
              </a:solidFill>
              <a:latin typeface="Arial" pitchFamily="38" charset="0"/>
              <a:sym typeface="Symbol" pitchFamily="32" charset="2"/>
            </a:endParaRPr>
          </a:p>
          <a:p>
            <a:pPr lvl="2">
              <a:lnSpc>
                <a:spcPct val="95000"/>
              </a:lnSpc>
              <a:spcBef>
                <a:spcPct val="35000"/>
              </a:spcBef>
              <a:spcAft>
                <a:spcPts val="0"/>
              </a:spcAft>
              <a:buFont typeface="Wingdings" pitchFamily="37" charset="2"/>
              <a:buChar char="à"/>
            </a:pPr>
            <a:r>
              <a:rPr lang="en-US" sz="1800" dirty="0" smtClean="0">
                <a:solidFill>
                  <a:srgbClr val="000090"/>
                </a:solidFill>
                <a:latin typeface="Arial" pitchFamily="38" charset="0"/>
              </a:rPr>
              <a:t> direct </a:t>
            </a:r>
            <a:r>
              <a:rPr lang="en-US" sz="1800" dirty="0">
                <a:solidFill>
                  <a:srgbClr val="000090"/>
                </a:solidFill>
                <a:latin typeface="Arial" pitchFamily="38" charset="0"/>
              </a:rPr>
              <a:t>clean probe: signal in invariant mass</a:t>
            </a:r>
            <a:r>
              <a:rPr lang="en-US" sz="1800" dirty="0" smtClean="0">
                <a:solidFill>
                  <a:srgbClr val="000090"/>
                </a:solidFill>
                <a:latin typeface="Arial" pitchFamily="38" charset="0"/>
              </a:rPr>
              <a:t> </a:t>
            </a:r>
            <a:br>
              <a:rPr lang="en-US" sz="1800" dirty="0" smtClean="0">
                <a:solidFill>
                  <a:srgbClr val="000090"/>
                </a:solidFill>
                <a:latin typeface="Arial" pitchFamily="38" charset="0"/>
              </a:rPr>
            </a:br>
            <a:r>
              <a:rPr lang="en-US" sz="1800" dirty="0" smtClean="0">
                <a:solidFill>
                  <a:srgbClr val="000090"/>
                </a:solidFill>
                <a:latin typeface="Arial" pitchFamily="38" charset="0"/>
              </a:rPr>
              <a:t> distribution</a:t>
            </a:r>
          </a:p>
          <a:p>
            <a:pPr lvl="2">
              <a:lnSpc>
                <a:spcPct val="95000"/>
              </a:lnSpc>
              <a:spcBef>
                <a:spcPct val="35000"/>
              </a:spcBef>
              <a:spcAft>
                <a:spcPts val="0"/>
              </a:spcAft>
              <a:buFont typeface="Wingdings" pitchFamily="37" charset="2"/>
              <a:buChar char="à"/>
            </a:pPr>
            <a:r>
              <a:rPr lang="en-US" sz="1800" dirty="0" smtClean="0">
                <a:solidFill>
                  <a:srgbClr val="000090"/>
                </a:solidFill>
                <a:latin typeface="Arial" pitchFamily="38" charset="0"/>
                <a:sym typeface="Wingdings"/>
              </a:rPr>
              <a:t> </a:t>
            </a:r>
            <a:r>
              <a:rPr lang="en-US" sz="1800" dirty="0" smtClean="0">
                <a:solidFill>
                  <a:srgbClr val="000090"/>
                </a:solidFill>
                <a:latin typeface="Arial" pitchFamily="38" charset="0"/>
              </a:rPr>
              <a:t>difficulty</a:t>
            </a:r>
            <a:r>
              <a:rPr lang="en-US" sz="1800" dirty="0">
                <a:solidFill>
                  <a:srgbClr val="000090"/>
                </a:solidFill>
                <a:latin typeface="Arial" pitchFamily="38" charset="0"/>
              </a:rPr>
              <a:t>: large combinatorial </a:t>
            </a:r>
            <a:r>
              <a:rPr lang="en-US" sz="1800" dirty="0" smtClean="0">
                <a:solidFill>
                  <a:srgbClr val="000090"/>
                </a:solidFill>
                <a:latin typeface="Arial" pitchFamily="38" charset="0"/>
              </a:rPr>
              <a:t>background  </a:t>
            </a:r>
            <a:br>
              <a:rPr lang="en-US" sz="1800" dirty="0" smtClean="0">
                <a:solidFill>
                  <a:srgbClr val="000090"/>
                </a:solidFill>
                <a:latin typeface="Arial" pitchFamily="38" charset="0"/>
              </a:rPr>
            </a:br>
            <a:r>
              <a:rPr lang="en-US" sz="1800" dirty="0" smtClean="0">
                <a:solidFill>
                  <a:srgbClr val="000090"/>
                </a:solidFill>
                <a:latin typeface="Arial" pitchFamily="38" charset="0"/>
              </a:rPr>
              <a:t> especially </a:t>
            </a:r>
            <a:r>
              <a:rPr lang="en-US" sz="1800" dirty="0">
                <a:solidFill>
                  <a:srgbClr val="000090"/>
                </a:solidFill>
                <a:latin typeface="Arial" pitchFamily="38" charset="0"/>
              </a:rPr>
              <a:t>in a high multiplicity </a:t>
            </a:r>
            <a:r>
              <a:rPr lang="en-US" sz="1800" dirty="0" smtClean="0">
                <a:solidFill>
                  <a:srgbClr val="000090"/>
                </a:solidFill>
                <a:latin typeface="Arial" pitchFamily="38" charset="0"/>
              </a:rPr>
              <a:t>environment  </a:t>
            </a:r>
          </a:p>
          <a:p>
            <a:pPr lvl="2">
              <a:lnSpc>
                <a:spcPct val="95000"/>
              </a:lnSpc>
              <a:spcBef>
                <a:spcPct val="35000"/>
              </a:spcBef>
              <a:spcAft>
                <a:spcPts val="0"/>
              </a:spcAft>
              <a:buFont typeface="Wingdings" pitchFamily="37" charset="2"/>
              <a:buChar char="à"/>
            </a:pPr>
            <a:r>
              <a:rPr lang="en-US" sz="1800" dirty="0" smtClean="0">
                <a:solidFill>
                  <a:srgbClr val="000090"/>
                </a:solidFill>
                <a:latin typeface="Arial" pitchFamily="38" charset="0"/>
              </a:rPr>
              <a:t> mixed-event subtraction and</a:t>
            </a:r>
            <a:r>
              <a:rPr lang="en-US" sz="1800" dirty="0">
                <a:solidFill>
                  <a:srgbClr val="000090"/>
                </a:solidFill>
                <a:latin typeface="Arial" pitchFamily="38" charset="0"/>
              </a:rPr>
              <a:t>/or vertex tracker </a:t>
            </a:r>
            <a:r>
              <a:rPr lang="en-US" sz="1800" dirty="0" smtClean="0">
                <a:solidFill>
                  <a:srgbClr val="000090"/>
                </a:solidFill>
                <a:latin typeface="Arial" pitchFamily="38" charset="0"/>
              </a:rPr>
              <a:t>needed</a:t>
            </a:r>
            <a:endParaRPr lang="en-US" sz="900" dirty="0" smtClean="0">
              <a:solidFill>
                <a:schemeClr val="accent2"/>
              </a:solidFill>
              <a:latin typeface="Arial" pitchFamily="38" charset="0"/>
            </a:endParaRPr>
          </a:p>
          <a:p>
            <a:pPr>
              <a:lnSpc>
                <a:spcPct val="95000"/>
              </a:lnSpc>
              <a:spcBef>
                <a:spcPct val="35000"/>
              </a:spcBef>
              <a:spcAft>
                <a:spcPts val="0"/>
              </a:spcAft>
              <a:buNone/>
            </a:pPr>
            <a:r>
              <a:rPr lang="en-US" sz="2200" dirty="0" smtClean="0">
                <a:solidFill>
                  <a:srgbClr val="000000"/>
                </a:solidFill>
                <a:latin typeface="Arial" pitchFamily="38" charset="0"/>
              </a:rPr>
              <a:t>Semi-</a:t>
            </a:r>
            <a:r>
              <a:rPr lang="en-US" sz="2200" dirty="0" err="1" smtClean="0">
                <a:solidFill>
                  <a:srgbClr val="000000"/>
                </a:solidFill>
                <a:latin typeface="Arial" pitchFamily="38" charset="0"/>
              </a:rPr>
              <a:t>leptonic</a:t>
            </a:r>
            <a:r>
              <a:rPr lang="en-US" sz="2200" dirty="0" smtClean="0">
                <a:solidFill>
                  <a:srgbClr val="000000"/>
                </a:solidFill>
                <a:latin typeface="Arial" pitchFamily="38" charset="0"/>
              </a:rPr>
              <a:t> decay of D and B mesons</a:t>
            </a:r>
          </a:p>
          <a:p>
            <a:pPr lvl="2">
              <a:lnSpc>
                <a:spcPct val="95000"/>
              </a:lnSpc>
              <a:spcBef>
                <a:spcPct val="35000"/>
              </a:spcBef>
              <a:spcAft>
                <a:spcPts val="0"/>
              </a:spcAft>
              <a:buNone/>
            </a:pPr>
            <a:r>
              <a:rPr lang="en-US" sz="1800" dirty="0" err="1" smtClean="0">
                <a:solidFill>
                  <a:srgbClr val="000090"/>
                </a:solidFill>
                <a:latin typeface="Arial" pitchFamily="38" charset="0"/>
              </a:rPr>
              <a:t>c</a:t>
            </a:r>
            <a:r>
              <a:rPr lang="en-US" sz="1800" dirty="0" smtClean="0">
                <a:solidFill>
                  <a:srgbClr val="000090"/>
                </a:solidFill>
                <a:latin typeface="Arial" pitchFamily="38" charset="0"/>
              </a:rPr>
              <a:t> </a:t>
            </a:r>
            <a:r>
              <a:rPr lang="en-US" sz="1800" dirty="0" err="1" smtClean="0">
                <a:solidFill>
                  <a:srgbClr val="000090"/>
                </a:solidFill>
                <a:latin typeface="Arial" pitchFamily="38" charset="0"/>
                <a:sym typeface="Symbol" pitchFamily="38" charset="2"/>
              </a:rPr>
              <a:t></a:t>
            </a:r>
            <a:r>
              <a:rPr lang="en-US" sz="1800" dirty="0" smtClean="0">
                <a:solidFill>
                  <a:srgbClr val="000090"/>
                </a:solidFill>
                <a:latin typeface="Arial" pitchFamily="38" charset="0"/>
              </a:rPr>
              <a:t> lepton + X	(BR = 9.6%)</a:t>
            </a:r>
          </a:p>
          <a:p>
            <a:pPr lvl="3">
              <a:lnSpc>
                <a:spcPct val="95000"/>
              </a:lnSpc>
              <a:spcBef>
                <a:spcPct val="35000"/>
              </a:spcBef>
              <a:spcAft>
                <a:spcPts val="0"/>
              </a:spcAft>
              <a:buNone/>
            </a:pPr>
            <a:r>
              <a:rPr lang="en-US" sz="1800" dirty="0" smtClean="0">
                <a:solidFill>
                  <a:srgbClr val="000090"/>
                </a:solidFill>
                <a:latin typeface="Arial" pitchFamily="38" charset="0"/>
              </a:rPr>
              <a:t>D</a:t>
            </a:r>
            <a:r>
              <a:rPr lang="en-US" sz="1800" baseline="30000" dirty="0" smtClean="0">
                <a:solidFill>
                  <a:srgbClr val="000090"/>
                </a:solidFill>
                <a:latin typeface="Arial" pitchFamily="38" charset="0"/>
              </a:rPr>
              <a:t>0</a:t>
            </a:r>
            <a:r>
              <a:rPr lang="en-US" sz="1800" dirty="0" smtClean="0">
                <a:solidFill>
                  <a:srgbClr val="000090"/>
                </a:solidFill>
                <a:latin typeface="Arial" pitchFamily="38" charset="0"/>
              </a:rPr>
              <a:t> </a:t>
            </a:r>
            <a:r>
              <a:rPr lang="en-US" sz="1800" dirty="0" err="1" smtClean="0">
                <a:solidFill>
                  <a:srgbClr val="000090"/>
                </a:solidFill>
                <a:latin typeface="Arial" pitchFamily="38" charset="0"/>
                <a:sym typeface="Symbol" pitchFamily="38" charset="2"/>
              </a:rPr>
              <a:t></a:t>
            </a:r>
            <a:r>
              <a:rPr lang="en-US" sz="1800" dirty="0" smtClean="0">
                <a:solidFill>
                  <a:srgbClr val="000090"/>
                </a:solidFill>
                <a:latin typeface="Arial" pitchFamily="38" charset="0"/>
              </a:rPr>
              <a:t> </a:t>
            </a:r>
            <a:r>
              <a:rPr lang="en-US" sz="1800" dirty="0" err="1" smtClean="0">
                <a:solidFill>
                  <a:srgbClr val="000090"/>
                </a:solidFill>
                <a:latin typeface="Arial" pitchFamily="38" charset="0"/>
              </a:rPr>
              <a:t>e</a:t>
            </a:r>
            <a:r>
              <a:rPr lang="en-US" sz="1800" baseline="30000" dirty="0" smtClean="0">
                <a:solidFill>
                  <a:srgbClr val="000090"/>
                </a:solidFill>
                <a:latin typeface="Arial" pitchFamily="38" charset="0"/>
              </a:rPr>
              <a:t>+</a:t>
            </a:r>
            <a:r>
              <a:rPr lang="en-US" sz="1800" dirty="0" smtClean="0">
                <a:solidFill>
                  <a:srgbClr val="000090"/>
                </a:solidFill>
                <a:latin typeface="Arial" pitchFamily="38" charset="0"/>
              </a:rPr>
              <a:t> + X	(BR = 6.87%) </a:t>
            </a:r>
          </a:p>
          <a:p>
            <a:pPr lvl="3">
              <a:lnSpc>
                <a:spcPct val="95000"/>
              </a:lnSpc>
              <a:spcBef>
                <a:spcPct val="35000"/>
              </a:spcBef>
              <a:spcAft>
                <a:spcPts val="0"/>
              </a:spcAft>
              <a:buNone/>
            </a:pPr>
            <a:r>
              <a:rPr lang="en-US" sz="1800" dirty="0" smtClean="0">
                <a:solidFill>
                  <a:srgbClr val="000090"/>
                </a:solidFill>
                <a:latin typeface="Arial" pitchFamily="38" charset="0"/>
              </a:rPr>
              <a:t>D</a:t>
            </a:r>
            <a:r>
              <a:rPr lang="en-US" sz="1800" baseline="30000" dirty="0" smtClean="0">
                <a:solidFill>
                  <a:srgbClr val="000090"/>
                </a:solidFill>
                <a:latin typeface="Arial" pitchFamily="38" charset="0"/>
              </a:rPr>
              <a:t>0</a:t>
            </a:r>
            <a:r>
              <a:rPr lang="en-US" sz="1800" dirty="0" smtClean="0">
                <a:solidFill>
                  <a:srgbClr val="000090"/>
                </a:solidFill>
                <a:latin typeface="Arial" pitchFamily="38" charset="0"/>
              </a:rPr>
              <a:t> </a:t>
            </a:r>
            <a:r>
              <a:rPr lang="en-US" sz="1800" dirty="0" err="1" smtClean="0">
                <a:solidFill>
                  <a:srgbClr val="000090"/>
                </a:solidFill>
                <a:latin typeface="Arial" pitchFamily="38" charset="0"/>
                <a:sym typeface="Symbol" pitchFamily="38" charset="2"/>
              </a:rPr>
              <a:t></a:t>
            </a:r>
            <a:r>
              <a:rPr lang="en-US" sz="1800" dirty="0" smtClean="0">
                <a:solidFill>
                  <a:srgbClr val="000090"/>
                </a:solidFill>
              </a:rPr>
              <a:t> </a:t>
            </a:r>
            <a:r>
              <a:rPr lang="en-US" sz="1800" dirty="0" err="1" smtClean="0">
                <a:solidFill>
                  <a:srgbClr val="000090"/>
                </a:solidFill>
                <a:latin typeface="Symbol" pitchFamily="38" charset="2"/>
              </a:rPr>
              <a:t>m</a:t>
            </a:r>
            <a:r>
              <a:rPr lang="en-US" sz="1800" baseline="30000" dirty="0" smtClean="0">
                <a:solidFill>
                  <a:srgbClr val="000090"/>
                </a:solidFill>
                <a:latin typeface="Arial" pitchFamily="38" charset="0"/>
              </a:rPr>
              <a:t>+</a:t>
            </a:r>
            <a:r>
              <a:rPr lang="en-US" sz="1800" dirty="0" smtClean="0">
                <a:solidFill>
                  <a:srgbClr val="000090"/>
                </a:solidFill>
                <a:latin typeface="Arial" pitchFamily="38" charset="0"/>
              </a:rPr>
              <a:t> + X	(BR = 6.5%)</a:t>
            </a:r>
          </a:p>
          <a:p>
            <a:pPr lvl="2">
              <a:lnSpc>
                <a:spcPct val="95000"/>
              </a:lnSpc>
              <a:spcBef>
                <a:spcPct val="35000"/>
              </a:spcBef>
              <a:spcAft>
                <a:spcPts val="0"/>
              </a:spcAft>
              <a:buNone/>
            </a:pPr>
            <a:r>
              <a:rPr lang="en-US" sz="1800" dirty="0" err="1" smtClean="0">
                <a:solidFill>
                  <a:srgbClr val="000090"/>
                </a:solidFill>
                <a:latin typeface="Arial" pitchFamily="38" charset="0"/>
              </a:rPr>
              <a:t>b</a:t>
            </a:r>
            <a:r>
              <a:rPr lang="en-US" sz="1800" dirty="0" smtClean="0">
                <a:solidFill>
                  <a:srgbClr val="000090"/>
                </a:solidFill>
                <a:latin typeface="Arial" pitchFamily="38" charset="0"/>
              </a:rPr>
              <a:t> </a:t>
            </a:r>
            <a:r>
              <a:rPr lang="en-US" sz="1800" dirty="0" err="1" smtClean="0">
                <a:solidFill>
                  <a:srgbClr val="000090"/>
                </a:solidFill>
                <a:latin typeface="Arial" pitchFamily="38" charset="0"/>
                <a:sym typeface="Symbol" pitchFamily="38" charset="2"/>
              </a:rPr>
              <a:t></a:t>
            </a:r>
            <a:r>
              <a:rPr lang="en-US" sz="1800" dirty="0" smtClean="0">
                <a:solidFill>
                  <a:srgbClr val="000090"/>
                </a:solidFill>
                <a:latin typeface="Arial" pitchFamily="38" charset="0"/>
                <a:sym typeface="Symbol" pitchFamily="38" charset="2"/>
              </a:rPr>
              <a:t> lepton + X	(BR = 10.9%) </a:t>
            </a:r>
            <a:endParaRPr lang="en-US" sz="1800" dirty="0" smtClean="0">
              <a:solidFill>
                <a:srgbClr val="000090"/>
              </a:solidFill>
              <a:latin typeface="Arial" pitchFamily="38" charset="0"/>
            </a:endParaRPr>
          </a:p>
          <a:p>
            <a:pPr lvl="2">
              <a:lnSpc>
                <a:spcPct val="95000"/>
              </a:lnSpc>
              <a:spcBef>
                <a:spcPct val="35000"/>
              </a:spcBef>
              <a:spcAft>
                <a:spcPts val="0"/>
              </a:spcAft>
              <a:buFont typeface="Wingdings" pitchFamily="37" charset="2"/>
              <a:buChar char="à"/>
            </a:pPr>
            <a:r>
              <a:rPr lang="en-US" sz="1800" dirty="0" smtClean="0">
                <a:solidFill>
                  <a:srgbClr val="000090"/>
                </a:solidFill>
                <a:latin typeface="Arial" pitchFamily="38" charset="0"/>
              </a:rPr>
              <a:t> robust electron trigger</a:t>
            </a:r>
          </a:p>
          <a:p>
            <a:pPr lvl="2">
              <a:lnSpc>
                <a:spcPct val="95000"/>
              </a:lnSpc>
              <a:spcBef>
                <a:spcPct val="35000"/>
              </a:spcBef>
              <a:spcAft>
                <a:spcPts val="0"/>
              </a:spcAft>
              <a:buFont typeface="Wingdings" pitchFamily="37" charset="2"/>
              <a:buChar char="à"/>
            </a:pPr>
            <a:r>
              <a:rPr lang="en-US" sz="1800" dirty="0" smtClean="0">
                <a:solidFill>
                  <a:srgbClr val="000090"/>
                </a:solidFill>
                <a:latin typeface="Arial" pitchFamily="38" charset="0"/>
              </a:rPr>
              <a:t> needs handle on photonic electron background</a:t>
            </a:r>
          </a:p>
          <a:p>
            <a:pPr>
              <a:buNone/>
            </a:pPr>
            <a:r>
              <a:rPr lang="en-US" sz="2400" dirty="0" smtClean="0">
                <a:latin typeface="Arial"/>
                <a:cs typeface="Arial"/>
              </a:rPr>
              <a:t>Beauty via non-prompt </a:t>
            </a:r>
            <a:r>
              <a:rPr lang="en-US" sz="2400" dirty="0" smtClean="0">
                <a:latin typeface=""/>
                <a:cs typeface=""/>
                <a:sym typeface="Wingdings"/>
              </a:rPr>
              <a:t>J/</a:t>
            </a:r>
            <a:r>
              <a:rPr lang="en-US" sz="2400" dirty="0" smtClean="0">
                <a:latin typeface="Symbol" charset="2"/>
                <a:cs typeface="Symbol" charset="2"/>
                <a:sym typeface="Wingdings"/>
              </a:rPr>
              <a:t>ψ</a:t>
            </a:r>
            <a:endParaRPr lang="en-GB" sz="2400" dirty="0">
              <a:latin typeface="Symbol" charset="2"/>
              <a:cs typeface="Symbol" charset="2"/>
            </a:endParaRPr>
          </a:p>
        </p:txBody>
      </p:sp>
      <p:sp>
        <p:nvSpPr>
          <p:cNvPr id="386060" name="Rectangle 12"/>
          <p:cNvSpPr>
            <a:spLocks noChangeArrowheads="1"/>
          </p:cNvSpPr>
          <p:nvPr/>
        </p:nvSpPr>
        <p:spPr bwMode="auto">
          <a:xfrm>
            <a:off x="362874" y="23340"/>
            <a:ext cx="8408386" cy="71301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</a:pPr>
            <a:r>
              <a:rPr lang="en-US" sz="4400" b="0" dirty="0">
                <a:solidFill>
                  <a:srgbClr val="000090"/>
                </a:solidFill>
                <a:latin typeface="Arial Narrow" pitchFamily="38" charset="0"/>
              </a:rPr>
              <a:t>Detection of</a:t>
            </a:r>
            <a:r>
              <a:rPr lang="en-US" sz="4400" b="0" dirty="0" smtClean="0">
                <a:solidFill>
                  <a:srgbClr val="000090"/>
                </a:solidFill>
                <a:latin typeface="Arial Narrow" pitchFamily="38" charset="0"/>
              </a:rPr>
              <a:t> open heavy</a:t>
            </a:r>
            <a:r>
              <a:rPr lang="en-US" sz="4400" b="0" dirty="0">
                <a:solidFill>
                  <a:srgbClr val="000090"/>
                </a:solidFill>
                <a:latin typeface="Arial Narrow" pitchFamily="38" charset="0"/>
              </a:rPr>
              <a:t>-flavor particles</a:t>
            </a:r>
            <a:endParaRPr lang="en-GB" sz="4400" b="0" dirty="0">
              <a:solidFill>
                <a:srgbClr val="000090"/>
              </a:solidFill>
              <a:latin typeface="Arial Narrow" pitchFamily="3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A790B6-3DE3-224A-B164-0E89BB3F0D3F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 Mischke (Utrecht)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026592" y="-29089"/>
            <a:ext cx="5071771" cy="76944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4400" b="0" dirty="0" smtClean="0">
                <a:solidFill>
                  <a:srgbClr val="0000CC"/>
                </a:solidFill>
                <a:latin typeface="Arial Narrow" pitchFamily="-112" charset="0"/>
              </a:rPr>
              <a:t>Tentative LHC schedule</a:t>
            </a:r>
            <a:endParaRPr lang="en-GB" sz="4400" b="0" dirty="0">
              <a:solidFill>
                <a:srgbClr val="0000CC"/>
              </a:solidFill>
              <a:latin typeface="Arial Narrow" pitchFamily="-11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73806" y="1501595"/>
            <a:ext cx="7404279" cy="44781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en-US" b="0" dirty="0" smtClean="0">
                <a:solidFill>
                  <a:srgbClr val="000000"/>
                </a:solidFill>
              </a:rPr>
              <a:t>2010/11:	long run with pp collisions at 7 </a:t>
            </a:r>
            <a:r>
              <a:rPr lang="en-US" b="0" dirty="0" err="1" smtClean="0">
                <a:solidFill>
                  <a:srgbClr val="000000"/>
                </a:solidFill>
              </a:rPr>
              <a:t>TeV</a:t>
            </a:r>
            <a:endParaRPr lang="en-US" b="0" dirty="0" smtClean="0">
              <a:solidFill>
                <a:srgbClr val="000000"/>
              </a:solidFill>
            </a:endParaRPr>
          </a:p>
          <a:p>
            <a:pPr algn="l">
              <a:spcAft>
                <a:spcPts val="600"/>
              </a:spcAft>
            </a:pPr>
            <a:r>
              <a:rPr lang="en-US" b="0" dirty="0" smtClean="0">
                <a:solidFill>
                  <a:srgbClr val="000000"/>
                </a:solidFill>
              </a:rPr>
              <a:t>		1 month of </a:t>
            </a:r>
            <a:r>
              <a:rPr lang="en-US" b="0" dirty="0" err="1" smtClean="0">
                <a:solidFill>
                  <a:srgbClr val="000000"/>
                </a:solidFill>
              </a:rPr>
              <a:t>Pb-Pb</a:t>
            </a:r>
            <a:r>
              <a:rPr lang="en-US" b="0" dirty="0" smtClean="0">
                <a:solidFill>
                  <a:srgbClr val="000000"/>
                </a:solidFill>
              </a:rPr>
              <a:t> collisions each year</a:t>
            </a:r>
          </a:p>
          <a:p>
            <a:pPr algn="l">
              <a:spcAft>
                <a:spcPts val="600"/>
              </a:spcAft>
            </a:pPr>
            <a:r>
              <a:rPr lang="en-US" b="0" dirty="0" smtClean="0">
                <a:solidFill>
                  <a:srgbClr val="000000"/>
                </a:solidFill>
              </a:rPr>
              <a:t>2012:		long run with pp at 8 </a:t>
            </a:r>
            <a:r>
              <a:rPr lang="en-US" b="0" dirty="0" err="1" smtClean="0">
                <a:solidFill>
                  <a:srgbClr val="000000"/>
                </a:solidFill>
              </a:rPr>
              <a:t>TeV</a:t>
            </a:r>
            <a:endParaRPr lang="en-US" b="0" dirty="0" smtClean="0">
              <a:solidFill>
                <a:srgbClr val="000000"/>
              </a:solidFill>
            </a:endParaRPr>
          </a:p>
          <a:p>
            <a:pPr algn="l">
              <a:spcAft>
                <a:spcPts val="600"/>
              </a:spcAft>
            </a:pPr>
            <a:r>
              <a:rPr lang="en-US" b="0" dirty="0" smtClean="0">
                <a:solidFill>
                  <a:srgbClr val="000000"/>
                </a:solidFill>
              </a:rPr>
              <a:t>2012/13:	</a:t>
            </a:r>
            <a:r>
              <a:rPr lang="en-US" b="0" dirty="0" err="1" smtClean="0">
                <a:solidFill>
                  <a:srgbClr val="000000"/>
                </a:solidFill>
              </a:rPr>
              <a:t>p-Pb</a:t>
            </a:r>
            <a:r>
              <a:rPr lang="en-US" b="0" dirty="0" smtClean="0">
                <a:solidFill>
                  <a:srgbClr val="000000"/>
                </a:solidFill>
              </a:rPr>
              <a:t> control measurement</a:t>
            </a:r>
          </a:p>
          <a:p>
            <a:pPr algn="l">
              <a:spcAft>
                <a:spcPts val="600"/>
              </a:spcAft>
            </a:pPr>
            <a:r>
              <a:rPr lang="en-US" b="0" dirty="0" smtClean="0">
                <a:solidFill>
                  <a:srgbClr val="000000"/>
                </a:solidFill>
              </a:rPr>
              <a:t>2013/14:	machine consolidation and training</a:t>
            </a:r>
          </a:p>
          <a:p>
            <a:pPr algn="l">
              <a:spcAft>
                <a:spcPts val="600"/>
              </a:spcAft>
            </a:pPr>
            <a:r>
              <a:rPr lang="en-US" b="0" dirty="0" smtClean="0">
                <a:solidFill>
                  <a:srgbClr val="000000"/>
                </a:solidFill>
              </a:rPr>
              <a:t>2014:		pp and </a:t>
            </a:r>
            <a:r>
              <a:rPr lang="en-US" b="0" dirty="0" err="1" smtClean="0">
                <a:solidFill>
                  <a:srgbClr val="000000"/>
                </a:solidFill>
              </a:rPr>
              <a:t>Pb-Pb</a:t>
            </a:r>
            <a:r>
              <a:rPr lang="en-US" b="0" dirty="0" smtClean="0">
                <a:solidFill>
                  <a:srgbClr val="000000"/>
                </a:solidFill>
              </a:rPr>
              <a:t> at full energy</a:t>
            </a:r>
          </a:p>
          <a:p>
            <a:pPr algn="l">
              <a:spcAft>
                <a:spcPts val="600"/>
              </a:spcAft>
            </a:pPr>
            <a:r>
              <a:rPr lang="en-US" b="0" dirty="0" smtClean="0">
                <a:solidFill>
                  <a:srgbClr val="000000"/>
                </a:solidFill>
              </a:rPr>
              <a:t>2017/18:	long shutdown, luminosity and detector </a:t>
            </a:r>
          </a:p>
          <a:p>
            <a:pPr algn="l">
              <a:spcAft>
                <a:spcPts val="600"/>
              </a:spcAft>
            </a:pPr>
            <a:r>
              <a:rPr lang="en-US" b="0" dirty="0" smtClean="0">
                <a:solidFill>
                  <a:srgbClr val="000000"/>
                </a:solidFill>
              </a:rPr>
              <a:t>		upgrades</a:t>
            </a:r>
          </a:p>
          <a:p>
            <a:pPr algn="l">
              <a:spcAft>
                <a:spcPts val="600"/>
              </a:spcAft>
            </a:pPr>
            <a:r>
              <a:rPr lang="en-US" b="0" dirty="0" smtClean="0">
                <a:solidFill>
                  <a:srgbClr val="000000"/>
                </a:solidFill>
              </a:rPr>
              <a:t>2019:		pp and </a:t>
            </a:r>
            <a:r>
              <a:rPr lang="en-US" b="0" dirty="0" err="1" smtClean="0">
                <a:solidFill>
                  <a:srgbClr val="000000"/>
                </a:solidFill>
              </a:rPr>
              <a:t>Pb-Pb</a:t>
            </a:r>
            <a:r>
              <a:rPr lang="en-US" b="0" dirty="0" smtClean="0">
                <a:solidFill>
                  <a:srgbClr val="000000"/>
                </a:solidFill>
              </a:rPr>
              <a:t> at high luminosity</a:t>
            </a:r>
          </a:p>
          <a:p>
            <a:pPr algn="l">
              <a:spcAft>
                <a:spcPts val="600"/>
              </a:spcAft>
            </a:pPr>
            <a:endParaRPr lang="en-US" b="0" dirty="0" smtClean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 Mischke (Utrecht)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A790B6-3DE3-224A-B164-0E89BB3F0D3F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467" name="Rectangle 3"/>
          <p:cNvSpPr>
            <a:spLocks noChangeArrowheads="1"/>
          </p:cNvSpPr>
          <p:nvPr/>
        </p:nvSpPr>
        <p:spPr bwMode="auto">
          <a:xfrm>
            <a:off x="4944953" y="859113"/>
            <a:ext cx="4002027" cy="5823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30000"/>
              </a:spcBef>
              <a:buFontTx/>
              <a:buChar char="•"/>
            </a:pPr>
            <a:r>
              <a:rPr lang="en-GB" sz="2200" b="0" dirty="0" smtClean="0">
                <a:solidFill>
                  <a:srgbClr val="000000"/>
                </a:solidFill>
                <a:latin typeface="Arial" pitchFamily="32" charset="0"/>
                <a:ea typeface="ヒラギノ角ゴ Pro W3" pitchFamily="32" charset="-128"/>
                <a:cs typeface="ヒラギノ角ゴ Pro W3" pitchFamily="32" charset="-128"/>
              </a:rPr>
              <a:t> “</a:t>
            </a:r>
            <a:r>
              <a:rPr lang="en-US" sz="2200" b="0" dirty="0" smtClean="0">
                <a:solidFill>
                  <a:srgbClr val="000000"/>
                </a:solidFill>
                <a:latin typeface="Arial" pitchFamily="32" charset="0"/>
                <a:ea typeface="ヒラギノ角ゴ Pro W3" pitchFamily="32" charset="-128"/>
                <a:cs typeface="ヒラギノ角ゴ Pro W3" pitchFamily="32" charset="-128"/>
              </a:rPr>
              <a:t>Simplest way” </a:t>
            </a:r>
            <a:r>
              <a:rPr lang="en-US" sz="2200" b="0" dirty="0">
                <a:solidFill>
                  <a:srgbClr val="000000"/>
                </a:solidFill>
                <a:latin typeface="Arial" pitchFamily="32" charset="0"/>
                <a:ea typeface="ヒラギノ角ゴ Pro W3" pitchFamily="32" charset="-128"/>
                <a:cs typeface="ヒラギノ角ゴ Pro W3" pitchFamily="32" charset="-128"/>
              </a:rPr>
              <a:t>to</a:t>
            </a:r>
            <a:r>
              <a:rPr lang="en-US" sz="2200" b="0" dirty="0" smtClean="0">
                <a:solidFill>
                  <a:srgbClr val="000000"/>
                </a:solidFill>
                <a:latin typeface="Arial" pitchFamily="32" charset="0"/>
                <a:ea typeface="ヒラギノ角ゴ Pro W3" pitchFamily="32" charset="-128"/>
                <a:cs typeface="ヒラギノ角ゴ Pro W3" pitchFamily="32" charset="-128"/>
              </a:rPr>
              <a:t> establish </a:t>
            </a:r>
            <a:br>
              <a:rPr lang="en-US" sz="2200" b="0" dirty="0" smtClean="0">
                <a:solidFill>
                  <a:srgbClr val="000000"/>
                </a:solidFill>
                <a:latin typeface="Arial" pitchFamily="32" charset="0"/>
                <a:ea typeface="ヒラギノ角ゴ Pro W3" pitchFamily="32" charset="-128"/>
                <a:cs typeface="ヒラギノ角ゴ Pro W3" pitchFamily="32" charset="-128"/>
              </a:rPr>
            </a:br>
            <a:r>
              <a:rPr lang="en-US" sz="2200" b="0" dirty="0" smtClean="0">
                <a:solidFill>
                  <a:srgbClr val="000000"/>
                </a:solidFill>
                <a:latin typeface="Arial" pitchFamily="32" charset="0"/>
                <a:ea typeface="ヒラギノ角ゴ Pro W3" pitchFamily="32" charset="-128"/>
                <a:cs typeface="ヒラギノ角ゴ Pro W3" pitchFamily="32" charset="-128"/>
              </a:rPr>
              <a:t>the </a:t>
            </a:r>
            <a:r>
              <a:rPr lang="en-US" sz="2200" b="0" dirty="0">
                <a:solidFill>
                  <a:srgbClr val="000000"/>
                </a:solidFill>
                <a:latin typeface="Arial" pitchFamily="32" charset="0"/>
                <a:ea typeface="ヒラギノ角ゴ Pro W3" pitchFamily="32" charset="-128"/>
                <a:cs typeface="ヒラギノ角ゴ Pro W3" pitchFamily="32" charset="-128"/>
              </a:rPr>
              <a:t>properties of a system</a:t>
            </a:r>
          </a:p>
          <a:p>
            <a:pPr lvl="1" algn="l" eaLnBrk="0" hangingPunct="0">
              <a:spcBef>
                <a:spcPct val="30000"/>
              </a:spcBef>
              <a:buFontTx/>
              <a:buChar char="-"/>
            </a:pPr>
            <a:r>
              <a:rPr lang="en-US" sz="1800" b="0" dirty="0">
                <a:solidFill>
                  <a:srgbClr val="000090"/>
                </a:solidFill>
                <a:latin typeface="Arial" pitchFamily="32" charset="0"/>
                <a:ea typeface="ヒラギノ角ゴ Pro W3" pitchFamily="32" charset="-128"/>
                <a:cs typeface="ヒラギノ角ゴ Pro W3" pitchFamily="32" charset="-128"/>
              </a:rPr>
              <a:t> calibrated probe</a:t>
            </a:r>
          </a:p>
          <a:p>
            <a:pPr lvl="1" algn="l" eaLnBrk="0" hangingPunct="0">
              <a:spcBef>
                <a:spcPct val="30000"/>
              </a:spcBef>
              <a:buFontTx/>
              <a:buChar char="-"/>
            </a:pPr>
            <a:r>
              <a:rPr lang="en-US" sz="1800" b="0" dirty="0">
                <a:solidFill>
                  <a:srgbClr val="000090"/>
                </a:solidFill>
                <a:latin typeface="Arial" pitchFamily="32" charset="0"/>
                <a:ea typeface="ヒラギノ角ゴ Pro W3" pitchFamily="32" charset="-128"/>
                <a:cs typeface="ヒラギノ角ゴ Pro W3" pitchFamily="32" charset="-128"/>
              </a:rPr>
              <a:t> calibrated interaction</a:t>
            </a:r>
          </a:p>
          <a:p>
            <a:pPr lvl="1" algn="l" eaLnBrk="0" hangingPunct="0">
              <a:spcBef>
                <a:spcPct val="30000"/>
              </a:spcBef>
              <a:buFontTx/>
              <a:buChar char="-"/>
            </a:pPr>
            <a:r>
              <a:rPr lang="en-US" sz="1800" b="0" dirty="0">
                <a:solidFill>
                  <a:srgbClr val="000090"/>
                </a:solidFill>
                <a:latin typeface="Arial" pitchFamily="32" charset="0"/>
                <a:ea typeface="ヒラギノ角ゴ Pro W3" pitchFamily="32" charset="-128"/>
                <a:cs typeface="ヒラギノ角ゴ Pro W3" pitchFamily="32" charset="-128"/>
              </a:rPr>
              <a:t> suppression pattern tells about density profile</a:t>
            </a:r>
            <a:r>
              <a:rPr lang="en-US" sz="1900" b="0" dirty="0">
                <a:solidFill>
                  <a:srgbClr val="000099"/>
                </a:solidFill>
                <a:latin typeface="Arial" pitchFamily="32" charset="0"/>
                <a:ea typeface="ヒラギノ角ゴ Pro W3" pitchFamily="32" charset="-128"/>
                <a:cs typeface="ヒラギノ角ゴ Pro W3" pitchFamily="32" charset="-128"/>
              </a:rPr>
              <a:t/>
            </a:r>
            <a:br>
              <a:rPr lang="en-US" sz="1900" b="0" dirty="0">
                <a:solidFill>
                  <a:srgbClr val="000099"/>
                </a:solidFill>
                <a:latin typeface="Arial" pitchFamily="32" charset="0"/>
                <a:ea typeface="ヒラギノ角ゴ Pro W3" pitchFamily="32" charset="-128"/>
                <a:cs typeface="ヒラギノ角ゴ Pro W3" pitchFamily="32" charset="-128"/>
              </a:rPr>
            </a:br>
            <a:r>
              <a:rPr lang="en-US" sz="1000" b="0" dirty="0">
                <a:solidFill>
                  <a:srgbClr val="000099"/>
                </a:solidFill>
                <a:latin typeface="Arial" pitchFamily="32" charset="0"/>
                <a:ea typeface="ヒラギノ角ゴ Pro W3" pitchFamily="32" charset="-128"/>
                <a:cs typeface="ヒラギノ角ゴ Pro W3" pitchFamily="32" charset="-128"/>
              </a:rPr>
              <a:t>  </a:t>
            </a:r>
          </a:p>
          <a:p>
            <a:pPr algn="l" eaLnBrk="0" hangingPunct="0">
              <a:spcBef>
                <a:spcPct val="30000"/>
              </a:spcBef>
              <a:buFontTx/>
              <a:buChar char="•"/>
            </a:pPr>
            <a:r>
              <a:rPr lang="en-US" sz="2200" b="0" dirty="0">
                <a:solidFill>
                  <a:srgbClr val="000000"/>
                </a:solidFill>
                <a:latin typeface="Arial" pitchFamily="32" charset="0"/>
                <a:ea typeface="ヒラギノ角ゴ Pro W3" pitchFamily="32" charset="-128"/>
                <a:cs typeface="ヒラギノ角ゴ Pro W3" pitchFamily="32" charset="-128"/>
              </a:rPr>
              <a:t> Heavy-ion </a:t>
            </a:r>
            <a:r>
              <a:rPr lang="en-US" sz="2200" b="0" dirty="0" smtClean="0">
                <a:solidFill>
                  <a:srgbClr val="000000"/>
                </a:solidFill>
                <a:latin typeface="Arial" pitchFamily="32" charset="0"/>
                <a:ea typeface="ヒラギノ角ゴ Pro W3" pitchFamily="32" charset="-128"/>
                <a:cs typeface="ヒラギノ角ゴ Pro W3" pitchFamily="32" charset="-128"/>
              </a:rPr>
              <a:t>collision</a:t>
            </a:r>
          </a:p>
          <a:p>
            <a:pPr lvl="1" algn="l" eaLnBrk="0" hangingPunct="0">
              <a:spcBef>
                <a:spcPct val="30000"/>
              </a:spcBef>
              <a:buFontTx/>
              <a:buChar char="-"/>
            </a:pPr>
            <a:r>
              <a:rPr lang="en-US" sz="1800" b="0" dirty="0">
                <a:solidFill>
                  <a:srgbClr val="000090"/>
                </a:solidFill>
                <a:latin typeface="Arial" pitchFamily="32" charset="0"/>
                <a:ea typeface="ヒラギノ角ゴ Pro W3" pitchFamily="32" charset="-128"/>
                <a:cs typeface="ヒラギノ角ゴ Pro W3" pitchFamily="32" charset="-128"/>
              </a:rPr>
              <a:t> hard processes serve as </a:t>
            </a:r>
            <a:r>
              <a:rPr lang="en-US" sz="1800" b="0" dirty="0">
                <a:solidFill>
                  <a:srgbClr val="CC3300"/>
                </a:solidFill>
                <a:latin typeface="Arial" pitchFamily="32" charset="0"/>
                <a:ea typeface="ヒラギノ角ゴ Pro W3" pitchFamily="32" charset="-128"/>
                <a:cs typeface="ヒラギノ角ゴ Pro W3" pitchFamily="32" charset="-128"/>
              </a:rPr>
              <a:t>calibrated probe </a:t>
            </a:r>
            <a:r>
              <a:rPr lang="en-US" sz="1800" b="0" dirty="0">
                <a:solidFill>
                  <a:srgbClr val="000090"/>
                </a:solidFill>
                <a:latin typeface="Arial" pitchFamily="32" charset="0"/>
                <a:ea typeface="ヒラギノ角ゴ Pro W3" pitchFamily="32" charset="-128"/>
                <a:cs typeface="ヒラギノ角ゴ Pro W3" pitchFamily="32" charset="-128"/>
              </a:rPr>
              <a:t>(pQCD)</a:t>
            </a:r>
          </a:p>
          <a:p>
            <a:pPr lvl="1" algn="l" eaLnBrk="0" hangingPunct="0">
              <a:spcBef>
                <a:spcPct val="30000"/>
              </a:spcBef>
              <a:buFontTx/>
              <a:buChar char="-"/>
            </a:pPr>
            <a:r>
              <a:rPr lang="en-GB" sz="1800" b="0" dirty="0">
                <a:solidFill>
                  <a:srgbClr val="000090"/>
                </a:solidFill>
                <a:latin typeface="Arial" pitchFamily="32" charset="0"/>
              </a:rPr>
              <a:t> traversing through the medium </a:t>
            </a:r>
            <a:r>
              <a:rPr lang="en-US" sz="1800" b="0" dirty="0">
                <a:solidFill>
                  <a:srgbClr val="000090"/>
                </a:solidFill>
                <a:latin typeface="Arial" pitchFamily="32" charset="0"/>
              </a:rPr>
              <a:t>and </a:t>
            </a:r>
            <a:r>
              <a:rPr lang="en-US" sz="1800" b="0" dirty="0" smtClean="0">
                <a:solidFill>
                  <a:srgbClr val="CC3300"/>
                </a:solidFill>
                <a:latin typeface="Arial" pitchFamily="32" charset="0"/>
                <a:ea typeface="ヒラギノ角ゴ Pro W3" pitchFamily="32" charset="-128"/>
                <a:cs typeface="ヒラギノ角ゴ Pro W3" pitchFamily="32" charset="-128"/>
              </a:rPr>
              <a:t>interacting </a:t>
            </a:r>
            <a:r>
              <a:rPr lang="en-US" sz="1800" b="0" dirty="0">
                <a:solidFill>
                  <a:srgbClr val="CC3300"/>
                </a:solidFill>
                <a:latin typeface="Arial" pitchFamily="32" charset="0"/>
                <a:ea typeface="ヒラギノ角ゴ Pro W3" pitchFamily="32" charset="-128"/>
                <a:cs typeface="ヒラギノ角ゴ Pro W3" pitchFamily="32" charset="-128"/>
              </a:rPr>
              <a:t>strongly </a:t>
            </a:r>
          </a:p>
          <a:p>
            <a:pPr lvl="1" algn="l" eaLnBrk="0" hangingPunct="0">
              <a:spcBef>
                <a:spcPct val="30000"/>
              </a:spcBef>
              <a:buFontTx/>
              <a:buChar char="-"/>
            </a:pPr>
            <a:r>
              <a:rPr lang="en-US" sz="1800" b="0" dirty="0">
                <a:solidFill>
                  <a:srgbClr val="000090"/>
                </a:solidFill>
                <a:latin typeface="Arial" pitchFamily="32" charset="0"/>
                <a:ea typeface="ヒラギノ角ゴ Pro W3" pitchFamily="32" charset="-128"/>
                <a:cs typeface="ヒラギノ角ゴ Pro W3" pitchFamily="32" charset="-128"/>
              </a:rPr>
              <a:t> </a:t>
            </a:r>
            <a:r>
              <a:rPr lang="en-US" sz="1800" b="0" dirty="0">
                <a:solidFill>
                  <a:srgbClr val="CC3300"/>
                </a:solidFill>
                <a:latin typeface="Arial" pitchFamily="32" charset="0"/>
                <a:ea typeface="ヒラギノ角ゴ Pro W3" pitchFamily="32" charset="-128"/>
                <a:cs typeface="ヒラギノ角ゴ Pro W3" pitchFamily="32" charset="-128"/>
              </a:rPr>
              <a:t>suppression</a:t>
            </a:r>
            <a:r>
              <a:rPr lang="en-US" sz="1800" b="0" dirty="0">
                <a:solidFill>
                  <a:srgbClr val="000090"/>
                </a:solidFill>
                <a:latin typeface="Arial" pitchFamily="32" charset="0"/>
                <a:ea typeface="ヒラギノ角ゴ Pro W3" pitchFamily="32" charset="-128"/>
                <a:cs typeface="ヒラギノ角ゴ Pro W3" pitchFamily="32" charset="-128"/>
              </a:rPr>
              <a:t> provides density measurement</a:t>
            </a:r>
          </a:p>
          <a:p>
            <a:pPr lvl="1" algn="l" eaLnBrk="0" hangingPunct="0">
              <a:spcBef>
                <a:spcPct val="30000"/>
              </a:spcBef>
              <a:buFontTx/>
              <a:buChar char="-"/>
            </a:pPr>
            <a:r>
              <a:rPr lang="en-US" sz="1800" b="0" dirty="0">
                <a:latin typeface="Arial" pitchFamily="32" charset="0"/>
                <a:ea typeface="ヒラギノ角ゴ Pro W3" pitchFamily="32" charset="-128"/>
                <a:cs typeface="ヒラギノ角ゴ Pro W3" pitchFamily="32" charset="-128"/>
              </a:rPr>
              <a:t> </a:t>
            </a:r>
            <a:r>
              <a:rPr lang="en-US" sz="1800" b="0" u="sng" dirty="0">
                <a:latin typeface="Arial" pitchFamily="32" charset="0"/>
              </a:rPr>
              <a:t>General picture</a:t>
            </a:r>
            <a:r>
              <a:rPr lang="en-US" sz="1800" b="0" dirty="0">
                <a:latin typeface="Arial" pitchFamily="32" charset="0"/>
              </a:rPr>
              <a:t>:</a:t>
            </a:r>
            <a:r>
              <a:rPr lang="en-US" sz="1800" b="0" dirty="0" smtClean="0">
                <a:latin typeface="Arial" pitchFamily="32" charset="0"/>
              </a:rPr>
              <a:t> </a:t>
            </a:r>
            <a:r>
              <a:rPr lang="en-US" sz="1800" dirty="0" err="1" smtClean="0">
                <a:latin typeface="Arial" pitchFamily="32" charset="0"/>
              </a:rPr>
              <a:t>parton</a:t>
            </a:r>
            <a:r>
              <a:rPr lang="en-US" sz="1800" dirty="0" smtClean="0">
                <a:latin typeface="Arial" pitchFamily="32" charset="0"/>
              </a:rPr>
              <a:t> energy </a:t>
            </a:r>
            <a:r>
              <a:rPr lang="en-US" sz="1800" dirty="0">
                <a:latin typeface="Arial" pitchFamily="32" charset="0"/>
              </a:rPr>
              <a:t>loss</a:t>
            </a:r>
            <a:r>
              <a:rPr lang="en-US" sz="1800" dirty="0" smtClean="0">
                <a:latin typeface="Arial" pitchFamily="32" charset="0"/>
              </a:rPr>
              <a:t> through medium-induced </a:t>
            </a:r>
            <a:r>
              <a:rPr lang="en-US" sz="1800" dirty="0">
                <a:latin typeface="Arial" pitchFamily="32" charset="0"/>
              </a:rPr>
              <a:t>gluon </a:t>
            </a:r>
            <a:r>
              <a:rPr lang="en-US" sz="1800" dirty="0" smtClean="0">
                <a:latin typeface="Arial" pitchFamily="32" charset="0"/>
              </a:rPr>
              <a:t>radiation and collisions with medium</a:t>
            </a:r>
            <a:endParaRPr lang="en-GB" sz="1800" dirty="0">
              <a:latin typeface="Arial" pitchFamily="32" charset="0"/>
              <a:ea typeface="ヒラギノ角ゴ Pro W3" pitchFamily="32" charset="-128"/>
              <a:cs typeface="ヒラギノ角ゴ Pro W3" pitchFamily="32" charset="-128"/>
            </a:endParaRP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205324" y="1086674"/>
            <a:ext cx="4364037" cy="3646488"/>
            <a:chOff x="115" y="1843"/>
            <a:chExt cx="2749" cy="2297"/>
          </a:xfrm>
        </p:grpSpPr>
        <p:sp>
          <p:nvSpPr>
            <p:cNvPr id="62481" name="AutoShape 5"/>
            <p:cNvSpPr>
              <a:spLocks noChangeArrowheads="1"/>
            </p:cNvSpPr>
            <p:nvPr/>
          </p:nvSpPr>
          <p:spPr bwMode="auto">
            <a:xfrm>
              <a:off x="115" y="1843"/>
              <a:ext cx="2749" cy="229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600" u="sng" smtClean="0">
                <a:solidFill>
                  <a:srgbClr val="000000"/>
                </a:solidFill>
                <a:latin typeface="Arial" pitchFamily="32" charset="0"/>
              </a:endParaRPr>
            </a:p>
          </p:txBody>
        </p:sp>
        <p:pic>
          <p:nvPicPr>
            <p:cNvPr id="62482" name="Picture 6" descr="tomography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73" y="1876"/>
              <a:ext cx="2318" cy="22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2483" name="Text Box 7"/>
            <p:cNvSpPr txBox="1">
              <a:spLocks noChangeArrowheads="1"/>
            </p:cNvSpPr>
            <p:nvPr/>
          </p:nvSpPr>
          <p:spPr bwMode="auto">
            <a:xfrm>
              <a:off x="357" y="3383"/>
              <a:ext cx="837" cy="27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 eaLnBrk="0" hangingPunct="0"/>
              <a:r>
                <a:rPr lang="en-US" sz="2200" b="0" dirty="0" smtClean="0">
                  <a:solidFill>
                    <a:srgbClr val="000000"/>
                  </a:solidFill>
                  <a:latin typeface="Arial Narrow" pitchFamily="32" charset="0"/>
                  <a:ea typeface="ヒラギノ角ゴ Pro W3" pitchFamily="32" charset="-128"/>
                  <a:cs typeface="ヒラギノ角ゴ Pro W3" pitchFamily="32" charset="-128"/>
                </a:rPr>
                <a:t>pp </a:t>
              </a:r>
              <a:r>
                <a:rPr lang="en-US" sz="2200" b="0" dirty="0">
                  <a:solidFill>
                    <a:srgbClr val="000000"/>
                  </a:solidFill>
                  <a:latin typeface="Arial Narrow" pitchFamily="32" charset="0"/>
                  <a:ea typeface="ヒラギノ角ゴ Pro W3" pitchFamily="32" charset="-128"/>
                  <a:cs typeface="ヒラギノ角ゴ Pro W3" pitchFamily="32" charset="-128"/>
                </a:rPr>
                <a:t>collision</a:t>
              </a:r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256124" y="1178749"/>
            <a:ext cx="4168775" cy="3263900"/>
            <a:chOff x="196" y="1889"/>
            <a:chExt cx="2626" cy="2056"/>
          </a:xfrm>
        </p:grpSpPr>
        <p:grpSp>
          <p:nvGrpSpPr>
            <p:cNvPr id="4" name="Group 11"/>
            <p:cNvGrpSpPr>
              <a:grpSpLocks/>
            </p:cNvGrpSpPr>
            <p:nvPr/>
          </p:nvGrpSpPr>
          <p:grpSpPr bwMode="auto">
            <a:xfrm>
              <a:off x="196" y="1889"/>
              <a:ext cx="2448" cy="2001"/>
              <a:chOff x="204" y="1889"/>
              <a:chExt cx="2448" cy="2001"/>
            </a:xfrm>
          </p:grpSpPr>
          <p:pic>
            <p:nvPicPr>
              <p:cNvPr id="62479" name="Picture 12" descr="tomography2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450" y="1889"/>
                <a:ext cx="2202" cy="2001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2480" name="Text Box 13"/>
              <p:cNvSpPr txBox="1">
                <a:spLocks noChangeArrowheads="1"/>
              </p:cNvSpPr>
              <p:nvPr/>
            </p:nvSpPr>
            <p:spPr bwMode="auto">
              <a:xfrm>
                <a:off x="204" y="3440"/>
                <a:ext cx="1080" cy="271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 eaLnBrk="0" hangingPunct="0"/>
                <a:r>
                  <a:rPr lang="en-US" sz="2200" b="0" dirty="0" err="1" smtClean="0">
                    <a:solidFill>
                      <a:srgbClr val="FF0000"/>
                    </a:solidFill>
                    <a:latin typeface="Arial Narrow" pitchFamily="32" charset="0"/>
                    <a:ea typeface="ヒラギノ角ゴ Pro W3" pitchFamily="32" charset="-128"/>
                    <a:cs typeface="ヒラギノ角ゴ Pro W3" pitchFamily="32" charset="-128"/>
                  </a:rPr>
                  <a:t>Pb-Pb</a:t>
                </a:r>
                <a:r>
                  <a:rPr lang="en-US" sz="2200" b="0" dirty="0" smtClean="0">
                    <a:solidFill>
                      <a:srgbClr val="FF0000"/>
                    </a:solidFill>
                    <a:latin typeface="Arial Narrow" pitchFamily="32" charset="0"/>
                    <a:ea typeface="ヒラギノ角ゴ Pro W3" pitchFamily="32" charset="-128"/>
                    <a:cs typeface="ヒラギノ角ゴ Pro W3" pitchFamily="32" charset="-128"/>
                  </a:rPr>
                  <a:t> </a:t>
                </a:r>
                <a:r>
                  <a:rPr lang="en-US" sz="2200" b="0" dirty="0">
                    <a:solidFill>
                      <a:srgbClr val="FF0000"/>
                    </a:solidFill>
                    <a:latin typeface="Arial Narrow" pitchFamily="32" charset="0"/>
                    <a:ea typeface="ヒラギノ角ゴ Pro W3" pitchFamily="32" charset="-128"/>
                    <a:cs typeface="ヒラギノ角ゴ Pro W3" pitchFamily="32" charset="-128"/>
                  </a:rPr>
                  <a:t>collision</a:t>
                </a:r>
              </a:p>
            </p:txBody>
          </p:sp>
        </p:grpSp>
        <p:sp>
          <p:nvSpPr>
            <p:cNvPr id="62477" name="Rectangle 14"/>
            <p:cNvSpPr>
              <a:spLocks noChangeArrowheads="1"/>
            </p:cNvSpPr>
            <p:nvPr/>
          </p:nvSpPr>
          <p:spPr bwMode="auto">
            <a:xfrm>
              <a:off x="1498" y="2878"/>
              <a:ext cx="849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700" dirty="0">
                  <a:solidFill>
                    <a:srgbClr val="000099"/>
                  </a:solidFill>
                  <a:latin typeface="Arial Narrow" pitchFamily="32" charset="0"/>
                  <a:ea typeface="ヒラギノ角ゴ Pro W3" pitchFamily="32" charset="-128"/>
                  <a:cs typeface="ヒラギノ角ゴ Pro W3" pitchFamily="32" charset="-128"/>
                </a:rPr>
                <a:t>Quark-Gluon</a:t>
              </a:r>
            </a:p>
            <a:p>
              <a:pPr eaLnBrk="0" hangingPunct="0"/>
              <a:r>
                <a:rPr lang="en-US" sz="1700" dirty="0">
                  <a:solidFill>
                    <a:srgbClr val="000099"/>
                  </a:solidFill>
                  <a:latin typeface="Arial Narrow" pitchFamily="32" charset="0"/>
                  <a:ea typeface="ヒラギノ角ゴ Pro W3" pitchFamily="32" charset="-128"/>
                  <a:cs typeface="ヒラギノ角ゴ Pro W3" pitchFamily="32" charset="-128"/>
                </a:rPr>
                <a:t>Plasma</a:t>
              </a:r>
            </a:p>
          </p:txBody>
        </p:sp>
        <p:sp>
          <p:nvSpPr>
            <p:cNvPr id="62478" name="Rectangle 15"/>
            <p:cNvSpPr>
              <a:spLocks noChangeArrowheads="1"/>
            </p:cNvSpPr>
            <p:nvPr/>
          </p:nvSpPr>
          <p:spPr bwMode="auto">
            <a:xfrm>
              <a:off x="1723" y="3751"/>
              <a:ext cx="1099" cy="19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400" b="0" i="1">
                  <a:solidFill>
                    <a:srgbClr val="000000"/>
                  </a:solidFill>
                  <a:latin typeface="Arial" pitchFamily="32" charset="0"/>
                  <a:ea typeface="ヒラギノ角ゴ Pro W3" pitchFamily="32" charset="-128"/>
                  <a:cs typeface="ヒラギノ角ゴ Pro W3" pitchFamily="32" charset="-128"/>
                </a:rPr>
                <a:t>after the collision</a:t>
              </a:r>
            </a:p>
          </p:txBody>
        </p:sp>
      </p:grpSp>
      <p:sp>
        <p:nvSpPr>
          <p:cNvPr id="62475" name="Rectangle 16"/>
          <p:cNvSpPr>
            <a:spLocks noChangeArrowheads="1"/>
          </p:cNvSpPr>
          <p:nvPr/>
        </p:nvSpPr>
        <p:spPr bwMode="auto">
          <a:xfrm>
            <a:off x="506710" y="4937481"/>
            <a:ext cx="380591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200" b="0" dirty="0" smtClean="0">
                <a:solidFill>
                  <a:srgbClr val="000000"/>
                </a:solidFill>
                <a:latin typeface="Arial" pitchFamily="32" charset="0"/>
              </a:rPr>
              <a:t>Quantify medium effects with </a:t>
            </a:r>
            <a:r>
              <a:rPr lang="en-US" sz="2200" dirty="0" smtClean="0">
                <a:solidFill>
                  <a:srgbClr val="000000"/>
                </a:solidFill>
                <a:latin typeface="Arial" pitchFamily="32" charset="0"/>
              </a:rPr>
              <a:t/>
            </a:r>
            <a:br>
              <a:rPr lang="en-US" sz="2200" dirty="0" smtClean="0">
                <a:solidFill>
                  <a:srgbClr val="000000"/>
                </a:solidFill>
                <a:latin typeface="Arial" pitchFamily="32" charset="0"/>
              </a:rPr>
            </a:br>
            <a:r>
              <a:rPr lang="en-US" sz="2200" dirty="0" smtClean="0">
                <a:solidFill>
                  <a:srgbClr val="000000"/>
                </a:solidFill>
                <a:latin typeface="Arial" pitchFamily="32" charset="0"/>
              </a:rPr>
              <a:t>nuclear modification factor</a:t>
            </a:r>
            <a:endParaRPr lang="en-US" sz="2200" u="sng" dirty="0" smtClean="0">
              <a:solidFill>
                <a:srgbClr val="000000"/>
              </a:solidFill>
              <a:latin typeface="Arial" pitchFamily="32" charset="0"/>
            </a:endParaRPr>
          </a:p>
        </p:txBody>
      </p:sp>
      <p:sp>
        <p:nvSpPr>
          <p:cNvPr id="24" name="Slide Number Placeholder 4"/>
          <p:cNvSpPr txBox="1">
            <a:spLocks/>
          </p:cNvSpPr>
          <p:nvPr/>
        </p:nvSpPr>
        <p:spPr bwMode="auto">
          <a:xfrm>
            <a:off x="6934200" y="65659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>
              <a:defRPr/>
            </a:pPr>
            <a:fld id="{ED5E7269-8EEA-1043-A8BD-873B6AF99B40}" type="slidenum">
              <a:rPr lang="en-US" sz="1400" b="0" smtClean="0">
                <a:solidFill>
                  <a:srgbClr val="808080"/>
                </a:solidFill>
                <a:latin typeface="Arial"/>
                <a:cs typeface="Arial"/>
              </a:rPr>
              <a:pPr algn="r">
                <a:defRPr/>
              </a:pPr>
              <a:t>3</a:t>
            </a:fld>
            <a:endParaRPr lang="en-US" sz="1400" b="0">
              <a:solidFill>
                <a:srgbClr val="808080"/>
              </a:solidFill>
              <a:latin typeface="Arial"/>
              <a:cs typeface="Arial"/>
            </a:endParaRPr>
          </a:p>
        </p:txBody>
      </p:sp>
      <p:graphicFrame>
        <p:nvGraphicFramePr>
          <p:cNvPr id="90114" name="Object 3"/>
          <p:cNvGraphicFramePr>
            <a:graphicFrameLocks noChangeAspect="1"/>
          </p:cNvGraphicFramePr>
          <p:nvPr/>
        </p:nvGraphicFramePr>
        <p:xfrm>
          <a:off x="687320" y="5732401"/>
          <a:ext cx="3374453" cy="756869"/>
        </p:xfrm>
        <a:graphic>
          <a:graphicData uri="http://schemas.openxmlformats.org/presentationml/2006/ole">
            <p:oleObj spid="_x0000_s90114" name="Equation" r:id="rId5" imgW="1917700" imgH="419100" progId="Equation.3">
              <p:embed/>
            </p:oleObj>
          </a:graphicData>
        </a:graphic>
      </p:graphicFrame>
      <p:sp>
        <p:nvSpPr>
          <p:cNvPr id="18" name="Rectangle 12"/>
          <p:cNvSpPr>
            <a:spLocks noChangeArrowheads="1"/>
          </p:cNvSpPr>
          <p:nvPr/>
        </p:nvSpPr>
        <p:spPr bwMode="auto">
          <a:xfrm>
            <a:off x="598864" y="-40554"/>
            <a:ext cx="7443063" cy="76944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4400" b="0" dirty="0" smtClean="0">
                <a:solidFill>
                  <a:srgbClr val="000090"/>
                </a:solidFill>
                <a:latin typeface="Arial Narrow" pitchFamily="-112" charset="0"/>
              </a:rPr>
              <a:t>Probing hot and dense QCD matter</a:t>
            </a:r>
            <a:endParaRPr lang="en-GB" sz="4400" b="0" dirty="0">
              <a:solidFill>
                <a:srgbClr val="000090"/>
              </a:solidFill>
              <a:latin typeface="Arial Narrow" pitchFamily="-112" charset="0"/>
            </a:endParaRP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 Mischke (Utrecht)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7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16673" y="-52391"/>
            <a:ext cx="8714921" cy="76944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4400" b="0" dirty="0" smtClean="0">
                <a:solidFill>
                  <a:srgbClr val="000090"/>
                </a:solidFill>
                <a:latin typeface="Arial Narrow" pitchFamily="-112" charset="0"/>
              </a:rPr>
              <a:t>Prompt D</a:t>
            </a:r>
            <a:r>
              <a:rPr lang="en-US" sz="4400" b="0" baseline="30000" dirty="0" smtClean="0">
                <a:solidFill>
                  <a:srgbClr val="000090"/>
                </a:solidFill>
                <a:latin typeface="Arial Narrow" pitchFamily="-112" charset="0"/>
              </a:rPr>
              <a:t>0</a:t>
            </a:r>
            <a:r>
              <a:rPr lang="en-US" sz="4400" b="0" dirty="0" smtClean="0">
                <a:solidFill>
                  <a:srgbClr val="000090"/>
                </a:solidFill>
                <a:latin typeface="Arial Narrow" pitchFamily="-112" charset="0"/>
              </a:rPr>
              <a:t> meson R</a:t>
            </a:r>
            <a:r>
              <a:rPr lang="en-US" sz="4400" b="0" baseline="-25000" dirty="0" smtClean="0">
                <a:solidFill>
                  <a:srgbClr val="000090"/>
                </a:solidFill>
                <a:latin typeface="Arial Narrow" pitchFamily="-112" charset="0"/>
              </a:rPr>
              <a:t>AA</a:t>
            </a:r>
            <a:r>
              <a:rPr lang="en-US" sz="4400" b="0" dirty="0" smtClean="0">
                <a:solidFill>
                  <a:srgbClr val="000090"/>
                </a:solidFill>
                <a:latin typeface="Arial Narrow" pitchFamily="-112" charset="0"/>
              </a:rPr>
              <a:t> versus event plane</a:t>
            </a:r>
            <a:endParaRPr lang="en-GB" sz="4400" b="0" dirty="0">
              <a:solidFill>
                <a:srgbClr val="000090"/>
              </a:solidFill>
              <a:latin typeface="Arial Narrow" pitchFamily="-11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41496" y="5531496"/>
            <a:ext cx="64887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b="0" dirty="0" smtClean="0">
                <a:solidFill>
                  <a:srgbClr val="000000"/>
                </a:solidFill>
              </a:rPr>
              <a:t> More suppression at high </a:t>
            </a:r>
            <a:r>
              <a:rPr lang="en-US" b="0" dirty="0" err="1" smtClean="0">
                <a:solidFill>
                  <a:srgbClr val="000000"/>
                </a:solidFill>
              </a:rPr>
              <a:t>p</a:t>
            </a:r>
            <a:r>
              <a:rPr lang="en-US" b="0" baseline="-25000" dirty="0" err="1" smtClean="0">
                <a:solidFill>
                  <a:srgbClr val="000000"/>
                </a:solidFill>
              </a:rPr>
              <a:t>T</a:t>
            </a:r>
            <a:r>
              <a:rPr lang="en-US" b="0" baseline="-25000" dirty="0" smtClean="0">
                <a:solidFill>
                  <a:srgbClr val="000000"/>
                </a:solidFill>
              </a:rPr>
              <a:t> </a:t>
            </a:r>
            <a:r>
              <a:rPr lang="en-US" b="0" dirty="0" smtClean="0">
                <a:solidFill>
                  <a:srgbClr val="000000"/>
                </a:solidFill>
              </a:rPr>
              <a:t>out-of-plane with respect to in-plane due to</a:t>
            </a:r>
            <a:r>
              <a:rPr lang="en-US" b="0" dirty="0" smtClean="0">
                <a:solidFill>
                  <a:srgbClr val="000000"/>
                </a:solidFill>
                <a:sym typeface="Wingdings"/>
              </a:rPr>
              <a:t> </a:t>
            </a:r>
            <a:r>
              <a:rPr lang="en-US" b="0" dirty="0" smtClean="0">
                <a:solidFill>
                  <a:srgbClr val="000000"/>
                </a:solidFill>
              </a:rPr>
              <a:t>different path length</a:t>
            </a:r>
            <a:endParaRPr lang="en-US" b="0" baseline="-25000" dirty="0" smtClean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 Mischke (Utrecht)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894" y="1247585"/>
            <a:ext cx="5067300" cy="39243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635255" y="2516909"/>
            <a:ext cx="25625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0" dirty="0" smtClean="0"/>
              <a:t>30-50% centrality</a:t>
            </a:r>
            <a:endParaRPr lang="en-US" b="0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A790B6-3DE3-224A-B164-0E89BB3F0D3F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6141469" y="3432034"/>
            <a:ext cx="2227262" cy="1812925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3" name="Group 6"/>
          <p:cNvGrpSpPr>
            <a:grpSpLocks/>
          </p:cNvGrpSpPr>
          <p:nvPr/>
        </p:nvGrpSpPr>
        <p:grpSpPr bwMode="auto">
          <a:xfrm>
            <a:off x="6235104" y="3445266"/>
            <a:ext cx="2170115" cy="1660521"/>
            <a:chOff x="3946" y="2089"/>
            <a:chExt cx="1367" cy="1046"/>
          </a:xfrm>
        </p:grpSpPr>
        <p:sp>
          <p:nvSpPr>
            <p:cNvPr id="14" name="Oval 7"/>
            <p:cNvSpPr>
              <a:spLocks noChangeArrowheads="1"/>
            </p:cNvSpPr>
            <p:nvPr/>
          </p:nvSpPr>
          <p:spPr bwMode="auto">
            <a:xfrm>
              <a:off x="4109" y="2327"/>
              <a:ext cx="468" cy="808"/>
            </a:xfrm>
            <a:prstGeom prst="ellipse">
              <a:avLst/>
            </a:prstGeom>
            <a:gradFill rotWithShape="0">
              <a:gsLst>
                <a:gs pos="0">
                  <a:srgbClr val="FFFF00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>
                <a:spcBef>
                  <a:spcPct val="50000"/>
                </a:spcBef>
              </a:pPr>
              <a:endParaRPr lang="en-US" sz="3200" b="1">
                <a:latin typeface="Arial Rounded MT Bold" pitchFamily="38" charset="0"/>
              </a:endParaRPr>
            </a:p>
          </p:txBody>
        </p:sp>
        <p:sp>
          <p:nvSpPr>
            <p:cNvPr id="15" name="Text Box 8"/>
            <p:cNvSpPr txBox="1">
              <a:spLocks noChangeArrowheads="1"/>
            </p:cNvSpPr>
            <p:nvPr/>
          </p:nvSpPr>
          <p:spPr bwMode="auto">
            <a:xfrm>
              <a:off x="4593" y="2825"/>
              <a:ext cx="68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2000" b="0" dirty="0">
                  <a:solidFill>
                    <a:srgbClr val="000066"/>
                  </a:solidFill>
                  <a:latin typeface="Arial" pitchFamily="38" charset="0"/>
                </a:rPr>
                <a:t>in-plane</a:t>
              </a:r>
            </a:p>
          </p:txBody>
        </p:sp>
        <p:sp>
          <p:nvSpPr>
            <p:cNvPr id="16" name="Line 9"/>
            <p:cNvSpPr>
              <a:spLocks noChangeShapeType="1"/>
            </p:cNvSpPr>
            <p:nvPr/>
          </p:nvSpPr>
          <p:spPr bwMode="auto">
            <a:xfrm rot="1793503" flipH="1" flipV="1">
              <a:off x="4225" y="2152"/>
              <a:ext cx="147" cy="418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Line 10"/>
            <p:cNvSpPr>
              <a:spLocks noChangeShapeType="1"/>
            </p:cNvSpPr>
            <p:nvPr/>
          </p:nvSpPr>
          <p:spPr bwMode="auto">
            <a:xfrm rot="1793503">
              <a:off x="4119" y="2614"/>
              <a:ext cx="116" cy="458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AutoShape 11"/>
            <p:cNvSpPr>
              <a:spLocks noChangeArrowheads="1"/>
            </p:cNvSpPr>
            <p:nvPr/>
          </p:nvSpPr>
          <p:spPr bwMode="auto">
            <a:xfrm>
              <a:off x="4215" y="2578"/>
              <a:ext cx="66" cy="62"/>
            </a:xfrm>
            <a:prstGeom prst="sun">
              <a:avLst>
                <a:gd name="adj" fmla="val 25000"/>
              </a:avLst>
            </a:prstGeom>
            <a:solidFill>
              <a:srgbClr val="99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Text Box 12"/>
            <p:cNvSpPr txBox="1">
              <a:spLocks noChangeArrowheads="1"/>
            </p:cNvSpPr>
            <p:nvPr/>
          </p:nvSpPr>
          <p:spPr bwMode="auto">
            <a:xfrm>
              <a:off x="4334" y="2089"/>
              <a:ext cx="979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2000" b="0" dirty="0">
                  <a:solidFill>
                    <a:srgbClr val="FF3300"/>
                  </a:solidFill>
                  <a:latin typeface="Arial" pitchFamily="38" charset="0"/>
                </a:rPr>
                <a:t>out-of-plane</a:t>
              </a:r>
            </a:p>
          </p:txBody>
        </p:sp>
        <p:sp>
          <p:nvSpPr>
            <p:cNvPr id="20" name="Line 13"/>
            <p:cNvSpPr>
              <a:spLocks noChangeShapeType="1"/>
            </p:cNvSpPr>
            <p:nvPr/>
          </p:nvSpPr>
          <p:spPr bwMode="auto">
            <a:xfrm rot="1793503" flipH="1">
              <a:off x="3946" y="2692"/>
              <a:ext cx="478" cy="194"/>
            </a:xfrm>
            <a:prstGeom prst="line">
              <a:avLst/>
            </a:prstGeom>
            <a:noFill/>
            <a:ln w="38100">
              <a:solidFill>
                <a:srgbClr val="000099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Line 14"/>
            <p:cNvSpPr>
              <a:spLocks noChangeShapeType="1"/>
            </p:cNvSpPr>
            <p:nvPr/>
          </p:nvSpPr>
          <p:spPr bwMode="auto">
            <a:xfrm rot="1793503" flipV="1">
              <a:off x="4496" y="2712"/>
              <a:ext cx="396" cy="223"/>
            </a:xfrm>
            <a:prstGeom prst="line">
              <a:avLst/>
            </a:prstGeom>
            <a:noFill/>
            <a:ln w="38100">
              <a:solidFill>
                <a:srgbClr val="000099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AutoShape 15"/>
            <p:cNvSpPr>
              <a:spLocks noChangeArrowheads="1"/>
            </p:cNvSpPr>
            <p:nvPr/>
          </p:nvSpPr>
          <p:spPr bwMode="auto">
            <a:xfrm>
              <a:off x="4402" y="2789"/>
              <a:ext cx="72" cy="63"/>
            </a:xfrm>
            <a:prstGeom prst="sun">
              <a:avLst>
                <a:gd name="adj" fmla="val 25000"/>
              </a:avLst>
            </a:prstGeom>
            <a:solidFill>
              <a:srgbClr val="99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62661" y="836685"/>
            <a:ext cx="546383" cy="720000"/>
          </a:xfrm>
          <a:prstGeom prst="rect">
            <a:avLst/>
          </a:prstGeom>
        </p:spPr>
      </p:pic>
      <p:grpSp>
        <p:nvGrpSpPr>
          <p:cNvPr id="24" name="Group 2055"/>
          <p:cNvGrpSpPr>
            <a:grpSpLocks noChangeAspect="1"/>
          </p:cNvGrpSpPr>
          <p:nvPr/>
        </p:nvGrpSpPr>
        <p:grpSpPr bwMode="auto">
          <a:xfrm>
            <a:off x="5801462" y="1134649"/>
            <a:ext cx="2576355" cy="2520000"/>
            <a:chOff x="365" y="761"/>
            <a:chExt cx="2505" cy="2466"/>
          </a:xfrm>
        </p:grpSpPr>
        <p:grpSp>
          <p:nvGrpSpPr>
            <p:cNvPr id="25" name="Group 2056"/>
            <p:cNvGrpSpPr>
              <a:grpSpLocks/>
            </p:cNvGrpSpPr>
            <p:nvPr/>
          </p:nvGrpSpPr>
          <p:grpSpPr bwMode="auto">
            <a:xfrm>
              <a:off x="365" y="1104"/>
              <a:ext cx="2505" cy="1542"/>
              <a:chOff x="434" y="1160"/>
              <a:chExt cx="2505" cy="1542"/>
            </a:xfrm>
          </p:grpSpPr>
          <p:sp>
            <p:nvSpPr>
              <p:cNvPr id="28" name="Freeform 2057"/>
              <p:cNvSpPr>
                <a:spLocks/>
              </p:cNvSpPr>
              <p:nvPr/>
            </p:nvSpPr>
            <p:spPr bwMode="auto">
              <a:xfrm rot="11267865">
                <a:off x="2477" y="1160"/>
                <a:ext cx="246" cy="234"/>
              </a:xfrm>
              <a:custGeom>
                <a:avLst/>
                <a:gdLst/>
                <a:ahLst/>
                <a:cxnLst>
                  <a:cxn ang="0">
                    <a:pos x="430" y="0"/>
                  </a:cxn>
                  <a:cxn ang="0">
                    <a:pos x="177" y="379"/>
                  </a:cxn>
                  <a:cxn ang="0">
                    <a:pos x="0" y="379"/>
                  </a:cxn>
                  <a:cxn ang="0">
                    <a:pos x="168" y="622"/>
                  </a:cxn>
                  <a:cxn ang="0">
                    <a:pos x="631" y="379"/>
                  </a:cxn>
                  <a:cxn ang="0">
                    <a:pos x="465" y="382"/>
                  </a:cxn>
                  <a:cxn ang="0">
                    <a:pos x="720" y="0"/>
                  </a:cxn>
                  <a:cxn ang="0">
                    <a:pos x="430" y="0"/>
                  </a:cxn>
                </a:cxnLst>
                <a:rect l="0" t="0" r="r" b="b"/>
                <a:pathLst>
                  <a:path w="720" h="622">
                    <a:moveTo>
                      <a:pt x="430" y="0"/>
                    </a:moveTo>
                    <a:lnTo>
                      <a:pt x="177" y="379"/>
                    </a:lnTo>
                    <a:lnTo>
                      <a:pt x="0" y="379"/>
                    </a:lnTo>
                    <a:lnTo>
                      <a:pt x="168" y="622"/>
                    </a:lnTo>
                    <a:lnTo>
                      <a:pt x="631" y="379"/>
                    </a:lnTo>
                    <a:lnTo>
                      <a:pt x="465" y="382"/>
                    </a:lnTo>
                    <a:lnTo>
                      <a:pt x="720" y="0"/>
                    </a:lnTo>
                    <a:lnTo>
                      <a:pt x="43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prstDash val="solid"/>
                <a:round/>
                <a:headEnd/>
                <a:tailEnd/>
              </a:ln>
              <a:effectLst/>
              <a:scene3d>
                <a:camera prst="legacyPerspectiveTopRight">
                  <a:rot lat="20099999" lon="21299999" rev="0"/>
                </a:camera>
                <a:lightRig rig="legacyFlat1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chemeClr val="accent1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29" name="Line 2058"/>
              <p:cNvSpPr>
                <a:spLocks noChangeShapeType="1"/>
              </p:cNvSpPr>
              <p:nvPr/>
            </p:nvSpPr>
            <p:spPr bwMode="auto">
              <a:xfrm rot="467865" flipH="1">
                <a:off x="1159" y="1242"/>
                <a:ext cx="426" cy="695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30" name="Line 2059"/>
              <p:cNvSpPr>
                <a:spLocks noChangeShapeType="1"/>
              </p:cNvSpPr>
              <p:nvPr/>
            </p:nvSpPr>
            <p:spPr bwMode="auto">
              <a:xfrm rot="467865" flipH="1">
                <a:off x="1363" y="1270"/>
                <a:ext cx="419" cy="684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31" name="Line 2060"/>
              <p:cNvSpPr>
                <a:spLocks noChangeShapeType="1"/>
              </p:cNvSpPr>
              <p:nvPr/>
            </p:nvSpPr>
            <p:spPr bwMode="auto">
              <a:xfrm rot="467865">
                <a:off x="1516" y="1502"/>
                <a:ext cx="1403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32" name="Line 2061"/>
              <p:cNvSpPr>
                <a:spLocks noChangeShapeType="1"/>
              </p:cNvSpPr>
              <p:nvPr/>
            </p:nvSpPr>
            <p:spPr bwMode="auto">
              <a:xfrm rot="467865">
                <a:off x="1386" y="2190"/>
                <a:ext cx="987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33" name="AutoShape 2062"/>
              <p:cNvSpPr>
                <a:spLocks noChangeArrowheads="1"/>
              </p:cNvSpPr>
              <p:nvPr/>
            </p:nvSpPr>
            <p:spPr bwMode="auto">
              <a:xfrm rot="467865">
                <a:off x="710" y="1304"/>
                <a:ext cx="2229" cy="1349"/>
              </a:xfrm>
              <a:prstGeom prst="parallelogram">
                <a:avLst>
                  <a:gd name="adj" fmla="val 61305"/>
                </a:avLst>
              </a:prstGeom>
              <a:noFill/>
              <a:ln w="28575">
                <a:solidFill>
                  <a:schemeClr val="folHlink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34" name="Line 2063"/>
              <p:cNvSpPr>
                <a:spLocks noChangeShapeType="1"/>
              </p:cNvSpPr>
              <p:nvPr/>
            </p:nvSpPr>
            <p:spPr bwMode="auto">
              <a:xfrm rot="467865" flipH="1">
                <a:off x="648" y="2217"/>
                <a:ext cx="179" cy="294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35" name="Line 2064"/>
              <p:cNvSpPr>
                <a:spLocks noChangeShapeType="1"/>
              </p:cNvSpPr>
              <p:nvPr/>
            </p:nvSpPr>
            <p:spPr bwMode="auto">
              <a:xfrm rot="467865" flipH="1">
                <a:off x="1450" y="1289"/>
                <a:ext cx="518" cy="846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36" name="Freeform 2065"/>
              <p:cNvSpPr>
                <a:spLocks/>
              </p:cNvSpPr>
              <p:nvPr/>
            </p:nvSpPr>
            <p:spPr bwMode="auto">
              <a:xfrm rot="11267865" flipV="1">
                <a:off x="1348" y="2020"/>
                <a:ext cx="174" cy="541"/>
              </a:xfrm>
              <a:custGeom>
                <a:avLst/>
                <a:gdLst/>
                <a:ahLst/>
                <a:cxnLst>
                  <a:cxn ang="0">
                    <a:pos x="84" y="643"/>
                  </a:cxn>
                  <a:cxn ang="0">
                    <a:pos x="24" y="519"/>
                  </a:cxn>
                  <a:cxn ang="0">
                    <a:pos x="1" y="351"/>
                  </a:cxn>
                  <a:cxn ang="0">
                    <a:pos x="30" y="205"/>
                  </a:cxn>
                  <a:cxn ang="0">
                    <a:pos x="100" y="73"/>
                  </a:cxn>
                  <a:cxn ang="0">
                    <a:pos x="166" y="4"/>
                  </a:cxn>
                  <a:cxn ang="0">
                    <a:pos x="225" y="171"/>
                  </a:cxn>
                  <a:cxn ang="0">
                    <a:pos x="249" y="337"/>
                  </a:cxn>
                  <a:cxn ang="0">
                    <a:pos x="241" y="514"/>
                  </a:cxn>
                  <a:cxn ang="0">
                    <a:pos x="199" y="636"/>
                  </a:cxn>
                  <a:cxn ang="0">
                    <a:pos x="142" y="712"/>
                  </a:cxn>
                  <a:cxn ang="0">
                    <a:pos x="84" y="643"/>
                  </a:cxn>
                </a:cxnLst>
                <a:rect l="0" t="0" r="r" b="b"/>
                <a:pathLst>
                  <a:path w="252" h="715">
                    <a:moveTo>
                      <a:pt x="84" y="643"/>
                    </a:moveTo>
                    <a:cubicBezTo>
                      <a:pt x="64" y="611"/>
                      <a:pt x="38" y="568"/>
                      <a:pt x="24" y="519"/>
                    </a:cubicBezTo>
                    <a:cubicBezTo>
                      <a:pt x="10" y="470"/>
                      <a:pt x="0" y="403"/>
                      <a:pt x="1" y="351"/>
                    </a:cubicBezTo>
                    <a:cubicBezTo>
                      <a:pt x="2" y="299"/>
                      <a:pt x="14" y="251"/>
                      <a:pt x="30" y="205"/>
                    </a:cubicBezTo>
                    <a:cubicBezTo>
                      <a:pt x="46" y="159"/>
                      <a:pt x="77" y="106"/>
                      <a:pt x="100" y="73"/>
                    </a:cubicBezTo>
                    <a:cubicBezTo>
                      <a:pt x="123" y="40"/>
                      <a:pt x="163" y="0"/>
                      <a:pt x="166" y="4"/>
                    </a:cubicBezTo>
                    <a:cubicBezTo>
                      <a:pt x="198" y="57"/>
                      <a:pt x="212" y="120"/>
                      <a:pt x="225" y="171"/>
                    </a:cubicBezTo>
                    <a:cubicBezTo>
                      <a:pt x="239" y="226"/>
                      <a:pt x="246" y="280"/>
                      <a:pt x="249" y="337"/>
                    </a:cubicBezTo>
                    <a:cubicBezTo>
                      <a:pt x="252" y="394"/>
                      <a:pt x="249" y="464"/>
                      <a:pt x="241" y="514"/>
                    </a:cubicBezTo>
                    <a:cubicBezTo>
                      <a:pt x="233" y="564"/>
                      <a:pt x="216" y="603"/>
                      <a:pt x="199" y="636"/>
                    </a:cubicBezTo>
                    <a:cubicBezTo>
                      <a:pt x="182" y="669"/>
                      <a:pt x="142" y="715"/>
                      <a:pt x="142" y="712"/>
                    </a:cubicBezTo>
                    <a:cubicBezTo>
                      <a:pt x="142" y="711"/>
                      <a:pt x="104" y="675"/>
                      <a:pt x="84" y="643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37" name="Line 2066"/>
              <p:cNvSpPr>
                <a:spLocks noChangeShapeType="1"/>
              </p:cNvSpPr>
              <p:nvPr/>
            </p:nvSpPr>
            <p:spPr bwMode="auto">
              <a:xfrm rot="467865" flipH="1">
                <a:off x="1255" y="1979"/>
                <a:ext cx="382" cy="623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38" name="Text Box 2067"/>
              <p:cNvSpPr txBox="1">
                <a:spLocks noChangeArrowheads="1"/>
              </p:cNvSpPr>
              <p:nvPr/>
            </p:nvSpPr>
            <p:spPr bwMode="auto">
              <a:xfrm rot="467865">
                <a:off x="2538" y="2019"/>
                <a:ext cx="191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Times New Roman"/>
                  </a:rPr>
                  <a:t>x</a:t>
                </a:r>
              </a:p>
            </p:txBody>
          </p:sp>
          <p:sp>
            <p:nvSpPr>
              <p:cNvPr id="39" name="Text Box 2068"/>
              <p:cNvSpPr txBox="1">
                <a:spLocks noChangeArrowheads="1"/>
              </p:cNvSpPr>
              <p:nvPr/>
            </p:nvSpPr>
            <p:spPr bwMode="auto">
              <a:xfrm rot="467865">
                <a:off x="1413" y="1193"/>
                <a:ext cx="198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Times New Roman"/>
                  </a:rPr>
                  <a:t>z</a:t>
                </a:r>
              </a:p>
            </p:txBody>
          </p:sp>
          <p:grpSp>
            <p:nvGrpSpPr>
              <p:cNvPr id="40" name="Group 2069"/>
              <p:cNvGrpSpPr>
                <a:grpSpLocks/>
              </p:cNvGrpSpPr>
              <p:nvPr/>
            </p:nvGrpSpPr>
            <p:grpSpPr bwMode="auto">
              <a:xfrm rot="467865">
                <a:off x="2037" y="1253"/>
                <a:ext cx="708" cy="756"/>
                <a:chOff x="3157" y="3025"/>
                <a:chExt cx="1026" cy="999"/>
              </a:xfrm>
            </p:grpSpPr>
            <p:grpSp>
              <p:nvGrpSpPr>
                <p:cNvPr id="110" name="Group 2070"/>
                <p:cNvGrpSpPr>
                  <a:grpSpLocks/>
                </p:cNvGrpSpPr>
                <p:nvPr/>
              </p:nvGrpSpPr>
              <p:grpSpPr bwMode="auto">
                <a:xfrm>
                  <a:off x="3157" y="3025"/>
                  <a:ext cx="1026" cy="999"/>
                  <a:chOff x="4130" y="2180"/>
                  <a:chExt cx="1026" cy="999"/>
                </a:xfrm>
              </p:grpSpPr>
              <p:sp>
                <p:nvSpPr>
                  <p:cNvPr id="112" name="Oval 2071"/>
                  <p:cNvSpPr>
                    <a:spLocks noChangeArrowheads="1"/>
                  </p:cNvSpPr>
                  <p:nvPr/>
                </p:nvSpPr>
                <p:spPr bwMode="auto">
                  <a:xfrm>
                    <a:off x="4153" y="2181"/>
                    <a:ext cx="981" cy="981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accent2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algn="l"/>
                    <a:endParaRPr lang="en-US" b="0" smtClean="0">
                      <a:solidFill>
                        <a:srgbClr val="000000"/>
                      </a:solidFill>
                      <a:latin typeface="Times New Roman"/>
                    </a:endParaRPr>
                  </a:p>
                </p:txBody>
              </p:sp>
              <p:sp>
                <p:nvSpPr>
                  <p:cNvPr id="113" name="Oval 2072"/>
                  <p:cNvSpPr>
                    <a:spLocks noChangeArrowheads="1"/>
                  </p:cNvSpPr>
                  <p:nvPr/>
                </p:nvSpPr>
                <p:spPr bwMode="auto">
                  <a:xfrm>
                    <a:off x="4153" y="2180"/>
                    <a:ext cx="981" cy="981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algn="l"/>
                    <a:endParaRPr lang="en-US" b="0" smtClean="0">
                      <a:solidFill>
                        <a:srgbClr val="000000"/>
                      </a:solidFill>
                      <a:latin typeface="Times New Roman"/>
                    </a:endParaRPr>
                  </a:p>
                </p:txBody>
              </p:sp>
              <p:sp>
                <p:nvSpPr>
                  <p:cNvPr id="114" name="Freeform 2073"/>
                  <p:cNvSpPr>
                    <a:spLocks/>
                  </p:cNvSpPr>
                  <p:nvPr/>
                </p:nvSpPr>
                <p:spPr bwMode="auto">
                  <a:xfrm>
                    <a:off x="4130" y="2579"/>
                    <a:ext cx="1026" cy="600"/>
                  </a:xfrm>
                  <a:custGeom>
                    <a:avLst/>
                    <a:gdLst/>
                    <a:ahLst/>
                    <a:cxnLst>
                      <a:cxn ang="0">
                        <a:pos x="43" y="123"/>
                      </a:cxn>
                      <a:cxn ang="0">
                        <a:pos x="120" y="181"/>
                      </a:cxn>
                      <a:cxn ang="0">
                        <a:pos x="262" y="250"/>
                      </a:cxn>
                      <a:cxn ang="0">
                        <a:pos x="432" y="280"/>
                      </a:cxn>
                      <a:cxn ang="0">
                        <a:pos x="634" y="259"/>
                      </a:cxn>
                      <a:cxn ang="0">
                        <a:pos x="799" y="201"/>
                      </a:cxn>
                      <a:cxn ang="0">
                        <a:pos x="937" y="90"/>
                      </a:cxn>
                      <a:cxn ang="0">
                        <a:pos x="1026" y="9"/>
                      </a:cxn>
                      <a:cxn ang="0">
                        <a:pos x="1019" y="144"/>
                      </a:cxn>
                      <a:cxn ang="0">
                        <a:pos x="992" y="267"/>
                      </a:cxn>
                      <a:cxn ang="0">
                        <a:pos x="929" y="384"/>
                      </a:cxn>
                      <a:cxn ang="0">
                        <a:pos x="857" y="467"/>
                      </a:cxn>
                      <a:cxn ang="0">
                        <a:pos x="749" y="542"/>
                      </a:cxn>
                      <a:cxn ang="0">
                        <a:pos x="610" y="588"/>
                      </a:cxn>
                      <a:cxn ang="0">
                        <a:pos x="455" y="594"/>
                      </a:cxn>
                      <a:cxn ang="0">
                        <a:pos x="310" y="553"/>
                      </a:cxn>
                      <a:cxn ang="0">
                        <a:pos x="193" y="479"/>
                      </a:cxn>
                      <a:cxn ang="0">
                        <a:pos x="95" y="368"/>
                      </a:cxn>
                      <a:cxn ang="0">
                        <a:pos x="36" y="237"/>
                      </a:cxn>
                      <a:cxn ang="0">
                        <a:pos x="1" y="73"/>
                      </a:cxn>
                      <a:cxn ang="0">
                        <a:pos x="43" y="123"/>
                      </a:cxn>
                    </a:cxnLst>
                    <a:rect l="0" t="0" r="r" b="b"/>
                    <a:pathLst>
                      <a:path w="1026" h="600">
                        <a:moveTo>
                          <a:pt x="43" y="123"/>
                        </a:moveTo>
                        <a:cubicBezTo>
                          <a:pt x="61" y="136"/>
                          <a:pt x="84" y="160"/>
                          <a:pt x="120" y="181"/>
                        </a:cubicBezTo>
                        <a:cubicBezTo>
                          <a:pt x="156" y="202"/>
                          <a:pt x="210" y="233"/>
                          <a:pt x="262" y="250"/>
                        </a:cubicBezTo>
                        <a:cubicBezTo>
                          <a:pt x="314" y="267"/>
                          <a:pt x="370" y="279"/>
                          <a:pt x="432" y="280"/>
                        </a:cubicBezTo>
                        <a:cubicBezTo>
                          <a:pt x="494" y="281"/>
                          <a:pt x="573" y="272"/>
                          <a:pt x="634" y="259"/>
                        </a:cubicBezTo>
                        <a:cubicBezTo>
                          <a:pt x="695" y="246"/>
                          <a:pt x="749" y="229"/>
                          <a:pt x="799" y="201"/>
                        </a:cubicBezTo>
                        <a:cubicBezTo>
                          <a:pt x="849" y="173"/>
                          <a:pt x="899" y="122"/>
                          <a:pt x="937" y="90"/>
                        </a:cubicBezTo>
                        <a:cubicBezTo>
                          <a:pt x="975" y="58"/>
                          <a:pt x="1012" y="0"/>
                          <a:pt x="1026" y="9"/>
                        </a:cubicBezTo>
                        <a:cubicBezTo>
                          <a:pt x="1021" y="13"/>
                          <a:pt x="1025" y="101"/>
                          <a:pt x="1019" y="144"/>
                        </a:cubicBezTo>
                        <a:cubicBezTo>
                          <a:pt x="1013" y="187"/>
                          <a:pt x="1007" y="227"/>
                          <a:pt x="992" y="267"/>
                        </a:cubicBezTo>
                        <a:cubicBezTo>
                          <a:pt x="978" y="307"/>
                          <a:pt x="952" y="351"/>
                          <a:pt x="929" y="384"/>
                        </a:cubicBezTo>
                        <a:cubicBezTo>
                          <a:pt x="907" y="417"/>
                          <a:pt x="886" y="440"/>
                          <a:pt x="857" y="467"/>
                        </a:cubicBezTo>
                        <a:cubicBezTo>
                          <a:pt x="827" y="493"/>
                          <a:pt x="790" y="521"/>
                          <a:pt x="749" y="542"/>
                        </a:cubicBezTo>
                        <a:cubicBezTo>
                          <a:pt x="708" y="562"/>
                          <a:pt x="659" y="580"/>
                          <a:pt x="610" y="588"/>
                        </a:cubicBezTo>
                        <a:cubicBezTo>
                          <a:pt x="561" y="596"/>
                          <a:pt x="505" y="600"/>
                          <a:pt x="455" y="594"/>
                        </a:cubicBezTo>
                        <a:cubicBezTo>
                          <a:pt x="404" y="588"/>
                          <a:pt x="353" y="572"/>
                          <a:pt x="310" y="553"/>
                        </a:cubicBezTo>
                        <a:cubicBezTo>
                          <a:pt x="267" y="533"/>
                          <a:pt x="229" y="510"/>
                          <a:pt x="193" y="479"/>
                        </a:cubicBezTo>
                        <a:cubicBezTo>
                          <a:pt x="157" y="448"/>
                          <a:pt x="121" y="408"/>
                          <a:pt x="95" y="368"/>
                        </a:cubicBezTo>
                        <a:cubicBezTo>
                          <a:pt x="69" y="328"/>
                          <a:pt x="52" y="286"/>
                          <a:pt x="36" y="237"/>
                        </a:cubicBezTo>
                        <a:cubicBezTo>
                          <a:pt x="20" y="188"/>
                          <a:pt x="0" y="92"/>
                          <a:pt x="1" y="73"/>
                        </a:cubicBezTo>
                        <a:lnTo>
                          <a:pt x="43" y="123"/>
                        </a:lnTo>
                        <a:close/>
                      </a:path>
                    </a:pathLst>
                  </a:custGeom>
                  <a:solidFill>
                    <a:schemeClr val="bg1">
                      <a:alpha val="50000"/>
                    </a:schemeClr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algn="l"/>
                    <a:endParaRPr lang="en-US" b="0" smtClean="0">
                      <a:solidFill>
                        <a:srgbClr val="000000"/>
                      </a:solidFill>
                      <a:latin typeface="Times New Roman"/>
                    </a:endParaRPr>
                  </a:p>
                </p:txBody>
              </p:sp>
              <p:sp>
                <p:nvSpPr>
                  <p:cNvPr id="115" name="Freeform 2074"/>
                  <p:cNvSpPr>
                    <a:spLocks/>
                  </p:cNvSpPr>
                  <p:nvPr/>
                </p:nvSpPr>
                <p:spPr bwMode="auto">
                  <a:xfrm>
                    <a:off x="4153" y="2604"/>
                    <a:ext cx="979" cy="257"/>
                  </a:xfrm>
                  <a:custGeom>
                    <a:avLst/>
                    <a:gdLst/>
                    <a:ahLst/>
                    <a:cxnLst>
                      <a:cxn ang="0">
                        <a:pos x="0" y="78"/>
                      </a:cxn>
                      <a:cxn ang="0">
                        <a:pos x="101" y="160"/>
                      </a:cxn>
                      <a:cxn ang="0">
                        <a:pos x="263" y="232"/>
                      </a:cxn>
                      <a:cxn ang="0">
                        <a:pos x="404" y="256"/>
                      </a:cxn>
                      <a:cxn ang="0">
                        <a:pos x="608" y="238"/>
                      </a:cxn>
                      <a:cxn ang="0">
                        <a:pos x="800" y="160"/>
                      </a:cxn>
                      <a:cxn ang="0">
                        <a:pos x="979" y="0"/>
                      </a:cxn>
                    </a:cxnLst>
                    <a:rect l="0" t="0" r="r" b="b"/>
                    <a:pathLst>
                      <a:path w="979" h="257">
                        <a:moveTo>
                          <a:pt x="0" y="78"/>
                        </a:moveTo>
                        <a:cubicBezTo>
                          <a:pt x="17" y="92"/>
                          <a:pt x="57" y="134"/>
                          <a:pt x="101" y="160"/>
                        </a:cubicBezTo>
                        <a:cubicBezTo>
                          <a:pt x="145" y="186"/>
                          <a:pt x="213" y="216"/>
                          <a:pt x="263" y="232"/>
                        </a:cubicBezTo>
                        <a:cubicBezTo>
                          <a:pt x="313" y="248"/>
                          <a:pt x="347" y="255"/>
                          <a:pt x="404" y="256"/>
                        </a:cubicBezTo>
                        <a:cubicBezTo>
                          <a:pt x="461" y="257"/>
                          <a:pt x="542" y="254"/>
                          <a:pt x="608" y="238"/>
                        </a:cubicBezTo>
                        <a:cubicBezTo>
                          <a:pt x="674" y="222"/>
                          <a:pt x="738" y="200"/>
                          <a:pt x="800" y="160"/>
                        </a:cubicBezTo>
                        <a:cubicBezTo>
                          <a:pt x="862" y="120"/>
                          <a:pt x="942" y="33"/>
                          <a:pt x="979" y="0"/>
                        </a:cubicBezTo>
                      </a:path>
                    </a:pathLst>
                  </a:custGeom>
                  <a:noFill/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algn="l"/>
                    <a:endParaRPr lang="en-US" b="0" smtClean="0">
                      <a:solidFill>
                        <a:srgbClr val="000000"/>
                      </a:solidFill>
                      <a:latin typeface="Times New Roman"/>
                    </a:endParaRPr>
                  </a:p>
                </p:txBody>
              </p:sp>
            </p:grpSp>
            <p:sp>
              <p:nvSpPr>
                <p:cNvPr id="111" name="Freeform 2075"/>
                <p:cNvSpPr>
                  <a:spLocks/>
                </p:cNvSpPr>
                <p:nvPr/>
              </p:nvSpPr>
              <p:spPr bwMode="auto">
                <a:xfrm>
                  <a:off x="3175" y="3162"/>
                  <a:ext cx="252" cy="715"/>
                </a:xfrm>
                <a:custGeom>
                  <a:avLst/>
                  <a:gdLst/>
                  <a:ahLst/>
                  <a:cxnLst>
                    <a:cxn ang="0">
                      <a:pos x="84" y="643"/>
                    </a:cxn>
                    <a:cxn ang="0">
                      <a:pos x="24" y="519"/>
                    </a:cxn>
                    <a:cxn ang="0">
                      <a:pos x="1" y="351"/>
                    </a:cxn>
                    <a:cxn ang="0">
                      <a:pos x="30" y="205"/>
                    </a:cxn>
                    <a:cxn ang="0">
                      <a:pos x="100" y="73"/>
                    </a:cxn>
                    <a:cxn ang="0">
                      <a:pos x="166" y="4"/>
                    </a:cxn>
                    <a:cxn ang="0">
                      <a:pos x="225" y="171"/>
                    </a:cxn>
                    <a:cxn ang="0">
                      <a:pos x="249" y="337"/>
                    </a:cxn>
                    <a:cxn ang="0">
                      <a:pos x="241" y="514"/>
                    </a:cxn>
                    <a:cxn ang="0">
                      <a:pos x="199" y="636"/>
                    </a:cxn>
                    <a:cxn ang="0">
                      <a:pos x="142" y="712"/>
                    </a:cxn>
                    <a:cxn ang="0">
                      <a:pos x="84" y="643"/>
                    </a:cxn>
                  </a:cxnLst>
                  <a:rect l="0" t="0" r="r" b="b"/>
                  <a:pathLst>
                    <a:path w="252" h="715">
                      <a:moveTo>
                        <a:pt x="84" y="643"/>
                      </a:moveTo>
                      <a:cubicBezTo>
                        <a:pt x="64" y="611"/>
                        <a:pt x="38" y="568"/>
                        <a:pt x="24" y="519"/>
                      </a:cubicBezTo>
                      <a:cubicBezTo>
                        <a:pt x="10" y="470"/>
                        <a:pt x="0" y="403"/>
                        <a:pt x="1" y="351"/>
                      </a:cubicBezTo>
                      <a:cubicBezTo>
                        <a:pt x="2" y="299"/>
                        <a:pt x="14" y="251"/>
                        <a:pt x="30" y="205"/>
                      </a:cubicBezTo>
                      <a:cubicBezTo>
                        <a:pt x="46" y="159"/>
                        <a:pt x="77" y="106"/>
                        <a:pt x="100" y="73"/>
                      </a:cubicBezTo>
                      <a:cubicBezTo>
                        <a:pt x="123" y="40"/>
                        <a:pt x="163" y="0"/>
                        <a:pt x="166" y="4"/>
                      </a:cubicBezTo>
                      <a:cubicBezTo>
                        <a:pt x="198" y="57"/>
                        <a:pt x="212" y="120"/>
                        <a:pt x="225" y="171"/>
                      </a:cubicBezTo>
                      <a:cubicBezTo>
                        <a:pt x="239" y="226"/>
                        <a:pt x="246" y="280"/>
                        <a:pt x="249" y="337"/>
                      </a:cubicBezTo>
                      <a:cubicBezTo>
                        <a:pt x="252" y="394"/>
                        <a:pt x="249" y="464"/>
                        <a:pt x="241" y="514"/>
                      </a:cubicBezTo>
                      <a:cubicBezTo>
                        <a:pt x="233" y="564"/>
                        <a:pt x="216" y="603"/>
                        <a:pt x="199" y="636"/>
                      </a:cubicBezTo>
                      <a:cubicBezTo>
                        <a:pt x="182" y="669"/>
                        <a:pt x="142" y="715"/>
                        <a:pt x="142" y="712"/>
                      </a:cubicBezTo>
                      <a:cubicBezTo>
                        <a:pt x="142" y="711"/>
                        <a:pt x="104" y="675"/>
                        <a:pt x="84" y="64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57150" cap="flat" cmpd="sng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</p:grpSp>
          <p:sp>
            <p:nvSpPr>
              <p:cNvPr id="41" name="Line 2076"/>
              <p:cNvSpPr>
                <a:spLocks noChangeShapeType="1"/>
              </p:cNvSpPr>
              <p:nvPr/>
            </p:nvSpPr>
            <p:spPr bwMode="auto">
              <a:xfrm rot="467865">
                <a:off x="1637" y="1312"/>
                <a:ext cx="579" cy="0"/>
              </a:xfrm>
              <a:prstGeom prst="line">
                <a:avLst/>
              </a:pr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42" name="Line 2077"/>
              <p:cNvSpPr>
                <a:spLocks noChangeShapeType="1"/>
              </p:cNvSpPr>
              <p:nvPr/>
            </p:nvSpPr>
            <p:spPr bwMode="auto">
              <a:xfrm rot="467865">
                <a:off x="1827" y="1477"/>
                <a:ext cx="415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43" name="Line 2078"/>
              <p:cNvSpPr>
                <a:spLocks noChangeShapeType="1"/>
              </p:cNvSpPr>
              <p:nvPr/>
            </p:nvSpPr>
            <p:spPr bwMode="auto">
              <a:xfrm rot="467865">
                <a:off x="1408" y="1593"/>
                <a:ext cx="823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44" name="Line 2079"/>
              <p:cNvSpPr>
                <a:spLocks noChangeShapeType="1"/>
              </p:cNvSpPr>
              <p:nvPr/>
            </p:nvSpPr>
            <p:spPr bwMode="auto">
              <a:xfrm rot="467865" flipH="1">
                <a:off x="1986" y="1577"/>
                <a:ext cx="224" cy="365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45" name="Line 2080"/>
              <p:cNvSpPr>
                <a:spLocks noChangeShapeType="1"/>
              </p:cNvSpPr>
              <p:nvPr/>
            </p:nvSpPr>
            <p:spPr bwMode="auto">
              <a:xfrm rot="467865">
                <a:off x="1298" y="1765"/>
                <a:ext cx="1406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46" name="Line 2081"/>
              <p:cNvSpPr>
                <a:spLocks noChangeShapeType="1"/>
              </p:cNvSpPr>
              <p:nvPr/>
            </p:nvSpPr>
            <p:spPr bwMode="auto">
              <a:xfrm rot="467865" flipH="1">
                <a:off x="1305" y="1289"/>
                <a:ext cx="822" cy="1343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47" name="Line 2082"/>
              <p:cNvSpPr>
                <a:spLocks noChangeShapeType="1"/>
              </p:cNvSpPr>
              <p:nvPr/>
            </p:nvSpPr>
            <p:spPr bwMode="auto">
              <a:xfrm rot="467865">
                <a:off x="1190" y="1898"/>
                <a:ext cx="1405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grpSp>
            <p:nvGrpSpPr>
              <p:cNvPr id="48" name="Group 2083"/>
              <p:cNvGrpSpPr>
                <a:grpSpLocks/>
              </p:cNvGrpSpPr>
              <p:nvPr/>
            </p:nvGrpSpPr>
            <p:grpSpPr bwMode="auto">
              <a:xfrm rot="467865">
                <a:off x="1620" y="1596"/>
                <a:ext cx="338" cy="747"/>
                <a:chOff x="3811" y="2604"/>
                <a:chExt cx="489" cy="985"/>
              </a:xfrm>
            </p:grpSpPr>
            <p:sp>
              <p:nvSpPr>
                <p:cNvPr id="106" name="Oval 2084"/>
                <p:cNvSpPr>
                  <a:spLocks noChangeArrowheads="1"/>
                </p:cNvSpPr>
                <p:nvPr/>
              </p:nvSpPr>
              <p:spPr bwMode="auto">
                <a:xfrm>
                  <a:off x="3811" y="2605"/>
                  <a:ext cx="488" cy="981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CC00"/>
                    </a:gs>
                    <a:gs pos="100000">
                      <a:srgbClr val="FF33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107" name="Freeform 2085"/>
                <p:cNvSpPr>
                  <a:spLocks/>
                </p:cNvSpPr>
                <p:nvPr/>
              </p:nvSpPr>
              <p:spPr bwMode="auto">
                <a:xfrm>
                  <a:off x="3811" y="3074"/>
                  <a:ext cx="489" cy="515"/>
                </a:xfrm>
                <a:custGeom>
                  <a:avLst/>
                  <a:gdLst/>
                  <a:ahLst/>
                  <a:cxnLst>
                    <a:cxn ang="0">
                      <a:pos x="13" y="46"/>
                    </a:cxn>
                    <a:cxn ang="0">
                      <a:pos x="65" y="81"/>
                    </a:cxn>
                    <a:cxn ang="0">
                      <a:pos x="121" y="97"/>
                    </a:cxn>
                    <a:cxn ang="0">
                      <a:pos x="176" y="112"/>
                    </a:cxn>
                    <a:cxn ang="0">
                      <a:pos x="241" y="114"/>
                    </a:cxn>
                    <a:cxn ang="0">
                      <a:pos x="313" y="103"/>
                    </a:cxn>
                    <a:cxn ang="0">
                      <a:pos x="385" y="78"/>
                    </a:cxn>
                    <a:cxn ang="0">
                      <a:pos x="452" y="29"/>
                    </a:cxn>
                    <a:cxn ang="0">
                      <a:pos x="485" y="7"/>
                    </a:cxn>
                    <a:cxn ang="0">
                      <a:pos x="487" y="70"/>
                    </a:cxn>
                    <a:cxn ang="0">
                      <a:pos x="474" y="190"/>
                    </a:cxn>
                    <a:cxn ang="0">
                      <a:pos x="444" y="304"/>
                    </a:cxn>
                    <a:cxn ang="0">
                      <a:pos x="408" y="385"/>
                    </a:cxn>
                    <a:cxn ang="0">
                      <a:pos x="356" y="458"/>
                    </a:cxn>
                    <a:cxn ang="0">
                      <a:pos x="289" y="503"/>
                    </a:cxn>
                    <a:cxn ang="0">
                      <a:pos x="214" y="509"/>
                    </a:cxn>
                    <a:cxn ang="0">
                      <a:pos x="143" y="469"/>
                    </a:cxn>
                    <a:cxn ang="0">
                      <a:pos x="87" y="397"/>
                    </a:cxn>
                    <a:cxn ang="0">
                      <a:pos x="39" y="289"/>
                    </a:cxn>
                    <a:cxn ang="0">
                      <a:pos x="10" y="161"/>
                    </a:cxn>
                    <a:cxn ang="0">
                      <a:pos x="0" y="28"/>
                    </a:cxn>
                    <a:cxn ang="0">
                      <a:pos x="13" y="46"/>
                    </a:cxn>
                  </a:cxnLst>
                  <a:rect l="0" t="0" r="r" b="b"/>
                  <a:pathLst>
                    <a:path w="489" h="515">
                      <a:moveTo>
                        <a:pt x="13" y="46"/>
                      </a:moveTo>
                      <a:cubicBezTo>
                        <a:pt x="24" y="55"/>
                        <a:pt x="47" y="72"/>
                        <a:pt x="65" y="81"/>
                      </a:cubicBezTo>
                      <a:cubicBezTo>
                        <a:pt x="83" y="90"/>
                        <a:pt x="103" y="92"/>
                        <a:pt x="121" y="97"/>
                      </a:cubicBezTo>
                      <a:cubicBezTo>
                        <a:pt x="139" y="102"/>
                        <a:pt x="156" y="109"/>
                        <a:pt x="176" y="112"/>
                      </a:cubicBezTo>
                      <a:cubicBezTo>
                        <a:pt x="196" y="115"/>
                        <a:pt x="218" y="115"/>
                        <a:pt x="241" y="114"/>
                      </a:cubicBezTo>
                      <a:cubicBezTo>
                        <a:pt x="264" y="113"/>
                        <a:pt x="289" y="109"/>
                        <a:pt x="313" y="103"/>
                      </a:cubicBezTo>
                      <a:cubicBezTo>
                        <a:pt x="337" y="97"/>
                        <a:pt x="362" y="90"/>
                        <a:pt x="385" y="78"/>
                      </a:cubicBezTo>
                      <a:cubicBezTo>
                        <a:pt x="408" y="66"/>
                        <a:pt x="435" y="41"/>
                        <a:pt x="452" y="29"/>
                      </a:cubicBezTo>
                      <a:cubicBezTo>
                        <a:pt x="469" y="17"/>
                        <a:pt x="479" y="0"/>
                        <a:pt x="485" y="7"/>
                      </a:cubicBezTo>
                      <a:cubicBezTo>
                        <a:pt x="483" y="11"/>
                        <a:pt x="489" y="40"/>
                        <a:pt x="487" y="70"/>
                      </a:cubicBezTo>
                      <a:cubicBezTo>
                        <a:pt x="485" y="100"/>
                        <a:pt x="481" y="151"/>
                        <a:pt x="474" y="190"/>
                      </a:cubicBezTo>
                      <a:cubicBezTo>
                        <a:pt x="467" y="229"/>
                        <a:pt x="455" y="272"/>
                        <a:pt x="444" y="304"/>
                      </a:cubicBezTo>
                      <a:cubicBezTo>
                        <a:pt x="433" y="336"/>
                        <a:pt x="423" y="359"/>
                        <a:pt x="408" y="385"/>
                      </a:cubicBezTo>
                      <a:cubicBezTo>
                        <a:pt x="394" y="411"/>
                        <a:pt x="376" y="438"/>
                        <a:pt x="356" y="458"/>
                      </a:cubicBezTo>
                      <a:cubicBezTo>
                        <a:pt x="336" y="478"/>
                        <a:pt x="313" y="495"/>
                        <a:pt x="289" y="503"/>
                      </a:cubicBezTo>
                      <a:cubicBezTo>
                        <a:pt x="265" y="511"/>
                        <a:pt x="238" y="515"/>
                        <a:pt x="214" y="509"/>
                      </a:cubicBezTo>
                      <a:cubicBezTo>
                        <a:pt x="189" y="503"/>
                        <a:pt x="164" y="488"/>
                        <a:pt x="143" y="469"/>
                      </a:cubicBezTo>
                      <a:cubicBezTo>
                        <a:pt x="122" y="450"/>
                        <a:pt x="104" y="427"/>
                        <a:pt x="87" y="397"/>
                      </a:cubicBezTo>
                      <a:cubicBezTo>
                        <a:pt x="69" y="367"/>
                        <a:pt x="52" y="328"/>
                        <a:pt x="39" y="289"/>
                      </a:cubicBezTo>
                      <a:cubicBezTo>
                        <a:pt x="27" y="250"/>
                        <a:pt x="17" y="204"/>
                        <a:pt x="10" y="161"/>
                      </a:cubicBezTo>
                      <a:cubicBezTo>
                        <a:pt x="4" y="118"/>
                        <a:pt x="0" y="47"/>
                        <a:pt x="0" y="28"/>
                      </a:cubicBezTo>
                      <a:lnTo>
                        <a:pt x="13" y="46"/>
                      </a:lnTo>
                      <a:close/>
                    </a:path>
                  </a:pathLst>
                </a:custGeom>
                <a:solidFill>
                  <a:schemeClr val="bg1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108" name="Freeform 2086"/>
                <p:cNvSpPr>
                  <a:spLocks/>
                </p:cNvSpPr>
                <p:nvPr/>
              </p:nvSpPr>
              <p:spPr bwMode="auto">
                <a:xfrm>
                  <a:off x="3811" y="3076"/>
                  <a:ext cx="487" cy="110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101" y="160"/>
                    </a:cxn>
                    <a:cxn ang="0">
                      <a:pos x="263" y="232"/>
                    </a:cxn>
                    <a:cxn ang="0">
                      <a:pos x="404" y="256"/>
                    </a:cxn>
                    <a:cxn ang="0">
                      <a:pos x="608" y="238"/>
                    </a:cxn>
                    <a:cxn ang="0">
                      <a:pos x="800" y="160"/>
                    </a:cxn>
                    <a:cxn ang="0">
                      <a:pos x="979" y="0"/>
                    </a:cxn>
                  </a:cxnLst>
                  <a:rect l="0" t="0" r="r" b="b"/>
                  <a:pathLst>
                    <a:path w="979" h="257">
                      <a:moveTo>
                        <a:pt x="0" y="78"/>
                      </a:moveTo>
                      <a:cubicBezTo>
                        <a:pt x="17" y="92"/>
                        <a:pt x="57" y="134"/>
                        <a:pt x="101" y="160"/>
                      </a:cubicBezTo>
                      <a:cubicBezTo>
                        <a:pt x="145" y="186"/>
                        <a:pt x="213" y="216"/>
                        <a:pt x="263" y="232"/>
                      </a:cubicBezTo>
                      <a:cubicBezTo>
                        <a:pt x="313" y="248"/>
                        <a:pt x="347" y="255"/>
                        <a:pt x="404" y="256"/>
                      </a:cubicBezTo>
                      <a:cubicBezTo>
                        <a:pt x="461" y="257"/>
                        <a:pt x="542" y="254"/>
                        <a:pt x="608" y="238"/>
                      </a:cubicBezTo>
                      <a:cubicBezTo>
                        <a:pt x="674" y="222"/>
                        <a:pt x="738" y="200"/>
                        <a:pt x="800" y="160"/>
                      </a:cubicBezTo>
                      <a:cubicBezTo>
                        <a:pt x="862" y="120"/>
                        <a:pt x="942" y="33"/>
                        <a:pt x="979" y="0"/>
                      </a:cubicBezTo>
                    </a:path>
                  </a:pathLst>
                </a:custGeom>
                <a:noFill/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109" name="Oval 2087"/>
                <p:cNvSpPr>
                  <a:spLocks noChangeArrowheads="1"/>
                </p:cNvSpPr>
                <p:nvPr/>
              </p:nvSpPr>
              <p:spPr bwMode="auto">
                <a:xfrm>
                  <a:off x="3811" y="2604"/>
                  <a:ext cx="488" cy="981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</p:grpSp>
          <p:sp>
            <p:nvSpPr>
              <p:cNvPr id="49" name="Line 2088"/>
              <p:cNvSpPr>
                <a:spLocks noChangeShapeType="1"/>
              </p:cNvSpPr>
              <p:nvPr/>
            </p:nvSpPr>
            <p:spPr bwMode="auto">
              <a:xfrm rot="467865" flipH="1">
                <a:off x="1881" y="1693"/>
                <a:ext cx="617" cy="1009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50" name="Line 2089"/>
              <p:cNvSpPr>
                <a:spLocks noChangeShapeType="1"/>
              </p:cNvSpPr>
              <p:nvPr/>
            </p:nvSpPr>
            <p:spPr bwMode="auto">
              <a:xfrm rot="467865" flipH="1">
                <a:off x="1681" y="1719"/>
                <a:ext cx="582" cy="95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51" name="Line 2090"/>
              <p:cNvSpPr>
                <a:spLocks noChangeShapeType="1"/>
              </p:cNvSpPr>
              <p:nvPr/>
            </p:nvSpPr>
            <p:spPr bwMode="auto">
              <a:xfrm rot="467865">
                <a:off x="1836" y="2080"/>
                <a:ext cx="646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52" name="Line 2091"/>
              <p:cNvSpPr>
                <a:spLocks noChangeShapeType="1"/>
              </p:cNvSpPr>
              <p:nvPr/>
            </p:nvSpPr>
            <p:spPr bwMode="auto">
              <a:xfrm rot="467865" flipH="1">
                <a:off x="1569" y="1192"/>
                <a:ext cx="107" cy="17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triangle" w="med" len="med"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53" name="Line 2092"/>
              <p:cNvSpPr>
                <a:spLocks noChangeShapeType="1"/>
              </p:cNvSpPr>
              <p:nvPr/>
            </p:nvSpPr>
            <p:spPr bwMode="auto">
              <a:xfrm rot="467865" flipH="1">
                <a:off x="1452" y="1995"/>
                <a:ext cx="390" cy="637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54" name="Line 2093"/>
              <p:cNvSpPr>
                <a:spLocks noChangeShapeType="1"/>
              </p:cNvSpPr>
              <p:nvPr/>
            </p:nvSpPr>
            <p:spPr bwMode="auto">
              <a:xfrm rot="467865" flipH="1">
                <a:off x="1573" y="2000"/>
                <a:ext cx="96" cy="157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55" name="Line 2094"/>
              <p:cNvSpPr>
                <a:spLocks noChangeShapeType="1"/>
              </p:cNvSpPr>
              <p:nvPr/>
            </p:nvSpPr>
            <p:spPr bwMode="auto">
              <a:xfrm rot="467865">
                <a:off x="1367" y="1995"/>
                <a:ext cx="328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grpSp>
            <p:nvGrpSpPr>
              <p:cNvPr id="56" name="Group 2095"/>
              <p:cNvGrpSpPr>
                <a:grpSpLocks/>
              </p:cNvGrpSpPr>
              <p:nvPr/>
            </p:nvGrpSpPr>
            <p:grpSpPr bwMode="auto">
              <a:xfrm rot="467865">
                <a:off x="846" y="1892"/>
                <a:ext cx="702" cy="757"/>
                <a:chOff x="3424" y="1488"/>
                <a:chExt cx="776" cy="764"/>
              </a:xfrm>
            </p:grpSpPr>
            <p:sp>
              <p:nvSpPr>
                <p:cNvPr id="100" name="Oval 2096"/>
                <p:cNvSpPr>
                  <a:spLocks noChangeArrowheads="1"/>
                </p:cNvSpPr>
                <p:nvPr/>
              </p:nvSpPr>
              <p:spPr bwMode="auto">
                <a:xfrm>
                  <a:off x="3435" y="1489"/>
                  <a:ext cx="749" cy="749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101" name="Oval 2097"/>
                <p:cNvSpPr>
                  <a:spLocks noChangeArrowheads="1"/>
                </p:cNvSpPr>
                <p:nvPr/>
              </p:nvSpPr>
              <p:spPr bwMode="auto">
                <a:xfrm>
                  <a:off x="3433" y="1488"/>
                  <a:ext cx="749" cy="749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102" name="Freeform 2098"/>
                <p:cNvSpPr>
                  <a:spLocks/>
                </p:cNvSpPr>
                <p:nvPr/>
              </p:nvSpPr>
              <p:spPr bwMode="auto">
                <a:xfrm>
                  <a:off x="3424" y="1799"/>
                  <a:ext cx="776" cy="453"/>
                </a:xfrm>
                <a:custGeom>
                  <a:avLst/>
                  <a:gdLst/>
                  <a:ahLst/>
                  <a:cxnLst>
                    <a:cxn ang="0">
                      <a:pos x="22" y="106"/>
                    </a:cxn>
                    <a:cxn ang="0">
                      <a:pos x="100" y="166"/>
                    </a:cxn>
                    <a:cxn ang="0">
                      <a:pos x="262" y="238"/>
                    </a:cxn>
                    <a:cxn ang="0">
                      <a:pos x="403" y="262"/>
                    </a:cxn>
                    <a:cxn ang="0">
                      <a:pos x="607" y="244"/>
                    </a:cxn>
                    <a:cxn ang="0">
                      <a:pos x="769" y="183"/>
                    </a:cxn>
                    <a:cxn ang="0">
                      <a:pos x="907" y="82"/>
                    </a:cxn>
                    <a:cxn ang="0">
                      <a:pos x="978" y="7"/>
                    </a:cxn>
                    <a:cxn ang="0">
                      <a:pos x="978" y="123"/>
                    </a:cxn>
                    <a:cxn ang="0">
                      <a:pos x="952" y="243"/>
                    </a:cxn>
                    <a:cxn ang="0">
                      <a:pos x="891" y="357"/>
                    </a:cxn>
                    <a:cxn ang="0">
                      <a:pos x="820" y="438"/>
                    </a:cxn>
                    <a:cxn ang="0">
                      <a:pos x="715" y="511"/>
                    </a:cxn>
                    <a:cxn ang="0">
                      <a:pos x="580" y="556"/>
                    </a:cxn>
                    <a:cxn ang="0">
                      <a:pos x="429" y="562"/>
                    </a:cxn>
                    <a:cxn ang="0">
                      <a:pos x="288" y="522"/>
                    </a:cxn>
                    <a:cxn ang="0">
                      <a:pos x="174" y="450"/>
                    </a:cxn>
                    <a:cxn ang="0">
                      <a:pos x="79" y="342"/>
                    </a:cxn>
                    <a:cxn ang="0">
                      <a:pos x="21" y="214"/>
                    </a:cxn>
                    <a:cxn ang="0">
                      <a:pos x="0" y="81"/>
                    </a:cxn>
                    <a:cxn ang="0">
                      <a:pos x="22" y="106"/>
                    </a:cxn>
                  </a:cxnLst>
                  <a:rect l="0" t="0" r="r" b="b"/>
                  <a:pathLst>
                    <a:path w="982" h="568">
                      <a:moveTo>
                        <a:pt x="22" y="106"/>
                      </a:moveTo>
                      <a:cubicBezTo>
                        <a:pt x="39" y="120"/>
                        <a:pt x="60" y="144"/>
                        <a:pt x="100" y="166"/>
                      </a:cubicBezTo>
                      <a:cubicBezTo>
                        <a:pt x="140" y="188"/>
                        <a:pt x="212" y="222"/>
                        <a:pt x="262" y="238"/>
                      </a:cubicBezTo>
                      <a:cubicBezTo>
                        <a:pt x="312" y="254"/>
                        <a:pt x="346" y="261"/>
                        <a:pt x="403" y="262"/>
                      </a:cubicBezTo>
                      <a:cubicBezTo>
                        <a:pt x="460" y="263"/>
                        <a:pt x="546" y="257"/>
                        <a:pt x="607" y="244"/>
                      </a:cubicBezTo>
                      <a:cubicBezTo>
                        <a:pt x="668" y="231"/>
                        <a:pt x="719" y="210"/>
                        <a:pt x="769" y="183"/>
                      </a:cubicBezTo>
                      <a:cubicBezTo>
                        <a:pt x="819" y="156"/>
                        <a:pt x="872" y="111"/>
                        <a:pt x="907" y="82"/>
                      </a:cubicBezTo>
                      <a:cubicBezTo>
                        <a:pt x="942" y="53"/>
                        <a:pt x="966" y="0"/>
                        <a:pt x="978" y="7"/>
                      </a:cubicBezTo>
                      <a:cubicBezTo>
                        <a:pt x="973" y="11"/>
                        <a:pt x="982" y="84"/>
                        <a:pt x="978" y="123"/>
                      </a:cubicBezTo>
                      <a:cubicBezTo>
                        <a:pt x="974" y="162"/>
                        <a:pt x="966" y="204"/>
                        <a:pt x="952" y="243"/>
                      </a:cubicBezTo>
                      <a:cubicBezTo>
                        <a:pt x="938" y="282"/>
                        <a:pt x="913" y="325"/>
                        <a:pt x="891" y="357"/>
                      </a:cubicBezTo>
                      <a:cubicBezTo>
                        <a:pt x="869" y="389"/>
                        <a:pt x="849" y="412"/>
                        <a:pt x="820" y="438"/>
                      </a:cubicBezTo>
                      <a:cubicBezTo>
                        <a:pt x="791" y="464"/>
                        <a:pt x="755" y="491"/>
                        <a:pt x="715" y="511"/>
                      </a:cubicBezTo>
                      <a:cubicBezTo>
                        <a:pt x="675" y="531"/>
                        <a:pt x="628" y="548"/>
                        <a:pt x="580" y="556"/>
                      </a:cubicBezTo>
                      <a:cubicBezTo>
                        <a:pt x="532" y="564"/>
                        <a:pt x="478" y="568"/>
                        <a:pt x="429" y="562"/>
                      </a:cubicBezTo>
                      <a:cubicBezTo>
                        <a:pt x="380" y="556"/>
                        <a:pt x="330" y="541"/>
                        <a:pt x="288" y="522"/>
                      </a:cubicBezTo>
                      <a:cubicBezTo>
                        <a:pt x="246" y="503"/>
                        <a:pt x="209" y="480"/>
                        <a:pt x="174" y="450"/>
                      </a:cubicBezTo>
                      <a:cubicBezTo>
                        <a:pt x="139" y="420"/>
                        <a:pt x="104" y="381"/>
                        <a:pt x="79" y="342"/>
                      </a:cubicBezTo>
                      <a:cubicBezTo>
                        <a:pt x="54" y="303"/>
                        <a:pt x="34" y="257"/>
                        <a:pt x="21" y="214"/>
                      </a:cubicBezTo>
                      <a:cubicBezTo>
                        <a:pt x="8" y="171"/>
                        <a:pt x="0" y="99"/>
                        <a:pt x="0" y="81"/>
                      </a:cubicBezTo>
                      <a:lnTo>
                        <a:pt x="22" y="106"/>
                      </a:lnTo>
                      <a:close/>
                    </a:path>
                  </a:pathLst>
                </a:custGeom>
                <a:solidFill>
                  <a:schemeClr val="bg1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103" name="Freeform 2099"/>
                <p:cNvSpPr>
                  <a:spLocks/>
                </p:cNvSpPr>
                <p:nvPr/>
              </p:nvSpPr>
              <p:spPr bwMode="auto">
                <a:xfrm rot="10800000" flipV="1">
                  <a:off x="3992" y="1580"/>
                  <a:ext cx="193" cy="546"/>
                </a:xfrm>
                <a:custGeom>
                  <a:avLst/>
                  <a:gdLst/>
                  <a:ahLst/>
                  <a:cxnLst>
                    <a:cxn ang="0">
                      <a:pos x="84" y="643"/>
                    </a:cxn>
                    <a:cxn ang="0">
                      <a:pos x="24" y="519"/>
                    </a:cxn>
                    <a:cxn ang="0">
                      <a:pos x="1" y="351"/>
                    </a:cxn>
                    <a:cxn ang="0">
                      <a:pos x="30" y="205"/>
                    </a:cxn>
                    <a:cxn ang="0">
                      <a:pos x="100" y="73"/>
                    </a:cxn>
                    <a:cxn ang="0">
                      <a:pos x="166" y="4"/>
                    </a:cxn>
                    <a:cxn ang="0">
                      <a:pos x="225" y="171"/>
                    </a:cxn>
                    <a:cxn ang="0">
                      <a:pos x="249" y="337"/>
                    </a:cxn>
                    <a:cxn ang="0">
                      <a:pos x="241" y="514"/>
                    </a:cxn>
                    <a:cxn ang="0">
                      <a:pos x="199" y="636"/>
                    </a:cxn>
                    <a:cxn ang="0">
                      <a:pos x="142" y="712"/>
                    </a:cxn>
                    <a:cxn ang="0">
                      <a:pos x="84" y="643"/>
                    </a:cxn>
                  </a:cxnLst>
                  <a:rect l="0" t="0" r="r" b="b"/>
                  <a:pathLst>
                    <a:path w="252" h="715">
                      <a:moveTo>
                        <a:pt x="84" y="643"/>
                      </a:moveTo>
                      <a:cubicBezTo>
                        <a:pt x="64" y="611"/>
                        <a:pt x="38" y="568"/>
                        <a:pt x="24" y="519"/>
                      </a:cubicBezTo>
                      <a:cubicBezTo>
                        <a:pt x="10" y="470"/>
                        <a:pt x="0" y="403"/>
                        <a:pt x="1" y="351"/>
                      </a:cubicBezTo>
                      <a:cubicBezTo>
                        <a:pt x="2" y="299"/>
                        <a:pt x="14" y="251"/>
                        <a:pt x="30" y="205"/>
                      </a:cubicBezTo>
                      <a:cubicBezTo>
                        <a:pt x="46" y="159"/>
                        <a:pt x="77" y="106"/>
                        <a:pt x="100" y="73"/>
                      </a:cubicBezTo>
                      <a:cubicBezTo>
                        <a:pt x="123" y="40"/>
                        <a:pt x="163" y="0"/>
                        <a:pt x="166" y="4"/>
                      </a:cubicBezTo>
                      <a:cubicBezTo>
                        <a:pt x="198" y="57"/>
                        <a:pt x="212" y="120"/>
                        <a:pt x="225" y="171"/>
                      </a:cubicBezTo>
                      <a:cubicBezTo>
                        <a:pt x="239" y="226"/>
                        <a:pt x="246" y="280"/>
                        <a:pt x="249" y="337"/>
                      </a:cubicBezTo>
                      <a:cubicBezTo>
                        <a:pt x="252" y="394"/>
                        <a:pt x="249" y="464"/>
                        <a:pt x="241" y="514"/>
                      </a:cubicBezTo>
                      <a:cubicBezTo>
                        <a:pt x="233" y="564"/>
                        <a:pt x="216" y="603"/>
                        <a:pt x="199" y="636"/>
                      </a:cubicBezTo>
                      <a:cubicBezTo>
                        <a:pt x="182" y="669"/>
                        <a:pt x="142" y="715"/>
                        <a:pt x="142" y="712"/>
                      </a:cubicBezTo>
                      <a:cubicBezTo>
                        <a:pt x="142" y="711"/>
                        <a:pt x="104" y="675"/>
                        <a:pt x="84" y="64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104" name="Freeform 2100"/>
                <p:cNvSpPr>
                  <a:spLocks/>
                </p:cNvSpPr>
                <p:nvPr/>
              </p:nvSpPr>
              <p:spPr bwMode="auto">
                <a:xfrm>
                  <a:off x="3974" y="1576"/>
                  <a:ext cx="87" cy="556"/>
                </a:xfrm>
                <a:custGeom>
                  <a:avLst/>
                  <a:gdLst/>
                  <a:ahLst/>
                  <a:cxnLst>
                    <a:cxn ang="0">
                      <a:pos x="90" y="621"/>
                    </a:cxn>
                    <a:cxn ang="0">
                      <a:pos x="84" y="540"/>
                    </a:cxn>
                    <a:cxn ang="0">
                      <a:pos x="78" y="426"/>
                    </a:cxn>
                    <a:cxn ang="0">
                      <a:pos x="81" y="291"/>
                    </a:cxn>
                    <a:cxn ang="0">
                      <a:pos x="84" y="138"/>
                    </a:cxn>
                    <a:cxn ang="0">
                      <a:pos x="86" y="6"/>
                    </a:cxn>
                    <a:cxn ang="0">
                      <a:pos x="27" y="173"/>
                    </a:cxn>
                    <a:cxn ang="0">
                      <a:pos x="3" y="339"/>
                    </a:cxn>
                    <a:cxn ang="0">
                      <a:pos x="11" y="516"/>
                    </a:cxn>
                    <a:cxn ang="0">
                      <a:pos x="52" y="643"/>
                    </a:cxn>
                    <a:cxn ang="0">
                      <a:pos x="114" y="724"/>
                    </a:cxn>
                    <a:cxn ang="0">
                      <a:pos x="90" y="621"/>
                    </a:cxn>
                  </a:cxnLst>
                  <a:rect l="0" t="0" r="r" b="b"/>
                  <a:pathLst>
                    <a:path w="114" h="728">
                      <a:moveTo>
                        <a:pt x="90" y="621"/>
                      </a:moveTo>
                      <a:cubicBezTo>
                        <a:pt x="86" y="592"/>
                        <a:pt x="86" y="572"/>
                        <a:pt x="84" y="540"/>
                      </a:cubicBezTo>
                      <a:cubicBezTo>
                        <a:pt x="82" y="508"/>
                        <a:pt x="78" y="467"/>
                        <a:pt x="78" y="426"/>
                      </a:cubicBezTo>
                      <a:cubicBezTo>
                        <a:pt x="78" y="385"/>
                        <a:pt x="80" y="339"/>
                        <a:pt x="81" y="291"/>
                      </a:cubicBezTo>
                      <a:cubicBezTo>
                        <a:pt x="82" y="243"/>
                        <a:pt x="83" y="185"/>
                        <a:pt x="84" y="138"/>
                      </a:cubicBezTo>
                      <a:cubicBezTo>
                        <a:pt x="85" y="91"/>
                        <a:pt x="95" y="0"/>
                        <a:pt x="86" y="6"/>
                      </a:cubicBezTo>
                      <a:cubicBezTo>
                        <a:pt x="54" y="59"/>
                        <a:pt x="40" y="122"/>
                        <a:pt x="27" y="173"/>
                      </a:cubicBezTo>
                      <a:cubicBezTo>
                        <a:pt x="13" y="228"/>
                        <a:pt x="6" y="282"/>
                        <a:pt x="3" y="339"/>
                      </a:cubicBezTo>
                      <a:cubicBezTo>
                        <a:pt x="0" y="396"/>
                        <a:pt x="3" y="465"/>
                        <a:pt x="11" y="516"/>
                      </a:cubicBezTo>
                      <a:cubicBezTo>
                        <a:pt x="19" y="567"/>
                        <a:pt x="35" y="608"/>
                        <a:pt x="52" y="643"/>
                      </a:cubicBezTo>
                      <a:cubicBezTo>
                        <a:pt x="69" y="678"/>
                        <a:pt x="108" y="728"/>
                        <a:pt x="114" y="724"/>
                      </a:cubicBezTo>
                      <a:cubicBezTo>
                        <a:pt x="114" y="723"/>
                        <a:pt x="95" y="642"/>
                        <a:pt x="90" y="621"/>
                      </a:cubicBezTo>
                      <a:close/>
                    </a:path>
                  </a:pathLst>
                </a:custGeom>
                <a:solidFill>
                  <a:schemeClr val="hlink"/>
                </a:solidFill>
                <a:ln w="38100" cap="flat" cmpd="sng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105" name="Freeform 2101"/>
                <p:cNvSpPr>
                  <a:spLocks/>
                </p:cNvSpPr>
                <p:nvPr/>
              </p:nvSpPr>
              <p:spPr bwMode="auto">
                <a:xfrm>
                  <a:off x="3435" y="1872"/>
                  <a:ext cx="603" cy="13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01" y="82"/>
                    </a:cxn>
                    <a:cxn ang="0">
                      <a:pos x="263" y="154"/>
                    </a:cxn>
                    <a:cxn ang="0">
                      <a:pos x="404" y="178"/>
                    </a:cxn>
                    <a:cxn ang="0">
                      <a:pos x="608" y="160"/>
                    </a:cxn>
                    <a:cxn ang="0">
                      <a:pos x="714" y="123"/>
                    </a:cxn>
                    <a:cxn ang="0">
                      <a:pos x="768" y="60"/>
                    </a:cxn>
                    <a:cxn ang="0">
                      <a:pos x="790" y="42"/>
                    </a:cxn>
                  </a:cxnLst>
                  <a:rect l="0" t="0" r="r" b="b"/>
                  <a:pathLst>
                    <a:path w="790" h="179">
                      <a:moveTo>
                        <a:pt x="0" y="0"/>
                      </a:moveTo>
                      <a:cubicBezTo>
                        <a:pt x="17" y="14"/>
                        <a:pt x="57" y="56"/>
                        <a:pt x="101" y="82"/>
                      </a:cubicBezTo>
                      <a:cubicBezTo>
                        <a:pt x="145" y="108"/>
                        <a:pt x="213" y="138"/>
                        <a:pt x="263" y="154"/>
                      </a:cubicBezTo>
                      <a:cubicBezTo>
                        <a:pt x="313" y="170"/>
                        <a:pt x="347" y="177"/>
                        <a:pt x="404" y="178"/>
                      </a:cubicBezTo>
                      <a:cubicBezTo>
                        <a:pt x="461" y="179"/>
                        <a:pt x="556" y="169"/>
                        <a:pt x="608" y="160"/>
                      </a:cubicBezTo>
                      <a:cubicBezTo>
                        <a:pt x="660" y="151"/>
                        <a:pt x="687" y="140"/>
                        <a:pt x="714" y="123"/>
                      </a:cubicBezTo>
                      <a:cubicBezTo>
                        <a:pt x="741" y="106"/>
                        <a:pt x="755" y="73"/>
                        <a:pt x="768" y="60"/>
                      </a:cubicBezTo>
                      <a:cubicBezTo>
                        <a:pt x="781" y="47"/>
                        <a:pt x="785" y="46"/>
                        <a:pt x="790" y="42"/>
                      </a:cubicBezTo>
                    </a:path>
                  </a:pathLst>
                </a:custGeom>
                <a:noFill/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</p:grpSp>
          <p:sp>
            <p:nvSpPr>
              <p:cNvPr id="57" name="Line 2102"/>
              <p:cNvSpPr>
                <a:spLocks noChangeShapeType="1"/>
              </p:cNvSpPr>
              <p:nvPr/>
            </p:nvSpPr>
            <p:spPr bwMode="auto">
              <a:xfrm rot="467865" flipH="1">
                <a:off x="1418" y="1847"/>
                <a:ext cx="156" cy="253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58" name="Line 2103"/>
              <p:cNvSpPr>
                <a:spLocks noChangeShapeType="1"/>
              </p:cNvSpPr>
              <p:nvPr/>
            </p:nvSpPr>
            <p:spPr bwMode="auto">
              <a:xfrm rot="467865">
                <a:off x="1385" y="2183"/>
                <a:ext cx="871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59" name="Freeform 2104"/>
              <p:cNvSpPr>
                <a:spLocks/>
              </p:cNvSpPr>
              <p:nvPr/>
            </p:nvSpPr>
            <p:spPr bwMode="auto">
              <a:xfrm rot="467865">
                <a:off x="1284" y="2459"/>
                <a:ext cx="874" cy="2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1266" y="0"/>
                  </a:cxn>
                </a:cxnLst>
                <a:rect l="0" t="0" r="r" b="b"/>
                <a:pathLst>
                  <a:path w="1266" h="3">
                    <a:moveTo>
                      <a:pt x="0" y="3"/>
                    </a:moveTo>
                    <a:lnTo>
                      <a:pt x="1266" y="0"/>
                    </a:lnTo>
                  </a:path>
                </a:pathLst>
              </a:custGeom>
              <a:noFill/>
              <a:ln w="9525" cap="flat" cmpd="sng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60" name="Line 2105"/>
              <p:cNvSpPr>
                <a:spLocks noChangeShapeType="1"/>
              </p:cNvSpPr>
              <p:nvPr/>
            </p:nvSpPr>
            <p:spPr bwMode="auto">
              <a:xfrm rot="467865">
                <a:off x="1356" y="2327"/>
                <a:ext cx="921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61" name="Line 2106"/>
              <p:cNvSpPr>
                <a:spLocks noChangeShapeType="1"/>
              </p:cNvSpPr>
              <p:nvPr/>
            </p:nvSpPr>
            <p:spPr bwMode="auto">
              <a:xfrm rot="467865" flipH="1">
                <a:off x="1245" y="2117"/>
                <a:ext cx="294" cy="481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62" name="Line 2107"/>
              <p:cNvSpPr>
                <a:spLocks noChangeShapeType="1"/>
              </p:cNvSpPr>
              <p:nvPr/>
            </p:nvSpPr>
            <p:spPr bwMode="auto">
              <a:xfrm rot="467865" flipH="1">
                <a:off x="1035" y="2399"/>
                <a:ext cx="96" cy="158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63" name="Line 2108"/>
              <p:cNvSpPr>
                <a:spLocks noChangeShapeType="1"/>
              </p:cNvSpPr>
              <p:nvPr/>
            </p:nvSpPr>
            <p:spPr bwMode="auto">
              <a:xfrm rot="467865" flipH="1">
                <a:off x="844" y="2340"/>
                <a:ext cx="114" cy="188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64" name="Line 2109"/>
              <p:cNvSpPr>
                <a:spLocks noChangeShapeType="1"/>
              </p:cNvSpPr>
              <p:nvPr/>
            </p:nvSpPr>
            <p:spPr bwMode="auto">
              <a:xfrm rot="467865">
                <a:off x="649" y="2593"/>
                <a:ext cx="1374" cy="0"/>
              </a:xfrm>
              <a:prstGeom prst="line">
                <a:avLst/>
              </a:pr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65" name="Freeform 2110"/>
              <p:cNvSpPr>
                <a:spLocks/>
              </p:cNvSpPr>
              <p:nvPr/>
            </p:nvSpPr>
            <p:spPr bwMode="auto">
              <a:xfrm rot="467865">
                <a:off x="863" y="2390"/>
                <a:ext cx="246" cy="234"/>
              </a:xfrm>
              <a:custGeom>
                <a:avLst/>
                <a:gdLst/>
                <a:ahLst/>
                <a:cxnLst>
                  <a:cxn ang="0">
                    <a:pos x="430" y="0"/>
                  </a:cxn>
                  <a:cxn ang="0">
                    <a:pos x="177" y="379"/>
                  </a:cxn>
                  <a:cxn ang="0">
                    <a:pos x="0" y="379"/>
                  </a:cxn>
                  <a:cxn ang="0">
                    <a:pos x="168" y="622"/>
                  </a:cxn>
                  <a:cxn ang="0">
                    <a:pos x="631" y="379"/>
                  </a:cxn>
                  <a:cxn ang="0">
                    <a:pos x="465" y="382"/>
                  </a:cxn>
                  <a:cxn ang="0">
                    <a:pos x="720" y="0"/>
                  </a:cxn>
                  <a:cxn ang="0">
                    <a:pos x="430" y="0"/>
                  </a:cxn>
                </a:cxnLst>
                <a:rect l="0" t="0" r="r" b="b"/>
                <a:pathLst>
                  <a:path w="720" h="622">
                    <a:moveTo>
                      <a:pt x="430" y="0"/>
                    </a:moveTo>
                    <a:lnTo>
                      <a:pt x="177" y="379"/>
                    </a:lnTo>
                    <a:lnTo>
                      <a:pt x="0" y="379"/>
                    </a:lnTo>
                    <a:lnTo>
                      <a:pt x="168" y="622"/>
                    </a:lnTo>
                    <a:lnTo>
                      <a:pt x="631" y="379"/>
                    </a:lnTo>
                    <a:lnTo>
                      <a:pt x="465" y="382"/>
                    </a:lnTo>
                    <a:lnTo>
                      <a:pt x="720" y="0"/>
                    </a:lnTo>
                    <a:lnTo>
                      <a:pt x="43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prstDash val="solid"/>
                <a:round/>
                <a:headEnd/>
                <a:tailEnd/>
              </a:ln>
              <a:effectLst/>
              <a:scene3d>
                <a:camera prst="legacyPerspectiveTopRight">
                  <a:rot lat="20099999" lon="21299999" rev="0"/>
                </a:camera>
                <a:lightRig rig="legacyFlat1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chemeClr val="accent1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grpSp>
            <p:nvGrpSpPr>
              <p:cNvPr id="66" name="Group 2111"/>
              <p:cNvGrpSpPr>
                <a:grpSpLocks/>
              </p:cNvGrpSpPr>
              <p:nvPr/>
            </p:nvGrpSpPr>
            <p:grpSpPr bwMode="auto">
              <a:xfrm rot="467865">
                <a:off x="1409" y="1720"/>
                <a:ext cx="808" cy="257"/>
                <a:chOff x="4074" y="2980"/>
                <a:chExt cx="1170" cy="341"/>
              </a:xfrm>
            </p:grpSpPr>
            <p:sp>
              <p:nvSpPr>
                <p:cNvPr id="87" name="Line 2112"/>
                <p:cNvSpPr>
                  <a:spLocks noChangeShapeType="1"/>
                </p:cNvSpPr>
                <p:nvPr/>
              </p:nvSpPr>
              <p:spPr bwMode="auto">
                <a:xfrm flipV="1">
                  <a:off x="4703" y="3046"/>
                  <a:ext cx="71" cy="102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88" name="Line 2113"/>
                <p:cNvSpPr>
                  <a:spLocks noChangeShapeType="1"/>
                </p:cNvSpPr>
                <p:nvPr/>
              </p:nvSpPr>
              <p:spPr bwMode="auto">
                <a:xfrm flipV="1">
                  <a:off x="4831" y="2980"/>
                  <a:ext cx="183" cy="155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89" name="Line 2114"/>
                <p:cNvSpPr>
                  <a:spLocks noChangeShapeType="1"/>
                </p:cNvSpPr>
                <p:nvPr/>
              </p:nvSpPr>
              <p:spPr bwMode="auto">
                <a:xfrm flipV="1">
                  <a:off x="4912" y="3148"/>
                  <a:ext cx="287" cy="76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90" name="Line 2115"/>
                <p:cNvSpPr>
                  <a:spLocks noChangeShapeType="1"/>
                </p:cNvSpPr>
                <p:nvPr/>
              </p:nvSpPr>
              <p:spPr bwMode="auto">
                <a:xfrm flipV="1">
                  <a:off x="4912" y="3268"/>
                  <a:ext cx="332" cy="22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91" name="Line 2116"/>
                <p:cNvSpPr>
                  <a:spLocks noChangeShapeType="1"/>
                </p:cNvSpPr>
                <p:nvPr/>
              </p:nvSpPr>
              <p:spPr bwMode="auto">
                <a:xfrm flipH="1" flipV="1">
                  <a:off x="4189" y="3007"/>
                  <a:ext cx="298" cy="124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92" name="Line 2117"/>
                <p:cNvSpPr>
                  <a:spLocks noChangeShapeType="1"/>
                </p:cNvSpPr>
                <p:nvPr/>
              </p:nvSpPr>
              <p:spPr bwMode="auto">
                <a:xfrm flipH="1" flipV="1">
                  <a:off x="4096" y="3161"/>
                  <a:ext cx="323" cy="76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93" name="Line 2118"/>
                <p:cNvSpPr>
                  <a:spLocks noChangeShapeType="1"/>
                </p:cNvSpPr>
                <p:nvPr/>
              </p:nvSpPr>
              <p:spPr bwMode="auto">
                <a:xfrm flipH="1" flipV="1">
                  <a:off x="4074" y="3316"/>
                  <a:ext cx="287" cy="5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94" name="Line 2119"/>
                <p:cNvSpPr>
                  <a:spLocks noChangeShapeType="1"/>
                </p:cNvSpPr>
                <p:nvPr/>
              </p:nvSpPr>
              <p:spPr bwMode="auto">
                <a:xfrm flipH="1" flipV="1">
                  <a:off x="4338" y="3264"/>
                  <a:ext cx="206" cy="22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95" name="Line 2120"/>
                <p:cNvSpPr>
                  <a:spLocks noChangeShapeType="1"/>
                </p:cNvSpPr>
                <p:nvPr/>
              </p:nvSpPr>
              <p:spPr bwMode="auto">
                <a:xfrm flipH="1" flipV="1">
                  <a:off x="4361" y="3139"/>
                  <a:ext cx="183" cy="54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96" name="Line 2121"/>
                <p:cNvSpPr>
                  <a:spLocks noChangeShapeType="1"/>
                </p:cNvSpPr>
                <p:nvPr/>
              </p:nvSpPr>
              <p:spPr bwMode="auto">
                <a:xfrm flipH="1" flipV="1">
                  <a:off x="4544" y="3069"/>
                  <a:ext cx="68" cy="79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97" name="Line 2122"/>
                <p:cNvSpPr>
                  <a:spLocks noChangeShapeType="1"/>
                </p:cNvSpPr>
                <p:nvPr/>
              </p:nvSpPr>
              <p:spPr bwMode="auto">
                <a:xfrm flipV="1">
                  <a:off x="4774" y="3131"/>
                  <a:ext cx="125" cy="44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98" name="Line 2123"/>
                <p:cNvSpPr>
                  <a:spLocks noChangeShapeType="1"/>
                </p:cNvSpPr>
                <p:nvPr/>
              </p:nvSpPr>
              <p:spPr bwMode="auto">
                <a:xfrm flipV="1">
                  <a:off x="4763" y="3237"/>
                  <a:ext cx="206" cy="13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99" name="Line 2124"/>
                <p:cNvSpPr>
                  <a:spLocks noChangeShapeType="1"/>
                </p:cNvSpPr>
                <p:nvPr/>
              </p:nvSpPr>
              <p:spPr bwMode="auto">
                <a:xfrm flipH="1" flipV="1">
                  <a:off x="4512" y="3215"/>
                  <a:ext cx="115" cy="35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</p:grpSp>
          <p:grpSp>
            <p:nvGrpSpPr>
              <p:cNvPr id="67" name="Group 2125"/>
              <p:cNvGrpSpPr>
                <a:grpSpLocks/>
              </p:cNvGrpSpPr>
              <p:nvPr/>
            </p:nvGrpSpPr>
            <p:grpSpPr bwMode="auto">
              <a:xfrm rot="467865">
                <a:off x="1352" y="2051"/>
                <a:ext cx="770" cy="259"/>
                <a:chOff x="3886" y="3532"/>
                <a:chExt cx="1125" cy="341"/>
              </a:xfrm>
            </p:grpSpPr>
            <p:sp>
              <p:nvSpPr>
                <p:cNvPr id="74" name="Line 2126"/>
                <p:cNvSpPr>
                  <a:spLocks noChangeShapeType="1"/>
                </p:cNvSpPr>
                <p:nvPr/>
              </p:nvSpPr>
              <p:spPr bwMode="auto">
                <a:xfrm rot="10800000" flipV="1">
                  <a:off x="4302" y="3667"/>
                  <a:ext cx="76" cy="134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75" name="Line 2127"/>
                <p:cNvSpPr>
                  <a:spLocks noChangeShapeType="1"/>
                </p:cNvSpPr>
                <p:nvPr/>
              </p:nvSpPr>
              <p:spPr bwMode="auto">
                <a:xfrm rot="10800000" flipV="1">
                  <a:off x="4071" y="3718"/>
                  <a:ext cx="183" cy="155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76" name="Line 2128"/>
                <p:cNvSpPr>
                  <a:spLocks noChangeShapeType="1"/>
                </p:cNvSpPr>
                <p:nvPr/>
              </p:nvSpPr>
              <p:spPr bwMode="auto">
                <a:xfrm rot="10800000" flipV="1">
                  <a:off x="3886" y="3630"/>
                  <a:ext cx="287" cy="76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77" name="Line 2129"/>
                <p:cNvSpPr>
                  <a:spLocks noChangeShapeType="1"/>
                </p:cNvSpPr>
                <p:nvPr/>
              </p:nvSpPr>
              <p:spPr bwMode="auto">
                <a:xfrm rot="10800000" flipV="1">
                  <a:off x="3955" y="3564"/>
                  <a:ext cx="219" cy="15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78" name="Line 2130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4599" y="3723"/>
                  <a:ext cx="298" cy="124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79" name="Line 2131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4666" y="3617"/>
                  <a:ext cx="323" cy="76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80" name="Line 2132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4724" y="3532"/>
                  <a:ext cx="287" cy="5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81" name="Line 2133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4542" y="3568"/>
                  <a:ext cx="206" cy="22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82" name="Line 2134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4541" y="3661"/>
                  <a:ext cx="183" cy="54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83" name="Line 2135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4474" y="3705"/>
                  <a:ext cx="68" cy="79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84" name="Line 2136"/>
                <p:cNvSpPr>
                  <a:spLocks noChangeShapeType="1"/>
                </p:cNvSpPr>
                <p:nvPr/>
              </p:nvSpPr>
              <p:spPr bwMode="auto">
                <a:xfrm rot="10800000" flipV="1">
                  <a:off x="4186" y="3679"/>
                  <a:ext cx="125" cy="44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85" name="Line 2137"/>
                <p:cNvSpPr>
                  <a:spLocks noChangeShapeType="1"/>
                </p:cNvSpPr>
                <p:nvPr/>
              </p:nvSpPr>
              <p:spPr bwMode="auto">
                <a:xfrm rot="10800000" flipV="1">
                  <a:off x="4117" y="3603"/>
                  <a:ext cx="206" cy="13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86" name="Line 2138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4458" y="3603"/>
                  <a:ext cx="115" cy="35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</p:grpSp>
          <p:sp>
            <p:nvSpPr>
              <p:cNvPr id="68" name="Line 2139"/>
              <p:cNvSpPr>
                <a:spLocks noChangeShapeType="1"/>
              </p:cNvSpPr>
              <p:nvPr/>
            </p:nvSpPr>
            <p:spPr bwMode="auto">
              <a:xfrm rot="467865">
                <a:off x="765" y="2345"/>
                <a:ext cx="228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69" name="Line 2140"/>
              <p:cNvSpPr>
                <a:spLocks noChangeShapeType="1"/>
              </p:cNvSpPr>
              <p:nvPr/>
            </p:nvSpPr>
            <p:spPr bwMode="auto">
              <a:xfrm rot="467865">
                <a:off x="2631" y="1716"/>
                <a:ext cx="171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70" name="Line 2141"/>
              <p:cNvSpPr>
                <a:spLocks noChangeShapeType="1"/>
              </p:cNvSpPr>
              <p:nvPr/>
            </p:nvSpPr>
            <p:spPr bwMode="auto">
              <a:xfrm rot="467865" flipH="1">
                <a:off x="2736" y="1427"/>
                <a:ext cx="70" cy="116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71" name="Line 2142"/>
              <p:cNvSpPr>
                <a:spLocks noChangeShapeType="1"/>
              </p:cNvSpPr>
              <p:nvPr/>
            </p:nvSpPr>
            <p:spPr bwMode="auto">
              <a:xfrm rot="467865">
                <a:off x="2285" y="2147"/>
                <a:ext cx="287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72" name="Text Box 2143"/>
              <p:cNvSpPr txBox="1">
                <a:spLocks noChangeArrowheads="1"/>
              </p:cNvSpPr>
              <p:nvPr/>
            </p:nvSpPr>
            <p:spPr bwMode="auto">
              <a:xfrm rot="467865">
                <a:off x="434" y="2277"/>
                <a:ext cx="205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Times New Roman"/>
                  </a:rPr>
                  <a:t>y</a:t>
                </a:r>
              </a:p>
            </p:txBody>
          </p:sp>
          <p:sp>
            <p:nvSpPr>
              <p:cNvPr id="73" name="Line 2144"/>
              <p:cNvSpPr>
                <a:spLocks noChangeShapeType="1"/>
              </p:cNvSpPr>
              <p:nvPr/>
            </p:nvSpPr>
            <p:spPr bwMode="auto">
              <a:xfrm rot="-4932135">
                <a:off x="492" y="2330"/>
                <a:ext cx="315" cy="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</p:grpSp>
        <p:sp>
          <p:nvSpPr>
            <p:cNvPr id="26" name="Text Box 2145"/>
            <p:cNvSpPr txBox="1">
              <a:spLocks noChangeArrowheads="1"/>
            </p:cNvSpPr>
            <p:nvPr/>
          </p:nvSpPr>
          <p:spPr bwMode="auto">
            <a:xfrm>
              <a:off x="995" y="761"/>
              <a:ext cx="138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endParaRPr lang="en-US" sz="2000" b="0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27" name="Text Box 2146"/>
            <p:cNvSpPr txBox="1">
              <a:spLocks noChangeArrowheads="1"/>
            </p:cNvSpPr>
            <p:nvPr/>
          </p:nvSpPr>
          <p:spPr bwMode="auto">
            <a:xfrm>
              <a:off x="1560" y="2927"/>
              <a:ext cx="138" cy="30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endParaRPr lang="en-US" sz="2000" b="0">
                <a:solidFill>
                  <a:srgbClr val="000000"/>
                </a:solidFill>
                <a:latin typeface="Times New Roman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1545" y="-29089"/>
            <a:ext cx="9144000" cy="76944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4400" b="0" dirty="0" err="1" smtClean="0">
                <a:solidFill>
                  <a:srgbClr val="000090"/>
                </a:solidFill>
                <a:latin typeface="Arial Narrow" pitchFamily="-112" charset="0"/>
              </a:rPr>
              <a:t>Azimuthal</a:t>
            </a:r>
            <a:r>
              <a:rPr lang="en-US" sz="4400" b="0" dirty="0" smtClean="0">
                <a:solidFill>
                  <a:srgbClr val="000090"/>
                </a:solidFill>
                <a:latin typeface="Arial Narrow" pitchFamily="-112" charset="0"/>
              </a:rPr>
              <a:t> anisotropy</a:t>
            </a:r>
            <a:r>
              <a:rPr lang="en-GB" sz="4400" b="0" dirty="0" smtClean="0">
                <a:solidFill>
                  <a:srgbClr val="000090"/>
                </a:solidFill>
                <a:latin typeface="Arial Narrow" pitchFamily="-112" charset="0"/>
              </a:rPr>
              <a:t> </a:t>
            </a:r>
            <a:r>
              <a:rPr lang="en-US" sz="4400" b="0" dirty="0" smtClean="0">
                <a:solidFill>
                  <a:srgbClr val="000090"/>
                </a:solidFill>
                <a:latin typeface="Arial Narrow" pitchFamily="-112" charset="0"/>
              </a:rPr>
              <a:t>of prompt open charm</a:t>
            </a:r>
            <a:endParaRPr lang="en-GB" sz="4400" b="0" dirty="0">
              <a:solidFill>
                <a:srgbClr val="000090"/>
              </a:solidFill>
              <a:latin typeface="Arial Narrow" pitchFamily="-11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2907" y="4433207"/>
            <a:ext cx="7877633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1200"/>
              </a:spcAft>
              <a:buFont typeface="Arial"/>
              <a:buChar char="•"/>
            </a:pPr>
            <a:r>
              <a:rPr lang="en-US" sz="2200" b="0" dirty="0" smtClean="0">
                <a:solidFill>
                  <a:srgbClr val="000000"/>
                </a:solidFill>
              </a:rPr>
              <a:t> </a:t>
            </a:r>
            <a:r>
              <a:rPr lang="en-US" sz="2200" b="0" dirty="0" smtClean="0">
                <a:solidFill>
                  <a:srgbClr val="000000"/>
                </a:solidFill>
                <a:latin typeface="Arial"/>
                <a:cs typeface="Arial"/>
              </a:rPr>
              <a:t>Pressure gradient generates collective flow </a:t>
            </a:r>
            <a:r>
              <a:rPr lang="en-US" sz="2200" b="0" dirty="0" err="1" smtClean="0">
                <a:solidFill>
                  <a:srgbClr val="000000"/>
                </a:solidFill>
                <a:latin typeface="Arial"/>
                <a:cs typeface="Arial"/>
                <a:sym typeface="Symbol" pitchFamily="29" charset="2"/>
              </a:rPr>
              <a:t></a:t>
            </a:r>
            <a:r>
              <a:rPr lang="en-US" sz="2200" b="0" dirty="0" smtClean="0">
                <a:solidFill>
                  <a:srgbClr val="000000"/>
                </a:solidFill>
                <a:latin typeface="Arial"/>
                <a:cs typeface="Arial"/>
                <a:sym typeface="Symbol" pitchFamily="29" charset="2"/>
              </a:rPr>
              <a:t> anisotropy in momentum space; </a:t>
            </a:r>
            <a:r>
              <a:rPr lang="en-US" sz="2200" b="0" dirty="0" smtClean="0">
                <a:solidFill>
                  <a:srgbClr val="000000"/>
                </a:solidFill>
              </a:rPr>
              <a:t>Fourier decomposition</a:t>
            </a:r>
          </a:p>
          <a:p>
            <a:pPr algn="l">
              <a:spcAft>
                <a:spcPts val="1200"/>
              </a:spcAft>
              <a:buFont typeface="Arial"/>
              <a:buChar char="•"/>
            </a:pPr>
            <a:r>
              <a:rPr lang="en-US" sz="2200" b="0" dirty="0" smtClean="0">
                <a:solidFill>
                  <a:srgbClr val="000000"/>
                </a:solidFill>
              </a:rPr>
              <a:t> Indication (3</a:t>
            </a:r>
            <a:r>
              <a:rPr lang="en-US" sz="2200" b="0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s</a:t>
            </a:r>
            <a:r>
              <a:rPr lang="en-US" sz="2200" b="0" dirty="0" smtClean="0">
                <a:solidFill>
                  <a:srgbClr val="000000"/>
                </a:solidFill>
              </a:rPr>
              <a:t>) for non-zero charm elliptic flow at low </a:t>
            </a:r>
            <a:r>
              <a:rPr lang="en-US" sz="2200" b="0" dirty="0" err="1" smtClean="0">
                <a:solidFill>
                  <a:srgbClr val="000000"/>
                </a:solidFill>
              </a:rPr>
              <a:t>p</a:t>
            </a:r>
            <a:r>
              <a:rPr lang="en-US" sz="2200" b="0" baseline="-25000" dirty="0" err="1" smtClean="0">
                <a:solidFill>
                  <a:srgbClr val="000000"/>
                </a:solidFill>
              </a:rPr>
              <a:t>T</a:t>
            </a:r>
            <a:endParaRPr lang="en-US" sz="2200" b="0" baseline="-25000" dirty="0" smtClean="0">
              <a:solidFill>
                <a:srgbClr val="000000"/>
              </a:solidFill>
            </a:endParaRPr>
          </a:p>
          <a:p>
            <a:pPr algn="l">
              <a:spcAft>
                <a:spcPts val="1200"/>
              </a:spcAft>
              <a:buFont typeface="Arial"/>
              <a:buChar char="•"/>
            </a:pPr>
            <a:r>
              <a:rPr lang="en-US" sz="2200" dirty="0" smtClean="0">
                <a:solidFill>
                  <a:srgbClr val="000090"/>
                </a:solidFill>
              </a:rPr>
              <a:t> Models needs to simultaneously describe v</a:t>
            </a:r>
            <a:r>
              <a:rPr lang="en-US" sz="2200" baseline="-25000" dirty="0" smtClean="0">
                <a:solidFill>
                  <a:srgbClr val="000090"/>
                </a:solidFill>
              </a:rPr>
              <a:t>2</a:t>
            </a:r>
            <a:r>
              <a:rPr lang="en-US" sz="2200" dirty="0" smtClean="0">
                <a:solidFill>
                  <a:srgbClr val="000090"/>
                </a:solidFill>
              </a:rPr>
              <a:t> and R</a:t>
            </a:r>
            <a:r>
              <a:rPr lang="en-US" sz="2200" baseline="-25000" dirty="0" smtClean="0">
                <a:solidFill>
                  <a:srgbClr val="000090"/>
                </a:solidFill>
              </a:rPr>
              <a:t>AA</a:t>
            </a:r>
            <a:r>
              <a:rPr lang="en-US" sz="2200" b="0" dirty="0" smtClean="0">
                <a:solidFill>
                  <a:srgbClr val="000000"/>
                </a:solidFill>
              </a:rPr>
              <a:t>; stringent constraint, gets tougher with more precision/data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 Mischke (Utrecht)</a:t>
            </a:r>
            <a:endParaRPr lang="en-US" dirty="0"/>
          </a:p>
        </p:txBody>
      </p:sp>
      <p:graphicFrame>
        <p:nvGraphicFramePr>
          <p:cNvPr id="132098" name="Object 2"/>
          <p:cNvGraphicFramePr>
            <a:graphicFrameLocks noChangeAspect="1"/>
          </p:cNvGraphicFramePr>
          <p:nvPr/>
        </p:nvGraphicFramePr>
        <p:xfrm>
          <a:off x="6004491" y="4817806"/>
          <a:ext cx="2250506" cy="542042"/>
        </p:xfrm>
        <a:graphic>
          <a:graphicData uri="http://schemas.openxmlformats.org/presentationml/2006/ole">
            <p:oleObj spid="_x0000_s132098" name="Equation" r:id="rId3" imgW="1739880" imgH="419040" progId="Equation.3">
              <p:embed/>
            </p:oleObj>
          </a:graphicData>
        </a:graphic>
      </p:graphicFrame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A790B6-3DE3-224A-B164-0E89BB3F0D3F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pic>
        <p:nvPicPr>
          <p:cNvPr id="12" name="Picture 11" descr="2012-Jul-30-v2D0DplusDstar-centr3050-EP-withHadrons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158595" y="823085"/>
            <a:ext cx="4413405" cy="3456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62661" y="825034"/>
            <a:ext cx="546383" cy="720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45005" y="1111242"/>
            <a:ext cx="4053305" cy="316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165193" y="-29089"/>
            <a:ext cx="6794574" cy="76944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4400" b="0" dirty="0" smtClean="0">
                <a:solidFill>
                  <a:srgbClr val="000090"/>
                </a:solidFill>
                <a:latin typeface="Arial Narrow" pitchFamily="-112" charset="0"/>
              </a:rPr>
              <a:t>Single </a:t>
            </a:r>
            <a:r>
              <a:rPr lang="en-US" sz="4400" b="0" dirty="0" err="1" smtClean="0">
                <a:solidFill>
                  <a:srgbClr val="000090"/>
                </a:solidFill>
                <a:latin typeface="Arial Narrow" pitchFamily="-112" charset="0"/>
              </a:rPr>
              <a:t>muons</a:t>
            </a:r>
            <a:r>
              <a:rPr lang="en-US" sz="4400" b="0" dirty="0" smtClean="0">
                <a:solidFill>
                  <a:srgbClr val="000090"/>
                </a:solidFill>
                <a:latin typeface="Arial Narrow" pitchFamily="-112" charset="0"/>
              </a:rPr>
              <a:t> at forward rapidity</a:t>
            </a:r>
            <a:endParaRPr lang="en-GB" sz="4400" b="0" dirty="0">
              <a:solidFill>
                <a:srgbClr val="000090"/>
              </a:solidFill>
              <a:latin typeface="Arial Narrow" pitchFamily="-11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95611" y="1351510"/>
            <a:ext cx="3871069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1800"/>
              </a:spcAft>
              <a:buFont typeface="Arial"/>
              <a:buChar char="•"/>
            </a:pPr>
            <a:r>
              <a:rPr lang="en-US" sz="2300" b="0" dirty="0" smtClean="0">
                <a:solidFill>
                  <a:srgbClr val="000000"/>
                </a:solidFill>
              </a:rPr>
              <a:t> Strong suppression of high-</a:t>
            </a:r>
            <a:r>
              <a:rPr lang="en-US" sz="2300" b="0" dirty="0" err="1" smtClean="0">
                <a:solidFill>
                  <a:srgbClr val="000000"/>
                </a:solidFill>
              </a:rPr>
              <a:t>p</a:t>
            </a:r>
            <a:r>
              <a:rPr lang="en-US" sz="2300" b="0" baseline="-25000" dirty="0" err="1" smtClean="0">
                <a:solidFill>
                  <a:srgbClr val="000000"/>
                </a:solidFill>
              </a:rPr>
              <a:t>T</a:t>
            </a:r>
            <a:r>
              <a:rPr lang="en-US" sz="2300" b="0" dirty="0" smtClean="0">
                <a:solidFill>
                  <a:srgbClr val="000000"/>
                </a:solidFill>
              </a:rPr>
              <a:t> </a:t>
            </a:r>
            <a:r>
              <a:rPr lang="en-US" sz="2300" b="0" dirty="0" err="1" smtClean="0">
                <a:solidFill>
                  <a:srgbClr val="000000"/>
                </a:solidFill>
              </a:rPr>
              <a:t>muons</a:t>
            </a:r>
            <a:r>
              <a:rPr lang="en-US" sz="2300" b="0" dirty="0" smtClean="0">
                <a:solidFill>
                  <a:srgbClr val="000000"/>
                </a:solidFill>
              </a:rPr>
              <a:t> from heavy </a:t>
            </a:r>
            <a:r>
              <a:rPr lang="en-US" sz="2300" b="0" dirty="0" err="1" smtClean="0">
                <a:solidFill>
                  <a:srgbClr val="000000"/>
                </a:solidFill>
              </a:rPr>
              <a:t>flavour</a:t>
            </a:r>
            <a:r>
              <a:rPr lang="en-US" sz="2300" b="0" dirty="0" smtClean="0">
                <a:solidFill>
                  <a:srgbClr val="000000"/>
                </a:solidFill>
              </a:rPr>
              <a:t> decays</a:t>
            </a:r>
          </a:p>
          <a:p>
            <a:pPr algn="l">
              <a:spcAft>
                <a:spcPts val="1800"/>
              </a:spcAft>
              <a:buFont typeface="Arial"/>
              <a:buChar char="•"/>
            </a:pPr>
            <a:r>
              <a:rPr lang="en-US" sz="2300" b="0" dirty="0" smtClean="0">
                <a:solidFill>
                  <a:srgbClr val="000000"/>
                </a:solidFill>
              </a:rPr>
              <a:t> No significant dependence on </a:t>
            </a:r>
            <a:r>
              <a:rPr lang="en-US" sz="2300" b="0" dirty="0" err="1" smtClean="0">
                <a:solidFill>
                  <a:srgbClr val="000000"/>
                </a:solidFill>
              </a:rPr>
              <a:t>p</a:t>
            </a:r>
            <a:r>
              <a:rPr lang="en-US" sz="2300" b="0" baseline="-25000" dirty="0" err="1" smtClean="0">
                <a:solidFill>
                  <a:srgbClr val="000000"/>
                </a:solidFill>
              </a:rPr>
              <a:t>T</a:t>
            </a:r>
            <a:r>
              <a:rPr lang="en-US" sz="2300" b="0" dirty="0" smtClean="0">
                <a:solidFill>
                  <a:srgbClr val="000000"/>
                </a:solidFill>
              </a:rPr>
              <a:t> in 4 &lt; </a:t>
            </a:r>
            <a:r>
              <a:rPr lang="en-US" sz="2300" b="0" dirty="0" err="1" smtClean="0">
                <a:solidFill>
                  <a:srgbClr val="000000"/>
                </a:solidFill>
              </a:rPr>
              <a:t>p</a:t>
            </a:r>
            <a:r>
              <a:rPr lang="en-US" sz="2300" b="0" baseline="-25000" dirty="0" err="1" smtClean="0">
                <a:solidFill>
                  <a:srgbClr val="000000"/>
                </a:solidFill>
              </a:rPr>
              <a:t>T</a:t>
            </a:r>
            <a:r>
              <a:rPr lang="en-US" sz="2300" b="0" baseline="-25000" dirty="0" smtClean="0">
                <a:solidFill>
                  <a:srgbClr val="000000"/>
                </a:solidFill>
              </a:rPr>
              <a:t> </a:t>
            </a:r>
            <a:r>
              <a:rPr lang="en-US" sz="2300" b="0" dirty="0" smtClean="0">
                <a:solidFill>
                  <a:srgbClr val="000000"/>
                </a:solidFill>
              </a:rPr>
              <a:t>&lt; 10 </a:t>
            </a:r>
            <a:r>
              <a:rPr lang="en-US" sz="2300" b="0" dirty="0" err="1" smtClean="0">
                <a:solidFill>
                  <a:srgbClr val="000000"/>
                </a:solidFill>
              </a:rPr>
              <a:t>GeV/c</a:t>
            </a:r>
            <a:endParaRPr lang="en-US" sz="2300" b="0" dirty="0" smtClean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 Mischke (Utrecht)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323" y="1364669"/>
            <a:ext cx="4898284" cy="468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74974" y="1352519"/>
            <a:ext cx="4897330" cy="4680520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A790B6-3DE3-224A-B164-0E89BB3F0D3F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4313" y="825034"/>
            <a:ext cx="546383" cy="720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295611" y="3567815"/>
            <a:ext cx="3871069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1800"/>
              </a:spcAft>
              <a:buFont typeface="Arial"/>
              <a:buChar char="•"/>
            </a:pPr>
            <a:r>
              <a:rPr lang="en-US" sz="2300" b="0" dirty="0" smtClean="0">
                <a:solidFill>
                  <a:srgbClr val="000000"/>
                </a:solidFill>
              </a:rPr>
              <a:t> Similar to single electron and D meson R</a:t>
            </a:r>
            <a:r>
              <a:rPr lang="en-US" sz="2300" b="0" baseline="-25000" dirty="0" smtClean="0">
                <a:solidFill>
                  <a:srgbClr val="000000"/>
                </a:solidFill>
              </a:rPr>
              <a:t>AA</a:t>
            </a:r>
            <a:r>
              <a:rPr lang="en-US" sz="2300" b="0" dirty="0" smtClean="0">
                <a:solidFill>
                  <a:srgbClr val="000000"/>
                </a:solidFill>
              </a:rPr>
              <a:t> at central rapidity</a:t>
            </a:r>
          </a:p>
          <a:p>
            <a:pPr algn="l">
              <a:spcAft>
                <a:spcPts val="1800"/>
              </a:spcAft>
              <a:buFont typeface="Arial"/>
              <a:buChar char="•"/>
            </a:pPr>
            <a:r>
              <a:rPr lang="en-US" sz="2300" b="0" dirty="0" smtClean="0">
                <a:solidFill>
                  <a:srgbClr val="000000"/>
                </a:solidFill>
              </a:rPr>
              <a:t> </a:t>
            </a:r>
            <a:r>
              <a:rPr lang="en-US" sz="2300" b="0" dirty="0" err="1" smtClean="0">
                <a:solidFill>
                  <a:srgbClr val="000000"/>
                </a:solidFill>
              </a:rPr>
              <a:t>R</a:t>
            </a:r>
            <a:r>
              <a:rPr lang="en-US" sz="2300" b="0" baseline="-25000" dirty="0" err="1" smtClean="0">
                <a:solidFill>
                  <a:srgbClr val="000000"/>
                </a:solidFill>
              </a:rPr>
              <a:t>AA</a:t>
            </a:r>
            <a:r>
              <a:rPr lang="en-US" sz="2300" b="0" dirty="0" err="1" smtClean="0">
                <a:solidFill>
                  <a:srgbClr val="000000"/>
                </a:solidFill>
              </a:rPr>
              <a:t>(single</a:t>
            </a:r>
            <a:r>
              <a:rPr lang="en-US" sz="2300" b="0" dirty="0" smtClean="0">
                <a:solidFill>
                  <a:srgbClr val="000000"/>
                </a:solidFill>
              </a:rPr>
              <a:t> </a:t>
            </a:r>
            <a:r>
              <a:rPr lang="en-US" sz="2300" b="0" dirty="0" err="1" smtClean="0">
                <a:solidFill>
                  <a:srgbClr val="000000"/>
                </a:solidFill>
              </a:rPr>
              <a:t>e</a:t>
            </a:r>
            <a:r>
              <a:rPr lang="en-US" sz="2300" b="0" dirty="0" smtClean="0">
                <a:solidFill>
                  <a:srgbClr val="000000"/>
                </a:solidFill>
              </a:rPr>
              <a:t>) &gt; R</a:t>
            </a:r>
            <a:r>
              <a:rPr lang="en-US" sz="2300" b="0" baseline="-25000" dirty="0" smtClean="0">
                <a:solidFill>
                  <a:srgbClr val="000000"/>
                </a:solidFill>
              </a:rPr>
              <a:t>AA</a:t>
            </a:r>
            <a:r>
              <a:rPr lang="en-US" sz="2300" b="0" dirty="0" smtClean="0">
                <a:solidFill>
                  <a:srgbClr val="000000"/>
                </a:solidFill>
              </a:rPr>
              <a:t>(D) at </a:t>
            </a:r>
            <a:r>
              <a:rPr lang="en-US" sz="2300" b="0" dirty="0" err="1" smtClean="0">
                <a:solidFill>
                  <a:srgbClr val="000000"/>
                </a:solidFill>
              </a:rPr>
              <a:t>p</a:t>
            </a:r>
            <a:r>
              <a:rPr lang="en-US" sz="2300" b="0" baseline="-25000" dirty="0" err="1" smtClean="0">
                <a:solidFill>
                  <a:srgbClr val="000000"/>
                </a:solidFill>
              </a:rPr>
              <a:t>T</a:t>
            </a:r>
            <a:r>
              <a:rPr lang="en-US" sz="2300" b="0" dirty="0" smtClean="0">
                <a:solidFill>
                  <a:srgbClr val="000000"/>
                </a:solidFill>
              </a:rPr>
              <a:t> &gt; 8 </a:t>
            </a:r>
            <a:r>
              <a:rPr lang="en-US" sz="2300" b="0" dirty="0" err="1" smtClean="0">
                <a:solidFill>
                  <a:srgbClr val="000000"/>
                </a:solidFill>
              </a:rPr>
              <a:t>GeV/c</a:t>
            </a:r>
            <a:r>
              <a:rPr lang="en-US" sz="2300" b="0" dirty="0" smtClean="0">
                <a:solidFill>
                  <a:srgbClr val="000000"/>
                </a:solidFill>
              </a:rPr>
              <a:t> due to beauty contribution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5578" y="1199296"/>
            <a:ext cx="4488138" cy="3240000"/>
          </a:xfrm>
          <a:prstGeom prst="rect">
            <a:avLst/>
          </a:prstGeom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908293" y="-52391"/>
            <a:ext cx="5331674" cy="76944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4400" b="0" dirty="0" smtClean="0">
                <a:solidFill>
                  <a:srgbClr val="000090"/>
                </a:solidFill>
                <a:latin typeface="Arial Narrow" pitchFamily="-112" charset="0"/>
              </a:rPr>
              <a:t>ATLAS: Single muon R</a:t>
            </a:r>
            <a:r>
              <a:rPr lang="en-US" sz="4400" b="0" baseline="-25000" dirty="0" smtClean="0">
                <a:solidFill>
                  <a:srgbClr val="000090"/>
                </a:solidFill>
                <a:latin typeface="Arial Narrow" pitchFamily="-112" charset="0"/>
              </a:rPr>
              <a:t>CP</a:t>
            </a:r>
            <a:endParaRPr lang="en-GB" sz="4400" b="0" baseline="-25000" dirty="0">
              <a:solidFill>
                <a:srgbClr val="000090"/>
              </a:solidFill>
              <a:latin typeface="Arial Narrow" pitchFamily="-11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8887" y="5249270"/>
            <a:ext cx="7943097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  <a:buFont typeface="Arial"/>
              <a:buChar char="•"/>
            </a:pPr>
            <a:r>
              <a:rPr lang="en-US" sz="2200" b="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2200" b="0" dirty="0" smtClean="0">
                <a:latin typeface="Arial"/>
                <a:cs typeface="Arial"/>
              </a:rPr>
              <a:t>A factor of 2 suppression 0-10%/60-80%, independent of </a:t>
            </a:r>
            <a:r>
              <a:rPr lang="en-US" sz="2200" b="0" dirty="0" err="1" smtClean="0">
                <a:latin typeface="Arial"/>
                <a:cs typeface="Arial"/>
              </a:rPr>
              <a:t>p</a:t>
            </a:r>
            <a:r>
              <a:rPr lang="en-US" sz="2200" b="0" baseline="-25000" dirty="0" err="1" smtClean="0">
                <a:latin typeface="Arial"/>
                <a:cs typeface="Arial"/>
              </a:rPr>
              <a:t>T</a:t>
            </a:r>
            <a:r>
              <a:rPr lang="en-US" sz="2200" b="0" dirty="0" smtClean="0">
                <a:latin typeface="Arial"/>
                <a:cs typeface="Arial"/>
              </a:rPr>
              <a:t> </a:t>
            </a:r>
          </a:p>
          <a:p>
            <a:pPr algn="l">
              <a:spcAft>
                <a:spcPts val="600"/>
              </a:spcAft>
              <a:buFont typeface="Arial"/>
              <a:buChar char="•"/>
            </a:pPr>
            <a:r>
              <a:rPr lang="en-US" sz="2200" b="0" dirty="0" smtClean="0">
                <a:latin typeface="Arial"/>
                <a:cs typeface="Arial"/>
              </a:rPr>
              <a:t> Indications for weaker suppression than for charged hadrons and as compared to RHIC electron results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 Mischke (Utrecht)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99" y="1214264"/>
            <a:ext cx="4477821" cy="3240000"/>
          </a:xfrm>
          <a:prstGeom prst="rect">
            <a:avLst/>
          </a:prstGeom>
        </p:spPr>
      </p:pic>
      <p:graphicFrame>
        <p:nvGraphicFramePr>
          <p:cNvPr id="98306" name="Object 2"/>
          <p:cNvGraphicFramePr>
            <a:graphicFrameLocks noChangeAspect="1"/>
          </p:cNvGraphicFramePr>
          <p:nvPr/>
        </p:nvGraphicFramePr>
        <p:xfrm>
          <a:off x="206541" y="4391658"/>
          <a:ext cx="3387221" cy="688125"/>
        </p:xfrm>
        <a:graphic>
          <a:graphicData uri="http://schemas.openxmlformats.org/presentationml/2006/ole">
            <p:oleObj spid="_x0000_s98306" name="Equation" r:id="rId5" imgW="2501900" imgH="508000" progId="Equation.3">
              <p:embed/>
            </p:oleObj>
          </a:graphicData>
        </a:graphic>
      </p:graphicFrame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A790B6-3DE3-224A-B164-0E89BB3F0D3F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24912" y="815660"/>
            <a:ext cx="519088" cy="77303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3132377" y="-29089"/>
            <a:ext cx="2860203" cy="76944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4400" b="0" dirty="0" smtClean="0">
                <a:solidFill>
                  <a:srgbClr val="000090"/>
                </a:solidFill>
                <a:latin typeface="Arial Narrow" pitchFamily="-112" charset="0"/>
              </a:rPr>
              <a:t>b-tagged jets</a:t>
            </a:r>
            <a:endParaRPr lang="en-GB" sz="4400" b="0" dirty="0">
              <a:solidFill>
                <a:srgbClr val="000090"/>
              </a:solidFill>
              <a:latin typeface="Arial Narrow" pitchFamily="-112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 Mischke (Utrecht)</a:t>
            </a:r>
            <a:endParaRPr lang="en-US" dirty="0"/>
          </a:p>
        </p:txBody>
      </p:sp>
      <p:sp>
        <p:nvSpPr>
          <p:cNvPr id="20" name="TextBox 17"/>
          <p:cNvSpPr txBox="1">
            <a:spLocks noChangeArrowheads="1"/>
          </p:cNvSpPr>
          <p:nvPr/>
        </p:nvSpPr>
        <p:spPr bwMode="auto">
          <a:xfrm>
            <a:off x="3715544" y="804714"/>
            <a:ext cx="17129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0" dirty="0">
                <a:solidFill>
                  <a:schemeClr val="tx2"/>
                </a:solidFill>
              </a:rPr>
              <a:t>CMS-PAS HIN-12-003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254" y="1078392"/>
            <a:ext cx="4380420" cy="360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4269" y="1076801"/>
            <a:ext cx="4380420" cy="3600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77630" y="4776336"/>
            <a:ext cx="821183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  <a:buFont typeface="Arial"/>
              <a:buChar char="•"/>
            </a:pPr>
            <a:r>
              <a:rPr lang="en-US" sz="2200" b="0" dirty="0" smtClean="0">
                <a:solidFill>
                  <a:srgbClr val="000000"/>
                </a:solidFill>
                <a:latin typeface="Arial"/>
                <a:cs typeface="Arial"/>
              </a:rPr>
              <a:t> Jets from </a:t>
            </a:r>
            <a:r>
              <a:rPr lang="en-US" sz="2200" b="0" dirty="0" err="1" smtClean="0">
                <a:solidFill>
                  <a:srgbClr val="000000"/>
                </a:solidFill>
                <a:latin typeface="Arial"/>
                <a:cs typeface="Arial"/>
              </a:rPr>
              <a:t>b</a:t>
            </a:r>
            <a:r>
              <a:rPr lang="en-US" sz="2200" b="0" dirty="0" smtClean="0">
                <a:solidFill>
                  <a:srgbClr val="000000"/>
                </a:solidFill>
                <a:latin typeface="Arial"/>
                <a:cs typeface="Arial"/>
              </a:rPr>
              <a:t>-quark fragmentation are identified for the first time in heavy ion collisions</a:t>
            </a:r>
          </a:p>
          <a:p>
            <a:pPr lvl="1" algn="l">
              <a:spcAft>
                <a:spcPts val="600"/>
              </a:spcAft>
              <a:buFont typeface="Arial"/>
              <a:buChar char="•"/>
            </a:pPr>
            <a:r>
              <a:rPr lang="en-US" sz="1800" b="0" dirty="0" smtClean="0">
                <a:solidFill>
                  <a:srgbClr val="000000"/>
                </a:solidFill>
                <a:latin typeface="Arial"/>
                <a:cs typeface="Arial"/>
              </a:rPr>
              <a:t> Jets are tagged by their secondary vertices</a:t>
            </a:r>
          </a:p>
          <a:p>
            <a:pPr lvl="1" algn="l">
              <a:spcAft>
                <a:spcPts val="600"/>
              </a:spcAft>
              <a:buFont typeface="Arial"/>
              <a:buChar char="•"/>
            </a:pPr>
            <a:r>
              <a:rPr lang="en-US" sz="1800" b="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1800" b="0" dirty="0" err="1" smtClean="0">
                <a:solidFill>
                  <a:srgbClr val="000000"/>
                </a:solidFill>
                <a:latin typeface="Arial"/>
                <a:cs typeface="Arial"/>
              </a:rPr>
              <a:t>b</a:t>
            </a:r>
            <a:r>
              <a:rPr lang="en-US" sz="1800" b="0" dirty="0" smtClean="0">
                <a:solidFill>
                  <a:srgbClr val="000000"/>
                </a:solidFill>
                <a:latin typeface="Arial"/>
                <a:cs typeface="Arial"/>
              </a:rPr>
              <a:t>-quark contribution is extracted using template fits to their secondary vertex mass distributions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A790B6-3DE3-224A-B164-0E89BB3F0D3F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8794" y="827822"/>
            <a:ext cx="613554" cy="612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489463" y="-29089"/>
            <a:ext cx="4146037" cy="76944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4400" b="0" dirty="0" smtClean="0">
                <a:solidFill>
                  <a:srgbClr val="000090"/>
                </a:solidFill>
                <a:latin typeface="Arial Narrow" pitchFamily="-112" charset="0"/>
              </a:rPr>
              <a:t>Inclusive and </a:t>
            </a:r>
            <a:r>
              <a:rPr lang="en-US" sz="4400" b="0" dirty="0" err="1" smtClean="0">
                <a:solidFill>
                  <a:srgbClr val="000090"/>
                </a:solidFill>
                <a:latin typeface="Arial Narrow" pitchFamily="-112" charset="0"/>
              </a:rPr>
              <a:t>b</a:t>
            </a:r>
            <a:r>
              <a:rPr lang="en-US" sz="4400" b="0" dirty="0" smtClean="0">
                <a:solidFill>
                  <a:srgbClr val="000090"/>
                </a:solidFill>
                <a:latin typeface="Arial Narrow" pitchFamily="-112" charset="0"/>
              </a:rPr>
              <a:t>-jets</a:t>
            </a:r>
            <a:endParaRPr lang="en-GB" sz="4400" b="0" dirty="0">
              <a:solidFill>
                <a:srgbClr val="000090"/>
              </a:solidFill>
              <a:latin typeface="Arial Narrow" pitchFamily="-112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 Mischke (Utrecht)</a:t>
            </a:r>
            <a:endParaRPr lang="en-US" dirty="0"/>
          </a:p>
        </p:txBody>
      </p:sp>
      <p:pic>
        <p:nvPicPr>
          <p:cNvPr id="10" name="Picture 10" descr="raaZoo_cms_2pads_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2295" y="871433"/>
            <a:ext cx="420052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6"/>
          <p:cNvSpPr txBox="1">
            <a:spLocks noChangeArrowheads="1"/>
          </p:cNvSpPr>
          <p:nvPr/>
        </p:nvSpPr>
        <p:spPr bwMode="auto">
          <a:xfrm>
            <a:off x="320892" y="5570538"/>
            <a:ext cx="43434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0" dirty="0">
                <a:solidFill>
                  <a:schemeClr val="tx2"/>
                </a:solidFill>
              </a:rPr>
              <a:t>Distinct </a:t>
            </a:r>
            <a:r>
              <a:rPr lang="en-US" sz="2400" b="0" dirty="0" err="1">
                <a:solidFill>
                  <a:schemeClr val="tx2"/>
                </a:solidFill>
              </a:rPr>
              <a:t>b</a:t>
            </a:r>
            <a:r>
              <a:rPr lang="en-US" sz="2400" b="0" dirty="0">
                <a:solidFill>
                  <a:schemeClr val="tx2"/>
                </a:solidFill>
              </a:rPr>
              <a:t>-quark suppression pattern at low </a:t>
            </a:r>
            <a:r>
              <a:rPr lang="en-US" sz="2400" b="0" dirty="0" err="1">
                <a:solidFill>
                  <a:schemeClr val="tx2"/>
                </a:solidFill>
              </a:rPr>
              <a:t>p</a:t>
            </a:r>
            <a:r>
              <a:rPr lang="en-US" sz="2400" b="0" baseline="-25000" dirty="0" err="1">
                <a:solidFill>
                  <a:schemeClr val="tx2"/>
                </a:solidFill>
              </a:rPr>
              <a:t>T</a:t>
            </a:r>
            <a:endParaRPr lang="en-US" sz="2400" b="0" baseline="-25000" dirty="0">
              <a:solidFill>
                <a:schemeClr val="tx2"/>
              </a:solidFill>
              <a:ea typeface="Arial" pitchFamily="32" charset="0"/>
              <a:cs typeface="Arial" pitchFamily="32" charset="0"/>
            </a:endParaRPr>
          </a:p>
        </p:txBody>
      </p:sp>
      <p:sp>
        <p:nvSpPr>
          <p:cNvPr id="12" name="TextBox 6"/>
          <p:cNvSpPr txBox="1">
            <a:spLocks noChangeArrowheads="1"/>
          </p:cNvSpPr>
          <p:nvPr/>
        </p:nvSpPr>
        <p:spPr bwMode="auto">
          <a:xfrm>
            <a:off x="4956062" y="5570538"/>
            <a:ext cx="38100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0">
                <a:solidFill>
                  <a:schemeClr val="tx2"/>
                </a:solidFill>
              </a:rPr>
              <a:t>First observation of b-jet suppression at high p</a:t>
            </a:r>
            <a:r>
              <a:rPr lang="en-US" sz="2400" b="0" baseline="-25000">
                <a:solidFill>
                  <a:schemeClr val="tx2"/>
                </a:solidFill>
              </a:rPr>
              <a:t>T</a:t>
            </a:r>
            <a:endParaRPr lang="en-US" sz="2400" b="0" baseline="-25000">
              <a:solidFill>
                <a:schemeClr val="tx2"/>
              </a:solidFill>
              <a:ea typeface="Arial" pitchFamily="32" charset="0"/>
              <a:cs typeface="Arial" pitchFamily="32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2135" y="1189448"/>
            <a:ext cx="4096552" cy="4212000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A790B6-3DE3-224A-B164-0E89BB3F0D3F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8794" y="816171"/>
            <a:ext cx="613554" cy="612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066" y="1300765"/>
            <a:ext cx="4802280" cy="4680000"/>
          </a:xfrm>
          <a:prstGeom prst="rect">
            <a:avLst/>
          </a:prstGeom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95262" y="-29089"/>
            <a:ext cx="8934433" cy="73866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4200" b="0" dirty="0" smtClean="0">
                <a:solidFill>
                  <a:srgbClr val="000090"/>
                </a:solidFill>
                <a:latin typeface="Arial Narrow"/>
                <a:cs typeface="Arial Narrow"/>
              </a:rPr>
              <a:t>Centrality dependence of Z boson </a:t>
            </a:r>
            <a:r>
              <a:rPr lang="en-US" sz="4200" b="0" dirty="0" err="1" smtClean="0">
                <a:solidFill>
                  <a:srgbClr val="000090"/>
                </a:solidFill>
                <a:latin typeface="Arial Narrow"/>
                <a:cs typeface="Arial Narrow"/>
              </a:rPr>
              <a:t>p</a:t>
            </a:r>
            <a:r>
              <a:rPr lang="en-US" sz="4200" b="0" baseline="-25000" dirty="0" err="1" smtClean="0">
                <a:solidFill>
                  <a:srgbClr val="000090"/>
                </a:solidFill>
                <a:latin typeface="Arial Narrow"/>
                <a:cs typeface="Arial Narrow"/>
              </a:rPr>
              <a:t>T</a:t>
            </a:r>
            <a:r>
              <a:rPr lang="en-US" sz="4200" b="0" dirty="0" smtClean="0">
                <a:solidFill>
                  <a:srgbClr val="000090"/>
                </a:solidFill>
                <a:latin typeface="Arial Narrow"/>
                <a:cs typeface="Arial Narrow"/>
              </a:rPr>
              <a:t> spectra</a:t>
            </a:r>
            <a:endParaRPr lang="en-GB" sz="4200" b="0" dirty="0">
              <a:solidFill>
                <a:srgbClr val="000090"/>
              </a:solidFill>
              <a:latin typeface="Arial Narrow"/>
              <a:cs typeface="Arial Narrow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53365" y="1722750"/>
            <a:ext cx="3426879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1800"/>
              </a:spcAft>
              <a:buFont typeface="Arial"/>
              <a:buChar char="•"/>
            </a:pPr>
            <a:r>
              <a:rPr lang="en-US" b="0" dirty="0" smtClean="0">
                <a:latin typeface="Arial"/>
                <a:cs typeface="Arial"/>
              </a:rPr>
              <a:t> </a:t>
            </a:r>
            <a:r>
              <a:rPr lang="en-US" b="0" dirty="0" err="1" smtClean="0">
                <a:latin typeface="Arial"/>
                <a:cs typeface="Arial"/>
              </a:rPr>
              <a:t>Z→e</a:t>
            </a:r>
            <a:r>
              <a:rPr lang="en-US" b="0" baseline="30000" dirty="0" err="1" smtClean="0">
                <a:latin typeface="Arial"/>
                <a:cs typeface="Arial"/>
              </a:rPr>
              <a:t>+</a:t>
            </a:r>
            <a:r>
              <a:rPr lang="en-US" b="0" dirty="0" err="1" smtClean="0">
                <a:latin typeface="Arial"/>
                <a:cs typeface="Arial"/>
              </a:rPr>
              <a:t>e</a:t>
            </a:r>
            <a:r>
              <a:rPr lang="en-US" b="0" baseline="30000" dirty="0" smtClean="0">
                <a:latin typeface="Arial"/>
                <a:cs typeface="Arial"/>
              </a:rPr>
              <a:t>−</a:t>
            </a:r>
            <a:r>
              <a:rPr lang="en-US" b="0" dirty="0" smtClean="0">
                <a:latin typeface="Arial"/>
                <a:cs typeface="Arial"/>
              </a:rPr>
              <a:t> and Z→μ</a:t>
            </a:r>
            <a:r>
              <a:rPr lang="en-US" b="0" baseline="30000" dirty="0" smtClean="0">
                <a:latin typeface="Arial"/>
                <a:cs typeface="Arial"/>
              </a:rPr>
              <a:t>+</a:t>
            </a:r>
            <a:r>
              <a:rPr lang="en-US" b="0" dirty="0" smtClean="0">
                <a:latin typeface="Arial"/>
                <a:cs typeface="Arial"/>
              </a:rPr>
              <a:t>μ</a:t>
            </a:r>
            <a:r>
              <a:rPr lang="en-US" b="0" baseline="30000" dirty="0" smtClean="0">
                <a:latin typeface="Arial"/>
                <a:cs typeface="Arial"/>
              </a:rPr>
              <a:t>−</a:t>
            </a:r>
            <a:r>
              <a:rPr lang="en-US" b="0" dirty="0" smtClean="0">
                <a:latin typeface="Arial"/>
                <a:cs typeface="Arial"/>
              </a:rPr>
              <a:t>  </a:t>
            </a:r>
          </a:p>
          <a:p>
            <a:pPr algn="l">
              <a:spcAft>
                <a:spcPts val="1800"/>
              </a:spcAft>
              <a:buFont typeface="Arial"/>
              <a:buChar char="•"/>
            </a:pPr>
            <a:r>
              <a:rPr lang="en-US" b="0" dirty="0" smtClean="0">
                <a:latin typeface="Arial"/>
                <a:cs typeface="Arial"/>
              </a:rPr>
              <a:t> </a:t>
            </a:r>
            <a:r>
              <a:rPr lang="en-US" b="0" dirty="0" err="1" smtClean="0">
                <a:latin typeface="Arial"/>
                <a:cs typeface="Arial"/>
              </a:rPr>
              <a:t>p</a:t>
            </a:r>
            <a:r>
              <a:rPr lang="en-US" b="0" baseline="-25000" dirty="0" err="1" smtClean="0">
                <a:latin typeface="Arial"/>
                <a:cs typeface="Arial"/>
              </a:rPr>
              <a:t>T</a:t>
            </a:r>
            <a:r>
              <a:rPr lang="en-US" b="0" dirty="0" smtClean="0">
                <a:latin typeface="Arial"/>
                <a:cs typeface="Arial"/>
              </a:rPr>
              <a:t> and </a:t>
            </a:r>
            <a:r>
              <a:rPr lang="en-US" b="0" dirty="0" err="1" smtClean="0">
                <a:latin typeface="Arial"/>
                <a:cs typeface="Arial"/>
              </a:rPr>
              <a:t>y</a:t>
            </a:r>
            <a:r>
              <a:rPr lang="en-US" b="0" dirty="0" smtClean="0">
                <a:latin typeface="Arial"/>
                <a:cs typeface="Arial"/>
              </a:rPr>
              <a:t> (not shown) distributions consistent with </a:t>
            </a:r>
            <a:r>
              <a:rPr lang="en-US" b="0" dirty="0" err="1" smtClean="0">
                <a:latin typeface="Arial"/>
                <a:cs typeface="Arial"/>
              </a:rPr>
              <a:t>Pythia</a:t>
            </a:r>
            <a:r>
              <a:rPr lang="en-US" b="0" dirty="0" smtClean="0">
                <a:latin typeface="Arial"/>
                <a:cs typeface="Arial"/>
              </a:rPr>
              <a:t> simulations for pp with NNLO cross section times &lt;T</a:t>
            </a:r>
            <a:r>
              <a:rPr lang="en-US" b="0" baseline="-25000" dirty="0" smtClean="0">
                <a:latin typeface="Arial"/>
                <a:cs typeface="Arial"/>
              </a:rPr>
              <a:t>AA</a:t>
            </a:r>
            <a:r>
              <a:rPr lang="en-US" b="0" dirty="0" smtClean="0">
                <a:latin typeface="Arial"/>
                <a:cs typeface="Arial"/>
              </a:rPr>
              <a:t>&gt; </a:t>
            </a:r>
          </a:p>
          <a:p>
            <a:pPr algn="l">
              <a:spcAft>
                <a:spcPts val="1800"/>
              </a:spcAft>
              <a:buFont typeface="Arial"/>
              <a:buChar char="•"/>
            </a:pPr>
            <a:r>
              <a:rPr lang="en-US" b="0" dirty="0" smtClean="0">
                <a:latin typeface="Arial"/>
                <a:cs typeface="Arial"/>
              </a:rPr>
              <a:t> Yields consistent with </a:t>
            </a:r>
            <a:r>
              <a:rPr lang="en-US" b="0" dirty="0" err="1" smtClean="0">
                <a:latin typeface="Arial"/>
                <a:cs typeface="Arial"/>
              </a:rPr>
              <a:t>N</a:t>
            </a:r>
            <a:r>
              <a:rPr lang="en-US" b="0" baseline="-25000" dirty="0" err="1" smtClean="0">
                <a:latin typeface="Arial"/>
                <a:cs typeface="Arial"/>
              </a:rPr>
              <a:t>coll</a:t>
            </a:r>
            <a:r>
              <a:rPr lang="en-US" b="0" dirty="0" smtClean="0">
                <a:latin typeface="Arial"/>
                <a:cs typeface="Arial"/>
              </a:rPr>
              <a:t> scaling 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 Mischke (Utrecht)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0137" y="5309327"/>
            <a:ext cx="819569" cy="1220510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A790B6-3DE3-224A-B164-0E89BB3F0D3F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dEdx_7TeV"/>
          <p:cNvPicPr>
            <a:picLocks noChangeAspect="1" noChangeArrowheads="1"/>
          </p:cNvPicPr>
          <p:nvPr/>
        </p:nvPicPr>
        <p:blipFill>
          <a:blip r:embed="rId2"/>
          <a:srcRect l="12482" t="7881" r="9509" b="4124"/>
          <a:stretch>
            <a:fillRect/>
          </a:stretch>
        </p:blipFill>
        <p:spPr bwMode="auto">
          <a:xfrm>
            <a:off x="333375" y="923925"/>
            <a:ext cx="5089525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5" name="Rectangle 18"/>
          <p:cNvSpPr>
            <a:spLocks noChangeArrowheads="1"/>
          </p:cNvSpPr>
          <p:nvPr/>
        </p:nvSpPr>
        <p:spPr bwMode="auto">
          <a:xfrm>
            <a:off x="2349500" y="-28575"/>
            <a:ext cx="4454525" cy="71278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</a:pPr>
            <a:r>
              <a:rPr lang="en-US" sz="4400" b="0">
                <a:solidFill>
                  <a:srgbClr val="0000CC"/>
                </a:solidFill>
                <a:latin typeface="Arial Narrow" pitchFamily="-112" charset="0"/>
              </a:rPr>
              <a:t>Particle Identification</a:t>
            </a:r>
            <a:endParaRPr lang="en-GB" sz="4400" b="0">
              <a:solidFill>
                <a:srgbClr val="0000CC"/>
              </a:solidFill>
              <a:latin typeface="Arial Narrow" pitchFamily="-112" charset="0"/>
            </a:endParaRPr>
          </a:p>
        </p:txBody>
      </p:sp>
      <p:pic>
        <p:nvPicPr>
          <p:cNvPr id="56326" name="Picture 1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7938" y="3602038"/>
            <a:ext cx="5248275" cy="305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7" name="Text Box 42"/>
          <p:cNvSpPr txBox="1">
            <a:spLocks noChangeArrowheads="1"/>
          </p:cNvSpPr>
          <p:nvPr/>
        </p:nvSpPr>
        <p:spPr bwMode="auto">
          <a:xfrm>
            <a:off x="6935788" y="5651500"/>
            <a:ext cx="2087562" cy="584200"/>
          </a:xfrm>
          <a:prstGeom prst="rect">
            <a:avLst/>
          </a:prstGeom>
          <a:solidFill>
            <a:srgbClr val="FFFF99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lIns="92075" tIns="46038" rIns="92075" bIns="46038">
            <a:prstTxWarp prst="textNoShape">
              <a:avLst/>
            </a:prstTxWarp>
            <a:spAutoFit/>
          </a:bodyPr>
          <a:lstStyle/>
          <a:p>
            <a:r>
              <a:rPr lang="en-US" sz="1600" b="0">
                <a:solidFill>
                  <a:srgbClr val="000000"/>
                </a:solidFill>
              </a:rPr>
              <a:t>TOF (150k channels)</a:t>
            </a:r>
          </a:p>
          <a:p>
            <a:r>
              <a:rPr lang="en-US" sz="1600" b="0">
                <a:solidFill>
                  <a:srgbClr val="000000"/>
                </a:solidFill>
                <a:latin typeface="Symbol" pitchFamily="-112" charset="2"/>
              </a:rPr>
              <a:t>s</a:t>
            </a:r>
            <a:r>
              <a:rPr lang="en-US" sz="1600" b="0">
                <a:solidFill>
                  <a:srgbClr val="000000"/>
                </a:solidFill>
              </a:rPr>
              <a:t> ≈ 90 ps</a:t>
            </a:r>
          </a:p>
        </p:txBody>
      </p:sp>
      <p:sp>
        <p:nvSpPr>
          <p:cNvPr id="56328" name="Text Box 42"/>
          <p:cNvSpPr txBox="1">
            <a:spLocks noChangeArrowheads="1"/>
          </p:cNvSpPr>
          <p:nvPr/>
        </p:nvSpPr>
        <p:spPr bwMode="auto">
          <a:xfrm>
            <a:off x="864362" y="2233403"/>
            <a:ext cx="1192212" cy="539750"/>
          </a:xfrm>
          <a:prstGeom prst="rect">
            <a:avLst/>
          </a:prstGeom>
          <a:solidFill>
            <a:srgbClr val="FFFF99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lIns="92075" tIns="46038" rIns="92075" bIns="46038"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-112" charset="2"/>
              <a:buNone/>
            </a:pPr>
            <a:r>
              <a:rPr lang="en-US" sz="1600" b="0">
                <a:solidFill>
                  <a:srgbClr val="000000"/>
                </a:solidFill>
              </a:rPr>
              <a:t>TPC dE/dx </a:t>
            </a:r>
            <a:br>
              <a:rPr lang="en-US" sz="1600" b="0">
                <a:solidFill>
                  <a:srgbClr val="000000"/>
                </a:solidFill>
              </a:rPr>
            </a:br>
            <a:r>
              <a:rPr lang="en-US" sz="1600" b="0">
                <a:solidFill>
                  <a:srgbClr val="000000"/>
                </a:solidFill>
                <a:latin typeface="Symbol" pitchFamily="-112" charset="2"/>
                <a:ea typeface="Symbol" pitchFamily="-112" charset="2"/>
                <a:cs typeface="Symbol" pitchFamily="-112" charset="2"/>
              </a:rPr>
              <a:t>s</a:t>
            </a:r>
            <a:r>
              <a:rPr lang="en-US" sz="1600" b="0">
                <a:solidFill>
                  <a:srgbClr val="000000"/>
                </a:solidFill>
              </a:rPr>
              <a:t> ≈ 5-6%</a:t>
            </a:r>
          </a:p>
        </p:txBody>
      </p:sp>
      <p:pic>
        <p:nvPicPr>
          <p:cNvPr id="56329" name="Picture 4" descr="dEdx_7TeV"/>
          <p:cNvPicPr>
            <a:picLocks noChangeAspect="1" noChangeArrowheads="1"/>
          </p:cNvPicPr>
          <p:nvPr/>
        </p:nvPicPr>
        <p:blipFill>
          <a:blip r:embed="rId2"/>
          <a:srcRect l="2214" t="21300" r="93494" b="31300"/>
          <a:stretch>
            <a:fillRect/>
          </a:stretch>
        </p:blipFill>
        <p:spPr bwMode="auto">
          <a:xfrm>
            <a:off x="33338" y="1122363"/>
            <a:ext cx="3048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30" name="Slide Number Placeholder 5"/>
          <p:cNvSpPr txBox="1">
            <a:spLocks/>
          </p:cNvSpPr>
          <p:nvPr/>
        </p:nvSpPr>
        <p:spPr bwMode="auto">
          <a:xfrm>
            <a:off x="6932613" y="6557963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/>
            <a:fld id="{3F505686-1DD0-2543-AB23-FEEC26D9B9E1}" type="slidenum">
              <a:rPr lang="en-US" sz="1400" b="0">
                <a:solidFill>
                  <a:srgbClr val="808080"/>
                </a:solidFill>
                <a:ea typeface="Arial" pitchFamily="-112" charset="0"/>
                <a:cs typeface="Arial" pitchFamily="-112" charset="0"/>
              </a:rPr>
              <a:pPr algn="r"/>
              <a:t>37</a:t>
            </a:fld>
            <a:endParaRPr lang="en-US" sz="1400" b="0">
              <a:solidFill>
                <a:srgbClr val="808080"/>
              </a:solidFill>
              <a:ea typeface="Arial" pitchFamily="-112" charset="0"/>
              <a:cs typeface="Arial" pitchFamily="-112" charset="0"/>
            </a:endParaRPr>
          </a:p>
        </p:txBody>
      </p:sp>
      <p:sp>
        <p:nvSpPr>
          <p:cNvPr id="56331" name="TextBox 14"/>
          <p:cNvSpPr txBox="1">
            <a:spLocks noChangeArrowheads="1"/>
          </p:cNvSpPr>
          <p:nvPr/>
        </p:nvSpPr>
        <p:spPr bwMode="auto">
          <a:xfrm>
            <a:off x="5797064" y="1612900"/>
            <a:ext cx="309245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2200" b="0" dirty="0"/>
              <a:t>Specific </a:t>
            </a:r>
            <a:r>
              <a:rPr lang="en-US" sz="2200" b="0" dirty="0" err="1"/>
              <a:t>ionisation</a:t>
            </a:r>
            <a:r>
              <a:rPr lang="en-US" sz="2200" b="0" dirty="0"/>
              <a:t> energy loss; PID based on comparison with Bethe-Bloch curves</a:t>
            </a:r>
          </a:p>
        </p:txBody>
      </p:sp>
      <p:sp>
        <p:nvSpPr>
          <p:cNvPr id="56332" name="TextBox 15"/>
          <p:cNvSpPr txBox="1">
            <a:spLocks noChangeArrowheads="1"/>
          </p:cNvSpPr>
          <p:nvPr/>
        </p:nvSpPr>
        <p:spPr bwMode="auto">
          <a:xfrm>
            <a:off x="382727" y="4867414"/>
            <a:ext cx="3449637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2200" b="0" dirty="0"/>
              <a:t>PID based on comparison of time of flight with particle mass hypothesis </a:t>
            </a: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 Mischke (Utrecht)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A790B6-3DE3-224A-B164-0E89BB3F0D3F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8" name="Picture 15"/>
          <p:cNvPicPr>
            <a:picLocks noChangeAspect="1" noChangeArrowheads="1"/>
          </p:cNvPicPr>
          <p:nvPr/>
        </p:nvPicPr>
        <p:blipFill>
          <a:blip r:embed="rId3"/>
          <a:srcRect l="20383" t="45898" r="15924" b="27695"/>
          <a:stretch>
            <a:fillRect/>
          </a:stretch>
        </p:blipFill>
        <p:spPr bwMode="auto">
          <a:xfrm>
            <a:off x="-41275" y="2885868"/>
            <a:ext cx="4537075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19" name="Picture 19" descr="ReBD_data"/>
          <p:cNvPicPr>
            <a:picLocks noChangeAspect="1" noChangeArrowheads="1"/>
          </p:cNvPicPr>
          <p:nvPr/>
        </p:nvPicPr>
        <p:blipFill>
          <a:blip r:embed="rId4"/>
          <a:srcRect t="3448"/>
          <a:stretch>
            <a:fillRect/>
          </a:stretch>
        </p:blipFill>
        <p:spPr bwMode="auto">
          <a:xfrm>
            <a:off x="4500563" y="2982706"/>
            <a:ext cx="4643437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49588" name="Object 20"/>
          <p:cNvGraphicFramePr>
            <a:graphicFrameLocks noChangeAspect="1"/>
          </p:cNvGraphicFramePr>
          <p:nvPr/>
        </p:nvGraphicFramePr>
        <p:xfrm>
          <a:off x="189136" y="2517519"/>
          <a:ext cx="3017024" cy="414179"/>
        </p:xfrm>
        <a:graphic>
          <a:graphicData uri="http://schemas.openxmlformats.org/presentationml/2006/ole">
            <p:oleObj spid="_x0000_s95234" name="Equation" r:id="rId5" imgW="1752480" imgH="241200" progId="">
              <p:embed/>
            </p:oleObj>
          </a:graphicData>
        </a:graphic>
      </p:graphicFrame>
      <p:sp>
        <p:nvSpPr>
          <p:cNvPr id="749584" name="Text Box 16"/>
          <p:cNvSpPr txBox="1">
            <a:spLocks noChangeArrowheads="1"/>
          </p:cNvSpPr>
          <p:nvPr/>
        </p:nvSpPr>
        <p:spPr bwMode="auto">
          <a:xfrm>
            <a:off x="4579558" y="1915153"/>
            <a:ext cx="4652963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 eaLnBrk="0" hangingPunct="0">
              <a:defRPr/>
            </a:pPr>
            <a:r>
              <a:rPr lang="en-US" sz="2600" b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Mass dependence </a:t>
            </a:r>
            <a:r>
              <a:rPr lang="en-US" sz="1600" b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(dead cone effect)</a:t>
            </a:r>
          </a:p>
        </p:txBody>
      </p:sp>
      <p:sp>
        <p:nvSpPr>
          <p:cNvPr id="749585" name="Text Box 17"/>
          <p:cNvSpPr txBox="1">
            <a:spLocks noChangeArrowheads="1"/>
          </p:cNvSpPr>
          <p:nvPr/>
        </p:nvSpPr>
        <p:spPr bwMode="auto">
          <a:xfrm>
            <a:off x="218696" y="1911978"/>
            <a:ext cx="41751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 eaLnBrk="0" hangingPunct="0">
              <a:defRPr/>
            </a:pPr>
            <a:r>
              <a:rPr lang="en-US" sz="2600" b="0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pitchFamily="-106" charset="0"/>
              </a:rPr>
              <a:t>Colour</a:t>
            </a:r>
            <a:r>
              <a:rPr lang="en-US" sz="2600" b="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pitchFamily="-106" charset="0"/>
              </a:rPr>
              <a:t> charge dependence</a:t>
            </a:r>
          </a:p>
        </p:txBody>
      </p:sp>
      <p:sp>
        <p:nvSpPr>
          <p:cNvPr id="231445" name="Text Box 21"/>
          <p:cNvSpPr txBox="1">
            <a:spLocks noChangeArrowheads="1"/>
          </p:cNvSpPr>
          <p:nvPr/>
        </p:nvSpPr>
        <p:spPr bwMode="auto">
          <a:xfrm>
            <a:off x="1143127" y="6040788"/>
            <a:ext cx="6853237" cy="46196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>
              <a:spcBef>
                <a:spcPct val="30000"/>
              </a:spcBef>
            </a:pPr>
            <a:r>
              <a:rPr lang="en-US" b="0" i="1" dirty="0" err="1">
                <a:solidFill>
                  <a:srgbClr val="000000"/>
                </a:solidFill>
              </a:rPr>
              <a:t>R</a:t>
            </a:r>
            <a:r>
              <a:rPr lang="en-US" b="0" i="1" baseline="30000" dirty="0" err="1">
                <a:solidFill>
                  <a:srgbClr val="000000"/>
                </a:solidFill>
              </a:rPr>
              <a:t>c</a:t>
            </a:r>
            <a:r>
              <a:rPr lang="en-US" b="0" i="1" baseline="-25000" dirty="0" err="1">
                <a:solidFill>
                  <a:srgbClr val="000000"/>
                </a:solidFill>
              </a:rPr>
              <a:t>AA</a:t>
            </a:r>
            <a:r>
              <a:rPr lang="en-US" b="0" dirty="0" err="1">
                <a:solidFill>
                  <a:srgbClr val="000000"/>
                </a:solidFill>
              </a:rPr>
              <a:t>/</a:t>
            </a:r>
            <a:r>
              <a:rPr lang="en-US" b="0" i="1" dirty="0" err="1">
                <a:solidFill>
                  <a:srgbClr val="000000"/>
                </a:solidFill>
              </a:rPr>
              <a:t>R</a:t>
            </a:r>
            <a:r>
              <a:rPr lang="en-US" b="0" i="1" baseline="30000" dirty="0" err="1">
                <a:solidFill>
                  <a:srgbClr val="000000"/>
                </a:solidFill>
              </a:rPr>
              <a:t>b</a:t>
            </a:r>
            <a:r>
              <a:rPr lang="en-US" b="0" i="1" baseline="-25000" dirty="0" err="1">
                <a:solidFill>
                  <a:srgbClr val="000000"/>
                </a:solidFill>
              </a:rPr>
              <a:t>AA</a:t>
            </a:r>
            <a:r>
              <a:rPr lang="en-US" b="0" dirty="0">
                <a:solidFill>
                  <a:srgbClr val="000000"/>
                </a:solidFill>
              </a:rPr>
              <a:t> ratio different for pQCD and </a:t>
            </a:r>
            <a:r>
              <a:rPr lang="en-US" b="0" dirty="0" err="1">
                <a:solidFill>
                  <a:srgbClr val="000000"/>
                </a:solidFill>
              </a:rPr>
              <a:t>AdS</a:t>
            </a:r>
            <a:r>
              <a:rPr lang="en-US" b="0" dirty="0">
                <a:solidFill>
                  <a:srgbClr val="000000"/>
                </a:solidFill>
              </a:rPr>
              <a:t>/CFT</a:t>
            </a:r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4545013" y="2969755"/>
            <a:ext cx="7085012" cy="3051175"/>
            <a:chOff x="2844" y="521"/>
            <a:chExt cx="4463" cy="2092"/>
          </a:xfrm>
        </p:grpSpPr>
        <p:pic>
          <p:nvPicPr>
            <p:cNvPr id="64530" name="Picture 28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844" y="521"/>
              <a:ext cx="4463" cy="20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64531" name="Rectangle 29"/>
            <p:cNvSpPr>
              <a:spLocks noChangeArrowheads="1"/>
            </p:cNvSpPr>
            <p:nvPr/>
          </p:nvSpPr>
          <p:spPr bwMode="auto">
            <a:xfrm>
              <a:off x="5641" y="859"/>
              <a:ext cx="428" cy="119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graphicFrame>
        <p:nvGraphicFramePr>
          <p:cNvPr id="64515" name="Object 3"/>
          <p:cNvGraphicFramePr>
            <a:graphicFrameLocks noChangeAspect="1"/>
          </p:cNvGraphicFramePr>
          <p:nvPr/>
        </p:nvGraphicFramePr>
        <p:xfrm>
          <a:off x="5941633" y="869825"/>
          <a:ext cx="2370138" cy="1066800"/>
        </p:xfrm>
        <a:graphic>
          <a:graphicData uri="http://schemas.openxmlformats.org/presentationml/2006/ole">
            <p:oleObj spid="_x0000_s95235" name="Equation" r:id="rId7" imgW="1955520" imgH="1054080" progId="Equation.3">
              <p:embed/>
            </p:oleObj>
          </a:graphicData>
        </a:graphic>
      </p:graphicFrame>
      <p:graphicFrame>
        <p:nvGraphicFramePr>
          <p:cNvPr id="749586" name="Object 18"/>
          <p:cNvGraphicFramePr>
            <a:graphicFrameLocks noChangeAspect="1"/>
          </p:cNvGraphicFramePr>
          <p:nvPr/>
        </p:nvGraphicFramePr>
        <p:xfrm>
          <a:off x="5392359" y="2495337"/>
          <a:ext cx="3370433" cy="419025"/>
        </p:xfrm>
        <a:graphic>
          <a:graphicData uri="http://schemas.openxmlformats.org/presentationml/2006/ole">
            <p:oleObj spid="_x0000_s95236" name="Equation" r:id="rId8" imgW="2171520" imgH="241200" progId="Equation.3">
              <p:embed/>
            </p:oleObj>
          </a:graphicData>
        </a:graphic>
      </p:graphicFrame>
      <p:graphicFrame>
        <p:nvGraphicFramePr>
          <p:cNvPr id="64517" name="Object 5"/>
          <p:cNvGraphicFramePr>
            <a:graphicFrameLocks noChangeAspect="1"/>
          </p:cNvGraphicFramePr>
          <p:nvPr/>
        </p:nvGraphicFramePr>
        <p:xfrm>
          <a:off x="1248983" y="1103187"/>
          <a:ext cx="2425700" cy="444500"/>
        </p:xfrm>
        <a:graphic>
          <a:graphicData uri="http://schemas.openxmlformats.org/presentationml/2006/ole">
            <p:oleObj spid="_x0000_s95237" name="Equation" r:id="rId9" imgW="1295400" imgH="215900" progId="Equation.3">
              <p:embed/>
            </p:oleObj>
          </a:graphicData>
        </a:graphic>
      </p:graphicFrame>
      <p:sp>
        <p:nvSpPr>
          <p:cNvPr id="64527" name="Oval 17"/>
          <p:cNvSpPr>
            <a:spLocks noChangeArrowheads="1"/>
          </p:cNvSpPr>
          <p:nvPr/>
        </p:nvSpPr>
        <p:spPr bwMode="auto">
          <a:xfrm>
            <a:off x="2925383" y="1100012"/>
            <a:ext cx="407988" cy="488950"/>
          </a:xfrm>
          <a:prstGeom prst="ellipse">
            <a:avLst/>
          </a:prstGeom>
          <a:noFill/>
          <a:ln w="28575">
            <a:solidFill>
              <a:srgbClr val="CC3300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4528" name="Oval 18"/>
          <p:cNvSpPr>
            <a:spLocks noChangeArrowheads="1"/>
          </p:cNvSpPr>
          <p:nvPr/>
        </p:nvSpPr>
        <p:spPr bwMode="auto">
          <a:xfrm>
            <a:off x="7319583" y="1384175"/>
            <a:ext cx="346075" cy="282575"/>
          </a:xfrm>
          <a:prstGeom prst="ellipse">
            <a:avLst/>
          </a:prstGeom>
          <a:noFill/>
          <a:ln w="28575">
            <a:solidFill>
              <a:srgbClr val="CC3300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4529" name="Rectangle 3"/>
          <p:cNvSpPr>
            <a:spLocks noChangeArrowheads="1"/>
          </p:cNvSpPr>
          <p:nvPr/>
        </p:nvSpPr>
        <p:spPr bwMode="auto">
          <a:xfrm>
            <a:off x="83077" y="-31792"/>
            <a:ext cx="8999429" cy="70788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4000" b="0" dirty="0" smtClean="0">
                <a:solidFill>
                  <a:srgbClr val="000000"/>
                </a:solidFill>
                <a:latin typeface="Arial Narrow" pitchFamily="-112" charset="0"/>
              </a:rPr>
              <a:t>Explore </a:t>
            </a:r>
            <a:r>
              <a:rPr lang="en-US" sz="4000" b="0" dirty="0">
                <a:solidFill>
                  <a:srgbClr val="000000"/>
                </a:solidFill>
                <a:latin typeface="Arial Narrow" pitchFamily="-112" charset="0"/>
              </a:rPr>
              <a:t>energy loss mechanisms in more detail</a:t>
            </a:r>
            <a:endParaRPr lang="en-GB" sz="4000" b="0" dirty="0">
              <a:solidFill>
                <a:srgbClr val="000000"/>
              </a:solidFill>
              <a:latin typeface="Arial Narrow" pitchFamily="-112" charset="0"/>
            </a:endParaRPr>
          </a:p>
        </p:txBody>
      </p:sp>
      <p:sp>
        <p:nvSpPr>
          <p:cNvPr id="20" name="Line 7"/>
          <p:cNvSpPr>
            <a:spLocks noChangeShapeType="1"/>
          </p:cNvSpPr>
          <p:nvPr/>
        </p:nvSpPr>
        <p:spPr bwMode="auto">
          <a:xfrm flipV="1">
            <a:off x="1325783" y="1427228"/>
            <a:ext cx="1596251" cy="600234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 type="triangle" w="med" len="med"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kern="0">
              <a:solidFill>
                <a:sysClr val="windowText" lastClr="000000"/>
              </a:solidFill>
              <a:latin typeface="Arial" pitchFamily="-106" charset="0"/>
            </a:endParaRPr>
          </a:p>
        </p:txBody>
      </p:sp>
      <p:sp>
        <p:nvSpPr>
          <p:cNvPr id="21" name="Line 7"/>
          <p:cNvSpPr>
            <a:spLocks noChangeShapeType="1"/>
          </p:cNvSpPr>
          <p:nvPr/>
        </p:nvSpPr>
        <p:spPr bwMode="auto">
          <a:xfrm flipV="1">
            <a:off x="5403399" y="1573322"/>
            <a:ext cx="1935400" cy="44300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 type="triangle" w="med" len="med"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kern="0">
              <a:solidFill>
                <a:sysClr val="windowText" lastClr="000000"/>
              </a:solidFill>
              <a:latin typeface="Arial" pitchFamily="-106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865937" y="814230"/>
            <a:ext cx="18904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smtClean="0">
                <a:solidFill>
                  <a:srgbClr val="808080"/>
                </a:solidFill>
              </a:rPr>
              <a:t>MC simulations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258215" y="2472364"/>
            <a:ext cx="17279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rgbClr val="000000"/>
                </a:solidFill>
              </a:rPr>
              <a:t>C</a:t>
            </a:r>
            <a:r>
              <a:rPr lang="en-US" sz="1400" b="0" i="1" baseline="-25000" dirty="0" smtClean="0">
                <a:solidFill>
                  <a:srgbClr val="000000"/>
                </a:solidFill>
              </a:rPr>
              <a:t>R</a:t>
            </a:r>
            <a:r>
              <a:rPr lang="en-US" sz="1400" b="0" dirty="0" smtClean="0">
                <a:solidFill>
                  <a:srgbClr val="000000"/>
                </a:solidFill>
              </a:rPr>
              <a:t> is 4/3 for quarks</a:t>
            </a:r>
            <a:br>
              <a:rPr lang="en-US" sz="1400" b="0" dirty="0" smtClean="0">
                <a:solidFill>
                  <a:srgbClr val="000000"/>
                </a:solidFill>
              </a:rPr>
            </a:br>
            <a:r>
              <a:rPr lang="en-US" sz="1400" b="0" dirty="0" smtClean="0">
                <a:solidFill>
                  <a:srgbClr val="000000"/>
                </a:solidFill>
              </a:rPr>
              <a:t>and 3 for gluons</a:t>
            </a:r>
            <a:endParaRPr lang="en-US" sz="1400" b="0" dirty="0">
              <a:solidFill>
                <a:srgbClr val="000000"/>
              </a:solidFill>
            </a:endParaRPr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 Mischke (Utrecht)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A790B6-3DE3-224A-B164-0E89BB3F0D3F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1445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7699" y="1203831"/>
            <a:ext cx="3595068" cy="3240000"/>
          </a:xfrm>
          <a:prstGeom prst="rect">
            <a:avLst/>
          </a:prstGeom>
        </p:spPr>
      </p:pic>
      <p:sp>
        <p:nvSpPr>
          <p:cNvPr id="96259" name="Rectangle 39"/>
          <p:cNvSpPr>
            <a:spLocks noChangeArrowheads="1"/>
          </p:cNvSpPr>
          <p:nvPr/>
        </p:nvSpPr>
        <p:spPr bwMode="auto">
          <a:xfrm>
            <a:off x="4849000" y="4550359"/>
            <a:ext cx="4064085" cy="1929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>
              <a:spcAft>
                <a:spcPts val="600"/>
              </a:spcAft>
              <a:buFont typeface="Arial" pitchFamily="32" charset="0"/>
              <a:buChar char="•"/>
            </a:pPr>
            <a:r>
              <a:rPr lang="en-US" sz="2200" b="0" dirty="0" smtClean="0">
                <a:solidFill>
                  <a:srgbClr val="000000"/>
                </a:solidFill>
                <a:latin typeface="Arial" pitchFamily="32" charset="0"/>
                <a:ea typeface="ヒラギノ角ゴ Pro W3" pitchFamily="32" charset="-128"/>
                <a:cs typeface="ヒラギノ角ゴ Pro W3" pitchFamily="32" charset="-128"/>
              </a:rPr>
              <a:t> </a:t>
            </a:r>
            <a:r>
              <a:rPr lang="en-US" sz="2200" b="0" dirty="0" smtClean="0">
                <a:solidFill>
                  <a:srgbClr val="000000"/>
                </a:solidFill>
                <a:latin typeface="Arial" pitchFamily="32" charset="0"/>
              </a:rPr>
              <a:t>Capabilities to measure open charm down to </a:t>
            </a:r>
            <a:r>
              <a:rPr lang="en-US" sz="2200" b="0" dirty="0" err="1" smtClean="0">
                <a:solidFill>
                  <a:srgbClr val="000000"/>
                </a:solidFill>
                <a:latin typeface="Arial" pitchFamily="32" charset="0"/>
              </a:rPr>
              <a:t>p</a:t>
            </a:r>
            <a:r>
              <a:rPr lang="en-US" sz="2200" b="0" baseline="-25000" dirty="0" err="1" smtClean="0">
                <a:solidFill>
                  <a:srgbClr val="000000"/>
                </a:solidFill>
                <a:latin typeface="Arial" pitchFamily="32" charset="0"/>
              </a:rPr>
              <a:t>T</a:t>
            </a:r>
            <a:r>
              <a:rPr lang="en-US" sz="2200" b="0" dirty="0" smtClean="0">
                <a:solidFill>
                  <a:srgbClr val="000000"/>
                </a:solidFill>
                <a:latin typeface="Arial" pitchFamily="32" charset="0"/>
              </a:rPr>
              <a:t>=0 </a:t>
            </a:r>
            <a:r>
              <a:rPr lang="en-US" sz="2200" b="0" dirty="0" smtClean="0">
                <a:solidFill>
                  <a:srgbClr val="000000"/>
                </a:solidFill>
                <a:latin typeface="Arial" pitchFamily="32" charset="0"/>
                <a:sym typeface="Symbol" pitchFamily="32" charset="2"/>
              </a:rPr>
              <a:t>in pp and </a:t>
            </a:r>
            <a:r>
              <a:rPr lang="en-US" sz="2200" b="0" dirty="0" err="1" smtClean="0">
                <a:solidFill>
                  <a:srgbClr val="000000"/>
                </a:solidFill>
                <a:latin typeface="Arial" pitchFamily="32" charset="0"/>
                <a:sym typeface="Symbol" pitchFamily="32" charset="2"/>
              </a:rPr>
              <a:t>p-Pb</a:t>
            </a:r>
            <a:r>
              <a:rPr lang="en-US" sz="2200" b="0" dirty="0" smtClean="0">
                <a:solidFill>
                  <a:srgbClr val="000000"/>
                </a:solidFill>
                <a:latin typeface="Arial" pitchFamily="32" charset="0"/>
                <a:sym typeface="Symbol" pitchFamily="32" charset="2"/>
              </a:rPr>
              <a:t> (1 </a:t>
            </a:r>
            <a:r>
              <a:rPr lang="en-US" sz="2200" b="0" dirty="0" err="1" smtClean="0">
                <a:solidFill>
                  <a:srgbClr val="000000"/>
                </a:solidFill>
                <a:latin typeface="Arial" pitchFamily="32" charset="0"/>
                <a:sym typeface="Symbol" pitchFamily="32" charset="2"/>
              </a:rPr>
              <a:t>GeV/c</a:t>
            </a:r>
            <a:r>
              <a:rPr lang="en-US" sz="2200" b="0" dirty="0" smtClean="0">
                <a:solidFill>
                  <a:srgbClr val="000000"/>
                </a:solidFill>
                <a:latin typeface="Arial" pitchFamily="32" charset="0"/>
                <a:sym typeface="Symbol" pitchFamily="32" charset="2"/>
              </a:rPr>
              <a:t> in </a:t>
            </a:r>
            <a:r>
              <a:rPr lang="en-US" sz="2200" b="0" dirty="0" err="1" smtClean="0">
                <a:solidFill>
                  <a:srgbClr val="000000"/>
                </a:solidFill>
                <a:latin typeface="Arial" pitchFamily="32" charset="0"/>
                <a:sym typeface="Symbol" pitchFamily="32" charset="2"/>
              </a:rPr>
              <a:t>Pb-Pb</a:t>
            </a:r>
            <a:r>
              <a:rPr lang="en-US" sz="2200" b="0" dirty="0" smtClean="0">
                <a:solidFill>
                  <a:srgbClr val="000000"/>
                </a:solidFill>
                <a:latin typeface="Arial" pitchFamily="32" charset="0"/>
                <a:sym typeface="Symbol" pitchFamily="32" charset="2"/>
              </a:rPr>
              <a:t>)</a:t>
            </a:r>
            <a:endParaRPr lang="en-US" sz="2200" b="0" dirty="0" smtClean="0">
              <a:solidFill>
                <a:srgbClr val="000000"/>
              </a:solidFill>
              <a:latin typeface="Arial" pitchFamily="32" charset="0"/>
            </a:endParaRPr>
          </a:p>
          <a:p>
            <a:pPr algn="l">
              <a:spcBef>
                <a:spcPct val="20000"/>
              </a:spcBef>
              <a:spcAft>
                <a:spcPts val="600"/>
              </a:spcAft>
              <a:buFontTx/>
              <a:buChar char="•"/>
            </a:pPr>
            <a:r>
              <a:rPr lang="en-US" sz="2200" b="0" dirty="0" smtClean="0">
                <a:solidFill>
                  <a:srgbClr val="000000"/>
                </a:solidFill>
                <a:latin typeface="Arial" pitchFamily="32" charset="0"/>
                <a:ea typeface="Arial" pitchFamily="32" charset="0"/>
                <a:cs typeface="Arial" pitchFamily="32" charset="0"/>
              </a:rPr>
              <a:t> High precision tracking, better than </a:t>
            </a:r>
            <a:r>
              <a:rPr lang="en-US" sz="2200" b="0" dirty="0" smtClean="0">
                <a:solidFill>
                  <a:srgbClr val="CC3300"/>
                </a:solidFill>
                <a:latin typeface="Arial" pitchFamily="32" charset="0"/>
                <a:ea typeface="Arial" pitchFamily="32" charset="0"/>
                <a:cs typeface="Arial" pitchFamily="32" charset="0"/>
              </a:rPr>
              <a:t>65 </a:t>
            </a:r>
            <a:r>
              <a:rPr lang="en-US" sz="2200" b="0" dirty="0" smtClean="0">
                <a:solidFill>
                  <a:srgbClr val="CC3300"/>
                </a:solidFill>
                <a:latin typeface="Symbol" pitchFamily="32" charset="2"/>
                <a:ea typeface="Symbol" pitchFamily="32" charset="2"/>
                <a:cs typeface="Symbol" pitchFamily="32" charset="2"/>
              </a:rPr>
              <a:t>m</a:t>
            </a:r>
            <a:r>
              <a:rPr lang="en-US" sz="2200" b="0" dirty="0" smtClean="0">
                <a:solidFill>
                  <a:srgbClr val="CC3300"/>
                </a:solidFill>
                <a:latin typeface="Arial" pitchFamily="32" charset="0"/>
                <a:ea typeface="Arial" pitchFamily="32" charset="0"/>
                <a:cs typeface="Arial" pitchFamily="32" charset="0"/>
              </a:rPr>
              <a:t>m </a:t>
            </a:r>
            <a:r>
              <a:rPr lang="en-US" sz="2200" b="0" dirty="0" smtClean="0">
                <a:solidFill>
                  <a:srgbClr val="CC3300"/>
                </a:solidFill>
                <a:latin typeface="Arial" pitchFamily="32" charset="0"/>
              </a:rPr>
              <a:t>for </a:t>
            </a:r>
            <a:r>
              <a:rPr lang="en-US" sz="2200" b="0" dirty="0" err="1" smtClean="0">
                <a:solidFill>
                  <a:srgbClr val="CC3300"/>
                </a:solidFill>
                <a:latin typeface="Arial" pitchFamily="32" charset="0"/>
              </a:rPr>
              <a:t>p</a:t>
            </a:r>
            <a:r>
              <a:rPr lang="en-US" sz="2200" b="0" baseline="-25000" dirty="0" err="1" smtClean="0">
                <a:solidFill>
                  <a:srgbClr val="CC3300"/>
                </a:solidFill>
                <a:latin typeface="Arial" pitchFamily="32" charset="0"/>
              </a:rPr>
              <a:t>T</a:t>
            </a:r>
            <a:r>
              <a:rPr lang="en-US" sz="2200" b="0" dirty="0" smtClean="0">
                <a:solidFill>
                  <a:srgbClr val="CC3300"/>
                </a:solidFill>
                <a:latin typeface="Arial" pitchFamily="32" charset="0"/>
              </a:rPr>
              <a:t> &gt; 1 </a:t>
            </a:r>
            <a:r>
              <a:rPr lang="en-US" sz="2200" b="0" dirty="0" err="1" smtClean="0">
                <a:solidFill>
                  <a:srgbClr val="CC3300"/>
                </a:solidFill>
                <a:latin typeface="Arial" pitchFamily="32" charset="0"/>
              </a:rPr>
              <a:t>GeV/c</a:t>
            </a:r>
            <a:endParaRPr lang="en-US" sz="2200" b="0" dirty="0" smtClean="0">
              <a:solidFill>
                <a:srgbClr val="CC3300"/>
              </a:solidFill>
              <a:latin typeface="Arial" pitchFamily="32" charset="0"/>
            </a:endParaRPr>
          </a:p>
        </p:txBody>
      </p:sp>
      <p:sp>
        <p:nvSpPr>
          <p:cNvPr id="96260" name="Rectangle 18"/>
          <p:cNvSpPr>
            <a:spLocks noChangeArrowheads="1"/>
          </p:cNvSpPr>
          <p:nvPr/>
        </p:nvSpPr>
        <p:spPr bwMode="auto">
          <a:xfrm>
            <a:off x="619309" y="17711"/>
            <a:ext cx="7258267" cy="71301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</a:pPr>
            <a:r>
              <a:rPr lang="en-US" sz="4400" b="0" dirty="0" smtClean="0">
                <a:solidFill>
                  <a:srgbClr val="0000CC"/>
                </a:solidFill>
                <a:latin typeface="Arial Narrow" pitchFamily="32" charset="0"/>
              </a:rPr>
              <a:t>Open heavy</a:t>
            </a:r>
            <a:r>
              <a:rPr lang="en-US" sz="4400" b="0" dirty="0">
                <a:solidFill>
                  <a:srgbClr val="0000CC"/>
                </a:solidFill>
                <a:latin typeface="Arial Narrow" pitchFamily="32" charset="0"/>
              </a:rPr>
              <a:t>-</a:t>
            </a:r>
            <a:r>
              <a:rPr lang="en-US" sz="4400" b="0" dirty="0" err="1">
                <a:solidFill>
                  <a:srgbClr val="0000CC"/>
                </a:solidFill>
                <a:latin typeface="Arial Narrow" pitchFamily="32" charset="0"/>
              </a:rPr>
              <a:t>flavour</a:t>
            </a:r>
            <a:r>
              <a:rPr lang="en-US" sz="4400" b="0" dirty="0" smtClean="0">
                <a:solidFill>
                  <a:srgbClr val="0000CC"/>
                </a:solidFill>
                <a:latin typeface="Arial Narrow" pitchFamily="32" charset="0"/>
              </a:rPr>
              <a:t> reconstruction</a:t>
            </a:r>
            <a:endParaRPr lang="en-GB" sz="4400" b="0" dirty="0">
              <a:solidFill>
                <a:srgbClr val="0000CC"/>
              </a:solidFill>
              <a:latin typeface="Arial Narrow" pitchFamily="32" charset="0"/>
            </a:endParaRPr>
          </a:p>
        </p:txBody>
      </p:sp>
      <p:sp>
        <p:nvSpPr>
          <p:cNvPr id="96264" name="Text Box 69"/>
          <p:cNvSpPr txBox="1">
            <a:spLocks noChangeArrowheads="1"/>
          </p:cNvSpPr>
          <p:nvPr/>
        </p:nvSpPr>
        <p:spPr bwMode="auto">
          <a:xfrm>
            <a:off x="5616443" y="954872"/>
            <a:ext cx="2736850" cy="33972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2075" tIns="46038" rIns="92075" bIns="46038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 b="0" dirty="0">
                <a:solidFill>
                  <a:srgbClr val="000000"/>
                </a:solidFill>
                <a:latin typeface="Arial" pitchFamily="32" charset="0"/>
              </a:rPr>
              <a:t>Impact parameter resolution</a:t>
            </a:r>
          </a:p>
        </p:txBody>
      </p:sp>
      <p:pic>
        <p:nvPicPr>
          <p:cNvPr id="9" name="Picture 4" descr="ALICE-SetUp-NewSimple"/>
          <p:cNvPicPr>
            <a:picLocks noChangeAspect="1" noChangeArrowheads="1"/>
          </p:cNvPicPr>
          <p:nvPr/>
        </p:nvPicPr>
        <p:blipFill>
          <a:blip r:embed="rId3">
            <a:lum bright="6000" contrast="12000"/>
          </a:blip>
          <a:srcRect l="72830" t="7106" r="6683" b="69257"/>
          <a:stretch>
            <a:fillRect/>
          </a:stretch>
        </p:blipFill>
        <p:spPr bwMode="auto">
          <a:xfrm>
            <a:off x="601850" y="1072771"/>
            <a:ext cx="3360904" cy="284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636295" y="1150625"/>
            <a:ext cx="686109" cy="369332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0" dirty="0" smtClean="0">
                <a:latin typeface="Arial"/>
                <a:cs typeface="Arial"/>
              </a:rPr>
              <a:t>SSD</a:t>
            </a:r>
            <a:endParaRPr lang="en-US" sz="1800" b="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813645" y="1715519"/>
            <a:ext cx="699363" cy="369332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0" dirty="0" smtClean="0">
                <a:solidFill>
                  <a:schemeClr val="tx1"/>
                </a:solidFill>
                <a:latin typeface="Arial"/>
                <a:cs typeface="Arial"/>
              </a:rPr>
              <a:t>SDD</a:t>
            </a:r>
            <a:endParaRPr lang="en-US" sz="1800" b="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904235" y="2321629"/>
            <a:ext cx="686109" cy="369332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0" dirty="0">
                <a:solidFill>
                  <a:schemeClr val="tx1"/>
                </a:solidFill>
                <a:latin typeface="Arial"/>
                <a:cs typeface="Arial"/>
              </a:rPr>
              <a:t>SPD</a:t>
            </a:r>
          </a:p>
        </p:txBody>
      </p:sp>
      <p:cxnSp>
        <p:nvCxnSpPr>
          <p:cNvPr id="13" name="Straight Arrow Connector 12"/>
          <p:cNvCxnSpPr>
            <a:stCxn id="10" idx="3"/>
          </p:cNvCxnSpPr>
          <p:nvPr/>
        </p:nvCxnSpPr>
        <p:spPr bwMode="auto">
          <a:xfrm>
            <a:off x="1322404" y="1335291"/>
            <a:ext cx="461791" cy="7830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 flipV="1">
            <a:off x="1513008" y="1888867"/>
            <a:ext cx="495171" cy="1131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>
            <a:stCxn id="12" idx="3"/>
          </p:cNvCxnSpPr>
          <p:nvPr/>
        </p:nvCxnSpPr>
        <p:spPr bwMode="auto">
          <a:xfrm flipV="1">
            <a:off x="1590344" y="2441563"/>
            <a:ext cx="599180" cy="6473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329107" y="4268041"/>
            <a:ext cx="3940461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0"/>
              </a:spcAft>
            </a:pPr>
            <a:r>
              <a:rPr lang="en-US" sz="2200" dirty="0" smtClean="0">
                <a:solidFill>
                  <a:srgbClr val="000000"/>
                </a:solidFill>
              </a:rPr>
              <a:t>Inner Tracking System (ITS) </a:t>
            </a:r>
            <a:r>
              <a:rPr lang="en-US" sz="2200" b="0" dirty="0" smtClean="0">
                <a:solidFill>
                  <a:srgbClr val="000000"/>
                </a:solidFill>
              </a:rPr>
              <a:t/>
            </a:r>
            <a:br>
              <a:rPr lang="en-US" sz="2200" b="0" dirty="0" smtClean="0">
                <a:solidFill>
                  <a:srgbClr val="000000"/>
                </a:solidFill>
              </a:rPr>
            </a:br>
            <a:r>
              <a:rPr lang="en-US" sz="1600" b="0" dirty="0" smtClean="0">
                <a:solidFill>
                  <a:srgbClr val="000000"/>
                </a:solidFill>
              </a:rPr>
              <a:t>6 layers of silicon detectors</a:t>
            </a:r>
          </a:p>
          <a:p>
            <a:pPr algn="l">
              <a:spcAft>
                <a:spcPts val="600"/>
              </a:spcAft>
            </a:pPr>
            <a:r>
              <a:rPr lang="en-US" sz="1800" b="0" dirty="0" smtClean="0">
                <a:solidFill>
                  <a:srgbClr val="000090"/>
                </a:solidFill>
              </a:rPr>
              <a:t>   - aligned using </a:t>
            </a:r>
            <a:r>
              <a:rPr lang="en-US" sz="1800" b="0" dirty="0" err="1" smtClean="0">
                <a:solidFill>
                  <a:srgbClr val="000090"/>
                </a:solidFill>
              </a:rPr>
              <a:t>cosmics</a:t>
            </a:r>
            <a:r>
              <a:rPr lang="en-US" sz="1800" b="0" dirty="0" smtClean="0">
                <a:solidFill>
                  <a:srgbClr val="000090"/>
                </a:solidFill>
              </a:rPr>
              <a:t>  </a:t>
            </a:r>
            <a:br>
              <a:rPr lang="en-US" sz="1800" b="0" dirty="0" smtClean="0">
                <a:solidFill>
                  <a:srgbClr val="000090"/>
                </a:solidFill>
              </a:rPr>
            </a:br>
            <a:r>
              <a:rPr lang="en-US" sz="1800" b="0" dirty="0" smtClean="0">
                <a:solidFill>
                  <a:srgbClr val="000090"/>
                </a:solidFill>
              </a:rPr>
              <a:t>     and first pp data</a:t>
            </a:r>
          </a:p>
          <a:p>
            <a:pPr algn="l">
              <a:spcAft>
                <a:spcPts val="600"/>
              </a:spcAft>
            </a:pPr>
            <a:r>
              <a:rPr lang="en-US" sz="1800" b="0" dirty="0" smtClean="0">
                <a:solidFill>
                  <a:srgbClr val="000090"/>
                </a:solidFill>
              </a:rPr>
              <a:t>   - current resolution for pixels: </a:t>
            </a:r>
            <a:br>
              <a:rPr lang="en-US" sz="1800" b="0" dirty="0" smtClean="0">
                <a:solidFill>
                  <a:srgbClr val="000090"/>
                </a:solidFill>
              </a:rPr>
            </a:br>
            <a:r>
              <a:rPr lang="en-US" sz="1800" b="0" dirty="0" smtClean="0">
                <a:solidFill>
                  <a:srgbClr val="000090"/>
                </a:solidFill>
              </a:rPr>
              <a:t>     14 </a:t>
            </a:r>
            <a:r>
              <a:rPr lang="en-US" sz="1800" b="0" dirty="0" err="1" smtClean="0">
                <a:solidFill>
                  <a:srgbClr val="000090"/>
                </a:solidFill>
              </a:rPr>
              <a:t>μm</a:t>
            </a:r>
            <a:r>
              <a:rPr lang="en-US" sz="1800" b="0" dirty="0" smtClean="0">
                <a:solidFill>
                  <a:srgbClr val="000090"/>
                </a:solidFill>
              </a:rPr>
              <a:t> (nominal ≈11 </a:t>
            </a:r>
            <a:r>
              <a:rPr lang="en-US" sz="1800" b="0" dirty="0" err="1" smtClean="0">
                <a:solidFill>
                  <a:srgbClr val="000090"/>
                </a:solidFill>
              </a:rPr>
              <a:t>μm</a:t>
            </a:r>
            <a:r>
              <a:rPr lang="en-US" sz="1800" b="0" dirty="0" smtClean="0">
                <a:solidFill>
                  <a:srgbClr val="000090"/>
                </a:solidFill>
              </a:rPr>
              <a:t>)</a:t>
            </a:r>
          </a:p>
          <a:p>
            <a:pPr algn="l">
              <a:spcAft>
                <a:spcPts val="600"/>
              </a:spcAft>
            </a:pPr>
            <a:r>
              <a:rPr lang="en-US" sz="1800" b="0" dirty="0" smtClean="0">
                <a:solidFill>
                  <a:srgbClr val="000090"/>
                </a:solidFill>
              </a:rPr>
              <a:t>   - X/X</a:t>
            </a:r>
            <a:r>
              <a:rPr lang="en-US" sz="1800" b="0" baseline="-25000" dirty="0" smtClean="0">
                <a:solidFill>
                  <a:srgbClr val="000090"/>
                </a:solidFill>
              </a:rPr>
              <a:t>0</a:t>
            </a:r>
            <a:r>
              <a:rPr lang="en-US" sz="1800" b="0" dirty="0" smtClean="0">
                <a:solidFill>
                  <a:srgbClr val="000090"/>
                </a:solidFill>
              </a:rPr>
              <a:t> = 7.7% for radial tracks</a:t>
            </a:r>
            <a:endParaRPr lang="en-US" sz="1800" b="0" dirty="0">
              <a:solidFill>
                <a:srgbClr val="000090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 bwMode="auto">
          <a:xfrm rot="5400000">
            <a:off x="2469572" y="2317297"/>
            <a:ext cx="1584911" cy="59702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23" name="Rectangle 22"/>
          <p:cNvSpPr/>
          <p:nvPr/>
        </p:nvSpPr>
        <p:spPr>
          <a:xfrm>
            <a:off x="628133" y="3231215"/>
            <a:ext cx="1868522" cy="646331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l">
              <a:buFont typeface="Arial"/>
              <a:buChar char="•"/>
            </a:pPr>
            <a:r>
              <a:rPr lang="en-US" sz="1200" b="0" dirty="0" smtClean="0">
                <a:latin typeface="Arial"/>
                <a:cs typeface="Arial"/>
              </a:rPr>
              <a:t> Radius inner </a:t>
            </a:r>
            <a:br>
              <a:rPr lang="en-US" sz="1200" b="0" dirty="0" smtClean="0">
                <a:latin typeface="Arial"/>
                <a:cs typeface="Arial"/>
              </a:rPr>
            </a:br>
            <a:r>
              <a:rPr lang="en-US" sz="1200" b="0" dirty="0" smtClean="0">
                <a:latin typeface="Arial"/>
                <a:cs typeface="Arial"/>
              </a:rPr>
              <a:t>pixel layer: 3.9 cm</a:t>
            </a:r>
          </a:p>
          <a:p>
            <a:pPr algn="l">
              <a:buFont typeface="Arial"/>
              <a:buChar char="•"/>
            </a:pPr>
            <a:r>
              <a:rPr lang="en-US" sz="1200" b="0" dirty="0" smtClean="0">
                <a:latin typeface="Arial"/>
                <a:cs typeface="Arial"/>
              </a:rPr>
              <a:t> </a:t>
            </a:r>
            <a:r>
              <a:rPr lang="en-US" sz="1200" b="0" dirty="0" smtClean="0"/>
              <a:t>≈1 cm from the vacuum</a:t>
            </a:r>
            <a:endParaRPr lang="en-US" sz="1200" b="0" dirty="0"/>
          </a:p>
        </p:txBody>
      </p:sp>
      <p:sp>
        <p:nvSpPr>
          <p:cNvPr id="24" name="Rectangle 23"/>
          <p:cNvSpPr/>
          <p:nvPr/>
        </p:nvSpPr>
        <p:spPr>
          <a:xfrm>
            <a:off x="3039669" y="2952438"/>
            <a:ext cx="10057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1800" b="0" dirty="0" smtClean="0">
                <a:latin typeface="Arial"/>
                <a:cs typeface="Arial"/>
              </a:rPr>
              <a:t>87.2 cm</a:t>
            </a:r>
            <a:endParaRPr lang="en-US" sz="1800" b="0" dirty="0"/>
          </a:p>
        </p:txBody>
      </p:sp>
      <p:sp>
        <p:nvSpPr>
          <p:cNvPr id="26" name="Slide Number Placeholder 5"/>
          <p:cNvSpPr txBox="1">
            <a:spLocks/>
          </p:cNvSpPr>
          <p:nvPr/>
        </p:nvSpPr>
        <p:spPr bwMode="auto">
          <a:xfrm>
            <a:off x="6932613" y="6557963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/>
            <a:fld id="{6558563A-B1A4-D94F-887F-86AF56FE29D0}" type="slidenum">
              <a:rPr lang="en-US" sz="1400" b="0">
                <a:solidFill>
                  <a:srgbClr val="808080"/>
                </a:solidFill>
                <a:ea typeface="Arial" pitchFamily="-112" charset="0"/>
                <a:cs typeface="Arial" pitchFamily="-112" charset="0"/>
              </a:rPr>
              <a:pPr algn="r"/>
              <a:t>39</a:t>
            </a:fld>
            <a:endParaRPr lang="en-US" sz="1400" b="0" dirty="0">
              <a:solidFill>
                <a:srgbClr val="808080"/>
              </a:solidFill>
              <a:ea typeface="Arial" pitchFamily="-112" charset="0"/>
              <a:cs typeface="Arial" pitchFamily="-112" charset="0"/>
            </a:endParaRP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 Mischke (Utrecht)</a:t>
            </a:r>
            <a:endParaRPr lang="en-US" dirty="0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A790B6-3DE3-224A-B164-0E89BB3F0D3F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0" name="Picture 6" descr="B.Muller, 0404015v2.tif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5823" y="882402"/>
            <a:ext cx="4700588" cy="359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2" name="Rectangle 5"/>
          <p:cNvSpPr>
            <a:spLocks noChangeArrowheads="1"/>
          </p:cNvSpPr>
          <p:nvPr/>
        </p:nvSpPr>
        <p:spPr bwMode="auto">
          <a:xfrm>
            <a:off x="4630240" y="1196073"/>
            <a:ext cx="4559300" cy="519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l">
              <a:spcBef>
                <a:spcPct val="60000"/>
              </a:spcBef>
              <a:spcAft>
                <a:spcPts val="600"/>
              </a:spcAft>
              <a:buFontTx/>
              <a:buChar char="•"/>
            </a:pPr>
            <a:r>
              <a:rPr lang="en-US" sz="2200" b="0" dirty="0">
                <a:solidFill>
                  <a:srgbClr val="000000"/>
                </a:solidFill>
              </a:rPr>
              <a:t>  Symmetry breaking</a:t>
            </a:r>
          </a:p>
          <a:p>
            <a:pPr lvl="1" algn="l">
              <a:spcBef>
                <a:spcPct val="20000"/>
              </a:spcBef>
              <a:spcAft>
                <a:spcPts val="600"/>
              </a:spcAft>
              <a:buFontTx/>
              <a:buChar char="-"/>
            </a:pPr>
            <a:r>
              <a:rPr lang="en-US" sz="1800" b="0" dirty="0">
                <a:solidFill>
                  <a:srgbClr val="000090"/>
                </a:solidFill>
                <a:ea typeface="ＭＳ Ｐゴシック" pitchFamily="-112" charset="-128"/>
                <a:cs typeface="ＭＳ Ｐゴシック" pitchFamily="-112" charset="-128"/>
              </a:rPr>
              <a:t> Higgs mass: electro-weak symmetry breaking </a:t>
            </a:r>
            <a:r>
              <a:rPr lang="en-US" sz="1800" b="0" dirty="0" err="1">
                <a:solidFill>
                  <a:srgbClr val="000090"/>
                </a:solidFill>
                <a:ea typeface="ＭＳ Ｐゴシック" pitchFamily="-112" charset="-128"/>
                <a:cs typeface="ＭＳ Ｐゴシック" pitchFamily="-112" charset="-128"/>
                <a:sym typeface="Symbol" pitchFamily="-112" charset="2"/>
              </a:rPr>
              <a:t></a:t>
            </a:r>
            <a:r>
              <a:rPr lang="en-US" sz="1800" b="0" dirty="0">
                <a:solidFill>
                  <a:srgbClr val="000090"/>
                </a:solidFill>
                <a:ea typeface="ＭＳ Ｐゴシック" pitchFamily="-112" charset="-128"/>
                <a:cs typeface="ＭＳ Ｐゴシック" pitchFamily="-112" charset="-128"/>
              </a:rPr>
              <a:t> </a:t>
            </a:r>
            <a:r>
              <a:rPr lang="en-US" sz="1800" b="0" dirty="0">
                <a:solidFill>
                  <a:srgbClr val="CC3300"/>
                </a:solidFill>
                <a:ea typeface="ＭＳ Ｐゴシック" pitchFamily="-112" charset="-128"/>
                <a:cs typeface="ＭＳ Ｐゴシック" pitchFamily="-112" charset="-128"/>
              </a:rPr>
              <a:t>current quark mass</a:t>
            </a:r>
            <a:endParaRPr lang="en-US" sz="1800" b="0" dirty="0">
              <a:solidFill>
                <a:srgbClr val="0000CC"/>
              </a:solidFill>
              <a:ea typeface="ＭＳ Ｐゴシック" pitchFamily="-112" charset="-128"/>
              <a:cs typeface="ＭＳ Ｐゴシック" pitchFamily="-112" charset="-128"/>
            </a:endParaRPr>
          </a:p>
          <a:p>
            <a:pPr lvl="1" algn="l">
              <a:spcBef>
                <a:spcPct val="20000"/>
              </a:spcBef>
              <a:spcAft>
                <a:spcPts val="600"/>
              </a:spcAft>
              <a:buFontTx/>
              <a:buChar char="-"/>
            </a:pPr>
            <a:r>
              <a:rPr lang="en-US" sz="1800" b="0" dirty="0">
                <a:solidFill>
                  <a:srgbClr val="000090"/>
                </a:solidFill>
                <a:ea typeface="ＭＳ Ｐゴシック" pitchFamily="-112" charset="-128"/>
                <a:cs typeface="ＭＳ Ｐゴシック" pitchFamily="-112" charset="-128"/>
              </a:rPr>
              <a:t> QCD mass: </a:t>
            </a:r>
            <a:r>
              <a:rPr lang="en-US" sz="1800" b="0" dirty="0" err="1">
                <a:solidFill>
                  <a:srgbClr val="000090"/>
                </a:solidFill>
                <a:ea typeface="ＭＳ Ｐゴシック" pitchFamily="-112" charset="-128"/>
                <a:cs typeface="ＭＳ Ｐゴシック" pitchFamily="-112" charset="-128"/>
              </a:rPr>
              <a:t>chiral</a:t>
            </a:r>
            <a:r>
              <a:rPr lang="en-US" sz="1800" b="0" dirty="0">
                <a:solidFill>
                  <a:srgbClr val="000090"/>
                </a:solidFill>
                <a:ea typeface="ＭＳ Ｐゴシック" pitchFamily="-112" charset="-128"/>
                <a:cs typeface="ＭＳ Ｐゴシック" pitchFamily="-112" charset="-128"/>
              </a:rPr>
              <a:t> symmetry breaking </a:t>
            </a:r>
            <a:r>
              <a:rPr lang="en-US" sz="1800" b="0" dirty="0" err="1">
                <a:solidFill>
                  <a:srgbClr val="000090"/>
                </a:solidFill>
                <a:ea typeface="ＭＳ Ｐゴシック" pitchFamily="-112" charset="-128"/>
                <a:cs typeface="ＭＳ Ｐゴシック" pitchFamily="-112" charset="-128"/>
                <a:sym typeface="Symbol" pitchFamily="-112" charset="2"/>
              </a:rPr>
              <a:t></a:t>
            </a:r>
            <a:r>
              <a:rPr lang="en-US" sz="1800" b="0" dirty="0">
                <a:solidFill>
                  <a:srgbClr val="000090"/>
                </a:solidFill>
                <a:ea typeface="ＭＳ Ｐゴシック" pitchFamily="-112" charset="-128"/>
                <a:cs typeface="ＭＳ Ｐゴシック" pitchFamily="-112" charset="-128"/>
              </a:rPr>
              <a:t> </a:t>
            </a:r>
            <a:r>
              <a:rPr lang="en-US" sz="1800" b="0" dirty="0">
                <a:solidFill>
                  <a:srgbClr val="CC3300"/>
                </a:solidFill>
                <a:ea typeface="ＭＳ Ｐゴシック" pitchFamily="-112" charset="-128"/>
                <a:cs typeface="ＭＳ Ｐゴシック" pitchFamily="-112" charset="-128"/>
              </a:rPr>
              <a:t>constituent quark mass</a:t>
            </a:r>
            <a:endParaRPr lang="en-US" sz="1800" b="0" dirty="0">
              <a:solidFill>
                <a:srgbClr val="0000CC"/>
              </a:solidFill>
              <a:ea typeface="ＭＳ Ｐゴシック" pitchFamily="-112" charset="-128"/>
              <a:cs typeface="ＭＳ Ｐゴシック" pitchFamily="-112" charset="-128"/>
            </a:endParaRPr>
          </a:p>
          <a:p>
            <a:pPr algn="l">
              <a:spcBef>
                <a:spcPct val="60000"/>
              </a:spcBef>
              <a:spcAft>
                <a:spcPts val="600"/>
              </a:spcAft>
              <a:buFontTx/>
              <a:buChar char="•"/>
            </a:pPr>
            <a:r>
              <a:rPr lang="en-US" sz="2200" b="0" dirty="0">
                <a:solidFill>
                  <a:srgbClr val="000000"/>
                </a:solidFill>
              </a:rPr>
              <a:t> Charm and </a:t>
            </a:r>
            <a:r>
              <a:rPr lang="en-US" sz="2200" b="0" dirty="0" smtClean="0">
                <a:solidFill>
                  <a:srgbClr val="000000"/>
                </a:solidFill>
              </a:rPr>
              <a:t>beauty </a:t>
            </a:r>
            <a:r>
              <a:rPr lang="en-US" sz="2200" b="0" dirty="0">
                <a:solidFill>
                  <a:srgbClr val="000000"/>
                </a:solidFill>
              </a:rPr>
              <a:t>quark masses are not affected by QCD vacuum </a:t>
            </a:r>
            <a:r>
              <a:rPr lang="en-US" sz="2200" b="0" dirty="0" err="1">
                <a:solidFill>
                  <a:srgbClr val="000000"/>
                </a:solidFill>
                <a:sym typeface="Symbol" pitchFamily="-112" charset="2"/>
              </a:rPr>
              <a:t></a:t>
            </a:r>
            <a:r>
              <a:rPr lang="en-US" sz="2200" b="0" dirty="0">
                <a:solidFill>
                  <a:srgbClr val="000000"/>
                </a:solidFill>
                <a:sym typeface="Symbol" pitchFamily="-112" charset="2"/>
              </a:rPr>
              <a:t> ideal probes to study QGP</a:t>
            </a:r>
          </a:p>
          <a:p>
            <a:pPr algn="l">
              <a:spcBef>
                <a:spcPct val="60000"/>
              </a:spcBef>
              <a:spcAft>
                <a:spcPts val="600"/>
              </a:spcAft>
              <a:buFontTx/>
              <a:buChar char="•"/>
            </a:pPr>
            <a:r>
              <a:rPr lang="en-US" sz="2200" b="0" dirty="0">
                <a:solidFill>
                  <a:srgbClr val="000000"/>
                </a:solidFill>
              </a:rPr>
              <a:t> Test QCD at transition from </a:t>
            </a:r>
            <a:r>
              <a:rPr lang="en-US" sz="2200" b="0" dirty="0" err="1">
                <a:solidFill>
                  <a:srgbClr val="000000"/>
                </a:solidFill>
              </a:rPr>
              <a:t>perturbative</a:t>
            </a:r>
            <a:r>
              <a:rPr lang="en-US" sz="2200" b="0" dirty="0">
                <a:solidFill>
                  <a:srgbClr val="000000"/>
                </a:solidFill>
              </a:rPr>
              <a:t> to non-</a:t>
            </a:r>
            <a:r>
              <a:rPr lang="en-US" sz="2200" b="0" dirty="0" err="1">
                <a:solidFill>
                  <a:srgbClr val="000000"/>
                </a:solidFill>
              </a:rPr>
              <a:t>perturbative</a:t>
            </a:r>
            <a:r>
              <a:rPr lang="en-US" sz="2200" b="0" dirty="0">
                <a:solidFill>
                  <a:srgbClr val="000000"/>
                </a:solidFill>
              </a:rPr>
              <a:t> regime: </a:t>
            </a:r>
            <a:r>
              <a:rPr lang="en-US" sz="2200" b="0" dirty="0" smtClean="0">
                <a:solidFill>
                  <a:srgbClr val="000000"/>
                </a:solidFill>
              </a:rPr>
              <a:t>charm </a:t>
            </a:r>
            <a:r>
              <a:rPr lang="en-US" sz="2200" b="0" dirty="0">
                <a:solidFill>
                  <a:srgbClr val="000000"/>
                </a:solidFill>
              </a:rPr>
              <a:t>and </a:t>
            </a:r>
            <a:r>
              <a:rPr lang="en-US" sz="2200" b="0" dirty="0" smtClean="0">
                <a:solidFill>
                  <a:srgbClr val="000000"/>
                </a:solidFill>
              </a:rPr>
              <a:t>beauty </a:t>
            </a:r>
            <a:r>
              <a:rPr lang="en-US" sz="2200" b="0" dirty="0">
                <a:solidFill>
                  <a:srgbClr val="000000"/>
                </a:solidFill>
              </a:rPr>
              <a:t>quarks provide hard scale for QCD calculations</a:t>
            </a:r>
          </a:p>
        </p:txBody>
      </p:sp>
      <p:sp>
        <p:nvSpPr>
          <p:cNvPr id="45063" name="Rectangle 10"/>
          <p:cNvSpPr>
            <a:spLocks noChangeArrowheads="1"/>
          </p:cNvSpPr>
          <p:nvPr/>
        </p:nvSpPr>
        <p:spPr bwMode="auto">
          <a:xfrm>
            <a:off x="962681" y="927886"/>
            <a:ext cx="34226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b="0" i="1" dirty="0">
                <a:solidFill>
                  <a:srgbClr val="000000"/>
                </a:solidFill>
                <a:latin typeface="Times New Roman" pitchFamily="-112" charset="0"/>
                <a:ea typeface="Times New Roman" pitchFamily="-112" charset="0"/>
                <a:cs typeface="Times New Roman" pitchFamily="-112" charset="0"/>
              </a:rPr>
              <a:t>B. </a:t>
            </a:r>
            <a:r>
              <a:rPr lang="en-US" sz="1400" b="0" i="1" dirty="0" err="1">
                <a:solidFill>
                  <a:srgbClr val="000000"/>
                </a:solidFill>
                <a:latin typeface="Times New Roman" pitchFamily="-112" charset="0"/>
                <a:ea typeface="Times New Roman" pitchFamily="-112" charset="0"/>
                <a:cs typeface="Times New Roman" pitchFamily="-112" charset="0"/>
              </a:rPr>
              <a:t>Müller</a:t>
            </a:r>
            <a:r>
              <a:rPr lang="en-US" sz="1400" b="0" i="1" dirty="0">
                <a:solidFill>
                  <a:srgbClr val="000000"/>
                </a:solidFill>
                <a:latin typeface="Times New Roman" pitchFamily="-112" charset="0"/>
                <a:ea typeface="Times New Roman" pitchFamily="-112" charset="0"/>
                <a:cs typeface="Times New Roman" pitchFamily="-112" charset="0"/>
              </a:rPr>
              <a:t>, </a:t>
            </a:r>
            <a:r>
              <a:rPr lang="en-US" sz="1400" b="0" i="1" dirty="0" err="1">
                <a:solidFill>
                  <a:srgbClr val="000000"/>
                </a:solidFill>
                <a:latin typeface="Times New Roman" pitchFamily="-112" charset="0"/>
                <a:ea typeface="Lucida Grande" pitchFamily="-112" charset="0"/>
                <a:cs typeface="Times New Roman" pitchFamily="-112" charset="0"/>
              </a:rPr>
              <a:t>Nucl</a:t>
            </a:r>
            <a:r>
              <a:rPr lang="en-US" sz="1400" b="0" i="1" dirty="0">
                <a:solidFill>
                  <a:srgbClr val="000000"/>
                </a:solidFill>
                <a:latin typeface="Times New Roman" pitchFamily="-112" charset="0"/>
                <a:ea typeface="Lucida Grande" pitchFamily="-112" charset="0"/>
                <a:cs typeface="Times New Roman" pitchFamily="-112" charset="0"/>
              </a:rPr>
              <a:t>. Phys. A750, 84 (2005)</a:t>
            </a:r>
            <a:endParaRPr lang="en-US" sz="1400" b="0" i="1" dirty="0">
              <a:solidFill>
                <a:srgbClr val="000000"/>
              </a:solidFill>
              <a:latin typeface="Times New Roman" pitchFamily="-112" charset="0"/>
              <a:ea typeface="Times New Roman" pitchFamily="-112" charset="0"/>
              <a:cs typeface="Times New Roman" pitchFamily="-112" charset="0"/>
            </a:endParaRPr>
          </a:p>
        </p:txBody>
      </p:sp>
      <p:sp>
        <p:nvSpPr>
          <p:cNvPr id="11" name="Rounded Rectangle 5"/>
          <p:cNvSpPr>
            <a:spLocks noChangeArrowheads="1"/>
          </p:cNvSpPr>
          <p:nvPr/>
        </p:nvSpPr>
        <p:spPr bwMode="auto">
          <a:xfrm>
            <a:off x="2738440" y="4040709"/>
            <a:ext cx="919596" cy="350357"/>
          </a:xfrm>
          <a:prstGeom prst="roundRect">
            <a:avLst>
              <a:gd name="adj" fmla="val 16667"/>
            </a:avLst>
          </a:prstGeom>
          <a:noFill/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600" u="sng">
              <a:solidFill>
                <a:srgbClr val="000000"/>
              </a:solidFill>
            </a:endParaRP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1339298" y="-30595"/>
            <a:ext cx="6460648" cy="76944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4400" b="0" dirty="0" smtClean="0">
                <a:solidFill>
                  <a:srgbClr val="000090"/>
                </a:solidFill>
                <a:latin typeface="Arial Narrow" pitchFamily="38" charset="0"/>
              </a:rPr>
              <a:t>Heavy quarks are ideal probes</a:t>
            </a:r>
            <a:endParaRPr lang="en-GB" sz="4400" b="0" dirty="0">
              <a:solidFill>
                <a:srgbClr val="000090"/>
              </a:solidFill>
              <a:latin typeface="Arial Narrow" pitchFamily="38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A790B6-3DE3-224A-B164-0E89BB3F0D3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 Mischke (Utrecht)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85437" y="4610352"/>
            <a:ext cx="4283594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  <a:buFont typeface="Arial"/>
              <a:buChar char="•"/>
            </a:pPr>
            <a:r>
              <a:rPr lang="en-US" sz="1800" b="0" dirty="0" smtClean="0"/>
              <a:t> Charm and beauty quarks are 250-450 times heavier than light quarks </a:t>
            </a:r>
          </a:p>
          <a:p>
            <a:pPr algn="l">
              <a:spcAft>
                <a:spcPts val="600"/>
              </a:spcAft>
              <a:buFont typeface="Arial"/>
              <a:buChar char="•"/>
            </a:pPr>
            <a:r>
              <a:rPr lang="en-US" sz="1800" b="0" dirty="0" smtClean="0"/>
              <a:t> They are abundantly produced at the LHC, </a:t>
            </a:r>
            <a:r>
              <a:rPr lang="en-US" sz="1800" dirty="0" smtClean="0"/>
              <a:t>predominantly in the early phase of the collisions</a:t>
            </a:r>
          </a:p>
          <a:p>
            <a:pPr algn="l">
              <a:spcAft>
                <a:spcPts val="600"/>
              </a:spcAft>
              <a:buFont typeface="Arial"/>
              <a:buChar char="•"/>
            </a:pPr>
            <a:r>
              <a:rPr lang="en-US" sz="1800" dirty="0" smtClean="0"/>
              <a:t> Production rates calculable in </a:t>
            </a:r>
            <a:r>
              <a:rPr lang="en-US" sz="1800" dirty="0" err="1" smtClean="0"/>
              <a:t>pQCD</a:t>
            </a:r>
            <a:endParaRPr lang="en-US" sz="1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8"/>
          <p:cNvSpPr>
            <a:spLocks noChangeArrowheads="1"/>
          </p:cNvSpPr>
          <p:nvPr/>
        </p:nvSpPr>
        <p:spPr bwMode="auto">
          <a:xfrm>
            <a:off x="1339340" y="28841"/>
            <a:ext cx="5997230" cy="71301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</a:pPr>
            <a:r>
              <a:rPr lang="en-US" sz="4400" b="0" dirty="0">
                <a:solidFill>
                  <a:srgbClr val="0000CC"/>
                </a:solidFill>
                <a:latin typeface="Arial Narrow" pitchFamily="-112" charset="0"/>
              </a:rPr>
              <a:t>Reconstruction of D </a:t>
            </a:r>
            <a:r>
              <a:rPr lang="en-US" sz="4400" b="0" dirty="0" smtClean="0">
                <a:solidFill>
                  <a:srgbClr val="0000CC"/>
                </a:solidFill>
                <a:latin typeface="Arial Narrow" pitchFamily="-112" charset="0"/>
              </a:rPr>
              <a:t>mesons</a:t>
            </a:r>
            <a:endParaRPr lang="en-GB" sz="4400" b="0" dirty="0">
              <a:solidFill>
                <a:srgbClr val="0000CC"/>
              </a:solidFill>
              <a:latin typeface="Arial Narrow" pitchFamily="-112" charset="0"/>
            </a:endParaRPr>
          </a:p>
        </p:txBody>
      </p:sp>
      <p:sp>
        <p:nvSpPr>
          <p:cNvPr id="55302" name="Rectangle 9"/>
          <p:cNvSpPr>
            <a:spLocks noChangeArrowheads="1"/>
          </p:cNvSpPr>
          <p:nvPr/>
        </p:nvSpPr>
        <p:spPr bwMode="auto">
          <a:xfrm>
            <a:off x="371930" y="3571725"/>
            <a:ext cx="8540895" cy="2870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>
              <a:spcAft>
                <a:spcPts val="600"/>
              </a:spcAft>
              <a:buFont typeface="Arial" pitchFamily="-112" charset="0"/>
              <a:buChar char="•"/>
            </a:pPr>
            <a:r>
              <a:rPr lang="en-US" sz="2150" b="0" dirty="0">
                <a:solidFill>
                  <a:srgbClr val="000000"/>
                </a:solidFill>
                <a:ea typeface="ヒラギノ角ゴ Pro W3" pitchFamily="-112" charset="-128"/>
                <a:cs typeface="ヒラギノ角ゴ Pro W3" pitchFamily="-112" charset="-128"/>
              </a:rPr>
              <a:t> Analysis based on decay topology and invariant mass technique</a:t>
            </a:r>
          </a:p>
          <a:p>
            <a:pPr algn="l">
              <a:spcAft>
                <a:spcPts val="600"/>
              </a:spcAft>
              <a:buFont typeface="Arial" pitchFamily="-112" charset="0"/>
              <a:buChar char="•"/>
            </a:pPr>
            <a:r>
              <a:rPr lang="en-US" sz="2150" b="0" dirty="0" smtClean="0">
                <a:solidFill>
                  <a:srgbClr val="000000"/>
                </a:solidFill>
                <a:ea typeface="Arial" pitchFamily="-112" charset="0"/>
                <a:cs typeface="Arial" pitchFamily="-112" charset="0"/>
              </a:rPr>
              <a:t> Essential selection cuts</a:t>
            </a:r>
          </a:p>
          <a:p>
            <a:pPr lvl="1" algn="l">
              <a:spcAft>
                <a:spcPts val="600"/>
              </a:spcAft>
              <a:buFontTx/>
              <a:buChar char="-"/>
            </a:pPr>
            <a:r>
              <a:rPr lang="en-US" sz="2150" b="0" dirty="0" smtClean="0">
                <a:solidFill>
                  <a:srgbClr val="000090"/>
                </a:solidFill>
                <a:ea typeface="Arial" pitchFamily="-112" charset="0"/>
                <a:cs typeface="Arial" pitchFamily="-112" charset="0"/>
              </a:rPr>
              <a:t> impact parameter</a:t>
            </a:r>
          </a:p>
          <a:p>
            <a:pPr lvl="1" algn="l">
              <a:spcAft>
                <a:spcPts val="600"/>
              </a:spcAft>
              <a:buFontTx/>
              <a:buChar char="-"/>
            </a:pPr>
            <a:r>
              <a:rPr lang="en-US" sz="2150" b="0" dirty="0" smtClean="0">
                <a:solidFill>
                  <a:srgbClr val="000090"/>
                </a:solidFill>
                <a:ea typeface="Arial" pitchFamily="-112" charset="0"/>
                <a:cs typeface="Arial" pitchFamily="-112" charset="0"/>
              </a:rPr>
              <a:t> distance of closest approach</a:t>
            </a:r>
          </a:p>
          <a:p>
            <a:pPr lvl="1" algn="l">
              <a:spcAft>
                <a:spcPts val="600"/>
              </a:spcAft>
              <a:buFontTx/>
              <a:buChar char="-"/>
            </a:pPr>
            <a:r>
              <a:rPr lang="en-US" sz="2150" b="0" dirty="0" smtClean="0">
                <a:solidFill>
                  <a:srgbClr val="000090"/>
                </a:solidFill>
                <a:ea typeface="Arial" pitchFamily="-112" charset="0"/>
                <a:cs typeface="Arial" pitchFamily="-112" charset="0"/>
              </a:rPr>
              <a:t> pointing angle</a:t>
            </a:r>
            <a:endParaRPr lang="en-US" sz="2150" b="0" dirty="0" smtClean="0">
              <a:solidFill>
                <a:srgbClr val="000000"/>
              </a:solidFill>
              <a:ea typeface="Arial" pitchFamily="-112" charset="0"/>
              <a:cs typeface="Arial" pitchFamily="-112" charset="0"/>
            </a:endParaRPr>
          </a:p>
          <a:p>
            <a:pPr algn="l">
              <a:spcAft>
                <a:spcPts val="600"/>
              </a:spcAft>
              <a:buFont typeface="Arial" pitchFamily="-112" charset="0"/>
              <a:buChar char="•"/>
            </a:pPr>
            <a:r>
              <a:rPr lang="en-US" sz="2150" b="0" dirty="0" smtClean="0">
                <a:solidFill>
                  <a:srgbClr val="000000"/>
                </a:solidFill>
                <a:ea typeface="Arial" pitchFamily="-112" charset="0"/>
                <a:cs typeface="Arial" pitchFamily="-112" charset="0"/>
              </a:rPr>
              <a:t> High precision tracking (ITS+TPC)</a:t>
            </a:r>
          </a:p>
          <a:p>
            <a:pPr algn="l">
              <a:spcAft>
                <a:spcPts val="600"/>
              </a:spcAft>
              <a:buFont typeface="Arial" pitchFamily="-112" charset="0"/>
              <a:buChar char="•"/>
            </a:pPr>
            <a:r>
              <a:rPr lang="en-US" sz="2150" b="0" dirty="0" smtClean="0">
                <a:solidFill>
                  <a:srgbClr val="000000"/>
                </a:solidFill>
                <a:ea typeface="Arial" pitchFamily="-112" charset="0"/>
                <a:cs typeface="Arial" pitchFamily="-112" charset="0"/>
              </a:rPr>
              <a:t> K and </a:t>
            </a:r>
            <a:r>
              <a:rPr lang="en-US" sz="2150" b="0" dirty="0" err="1" smtClean="0">
                <a:solidFill>
                  <a:srgbClr val="000000"/>
                </a:solidFill>
                <a:latin typeface="Symbol" charset="2"/>
                <a:ea typeface="Arial" pitchFamily="-112" charset="0"/>
                <a:cs typeface="Symbol" charset="2"/>
              </a:rPr>
              <a:t>p</a:t>
            </a:r>
            <a:r>
              <a:rPr lang="en-US" sz="2150" b="0" dirty="0" smtClean="0">
                <a:solidFill>
                  <a:srgbClr val="000000"/>
                </a:solidFill>
                <a:ea typeface="Arial" pitchFamily="-112" charset="0"/>
                <a:cs typeface="Arial" pitchFamily="-112" charset="0"/>
              </a:rPr>
              <a:t> identification (TPC+TOF) </a:t>
            </a:r>
            <a:r>
              <a:rPr lang="en-US" sz="2150" b="0" dirty="0" err="1" smtClean="0">
                <a:solidFill>
                  <a:srgbClr val="000000"/>
                </a:solidFill>
                <a:ea typeface="Arial" pitchFamily="-112" charset="0"/>
                <a:cs typeface="Arial" pitchFamily="-112" charset="0"/>
                <a:sym typeface="Wingdings"/>
              </a:rPr>
              <a:t></a:t>
            </a:r>
            <a:r>
              <a:rPr lang="en-US" sz="2150" b="0" dirty="0" smtClean="0">
                <a:solidFill>
                  <a:srgbClr val="000000"/>
                </a:solidFill>
                <a:ea typeface="Arial" pitchFamily="-112" charset="0"/>
                <a:cs typeface="Arial" pitchFamily="-112" charset="0"/>
                <a:sym typeface="Wingdings"/>
              </a:rPr>
              <a:t> reducing background at low </a:t>
            </a:r>
            <a:r>
              <a:rPr lang="en-US" sz="2150" b="0" dirty="0" err="1" smtClean="0">
                <a:solidFill>
                  <a:srgbClr val="000000"/>
                </a:solidFill>
                <a:ea typeface="Arial" pitchFamily="-112" charset="0"/>
                <a:cs typeface="Arial" pitchFamily="-112" charset="0"/>
                <a:sym typeface="Wingdings"/>
              </a:rPr>
              <a:t>p</a:t>
            </a:r>
            <a:r>
              <a:rPr lang="en-US" sz="2150" b="0" baseline="-25000" dirty="0" err="1" smtClean="0">
                <a:solidFill>
                  <a:srgbClr val="000000"/>
                </a:solidFill>
                <a:ea typeface="Arial" pitchFamily="-112" charset="0"/>
                <a:cs typeface="Arial" pitchFamily="-112" charset="0"/>
                <a:sym typeface="Wingdings"/>
              </a:rPr>
              <a:t>T</a:t>
            </a:r>
            <a:endParaRPr lang="en-US" sz="2150" b="0" baseline="-25000" dirty="0" smtClean="0">
              <a:solidFill>
                <a:srgbClr val="000000"/>
              </a:solidFill>
              <a:ea typeface="Arial" pitchFamily="-112" charset="0"/>
              <a:cs typeface="Arial" pitchFamily="-112" charset="0"/>
            </a:endParaRPr>
          </a:p>
        </p:txBody>
      </p:sp>
      <p:pic>
        <p:nvPicPr>
          <p:cNvPr id="55304" name="Picture 15" descr="d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36827" y="1226763"/>
            <a:ext cx="4595526" cy="2092325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</p:pic>
      <p:sp>
        <p:nvSpPr>
          <p:cNvPr id="55305" name="Rectangle 8"/>
          <p:cNvSpPr>
            <a:spLocks noChangeArrowheads="1"/>
          </p:cNvSpPr>
          <p:nvPr/>
        </p:nvSpPr>
        <p:spPr bwMode="auto">
          <a:xfrm>
            <a:off x="7500692" y="2905967"/>
            <a:ext cx="150396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solidFill>
                  <a:srgbClr val="000099"/>
                </a:solidFill>
              </a:rPr>
              <a:t>D</a:t>
            </a:r>
            <a:r>
              <a:rPr lang="en-US" sz="2000" baseline="30000" dirty="0">
                <a:solidFill>
                  <a:srgbClr val="000099"/>
                </a:solidFill>
              </a:rPr>
              <a:t>0</a:t>
            </a:r>
            <a:r>
              <a:rPr lang="en-US" sz="2000" dirty="0">
                <a:solidFill>
                  <a:srgbClr val="000099"/>
                </a:solidFill>
              </a:rPr>
              <a:t> </a:t>
            </a:r>
            <a:r>
              <a:rPr lang="en-US" sz="2000" dirty="0" err="1">
                <a:solidFill>
                  <a:srgbClr val="000099"/>
                </a:solidFill>
                <a:sym typeface="Symbol" pitchFamily="-112" charset="2"/>
              </a:rPr>
              <a:t></a:t>
            </a:r>
            <a:r>
              <a:rPr lang="en-US" sz="2000" dirty="0" smtClean="0">
                <a:solidFill>
                  <a:srgbClr val="000099"/>
                </a:solidFill>
                <a:sym typeface="Symbol" pitchFamily="-112" charset="2"/>
              </a:rPr>
              <a:t> </a:t>
            </a:r>
            <a:r>
              <a:rPr lang="en-US" sz="2000" dirty="0" smtClean="0">
                <a:solidFill>
                  <a:srgbClr val="000099"/>
                </a:solidFill>
                <a:latin typeface="Arial" pitchFamily="32" charset="0"/>
              </a:rPr>
              <a:t>K</a:t>
            </a:r>
            <a:r>
              <a:rPr lang="en-US" sz="2000" baseline="30000" dirty="0" smtClean="0">
                <a:solidFill>
                  <a:srgbClr val="000099"/>
                </a:solidFill>
                <a:latin typeface="Arial" pitchFamily="32" charset="0"/>
              </a:rPr>
              <a:t>-</a:t>
            </a:r>
            <a:r>
              <a:rPr lang="en-US" sz="2000" dirty="0" smtClean="0">
                <a:solidFill>
                  <a:srgbClr val="000099"/>
                </a:solidFill>
                <a:latin typeface="Arial" pitchFamily="32" charset="0"/>
                <a:sym typeface="Symbol" pitchFamily="32" charset="2"/>
              </a:rPr>
              <a:t></a:t>
            </a:r>
            <a:r>
              <a:rPr lang="en-US" sz="2000" baseline="30000" dirty="0" smtClean="0">
                <a:solidFill>
                  <a:srgbClr val="000099"/>
                </a:solidFill>
                <a:latin typeface="Arial" pitchFamily="32" charset="0"/>
              </a:rPr>
              <a:t>+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16" name="AutoShape 23"/>
          <p:cNvSpPr>
            <a:spLocks noChangeArrowheads="1"/>
          </p:cNvSpPr>
          <p:nvPr/>
        </p:nvSpPr>
        <p:spPr bwMode="auto">
          <a:xfrm>
            <a:off x="4639254" y="2478216"/>
            <a:ext cx="202824" cy="156963"/>
          </a:xfrm>
          <a:prstGeom prst="irregularSeal1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-217766" y="1040232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algn="l">
              <a:spcBef>
                <a:spcPct val="20000"/>
              </a:spcBef>
              <a:spcAft>
                <a:spcPts val="0"/>
              </a:spcAft>
            </a:pPr>
            <a:r>
              <a:rPr lang="en-US" sz="2000" b="0" dirty="0" smtClean="0">
                <a:solidFill>
                  <a:srgbClr val="000099"/>
                </a:solidFill>
                <a:latin typeface="Arial" pitchFamily="32" charset="0"/>
              </a:rPr>
              <a:t>D</a:t>
            </a:r>
            <a:r>
              <a:rPr lang="en-US" sz="2000" b="0" baseline="30000" dirty="0" smtClean="0">
                <a:solidFill>
                  <a:srgbClr val="000099"/>
                </a:solidFill>
                <a:latin typeface="Arial" pitchFamily="32" charset="0"/>
              </a:rPr>
              <a:t>0</a:t>
            </a:r>
            <a:r>
              <a:rPr lang="en-US" sz="2000" b="0" dirty="0" smtClean="0">
                <a:solidFill>
                  <a:srgbClr val="000099"/>
                </a:solidFill>
                <a:latin typeface="Arial" pitchFamily="32" charset="0"/>
              </a:rPr>
              <a:t> </a:t>
            </a:r>
            <a:r>
              <a:rPr lang="en-US" sz="2000" b="0" dirty="0" err="1" smtClean="0">
                <a:solidFill>
                  <a:srgbClr val="000099"/>
                </a:solidFill>
                <a:latin typeface="Arial" pitchFamily="32" charset="0"/>
                <a:sym typeface="Symbol" pitchFamily="32" charset="2"/>
              </a:rPr>
              <a:t></a:t>
            </a:r>
            <a:r>
              <a:rPr lang="en-US" sz="2000" b="0" dirty="0" smtClean="0">
                <a:solidFill>
                  <a:srgbClr val="000099"/>
                </a:solidFill>
                <a:latin typeface="Arial" pitchFamily="32" charset="0"/>
                <a:sym typeface="Symbol" pitchFamily="32" charset="2"/>
              </a:rPr>
              <a:t> </a:t>
            </a:r>
            <a:r>
              <a:rPr lang="en-US" sz="2000" b="0" dirty="0" smtClean="0">
                <a:solidFill>
                  <a:srgbClr val="000099"/>
                </a:solidFill>
                <a:latin typeface="Arial" pitchFamily="32" charset="0"/>
              </a:rPr>
              <a:t>K</a:t>
            </a:r>
            <a:r>
              <a:rPr lang="en-US" sz="2000" b="0" baseline="30000" dirty="0" smtClean="0">
                <a:solidFill>
                  <a:srgbClr val="000099"/>
                </a:solidFill>
                <a:latin typeface="Arial" pitchFamily="32" charset="0"/>
              </a:rPr>
              <a:t>-</a:t>
            </a:r>
            <a:r>
              <a:rPr lang="en-US" sz="2000" b="0" dirty="0" smtClean="0">
                <a:solidFill>
                  <a:srgbClr val="000099"/>
                </a:solidFill>
                <a:latin typeface="Arial" pitchFamily="32" charset="0"/>
                <a:sym typeface="Symbol" pitchFamily="32" charset="2"/>
              </a:rPr>
              <a:t></a:t>
            </a:r>
            <a:r>
              <a:rPr lang="en-US" sz="2000" b="0" baseline="30000" dirty="0" smtClean="0">
                <a:solidFill>
                  <a:srgbClr val="000099"/>
                </a:solidFill>
                <a:latin typeface="Arial" pitchFamily="32" charset="0"/>
              </a:rPr>
              <a:t>+</a:t>
            </a:r>
            <a:r>
              <a:rPr lang="en-US" sz="2000" b="0" dirty="0" smtClean="0">
                <a:solidFill>
                  <a:srgbClr val="000099"/>
                </a:solidFill>
                <a:latin typeface="Arial" pitchFamily="32" charset="0"/>
                <a:sym typeface="Symbol" pitchFamily="32" charset="2"/>
              </a:rPr>
              <a:t>		BR: 3.89%</a:t>
            </a:r>
          </a:p>
          <a:p>
            <a:pPr lvl="1" algn="l">
              <a:spcBef>
                <a:spcPct val="20000"/>
              </a:spcBef>
              <a:spcAft>
                <a:spcPts val="0"/>
              </a:spcAft>
            </a:pPr>
            <a:r>
              <a:rPr lang="en-US" sz="2000" b="0" dirty="0" smtClean="0">
                <a:solidFill>
                  <a:srgbClr val="000099"/>
                </a:solidFill>
                <a:latin typeface="Arial" pitchFamily="32" charset="0"/>
              </a:rPr>
              <a:t>D</a:t>
            </a:r>
            <a:r>
              <a:rPr lang="en-US" sz="2000" b="0" baseline="30000" dirty="0" smtClean="0">
                <a:solidFill>
                  <a:srgbClr val="000099"/>
                </a:solidFill>
                <a:latin typeface="Arial" pitchFamily="32" charset="0"/>
              </a:rPr>
              <a:t>0</a:t>
            </a:r>
            <a:r>
              <a:rPr lang="en-US" sz="2000" b="0" dirty="0" smtClean="0">
                <a:solidFill>
                  <a:srgbClr val="000099"/>
                </a:solidFill>
                <a:latin typeface="Arial" pitchFamily="32" charset="0"/>
              </a:rPr>
              <a:t> </a:t>
            </a:r>
            <a:r>
              <a:rPr lang="en-US" sz="2000" b="0" dirty="0" err="1" smtClean="0">
                <a:solidFill>
                  <a:srgbClr val="000099"/>
                </a:solidFill>
                <a:latin typeface="Arial" pitchFamily="32" charset="0"/>
                <a:sym typeface="Symbol" pitchFamily="32" charset="2"/>
              </a:rPr>
              <a:t></a:t>
            </a:r>
            <a:r>
              <a:rPr lang="en-US" sz="2000" b="0" dirty="0" smtClean="0">
                <a:solidFill>
                  <a:srgbClr val="000099"/>
                </a:solidFill>
                <a:latin typeface="Arial" pitchFamily="32" charset="0"/>
                <a:sym typeface="Symbol" pitchFamily="32" charset="2"/>
              </a:rPr>
              <a:t> </a:t>
            </a:r>
            <a:r>
              <a:rPr lang="en-US" sz="2000" b="0" dirty="0" smtClean="0">
                <a:solidFill>
                  <a:srgbClr val="000099"/>
                </a:solidFill>
                <a:latin typeface="Arial" pitchFamily="32" charset="0"/>
              </a:rPr>
              <a:t>K</a:t>
            </a:r>
            <a:r>
              <a:rPr lang="en-US" sz="2000" b="0" baseline="30000" dirty="0" smtClean="0">
                <a:solidFill>
                  <a:srgbClr val="000099"/>
                </a:solidFill>
                <a:latin typeface="Arial" pitchFamily="32" charset="0"/>
              </a:rPr>
              <a:t>-</a:t>
            </a:r>
            <a:r>
              <a:rPr lang="en-US" sz="2000" b="0" dirty="0" smtClean="0">
                <a:solidFill>
                  <a:srgbClr val="000099"/>
                </a:solidFill>
                <a:latin typeface="Arial" pitchFamily="32" charset="0"/>
                <a:sym typeface="Symbol" pitchFamily="32" charset="2"/>
              </a:rPr>
              <a:t></a:t>
            </a:r>
            <a:r>
              <a:rPr lang="en-US" sz="2000" b="0" baseline="30000" dirty="0" smtClean="0">
                <a:solidFill>
                  <a:srgbClr val="000099"/>
                </a:solidFill>
                <a:latin typeface="Arial" pitchFamily="32" charset="0"/>
              </a:rPr>
              <a:t>+</a:t>
            </a:r>
            <a:r>
              <a:rPr lang="en-US" sz="2000" b="0" dirty="0" smtClean="0">
                <a:solidFill>
                  <a:srgbClr val="000099"/>
                </a:solidFill>
                <a:latin typeface="Arial" pitchFamily="32" charset="0"/>
                <a:sym typeface="Symbol" pitchFamily="32" charset="2"/>
              </a:rPr>
              <a:t></a:t>
            </a:r>
            <a:r>
              <a:rPr lang="en-US" sz="2000" b="0" baseline="30000" dirty="0" smtClean="0">
                <a:solidFill>
                  <a:srgbClr val="000099"/>
                </a:solidFill>
                <a:latin typeface="Arial" pitchFamily="32" charset="0"/>
              </a:rPr>
              <a:t>+</a:t>
            </a:r>
            <a:r>
              <a:rPr lang="en-US" sz="2000" b="0" dirty="0" smtClean="0">
                <a:solidFill>
                  <a:srgbClr val="000099"/>
                </a:solidFill>
                <a:latin typeface="Arial" pitchFamily="32" charset="0"/>
                <a:sym typeface="Symbol" pitchFamily="32" charset="2"/>
              </a:rPr>
              <a:t></a:t>
            </a:r>
            <a:r>
              <a:rPr lang="en-US" sz="2000" b="0" baseline="30000" dirty="0" smtClean="0">
                <a:solidFill>
                  <a:srgbClr val="000099"/>
                </a:solidFill>
                <a:latin typeface="Arial" pitchFamily="32" charset="0"/>
                <a:sym typeface="Symbol" pitchFamily="32" charset="2"/>
              </a:rPr>
              <a:t>-</a:t>
            </a:r>
            <a:r>
              <a:rPr lang="en-US" sz="2000" b="0" dirty="0" smtClean="0">
                <a:solidFill>
                  <a:srgbClr val="000099"/>
                </a:solidFill>
                <a:latin typeface="Arial" pitchFamily="32" charset="0"/>
                <a:sym typeface="Symbol" pitchFamily="32" charset="2"/>
              </a:rPr>
              <a:t>	</a:t>
            </a:r>
            <a:r>
              <a:rPr lang="en-US" sz="2000" b="0" dirty="0" smtClean="0">
                <a:solidFill>
                  <a:srgbClr val="000099"/>
                </a:solidFill>
                <a:latin typeface="Arial" pitchFamily="32" charset="0"/>
              </a:rPr>
              <a:t>BR: 8.09%</a:t>
            </a:r>
            <a:endParaRPr lang="en-US" sz="2000" b="0" dirty="0" smtClean="0">
              <a:solidFill>
                <a:srgbClr val="000099"/>
              </a:solidFill>
              <a:latin typeface="Symbol" pitchFamily="32" charset="2"/>
              <a:ea typeface="Symbol" pitchFamily="32" charset="2"/>
              <a:cs typeface="Symbol" pitchFamily="32" charset="2"/>
              <a:sym typeface="Symbol" pitchFamily="32" charset="2"/>
            </a:endParaRPr>
          </a:p>
          <a:p>
            <a:pPr lvl="1" algn="l">
              <a:spcBef>
                <a:spcPct val="20000"/>
              </a:spcBef>
              <a:spcAft>
                <a:spcPts val="0"/>
              </a:spcAft>
            </a:pPr>
            <a:r>
              <a:rPr lang="en-US" sz="2000" b="0" dirty="0" smtClean="0">
                <a:solidFill>
                  <a:srgbClr val="000099"/>
                </a:solidFill>
                <a:latin typeface="Arial" pitchFamily="32" charset="0"/>
              </a:rPr>
              <a:t>D*</a:t>
            </a:r>
            <a:r>
              <a:rPr lang="en-US" sz="2000" b="0" baseline="30000" dirty="0" smtClean="0">
                <a:solidFill>
                  <a:srgbClr val="000099"/>
                </a:solidFill>
                <a:latin typeface="Arial" pitchFamily="32" charset="0"/>
              </a:rPr>
              <a:t>+</a:t>
            </a:r>
            <a:r>
              <a:rPr lang="en-US" sz="2000" b="0" dirty="0" smtClean="0">
                <a:solidFill>
                  <a:srgbClr val="000099"/>
                </a:solidFill>
                <a:latin typeface="Arial" pitchFamily="32" charset="0"/>
              </a:rPr>
              <a:t> </a:t>
            </a:r>
            <a:r>
              <a:rPr lang="en-US" sz="2000" b="0" dirty="0" err="1" smtClean="0">
                <a:solidFill>
                  <a:srgbClr val="000099"/>
                </a:solidFill>
                <a:latin typeface="Arial" pitchFamily="32" charset="0"/>
                <a:sym typeface="Symbol" pitchFamily="32" charset="2"/>
              </a:rPr>
              <a:t></a:t>
            </a:r>
            <a:r>
              <a:rPr lang="en-US" sz="2000" b="0" dirty="0" smtClean="0">
                <a:solidFill>
                  <a:srgbClr val="000099"/>
                </a:solidFill>
                <a:latin typeface="Arial" pitchFamily="32" charset="0"/>
                <a:sym typeface="Symbol" pitchFamily="32" charset="2"/>
              </a:rPr>
              <a:t> </a:t>
            </a:r>
            <a:r>
              <a:rPr lang="en-US" sz="2000" b="0" dirty="0" smtClean="0">
                <a:solidFill>
                  <a:srgbClr val="000099"/>
                </a:solidFill>
                <a:latin typeface="Arial" pitchFamily="32" charset="0"/>
              </a:rPr>
              <a:t>D</a:t>
            </a:r>
            <a:r>
              <a:rPr lang="en-US" sz="2000" b="0" baseline="30000" dirty="0" smtClean="0">
                <a:solidFill>
                  <a:srgbClr val="000099"/>
                </a:solidFill>
                <a:latin typeface="Arial" pitchFamily="32" charset="0"/>
              </a:rPr>
              <a:t>0</a:t>
            </a:r>
            <a:r>
              <a:rPr lang="en-US" sz="2000" b="0" dirty="0" smtClean="0">
                <a:solidFill>
                  <a:srgbClr val="000099"/>
                </a:solidFill>
                <a:latin typeface="Arial" pitchFamily="32" charset="0"/>
              </a:rPr>
              <a:t>(</a:t>
            </a:r>
            <a:r>
              <a:rPr lang="en-US" sz="2000" b="0" dirty="0" smtClean="0">
                <a:solidFill>
                  <a:srgbClr val="000099"/>
                </a:solidFill>
                <a:latin typeface="Arial" pitchFamily="32" charset="0"/>
                <a:sym typeface="Symbol" pitchFamily="32" charset="2"/>
              </a:rPr>
              <a:t>K</a:t>
            </a:r>
            <a:r>
              <a:rPr lang="en-US" sz="2000" b="0" dirty="0" smtClean="0">
                <a:solidFill>
                  <a:srgbClr val="000099"/>
                </a:solidFill>
                <a:latin typeface="Arial" pitchFamily="32" charset="0"/>
              </a:rPr>
              <a:t>)</a:t>
            </a:r>
            <a:r>
              <a:rPr lang="en-US" sz="2000" b="0" dirty="0" smtClean="0">
                <a:solidFill>
                  <a:srgbClr val="000099"/>
                </a:solidFill>
                <a:latin typeface="Arial" pitchFamily="32" charset="0"/>
                <a:sym typeface="Symbol" pitchFamily="32" charset="2"/>
              </a:rPr>
              <a:t></a:t>
            </a:r>
            <a:r>
              <a:rPr lang="en-US" sz="2000" b="0" baseline="30000" dirty="0" smtClean="0">
                <a:solidFill>
                  <a:srgbClr val="000099"/>
                </a:solidFill>
                <a:latin typeface="Arial" pitchFamily="32" charset="0"/>
              </a:rPr>
              <a:t>+</a:t>
            </a:r>
            <a:r>
              <a:rPr lang="en-US" sz="2000" b="0" baseline="-25000" dirty="0" smtClean="0">
                <a:solidFill>
                  <a:srgbClr val="000099"/>
                </a:solidFill>
                <a:latin typeface="Arial" pitchFamily="32" charset="0"/>
                <a:sym typeface="Symbol" pitchFamily="32" charset="2"/>
              </a:rPr>
              <a:t>s	</a:t>
            </a:r>
            <a:r>
              <a:rPr lang="en-US" sz="2000" b="0" dirty="0" smtClean="0">
                <a:solidFill>
                  <a:srgbClr val="000099"/>
                </a:solidFill>
                <a:latin typeface="Arial" pitchFamily="32" charset="0"/>
                <a:sym typeface="Symbol" pitchFamily="32" charset="2"/>
              </a:rPr>
              <a:t>BR: 67.7%</a:t>
            </a:r>
          </a:p>
          <a:p>
            <a:pPr lvl="1" algn="l">
              <a:spcBef>
                <a:spcPct val="20000"/>
              </a:spcBef>
              <a:spcAft>
                <a:spcPts val="0"/>
              </a:spcAft>
            </a:pPr>
            <a:r>
              <a:rPr lang="en-US" sz="2000" b="0" dirty="0" smtClean="0">
                <a:solidFill>
                  <a:srgbClr val="000099"/>
                </a:solidFill>
                <a:latin typeface="Arial" pitchFamily="32" charset="0"/>
              </a:rPr>
              <a:t>D</a:t>
            </a:r>
            <a:r>
              <a:rPr lang="en-US" sz="2000" b="0" baseline="30000" dirty="0" smtClean="0">
                <a:solidFill>
                  <a:srgbClr val="000099"/>
                </a:solidFill>
                <a:latin typeface="Arial" pitchFamily="32" charset="0"/>
              </a:rPr>
              <a:t>+</a:t>
            </a:r>
            <a:r>
              <a:rPr lang="en-US" sz="2000" b="0" dirty="0" smtClean="0">
                <a:solidFill>
                  <a:srgbClr val="000099"/>
                </a:solidFill>
                <a:latin typeface="Arial" pitchFamily="32" charset="0"/>
              </a:rPr>
              <a:t> </a:t>
            </a:r>
            <a:r>
              <a:rPr lang="en-US" sz="2000" b="0" dirty="0" err="1" smtClean="0">
                <a:solidFill>
                  <a:srgbClr val="000099"/>
                </a:solidFill>
                <a:latin typeface="Arial" pitchFamily="32" charset="0"/>
                <a:sym typeface="Symbol" pitchFamily="32" charset="2"/>
              </a:rPr>
              <a:t></a:t>
            </a:r>
            <a:r>
              <a:rPr lang="en-US" sz="2000" b="0" dirty="0" smtClean="0">
                <a:solidFill>
                  <a:srgbClr val="000099"/>
                </a:solidFill>
                <a:latin typeface="Arial" pitchFamily="32" charset="0"/>
                <a:sym typeface="Symbol" pitchFamily="32" charset="2"/>
              </a:rPr>
              <a:t> </a:t>
            </a:r>
            <a:r>
              <a:rPr lang="en-US" sz="2000" b="0" dirty="0" smtClean="0">
                <a:solidFill>
                  <a:srgbClr val="000099"/>
                </a:solidFill>
                <a:latin typeface="Arial" pitchFamily="32" charset="0"/>
              </a:rPr>
              <a:t>K</a:t>
            </a:r>
            <a:r>
              <a:rPr lang="en-US" sz="2000" b="0" baseline="30000" dirty="0" smtClean="0">
                <a:solidFill>
                  <a:srgbClr val="000099"/>
                </a:solidFill>
                <a:latin typeface="Arial" pitchFamily="32" charset="0"/>
              </a:rPr>
              <a:t>-</a:t>
            </a:r>
            <a:r>
              <a:rPr lang="en-US" sz="2000" b="0" dirty="0" smtClean="0">
                <a:solidFill>
                  <a:srgbClr val="000099"/>
                </a:solidFill>
                <a:latin typeface="Arial" pitchFamily="32" charset="0"/>
                <a:sym typeface="Symbol" pitchFamily="32" charset="2"/>
              </a:rPr>
              <a:t></a:t>
            </a:r>
            <a:r>
              <a:rPr lang="en-US" sz="2000" b="0" baseline="30000" dirty="0" smtClean="0">
                <a:solidFill>
                  <a:srgbClr val="000099"/>
                </a:solidFill>
                <a:latin typeface="Arial" pitchFamily="32" charset="0"/>
              </a:rPr>
              <a:t>+</a:t>
            </a:r>
            <a:r>
              <a:rPr lang="en-US" sz="2000" b="0" dirty="0" smtClean="0">
                <a:solidFill>
                  <a:srgbClr val="000099"/>
                </a:solidFill>
                <a:latin typeface="Arial" pitchFamily="32" charset="0"/>
                <a:sym typeface="Symbol" pitchFamily="32" charset="2"/>
              </a:rPr>
              <a:t></a:t>
            </a:r>
            <a:r>
              <a:rPr lang="en-US" sz="2000" b="0" baseline="30000" dirty="0" smtClean="0">
                <a:solidFill>
                  <a:srgbClr val="000099"/>
                </a:solidFill>
                <a:latin typeface="Arial" pitchFamily="32" charset="0"/>
              </a:rPr>
              <a:t>+	</a:t>
            </a:r>
            <a:r>
              <a:rPr lang="en-US" sz="2000" b="0" dirty="0" smtClean="0">
                <a:solidFill>
                  <a:srgbClr val="000099"/>
                </a:solidFill>
                <a:latin typeface="Arial" pitchFamily="32" charset="0"/>
                <a:sym typeface="Symbol" pitchFamily="32" charset="2"/>
              </a:rPr>
              <a:t>BR: 9.22%</a:t>
            </a:r>
            <a:endParaRPr lang="en-US" sz="2000" b="0" dirty="0" smtClean="0">
              <a:solidFill>
                <a:srgbClr val="000099"/>
              </a:solidFill>
              <a:latin typeface="Arial" pitchFamily="32" charset="0"/>
            </a:endParaRPr>
          </a:p>
          <a:p>
            <a:pPr lvl="1" algn="l">
              <a:spcBef>
                <a:spcPct val="20000"/>
              </a:spcBef>
              <a:spcAft>
                <a:spcPts val="0"/>
              </a:spcAft>
            </a:pPr>
            <a:r>
              <a:rPr lang="en-US" sz="2000" b="0" dirty="0" smtClean="0">
                <a:solidFill>
                  <a:srgbClr val="000099"/>
                </a:solidFill>
                <a:latin typeface="Arial" pitchFamily="32" charset="0"/>
              </a:rPr>
              <a:t>D</a:t>
            </a:r>
            <a:r>
              <a:rPr lang="en-US" sz="2000" b="0" baseline="-25000" dirty="0" smtClean="0">
                <a:solidFill>
                  <a:srgbClr val="000099"/>
                </a:solidFill>
                <a:latin typeface="Arial" pitchFamily="32" charset="0"/>
                <a:sym typeface="Symbol" pitchFamily="32" charset="2"/>
              </a:rPr>
              <a:t>s</a:t>
            </a:r>
            <a:r>
              <a:rPr lang="en-US" sz="2000" b="0" baseline="30000" dirty="0" smtClean="0">
                <a:solidFill>
                  <a:srgbClr val="000099"/>
                </a:solidFill>
                <a:latin typeface="Arial" pitchFamily="32" charset="0"/>
                <a:sym typeface="Symbol" pitchFamily="32" charset="2"/>
              </a:rPr>
              <a:t>+</a:t>
            </a:r>
            <a:r>
              <a:rPr lang="en-US" sz="2000" b="0" dirty="0" smtClean="0">
                <a:solidFill>
                  <a:srgbClr val="000099"/>
                </a:solidFill>
                <a:latin typeface="Arial" pitchFamily="32" charset="0"/>
              </a:rPr>
              <a:t> </a:t>
            </a:r>
            <a:r>
              <a:rPr lang="en-US" sz="2000" b="0" dirty="0" err="1" smtClean="0">
                <a:solidFill>
                  <a:srgbClr val="000099"/>
                </a:solidFill>
                <a:latin typeface="Arial" pitchFamily="32" charset="0"/>
                <a:sym typeface="Symbol" pitchFamily="32" charset="2"/>
              </a:rPr>
              <a:t></a:t>
            </a:r>
            <a:r>
              <a:rPr lang="en-US" sz="2000" b="0" dirty="0" smtClean="0">
                <a:solidFill>
                  <a:srgbClr val="000099"/>
                </a:solidFill>
                <a:latin typeface="Arial" pitchFamily="32" charset="0"/>
                <a:sym typeface="Symbol" pitchFamily="32" charset="2"/>
              </a:rPr>
              <a:t> </a:t>
            </a:r>
            <a:r>
              <a:rPr lang="en-US" sz="2000" b="0" dirty="0" smtClean="0">
                <a:solidFill>
                  <a:srgbClr val="000099"/>
                </a:solidFill>
                <a:latin typeface="Arial" pitchFamily="32" charset="0"/>
              </a:rPr>
              <a:t>K</a:t>
            </a:r>
            <a:r>
              <a:rPr lang="en-US" sz="2000" b="0" baseline="30000" dirty="0" smtClean="0">
                <a:solidFill>
                  <a:srgbClr val="000099"/>
                </a:solidFill>
                <a:latin typeface="Arial" pitchFamily="32" charset="0"/>
              </a:rPr>
              <a:t>+</a:t>
            </a:r>
            <a:r>
              <a:rPr lang="en-US" sz="2000" b="0" dirty="0" smtClean="0">
                <a:solidFill>
                  <a:srgbClr val="000099"/>
                </a:solidFill>
                <a:latin typeface="Arial" pitchFamily="32" charset="0"/>
                <a:sym typeface="Symbol" pitchFamily="32" charset="2"/>
              </a:rPr>
              <a:t>K</a:t>
            </a:r>
            <a:r>
              <a:rPr lang="en-US" sz="2000" b="0" baseline="30000" dirty="0" smtClean="0">
                <a:solidFill>
                  <a:srgbClr val="000099"/>
                </a:solidFill>
                <a:latin typeface="Arial" pitchFamily="32" charset="0"/>
                <a:sym typeface="Symbol" pitchFamily="32" charset="2"/>
              </a:rPr>
              <a:t>-</a:t>
            </a:r>
            <a:r>
              <a:rPr lang="en-US" sz="2000" b="0" dirty="0" smtClean="0">
                <a:solidFill>
                  <a:srgbClr val="000099"/>
                </a:solidFill>
                <a:latin typeface="Arial" pitchFamily="32" charset="0"/>
                <a:sym typeface="Symbol" pitchFamily="32" charset="2"/>
              </a:rPr>
              <a:t></a:t>
            </a:r>
            <a:r>
              <a:rPr lang="en-US" sz="2000" b="0" baseline="30000" dirty="0" smtClean="0">
                <a:solidFill>
                  <a:srgbClr val="000099"/>
                </a:solidFill>
                <a:latin typeface="Arial" pitchFamily="32" charset="0"/>
              </a:rPr>
              <a:t>+	</a:t>
            </a:r>
            <a:r>
              <a:rPr lang="en-US" sz="2000" b="0" dirty="0" smtClean="0">
                <a:solidFill>
                  <a:srgbClr val="000099"/>
                </a:solidFill>
                <a:latin typeface="Arial" pitchFamily="32" charset="0"/>
                <a:sym typeface="Symbol" pitchFamily="32" charset="2"/>
              </a:rPr>
              <a:t>BR: 5.5%</a:t>
            </a:r>
          </a:p>
          <a:p>
            <a:pPr lvl="1" algn="l">
              <a:spcBef>
                <a:spcPct val="20000"/>
              </a:spcBef>
              <a:spcAft>
                <a:spcPts val="0"/>
              </a:spcAft>
            </a:pPr>
            <a:r>
              <a:rPr lang="en-US" sz="2000" b="0" dirty="0" err="1" smtClean="0">
                <a:solidFill>
                  <a:srgbClr val="000099"/>
                </a:solidFill>
                <a:latin typeface="Symbol" charset="2"/>
                <a:cs typeface="Symbol" charset="2"/>
                <a:sym typeface="Symbol" pitchFamily="32" charset="2"/>
              </a:rPr>
              <a:t>L</a:t>
            </a:r>
            <a:r>
              <a:rPr lang="en-US" sz="2000" b="0" baseline="-25000" dirty="0" err="1" smtClean="0">
                <a:solidFill>
                  <a:srgbClr val="000099"/>
                </a:solidFill>
                <a:latin typeface="Arial" pitchFamily="32" charset="0"/>
                <a:sym typeface="Symbol" pitchFamily="32" charset="2"/>
              </a:rPr>
              <a:t>c</a:t>
            </a:r>
            <a:r>
              <a:rPr lang="en-US" sz="2000" b="0" baseline="30000" dirty="0" smtClean="0">
                <a:solidFill>
                  <a:srgbClr val="000099"/>
                </a:solidFill>
                <a:latin typeface="Arial" pitchFamily="32" charset="0"/>
                <a:sym typeface="Symbol" pitchFamily="32" charset="2"/>
              </a:rPr>
              <a:t>+</a:t>
            </a:r>
            <a:r>
              <a:rPr lang="en-US" sz="2000" b="0" dirty="0" smtClean="0">
                <a:solidFill>
                  <a:srgbClr val="000099"/>
                </a:solidFill>
                <a:latin typeface="Arial" pitchFamily="32" charset="0"/>
                <a:sym typeface="Symbol" pitchFamily="32" charset="2"/>
              </a:rPr>
              <a:t> </a:t>
            </a:r>
            <a:r>
              <a:rPr lang="en-US" sz="2000" b="0" dirty="0" err="1" smtClean="0">
                <a:solidFill>
                  <a:srgbClr val="000099"/>
                </a:solidFill>
                <a:latin typeface="Arial" pitchFamily="32" charset="0"/>
                <a:sym typeface="Symbol" pitchFamily="32" charset="2"/>
              </a:rPr>
              <a:t></a:t>
            </a:r>
            <a:r>
              <a:rPr lang="en-US" sz="2000" b="0" dirty="0" smtClean="0">
                <a:solidFill>
                  <a:srgbClr val="000099"/>
                </a:solidFill>
                <a:latin typeface="Arial" pitchFamily="32" charset="0"/>
                <a:sym typeface="Symbol" pitchFamily="32" charset="2"/>
              </a:rPr>
              <a:t> </a:t>
            </a:r>
            <a:r>
              <a:rPr lang="en-US" sz="2000" b="0" dirty="0" err="1" smtClean="0">
                <a:solidFill>
                  <a:srgbClr val="000099"/>
                </a:solidFill>
                <a:latin typeface="Arial" pitchFamily="32" charset="0"/>
                <a:sym typeface="Symbol" pitchFamily="32" charset="2"/>
              </a:rPr>
              <a:t>pK</a:t>
            </a:r>
            <a:r>
              <a:rPr lang="en-US" sz="2000" b="0" baseline="30000" dirty="0" err="1" smtClean="0">
                <a:solidFill>
                  <a:srgbClr val="000099"/>
                </a:solidFill>
                <a:latin typeface="Arial" pitchFamily="32" charset="0"/>
                <a:sym typeface="Symbol" pitchFamily="32" charset="2"/>
              </a:rPr>
              <a:t>-</a:t>
            </a:r>
            <a:r>
              <a:rPr lang="en-US" sz="2000" b="0" dirty="0" err="1" smtClean="0">
                <a:solidFill>
                  <a:srgbClr val="000099"/>
                </a:solidFill>
                <a:latin typeface="Arial" pitchFamily="32" charset="0"/>
                <a:sym typeface="Symbol" pitchFamily="32" charset="2"/>
              </a:rPr>
              <a:t></a:t>
            </a:r>
            <a:r>
              <a:rPr lang="en-US" sz="2000" b="0" baseline="30000" dirty="0" smtClean="0">
                <a:solidFill>
                  <a:srgbClr val="000099"/>
                </a:solidFill>
                <a:latin typeface="Arial" pitchFamily="32" charset="0"/>
              </a:rPr>
              <a:t>+		</a:t>
            </a:r>
            <a:r>
              <a:rPr lang="en-US" sz="2000" b="0" dirty="0" smtClean="0">
                <a:solidFill>
                  <a:srgbClr val="000099"/>
                </a:solidFill>
                <a:latin typeface="Arial" pitchFamily="32" charset="0"/>
                <a:sym typeface="Symbol" pitchFamily="32" charset="2"/>
              </a:rPr>
              <a:t>BR: 5.% </a:t>
            </a:r>
            <a:endParaRPr lang="en-US" sz="2000" b="0" dirty="0" smtClean="0">
              <a:solidFill>
                <a:srgbClr val="000099"/>
              </a:solidFill>
              <a:latin typeface="Arial" pitchFamily="32" charset="0"/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 Mischke (Utrecht)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A790B6-3DE3-224A-B164-0E89BB3F0D3F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18"/>
          <p:cNvSpPr>
            <a:spLocks noChangeArrowheads="1"/>
          </p:cNvSpPr>
          <p:nvPr/>
        </p:nvSpPr>
        <p:spPr bwMode="auto">
          <a:xfrm>
            <a:off x="400153" y="40285"/>
            <a:ext cx="8353218" cy="68480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</a:pPr>
            <a:r>
              <a:rPr lang="en-US" sz="4200" b="0" dirty="0">
                <a:solidFill>
                  <a:srgbClr val="0000CC"/>
                </a:solidFill>
                <a:latin typeface="Arial Narrow" pitchFamily="-112" charset="0"/>
              </a:rPr>
              <a:t>Open charm signals in 7 </a:t>
            </a:r>
            <a:r>
              <a:rPr lang="en-US" sz="4200" b="0" dirty="0" err="1">
                <a:solidFill>
                  <a:srgbClr val="0000CC"/>
                </a:solidFill>
                <a:latin typeface="Arial Narrow" pitchFamily="-112" charset="0"/>
              </a:rPr>
              <a:t>TeV</a:t>
            </a:r>
            <a:r>
              <a:rPr lang="en-US" sz="4200" b="0" dirty="0">
                <a:solidFill>
                  <a:srgbClr val="0000CC"/>
                </a:solidFill>
                <a:latin typeface="Arial Narrow" pitchFamily="-112" charset="0"/>
              </a:rPr>
              <a:t> pp collisions</a:t>
            </a:r>
            <a:endParaRPr lang="en-GB" sz="4200" b="0" dirty="0">
              <a:solidFill>
                <a:srgbClr val="0000CC"/>
              </a:solidFill>
              <a:latin typeface="Arial Narrow" pitchFamily="-112" charset="0"/>
            </a:endParaRPr>
          </a:p>
        </p:txBody>
      </p:sp>
      <p:pic>
        <p:nvPicPr>
          <p:cNvPr id="55299" name="Picture 1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6988" y="811213"/>
            <a:ext cx="3621087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0" name="Picture 1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275" y="3663950"/>
            <a:ext cx="3086100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49" name="Picture 1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3863" y="841375"/>
            <a:ext cx="4116387" cy="279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2" name="Picture 1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38463" y="3633788"/>
            <a:ext cx="3168650" cy="303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53" name="Slide Number Placeholder 5"/>
          <p:cNvSpPr txBox="1">
            <a:spLocks/>
          </p:cNvSpPr>
          <p:nvPr/>
        </p:nvSpPr>
        <p:spPr bwMode="auto">
          <a:xfrm>
            <a:off x="6932613" y="6557963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/>
            <a:fld id="{6558563A-B1A4-D94F-887F-86AF56FE29D0}" type="slidenum">
              <a:rPr lang="en-US" sz="1400" b="0">
                <a:solidFill>
                  <a:srgbClr val="808080"/>
                </a:solidFill>
                <a:ea typeface="Arial" pitchFamily="-112" charset="0"/>
                <a:cs typeface="Arial" pitchFamily="-112" charset="0"/>
              </a:rPr>
              <a:pPr algn="r"/>
              <a:t>41</a:t>
            </a:fld>
            <a:endParaRPr lang="en-US" sz="1400" b="0" dirty="0">
              <a:solidFill>
                <a:srgbClr val="808080"/>
              </a:solidFill>
              <a:ea typeface="Arial" pitchFamily="-112" charset="0"/>
              <a:cs typeface="Arial" pitchFamily="-112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973763" y="3705225"/>
            <a:ext cx="3159125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Footer Placeholder 1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 Mischke (Utrecht)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A790B6-3DE3-224A-B164-0E89BB3F0D3F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809367" y="17336"/>
            <a:ext cx="7532957" cy="71301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</a:pPr>
            <a:r>
              <a:rPr lang="en-US" sz="4400" b="0" dirty="0" smtClean="0">
                <a:solidFill>
                  <a:srgbClr val="0000CC"/>
                </a:solidFill>
                <a:latin typeface="Arial Narrow" pitchFamily="-112" charset="0"/>
              </a:rPr>
              <a:t>D meson cross sections in 7 </a:t>
            </a:r>
            <a:r>
              <a:rPr lang="en-US" sz="4400" b="0" dirty="0" err="1" smtClean="0">
                <a:solidFill>
                  <a:srgbClr val="0000CC"/>
                </a:solidFill>
                <a:latin typeface="Arial Narrow" pitchFamily="-112" charset="0"/>
              </a:rPr>
              <a:t>TeV</a:t>
            </a:r>
            <a:r>
              <a:rPr lang="en-US" sz="4400" b="0" dirty="0" smtClean="0">
                <a:solidFill>
                  <a:srgbClr val="0000CC"/>
                </a:solidFill>
                <a:latin typeface="Arial Narrow" pitchFamily="-112" charset="0"/>
              </a:rPr>
              <a:t> pp</a:t>
            </a:r>
            <a:endParaRPr lang="en-GB" sz="4400" b="0" dirty="0">
              <a:solidFill>
                <a:srgbClr val="0000CC"/>
              </a:solidFill>
              <a:latin typeface="Arial Narrow" pitchFamily="-112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16069" y="4879414"/>
            <a:ext cx="810838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600"/>
              </a:spcAft>
              <a:buFont typeface="Arial"/>
              <a:buChar char="•"/>
            </a:pPr>
            <a:r>
              <a:rPr lang="en-US" b="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b="0" dirty="0" err="1" smtClean="0">
                <a:solidFill>
                  <a:srgbClr val="000000"/>
                </a:solidFill>
                <a:latin typeface="Arial"/>
                <a:cs typeface="Arial"/>
              </a:rPr>
              <a:t>p</a:t>
            </a:r>
            <a:r>
              <a:rPr lang="en-US" b="0" baseline="-25000" dirty="0" err="1" smtClean="0">
                <a:solidFill>
                  <a:srgbClr val="000000"/>
                </a:solidFill>
                <a:latin typeface="Arial"/>
                <a:cs typeface="Arial"/>
              </a:rPr>
              <a:t>T</a:t>
            </a:r>
            <a:r>
              <a:rPr lang="en-US" b="0" dirty="0" smtClean="0">
                <a:solidFill>
                  <a:srgbClr val="000000"/>
                </a:solidFill>
                <a:latin typeface="Arial"/>
                <a:cs typeface="Arial"/>
              </a:rPr>
              <a:t> range: 1-24 </a:t>
            </a:r>
            <a:r>
              <a:rPr lang="en-US" b="0" dirty="0" err="1" smtClean="0">
                <a:solidFill>
                  <a:srgbClr val="000000"/>
                </a:solidFill>
                <a:latin typeface="Arial"/>
                <a:cs typeface="Arial"/>
              </a:rPr>
              <a:t>GeV/c</a:t>
            </a:r>
            <a:r>
              <a:rPr lang="en-US" b="0" dirty="0" smtClean="0">
                <a:solidFill>
                  <a:srgbClr val="000000"/>
                </a:solidFill>
                <a:latin typeface="Arial"/>
                <a:cs typeface="Arial"/>
              </a:rPr>
              <a:t> with 5 nb</a:t>
            </a:r>
            <a:r>
              <a:rPr lang="en-US" b="0" baseline="30000" dirty="0" smtClean="0">
                <a:solidFill>
                  <a:srgbClr val="000000"/>
                </a:solidFill>
                <a:latin typeface="Arial"/>
                <a:cs typeface="Arial"/>
              </a:rPr>
              <a:t>-1</a:t>
            </a:r>
            <a:endParaRPr lang="en-US" b="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algn="l">
              <a:spcAft>
                <a:spcPts val="600"/>
              </a:spcAft>
              <a:buFont typeface="Arial"/>
              <a:buChar char="•"/>
            </a:pPr>
            <a:r>
              <a:rPr lang="en-US" b="0" dirty="0" smtClean="0">
                <a:solidFill>
                  <a:srgbClr val="000000"/>
                </a:solidFill>
                <a:ea typeface="ヒラギノ角ゴ Pro W3" pitchFamily="32" charset="-128"/>
                <a:cs typeface="ヒラギノ角ゴ Pro W3" pitchFamily="32" charset="-128"/>
              </a:rPr>
              <a:t> Data well described within uncertainties by NLO </a:t>
            </a:r>
            <a:r>
              <a:rPr lang="en-US" b="0" dirty="0" err="1" smtClean="0">
                <a:solidFill>
                  <a:srgbClr val="000000"/>
                </a:solidFill>
                <a:ea typeface="ヒラギノ角ゴ Pro W3" pitchFamily="32" charset="-128"/>
                <a:cs typeface="ヒラギノ角ゴ Pro W3" pitchFamily="32" charset="-128"/>
              </a:rPr>
              <a:t>pQCD</a:t>
            </a:r>
            <a:r>
              <a:rPr lang="en-US" b="0" dirty="0" smtClean="0">
                <a:solidFill>
                  <a:srgbClr val="000000"/>
                </a:solidFill>
                <a:ea typeface="ヒラギノ角ゴ Pro W3" pitchFamily="32" charset="-128"/>
                <a:cs typeface="ヒラギノ角ゴ Pro W3" pitchFamily="32" charset="-128"/>
              </a:rPr>
              <a:t> calculations:	</a:t>
            </a:r>
            <a:r>
              <a:rPr lang="en-US" sz="2000" b="0" dirty="0" smtClean="0">
                <a:solidFill>
                  <a:srgbClr val="0000CC"/>
                </a:solidFill>
                <a:ea typeface="ヒラギノ角ゴ Pro W3" pitchFamily="32" charset="-128"/>
                <a:cs typeface="ヒラギノ角ゴ Pro W3" pitchFamily="32" charset="-128"/>
              </a:rPr>
              <a:t>- </a:t>
            </a:r>
            <a:r>
              <a:rPr lang="en-US" sz="2000" dirty="0" smtClean="0">
                <a:solidFill>
                  <a:srgbClr val="0000CC"/>
                </a:solidFill>
                <a:ea typeface="ヒラギノ角ゴ Pro W3" pitchFamily="32" charset="-128"/>
                <a:cs typeface="ヒラギノ角ゴ Pro W3" pitchFamily="32" charset="-128"/>
              </a:rPr>
              <a:t>FONLL</a:t>
            </a:r>
            <a:r>
              <a:rPr lang="en-US" sz="2000" b="0" dirty="0" smtClean="0">
                <a:solidFill>
                  <a:srgbClr val="0000CC"/>
                </a:solidFill>
                <a:ea typeface="ヒラギノ角ゴ Pro W3" pitchFamily="32" charset="-128"/>
                <a:cs typeface="ヒラギノ角ゴ Pro W3" pitchFamily="32" charset="-128"/>
              </a:rPr>
              <a:t>, M. </a:t>
            </a:r>
            <a:r>
              <a:rPr lang="en-US" sz="2000" b="0" dirty="0" err="1" smtClean="0">
                <a:solidFill>
                  <a:srgbClr val="0000CC"/>
                </a:solidFill>
                <a:ea typeface="ヒラギノ角ゴ Pro W3" pitchFamily="32" charset="-128"/>
                <a:cs typeface="ヒラギノ角ゴ Pro W3" pitchFamily="32" charset="-128"/>
              </a:rPr>
              <a:t>Cacciari</a:t>
            </a:r>
            <a:r>
              <a:rPr lang="en-US" sz="2000" b="0" dirty="0" smtClean="0">
                <a:solidFill>
                  <a:srgbClr val="0000CC"/>
                </a:solidFill>
                <a:ea typeface="ヒラギノ角ゴ Pro W3" pitchFamily="32" charset="-128"/>
                <a:cs typeface="ヒラギノ角ゴ Pro W3" pitchFamily="32" charset="-128"/>
              </a:rPr>
              <a:t> </a:t>
            </a:r>
            <a:r>
              <a:rPr lang="en-US" sz="2000" b="0" i="1" dirty="0" smtClean="0">
                <a:solidFill>
                  <a:srgbClr val="0000CC"/>
                </a:solidFill>
                <a:ea typeface="ヒラギノ角ゴ Pro W3" pitchFamily="32" charset="-128"/>
                <a:cs typeface="ヒラギノ角ゴ Pro W3" pitchFamily="32" charset="-128"/>
              </a:rPr>
              <a:t>et al.</a:t>
            </a:r>
            <a:r>
              <a:rPr lang="en-US" sz="2000" b="0" dirty="0" smtClean="0">
                <a:solidFill>
                  <a:srgbClr val="0000CC"/>
                </a:solidFill>
                <a:ea typeface="ヒラギノ角ゴ Pro W3" pitchFamily="32" charset="-128"/>
                <a:cs typeface="ヒラギノ角ゴ Pro W3" pitchFamily="32" charset="-128"/>
              </a:rPr>
              <a:t>, JHEP 0103 (2001) 006</a:t>
            </a:r>
          </a:p>
          <a:p>
            <a:pPr lvl="4" algn="l">
              <a:spcAft>
                <a:spcPts val="600"/>
              </a:spcAft>
            </a:pPr>
            <a:r>
              <a:rPr lang="en-US" sz="2000" b="0" dirty="0" smtClean="0">
                <a:solidFill>
                  <a:srgbClr val="0000CC"/>
                </a:solidFill>
                <a:ea typeface="ヒラギノ角ゴ Pro W3" pitchFamily="32" charset="-128"/>
                <a:cs typeface="ヒラギノ角ゴ Pro W3" pitchFamily="32" charset="-128"/>
              </a:rPr>
              <a:t>- </a:t>
            </a:r>
            <a:r>
              <a:rPr lang="en-US" sz="2000" dirty="0" smtClean="0">
                <a:solidFill>
                  <a:srgbClr val="0000CC"/>
                </a:solidFill>
                <a:ea typeface="ヒラギノ角ゴ Pro W3" pitchFamily="32" charset="-128"/>
                <a:cs typeface="ヒラギノ角ゴ Pro W3" pitchFamily="32" charset="-128"/>
              </a:rPr>
              <a:t>GM-VFNS</a:t>
            </a:r>
            <a:r>
              <a:rPr lang="en-US" sz="2000" b="0" dirty="0" smtClean="0">
                <a:solidFill>
                  <a:srgbClr val="0000CC"/>
                </a:solidFill>
                <a:ea typeface="ヒラギノ角ゴ Pro W3" pitchFamily="32" charset="-128"/>
                <a:cs typeface="ヒラギノ角ゴ Pro W3" pitchFamily="32" charset="-128"/>
              </a:rPr>
              <a:t>, B.A. </a:t>
            </a:r>
            <a:r>
              <a:rPr lang="en-US" sz="2000" b="0" dirty="0" err="1" smtClean="0">
                <a:solidFill>
                  <a:srgbClr val="0000CC"/>
                </a:solidFill>
                <a:ea typeface="ヒラギノ角ゴ Pro W3" pitchFamily="32" charset="-128"/>
                <a:cs typeface="ヒラギノ角ゴ Pro W3" pitchFamily="32" charset="-128"/>
              </a:rPr>
              <a:t>Kniehl</a:t>
            </a:r>
            <a:r>
              <a:rPr lang="en-US" sz="2000" b="0" dirty="0" smtClean="0">
                <a:solidFill>
                  <a:srgbClr val="0000CC"/>
                </a:solidFill>
                <a:ea typeface="ヒラギノ角ゴ Pro W3" pitchFamily="32" charset="-128"/>
                <a:cs typeface="ヒラギノ角ゴ Pro W3" pitchFamily="32" charset="-128"/>
              </a:rPr>
              <a:t> </a:t>
            </a:r>
            <a:r>
              <a:rPr lang="en-US" sz="2000" b="0" i="1" dirty="0" smtClean="0">
                <a:solidFill>
                  <a:srgbClr val="0000CC"/>
                </a:solidFill>
                <a:ea typeface="ヒラギノ角ゴ Pro W3" pitchFamily="32" charset="-128"/>
                <a:cs typeface="ヒラギノ角ゴ Pro W3" pitchFamily="32" charset="-128"/>
              </a:rPr>
              <a:t>et al.</a:t>
            </a:r>
            <a:r>
              <a:rPr lang="en-US" sz="2000" b="0" dirty="0" smtClean="0">
                <a:solidFill>
                  <a:srgbClr val="0000CC"/>
                </a:solidFill>
                <a:ea typeface="ヒラギノ角ゴ Pro W3" pitchFamily="32" charset="-128"/>
                <a:cs typeface="ヒラギノ角ゴ Pro W3" pitchFamily="32" charset="-128"/>
              </a:rPr>
              <a:t>, PRL 96 (2006) 012001</a:t>
            </a:r>
          </a:p>
        </p:txBody>
      </p:sp>
      <p:pic>
        <p:nvPicPr>
          <p:cNvPr id="15" name="Picture 14" descr="D0CrossSection_pp7TeV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-21355" y="1107616"/>
            <a:ext cx="3103500" cy="3240000"/>
          </a:xfrm>
          <a:prstGeom prst="rect">
            <a:avLst/>
          </a:prstGeom>
        </p:spPr>
      </p:pic>
      <p:pic>
        <p:nvPicPr>
          <p:cNvPr id="19" name="Picture 18" descr="DstarCrossSection_pp7TeV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3019152" y="1127850"/>
            <a:ext cx="3103500" cy="3240000"/>
          </a:xfrm>
          <a:prstGeom prst="rect">
            <a:avLst/>
          </a:prstGeom>
        </p:spPr>
      </p:pic>
      <p:pic>
        <p:nvPicPr>
          <p:cNvPr id="20" name="Picture 19" descr="DplusCrossSection_pp7TeV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7"/>
              <a:stretch>
                <a:fillRect/>
              </a:stretch>
            </p:blipFill>
          </mc:Choice>
          <mc:Fallback>
            <p:blipFill>
              <a:blip r:embed="rId8"/>
              <a:stretch>
                <a:fillRect/>
              </a:stretch>
            </p:blipFill>
          </mc:Fallback>
        </mc:AlternateContent>
        <p:spPr>
          <a:xfrm>
            <a:off x="6064229" y="1128148"/>
            <a:ext cx="3103500" cy="3240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129931" y="837502"/>
            <a:ext cx="12943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0" dirty="0" smtClean="0">
                <a:latin typeface="Arial"/>
                <a:cs typeface="Arial"/>
              </a:rPr>
              <a:t>|η| &lt; 0.5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 Mischke (Utrecht)</a:t>
            </a:r>
            <a:endParaRPr lang="en-US" dirty="0"/>
          </a:p>
        </p:txBody>
      </p:sp>
      <p:sp>
        <p:nvSpPr>
          <p:cNvPr id="16" name="Text Box 36"/>
          <p:cNvSpPr txBox="1">
            <a:spLocks noChangeArrowheads="1"/>
          </p:cNvSpPr>
          <p:nvPr/>
        </p:nvSpPr>
        <p:spPr bwMode="auto">
          <a:xfrm>
            <a:off x="6024570" y="4518320"/>
            <a:ext cx="2796506" cy="679290"/>
          </a:xfrm>
          <a:prstGeom prst="rect">
            <a:avLst/>
          </a:prstGeom>
          <a:solidFill>
            <a:srgbClr val="FFFF99"/>
          </a:solidFill>
          <a:ln w="1905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2075" tIns="46038" rIns="92075" bIns="46038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0" kern="0" dirty="0" smtClean="0">
                <a:solidFill>
                  <a:srgbClr val="0000FF"/>
                </a:solidFill>
                <a:latin typeface="Arial" pitchFamily="29" charset="0"/>
              </a:rPr>
              <a:t>Paper accepted by JHEP,</a:t>
            </a:r>
          </a:p>
          <a:p>
            <a:pPr marL="0" marR="0" lvl="0" indent="0" algn="l" defTabSz="91440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0" kern="0" dirty="0" smtClean="0">
                <a:solidFill>
                  <a:srgbClr val="0000FF"/>
                </a:solidFill>
                <a:latin typeface="Arial" pitchFamily="29" charset="0"/>
              </a:rPr>
              <a:t>arXiv:1111.1553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228513" y="1745045"/>
            <a:ext cx="67753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3600" b="0" dirty="0" smtClean="0">
                <a:solidFill>
                  <a:srgbClr val="0000CC"/>
                </a:solidFill>
                <a:latin typeface="Arial Narrow" pitchFamily="-112" charset="0"/>
              </a:rPr>
              <a:t>D</a:t>
            </a:r>
            <a:r>
              <a:rPr lang="en-US" sz="3600" b="0" baseline="30000" dirty="0" smtClean="0">
                <a:solidFill>
                  <a:srgbClr val="0000CC"/>
                </a:solidFill>
                <a:latin typeface="Arial Narrow" pitchFamily="-112" charset="0"/>
              </a:rPr>
              <a:t>0</a:t>
            </a:r>
            <a:r>
              <a:rPr lang="en-US" sz="3600" b="0" dirty="0" smtClean="0">
                <a:solidFill>
                  <a:srgbClr val="0000CC"/>
                </a:solidFill>
                <a:latin typeface="Arial Narrow" pitchFamily="-112" charset="0"/>
              </a:rPr>
              <a:t>			  D*</a:t>
            </a:r>
            <a:r>
              <a:rPr lang="en-US" sz="3600" b="0" baseline="30000" dirty="0" smtClean="0">
                <a:solidFill>
                  <a:srgbClr val="0000CC"/>
                </a:solidFill>
                <a:latin typeface="Arial Narrow" pitchFamily="-112" charset="0"/>
              </a:rPr>
              <a:t>+</a:t>
            </a:r>
            <a:r>
              <a:rPr lang="en-US" sz="3600" b="0" dirty="0" smtClean="0">
                <a:solidFill>
                  <a:srgbClr val="0000CC"/>
                </a:solidFill>
                <a:latin typeface="Arial Narrow" pitchFamily="-112" charset="0"/>
              </a:rPr>
              <a:t>			      D</a:t>
            </a:r>
            <a:r>
              <a:rPr lang="en-US" sz="3600" b="0" baseline="30000" dirty="0" smtClean="0">
                <a:solidFill>
                  <a:srgbClr val="0000CC"/>
                </a:solidFill>
                <a:latin typeface="Arial Narrow" pitchFamily="-112" charset="0"/>
              </a:rPr>
              <a:t>+</a:t>
            </a:r>
            <a:endParaRPr lang="en-US" sz="3600" baseline="30000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A790B6-3DE3-224A-B164-0E89BB3F0D3F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1-Sep-13-Raa-Dstar-4080CC-SepSystEffStatUnc-120911-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4652" y="955021"/>
            <a:ext cx="4021621" cy="2880000"/>
          </a:xfrm>
          <a:prstGeom prst="rect">
            <a:avLst/>
          </a:prstGeom>
        </p:spPr>
      </p:pic>
      <p:pic>
        <p:nvPicPr>
          <p:cNvPr id="7" name="Picture 6" descr="2011-Sep-12-Raa-Dstar-020CC-SepSystEffStatUnc-120911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1185" y="3702522"/>
            <a:ext cx="4021621" cy="2880000"/>
          </a:xfrm>
          <a:prstGeom prst="rect">
            <a:avLst/>
          </a:prstGeom>
        </p:spPr>
      </p:pic>
      <p:sp>
        <p:nvSpPr>
          <p:cNvPr id="4" name="Rectangle 15"/>
          <p:cNvSpPr>
            <a:spLocks noChangeArrowheads="1"/>
          </p:cNvSpPr>
          <p:nvPr/>
        </p:nvSpPr>
        <p:spPr bwMode="auto">
          <a:xfrm>
            <a:off x="813282" y="-71210"/>
            <a:ext cx="7122463" cy="76944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4400" b="0" dirty="0" err="1" smtClean="0">
                <a:solidFill>
                  <a:srgbClr val="0000CC"/>
                </a:solidFill>
                <a:latin typeface="Arial Narrow" pitchFamily="-112" charset="0"/>
              </a:rPr>
              <a:t>p</a:t>
            </a:r>
            <a:r>
              <a:rPr lang="en-US" sz="4400" b="0" baseline="-25000" dirty="0" err="1" smtClean="0">
                <a:solidFill>
                  <a:srgbClr val="0000CC"/>
                </a:solidFill>
                <a:latin typeface="Arial Narrow" pitchFamily="-112" charset="0"/>
              </a:rPr>
              <a:t>T</a:t>
            </a:r>
            <a:r>
              <a:rPr lang="en-US" sz="4400" b="0" dirty="0" smtClean="0">
                <a:solidFill>
                  <a:srgbClr val="0000CC"/>
                </a:solidFill>
                <a:latin typeface="Arial Narrow" pitchFamily="-112" charset="0"/>
              </a:rPr>
              <a:t> spectra and R</a:t>
            </a:r>
            <a:r>
              <a:rPr lang="en-US" sz="4400" b="0" baseline="-25000" dirty="0" smtClean="0">
                <a:solidFill>
                  <a:srgbClr val="0000CC"/>
                </a:solidFill>
                <a:latin typeface="Arial Narrow" pitchFamily="-112" charset="0"/>
              </a:rPr>
              <a:t>AA</a:t>
            </a:r>
            <a:r>
              <a:rPr lang="en-US" sz="4400" b="0" dirty="0" smtClean="0">
                <a:solidFill>
                  <a:srgbClr val="0000CC"/>
                </a:solidFill>
                <a:latin typeface="Arial Narrow" pitchFamily="-112" charset="0"/>
              </a:rPr>
              <a:t> for prompt D*</a:t>
            </a:r>
            <a:r>
              <a:rPr lang="en-US" sz="4400" b="0" baseline="30000" dirty="0" smtClean="0">
                <a:solidFill>
                  <a:srgbClr val="0000CC"/>
                </a:solidFill>
                <a:latin typeface="Arial Narrow" pitchFamily="-112" charset="0"/>
              </a:rPr>
              <a:t>+</a:t>
            </a:r>
            <a:endParaRPr lang="en-GB" sz="4400" b="0" baseline="30000" dirty="0">
              <a:solidFill>
                <a:srgbClr val="0000CC"/>
              </a:solidFill>
              <a:latin typeface="Arial Narrow" pitchFamily="-112" charset="0"/>
            </a:endParaRPr>
          </a:p>
        </p:txBody>
      </p:sp>
      <p:pic>
        <p:nvPicPr>
          <p:cNvPr id="5" name="Picture 4" descr="2011-Sep-13-DStar-Yields_1pad_method2_optErrFD2_br1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0174" y="911105"/>
            <a:ext cx="4583163" cy="3600000"/>
          </a:xfrm>
          <a:prstGeom prst="rect">
            <a:avLst/>
          </a:prstGeom>
        </p:spPr>
      </p:pic>
      <p:sp>
        <p:nvSpPr>
          <p:cNvPr id="9" name="Slide Number Placeholder 5"/>
          <p:cNvSpPr txBox="1">
            <a:spLocks/>
          </p:cNvSpPr>
          <p:nvPr/>
        </p:nvSpPr>
        <p:spPr bwMode="auto">
          <a:xfrm>
            <a:off x="6932613" y="6557963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/>
            <a:fld id="{C2B82D40-6522-BF41-904B-33564C76069F}" type="slidenum">
              <a:rPr lang="en-US" sz="1400" b="0">
                <a:solidFill>
                  <a:srgbClr val="808080"/>
                </a:solidFill>
                <a:ea typeface="Arial" pitchFamily="-112" charset="0"/>
                <a:cs typeface="Arial" pitchFamily="-112" charset="0"/>
              </a:rPr>
              <a:pPr algn="r"/>
              <a:t>43</a:t>
            </a:fld>
            <a:endParaRPr lang="en-US" sz="1400" b="0">
              <a:solidFill>
                <a:srgbClr val="808080"/>
              </a:solidFill>
              <a:ea typeface="Arial" pitchFamily="-112" charset="0"/>
              <a:cs typeface="Arial" pitchFamily="-112" charset="0"/>
            </a:endParaRPr>
          </a:p>
        </p:txBody>
      </p:sp>
      <p:grpSp>
        <p:nvGrpSpPr>
          <p:cNvPr id="11" name="Group 30"/>
          <p:cNvGrpSpPr>
            <a:grpSpLocks/>
          </p:cNvGrpSpPr>
          <p:nvPr/>
        </p:nvGrpSpPr>
        <p:grpSpPr bwMode="auto">
          <a:xfrm>
            <a:off x="7779478" y="1946637"/>
            <a:ext cx="630238" cy="430622"/>
            <a:chOff x="3846" y="1126"/>
            <a:chExt cx="397" cy="250"/>
          </a:xfrm>
        </p:grpSpPr>
        <p:sp>
          <p:nvSpPr>
            <p:cNvPr id="12" name="Oval 31"/>
            <p:cNvSpPr>
              <a:spLocks noChangeArrowheads="1"/>
            </p:cNvSpPr>
            <p:nvPr/>
          </p:nvSpPr>
          <p:spPr bwMode="auto">
            <a:xfrm>
              <a:off x="3846" y="1126"/>
              <a:ext cx="249" cy="249"/>
            </a:xfrm>
            <a:prstGeom prst="ellipse">
              <a:avLst/>
            </a:prstGeom>
            <a:solidFill>
              <a:srgbClr val="FFCC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2075" tIns="46038" rIns="92075" bIns="46038" anchor="ctr">
              <a:spAutoFit/>
            </a:bodyPr>
            <a:lstStyle/>
            <a:p>
              <a:pPr algn="ctr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endParaRPr lang="en-US" sz="1600" smtClean="0">
                <a:solidFill>
                  <a:srgbClr val="0000FF"/>
                </a:solidFill>
              </a:endParaRPr>
            </a:p>
          </p:txBody>
        </p:sp>
        <p:sp>
          <p:nvSpPr>
            <p:cNvPr id="13" name="Oval 32"/>
            <p:cNvSpPr>
              <a:spLocks noChangeArrowheads="1"/>
            </p:cNvSpPr>
            <p:nvPr/>
          </p:nvSpPr>
          <p:spPr bwMode="auto">
            <a:xfrm>
              <a:off x="3994" y="1127"/>
              <a:ext cx="249" cy="249"/>
            </a:xfrm>
            <a:prstGeom prst="ellipse">
              <a:avLst/>
            </a:prstGeom>
            <a:solidFill>
              <a:srgbClr val="CCFFCC">
                <a:alpha val="54901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2075" tIns="46038" rIns="92075" bIns="46038" anchor="ctr">
              <a:spAutoFit/>
            </a:bodyPr>
            <a:lstStyle/>
            <a:p>
              <a:pPr algn="ctr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endParaRPr lang="en-US" sz="1600" smtClean="0">
                <a:solidFill>
                  <a:srgbClr val="0000FF"/>
                </a:solidFill>
              </a:endParaRPr>
            </a:p>
          </p:txBody>
        </p:sp>
      </p:grpSp>
      <p:grpSp>
        <p:nvGrpSpPr>
          <p:cNvPr id="14" name="Group 33"/>
          <p:cNvGrpSpPr>
            <a:grpSpLocks/>
          </p:cNvGrpSpPr>
          <p:nvPr/>
        </p:nvGrpSpPr>
        <p:grpSpPr bwMode="auto">
          <a:xfrm>
            <a:off x="7840050" y="4730242"/>
            <a:ext cx="498476" cy="430622"/>
            <a:chOff x="2861" y="1544"/>
            <a:chExt cx="314" cy="250"/>
          </a:xfrm>
        </p:grpSpPr>
        <p:sp>
          <p:nvSpPr>
            <p:cNvPr id="15" name="Oval 34"/>
            <p:cNvSpPr>
              <a:spLocks noChangeArrowheads="1"/>
            </p:cNvSpPr>
            <p:nvPr/>
          </p:nvSpPr>
          <p:spPr bwMode="auto">
            <a:xfrm>
              <a:off x="2861" y="1544"/>
              <a:ext cx="249" cy="249"/>
            </a:xfrm>
            <a:prstGeom prst="ellipse">
              <a:avLst/>
            </a:prstGeom>
            <a:solidFill>
              <a:srgbClr val="FFCC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2075" tIns="46038" rIns="92075" bIns="46038" anchor="ctr">
              <a:spAutoFit/>
            </a:bodyPr>
            <a:lstStyle/>
            <a:p>
              <a:pPr algn="ctr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endParaRPr lang="en-US" sz="1600" smtClean="0">
                <a:solidFill>
                  <a:srgbClr val="0000FF"/>
                </a:solidFill>
              </a:endParaRPr>
            </a:p>
          </p:txBody>
        </p:sp>
        <p:sp>
          <p:nvSpPr>
            <p:cNvPr id="16" name="Oval 35"/>
            <p:cNvSpPr>
              <a:spLocks noChangeArrowheads="1"/>
            </p:cNvSpPr>
            <p:nvPr/>
          </p:nvSpPr>
          <p:spPr bwMode="auto">
            <a:xfrm>
              <a:off x="2926" y="1545"/>
              <a:ext cx="249" cy="249"/>
            </a:xfrm>
            <a:prstGeom prst="ellipse">
              <a:avLst/>
            </a:prstGeom>
            <a:solidFill>
              <a:srgbClr val="CCFFCC">
                <a:alpha val="54901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2075" tIns="46038" rIns="92075" bIns="46038" anchor="ctr">
              <a:spAutoFit/>
            </a:bodyPr>
            <a:lstStyle/>
            <a:p>
              <a:pPr algn="ctr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endParaRPr lang="en-US" sz="1600" smtClean="0">
                <a:solidFill>
                  <a:srgbClr val="0000FF"/>
                </a:solidFill>
              </a:endParaRPr>
            </a:p>
          </p:txBody>
        </p:sp>
      </p:grpSp>
      <p:graphicFrame>
        <p:nvGraphicFramePr>
          <p:cNvPr id="100354" name="Object 2"/>
          <p:cNvGraphicFramePr>
            <a:graphicFrameLocks noChangeAspect="1"/>
          </p:cNvGraphicFramePr>
          <p:nvPr/>
        </p:nvGraphicFramePr>
        <p:xfrm>
          <a:off x="178073" y="4294909"/>
          <a:ext cx="2862432" cy="643862"/>
        </p:xfrm>
        <a:graphic>
          <a:graphicData uri="http://schemas.openxmlformats.org/presentationml/2006/ole">
            <p:oleObj spid="_x0000_s100354" name="Equation" r:id="rId6" imgW="2032000" imgH="457200" progId="Equation.3">
              <p:embed/>
            </p:oleObj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195433" y="5055867"/>
            <a:ext cx="5045360" cy="1308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1200"/>
              </a:spcAft>
              <a:buFont typeface="Arial"/>
              <a:buChar char="•"/>
            </a:pPr>
            <a:r>
              <a:rPr lang="en-US" sz="2300" b="0" dirty="0" smtClean="0">
                <a:solidFill>
                  <a:srgbClr val="000000"/>
                </a:solidFill>
                <a:latin typeface="Arial"/>
                <a:cs typeface="Arial"/>
              </a:rPr>
              <a:t> Strong suppression observed in central (0-20%) </a:t>
            </a:r>
            <a:r>
              <a:rPr lang="en-US" sz="2300" b="0" dirty="0" err="1" smtClean="0">
                <a:solidFill>
                  <a:srgbClr val="000000"/>
                </a:solidFill>
                <a:latin typeface="Arial"/>
                <a:cs typeface="Arial"/>
              </a:rPr>
              <a:t>Pb-Pb</a:t>
            </a:r>
            <a:endParaRPr lang="en-US" sz="2300" b="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algn="l">
              <a:spcAft>
                <a:spcPts val="1200"/>
              </a:spcAft>
              <a:buFont typeface="Arial"/>
              <a:buChar char="•"/>
            </a:pPr>
            <a:r>
              <a:rPr lang="en-US" sz="2300" b="0" dirty="0" smtClean="0">
                <a:solidFill>
                  <a:srgbClr val="000000"/>
                </a:solidFill>
                <a:latin typeface="Arial"/>
                <a:cs typeface="Arial"/>
              </a:rPr>
              <a:t> Less suppression in 40-80% </a:t>
            </a:r>
            <a:r>
              <a:rPr lang="en-US" sz="2300" b="0" dirty="0" err="1" smtClean="0">
                <a:solidFill>
                  <a:srgbClr val="000000"/>
                </a:solidFill>
                <a:latin typeface="Arial"/>
                <a:cs typeface="Arial"/>
              </a:rPr>
              <a:t>Pb-Pb</a:t>
            </a:r>
            <a:endParaRPr lang="en-US" sz="2300" b="0" dirty="0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2" name="Down Arrow 21"/>
          <p:cNvSpPr/>
          <p:nvPr/>
        </p:nvSpPr>
        <p:spPr bwMode="auto">
          <a:xfrm>
            <a:off x="7111349" y="2309090"/>
            <a:ext cx="184727" cy="496455"/>
          </a:xfrm>
          <a:prstGeom prst="downArrow">
            <a:avLst/>
          </a:prstGeom>
          <a:solidFill>
            <a:schemeClr val="tx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sp>
        <p:nvSpPr>
          <p:cNvPr id="24" name="Down Arrow 23"/>
          <p:cNvSpPr/>
          <p:nvPr/>
        </p:nvSpPr>
        <p:spPr bwMode="auto">
          <a:xfrm>
            <a:off x="7148933" y="5059216"/>
            <a:ext cx="205514" cy="759692"/>
          </a:xfrm>
          <a:prstGeom prst="downArrow">
            <a:avLst/>
          </a:prstGeom>
          <a:solidFill>
            <a:schemeClr val="tx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292404" y="5202119"/>
            <a:ext cx="143220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0" dirty="0" smtClean="0">
                <a:solidFill>
                  <a:srgbClr val="000000"/>
                </a:solidFill>
                <a:latin typeface="Arial Narrow"/>
                <a:cs typeface="Arial Narrow"/>
              </a:rPr>
              <a:t>suppression</a:t>
            </a:r>
            <a:endParaRPr lang="en-US" sz="2200" dirty="0">
              <a:latin typeface="Arial Narrow"/>
              <a:cs typeface="Arial Narrow"/>
            </a:endParaRPr>
          </a:p>
        </p:txBody>
      </p:sp>
      <p:sp>
        <p:nvSpPr>
          <p:cNvPr id="21" name="Rectangle 1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6200" y="6565900"/>
            <a:ext cx="23288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solidFill>
                  <a:srgbClr val="80808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en-US" smtClean="0"/>
              <a:t>Andre Mischke (Utrecht)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A790B6-3DE3-224A-B164-0E89BB3F0D3F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5"/>
          <p:cNvSpPr>
            <a:spLocks noChangeArrowheads="1"/>
          </p:cNvSpPr>
          <p:nvPr/>
        </p:nvSpPr>
        <p:spPr bwMode="auto">
          <a:xfrm>
            <a:off x="1186644" y="-59665"/>
            <a:ext cx="6237605" cy="76944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4400" b="0" dirty="0" smtClean="0">
                <a:solidFill>
                  <a:srgbClr val="0000CC"/>
                </a:solidFill>
                <a:latin typeface="Arial Narrow" pitchFamily="-112" charset="0"/>
              </a:rPr>
              <a:t>Comparison of D meson R</a:t>
            </a:r>
            <a:r>
              <a:rPr lang="en-US" sz="4400" b="0" baseline="-25000" dirty="0" smtClean="0">
                <a:solidFill>
                  <a:srgbClr val="0000CC"/>
                </a:solidFill>
                <a:latin typeface="Arial Narrow" pitchFamily="-112" charset="0"/>
              </a:rPr>
              <a:t>AA</a:t>
            </a:r>
            <a:endParaRPr lang="en-GB" sz="4400" b="0" baseline="-25000" dirty="0">
              <a:solidFill>
                <a:srgbClr val="0000CC"/>
              </a:solidFill>
              <a:latin typeface="Arial Narrow" pitchFamily="-112" charset="0"/>
            </a:endParaRPr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 bwMode="auto">
          <a:xfrm>
            <a:off x="6932613" y="6557963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/>
            <a:fld id="{C2B82D40-6522-BF41-904B-33564C76069F}" type="slidenum">
              <a:rPr lang="en-US" sz="1400" b="0">
                <a:solidFill>
                  <a:srgbClr val="808080"/>
                </a:solidFill>
                <a:ea typeface="Arial" pitchFamily="-112" charset="0"/>
                <a:cs typeface="Arial" pitchFamily="-112" charset="0"/>
              </a:rPr>
              <a:pPr algn="r"/>
              <a:t>44</a:t>
            </a:fld>
            <a:endParaRPr lang="en-US" sz="1400" b="0">
              <a:solidFill>
                <a:srgbClr val="808080"/>
              </a:solidFill>
              <a:ea typeface="Arial" pitchFamily="-112" charset="0"/>
              <a:cs typeface="Arial" pitchFamily="-112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13" y="978263"/>
            <a:ext cx="4898281" cy="3492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7045" y="992290"/>
            <a:ext cx="4797286" cy="3420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20234" y="4627821"/>
            <a:ext cx="8523340" cy="18774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Aft>
                <a:spcPts val="1200"/>
              </a:spcAft>
              <a:buFont typeface="Arial"/>
              <a:buChar char="•"/>
            </a:pPr>
            <a:r>
              <a:rPr lang="en-US" b="0" dirty="0" smtClean="0">
                <a:solidFill>
                  <a:srgbClr val="0000CC"/>
                </a:solidFill>
                <a:latin typeface="Arial"/>
                <a:cs typeface="Arial"/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First Prompt Open Charm R</a:t>
            </a:r>
            <a:r>
              <a:rPr lang="en-US" baseline="-25000" dirty="0" smtClean="0">
                <a:solidFill>
                  <a:srgbClr val="0000CC"/>
                </a:solidFill>
              </a:rPr>
              <a:t>AA</a:t>
            </a:r>
            <a:r>
              <a:rPr lang="en-US" dirty="0" smtClean="0">
                <a:solidFill>
                  <a:srgbClr val="0000CC"/>
                </a:solidFill>
              </a:rPr>
              <a:t> in heavy-ion collisions </a:t>
            </a:r>
          </a:p>
          <a:p>
            <a:pPr algn="l">
              <a:spcAft>
                <a:spcPts val="1200"/>
              </a:spcAft>
              <a:buFont typeface="Arial"/>
              <a:buChar char="•"/>
            </a:pPr>
            <a:r>
              <a:rPr lang="en-US" b="0" dirty="0" smtClean="0">
                <a:solidFill>
                  <a:srgbClr val="000000"/>
                </a:solidFill>
                <a:latin typeface="Arial"/>
                <a:cs typeface="Arial"/>
                <a:sym typeface="Symbol" pitchFamily="-112" charset="2"/>
              </a:rPr>
              <a:t> Results of different D mesons in agreement within stat. error</a:t>
            </a:r>
          </a:p>
          <a:p>
            <a:pPr algn="l">
              <a:spcAft>
                <a:spcPts val="1200"/>
              </a:spcAft>
              <a:buFont typeface="Arial"/>
              <a:buChar char="•"/>
            </a:pPr>
            <a:r>
              <a:rPr lang="en-US" b="0" dirty="0" smtClean="0">
                <a:solidFill>
                  <a:srgbClr val="000000"/>
                </a:solidFill>
                <a:latin typeface="Arial"/>
                <a:cs typeface="Arial"/>
                <a:sym typeface="Symbol" pitchFamily="-112" charset="2"/>
              </a:rPr>
              <a:t> Large suppression for charm (factor 4-5) above 5 </a:t>
            </a:r>
            <a:r>
              <a:rPr lang="en-US" b="0" dirty="0" err="1" smtClean="0">
                <a:solidFill>
                  <a:srgbClr val="000000"/>
                </a:solidFill>
                <a:latin typeface="Arial"/>
                <a:cs typeface="Arial"/>
                <a:sym typeface="Symbol" pitchFamily="-112" charset="2"/>
              </a:rPr>
              <a:t>GeV/c</a:t>
            </a:r>
            <a:r>
              <a:rPr lang="en-US" b="0" dirty="0" smtClean="0">
                <a:solidFill>
                  <a:srgbClr val="000000"/>
                </a:solidFill>
                <a:latin typeface="Arial"/>
                <a:cs typeface="Arial"/>
                <a:sym typeface="Symbol" pitchFamily="-112" charset="2"/>
              </a:rPr>
              <a:t> in central (0-20%) </a:t>
            </a:r>
            <a:r>
              <a:rPr lang="en-US" b="0" dirty="0" err="1" smtClean="0">
                <a:solidFill>
                  <a:srgbClr val="000000"/>
                </a:solidFill>
                <a:latin typeface="Arial"/>
                <a:cs typeface="Arial"/>
                <a:sym typeface="Symbol" pitchFamily="-112" charset="2"/>
              </a:rPr>
              <a:t>Pb-Pb</a:t>
            </a:r>
            <a:r>
              <a:rPr lang="en-US" b="0" dirty="0" smtClean="0">
                <a:solidFill>
                  <a:srgbClr val="000000"/>
                </a:solidFill>
                <a:latin typeface="Arial"/>
                <a:cs typeface="Arial"/>
                <a:sym typeface="Symbol" pitchFamily="-112" charset="2"/>
              </a:rPr>
              <a:t> collisions</a:t>
            </a:r>
          </a:p>
        </p:txBody>
      </p:sp>
      <p:grpSp>
        <p:nvGrpSpPr>
          <p:cNvPr id="10" name="Group 30"/>
          <p:cNvGrpSpPr>
            <a:grpSpLocks/>
          </p:cNvGrpSpPr>
          <p:nvPr/>
        </p:nvGrpSpPr>
        <p:grpSpPr bwMode="auto">
          <a:xfrm>
            <a:off x="3443042" y="2107870"/>
            <a:ext cx="630238" cy="430622"/>
            <a:chOff x="3846" y="1126"/>
            <a:chExt cx="397" cy="250"/>
          </a:xfrm>
        </p:grpSpPr>
        <p:sp>
          <p:nvSpPr>
            <p:cNvPr id="11" name="Oval 31"/>
            <p:cNvSpPr>
              <a:spLocks noChangeArrowheads="1"/>
            </p:cNvSpPr>
            <p:nvPr/>
          </p:nvSpPr>
          <p:spPr bwMode="auto">
            <a:xfrm>
              <a:off x="3846" y="1126"/>
              <a:ext cx="249" cy="249"/>
            </a:xfrm>
            <a:prstGeom prst="ellipse">
              <a:avLst/>
            </a:prstGeom>
            <a:solidFill>
              <a:srgbClr val="FFCC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2075" tIns="46038" rIns="92075" bIns="46038" anchor="ctr">
              <a:spAutoFit/>
            </a:bodyPr>
            <a:lstStyle/>
            <a:p>
              <a:pPr algn="ctr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endParaRPr lang="en-US" sz="1600" smtClean="0">
                <a:solidFill>
                  <a:srgbClr val="0000FF"/>
                </a:solidFill>
              </a:endParaRPr>
            </a:p>
          </p:txBody>
        </p:sp>
        <p:sp>
          <p:nvSpPr>
            <p:cNvPr id="12" name="Oval 32"/>
            <p:cNvSpPr>
              <a:spLocks noChangeArrowheads="1"/>
            </p:cNvSpPr>
            <p:nvPr/>
          </p:nvSpPr>
          <p:spPr bwMode="auto">
            <a:xfrm>
              <a:off x="3994" y="1127"/>
              <a:ext cx="249" cy="249"/>
            </a:xfrm>
            <a:prstGeom prst="ellipse">
              <a:avLst/>
            </a:prstGeom>
            <a:solidFill>
              <a:srgbClr val="CCFFCC">
                <a:alpha val="54901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2075" tIns="46038" rIns="92075" bIns="46038" anchor="ctr">
              <a:spAutoFit/>
            </a:bodyPr>
            <a:lstStyle/>
            <a:p>
              <a:pPr algn="ctr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endParaRPr lang="en-US" sz="1600" smtClean="0">
                <a:solidFill>
                  <a:srgbClr val="0000FF"/>
                </a:solidFill>
              </a:endParaRPr>
            </a:p>
          </p:txBody>
        </p:sp>
      </p:grpSp>
      <p:grpSp>
        <p:nvGrpSpPr>
          <p:cNvPr id="13" name="Group 33"/>
          <p:cNvGrpSpPr>
            <a:grpSpLocks/>
          </p:cNvGrpSpPr>
          <p:nvPr/>
        </p:nvGrpSpPr>
        <p:grpSpPr bwMode="auto">
          <a:xfrm>
            <a:off x="8114227" y="2111088"/>
            <a:ext cx="498476" cy="430622"/>
            <a:chOff x="2861" y="1544"/>
            <a:chExt cx="314" cy="250"/>
          </a:xfrm>
        </p:grpSpPr>
        <p:sp>
          <p:nvSpPr>
            <p:cNvPr id="14" name="Oval 34"/>
            <p:cNvSpPr>
              <a:spLocks noChangeArrowheads="1"/>
            </p:cNvSpPr>
            <p:nvPr/>
          </p:nvSpPr>
          <p:spPr bwMode="auto">
            <a:xfrm>
              <a:off x="2861" y="1544"/>
              <a:ext cx="249" cy="249"/>
            </a:xfrm>
            <a:prstGeom prst="ellipse">
              <a:avLst/>
            </a:prstGeom>
            <a:solidFill>
              <a:srgbClr val="FFCC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2075" tIns="46038" rIns="92075" bIns="46038" anchor="ctr">
              <a:spAutoFit/>
            </a:bodyPr>
            <a:lstStyle/>
            <a:p>
              <a:pPr algn="ctr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endParaRPr lang="en-US" sz="1600" smtClean="0">
                <a:solidFill>
                  <a:srgbClr val="0000FF"/>
                </a:solidFill>
              </a:endParaRPr>
            </a:p>
          </p:txBody>
        </p:sp>
        <p:sp>
          <p:nvSpPr>
            <p:cNvPr id="15" name="Oval 35"/>
            <p:cNvSpPr>
              <a:spLocks noChangeArrowheads="1"/>
            </p:cNvSpPr>
            <p:nvPr/>
          </p:nvSpPr>
          <p:spPr bwMode="auto">
            <a:xfrm>
              <a:off x="2926" y="1545"/>
              <a:ext cx="249" cy="249"/>
            </a:xfrm>
            <a:prstGeom prst="ellipse">
              <a:avLst/>
            </a:prstGeom>
            <a:solidFill>
              <a:srgbClr val="CCFFCC">
                <a:alpha val="54901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2075" tIns="46038" rIns="92075" bIns="46038" anchor="ctr">
              <a:spAutoFit/>
            </a:bodyPr>
            <a:lstStyle/>
            <a:p>
              <a:pPr algn="ctr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endParaRPr lang="en-US" sz="1600" smtClean="0">
                <a:solidFill>
                  <a:srgbClr val="0000FF"/>
                </a:solidFill>
              </a:endParaRPr>
            </a:p>
          </p:txBody>
        </p:sp>
      </p:grpSp>
      <p:sp>
        <p:nvSpPr>
          <p:cNvPr id="19" name="Footer Placeholder 1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 Mischke (Utrecht)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A790B6-3DE3-224A-B164-0E89BB3F0D3F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5"/>
          <p:cNvSpPr>
            <a:spLocks noChangeArrowheads="1"/>
          </p:cNvSpPr>
          <p:nvPr/>
        </p:nvSpPr>
        <p:spPr bwMode="auto">
          <a:xfrm>
            <a:off x="546516" y="-71108"/>
            <a:ext cx="7494359" cy="76944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4400" b="0" dirty="0" smtClean="0">
                <a:solidFill>
                  <a:srgbClr val="0000CC"/>
                </a:solidFill>
                <a:latin typeface="Arial Narrow" pitchFamily="-112" charset="0"/>
              </a:rPr>
              <a:t>Comparison with charged </a:t>
            </a:r>
            <a:r>
              <a:rPr lang="en-US" sz="4400" b="0" dirty="0" err="1" smtClean="0">
                <a:solidFill>
                  <a:srgbClr val="0000CC"/>
                </a:solidFill>
                <a:latin typeface="Arial Narrow" pitchFamily="-112" charset="0"/>
              </a:rPr>
              <a:t>pion</a:t>
            </a:r>
            <a:r>
              <a:rPr lang="en-US" sz="4400" b="0" dirty="0" smtClean="0">
                <a:solidFill>
                  <a:srgbClr val="0000CC"/>
                </a:solidFill>
                <a:latin typeface="Arial Narrow" pitchFamily="-112" charset="0"/>
              </a:rPr>
              <a:t> R</a:t>
            </a:r>
            <a:r>
              <a:rPr lang="en-US" sz="4400" b="0" baseline="-25000" dirty="0" smtClean="0">
                <a:solidFill>
                  <a:srgbClr val="0000CC"/>
                </a:solidFill>
                <a:latin typeface="Arial Narrow" pitchFamily="-112" charset="0"/>
              </a:rPr>
              <a:t>AA</a:t>
            </a:r>
            <a:r>
              <a:rPr lang="en-US" sz="4400" b="0" dirty="0" smtClean="0">
                <a:solidFill>
                  <a:srgbClr val="0000CC"/>
                </a:solidFill>
                <a:latin typeface="Arial Narrow" pitchFamily="-112" charset="0"/>
              </a:rPr>
              <a:t> </a:t>
            </a:r>
            <a:endParaRPr lang="en-GB" sz="4400" b="0" dirty="0">
              <a:solidFill>
                <a:srgbClr val="0000CC"/>
              </a:solidFill>
              <a:latin typeface="Arial Narrow" pitchFamily="-112" charset="0"/>
            </a:endParaRPr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 bwMode="auto">
          <a:xfrm>
            <a:off x="6932613" y="6557963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/>
            <a:fld id="{C2B82D40-6522-BF41-904B-33564C76069F}" type="slidenum">
              <a:rPr lang="en-US" sz="1400" b="0">
                <a:solidFill>
                  <a:srgbClr val="808080"/>
                </a:solidFill>
                <a:ea typeface="Arial" pitchFamily="-112" charset="0"/>
                <a:cs typeface="Arial" pitchFamily="-112" charset="0"/>
              </a:rPr>
              <a:pPr algn="r"/>
              <a:t>45</a:t>
            </a:fld>
            <a:endParaRPr lang="en-US" sz="1400" b="0">
              <a:solidFill>
                <a:srgbClr val="808080"/>
              </a:solidFill>
              <a:ea typeface="Arial" pitchFamily="-112" charset="0"/>
              <a:cs typeface="Arial" pitchFamily="-112" charset="0"/>
            </a:endParaRPr>
          </a:p>
        </p:txBody>
      </p:sp>
      <p:pic>
        <p:nvPicPr>
          <p:cNvPr id="7" name="Picture 6" descr="2011-Sep-15-DmesonRaa-4080CC-GlobalSyst-ChargedPions-12091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36" y="1070872"/>
            <a:ext cx="4876217" cy="3492000"/>
          </a:xfrm>
          <a:prstGeom prst="rect">
            <a:avLst/>
          </a:prstGeom>
        </p:spPr>
      </p:pic>
      <p:pic>
        <p:nvPicPr>
          <p:cNvPr id="8" name="Picture 7" descr="2011-Sep-15-DmesonRaa-020CC-GlobalSyst-ChargedPions-12091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1716" y="1111181"/>
            <a:ext cx="4754261" cy="3420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199213" y="4735732"/>
            <a:ext cx="6923721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1200"/>
              </a:spcAft>
              <a:buFont typeface="Arial"/>
              <a:buChar char="•"/>
            </a:pPr>
            <a:r>
              <a:rPr lang="en-US" b="0" dirty="0" smtClean="0"/>
              <a:t> D meson R</a:t>
            </a:r>
            <a:r>
              <a:rPr lang="en-US" b="0" baseline="-25000" dirty="0" smtClean="0"/>
              <a:t>AA</a:t>
            </a:r>
            <a:r>
              <a:rPr lang="en-US" b="0" dirty="0" smtClean="0"/>
              <a:t> compatible, within errors, with charged </a:t>
            </a:r>
            <a:r>
              <a:rPr lang="en-US" b="0" dirty="0" err="1" smtClean="0"/>
              <a:t>pions</a:t>
            </a:r>
            <a:r>
              <a:rPr lang="en-US" b="0" dirty="0" smtClean="0"/>
              <a:t> for </a:t>
            </a:r>
            <a:r>
              <a:rPr lang="en-US" b="0" dirty="0" err="1" smtClean="0"/>
              <a:t>p</a:t>
            </a:r>
            <a:r>
              <a:rPr lang="en-US" b="0" baseline="-25000" dirty="0" err="1" smtClean="0"/>
              <a:t>T</a:t>
            </a:r>
            <a:r>
              <a:rPr lang="en-US" b="0" dirty="0" smtClean="0"/>
              <a:t> &gt; 5 </a:t>
            </a:r>
            <a:r>
              <a:rPr lang="en-US" b="0" dirty="0" err="1" smtClean="0"/>
              <a:t>GeV/c</a:t>
            </a:r>
            <a:endParaRPr lang="en-US" b="0" dirty="0" smtClean="0"/>
          </a:p>
          <a:p>
            <a:pPr algn="l">
              <a:spcAft>
                <a:spcPts val="1200"/>
              </a:spcAft>
              <a:buFont typeface="Arial"/>
              <a:buChar char="•"/>
            </a:pPr>
            <a:r>
              <a:rPr lang="en-US" b="0" dirty="0" smtClean="0"/>
              <a:t> Possible hints that </a:t>
            </a:r>
            <a:r>
              <a:rPr lang="en-US" b="0" dirty="0" smtClean="0">
                <a:solidFill>
                  <a:srgbClr val="0000CC"/>
                </a:solidFill>
              </a:rPr>
              <a:t>R</a:t>
            </a:r>
            <a:r>
              <a:rPr lang="en-US" b="0" baseline="-25000" dirty="0" smtClean="0">
                <a:solidFill>
                  <a:srgbClr val="0000CC"/>
                </a:solidFill>
              </a:rPr>
              <a:t>AA </a:t>
            </a:r>
            <a:r>
              <a:rPr lang="en-US" b="0" dirty="0" smtClean="0">
                <a:solidFill>
                  <a:srgbClr val="0000CC"/>
                </a:solidFill>
              </a:rPr>
              <a:t>(D) &gt; R</a:t>
            </a:r>
            <a:r>
              <a:rPr lang="en-US" b="0" baseline="-25000" dirty="0" smtClean="0">
                <a:solidFill>
                  <a:srgbClr val="0000CC"/>
                </a:solidFill>
              </a:rPr>
              <a:t>AA</a:t>
            </a:r>
            <a:r>
              <a:rPr lang="en-US" b="0" dirty="0" smtClean="0">
                <a:solidFill>
                  <a:srgbClr val="0000CC"/>
                </a:solidFill>
              </a:rPr>
              <a:t>(π) at lower </a:t>
            </a:r>
            <a:r>
              <a:rPr lang="en-US" b="0" dirty="0" err="1" smtClean="0">
                <a:solidFill>
                  <a:srgbClr val="0000CC"/>
                </a:solidFill>
              </a:rPr>
              <a:t>p</a:t>
            </a:r>
            <a:r>
              <a:rPr lang="en-US" b="0" baseline="-25000" dirty="0" err="1" smtClean="0">
                <a:solidFill>
                  <a:srgbClr val="0000CC"/>
                </a:solidFill>
              </a:rPr>
              <a:t>T</a:t>
            </a:r>
            <a:r>
              <a:rPr lang="en-US" b="0" dirty="0" smtClean="0"/>
              <a:t>; </a:t>
            </a:r>
            <a:br>
              <a:rPr lang="en-US" b="0" dirty="0" smtClean="0"/>
            </a:br>
            <a:r>
              <a:rPr lang="en-US" b="0" dirty="0" smtClean="0"/>
              <a:t>more data needed for final conclusion</a:t>
            </a:r>
            <a:endParaRPr lang="en-US" b="0" dirty="0"/>
          </a:p>
        </p:txBody>
      </p:sp>
      <p:grpSp>
        <p:nvGrpSpPr>
          <p:cNvPr id="10" name="Group 30"/>
          <p:cNvGrpSpPr>
            <a:grpSpLocks/>
          </p:cNvGrpSpPr>
          <p:nvPr/>
        </p:nvGrpSpPr>
        <p:grpSpPr bwMode="auto">
          <a:xfrm>
            <a:off x="3443042" y="2323636"/>
            <a:ext cx="630238" cy="430622"/>
            <a:chOff x="3846" y="1126"/>
            <a:chExt cx="397" cy="250"/>
          </a:xfrm>
        </p:grpSpPr>
        <p:sp>
          <p:nvSpPr>
            <p:cNvPr id="11" name="Oval 31"/>
            <p:cNvSpPr>
              <a:spLocks noChangeArrowheads="1"/>
            </p:cNvSpPr>
            <p:nvPr/>
          </p:nvSpPr>
          <p:spPr bwMode="auto">
            <a:xfrm>
              <a:off x="3846" y="1126"/>
              <a:ext cx="249" cy="249"/>
            </a:xfrm>
            <a:prstGeom prst="ellipse">
              <a:avLst/>
            </a:prstGeom>
            <a:solidFill>
              <a:srgbClr val="FFCC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2075" tIns="46038" rIns="92075" bIns="46038" anchor="ctr">
              <a:spAutoFit/>
            </a:bodyPr>
            <a:lstStyle/>
            <a:p>
              <a:pPr algn="ctr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endParaRPr lang="en-US" sz="1600" smtClean="0">
                <a:solidFill>
                  <a:srgbClr val="0000FF"/>
                </a:solidFill>
              </a:endParaRPr>
            </a:p>
          </p:txBody>
        </p:sp>
        <p:sp>
          <p:nvSpPr>
            <p:cNvPr id="12" name="Oval 32"/>
            <p:cNvSpPr>
              <a:spLocks noChangeArrowheads="1"/>
            </p:cNvSpPr>
            <p:nvPr/>
          </p:nvSpPr>
          <p:spPr bwMode="auto">
            <a:xfrm>
              <a:off x="3994" y="1127"/>
              <a:ext cx="249" cy="249"/>
            </a:xfrm>
            <a:prstGeom prst="ellipse">
              <a:avLst/>
            </a:prstGeom>
            <a:solidFill>
              <a:srgbClr val="CCFFCC">
                <a:alpha val="54901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2075" tIns="46038" rIns="92075" bIns="46038" anchor="ctr">
              <a:spAutoFit/>
            </a:bodyPr>
            <a:lstStyle/>
            <a:p>
              <a:pPr algn="ctr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endParaRPr lang="en-US" sz="1600" smtClean="0">
                <a:solidFill>
                  <a:srgbClr val="0000FF"/>
                </a:solidFill>
              </a:endParaRPr>
            </a:p>
          </p:txBody>
        </p:sp>
      </p:grpSp>
      <p:grpSp>
        <p:nvGrpSpPr>
          <p:cNvPr id="13" name="Group 33"/>
          <p:cNvGrpSpPr>
            <a:grpSpLocks/>
          </p:cNvGrpSpPr>
          <p:nvPr/>
        </p:nvGrpSpPr>
        <p:grpSpPr bwMode="auto">
          <a:xfrm>
            <a:off x="8114227" y="2326854"/>
            <a:ext cx="498476" cy="430622"/>
            <a:chOff x="2861" y="1544"/>
            <a:chExt cx="314" cy="250"/>
          </a:xfrm>
        </p:grpSpPr>
        <p:sp>
          <p:nvSpPr>
            <p:cNvPr id="14" name="Oval 34"/>
            <p:cNvSpPr>
              <a:spLocks noChangeArrowheads="1"/>
            </p:cNvSpPr>
            <p:nvPr/>
          </p:nvSpPr>
          <p:spPr bwMode="auto">
            <a:xfrm>
              <a:off x="2861" y="1544"/>
              <a:ext cx="249" cy="249"/>
            </a:xfrm>
            <a:prstGeom prst="ellipse">
              <a:avLst/>
            </a:prstGeom>
            <a:solidFill>
              <a:srgbClr val="FFCC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2075" tIns="46038" rIns="92075" bIns="46038" anchor="ctr">
              <a:spAutoFit/>
            </a:bodyPr>
            <a:lstStyle/>
            <a:p>
              <a:pPr algn="ctr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endParaRPr lang="en-US" sz="1600" smtClean="0">
                <a:solidFill>
                  <a:srgbClr val="0000FF"/>
                </a:solidFill>
              </a:endParaRPr>
            </a:p>
          </p:txBody>
        </p:sp>
        <p:sp>
          <p:nvSpPr>
            <p:cNvPr id="15" name="Oval 35"/>
            <p:cNvSpPr>
              <a:spLocks noChangeArrowheads="1"/>
            </p:cNvSpPr>
            <p:nvPr/>
          </p:nvSpPr>
          <p:spPr bwMode="auto">
            <a:xfrm>
              <a:off x="2926" y="1545"/>
              <a:ext cx="249" cy="249"/>
            </a:xfrm>
            <a:prstGeom prst="ellipse">
              <a:avLst/>
            </a:prstGeom>
            <a:solidFill>
              <a:srgbClr val="CCFFCC">
                <a:alpha val="54901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2075" tIns="46038" rIns="92075" bIns="46038" anchor="ctr">
              <a:spAutoFit/>
            </a:bodyPr>
            <a:lstStyle/>
            <a:p>
              <a:pPr algn="ctr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endParaRPr lang="en-US" sz="1600" smtClean="0">
                <a:solidFill>
                  <a:srgbClr val="0000FF"/>
                </a:solidFill>
              </a:endParaRPr>
            </a:p>
          </p:txBody>
        </p:sp>
      </p:grp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 Mischke (Utrecht)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A790B6-3DE3-224A-B164-0E89BB3F0D3F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5"/>
          <p:cNvSpPr>
            <a:spLocks noChangeArrowheads="1"/>
          </p:cNvSpPr>
          <p:nvPr/>
        </p:nvSpPr>
        <p:spPr bwMode="auto">
          <a:xfrm>
            <a:off x="348933" y="-59886"/>
            <a:ext cx="7797176" cy="76944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4400" b="0" dirty="0" smtClean="0">
                <a:solidFill>
                  <a:srgbClr val="0000CC"/>
                </a:solidFill>
                <a:latin typeface="Arial Narrow" pitchFamily="-112" charset="0"/>
              </a:rPr>
              <a:t>Comparison with model calculations</a:t>
            </a:r>
            <a:endParaRPr lang="en-GB" sz="4400" b="0" dirty="0">
              <a:solidFill>
                <a:srgbClr val="0000CC"/>
              </a:solidFill>
              <a:latin typeface="Arial Narrow" pitchFamily="-112" charset="0"/>
            </a:endParaRPr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 bwMode="auto">
          <a:xfrm>
            <a:off x="6932613" y="6557963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/>
            <a:fld id="{C2B82D40-6522-BF41-904B-33564C76069F}" type="slidenum">
              <a:rPr lang="en-US" sz="1400" b="0">
                <a:solidFill>
                  <a:srgbClr val="808080"/>
                </a:solidFill>
                <a:ea typeface="Arial" pitchFamily="-112" charset="0"/>
                <a:cs typeface="Arial" pitchFamily="-112" charset="0"/>
              </a:rPr>
              <a:pPr algn="r"/>
              <a:t>46</a:t>
            </a:fld>
            <a:endParaRPr lang="en-US" sz="1400" b="0">
              <a:solidFill>
                <a:srgbClr val="808080"/>
              </a:solidFill>
              <a:ea typeface="Arial" pitchFamily="-112" charset="0"/>
              <a:cs typeface="Arial" pitchFamily="-112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85558" y="4911548"/>
            <a:ext cx="7387443" cy="1431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1800"/>
              </a:spcAft>
              <a:buFont typeface="Arial"/>
              <a:buChar char="•"/>
            </a:pPr>
            <a:r>
              <a:rPr lang="en-US" b="0" dirty="0" smtClean="0"/>
              <a:t> No/little shadowing is expected in this </a:t>
            </a:r>
            <a:r>
              <a:rPr lang="en-US" b="0" dirty="0" err="1" smtClean="0"/>
              <a:t>p</a:t>
            </a:r>
            <a:r>
              <a:rPr lang="en-US" b="0" baseline="-25000" dirty="0" err="1" smtClean="0"/>
              <a:t>T</a:t>
            </a:r>
            <a:r>
              <a:rPr lang="en-US" b="0" dirty="0" smtClean="0"/>
              <a:t> range </a:t>
            </a:r>
            <a:r>
              <a:rPr lang="en-US" b="0" dirty="0" err="1" smtClean="0">
                <a:sym typeface="Wingdings"/>
              </a:rPr>
              <a:t></a:t>
            </a:r>
            <a:r>
              <a:rPr lang="en-US" b="0" dirty="0" smtClean="0">
                <a:sym typeface="Wingdings"/>
              </a:rPr>
              <a:t> </a:t>
            </a:r>
            <a:r>
              <a:rPr lang="en-US" b="0" dirty="0" smtClean="0">
                <a:solidFill>
                  <a:srgbClr val="0000CC"/>
                </a:solidFill>
                <a:sym typeface="Wingdings"/>
              </a:rPr>
              <a:t>s</a:t>
            </a:r>
            <a:r>
              <a:rPr lang="en-US" b="0" dirty="0" smtClean="0">
                <a:solidFill>
                  <a:srgbClr val="0000CC"/>
                </a:solidFill>
              </a:rPr>
              <a:t>uppression is a final state effect</a:t>
            </a:r>
            <a:r>
              <a:rPr lang="en-US" b="0" dirty="0" smtClean="0"/>
              <a:t>; due to hot medium</a:t>
            </a:r>
          </a:p>
          <a:p>
            <a:pPr algn="l">
              <a:spcAft>
                <a:spcPts val="1800"/>
              </a:spcAft>
              <a:buFont typeface="Arial"/>
              <a:buChar char="•"/>
            </a:pPr>
            <a:r>
              <a:rPr lang="en-US" b="0" dirty="0" smtClean="0"/>
              <a:t> </a:t>
            </a:r>
            <a:r>
              <a:rPr lang="en-US" b="0" dirty="0" smtClean="0">
                <a:solidFill>
                  <a:srgbClr val="000000"/>
                </a:solidFill>
                <a:latin typeface="Arial"/>
                <a:cs typeface="Arial"/>
                <a:sym typeface="Symbol" pitchFamily="-112" charset="2"/>
              </a:rPr>
              <a:t>Next: extend </a:t>
            </a:r>
            <a:r>
              <a:rPr lang="en-US" b="0" dirty="0" err="1" smtClean="0">
                <a:solidFill>
                  <a:srgbClr val="000000"/>
                </a:solidFill>
                <a:latin typeface="Arial"/>
                <a:cs typeface="Arial"/>
                <a:sym typeface="Symbol" pitchFamily="-112" charset="2"/>
              </a:rPr>
              <a:t>p</a:t>
            </a:r>
            <a:r>
              <a:rPr lang="en-US" b="0" baseline="-25000" dirty="0" err="1" smtClean="0">
                <a:solidFill>
                  <a:srgbClr val="000000"/>
                </a:solidFill>
                <a:latin typeface="Arial"/>
                <a:cs typeface="Arial"/>
                <a:sym typeface="Symbol" pitchFamily="-112" charset="2"/>
              </a:rPr>
              <a:t>T</a:t>
            </a:r>
            <a:r>
              <a:rPr lang="en-US" b="0" dirty="0" smtClean="0">
                <a:solidFill>
                  <a:srgbClr val="000000"/>
                </a:solidFill>
                <a:latin typeface="Arial"/>
                <a:cs typeface="Arial"/>
                <a:sym typeface="Symbol" pitchFamily="-112" charset="2"/>
              </a:rPr>
              <a:t> range; study centrality dependence</a:t>
            </a:r>
            <a:endParaRPr lang="en-US" b="0" dirty="0" smtClean="0"/>
          </a:p>
        </p:txBody>
      </p:sp>
      <p:pic>
        <p:nvPicPr>
          <p:cNvPr id="10" name="Picture 9" descr="2011-Sep-15-DmesonRaa-020CC-GlobalSyst-Shadowing-12091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63" y="1080436"/>
            <a:ext cx="4847783" cy="3456000"/>
          </a:xfrm>
          <a:prstGeom prst="rect">
            <a:avLst/>
          </a:prstGeom>
        </p:spPr>
      </p:pic>
      <p:pic>
        <p:nvPicPr>
          <p:cNvPr id="8" name="Picture 7" descr="DmesonRaa-020CC-GlobalSyst-Eloss-12091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1574" y="1058993"/>
            <a:ext cx="4989966" cy="3384000"/>
          </a:xfrm>
          <a:prstGeom prst="rect">
            <a:avLst/>
          </a:prstGeom>
        </p:spPr>
      </p:pic>
      <p:grpSp>
        <p:nvGrpSpPr>
          <p:cNvPr id="12" name="Group 33"/>
          <p:cNvGrpSpPr>
            <a:grpSpLocks/>
          </p:cNvGrpSpPr>
          <p:nvPr/>
        </p:nvGrpSpPr>
        <p:grpSpPr bwMode="auto">
          <a:xfrm>
            <a:off x="8352361" y="2965946"/>
            <a:ext cx="498476" cy="430622"/>
            <a:chOff x="2861" y="1544"/>
            <a:chExt cx="314" cy="250"/>
          </a:xfrm>
        </p:grpSpPr>
        <p:sp>
          <p:nvSpPr>
            <p:cNvPr id="13" name="Oval 34"/>
            <p:cNvSpPr>
              <a:spLocks noChangeArrowheads="1"/>
            </p:cNvSpPr>
            <p:nvPr/>
          </p:nvSpPr>
          <p:spPr bwMode="auto">
            <a:xfrm>
              <a:off x="2861" y="1544"/>
              <a:ext cx="249" cy="249"/>
            </a:xfrm>
            <a:prstGeom prst="ellipse">
              <a:avLst/>
            </a:prstGeom>
            <a:solidFill>
              <a:srgbClr val="FFCC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2075" tIns="46038" rIns="92075" bIns="46038" anchor="ctr">
              <a:spAutoFit/>
            </a:bodyPr>
            <a:lstStyle/>
            <a:p>
              <a:pPr algn="ctr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endParaRPr lang="en-US" sz="1600" smtClean="0">
                <a:solidFill>
                  <a:srgbClr val="0000FF"/>
                </a:solidFill>
              </a:endParaRPr>
            </a:p>
          </p:txBody>
        </p:sp>
        <p:sp>
          <p:nvSpPr>
            <p:cNvPr id="14" name="Oval 35"/>
            <p:cNvSpPr>
              <a:spLocks noChangeArrowheads="1"/>
            </p:cNvSpPr>
            <p:nvPr/>
          </p:nvSpPr>
          <p:spPr bwMode="auto">
            <a:xfrm>
              <a:off x="2926" y="1545"/>
              <a:ext cx="249" cy="249"/>
            </a:xfrm>
            <a:prstGeom prst="ellipse">
              <a:avLst/>
            </a:prstGeom>
            <a:solidFill>
              <a:srgbClr val="CCFFCC">
                <a:alpha val="54901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2075" tIns="46038" rIns="92075" bIns="46038" anchor="ctr">
              <a:spAutoFit/>
            </a:bodyPr>
            <a:lstStyle/>
            <a:p>
              <a:pPr algn="ctr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endParaRPr lang="en-US" sz="1600" smtClean="0">
                <a:solidFill>
                  <a:srgbClr val="0000FF"/>
                </a:solidFill>
              </a:endParaRPr>
            </a:p>
          </p:txBody>
        </p:sp>
      </p:grpSp>
      <p:grpSp>
        <p:nvGrpSpPr>
          <p:cNvPr id="15" name="Group 33"/>
          <p:cNvGrpSpPr>
            <a:grpSpLocks/>
          </p:cNvGrpSpPr>
          <p:nvPr/>
        </p:nvGrpSpPr>
        <p:grpSpPr bwMode="auto">
          <a:xfrm>
            <a:off x="3708718" y="2976664"/>
            <a:ext cx="498476" cy="430622"/>
            <a:chOff x="2861" y="1544"/>
            <a:chExt cx="314" cy="250"/>
          </a:xfrm>
        </p:grpSpPr>
        <p:sp>
          <p:nvSpPr>
            <p:cNvPr id="16" name="Oval 34"/>
            <p:cNvSpPr>
              <a:spLocks noChangeArrowheads="1"/>
            </p:cNvSpPr>
            <p:nvPr/>
          </p:nvSpPr>
          <p:spPr bwMode="auto">
            <a:xfrm>
              <a:off x="2861" y="1544"/>
              <a:ext cx="249" cy="249"/>
            </a:xfrm>
            <a:prstGeom prst="ellipse">
              <a:avLst/>
            </a:prstGeom>
            <a:solidFill>
              <a:srgbClr val="FFCC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2075" tIns="46038" rIns="92075" bIns="46038" anchor="ctr">
              <a:spAutoFit/>
            </a:bodyPr>
            <a:lstStyle/>
            <a:p>
              <a:pPr algn="ctr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endParaRPr lang="en-US" sz="1600" smtClean="0">
                <a:solidFill>
                  <a:srgbClr val="0000FF"/>
                </a:solidFill>
              </a:endParaRPr>
            </a:p>
          </p:txBody>
        </p:sp>
        <p:sp>
          <p:nvSpPr>
            <p:cNvPr id="17" name="Oval 35"/>
            <p:cNvSpPr>
              <a:spLocks noChangeArrowheads="1"/>
            </p:cNvSpPr>
            <p:nvPr/>
          </p:nvSpPr>
          <p:spPr bwMode="auto">
            <a:xfrm>
              <a:off x="2926" y="1545"/>
              <a:ext cx="249" cy="249"/>
            </a:xfrm>
            <a:prstGeom prst="ellipse">
              <a:avLst/>
            </a:prstGeom>
            <a:solidFill>
              <a:srgbClr val="CCFFCC">
                <a:alpha val="54901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2075" tIns="46038" rIns="92075" bIns="46038" anchor="ctr">
              <a:spAutoFit/>
            </a:bodyPr>
            <a:lstStyle/>
            <a:p>
              <a:pPr algn="ctr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endParaRPr lang="en-US" sz="1600" smtClean="0">
                <a:solidFill>
                  <a:srgbClr val="0000FF"/>
                </a:solidFill>
              </a:endParaRPr>
            </a:p>
          </p:txBody>
        </p:sp>
      </p:grpSp>
      <p:sp>
        <p:nvSpPr>
          <p:cNvPr id="20" name="Footer Placeholder 1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 Mischke (Utrecht)</a:t>
            </a:r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A790B6-3DE3-224A-B164-0E89BB3F0D3F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8"/>
          <p:cNvSpPr>
            <a:spLocks noChangeArrowheads="1"/>
          </p:cNvSpPr>
          <p:nvPr/>
        </p:nvSpPr>
        <p:spPr bwMode="auto">
          <a:xfrm>
            <a:off x="1043415" y="5751"/>
            <a:ext cx="6511619" cy="71301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</a:pPr>
            <a:r>
              <a:rPr lang="en-US" sz="4400" b="0" dirty="0" smtClean="0">
                <a:solidFill>
                  <a:srgbClr val="0000CC"/>
                </a:solidFill>
                <a:latin typeface="Arial Narrow" pitchFamily="32" charset="0"/>
              </a:rPr>
              <a:t>Single electrons at mid-rapidity</a:t>
            </a:r>
            <a:endParaRPr lang="en-GB" sz="4400" b="0" dirty="0">
              <a:solidFill>
                <a:srgbClr val="0000CC"/>
              </a:solidFill>
              <a:latin typeface="Arial Narrow" pitchFamily="32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30" y="907761"/>
            <a:ext cx="4558938" cy="324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6844" y="988407"/>
            <a:ext cx="4054331" cy="3240000"/>
          </a:xfrm>
          <a:prstGeom prst="rect">
            <a:avLst/>
          </a:prstGeom>
        </p:spPr>
      </p:pic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1198274" y="4235654"/>
            <a:ext cx="6775922" cy="2354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>
              <a:spcBef>
                <a:spcPct val="25000"/>
              </a:spcBef>
              <a:spcAft>
                <a:spcPts val="0"/>
              </a:spcAft>
              <a:buFont typeface="Arial" pitchFamily="-112" charset="0"/>
              <a:buChar char="•"/>
            </a:pPr>
            <a:r>
              <a:rPr lang="en-US" sz="2200" b="0" dirty="0" smtClean="0">
                <a:solidFill>
                  <a:srgbClr val="000000"/>
                </a:solidFill>
              </a:rPr>
              <a:t> High quality tracks in TPC and ITS</a:t>
            </a:r>
          </a:p>
          <a:p>
            <a:pPr lvl="1" algn="l">
              <a:spcBef>
                <a:spcPct val="25000"/>
              </a:spcBef>
              <a:spcAft>
                <a:spcPts val="1200"/>
              </a:spcAft>
            </a:pPr>
            <a:r>
              <a:rPr lang="en-US" sz="1600" b="0" dirty="0" smtClean="0">
                <a:solidFill>
                  <a:srgbClr val="000090"/>
                </a:solidFill>
              </a:rPr>
              <a:t>- hit in innermost pixel layer to reduce </a:t>
            </a:r>
            <a:r>
              <a:rPr lang="en-US" sz="1600" b="0" dirty="0" err="1" smtClean="0">
                <a:solidFill>
                  <a:srgbClr val="000090"/>
                </a:solidFill>
                <a:latin typeface="Symbol" charset="2"/>
                <a:cs typeface="Symbol" charset="2"/>
              </a:rPr>
              <a:t>γ</a:t>
            </a:r>
            <a:r>
              <a:rPr lang="en-US" sz="1600" b="0" dirty="0" smtClean="0">
                <a:solidFill>
                  <a:srgbClr val="000090"/>
                </a:solidFill>
              </a:rPr>
              <a:t> conversions</a:t>
            </a:r>
            <a:endParaRPr lang="en-US" sz="1200" b="0" dirty="0" smtClean="0">
              <a:solidFill>
                <a:srgbClr val="000090"/>
              </a:solidFill>
            </a:endParaRPr>
          </a:p>
          <a:p>
            <a:pPr algn="l">
              <a:spcBef>
                <a:spcPct val="25000"/>
              </a:spcBef>
              <a:spcAft>
                <a:spcPts val="0"/>
              </a:spcAft>
              <a:buFont typeface="Arial" pitchFamily="-112" charset="0"/>
              <a:buChar char="•"/>
            </a:pPr>
            <a:r>
              <a:rPr lang="en-US" sz="2200" b="0" dirty="0" smtClean="0">
                <a:solidFill>
                  <a:srgbClr val="000000"/>
                </a:solidFill>
              </a:rPr>
              <a:t>  Electron identification using TPC and TOF</a:t>
            </a:r>
          </a:p>
          <a:p>
            <a:pPr lvl="1" algn="l">
              <a:spcBef>
                <a:spcPct val="25000"/>
              </a:spcBef>
              <a:spcAft>
                <a:spcPts val="0"/>
              </a:spcAft>
              <a:buFontTx/>
              <a:buChar char="-"/>
            </a:pPr>
            <a:r>
              <a:rPr lang="en-US" sz="1600" b="0" dirty="0" smtClean="0">
                <a:solidFill>
                  <a:srgbClr val="000090"/>
                </a:solidFill>
              </a:rPr>
              <a:t> TOF to reject </a:t>
            </a:r>
            <a:r>
              <a:rPr lang="en-US" sz="1600" b="0" dirty="0" err="1" smtClean="0">
                <a:solidFill>
                  <a:srgbClr val="000090"/>
                </a:solidFill>
              </a:rPr>
              <a:t>Kaons</a:t>
            </a:r>
            <a:r>
              <a:rPr lang="en-US" sz="1600" b="0" dirty="0" smtClean="0">
                <a:solidFill>
                  <a:srgbClr val="000090"/>
                </a:solidFill>
              </a:rPr>
              <a:t> (&lt;1.5 </a:t>
            </a:r>
            <a:r>
              <a:rPr lang="en-US" sz="1600" b="0" dirty="0" err="1" smtClean="0">
                <a:solidFill>
                  <a:srgbClr val="000090"/>
                </a:solidFill>
              </a:rPr>
              <a:t>GeV/c</a:t>
            </a:r>
            <a:r>
              <a:rPr lang="en-US" sz="1600" b="0" dirty="0" smtClean="0">
                <a:solidFill>
                  <a:srgbClr val="000090"/>
                </a:solidFill>
              </a:rPr>
              <a:t>) and protons (&lt;3 </a:t>
            </a:r>
            <a:r>
              <a:rPr lang="en-US" sz="1600" b="0" dirty="0" err="1" smtClean="0">
                <a:solidFill>
                  <a:srgbClr val="000090"/>
                </a:solidFill>
              </a:rPr>
              <a:t>GeV/c</a:t>
            </a:r>
            <a:r>
              <a:rPr lang="en-US" sz="1600" b="0" dirty="0" smtClean="0">
                <a:solidFill>
                  <a:srgbClr val="000090"/>
                </a:solidFill>
              </a:rPr>
              <a:t>)</a:t>
            </a:r>
          </a:p>
          <a:p>
            <a:pPr lvl="1" algn="l">
              <a:spcBef>
                <a:spcPct val="25000"/>
              </a:spcBef>
              <a:spcAft>
                <a:spcPts val="0"/>
              </a:spcAft>
              <a:buFontTx/>
              <a:buChar char="-"/>
            </a:pPr>
            <a:r>
              <a:rPr lang="en-US" sz="1600" b="0" dirty="0" smtClean="0">
                <a:solidFill>
                  <a:srgbClr val="000090"/>
                </a:solidFill>
              </a:rPr>
              <a:t> TPC: asymmetric cut around the electron Bethe-Bloch curve</a:t>
            </a:r>
            <a:endParaRPr lang="en-US" sz="2200" b="0" dirty="0" smtClean="0">
              <a:solidFill>
                <a:srgbClr val="000000"/>
              </a:solidFill>
            </a:endParaRPr>
          </a:p>
          <a:p>
            <a:pPr algn="l">
              <a:spcBef>
                <a:spcPct val="25000"/>
              </a:spcBef>
              <a:spcAft>
                <a:spcPts val="0"/>
              </a:spcAft>
              <a:buFont typeface="Arial" pitchFamily="-112" charset="0"/>
              <a:buChar char="•"/>
            </a:pPr>
            <a:r>
              <a:rPr lang="en-US" sz="2200" b="0" dirty="0" smtClean="0">
                <a:solidFill>
                  <a:srgbClr val="000000"/>
                </a:solidFill>
              </a:rPr>
              <a:t> Background is subtracted using the </a:t>
            </a:r>
            <a:r>
              <a:rPr lang="en-US" sz="2200" b="0" dirty="0" smtClean="0">
                <a:solidFill>
                  <a:srgbClr val="0000CC"/>
                </a:solidFill>
              </a:rPr>
              <a:t>cocktail method</a:t>
            </a:r>
          </a:p>
        </p:txBody>
      </p:sp>
      <p:sp>
        <p:nvSpPr>
          <p:cNvPr id="11" name="Oval 10"/>
          <p:cNvSpPr/>
          <p:nvPr/>
        </p:nvSpPr>
        <p:spPr bwMode="auto">
          <a:xfrm>
            <a:off x="5451915" y="1948871"/>
            <a:ext cx="1061919" cy="821153"/>
          </a:xfrm>
          <a:prstGeom prst="ellipse">
            <a:avLst/>
          </a:prstGeom>
          <a:noFill/>
          <a:ln w="57150" cap="flat" cmpd="sng" algn="ctr">
            <a:solidFill>
              <a:srgbClr val="00CC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sng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 Mischke (Utrecht)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A790B6-3DE3-224A-B164-0E89BB3F0D3F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1688" y="932072"/>
            <a:ext cx="4845370" cy="3285940"/>
          </a:xfrm>
          <a:prstGeom prst="rect">
            <a:avLst/>
          </a:prstGeom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55757" y="4167816"/>
            <a:ext cx="8501942" cy="2416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>
              <a:spcBef>
                <a:spcPct val="25000"/>
              </a:spcBef>
              <a:spcAft>
                <a:spcPts val="0"/>
              </a:spcAft>
              <a:buFont typeface="Arial" pitchFamily="-112" charset="0"/>
              <a:buChar char="•"/>
            </a:pPr>
            <a:r>
              <a:rPr lang="en-US" sz="2200" b="0" dirty="0" smtClean="0">
                <a:solidFill>
                  <a:srgbClr val="000000"/>
                </a:solidFill>
              </a:rPr>
              <a:t> Remove </a:t>
            </a:r>
            <a:r>
              <a:rPr lang="en-US" sz="2200" b="0" dirty="0" smtClean="0">
                <a:solidFill>
                  <a:srgbClr val="0000CC"/>
                </a:solidFill>
              </a:rPr>
              <a:t>hadrons</a:t>
            </a:r>
            <a:r>
              <a:rPr lang="en-US" sz="2200" b="0" dirty="0" smtClean="0">
                <a:solidFill>
                  <a:srgbClr val="000000"/>
                </a:solidFill>
              </a:rPr>
              <a:t> and </a:t>
            </a:r>
            <a:r>
              <a:rPr lang="en-US" sz="2200" b="0" dirty="0" smtClean="0">
                <a:solidFill>
                  <a:srgbClr val="FF0000"/>
                </a:solidFill>
              </a:rPr>
              <a:t>low-</a:t>
            </a:r>
            <a:r>
              <a:rPr lang="en-US" sz="2200" b="0" dirty="0" err="1" smtClean="0">
                <a:solidFill>
                  <a:srgbClr val="FF0000"/>
                </a:solidFill>
              </a:rPr>
              <a:t>p</a:t>
            </a:r>
            <a:r>
              <a:rPr lang="en-US" sz="2200" b="0" baseline="-25000" dirty="0" err="1" smtClean="0">
                <a:solidFill>
                  <a:srgbClr val="FF0000"/>
                </a:solidFill>
              </a:rPr>
              <a:t>T</a:t>
            </a:r>
            <a:r>
              <a:rPr lang="en-US" sz="2200" b="0" baseline="-25000" dirty="0" smtClean="0">
                <a:solidFill>
                  <a:srgbClr val="FF0000"/>
                </a:solidFill>
              </a:rPr>
              <a:t> </a:t>
            </a:r>
            <a:r>
              <a:rPr lang="en-US" sz="2200" b="0" dirty="0" err="1" smtClean="0">
                <a:solidFill>
                  <a:srgbClr val="FF0000"/>
                </a:solidFill>
              </a:rPr>
              <a:t>muons</a:t>
            </a:r>
            <a:r>
              <a:rPr lang="en-US" sz="2200" b="0" dirty="0" smtClean="0">
                <a:solidFill>
                  <a:srgbClr val="FF0000"/>
                </a:solidFill>
              </a:rPr>
              <a:t> </a:t>
            </a:r>
            <a:r>
              <a:rPr lang="en-US" sz="2200" b="0" dirty="0" smtClean="0">
                <a:solidFill>
                  <a:srgbClr val="000000"/>
                </a:solidFill>
              </a:rPr>
              <a:t>(secondary </a:t>
            </a:r>
            <a:r>
              <a:rPr lang="en-US" sz="2200" b="0" dirty="0" err="1" smtClean="0">
                <a:solidFill>
                  <a:srgbClr val="000000"/>
                </a:solidFill>
                <a:latin typeface="Symbol" charset="2"/>
                <a:cs typeface="Symbol" charset="2"/>
              </a:rPr>
              <a:t>p</a:t>
            </a:r>
            <a:r>
              <a:rPr lang="en-US" sz="2200" b="0" dirty="0" smtClean="0">
                <a:solidFill>
                  <a:srgbClr val="000000"/>
                </a:solidFill>
              </a:rPr>
              <a:t>, K) by requiring muon tracking-trigger</a:t>
            </a:r>
          </a:p>
          <a:p>
            <a:pPr algn="l">
              <a:spcBef>
                <a:spcPct val="25000"/>
              </a:spcBef>
              <a:spcAft>
                <a:spcPts val="0"/>
              </a:spcAft>
              <a:buFont typeface="Arial" pitchFamily="-112" charset="0"/>
              <a:buChar char="•"/>
            </a:pPr>
            <a:r>
              <a:rPr lang="en-US" sz="2200" b="0" dirty="0" smtClean="0">
                <a:solidFill>
                  <a:srgbClr val="000000"/>
                </a:solidFill>
              </a:rPr>
              <a:t> Remove </a:t>
            </a:r>
            <a:r>
              <a:rPr lang="en-US" sz="2200" dirty="0" smtClean="0"/>
              <a:t>decay </a:t>
            </a:r>
            <a:r>
              <a:rPr lang="en-US" sz="2200" dirty="0" err="1" smtClean="0"/>
              <a:t>muons</a:t>
            </a:r>
            <a:r>
              <a:rPr lang="en-US" sz="2200" dirty="0" smtClean="0"/>
              <a:t> </a:t>
            </a:r>
            <a:r>
              <a:rPr lang="en-US" sz="2200" b="0" dirty="0" smtClean="0">
                <a:solidFill>
                  <a:srgbClr val="000000"/>
                </a:solidFill>
              </a:rPr>
              <a:t>(primary </a:t>
            </a:r>
            <a:r>
              <a:rPr lang="en-US" sz="2200" b="0" dirty="0" err="1" smtClean="0">
                <a:solidFill>
                  <a:srgbClr val="000000"/>
                </a:solidFill>
                <a:latin typeface="Symbol" charset="2"/>
                <a:cs typeface="Symbol" charset="2"/>
              </a:rPr>
              <a:t>p</a:t>
            </a:r>
            <a:r>
              <a:rPr lang="en-US" sz="2200" b="0" dirty="0" smtClean="0">
                <a:solidFill>
                  <a:srgbClr val="000000"/>
                </a:solidFill>
              </a:rPr>
              <a:t>, K) by subtracting MC </a:t>
            </a:r>
            <a:r>
              <a:rPr lang="en-US" sz="2200" b="0" dirty="0" err="1" smtClean="0">
                <a:solidFill>
                  <a:srgbClr val="000000"/>
                </a:solidFill>
              </a:rPr>
              <a:t>dN/dp</a:t>
            </a:r>
            <a:r>
              <a:rPr lang="en-US" sz="2200" b="0" baseline="-25000" dirty="0" err="1" smtClean="0">
                <a:solidFill>
                  <a:srgbClr val="000000"/>
                </a:solidFill>
              </a:rPr>
              <a:t>T</a:t>
            </a:r>
            <a:r>
              <a:rPr lang="en-US" sz="2200" b="0" dirty="0" smtClean="0">
                <a:solidFill>
                  <a:srgbClr val="000000"/>
                </a:solidFill>
              </a:rPr>
              <a:t> normalized to data at low </a:t>
            </a:r>
            <a:r>
              <a:rPr lang="en-US" sz="2200" b="0" dirty="0" err="1" smtClean="0">
                <a:solidFill>
                  <a:srgbClr val="000000"/>
                </a:solidFill>
              </a:rPr>
              <a:t>p</a:t>
            </a:r>
            <a:r>
              <a:rPr lang="en-US" sz="2200" b="0" baseline="-25000" dirty="0" err="1" smtClean="0">
                <a:solidFill>
                  <a:srgbClr val="000000"/>
                </a:solidFill>
              </a:rPr>
              <a:t>T</a:t>
            </a:r>
            <a:r>
              <a:rPr lang="en-US" sz="2200" b="0" baseline="-25000" dirty="0" smtClean="0">
                <a:solidFill>
                  <a:srgbClr val="000000"/>
                </a:solidFill>
              </a:rPr>
              <a:t> </a:t>
            </a:r>
            <a:r>
              <a:rPr lang="en-US" sz="2200" b="0" dirty="0" smtClean="0">
                <a:solidFill>
                  <a:srgbClr val="000000"/>
                </a:solidFill>
              </a:rPr>
              <a:t>(&lt; 2 </a:t>
            </a:r>
            <a:r>
              <a:rPr lang="en-US" sz="2200" b="0" dirty="0" err="1" smtClean="0">
                <a:solidFill>
                  <a:srgbClr val="000000"/>
                </a:solidFill>
              </a:rPr>
              <a:t>GeV/c</a:t>
            </a:r>
            <a:r>
              <a:rPr lang="en-US" sz="2200" b="0" dirty="0" smtClean="0">
                <a:solidFill>
                  <a:srgbClr val="000000"/>
                </a:solidFill>
              </a:rPr>
              <a:t>)</a:t>
            </a:r>
          </a:p>
          <a:p>
            <a:pPr algn="l">
              <a:spcBef>
                <a:spcPct val="25000"/>
              </a:spcBef>
              <a:spcAft>
                <a:spcPts val="0"/>
              </a:spcAft>
              <a:buFont typeface="Arial" pitchFamily="-112" charset="0"/>
              <a:buChar char="•"/>
            </a:pPr>
            <a:r>
              <a:rPr lang="en-US" sz="2200" b="0" dirty="0" smtClean="0">
                <a:solidFill>
                  <a:srgbClr val="000000"/>
                </a:solidFill>
              </a:rPr>
              <a:t> Remaining contribution are </a:t>
            </a:r>
            <a:r>
              <a:rPr lang="en-US" sz="2200" b="0" dirty="0" err="1" smtClean="0">
                <a:solidFill>
                  <a:srgbClr val="000000"/>
                </a:solidFill>
              </a:rPr>
              <a:t>muons</a:t>
            </a:r>
            <a:r>
              <a:rPr lang="en-US" sz="2200" b="0" dirty="0" smtClean="0">
                <a:solidFill>
                  <a:srgbClr val="000000"/>
                </a:solidFill>
              </a:rPr>
              <a:t> from </a:t>
            </a:r>
            <a:r>
              <a:rPr lang="en-US" sz="2200" b="0" dirty="0" smtClean="0">
                <a:solidFill>
                  <a:srgbClr val="0000FF"/>
                </a:solidFill>
              </a:rPr>
              <a:t>charm</a:t>
            </a:r>
            <a:r>
              <a:rPr lang="en-US" sz="2200" b="0" dirty="0" smtClean="0">
                <a:solidFill>
                  <a:srgbClr val="000000"/>
                </a:solidFill>
              </a:rPr>
              <a:t> and </a:t>
            </a:r>
            <a:r>
              <a:rPr lang="en-US" sz="2200" b="0" dirty="0" smtClean="0">
                <a:solidFill>
                  <a:srgbClr val="FF0000"/>
                </a:solidFill>
              </a:rPr>
              <a:t>beauty</a:t>
            </a:r>
          </a:p>
          <a:p>
            <a:pPr algn="l">
              <a:spcBef>
                <a:spcPct val="25000"/>
              </a:spcBef>
              <a:spcAft>
                <a:spcPts val="0"/>
              </a:spcAft>
              <a:buFont typeface="Arial" pitchFamily="-112" charset="0"/>
              <a:buChar char="•"/>
            </a:pPr>
            <a:r>
              <a:rPr lang="en-US" sz="2200" b="0" dirty="0" smtClean="0">
                <a:solidFill>
                  <a:srgbClr val="000000"/>
                </a:solidFill>
              </a:rPr>
              <a:t> Corrections on acceptance </a:t>
            </a:r>
            <a:r>
              <a:rPr lang="en-US" sz="2200" b="0" dirty="0" err="1" smtClean="0">
                <a:solidFill>
                  <a:srgbClr val="000000"/>
                </a:solidFill>
              </a:rPr>
              <a:t>x</a:t>
            </a:r>
            <a:r>
              <a:rPr lang="en-US" sz="2200" b="0" dirty="0" smtClean="0">
                <a:solidFill>
                  <a:srgbClr val="000000"/>
                </a:solidFill>
              </a:rPr>
              <a:t> efficiency </a:t>
            </a:r>
            <a:r>
              <a:rPr lang="en-US" sz="1800" b="0" dirty="0" smtClean="0">
                <a:solidFill>
                  <a:srgbClr val="000000"/>
                </a:solidFill>
              </a:rPr>
              <a:t>(~80% for </a:t>
            </a:r>
            <a:r>
              <a:rPr lang="en-US" sz="1800" b="0" dirty="0" err="1" smtClean="0">
                <a:solidFill>
                  <a:srgbClr val="000000"/>
                </a:solidFill>
              </a:rPr>
              <a:t>p</a:t>
            </a:r>
            <a:r>
              <a:rPr lang="en-US" sz="1800" b="0" baseline="-25000" dirty="0" err="1" smtClean="0">
                <a:solidFill>
                  <a:srgbClr val="000000"/>
                </a:solidFill>
              </a:rPr>
              <a:t>T</a:t>
            </a:r>
            <a:r>
              <a:rPr lang="en-US" sz="1800" b="0" dirty="0" smtClean="0">
                <a:solidFill>
                  <a:srgbClr val="000000"/>
                </a:solidFill>
              </a:rPr>
              <a:t> &gt; 2 </a:t>
            </a:r>
            <a:r>
              <a:rPr lang="en-US" sz="1800" b="0" dirty="0" err="1" smtClean="0">
                <a:solidFill>
                  <a:srgbClr val="000000"/>
                </a:solidFill>
              </a:rPr>
              <a:t>GeV/c</a:t>
            </a:r>
            <a:r>
              <a:rPr lang="en-US" sz="1800" b="0" dirty="0" smtClean="0">
                <a:solidFill>
                  <a:srgbClr val="000000"/>
                </a:solidFill>
              </a:rPr>
              <a:t>)</a:t>
            </a:r>
            <a:endParaRPr lang="en-US" sz="1800" b="0" baseline="-25000" dirty="0">
              <a:solidFill>
                <a:srgbClr val="000000"/>
              </a:solidFill>
            </a:endParaRPr>
          </a:p>
        </p:txBody>
      </p:sp>
      <p:grpSp>
        <p:nvGrpSpPr>
          <p:cNvPr id="2" name="Groupe 14"/>
          <p:cNvGrpSpPr>
            <a:grpSpLocks/>
          </p:cNvGrpSpPr>
          <p:nvPr/>
        </p:nvGrpSpPr>
        <p:grpSpPr bwMode="auto">
          <a:xfrm>
            <a:off x="240856" y="1074530"/>
            <a:ext cx="3856473" cy="2849562"/>
            <a:chOff x="5157066" y="953724"/>
            <a:chExt cx="3857070" cy="2850264"/>
          </a:xfrm>
        </p:grpSpPr>
        <p:pic>
          <p:nvPicPr>
            <p:cNvPr id="14" name="Image 7" descr="SketchParticles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157066" y="953724"/>
              <a:ext cx="2325404" cy="2850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ZoneTexte 8"/>
            <p:cNvSpPr txBox="1"/>
            <p:nvPr/>
          </p:nvSpPr>
          <p:spPr>
            <a:xfrm>
              <a:off x="7213632" y="1120895"/>
              <a:ext cx="1800504" cy="2462820"/>
            </a:xfrm>
            <a:prstGeom prst="rect">
              <a:avLst/>
            </a:prstGeom>
            <a:noFill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400" b="1" dirty="0">
                  <a:latin typeface="Helvetica" pitchFamily="28" charset="0"/>
                </a:rPr>
                <a:t>charm, </a:t>
              </a:r>
              <a:r>
                <a:rPr lang="en-US" sz="1400" b="1" dirty="0" smtClean="0">
                  <a:latin typeface="Helvetica" pitchFamily="28" charset="0"/>
                </a:rPr>
                <a:t>beauty</a:t>
              </a:r>
            </a:p>
            <a:p>
              <a:endParaRPr lang="en-US" sz="1400" b="1" dirty="0" smtClean="0">
                <a:latin typeface="Helvetica" pitchFamily="28" charset="0"/>
              </a:endParaRPr>
            </a:p>
            <a:p>
              <a:r>
                <a:rPr lang="en-US" sz="1400" b="1" dirty="0" smtClean="0">
                  <a:sym typeface="Symbol" pitchFamily="28" charset="2"/>
                </a:rPr>
                <a:t> </a:t>
              </a:r>
            </a:p>
            <a:p>
              <a:r>
                <a:rPr lang="en-US" sz="1400" b="1" dirty="0" err="1">
                  <a:sym typeface="Symbol" pitchFamily="28" charset="2"/>
                </a:rPr>
                <a:t></a:t>
              </a:r>
              <a:r>
                <a:rPr lang="en-US" sz="1400" b="1" dirty="0">
                  <a:sym typeface="Symbol" pitchFamily="28" charset="2"/>
                </a:rPr>
                <a:t>, K</a:t>
              </a:r>
              <a:r>
                <a:rPr lang="en-US" sz="1400" b="1" dirty="0" smtClean="0">
                  <a:sym typeface="Symbol" pitchFamily="28" charset="2"/>
                </a:rPr>
                <a:t> primaries</a:t>
              </a:r>
            </a:p>
            <a:p>
              <a:endParaRPr lang="en-US" sz="1400" b="1" dirty="0">
                <a:sym typeface="Symbol" pitchFamily="28" charset="2"/>
              </a:endParaRPr>
            </a:p>
            <a:p>
              <a:endParaRPr lang="en-US" sz="1400" b="1" dirty="0">
                <a:sym typeface="Symbol" pitchFamily="28" charset="2"/>
              </a:endParaRPr>
            </a:p>
            <a:p>
              <a:r>
                <a:rPr lang="en-US" sz="1400" b="1" dirty="0" err="1">
                  <a:sym typeface="Symbol" pitchFamily="28" charset="2"/>
                </a:rPr>
                <a:t></a:t>
              </a:r>
              <a:r>
                <a:rPr lang="en-US" sz="1400" b="1" dirty="0">
                  <a:sym typeface="Symbol" pitchFamily="28" charset="2"/>
                </a:rPr>
                <a:t>, K </a:t>
              </a:r>
              <a:r>
                <a:rPr lang="en-US" sz="1400" b="1" dirty="0" err="1" smtClean="0">
                  <a:sym typeface="Symbol" pitchFamily="28" charset="2"/>
                </a:rPr>
                <a:t>secondaries</a:t>
              </a:r>
              <a:endParaRPr lang="en-US" sz="1400" b="1" dirty="0">
                <a:sym typeface="Symbol" pitchFamily="28" charset="2"/>
              </a:endParaRPr>
            </a:p>
            <a:p>
              <a:endParaRPr lang="en-US" sz="1400" b="1" dirty="0" smtClean="0">
                <a:sym typeface="Symbol" pitchFamily="28" charset="2"/>
              </a:endParaRPr>
            </a:p>
            <a:p>
              <a:endParaRPr lang="en-US" sz="1400" b="1" dirty="0" smtClean="0">
                <a:sym typeface="Symbol" pitchFamily="28" charset="2"/>
              </a:endParaRPr>
            </a:p>
            <a:p>
              <a:endParaRPr lang="en-US" sz="1400" b="1" dirty="0" smtClean="0">
                <a:sym typeface="Symbol" pitchFamily="28" charset="2"/>
              </a:endParaRPr>
            </a:p>
            <a:p>
              <a:r>
                <a:rPr lang="en-US" sz="1400" b="1" dirty="0">
                  <a:sym typeface="Symbol" pitchFamily="28" charset="2"/>
                </a:rPr>
                <a:t>punch-through</a:t>
              </a:r>
              <a:endParaRPr lang="fr-FR" sz="1400" b="1" dirty="0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6017232" y="1304012"/>
            <a:ext cx="11255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800" dirty="0" smtClean="0">
                <a:latin typeface="ArialMT"/>
              </a:rPr>
              <a:t>Muon</a:t>
            </a:r>
            <a:br>
              <a:rPr lang="en-US" sz="1800" dirty="0" smtClean="0">
                <a:latin typeface="ArialMT"/>
              </a:rPr>
            </a:br>
            <a:r>
              <a:rPr lang="en-US" sz="1800" dirty="0" smtClean="0">
                <a:latin typeface="ArialMT"/>
              </a:rPr>
              <a:t>sources</a:t>
            </a:r>
            <a:endParaRPr lang="en-US" sz="1800" dirty="0"/>
          </a:p>
        </p:txBody>
      </p:sp>
      <p:sp>
        <p:nvSpPr>
          <p:cNvPr id="17" name="Rounded Rectangle 16"/>
          <p:cNvSpPr/>
          <p:nvPr/>
        </p:nvSpPr>
        <p:spPr bwMode="auto">
          <a:xfrm>
            <a:off x="197065" y="963484"/>
            <a:ext cx="3787872" cy="3021846"/>
          </a:xfrm>
          <a:prstGeom prst="roundRect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sng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633464" y="2191"/>
            <a:ext cx="7129601" cy="71301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</a:pPr>
            <a:r>
              <a:rPr lang="en-US" sz="4400" b="0" dirty="0" smtClean="0">
                <a:solidFill>
                  <a:srgbClr val="0000CC"/>
                </a:solidFill>
                <a:latin typeface="Arial Narrow" pitchFamily="32" charset="0"/>
              </a:rPr>
              <a:t>Single </a:t>
            </a:r>
            <a:r>
              <a:rPr lang="en-US" sz="4400" b="0" dirty="0" err="1" smtClean="0">
                <a:solidFill>
                  <a:srgbClr val="0000CC"/>
                </a:solidFill>
                <a:latin typeface="Arial Narrow" pitchFamily="32" charset="0"/>
              </a:rPr>
              <a:t>muons</a:t>
            </a:r>
            <a:r>
              <a:rPr lang="en-US" sz="4400" b="0" dirty="0" smtClean="0">
                <a:solidFill>
                  <a:srgbClr val="0000CC"/>
                </a:solidFill>
                <a:latin typeface="Arial Narrow" pitchFamily="32" charset="0"/>
              </a:rPr>
              <a:t>: analysis procedure</a:t>
            </a:r>
            <a:endParaRPr lang="en-GB" sz="4400" b="0" dirty="0">
              <a:solidFill>
                <a:srgbClr val="0000CC"/>
              </a:solidFill>
              <a:latin typeface="Arial Narrow" pitchFamily="32" charset="0"/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 Mischke (Utrecht)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A790B6-3DE3-224A-B164-0E89BB3F0D3F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1" name="Rectangle 2051"/>
          <p:cNvSpPr>
            <a:spLocks noChangeArrowheads="1"/>
          </p:cNvSpPr>
          <p:nvPr/>
        </p:nvSpPr>
        <p:spPr bwMode="auto">
          <a:xfrm>
            <a:off x="660996" y="3591787"/>
            <a:ext cx="7835696" cy="205594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>
              <a:lnSpc>
                <a:spcPct val="120000"/>
              </a:lnSpc>
              <a:spcAft>
                <a:spcPts val="0"/>
              </a:spcAft>
              <a:buFontTx/>
              <a:buChar char="•"/>
            </a:pPr>
            <a:r>
              <a:rPr lang="en-US" sz="2200" b="0" dirty="0">
                <a:solidFill>
                  <a:srgbClr val="000000"/>
                </a:solidFill>
                <a:latin typeface="Arial" pitchFamily="29" charset="0"/>
              </a:rPr>
              <a:t> Multiple interactions lead to </a:t>
            </a:r>
            <a:r>
              <a:rPr lang="en-US" sz="2200" b="0" dirty="0" err="1" smtClean="0">
                <a:solidFill>
                  <a:srgbClr val="000000"/>
                </a:solidFill>
                <a:latin typeface="Arial" pitchFamily="29" charset="0"/>
              </a:rPr>
              <a:t>thermalisation</a:t>
            </a:r>
            <a:r>
              <a:rPr lang="en-US" sz="2200" b="0" dirty="0" smtClean="0">
                <a:solidFill>
                  <a:srgbClr val="000000"/>
                </a:solidFill>
                <a:latin typeface="Arial" pitchFamily="29" charset="0"/>
              </a:rPr>
              <a:t> </a:t>
            </a:r>
            <a:r>
              <a:rPr lang="en-US" sz="2200" b="0" dirty="0" err="1">
                <a:solidFill>
                  <a:srgbClr val="000000"/>
                </a:solidFill>
                <a:latin typeface="Arial" pitchFamily="29" charset="0"/>
                <a:sym typeface="Symbol" pitchFamily="29" charset="2"/>
              </a:rPr>
              <a:t></a:t>
            </a:r>
            <a:r>
              <a:rPr lang="en-US" sz="2200" b="0" dirty="0">
                <a:solidFill>
                  <a:srgbClr val="000000"/>
                </a:solidFill>
                <a:latin typeface="Arial" pitchFamily="29" charset="0"/>
              </a:rPr>
              <a:t> </a:t>
            </a:r>
            <a:r>
              <a:rPr lang="en-US" sz="2200" b="0" dirty="0" smtClean="0">
                <a:solidFill>
                  <a:srgbClr val="000000"/>
                </a:solidFill>
                <a:latin typeface="Arial" pitchFamily="29" charset="0"/>
              </a:rPr>
              <a:t>hydrodynamic behavior </a:t>
            </a:r>
            <a:r>
              <a:rPr lang="en-US" sz="2200" b="0" dirty="0">
                <a:solidFill>
                  <a:srgbClr val="000000"/>
                </a:solidFill>
                <a:latin typeface="Arial" pitchFamily="29" charset="0"/>
              </a:rPr>
              <a:t>of the </a:t>
            </a:r>
            <a:r>
              <a:rPr lang="en-US" sz="2200" b="0" dirty="0" smtClean="0">
                <a:solidFill>
                  <a:srgbClr val="000000"/>
                </a:solidFill>
                <a:latin typeface="Arial" pitchFamily="29" charset="0"/>
              </a:rPr>
              <a:t>system</a:t>
            </a:r>
          </a:p>
          <a:p>
            <a:pPr algn="l">
              <a:lnSpc>
                <a:spcPct val="120000"/>
              </a:lnSpc>
              <a:spcAft>
                <a:spcPts val="0"/>
              </a:spcAft>
              <a:buFontTx/>
              <a:buChar char="•"/>
            </a:pPr>
            <a:r>
              <a:rPr lang="en-US" sz="2200" b="0" dirty="0" smtClean="0">
                <a:solidFill>
                  <a:srgbClr val="000000"/>
                </a:solidFill>
                <a:latin typeface="Arial" pitchFamily="29" charset="0"/>
              </a:rPr>
              <a:t> </a:t>
            </a:r>
            <a:r>
              <a:rPr lang="en-US" sz="2200" b="0" dirty="0" smtClean="0">
                <a:solidFill>
                  <a:srgbClr val="000000"/>
                </a:solidFill>
                <a:latin typeface="Arial"/>
                <a:cs typeface="Arial"/>
              </a:rPr>
              <a:t>Pressure gradient generates collective</a:t>
            </a:r>
            <a:br>
              <a:rPr lang="en-US" sz="2200" b="0" dirty="0" smtClean="0"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en-US" sz="2200" b="0" dirty="0" smtClean="0">
                <a:solidFill>
                  <a:srgbClr val="000000"/>
                </a:solidFill>
                <a:latin typeface="Arial"/>
                <a:cs typeface="Arial"/>
              </a:rPr>
              <a:t>flow </a:t>
            </a:r>
            <a:r>
              <a:rPr lang="en-US" sz="2200" b="0" dirty="0" err="1" smtClean="0">
                <a:solidFill>
                  <a:srgbClr val="000000"/>
                </a:solidFill>
                <a:latin typeface="Arial"/>
                <a:cs typeface="Arial"/>
                <a:sym typeface="Symbol" pitchFamily="29" charset="2"/>
              </a:rPr>
              <a:t></a:t>
            </a:r>
            <a:r>
              <a:rPr lang="en-US" sz="2200" b="0" dirty="0" smtClean="0">
                <a:solidFill>
                  <a:srgbClr val="000000"/>
                </a:solidFill>
                <a:latin typeface="Arial"/>
                <a:cs typeface="Arial"/>
                <a:sym typeface="Symbol" pitchFamily="29" charset="2"/>
              </a:rPr>
              <a:t> anisotropy in momentum space</a:t>
            </a:r>
          </a:p>
          <a:p>
            <a:pPr algn="l">
              <a:spcAft>
                <a:spcPts val="0"/>
              </a:spcAft>
              <a:buFontTx/>
              <a:buChar char="•"/>
            </a:pPr>
            <a:r>
              <a:rPr lang="en-US" sz="2200" b="0" dirty="0" smtClean="0">
                <a:solidFill>
                  <a:srgbClr val="000000"/>
                </a:solidFill>
                <a:latin typeface="Arial" pitchFamily="29" charset="0"/>
              </a:rPr>
              <a:t> </a:t>
            </a:r>
            <a:r>
              <a:rPr lang="en-US" sz="2200" b="0" dirty="0">
                <a:solidFill>
                  <a:srgbClr val="000090"/>
                </a:solidFill>
                <a:latin typeface="Arial" pitchFamily="29" charset="0"/>
              </a:rPr>
              <a:t>Fourier</a:t>
            </a:r>
            <a:r>
              <a:rPr lang="en-US" sz="2200" b="0" dirty="0" smtClean="0">
                <a:solidFill>
                  <a:srgbClr val="000090"/>
                </a:solidFill>
                <a:latin typeface="Arial" pitchFamily="29" charset="0"/>
              </a:rPr>
              <a:t> decomposition</a:t>
            </a:r>
            <a:r>
              <a:rPr lang="en-US" sz="2200" b="0" dirty="0" smtClean="0">
                <a:solidFill>
                  <a:srgbClr val="000000"/>
                </a:solidFill>
                <a:latin typeface="Arial" pitchFamily="29" charset="0"/>
              </a:rPr>
              <a:t>: </a:t>
            </a:r>
            <a:endParaRPr lang="en-GB" sz="2200" b="0" dirty="0">
              <a:solidFill>
                <a:srgbClr val="000000"/>
              </a:solidFill>
              <a:latin typeface="Arial" pitchFamily="29" charset="0"/>
            </a:endParaRPr>
          </a:p>
        </p:txBody>
      </p:sp>
      <p:sp>
        <p:nvSpPr>
          <p:cNvPr id="227330" name="Rectangle 2050"/>
          <p:cNvSpPr>
            <a:spLocks noChangeArrowheads="1"/>
          </p:cNvSpPr>
          <p:nvPr/>
        </p:nvSpPr>
        <p:spPr bwMode="auto">
          <a:xfrm>
            <a:off x="1051486" y="-94085"/>
            <a:ext cx="702573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4400" b="0" dirty="0">
                <a:solidFill>
                  <a:srgbClr val="000000"/>
                </a:solidFill>
                <a:latin typeface="Arial Narrow"/>
                <a:cs typeface="Arial Narrow"/>
              </a:rPr>
              <a:t>Azimuthal anisotropy: Elliptic flow</a:t>
            </a:r>
            <a:endParaRPr lang="en-GB" sz="4400" b="0" dirty="0">
              <a:solidFill>
                <a:srgbClr val="000000"/>
              </a:solidFill>
              <a:latin typeface="Arial Narrow"/>
              <a:cs typeface="Arial Narrow"/>
            </a:endParaRPr>
          </a:p>
        </p:txBody>
      </p:sp>
      <p:sp>
        <p:nvSpPr>
          <p:cNvPr id="227334" name="Text Box 2054"/>
          <p:cNvSpPr txBox="1">
            <a:spLocks noChangeArrowheads="1"/>
          </p:cNvSpPr>
          <p:nvPr/>
        </p:nvSpPr>
        <p:spPr bwMode="auto">
          <a:xfrm>
            <a:off x="1136547" y="2886214"/>
            <a:ext cx="715040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 b="0" i="1" dirty="0">
                <a:solidFill>
                  <a:srgbClr val="000000"/>
                </a:solidFill>
                <a:latin typeface="Arial" pitchFamily="29" charset="0"/>
                <a:sym typeface="Symbol" pitchFamily="29" charset="2"/>
              </a:rPr>
              <a:t>coordinate </a:t>
            </a:r>
            <a:r>
              <a:rPr lang="en-US" sz="1800" b="0" i="1" dirty="0" smtClean="0">
                <a:solidFill>
                  <a:srgbClr val="000000"/>
                </a:solidFill>
                <a:latin typeface="Arial" pitchFamily="29" charset="0"/>
                <a:sym typeface="Symbol" pitchFamily="29" charset="2"/>
              </a:rPr>
              <a:t>space:				momentum </a:t>
            </a:r>
            <a:r>
              <a:rPr lang="en-US" sz="1800" b="0" i="1" dirty="0">
                <a:solidFill>
                  <a:srgbClr val="000000"/>
                </a:solidFill>
                <a:latin typeface="Arial" pitchFamily="29" charset="0"/>
                <a:sym typeface="Symbol" pitchFamily="29" charset="2"/>
              </a:rPr>
              <a:t>space: </a:t>
            </a:r>
          </a:p>
          <a:p>
            <a:pPr algn="l"/>
            <a:r>
              <a:rPr lang="en-US" sz="1800" b="0" i="1" dirty="0">
                <a:solidFill>
                  <a:srgbClr val="000000"/>
                </a:solidFill>
                <a:latin typeface="Arial" pitchFamily="29" charset="0"/>
                <a:sym typeface="Symbol" pitchFamily="29" charset="2"/>
              </a:rPr>
              <a:t>initial </a:t>
            </a:r>
            <a:r>
              <a:rPr lang="en-US" sz="1800" b="0" i="1" dirty="0" smtClean="0">
                <a:solidFill>
                  <a:srgbClr val="000000"/>
                </a:solidFill>
                <a:latin typeface="Arial" pitchFamily="29" charset="0"/>
                <a:sym typeface="Symbol" pitchFamily="29" charset="2"/>
              </a:rPr>
              <a:t>anisotropy				final </a:t>
            </a:r>
            <a:r>
              <a:rPr lang="en-US" sz="1800" b="0" i="1" dirty="0">
                <a:solidFill>
                  <a:srgbClr val="000000"/>
                </a:solidFill>
                <a:latin typeface="Arial" pitchFamily="29" charset="0"/>
                <a:sym typeface="Symbol" pitchFamily="29" charset="2"/>
              </a:rPr>
              <a:t>anisotropy</a:t>
            </a:r>
            <a:endParaRPr lang="en-GB" sz="1800" b="0" i="1" dirty="0">
              <a:solidFill>
                <a:srgbClr val="000000"/>
              </a:solidFill>
              <a:latin typeface="Arial" pitchFamily="29" charset="0"/>
              <a:sym typeface="Symbol" pitchFamily="29" charset="2"/>
            </a:endParaRPr>
          </a:p>
        </p:txBody>
      </p:sp>
      <p:grpSp>
        <p:nvGrpSpPr>
          <p:cNvPr id="2" name="Group 2055"/>
          <p:cNvGrpSpPr>
            <a:grpSpLocks/>
          </p:cNvGrpSpPr>
          <p:nvPr/>
        </p:nvGrpSpPr>
        <p:grpSpPr bwMode="auto">
          <a:xfrm>
            <a:off x="498247" y="423946"/>
            <a:ext cx="3338513" cy="3265487"/>
            <a:chOff x="365" y="761"/>
            <a:chExt cx="2505" cy="2466"/>
          </a:xfrm>
        </p:grpSpPr>
        <p:grpSp>
          <p:nvGrpSpPr>
            <p:cNvPr id="3" name="Group 2056"/>
            <p:cNvGrpSpPr>
              <a:grpSpLocks/>
            </p:cNvGrpSpPr>
            <p:nvPr/>
          </p:nvGrpSpPr>
          <p:grpSpPr bwMode="auto">
            <a:xfrm>
              <a:off x="365" y="1104"/>
              <a:ext cx="2505" cy="1542"/>
              <a:chOff x="434" y="1160"/>
              <a:chExt cx="2505" cy="1542"/>
            </a:xfrm>
          </p:grpSpPr>
          <p:sp>
            <p:nvSpPr>
              <p:cNvPr id="227337" name="Freeform 2057"/>
              <p:cNvSpPr>
                <a:spLocks/>
              </p:cNvSpPr>
              <p:nvPr/>
            </p:nvSpPr>
            <p:spPr bwMode="auto">
              <a:xfrm rot="11267865">
                <a:off x="2477" y="1160"/>
                <a:ext cx="246" cy="234"/>
              </a:xfrm>
              <a:custGeom>
                <a:avLst/>
                <a:gdLst/>
                <a:ahLst/>
                <a:cxnLst>
                  <a:cxn ang="0">
                    <a:pos x="430" y="0"/>
                  </a:cxn>
                  <a:cxn ang="0">
                    <a:pos x="177" y="379"/>
                  </a:cxn>
                  <a:cxn ang="0">
                    <a:pos x="0" y="379"/>
                  </a:cxn>
                  <a:cxn ang="0">
                    <a:pos x="168" y="622"/>
                  </a:cxn>
                  <a:cxn ang="0">
                    <a:pos x="631" y="379"/>
                  </a:cxn>
                  <a:cxn ang="0">
                    <a:pos x="465" y="382"/>
                  </a:cxn>
                  <a:cxn ang="0">
                    <a:pos x="720" y="0"/>
                  </a:cxn>
                  <a:cxn ang="0">
                    <a:pos x="430" y="0"/>
                  </a:cxn>
                </a:cxnLst>
                <a:rect l="0" t="0" r="r" b="b"/>
                <a:pathLst>
                  <a:path w="720" h="622">
                    <a:moveTo>
                      <a:pt x="430" y="0"/>
                    </a:moveTo>
                    <a:lnTo>
                      <a:pt x="177" y="379"/>
                    </a:lnTo>
                    <a:lnTo>
                      <a:pt x="0" y="379"/>
                    </a:lnTo>
                    <a:lnTo>
                      <a:pt x="168" y="622"/>
                    </a:lnTo>
                    <a:lnTo>
                      <a:pt x="631" y="379"/>
                    </a:lnTo>
                    <a:lnTo>
                      <a:pt x="465" y="382"/>
                    </a:lnTo>
                    <a:lnTo>
                      <a:pt x="720" y="0"/>
                    </a:lnTo>
                    <a:lnTo>
                      <a:pt x="43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prstDash val="solid"/>
                <a:round/>
                <a:headEnd/>
                <a:tailEnd/>
              </a:ln>
              <a:effectLst/>
              <a:scene3d>
                <a:camera prst="legacyPerspectiveTopRight">
                  <a:rot lat="20099999" lon="21299999" rev="0"/>
                </a:camera>
                <a:lightRig rig="legacyFlat1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chemeClr val="accent1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227338" name="Line 2058"/>
              <p:cNvSpPr>
                <a:spLocks noChangeShapeType="1"/>
              </p:cNvSpPr>
              <p:nvPr/>
            </p:nvSpPr>
            <p:spPr bwMode="auto">
              <a:xfrm rot="467865" flipH="1">
                <a:off x="1159" y="1242"/>
                <a:ext cx="426" cy="695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227339" name="Line 2059"/>
              <p:cNvSpPr>
                <a:spLocks noChangeShapeType="1"/>
              </p:cNvSpPr>
              <p:nvPr/>
            </p:nvSpPr>
            <p:spPr bwMode="auto">
              <a:xfrm rot="467865" flipH="1">
                <a:off x="1363" y="1270"/>
                <a:ext cx="419" cy="684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227340" name="Line 2060"/>
              <p:cNvSpPr>
                <a:spLocks noChangeShapeType="1"/>
              </p:cNvSpPr>
              <p:nvPr/>
            </p:nvSpPr>
            <p:spPr bwMode="auto">
              <a:xfrm rot="467865">
                <a:off x="1516" y="1502"/>
                <a:ext cx="1403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227341" name="Line 2061"/>
              <p:cNvSpPr>
                <a:spLocks noChangeShapeType="1"/>
              </p:cNvSpPr>
              <p:nvPr/>
            </p:nvSpPr>
            <p:spPr bwMode="auto">
              <a:xfrm rot="467865">
                <a:off x="1386" y="2190"/>
                <a:ext cx="987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227342" name="AutoShape 2062"/>
              <p:cNvSpPr>
                <a:spLocks noChangeArrowheads="1"/>
              </p:cNvSpPr>
              <p:nvPr/>
            </p:nvSpPr>
            <p:spPr bwMode="auto">
              <a:xfrm rot="467865">
                <a:off x="710" y="1304"/>
                <a:ext cx="2229" cy="1349"/>
              </a:xfrm>
              <a:prstGeom prst="parallelogram">
                <a:avLst>
                  <a:gd name="adj" fmla="val 61305"/>
                </a:avLst>
              </a:prstGeom>
              <a:noFill/>
              <a:ln w="28575">
                <a:solidFill>
                  <a:schemeClr val="folHlink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227343" name="Line 2063"/>
              <p:cNvSpPr>
                <a:spLocks noChangeShapeType="1"/>
              </p:cNvSpPr>
              <p:nvPr/>
            </p:nvSpPr>
            <p:spPr bwMode="auto">
              <a:xfrm rot="467865" flipH="1">
                <a:off x="648" y="2217"/>
                <a:ext cx="179" cy="294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227344" name="Line 2064"/>
              <p:cNvSpPr>
                <a:spLocks noChangeShapeType="1"/>
              </p:cNvSpPr>
              <p:nvPr/>
            </p:nvSpPr>
            <p:spPr bwMode="auto">
              <a:xfrm rot="467865" flipH="1">
                <a:off x="1450" y="1289"/>
                <a:ext cx="518" cy="846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227345" name="Freeform 2065"/>
              <p:cNvSpPr>
                <a:spLocks/>
              </p:cNvSpPr>
              <p:nvPr/>
            </p:nvSpPr>
            <p:spPr bwMode="auto">
              <a:xfrm rot="11267865" flipV="1">
                <a:off x="1348" y="2020"/>
                <a:ext cx="174" cy="541"/>
              </a:xfrm>
              <a:custGeom>
                <a:avLst/>
                <a:gdLst/>
                <a:ahLst/>
                <a:cxnLst>
                  <a:cxn ang="0">
                    <a:pos x="84" y="643"/>
                  </a:cxn>
                  <a:cxn ang="0">
                    <a:pos x="24" y="519"/>
                  </a:cxn>
                  <a:cxn ang="0">
                    <a:pos x="1" y="351"/>
                  </a:cxn>
                  <a:cxn ang="0">
                    <a:pos x="30" y="205"/>
                  </a:cxn>
                  <a:cxn ang="0">
                    <a:pos x="100" y="73"/>
                  </a:cxn>
                  <a:cxn ang="0">
                    <a:pos x="166" y="4"/>
                  </a:cxn>
                  <a:cxn ang="0">
                    <a:pos x="225" y="171"/>
                  </a:cxn>
                  <a:cxn ang="0">
                    <a:pos x="249" y="337"/>
                  </a:cxn>
                  <a:cxn ang="0">
                    <a:pos x="241" y="514"/>
                  </a:cxn>
                  <a:cxn ang="0">
                    <a:pos x="199" y="636"/>
                  </a:cxn>
                  <a:cxn ang="0">
                    <a:pos x="142" y="712"/>
                  </a:cxn>
                  <a:cxn ang="0">
                    <a:pos x="84" y="643"/>
                  </a:cxn>
                </a:cxnLst>
                <a:rect l="0" t="0" r="r" b="b"/>
                <a:pathLst>
                  <a:path w="252" h="715">
                    <a:moveTo>
                      <a:pt x="84" y="643"/>
                    </a:moveTo>
                    <a:cubicBezTo>
                      <a:pt x="64" y="611"/>
                      <a:pt x="38" y="568"/>
                      <a:pt x="24" y="519"/>
                    </a:cubicBezTo>
                    <a:cubicBezTo>
                      <a:pt x="10" y="470"/>
                      <a:pt x="0" y="403"/>
                      <a:pt x="1" y="351"/>
                    </a:cubicBezTo>
                    <a:cubicBezTo>
                      <a:pt x="2" y="299"/>
                      <a:pt x="14" y="251"/>
                      <a:pt x="30" y="205"/>
                    </a:cubicBezTo>
                    <a:cubicBezTo>
                      <a:pt x="46" y="159"/>
                      <a:pt x="77" y="106"/>
                      <a:pt x="100" y="73"/>
                    </a:cubicBezTo>
                    <a:cubicBezTo>
                      <a:pt x="123" y="40"/>
                      <a:pt x="163" y="0"/>
                      <a:pt x="166" y="4"/>
                    </a:cubicBezTo>
                    <a:cubicBezTo>
                      <a:pt x="198" y="57"/>
                      <a:pt x="212" y="120"/>
                      <a:pt x="225" y="171"/>
                    </a:cubicBezTo>
                    <a:cubicBezTo>
                      <a:pt x="239" y="226"/>
                      <a:pt x="246" y="280"/>
                      <a:pt x="249" y="337"/>
                    </a:cubicBezTo>
                    <a:cubicBezTo>
                      <a:pt x="252" y="394"/>
                      <a:pt x="249" y="464"/>
                      <a:pt x="241" y="514"/>
                    </a:cubicBezTo>
                    <a:cubicBezTo>
                      <a:pt x="233" y="564"/>
                      <a:pt x="216" y="603"/>
                      <a:pt x="199" y="636"/>
                    </a:cubicBezTo>
                    <a:cubicBezTo>
                      <a:pt x="182" y="669"/>
                      <a:pt x="142" y="715"/>
                      <a:pt x="142" y="712"/>
                    </a:cubicBezTo>
                    <a:cubicBezTo>
                      <a:pt x="142" y="711"/>
                      <a:pt x="104" y="675"/>
                      <a:pt x="84" y="643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227346" name="Line 2066"/>
              <p:cNvSpPr>
                <a:spLocks noChangeShapeType="1"/>
              </p:cNvSpPr>
              <p:nvPr/>
            </p:nvSpPr>
            <p:spPr bwMode="auto">
              <a:xfrm rot="467865" flipH="1">
                <a:off x="1255" y="1979"/>
                <a:ext cx="382" cy="623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227347" name="Text Box 2067"/>
              <p:cNvSpPr txBox="1">
                <a:spLocks noChangeArrowheads="1"/>
              </p:cNvSpPr>
              <p:nvPr/>
            </p:nvSpPr>
            <p:spPr bwMode="auto">
              <a:xfrm rot="467865">
                <a:off x="2538" y="2019"/>
                <a:ext cx="191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Times New Roman"/>
                  </a:rPr>
                  <a:t>x</a:t>
                </a:r>
              </a:p>
            </p:txBody>
          </p:sp>
          <p:sp>
            <p:nvSpPr>
              <p:cNvPr id="227348" name="Text Box 2068"/>
              <p:cNvSpPr txBox="1">
                <a:spLocks noChangeArrowheads="1"/>
              </p:cNvSpPr>
              <p:nvPr/>
            </p:nvSpPr>
            <p:spPr bwMode="auto">
              <a:xfrm rot="467865">
                <a:off x="1413" y="1193"/>
                <a:ext cx="198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Times New Roman"/>
                  </a:rPr>
                  <a:t>z</a:t>
                </a:r>
              </a:p>
            </p:txBody>
          </p:sp>
          <p:grpSp>
            <p:nvGrpSpPr>
              <p:cNvPr id="4" name="Group 2069"/>
              <p:cNvGrpSpPr>
                <a:grpSpLocks/>
              </p:cNvGrpSpPr>
              <p:nvPr/>
            </p:nvGrpSpPr>
            <p:grpSpPr bwMode="auto">
              <a:xfrm rot="467865">
                <a:off x="2037" y="1253"/>
                <a:ext cx="708" cy="756"/>
                <a:chOff x="3157" y="3025"/>
                <a:chExt cx="1026" cy="999"/>
              </a:xfrm>
            </p:grpSpPr>
            <p:grpSp>
              <p:nvGrpSpPr>
                <p:cNvPr id="5" name="Group 2070"/>
                <p:cNvGrpSpPr>
                  <a:grpSpLocks/>
                </p:cNvGrpSpPr>
                <p:nvPr/>
              </p:nvGrpSpPr>
              <p:grpSpPr bwMode="auto">
                <a:xfrm>
                  <a:off x="3157" y="3025"/>
                  <a:ext cx="1026" cy="999"/>
                  <a:chOff x="4130" y="2180"/>
                  <a:chExt cx="1026" cy="999"/>
                </a:xfrm>
              </p:grpSpPr>
              <p:sp>
                <p:nvSpPr>
                  <p:cNvPr id="227351" name="Oval 2071"/>
                  <p:cNvSpPr>
                    <a:spLocks noChangeArrowheads="1"/>
                  </p:cNvSpPr>
                  <p:nvPr/>
                </p:nvSpPr>
                <p:spPr bwMode="auto">
                  <a:xfrm>
                    <a:off x="4153" y="2181"/>
                    <a:ext cx="981" cy="981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accent2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algn="l"/>
                    <a:endParaRPr lang="en-US" b="0" smtClean="0">
                      <a:solidFill>
                        <a:srgbClr val="000000"/>
                      </a:solidFill>
                      <a:latin typeface="Times New Roman"/>
                    </a:endParaRPr>
                  </a:p>
                </p:txBody>
              </p:sp>
              <p:sp>
                <p:nvSpPr>
                  <p:cNvPr id="227352" name="Oval 2072"/>
                  <p:cNvSpPr>
                    <a:spLocks noChangeArrowheads="1"/>
                  </p:cNvSpPr>
                  <p:nvPr/>
                </p:nvSpPr>
                <p:spPr bwMode="auto">
                  <a:xfrm>
                    <a:off x="4153" y="2180"/>
                    <a:ext cx="981" cy="981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algn="l"/>
                    <a:endParaRPr lang="en-US" b="0" smtClean="0">
                      <a:solidFill>
                        <a:srgbClr val="000000"/>
                      </a:solidFill>
                      <a:latin typeface="Times New Roman"/>
                    </a:endParaRPr>
                  </a:p>
                </p:txBody>
              </p:sp>
              <p:sp>
                <p:nvSpPr>
                  <p:cNvPr id="227353" name="Freeform 2073"/>
                  <p:cNvSpPr>
                    <a:spLocks/>
                  </p:cNvSpPr>
                  <p:nvPr/>
                </p:nvSpPr>
                <p:spPr bwMode="auto">
                  <a:xfrm>
                    <a:off x="4130" y="2579"/>
                    <a:ext cx="1026" cy="600"/>
                  </a:xfrm>
                  <a:custGeom>
                    <a:avLst/>
                    <a:gdLst/>
                    <a:ahLst/>
                    <a:cxnLst>
                      <a:cxn ang="0">
                        <a:pos x="43" y="123"/>
                      </a:cxn>
                      <a:cxn ang="0">
                        <a:pos x="120" y="181"/>
                      </a:cxn>
                      <a:cxn ang="0">
                        <a:pos x="262" y="250"/>
                      </a:cxn>
                      <a:cxn ang="0">
                        <a:pos x="432" y="280"/>
                      </a:cxn>
                      <a:cxn ang="0">
                        <a:pos x="634" y="259"/>
                      </a:cxn>
                      <a:cxn ang="0">
                        <a:pos x="799" y="201"/>
                      </a:cxn>
                      <a:cxn ang="0">
                        <a:pos x="937" y="90"/>
                      </a:cxn>
                      <a:cxn ang="0">
                        <a:pos x="1026" y="9"/>
                      </a:cxn>
                      <a:cxn ang="0">
                        <a:pos x="1019" y="144"/>
                      </a:cxn>
                      <a:cxn ang="0">
                        <a:pos x="992" y="267"/>
                      </a:cxn>
                      <a:cxn ang="0">
                        <a:pos x="929" y="384"/>
                      </a:cxn>
                      <a:cxn ang="0">
                        <a:pos x="857" y="467"/>
                      </a:cxn>
                      <a:cxn ang="0">
                        <a:pos x="749" y="542"/>
                      </a:cxn>
                      <a:cxn ang="0">
                        <a:pos x="610" y="588"/>
                      </a:cxn>
                      <a:cxn ang="0">
                        <a:pos x="455" y="594"/>
                      </a:cxn>
                      <a:cxn ang="0">
                        <a:pos x="310" y="553"/>
                      </a:cxn>
                      <a:cxn ang="0">
                        <a:pos x="193" y="479"/>
                      </a:cxn>
                      <a:cxn ang="0">
                        <a:pos x="95" y="368"/>
                      </a:cxn>
                      <a:cxn ang="0">
                        <a:pos x="36" y="237"/>
                      </a:cxn>
                      <a:cxn ang="0">
                        <a:pos x="1" y="73"/>
                      </a:cxn>
                      <a:cxn ang="0">
                        <a:pos x="43" y="123"/>
                      </a:cxn>
                    </a:cxnLst>
                    <a:rect l="0" t="0" r="r" b="b"/>
                    <a:pathLst>
                      <a:path w="1026" h="600">
                        <a:moveTo>
                          <a:pt x="43" y="123"/>
                        </a:moveTo>
                        <a:cubicBezTo>
                          <a:pt x="61" y="136"/>
                          <a:pt x="84" y="160"/>
                          <a:pt x="120" y="181"/>
                        </a:cubicBezTo>
                        <a:cubicBezTo>
                          <a:pt x="156" y="202"/>
                          <a:pt x="210" y="233"/>
                          <a:pt x="262" y="250"/>
                        </a:cubicBezTo>
                        <a:cubicBezTo>
                          <a:pt x="314" y="267"/>
                          <a:pt x="370" y="279"/>
                          <a:pt x="432" y="280"/>
                        </a:cubicBezTo>
                        <a:cubicBezTo>
                          <a:pt x="494" y="281"/>
                          <a:pt x="573" y="272"/>
                          <a:pt x="634" y="259"/>
                        </a:cubicBezTo>
                        <a:cubicBezTo>
                          <a:pt x="695" y="246"/>
                          <a:pt x="749" y="229"/>
                          <a:pt x="799" y="201"/>
                        </a:cubicBezTo>
                        <a:cubicBezTo>
                          <a:pt x="849" y="173"/>
                          <a:pt x="899" y="122"/>
                          <a:pt x="937" y="90"/>
                        </a:cubicBezTo>
                        <a:cubicBezTo>
                          <a:pt x="975" y="58"/>
                          <a:pt x="1012" y="0"/>
                          <a:pt x="1026" y="9"/>
                        </a:cubicBezTo>
                        <a:cubicBezTo>
                          <a:pt x="1021" y="13"/>
                          <a:pt x="1025" y="101"/>
                          <a:pt x="1019" y="144"/>
                        </a:cubicBezTo>
                        <a:cubicBezTo>
                          <a:pt x="1013" y="187"/>
                          <a:pt x="1007" y="227"/>
                          <a:pt x="992" y="267"/>
                        </a:cubicBezTo>
                        <a:cubicBezTo>
                          <a:pt x="978" y="307"/>
                          <a:pt x="952" y="351"/>
                          <a:pt x="929" y="384"/>
                        </a:cubicBezTo>
                        <a:cubicBezTo>
                          <a:pt x="907" y="417"/>
                          <a:pt x="886" y="440"/>
                          <a:pt x="857" y="467"/>
                        </a:cubicBezTo>
                        <a:cubicBezTo>
                          <a:pt x="827" y="493"/>
                          <a:pt x="790" y="521"/>
                          <a:pt x="749" y="542"/>
                        </a:cubicBezTo>
                        <a:cubicBezTo>
                          <a:pt x="708" y="562"/>
                          <a:pt x="659" y="580"/>
                          <a:pt x="610" y="588"/>
                        </a:cubicBezTo>
                        <a:cubicBezTo>
                          <a:pt x="561" y="596"/>
                          <a:pt x="505" y="600"/>
                          <a:pt x="455" y="594"/>
                        </a:cubicBezTo>
                        <a:cubicBezTo>
                          <a:pt x="404" y="588"/>
                          <a:pt x="353" y="572"/>
                          <a:pt x="310" y="553"/>
                        </a:cubicBezTo>
                        <a:cubicBezTo>
                          <a:pt x="267" y="533"/>
                          <a:pt x="229" y="510"/>
                          <a:pt x="193" y="479"/>
                        </a:cubicBezTo>
                        <a:cubicBezTo>
                          <a:pt x="157" y="448"/>
                          <a:pt x="121" y="408"/>
                          <a:pt x="95" y="368"/>
                        </a:cubicBezTo>
                        <a:cubicBezTo>
                          <a:pt x="69" y="328"/>
                          <a:pt x="52" y="286"/>
                          <a:pt x="36" y="237"/>
                        </a:cubicBezTo>
                        <a:cubicBezTo>
                          <a:pt x="20" y="188"/>
                          <a:pt x="0" y="92"/>
                          <a:pt x="1" y="73"/>
                        </a:cubicBezTo>
                        <a:lnTo>
                          <a:pt x="43" y="123"/>
                        </a:lnTo>
                        <a:close/>
                      </a:path>
                    </a:pathLst>
                  </a:custGeom>
                  <a:solidFill>
                    <a:schemeClr val="bg1">
                      <a:alpha val="50000"/>
                    </a:schemeClr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algn="l"/>
                    <a:endParaRPr lang="en-US" b="0" smtClean="0">
                      <a:solidFill>
                        <a:srgbClr val="000000"/>
                      </a:solidFill>
                      <a:latin typeface="Times New Roman"/>
                    </a:endParaRPr>
                  </a:p>
                </p:txBody>
              </p:sp>
              <p:sp>
                <p:nvSpPr>
                  <p:cNvPr id="227354" name="Freeform 2074"/>
                  <p:cNvSpPr>
                    <a:spLocks/>
                  </p:cNvSpPr>
                  <p:nvPr/>
                </p:nvSpPr>
                <p:spPr bwMode="auto">
                  <a:xfrm>
                    <a:off x="4153" y="2604"/>
                    <a:ext cx="979" cy="257"/>
                  </a:xfrm>
                  <a:custGeom>
                    <a:avLst/>
                    <a:gdLst/>
                    <a:ahLst/>
                    <a:cxnLst>
                      <a:cxn ang="0">
                        <a:pos x="0" y="78"/>
                      </a:cxn>
                      <a:cxn ang="0">
                        <a:pos x="101" y="160"/>
                      </a:cxn>
                      <a:cxn ang="0">
                        <a:pos x="263" y="232"/>
                      </a:cxn>
                      <a:cxn ang="0">
                        <a:pos x="404" y="256"/>
                      </a:cxn>
                      <a:cxn ang="0">
                        <a:pos x="608" y="238"/>
                      </a:cxn>
                      <a:cxn ang="0">
                        <a:pos x="800" y="160"/>
                      </a:cxn>
                      <a:cxn ang="0">
                        <a:pos x="979" y="0"/>
                      </a:cxn>
                    </a:cxnLst>
                    <a:rect l="0" t="0" r="r" b="b"/>
                    <a:pathLst>
                      <a:path w="979" h="257">
                        <a:moveTo>
                          <a:pt x="0" y="78"/>
                        </a:moveTo>
                        <a:cubicBezTo>
                          <a:pt x="17" y="92"/>
                          <a:pt x="57" y="134"/>
                          <a:pt x="101" y="160"/>
                        </a:cubicBezTo>
                        <a:cubicBezTo>
                          <a:pt x="145" y="186"/>
                          <a:pt x="213" y="216"/>
                          <a:pt x="263" y="232"/>
                        </a:cubicBezTo>
                        <a:cubicBezTo>
                          <a:pt x="313" y="248"/>
                          <a:pt x="347" y="255"/>
                          <a:pt x="404" y="256"/>
                        </a:cubicBezTo>
                        <a:cubicBezTo>
                          <a:pt x="461" y="257"/>
                          <a:pt x="542" y="254"/>
                          <a:pt x="608" y="238"/>
                        </a:cubicBezTo>
                        <a:cubicBezTo>
                          <a:pt x="674" y="222"/>
                          <a:pt x="738" y="200"/>
                          <a:pt x="800" y="160"/>
                        </a:cubicBezTo>
                        <a:cubicBezTo>
                          <a:pt x="862" y="120"/>
                          <a:pt x="942" y="33"/>
                          <a:pt x="979" y="0"/>
                        </a:cubicBezTo>
                      </a:path>
                    </a:pathLst>
                  </a:custGeom>
                  <a:noFill/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algn="l"/>
                    <a:endParaRPr lang="en-US" b="0" smtClean="0">
                      <a:solidFill>
                        <a:srgbClr val="000000"/>
                      </a:solidFill>
                      <a:latin typeface="Times New Roman"/>
                    </a:endParaRPr>
                  </a:p>
                </p:txBody>
              </p:sp>
            </p:grpSp>
            <p:sp>
              <p:nvSpPr>
                <p:cNvPr id="227355" name="Freeform 2075"/>
                <p:cNvSpPr>
                  <a:spLocks/>
                </p:cNvSpPr>
                <p:nvPr/>
              </p:nvSpPr>
              <p:spPr bwMode="auto">
                <a:xfrm>
                  <a:off x="3175" y="3162"/>
                  <a:ext cx="252" cy="715"/>
                </a:xfrm>
                <a:custGeom>
                  <a:avLst/>
                  <a:gdLst/>
                  <a:ahLst/>
                  <a:cxnLst>
                    <a:cxn ang="0">
                      <a:pos x="84" y="643"/>
                    </a:cxn>
                    <a:cxn ang="0">
                      <a:pos x="24" y="519"/>
                    </a:cxn>
                    <a:cxn ang="0">
                      <a:pos x="1" y="351"/>
                    </a:cxn>
                    <a:cxn ang="0">
                      <a:pos x="30" y="205"/>
                    </a:cxn>
                    <a:cxn ang="0">
                      <a:pos x="100" y="73"/>
                    </a:cxn>
                    <a:cxn ang="0">
                      <a:pos x="166" y="4"/>
                    </a:cxn>
                    <a:cxn ang="0">
                      <a:pos x="225" y="171"/>
                    </a:cxn>
                    <a:cxn ang="0">
                      <a:pos x="249" y="337"/>
                    </a:cxn>
                    <a:cxn ang="0">
                      <a:pos x="241" y="514"/>
                    </a:cxn>
                    <a:cxn ang="0">
                      <a:pos x="199" y="636"/>
                    </a:cxn>
                    <a:cxn ang="0">
                      <a:pos x="142" y="712"/>
                    </a:cxn>
                    <a:cxn ang="0">
                      <a:pos x="84" y="643"/>
                    </a:cxn>
                  </a:cxnLst>
                  <a:rect l="0" t="0" r="r" b="b"/>
                  <a:pathLst>
                    <a:path w="252" h="715">
                      <a:moveTo>
                        <a:pt x="84" y="643"/>
                      </a:moveTo>
                      <a:cubicBezTo>
                        <a:pt x="64" y="611"/>
                        <a:pt x="38" y="568"/>
                        <a:pt x="24" y="519"/>
                      </a:cubicBezTo>
                      <a:cubicBezTo>
                        <a:pt x="10" y="470"/>
                        <a:pt x="0" y="403"/>
                        <a:pt x="1" y="351"/>
                      </a:cubicBezTo>
                      <a:cubicBezTo>
                        <a:pt x="2" y="299"/>
                        <a:pt x="14" y="251"/>
                        <a:pt x="30" y="205"/>
                      </a:cubicBezTo>
                      <a:cubicBezTo>
                        <a:pt x="46" y="159"/>
                        <a:pt x="77" y="106"/>
                        <a:pt x="100" y="73"/>
                      </a:cubicBezTo>
                      <a:cubicBezTo>
                        <a:pt x="123" y="40"/>
                        <a:pt x="163" y="0"/>
                        <a:pt x="166" y="4"/>
                      </a:cubicBezTo>
                      <a:cubicBezTo>
                        <a:pt x="198" y="57"/>
                        <a:pt x="212" y="120"/>
                        <a:pt x="225" y="171"/>
                      </a:cubicBezTo>
                      <a:cubicBezTo>
                        <a:pt x="239" y="226"/>
                        <a:pt x="246" y="280"/>
                        <a:pt x="249" y="337"/>
                      </a:cubicBezTo>
                      <a:cubicBezTo>
                        <a:pt x="252" y="394"/>
                        <a:pt x="249" y="464"/>
                        <a:pt x="241" y="514"/>
                      </a:cubicBezTo>
                      <a:cubicBezTo>
                        <a:pt x="233" y="564"/>
                        <a:pt x="216" y="603"/>
                        <a:pt x="199" y="636"/>
                      </a:cubicBezTo>
                      <a:cubicBezTo>
                        <a:pt x="182" y="669"/>
                        <a:pt x="142" y="715"/>
                        <a:pt x="142" y="712"/>
                      </a:cubicBezTo>
                      <a:cubicBezTo>
                        <a:pt x="142" y="711"/>
                        <a:pt x="104" y="675"/>
                        <a:pt x="84" y="64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57150" cap="flat" cmpd="sng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</p:grpSp>
          <p:sp>
            <p:nvSpPr>
              <p:cNvPr id="227356" name="Line 2076"/>
              <p:cNvSpPr>
                <a:spLocks noChangeShapeType="1"/>
              </p:cNvSpPr>
              <p:nvPr/>
            </p:nvSpPr>
            <p:spPr bwMode="auto">
              <a:xfrm rot="467865">
                <a:off x="1637" y="1312"/>
                <a:ext cx="579" cy="0"/>
              </a:xfrm>
              <a:prstGeom prst="line">
                <a:avLst/>
              </a:pr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227357" name="Line 2077"/>
              <p:cNvSpPr>
                <a:spLocks noChangeShapeType="1"/>
              </p:cNvSpPr>
              <p:nvPr/>
            </p:nvSpPr>
            <p:spPr bwMode="auto">
              <a:xfrm rot="467865">
                <a:off x="1827" y="1477"/>
                <a:ext cx="415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227358" name="Line 2078"/>
              <p:cNvSpPr>
                <a:spLocks noChangeShapeType="1"/>
              </p:cNvSpPr>
              <p:nvPr/>
            </p:nvSpPr>
            <p:spPr bwMode="auto">
              <a:xfrm rot="467865">
                <a:off x="1408" y="1593"/>
                <a:ext cx="823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227359" name="Line 2079"/>
              <p:cNvSpPr>
                <a:spLocks noChangeShapeType="1"/>
              </p:cNvSpPr>
              <p:nvPr/>
            </p:nvSpPr>
            <p:spPr bwMode="auto">
              <a:xfrm rot="467865" flipH="1">
                <a:off x="1986" y="1577"/>
                <a:ext cx="224" cy="365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227360" name="Line 2080"/>
              <p:cNvSpPr>
                <a:spLocks noChangeShapeType="1"/>
              </p:cNvSpPr>
              <p:nvPr/>
            </p:nvSpPr>
            <p:spPr bwMode="auto">
              <a:xfrm rot="467865">
                <a:off x="1298" y="1765"/>
                <a:ext cx="1406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227361" name="Line 2081"/>
              <p:cNvSpPr>
                <a:spLocks noChangeShapeType="1"/>
              </p:cNvSpPr>
              <p:nvPr/>
            </p:nvSpPr>
            <p:spPr bwMode="auto">
              <a:xfrm rot="467865" flipH="1">
                <a:off x="1305" y="1289"/>
                <a:ext cx="822" cy="1343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227362" name="Line 2082"/>
              <p:cNvSpPr>
                <a:spLocks noChangeShapeType="1"/>
              </p:cNvSpPr>
              <p:nvPr/>
            </p:nvSpPr>
            <p:spPr bwMode="auto">
              <a:xfrm rot="467865">
                <a:off x="1190" y="1898"/>
                <a:ext cx="1405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grpSp>
            <p:nvGrpSpPr>
              <p:cNvPr id="6" name="Group 2083"/>
              <p:cNvGrpSpPr>
                <a:grpSpLocks/>
              </p:cNvGrpSpPr>
              <p:nvPr/>
            </p:nvGrpSpPr>
            <p:grpSpPr bwMode="auto">
              <a:xfrm rot="467865">
                <a:off x="1620" y="1596"/>
                <a:ext cx="338" cy="747"/>
                <a:chOff x="3811" y="2604"/>
                <a:chExt cx="489" cy="985"/>
              </a:xfrm>
            </p:grpSpPr>
            <p:sp>
              <p:nvSpPr>
                <p:cNvPr id="227364" name="Oval 2084"/>
                <p:cNvSpPr>
                  <a:spLocks noChangeArrowheads="1"/>
                </p:cNvSpPr>
                <p:nvPr/>
              </p:nvSpPr>
              <p:spPr bwMode="auto">
                <a:xfrm>
                  <a:off x="3811" y="2605"/>
                  <a:ext cx="488" cy="981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CC00"/>
                    </a:gs>
                    <a:gs pos="100000">
                      <a:srgbClr val="FF33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227365" name="Freeform 2085"/>
                <p:cNvSpPr>
                  <a:spLocks/>
                </p:cNvSpPr>
                <p:nvPr/>
              </p:nvSpPr>
              <p:spPr bwMode="auto">
                <a:xfrm>
                  <a:off x="3811" y="3074"/>
                  <a:ext cx="489" cy="515"/>
                </a:xfrm>
                <a:custGeom>
                  <a:avLst/>
                  <a:gdLst/>
                  <a:ahLst/>
                  <a:cxnLst>
                    <a:cxn ang="0">
                      <a:pos x="13" y="46"/>
                    </a:cxn>
                    <a:cxn ang="0">
                      <a:pos x="65" y="81"/>
                    </a:cxn>
                    <a:cxn ang="0">
                      <a:pos x="121" y="97"/>
                    </a:cxn>
                    <a:cxn ang="0">
                      <a:pos x="176" y="112"/>
                    </a:cxn>
                    <a:cxn ang="0">
                      <a:pos x="241" y="114"/>
                    </a:cxn>
                    <a:cxn ang="0">
                      <a:pos x="313" y="103"/>
                    </a:cxn>
                    <a:cxn ang="0">
                      <a:pos x="385" y="78"/>
                    </a:cxn>
                    <a:cxn ang="0">
                      <a:pos x="452" y="29"/>
                    </a:cxn>
                    <a:cxn ang="0">
                      <a:pos x="485" y="7"/>
                    </a:cxn>
                    <a:cxn ang="0">
                      <a:pos x="487" y="70"/>
                    </a:cxn>
                    <a:cxn ang="0">
                      <a:pos x="474" y="190"/>
                    </a:cxn>
                    <a:cxn ang="0">
                      <a:pos x="444" y="304"/>
                    </a:cxn>
                    <a:cxn ang="0">
                      <a:pos x="408" y="385"/>
                    </a:cxn>
                    <a:cxn ang="0">
                      <a:pos x="356" y="458"/>
                    </a:cxn>
                    <a:cxn ang="0">
                      <a:pos x="289" y="503"/>
                    </a:cxn>
                    <a:cxn ang="0">
                      <a:pos x="214" y="509"/>
                    </a:cxn>
                    <a:cxn ang="0">
                      <a:pos x="143" y="469"/>
                    </a:cxn>
                    <a:cxn ang="0">
                      <a:pos x="87" y="397"/>
                    </a:cxn>
                    <a:cxn ang="0">
                      <a:pos x="39" y="289"/>
                    </a:cxn>
                    <a:cxn ang="0">
                      <a:pos x="10" y="161"/>
                    </a:cxn>
                    <a:cxn ang="0">
                      <a:pos x="0" y="28"/>
                    </a:cxn>
                    <a:cxn ang="0">
                      <a:pos x="13" y="46"/>
                    </a:cxn>
                  </a:cxnLst>
                  <a:rect l="0" t="0" r="r" b="b"/>
                  <a:pathLst>
                    <a:path w="489" h="515">
                      <a:moveTo>
                        <a:pt x="13" y="46"/>
                      </a:moveTo>
                      <a:cubicBezTo>
                        <a:pt x="24" y="55"/>
                        <a:pt x="47" y="72"/>
                        <a:pt x="65" y="81"/>
                      </a:cubicBezTo>
                      <a:cubicBezTo>
                        <a:pt x="83" y="90"/>
                        <a:pt x="103" y="92"/>
                        <a:pt x="121" y="97"/>
                      </a:cubicBezTo>
                      <a:cubicBezTo>
                        <a:pt x="139" y="102"/>
                        <a:pt x="156" y="109"/>
                        <a:pt x="176" y="112"/>
                      </a:cubicBezTo>
                      <a:cubicBezTo>
                        <a:pt x="196" y="115"/>
                        <a:pt x="218" y="115"/>
                        <a:pt x="241" y="114"/>
                      </a:cubicBezTo>
                      <a:cubicBezTo>
                        <a:pt x="264" y="113"/>
                        <a:pt x="289" y="109"/>
                        <a:pt x="313" y="103"/>
                      </a:cubicBezTo>
                      <a:cubicBezTo>
                        <a:pt x="337" y="97"/>
                        <a:pt x="362" y="90"/>
                        <a:pt x="385" y="78"/>
                      </a:cubicBezTo>
                      <a:cubicBezTo>
                        <a:pt x="408" y="66"/>
                        <a:pt x="435" y="41"/>
                        <a:pt x="452" y="29"/>
                      </a:cubicBezTo>
                      <a:cubicBezTo>
                        <a:pt x="469" y="17"/>
                        <a:pt x="479" y="0"/>
                        <a:pt x="485" y="7"/>
                      </a:cubicBezTo>
                      <a:cubicBezTo>
                        <a:pt x="483" y="11"/>
                        <a:pt x="489" y="40"/>
                        <a:pt x="487" y="70"/>
                      </a:cubicBezTo>
                      <a:cubicBezTo>
                        <a:pt x="485" y="100"/>
                        <a:pt x="481" y="151"/>
                        <a:pt x="474" y="190"/>
                      </a:cubicBezTo>
                      <a:cubicBezTo>
                        <a:pt x="467" y="229"/>
                        <a:pt x="455" y="272"/>
                        <a:pt x="444" y="304"/>
                      </a:cubicBezTo>
                      <a:cubicBezTo>
                        <a:pt x="433" y="336"/>
                        <a:pt x="423" y="359"/>
                        <a:pt x="408" y="385"/>
                      </a:cubicBezTo>
                      <a:cubicBezTo>
                        <a:pt x="394" y="411"/>
                        <a:pt x="376" y="438"/>
                        <a:pt x="356" y="458"/>
                      </a:cubicBezTo>
                      <a:cubicBezTo>
                        <a:pt x="336" y="478"/>
                        <a:pt x="313" y="495"/>
                        <a:pt x="289" y="503"/>
                      </a:cubicBezTo>
                      <a:cubicBezTo>
                        <a:pt x="265" y="511"/>
                        <a:pt x="238" y="515"/>
                        <a:pt x="214" y="509"/>
                      </a:cubicBezTo>
                      <a:cubicBezTo>
                        <a:pt x="189" y="503"/>
                        <a:pt x="164" y="488"/>
                        <a:pt x="143" y="469"/>
                      </a:cubicBezTo>
                      <a:cubicBezTo>
                        <a:pt x="122" y="450"/>
                        <a:pt x="104" y="427"/>
                        <a:pt x="87" y="397"/>
                      </a:cubicBezTo>
                      <a:cubicBezTo>
                        <a:pt x="69" y="367"/>
                        <a:pt x="52" y="328"/>
                        <a:pt x="39" y="289"/>
                      </a:cubicBezTo>
                      <a:cubicBezTo>
                        <a:pt x="27" y="250"/>
                        <a:pt x="17" y="204"/>
                        <a:pt x="10" y="161"/>
                      </a:cubicBezTo>
                      <a:cubicBezTo>
                        <a:pt x="4" y="118"/>
                        <a:pt x="0" y="47"/>
                        <a:pt x="0" y="28"/>
                      </a:cubicBezTo>
                      <a:lnTo>
                        <a:pt x="13" y="46"/>
                      </a:lnTo>
                      <a:close/>
                    </a:path>
                  </a:pathLst>
                </a:custGeom>
                <a:solidFill>
                  <a:schemeClr val="bg1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227366" name="Freeform 2086"/>
                <p:cNvSpPr>
                  <a:spLocks/>
                </p:cNvSpPr>
                <p:nvPr/>
              </p:nvSpPr>
              <p:spPr bwMode="auto">
                <a:xfrm>
                  <a:off x="3811" y="3076"/>
                  <a:ext cx="487" cy="110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101" y="160"/>
                    </a:cxn>
                    <a:cxn ang="0">
                      <a:pos x="263" y="232"/>
                    </a:cxn>
                    <a:cxn ang="0">
                      <a:pos x="404" y="256"/>
                    </a:cxn>
                    <a:cxn ang="0">
                      <a:pos x="608" y="238"/>
                    </a:cxn>
                    <a:cxn ang="0">
                      <a:pos x="800" y="160"/>
                    </a:cxn>
                    <a:cxn ang="0">
                      <a:pos x="979" y="0"/>
                    </a:cxn>
                  </a:cxnLst>
                  <a:rect l="0" t="0" r="r" b="b"/>
                  <a:pathLst>
                    <a:path w="979" h="257">
                      <a:moveTo>
                        <a:pt x="0" y="78"/>
                      </a:moveTo>
                      <a:cubicBezTo>
                        <a:pt x="17" y="92"/>
                        <a:pt x="57" y="134"/>
                        <a:pt x="101" y="160"/>
                      </a:cubicBezTo>
                      <a:cubicBezTo>
                        <a:pt x="145" y="186"/>
                        <a:pt x="213" y="216"/>
                        <a:pt x="263" y="232"/>
                      </a:cubicBezTo>
                      <a:cubicBezTo>
                        <a:pt x="313" y="248"/>
                        <a:pt x="347" y="255"/>
                        <a:pt x="404" y="256"/>
                      </a:cubicBezTo>
                      <a:cubicBezTo>
                        <a:pt x="461" y="257"/>
                        <a:pt x="542" y="254"/>
                        <a:pt x="608" y="238"/>
                      </a:cubicBezTo>
                      <a:cubicBezTo>
                        <a:pt x="674" y="222"/>
                        <a:pt x="738" y="200"/>
                        <a:pt x="800" y="160"/>
                      </a:cubicBezTo>
                      <a:cubicBezTo>
                        <a:pt x="862" y="120"/>
                        <a:pt x="942" y="33"/>
                        <a:pt x="979" y="0"/>
                      </a:cubicBezTo>
                    </a:path>
                  </a:pathLst>
                </a:custGeom>
                <a:noFill/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227367" name="Oval 2087"/>
                <p:cNvSpPr>
                  <a:spLocks noChangeArrowheads="1"/>
                </p:cNvSpPr>
                <p:nvPr/>
              </p:nvSpPr>
              <p:spPr bwMode="auto">
                <a:xfrm>
                  <a:off x="3811" y="2604"/>
                  <a:ext cx="488" cy="981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</p:grpSp>
          <p:sp>
            <p:nvSpPr>
              <p:cNvPr id="227368" name="Line 2088"/>
              <p:cNvSpPr>
                <a:spLocks noChangeShapeType="1"/>
              </p:cNvSpPr>
              <p:nvPr/>
            </p:nvSpPr>
            <p:spPr bwMode="auto">
              <a:xfrm rot="467865" flipH="1">
                <a:off x="1881" y="1693"/>
                <a:ext cx="617" cy="1009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227369" name="Line 2089"/>
              <p:cNvSpPr>
                <a:spLocks noChangeShapeType="1"/>
              </p:cNvSpPr>
              <p:nvPr/>
            </p:nvSpPr>
            <p:spPr bwMode="auto">
              <a:xfrm rot="467865" flipH="1">
                <a:off x="1681" y="1719"/>
                <a:ext cx="582" cy="95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227370" name="Line 2090"/>
              <p:cNvSpPr>
                <a:spLocks noChangeShapeType="1"/>
              </p:cNvSpPr>
              <p:nvPr/>
            </p:nvSpPr>
            <p:spPr bwMode="auto">
              <a:xfrm rot="467865">
                <a:off x="1836" y="2080"/>
                <a:ext cx="646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227371" name="Line 2091"/>
              <p:cNvSpPr>
                <a:spLocks noChangeShapeType="1"/>
              </p:cNvSpPr>
              <p:nvPr/>
            </p:nvSpPr>
            <p:spPr bwMode="auto">
              <a:xfrm rot="467865" flipH="1">
                <a:off x="1569" y="1192"/>
                <a:ext cx="107" cy="17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triangle" w="med" len="med"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227372" name="Line 2092"/>
              <p:cNvSpPr>
                <a:spLocks noChangeShapeType="1"/>
              </p:cNvSpPr>
              <p:nvPr/>
            </p:nvSpPr>
            <p:spPr bwMode="auto">
              <a:xfrm rot="467865" flipH="1">
                <a:off x="1452" y="1995"/>
                <a:ext cx="390" cy="637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227373" name="Line 2093"/>
              <p:cNvSpPr>
                <a:spLocks noChangeShapeType="1"/>
              </p:cNvSpPr>
              <p:nvPr/>
            </p:nvSpPr>
            <p:spPr bwMode="auto">
              <a:xfrm rot="467865" flipH="1">
                <a:off x="1573" y="2000"/>
                <a:ext cx="96" cy="157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227374" name="Line 2094"/>
              <p:cNvSpPr>
                <a:spLocks noChangeShapeType="1"/>
              </p:cNvSpPr>
              <p:nvPr/>
            </p:nvSpPr>
            <p:spPr bwMode="auto">
              <a:xfrm rot="467865">
                <a:off x="1367" y="1995"/>
                <a:ext cx="328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grpSp>
            <p:nvGrpSpPr>
              <p:cNvPr id="7" name="Group 2095"/>
              <p:cNvGrpSpPr>
                <a:grpSpLocks/>
              </p:cNvGrpSpPr>
              <p:nvPr/>
            </p:nvGrpSpPr>
            <p:grpSpPr bwMode="auto">
              <a:xfrm rot="467865">
                <a:off x="837" y="1890"/>
                <a:ext cx="700" cy="757"/>
                <a:chOff x="3424" y="1488"/>
                <a:chExt cx="776" cy="764"/>
              </a:xfrm>
            </p:grpSpPr>
            <p:sp>
              <p:nvSpPr>
                <p:cNvPr id="227376" name="Oval 2096"/>
                <p:cNvSpPr>
                  <a:spLocks noChangeArrowheads="1"/>
                </p:cNvSpPr>
                <p:nvPr/>
              </p:nvSpPr>
              <p:spPr bwMode="auto">
                <a:xfrm>
                  <a:off x="3435" y="1489"/>
                  <a:ext cx="749" cy="749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227377" name="Oval 2097"/>
                <p:cNvSpPr>
                  <a:spLocks noChangeArrowheads="1"/>
                </p:cNvSpPr>
                <p:nvPr/>
              </p:nvSpPr>
              <p:spPr bwMode="auto">
                <a:xfrm>
                  <a:off x="3433" y="1488"/>
                  <a:ext cx="749" cy="749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227378" name="Freeform 2098"/>
                <p:cNvSpPr>
                  <a:spLocks/>
                </p:cNvSpPr>
                <p:nvPr/>
              </p:nvSpPr>
              <p:spPr bwMode="auto">
                <a:xfrm>
                  <a:off x="3424" y="1799"/>
                  <a:ext cx="776" cy="453"/>
                </a:xfrm>
                <a:custGeom>
                  <a:avLst/>
                  <a:gdLst/>
                  <a:ahLst/>
                  <a:cxnLst>
                    <a:cxn ang="0">
                      <a:pos x="22" y="106"/>
                    </a:cxn>
                    <a:cxn ang="0">
                      <a:pos x="100" y="166"/>
                    </a:cxn>
                    <a:cxn ang="0">
                      <a:pos x="262" y="238"/>
                    </a:cxn>
                    <a:cxn ang="0">
                      <a:pos x="403" y="262"/>
                    </a:cxn>
                    <a:cxn ang="0">
                      <a:pos x="607" y="244"/>
                    </a:cxn>
                    <a:cxn ang="0">
                      <a:pos x="769" y="183"/>
                    </a:cxn>
                    <a:cxn ang="0">
                      <a:pos x="907" y="82"/>
                    </a:cxn>
                    <a:cxn ang="0">
                      <a:pos x="978" y="7"/>
                    </a:cxn>
                    <a:cxn ang="0">
                      <a:pos x="978" y="123"/>
                    </a:cxn>
                    <a:cxn ang="0">
                      <a:pos x="952" y="243"/>
                    </a:cxn>
                    <a:cxn ang="0">
                      <a:pos x="891" y="357"/>
                    </a:cxn>
                    <a:cxn ang="0">
                      <a:pos x="820" y="438"/>
                    </a:cxn>
                    <a:cxn ang="0">
                      <a:pos x="715" y="511"/>
                    </a:cxn>
                    <a:cxn ang="0">
                      <a:pos x="580" y="556"/>
                    </a:cxn>
                    <a:cxn ang="0">
                      <a:pos x="429" y="562"/>
                    </a:cxn>
                    <a:cxn ang="0">
                      <a:pos x="288" y="522"/>
                    </a:cxn>
                    <a:cxn ang="0">
                      <a:pos x="174" y="450"/>
                    </a:cxn>
                    <a:cxn ang="0">
                      <a:pos x="79" y="342"/>
                    </a:cxn>
                    <a:cxn ang="0">
                      <a:pos x="21" y="214"/>
                    </a:cxn>
                    <a:cxn ang="0">
                      <a:pos x="0" y="81"/>
                    </a:cxn>
                    <a:cxn ang="0">
                      <a:pos x="22" y="106"/>
                    </a:cxn>
                  </a:cxnLst>
                  <a:rect l="0" t="0" r="r" b="b"/>
                  <a:pathLst>
                    <a:path w="982" h="568">
                      <a:moveTo>
                        <a:pt x="22" y="106"/>
                      </a:moveTo>
                      <a:cubicBezTo>
                        <a:pt x="39" y="120"/>
                        <a:pt x="60" y="144"/>
                        <a:pt x="100" y="166"/>
                      </a:cubicBezTo>
                      <a:cubicBezTo>
                        <a:pt x="140" y="188"/>
                        <a:pt x="212" y="222"/>
                        <a:pt x="262" y="238"/>
                      </a:cubicBezTo>
                      <a:cubicBezTo>
                        <a:pt x="312" y="254"/>
                        <a:pt x="346" y="261"/>
                        <a:pt x="403" y="262"/>
                      </a:cubicBezTo>
                      <a:cubicBezTo>
                        <a:pt x="460" y="263"/>
                        <a:pt x="546" y="257"/>
                        <a:pt x="607" y="244"/>
                      </a:cubicBezTo>
                      <a:cubicBezTo>
                        <a:pt x="668" y="231"/>
                        <a:pt x="719" y="210"/>
                        <a:pt x="769" y="183"/>
                      </a:cubicBezTo>
                      <a:cubicBezTo>
                        <a:pt x="819" y="156"/>
                        <a:pt x="872" y="111"/>
                        <a:pt x="907" y="82"/>
                      </a:cubicBezTo>
                      <a:cubicBezTo>
                        <a:pt x="942" y="53"/>
                        <a:pt x="966" y="0"/>
                        <a:pt x="978" y="7"/>
                      </a:cubicBezTo>
                      <a:cubicBezTo>
                        <a:pt x="973" y="11"/>
                        <a:pt x="982" y="84"/>
                        <a:pt x="978" y="123"/>
                      </a:cubicBezTo>
                      <a:cubicBezTo>
                        <a:pt x="974" y="162"/>
                        <a:pt x="966" y="204"/>
                        <a:pt x="952" y="243"/>
                      </a:cubicBezTo>
                      <a:cubicBezTo>
                        <a:pt x="938" y="282"/>
                        <a:pt x="913" y="325"/>
                        <a:pt x="891" y="357"/>
                      </a:cubicBezTo>
                      <a:cubicBezTo>
                        <a:pt x="869" y="389"/>
                        <a:pt x="849" y="412"/>
                        <a:pt x="820" y="438"/>
                      </a:cubicBezTo>
                      <a:cubicBezTo>
                        <a:pt x="791" y="464"/>
                        <a:pt x="755" y="491"/>
                        <a:pt x="715" y="511"/>
                      </a:cubicBezTo>
                      <a:cubicBezTo>
                        <a:pt x="675" y="531"/>
                        <a:pt x="628" y="548"/>
                        <a:pt x="580" y="556"/>
                      </a:cubicBezTo>
                      <a:cubicBezTo>
                        <a:pt x="532" y="564"/>
                        <a:pt x="478" y="568"/>
                        <a:pt x="429" y="562"/>
                      </a:cubicBezTo>
                      <a:cubicBezTo>
                        <a:pt x="380" y="556"/>
                        <a:pt x="330" y="541"/>
                        <a:pt x="288" y="522"/>
                      </a:cubicBezTo>
                      <a:cubicBezTo>
                        <a:pt x="246" y="503"/>
                        <a:pt x="209" y="480"/>
                        <a:pt x="174" y="450"/>
                      </a:cubicBezTo>
                      <a:cubicBezTo>
                        <a:pt x="139" y="420"/>
                        <a:pt x="104" y="381"/>
                        <a:pt x="79" y="342"/>
                      </a:cubicBezTo>
                      <a:cubicBezTo>
                        <a:pt x="54" y="303"/>
                        <a:pt x="34" y="257"/>
                        <a:pt x="21" y="214"/>
                      </a:cubicBezTo>
                      <a:cubicBezTo>
                        <a:pt x="8" y="171"/>
                        <a:pt x="0" y="99"/>
                        <a:pt x="0" y="81"/>
                      </a:cubicBezTo>
                      <a:lnTo>
                        <a:pt x="22" y="106"/>
                      </a:lnTo>
                      <a:close/>
                    </a:path>
                  </a:pathLst>
                </a:custGeom>
                <a:solidFill>
                  <a:schemeClr val="bg1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227379" name="Freeform 2099"/>
                <p:cNvSpPr>
                  <a:spLocks/>
                </p:cNvSpPr>
                <p:nvPr/>
              </p:nvSpPr>
              <p:spPr bwMode="auto">
                <a:xfrm rot="10800000" flipV="1">
                  <a:off x="3992" y="1580"/>
                  <a:ext cx="193" cy="546"/>
                </a:xfrm>
                <a:custGeom>
                  <a:avLst/>
                  <a:gdLst/>
                  <a:ahLst/>
                  <a:cxnLst>
                    <a:cxn ang="0">
                      <a:pos x="84" y="643"/>
                    </a:cxn>
                    <a:cxn ang="0">
                      <a:pos x="24" y="519"/>
                    </a:cxn>
                    <a:cxn ang="0">
                      <a:pos x="1" y="351"/>
                    </a:cxn>
                    <a:cxn ang="0">
                      <a:pos x="30" y="205"/>
                    </a:cxn>
                    <a:cxn ang="0">
                      <a:pos x="100" y="73"/>
                    </a:cxn>
                    <a:cxn ang="0">
                      <a:pos x="166" y="4"/>
                    </a:cxn>
                    <a:cxn ang="0">
                      <a:pos x="225" y="171"/>
                    </a:cxn>
                    <a:cxn ang="0">
                      <a:pos x="249" y="337"/>
                    </a:cxn>
                    <a:cxn ang="0">
                      <a:pos x="241" y="514"/>
                    </a:cxn>
                    <a:cxn ang="0">
                      <a:pos x="199" y="636"/>
                    </a:cxn>
                    <a:cxn ang="0">
                      <a:pos x="142" y="712"/>
                    </a:cxn>
                    <a:cxn ang="0">
                      <a:pos x="84" y="643"/>
                    </a:cxn>
                  </a:cxnLst>
                  <a:rect l="0" t="0" r="r" b="b"/>
                  <a:pathLst>
                    <a:path w="252" h="715">
                      <a:moveTo>
                        <a:pt x="84" y="643"/>
                      </a:moveTo>
                      <a:cubicBezTo>
                        <a:pt x="64" y="611"/>
                        <a:pt x="38" y="568"/>
                        <a:pt x="24" y="519"/>
                      </a:cubicBezTo>
                      <a:cubicBezTo>
                        <a:pt x="10" y="470"/>
                        <a:pt x="0" y="403"/>
                        <a:pt x="1" y="351"/>
                      </a:cubicBezTo>
                      <a:cubicBezTo>
                        <a:pt x="2" y="299"/>
                        <a:pt x="14" y="251"/>
                        <a:pt x="30" y="205"/>
                      </a:cubicBezTo>
                      <a:cubicBezTo>
                        <a:pt x="46" y="159"/>
                        <a:pt x="77" y="106"/>
                        <a:pt x="100" y="73"/>
                      </a:cubicBezTo>
                      <a:cubicBezTo>
                        <a:pt x="123" y="40"/>
                        <a:pt x="163" y="0"/>
                        <a:pt x="166" y="4"/>
                      </a:cubicBezTo>
                      <a:cubicBezTo>
                        <a:pt x="198" y="57"/>
                        <a:pt x="212" y="120"/>
                        <a:pt x="225" y="171"/>
                      </a:cubicBezTo>
                      <a:cubicBezTo>
                        <a:pt x="239" y="226"/>
                        <a:pt x="246" y="280"/>
                        <a:pt x="249" y="337"/>
                      </a:cubicBezTo>
                      <a:cubicBezTo>
                        <a:pt x="252" y="394"/>
                        <a:pt x="249" y="464"/>
                        <a:pt x="241" y="514"/>
                      </a:cubicBezTo>
                      <a:cubicBezTo>
                        <a:pt x="233" y="564"/>
                        <a:pt x="216" y="603"/>
                        <a:pt x="199" y="636"/>
                      </a:cubicBezTo>
                      <a:cubicBezTo>
                        <a:pt x="182" y="669"/>
                        <a:pt x="142" y="715"/>
                        <a:pt x="142" y="712"/>
                      </a:cubicBezTo>
                      <a:cubicBezTo>
                        <a:pt x="142" y="711"/>
                        <a:pt x="104" y="675"/>
                        <a:pt x="84" y="64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227380" name="Freeform 2100"/>
                <p:cNvSpPr>
                  <a:spLocks/>
                </p:cNvSpPr>
                <p:nvPr/>
              </p:nvSpPr>
              <p:spPr bwMode="auto">
                <a:xfrm>
                  <a:off x="3974" y="1576"/>
                  <a:ext cx="87" cy="556"/>
                </a:xfrm>
                <a:custGeom>
                  <a:avLst/>
                  <a:gdLst/>
                  <a:ahLst/>
                  <a:cxnLst>
                    <a:cxn ang="0">
                      <a:pos x="90" y="621"/>
                    </a:cxn>
                    <a:cxn ang="0">
                      <a:pos x="84" y="540"/>
                    </a:cxn>
                    <a:cxn ang="0">
                      <a:pos x="78" y="426"/>
                    </a:cxn>
                    <a:cxn ang="0">
                      <a:pos x="81" y="291"/>
                    </a:cxn>
                    <a:cxn ang="0">
                      <a:pos x="84" y="138"/>
                    </a:cxn>
                    <a:cxn ang="0">
                      <a:pos x="86" y="6"/>
                    </a:cxn>
                    <a:cxn ang="0">
                      <a:pos x="27" y="173"/>
                    </a:cxn>
                    <a:cxn ang="0">
                      <a:pos x="3" y="339"/>
                    </a:cxn>
                    <a:cxn ang="0">
                      <a:pos x="11" y="516"/>
                    </a:cxn>
                    <a:cxn ang="0">
                      <a:pos x="52" y="643"/>
                    </a:cxn>
                    <a:cxn ang="0">
                      <a:pos x="114" y="724"/>
                    </a:cxn>
                    <a:cxn ang="0">
                      <a:pos x="90" y="621"/>
                    </a:cxn>
                  </a:cxnLst>
                  <a:rect l="0" t="0" r="r" b="b"/>
                  <a:pathLst>
                    <a:path w="114" h="728">
                      <a:moveTo>
                        <a:pt x="90" y="621"/>
                      </a:moveTo>
                      <a:cubicBezTo>
                        <a:pt x="86" y="592"/>
                        <a:pt x="86" y="572"/>
                        <a:pt x="84" y="540"/>
                      </a:cubicBezTo>
                      <a:cubicBezTo>
                        <a:pt x="82" y="508"/>
                        <a:pt x="78" y="467"/>
                        <a:pt x="78" y="426"/>
                      </a:cubicBezTo>
                      <a:cubicBezTo>
                        <a:pt x="78" y="385"/>
                        <a:pt x="80" y="339"/>
                        <a:pt x="81" y="291"/>
                      </a:cubicBezTo>
                      <a:cubicBezTo>
                        <a:pt x="82" y="243"/>
                        <a:pt x="83" y="185"/>
                        <a:pt x="84" y="138"/>
                      </a:cubicBezTo>
                      <a:cubicBezTo>
                        <a:pt x="85" y="91"/>
                        <a:pt x="95" y="0"/>
                        <a:pt x="86" y="6"/>
                      </a:cubicBezTo>
                      <a:cubicBezTo>
                        <a:pt x="54" y="59"/>
                        <a:pt x="40" y="122"/>
                        <a:pt x="27" y="173"/>
                      </a:cubicBezTo>
                      <a:cubicBezTo>
                        <a:pt x="13" y="228"/>
                        <a:pt x="6" y="282"/>
                        <a:pt x="3" y="339"/>
                      </a:cubicBezTo>
                      <a:cubicBezTo>
                        <a:pt x="0" y="396"/>
                        <a:pt x="3" y="465"/>
                        <a:pt x="11" y="516"/>
                      </a:cubicBezTo>
                      <a:cubicBezTo>
                        <a:pt x="19" y="567"/>
                        <a:pt x="35" y="608"/>
                        <a:pt x="52" y="643"/>
                      </a:cubicBezTo>
                      <a:cubicBezTo>
                        <a:pt x="69" y="678"/>
                        <a:pt x="108" y="728"/>
                        <a:pt x="114" y="724"/>
                      </a:cubicBezTo>
                      <a:cubicBezTo>
                        <a:pt x="114" y="723"/>
                        <a:pt x="95" y="642"/>
                        <a:pt x="90" y="621"/>
                      </a:cubicBezTo>
                      <a:close/>
                    </a:path>
                  </a:pathLst>
                </a:custGeom>
                <a:solidFill>
                  <a:schemeClr val="hlink"/>
                </a:solidFill>
                <a:ln w="38100" cap="flat" cmpd="sng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227381" name="Freeform 2101"/>
                <p:cNvSpPr>
                  <a:spLocks/>
                </p:cNvSpPr>
                <p:nvPr/>
              </p:nvSpPr>
              <p:spPr bwMode="auto">
                <a:xfrm>
                  <a:off x="3435" y="1872"/>
                  <a:ext cx="603" cy="13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01" y="82"/>
                    </a:cxn>
                    <a:cxn ang="0">
                      <a:pos x="263" y="154"/>
                    </a:cxn>
                    <a:cxn ang="0">
                      <a:pos x="404" y="178"/>
                    </a:cxn>
                    <a:cxn ang="0">
                      <a:pos x="608" y="160"/>
                    </a:cxn>
                    <a:cxn ang="0">
                      <a:pos x="714" y="123"/>
                    </a:cxn>
                    <a:cxn ang="0">
                      <a:pos x="768" y="60"/>
                    </a:cxn>
                    <a:cxn ang="0">
                      <a:pos x="790" y="42"/>
                    </a:cxn>
                  </a:cxnLst>
                  <a:rect l="0" t="0" r="r" b="b"/>
                  <a:pathLst>
                    <a:path w="790" h="179">
                      <a:moveTo>
                        <a:pt x="0" y="0"/>
                      </a:moveTo>
                      <a:cubicBezTo>
                        <a:pt x="17" y="14"/>
                        <a:pt x="57" y="56"/>
                        <a:pt x="101" y="82"/>
                      </a:cubicBezTo>
                      <a:cubicBezTo>
                        <a:pt x="145" y="108"/>
                        <a:pt x="213" y="138"/>
                        <a:pt x="263" y="154"/>
                      </a:cubicBezTo>
                      <a:cubicBezTo>
                        <a:pt x="313" y="170"/>
                        <a:pt x="347" y="177"/>
                        <a:pt x="404" y="178"/>
                      </a:cubicBezTo>
                      <a:cubicBezTo>
                        <a:pt x="461" y="179"/>
                        <a:pt x="556" y="169"/>
                        <a:pt x="608" y="160"/>
                      </a:cubicBezTo>
                      <a:cubicBezTo>
                        <a:pt x="660" y="151"/>
                        <a:pt x="687" y="140"/>
                        <a:pt x="714" y="123"/>
                      </a:cubicBezTo>
                      <a:cubicBezTo>
                        <a:pt x="741" y="106"/>
                        <a:pt x="755" y="73"/>
                        <a:pt x="768" y="60"/>
                      </a:cubicBezTo>
                      <a:cubicBezTo>
                        <a:pt x="781" y="47"/>
                        <a:pt x="785" y="46"/>
                        <a:pt x="790" y="42"/>
                      </a:cubicBezTo>
                    </a:path>
                  </a:pathLst>
                </a:custGeom>
                <a:noFill/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</p:grpSp>
          <p:sp>
            <p:nvSpPr>
              <p:cNvPr id="227382" name="Line 2102"/>
              <p:cNvSpPr>
                <a:spLocks noChangeShapeType="1"/>
              </p:cNvSpPr>
              <p:nvPr/>
            </p:nvSpPr>
            <p:spPr bwMode="auto">
              <a:xfrm rot="467865" flipH="1">
                <a:off x="1418" y="1847"/>
                <a:ext cx="156" cy="253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227383" name="Line 2103"/>
              <p:cNvSpPr>
                <a:spLocks noChangeShapeType="1"/>
              </p:cNvSpPr>
              <p:nvPr/>
            </p:nvSpPr>
            <p:spPr bwMode="auto">
              <a:xfrm rot="467865">
                <a:off x="1385" y="2183"/>
                <a:ext cx="871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227384" name="Freeform 2104"/>
              <p:cNvSpPr>
                <a:spLocks/>
              </p:cNvSpPr>
              <p:nvPr/>
            </p:nvSpPr>
            <p:spPr bwMode="auto">
              <a:xfrm rot="467865">
                <a:off x="1284" y="2459"/>
                <a:ext cx="874" cy="2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1266" y="0"/>
                  </a:cxn>
                </a:cxnLst>
                <a:rect l="0" t="0" r="r" b="b"/>
                <a:pathLst>
                  <a:path w="1266" h="3">
                    <a:moveTo>
                      <a:pt x="0" y="3"/>
                    </a:moveTo>
                    <a:lnTo>
                      <a:pt x="1266" y="0"/>
                    </a:lnTo>
                  </a:path>
                </a:pathLst>
              </a:custGeom>
              <a:noFill/>
              <a:ln w="9525" cap="flat" cmpd="sng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227385" name="Line 2105"/>
              <p:cNvSpPr>
                <a:spLocks noChangeShapeType="1"/>
              </p:cNvSpPr>
              <p:nvPr/>
            </p:nvSpPr>
            <p:spPr bwMode="auto">
              <a:xfrm rot="467865">
                <a:off x="1356" y="2327"/>
                <a:ext cx="921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227386" name="Line 2106"/>
              <p:cNvSpPr>
                <a:spLocks noChangeShapeType="1"/>
              </p:cNvSpPr>
              <p:nvPr/>
            </p:nvSpPr>
            <p:spPr bwMode="auto">
              <a:xfrm rot="467865" flipH="1">
                <a:off x="1245" y="2117"/>
                <a:ext cx="294" cy="481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227387" name="Line 2107"/>
              <p:cNvSpPr>
                <a:spLocks noChangeShapeType="1"/>
              </p:cNvSpPr>
              <p:nvPr/>
            </p:nvSpPr>
            <p:spPr bwMode="auto">
              <a:xfrm rot="467865" flipH="1">
                <a:off x="1035" y="2399"/>
                <a:ext cx="96" cy="158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227388" name="Line 2108"/>
              <p:cNvSpPr>
                <a:spLocks noChangeShapeType="1"/>
              </p:cNvSpPr>
              <p:nvPr/>
            </p:nvSpPr>
            <p:spPr bwMode="auto">
              <a:xfrm rot="467865" flipH="1">
                <a:off x="844" y="2340"/>
                <a:ext cx="114" cy="188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227389" name="Line 2109"/>
              <p:cNvSpPr>
                <a:spLocks noChangeShapeType="1"/>
              </p:cNvSpPr>
              <p:nvPr/>
            </p:nvSpPr>
            <p:spPr bwMode="auto">
              <a:xfrm rot="467865">
                <a:off x="649" y="2593"/>
                <a:ext cx="1374" cy="0"/>
              </a:xfrm>
              <a:prstGeom prst="line">
                <a:avLst/>
              </a:pr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227390" name="Freeform 2110"/>
              <p:cNvSpPr>
                <a:spLocks/>
              </p:cNvSpPr>
              <p:nvPr/>
            </p:nvSpPr>
            <p:spPr bwMode="auto">
              <a:xfrm rot="467865">
                <a:off x="863" y="2390"/>
                <a:ext cx="246" cy="234"/>
              </a:xfrm>
              <a:custGeom>
                <a:avLst/>
                <a:gdLst/>
                <a:ahLst/>
                <a:cxnLst>
                  <a:cxn ang="0">
                    <a:pos x="430" y="0"/>
                  </a:cxn>
                  <a:cxn ang="0">
                    <a:pos x="177" y="379"/>
                  </a:cxn>
                  <a:cxn ang="0">
                    <a:pos x="0" y="379"/>
                  </a:cxn>
                  <a:cxn ang="0">
                    <a:pos x="168" y="622"/>
                  </a:cxn>
                  <a:cxn ang="0">
                    <a:pos x="631" y="379"/>
                  </a:cxn>
                  <a:cxn ang="0">
                    <a:pos x="465" y="382"/>
                  </a:cxn>
                  <a:cxn ang="0">
                    <a:pos x="720" y="0"/>
                  </a:cxn>
                  <a:cxn ang="0">
                    <a:pos x="430" y="0"/>
                  </a:cxn>
                </a:cxnLst>
                <a:rect l="0" t="0" r="r" b="b"/>
                <a:pathLst>
                  <a:path w="720" h="622">
                    <a:moveTo>
                      <a:pt x="430" y="0"/>
                    </a:moveTo>
                    <a:lnTo>
                      <a:pt x="177" y="379"/>
                    </a:lnTo>
                    <a:lnTo>
                      <a:pt x="0" y="379"/>
                    </a:lnTo>
                    <a:lnTo>
                      <a:pt x="168" y="622"/>
                    </a:lnTo>
                    <a:lnTo>
                      <a:pt x="631" y="379"/>
                    </a:lnTo>
                    <a:lnTo>
                      <a:pt x="465" y="382"/>
                    </a:lnTo>
                    <a:lnTo>
                      <a:pt x="720" y="0"/>
                    </a:lnTo>
                    <a:lnTo>
                      <a:pt x="43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prstDash val="solid"/>
                <a:round/>
                <a:headEnd/>
                <a:tailEnd/>
              </a:ln>
              <a:effectLst/>
              <a:scene3d>
                <a:camera prst="legacyPerspectiveTopRight">
                  <a:rot lat="20099999" lon="21299999" rev="0"/>
                </a:camera>
                <a:lightRig rig="legacyFlat1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chemeClr val="accent1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grpSp>
            <p:nvGrpSpPr>
              <p:cNvPr id="8" name="Group 2111"/>
              <p:cNvGrpSpPr>
                <a:grpSpLocks/>
              </p:cNvGrpSpPr>
              <p:nvPr/>
            </p:nvGrpSpPr>
            <p:grpSpPr bwMode="auto">
              <a:xfrm rot="467865">
                <a:off x="1408" y="1729"/>
                <a:ext cx="808" cy="258"/>
                <a:chOff x="4074" y="2980"/>
                <a:chExt cx="1170" cy="341"/>
              </a:xfrm>
            </p:grpSpPr>
            <p:sp>
              <p:nvSpPr>
                <p:cNvPr id="227392" name="Line 2112"/>
                <p:cNvSpPr>
                  <a:spLocks noChangeShapeType="1"/>
                </p:cNvSpPr>
                <p:nvPr/>
              </p:nvSpPr>
              <p:spPr bwMode="auto">
                <a:xfrm flipV="1">
                  <a:off x="4703" y="3046"/>
                  <a:ext cx="71" cy="102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227393" name="Line 2113"/>
                <p:cNvSpPr>
                  <a:spLocks noChangeShapeType="1"/>
                </p:cNvSpPr>
                <p:nvPr/>
              </p:nvSpPr>
              <p:spPr bwMode="auto">
                <a:xfrm flipV="1">
                  <a:off x="4831" y="2980"/>
                  <a:ext cx="183" cy="155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227394" name="Line 2114"/>
                <p:cNvSpPr>
                  <a:spLocks noChangeShapeType="1"/>
                </p:cNvSpPr>
                <p:nvPr/>
              </p:nvSpPr>
              <p:spPr bwMode="auto">
                <a:xfrm flipV="1">
                  <a:off x="4912" y="3148"/>
                  <a:ext cx="287" cy="76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227395" name="Line 2115"/>
                <p:cNvSpPr>
                  <a:spLocks noChangeShapeType="1"/>
                </p:cNvSpPr>
                <p:nvPr/>
              </p:nvSpPr>
              <p:spPr bwMode="auto">
                <a:xfrm flipV="1">
                  <a:off x="4912" y="3268"/>
                  <a:ext cx="332" cy="22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227396" name="Line 2116"/>
                <p:cNvSpPr>
                  <a:spLocks noChangeShapeType="1"/>
                </p:cNvSpPr>
                <p:nvPr/>
              </p:nvSpPr>
              <p:spPr bwMode="auto">
                <a:xfrm flipH="1" flipV="1">
                  <a:off x="4189" y="3007"/>
                  <a:ext cx="298" cy="124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227397" name="Line 2117"/>
                <p:cNvSpPr>
                  <a:spLocks noChangeShapeType="1"/>
                </p:cNvSpPr>
                <p:nvPr/>
              </p:nvSpPr>
              <p:spPr bwMode="auto">
                <a:xfrm flipH="1" flipV="1">
                  <a:off x="4096" y="3161"/>
                  <a:ext cx="323" cy="76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227398" name="Line 2118"/>
                <p:cNvSpPr>
                  <a:spLocks noChangeShapeType="1"/>
                </p:cNvSpPr>
                <p:nvPr/>
              </p:nvSpPr>
              <p:spPr bwMode="auto">
                <a:xfrm flipH="1" flipV="1">
                  <a:off x="4074" y="3316"/>
                  <a:ext cx="287" cy="5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227399" name="Line 2119"/>
                <p:cNvSpPr>
                  <a:spLocks noChangeShapeType="1"/>
                </p:cNvSpPr>
                <p:nvPr/>
              </p:nvSpPr>
              <p:spPr bwMode="auto">
                <a:xfrm flipH="1" flipV="1">
                  <a:off x="4338" y="3264"/>
                  <a:ext cx="206" cy="22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227400" name="Line 2120"/>
                <p:cNvSpPr>
                  <a:spLocks noChangeShapeType="1"/>
                </p:cNvSpPr>
                <p:nvPr/>
              </p:nvSpPr>
              <p:spPr bwMode="auto">
                <a:xfrm flipH="1" flipV="1">
                  <a:off x="4361" y="3139"/>
                  <a:ext cx="183" cy="54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227401" name="Line 2121"/>
                <p:cNvSpPr>
                  <a:spLocks noChangeShapeType="1"/>
                </p:cNvSpPr>
                <p:nvPr/>
              </p:nvSpPr>
              <p:spPr bwMode="auto">
                <a:xfrm flipH="1" flipV="1">
                  <a:off x="4544" y="3069"/>
                  <a:ext cx="68" cy="79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227402" name="Line 2122"/>
                <p:cNvSpPr>
                  <a:spLocks noChangeShapeType="1"/>
                </p:cNvSpPr>
                <p:nvPr/>
              </p:nvSpPr>
              <p:spPr bwMode="auto">
                <a:xfrm flipV="1">
                  <a:off x="4774" y="3131"/>
                  <a:ext cx="125" cy="44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227403" name="Line 2123"/>
                <p:cNvSpPr>
                  <a:spLocks noChangeShapeType="1"/>
                </p:cNvSpPr>
                <p:nvPr/>
              </p:nvSpPr>
              <p:spPr bwMode="auto">
                <a:xfrm flipV="1">
                  <a:off x="4763" y="3237"/>
                  <a:ext cx="206" cy="13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227404" name="Line 2124"/>
                <p:cNvSpPr>
                  <a:spLocks noChangeShapeType="1"/>
                </p:cNvSpPr>
                <p:nvPr/>
              </p:nvSpPr>
              <p:spPr bwMode="auto">
                <a:xfrm flipH="1" flipV="1">
                  <a:off x="4512" y="3215"/>
                  <a:ext cx="115" cy="35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</p:grpSp>
          <p:grpSp>
            <p:nvGrpSpPr>
              <p:cNvPr id="9" name="Group 2125"/>
              <p:cNvGrpSpPr>
                <a:grpSpLocks/>
              </p:cNvGrpSpPr>
              <p:nvPr/>
            </p:nvGrpSpPr>
            <p:grpSpPr bwMode="auto">
              <a:xfrm rot="467865">
                <a:off x="1376" y="2057"/>
                <a:ext cx="777" cy="259"/>
                <a:chOff x="3886" y="3532"/>
                <a:chExt cx="1125" cy="341"/>
              </a:xfrm>
            </p:grpSpPr>
            <p:sp>
              <p:nvSpPr>
                <p:cNvPr id="227406" name="Line 2126"/>
                <p:cNvSpPr>
                  <a:spLocks noChangeShapeType="1"/>
                </p:cNvSpPr>
                <p:nvPr/>
              </p:nvSpPr>
              <p:spPr bwMode="auto">
                <a:xfrm rot="10800000" flipV="1">
                  <a:off x="4302" y="3667"/>
                  <a:ext cx="76" cy="134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227407" name="Line 2127"/>
                <p:cNvSpPr>
                  <a:spLocks noChangeShapeType="1"/>
                </p:cNvSpPr>
                <p:nvPr/>
              </p:nvSpPr>
              <p:spPr bwMode="auto">
                <a:xfrm rot="10800000" flipV="1">
                  <a:off x="4071" y="3718"/>
                  <a:ext cx="183" cy="155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227408" name="Line 2128"/>
                <p:cNvSpPr>
                  <a:spLocks noChangeShapeType="1"/>
                </p:cNvSpPr>
                <p:nvPr/>
              </p:nvSpPr>
              <p:spPr bwMode="auto">
                <a:xfrm rot="10800000" flipV="1">
                  <a:off x="3886" y="3630"/>
                  <a:ext cx="287" cy="76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227409" name="Line 2129"/>
                <p:cNvSpPr>
                  <a:spLocks noChangeShapeType="1"/>
                </p:cNvSpPr>
                <p:nvPr/>
              </p:nvSpPr>
              <p:spPr bwMode="auto">
                <a:xfrm rot="10800000" flipV="1">
                  <a:off x="3955" y="3564"/>
                  <a:ext cx="219" cy="15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227410" name="Line 2130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4599" y="3723"/>
                  <a:ext cx="298" cy="124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227411" name="Line 2131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4666" y="3617"/>
                  <a:ext cx="323" cy="76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227412" name="Line 2132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4724" y="3532"/>
                  <a:ext cx="287" cy="5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227413" name="Line 2133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4542" y="3568"/>
                  <a:ext cx="206" cy="22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227414" name="Line 2134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4541" y="3661"/>
                  <a:ext cx="183" cy="54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227415" name="Line 2135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4474" y="3705"/>
                  <a:ext cx="68" cy="79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227416" name="Line 2136"/>
                <p:cNvSpPr>
                  <a:spLocks noChangeShapeType="1"/>
                </p:cNvSpPr>
                <p:nvPr/>
              </p:nvSpPr>
              <p:spPr bwMode="auto">
                <a:xfrm rot="10800000" flipV="1">
                  <a:off x="4186" y="3679"/>
                  <a:ext cx="125" cy="44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227417" name="Line 2137"/>
                <p:cNvSpPr>
                  <a:spLocks noChangeShapeType="1"/>
                </p:cNvSpPr>
                <p:nvPr/>
              </p:nvSpPr>
              <p:spPr bwMode="auto">
                <a:xfrm rot="10800000" flipV="1">
                  <a:off x="4117" y="3603"/>
                  <a:ext cx="206" cy="13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227418" name="Line 2138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4458" y="3603"/>
                  <a:ext cx="115" cy="35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b="0" smtClean="0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</p:grpSp>
          <p:sp>
            <p:nvSpPr>
              <p:cNvPr id="227419" name="Line 2139"/>
              <p:cNvSpPr>
                <a:spLocks noChangeShapeType="1"/>
              </p:cNvSpPr>
              <p:nvPr/>
            </p:nvSpPr>
            <p:spPr bwMode="auto">
              <a:xfrm rot="467865">
                <a:off x="765" y="2345"/>
                <a:ext cx="228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227420" name="Line 2140"/>
              <p:cNvSpPr>
                <a:spLocks noChangeShapeType="1"/>
              </p:cNvSpPr>
              <p:nvPr/>
            </p:nvSpPr>
            <p:spPr bwMode="auto">
              <a:xfrm rot="467865">
                <a:off x="2631" y="1716"/>
                <a:ext cx="171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227421" name="Line 2141"/>
              <p:cNvSpPr>
                <a:spLocks noChangeShapeType="1"/>
              </p:cNvSpPr>
              <p:nvPr/>
            </p:nvSpPr>
            <p:spPr bwMode="auto">
              <a:xfrm rot="467865" flipH="1">
                <a:off x="2736" y="1427"/>
                <a:ext cx="70" cy="116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227422" name="Line 2142"/>
              <p:cNvSpPr>
                <a:spLocks noChangeShapeType="1"/>
              </p:cNvSpPr>
              <p:nvPr/>
            </p:nvSpPr>
            <p:spPr bwMode="auto">
              <a:xfrm rot="467865">
                <a:off x="2285" y="2147"/>
                <a:ext cx="287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227423" name="Text Box 2143"/>
              <p:cNvSpPr txBox="1">
                <a:spLocks noChangeArrowheads="1"/>
              </p:cNvSpPr>
              <p:nvPr/>
            </p:nvSpPr>
            <p:spPr bwMode="auto">
              <a:xfrm rot="467865">
                <a:off x="434" y="2277"/>
                <a:ext cx="205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400" b="0">
                    <a:solidFill>
                      <a:srgbClr val="000000"/>
                    </a:solidFill>
                    <a:latin typeface="Times New Roman"/>
                  </a:rPr>
                  <a:t>y</a:t>
                </a:r>
              </a:p>
            </p:txBody>
          </p:sp>
          <p:sp>
            <p:nvSpPr>
              <p:cNvPr id="227424" name="Line 2144"/>
              <p:cNvSpPr>
                <a:spLocks noChangeShapeType="1"/>
              </p:cNvSpPr>
              <p:nvPr/>
            </p:nvSpPr>
            <p:spPr bwMode="auto">
              <a:xfrm rot="-4932135">
                <a:off x="492" y="2330"/>
                <a:ext cx="315" cy="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Times New Roman"/>
                </a:endParaRPr>
              </a:p>
            </p:txBody>
          </p:sp>
        </p:grpSp>
        <p:sp>
          <p:nvSpPr>
            <p:cNvPr id="227425" name="Text Box 2145"/>
            <p:cNvSpPr txBox="1">
              <a:spLocks noChangeArrowheads="1"/>
            </p:cNvSpPr>
            <p:nvPr/>
          </p:nvSpPr>
          <p:spPr bwMode="auto">
            <a:xfrm>
              <a:off x="995" y="761"/>
              <a:ext cx="138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endParaRPr lang="en-US" sz="2000" b="0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227426" name="Text Box 2146"/>
            <p:cNvSpPr txBox="1">
              <a:spLocks noChangeArrowheads="1"/>
            </p:cNvSpPr>
            <p:nvPr/>
          </p:nvSpPr>
          <p:spPr bwMode="auto">
            <a:xfrm>
              <a:off x="1560" y="2927"/>
              <a:ext cx="138" cy="30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endParaRPr lang="en-US" sz="2000" b="0">
                <a:solidFill>
                  <a:srgbClr val="000000"/>
                </a:solidFill>
                <a:latin typeface="Times New Roman"/>
              </a:endParaRPr>
            </a:p>
          </p:txBody>
        </p:sp>
      </p:grpSp>
      <p:grpSp>
        <p:nvGrpSpPr>
          <p:cNvPr id="10" name="Group 2147"/>
          <p:cNvGrpSpPr>
            <a:grpSpLocks/>
          </p:cNvGrpSpPr>
          <p:nvPr/>
        </p:nvGrpSpPr>
        <p:grpSpPr bwMode="auto">
          <a:xfrm>
            <a:off x="5852885" y="1000208"/>
            <a:ext cx="2606675" cy="1344613"/>
            <a:chOff x="3675" y="1938"/>
            <a:chExt cx="1642" cy="847"/>
          </a:xfrm>
        </p:grpSpPr>
        <p:sp>
          <p:nvSpPr>
            <p:cNvPr id="227428" name="Text Box 2148"/>
            <p:cNvSpPr txBox="1">
              <a:spLocks noChangeArrowheads="1"/>
            </p:cNvSpPr>
            <p:nvPr/>
          </p:nvSpPr>
          <p:spPr bwMode="auto">
            <a:xfrm>
              <a:off x="3880" y="1938"/>
              <a:ext cx="28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b="0">
                  <a:solidFill>
                    <a:srgbClr val="000000"/>
                  </a:solidFill>
                  <a:latin typeface="Comic Sans MS" pitchFamily="29" charset="0"/>
                </a:rPr>
                <a:t>p</a:t>
              </a:r>
              <a:r>
                <a:rPr lang="en-US" b="0" baseline="-25000">
                  <a:solidFill>
                    <a:srgbClr val="000000"/>
                  </a:solidFill>
                  <a:latin typeface="Comic Sans MS" pitchFamily="29" charset="0"/>
                </a:rPr>
                <a:t>y</a:t>
              </a:r>
              <a:endParaRPr lang="en-US" b="0">
                <a:solidFill>
                  <a:srgbClr val="000000"/>
                </a:solidFill>
                <a:latin typeface="Comic Sans MS" pitchFamily="29" charset="0"/>
              </a:endParaRPr>
            </a:p>
          </p:txBody>
        </p:sp>
        <p:sp>
          <p:nvSpPr>
            <p:cNvPr id="227429" name="Oval 2149"/>
            <p:cNvSpPr>
              <a:spLocks noChangeArrowheads="1"/>
            </p:cNvSpPr>
            <p:nvPr/>
          </p:nvSpPr>
          <p:spPr bwMode="auto">
            <a:xfrm>
              <a:off x="3675" y="2400"/>
              <a:ext cx="657" cy="385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l"/>
              <a:endParaRPr lang="en-US" b="0" smtClean="0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227430" name="Line 2150"/>
            <p:cNvSpPr>
              <a:spLocks noChangeShapeType="1"/>
            </p:cNvSpPr>
            <p:nvPr/>
          </p:nvSpPr>
          <p:spPr bwMode="auto">
            <a:xfrm>
              <a:off x="4250" y="2593"/>
              <a:ext cx="36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algn="l"/>
              <a:endParaRPr lang="en-US" b="0" smtClean="0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227431" name="Line 2151"/>
            <p:cNvSpPr>
              <a:spLocks noChangeShapeType="1"/>
            </p:cNvSpPr>
            <p:nvPr/>
          </p:nvSpPr>
          <p:spPr bwMode="auto">
            <a:xfrm flipV="1">
              <a:off x="4004" y="2208"/>
              <a:ext cx="0" cy="23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algn="l"/>
              <a:endParaRPr lang="en-US" b="0" smtClean="0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227432" name="Text Box 2152"/>
            <p:cNvSpPr txBox="1">
              <a:spLocks noChangeArrowheads="1"/>
            </p:cNvSpPr>
            <p:nvPr/>
          </p:nvSpPr>
          <p:spPr bwMode="auto">
            <a:xfrm>
              <a:off x="4619" y="2477"/>
              <a:ext cx="39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b="0">
                  <a:solidFill>
                    <a:srgbClr val="000000"/>
                  </a:solidFill>
                  <a:latin typeface="Comic Sans MS" pitchFamily="29" charset="0"/>
                </a:rPr>
                <a:t>p</a:t>
              </a:r>
              <a:r>
                <a:rPr lang="en-US" b="0" baseline="-25000">
                  <a:solidFill>
                    <a:srgbClr val="000000"/>
                  </a:solidFill>
                  <a:latin typeface="Comic Sans MS" pitchFamily="29" charset="0"/>
                </a:rPr>
                <a:t>x</a:t>
              </a:r>
            </a:p>
          </p:txBody>
        </p:sp>
        <p:graphicFrame>
          <p:nvGraphicFramePr>
            <p:cNvPr id="227433" name="Object 2153"/>
            <p:cNvGraphicFramePr>
              <a:graphicFrameLocks noChangeAspect="1"/>
            </p:cNvGraphicFramePr>
            <p:nvPr/>
          </p:nvGraphicFramePr>
          <p:xfrm>
            <a:off x="4537" y="2015"/>
            <a:ext cx="780" cy="433"/>
          </p:xfrm>
          <a:graphic>
            <a:graphicData uri="http://schemas.openxmlformats.org/presentationml/2006/ole">
              <p:oleObj spid="_x0000_s163842" name="Equation" r:id="rId3" imgW="749160" imgH="444240" progId="Equation.3">
                <p:embed/>
              </p:oleObj>
            </a:graphicData>
          </a:graphic>
        </p:graphicFrame>
      </p:grpSp>
      <p:grpSp>
        <p:nvGrpSpPr>
          <p:cNvPr id="11" name="Group 2154"/>
          <p:cNvGrpSpPr>
            <a:grpSpLocks/>
          </p:cNvGrpSpPr>
          <p:nvPr/>
        </p:nvGrpSpPr>
        <p:grpSpPr bwMode="auto">
          <a:xfrm>
            <a:off x="3782816" y="1485389"/>
            <a:ext cx="1960562" cy="754062"/>
            <a:chOff x="2310" y="2075"/>
            <a:chExt cx="1235" cy="475"/>
          </a:xfrm>
        </p:grpSpPr>
        <p:sp>
          <p:nvSpPr>
            <p:cNvPr id="227435" name="AutoShape 2155"/>
            <p:cNvSpPr>
              <a:spLocks noChangeArrowheads="1"/>
            </p:cNvSpPr>
            <p:nvPr/>
          </p:nvSpPr>
          <p:spPr bwMode="auto">
            <a:xfrm rot="5400000">
              <a:off x="2858" y="2097"/>
              <a:ext cx="115" cy="792"/>
            </a:xfrm>
            <a:prstGeom prst="upArrow">
              <a:avLst>
                <a:gd name="adj1" fmla="val 50000"/>
                <a:gd name="adj2" fmla="val 172174"/>
              </a:avLst>
            </a:prstGeom>
            <a:solidFill>
              <a:srgbClr val="000099"/>
            </a:solidFill>
            <a:ln w="3175">
              <a:solidFill>
                <a:srgbClr val="000099"/>
              </a:solidFill>
              <a:miter lim="800000"/>
              <a:headEnd/>
              <a:tailEnd/>
            </a:ln>
            <a:effectLst/>
          </p:spPr>
          <p:txBody>
            <a:bodyPr rot="10800000" vert="eaVert" wrap="none" anchor="ctr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000099"/>
                </a:solidFill>
                <a:latin typeface="Times New Roman"/>
              </a:endParaRPr>
            </a:p>
          </p:txBody>
        </p:sp>
        <p:sp>
          <p:nvSpPr>
            <p:cNvPr id="227436" name="Text Box 2156"/>
            <p:cNvSpPr txBox="1">
              <a:spLocks noChangeArrowheads="1"/>
            </p:cNvSpPr>
            <p:nvPr/>
          </p:nvSpPr>
          <p:spPr bwMode="auto">
            <a:xfrm>
              <a:off x="2310" y="2075"/>
              <a:ext cx="1235" cy="366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GB" sz="1600" dirty="0" smtClean="0">
                  <a:solidFill>
                    <a:srgbClr val="000099"/>
                  </a:solidFill>
                  <a:latin typeface="Arial" pitchFamily="29" charset="0"/>
                </a:rPr>
                <a:t>pressure and</a:t>
              </a:r>
            </a:p>
            <a:p>
              <a:r>
                <a:rPr lang="en-GB" sz="1600" dirty="0">
                  <a:solidFill>
                    <a:srgbClr val="000099"/>
                  </a:solidFill>
                  <a:latin typeface="Arial" pitchFamily="29" charset="0"/>
                </a:rPr>
                <a:t>multiple collisions</a:t>
              </a:r>
            </a:p>
          </p:txBody>
        </p:sp>
      </p:grpSp>
      <p:pic>
        <p:nvPicPr>
          <p:cNvPr id="227440" name="Picture 216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73402" y="4296366"/>
            <a:ext cx="3011434" cy="2160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15" name="Footer Placeholder 2"/>
          <p:cNvSpPr txBox="1">
            <a:spLocks/>
          </p:cNvSpPr>
          <p:nvPr/>
        </p:nvSpPr>
        <p:spPr bwMode="auto">
          <a:xfrm>
            <a:off x="76200" y="6565900"/>
            <a:ext cx="23288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0" kern="0" smtClean="0">
                <a:solidFill>
                  <a:srgbClr val="808080"/>
                </a:solidFill>
                <a:latin typeface="Arial"/>
                <a:cs typeface="Arial"/>
              </a:rPr>
              <a:t>Andre Mischke</a:t>
            </a:r>
            <a:endParaRPr lang="en-US" sz="1400" b="0" kern="0" dirty="0">
              <a:solidFill>
                <a:srgbClr val="808080"/>
              </a:solidFill>
              <a:latin typeface="Arial"/>
              <a:cs typeface="Arial"/>
            </a:endParaRPr>
          </a:p>
        </p:txBody>
      </p:sp>
      <p:sp>
        <p:nvSpPr>
          <p:cNvPr id="116" name="Slide Number Placeholder 3"/>
          <p:cNvSpPr txBox="1">
            <a:spLocks/>
          </p:cNvSpPr>
          <p:nvPr/>
        </p:nvSpPr>
        <p:spPr bwMode="auto">
          <a:xfrm>
            <a:off x="6934200" y="65659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 defTabSz="457200" fontAlgn="auto">
              <a:spcBef>
                <a:spcPts val="0"/>
              </a:spcBef>
              <a:spcAft>
                <a:spcPts val="0"/>
              </a:spcAft>
              <a:defRPr/>
            </a:pPr>
            <a:fld id="{BE9F8E2A-1CF5-E94E-9F64-FBBAEDEFCE84}" type="slidenum">
              <a:rPr lang="en-US" sz="1400" b="0" kern="0" smtClean="0">
                <a:solidFill>
                  <a:srgbClr val="808080"/>
                </a:solidFill>
                <a:latin typeface="Arial"/>
                <a:cs typeface="Arial"/>
              </a:rPr>
              <a:pPr algn="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t>49</a:t>
            </a:fld>
            <a:endParaRPr lang="en-US" sz="1400" b="0" kern="0">
              <a:solidFill>
                <a:srgbClr val="808080"/>
              </a:solidFill>
              <a:latin typeface="Arial"/>
              <a:cs typeface="Arial"/>
            </a:endParaRPr>
          </a:p>
        </p:txBody>
      </p:sp>
      <p:graphicFrame>
        <p:nvGraphicFramePr>
          <p:cNvPr id="260100" name="Object 4"/>
          <p:cNvGraphicFramePr>
            <a:graphicFrameLocks noChangeAspect="1"/>
          </p:cNvGraphicFramePr>
          <p:nvPr/>
        </p:nvGraphicFramePr>
        <p:xfrm>
          <a:off x="867575" y="5654998"/>
          <a:ext cx="3822700" cy="690563"/>
        </p:xfrm>
        <a:graphic>
          <a:graphicData uri="http://schemas.openxmlformats.org/presentationml/2006/ole">
            <p:oleObj spid="_x0000_s163843" name="Equation" r:id="rId5" imgW="2247900" imgH="406400" progId="Equation.3">
              <p:embed/>
            </p:oleObj>
          </a:graphicData>
        </a:graphic>
      </p:graphicFrame>
      <p:graphicFrame>
        <p:nvGraphicFramePr>
          <p:cNvPr id="260101" name="Object 5"/>
          <p:cNvGraphicFramePr>
            <a:graphicFrameLocks noChangeAspect="1"/>
          </p:cNvGraphicFramePr>
          <p:nvPr/>
        </p:nvGraphicFramePr>
        <p:xfrm>
          <a:off x="2870155" y="6305475"/>
          <a:ext cx="2592388" cy="406400"/>
        </p:xfrm>
        <a:graphic>
          <a:graphicData uri="http://schemas.openxmlformats.org/presentationml/2006/ole">
            <p:oleObj spid="_x0000_s163844" name="Equation" r:id="rId6" imgW="1295400" imgH="203200" progId="Equation.3">
              <p:embed/>
            </p:oleObj>
          </a:graphicData>
        </a:graphic>
      </p:graphicFrame>
      <p:sp>
        <p:nvSpPr>
          <p:cNvPr id="112" name="TextBox 111"/>
          <p:cNvSpPr txBox="1"/>
          <p:nvPr/>
        </p:nvSpPr>
        <p:spPr>
          <a:xfrm>
            <a:off x="6378412" y="5726607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800" b="0" dirty="0" smtClean="0">
                <a:solidFill>
                  <a:srgbClr val="000000"/>
                </a:solidFill>
                <a:latin typeface="Times New Roman"/>
              </a:rPr>
              <a:t>STAR</a:t>
            </a:r>
            <a:endParaRPr lang="en-US" sz="1800" b="0" dirty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3" name="Slide Number Placeholder 1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7BF983-3F98-C44A-9728-E9BA8AD7875E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  <p:sp>
        <p:nvSpPr>
          <p:cNvPr id="114" name="Footer Placeholder 1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 Mischke (Utrecht)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5" name="Line 5"/>
          <p:cNvSpPr>
            <a:spLocks noChangeAspect="1" noChangeShapeType="1"/>
          </p:cNvSpPr>
          <p:nvPr/>
        </p:nvSpPr>
        <p:spPr bwMode="auto">
          <a:xfrm flipV="1">
            <a:off x="854075" y="2603500"/>
            <a:ext cx="6462713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 smtClean="0">
              <a:solidFill>
                <a:srgbClr val="000000"/>
              </a:solidFill>
              <a:latin typeface="Arial" pitchFamily="38" charset="0"/>
            </a:endParaRPr>
          </a:p>
        </p:txBody>
      </p:sp>
      <p:sp>
        <p:nvSpPr>
          <p:cNvPr id="40966" name="Line 6"/>
          <p:cNvSpPr>
            <a:spLocks noChangeAspect="1" noChangeShapeType="1"/>
          </p:cNvSpPr>
          <p:nvPr/>
        </p:nvSpPr>
        <p:spPr bwMode="auto">
          <a:xfrm>
            <a:off x="912813" y="2486458"/>
            <a:ext cx="0" cy="2476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smtClean="0">
              <a:solidFill>
                <a:srgbClr val="000000"/>
              </a:solidFill>
              <a:latin typeface="Arial" pitchFamily="38" charset="0"/>
            </a:endParaRPr>
          </a:p>
        </p:txBody>
      </p:sp>
      <p:sp>
        <p:nvSpPr>
          <p:cNvPr id="40967" name="Text Box 8"/>
          <p:cNvSpPr txBox="1">
            <a:spLocks noChangeAspect="1" noChangeArrowheads="1"/>
          </p:cNvSpPr>
          <p:nvPr/>
        </p:nvSpPr>
        <p:spPr bwMode="auto">
          <a:xfrm>
            <a:off x="1654175" y="2638425"/>
            <a:ext cx="444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 b="0">
                <a:solidFill>
                  <a:srgbClr val="000000"/>
                </a:solidFill>
                <a:latin typeface="Arial" pitchFamily="38" charset="0"/>
              </a:rPr>
              <a:t>~1</a:t>
            </a:r>
            <a:endParaRPr lang="en-GB" sz="1800" b="0">
              <a:solidFill>
                <a:srgbClr val="000000"/>
              </a:solidFill>
              <a:latin typeface="Arial" pitchFamily="38" charset="0"/>
            </a:endParaRPr>
          </a:p>
        </p:txBody>
      </p:sp>
      <p:sp>
        <p:nvSpPr>
          <p:cNvPr id="40968" name="Text Box 9"/>
          <p:cNvSpPr txBox="1">
            <a:spLocks noChangeAspect="1" noChangeArrowheads="1"/>
          </p:cNvSpPr>
          <p:nvPr/>
        </p:nvSpPr>
        <p:spPr bwMode="auto">
          <a:xfrm>
            <a:off x="4884738" y="2638425"/>
            <a:ext cx="571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 b="0">
                <a:solidFill>
                  <a:srgbClr val="000000"/>
                </a:solidFill>
                <a:latin typeface="Arial" pitchFamily="38" charset="0"/>
              </a:rPr>
              <a:t>~10</a:t>
            </a:r>
            <a:endParaRPr lang="en-GB" sz="1800" b="0">
              <a:solidFill>
                <a:srgbClr val="000000"/>
              </a:solidFill>
              <a:latin typeface="Arial" pitchFamily="38" charset="0"/>
            </a:endParaRPr>
          </a:p>
        </p:txBody>
      </p:sp>
      <p:sp>
        <p:nvSpPr>
          <p:cNvPr id="40969" name="Text Box 10"/>
          <p:cNvSpPr txBox="1">
            <a:spLocks noChangeAspect="1" noChangeArrowheads="1"/>
          </p:cNvSpPr>
          <p:nvPr/>
        </p:nvSpPr>
        <p:spPr bwMode="auto">
          <a:xfrm>
            <a:off x="6883971" y="2837856"/>
            <a:ext cx="18884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 b="0" i="1" dirty="0">
                <a:solidFill>
                  <a:srgbClr val="000000"/>
                </a:solidFill>
                <a:latin typeface="Arial" pitchFamily="38" charset="0"/>
              </a:rPr>
              <a:t>time scale </a:t>
            </a:r>
            <a:r>
              <a:rPr lang="en-US" sz="1800" b="0" dirty="0">
                <a:solidFill>
                  <a:srgbClr val="000000"/>
                </a:solidFill>
                <a:latin typeface="Arial" pitchFamily="38" charset="0"/>
              </a:rPr>
              <a:t>(</a:t>
            </a:r>
            <a:r>
              <a:rPr lang="en-US" sz="1800" b="0" dirty="0" smtClean="0">
                <a:solidFill>
                  <a:srgbClr val="000000"/>
                </a:solidFill>
                <a:latin typeface="Arial" pitchFamily="38" charset="0"/>
              </a:rPr>
              <a:t>fm/</a:t>
            </a:r>
            <a:r>
              <a:rPr lang="en-US" sz="1800" b="0" dirty="0" err="1" smtClean="0">
                <a:solidFill>
                  <a:srgbClr val="000000"/>
                </a:solidFill>
                <a:latin typeface="Arial" pitchFamily="38" charset="0"/>
              </a:rPr>
              <a:t>c</a:t>
            </a:r>
            <a:r>
              <a:rPr lang="en-US" sz="1800" b="0" dirty="0" smtClean="0">
                <a:solidFill>
                  <a:srgbClr val="000000"/>
                </a:solidFill>
                <a:latin typeface="Arial" pitchFamily="38" charset="0"/>
              </a:rPr>
              <a:t>)</a:t>
            </a:r>
            <a:endParaRPr lang="en-GB" sz="1800" b="0" dirty="0">
              <a:solidFill>
                <a:srgbClr val="000000"/>
              </a:solidFill>
              <a:latin typeface="Arial" pitchFamily="38" charset="0"/>
            </a:endParaRPr>
          </a:p>
        </p:txBody>
      </p:sp>
      <p:sp>
        <p:nvSpPr>
          <p:cNvPr id="40970" name="Text Box 11"/>
          <p:cNvSpPr txBox="1">
            <a:spLocks noChangeAspect="1" noChangeArrowheads="1"/>
          </p:cNvSpPr>
          <p:nvPr/>
        </p:nvSpPr>
        <p:spPr bwMode="auto">
          <a:xfrm>
            <a:off x="369803" y="978913"/>
            <a:ext cx="1974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2000" dirty="0">
                <a:solidFill>
                  <a:srgbClr val="000000"/>
                </a:solidFill>
                <a:latin typeface="Arial" pitchFamily="38" charset="0"/>
              </a:rPr>
              <a:t>Thermalization</a:t>
            </a:r>
            <a:br>
              <a:rPr lang="en-US" sz="2000" dirty="0">
                <a:solidFill>
                  <a:srgbClr val="000000"/>
                </a:solidFill>
                <a:latin typeface="Arial" pitchFamily="38" charset="0"/>
              </a:rPr>
            </a:br>
            <a:r>
              <a:rPr lang="en-US" sz="2000" dirty="0">
                <a:solidFill>
                  <a:srgbClr val="000000"/>
                </a:solidFill>
                <a:latin typeface="Arial" pitchFamily="38" charset="0"/>
              </a:rPr>
              <a:t>of QGP</a:t>
            </a:r>
            <a:endParaRPr lang="en-GB" sz="2000" dirty="0">
              <a:solidFill>
                <a:srgbClr val="000000"/>
              </a:solidFill>
              <a:latin typeface="Arial" pitchFamily="38" charset="0"/>
              <a:sym typeface="Symbol" pitchFamily="38" charset="2"/>
            </a:endParaRPr>
          </a:p>
        </p:txBody>
      </p:sp>
      <p:sp>
        <p:nvSpPr>
          <p:cNvPr id="40971" name="Line 13"/>
          <p:cNvSpPr>
            <a:spLocks noChangeAspect="1" noChangeShapeType="1"/>
          </p:cNvSpPr>
          <p:nvPr/>
        </p:nvSpPr>
        <p:spPr bwMode="auto">
          <a:xfrm flipV="1">
            <a:off x="1875991" y="2324100"/>
            <a:ext cx="3241601" cy="0"/>
          </a:xfrm>
          <a:prstGeom prst="line">
            <a:avLst/>
          </a:prstGeom>
          <a:noFill/>
          <a:ln w="50800">
            <a:solidFill>
              <a:srgbClr val="0000CC"/>
            </a:solidFill>
            <a:round/>
            <a:headEnd type="triangl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 smtClean="0">
              <a:solidFill>
                <a:srgbClr val="000000"/>
              </a:solidFill>
              <a:latin typeface="Arial" pitchFamily="38" charset="0"/>
            </a:endParaRPr>
          </a:p>
        </p:txBody>
      </p:sp>
      <p:sp>
        <p:nvSpPr>
          <p:cNvPr id="40972" name="Text Box 14"/>
          <p:cNvSpPr txBox="1">
            <a:spLocks noChangeAspect="1" noChangeArrowheads="1"/>
          </p:cNvSpPr>
          <p:nvPr/>
        </p:nvSpPr>
        <p:spPr bwMode="auto">
          <a:xfrm>
            <a:off x="201613" y="3560763"/>
            <a:ext cx="23860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>
                <a:solidFill>
                  <a:srgbClr val="CC0000"/>
                </a:solidFill>
                <a:latin typeface="Arial" pitchFamily="38" charset="0"/>
                <a:sym typeface="Symbol" pitchFamily="38" charset="2"/>
              </a:rPr>
              <a:t>Charm production</a:t>
            </a:r>
            <a:br>
              <a:rPr lang="en-US" sz="2000">
                <a:solidFill>
                  <a:srgbClr val="CC0000"/>
                </a:solidFill>
                <a:latin typeface="Arial" pitchFamily="38" charset="0"/>
                <a:sym typeface="Symbol" pitchFamily="38" charset="2"/>
              </a:rPr>
            </a:br>
            <a:r>
              <a:rPr lang="en-US" sz="2000">
                <a:solidFill>
                  <a:srgbClr val="CC0000"/>
                </a:solidFill>
                <a:latin typeface="Arial" pitchFamily="38" charset="0"/>
                <a:sym typeface="Symbol" pitchFamily="38" charset="2"/>
              </a:rPr>
              <a:t> ~ </a:t>
            </a:r>
            <a:r>
              <a:rPr lang="en-US" sz="2000" i="1">
                <a:solidFill>
                  <a:srgbClr val="CC0000"/>
                </a:solidFill>
                <a:latin typeface="Arial" pitchFamily="38" charset="0"/>
                <a:sym typeface="Symbol" pitchFamily="38" charset="2"/>
              </a:rPr>
              <a:t>h/2m</a:t>
            </a:r>
            <a:r>
              <a:rPr lang="en-US" sz="2000" i="1" baseline="-25000">
                <a:solidFill>
                  <a:srgbClr val="CC0000"/>
                </a:solidFill>
                <a:latin typeface="Arial" pitchFamily="38" charset="0"/>
                <a:sym typeface="Symbol" pitchFamily="38" charset="2"/>
              </a:rPr>
              <a:t>Q</a:t>
            </a:r>
            <a:r>
              <a:rPr lang="en-US" sz="2000" i="1">
                <a:solidFill>
                  <a:srgbClr val="CC0000"/>
                </a:solidFill>
                <a:latin typeface="Arial" pitchFamily="38" charset="0"/>
                <a:sym typeface="Symbol" pitchFamily="38" charset="2"/>
              </a:rPr>
              <a:t> </a:t>
            </a:r>
            <a:endParaRPr lang="en-GB" sz="2000" i="1">
              <a:solidFill>
                <a:srgbClr val="CC0000"/>
              </a:solidFill>
              <a:latin typeface="Arial" pitchFamily="38" charset="0"/>
              <a:sym typeface="Symbol" pitchFamily="38" charset="2"/>
            </a:endParaRPr>
          </a:p>
        </p:txBody>
      </p:sp>
      <p:sp>
        <p:nvSpPr>
          <p:cNvPr id="40973" name="Text Box 18"/>
          <p:cNvSpPr txBox="1">
            <a:spLocks noChangeAspect="1" noChangeArrowheads="1"/>
          </p:cNvSpPr>
          <p:nvPr/>
        </p:nvSpPr>
        <p:spPr bwMode="auto">
          <a:xfrm>
            <a:off x="2339975" y="1620838"/>
            <a:ext cx="23844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2000" dirty="0" err="1">
                <a:solidFill>
                  <a:srgbClr val="0000CC"/>
                </a:solidFill>
                <a:latin typeface="Arial" pitchFamily="38" charset="0"/>
                <a:sym typeface="Symbol" pitchFamily="38" charset="2"/>
              </a:rPr>
              <a:t>Quarkonia</a:t>
            </a:r>
            <a:r>
              <a:rPr lang="en-US" sz="2000" dirty="0">
                <a:solidFill>
                  <a:srgbClr val="0000CC"/>
                </a:solidFill>
                <a:latin typeface="Arial" pitchFamily="38" charset="0"/>
                <a:sym typeface="Symbol" pitchFamily="38" charset="2"/>
              </a:rPr>
              <a:t> melts</a:t>
            </a:r>
            <a:br>
              <a:rPr lang="en-US" sz="2000" dirty="0">
                <a:solidFill>
                  <a:srgbClr val="0000CC"/>
                </a:solidFill>
                <a:latin typeface="Arial" pitchFamily="38" charset="0"/>
                <a:sym typeface="Symbol" pitchFamily="38" charset="2"/>
              </a:rPr>
            </a:br>
            <a:r>
              <a:rPr lang="en-US" sz="2000" dirty="0">
                <a:solidFill>
                  <a:srgbClr val="0000CC"/>
                </a:solidFill>
                <a:latin typeface="Arial" pitchFamily="38" charset="0"/>
                <a:sym typeface="Symbol" pitchFamily="38" charset="2"/>
              </a:rPr>
              <a:t>and flow develops</a:t>
            </a:r>
            <a:endParaRPr lang="en-GB" sz="2000" dirty="0">
              <a:solidFill>
                <a:srgbClr val="0000CC"/>
              </a:solidFill>
              <a:latin typeface="Arial" pitchFamily="38" charset="0"/>
              <a:sym typeface="Symbol" pitchFamily="38" charset="2"/>
            </a:endParaRPr>
          </a:p>
        </p:txBody>
      </p:sp>
      <p:sp>
        <p:nvSpPr>
          <p:cNvPr id="40975" name="Rectangle 21"/>
          <p:cNvSpPr>
            <a:spLocks noChangeArrowheads="1"/>
          </p:cNvSpPr>
          <p:nvPr/>
        </p:nvSpPr>
        <p:spPr bwMode="auto">
          <a:xfrm>
            <a:off x="761267" y="6350"/>
            <a:ext cx="7638930" cy="73866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4200" b="0" dirty="0">
                <a:solidFill>
                  <a:srgbClr val="000090"/>
                </a:solidFill>
                <a:latin typeface="Arial Narrow" pitchFamily="38" charset="0"/>
              </a:rPr>
              <a:t>Time evolution of</a:t>
            </a:r>
            <a:r>
              <a:rPr lang="en-US" sz="4200" b="0" dirty="0" smtClean="0">
                <a:solidFill>
                  <a:srgbClr val="000090"/>
                </a:solidFill>
                <a:latin typeface="Arial Narrow" pitchFamily="38" charset="0"/>
              </a:rPr>
              <a:t> a heavy</a:t>
            </a:r>
            <a:r>
              <a:rPr lang="en-US" sz="4200" b="0" dirty="0">
                <a:solidFill>
                  <a:srgbClr val="000090"/>
                </a:solidFill>
                <a:latin typeface="Arial Narrow" pitchFamily="38" charset="0"/>
              </a:rPr>
              <a:t>-ion </a:t>
            </a:r>
            <a:r>
              <a:rPr lang="en-US" sz="4200" b="0" dirty="0" smtClean="0">
                <a:solidFill>
                  <a:srgbClr val="000090"/>
                </a:solidFill>
                <a:latin typeface="Arial Narrow" pitchFamily="38" charset="0"/>
              </a:rPr>
              <a:t>collision</a:t>
            </a:r>
            <a:endParaRPr lang="en-GB" sz="4200" b="0" dirty="0">
              <a:solidFill>
                <a:srgbClr val="000090"/>
              </a:solidFill>
              <a:latin typeface="Arial Narrow" pitchFamily="38" charset="0"/>
            </a:endParaRPr>
          </a:p>
        </p:txBody>
      </p:sp>
      <p:sp>
        <p:nvSpPr>
          <p:cNvPr id="238614" name="Text Box 22"/>
          <p:cNvSpPr txBox="1">
            <a:spLocks noChangeArrowheads="1"/>
          </p:cNvSpPr>
          <p:nvPr/>
        </p:nvSpPr>
        <p:spPr bwMode="auto">
          <a:xfrm>
            <a:off x="359600" y="4337059"/>
            <a:ext cx="5595381" cy="2191369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>
              <a:spcBef>
                <a:spcPct val="10000"/>
              </a:spcBef>
              <a:buFontTx/>
              <a:buChar char="•"/>
            </a:pPr>
            <a:r>
              <a:rPr lang="en-US" sz="2200" b="0" dirty="0" smtClean="0">
                <a:solidFill>
                  <a:srgbClr val="000000"/>
                </a:solidFill>
                <a:latin typeface="Arial Narrow" pitchFamily="38" charset="0"/>
              </a:rPr>
              <a:t> Gluon </a:t>
            </a:r>
            <a:r>
              <a:rPr lang="en-US" sz="2200" b="0" dirty="0">
                <a:solidFill>
                  <a:srgbClr val="000000"/>
                </a:solidFill>
                <a:latin typeface="Arial Narrow" pitchFamily="38" charset="0"/>
              </a:rPr>
              <a:t>fusion dominates </a:t>
            </a:r>
            <a:r>
              <a:rPr lang="en-US" sz="2200" b="0" dirty="0" err="1">
                <a:solidFill>
                  <a:srgbClr val="000000"/>
                </a:solidFill>
                <a:latin typeface="Arial Narrow" pitchFamily="38" charset="0"/>
                <a:sym typeface="Symbol" pitchFamily="38" charset="2"/>
              </a:rPr>
              <a:t></a:t>
            </a:r>
            <a:r>
              <a:rPr lang="en-US" sz="2200" b="0" dirty="0">
                <a:solidFill>
                  <a:srgbClr val="000000"/>
                </a:solidFill>
                <a:latin typeface="Arial Narrow" pitchFamily="38" charset="0"/>
                <a:sym typeface="Symbol" pitchFamily="38" charset="2"/>
              </a:rPr>
              <a:t> </a:t>
            </a:r>
            <a:r>
              <a:rPr lang="en-US" sz="2200" b="0" dirty="0">
                <a:solidFill>
                  <a:srgbClr val="000000"/>
                </a:solidFill>
                <a:latin typeface="Arial Narrow" pitchFamily="38" charset="0"/>
              </a:rPr>
              <a:t>sensitivity to initial state gluon distribution </a:t>
            </a:r>
            <a:r>
              <a:rPr lang="en-US" sz="1200" b="0" i="1" dirty="0">
                <a:solidFill>
                  <a:srgbClr val="000000"/>
                </a:solidFill>
                <a:latin typeface="Times New Roman" pitchFamily="38" charset="0"/>
                <a:ea typeface="Arial" pitchFamily="38" charset="0"/>
                <a:cs typeface="Arial" pitchFamily="38" charset="0"/>
              </a:rPr>
              <a:t>M. </a:t>
            </a:r>
            <a:r>
              <a:rPr lang="en-US" sz="1200" b="0" i="1" dirty="0" err="1">
                <a:solidFill>
                  <a:srgbClr val="000000"/>
                </a:solidFill>
                <a:latin typeface="Times New Roman" pitchFamily="38" charset="0"/>
                <a:ea typeface="Arial" pitchFamily="38" charset="0"/>
                <a:cs typeface="Arial" pitchFamily="38" charset="0"/>
              </a:rPr>
              <a:t>Gyulassy</a:t>
            </a:r>
            <a:r>
              <a:rPr lang="en-US" sz="1200" b="0" i="1" dirty="0">
                <a:solidFill>
                  <a:srgbClr val="000000"/>
                </a:solidFill>
                <a:latin typeface="Times New Roman" pitchFamily="38" charset="0"/>
                <a:ea typeface="Arial" pitchFamily="38" charset="0"/>
                <a:cs typeface="Arial" pitchFamily="38" charset="0"/>
              </a:rPr>
              <a:t> and Z. Lin, Phys. Rev. C51, 2177 (1995)</a:t>
            </a:r>
            <a:endParaRPr lang="en-US" sz="1200" b="0" dirty="0">
              <a:solidFill>
                <a:srgbClr val="000000"/>
              </a:solidFill>
              <a:latin typeface="Arial Narrow" pitchFamily="38" charset="0"/>
            </a:endParaRPr>
          </a:p>
          <a:p>
            <a:pPr algn="l">
              <a:spcBef>
                <a:spcPct val="10000"/>
              </a:spcBef>
              <a:buFontTx/>
              <a:buChar char="•"/>
            </a:pPr>
            <a:r>
              <a:rPr lang="en-US" sz="2200" b="0" dirty="0" smtClean="0">
                <a:solidFill>
                  <a:srgbClr val="000000"/>
                </a:solidFill>
                <a:latin typeface="Arial Narrow" pitchFamily="38" charset="0"/>
              </a:rPr>
              <a:t> Heavy quarks transverse through the QCD medium and interact strongly with it </a:t>
            </a:r>
            <a:r>
              <a:rPr lang="en-US" sz="2200" b="0" dirty="0" err="1" smtClean="0">
                <a:solidFill>
                  <a:srgbClr val="000000"/>
                </a:solidFill>
                <a:latin typeface="Arial Narrow" pitchFamily="38" charset="0"/>
                <a:sym typeface="Wingdings"/>
              </a:rPr>
              <a:t></a:t>
            </a:r>
            <a:r>
              <a:rPr lang="en-US" sz="2200" b="0" dirty="0" smtClean="0">
                <a:solidFill>
                  <a:srgbClr val="000000"/>
                </a:solidFill>
                <a:latin typeface="Arial Narrow" pitchFamily="38" charset="0"/>
              </a:rPr>
              <a:t> energy loss</a:t>
            </a:r>
          </a:p>
          <a:p>
            <a:pPr algn="l">
              <a:spcBef>
                <a:spcPct val="10000"/>
              </a:spcBef>
              <a:buFontTx/>
              <a:buChar char="•"/>
            </a:pPr>
            <a:r>
              <a:rPr lang="en-US" sz="2200" b="0" dirty="0" smtClean="0">
                <a:solidFill>
                  <a:srgbClr val="000000"/>
                </a:solidFill>
                <a:latin typeface="Arial Narrow" pitchFamily="38" charset="0"/>
              </a:rPr>
              <a:t> Due to their mass </a:t>
            </a:r>
            <a:r>
              <a:rPr lang="en-GB" sz="2200" b="0" dirty="0" smtClean="0">
                <a:latin typeface="Arial Narrow"/>
                <a:ea typeface="ヒラギノ角ゴ Pro W3" pitchFamily="38" charset="-128"/>
                <a:cs typeface="Arial Narrow"/>
              </a:rPr>
              <a:t>(</a:t>
            </a:r>
            <a:r>
              <a:rPr lang="en-GB" sz="2200" b="0" dirty="0" err="1" smtClean="0">
                <a:latin typeface="Arial Narrow"/>
                <a:ea typeface="ヒラギノ角ゴ Pro W3" pitchFamily="38" charset="-128"/>
                <a:cs typeface="Arial Narrow"/>
              </a:rPr>
              <a:t>m</a:t>
            </a:r>
            <a:r>
              <a:rPr lang="en-GB" sz="2200" b="0" baseline="-25000" dirty="0" err="1" smtClean="0">
                <a:latin typeface="Arial Narrow"/>
                <a:ea typeface="ヒラギノ角ゴ Pro W3" pitchFamily="38" charset="-128"/>
                <a:cs typeface="Arial Narrow"/>
              </a:rPr>
              <a:t>Q</a:t>
            </a:r>
            <a:r>
              <a:rPr lang="en-GB" sz="2200" b="0" baseline="-25000" dirty="0" smtClean="0">
                <a:latin typeface="Arial Narrow"/>
                <a:ea typeface="ヒラギノ角ゴ Pro W3" pitchFamily="38" charset="-128"/>
                <a:cs typeface="Arial Narrow"/>
              </a:rPr>
              <a:t> </a:t>
            </a:r>
            <a:r>
              <a:rPr lang="en-US" sz="2200" b="0" dirty="0" smtClean="0">
                <a:latin typeface="Arial Narrow"/>
                <a:cs typeface="Arial Narrow"/>
              </a:rPr>
              <a:t>&gt;&gt; </a:t>
            </a:r>
            <a:r>
              <a:rPr lang="en-US" sz="2200" b="0" dirty="0" err="1" smtClean="0">
                <a:latin typeface="Arial Narrow"/>
                <a:cs typeface="Arial Narrow"/>
              </a:rPr>
              <a:t>T</a:t>
            </a:r>
            <a:r>
              <a:rPr lang="en-US" sz="2200" b="0" baseline="-25000" dirty="0" err="1" smtClean="0">
                <a:latin typeface="Arial Narrow"/>
                <a:cs typeface="Arial Narrow"/>
              </a:rPr>
              <a:t>c</a:t>
            </a:r>
            <a:r>
              <a:rPr lang="en-US" sz="2200" b="0" dirty="0" smtClean="0">
                <a:latin typeface="Arial Narrow"/>
                <a:cs typeface="Arial Narrow"/>
              </a:rPr>
              <a:t>, </a:t>
            </a:r>
            <a:r>
              <a:rPr lang="en-US" sz="2200" b="0" dirty="0" smtClean="0">
                <a:latin typeface="Arial Narrow"/>
                <a:cs typeface="Arial Narrow"/>
                <a:sym typeface="Symbol" pitchFamily="38" charset="2"/>
              </a:rPr>
              <a:t></a:t>
            </a:r>
            <a:r>
              <a:rPr lang="en-US" sz="2200" b="0" baseline="-25000" dirty="0" smtClean="0">
                <a:latin typeface="Arial Narrow"/>
                <a:cs typeface="Arial Narrow"/>
              </a:rPr>
              <a:t>QCD</a:t>
            </a:r>
            <a:r>
              <a:rPr lang="en-GB" sz="2200" b="0" dirty="0" smtClean="0">
                <a:latin typeface="Arial Narrow"/>
                <a:ea typeface="ヒラギノ角ゴ Pro W3" pitchFamily="38" charset="-128"/>
                <a:cs typeface="Arial Narrow"/>
              </a:rPr>
              <a:t>) </a:t>
            </a:r>
            <a:r>
              <a:rPr lang="en-US" sz="2200" b="0" dirty="0" err="1" smtClean="0">
                <a:latin typeface="Arial Narrow"/>
                <a:ea typeface="ヒラギノ角ゴ Pro W3" pitchFamily="38" charset="-128"/>
                <a:cs typeface="Arial Narrow"/>
                <a:sym typeface="Wingdings"/>
              </a:rPr>
              <a:t></a:t>
            </a:r>
            <a:r>
              <a:rPr lang="en-US" sz="2200" b="0" dirty="0" smtClean="0">
                <a:latin typeface="Arial Narrow"/>
                <a:ea typeface="ヒラギノ角ゴ Pro W3" pitchFamily="38" charset="-128"/>
                <a:cs typeface="Arial Narrow"/>
                <a:sym typeface="Wingdings"/>
              </a:rPr>
              <a:t> </a:t>
            </a:r>
            <a:r>
              <a:rPr lang="en-GB" sz="2200" b="0" dirty="0" smtClean="0">
                <a:latin typeface="Arial Narrow"/>
                <a:ea typeface="ヒラギノ角ゴ Pro W3" pitchFamily="38" charset="-128"/>
                <a:cs typeface="Arial Narrow"/>
              </a:rPr>
              <a:t>higher penetrating power</a:t>
            </a:r>
            <a:endParaRPr lang="en-US" sz="2200" b="0" dirty="0">
              <a:solidFill>
                <a:srgbClr val="000000"/>
              </a:solidFill>
              <a:latin typeface="Arial Narrow"/>
              <a:cs typeface="Arial Narrow"/>
            </a:endParaRPr>
          </a:p>
        </p:txBody>
      </p:sp>
      <p:sp>
        <p:nvSpPr>
          <p:cNvPr id="40977" name="Rectangle 26"/>
          <p:cNvSpPr>
            <a:spLocks noChangeArrowheads="1"/>
          </p:cNvSpPr>
          <p:nvPr/>
        </p:nvSpPr>
        <p:spPr bwMode="auto">
          <a:xfrm>
            <a:off x="5586413" y="2557463"/>
            <a:ext cx="914400" cy="88900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mtClean="0">
              <a:solidFill>
                <a:srgbClr val="000000"/>
              </a:solidFill>
              <a:latin typeface="Arial" pitchFamily="38" charset="0"/>
            </a:endParaRPr>
          </a:p>
        </p:txBody>
      </p:sp>
      <p:sp>
        <p:nvSpPr>
          <p:cNvPr id="40978" name="Line 25"/>
          <p:cNvSpPr>
            <a:spLocks noChangeAspect="1" noChangeShapeType="1"/>
          </p:cNvSpPr>
          <p:nvPr/>
        </p:nvSpPr>
        <p:spPr bwMode="auto">
          <a:xfrm>
            <a:off x="5672138" y="2608263"/>
            <a:ext cx="892175" cy="0"/>
          </a:xfrm>
          <a:prstGeom prst="line">
            <a:avLst/>
          </a:prstGeom>
          <a:noFill/>
          <a:ln w="635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smtClean="0">
              <a:solidFill>
                <a:srgbClr val="000000"/>
              </a:solidFill>
              <a:latin typeface="Arial" pitchFamily="38" charset="0"/>
            </a:endParaRPr>
          </a:p>
        </p:txBody>
      </p:sp>
      <p:sp>
        <p:nvSpPr>
          <p:cNvPr id="40979" name="Text Box 27"/>
          <p:cNvSpPr txBox="1">
            <a:spLocks noChangeAspect="1" noChangeArrowheads="1"/>
          </p:cNvSpPr>
          <p:nvPr/>
        </p:nvSpPr>
        <p:spPr bwMode="auto">
          <a:xfrm>
            <a:off x="6599238" y="2663825"/>
            <a:ext cx="606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 b="0">
                <a:solidFill>
                  <a:srgbClr val="000000"/>
                </a:solidFill>
                <a:latin typeface="Arial" pitchFamily="38" charset="0"/>
              </a:rPr>
              <a:t>10</a:t>
            </a:r>
            <a:r>
              <a:rPr lang="en-US" sz="1800" b="0" baseline="30000">
                <a:solidFill>
                  <a:srgbClr val="000000"/>
                </a:solidFill>
                <a:latin typeface="Arial" pitchFamily="38" charset="0"/>
              </a:rPr>
              <a:t>15</a:t>
            </a:r>
            <a:endParaRPr lang="en-GB" sz="1800" b="0" baseline="30000">
              <a:solidFill>
                <a:srgbClr val="000000"/>
              </a:solidFill>
              <a:latin typeface="Arial" pitchFamily="38" charset="0"/>
            </a:endParaRPr>
          </a:p>
        </p:txBody>
      </p:sp>
      <p:sp>
        <p:nvSpPr>
          <p:cNvPr id="40980" name="Text Box 28"/>
          <p:cNvSpPr txBox="1">
            <a:spLocks noChangeAspect="1" noChangeArrowheads="1"/>
          </p:cNvSpPr>
          <p:nvPr/>
        </p:nvSpPr>
        <p:spPr bwMode="auto">
          <a:xfrm>
            <a:off x="790575" y="2638425"/>
            <a:ext cx="63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 b="0">
                <a:solidFill>
                  <a:srgbClr val="000000"/>
                </a:solidFill>
                <a:latin typeface="Arial" pitchFamily="38" charset="0"/>
              </a:rPr>
              <a:t>~0.1</a:t>
            </a:r>
            <a:endParaRPr lang="en-GB" sz="1800" b="0">
              <a:solidFill>
                <a:srgbClr val="000000"/>
              </a:solidFill>
              <a:latin typeface="Arial" pitchFamily="38" charset="0"/>
            </a:endParaRPr>
          </a:p>
        </p:txBody>
      </p:sp>
      <p:sp>
        <p:nvSpPr>
          <p:cNvPr id="40981" name="Text Box 30"/>
          <p:cNvSpPr txBox="1">
            <a:spLocks noChangeAspect="1" noChangeArrowheads="1"/>
          </p:cNvSpPr>
          <p:nvPr/>
        </p:nvSpPr>
        <p:spPr bwMode="auto">
          <a:xfrm>
            <a:off x="4232275" y="946610"/>
            <a:ext cx="2018476" cy="651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2000" dirty="0" err="1" smtClean="0">
                <a:solidFill>
                  <a:srgbClr val="000000"/>
                </a:solidFill>
                <a:latin typeface="Arial" pitchFamily="38" charset="0"/>
              </a:rPr>
              <a:t>Hadronisation</a:t>
            </a:r>
            <a:r>
              <a:rPr lang="en-US" sz="2000" dirty="0" smtClean="0">
                <a:solidFill>
                  <a:srgbClr val="000000"/>
                </a:solidFill>
                <a:latin typeface="Arial" pitchFamily="38" charset="0"/>
              </a:rPr>
              <a:t>:</a:t>
            </a:r>
            <a:br>
              <a:rPr lang="en-US" sz="2000" dirty="0" smtClean="0">
                <a:solidFill>
                  <a:srgbClr val="000000"/>
                </a:solidFill>
                <a:latin typeface="Arial" pitchFamily="38" charset="0"/>
              </a:rPr>
            </a:br>
            <a:r>
              <a:rPr lang="en-US" sz="2000" dirty="0" smtClean="0">
                <a:solidFill>
                  <a:srgbClr val="000000"/>
                </a:solidFill>
                <a:latin typeface="Arial" pitchFamily="38" charset="0"/>
              </a:rPr>
              <a:t>QGP lifetime?</a:t>
            </a:r>
            <a:endParaRPr lang="en-GB" sz="2000" dirty="0">
              <a:solidFill>
                <a:srgbClr val="000000"/>
              </a:solidFill>
              <a:latin typeface="Arial" pitchFamily="38" charset="0"/>
              <a:sym typeface="Symbol" pitchFamily="38" charset="2"/>
            </a:endParaRPr>
          </a:p>
        </p:txBody>
      </p:sp>
      <p:sp>
        <p:nvSpPr>
          <p:cNvPr id="40982" name="Line 31"/>
          <p:cNvSpPr>
            <a:spLocks noChangeShapeType="1"/>
          </p:cNvSpPr>
          <p:nvPr/>
        </p:nvSpPr>
        <p:spPr bwMode="auto">
          <a:xfrm>
            <a:off x="5236583" y="1650748"/>
            <a:ext cx="0" cy="900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mtClean="0">
              <a:solidFill>
                <a:srgbClr val="000000"/>
              </a:solidFill>
              <a:latin typeface="Arial" pitchFamily="38" charset="0"/>
            </a:endParaRPr>
          </a:p>
        </p:txBody>
      </p:sp>
      <p:sp>
        <p:nvSpPr>
          <p:cNvPr id="40983" name="Line 32"/>
          <p:cNvSpPr>
            <a:spLocks noChangeShapeType="1"/>
          </p:cNvSpPr>
          <p:nvPr/>
        </p:nvSpPr>
        <p:spPr bwMode="auto">
          <a:xfrm>
            <a:off x="1266230" y="1627340"/>
            <a:ext cx="0" cy="900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mtClean="0">
              <a:solidFill>
                <a:srgbClr val="000000"/>
              </a:solidFill>
              <a:latin typeface="Arial" pitchFamily="38" charset="0"/>
            </a:endParaRPr>
          </a:p>
        </p:txBody>
      </p:sp>
      <p:sp>
        <p:nvSpPr>
          <p:cNvPr id="40984" name="Line 33"/>
          <p:cNvSpPr>
            <a:spLocks noChangeAspect="1" noChangeShapeType="1"/>
          </p:cNvSpPr>
          <p:nvPr/>
        </p:nvSpPr>
        <p:spPr bwMode="auto">
          <a:xfrm flipV="1">
            <a:off x="1384158" y="3175000"/>
            <a:ext cx="3727450" cy="0"/>
          </a:xfrm>
          <a:prstGeom prst="line">
            <a:avLst/>
          </a:prstGeom>
          <a:noFill/>
          <a:ln w="50800">
            <a:solidFill>
              <a:srgbClr val="33CC33"/>
            </a:solidFill>
            <a:round/>
            <a:headEnd type="triangl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 smtClean="0">
              <a:solidFill>
                <a:srgbClr val="000000"/>
              </a:solidFill>
              <a:latin typeface="Arial" pitchFamily="38" charset="0"/>
            </a:endParaRPr>
          </a:p>
        </p:txBody>
      </p:sp>
      <p:sp>
        <p:nvSpPr>
          <p:cNvPr id="40985" name="Text Box 34"/>
          <p:cNvSpPr txBox="1">
            <a:spLocks noChangeAspect="1" noChangeArrowheads="1"/>
          </p:cNvSpPr>
          <p:nvPr/>
        </p:nvSpPr>
        <p:spPr bwMode="auto">
          <a:xfrm>
            <a:off x="1982070" y="3197948"/>
            <a:ext cx="2470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2000" dirty="0">
                <a:solidFill>
                  <a:srgbClr val="33CC33"/>
                </a:solidFill>
                <a:latin typeface="Arial" pitchFamily="38" charset="0"/>
              </a:rPr>
              <a:t>Parton energy loss</a:t>
            </a:r>
            <a:endParaRPr lang="en-GB" sz="2000" dirty="0">
              <a:solidFill>
                <a:srgbClr val="33CC33"/>
              </a:solidFill>
              <a:latin typeface="Arial" pitchFamily="38" charset="0"/>
              <a:sym typeface="Symbol" pitchFamily="38" charset="2"/>
            </a:endParaRPr>
          </a:p>
        </p:txBody>
      </p:sp>
      <p:sp>
        <p:nvSpPr>
          <p:cNvPr id="40986" name="Line 35"/>
          <p:cNvSpPr>
            <a:spLocks noChangeShapeType="1"/>
          </p:cNvSpPr>
          <p:nvPr/>
        </p:nvSpPr>
        <p:spPr bwMode="auto">
          <a:xfrm flipV="1">
            <a:off x="1140686" y="2953721"/>
            <a:ext cx="0" cy="723900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mtClean="0">
              <a:solidFill>
                <a:srgbClr val="000000"/>
              </a:solidFill>
              <a:latin typeface="Arial" pitchFamily="38" charset="0"/>
            </a:endParaRPr>
          </a:p>
        </p:txBody>
      </p:sp>
      <p:sp>
        <p:nvSpPr>
          <p:cNvPr id="40987" name="Line 36"/>
          <p:cNvSpPr>
            <a:spLocks noChangeShapeType="1"/>
          </p:cNvSpPr>
          <p:nvPr/>
        </p:nvSpPr>
        <p:spPr bwMode="auto">
          <a:xfrm>
            <a:off x="696913" y="4002088"/>
            <a:ext cx="134937" cy="0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mtClean="0">
              <a:solidFill>
                <a:srgbClr val="000000"/>
              </a:solidFill>
              <a:latin typeface="Arial" pitchFamily="38" charset="0"/>
            </a:endParaRPr>
          </a:p>
        </p:txBody>
      </p:sp>
      <p:pic>
        <p:nvPicPr>
          <p:cNvPr id="40988" name="Picture 37" descr="ev32-end-full"/>
          <p:cNvPicPr>
            <a:picLocks noChangeAspect="1" noChangeArrowheads="1"/>
          </p:cNvPicPr>
          <p:nvPr/>
        </p:nvPicPr>
        <p:blipFill>
          <a:blip r:embed="rId2"/>
          <a:srcRect b="6752"/>
          <a:stretch>
            <a:fillRect/>
          </a:stretch>
        </p:blipFill>
        <p:spPr bwMode="auto">
          <a:xfrm>
            <a:off x="6560864" y="880464"/>
            <a:ext cx="1595437" cy="155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Footer Placeholder 3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Andre Mischke (Utrecht)</a:t>
            </a:r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98EB64D1-18A0-A443-A9C7-421319497112}" type="slidenum">
              <a:rPr lang="en-US" smtClean="0">
                <a:solidFill>
                  <a:schemeClr val="bg1">
                    <a:lumMod val="50000"/>
                  </a:schemeClr>
                </a:solidFill>
              </a:rPr>
              <a:pPr>
                <a:defRPr/>
              </a:pPr>
              <a:t>5</a:t>
            </a:fld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2" name="Group 45"/>
          <p:cNvGrpSpPr>
            <a:grpSpLocks/>
          </p:cNvGrpSpPr>
          <p:nvPr/>
        </p:nvGrpSpPr>
        <p:grpSpPr bwMode="auto">
          <a:xfrm>
            <a:off x="6145838" y="4057274"/>
            <a:ext cx="2754313" cy="2662237"/>
            <a:chOff x="4046" y="2601"/>
            <a:chExt cx="1735" cy="1677"/>
          </a:xfrm>
        </p:grpSpPr>
        <p:pic>
          <p:nvPicPr>
            <p:cNvPr id="40990" name="Picture 41" descr="gg_QQ_cc_proton"/>
            <p:cNvPicPr>
              <a:picLocks noChangeAspect="1" noChangeArrowheads="1"/>
            </p:cNvPicPr>
            <p:nvPr/>
          </p:nvPicPr>
          <p:blipFill>
            <a:blip r:embed="rId3"/>
            <a:srcRect r="5879"/>
            <a:stretch>
              <a:fillRect/>
            </a:stretch>
          </p:blipFill>
          <p:spPr bwMode="auto">
            <a:xfrm>
              <a:off x="4046" y="2601"/>
              <a:ext cx="1735" cy="16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0991" name="Text Box 42"/>
            <p:cNvSpPr txBox="1">
              <a:spLocks noChangeArrowheads="1"/>
            </p:cNvSpPr>
            <p:nvPr/>
          </p:nvSpPr>
          <p:spPr bwMode="auto">
            <a:xfrm>
              <a:off x="4771" y="2914"/>
              <a:ext cx="933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1600" b="0" dirty="0">
                  <a:solidFill>
                    <a:srgbClr val="0000CC"/>
                  </a:solidFill>
                  <a:latin typeface="Arial" pitchFamily="38" charset="0"/>
                </a:rPr>
                <a:t>Charm,</a:t>
              </a:r>
            </a:p>
            <a:p>
              <a:pPr algn="l"/>
              <a:r>
                <a:rPr lang="en-US" sz="1600" b="0" dirty="0">
                  <a:solidFill>
                    <a:srgbClr val="0000CC"/>
                  </a:solidFill>
                  <a:latin typeface="Arial" pitchFamily="38" charset="0"/>
                </a:rPr>
                <a:t>PYTHIA 6.208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 Mischke (Utrecht)</a:t>
            </a:r>
            <a:endParaRPr lang="en-US"/>
          </a:p>
        </p:txBody>
      </p:sp>
      <p:sp>
        <p:nvSpPr>
          <p:cNvPr id="240643" name="Rectangle 3"/>
          <p:cNvSpPr>
            <a:spLocks noGrp="1" noChangeArrowheads="1"/>
          </p:cNvSpPr>
          <p:nvPr>
            <p:ph type="title"/>
          </p:nvPr>
        </p:nvSpPr>
        <p:spPr>
          <a:xfrm>
            <a:off x="141288" y="182563"/>
            <a:ext cx="88392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The Quark-Gluon Plasma (QGP)</a:t>
            </a:r>
          </a:p>
        </p:txBody>
      </p:sp>
      <p:sp>
        <p:nvSpPr>
          <p:cNvPr id="240666" name="Rectangle 26"/>
          <p:cNvSpPr>
            <a:spLocks noChangeArrowheads="1"/>
          </p:cNvSpPr>
          <p:nvPr/>
        </p:nvSpPr>
        <p:spPr bwMode="auto">
          <a:xfrm>
            <a:off x="739775" y="3580407"/>
            <a:ext cx="7640638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  <a:buFontTx/>
              <a:buChar char="•"/>
              <a:defRPr/>
            </a:pPr>
            <a:r>
              <a:rPr lang="en-GB" b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ヒラギノ角ゴ Pro W3" pitchFamily="-106" charset="-128"/>
                <a:cs typeface="ヒラギノ角ゴ Pro W3" pitchFamily="-106" charset="-128"/>
              </a:rPr>
              <a:t> Novel state of matter: quarks and gluons are liberated</a:t>
            </a:r>
          </a:p>
          <a:p>
            <a:pPr algn="l">
              <a:spcBef>
                <a:spcPct val="50000"/>
              </a:spcBef>
              <a:buFontTx/>
              <a:buChar char="•"/>
              <a:defRPr/>
            </a:pPr>
            <a:r>
              <a:rPr lang="en-US" b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ヒラギノ角ゴ Pro W3" pitchFamily="-106" charset="-128"/>
                <a:cs typeface="ヒラギノ角ゴ Pro W3" pitchFamily="-106" charset="-128"/>
              </a:rPr>
              <a:t> Evolution of the early universe</a:t>
            </a:r>
          </a:p>
          <a:p>
            <a:pPr algn="l">
              <a:spcBef>
                <a:spcPct val="50000"/>
              </a:spcBef>
              <a:buFontTx/>
              <a:buChar char="•"/>
              <a:defRPr/>
            </a:pPr>
            <a:r>
              <a:rPr lang="en-US" b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ヒラギノ角ゴ Pro W3" pitchFamily="-106" charset="-128"/>
                <a:cs typeface="ヒラギノ角ゴ Pro W3" pitchFamily="-106" charset="-128"/>
              </a:rPr>
              <a:t> </a:t>
            </a:r>
            <a:r>
              <a:rPr lang="en-GB" b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ヒラギノ角ゴ Pro W3" pitchFamily="-106" charset="-128"/>
                <a:cs typeface="ヒラギノ角ゴ Pro W3" pitchFamily="-106" charset="-128"/>
              </a:rPr>
              <a:t>Produce and study QGP in the laboratory</a:t>
            </a:r>
            <a:endParaRPr lang="en-US" b="0" dirty="0">
              <a:solidFill>
                <a:srgbClr val="FFFFFF"/>
              </a:solidFill>
              <a:latin typeface="Arial"/>
              <a:ea typeface="ヒラギノ角ゴ Pro W3" pitchFamily="-106" charset="-128"/>
              <a:cs typeface="ヒラギノ角ゴ Pro W3" pitchFamily="-106" charset="-128"/>
            </a:endParaRPr>
          </a:p>
          <a:p>
            <a:pPr lvl="1" algn="l">
              <a:spcBef>
                <a:spcPct val="25000"/>
              </a:spcBef>
              <a:defRPr/>
            </a:pPr>
            <a:r>
              <a:rPr lang="en-US" sz="2000" b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ヒラギノ角ゴ Pro W3" pitchFamily="-106" charset="-128"/>
                <a:cs typeface="ヒラギノ角ゴ Pro W3" pitchFamily="-106" charset="-128"/>
              </a:rPr>
              <a:t>- </a:t>
            </a:r>
            <a:r>
              <a:rPr lang="en-GB" sz="2000" b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ヒラギノ角ゴ Pro W3" pitchFamily="-106" charset="-128"/>
                <a:cs typeface="ヒラギノ角ゴ Pro W3" pitchFamily="-106" charset="-128"/>
              </a:rPr>
              <a:t>sufficient large reaction volume</a:t>
            </a:r>
            <a:r>
              <a:rPr lang="en-US" sz="2000" b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ヒラギノ角ゴ Pro W3" pitchFamily="-106" charset="-128"/>
                <a:cs typeface="ヒラギノ角ゴ Pro W3" pitchFamily="-106" charset="-128"/>
              </a:rPr>
              <a:t> </a:t>
            </a:r>
          </a:p>
          <a:p>
            <a:pPr lvl="1" algn="l">
              <a:spcBef>
                <a:spcPct val="25000"/>
              </a:spcBef>
              <a:defRPr/>
            </a:pPr>
            <a:r>
              <a:rPr lang="en-US" sz="2000" b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ヒラギノ角ゴ Pro W3" pitchFamily="-106" charset="-128"/>
                <a:cs typeface="ヒラギノ角ゴ Pro W3" pitchFamily="-106" charset="-128"/>
              </a:rPr>
              <a:t>- high density and </a:t>
            </a:r>
            <a:r>
              <a:rPr lang="en-GB" sz="2000" b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ヒラギノ角ゴ Pro W3" pitchFamily="-106" charset="-128"/>
                <a:cs typeface="ヒラギノ角ゴ Pro W3" pitchFamily="-106" charset="-128"/>
              </a:rPr>
              <a:t>temperature</a:t>
            </a:r>
            <a:endParaRPr lang="en-US" sz="2000" b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  <a:ea typeface="ヒラギノ角ゴ Pro W3" pitchFamily="-106" charset="-128"/>
              <a:cs typeface="ヒラギノ角ゴ Pro W3" pitchFamily="-106" charset="-128"/>
            </a:endParaRPr>
          </a:p>
          <a:p>
            <a:pPr algn="l">
              <a:spcBef>
                <a:spcPct val="50000"/>
              </a:spcBef>
              <a:buFontTx/>
              <a:buChar char="•"/>
              <a:defRPr/>
            </a:pPr>
            <a:r>
              <a:rPr lang="en-US" b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ヒラギノ角ゴ Pro W3" pitchFamily="-106" charset="-128"/>
                <a:cs typeface="ヒラギノ角ゴ Pro W3" pitchFamily="-106" charset="-128"/>
              </a:rPr>
              <a:t> Collisions of heavy atomic nuclei (lead or gold)</a:t>
            </a:r>
            <a:endParaRPr lang="en-GB" b="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  <a:ea typeface="ヒラギノ角ゴ Pro W3" pitchFamily="-106" charset="-128"/>
              <a:cs typeface="ヒラギノ角ゴ Pro W3" pitchFamily="-106" charset="-128"/>
            </a:endParaRPr>
          </a:p>
        </p:txBody>
      </p:sp>
      <p:sp>
        <p:nvSpPr>
          <p:cNvPr id="21519" name="Rectangle 50"/>
          <p:cNvSpPr>
            <a:spLocks noChangeArrowheads="1"/>
          </p:cNvSpPr>
          <p:nvPr/>
        </p:nvSpPr>
        <p:spPr bwMode="auto">
          <a:xfrm>
            <a:off x="130175" y="1046163"/>
            <a:ext cx="2279650" cy="15684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en-US" sz="2200" b="0" smtClean="0">
              <a:solidFill>
                <a:srgbClr val="FFFFFF"/>
              </a:solidFill>
              <a:latin typeface="Arial Narrow" pitchFamily="29" charset="0"/>
              <a:ea typeface="ヒラギノ角ゴ Pro W3" pitchFamily="29" charset="-128"/>
              <a:cs typeface="ヒラギノ角ゴ Pro W3" pitchFamily="29" charset="-128"/>
            </a:endParaRPr>
          </a:p>
        </p:txBody>
      </p:sp>
      <p:pic>
        <p:nvPicPr>
          <p:cNvPr id="21520" name="Picture 51" descr="PP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59663" y="1046163"/>
            <a:ext cx="1546225" cy="157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1506" name="Object 2"/>
          <p:cNvGraphicFramePr>
            <a:graphicFrameLocks noChangeAspect="1"/>
          </p:cNvGraphicFramePr>
          <p:nvPr/>
        </p:nvGraphicFramePr>
        <p:xfrm>
          <a:off x="155575" y="1036638"/>
          <a:ext cx="742950" cy="754062"/>
        </p:xfrm>
        <a:graphic>
          <a:graphicData uri="http://schemas.openxmlformats.org/presentationml/2006/ole">
            <p:oleObj spid="_x0000_s183298" name="Bitmap Image" r:id="rId4" imgW="3505689" imgH="3467584" progId="">
              <p:embed/>
            </p:oleObj>
          </a:graphicData>
        </a:graphic>
      </p:graphicFrame>
      <p:sp>
        <p:nvSpPr>
          <p:cNvPr id="21521" name="AutoShape 53"/>
          <p:cNvSpPr>
            <a:spLocks noChangeArrowheads="1"/>
          </p:cNvSpPr>
          <p:nvPr/>
        </p:nvSpPr>
        <p:spPr bwMode="auto">
          <a:xfrm>
            <a:off x="2641600" y="1479550"/>
            <a:ext cx="879475" cy="628650"/>
          </a:xfrm>
          <a:prstGeom prst="rightArrow">
            <a:avLst>
              <a:gd name="adj1" fmla="val 50000"/>
              <a:gd name="adj2" fmla="val 34975"/>
            </a:avLst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eaLnBrk="0" hangingPunct="0"/>
            <a:endParaRPr lang="en-US" sz="2200" b="0" smtClean="0">
              <a:solidFill>
                <a:srgbClr val="FFFFFF"/>
              </a:solidFill>
              <a:latin typeface="Arial Narrow" pitchFamily="29" charset="0"/>
              <a:ea typeface="ヒラギノ角ゴ Pro W3" pitchFamily="29" charset="-128"/>
              <a:cs typeface="ヒラギノ角ゴ Pro W3" pitchFamily="29" charset="-128"/>
            </a:endParaRPr>
          </a:p>
        </p:txBody>
      </p:sp>
      <p:graphicFrame>
        <p:nvGraphicFramePr>
          <p:cNvPr id="21507" name="Object 3"/>
          <p:cNvGraphicFramePr>
            <a:graphicFrameLocks noChangeAspect="1"/>
          </p:cNvGraphicFramePr>
          <p:nvPr/>
        </p:nvGraphicFramePr>
        <p:xfrm>
          <a:off x="325438" y="1852613"/>
          <a:ext cx="742950" cy="754062"/>
        </p:xfrm>
        <a:graphic>
          <a:graphicData uri="http://schemas.openxmlformats.org/presentationml/2006/ole">
            <p:oleObj spid="_x0000_s183299" name="Bitmap Image" r:id="rId5" imgW="3505689" imgH="3467584" progId="">
              <p:embed/>
            </p:oleObj>
          </a:graphicData>
        </a:graphic>
      </p:graphicFrame>
      <p:graphicFrame>
        <p:nvGraphicFramePr>
          <p:cNvPr id="21508" name="Object 4"/>
          <p:cNvGraphicFramePr>
            <a:graphicFrameLocks noChangeAspect="1"/>
          </p:cNvGraphicFramePr>
          <p:nvPr/>
        </p:nvGraphicFramePr>
        <p:xfrm>
          <a:off x="1200150" y="1825625"/>
          <a:ext cx="742950" cy="754063"/>
        </p:xfrm>
        <a:graphic>
          <a:graphicData uri="http://schemas.openxmlformats.org/presentationml/2006/ole">
            <p:oleObj spid="_x0000_s183300" name="Bitmap Image" r:id="rId6" imgW="3505689" imgH="3467584" progId="">
              <p:embed/>
            </p:oleObj>
          </a:graphicData>
        </a:graphic>
      </p:graphicFrame>
      <p:graphicFrame>
        <p:nvGraphicFramePr>
          <p:cNvPr id="21509" name="Object 5"/>
          <p:cNvGraphicFramePr>
            <a:graphicFrameLocks noChangeAspect="1"/>
          </p:cNvGraphicFramePr>
          <p:nvPr/>
        </p:nvGraphicFramePr>
        <p:xfrm>
          <a:off x="1654175" y="1050925"/>
          <a:ext cx="742950" cy="754063"/>
        </p:xfrm>
        <a:graphic>
          <a:graphicData uri="http://schemas.openxmlformats.org/presentationml/2006/ole">
            <p:oleObj spid="_x0000_s183301" name="Bitmap Image" r:id="rId7" imgW="3505689" imgH="3467584" progId="">
              <p:embed/>
            </p:oleObj>
          </a:graphicData>
        </a:graphic>
      </p:graphicFrame>
      <p:graphicFrame>
        <p:nvGraphicFramePr>
          <p:cNvPr id="21510" name="Object 6"/>
          <p:cNvGraphicFramePr>
            <a:graphicFrameLocks noChangeAspect="1"/>
          </p:cNvGraphicFramePr>
          <p:nvPr/>
        </p:nvGraphicFramePr>
        <p:xfrm>
          <a:off x="942975" y="1090613"/>
          <a:ext cx="742950" cy="754062"/>
        </p:xfrm>
        <a:graphic>
          <a:graphicData uri="http://schemas.openxmlformats.org/presentationml/2006/ole">
            <p:oleObj spid="_x0000_s183302" name="Bitmap Image" r:id="rId8" imgW="3505689" imgH="3467584" progId="">
              <p:embed/>
            </p:oleObj>
          </a:graphicData>
        </a:graphic>
      </p:graphicFrame>
      <p:sp>
        <p:nvSpPr>
          <p:cNvPr id="21522" name="AutoShape 58"/>
          <p:cNvSpPr>
            <a:spLocks noChangeArrowheads="1"/>
          </p:cNvSpPr>
          <p:nvPr/>
        </p:nvSpPr>
        <p:spPr bwMode="auto">
          <a:xfrm>
            <a:off x="6291263" y="1481138"/>
            <a:ext cx="947737" cy="628650"/>
          </a:xfrm>
          <a:prstGeom prst="rightArrow">
            <a:avLst>
              <a:gd name="adj1" fmla="val 50000"/>
              <a:gd name="adj2" fmla="val 37689"/>
            </a:avLst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eaLnBrk="0" hangingPunct="0"/>
            <a:endParaRPr lang="en-US" sz="2200" b="0" smtClean="0">
              <a:solidFill>
                <a:srgbClr val="FFFFFF"/>
              </a:solidFill>
              <a:latin typeface="Arial Narrow" pitchFamily="29" charset="0"/>
              <a:ea typeface="ヒラギノ角ゴ Pro W3" pitchFamily="29" charset="-128"/>
              <a:cs typeface="ヒラギノ角ゴ Pro W3" pitchFamily="29" charset="-128"/>
            </a:endParaRPr>
          </a:p>
        </p:txBody>
      </p:sp>
      <p:sp>
        <p:nvSpPr>
          <p:cNvPr id="21523" name="Rectangle 59"/>
          <p:cNvSpPr>
            <a:spLocks noChangeArrowheads="1"/>
          </p:cNvSpPr>
          <p:nvPr/>
        </p:nvSpPr>
        <p:spPr bwMode="auto">
          <a:xfrm>
            <a:off x="3732213" y="1055688"/>
            <a:ext cx="2279650" cy="15684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en-US" sz="2200" b="0" smtClean="0">
              <a:solidFill>
                <a:srgbClr val="FFFFFF"/>
              </a:solidFill>
              <a:latin typeface="Arial Narrow" pitchFamily="29" charset="0"/>
              <a:ea typeface="ヒラギノ角ゴ Pro W3" pitchFamily="29" charset="-128"/>
              <a:cs typeface="ヒラギノ角ゴ Pro W3" pitchFamily="29" charset="-128"/>
            </a:endParaRPr>
          </a:p>
        </p:txBody>
      </p:sp>
      <p:graphicFrame>
        <p:nvGraphicFramePr>
          <p:cNvPr id="21511" name="Object 7"/>
          <p:cNvGraphicFramePr>
            <a:graphicFrameLocks noChangeAspect="1"/>
          </p:cNvGraphicFramePr>
          <p:nvPr/>
        </p:nvGraphicFramePr>
        <p:xfrm>
          <a:off x="3757613" y="1174750"/>
          <a:ext cx="742950" cy="754063"/>
        </p:xfrm>
        <a:graphic>
          <a:graphicData uri="http://schemas.openxmlformats.org/presentationml/2006/ole">
            <p:oleObj spid="_x0000_s183303" name="Bitmap Image" r:id="rId9" imgW="3505689" imgH="3467584" progId="">
              <p:embed/>
            </p:oleObj>
          </a:graphicData>
        </a:graphic>
      </p:graphicFrame>
      <p:graphicFrame>
        <p:nvGraphicFramePr>
          <p:cNvPr id="21512" name="Object 8"/>
          <p:cNvGraphicFramePr>
            <a:graphicFrameLocks noChangeAspect="1"/>
          </p:cNvGraphicFramePr>
          <p:nvPr/>
        </p:nvGraphicFramePr>
        <p:xfrm>
          <a:off x="3927475" y="1862138"/>
          <a:ext cx="742950" cy="754062"/>
        </p:xfrm>
        <a:graphic>
          <a:graphicData uri="http://schemas.openxmlformats.org/presentationml/2006/ole">
            <p:oleObj spid="_x0000_s183304" name="Bitmap Image" r:id="rId10" imgW="3505689" imgH="3467584" progId="">
              <p:embed/>
            </p:oleObj>
          </a:graphicData>
        </a:graphic>
      </p:graphicFrame>
      <p:graphicFrame>
        <p:nvGraphicFramePr>
          <p:cNvPr id="21513" name="Object 9"/>
          <p:cNvGraphicFramePr>
            <a:graphicFrameLocks noChangeAspect="1"/>
          </p:cNvGraphicFramePr>
          <p:nvPr/>
        </p:nvGraphicFramePr>
        <p:xfrm>
          <a:off x="4802188" y="1835150"/>
          <a:ext cx="742950" cy="754063"/>
        </p:xfrm>
        <a:graphic>
          <a:graphicData uri="http://schemas.openxmlformats.org/presentationml/2006/ole">
            <p:oleObj spid="_x0000_s183305" name="Bitmap Image" r:id="rId11" imgW="3505689" imgH="3467584" progId="">
              <p:embed/>
            </p:oleObj>
          </a:graphicData>
        </a:graphic>
      </p:graphicFrame>
      <p:graphicFrame>
        <p:nvGraphicFramePr>
          <p:cNvPr id="21514" name="Object 10"/>
          <p:cNvGraphicFramePr>
            <a:graphicFrameLocks noChangeAspect="1"/>
          </p:cNvGraphicFramePr>
          <p:nvPr/>
        </p:nvGraphicFramePr>
        <p:xfrm>
          <a:off x="5256213" y="1060450"/>
          <a:ext cx="742950" cy="754063"/>
        </p:xfrm>
        <a:graphic>
          <a:graphicData uri="http://schemas.openxmlformats.org/presentationml/2006/ole">
            <p:oleObj spid="_x0000_s183306" name="Bitmap Image" r:id="rId12" imgW="3505689" imgH="3467584" progId="">
              <p:embed/>
            </p:oleObj>
          </a:graphicData>
        </a:graphic>
      </p:graphicFrame>
      <p:graphicFrame>
        <p:nvGraphicFramePr>
          <p:cNvPr id="21515" name="Object 11"/>
          <p:cNvGraphicFramePr>
            <a:graphicFrameLocks noChangeAspect="1"/>
          </p:cNvGraphicFramePr>
          <p:nvPr/>
        </p:nvGraphicFramePr>
        <p:xfrm>
          <a:off x="4545013" y="1100138"/>
          <a:ext cx="742950" cy="754062"/>
        </p:xfrm>
        <a:graphic>
          <a:graphicData uri="http://schemas.openxmlformats.org/presentationml/2006/ole">
            <p:oleObj spid="_x0000_s183307" name="Bitmap Image" r:id="rId13" imgW="3505689" imgH="3467584" progId="">
              <p:embed/>
            </p:oleObj>
          </a:graphicData>
        </a:graphic>
      </p:graphicFrame>
      <p:sp>
        <p:nvSpPr>
          <p:cNvPr id="21524" name="AutoShape 65"/>
          <p:cNvSpPr>
            <a:spLocks noChangeArrowheads="1"/>
          </p:cNvSpPr>
          <p:nvPr/>
        </p:nvSpPr>
        <p:spPr bwMode="auto">
          <a:xfrm>
            <a:off x="3676650" y="1127125"/>
            <a:ext cx="885825" cy="815975"/>
          </a:xfrm>
          <a:prstGeom prst="star16">
            <a:avLst>
              <a:gd name="adj" fmla="val 37500"/>
            </a:avLst>
          </a:prstGeom>
          <a:solidFill>
            <a:srgbClr val="FFFF0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eaLnBrk="0" hangingPunct="0"/>
            <a:endParaRPr lang="en-US" sz="2200" b="0" smtClean="0">
              <a:solidFill>
                <a:srgbClr val="FFFFFF"/>
              </a:solidFill>
              <a:latin typeface="Arial Narrow" pitchFamily="29" charset="0"/>
              <a:ea typeface="ヒラギノ角ゴ Pro W3" pitchFamily="29" charset="-128"/>
              <a:cs typeface="ヒラギノ角ゴ Pro W3" pitchFamily="29" charset="-128"/>
            </a:endParaRPr>
          </a:p>
        </p:txBody>
      </p:sp>
      <p:sp>
        <p:nvSpPr>
          <p:cNvPr id="21525" name="AutoShape 66"/>
          <p:cNvSpPr>
            <a:spLocks noChangeArrowheads="1"/>
          </p:cNvSpPr>
          <p:nvPr/>
        </p:nvSpPr>
        <p:spPr bwMode="auto">
          <a:xfrm>
            <a:off x="3870325" y="1827213"/>
            <a:ext cx="885825" cy="815975"/>
          </a:xfrm>
          <a:prstGeom prst="star16">
            <a:avLst>
              <a:gd name="adj" fmla="val 37500"/>
            </a:avLst>
          </a:prstGeom>
          <a:solidFill>
            <a:srgbClr val="FFFF0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eaLnBrk="0" hangingPunct="0"/>
            <a:endParaRPr lang="en-US" sz="2200" b="0" smtClean="0">
              <a:solidFill>
                <a:srgbClr val="FFFFFF"/>
              </a:solidFill>
              <a:latin typeface="Arial Narrow" pitchFamily="29" charset="0"/>
              <a:ea typeface="ヒラギノ角ゴ Pro W3" pitchFamily="29" charset="-128"/>
              <a:cs typeface="ヒラギノ角ゴ Pro W3" pitchFamily="29" charset="-128"/>
            </a:endParaRPr>
          </a:p>
        </p:txBody>
      </p:sp>
      <p:sp>
        <p:nvSpPr>
          <p:cNvPr id="21526" name="AutoShape 67"/>
          <p:cNvSpPr>
            <a:spLocks noChangeArrowheads="1"/>
          </p:cNvSpPr>
          <p:nvPr/>
        </p:nvSpPr>
        <p:spPr bwMode="auto">
          <a:xfrm>
            <a:off x="4462463" y="1049338"/>
            <a:ext cx="885825" cy="815975"/>
          </a:xfrm>
          <a:prstGeom prst="star16">
            <a:avLst>
              <a:gd name="adj" fmla="val 37500"/>
            </a:avLst>
          </a:prstGeom>
          <a:solidFill>
            <a:srgbClr val="FFFF0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eaLnBrk="0" hangingPunct="0"/>
            <a:endParaRPr lang="en-US" sz="2200" b="0" smtClean="0">
              <a:solidFill>
                <a:srgbClr val="FFFFFF"/>
              </a:solidFill>
              <a:latin typeface="Arial Narrow" pitchFamily="29" charset="0"/>
              <a:ea typeface="ヒラギノ角ゴ Pro W3" pitchFamily="29" charset="-128"/>
              <a:cs typeface="ヒラギノ角ゴ Pro W3" pitchFamily="29" charset="-128"/>
            </a:endParaRPr>
          </a:p>
        </p:txBody>
      </p:sp>
      <p:sp>
        <p:nvSpPr>
          <p:cNvPr id="21527" name="AutoShape 68"/>
          <p:cNvSpPr>
            <a:spLocks noChangeArrowheads="1"/>
          </p:cNvSpPr>
          <p:nvPr/>
        </p:nvSpPr>
        <p:spPr bwMode="auto">
          <a:xfrm>
            <a:off x="5170488" y="1025525"/>
            <a:ext cx="885825" cy="815975"/>
          </a:xfrm>
          <a:prstGeom prst="star16">
            <a:avLst>
              <a:gd name="adj" fmla="val 37500"/>
            </a:avLst>
          </a:prstGeom>
          <a:solidFill>
            <a:srgbClr val="FFFF0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eaLnBrk="0" hangingPunct="0"/>
            <a:endParaRPr lang="en-US" sz="2200" b="0" smtClean="0">
              <a:solidFill>
                <a:srgbClr val="FFFFFF"/>
              </a:solidFill>
              <a:latin typeface="Arial Narrow" pitchFamily="29" charset="0"/>
              <a:ea typeface="ヒラギノ角ゴ Pro W3" pitchFamily="29" charset="-128"/>
              <a:cs typeface="ヒラギノ角ゴ Pro W3" pitchFamily="29" charset="-128"/>
            </a:endParaRPr>
          </a:p>
        </p:txBody>
      </p:sp>
      <p:sp>
        <p:nvSpPr>
          <p:cNvPr id="21528" name="AutoShape 69"/>
          <p:cNvSpPr>
            <a:spLocks noChangeArrowheads="1"/>
          </p:cNvSpPr>
          <p:nvPr/>
        </p:nvSpPr>
        <p:spPr bwMode="auto">
          <a:xfrm>
            <a:off x="4737100" y="1793875"/>
            <a:ext cx="885825" cy="815975"/>
          </a:xfrm>
          <a:prstGeom prst="star16">
            <a:avLst>
              <a:gd name="adj" fmla="val 37500"/>
            </a:avLst>
          </a:prstGeom>
          <a:solidFill>
            <a:srgbClr val="FFFF0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eaLnBrk="0" hangingPunct="0"/>
            <a:endParaRPr lang="en-US" sz="2200" b="0" smtClean="0">
              <a:solidFill>
                <a:srgbClr val="FFFFFF"/>
              </a:solidFill>
              <a:latin typeface="Arial Narrow" pitchFamily="29" charset="0"/>
              <a:ea typeface="ヒラギノ角ゴ Pro W3" pitchFamily="29" charset="-128"/>
              <a:cs typeface="ヒラギノ角ゴ Pro W3" pitchFamily="29" charset="-128"/>
            </a:endParaRPr>
          </a:p>
        </p:txBody>
      </p:sp>
      <p:sp>
        <p:nvSpPr>
          <p:cNvPr id="240710" name="Text Box 70"/>
          <p:cNvSpPr txBox="1">
            <a:spLocks noChangeArrowheads="1"/>
          </p:cNvSpPr>
          <p:nvPr/>
        </p:nvSpPr>
        <p:spPr bwMode="auto">
          <a:xfrm>
            <a:off x="1800225" y="2755900"/>
            <a:ext cx="2486025" cy="360363"/>
          </a:xfrm>
          <a:prstGeom prst="rect">
            <a:avLst/>
          </a:prstGeom>
          <a:solidFill>
            <a:srgbClr val="FFFF00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80000"/>
              </a:lnSpc>
              <a:defRPr/>
            </a:pPr>
            <a:r>
              <a:rPr lang="en-US" sz="2200" b="0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/>
                <a:ea typeface="ヒラギノ角ゴ Pro W3" pitchFamily="-106" charset="-128"/>
                <a:cs typeface="ヒラギノ角ゴ Pro W3" pitchFamily="-106" charset="-128"/>
              </a:rPr>
              <a:t>Heat and pressure</a:t>
            </a:r>
          </a:p>
        </p:txBody>
      </p:sp>
      <p:sp>
        <p:nvSpPr>
          <p:cNvPr id="240711" name="Text Box 71"/>
          <p:cNvSpPr txBox="1">
            <a:spLocks noChangeArrowheads="1"/>
          </p:cNvSpPr>
          <p:nvPr/>
        </p:nvSpPr>
        <p:spPr bwMode="auto">
          <a:xfrm>
            <a:off x="5154613" y="2724150"/>
            <a:ext cx="3198812" cy="668338"/>
          </a:xfrm>
          <a:prstGeom prst="rect">
            <a:avLst/>
          </a:prstGeom>
          <a:solidFill>
            <a:srgbClr val="FFFF00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 eaLnBrk="0" hangingPunct="0">
              <a:lnSpc>
                <a:spcPct val="90000"/>
              </a:lnSpc>
              <a:defRPr/>
            </a:pPr>
            <a:r>
              <a:rPr lang="en-US" sz="2200" b="0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/>
                <a:ea typeface="ヒラギノ角ゴ Pro W3" pitchFamily="-106" charset="-128"/>
                <a:cs typeface="ヒラギノ角ゴ Pro W3" pitchFamily="-106" charset="-128"/>
              </a:rPr>
              <a:t>Phase transition to QGP</a:t>
            </a:r>
            <a:br>
              <a:rPr lang="en-US" sz="2200" b="0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/>
                <a:ea typeface="ヒラギノ角ゴ Pro W3" pitchFamily="-106" charset="-128"/>
                <a:cs typeface="ヒラギノ角ゴ Pro W3" pitchFamily="-106" charset="-128"/>
              </a:rPr>
            </a:br>
            <a:r>
              <a:rPr lang="en-US" sz="2000" b="0">
                <a:solidFill>
                  <a:srgbClr val="000000"/>
                </a:solidFill>
                <a:latin typeface="Arial Narrow" pitchFamily="-106" charset="0"/>
                <a:ea typeface="ヒラギノ角ゴ Pro W3" pitchFamily="-106" charset="-128"/>
                <a:cs typeface="ヒラギノ角ゴ Pro W3" pitchFamily="-106" charset="-128"/>
              </a:rPr>
              <a:t>T </a:t>
            </a:r>
            <a:r>
              <a:rPr lang="en-US" sz="2000" b="0">
                <a:solidFill>
                  <a:srgbClr val="000000"/>
                </a:solidFill>
                <a:latin typeface="Arial Narrow" pitchFamily="-106" charset="0"/>
                <a:ea typeface="ヒラギノ角ゴ Pro W3" pitchFamily="-106" charset="-128"/>
                <a:cs typeface="ヒラギノ角ゴ Pro W3" pitchFamily="-106" charset="-128"/>
                <a:sym typeface="Symbol" pitchFamily="-106" charset="2"/>
              </a:rPr>
              <a:t> </a:t>
            </a:r>
            <a:r>
              <a:rPr lang="en-US" sz="2000" b="0">
                <a:solidFill>
                  <a:srgbClr val="000000"/>
                </a:solidFill>
                <a:latin typeface="Arial Narrow" pitchFamily="-106" charset="0"/>
                <a:ea typeface="ヒラギノ角ゴ Pro W3" pitchFamily="-106" charset="-128"/>
                <a:cs typeface="ヒラギノ角ゴ Pro W3" pitchFamily="-106" charset="-128"/>
              </a:rPr>
              <a:t>10</a:t>
            </a:r>
            <a:r>
              <a:rPr lang="en-US" sz="2000" b="0" baseline="30000">
                <a:solidFill>
                  <a:srgbClr val="000000"/>
                </a:solidFill>
                <a:latin typeface="Arial Narrow" pitchFamily="-106" charset="0"/>
                <a:ea typeface="ヒラギノ角ゴ Pro W3" pitchFamily="-106" charset="-128"/>
                <a:cs typeface="ヒラギノ角ゴ Pro W3" pitchFamily="-106" charset="-128"/>
              </a:rPr>
              <a:t>12</a:t>
            </a:r>
            <a:r>
              <a:rPr lang="en-US" sz="2000" b="0">
                <a:solidFill>
                  <a:srgbClr val="000000"/>
                </a:solidFill>
                <a:latin typeface="Arial Narrow" pitchFamily="-106" charset="0"/>
                <a:ea typeface="ヒラギノ角ゴ Pro W3" pitchFamily="-106" charset="-128"/>
                <a:cs typeface="ヒラギノ角ゴ Pro W3" pitchFamily="-106" charset="-128"/>
              </a:rPr>
              <a:t> K </a:t>
            </a:r>
            <a:r>
              <a:rPr lang="en-US" sz="2000" b="0">
                <a:solidFill>
                  <a:srgbClr val="000000"/>
                </a:solidFill>
                <a:latin typeface="Arial Narrow" pitchFamily="-106" charset="0"/>
                <a:ea typeface="ヒラギノ角ゴ Pro W3" pitchFamily="-106" charset="-128"/>
                <a:cs typeface="ヒラギノ角ゴ Pro W3" pitchFamily="-106" charset="-128"/>
                <a:sym typeface="Symbol" pitchFamily="-106" charset="2"/>
              </a:rPr>
              <a:t></a:t>
            </a:r>
            <a:r>
              <a:rPr lang="en-US" sz="2000" b="0">
                <a:solidFill>
                  <a:srgbClr val="000000"/>
                </a:solidFill>
                <a:latin typeface="Arial Narrow" pitchFamily="-106" charset="0"/>
                <a:ea typeface="ヒラギノ角ゴ Pro W3" pitchFamily="-106" charset="-128"/>
                <a:cs typeface="ヒラギノ角ゴ Pro W3" pitchFamily="-106" charset="-128"/>
              </a:rPr>
              <a:t> 10</a:t>
            </a:r>
            <a:r>
              <a:rPr lang="en-US" sz="2000" b="0" baseline="30000">
                <a:solidFill>
                  <a:srgbClr val="000000"/>
                </a:solidFill>
                <a:latin typeface="Arial Narrow" pitchFamily="-106" charset="0"/>
                <a:ea typeface="ヒラギノ角ゴ Pro W3" pitchFamily="-106" charset="-128"/>
                <a:cs typeface="ヒラギノ角ゴ Pro W3" pitchFamily="-106" charset="-128"/>
              </a:rPr>
              <a:t>5</a:t>
            </a:r>
            <a:r>
              <a:rPr lang="en-US" sz="2000" b="0">
                <a:solidFill>
                  <a:srgbClr val="000000"/>
                </a:solidFill>
                <a:latin typeface="Arial Narrow" pitchFamily="-106" charset="0"/>
                <a:ea typeface="ヒラギノ角ゴ Pro W3" pitchFamily="-106" charset="-128"/>
                <a:cs typeface="ヒラギノ角ゴ Pro W3" pitchFamily="-106" charset="-128"/>
              </a:rPr>
              <a:t>x sun’s core </a:t>
            </a:r>
          </a:p>
        </p:txBody>
      </p:sp>
      <p:sp>
        <p:nvSpPr>
          <p:cNvPr id="27" name="Rectangle 103"/>
          <p:cNvSpPr>
            <a:spLocks noChangeArrowheads="1"/>
          </p:cNvSpPr>
          <p:nvPr/>
        </p:nvSpPr>
        <p:spPr bwMode="auto">
          <a:xfrm>
            <a:off x="6005606" y="3948865"/>
            <a:ext cx="24526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b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ヒラギノ角ゴ Pro W3" pitchFamily="-106" charset="-128"/>
                <a:cs typeface="ヒラギノ角ゴ Pro W3" pitchFamily="-106" charset="-128"/>
              </a:rPr>
              <a:t>(deconfinement)</a:t>
            </a:r>
            <a:endParaRPr lang="en-US" b="0" dirty="0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5" name="Picture 37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79298" y="2759405"/>
            <a:ext cx="4248150" cy="36798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49156" name="Rectangle 38"/>
          <p:cNvSpPr>
            <a:spLocks/>
          </p:cNvSpPr>
          <p:nvPr/>
        </p:nvSpPr>
        <p:spPr bwMode="auto">
          <a:xfrm>
            <a:off x="5812101" y="2578430"/>
            <a:ext cx="3257881" cy="3032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40639" bIns="0">
            <a:prstTxWarp prst="textNoShape">
              <a:avLst/>
            </a:prstTxWarp>
          </a:bodyPr>
          <a:lstStyle/>
          <a:p>
            <a:pPr marL="39688" algn="l">
              <a:spcBef>
                <a:spcPts val="550"/>
              </a:spcBef>
            </a:pPr>
            <a:r>
              <a:rPr lang="en-US" sz="1200" b="0" i="1" dirty="0" smtClean="0">
                <a:solidFill>
                  <a:srgbClr val="000000"/>
                </a:solidFill>
                <a:ea typeface="Arial" pitchFamily="-112" charset="0"/>
                <a:cs typeface="Arial" pitchFamily="-112" charset="0"/>
                <a:sym typeface="Arial" pitchFamily="-112" charset="0"/>
              </a:rPr>
              <a:t>S. Wicks </a:t>
            </a:r>
            <a:r>
              <a:rPr lang="en-US" sz="1200" b="0" i="1" dirty="0">
                <a:solidFill>
                  <a:srgbClr val="000000"/>
                </a:solidFill>
                <a:ea typeface="Arial" pitchFamily="-112" charset="0"/>
                <a:cs typeface="Arial" pitchFamily="-112" charset="0"/>
                <a:sym typeface="Arial" pitchFamily="-112" charset="0"/>
              </a:rPr>
              <a:t>et al., </a:t>
            </a:r>
            <a:r>
              <a:rPr lang="en-US" sz="1200" b="0" i="1" dirty="0" err="1">
                <a:solidFill>
                  <a:srgbClr val="000000"/>
                </a:solidFill>
                <a:ea typeface="Arial" pitchFamily="-112" charset="0"/>
                <a:cs typeface="Arial" pitchFamily="-112" charset="0"/>
                <a:sym typeface="Arial" pitchFamily="-112" charset="0"/>
              </a:rPr>
              <a:t>Nucl</a:t>
            </a:r>
            <a:r>
              <a:rPr lang="en-US" sz="1200" b="0" i="1" dirty="0">
                <a:solidFill>
                  <a:srgbClr val="000000"/>
                </a:solidFill>
                <a:ea typeface="Arial" pitchFamily="-112" charset="0"/>
                <a:cs typeface="Arial" pitchFamily="-112" charset="0"/>
                <a:sym typeface="Arial" pitchFamily="-112" charset="0"/>
              </a:rPr>
              <a:t>. Phys. A784, 426 (2007)</a:t>
            </a:r>
          </a:p>
        </p:txBody>
      </p:sp>
      <p:sp>
        <p:nvSpPr>
          <p:cNvPr id="49157" name="Rectangle 47"/>
          <p:cNvSpPr>
            <a:spLocks noChangeArrowheads="1"/>
          </p:cNvSpPr>
          <p:nvPr/>
        </p:nvSpPr>
        <p:spPr bwMode="auto">
          <a:xfrm>
            <a:off x="207963" y="9667"/>
            <a:ext cx="8750300" cy="71437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</a:pPr>
            <a:r>
              <a:rPr lang="en-US" sz="4400" b="0" dirty="0">
                <a:solidFill>
                  <a:srgbClr val="000090"/>
                </a:solidFill>
                <a:latin typeface="Arial Narrow" pitchFamily="-112" charset="0"/>
                <a:ea typeface="Arial Unicode MS" pitchFamily="-112" charset="0"/>
                <a:cs typeface="Arial Unicode MS" pitchFamily="-112" charset="0"/>
              </a:rPr>
              <a:t>Energy loss of heavy quarks</a:t>
            </a:r>
            <a:endParaRPr lang="en-GB" sz="4400" b="0" dirty="0">
              <a:solidFill>
                <a:srgbClr val="000090"/>
              </a:solidFill>
              <a:latin typeface="Arial Narrow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49158" name="Rectangle 48"/>
          <p:cNvSpPr>
            <a:spLocks noChangeArrowheads="1"/>
          </p:cNvSpPr>
          <p:nvPr/>
        </p:nvSpPr>
        <p:spPr bwMode="auto">
          <a:xfrm rot="2108571">
            <a:off x="7136736" y="3989717"/>
            <a:ext cx="584200" cy="192088"/>
          </a:xfrm>
          <a:prstGeom prst="rect">
            <a:avLst/>
          </a:prstGeom>
          <a:solidFill>
            <a:srgbClr val="FFFF00"/>
          </a:solidFill>
          <a:ln w="1905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 sz="1600" b="0" dirty="0" smtClean="0">
                <a:solidFill>
                  <a:srgbClr val="000000"/>
                </a:solidFill>
                <a:latin typeface="Arial Narrow" pitchFamily="-112" charset="0"/>
              </a:rPr>
              <a:t>beauty</a:t>
            </a:r>
            <a:endParaRPr lang="en-US" sz="1600" b="0" dirty="0">
              <a:solidFill>
                <a:srgbClr val="000000"/>
              </a:solidFill>
              <a:latin typeface="Arial Narrow" pitchFamily="-112" charset="0"/>
            </a:endParaRPr>
          </a:p>
        </p:txBody>
      </p:sp>
      <p:sp>
        <p:nvSpPr>
          <p:cNvPr id="49159" name="Rectangle 50"/>
          <p:cNvSpPr>
            <a:spLocks noChangeArrowheads="1"/>
          </p:cNvSpPr>
          <p:nvPr/>
        </p:nvSpPr>
        <p:spPr bwMode="auto">
          <a:xfrm rot="3239354">
            <a:off x="5648454" y="4352462"/>
            <a:ext cx="593725" cy="188912"/>
          </a:xfrm>
          <a:prstGeom prst="rect">
            <a:avLst/>
          </a:prstGeom>
          <a:solidFill>
            <a:srgbClr val="FFFF00"/>
          </a:solidFill>
          <a:ln w="1905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 sz="1600" b="0" dirty="0">
                <a:solidFill>
                  <a:srgbClr val="000000"/>
                </a:solidFill>
                <a:latin typeface="Arial Narrow" pitchFamily="-112" charset="0"/>
              </a:rPr>
              <a:t>c</a:t>
            </a:r>
            <a:r>
              <a:rPr lang="en-US" sz="1600" b="0" dirty="0" smtClean="0">
                <a:solidFill>
                  <a:srgbClr val="000000"/>
                </a:solidFill>
                <a:latin typeface="Arial Narrow" pitchFamily="-112" charset="0"/>
              </a:rPr>
              <a:t>harm</a:t>
            </a:r>
            <a:endParaRPr lang="en-US" sz="1600" b="0" dirty="0">
              <a:solidFill>
                <a:srgbClr val="000000"/>
              </a:solidFill>
              <a:latin typeface="Arial Narrow" pitchFamily="-112" charset="0"/>
            </a:endParaRPr>
          </a:p>
        </p:txBody>
      </p:sp>
      <p:grpSp>
        <p:nvGrpSpPr>
          <p:cNvPr id="49161" name="Group 68"/>
          <p:cNvGrpSpPr>
            <a:grpSpLocks/>
          </p:cNvGrpSpPr>
          <p:nvPr/>
        </p:nvGrpSpPr>
        <p:grpSpPr bwMode="auto">
          <a:xfrm>
            <a:off x="5188434" y="1274163"/>
            <a:ext cx="3736975" cy="976313"/>
            <a:chOff x="473" y="3082"/>
            <a:chExt cx="2354" cy="615"/>
          </a:xfrm>
        </p:grpSpPr>
        <p:sp>
          <p:nvSpPr>
            <p:cNvPr id="245791" name="Rectangle 31"/>
            <p:cNvSpPr>
              <a:spLocks noChangeArrowheads="1"/>
            </p:cNvSpPr>
            <p:nvPr/>
          </p:nvSpPr>
          <p:spPr bwMode="auto">
            <a:xfrm>
              <a:off x="473" y="3082"/>
              <a:ext cx="2354" cy="615"/>
            </a:xfrm>
            <a:prstGeom prst="rect">
              <a:avLst/>
            </a:prstGeom>
            <a:solidFill>
              <a:srgbClr val="FFFF66"/>
            </a:solidFill>
            <a:ln w="19050">
              <a:noFill/>
              <a:miter lim="800000"/>
              <a:headEnd/>
              <a:tailEnd/>
            </a:ln>
            <a:effectLst>
              <a:outerShdw blurRad="63500"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1600" u="sng">
                <a:solidFill>
                  <a:srgbClr val="000000"/>
                </a:solidFill>
                <a:latin typeface="Arial" pitchFamily="-106" charset="0"/>
              </a:endParaRPr>
            </a:p>
          </p:txBody>
        </p:sp>
        <p:sp>
          <p:nvSpPr>
            <p:cNvPr id="49167" name="Freeform 5"/>
            <p:cNvSpPr>
              <a:spLocks noChangeArrowheads="1"/>
            </p:cNvSpPr>
            <p:nvPr/>
          </p:nvSpPr>
          <p:spPr bwMode="auto">
            <a:xfrm>
              <a:off x="692" y="3471"/>
              <a:ext cx="1995" cy="28"/>
            </a:xfrm>
            <a:custGeom>
              <a:avLst/>
              <a:gdLst>
                <a:gd name="T0" fmla="*/ 0 w 16120"/>
                <a:gd name="T1" fmla="*/ 0 h 431"/>
                <a:gd name="T2" fmla="*/ 0 w 16120"/>
                <a:gd name="T3" fmla="*/ 0 h 431"/>
                <a:gd name="T4" fmla="*/ 0 w 16120"/>
                <a:gd name="T5" fmla="*/ 0 h 431"/>
                <a:gd name="T6" fmla="*/ 0 w 16120"/>
                <a:gd name="T7" fmla="*/ 0 h 431"/>
                <a:gd name="T8" fmla="*/ 0 w 16120"/>
                <a:gd name="T9" fmla="*/ 0 h 431"/>
                <a:gd name="T10" fmla="*/ 0 w 16120"/>
                <a:gd name="T11" fmla="*/ 0 h 431"/>
                <a:gd name="T12" fmla="*/ 0 w 16120"/>
                <a:gd name="T13" fmla="*/ 0 h 4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120"/>
                <a:gd name="T22" fmla="*/ 0 h 431"/>
                <a:gd name="T23" fmla="*/ 16120 w 16120"/>
                <a:gd name="T24" fmla="*/ 431 h 43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120" h="431">
                  <a:moveTo>
                    <a:pt x="0" y="430"/>
                  </a:moveTo>
                  <a:lnTo>
                    <a:pt x="4161" y="0"/>
                  </a:lnTo>
                  <a:lnTo>
                    <a:pt x="7008" y="430"/>
                  </a:lnTo>
                  <a:lnTo>
                    <a:pt x="9593" y="79"/>
                  </a:lnTo>
                  <a:lnTo>
                    <a:pt x="12527" y="392"/>
                  </a:lnTo>
                  <a:lnTo>
                    <a:pt x="16119" y="0"/>
                  </a:lnTo>
                  <a:lnTo>
                    <a:pt x="15988" y="0"/>
                  </a:ln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 u="sng">
                <a:solidFill>
                  <a:srgbClr val="000000"/>
                </a:solidFill>
              </a:endParaRPr>
            </a:p>
          </p:txBody>
        </p:sp>
        <p:sp>
          <p:nvSpPr>
            <p:cNvPr id="49168" name="Freeform 6"/>
            <p:cNvSpPr>
              <a:spLocks noChangeArrowheads="1"/>
            </p:cNvSpPr>
            <p:nvPr/>
          </p:nvSpPr>
          <p:spPr bwMode="auto">
            <a:xfrm>
              <a:off x="1508" y="3499"/>
              <a:ext cx="252" cy="145"/>
            </a:xfrm>
            <a:custGeom>
              <a:avLst/>
              <a:gdLst>
                <a:gd name="T0" fmla="*/ 0 w 2789"/>
                <a:gd name="T1" fmla="*/ 0 h 1817"/>
                <a:gd name="T2" fmla="*/ 0 w 2789"/>
                <a:gd name="T3" fmla="*/ 0 h 1817"/>
                <a:gd name="T4" fmla="*/ 0 w 2789"/>
                <a:gd name="T5" fmla="*/ 0 h 1817"/>
                <a:gd name="T6" fmla="*/ 0 w 2789"/>
                <a:gd name="T7" fmla="*/ 0 h 1817"/>
                <a:gd name="T8" fmla="*/ 0 w 2789"/>
                <a:gd name="T9" fmla="*/ 0 h 1817"/>
                <a:gd name="T10" fmla="*/ 0 w 2789"/>
                <a:gd name="T11" fmla="*/ 0 h 1817"/>
                <a:gd name="T12" fmla="*/ 0 w 2789"/>
                <a:gd name="T13" fmla="*/ 0 h 1817"/>
                <a:gd name="T14" fmla="*/ 0 w 2789"/>
                <a:gd name="T15" fmla="*/ 0 h 1817"/>
                <a:gd name="T16" fmla="*/ 0 w 2789"/>
                <a:gd name="T17" fmla="*/ 0 h 1817"/>
                <a:gd name="T18" fmla="*/ 0 w 2789"/>
                <a:gd name="T19" fmla="*/ 0 h 1817"/>
                <a:gd name="T20" fmla="*/ 0 w 2789"/>
                <a:gd name="T21" fmla="*/ 0 h 1817"/>
                <a:gd name="T22" fmla="*/ 0 w 2789"/>
                <a:gd name="T23" fmla="*/ 0 h 1817"/>
                <a:gd name="T24" fmla="*/ 0 w 2789"/>
                <a:gd name="T25" fmla="*/ 0 h 1817"/>
                <a:gd name="T26" fmla="*/ 0 w 2789"/>
                <a:gd name="T27" fmla="*/ 0 h 1817"/>
                <a:gd name="T28" fmla="*/ 0 w 2789"/>
                <a:gd name="T29" fmla="*/ 0 h 1817"/>
                <a:gd name="T30" fmla="*/ 0 w 2789"/>
                <a:gd name="T31" fmla="*/ 0 h 1817"/>
                <a:gd name="T32" fmla="*/ 0 w 2789"/>
                <a:gd name="T33" fmla="*/ 0 h 1817"/>
                <a:gd name="T34" fmla="*/ 0 w 2789"/>
                <a:gd name="T35" fmla="*/ 0 h 1817"/>
                <a:gd name="T36" fmla="*/ 0 w 2789"/>
                <a:gd name="T37" fmla="*/ 0 h 1817"/>
                <a:gd name="T38" fmla="*/ 0 w 2789"/>
                <a:gd name="T39" fmla="*/ 0 h 1817"/>
                <a:gd name="T40" fmla="*/ 0 w 2789"/>
                <a:gd name="T41" fmla="*/ 0 h 1817"/>
                <a:gd name="T42" fmla="*/ 0 w 2789"/>
                <a:gd name="T43" fmla="*/ 0 h 181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789"/>
                <a:gd name="T67" fmla="*/ 0 h 1817"/>
                <a:gd name="T68" fmla="*/ 2789 w 2789"/>
                <a:gd name="T69" fmla="*/ 1817 h 181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789" h="1817">
                  <a:moveTo>
                    <a:pt x="2788" y="1556"/>
                  </a:moveTo>
                  <a:cubicBezTo>
                    <a:pt x="2688" y="1488"/>
                    <a:pt x="2561" y="1435"/>
                    <a:pt x="2417" y="1396"/>
                  </a:cubicBezTo>
                  <a:cubicBezTo>
                    <a:pt x="2243" y="1354"/>
                    <a:pt x="1890" y="1468"/>
                    <a:pt x="1836" y="1614"/>
                  </a:cubicBezTo>
                  <a:cubicBezTo>
                    <a:pt x="1764" y="1816"/>
                    <a:pt x="2188" y="1664"/>
                    <a:pt x="2302" y="1577"/>
                  </a:cubicBezTo>
                  <a:cubicBezTo>
                    <a:pt x="2495" y="1426"/>
                    <a:pt x="2333" y="1312"/>
                    <a:pt x="2234" y="1230"/>
                  </a:cubicBezTo>
                  <a:cubicBezTo>
                    <a:pt x="2141" y="1144"/>
                    <a:pt x="1952" y="1098"/>
                    <a:pt x="1730" y="1140"/>
                  </a:cubicBezTo>
                  <a:cubicBezTo>
                    <a:pt x="1582" y="1173"/>
                    <a:pt x="1237" y="1427"/>
                    <a:pt x="1604" y="1378"/>
                  </a:cubicBezTo>
                  <a:cubicBezTo>
                    <a:pt x="1790" y="1354"/>
                    <a:pt x="2063" y="1211"/>
                    <a:pt x="1925" y="1105"/>
                  </a:cubicBezTo>
                  <a:cubicBezTo>
                    <a:pt x="1825" y="1036"/>
                    <a:pt x="1801" y="917"/>
                    <a:pt x="1659" y="867"/>
                  </a:cubicBezTo>
                  <a:cubicBezTo>
                    <a:pt x="1518" y="814"/>
                    <a:pt x="1225" y="793"/>
                    <a:pt x="1076" y="954"/>
                  </a:cubicBezTo>
                  <a:cubicBezTo>
                    <a:pt x="941" y="1109"/>
                    <a:pt x="1343" y="1177"/>
                    <a:pt x="1464" y="993"/>
                  </a:cubicBezTo>
                  <a:cubicBezTo>
                    <a:pt x="1565" y="836"/>
                    <a:pt x="1425" y="749"/>
                    <a:pt x="1314" y="671"/>
                  </a:cubicBezTo>
                  <a:cubicBezTo>
                    <a:pt x="1210" y="593"/>
                    <a:pt x="1033" y="556"/>
                    <a:pt x="838" y="567"/>
                  </a:cubicBezTo>
                  <a:cubicBezTo>
                    <a:pt x="499" y="584"/>
                    <a:pt x="565" y="856"/>
                    <a:pt x="834" y="803"/>
                  </a:cubicBezTo>
                  <a:cubicBezTo>
                    <a:pt x="1056" y="757"/>
                    <a:pt x="1269" y="592"/>
                    <a:pt x="1115" y="506"/>
                  </a:cubicBezTo>
                  <a:cubicBezTo>
                    <a:pt x="1003" y="440"/>
                    <a:pt x="980" y="313"/>
                    <a:pt x="819" y="284"/>
                  </a:cubicBezTo>
                  <a:cubicBezTo>
                    <a:pt x="652" y="255"/>
                    <a:pt x="531" y="161"/>
                    <a:pt x="270" y="278"/>
                  </a:cubicBezTo>
                  <a:cubicBezTo>
                    <a:pt x="0" y="392"/>
                    <a:pt x="156" y="537"/>
                    <a:pt x="365" y="501"/>
                  </a:cubicBezTo>
                  <a:cubicBezTo>
                    <a:pt x="643" y="447"/>
                    <a:pt x="684" y="246"/>
                    <a:pt x="588" y="173"/>
                  </a:cubicBezTo>
                  <a:lnTo>
                    <a:pt x="513" y="92"/>
                  </a:lnTo>
                  <a:lnTo>
                    <a:pt x="410" y="16"/>
                  </a:lnTo>
                  <a:lnTo>
                    <a:pt x="376" y="0"/>
                  </a:lnTo>
                </a:path>
              </a:pathLst>
            </a:cu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 u="sng">
                <a:solidFill>
                  <a:srgbClr val="000000"/>
                </a:solidFill>
              </a:endParaRPr>
            </a:p>
          </p:txBody>
        </p:sp>
        <p:sp>
          <p:nvSpPr>
            <p:cNvPr id="49169" name="Freeform 7"/>
            <p:cNvSpPr>
              <a:spLocks noChangeArrowheads="1"/>
            </p:cNvSpPr>
            <p:nvPr/>
          </p:nvSpPr>
          <p:spPr bwMode="auto">
            <a:xfrm>
              <a:off x="1190" y="3325"/>
              <a:ext cx="268" cy="151"/>
            </a:xfrm>
            <a:custGeom>
              <a:avLst/>
              <a:gdLst>
                <a:gd name="T0" fmla="*/ 0 w 2169"/>
                <a:gd name="T1" fmla="*/ 0 h 2354"/>
                <a:gd name="T2" fmla="*/ 0 w 2169"/>
                <a:gd name="T3" fmla="*/ 0 h 2354"/>
                <a:gd name="T4" fmla="*/ 0 w 2169"/>
                <a:gd name="T5" fmla="*/ 0 h 2354"/>
                <a:gd name="T6" fmla="*/ 0 w 2169"/>
                <a:gd name="T7" fmla="*/ 0 h 2354"/>
                <a:gd name="T8" fmla="*/ 0 w 2169"/>
                <a:gd name="T9" fmla="*/ 0 h 2354"/>
                <a:gd name="T10" fmla="*/ 0 w 2169"/>
                <a:gd name="T11" fmla="*/ 0 h 2354"/>
                <a:gd name="T12" fmla="*/ 0 w 2169"/>
                <a:gd name="T13" fmla="*/ 0 h 2354"/>
                <a:gd name="T14" fmla="*/ 0 w 2169"/>
                <a:gd name="T15" fmla="*/ 0 h 2354"/>
                <a:gd name="T16" fmla="*/ 0 w 2169"/>
                <a:gd name="T17" fmla="*/ 0 h 2354"/>
                <a:gd name="T18" fmla="*/ 0 w 2169"/>
                <a:gd name="T19" fmla="*/ 0 h 2354"/>
                <a:gd name="T20" fmla="*/ 0 w 2169"/>
                <a:gd name="T21" fmla="*/ 0 h 2354"/>
                <a:gd name="T22" fmla="*/ 0 w 2169"/>
                <a:gd name="T23" fmla="*/ 0 h 2354"/>
                <a:gd name="T24" fmla="*/ 0 w 2169"/>
                <a:gd name="T25" fmla="*/ 0 h 2354"/>
                <a:gd name="T26" fmla="*/ 0 w 2169"/>
                <a:gd name="T27" fmla="*/ 0 h 2354"/>
                <a:gd name="T28" fmla="*/ 0 w 2169"/>
                <a:gd name="T29" fmla="*/ 0 h 2354"/>
                <a:gd name="T30" fmla="*/ 0 w 2169"/>
                <a:gd name="T31" fmla="*/ 0 h 2354"/>
                <a:gd name="T32" fmla="*/ 0 w 2169"/>
                <a:gd name="T33" fmla="*/ 0 h 2354"/>
                <a:gd name="T34" fmla="*/ 0 w 2169"/>
                <a:gd name="T35" fmla="*/ 0 h 2354"/>
                <a:gd name="T36" fmla="*/ 0 w 2169"/>
                <a:gd name="T37" fmla="*/ 0 h 2354"/>
                <a:gd name="T38" fmla="*/ 0 w 2169"/>
                <a:gd name="T39" fmla="*/ 0 h 2354"/>
                <a:gd name="T40" fmla="*/ 0 w 2169"/>
                <a:gd name="T41" fmla="*/ 0 h 2354"/>
                <a:gd name="T42" fmla="*/ 0 w 2169"/>
                <a:gd name="T43" fmla="*/ 0 h 235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169"/>
                <a:gd name="T67" fmla="*/ 0 h 2354"/>
                <a:gd name="T68" fmla="*/ 2169 w 2169"/>
                <a:gd name="T69" fmla="*/ 2354 h 2354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169" h="2354">
                  <a:moveTo>
                    <a:pt x="184" y="2353"/>
                  </a:moveTo>
                  <a:cubicBezTo>
                    <a:pt x="270" y="2272"/>
                    <a:pt x="343" y="2164"/>
                    <a:pt x="401" y="2040"/>
                  </a:cubicBezTo>
                  <a:cubicBezTo>
                    <a:pt x="465" y="1890"/>
                    <a:pt x="374" y="1565"/>
                    <a:pt x="219" y="1502"/>
                  </a:cubicBezTo>
                  <a:cubicBezTo>
                    <a:pt x="0" y="1418"/>
                    <a:pt x="126" y="1809"/>
                    <a:pt x="212" y="1920"/>
                  </a:cubicBezTo>
                  <a:cubicBezTo>
                    <a:pt x="359" y="2106"/>
                    <a:pt x="504" y="1976"/>
                    <a:pt x="605" y="1895"/>
                  </a:cubicBezTo>
                  <a:cubicBezTo>
                    <a:pt x="711" y="1821"/>
                    <a:pt x="781" y="1659"/>
                    <a:pt x="757" y="1457"/>
                  </a:cubicBezTo>
                  <a:cubicBezTo>
                    <a:pt x="737" y="1322"/>
                    <a:pt x="489" y="991"/>
                    <a:pt x="506" y="1322"/>
                  </a:cubicBezTo>
                  <a:cubicBezTo>
                    <a:pt x="515" y="1488"/>
                    <a:pt x="643" y="1745"/>
                    <a:pt x="776" y="1634"/>
                  </a:cubicBezTo>
                  <a:cubicBezTo>
                    <a:pt x="864" y="1553"/>
                    <a:pt x="999" y="1543"/>
                    <a:pt x="1070" y="1423"/>
                  </a:cubicBezTo>
                  <a:cubicBezTo>
                    <a:pt x="1143" y="1303"/>
                    <a:pt x="1196" y="1045"/>
                    <a:pt x="1033" y="897"/>
                  </a:cubicBezTo>
                  <a:cubicBezTo>
                    <a:pt x="874" y="760"/>
                    <a:pt x="757" y="1110"/>
                    <a:pt x="949" y="1237"/>
                  </a:cubicBezTo>
                  <a:cubicBezTo>
                    <a:pt x="1113" y="1342"/>
                    <a:pt x="1225" y="1227"/>
                    <a:pt x="1324" y="1137"/>
                  </a:cubicBezTo>
                  <a:cubicBezTo>
                    <a:pt x="1420" y="1053"/>
                    <a:pt x="1482" y="899"/>
                    <a:pt x="1489" y="726"/>
                  </a:cubicBezTo>
                  <a:cubicBezTo>
                    <a:pt x="1505" y="423"/>
                    <a:pt x="1194" y="454"/>
                    <a:pt x="1227" y="698"/>
                  </a:cubicBezTo>
                  <a:cubicBezTo>
                    <a:pt x="1254" y="899"/>
                    <a:pt x="1417" y="1105"/>
                    <a:pt x="1528" y="978"/>
                  </a:cubicBezTo>
                  <a:cubicBezTo>
                    <a:pt x="1614" y="884"/>
                    <a:pt x="1758" y="878"/>
                    <a:pt x="1807" y="737"/>
                  </a:cubicBezTo>
                  <a:cubicBezTo>
                    <a:pt x="1857" y="592"/>
                    <a:pt x="1974" y="495"/>
                    <a:pt x="1870" y="251"/>
                  </a:cubicBezTo>
                  <a:cubicBezTo>
                    <a:pt x="1771" y="0"/>
                    <a:pt x="1593" y="123"/>
                    <a:pt x="1611" y="311"/>
                  </a:cubicBezTo>
                  <a:cubicBezTo>
                    <a:pt x="1643" y="565"/>
                    <a:pt x="1864" y="622"/>
                    <a:pt x="1955" y="544"/>
                  </a:cubicBezTo>
                  <a:lnTo>
                    <a:pt x="2051" y="486"/>
                  </a:lnTo>
                  <a:lnTo>
                    <a:pt x="2148" y="402"/>
                  </a:lnTo>
                  <a:lnTo>
                    <a:pt x="2168" y="373"/>
                  </a:lnTo>
                </a:path>
              </a:pathLst>
            </a:cu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 u="sng">
                <a:solidFill>
                  <a:srgbClr val="000000"/>
                </a:solidFill>
              </a:endParaRPr>
            </a:p>
          </p:txBody>
        </p:sp>
        <p:sp>
          <p:nvSpPr>
            <p:cNvPr id="49170" name="Text Box 8"/>
            <p:cNvSpPr txBox="1">
              <a:spLocks noChangeArrowheads="1"/>
            </p:cNvSpPr>
            <p:nvPr/>
          </p:nvSpPr>
          <p:spPr bwMode="auto">
            <a:xfrm>
              <a:off x="519" y="3272"/>
              <a:ext cx="428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algn="l" eaLnBrk="0" hangingPunct="0">
                <a:buClr>
                  <a:srgbClr val="000000"/>
                </a:buClr>
                <a:buSzPct val="27000"/>
                <a:buFont typeface="StarBats" charset="0"/>
                <a:buNone/>
              </a:pPr>
              <a:r>
                <a:rPr lang="en-GB" sz="1600" dirty="0" err="1">
                  <a:solidFill>
                    <a:srgbClr val="000000"/>
                  </a:solidFill>
                </a:rPr>
                <a:t>parton</a:t>
              </a:r>
              <a:endParaRPr lang="en-GB" sz="1600" dirty="0">
                <a:solidFill>
                  <a:srgbClr val="000000"/>
                </a:solidFill>
              </a:endParaRPr>
            </a:p>
          </p:txBody>
        </p:sp>
        <p:grpSp>
          <p:nvGrpSpPr>
            <p:cNvPr id="49171" name="Group 9"/>
            <p:cNvGrpSpPr>
              <a:grpSpLocks/>
            </p:cNvGrpSpPr>
            <p:nvPr/>
          </p:nvGrpSpPr>
          <p:grpSpPr bwMode="auto">
            <a:xfrm>
              <a:off x="1879" y="3403"/>
              <a:ext cx="364" cy="68"/>
              <a:chOff x="2149" y="3148"/>
              <a:chExt cx="630" cy="192"/>
            </a:xfrm>
          </p:grpSpPr>
          <p:sp>
            <p:nvSpPr>
              <p:cNvPr id="49180" name="Freeform 10"/>
              <p:cNvSpPr>
                <a:spLocks noChangeArrowheads="1"/>
              </p:cNvSpPr>
              <p:nvPr/>
            </p:nvSpPr>
            <p:spPr bwMode="auto">
              <a:xfrm>
                <a:off x="2149" y="3148"/>
                <a:ext cx="623" cy="192"/>
              </a:xfrm>
              <a:custGeom>
                <a:avLst/>
                <a:gdLst>
                  <a:gd name="T0" fmla="*/ 0 w 2914"/>
                  <a:gd name="T1" fmla="*/ 0 h 1058"/>
                  <a:gd name="T2" fmla="*/ 0 w 2914"/>
                  <a:gd name="T3" fmla="*/ 0 h 1058"/>
                  <a:gd name="T4" fmla="*/ 0 w 2914"/>
                  <a:gd name="T5" fmla="*/ 0 h 1058"/>
                  <a:gd name="T6" fmla="*/ 0 w 2914"/>
                  <a:gd name="T7" fmla="*/ 0 h 1058"/>
                  <a:gd name="T8" fmla="*/ 0 w 2914"/>
                  <a:gd name="T9" fmla="*/ 0 h 1058"/>
                  <a:gd name="T10" fmla="*/ 0 w 2914"/>
                  <a:gd name="T11" fmla="*/ 0 h 1058"/>
                  <a:gd name="T12" fmla="*/ 0 w 2914"/>
                  <a:gd name="T13" fmla="*/ 0 h 1058"/>
                  <a:gd name="T14" fmla="*/ 0 w 2914"/>
                  <a:gd name="T15" fmla="*/ 0 h 1058"/>
                  <a:gd name="T16" fmla="*/ 0 w 2914"/>
                  <a:gd name="T17" fmla="*/ 0 h 1058"/>
                  <a:gd name="T18" fmla="*/ 0 w 2914"/>
                  <a:gd name="T19" fmla="*/ 0 h 1058"/>
                  <a:gd name="T20" fmla="*/ 0 w 2914"/>
                  <a:gd name="T21" fmla="*/ 0 h 1058"/>
                  <a:gd name="T22" fmla="*/ 0 w 2914"/>
                  <a:gd name="T23" fmla="*/ 0 h 1058"/>
                  <a:gd name="T24" fmla="*/ 0 w 2914"/>
                  <a:gd name="T25" fmla="*/ 0 h 1058"/>
                  <a:gd name="T26" fmla="*/ 0 w 2914"/>
                  <a:gd name="T27" fmla="*/ 0 h 1058"/>
                  <a:gd name="T28" fmla="*/ 0 w 2914"/>
                  <a:gd name="T29" fmla="*/ 0 h 1058"/>
                  <a:gd name="T30" fmla="*/ 0 w 2914"/>
                  <a:gd name="T31" fmla="*/ 0 h 1058"/>
                  <a:gd name="T32" fmla="*/ 0 w 2914"/>
                  <a:gd name="T33" fmla="*/ 0 h 1058"/>
                  <a:gd name="T34" fmla="*/ 0 w 2914"/>
                  <a:gd name="T35" fmla="*/ 0 h 1058"/>
                  <a:gd name="T36" fmla="*/ 0 w 2914"/>
                  <a:gd name="T37" fmla="*/ 0 h 1058"/>
                  <a:gd name="T38" fmla="*/ 0 w 2914"/>
                  <a:gd name="T39" fmla="*/ 0 h 1058"/>
                  <a:gd name="T40" fmla="*/ 0 w 2914"/>
                  <a:gd name="T41" fmla="*/ 0 h 1058"/>
                  <a:gd name="T42" fmla="*/ 0 w 2914"/>
                  <a:gd name="T43" fmla="*/ 0 h 1058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2914"/>
                  <a:gd name="T67" fmla="*/ 0 h 1058"/>
                  <a:gd name="T68" fmla="*/ 2914 w 2914"/>
                  <a:gd name="T69" fmla="*/ 1058 h 1058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2914" h="1058">
                    <a:moveTo>
                      <a:pt x="0" y="1057"/>
                    </a:moveTo>
                    <a:cubicBezTo>
                      <a:pt x="125" y="1037"/>
                      <a:pt x="254" y="989"/>
                      <a:pt x="383" y="920"/>
                    </a:cubicBezTo>
                    <a:cubicBezTo>
                      <a:pt x="535" y="834"/>
                      <a:pt x="678" y="522"/>
                      <a:pt x="594" y="390"/>
                    </a:cubicBezTo>
                    <a:cubicBezTo>
                      <a:pt x="474" y="206"/>
                      <a:pt x="316" y="588"/>
                      <a:pt x="311" y="722"/>
                    </a:cubicBezTo>
                    <a:cubicBezTo>
                      <a:pt x="307" y="951"/>
                      <a:pt x="509" y="921"/>
                      <a:pt x="644" y="910"/>
                    </a:cubicBezTo>
                    <a:cubicBezTo>
                      <a:pt x="777" y="908"/>
                      <a:pt x="944" y="814"/>
                      <a:pt x="1058" y="639"/>
                    </a:cubicBezTo>
                    <a:cubicBezTo>
                      <a:pt x="1130" y="519"/>
                      <a:pt x="1151" y="120"/>
                      <a:pt x="946" y="396"/>
                    </a:cubicBezTo>
                    <a:cubicBezTo>
                      <a:pt x="841" y="534"/>
                      <a:pt x="775" y="809"/>
                      <a:pt x="955" y="790"/>
                    </a:cubicBezTo>
                    <a:cubicBezTo>
                      <a:pt x="1081" y="771"/>
                      <a:pt x="1195" y="835"/>
                      <a:pt x="1332" y="776"/>
                    </a:cubicBezTo>
                    <a:cubicBezTo>
                      <a:pt x="1470" y="718"/>
                      <a:pt x="1685" y="538"/>
                      <a:pt x="1652" y="332"/>
                    </a:cubicBezTo>
                    <a:cubicBezTo>
                      <a:pt x="1614" y="139"/>
                      <a:pt x="1288" y="358"/>
                      <a:pt x="1359" y="562"/>
                    </a:cubicBezTo>
                    <a:cubicBezTo>
                      <a:pt x="1420" y="734"/>
                      <a:pt x="1587" y="700"/>
                      <a:pt x="1726" y="680"/>
                    </a:cubicBezTo>
                    <a:cubicBezTo>
                      <a:pt x="1861" y="663"/>
                      <a:pt x="2011" y="572"/>
                      <a:pt x="2133" y="436"/>
                    </a:cubicBezTo>
                    <a:cubicBezTo>
                      <a:pt x="2347" y="200"/>
                      <a:pt x="2076" y="60"/>
                      <a:pt x="1941" y="274"/>
                    </a:cubicBezTo>
                    <a:cubicBezTo>
                      <a:pt x="1828" y="452"/>
                      <a:pt x="1823" y="703"/>
                      <a:pt x="1998" y="659"/>
                    </a:cubicBezTo>
                    <a:cubicBezTo>
                      <a:pt x="2128" y="629"/>
                      <a:pt x="2249" y="700"/>
                      <a:pt x="2381" y="613"/>
                    </a:cubicBezTo>
                    <a:cubicBezTo>
                      <a:pt x="2517" y="522"/>
                      <a:pt x="2676" y="506"/>
                      <a:pt x="2754" y="254"/>
                    </a:cubicBezTo>
                    <a:cubicBezTo>
                      <a:pt x="2842" y="0"/>
                      <a:pt x="2617" y="5"/>
                      <a:pt x="2506" y="166"/>
                    </a:cubicBezTo>
                    <a:cubicBezTo>
                      <a:pt x="2364" y="387"/>
                      <a:pt x="2503" y="550"/>
                      <a:pt x="2628" y="535"/>
                    </a:cubicBezTo>
                    <a:lnTo>
                      <a:pt x="2746" y="540"/>
                    </a:lnTo>
                    <a:lnTo>
                      <a:pt x="2878" y="522"/>
                    </a:lnTo>
                    <a:lnTo>
                      <a:pt x="2913" y="511"/>
                    </a:lnTo>
                  </a:path>
                </a:pathLst>
              </a:cu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600" u="sng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49181" name="Group 11"/>
              <p:cNvGrpSpPr>
                <a:grpSpLocks/>
              </p:cNvGrpSpPr>
              <p:nvPr/>
            </p:nvGrpSpPr>
            <p:grpSpPr bwMode="auto">
              <a:xfrm>
                <a:off x="2194" y="3173"/>
                <a:ext cx="585" cy="141"/>
                <a:chOff x="2256" y="2878"/>
                <a:chExt cx="620" cy="177"/>
              </a:xfrm>
            </p:grpSpPr>
            <p:sp>
              <p:nvSpPr>
                <p:cNvPr id="49182" name="Line 12"/>
                <p:cNvSpPr>
                  <a:spLocks noChangeShapeType="1"/>
                </p:cNvSpPr>
                <p:nvPr/>
              </p:nvSpPr>
              <p:spPr bwMode="auto">
                <a:xfrm flipV="1">
                  <a:off x="2256" y="2878"/>
                  <a:ext cx="621" cy="177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183" name="Line 13"/>
                <p:cNvSpPr>
                  <a:spLocks noChangeShapeType="1"/>
                </p:cNvSpPr>
                <p:nvPr/>
              </p:nvSpPr>
              <p:spPr bwMode="auto">
                <a:xfrm>
                  <a:off x="2256" y="2887"/>
                  <a:ext cx="606" cy="164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49172" name="Group 14"/>
            <p:cNvGrpSpPr>
              <a:grpSpLocks/>
            </p:cNvGrpSpPr>
            <p:nvPr/>
          </p:nvGrpSpPr>
          <p:grpSpPr bwMode="auto">
            <a:xfrm>
              <a:off x="2241" y="3493"/>
              <a:ext cx="379" cy="63"/>
              <a:chOff x="3933" y="3400"/>
              <a:chExt cx="655" cy="177"/>
            </a:xfrm>
          </p:grpSpPr>
          <p:sp>
            <p:nvSpPr>
              <p:cNvPr id="49176" name="Freeform 15"/>
              <p:cNvSpPr>
                <a:spLocks noChangeArrowheads="1"/>
              </p:cNvSpPr>
              <p:nvPr/>
            </p:nvSpPr>
            <p:spPr bwMode="auto">
              <a:xfrm>
                <a:off x="3933" y="3408"/>
                <a:ext cx="655" cy="169"/>
              </a:xfrm>
              <a:custGeom>
                <a:avLst/>
                <a:gdLst>
                  <a:gd name="T0" fmla="*/ 0 w 3063"/>
                  <a:gd name="T1" fmla="*/ 0 h 935"/>
                  <a:gd name="T2" fmla="*/ 0 w 3063"/>
                  <a:gd name="T3" fmla="*/ 0 h 935"/>
                  <a:gd name="T4" fmla="*/ 0 w 3063"/>
                  <a:gd name="T5" fmla="*/ 0 h 935"/>
                  <a:gd name="T6" fmla="*/ 0 w 3063"/>
                  <a:gd name="T7" fmla="*/ 0 h 935"/>
                  <a:gd name="T8" fmla="*/ 0 w 3063"/>
                  <a:gd name="T9" fmla="*/ 0 h 935"/>
                  <a:gd name="T10" fmla="*/ 0 w 3063"/>
                  <a:gd name="T11" fmla="*/ 0 h 935"/>
                  <a:gd name="T12" fmla="*/ 0 w 3063"/>
                  <a:gd name="T13" fmla="*/ 0 h 935"/>
                  <a:gd name="T14" fmla="*/ 0 w 3063"/>
                  <a:gd name="T15" fmla="*/ 0 h 935"/>
                  <a:gd name="T16" fmla="*/ 0 w 3063"/>
                  <a:gd name="T17" fmla="*/ 0 h 935"/>
                  <a:gd name="T18" fmla="*/ 0 w 3063"/>
                  <a:gd name="T19" fmla="*/ 0 h 935"/>
                  <a:gd name="T20" fmla="*/ 0 w 3063"/>
                  <a:gd name="T21" fmla="*/ 0 h 935"/>
                  <a:gd name="T22" fmla="*/ 0 w 3063"/>
                  <a:gd name="T23" fmla="*/ 0 h 935"/>
                  <a:gd name="T24" fmla="*/ 0 w 3063"/>
                  <a:gd name="T25" fmla="*/ 0 h 935"/>
                  <a:gd name="T26" fmla="*/ 0 w 3063"/>
                  <a:gd name="T27" fmla="*/ 0 h 935"/>
                  <a:gd name="T28" fmla="*/ 0 w 3063"/>
                  <a:gd name="T29" fmla="*/ 0 h 935"/>
                  <a:gd name="T30" fmla="*/ 0 w 3063"/>
                  <a:gd name="T31" fmla="*/ 0 h 935"/>
                  <a:gd name="T32" fmla="*/ 0 w 3063"/>
                  <a:gd name="T33" fmla="*/ 0 h 935"/>
                  <a:gd name="T34" fmla="*/ 0 w 3063"/>
                  <a:gd name="T35" fmla="*/ 0 h 935"/>
                  <a:gd name="T36" fmla="*/ 0 w 3063"/>
                  <a:gd name="T37" fmla="*/ 0 h 935"/>
                  <a:gd name="T38" fmla="*/ 0 w 3063"/>
                  <a:gd name="T39" fmla="*/ 0 h 935"/>
                  <a:gd name="T40" fmla="*/ 0 w 3063"/>
                  <a:gd name="T41" fmla="*/ 0 h 935"/>
                  <a:gd name="T42" fmla="*/ 0 w 3063"/>
                  <a:gd name="T43" fmla="*/ 0 h 9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063"/>
                  <a:gd name="T67" fmla="*/ 0 h 935"/>
                  <a:gd name="T68" fmla="*/ 3063 w 3063"/>
                  <a:gd name="T69" fmla="*/ 935 h 9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063" h="935">
                    <a:moveTo>
                      <a:pt x="3062" y="243"/>
                    </a:moveTo>
                    <a:cubicBezTo>
                      <a:pt x="2936" y="229"/>
                      <a:pt x="2797" y="242"/>
                      <a:pt x="2651" y="274"/>
                    </a:cubicBezTo>
                    <a:cubicBezTo>
                      <a:pt x="2478" y="318"/>
                      <a:pt x="2240" y="578"/>
                      <a:pt x="2277" y="727"/>
                    </a:cubicBezTo>
                    <a:cubicBezTo>
                      <a:pt x="2331" y="934"/>
                      <a:pt x="2608" y="609"/>
                      <a:pt x="2655" y="481"/>
                    </a:cubicBezTo>
                    <a:cubicBezTo>
                      <a:pt x="2735" y="264"/>
                      <a:pt x="2531" y="241"/>
                      <a:pt x="2399" y="216"/>
                    </a:cubicBezTo>
                    <a:cubicBezTo>
                      <a:pt x="2270" y="184"/>
                      <a:pt x="2080" y="231"/>
                      <a:pt x="1914" y="368"/>
                    </a:cubicBezTo>
                    <a:cubicBezTo>
                      <a:pt x="1806" y="464"/>
                      <a:pt x="1656" y="841"/>
                      <a:pt x="1942" y="630"/>
                    </a:cubicBezTo>
                    <a:cubicBezTo>
                      <a:pt x="2088" y="524"/>
                      <a:pt x="2240" y="278"/>
                      <a:pt x="2062" y="249"/>
                    </a:cubicBezTo>
                    <a:cubicBezTo>
                      <a:pt x="1934" y="235"/>
                      <a:pt x="1847" y="144"/>
                      <a:pt x="1697" y="166"/>
                    </a:cubicBezTo>
                    <a:cubicBezTo>
                      <a:pt x="1545" y="186"/>
                      <a:pt x="1281" y="301"/>
                      <a:pt x="1246" y="507"/>
                    </a:cubicBezTo>
                    <a:cubicBezTo>
                      <a:pt x="1219" y="702"/>
                      <a:pt x="1602" y="577"/>
                      <a:pt x="1601" y="363"/>
                    </a:cubicBezTo>
                    <a:cubicBezTo>
                      <a:pt x="1599" y="183"/>
                      <a:pt x="1427" y="172"/>
                      <a:pt x="1288" y="156"/>
                    </a:cubicBezTo>
                    <a:cubicBezTo>
                      <a:pt x="1154" y="137"/>
                      <a:pt x="979" y="185"/>
                      <a:pt x="819" y="283"/>
                    </a:cubicBezTo>
                    <a:cubicBezTo>
                      <a:pt x="538" y="454"/>
                      <a:pt x="751" y="657"/>
                      <a:pt x="951" y="487"/>
                    </a:cubicBezTo>
                    <a:cubicBezTo>
                      <a:pt x="1115" y="347"/>
                      <a:pt x="1202" y="108"/>
                      <a:pt x="1021" y="105"/>
                    </a:cubicBezTo>
                    <a:cubicBezTo>
                      <a:pt x="888" y="100"/>
                      <a:pt x="795" y="0"/>
                      <a:pt x="640" y="50"/>
                    </a:cubicBezTo>
                    <a:cubicBezTo>
                      <a:pt x="481" y="100"/>
                      <a:pt x="322" y="75"/>
                      <a:pt x="165" y="295"/>
                    </a:cubicBezTo>
                    <a:cubicBezTo>
                      <a:pt x="0" y="516"/>
                      <a:pt x="216" y="569"/>
                      <a:pt x="374" y="443"/>
                    </a:cubicBezTo>
                    <a:cubicBezTo>
                      <a:pt x="582" y="269"/>
                      <a:pt x="503" y="78"/>
                      <a:pt x="378" y="59"/>
                    </a:cubicBezTo>
                    <a:lnTo>
                      <a:pt x="266" y="25"/>
                    </a:lnTo>
                    <a:lnTo>
                      <a:pt x="135" y="6"/>
                    </a:lnTo>
                    <a:lnTo>
                      <a:pt x="97" y="8"/>
                    </a:lnTo>
                  </a:path>
                </a:pathLst>
              </a:cu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600" u="sng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49177" name="Group 16"/>
              <p:cNvGrpSpPr>
                <a:grpSpLocks/>
              </p:cNvGrpSpPr>
              <p:nvPr/>
            </p:nvGrpSpPr>
            <p:grpSpPr bwMode="auto">
              <a:xfrm>
                <a:off x="3933" y="3400"/>
                <a:ext cx="585" cy="141"/>
                <a:chOff x="4096" y="3163"/>
                <a:chExt cx="620" cy="177"/>
              </a:xfrm>
            </p:grpSpPr>
            <p:sp>
              <p:nvSpPr>
                <p:cNvPr id="49178" name="Line 17"/>
                <p:cNvSpPr>
                  <a:spLocks noChangeShapeType="1"/>
                </p:cNvSpPr>
                <p:nvPr/>
              </p:nvSpPr>
              <p:spPr bwMode="auto">
                <a:xfrm flipV="1">
                  <a:off x="4096" y="3163"/>
                  <a:ext cx="621" cy="177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179" name="Line 18"/>
                <p:cNvSpPr>
                  <a:spLocks noChangeShapeType="1"/>
                </p:cNvSpPr>
                <p:nvPr/>
              </p:nvSpPr>
              <p:spPr bwMode="auto">
                <a:xfrm>
                  <a:off x="4096" y="3172"/>
                  <a:ext cx="606" cy="164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49173" name="Line 28"/>
            <p:cNvSpPr>
              <a:spLocks noChangeShapeType="1"/>
            </p:cNvSpPr>
            <p:nvPr/>
          </p:nvSpPr>
          <p:spPr bwMode="auto">
            <a:xfrm>
              <a:off x="2624" y="3474"/>
              <a:ext cx="16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74" name="Oval 29"/>
            <p:cNvSpPr>
              <a:spLocks noChangeArrowheads="1"/>
            </p:cNvSpPr>
            <p:nvPr/>
          </p:nvSpPr>
          <p:spPr bwMode="auto">
            <a:xfrm>
              <a:off x="650" y="3465"/>
              <a:ext cx="58" cy="64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600" u="sng">
                <a:solidFill>
                  <a:srgbClr val="000000"/>
                </a:solidFill>
              </a:endParaRPr>
            </a:p>
          </p:txBody>
        </p:sp>
        <p:sp>
          <p:nvSpPr>
            <p:cNvPr id="49175" name="Text Box 32"/>
            <p:cNvSpPr txBox="1">
              <a:spLocks noChangeArrowheads="1"/>
            </p:cNvSpPr>
            <p:nvPr/>
          </p:nvSpPr>
          <p:spPr bwMode="auto">
            <a:xfrm>
              <a:off x="1069" y="3094"/>
              <a:ext cx="1701" cy="155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pPr algn="l" eaLnBrk="0" hangingPunct="0">
                <a:buClr>
                  <a:srgbClr val="000000"/>
                </a:buClr>
                <a:buSzPct val="27000"/>
                <a:buFont typeface="StarBats" charset="0"/>
                <a:buNone/>
              </a:pPr>
              <a:r>
                <a:rPr lang="en-GB" sz="1600" b="0" i="1" dirty="0">
                  <a:solidFill>
                    <a:srgbClr val="000000"/>
                  </a:solidFill>
                </a:rPr>
                <a:t>hot and dense</a:t>
              </a:r>
              <a:r>
                <a:rPr lang="en-GB" sz="1600" b="0" i="1" dirty="0" smtClean="0">
                  <a:solidFill>
                    <a:srgbClr val="000000"/>
                  </a:solidFill>
                </a:rPr>
                <a:t> QCD matter</a:t>
              </a:r>
              <a:endParaRPr lang="en-GB" sz="1600" b="0" i="1" dirty="0">
                <a:solidFill>
                  <a:srgbClr val="000000"/>
                </a:solidFill>
              </a:endParaRPr>
            </a:p>
          </p:txBody>
        </p:sp>
      </p:grpSp>
      <p:sp>
        <p:nvSpPr>
          <p:cNvPr id="49162" name="Text Box 4"/>
          <p:cNvSpPr txBox="1">
            <a:spLocks noChangeArrowheads="1"/>
          </p:cNvSpPr>
          <p:nvPr/>
        </p:nvSpPr>
        <p:spPr bwMode="auto">
          <a:xfrm>
            <a:off x="328121" y="1165780"/>
            <a:ext cx="4606418" cy="4905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>
              <a:spcBef>
                <a:spcPct val="40000"/>
              </a:spcBef>
              <a:spcAft>
                <a:spcPts val="0"/>
              </a:spcAft>
            </a:pPr>
            <a:r>
              <a:rPr lang="en-US" sz="2300" b="0" dirty="0" smtClean="0">
                <a:solidFill>
                  <a:srgbClr val="000000"/>
                </a:solidFill>
                <a:ea typeface="Arial" pitchFamily="-112" charset="0"/>
                <a:cs typeface="Arial" pitchFamily="-112" charset="0"/>
              </a:rPr>
              <a:t>(1) </a:t>
            </a:r>
            <a:r>
              <a:rPr lang="en-US" sz="2300" b="0" dirty="0" err="1" smtClean="0">
                <a:solidFill>
                  <a:srgbClr val="000000"/>
                </a:solidFill>
                <a:ea typeface="Arial" pitchFamily="-112" charset="0"/>
                <a:cs typeface="Arial" pitchFamily="-112" charset="0"/>
              </a:rPr>
              <a:t>Radiative</a:t>
            </a:r>
            <a:r>
              <a:rPr lang="en-US" sz="2300" b="0" dirty="0" smtClean="0">
                <a:solidFill>
                  <a:srgbClr val="000000"/>
                </a:solidFill>
                <a:ea typeface="Arial" pitchFamily="-112" charset="0"/>
                <a:cs typeface="Arial" pitchFamily="-112" charset="0"/>
              </a:rPr>
              <a:t> </a:t>
            </a:r>
            <a:r>
              <a:rPr lang="en-US" sz="2300" b="0" dirty="0" err="1" smtClean="0">
                <a:solidFill>
                  <a:srgbClr val="000000"/>
                </a:solidFill>
                <a:ea typeface="Arial" pitchFamily="-112" charset="0"/>
                <a:cs typeface="Arial" pitchFamily="-112" charset="0"/>
              </a:rPr>
              <a:t>parton</a:t>
            </a:r>
            <a:r>
              <a:rPr lang="en-US" sz="2300" b="0" dirty="0" smtClean="0">
                <a:solidFill>
                  <a:srgbClr val="000000"/>
                </a:solidFill>
                <a:ea typeface="Arial" pitchFamily="-112" charset="0"/>
                <a:cs typeface="Arial" pitchFamily="-112" charset="0"/>
              </a:rPr>
              <a:t> energy loss is </a:t>
            </a:r>
            <a:r>
              <a:rPr lang="en-US" sz="2300" b="0" dirty="0" err="1" smtClean="0">
                <a:solidFill>
                  <a:srgbClr val="000000"/>
                </a:solidFill>
                <a:ea typeface="Arial" pitchFamily="-112" charset="0"/>
                <a:cs typeface="Arial" pitchFamily="-112" charset="0"/>
              </a:rPr>
              <a:t>colour</a:t>
            </a:r>
            <a:r>
              <a:rPr lang="en-US" sz="2300" b="0" dirty="0" smtClean="0">
                <a:solidFill>
                  <a:srgbClr val="000000"/>
                </a:solidFill>
                <a:ea typeface="Arial" pitchFamily="-112" charset="0"/>
                <a:cs typeface="Arial" pitchFamily="-112" charset="0"/>
              </a:rPr>
              <a:t> charge dependent (</a:t>
            </a:r>
            <a:r>
              <a:rPr lang="en-US" sz="2300" b="0" dirty="0" err="1" smtClean="0">
                <a:solidFill>
                  <a:srgbClr val="000000"/>
                </a:solidFill>
                <a:ea typeface="Arial" pitchFamily="-112" charset="0"/>
                <a:cs typeface="Arial" pitchFamily="-112" charset="0"/>
              </a:rPr>
              <a:t>Casimir</a:t>
            </a:r>
            <a:r>
              <a:rPr lang="en-US" sz="2300" b="0" dirty="0" smtClean="0">
                <a:solidFill>
                  <a:srgbClr val="000000"/>
                </a:solidFill>
                <a:ea typeface="Arial" pitchFamily="-112" charset="0"/>
                <a:cs typeface="Arial" pitchFamily="-112" charset="0"/>
              </a:rPr>
              <a:t> coupling factor C</a:t>
            </a:r>
            <a:r>
              <a:rPr lang="en-US" sz="2300" b="0" baseline="-25000" dirty="0" smtClean="0">
                <a:solidFill>
                  <a:srgbClr val="000000"/>
                </a:solidFill>
                <a:ea typeface="Arial" pitchFamily="-112" charset="0"/>
                <a:cs typeface="Arial" pitchFamily="-112" charset="0"/>
              </a:rPr>
              <a:t>R</a:t>
            </a:r>
            <a:r>
              <a:rPr lang="en-US" sz="2300" b="0" dirty="0" smtClean="0">
                <a:solidFill>
                  <a:srgbClr val="000000"/>
                </a:solidFill>
                <a:ea typeface="Arial" pitchFamily="-112" charset="0"/>
                <a:cs typeface="Arial" pitchFamily="-112" charset="0"/>
              </a:rPr>
              <a:t>)</a:t>
            </a:r>
            <a:br>
              <a:rPr lang="en-US" sz="2300" b="0" dirty="0" smtClean="0">
                <a:solidFill>
                  <a:srgbClr val="000000"/>
                </a:solidFill>
                <a:ea typeface="Arial" pitchFamily="-112" charset="0"/>
                <a:cs typeface="Arial" pitchFamily="-112" charset="0"/>
              </a:rPr>
            </a:br>
            <a:r>
              <a:rPr lang="en-US" sz="1200" b="0" dirty="0" err="1" smtClean="0">
                <a:solidFill>
                  <a:srgbClr val="000000"/>
                </a:solidFill>
                <a:ea typeface="Arial" pitchFamily="-112" charset="0"/>
                <a:cs typeface="Arial" pitchFamily="-112" charset="0"/>
              </a:rPr>
              <a:t>R.Baier</a:t>
            </a:r>
            <a:r>
              <a:rPr lang="en-US" sz="1200" b="0" dirty="0" smtClean="0">
                <a:solidFill>
                  <a:srgbClr val="000000"/>
                </a:solidFill>
                <a:ea typeface="Arial" pitchFamily="-112" charset="0"/>
                <a:cs typeface="Arial" pitchFamily="-112" charset="0"/>
              </a:rPr>
              <a:t> et al., </a:t>
            </a:r>
            <a:r>
              <a:rPr lang="en-US" sz="1200" b="0" dirty="0" err="1" smtClean="0">
                <a:solidFill>
                  <a:srgbClr val="000000"/>
                </a:solidFill>
                <a:ea typeface="Arial" pitchFamily="-112" charset="0"/>
                <a:cs typeface="Arial" pitchFamily="-112" charset="0"/>
              </a:rPr>
              <a:t>Nucl</a:t>
            </a:r>
            <a:r>
              <a:rPr lang="en-US" sz="1200" b="0" dirty="0" smtClean="0">
                <a:solidFill>
                  <a:srgbClr val="000000"/>
                </a:solidFill>
                <a:ea typeface="Arial" pitchFamily="-112" charset="0"/>
                <a:cs typeface="Arial" pitchFamily="-112" charset="0"/>
              </a:rPr>
              <a:t>. Phys. B483, 291 (1997) (“BDMPS”)</a:t>
            </a:r>
          </a:p>
          <a:p>
            <a:pPr algn="l">
              <a:spcBef>
                <a:spcPct val="40000"/>
              </a:spcBef>
              <a:spcAft>
                <a:spcPts val="1800"/>
              </a:spcAft>
            </a:pPr>
            <a:endParaRPr lang="en-US" sz="2300" b="0" dirty="0" smtClean="0">
              <a:solidFill>
                <a:srgbClr val="000000"/>
              </a:solidFill>
            </a:endParaRPr>
          </a:p>
          <a:p>
            <a:pPr algn="l">
              <a:spcBef>
                <a:spcPct val="40000"/>
              </a:spcBef>
              <a:spcAft>
                <a:spcPts val="1800"/>
              </a:spcAft>
            </a:pPr>
            <a:r>
              <a:rPr lang="en-US" sz="2300" b="0" dirty="0" smtClean="0"/>
              <a:t>(2) </a:t>
            </a:r>
            <a:r>
              <a:rPr lang="en-US" sz="2300" b="0" dirty="0">
                <a:solidFill>
                  <a:srgbClr val="CC3300"/>
                </a:solidFill>
              </a:rPr>
              <a:t>Dead-cone </a:t>
            </a:r>
            <a:r>
              <a:rPr lang="en-US" sz="2300" b="0" dirty="0" smtClean="0">
                <a:solidFill>
                  <a:srgbClr val="CC3300"/>
                </a:solidFill>
              </a:rPr>
              <a:t>effect:</a:t>
            </a:r>
            <a:r>
              <a:rPr lang="en-US" sz="2300" b="0" dirty="0" smtClean="0">
                <a:solidFill>
                  <a:srgbClr val="000000"/>
                </a:solidFill>
              </a:rPr>
              <a:t> gluon </a:t>
            </a:r>
            <a:r>
              <a:rPr lang="en-US" sz="2300" b="0" dirty="0">
                <a:solidFill>
                  <a:srgbClr val="000000"/>
                </a:solidFill>
              </a:rPr>
              <a:t>radiation suppressed at</a:t>
            </a:r>
            <a:r>
              <a:rPr lang="en-US" sz="2300" b="0" dirty="0" smtClean="0">
                <a:solidFill>
                  <a:srgbClr val="000000"/>
                </a:solidFill>
              </a:rPr>
              <a:t> small </a:t>
            </a:r>
            <a:r>
              <a:rPr lang="en-US" sz="2300" b="0" dirty="0">
                <a:solidFill>
                  <a:srgbClr val="000000"/>
                </a:solidFill>
              </a:rPr>
              <a:t>angles (</a:t>
            </a:r>
            <a:r>
              <a:rPr lang="en-US" sz="2300" b="0" dirty="0" err="1">
                <a:solidFill>
                  <a:srgbClr val="000000"/>
                </a:solidFill>
                <a:latin typeface="Symbol" pitchFamily="-112" charset="2"/>
              </a:rPr>
              <a:t>q</a:t>
            </a:r>
            <a:r>
              <a:rPr lang="en-US" sz="2300" b="0" dirty="0">
                <a:solidFill>
                  <a:srgbClr val="000000"/>
                </a:solidFill>
              </a:rPr>
              <a:t> &lt; </a:t>
            </a:r>
            <a:r>
              <a:rPr lang="en-US" sz="2300" b="0" i="1" dirty="0" err="1">
                <a:solidFill>
                  <a:srgbClr val="000000"/>
                </a:solidFill>
              </a:rPr>
              <a:t>m</a:t>
            </a:r>
            <a:r>
              <a:rPr lang="en-US" sz="2300" b="0" baseline="-25000" dirty="0" err="1">
                <a:solidFill>
                  <a:srgbClr val="000000"/>
                </a:solidFill>
              </a:rPr>
              <a:t>Q</a:t>
            </a:r>
            <a:r>
              <a:rPr lang="en-US" sz="2300" b="0" dirty="0">
                <a:solidFill>
                  <a:srgbClr val="000000"/>
                </a:solidFill>
              </a:rPr>
              <a:t>/</a:t>
            </a:r>
            <a:r>
              <a:rPr lang="en-US" sz="2300" b="0" i="1" dirty="0">
                <a:solidFill>
                  <a:srgbClr val="000000"/>
                </a:solidFill>
              </a:rPr>
              <a:t>E</a:t>
            </a:r>
            <a:r>
              <a:rPr lang="en-US" sz="2300" b="0" baseline="-25000" dirty="0">
                <a:solidFill>
                  <a:srgbClr val="000000"/>
                </a:solidFill>
              </a:rPr>
              <a:t>Q</a:t>
            </a:r>
            <a:r>
              <a:rPr lang="en-US" sz="2300" b="0" dirty="0" smtClean="0">
                <a:solidFill>
                  <a:srgbClr val="000000"/>
                </a:solidFill>
              </a:rPr>
              <a:t>)</a:t>
            </a:r>
            <a:br>
              <a:rPr lang="en-US" sz="2300" b="0" dirty="0" smtClean="0">
                <a:solidFill>
                  <a:srgbClr val="000000"/>
                </a:solidFill>
              </a:rPr>
            </a:br>
            <a:r>
              <a:rPr lang="en-GB" sz="1200" b="0" i="1" dirty="0" smtClean="0">
                <a:solidFill>
                  <a:srgbClr val="000000"/>
                </a:solidFill>
                <a:latin typeface="Times New Roman" pitchFamily="-112" charset="0"/>
              </a:rPr>
              <a:t>Y</a:t>
            </a:r>
            <a:r>
              <a:rPr lang="en-GB" sz="1200" b="0" i="1" dirty="0">
                <a:solidFill>
                  <a:srgbClr val="000000"/>
                </a:solidFill>
                <a:latin typeface="Times New Roman" pitchFamily="-112" charset="0"/>
              </a:rPr>
              <a:t>. </a:t>
            </a:r>
            <a:r>
              <a:rPr lang="en-GB" sz="1200" b="0" i="1" dirty="0" err="1">
                <a:solidFill>
                  <a:srgbClr val="000000"/>
                </a:solidFill>
                <a:latin typeface="Times New Roman" pitchFamily="-112" charset="0"/>
              </a:rPr>
              <a:t>Dokshitzer</a:t>
            </a:r>
            <a:r>
              <a:rPr lang="en-GB" sz="1200" b="0" i="1" dirty="0">
                <a:solidFill>
                  <a:srgbClr val="000000"/>
                </a:solidFill>
                <a:latin typeface="Times New Roman" pitchFamily="-112" charset="0"/>
              </a:rPr>
              <a:t>, D. </a:t>
            </a:r>
            <a:r>
              <a:rPr lang="en-GB" sz="1200" b="0" i="1" dirty="0" err="1">
                <a:solidFill>
                  <a:srgbClr val="000000"/>
                </a:solidFill>
                <a:latin typeface="Times New Roman" pitchFamily="-112" charset="0"/>
              </a:rPr>
              <a:t>Kharzeev</a:t>
            </a:r>
            <a:r>
              <a:rPr lang="en-GB" sz="1200" b="0" i="1" dirty="0">
                <a:solidFill>
                  <a:srgbClr val="000000"/>
                </a:solidFill>
                <a:latin typeface="Times New Roman" pitchFamily="-112" charset="0"/>
              </a:rPr>
              <a:t>, PLB 519, 199 (2001), </a:t>
            </a:r>
            <a:r>
              <a:rPr lang="en-US" sz="1200" b="0" i="1" dirty="0">
                <a:solidFill>
                  <a:srgbClr val="000000"/>
                </a:solidFill>
                <a:latin typeface="Times New Roman" pitchFamily="-112" charset="0"/>
              </a:rPr>
              <a:t>hep-ph/</a:t>
            </a:r>
            <a:r>
              <a:rPr lang="en-US" sz="1200" b="0" i="1" dirty="0" smtClean="0">
                <a:solidFill>
                  <a:srgbClr val="000000"/>
                </a:solidFill>
                <a:latin typeface="Times New Roman" pitchFamily="-112" charset="0"/>
              </a:rPr>
              <a:t>0106202</a:t>
            </a:r>
            <a:endParaRPr lang="en-US" sz="2300" b="0" i="1" dirty="0" smtClean="0">
              <a:solidFill>
                <a:srgbClr val="000000"/>
              </a:solidFill>
              <a:sym typeface="Symbol" pitchFamily="-112" charset="2"/>
            </a:endParaRPr>
          </a:p>
          <a:p>
            <a:pPr algn="l">
              <a:spcBef>
                <a:spcPct val="40000"/>
              </a:spcBef>
              <a:spcAft>
                <a:spcPts val="1800"/>
              </a:spcAft>
            </a:pPr>
            <a:r>
              <a:rPr lang="en-US" sz="2300" b="0" i="1" dirty="0" err="1" smtClean="0">
                <a:solidFill>
                  <a:srgbClr val="000000"/>
                </a:solidFill>
                <a:sym typeface="Symbol" pitchFamily="-112" charset="2"/>
              </a:rPr>
              <a:t>E</a:t>
            </a:r>
            <a:r>
              <a:rPr lang="en-US" sz="2300" b="0" baseline="-25000" dirty="0" err="1" smtClean="0">
                <a:solidFill>
                  <a:srgbClr val="000000"/>
                </a:solidFill>
                <a:sym typeface="Symbol" pitchFamily="-112" charset="2"/>
              </a:rPr>
              <a:t>g</a:t>
            </a:r>
            <a:r>
              <a:rPr lang="en-US" sz="2300" b="0" i="1" dirty="0" smtClean="0">
                <a:solidFill>
                  <a:srgbClr val="000000"/>
                </a:solidFill>
                <a:sym typeface="Symbol" pitchFamily="-112" charset="2"/>
              </a:rPr>
              <a:t> </a:t>
            </a:r>
            <a:r>
              <a:rPr lang="en-US" sz="2300" b="0" i="1" dirty="0">
                <a:solidFill>
                  <a:srgbClr val="000000"/>
                </a:solidFill>
                <a:sym typeface="Symbol" pitchFamily="-112" charset="2"/>
              </a:rPr>
              <a:t>&gt; </a:t>
            </a:r>
            <a:r>
              <a:rPr lang="en-US" sz="2300" b="0" i="1" dirty="0" err="1">
                <a:solidFill>
                  <a:srgbClr val="000000"/>
                </a:solidFill>
                <a:sym typeface="Symbol" pitchFamily="-112" charset="2"/>
              </a:rPr>
              <a:t></a:t>
            </a:r>
            <a:r>
              <a:rPr lang="en-US" sz="2300" b="0" i="1" dirty="0" err="1" smtClean="0">
                <a:solidFill>
                  <a:srgbClr val="000000"/>
                </a:solidFill>
                <a:sym typeface="Symbol" pitchFamily="-112" charset="2"/>
              </a:rPr>
              <a:t>E</a:t>
            </a:r>
            <a:r>
              <a:rPr lang="en-US" sz="2300" b="0" baseline="-25000" dirty="0" err="1" smtClean="0">
                <a:solidFill>
                  <a:srgbClr val="000000"/>
                </a:solidFill>
                <a:sym typeface="Symbol" pitchFamily="-112" charset="2"/>
              </a:rPr>
              <a:t>u,d,s</a:t>
            </a:r>
            <a:r>
              <a:rPr lang="en-US" sz="2300" b="0" dirty="0" smtClean="0">
                <a:solidFill>
                  <a:srgbClr val="000000"/>
                </a:solidFill>
                <a:sym typeface="Symbol" pitchFamily="-112" charset="2"/>
              </a:rPr>
              <a:t> </a:t>
            </a:r>
            <a:r>
              <a:rPr lang="en-US" sz="2300" b="0" i="1" dirty="0">
                <a:solidFill>
                  <a:srgbClr val="000000"/>
                </a:solidFill>
                <a:sym typeface="Symbol" pitchFamily="-112" charset="2"/>
              </a:rPr>
              <a:t>&gt; </a:t>
            </a:r>
            <a:r>
              <a:rPr lang="en-US" sz="2300" b="0" i="1" dirty="0" err="1">
                <a:solidFill>
                  <a:srgbClr val="000000"/>
                </a:solidFill>
                <a:sym typeface="Symbol" pitchFamily="-112" charset="2"/>
              </a:rPr>
              <a:t></a:t>
            </a:r>
            <a:r>
              <a:rPr lang="en-US" sz="2300" b="0" i="1" dirty="0" err="1" smtClean="0">
                <a:solidFill>
                  <a:srgbClr val="000000"/>
                </a:solidFill>
                <a:sym typeface="Symbol" pitchFamily="-112" charset="2"/>
              </a:rPr>
              <a:t>E</a:t>
            </a:r>
            <a:r>
              <a:rPr lang="en-US" sz="2300" b="0" baseline="-25000" dirty="0" err="1" smtClean="0">
                <a:solidFill>
                  <a:srgbClr val="000000"/>
                </a:solidFill>
                <a:sym typeface="Symbol" pitchFamily="-112" charset="2"/>
              </a:rPr>
              <a:t>c</a:t>
            </a:r>
            <a:r>
              <a:rPr lang="en-US" sz="2300" b="0" i="1" dirty="0" smtClean="0">
                <a:solidFill>
                  <a:srgbClr val="000000"/>
                </a:solidFill>
                <a:sym typeface="Symbol" pitchFamily="-112" charset="2"/>
              </a:rPr>
              <a:t> &gt; </a:t>
            </a:r>
            <a:r>
              <a:rPr lang="en-US" sz="2300" b="0" i="1" dirty="0" err="1" smtClean="0">
                <a:solidFill>
                  <a:srgbClr val="000000"/>
                </a:solidFill>
                <a:sym typeface="Symbol" pitchFamily="-112" charset="2"/>
              </a:rPr>
              <a:t>E</a:t>
            </a:r>
            <a:r>
              <a:rPr lang="en-US" sz="2300" b="0" baseline="-25000" dirty="0" err="1" smtClean="0">
                <a:solidFill>
                  <a:srgbClr val="000000"/>
                </a:solidFill>
                <a:sym typeface="Symbol" pitchFamily="-112" charset="2"/>
              </a:rPr>
              <a:t>b</a:t>
            </a:r>
            <a:endParaRPr lang="en-US" sz="2300" b="0" baseline="-25000" dirty="0" smtClean="0">
              <a:solidFill>
                <a:srgbClr val="000000"/>
              </a:solidFill>
              <a:sym typeface="Symbol" pitchFamily="-112" charset="2"/>
            </a:endParaRPr>
          </a:p>
          <a:p>
            <a:pPr algn="l">
              <a:spcBef>
                <a:spcPct val="40000"/>
              </a:spcBef>
              <a:spcAft>
                <a:spcPts val="1800"/>
              </a:spcAft>
            </a:pPr>
            <a:r>
              <a:rPr lang="en-US" sz="2300" i="1" dirty="0" err="1" smtClean="0">
                <a:solidFill>
                  <a:srgbClr val="000090"/>
                </a:solidFill>
                <a:sym typeface="Symbol" pitchFamily="-112" charset="2"/>
              </a:rPr>
              <a:t>R</a:t>
            </a:r>
            <a:r>
              <a:rPr lang="en-US" sz="2300" baseline="-25000" dirty="0" err="1" smtClean="0">
                <a:solidFill>
                  <a:srgbClr val="000090"/>
                </a:solidFill>
                <a:sym typeface="Symbol" pitchFamily="-112" charset="2"/>
              </a:rPr>
              <a:t>AA</a:t>
            </a:r>
            <a:r>
              <a:rPr lang="en-US" sz="2300" dirty="0" err="1" smtClean="0">
                <a:solidFill>
                  <a:srgbClr val="000090"/>
                </a:solidFill>
                <a:sym typeface="Symbol" pitchFamily="-112" charset="2"/>
              </a:rPr>
              <a:t>(</a:t>
            </a:r>
            <a:r>
              <a:rPr lang="en-US" sz="2300" dirty="0" err="1" smtClean="0">
                <a:solidFill>
                  <a:srgbClr val="000090"/>
                </a:solidFill>
                <a:latin typeface="Symbol" charset="2"/>
                <a:cs typeface="Symbol" charset="2"/>
                <a:sym typeface="Symbol" pitchFamily="-112" charset="2"/>
              </a:rPr>
              <a:t>p</a:t>
            </a:r>
            <a:r>
              <a:rPr lang="en-US" sz="2300" dirty="0" smtClean="0">
                <a:solidFill>
                  <a:srgbClr val="000090"/>
                </a:solidFill>
                <a:sym typeface="Symbol" pitchFamily="-112" charset="2"/>
              </a:rPr>
              <a:t>) </a:t>
            </a:r>
            <a:r>
              <a:rPr lang="en-US" sz="2300" i="1" dirty="0" smtClean="0">
                <a:solidFill>
                  <a:srgbClr val="000090"/>
                </a:solidFill>
                <a:sym typeface="Symbol" pitchFamily="-112" charset="2"/>
              </a:rPr>
              <a:t>&lt; R</a:t>
            </a:r>
            <a:r>
              <a:rPr lang="en-US" sz="2300" baseline="-25000" dirty="0" smtClean="0">
                <a:solidFill>
                  <a:srgbClr val="000090"/>
                </a:solidFill>
                <a:sym typeface="Symbol" pitchFamily="-112" charset="2"/>
              </a:rPr>
              <a:t>AA</a:t>
            </a:r>
            <a:r>
              <a:rPr lang="en-US" sz="2300" dirty="0" smtClean="0">
                <a:solidFill>
                  <a:srgbClr val="000090"/>
                </a:solidFill>
                <a:sym typeface="Symbol" pitchFamily="-112" charset="2"/>
              </a:rPr>
              <a:t>(D) </a:t>
            </a:r>
            <a:r>
              <a:rPr lang="en-US" sz="2300" i="1" dirty="0" smtClean="0">
                <a:solidFill>
                  <a:srgbClr val="000090"/>
                </a:solidFill>
                <a:sym typeface="Symbol" pitchFamily="-112" charset="2"/>
              </a:rPr>
              <a:t>&lt; R</a:t>
            </a:r>
            <a:r>
              <a:rPr lang="en-US" sz="2300" baseline="-25000" dirty="0" smtClean="0">
                <a:solidFill>
                  <a:srgbClr val="000090"/>
                </a:solidFill>
                <a:sym typeface="Symbol" pitchFamily="-112" charset="2"/>
              </a:rPr>
              <a:t>AA</a:t>
            </a:r>
            <a:r>
              <a:rPr lang="en-US" sz="2300" dirty="0" smtClean="0">
                <a:solidFill>
                  <a:srgbClr val="000090"/>
                </a:solidFill>
                <a:sym typeface="Symbol" pitchFamily="-112" charset="2"/>
              </a:rPr>
              <a:t>(B) </a:t>
            </a:r>
            <a:endParaRPr lang="en-US" sz="2300" dirty="0">
              <a:solidFill>
                <a:srgbClr val="000090"/>
              </a:solidFill>
              <a:sym typeface="Symbol" pitchFamily="-112" charset="2"/>
            </a:endParaRPr>
          </a:p>
        </p:txBody>
      </p:sp>
      <p:sp>
        <p:nvSpPr>
          <p:cNvPr id="49165" name="Slide Number Placeholder 5"/>
          <p:cNvSpPr txBox="1">
            <a:spLocks/>
          </p:cNvSpPr>
          <p:nvPr/>
        </p:nvSpPr>
        <p:spPr bwMode="auto">
          <a:xfrm>
            <a:off x="6932613" y="6557963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/>
            <a:fld id="{ECEAEC97-E211-8C40-B563-BF1A7C71C848}" type="slidenum">
              <a:rPr lang="en-US" sz="1400" b="0">
                <a:solidFill>
                  <a:srgbClr val="808080"/>
                </a:solidFill>
                <a:ea typeface="Arial" pitchFamily="-112" charset="0"/>
                <a:cs typeface="Arial" pitchFamily="-112" charset="0"/>
              </a:rPr>
              <a:pPr algn="r"/>
              <a:t>6</a:t>
            </a:fld>
            <a:endParaRPr lang="en-US" sz="1400" b="0">
              <a:solidFill>
                <a:srgbClr val="808080"/>
              </a:solidFill>
              <a:ea typeface="Arial" pitchFamily="-112" charset="0"/>
              <a:cs typeface="Arial" pitchFamily="-112" charset="0"/>
            </a:endParaRPr>
          </a:p>
        </p:txBody>
      </p:sp>
      <p:sp>
        <p:nvSpPr>
          <p:cNvPr id="36" name="Footer Placeholder 3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 Mischke (Utrecht)</a:t>
            </a:r>
            <a:endParaRPr lang="en-US"/>
          </a:p>
        </p:txBody>
      </p:sp>
      <p:graphicFrame>
        <p:nvGraphicFramePr>
          <p:cNvPr id="91138" name="Object 2"/>
          <p:cNvGraphicFramePr>
            <a:graphicFrameLocks noChangeAspect="1"/>
          </p:cNvGraphicFramePr>
          <p:nvPr/>
        </p:nvGraphicFramePr>
        <p:xfrm>
          <a:off x="1120618" y="2666209"/>
          <a:ext cx="2649235" cy="485462"/>
        </p:xfrm>
        <a:graphic>
          <a:graphicData uri="http://schemas.openxmlformats.org/presentationml/2006/ole">
            <p:oleObj spid="_x0000_s91138" name="Equation" r:id="rId4" imgW="1295400" imgH="21590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241759" y="-29089"/>
            <a:ext cx="6664530" cy="76944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4400" b="0" dirty="0" smtClean="0">
                <a:solidFill>
                  <a:srgbClr val="000090"/>
                </a:solidFill>
                <a:latin typeface="Arial Narrow" pitchFamily="-112" charset="0"/>
              </a:rPr>
              <a:t>Large </a:t>
            </a:r>
            <a:r>
              <a:rPr lang="en-US" sz="4400" b="0" dirty="0" err="1" smtClean="0">
                <a:solidFill>
                  <a:srgbClr val="000090"/>
                </a:solidFill>
                <a:latin typeface="Arial Narrow" pitchFamily="-112" charset="0"/>
              </a:rPr>
              <a:t>Hadron</a:t>
            </a:r>
            <a:r>
              <a:rPr lang="en-US" sz="4400" b="0" dirty="0" smtClean="0">
                <a:solidFill>
                  <a:srgbClr val="000090"/>
                </a:solidFill>
                <a:latin typeface="Arial Narrow" pitchFamily="-112" charset="0"/>
              </a:rPr>
              <a:t> Collider at CERN</a:t>
            </a:r>
            <a:endParaRPr lang="en-GB" sz="4400" b="0" dirty="0">
              <a:solidFill>
                <a:srgbClr val="000090"/>
              </a:solidFill>
              <a:latin typeface="Arial Narrow" pitchFamily="-112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 Mischke (Utrecht)</a:t>
            </a:r>
            <a:endParaRPr lang="en-US" dirty="0"/>
          </a:p>
        </p:txBody>
      </p:sp>
      <p:pic>
        <p:nvPicPr>
          <p:cNvPr id="5" name="Picture 4" descr="LHC_over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432" y="1973120"/>
            <a:ext cx="6705600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3357032" y="4868720"/>
            <a:ext cx="136525" cy="1365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Oval 8"/>
          <p:cNvSpPr>
            <a:spLocks noChangeArrowheads="1"/>
          </p:cNvSpPr>
          <p:nvPr/>
        </p:nvSpPr>
        <p:spPr bwMode="auto">
          <a:xfrm>
            <a:off x="3814232" y="6240320"/>
            <a:ext cx="136525" cy="1365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Line 6"/>
          <p:cNvSpPr>
            <a:spLocks noChangeShapeType="1"/>
          </p:cNvSpPr>
          <p:nvPr/>
        </p:nvSpPr>
        <p:spPr bwMode="auto">
          <a:xfrm>
            <a:off x="994832" y="5554520"/>
            <a:ext cx="4800600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 type="triangle" w="lg" len="med"/>
            <a:tailEnd type="triangle" w="lg" len="med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2930787" y="5531430"/>
            <a:ext cx="1142861" cy="46166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8.5</a:t>
            </a:r>
            <a:r>
              <a:rPr lang="en-US" b="1" dirty="0" smtClean="0"/>
              <a:t> </a:t>
            </a:r>
            <a:r>
              <a:rPr lang="en-US" b="1" dirty="0"/>
              <a:t>km</a:t>
            </a:r>
          </a:p>
        </p:txBody>
      </p:sp>
      <p:pic>
        <p:nvPicPr>
          <p:cNvPr id="12" name="Picture 11" descr="cern-lhc"/>
          <p:cNvPicPr>
            <a:picLocks noChangeAspect="1" noChangeArrowheads="1"/>
          </p:cNvPicPr>
          <p:nvPr/>
        </p:nvPicPr>
        <p:blipFill>
          <a:blip r:embed="rId3"/>
          <a:srcRect t="23473" b="13393"/>
          <a:stretch>
            <a:fillRect/>
          </a:stretch>
        </p:blipFill>
        <p:spPr bwMode="auto">
          <a:xfrm>
            <a:off x="80432" y="944420"/>
            <a:ext cx="6705600" cy="2057400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 flipH="1">
            <a:off x="279008" y="4560461"/>
            <a:ext cx="9239" cy="1816096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 type="triangle" w="lg" len="med"/>
            <a:tailEnd type="triangle" w="lg" len="med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274211" y="4864186"/>
            <a:ext cx="1057351" cy="46166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100 </a:t>
            </a:r>
            <a:r>
              <a:rPr lang="en-US" b="1" dirty="0" err="1" smtClean="0"/>
              <a:t>m</a:t>
            </a:r>
            <a:endParaRPr lang="en-US" b="1" dirty="0"/>
          </a:p>
        </p:txBody>
      </p:sp>
      <p:pic>
        <p:nvPicPr>
          <p:cNvPr id="15" name="Picture 7" descr="CERN_LHC_tunnel_03_rdax_640x354"/>
          <p:cNvPicPr>
            <a:picLocks noChangeAspect="1" noChangeArrowheads="1"/>
          </p:cNvPicPr>
          <p:nvPr/>
        </p:nvPicPr>
        <p:blipFill>
          <a:blip r:embed="rId4"/>
          <a:srcRect r="22145"/>
          <a:stretch>
            <a:fillRect/>
          </a:stretch>
        </p:blipFill>
        <p:spPr bwMode="auto">
          <a:xfrm>
            <a:off x="6284922" y="2728770"/>
            <a:ext cx="2743200" cy="1948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6" name="Straight Arrow Connector 15"/>
          <p:cNvCxnSpPr/>
          <p:nvPr/>
        </p:nvCxnSpPr>
        <p:spPr bwMode="auto">
          <a:xfrm flipV="1">
            <a:off x="4860636" y="4387273"/>
            <a:ext cx="1731819" cy="669636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Slide Number Placeholder 1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A790B6-3DE3-224A-B164-0E89BB3F0D3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6845614" y="4756406"/>
            <a:ext cx="2274455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defTabSz="457200" fontAlgn="auto">
              <a:spcBef>
                <a:spcPts val="0"/>
              </a:spcBef>
              <a:spcAft>
                <a:spcPts val="600"/>
              </a:spcAft>
              <a:buFont typeface="Arial" pitchFamily="38" charset="0"/>
              <a:buChar char="•"/>
            </a:pPr>
            <a:r>
              <a:rPr lang="en-US" sz="1400" b="0" dirty="0" smtClean="0">
                <a:solidFill>
                  <a:srgbClr val="000000"/>
                </a:solidFill>
                <a:latin typeface="Arial" pitchFamily="38" charset="0"/>
                <a:ea typeface="Arial" pitchFamily="38" charset="0"/>
                <a:cs typeface="Arial" pitchFamily="38" charset="0"/>
              </a:rPr>
              <a:t> Data taking since November 2010</a:t>
            </a:r>
          </a:p>
          <a:p>
            <a:pPr algn="l" defTabSz="457200" fontAlgn="auto">
              <a:spcBef>
                <a:spcPts val="0"/>
              </a:spcBef>
              <a:spcAft>
                <a:spcPts val="600"/>
              </a:spcAft>
              <a:buFont typeface="Arial" pitchFamily="38" charset="0"/>
              <a:buChar char="•"/>
            </a:pPr>
            <a:r>
              <a:rPr lang="en-US" sz="1400" b="0" dirty="0" smtClean="0">
                <a:solidFill>
                  <a:srgbClr val="000000"/>
                </a:solidFill>
                <a:latin typeface="Arial" pitchFamily="38" charset="0"/>
                <a:ea typeface="Arial" pitchFamily="38" charset="0"/>
                <a:cs typeface="Arial" pitchFamily="38" charset="0"/>
              </a:rPr>
              <a:t> Ion species and energies</a:t>
            </a:r>
          </a:p>
          <a:p>
            <a:pPr algn="l" defTabSz="457200" fontAlgn="auto">
              <a:spcBef>
                <a:spcPts val="0"/>
              </a:spcBef>
              <a:spcAft>
                <a:spcPts val="600"/>
              </a:spcAft>
            </a:pPr>
            <a:r>
              <a:rPr lang="en-US" sz="1300" dirty="0" smtClean="0">
                <a:solidFill>
                  <a:srgbClr val="000090"/>
                </a:solidFill>
                <a:latin typeface="Arial" pitchFamily="38" charset="0"/>
                <a:ea typeface="Arial" pitchFamily="38" charset="0"/>
                <a:cs typeface="Arial" pitchFamily="38" charset="0"/>
              </a:rPr>
              <a:t>  - </a:t>
            </a:r>
            <a:r>
              <a:rPr lang="en-US" sz="1300" dirty="0" err="1" smtClean="0">
                <a:solidFill>
                  <a:srgbClr val="000090"/>
                </a:solidFill>
                <a:latin typeface="Arial" pitchFamily="38" charset="0"/>
                <a:ea typeface="Arial" pitchFamily="38" charset="0"/>
                <a:cs typeface="Arial" pitchFamily="38" charset="0"/>
              </a:rPr>
              <a:t>Pb-Pb</a:t>
            </a:r>
            <a:r>
              <a:rPr lang="en-US" sz="1300" dirty="0" smtClean="0">
                <a:solidFill>
                  <a:srgbClr val="000090"/>
                </a:solidFill>
                <a:latin typeface="Arial" pitchFamily="38" charset="0"/>
                <a:ea typeface="Arial" pitchFamily="38" charset="0"/>
                <a:cs typeface="Arial" pitchFamily="38" charset="0"/>
              </a:rPr>
              <a:t>, √</a:t>
            </a:r>
            <a:r>
              <a:rPr lang="en-US" sz="1300" dirty="0" err="1" smtClean="0">
                <a:solidFill>
                  <a:srgbClr val="000090"/>
                </a:solidFill>
                <a:latin typeface="Arial" pitchFamily="38" charset="0"/>
                <a:ea typeface="Arial" pitchFamily="38" charset="0"/>
                <a:cs typeface="Arial" pitchFamily="38" charset="0"/>
              </a:rPr>
              <a:t>s</a:t>
            </a:r>
            <a:r>
              <a:rPr lang="en-US" sz="1300" baseline="-25000" dirty="0" err="1" smtClean="0">
                <a:solidFill>
                  <a:srgbClr val="000090"/>
                </a:solidFill>
                <a:latin typeface="Arial" pitchFamily="38" charset="0"/>
                <a:ea typeface="Arial" pitchFamily="38" charset="0"/>
                <a:cs typeface="Arial" pitchFamily="38" charset="0"/>
              </a:rPr>
              <a:t>NN</a:t>
            </a:r>
            <a:r>
              <a:rPr lang="en-US" sz="1300" baseline="-25000" dirty="0" smtClean="0">
                <a:solidFill>
                  <a:srgbClr val="000090"/>
                </a:solidFill>
                <a:latin typeface="Arial" pitchFamily="38" charset="0"/>
                <a:ea typeface="Arial" pitchFamily="38" charset="0"/>
                <a:cs typeface="Arial" pitchFamily="38" charset="0"/>
              </a:rPr>
              <a:t> </a:t>
            </a:r>
            <a:r>
              <a:rPr lang="en-US" sz="1300" dirty="0" smtClean="0">
                <a:solidFill>
                  <a:srgbClr val="000090"/>
                </a:solidFill>
                <a:latin typeface="Arial" pitchFamily="38" charset="0"/>
                <a:ea typeface="Arial" pitchFamily="38" charset="0"/>
                <a:cs typeface="Arial" pitchFamily="38" charset="0"/>
              </a:rPr>
              <a:t>= 2.76 </a:t>
            </a:r>
            <a:r>
              <a:rPr lang="en-US" sz="1300" dirty="0" err="1" smtClean="0">
                <a:solidFill>
                  <a:srgbClr val="000090"/>
                </a:solidFill>
                <a:latin typeface="Arial" pitchFamily="38" charset="0"/>
                <a:ea typeface="Arial" pitchFamily="38" charset="0"/>
                <a:cs typeface="Arial" pitchFamily="38" charset="0"/>
              </a:rPr>
              <a:t>TeV</a:t>
            </a:r>
            <a:endParaRPr lang="en-US" sz="1300" dirty="0" smtClean="0">
              <a:solidFill>
                <a:srgbClr val="000090"/>
              </a:solidFill>
              <a:latin typeface="Arial" pitchFamily="38" charset="0"/>
              <a:ea typeface="Arial" pitchFamily="38" charset="0"/>
              <a:cs typeface="Arial" pitchFamily="38" charset="0"/>
            </a:endParaRPr>
          </a:p>
          <a:p>
            <a:pPr algn="l" defTabSz="457200" fontAlgn="auto">
              <a:spcBef>
                <a:spcPts val="0"/>
              </a:spcBef>
              <a:spcAft>
                <a:spcPts val="600"/>
              </a:spcAft>
            </a:pPr>
            <a:r>
              <a:rPr lang="en-US" sz="1300" dirty="0" smtClean="0">
                <a:solidFill>
                  <a:srgbClr val="000090"/>
                </a:solidFill>
                <a:latin typeface="Arial" pitchFamily="38" charset="0"/>
                <a:ea typeface="Arial" pitchFamily="38" charset="0"/>
                <a:cs typeface="Arial" pitchFamily="38" charset="0"/>
              </a:rPr>
              <a:t>  - pp, √</a:t>
            </a:r>
            <a:r>
              <a:rPr lang="en-US" sz="1300" dirty="0" err="1" smtClean="0">
                <a:solidFill>
                  <a:srgbClr val="000090"/>
                </a:solidFill>
                <a:latin typeface="Arial" pitchFamily="38" charset="0"/>
                <a:ea typeface="Arial" pitchFamily="38" charset="0"/>
                <a:cs typeface="Arial" pitchFamily="38" charset="0"/>
              </a:rPr>
              <a:t>s</a:t>
            </a:r>
            <a:r>
              <a:rPr lang="en-US" sz="1300" dirty="0" smtClean="0">
                <a:solidFill>
                  <a:srgbClr val="000090"/>
                </a:solidFill>
                <a:latin typeface="Arial" pitchFamily="38" charset="0"/>
                <a:ea typeface="Arial" pitchFamily="38" charset="0"/>
                <a:cs typeface="Arial" pitchFamily="38" charset="0"/>
              </a:rPr>
              <a:t> = 0.9, 2.36, 2.76, </a:t>
            </a:r>
            <a:br>
              <a:rPr lang="en-US" sz="1300" dirty="0" smtClean="0">
                <a:solidFill>
                  <a:srgbClr val="000090"/>
                </a:solidFill>
                <a:latin typeface="Arial" pitchFamily="38" charset="0"/>
                <a:ea typeface="Arial" pitchFamily="38" charset="0"/>
                <a:cs typeface="Arial" pitchFamily="38" charset="0"/>
              </a:rPr>
            </a:br>
            <a:r>
              <a:rPr lang="en-US" sz="1300" dirty="0" smtClean="0">
                <a:solidFill>
                  <a:srgbClr val="000090"/>
                </a:solidFill>
                <a:latin typeface="Arial" pitchFamily="38" charset="0"/>
                <a:ea typeface="Arial" pitchFamily="38" charset="0"/>
                <a:cs typeface="Arial" pitchFamily="38" charset="0"/>
              </a:rPr>
              <a:t>	         7 and 8 </a:t>
            </a:r>
            <a:r>
              <a:rPr lang="en-US" sz="1300" dirty="0" err="1" smtClean="0">
                <a:solidFill>
                  <a:srgbClr val="000090"/>
                </a:solidFill>
                <a:latin typeface="Arial" pitchFamily="38" charset="0"/>
                <a:ea typeface="Arial" pitchFamily="38" charset="0"/>
                <a:cs typeface="Arial" pitchFamily="38" charset="0"/>
              </a:rPr>
              <a:t>TeV</a:t>
            </a:r>
            <a:r>
              <a:rPr lang="en-US" sz="1300" dirty="0" smtClean="0">
                <a:solidFill>
                  <a:srgbClr val="000090"/>
                </a:solidFill>
                <a:latin typeface="Arial" pitchFamily="38" charset="0"/>
                <a:ea typeface="Arial" pitchFamily="38" charset="0"/>
                <a:cs typeface="Arial" pitchFamily="38" charset="0"/>
              </a:rPr>
              <a:t> </a:t>
            </a:r>
          </a:p>
          <a:p>
            <a:pPr algn="l" defTabSz="457200" fontAlgn="auto">
              <a:spcBef>
                <a:spcPts val="0"/>
              </a:spcBef>
              <a:spcAft>
                <a:spcPts val="600"/>
              </a:spcAft>
            </a:pPr>
            <a:r>
              <a:rPr lang="en-US" sz="1300" dirty="0" smtClean="0">
                <a:solidFill>
                  <a:srgbClr val="000090"/>
                </a:solidFill>
                <a:latin typeface="Arial" pitchFamily="38" charset="0"/>
                <a:ea typeface="Arial" pitchFamily="38" charset="0"/>
                <a:cs typeface="Arial" pitchFamily="38" charset="0"/>
              </a:rPr>
              <a:t>  - </a:t>
            </a:r>
            <a:r>
              <a:rPr lang="en-US" sz="1300" dirty="0" err="1" smtClean="0">
                <a:solidFill>
                  <a:srgbClr val="000090"/>
                </a:solidFill>
                <a:latin typeface="Arial" pitchFamily="38" charset="0"/>
                <a:ea typeface="Arial" pitchFamily="38" charset="0"/>
                <a:cs typeface="Arial" pitchFamily="38" charset="0"/>
              </a:rPr>
              <a:t>p-Pb</a:t>
            </a:r>
            <a:r>
              <a:rPr lang="en-US" sz="1300" dirty="0" smtClean="0">
                <a:solidFill>
                  <a:srgbClr val="000090"/>
                </a:solidFill>
                <a:latin typeface="Arial" pitchFamily="38" charset="0"/>
                <a:ea typeface="Arial" pitchFamily="38" charset="0"/>
                <a:cs typeface="Arial" pitchFamily="38" charset="0"/>
              </a:rPr>
              <a:t>, √</a:t>
            </a:r>
            <a:r>
              <a:rPr lang="en-US" sz="1300" dirty="0" err="1" smtClean="0">
                <a:solidFill>
                  <a:srgbClr val="000090"/>
                </a:solidFill>
                <a:latin typeface="Arial" pitchFamily="38" charset="0"/>
                <a:ea typeface="Arial" pitchFamily="38" charset="0"/>
                <a:cs typeface="Arial" pitchFamily="38" charset="0"/>
              </a:rPr>
              <a:t>s</a:t>
            </a:r>
            <a:r>
              <a:rPr lang="en-US" sz="1300" baseline="-25000" dirty="0" err="1" smtClean="0">
                <a:solidFill>
                  <a:srgbClr val="000090"/>
                </a:solidFill>
                <a:latin typeface="Arial" pitchFamily="38" charset="0"/>
                <a:ea typeface="Arial" pitchFamily="38" charset="0"/>
                <a:cs typeface="Arial" pitchFamily="38" charset="0"/>
              </a:rPr>
              <a:t>NN</a:t>
            </a:r>
            <a:r>
              <a:rPr lang="en-US" sz="1300" baseline="-25000" dirty="0" smtClean="0">
                <a:solidFill>
                  <a:srgbClr val="000090"/>
                </a:solidFill>
                <a:latin typeface="Arial" pitchFamily="38" charset="0"/>
                <a:ea typeface="Arial" pitchFamily="38" charset="0"/>
                <a:cs typeface="Arial" pitchFamily="38" charset="0"/>
              </a:rPr>
              <a:t>  </a:t>
            </a:r>
            <a:r>
              <a:rPr lang="en-US" sz="1300" dirty="0" smtClean="0">
                <a:solidFill>
                  <a:srgbClr val="000090"/>
                </a:solidFill>
                <a:latin typeface="Arial" pitchFamily="38" charset="0"/>
                <a:ea typeface="Arial" pitchFamily="38" charset="0"/>
                <a:cs typeface="Arial" pitchFamily="38" charset="0"/>
              </a:rPr>
              <a:t>= 5.02 </a:t>
            </a:r>
            <a:r>
              <a:rPr lang="en-US" sz="1300" dirty="0" err="1" smtClean="0">
                <a:solidFill>
                  <a:srgbClr val="000090"/>
                </a:solidFill>
                <a:latin typeface="Arial" pitchFamily="38" charset="0"/>
                <a:ea typeface="Arial" pitchFamily="38" charset="0"/>
                <a:cs typeface="Arial" pitchFamily="38" charset="0"/>
              </a:rPr>
              <a:t>TeV</a:t>
            </a:r>
            <a:r>
              <a:rPr lang="en-US" sz="1300" dirty="0" smtClean="0">
                <a:solidFill>
                  <a:srgbClr val="000090"/>
                </a:solidFill>
                <a:latin typeface="Arial" pitchFamily="38" charset="0"/>
                <a:ea typeface="Arial" pitchFamily="38" charset="0"/>
                <a:cs typeface="Arial" pitchFamily="38" charset="0"/>
              </a:rPr>
              <a:t> </a:t>
            </a: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6862990" y="969653"/>
            <a:ext cx="2362360" cy="1615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defTabSz="457200" fontAlgn="auto">
              <a:spcBef>
                <a:spcPts val="0"/>
              </a:spcBef>
              <a:spcAft>
                <a:spcPts val="600"/>
              </a:spcAft>
              <a:buFont typeface="Arial" pitchFamily="38" charset="0"/>
              <a:buChar char="•"/>
            </a:pPr>
            <a:r>
              <a:rPr lang="en-US" sz="1400" b="0" dirty="0">
                <a:solidFill>
                  <a:srgbClr val="000000"/>
                </a:solidFill>
                <a:latin typeface="Arial" pitchFamily="38" charset="0"/>
                <a:ea typeface="Arial" pitchFamily="38" charset="0"/>
                <a:cs typeface="Arial" pitchFamily="38" charset="0"/>
              </a:rPr>
              <a:t> 1232 dipole magnets</a:t>
            </a:r>
          </a:p>
          <a:p>
            <a:pPr algn="l" defTabSz="457200" fontAlgn="auto">
              <a:spcBef>
                <a:spcPts val="0"/>
              </a:spcBef>
              <a:spcAft>
                <a:spcPts val="600"/>
              </a:spcAft>
              <a:buFont typeface="Arial" pitchFamily="38" charset="0"/>
              <a:buChar char="•"/>
            </a:pPr>
            <a:r>
              <a:rPr lang="en-US" sz="1400" b="0" dirty="0" smtClean="0">
                <a:solidFill>
                  <a:srgbClr val="000000"/>
                </a:solidFill>
                <a:latin typeface="Arial" pitchFamily="38" charset="0"/>
                <a:ea typeface="Arial" pitchFamily="38" charset="0"/>
                <a:cs typeface="Arial" pitchFamily="38" charset="0"/>
              </a:rPr>
              <a:t> Two </a:t>
            </a:r>
            <a:r>
              <a:rPr lang="en-US" sz="1400" b="0" dirty="0">
                <a:solidFill>
                  <a:srgbClr val="000000"/>
                </a:solidFill>
                <a:latin typeface="Arial" pitchFamily="38" charset="0"/>
                <a:ea typeface="Arial" pitchFamily="38" charset="0"/>
                <a:cs typeface="Arial" pitchFamily="38" charset="0"/>
              </a:rPr>
              <a:t>counter-rotating beams</a:t>
            </a:r>
          </a:p>
          <a:p>
            <a:pPr algn="l" defTabSz="457200" fontAlgn="auto">
              <a:spcBef>
                <a:spcPts val="0"/>
              </a:spcBef>
              <a:spcAft>
                <a:spcPts val="600"/>
              </a:spcAft>
              <a:buFont typeface="Arial" pitchFamily="38" charset="0"/>
              <a:buChar char="•"/>
            </a:pPr>
            <a:r>
              <a:rPr lang="en-US" sz="1400" b="0" dirty="0" smtClean="0">
                <a:solidFill>
                  <a:srgbClr val="000000"/>
                </a:solidFill>
                <a:latin typeface="Arial" pitchFamily="38" charset="0"/>
                <a:ea typeface="Arial" pitchFamily="38" charset="0"/>
                <a:cs typeface="Arial" pitchFamily="38" charset="0"/>
              </a:rPr>
              <a:t> Operation </a:t>
            </a:r>
            <a:r>
              <a:rPr lang="en-US" sz="1400" b="0" dirty="0">
                <a:solidFill>
                  <a:srgbClr val="000000"/>
                </a:solidFill>
                <a:latin typeface="Arial" pitchFamily="38" charset="0"/>
                <a:ea typeface="Arial" pitchFamily="38" charset="0"/>
                <a:cs typeface="Arial" pitchFamily="38" charset="0"/>
              </a:rPr>
              <a:t>with </a:t>
            </a:r>
            <a:r>
              <a:rPr lang="en-US" sz="1400" b="0" dirty="0" smtClean="0">
                <a:solidFill>
                  <a:srgbClr val="000000"/>
                </a:solidFill>
                <a:latin typeface="Arial" pitchFamily="38" charset="0"/>
                <a:ea typeface="Arial" pitchFamily="38" charset="0"/>
                <a:cs typeface="Arial" pitchFamily="38" charset="0"/>
              </a:rPr>
              <a:t>super-fluid </a:t>
            </a:r>
            <a:r>
              <a:rPr lang="en-US" sz="1400" b="0" dirty="0">
                <a:solidFill>
                  <a:srgbClr val="000000"/>
                </a:solidFill>
                <a:latin typeface="Arial" pitchFamily="38" charset="0"/>
                <a:ea typeface="Arial" pitchFamily="38" charset="0"/>
                <a:cs typeface="Arial" pitchFamily="38" charset="0"/>
              </a:rPr>
              <a:t>helium at 1.9K (~120 tons)</a:t>
            </a:r>
          </a:p>
          <a:p>
            <a:pPr algn="l" defTabSz="457200" fontAlgn="auto">
              <a:spcBef>
                <a:spcPts val="0"/>
              </a:spcBef>
              <a:spcAft>
                <a:spcPts val="600"/>
              </a:spcAft>
              <a:buFont typeface="Arial" pitchFamily="38" charset="0"/>
              <a:buChar char="•"/>
            </a:pPr>
            <a:r>
              <a:rPr lang="en-US" sz="1400" b="0" dirty="0">
                <a:solidFill>
                  <a:srgbClr val="000000"/>
                </a:solidFill>
                <a:latin typeface="Arial" pitchFamily="38" charset="0"/>
                <a:ea typeface="Arial" pitchFamily="38" charset="0"/>
                <a:cs typeface="Arial" pitchFamily="38" charset="0"/>
              </a:rPr>
              <a:t> 8 Tesla bending </a:t>
            </a:r>
            <a:r>
              <a:rPr lang="en-US" sz="1400" b="0" dirty="0" smtClean="0">
                <a:solidFill>
                  <a:srgbClr val="000000"/>
                </a:solidFill>
                <a:latin typeface="Arial" pitchFamily="38" charset="0"/>
                <a:ea typeface="Arial" pitchFamily="38" charset="0"/>
                <a:cs typeface="Arial" pitchFamily="38" charset="0"/>
              </a:rPr>
              <a:t>field</a:t>
            </a:r>
            <a:endParaRPr lang="en-US" sz="1400" b="0" dirty="0">
              <a:solidFill>
                <a:srgbClr val="000000"/>
              </a:solidFill>
              <a:latin typeface="Arial" pitchFamily="38" charset="0"/>
              <a:ea typeface="Arial" pitchFamily="38" charset="0"/>
              <a:cs typeface="Arial" pitchFamily="3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repeatCount="200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0.00324 C 0.14184 -0.00324 0.25972 0.04375 0.25972 0.10301 C 0.25972 0.16088 0.14184 0.20902 -1.94444E-6 0.20902 C -0.14323 0.20902 -0.25694 0.16088 -0.25694 0.10301 C -0.25694 0.04375 -0.14323 -0.00324 -1.94444E-6 -0.00324 Z " pathEditMode="relative" rAng="0" ptsTypes="fffff">
                                      <p:cBhvr>
                                        <p:cTn id="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10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path" presetSubtype="0" repeatCount="2000" fill="remove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0.0533 0.00092 C 0.0908 0.00092 0.2092 -0.04445 0.2092 -0.09954 C 0.2092 -0.15463 0.0908 -0.19885 -0.0533 -0.19885 C -0.19844 -0.19885 -0.3158 -0.15463 -0.3158 -0.09954 C -0.3158 -0.04445 -0.19844 0.00092 -0.0533 0.00092 Z " pathEditMode="relative" rAng="0" ptsTypes="fffff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 Mischke (Utrecht)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79307376"/>
              </p:ext>
            </p:extLst>
          </p:nvPr>
        </p:nvGraphicFramePr>
        <p:xfrm>
          <a:off x="791527" y="5086234"/>
          <a:ext cx="3061392" cy="1371600"/>
        </p:xfrm>
        <a:graphic>
          <a:graphicData uri="http://schemas.openxmlformats.org/drawingml/2006/table">
            <a:tbl>
              <a:tblPr firstRow="1" bandRow="1"/>
              <a:tblGrid>
                <a:gridCol w="1530696"/>
                <a:gridCol w="1530696"/>
              </a:tblGrid>
              <a:tr h="578704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800" b="0" dirty="0" smtClean="0"/>
                        <a:t>year</a:t>
                      </a:r>
                      <a:endParaRPr lang="en-GB" sz="1800" b="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18FFD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800" b="0" dirty="0" smtClean="0"/>
                        <a:t>integrated luminosity</a:t>
                      </a:r>
                      <a:endParaRPr lang="en-GB" sz="1800" b="0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18FFD"/>
                    </a:solidFill>
                  </a:tcPr>
                </a:tc>
              </a:tr>
              <a:tr h="330688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800" b="0" dirty="0" smtClean="0"/>
                        <a:t>2010</a:t>
                      </a:r>
                      <a:endParaRPr lang="en-GB" sz="1800" b="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18FF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800" b="0" dirty="0" smtClean="0"/>
                        <a:t>~ 10 </a:t>
                      </a:r>
                      <a:r>
                        <a:rPr lang="en-GB" sz="1800" b="0" dirty="0" smtClean="0">
                          <a:latin typeface="Symbol" pitchFamily="18" charset="2"/>
                        </a:rPr>
                        <a:t>m</a:t>
                      </a:r>
                      <a:r>
                        <a:rPr lang="en-GB" sz="1800" b="0" dirty="0" smtClean="0"/>
                        <a:t>b</a:t>
                      </a:r>
                      <a:r>
                        <a:rPr lang="en-GB" sz="1800" b="0" baseline="30000" dirty="0" smtClean="0"/>
                        <a:t>-1</a:t>
                      </a:r>
                      <a:endParaRPr lang="en-GB" sz="1800" b="0" baseline="30000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18FFD">
                        <a:tint val="40000"/>
                      </a:srgbClr>
                    </a:solidFill>
                  </a:tcPr>
                </a:tc>
              </a:tr>
              <a:tr h="330688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800" b="0" dirty="0" smtClean="0"/>
                        <a:t>2011</a:t>
                      </a:r>
                      <a:endParaRPr lang="en-GB" sz="1800" b="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18FF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~ 0.16 nb</a:t>
                      </a:r>
                      <a:r>
                        <a:rPr kumimoji="0" lang="en-US" sz="1800" b="0" i="0" u="none" strike="noStrike" kern="1200" cap="none" spc="0" normalizeH="0" baseline="3000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-1</a:t>
                      </a:r>
                      <a:endParaRPr lang="en-GB" sz="1800" b="0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18FFD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730836" y="-29089"/>
            <a:ext cx="5663304" cy="76944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4400" b="0" dirty="0" smtClean="0">
                <a:solidFill>
                  <a:srgbClr val="000090"/>
                </a:solidFill>
                <a:latin typeface="Arial Narrow" pitchFamily="-112" charset="0"/>
              </a:rPr>
              <a:t>Data: integrated luminosity</a:t>
            </a:r>
            <a:endParaRPr lang="en-GB" sz="4400" b="0" dirty="0">
              <a:solidFill>
                <a:srgbClr val="000090"/>
              </a:solidFill>
              <a:latin typeface="Arial Narrow" pitchFamily="-112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A790B6-3DE3-224A-B164-0E89BB3F0D3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10" name="Picture 9" descr="D:\Massi\MyTalks\Chamonix12\lui_days_liny_ion201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694" y="817520"/>
            <a:ext cx="4585706" cy="4154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4" descr="D:\Massi\MyTalks\Chamonix12\lui_days_liny_io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98259" y="1007039"/>
            <a:ext cx="3960000" cy="3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4116760" y="5842252"/>
            <a:ext cx="4980437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>
              <a:defRPr/>
            </a:pPr>
            <a:r>
              <a:rPr lang="en-US" sz="2200" b="0" dirty="0" smtClean="0">
                <a:latin typeface="Arial" charset="0"/>
                <a:cs typeface="Arial" charset="0"/>
              </a:rPr>
              <a:t>2010 </a:t>
            </a:r>
            <a:r>
              <a:rPr lang="en-US" sz="2200" b="0" dirty="0" err="1" smtClean="0">
                <a:latin typeface="Arial" charset="0"/>
                <a:cs typeface="Arial" charset="0"/>
                <a:sym typeface="Wingdings"/>
              </a:rPr>
              <a:t></a:t>
            </a:r>
            <a:r>
              <a:rPr lang="en-US" sz="2200" b="0" dirty="0" smtClean="0">
                <a:latin typeface="Arial" charset="0"/>
                <a:cs typeface="Arial" charset="0"/>
                <a:sym typeface="Wingdings"/>
              </a:rPr>
              <a:t> 2011: f</a:t>
            </a:r>
            <a:r>
              <a:rPr lang="en-US" sz="2200" b="0" dirty="0" smtClean="0">
                <a:latin typeface="Arial" charset="0"/>
                <a:ea typeface="+mn-ea"/>
                <a:cs typeface="Arial" charset="0"/>
              </a:rPr>
              <a:t>actor 16 improvement</a:t>
            </a:r>
            <a:endParaRPr lang="en-US" sz="2200" b="0" dirty="0"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945220" y="5209890"/>
            <a:ext cx="38750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spcAft>
                <a:spcPts val="600"/>
              </a:spcAft>
            </a:pPr>
            <a:r>
              <a:rPr lang="en-US" b="0" dirty="0" err="1" smtClean="0">
                <a:solidFill>
                  <a:srgbClr val="000090"/>
                </a:solidFill>
                <a:latin typeface="Arial" pitchFamily="38" charset="0"/>
                <a:ea typeface="Arial" pitchFamily="38" charset="0"/>
                <a:cs typeface="Arial" pitchFamily="38" charset="0"/>
              </a:rPr>
              <a:t>Pb</a:t>
            </a:r>
            <a:r>
              <a:rPr lang="en-US" b="0" dirty="0" smtClean="0">
                <a:solidFill>
                  <a:srgbClr val="000090"/>
                </a:solidFill>
                <a:latin typeface="Arial" pitchFamily="38" charset="0"/>
                <a:ea typeface="Arial" pitchFamily="38" charset="0"/>
                <a:cs typeface="Arial" pitchFamily="38" charset="0"/>
              </a:rPr>
              <a:t>-   </a:t>
            </a:r>
            <a:r>
              <a:rPr lang="en-US" b="0" dirty="0" err="1" smtClean="0">
                <a:solidFill>
                  <a:srgbClr val="000090"/>
                </a:solidFill>
                <a:latin typeface="Arial" pitchFamily="38" charset="0"/>
                <a:ea typeface="Arial" pitchFamily="38" charset="0"/>
                <a:cs typeface="Arial" pitchFamily="38" charset="0"/>
              </a:rPr>
              <a:t>Pb</a:t>
            </a:r>
            <a:r>
              <a:rPr lang="en-US" b="0" dirty="0" smtClean="0">
                <a:solidFill>
                  <a:srgbClr val="000090"/>
                </a:solidFill>
                <a:latin typeface="Arial" pitchFamily="38" charset="0"/>
                <a:ea typeface="Arial" pitchFamily="38" charset="0"/>
                <a:cs typeface="Arial" pitchFamily="38" charset="0"/>
              </a:rPr>
              <a:t> at √</a:t>
            </a:r>
            <a:r>
              <a:rPr lang="en-US" b="0" dirty="0" err="1" smtClean="0">
                <a:solidFill>
                  <a:srgbClr val="000090"/>
                </a:solidFill>
                <a:latin typeface="Arial" pitchFamily="38" charset="0"/>
                <a:ea typeface="Arial" pitchFamily="38" charset="0"/>
                <a:cs typeface="Arial" pitchFamily="38" charset="0"/>
              </a:rPr>
              <a:t>s</a:t>
            </a:r>
            <a:r>
              <a:rPr lang="en-US" b="0" baseline="-25000" dirty="0" err="1" smtClean="0">
                <a:solidFill>
                  <a:srgbClr val="000090"/>
                </a:solidFill>
                <a:latin typeface="Arial" pitchFamily="38" charset="0"/>
                <a:ea typeface="Arial" pitchFamily="38" charset="0"/>
                <a:cs typeface="Arial" pitchFamily="38" charset="0"/>
              </a:rPr>
              <a:t>NN</a:t>
            </a:r>
            <a:r>
              <a:rPr lang="en-US" b="0" baseline="-25000" dirty="0" smtClean="0">
                <a:solidFill>
                  <a:srgbClr val="000090"/>
                </a:solidFill>
                <a:latin typeface="Arial" pitchFamily="38" charset="0"/>
                <a:ea typeface="Arial" pitchFamily="38" charset="0"/>
                <a:cs typeface="Arial" pitchFamily="38" charset="0"/>
              </a:rPr>
              <a:t> </a:t>
            </a:r>
            <a:r>
              <a:rPr lang="en-US" b="0" dirty="0" smtClean="0">
                <a:solidFill>
                  <a:srgbClr val="000090"/>
                </a:solidFill>
                <a:latin typeface="Arial" pitchFamily="38" charset="0"/>
                <a:ea typeface="Arial" pitchFamily="38" charset="0"/>
                <a:cs typeface="Arial" pitchFamily="38" charset="0"/>
              </a:rPr>
              <a:t>= 2.76 </a:t>
            </a:r>
            <a:r>
              <a:rPr lang="en-US" b="0" dirty="0" err="1" smtClean="0">
                <a:solidFill>
                  <a:srgbClr val="000090"/>
                </a:solidFill>
                <a:latin typeface="Arial" pitchFamily="38" charset="0"/>
                <a:ea typeface="Arial" pitchFamily="38" charset="0"/>
                <a:cs typeface="Arial" pitchFamily="38" charset="0"/>
              </a:rPr>
              <a:t>TeV</a:t>
            </a:r>
            <a:endParaRPr lang="en-US" b="0" dirty="0" smtClean="0">
              <a:solidFill>
                <a:srgbClr val="000090"/>
              </a:solidFill>
              <a:latin typeface="Arial" pitchFamily="38" charset="0"/>
              <a:ea typeface="Arial" pitchFamily="38" charset="0"/>
              <a:cs typeface="Arial" pitchFamily="3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446778" y="5262059"/>
            <a:ext cx="4042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000" b="0" dirty="0" smtClean="0">
                <a:solidFill>
                  <a:srgbClr val="000090"/>
                </a:solidFill>
                <a:latin typeface="Arial" pitchFamily="38" charset="0"/>
                <a:ea typeface="Arial" pitchFamily="38" charset="0"/>
                <a:cs typeface="Arial" pitchFamily="38" charset="0"/>
              </a:rPr>
              <a:t>208</a:t>
            </a:r>
            <a:br>
              <a:rPr lang="en-US" sz="1000" b="0" dirty="0" smtClean="0">
                <a:solidFill>
                  <a:srgbClr val="000090"/>
                </a:solidFill>
                <a:latin typeface="Arial" pitchFamily="38" charset="0"/>
                <a:ea typeface="Arial" pitchFamily="38" charset="0"/>
                <a:cs typeface="Arial" pitchFamily="38" charset="0"/>
              </a:rPr>
            </a:br>
            <a:r>
              <a:rPr lang="en-US" sz="1000" b="0" dirty="0" smtClean="0">
                <a:solidFill>
                  <a:srgbClr val="000090"/>
                </a:solidFill>
                <a:latin typeface="Arial" pitchFamily="38" charset="0"/>
                <a:ea typeface="Arial" pitchFamily="38" charset="0"/>
                <a:cs typeface="Arial" pitchFamily="38" charset="0"/>
              </a:rPr>
              <a:t>82</a:t>
            </a:r>
            <a:endParaRPr lang="en-US" sz="1000" dirty="0"/>
          </a:p>
        </p:txBody>
      </p:sp>
      <p:sp>
        <p:nvSpPr>
          <p:cNvPr id="15" name="Rectangle 14"/>
          <p:cNvSpPr/>
          <p:nvPr/>
        </p:nvSpPr>
        <p:spPr>
          <a:xfrm>
            <a:off x="4695361" y="5265714"/>
            <a:ext cx="4042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000" b="0" dirty="0" smtClean="0">
                <a:solidFill>
                  <a:srgbClr val="000090"/>
                </a:solidFill>
                <a:latin typeface="Arial" pitchFamily="38" charset="0"/>
                <a:ea typeface="Arial" pitchFamily="38" charset="0"/>
                <a:cs typeface="Arial" pitchFamily="38" charset="0"/>
              </a:rPr>
              <a:t>208</a:t>
            </a:r>
            <a:br>
              <a:rPr lang="en-US" sz="1000" b="0" dirty="0" smtClean="0">
                <a:solidFill>
                  <a:srgbClr val="000090"/>
                </a:solidFill>
                <a:latin typeface="Arial" pitchFamily="38" charset="0"/>
                <a:ea typeface="Arial" pitchFamily="38" charset="0"/>
                <a:cs typeface="Arial" pitchFamily="38" charset="0"/>
              </a:rPr>
            </a:br>
            <a:r>
              <a:rPr lang="en-US" sz="1000" b="0" dirty="0" smtClean="0">
                <a:solidFill>
                  <a:srgbClr val="000090"/>
                </a:solidFill>
                <a:latin typeface="Arial" pitchFamily="38" charset="0"/>
                <a:ea typeface="Arial" pitchFamily="38" charset="0"/>
                <a:cs typeface="Arial" pitchFamily="38" charset="0"/>
              </a:rPr>
              <a:t>82</a:t>
            </a:r>
            <a:endParaRPr lang="en-US" sz="1000" dirty="0"/>
          </a:p>
        </p:txBody>
      </p:sp>
      <p:cxnSp>
        <p:nvCxnSpPr>
          <p:cNvPr id="16" name="Straight Arrow Connector 15"/>
          <p:cNvCxnSpPr/>
          <p:nvPr/>
        </p:nvCxnSpPr>
        <p:spPr bwMode="auto">
          <a:xfrm rot="16200000" flipH="1">
            <a:off x="3546452" y="2485656"/>
            <a:ext cx="2376781" cy="1180352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0000CC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3480077" y="-29089"/>
            <a:ext cx="2164800" cy="76944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4400" b="0" dirty="0" smtClean="0">
                <a:solidFill>
                  <a:srgbClr val="000090"/>
                </a:solidFill>
                <a:latin typeface="Arial Narrow" pitchFamily="-112" charset="0"/>
              </a:rPr>
              <a:t>Detectors</a:t>
            </a:r>
            <a:endParaRPr lang="en-GB" sz="4400" b="0" dirty="0">
              <a:solidFill>
                <a:srgbClr val="000090"/>
              </a:solidFill>
              <a:latin typeface="Arial Narrow" pitchFamily="-112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 Mischke (Utrecht)</a:t>
            </a:r>
            <a:endParaRPr lang="en-US" dirty="0"/>
          </a:p>
        </p:txBody>
      </p:sp>
      <p:pic>
        <p:nvPicPr>
          <p:cNvPr id="8" name="Picture 4" descr="ALIce_SETUP_final_cf"/>
          <p:cNvPicPr>
            <a:picLocks noChangeAspect="1" noChangeArrowheads="1"/>
          </p:cNvPicPr>
          <p:nvPr/>
        </p:nvPicPr>
        <p:blipFill>
          <a:blip r:embed="rId2"/>
          <a:srcRect r="4427"/>
          <a:stretch>
            <a:fillRect/>
          </a:stretch>
        </p:blipFill>
        <p:spPr bwMode="auto">
          <a:xfrm>
            <a:off x="171454" y="869448"/>
            <a:ext cx="4246236" cy="3018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119335" y="3857281"/>
            <a:ext cx="431087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>
              <a:spcAft>
                <a:spcPts val="0"/>
              </a:spcAft>
              <a:buFont typeface="Arial" pitchFamily="32" charset="0"/>
              <a:buChar char="•"/>
            </a:pPr>
            <a:r>
              <a:rPr lang="en-US" sz="1400" b="0" dirty="0" smtClean="0">
                <a:latin typeface="Arial" pitchFamily="32" charset="0"/>
              </a:rPr>
              <a:t> PID over a very broad momentum range</a:t>
            </a:r>
            <a:r>
              <a:rPr lang="en-US" sz="1000" b="0" dirty="0" smtClean="0">
                <a:latin typeface="Arial" pitchFamily="32" charset="0"/>
              </a:rPr>
              <a:t> (&gt;100 </a:t>
            </a:r>
            <a:r>
              <a:rPr lang="en-US" sz="1000" b="0" dirty="0" err="1" smtClean="0">
                <a:latin typeface="Arial" pitchFamily="32" charset="0"/>
              </a:rPr>
              <a:t>MeV/c</a:t>
            </a:r>
            <a:r>
              <a:rPr lang="en-US" sz="1000" b="0" dirty="0" smtClean="0">
                <a:latin typeface="Arial" pitchFamily="32" charset="0"/>
              </a:rPr>
              <a:t>)</a:t>
            </a:r>
          </a:p>
          <a:p>
            <a:pPr algn="l">
              <a:spcAft>
                <a:spcPts val="0"/>
              </a:spcAft>
              <a:buFont typeface="Arial" pitchFamily="32" charset="0"/>
              <a:buChar char="•"/>
            </a:pPr>
            <a:r>
              <a:rPr lang="en-US" sz="1400" b="0" dirty="0" smtClean="0">
                <a:latin typeface="Arial" pitchFamily="32" charset="0"/>
              </a:rPr>
              <a:t> Large acceptance in azimuth</a:t>
            </a:r>
          </a:p>
          <a:p>
            <a:pPr algn="l">
              <a:spcAft>
                <a:spcPts val="0"/>
              </a:spcAft>
              <a:buFont typeface="Arial" pitchFamily="32" charset="0"/>
              <a:buChar char="•"/>
            </a:pPr>
            <a:r>
              <a:rPr lang="en-US" sz="1400" b="0" dirty="0" smtClean="0">
                <a:latin typeface="Arial" pitchFamily="32" charset="0"/>
              </a:rPr>
              <a:t> Mid-rapidity coverage |</a:t>
            </a:r>
            <a:r>
              <a:rPr lang="en-US" sz="1400" b="0" dirty="0" err="1" smtClean="0">
                <a:latin typeface="Arial" pitchFamily="32" charset="0"/>
                <a:sym typeface="Symbol" pitchFamily="32" charset="2"/>
              </a:rPr>
              <a:t></a:t>
            </a:r>
            <a:r>
              <a:rPr lang="en-US" sz="1400" b="0" dirty="0" smtClean="0">
                <a:latin typeface="Arial" pitchFamily="32" charset="0"/>
                <a:sym typeface="Symbol" pitchFamily="32" charset="2"/>
              </a:rPr>
              <a:t>| &lt; 0.9</a:t>
            </a:r>
            <a:r>
              <a:rPr lang="en-US" sz="1400" b="0" dirty="0" smtClean="0">
                <a:latin typeface="Arial" pitchFamily="32" charset="0"/>
              </a:rPr>
              <a:t> and -4 &lt; </a:t>
            </a:r>
            <a:r>
              <a:rPr lang="en-US" sz="1400" b="0" dirty="0" err="1" smtClean="0">
                <a:latin typeface="Arial" pitchFamily="32" charset="0"/>
                <a:sym typeface="Symbol" pitchFamily="32" charset="2"/>
              </a:rPr>
              <a:t></a:t>
            </a:r>
            <a:r>
              <a:rPr lang="en-US" sz="1400" b="0" dirty="0" smtClean="0">
                <a:latin typeface="Arial" pitchFamily="32" charset="0"/>
                <a:sym typeface="Symbol" pitchFamily="32" charset="2"/>
              </a:rPr>
              <a:t> </a:t>
            </a:r>
            <a:r>
              <a:rPr lang="en-US" sz="1400" b="0" dirty="0" smtClean="0">
                <a:latin typeface="Arial" pitchFamily="32" charset="0"/>
              </a:rPr>
              <a:t>&lt; -2.5 in forward region</a:t>
            </a:r>
          </a:p>
          <a:p>
            <a:pPr algn="l">
              <a:spcAft>
                <a:spcPts val="0"/>
              </a:spcAft>
              <a:buFont typeface="Arial" pitchFamily="32" charset="0"/>
              <a:buChar char="•"/>
            </a:pPr>
            <a:r>
              <a:rPr lang="en-US" sz="1400" b="0" dirty="0" smtClean="0">
                <a:latin typeface="Arial" pitchFamily="32" charset="0"/>
              </a:rPr>
              <a:t> Impact parameter resolution better than 65 </a:t>
            </a:r>
            <a:r>
              <a:rPr lang="en-US" sz="1400" b="0" dirty="0" smtClean="0">
                <a:latin typeface="Symbol" charset="2"/>
                <a:cs typeface="Symbol" charset="2"/>
              </a:rPr>
              <a:t>m</a:t>
            </a:r>
            <a:r>
              <a:rPr lang="en-US" sz="1400" b="0" dirty="0" smtClean="0">
                <a:latin typeface="Arial" pitchFamily="32" charset="0"/>
              </a:rPr>
              <a:t>m for </a:t>
            </a:r>
            <a:r>
              <a:rPr lang="en-US" sz="1400" b="0" dirty="0" err="1" smtClean="0">
                <a:latin typeface="Arial" pitchFamily="32" charset="0"/>
              </a:rPr>
              <a:t>p</a:t>
            </a:r>
            <a:r>
              <a:rPr lang="en-US" sz="1400" b="0" baseline="-25000" dirty="0" err="1" smtClean="0">
                <a:latin typeface="Arial" pitchFamily="32" charset="0"/>
              </a:rPr>
              <a:t>T</a:t>
            </a:r>
            <a:r>
              <a:rPr lang="en-US" sz="1400" b="0" dirty="0" smtClean="0">
                <a:latin typeface="Arial" pitchFamily="32" charset="0"/>
              </a:rPr>
              <a:t> &gt; 1 GeV/c</a:t>
            </a:r>
          </a:p>
        </p:txBody>
      </p:sp>
      <p:pic>
        <p:nvPicPr>
          <p:cNvPr id="11" name="Picture 4" descr="CMS_and_CASTOR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28065" y="797179"/>
            <a:ext cx="3976255" cy="2646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4691392" y="3038166"/>
            <a:ext cx="322879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>
              <a:spcAft>
                <a:spcPts val="0"/>
              </a:spcAft>
              <a:buFont typeface="Arial" pitchFamily="32" charset="0"/>
              <a:buChar char="•"/>
            </a:pPr>
            <a:r>
              <a:rPr lang="en-US" sz="1400" b="0" dirty="0" smtClean="0">
                <a:solidFill>
                  <a:srgbClr val="000000"/>
                </a:solidFill>
                <a:latin typeface="Arial" pitchFamily="32" charset="0"/>
              </a:rPr>
              <a:t> Tracking (</a:t>
            </a:r>
            <a:r>
              <a:rPr lang="en-US" sz="1400" b="0" dirty="0" err="1" smtClean="0">
                <a:solidFill>
                  <a:srgbClr val="000000"/>
                </a:solidFill>
                <a:latin typeface="Arial" pitchFamily="32" charset="0"/>
              </a:rPr>
              <a:t>p</a:t>
            </a:r>
            <a:r>
              <a:rPr lang="en-US" sz="1400" b="0" baseline="-25000" dirty="0" err="1" smtClean="0">
                <a:solidFill>
                  <a:srgbClr val="000000"/>
                </a:solidFill>
                <a:latin typeface="Arial" pitchFamily="32" charset="0"/>
              </a:rPr>
              <a:t>T</a:t>
            </a:r>
            <a:r>
              <a:rPr lang="en-US" sz="1400" b="0" dirty="0" smtClean="0">
                <a:solidFill>
                  <a:srgbClr val="000000"/>
                </a:solidFill>
                <a:latin typeface="Arial" pitchFamily="32" charset="0"/>
              </a:rPr>
              <a:t> resolution: 1-2% </a:t>
            </a:r>
            <a:br>
              <a:rPr lang="en-US" sz="1400" b="0" dirty="0" smtClean="0">
                <a:solidFill>
                  <a:srgbClr val="000000"/>
                </a:solidFill>
                <a:latin typeface="Arial" pitchFamily="32" charset="0"/>
              </a:rPr>
            </a:br>
            <a:r>
              <a:rPr lang="en-US" sz="1400" b="0" dirty="0" smtClean="0">
                <a:solidFill>
                  <a:srgbClr val="000000"/>
                </a:solidFill>
                <a:latin typeface="Arial" pitchFamily="32" charset="0"/>
              </a:rPr>
              <a:t>up to </a:t>
            </a:r>
            <a:r>
              <a:rPr lang="en-US" sz="1400" b="0" dirty="0" err="1" smtClean="0">
                <a:solidFill>
                  <a:srgbClr val="000000"/>
                </a:solidFill>
                <a:latin typeface="Arial" pitchFamily="32" charset="0"/>
              </a:rPr>
              <a:t>p</a:t>
            </a:r>
            <a:r>
              <a:rPr lang="en-US" sz="1400" b="0" baseline="-25000" dirty="0" err="1" smtClean="0">
                <a:solidFill>
                  <a:srgbClr val="000000"/>
                </a:solidFill>
                <a:latin typeface="Arial" pitchFamily="32" charset="0"/>
              </a:rPr>
              <a:t>T</a:t>
            </a:r>
            <a:r>
              <a:rPr lang="en-US" sz="1400" b="0" dirty="0" smtClean="0">
                <a:solidFill>
                  <a:srgbClr val="000000"/>
                </a:solidFill>
                <a:latin typeface="Arial" pitchFamily="32" charset="0"/>
              </a:rPr>
              <a:t> ~ 100 </a:t>
            </a:r>
            <a:r>
              <a:rPr lang="en-US" sz="1400" b="0" dirty="0" err="1" smtClean="0">
                <a:solidFill>
                  <a:srgbClr val="000000"/>
                </a:solidFill>
                <a:latin typeface="Arial" pitchFamily="32" charset="0"/>
              </a:rPr>
              <a:t>GeV/c</a:t>
            </a:r>
            <a:r>
              <a:rPr lang="en-US" sz="1400" b="0" dirty="0" smtClean="0">
                <a:solidFill>
                  <a:srgbClr val="000000"/>
                </a:solidFill>
                <a:latin typeface="Arial" pitchFamily="32" charset="0"/>
              </a:rPr>
              <a:t>) and </a:t>
            </a:r>
            <a:r>
              <a:rPr lang="en-US" sz="1400" b="0" dirty="0" err="1" smtClean="0">
                <a:solidFill>
                  <a:srgbClr val="000000"/>
                </a:solidFill>
                <a:latin typeface="Arial" pitchFamily="32" charset="0"/>
              </a:rPr>
              <a:t>calorimetry</a:t>
            </a:r>
            <a:r>
              <a:rPr lang="en-US" sz="1400" b="0" dirty="0" smtClean="0">
                <a:solidFill>
                  <a:srgbClr val="000000"/>
                </a:solidFill>
                <a:latin typeface="Arial" pitchFamily="32" charset="0"/>
              </a:rPr>
              <a:t> </a:t>
            </a:r>
          </a:p>
          <a:p>
            <a:pPr algn="l">
              <a:spcAft>
                <a:spcPts val="0"/>
              </a:spcAft>
              <a:buFont typeface="Arial" pitchFamily="32" charset="0"/>
              <a:buChar char="•"/>
            </a:pPr>
            <a:r>
              <a:rPr lang="en-US" sz="1400" b="0" dirty="0" smtClean="0">
                <a:solidFill>
                  <a:srgbClr val="000000"/>
                </a:solidFill>
                <a:latin typeface="Arial" pitchFamily="32" charset="0"/>
              </a:rPr>
              <a:t> Trigger selectivity over a large range in rapidity and full azimuth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02198" y="942077"/>
            <a:ext cx="613554" cy="612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996" y="999797"/>
            <a:ext cx="546383" cy="72000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1708529" y="5432064"/>
            <a:ext cx="304817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400" b="0" dirty="0" smtClean="0"/>
              <a:t>Three main subsystems with a full coverage in azimuth: </a:t>
            </a:r>
          </a:p>
          <a:p>
            <a:pPr algn="l">
              <a:buFont typeface="Arial"/>
              <a:buChar char="•"/>
            </a:pPr>
            <a:r>
              <a:rPr lang="en-US" sz="1400" b="0" dirty="0" smtClean="0"/>
              <a:t> Inner Detector: tracking |</a:t>
            </a:r>
            <a:r>
              <a:rPr lang="en-US" sz="1400" b="0" dirty="0" err="1" smtClean="0"/>
              <a:t>η</a:t>
            </a:r>
            <a:r>
              <a:rPr lang="en-US" sz="1400" b="0" dirty="0" smtClean="0"/>
              <a:t>| &lt; 2.5 </a:t>
            </a:r>
          </a:p>
          <a:p>
            <a:pPr algn="l">
              <a:buFont typeface="Arial"/>
              <a:buChar char="•"/>
            </a:pPr>
            <a:r>
              <a:rPr lang="en-US" sz="1400" b="0" dirty="0" smtClean="0"/>
              <a:t> Calorimetry |</a:t>
            </a:r>
            <a:r>
              <a:rPr lang="en-US" sz="1400" b="0" dirty="0" err="1" smtClean="0"/>
              <a:t>η</a:t>
            </a:r>
            <a:r>
              <a:rPr lang="en-US" sz="1400" b="0" dirty="0" smtClean="0"/>
              <a:t>| &lt; 4.9 </a:t>
            </a:r>
          </a:p>
          <a:p>
            <a:pPr algn="l">
              <a:buFont typeface="Arial"/>
              <a:buChar char="•"/>
            </a:pPr>
            <a:r>
              <a:rPr lang="en-US" sz="1400" b="0" dirty="0" smtClean="0"/>
              <a:t> Muon Spectrometer |</a:t>
            </a:r>
            <a:r>
              <a:rPr lang="en-US" sz="1400" b="0" dirty="0" err="1" smtClean="0"/>
              <a:t>η</a:t>
            </a:r>
            <a:r>
              <a:rPr lang="en-US" sz="1400" b="0" dirty="0" smtClean="0"/>
              <a:t>| &lt; 2.7 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A790B6-3DE3-224A-B164-0E89BB3F0D3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61596" y="3945488"/>
            <a:ext cx="4454864" cy="2880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79707" y="5862498"/>
            <a:ext cx="483478" cy="720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Gleam">
  <a:themeElements>
    <a:clrScheme name="Gleam 3">
      <a:dk1>
        <a:srgbClr val="808080"/>
      </a:dk1>
      <a:lt1>
        <a:srgbClr val="FFFFFF"/>
      </a:lt1>
      <a:dk2>
        <a:srgbClr val="111F41"/>
      </a:dk2>
      <a:lt2>
        <a:srgbClr val="FFFFFF"/>
      </a:lt2>
      <a:accent1>
        <a:srgbClr val="77A3CD"/>
      </a:accent1>
      <a:accent2>
        <a:srgbClr val="CCCCFF"/>
      </a:accent2>
      <a:accent3>
        <a:srgbClr val="AAABB0"/>
      </a:accent3>
      <a:accent4>
        <a:srgbClr val="DADADA"/>
      </a:accent4>
      <a:accent5>
        <a:srgbClr val="BDCEE3"/>
      </a:accent5>
      <a:accent6>
        <a:srgbClr val="B9B9E7"/>
      </a:accent6>
      <a:hlink>
        <a:srgbClr val="3333CC"/>
      </a:hlink>
      <a:folHlink>
        <a:srgbClr val="AF67FF"/>
      </a:folHlink>
    </a:clrScheme>
    <a:fontScheme name="Gleam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 Narrow" pitchFamily="-106" charset="0"/>
            <a:ea typeface="ヒラギノ角ゴ Pro W3" pitchFamily="-106" charset="-128"/>
            <a:cs typeface="ヒラギノ角ゴ Pro W3" pitchFamily="-106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 Narrow" pitchFamily="-106" charset="0"/>
            <a:ea typeface="ヒラギノ角ゴ Pro W3" pitchFamily="-106" charset="-128"/>
            <a:cs typeface="ヒラギノ角ゴ Pro W3" pitchFamily="-106" charset="-128"/>
          </a:defRPr>
        </a:defPPr>
      </a:lstStyle>
    </a:lnDef>
  </a:objectDefaults>
  <a:extraClrSchemeLst>
    <a:extraClrScheme>
      <a:clrScheme name="Gleam 1">
        <a:dk1>
          <a:srgbClr val="003366"/>
        </a:dk1>
        <a:lt1>
          <a:srgbClr val="FFFFFF"/>
        </a:lt1>
        <a:dk2>
          <a:srgbClr val="111F41"/>
        </a:dk2>
        <a:lt2>
          <a:srgbClr val="FFFFFF"/>
        </a:lt2>
        <a:accent1>
          <a:srgbClr val="3366CC"/>
        </a:accent1>
        <a:accent2>
          <a:srgbClr val="00B000"/>
        </a:accent2>
        <a:accent3>
          <a:srgbClr val="AAABB0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eam 2">
        <a:dk1>
          <a:srgbClr val="3E3E5C"/>
        </a:dk1>
        <a:lt1>
          <a:srgbClr val="FFFFFF"/>
        </a:lt1>
        <a:dk2>
          <a:srgbClr val="111F41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AAABB0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eam 3">
        <a:dk1>
          <a:srgbClr val="808080"/>
        </a:dk1>
        <a:lt1>
          <a:srgbClr val="FFFFFF"/>
        </a:lt1>
        <a:dk2>
          <a:srgbClr val="111F41"/>
        </a:dk2>
        <a:lt2>
          <a:srgbClr val="FFFFFF"/>
        </a:lt2>
        <a:accent1>
          <a:srgbClr val="77A3CD"/>
        </a:accent1>
        <a:accent2>
          <a:srgbClr val="CCCCFF"/>
        </a:accent2>
        <a:accent3>
          <a:srgbClr val="AAABB0"/>
        </a:accent3>
        <a:accent4>
          <a:srgbClr val="DADADA"/>
        </a:accent4>
        <a:accent5>
          <a:srgbClr val="BDCEE3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13091</TotalTime>
  <Words>4015</Words>
  <Application>Microsoft Macintosh PowerPoint</Application>
  <PresentationFormat>On-screen Show (4:3)</PresentationFormat>
  <Paragraphs>479</Paragraphs>
  <Slides>50</Slides>
  <Notes>4</Notes>
  <HiddenSlides>0</HiddenSlides>
  <MMClips>0</MMClips>
  <ScaleCrop>false</ScaleCrop>
  <HeadingPairs>
    <vt:vector size="6" baseType="variant">
      <vt:variant>
        <vt:lpstr>Design Template</vt:lpstr>
      </vt:variant>
      <vt:variant>
        <vt:i4>2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50</vt:i4>
      </vt:variant>
    </vt:vector>
  </HeadingPairs>
  <TitlesOfParts>
    <vt:vector size="55" baseType="lpstr">
      <vt:lpstr>Default Design</vt:lpstr>
      <vt:lpstr>3_Gleam</vt:lpstr>
      <vt:lpstr>Equation</vt:lpstr>
      <vt:lpstr>VISIO</vt:lpstr>
      <vt:lpstr>Bitmap Image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The Quark-Gluon Plasma (QGP)</vt:lpstr>
    </vt:vector>
  </TitlesOfParts>
  <Company>UU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mischke</dc:creator>
  <cp:lastModifiedBy>Andre Mischke</cp:lastModifiedBy>
  <cp:revision>468</cp:revision>
  <cp:lastPrinted>2011-12-09T17:07:20Z</cp:lastPrinted>
  <dcterms:created xsi:type="dcterms:W3CDTF">2013-04-24T22:53:42Z</dcterms:created>
  <dcterms:modified xsi:type="dcterms:W3CDTF">2013-04-24T22:55:20Z</dcterms:modified>
</cp:coreProperties>
</file>