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0" r:id="rId1"/>
    <p:sldMasterId id="2147483651" r:id="rId2"/>
  </p:sldMasterIdLst>
  <p:notesMasterIdLst>
    <p:notesMasterId r:id="rId61"/>
  </p:notesMasterIdLst>
  <p:handoutMasterIdLst>
    <p:handoutMasterId r:id="rId62"/>
  </p:handoutMasterIdLst>
  <p:sldIdLst>
    <p:sldId id="290" r:id="rId3"/>
    <p:sldId id="1352" r:id="rId4"/>
    <p:sldId id="1357" r:id="rId5"/>
    <p:sldId id="1363" r:id="rId6"/>
    <p:sldId id="1184" r:id="rId7"/>
    <p:sldId id="1235" r:id="rId8"/>
    <p:sldId id="1359" r:id="rId9"/>
    <p:sldId id="1287" r:id="rId10"/>
    <p:sldId id="1288" r:id="rId11"/>
    <p:sldId id="1289" r:id="rId12"/>
    <p:sldId id="1351" r:id="rId13"/>
    <p:sldId id="737" r:id="rId14"/>
    <p:sldId id="1360" r:id="rId15"/>
    <p:sldId id="1164" r:id="rId16"/>
    <p:sldId id="1165" r:id="rId17"/>
    <p:sldId id="736" r:id="rId18"/>
    <p:sldId id="1134" r:id="rId19"/>
    <p:sldId id="1337" r:id="rId20"/>
    <p:sldId id="1293" r:id="rId21"/>
    <p:sldId id="1294" r:id="rId22"/>
    <p:sldId id="1329" r:id="rId23"/>
    <p:sldId id="1295" r:id="rId24"/>
    <p:sldId id="1247" r:id="rId25"/>
    <p:sldId id="1296" r:id="rId26"/>
    <p:sldId id="1297" r:id="rId27"/>
    <p:sldId id="1331" r:id="rId28"/>
    <p:sldId id="1250" r:id="rId29"/>
    <p:sldId id="1339" r:id="rId30"/>
    <p:sldId id="1269" r:id="rId31"/>
    <p:sldId id="1300" r:id="rId32"/>
    <p:sldId id="1301" r:id="rId33"/>
    <p:sldId id="1326" r:id="rId34"/>
    <p:sldId id="1334" r:id="rId35"/>
    <p:sldId id="1261" r:id="rId36"/>
    <p:sldId id="1335" r:id="rId37"/>
    <p:sldId id="1302" r:id="rId38"/>
    <p:sldId id="1304" r:id="rId39"/>
    <p:sldId id="1305" r:id="rId40"/>
    <p:sldId id="1318" r:id="rId41"/>
    <p:sldId id="1362" r:id="rId42"/>
    <p:sldId id="1313" r:id="rId43"/>
    <p:sldId id="1361" r:id="rId44"/>
    <p:sldId id="1308" r:id="rId45"/>
    <p:sldId id="1312" r:id="rId46"/>
    <p:sldId id="1319" r:id="rId47"/>
    <p:sldId id="1344" r:id="rId48"/>
    <p:sldId id="1322" r:id="rId49"/>
    <p:sldId id="1320" r:id="rId50"/>
    <p:sldId id="1321" r:id="rId51"/>
    <p:sldId id="1155" r:id="rId52"/>
    <p:sldId id="1262" r:id="rId53"/>
    <p:sldId id="1327" r:id="rId54"/>
    <p:sldId id="1309" r:id="rId55"/>
    <p:sldId id="1364" r:id="rId56"/>
    <p:sldId id="1338" r:id="rId57"/>
    <p:sldId id="1343" r:id="rId58"/>
    <p:sldId id="1299" r:id="rId59"/>
    <p:sldId id="1317" r:id="rId60"/>
  </p:sldIdLst>
  <p:sldSz cx="10080625" cy="7559675"/>
  <p:notesSz cx="7315200" cy="9601200"/>
  <p:embeddedFontLst>
    <p:embeddedFont>
      <p:font typeface="Arial Black" pitchFamily="34" charset="0"/>
      <p:bold r:id="rId63"/>
    </p:embeddedFont>
    <p:embeddedFont>
      <p:font typeface="Arial Unicode MS" pitchFamily="34" charset="-128"/>
      <p:regular r:id="rId64"/>
    </p:embeddedFont>
    <p:embeddedFont>
      <p:font typeface="Verdana" pitchFamily="34" charset="0"/>
      <p:regular r:id="rId65"/>
      <p:bold r:id="rId66"/>
      <p:italic r:id="rId67"/>
      <p:boldItalic r:id="rId68"/>
    </p:embeddedFont>
    <p:embeddedFont>
      <p:font typeface="Cambria Math" pitchFamily="18" charset="0"/>
      <p:regular r:id="rId69"/>
    </p:embeddedFont>
    <p:embeddedFont>
      <p:font typeface="Calibri" pitchFamily="34" charset="0"/>
      <p:regular r:id="rId70"/>
      <p:bold r:id="rId71"/>
      <p:italic r:id="rId72"/>
      <p:boldItalic r:id="rId73"/>
    </p:embeddedFont>
  </p:embeddedFontLst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000000"/>
    <a:srgbClr val="339933"/>
    <a:srgbClr val="000099"/>
    <a:srgbClr val="336699"/>
    <a:srgbClr val="FFFF00"/>
    <a:srgbClr val="CC0000"/>
    <a:srgbClr val="FFFFFF"/>
    <a:srgbClr val="006699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4" autoAdjust="0"/>
    <p:restoredTop sz="94992" autoAdjust="0"/>
  </p:normalViewPr>
  <p:slideViewPr>
    <p:cSldViewPr>
      <p:cViewPr varScale="1">
        <p:scale>
          <a:sx n="76" d="100"/>
          <a:sy n="76" d="100"/>
        </p:scale>
        <p:origin x="-1410" y="-84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4"/>
    </p:cViewPr>
  </p:sorterViewPr>
  <p:notesViewPr>
    <p:cSldViewPr>
      <p:cViewPr varScale="1">
        <p:scale>
          <a:sx n="64" d="100"/>
          <a:sy n="64" d="100"/>
        </p:scale>
        <p:origin x="-2166" y="-114"/>
      </p:cViewPr>
      <p:guideLst>
        <p:guide orient="horz" pos="2749"/>
        <p:guide pos="20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font" Target="fonts/font4.fntdata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font" Target="fonts/font3.fntdata"/><Relationship Id="rId73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font" Target="fonts/font10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font" Target="fonts/font5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Relationship Id="rId70" Type="http://schemas.openxmlformats.org/officeDocument/2006/relationships/font" Target="fonts/font8.fntdata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5.xml"/><Relationship Id="rId7" Type="http://schemas.openxmlformats.org/officeDocument/2006/relationships/slide" Target="slides/slide52.xml"/><Relationship Id="rId2" Type="http://schemas.openxmlformats.org/officeDocument/2006/relationships/slide" Target="slides/slide35.xml"/><Relationship Id="rId1" Type="http://schemas.openxmlformats.org/officeDocument/2006/relationships/slide" Target="slides/slide34.xml"/><Relationship Id="rId6" Type="http://schemas.openxmlformats.org/officeDocument/2006/relationships/slide" Target="slides/slide51.xml"/><Relationship Id="rId5" Type="http://schemas.openxmlformats.org/officeDocument/2006/relationships/slide" Target="slides/slide47.xml"/><Relationship Id="rId4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e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emf"/><Relationship Id="rId1" Type="http://schemas.openxmlformats.org/officeDocument/2006/relationships/image" Target="../media/image19.wmf"/><Relationship Id="rId6" Type="http://schemas.openxmlformats.org/officeDocument/2006/relationships/image" Target="../media/image26.wmf"/><Relationship Id="rId5" Type="http://schemas.openxmlformats.org/officeDocument/2006/relationships/image" Target="../media/image25.emf"/><Relationship Id="rId4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9.wmf"/><Relationship Id="rId1" Type="http://schemas.openxmlformats.org/officeDocument/2006/relationships/image" Target="../media/image28.emf"/><Relationship Id="rId6" Type="http://schemas.openxmlformats.org/officeDocument/2006/relationships/image" Target="../media/image22.emf"/><Relationship Id="rId5" Type="http://schemas.openxmlformats.org/officeDocument/2006/relationships/image" Target="../media/image21.wmf"/><Relationship Id="rId4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19.wmf"/><Relationship Id="rId7" Type="http://schemas.openxmlformats.org/officeDocument/2006/relationships/image" Target="../media/image25.emf"/><Relationship Id="rId2" Type="http://schemas.openxmlformats.org/officeDocument/2006/relationships/image" Target="../media/image29.wmf"/><Relationship Id="rId1" Type="http://schemas.openxmlformats.org/officeDocument/2006/relationships/image" Target="../media/image28.emf"/><Relationship Id="rId6" Type="http://schemas.openxmlformats.org/officeDocument/2006/relationships/image" Target="../media/image22.emf"/><Relationship Id="rId5" Type="http://schemas.openxmlformats.org/officeDocument/2006/relationships/image" Target="../media/image21.wmf"/><Relationship Id="rId4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170582" cy="48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3" y="0"/>
            <a:ext cx="3170582" cy="48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119172"/>
            <a:ext cx="3170582" cy="48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3" y="9119172"/>
            <a:ext cx="3170582" cy="48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1FAF154-94BE-43B9-874E-56D36642E12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095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8888" y="730250"/>
            <a:ext cx="4795837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2183" y="4559588"/>
            <a:ext cx="5850835" cy="431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73896" cy="47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648" y="0"/>
            <a:ext cx="3173896" cy="47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814"/>
            <a:ext cx="3173896" cy="47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648" y="9120814"/>
            <a:ext cx="3173896" cy="47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86642BA-6C9A-44BD-BB77-EAAA1F8C1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66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C577C3F0-9814-4F99-86DB-FD4FC2252049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20725"/>
            <a:ext cx="4797425" cy="3597275"/>
          </a:xfrm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8"/>
            <a:ext cx="5363817" cy="4321852"/>
          </a:xfrm>
          <a:noFill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9F0D452E-A2E6-4BB5-BE27-C72C9ABC9450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19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296CB89-4146-4114-BE1F-C40F32AA0C3A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19</a:t>
            </a:fld>
            <a:endParaRPr lang="en-US" sz="18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9F0D452E-A2E6-4BB5-BE27-C72C9ABC9450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20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296CB89-4146-4114-BE1F-C40F32AA0C3A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20</a:t>
            </a:fld>
            <a:endParaRPr lang="en-US" sz="18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9F0D452E-A2E6-4BB5-BE27-C72C9ABC9450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21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296CB89-4146-4114-BE1F-C40F32AA0C3A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21</a:t>
            </a:fld>
            <a:endParaRPr lang="en-US" sz="18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9F0D452E-A2E6-4BB5-BE27-C72C9ABC9450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22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296CB89-4146-4114-BE1F-C40F32AA0C3A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22</a:t>
            </a:fld>
            <a:endParaRPr lang="en-US" sz="18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27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27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28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28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29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29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30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30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31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31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r>
              <a:rPr lang="en-US" b="1" dirty="0" smtClean="0">
                <a:solidFill>
                  <a:srgbClr val="000099"/>
                </a:solidFill>
              </a:rPr>
              <a:t>\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32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32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86642BA-6C9A-44BD-BB77-EAAA1F8C1F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45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33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33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41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41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42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42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55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55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2898B8F9-2553-4F06-BE38-7F83CFB7568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57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7931" y="9120814"/>
            <a:ext cx="3167270" cy="48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46" tIns="46623" rIns="93246" bIns="46623" anchor="b"/>
          <a:lstStyle>
            <a:lvl1pPr defTabSz="93345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3450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3450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3450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3450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345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fld id="{08FE8D10-8391-46D7-8FF3-7E3CAA7FE0B2}" type="slidenum"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t>57</a:t>
            </a:fld>
            <a:endParaRPr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17550"/>
            <a:ext cx="4803775" cy="3603625"/>
          </a:xfrm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692" y="4559587"/>
            <a:ext cx="5363817" cy="4323490"/>
          </a:xfrm>
          <a:noFill/>
        </p:spPr>
        <p:txBody>
          <a:bodyPr lIns="93246" tIns="46623" rIns="93246" bIns="46623"/>
          <a:lstStyle/>
          <a:p>
            <a:pPr defTabSz="914400"/>
            <a:endParaRPr 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86642BA-6C9A-44BD-BB77-EAAA1F8C1FF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45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AEE09A87-4A2E-4A67-B90E-F8ECD7706BE5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12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1DF30078-5086-4A93-A73E-6A2BF3332F43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12</a:t>
            </a:fld>
            <a:endParaRPr lang="en-US" sz="1800"/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AEE09A87-4A2E-4A67-B90E-F8ECD7706BE5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13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1DF30078-5086-4A93-A73E-6A2BF3332F43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13</a:t>
            </a:fld>
            <a:endParaRPr lang="en-US" sz="1800"/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876AA92A-7C1B-4677-8251-8DF00BCE0D37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14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5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0A6E8B4B-7F11-4A0D-A7EF-88A79642EA58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14</a:t>
            </a:fld>
            <a:endParaRPr lang="en-US" sz="1800"/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63607EDE-0C28-4E37-8949-C838FC17E9D1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15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0899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305D253-8BB0-417A-B2CF-1FA2CB4FB731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15</a:t>
            </a:fld>
            <a:endParaRPr lang="en-US" sz="1800"/>
          </a:p>
        </p:txBody>
      </p:sp>
      <p:sp>
        <p:nvSpPr>
          <p:cNvPr id="80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9F0D452E-A2E6-4BB5-BE27-C72C9ABC9450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17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296CB89-4146-4114-BE1F-C40F32AA0C3A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17</a:t>
            </a:fld>
            <a:endParaRPr lang="en-US" sz="18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417513" eaLnBrk="0"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75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9F0D452E-A2E6-4BB5-BE27-C72C9ABC9450}" type="slidenum">
              <a:rPr lang="en-US" sz="13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18</a:t>
            </a:fld>
            <a:endParaRPr lang="en-US" sz="13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4144617" y="9120814"/>
            <a:ext cx="3168927" cy="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58" tIns="46479" rIns="92958" bIns="46479"/>
          <a:lstStyle>
            <a:lvl1pPr defTabSz="930275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930275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930275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930275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930275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fld id="{B296CB89-4146-4114-BE1F-C40F32AA0C3A}" type="slidenum">
              <a:rPr lang="en-US" sz="1800"/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t>18</a:t>
            </a:fld>
            <a:endParaRPr lang="en-US" sz="18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1450" y="920750"/>
            <a:ext cx="4432300" cy="3324225"/>
          </a:xfrm>
          <a:solidFill>
            <a:srgbClr val="FFFFFF"/>
          </a:solidFill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406" y="4567785"/>
            <a:ext cx="5057361" cy="3690626"/>
          </a:xfrm>
          <a:noFill/>
        </p:spPr>
        <p:txBody>
          <a:bodyPr wrap="none" lIns="92958" tIns="46479" rIns="92958" bIns="46479" anchor="ctr"/>
          <a:lstStyle/>
          <a:p>
            <a:pPr defTabSz="914400"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42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Anna Martin</a:t>
            </a:r>
          </a:p>
        </p:txBody>
      </p:sp>
    </p:spTree>
    <p:extLst>
      <p:ext uri="{BB962C8B-B14F-4D97-AF65-F5344CB8AC3E}">
        <p14:creationId xmlns:p14="http://schemas.microsoft.com/office/powerpoint/2010/main" val="1232232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Anna Martin</a:t>
            </a:r>
          </a:p>
        </p:txBody>
      </p:sp>
    </p:spTree>
    <p:extLst>
      <p:ext uri="{BB962C8B-B14F-4D97-AF65-F5344CB8AC3E}">
        <p14:creationId xmlns:p14="http://schemas.microsoft.com/office/powerpoint/2010/main" val="1206031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6419850" y="7178675"/>
            <a:ext cx="3192463" cy="33496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Anna Martin</a:t>
            </a:r>
          </a:p>
        </p:txBody>
      </p:sp>
    </p:spTree>
    <p:extLst>
      <p:ext uri="{BB962C8B-B14F-4D97-AF65-F5344CB8AC3E}">
        <p14:creationId xmlns:p14="http://schemas.microsoft.com/office/powerpoint/2010/main" val="3778531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274637"/>
            <a:ext cx="6948488" cy="436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6419850" y="7178675"/>
            <a:ext cx="3192463" cy="33496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Anna Martin</a:t>
            </a:r>
          </a:p>
        </p:txBody>
      </p:sp>
    </p:spTree>
    <p:extLst>
      <p:ext uri="{BB962C8B-B14F-4D97-AF65-F5344CB8AC3E}">
        <p14:creationId xmlns:p14="http://schemas.microsoft.com/office/powerpoint/2010/main" val="2482469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6419850" y="7178675"/>
            <a:ext cx="3192463" cy="33496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Anna Martin</a:t>
            </a:r>
          </a:p>
        </p:txBody>
      </p:sp>
    </p:spTree>
    <p:extLst>
      <p:ext uri="{BB962C8B-B14F-4D97-AF65-F5344CB8AC3E}">
        <p14:creationId xmlns:p14="http://schemas.microsoft.com/office/powerpoint/2010/main" val="38135503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6419850" y="7178675"/>
            <a:ext cx="3192463" cy="33496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Anna Martin</a:t>
            </a:r>
          </a:p>
        </p:txBody>
      </p:sp>
    </p:spTree>
    <p:extLst>
      <p:ext uri="{BB962C8B-B14F-4D97-AF65-F5344CB8AC3E}">
        <p14:creationId xmlns:p14="http://schemas.microsoft.com/office/powerpoint/2010/main" val="39524805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microsoft.com/office/2007/relationships/hdphoto" Target="../media/hdphoto1.wdp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168275"/>
            <a:ext cx="694848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755650"/>
            <a:ext cx="9155113" cy="5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19850" y="7208838"/>
            <a:ext cx="3192463" cy="334962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rgbClr val="646B9C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6pPr>
      <a:lvl7pPr marL="9144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7pPr>
      <a:lvl8pPr marL="13716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8pPr>
      <a:lvl9pPr marL="18288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9pPr>
    </p:titleStyle>
    <p:bodyStyle>
      <a:lvl1pPr marL="258763" indent="-258763" algn="l" defTabSz="1008063" rtl="0" eaLnBrk="0" fontAlgn="base" hangingPunct="0">
        <a:spcBef>
          <a:spcPct val="20000"/>
        </a:spcBef>
        <a:spcAft>
          <a:spcPct val="0"/>
        </a:spcAft>
        <a:defRPr sz="2600">
          <a:solidFill>
            <a:srgbClr val="FF0000"/>
          </a:solidFill>
          <a:latin typeface="+mn-lt"/>
          <a:ea typeface="+mn-ea"/>
          <a:cs typeface="+mn-cs"/>
        </a:defRPr>
      </a:lvl1pPr>
      <a:lvl2pPr marL="690563" indent="-187325" algn="l" defTabSz="1008063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defRPr sz="2200">
          <a:solidFill>
            <a:srgbClr val="FF0000"/>
          </a:solidFill>
          <a:latin typeface="+mn-lt"/>
        </a:defRPr>
      </a:lvl2pPr>
      <a:lvl3pPr marL="1193800" indent="-185738" algn="l" defTabSz="1008063" rtl="0" eaLnBrk="0" fontAlgn="base" hangingPunct="0">
        <a:spcBef>
          <a:spcPct val="20000"/>
        </a:spcBef>
        <a:spcAft>
          <a:spcPct val="0"/>
        </a:spcAft>
        <a:defRPr sz="2000">
          <a:solidFill>
            <a:srgbClr val="FF0000"/>
          </a:solidFill>
          <a:latin typeface="+mn-lt"/>
        </a:defRPr>
      </a:lvl3pPr>
      <a:lvl4pPr marL="1697038" indent="-185738" algn="l" defTabSz="1008063" rtl="0" eaLnBrk="0" fontAlgn="base" hangingPunct="0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4pPr>
      <a:lvl5pPr marL="2201863" indent="-185738" algn="l" defTabSz="1008063" rtl="0" eaLnBrk="0" fontAlgn="base" hangingPunct="0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5pPr>
      <a:lvl6pPr marL="26590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6pPr>
      <a:lvl7pPr marL="31162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7pPr>
      <a:lvl8pPr marL="35734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8pPr>
      <a:lvl9pPr marL="40306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168275"/>
            <a:ext cx="694848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755650"/>
            <a:ext cx="9155113" cy="5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1312" y="7056438"/>
            <a:ext cx="31908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>
            <a:lvl1pPr defTabSz="1008063" hangingPunct="1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3366CC"/>
                </a:solidFill>
                <a:latin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19850" y="7178675"/>
            <a:ext cx="319246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>
            <a:lvl1pPr algn="r" defTabSz="1008063" hangingPunct="1">
              <a:lnSpc>
                <a:spcPct val="100000"/>
              </a:lnSpc>
              <a:buClrTx/>
              <a:buSzTx/>
              <a:buFontTx/>
              <a:buNone/>
              <a:defRPr sz="1300">
                <a:solidFill>
                  <a:srgbClr val="33669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13" y="7038102"/>
            <a:ext cx="1066800" cy="403654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2" name="Rectangle 1"/>
          <p:cNvSpPr/>
          <p:nvPr userDrawn="1"/>
        </p:nvSpPr>
        <p:spPr bwMode="auto">
          <a:xfrm>
            <a:off x="315912" y="7015406"/>
            <a:ext cx="1219729" cy="461519"/>
          </a:xfrm>
          <a:prstGeom prst="rect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l" defTabSz="1008063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6pPr>
      <a:lvl7pPr marL="9144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7pPr>
      <a:lvl8pPr marL="13716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8pPr>
      <a:lvl9pPr marL="1828800" algn="l" defTabSz="1008063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9pPr>
    </p:titleStyle>
    <p:bodyStyle>
      <a:lvl1pPr marL="258763" indent="-258763" algn="l" defTabSz="1008063" rtl="0" eaLnBrk="0" fontAlgn="base" hangingPunct="0">
        <a:spcBef>
          <a:spcPct val="20000"/>
        </a:spcBef>
        <a:spcAft>
          <a:spcPct val="0"/>
        </a:spcAft>
        <a:defRPr sz="2600">
          <a:solidFill>
            <a:srgbClr val="FF0000"/>
          </a:solidFill>
          <a:latin typeface="+mn-lt"/>
          <a:ea typeface="+mn-ea"/>
          <a:cs typeface="+mn-cs"/>
        </a:defRPr>
      </a:lvl1pPr>
      <a:lvl2pPr marL="690563" indent="-187325" algn="l" defTabSz="1008063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defRPr sz="2200">
          <a:solidFill>
            <a:srgbClr val="FF0000"/>
          </a:solidFill>
          <a:latin typeface="+mn-lt"/>
        </a:defRPr>
      </a:lvl2pPr>
      <a:lvl3pPr marL="1193800" indent="-185738" algn="l" defTabSz="1008063" rtl="0" eaLnBrk="0" fontAlgn="base" hangingPunct="0">
        <a:spcBef>
          <a:spcPct val="20000"/>
        </a:spcBef>
        <a:spcAft>
          <a:spcPct val="0"/>
        </a:spcAft>
        <a:defRPr sz="2000">
          <a:solidFill>
            <a:srgbClr val="FF0000"/>
          </a:solidFill>
          <a:latin typeface="+mn-lt"/>
        </a:defRPr>
      </a:lvl3pPr>
      <a:lvl4pPr marL="1697038" indent="-185738" algn="l" defTabSz="1008063" rtl="0" eaLnBrk="0" fontAlgn="base" hangingPunct="0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4pPr>
      <a:lvl5pPr marL="2201863" indent="-185738" algn="l" defTabSz="1008063" rtl="0" eaLnBrk="0" fontAlgn="base" hangingPunct="0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5pPr>
      <a:lvl6pPr marL="26590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6pPr>
      <a:lvl7pPr marL="31162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7pPr>
      <a:lvl8pPr marL="35734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8pPr>
      <a:lvl9pPr marL="4030663" indent="-185738" algn="l" defTabSz="1008063" rtl="0" fontAlgn="base">
        <a:spcBef>
          <a:spcPct val="20000"/>
        </a:spcBef>
        <a:spcAft>
          <a:spcPct val="0"/>
        </a:spcAft>
        <a:defRPr sz="1500">
          <a:solidFill>
            <a:srgbClr val="FF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1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0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0.emf"/><Relationship Id="rId5" Type="http://schemas.openxmlformats.org/officeDocument/2006/relationships/image" Target="../media/image28.emf"/><Relationship Id="rId15" Type="http://schemas.openxmlformats.org/officeDocument/2006/relationships/image" Target="../media/image22.e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21.wmf"/><Relationship Id="rId18" Type="http://schemas.openxmlformats.org/officeDocument/2006/relationships/oleObject" Target="../embeddings/oleObject2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25.e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28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0.emf"/><Relationship Id="rId5" Type="http://schemas.openxmlformats.org/officeDocument/2006/relationships/image" Target="../media/image28.emf"/><Relationship Id="rId15" Type="http://schemas.openxmlformats.org/officeDocument/2006/relationships/image" Target="../media/image22.emf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26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2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gif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5.png"/><Relationship Id="rId5" Type="http://schemas.openxmlformats.org/officeDocument/2006/relationships/image" Target="../media/image54.wmf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gif"/><Relationship Id="rId4" Type="http://schemas.openxmlformats.org/officeDocument/2006/relationships/image" Target="../media/image60.g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6.w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11" Type="http://schemas.openxmlformats.org/officeDocument/2006/relationships/image" Target="../media/image5.wmf"/><Relationship Id="rId5" Type="http://schemas.openxmlformats.org/officeDocument/2006/relationships/image" Target="../media/image9.png"/><Relationship Id="rId15" Type="http://schemas.openxmlformats.org/officeDocument/2006/relationships/image" Target="../media/image15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87.gi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image" Target="../media/image24.png"/><Relationship Id="rId10" Type="http://schemas.openxmlformats.org/officeDocument/2006/relationships/image" Target="../media/image22.e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27.png"/><Relationship Id="rId10" Type="http://schemas.openxmlformats.org/officeDocument/2006/relationships/image" Target="../media/image22.e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01712" y="1570038"/>
            <a:ext cx="8229600" cy="2209800"/>
          </a:xfrm>
        </p:spPr>
        <p:txBody>
          <a:bodyPr lIns="100739" tIns="50372" rIns="100739" bIns="50372"/>
          <a:lstStyle/>
          <a:p>
            <a:pPr marL="176213" indent="-176213" defTabSz="912813" eaLnBrk="1" hangingPunct="1">
              <a:defRPr/>
            </a:pPr>
            <a:r>
              <a:rPr lang="en-US" altLang="it-IT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COMPASS results on </a:t>
            </a:r>
          </a:p>
          <a:p>
            <a:pPr marL="176213" indent="-176213" defTabSz="912813" eaLnBrk="1" hangingPunct="1">
              <a:defRPr/>
            </a:pPr>
            <a:r>
              <a:rPr lang="en-US" altLang="it-IT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Collins and </a:t>
            </a:r>
            <a:r>
              <a:rPr lang="en-US" altLang="it-IT" sz="3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Sivers</a:t>
            </a:r>
            <a:r>
              <a:rPr lang="en-US" altLang="it-IT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it-IT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asymmetries</a:t>
            </a:r>
            <a:endParaRPr lang="it-IT" altLang="it-IT" sz="36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821112" y="3552825"/>
            <a:ext cx="5867400" cy="152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rgbClr val="003300"/>
                  </a:outerShdw>
                </a:effectLst>
              </a14:hiddenEffects>
            </a:ext>
          </a:extLst>
        </p:spPr>
        <p:txBody>
          <a:bodyPr lIns="100739" tIns="50372" rIns="100739" bIns="50372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it-IT" altLang="it-IT" sz="2000" b="1" dirty="0">
                <a:solidFill>
                  <a:srgbClr val="000099"/>
                </a:solidFill>
              </a:rPr>
              <a:t>Anna Martin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it-IT" altLang="it-IT" sz="1800" b="1" dirty="0">
                <a:solidFill>
                  <a:srgbClr val="000099"/>
                </a:solidFill>
              </a:rPr>
              <a:t>Trieste </a:t>
            </a:r>
            <a:r>
              <a:rPr lang="it-IT" altLang="it-IT" sz="1800" b="1" dirty="0" err="1">
                <a:solidFill>
                  <a:srgbClr val="000099"/>
                </a:solidFill>
              </a:rPr>
              <a:t>University</a:t>
            </a:r>
            <a:r>
              <a:rPr lang="it-IT" altLang="it-IT" sz="1800" b="1" dirty="0">
                <a:solidFill>
                  <a:srgbClr val="000099"/>
                </a:solidFill>
              </a:rPr>
              <a:t> &amp; INFN 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it-IT" altLang="it-IT" sz="2000" b="1" dirty="0">
                <a:solidFill>
                  <a:srgbClr val="000099"/>
                </a:solidFill>
              </a:rPr>
              <a:t>on </a:t>
            </a:r>
            <a:r>
              <a:rPr lang="it-IT" altLang="it-IT" sz="2000" b="1" dirty="0" err="1">
                <a:solidFill>
                  <a:srgbClr val="000099"/>
                </a:solidFill>
              </a:rPr>
              <a:t>behalf</a:t>
            </a:r>
            <a:r>
              <a:rPr lang="it-IT" altLang="it-IT" sz="2000" b="1" dirty="0">
                <a:solidFill>
                  <a:srgbClr val="000099"/>
                </a:solidFill>
              </a:rPr>
              <a:t> of </a:t>
            </a:r>
            <a:r>
              <a:rPr lang="it-IT" altLang="it-IT" sz="2000" b="1" dirty="0" smtClean="0">
                <a:solidFill>
                  <a:srgbClr val="000099"/>
                </a:solidFill>
              </a:rPr>
              <a:t>the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it-IT" altLang="it-IT" sz="2000" b="1" dirty="0" smtClean="0">
                <a:solidFill>
                  <a:srgbClr val="000099"/>
                </a:solidFill>
              </a:rPr>
              <a:t>COMPASS </a:t>
            </a:r>
            <a:r>
              <a:rPr lang="it-IT" altLang="it-IT" sz="2000" b="1" dirty="0">
                <a:solidFill>
                  <a:srgbClr val="000099"/>
                </a:solidFill>
              </a:rPr>
              <a:t>Collaboration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5378450"/>
            <a:ext cx="4228572" cy="1600000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573915"/>
              </p:ext>
            </p:extLst>
          </p:nvPr>
        </p:nvGraphicFramePr>
        <p:xfrm>
          <a:off x="585896" y="2413000"/>
          <a:ext cx="751693" cy="516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3" name="Equation" r:id="rId4" imgW="266700" imgH="209460" progId="Equation.3">
                  <p:embed/>
                </p:oleObj>
              </mc:Choice>
              <mc:Fallback>
                <p:oleObj name="Equation" r:id="rId4" imgW="266700" imgH="2094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896" y="2413000"/>
                        <a:ext cx="751693" cy="516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264629"/>
              </p:ext>
            </p:extLst>
          </p:nvPr>
        </p:nvGraphicFramePr>
        <p:xfrm>
          <a:off x="1370291" y="2250801"/>
          <a:ext cx="2361051" cy="936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4" name="Equation" r:id="rId6" imgW="1371600" imgH="533160" progId="Equation.3">
                  <p:embed/>
                </p:oleObj>
              </mc:Choice>
              <mc:Fallback>
                <p:oleObj name="Equation" r:id="rId6" imgW="13716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291" y="2250801"/>
                        <a:ext cx="2361051" cy="936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972765"/>
              </p:ext>
            </p:extLst>
          </p:nvPr>
        </p:nvGraphicFramePr>
        <p:xfrm>
          <a:off x="619125" y="1443038"/>
          <a:ext cx="580072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5" name="Equation" r:id="rId8" imgW="3390840" imgH="253800" progId="Equation.3">
                  <p:embed/>
                </p:oleObj>
              </mc:Choice>
              <mc:Fallback>
                <p:oleObj name="Equation" r:id="rId8" imgW="33908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1443038"/>
                        <a:ext cx="5800725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95702"/>
              </p:ext>
            </p:extLst>
          </p:nvPr>
        </p:nvGraphicFramePr>
        <p:xfrm>
          <a:off x="3986038" y="1417637"/>
          <a:ext cx="662734" cy="4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6" name="Equation" r:id="rId10" imgW="295343" imgH="200025" progId="Equation.3">
                  <p:embed/>
                </p:oleObj>
              </mc:Choice>
              <mc:Fallback>
                <p:oleObj name="Equation" r:id="rId10" imgW="295343" imgH="2000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038" y="1417637"/>
                        <a:ext cx="662734" cy="45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606805"/>
              </p:ext>
            </p:extLst>
          </p:nvPr>
        </p:nvGraphicFramePr>
        <p:xfrm>
          <a:off x="6411912" y="1476452"/>
          <a:ext cx="3282678" cy="39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7" name="Equation" r:id="rId12" imgW="1917360" imgH="228600" progId="Equation.3">
                  <p:embed/>
                </p:oleObj>
              </mc:Choice>
              <mc:Fallback>
                <p:oleObj name="Equation" r:id="rId12" imgW="1917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12" y="1476452"/>
                        <a:ext cx="3282678" cy="394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SIDIS off </a:t>
            </a:r>
            <a:r>
              <a:rPr lang="it-IT" sz="2400" dirty="0" err="1" smtClean="0">
                <a:solidFill>
                  <a:srgbClr val="000000"/>
                </a:solidFill>
              </a:rPr>
              <a:t>transversely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polarised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nucleons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242059"/>
              </p:ext>
            </p:extLst>
          </p:nvPr>
        </p:nvGraphicFramePr>
        <p:xfrm>
          <a:off x="7019924" y="1457981"/>
          <a:ext cx="619930" cy="425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8" name="Equation" r:id="rId14" imgW="247785" imgH="190590" progId="Equation.3">
                  <p:embed/>
                </p:oleObj>
              </mc:Choice>
              <mc:Fallback>
                <p:oleObj name="Equation" r:id="rId14" imgW="247785" imgH="1905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4" y="1457981"/>
                        <a:ext cx="619930" cy="425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84390" y="960437"/>
            <a:ext cx="7884922" cy="4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50" tIns="50377" rIns="100750" bIns="50377">
            <a:spAutoFit/>
          </a:bodyPr>
          <a:lstStyle>
            <a:lvl1pPr marL="193675" indent="-193675"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  <a:spcBef>
                <a:spcPct val="5000"/>
              </a:spcBef>
              <a:buClrTx/>
              <a:buSzTx/>
              <a:buFontTx/>
              <a:buNone/>
            </a:pPr>
            <a:r>
              <a:rPr lang="en-US" sz="1800" b="1" dirty="0" smtClean="0"/>
              <a:t>azimuthal </a:t>
            </a:r>
            <a:r>
              <a:rPr lang="en-US" sz="1800" b="1" dirty="0"/>
              <a:t>distribution </a:t>
            </a:r>
            <a:r>
              <a:rPr lang="en-US" sz="1800" b="1" dirty="0" smtClean="0"/>
              <a:t>of </a:t>
            </a:r>
            <a:r>
              <a:rPr lang="en-US" sz="1800" b="1" dirty="0"/>
              <a:t>the </a:t>
            </a:r>
            <a:r>
              <a:rPr lang="en-US" sz="1800" b="1" dirty="0" smtClean="0"/>
              <a:t>inclusively produced hadrons</a:t>
            </a:r>
            <a:endParaRPr lang="en-US" sz="1800" b="1" dirty="0"/>
          </a:p>
        </p:txBody>
      </p:sp>
      <p:sp>
        <p:nvSpPr>
          <p:cNvPr id="26" name="Oval 13"/>
          <p:cNvSpPr>
            <a:spLocks noChangeArrowheads="1"/>
          </p:cNvSpPr>
          <p:nvPr/>
        </p:nvSpPr>
        <p:spPr bwMode="auto">
          <a:xfrm>
            <a:off x="2370751" y="2186854"/>
            <a:ext cx="535961" cy="602383"/>
          </a:xfrm>
          <a:prstGeom prst="ellipse">
            <a:avLst/>
          </a:prstGeom>
          <a:noFill/>
          <a:ln w="19050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50" tIns="50377" rIns="100750" bIns="50377" anchor="ctr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endParaRPr lang="it-IT" sz="2600" b="1">
              <a:latin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297112" y="1951037"/>
            <a:ext cx="5506440" cy="0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 Box 3"/>
          <p:cNvSpPr>
            <a:spLocks noChangeArrowheads="1"/>
          </p:cNvSpPr>
          <p:nvPr/>
        </p:nvSpPr>
        <p:spPr bwMode="auto">
          <a:xfrm>
            <a:off x="544512" y="3475037"/>
            <a:ext cx="5181600" cy="61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39" tIns="50372" rIns="100739" bIns="50372"/>
          <a:lstStyle/>
          <a:p>
            <a:pPr marL="258763" indent="-258763"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quark structure </a:t>
            </a:r>
            <a:r>
              <a:rPr lang="en-US" sz="1600" dirty="0" smtClean="0">
                <a:solidFill>
                  <a:srgbClr val="262626"/>
                </a:solidFill>
              </a:rPr>
              <a:t>of </a:t>
            </a:r>
            <a:r>
              <a:rPr lang="en-US" sz="1600" dirty="0">
                <a:solidFill>
                  <a:srgbClr val="262626"/>
                </a:solidFill>
              </a:rPr>
              <a:t>the nucleon </a:t>
            </a:r>
          </a:p>
          <a:p>
            <a:pPr marL="258763" indent="-258763" defTabSz="1008063" hangingPunct="1">
              <a:lnSpc>
                <a:spcPct val="100000"/>
              </a:lnSpc>
              <a:buClrTx/>
              <a:buSzTx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with quark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intrinsic transverse momentum </a:t>
            </a:r>
            <a:r>
              <a:rPr lang="en-US" sz="16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k</a:t>
            </a:r>
            <a:r>
              <a:rPr lang="en-US" sz="1600" i="1" baseline="-25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T</a:t>
            </a:r>
            <a:r>
              <a:rPr lang="en-US" sz="1600" i="1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58763" indent="-258763"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3990257" y="2278495"/>
            <a:ext cx="1597025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50" tIns="50377" rIns="100750" bIns="50377"/>
          <a:lstStyle/>
          <a:p>
            <a:pPr marL="258763" indent="-258763" algn="ctr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000" b="1" dirty="0" err="1" smtClean="0">
                <a:solidFill>
                  <a:srgbClr val="006600"/>
                </a:solidFill>
              </a:rPr>
              <a:t>Sivers</a:t>
            </a:r>
            <a:r>
              <a:rPr lang="en-US" sz="2000" b="1" dirty="0" smtClean="0">
                <a:solidFill>
                  <a:srgbClr val="006600"/>
                </a:solidFill>
              </a:rPr>
              <a:t> PDF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6" name="Text Box 3"/>
          <p:cNvSpPr>
            <a:spLocks noChangeArrowheads="1"/>
          </p:cNvSpPr>
          <p:nvPr/>
        </p:nvSpPr>
        <p:spPr bwMode="auto">
          <a:xfrm>
            <a:off x="6354536" y="2293217"/>
            <a:ext cx="324831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39" tIns="50372" rIns="100739" bIns="50372"/>
          <a:lstStyle/>
          <a:p>
            <a:pPr marL="258763" indent="-258763"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 dirty="0" smtClean="0">
                <a:solidFill>
                  <a:srgbClr val="006600"/>
                </a:solidFill>
              </a:rPr>
              <a:t>correlation </a:t>
            </a:r>
            <a:r>
              <a:rPr lang="en-US" sz="1600" dirty="0">
                <a:solidFill>
                  <a:srgbClr val="006600"/>
                </a:solidFill>
              </a:rPr>
              <a:t>between the </a:t>
            </a:r>
            <a:r>
              <a:rPr lang="en-US" sz="1600" b="1" dirty="0" smtClean="0">
                <a:solidFill>
                  <a:srgbClr val="006600"/>
                </a:solidFill>
              </a:rPr>
              <a:t>transverse </a:t>
            </a:r>
            <a:r>
              <a:rPr lang="en-US" sz="1600" b="1" dirty="0">
                <a:solidFill>
                  <a:srgbClr val="006600"/>
                </a:solidFill>
              </a:rPr>
              <a:t>spin of the nucleon </a:t>
            </a:r>
            <a:r>
              <a:rPr lang="en-US" sz="1600" dirty="0" smtClean="0">
                <a:solidFill>
                  <a:srgbClr val="006600"/>
                </a:solidFill>
              </a:rPr>
              <a:t>and </a:t>
            </a:r>
            <a:r>
              <a:rPr lang="en-US" sz="1600" dirty="0">
                <a:solidFill>
                  <a:srgbClr val="006600"/>
                </a:solidFill>
              </a:rPr>
              <a:t>the </a:t>
            </a:r>
            <a:r>
              <a:rPr lang="en-US" sz="1600" b="1" dirty="0" smtClean="0">
                <a:solidFill>
                  <a:srgbClr val="006600"/>
                </a:solidFill>
              </a:rPr>
              <a:t>transverse momentum of </a:t>
            </a:r>
            <a:r>
              <a:rPr lang="en-US" sz="1600" b="1" dirty="0">
                <a:solidFill>
                  <a:srgbClr val="006600"/>
                </a:solidFill>
              </a:rPr>
              <a:t>the quark</a:t>
            </a:r>
          </a:p>
          <a:p>
            <a:pPr marL="258763" indent="-258763"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 dirty="0">
                <a:solidFill>
                  <a:srgbClr val="006600"/>
                </a:solidFill>
              </a:rPr>
              <a:t>	</a:t>
            </a:r>
            <a:r>
              <a:rPr lang="en-US" b="1" i="1" dirty="0">
                <a:solidFill>
                  <a:srgbClr val="006600"/>
                </a:solidFill>
              </a:rPr>
              <a:t>sensitive to orbital angular momentum</a:t>
            </a:r>
          </a:p>
        </p:txBody>
      </p:sp>
      <p:sp>
        <p:nvSpPr>
          <p:cNvPr id="37" name="Rectangle 71"/>
          <p:cNvSpPr>
            <a:spLocks noChangeArrowheads="1"/>
          </p:cNvSpPr>
          <p:nvPr/>
        </p:nvSpPr>
        <p:spPr bwMode="auto">
          <a:xfrm>
            <a:off x="6386221" y="4541837"/>
            <a:ext cx="3276601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83" tIns="50392" rIns="100783" bIns="50392"/>
          <a:lstStyle/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600" b="1" dirty="0" smtClean="0">
                <a:solidFill>
                  <a:srgbClr val="006600"/>
                </a:solidFill>
              </a:rPr>
              <a:t>T-odd, poorly known </a:t>
            </a:r>
            <a:endParaRPr lang="en-US" sz="1600" b="1" dirty="0">
              <a:solidFill>
                <a:srgbClr val="006600"/>
              </a:solidFill>
            </a:endParaRPr>
          </a:p>
        </p:txBody>
      </p:sp>
      <p:pic>
        <p:nvPicPr>
          <p:cNvPr id="125102" name="Picture 17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14" y="4038146"/>
            <a:ext cx="5468938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362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4" grpId="0"/>
      <p:bldP spid="31" grpId="0" animBg="1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328566"/>
              </p:ext>
            </p:extLst>
          </p:nvPr>
        </p:nvGraphicFramePr>
        <p:xfrm>
          <a:off x="585896" y="4615583"/>
          <a:ext cx="751693" cy="516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46" name="Equation" r:id="rId4" imgW="266700" imgH="209460" progId="Equation.3">
                  <p:embed/>
                </p:oleObj>
              </mc:Choice>
              <mc:Fallback>
                <p:oleObj name="Equation" r:id="rId4" imgW="266700" imgH="2094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896" y="4615583"/>
                        <a:ext cx="751693" cy="516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607489"/>
              </p:ext>
            </p:extLst>
          </p:nvPr>
        </p:nvGraphicFramePr>
        <p:xfrm>
          <a:off x="1370291" y="4453384"/>
          <a:ext cx="2361051" cy="936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47" name="Equation" r:id="rId6" imgW="1371600" imgH="533160" progId="Equation.3">
                  <p:embed/>
                </p:oleObj>
              </mc:Choice>
              <mc:Fallback>
                <p:oleObj name="Equation" r:id="rId6" imgW="13716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291" y="4453384"/>
                        <a:ext cx="2361051" cy="936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047001"/>
              </p:ext>
            </p:extLst>
          </p:nvPr>
        </p:nvGraphicFramePr>
        <p:xfrm>
          <a:off x="619125" y="1443038"/>
          <a:ext cx="580072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48" name="Equation" r:id="rId8" imgW="3390840" imgH="253800" progId="Equation.3">
                  <p:embed/>
                </p:oleObj>
              </mc:Choice>
              <mc:Fallback>
                <p:oleObj name="Equation" r:id="rId8" imgW="33908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1443038"/>
                        <a:ext cx="5800725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932143"/>
              </p:ext>
            </p:extLst>
          </p:nvPr>
        </p:nvGraphicFramePr>
        <p:xfrm>
          <a:off x="3986038" y="1417637"/>
          <a:ext cx="662734" cy="4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49" name="Equation" r:id="rId10" imgW="295343" imgH="200025" progId="Equation.3">
                  <p:embed/>
                </p:oleObj>
              </mc:Choice>
              <mc:Fallback>
                <p:oleObj name="Equation" r:id="rId10" imgW="295343" imgH="2000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038" y="1417637"/>
                        <a:ext cx="662734" cy="45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257580"/>
              </p:ext>
            </p:extLst>
          </p:nvPr>
        </p:nvGraphicFramePr>
        <p:xfrm>
          <a:off x="6411912" y="1476452"/>
          <a:ext cx="3282678" cy="39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50" name="Equation" r:id="rId12" imgW="1917360" imgH="228600" progId="Equation.3">
                  <p:embed/>
                </p:oleObj>
              </mc:Choice>
              <mc:Fallback>
                <p:oleObj name="Equation" r:id="rId12" imgW="1917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12" y="1476452"/>
                        <a:ext cx="3282678" cy="394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SIDIS off </a:t>
            </a:r>
            <a:r>
              <a:rPr lang="it-IT" sz="2400" dirty="0" err="1" smtClean="0">
                <a:solidFill>
                  <a:srgbClr val="000000"/>
                </a:solidFill>
              </a:rPr>
              <a:t>transversely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polarised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nucleons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725822"/>
              </p:ext>
            </p:extLst>
          </p:nvPr>
        </p:nvGraphicFramePr>
        <p:xfrm>
          <a:off x="7019924" y="1457981"/>
          <a:ext cx="619930" cy="425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51" name="Equation" r:id="rId14" imgW="247785" imgH="190590" progId="Equation.3">
                  <p:embed/>
                </p:oleObj>
              </mc:Choice>
              <mc:Fallback>
                <p:oleObj name="Equation" r:id="rId14" imgW="247785" imgH="1905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4" y="1457981"/>
                        <a:ext cx="619930" cy="425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84390" y="960437"/>
            <a:ext cx="7884922" cy="4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50" tIns="50377" rIns="100750" bIns="50377">
            <a:spAutoFit/>
          </a:bodyPr>
          <a:lstStyle>
            <a:lvl1pPr marL="193675" indent="-193675"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  <a:spcBef>
                <a:spcPct val="5000"/>
              </a:spcBef>
              <a:buClrTx/>
              <a:buSzTx/>
              <a:buFontTx/>
              <a:buNone/>
            </a:pPr>
            <a:r>
              <a:rPr lang="en-US" sz="1800" b="1" dirty="0" smtClean="0"/>
              <a:t>azimuthal </a:t>
            </a:r>
            <a:r>
              <a:rPr lang="en-US" sz="1800" b="1" dirty="0"/>
              <a:t>distribution </a:t>
            </a:r>
            <a:r>
              <a:rPr lang="en-US" sz="1800" b="1" dirty="0" smtClean="0"/>
              <a:t>of </a:t>
            </a:r>
            <a:r>
              <a:rPr lang="en-US" sz="1800" b="1" dirty="0"/>
              <a:t>the </a:t>
            </a:r>
            <a:r>
              <a:rPr lang="en-US" sz="1800" b="1" dirty="0" smtClean="0"/>
              <a:t>inclusively produced hadrons</a:t>
            </a:r>
            <a:endParaRPr lang="en-US" sz="1800" b="1" dirty="0"/>
          </a:p>
        </p:txBody>
      </p:sp>
      <p:sp>
        <p:nvSpPr>
          <p:cNvPr id="26" name="Oval 13"/>
          <p:cNvSpPr>
            <a:spLocks noChangeArrowheads="1"/>
          </p:cNvSpPr>
          <p:nvPr/>
        </p:nvSpPr>
        <p:spPr bwMode="auto">
          <a:xfrm>
            <a:off x="2370751" y="4389437"/>
            <a:ext cx="535961" cy="602383"/>
          </a:xfrm>
          <a:prstGeom prst="ellipse">
            <a:avLst/>
          </a:prstGeom>
          <a:noFill/>
          <a:ln w="19050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50" tIns="50377" rIns="100750" bIns="50377" anchor="ctr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endParaRPr lang="it-IT" sz="2600" b="1">
              <a:latin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297112" y="1951037"/>
            <a:ext cx="5506440" cy="0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2833073" y="4061978"/>
            <a:ext cx="1597025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50" tIns="50377" rIns="100750" bIns="50377"/>
          <a:lstStyle/>
          <a:p>
            <a:pPr marL="258763" indent="-258763" algn="ctr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000" b="1" dirty="0" err="1" smtClean="0">
                <a:solidFill>
                  <a:srgbClr val="006600"/>
                </a:solidFill>
              </a:rPr>
              <a:t>Sivers</a:t>
            </a:r>
            <a:r>
              <a:rPr lang="en-US" sz="2000" b="1" dirty="0" smtClean="0">
                <a:solidFill>
                  <a:srgbClr val="006600"/>
                </a:solidFill>
              </a:rPr>
              <a:t> PDF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5960234" y="3604777"/>
            <a:ext cx="3372676" cy="2537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/>
              <a:t>the </a:t>
            </a:r>
            <a:r>
              <a:rPr lang="en-US" sz="1800" b="1" dirty="0"/>
              <a:t>most promising way  </a:t>
            </a:r>
            <a:br>
              <a:rPr lang="en-US" sz="1800" b="1" dirty="0"/>
            </a:br>
            <a:r>
              <a:rPr lang="en-US" sz="1800" b="1" dirty="0" smtClean="0"/>
              <a:t>to </a:t>
            </a:r>
            <a:r>
              <a:rPr lang="en-US" sz="1800" b="1" dirty="0"/>
              <a:t>access </a:t>
            </a:r>
            <a:r>
              <a:rPr lang="en-US" sz="1800" b="1" dirty="0" smtClean="0"/>
              <a:t>the </a:t>
            </a:r>
            <a:br>
              <a:rPr lang="en-US" sz="1800" b="1" dirty="0" smtClean="0"/>
            </a:br>
            <a:r>
              <a:rPr lang="en-US" sz="1800" b="1" dirty="0" err="1" smtClean="0"/>
              <a:t>transversity</a:t>
            </a:r>
            <a:r>
              <a:rPr lang="en-US" sz="1800" b="1" dirty="0" smtClean="0"/>
              <a:t> PDFs</a:t>
            </a:r>
            <a:br>
              <a:rPr lang="en-US" sz="1800" b="1" dirty="0" smtClean="0"/>
            </a:br>
            <a:r>
              <a:rPr lang="en-US" sz="1800" b="1" dirty="0" smtClean="0"/>
              <a:t>and the</a:t>
            </a:r>
            <a:br>
              <a:rPr lang="en-US" sz="1800" b="1" dirty="0" smtClean="0"/>
            </a:br>
            <a:r>
              <a:rPr lang="en-US" sz="1800" b="1" dirty="0" err="1" smtClean="0"/>
              <a:t>Sivers</a:t>
            </a:r>
            <a:r>
              <a:rPr lang="en-US" sz="1800" b="1" dirty="0" smtClean="0"/>
              <a:t> PDFs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endParaRPr lang="en-US" sz="1800" b="1" dirty="0"/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/>
              <a:t>different targets and PID</a:t>
            </a:r>
            <a:br>
              <a:rPr lang="en-US" sz="1800" b="1" dirty="0" smtClean="0"/>
            </a:br>
            <a:r>
              <a:rPr lang="en-US" sz="1800" b="1" dirty="0" smtClean="0">
                <a:sym typeface="Wingdings" pitchFamily="2" charset="2"/>
              </a:rPr>
              <a:t> flavor separation</a:t>
            </a:r>
            <a:endParaRPr lang="en-US" sz="180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526474"/>
              </p:ext>
            </p:extLst>
          </p:nvPr>
        </p:nvGraphicFramePr>
        <p:xfrm>
          <a:off x="620712" y="2833923"/>
          <a:ext cx="762000" cy="55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52" name="Equation" r:id="rId16" imgW="304800" imgH="219165" progId="Equation.3">
                  <p:embed/>
                </p:oleObj>
              </mc:Choice>
              <mc:Fallback>
                <p:oleObj name="Equation" r:id="rId16" imgW="304800" imgH="21916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712" y="2833923"/>
                        <a:ext cx="762000" cy="5533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950476"/>
              </p:ext>
            </p:extLst>
          </p:nvPr>
        </p:nvGraphicFramePr>
        <p:xfrm>
          <a:off x="1360488" y="2705821"/>
          <a:ext cx="23368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53" name="Equation" r:id="rId18" imgW="1371600" imgH="533160" progId="Equation.3">
                  <p:embed/>
                </p:oleObj>
              </mc:Choice>
              <mc:Fallback>
                <p:oleObj name="Equation" r:id="rId18" imgW="13716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2705821"/>
                        <a:ext cx="2336800" cy="925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2833073" y="2294742"/>
            <a:ext cx="2490856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50" tIns="50377" rIns="100750" bIns="50377"/>
          <a:lstStyle/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transversity</a:t>
            </a:r>
            <a:r>
              <a:rPr lang="en-US" sz="2000" b="1" dirty="0" smtClean="0">
                <a:solidFill>
                  <a:srgbClr val="FF0000"/>
                </a:solidFill>
              </a:rPr>
              <a:t> PDF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2" name="Oval 13"/>
          <p:cNvSpPr>
            <a:spLocks noChangeArrowheads="1"/>
          </p:cNvSpPr>
          <p:nvPr/>
        </p:nvSpPr>
        <p:spPr bwMode="auto">
          <a:xfrm>
            <a:off x="2297112" y="2636837"/>
            <a:ext cx="535961" cy="602383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50" tIns="50377" rIns="100750" bIns="50377" anchor="ctr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endParaRPr lang="it-IT" sz="2600" b="1">
              <a:latin typeface="Times New Roman" pitchFamily="18" charset="0"/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4735512" y="2949659"/>
            <a:ext cx="3696800" cy="52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and 2h transverse spin asymmetry 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29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Rectangle 20"/>
          <p:cNvSpPr>
            <a:spLocks noChangeArrowheads="1"/>
          </p:cNvSpPr>
          <p:nvPr/>
        </p:nvSpPr>
        <p:spPr bwMode="auto">
          <a:xfrm>
            <a:off x="850900" y="1058863"/>
            <a:ext cx="441801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defRPr/>
            </a:pPr>
            <a:r>
              <a:rPr lang="en-US" sz="2000" b="1" dirty="0">
                <a:solidFill>
                  <a:srgbClr val="000099"/>
                </a:solidFill>
              </a:rPr>
              <a:t>designed to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use high energy beams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have large angular acceptance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cover a broad kinematical range 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468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26"/>
          <p:cNvSpPr txBox="1">
            <a:spLocks/>
          </p:cNvSpPr>
          <p:nvPr/>
        </p:nvSpPr>
        <p:spPr bwMode="auto">
          <a:xfrm>
            <a:off x="544512" y="354366"/>
            <a:ext cx="8483600" cy="50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>
            <a:lvl1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99"/>
                </a:solidFill>
              </a:rPr>
              <a:t>the COMPASS spectrometer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6"/>
          <p:cNvSpPr>
            <a:spLocks noChangeArrowheads="1"/>
          </p:cNvSpPr>
          <p:nvPr/>
        </p:nvSpPr>
        <p:spPr bwMode="auto">
          <a:xfrm>
            <a:off x="0" y="1112838"/>
            <a:ext cx="10080625" cy="6446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endParaRPr lang="it-IT" sz="2000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841375" y="2255838"/>
            <a:ext cx="9239250" cy="5051425"/>
            <a:chOff x="480" y="1385"/>
            <a:chExt cx="5279" cy="2887"/>
          </a:xfrm>
        </p:grpSpPr>
        <p:pic>
          <p:nvPicPr>
            <p:cNvPr id="19471" name="Picture 3" descr="Layout-3D-1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54"/>
            <a:stretch>
              <a:fillRect/>
            </a:stretch>
          </p:blipFill>
          <p:spPr bwMode="auto">
            <a:xfrm>
              <a:off x="1151" y="1385"/>
              <a:ext cx="4608" cy="2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2" name="Line 6"/>
            <p:cNvSpPr>
              <a:spLocks noChangeShapeType="1"/>
            </p:cNvSpPr>
            <p:nvPr/>
          </p:nvSpPr>
          <p:spPr bwMode="auto">
            <a:xfrm flipV="1">
              <a:off x="1079" y="4118"/>
              <a:ext cx="264" cy="154"/>
            </a:xfrm>
            <a:prstGeom prst="line">
              <a:avLst/>
            </a:prstGeom>
            <a:noFill/>
            <a:ln w="19050">
              <a:solidFill>
                <a:srgbClr val="292929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Text Box 7"/>
            <p:cNvSpPr txBox="1">
              <a:spLocks noChangeArrowheads="1"/>
            </p:cNvSpPr>
            <p:nvPr/>
          </p:nvSpPr>
          <p:spPr bwMode="auto">
            <a:xfrm>
              <a:off x="480" y="4012"/>
              <a:ext cx="672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latin typeface="Times New Roman" pitchFamily="18" charset="0"/>
                </a:rPr>
                <a:t>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800" b="1">
                  <a:latin typeface="Times New Roman" pitchFamily="18" charset="0"/>
                </a:rPr>
                <a:t> </a:t>
              </a:r>
              <a:r>
                <a:rPr lang="en-US" sz="1800" b="1"/>
                <a:t>beam</a:t>
              </a:r>
            </a:p>
          </p:txBody>
        </p:sp>
        <p:sp>
          <p:nvSpPr>
            <p:cNvPr id="19474" name="Text Box 13"/>
            <p:cNvSpPr txBox="1">
              <a:spLocks noChangeArrowheads="1"/>
            </p:cNvSpPr>
            <p:nvPr/>
          </p:nvSpPr>
          <p:spPr bwMode="auto">
            <a:xfrm>
              <a:off x="704" y="3302"/>
              <a:ext cx="1137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CC6600"/>
                  </a:solidFill>
                </a:rPr>
                <a:t>Polarised Target</a:t>
              </a:r>
            </a:p>
          </p:txBody>
        </p:sp>
      </p:grpSp>
      <p:sp>
        <p:nvSpPr>
          <p:cNvPr id="806927" name="Text Box 4"/>
          <p:cNvSpPr txBox="1">
            <a:spLocks noChangeArrowheads="1"/>
          </p:cNvSpPr>
          <p:nvPr/>
        </p:nvSpPr>
        <p:spPr bwMode="auto">
          <a:xfrm>
            <a:off x="3449638" y="5140325"/>
            <a:ext cx="66992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SM1</a:t>
            </a:r>
          </a:p>
        </p:txBody>
      </p:sp>
      <p:sp>
        <p:nvSpPr>
          <p:cNvPr id="806928" name="Text Box 5"/>
          <p:cNvSpPr txBox="1">
            <a:spLocks noChangeArrowheads="1"/>
          </p:cNvSpPr>
          <p:nvPr/>
        </p:nvSpPr>
        <p:spPr bwMode="auto">
          <a:xfrm>
            <a:off x="4787900" y="4167188"/>
            <a:ext cx="747713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SM2</a:t>
            </a:r>
          </a:p>
        </p:txBody>
      </p:sp>
      <p:sp>
        <p:nvSpPr>
          <p:cNvPr id="806929" name="Rectangle 19"/>
          <p:cNvSpPr>
            <a:spLocks noChangeArrowheads="1"/>
          </p:cNvSpPr>
          <p:nvPr/>
        </p:nvSpPr>
        <p:spPr bwMode="auto">
          <a:xfrm>
            <a:off x="5192713" y="1036638"/>
            <a:ext cx="449580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defRPr/>
            </a:pPr>
            <a:r>
              <a:rPr lang="en-US" sz="2000" b="1" dirty="0">
                <a:solidFill>
                  <a:srgbClr val="3366CC"/>
                </a:solidFill>
              </a:rPr>
              <a:t>two stages spectrometer 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3366CC"/>
                </a:solidFill>
              </a:rPr>
              <a:t>Large Angle Spectrometer </a:t>
            </a:r>
            <a:r>
              <a:rPr lang="en-US" sz="2000" b="1" dirty="0">
                <a:solidFill>
                  <a:srgbClr val="3366CC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SM1</a:t>
            </a:r>
            <a:r>
              <a:rPr lang="en-US" sz="2000" b="1" dirty="0">
                <a:solidFill>
                  <a:srgbClr val="3366CC"/>
                </a:solidFill>
              </a:rPr>
              <a:t>) 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3366CC"/>
                </a:solidFill>
              </a:rPr>
              <a:t>Small Angle Spectrometer </a:t>
            </a:r>
            <a:r>
              <a:rPr lang="en-US" sz="2000" b="1" dirty="0">
                <a:solidFill>
                  <a:srgbClr val="3366CC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SM2</a:t>
            </a:r>
            <a:r>
              <a:rPr lang="en-US" sz="2000" b="1" dirty="0">
                <a:solidFill>
                  <a:srgbClr val="3366CC"/>
                </a:solidFill>
              </a:rPr>
              <a:t>)</a:t>
            </a:r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4705350" y="3863975"/>
            <a:ext cx="5292725" cy="3106738"/>
            <a:chOff x="2736" y="2400"/>
            <a:chExt cx="3024" cy="1776"/>
          </a:xfrm>
        </p:grpSpPr>
        <p:sp>
          <p:nvSpPr>
            <p:cNvPr id="19469" name="Line 25"/>
            <p:cNvSpPr>
              <a:spLocks noChangeShapeType="1"/>
            </p:cNvSpPr>
            <p:nvPr/>
          </p:nvSpPr>
          <p:spPr bwMode="auto">
            <a:xfrm flipV="1">
              <a:off x="2736" y="2400"/>
              <a:ext cx="3024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0" name="Rectangle 19"/>
            <p:cNvSpPr>
              <a:spLocks noChangeArrowheads="1"/>
            </p:cNvSpPr>
            <p:nvPr/>
          </p:nvSpPr>
          <p:spPr bwMode="auto">
            <a:xfrm>
              <a:off x="4224" y="3120"/>
              <a:ext cx="67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/>
            <a:lstStyle/>
            <a:p>
              <a:pPr marL="258763" indent="-258763"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/>
                <a:t>~ 50 m</a:t>
              </a:r>
            </a:p>
          </p:txBody>
        </p:sp>
      </p:grpSp>
      <p:sp>
        <p:nvSpPr>
          <p:cNvPr id="25611" name="Rectangle 20"/>
          <p:cNvSpPr>
            <a:spLocks noChangeArrowheads="1"/>
          </p:cNvSpPr>
          <p:nvPr/>
        </p:nvSpPr>
        <p:spPr bwMode="auto">
          <a:xfrm>
            <a:off x="850900" y="1058863"/>
            <a:ext cx="441801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defRPr/>
            </a:pPr>
            <a:r>
              <a:rPr lang="en-US" sz="2000" b="1" dirty="0">
                <a:solidFill>
                  <a:srgbClr val="000099"/>
                </a:solidFill>
              </a:rPr>
              <a:t>designed to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use high energy beams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have large angular acceptance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cover a broad kinematical range 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468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26"/>
          <p:cNvSpPr txBox="1">
            <a:spLocks/>
          </p:cNvSpPr>
          <p:nvPr/>
        </p:nvSpPr>
        <p:spPr bwMode="auto">
          <a:xfrm>
            <a:off x="544512" y="354366"/>
            <a:ext cx="8483600" cy="50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>
            <a:lvl1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99"/>
                </a:solidFill>
              </a:rPr>
              <a:t>the COMPASS spectrometer</a:t>
            </a:r>
          </a:p>
        </p:txBody>
      </p:sp>
    </p:spTree>
    <p:extLst>
      <p:ext uri="{BB962C8B-B14F-4D97-AF65-F5344CB8AC3E}">
        <p14:creationId xmlns:p14="http://schemas.microsoft.com/office/powerpoint/2010/main" val="298906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6"/>
          <p:cNvSpPr>
            <a:spLocks noChangeArrowheads="1"/>
          </p:cNvSpPr>
          <p:nvPr/>
        </p:nvSpPr>
        <p:spPr bwMode="auto">
          <a:xfrm>
            <a:off x="0" y="1112838"/>
            <a:ext cx="10080625" cy="6446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endParaRPr lang="it-IT" sz="2000"/>
          </a:p>
        </p:txBody>
      </p:sp>
      <p:grpSp>
        <p:nvGrpSpPr>
          <p:cNvPr id="20485" name="Group 30"/>
          <p:cNvGrpSpPr>
            <a:grpSpLocks/>
          </p:cNvGrpSpPr>
          <p:nvPr/>
        </p:nvGrpSpPr>
        <p:grpSpPr bwMode="auto">
          <a:xfrm>
            <a:off x="841375" y="2255838"/>
            <a:ext cx="9239250" cy="5051425"/>
            <a:chOff x="480" y="1385"/>
            <a:chExt cx="5279" cy="2887"/>
          </a:xfrm>
        </p:grpSpPr>
        <p:pic>
          <p:nvPicPr>
            <p:cNvPr id="20502" name="Picture 3" descr="Layout-3D-1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54"/>
            <a:stretch>
              <a:fillRect/>
            </a:stretch>
          </p:blipFill>
          <p:spPr bwMode="auto">
            <a:xfrm>
              <a:off x="1151" y="1385"/>
              <a:ext cx="4608" cy="2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3" name="Line 6"/>
            <p:cNvSpPr>
              <a:spLocks noChangeShapeType="1"/>
            </p:cNvSpPr>
            <p:nvPr/>
          </p:nvSpPr>
          <p:spPr bwMode="auto">
            <a:xfrm flipV="1">
              <a:off x="1079" y="4118"/>
              <a:ext cx="264" cy="154"/>
            </a:xfrm>
            <a:prstGeom prst="line">
              <a:avLst/>
            </a:prstGeom>
            <a:noFill/>
            <a:ln w="19050">
              <a:solidFill>
                <a:srgbClr val="292929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Text Box 7"/>
            <p:cNvSpPr txBox="1">
              <a:spLocks noChangeArrowheads="1"/>
            </p:cNvSpPr>
            <p:nvPr/>
          </p:nvSpPr>
          <p:spPr bwMode="auto">
            <a:xfrm>
              <a:off x="480" y="4012"/>
              <a:ext cx="672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latin typeface="Times New Roman" pitchFamily="18" charset="0"/>
                </a:rPr>
                <a:t>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800" b="1">
                  <a:latin typeface="Times New Roman" pitchFamily="18" charset="0"/>
                </a:rPr>
                <a:t> </a:t>
              </a:r>
              <a:r>
                <a:rPr lang="en-US" sz="1800" b="1"/>
                <a:t>beam</a:t>
              </a:r>
            </a:p>
          </p:txBody>
        </p:sp>
        <p:sp>
          <p:nvSpPr>
            <p:cNvPr id="20505" name="Text Box 13"/>
            <p:cNvSpPr txBox="1">
              <a:spLocks noChangeArrowheads="1"/>
            </p:cNvSpPr>
            <p:nvPr/>
          </p:nvSpPr>
          <p:spPr bwMode="auto">
            <a:xfrm>
              <a:off x="704" y="3302"/>
              <a:ext cx="1137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CC6600"/>
                  </a:solidFill>
                </a:rPr>
                <a:t>Polarised Target</a:t>
              </a:r>
            </a:p>
          </p:txBody>
        </p:sp>
      </p:grp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449638" y="5140325"/>
            <a:ext cx="66992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SM1</a:t>
            </a: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4787900" y="4167188"/>
            <a:ext cx="747713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SM2</a:t>
            </a:r>
          </a:p>
        </p:txBody>
      </p:sp>
      <p:sp>
        <p:nvSpPr>
          <p:cNvPr id="806929" name="Rectangle 19"/>
          <p:cNvSpPr>
            <a:spLocks noChangeArrowheads="1"/>
          </p:cNvSpPr>
          <p:nvPr/>
        </p:nvSpPr>
        <p:spPr bwMode="auto">
          <a:xfrm>
            <a:off x="5192713" y="1036638"/>
            <a:ext cx="449580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defRPr/>
            </a:pPr>
            <a:r>
              <a:rPr lang="en-US" sz="2000" b="1" dirty="0">
                <a:solidFill>
                  <a:srgbClr val="3366CC"/>
                </a:solidFill>
              </a:rPr>
              <a:t>two stages spectrometer 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3366CC"/>
                </a:solidFill>
              </a:rPr>
              <a:t>Large Angle Spectrometer </a:t>
            </a:r>
            <a:r>
              <a:rPr lang="en-US" sz="2000" b="1" dirty="0">
                <a:solidFill>
                  <a:srgbClr val="3366CC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SM1</a:t>
            </a:r>
            <a:r>
              <a:rPr lang="en-US" sz="2000" b="1" dirty="0">
                <a:solidFill>
                  <a:srgbClr val="3366CC"/>
                </a:solidFill>
              </a:rPr>
              <a:t>) 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3366CC"/>
                </a:solidFill>
              </a:rPr>
              <a:t>Small Angle Spectrometer </a:t>
            </a:r>
            <a:r>
              <a:rPr lang="en-US" sz="2000" b="1" dirty="0">
                <a:solidFill>
                  <a:srgbClr val="3366CC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SM2</a:t>
            </a:r>
            <a:r>
              <a:rPr lang="en-US" sz="2000" b="1" dirty="0">
                <a:solidFill>
                  <a:srgbClr val="3366CC"/>
                </a:solidFill>
              </a:rPr>
              <a:t>)</a:t>
            </a:r>
          </a:p>
        </p:txBody>
      </p:sp>
      <p:grpSp>
        <p:nvGrpSpPr>
          <p:cNvPr id="20489" name="Group 27"/>
          <p:cNvGrpSpPr>
            <a:grpSpLocks/>
          </p:cNvGrpSpPr>
          <p:nvPr/>
        </p:nvGrpSpPr>
        <p:grpSpPr bwMode="auto">
          <a:xfrm>
            <a:off x="4705350" y="3863975"/>
            <a:ext cx="5292725" cy="3106738"/>
            <a:chOff x="2736" y="2400"/>
            <a:chExt cx="3024" cy="1776"/>
          </a:xfrm>
        </p:grpSpPr>
        <p:sp>
          <p:nvSpPr>
            <p:cNvPr id="20500" name="Line 25"/>
            <p:cNvSpPr>
              <a:spLocks noChangeShapeType="1"/>
            </p:cNvSpPr>
            <p:nvPr/>
          </p:nvSpPr>
          <p:spPr bwMode="auto">
            <a:xfrm flipV="1">
              <a:off x="2736" y="2400"/>
              <a:ext cx="3024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1" name="Rectangle 19"/>
            <p:cNvSpPr>
              <a:spLocks noChangeArrowheads="1"/>
            </p:cNvSpPr>
            <p:nvPr/>
          </p:nvSpPr>
          <p:spPr bwMode="auto">
            <a:xfrm>
              <a:off x="4224" y="3120"/>
              <a:ext cx="67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/>
            <a:lstStyle/>
            <a:p>
              <a:pPr marL="258763" indent="-258763"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/>
                <a:t>~ 50 m</a:t>
              </a:r>
            </a:p>
          </p:txBody>
        </p:sp>
      </p:grpSp>
      <p:sp>
        <p:nvSpPr>
          <p:cNvPr id="25611" name="Rectangle 20"/>
          <p:cNvSpPr>
            <a:spLocks noChangeArrowheads="1"/>
          </p:cNvSpPr>
          <p:nvPr/>
        </p:nvSpPr>
        <p:spPr bwMode="auto">
          <a:xfrm>
            <a:off x="850900" y="1058863"/>
            <a:ext cx="441801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defRPr/>
            </a:pPr>
            <a:r>
              <a:rPr lang="en-US" sz="2000" b="1" dirty="0">
                <a:solidFill>
                  <a:srgbClr val="000099"/>
                </a:solidFill>
              </a:rPr>
              <a:t>designed to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use high energy beams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have large angular acceptance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cover a broad kinematical range </a:t>
            </a:r>
          </a:p>
        </p:txBody>
      </p:sp>
      <p:sp>
        <p:nvSpPr>
          <p:cNvPr id="20493" name="Rectangle 19"/>
          <p:cNvSpPr>
            <a:spLocks noChangeArrowheads="1"/>
          </p:cNvSpPr>
          <p:nvPr/>
        </p:nvSpPr>
        <p:spPr bwMode="auto">
          <a:xfrm>
            <a:off x="850900" y="2713038"/>
            <a:ext cx="4265613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000" b="1">
                <a:solidFill>
                  <a:srgbClr val="003366"/>
                </a:solidFill>
              </a:rPr>
              <a:t>variety of tracking detectors</a:t>
            </a:r>
          </a:p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>
                <a:solidFill>
                  <a:srgbClr val="5F5F5F"/>
                </a:solidFill>
              </a:rPr>
              <a:t>	to cope with different particle flux from </a:t>
            </a:r>
            <a:r>
              <a:rPr lang="el-GR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 = 0 to </a:t>
            </a:r>
            <a:r>
              <a:rPr lang="el-GR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 ≈ </a:t>
            </a:r>
            <a:r>
              <a:rPr lang="en-US" sz="1800" b="1">
                <a:solidFill>
                  <a:srgbClr val="5F5F5F"/>
                </a:solidFill>
                <a:cs typeface="Times New Roman" pitchFamily="18" charset="0"/>
              </a:rPr>
              <a:t>200 mrad with a good azimuthal acceptance</a:t>
            </a:r>
            <a:endParaRPr lang="en-US" sz="1800" b="1">
              <a:solidFill>
                <a:srgbClr val="5F5F5F"/>
              </a:solidFill>
            </a:endParaRPr>
          </a:p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endParaRPr lang="en-US" sz="1800" b="1">
              <a:solidFill>
                <a:srgbClr val="003366"/>
              </a:solidFill>
            </a:endParaRPr>
          </a:p>
        </p:txBody>
      </p:sp>
      <p:grpSp>
        <p:nvGrpSpPr>
          <p:cNvPr id="23" name="Group 32"/>
          <p:cNvGrpSpPr>
            <a:grpSpLocks/>
          </p:cNvGrpSpPr>
          <p:nvPr/>
        </p:nvGrpSpPr>
        <p:grpSpPr bwMode="auto">
          <a:xfrm>
            <a:off x="3611563" y="3829050"/>
            <a:ext cx="6480175" cy="2638425"/>
            <a:chOff x="2063" y="2284"/>
            <a:chExt cx="3702" cy="1508"/>
          </a:xfrm>
        </p:grpSpPr>
        <p:sp>
          <p:nvSpPr>
            <p:cNvPr id="20495" name="Text Box 8"/>
            <p:cNvSpPr txBox="1">
              <a:spLocks noChangeArrowheads="1"/>
            </p:cNvSpPr>
            <p:nvPr/>
          </p:nvSpPr>
          <p:spPr bwMode="auto">
            <a:xfrm>
              <a:off x="3403" y="3254"/>
              <a:ext cx="730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990000"/>
                  </a:solidFill>
                </a:rPr>
                <a:t>MuonWall</a:t>
              </a:r>
            </a:p>
          </p:txBody>
        </p:sp>
        <p:sp>
          <p:nvSpPr>
            <p:cNvPr id="20496" name="Text Box 9"/>
            <p:cNvSpPr txBox="1">
              <a:spLocks noChangeArrowheads="1"/>
            </p:cNvSpPr>
            <p:nvPr/>
          </p:nvSpPr>
          <p:spPr bwMode="auto">
            <a:xfrm>
              <a:off x="5034" y="2284"/>
              <a:ext cx="731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990000"/>
                  </a:solidFill>
                </a:rPr>
                <a:t>MuonWall</a:t>
              </a:r>
            </a:p>
          </p:txBody>
        </p:sp>
        <p:sp>
          <p:nvSpPr>
            <p:cNvPr id="20497" name="Text Box 10"/>
            <p:cNvSpPr txBox="1">
              <a:spLocks noChangeArrowheads="1"/>
            </p:cNvSpPr>
            <p:nvPr/>
          </p:nvSpPr>
          <p:spPr bwMode="auto">
            <a:xfrm>
              <a:off x="2063" y="2726"/>
              <a:ext cx="600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0033CC"/>
                  </a:solidFill>
                </a:rPr>
                <a:t>E/HCAL</a:t>
              </a:r>
              <a:endParaRPr lang="en-US" sz="1800" b="1">
                <a:solidFill>
                  <a:srgbClr val="33CCCC"/>
                </a:solidFill>
              </a:endParaRPr>
            </a:p>
          </p:txBody>
        </p:sp>
        <p:sp>
          <p:nvSpPr>
            <p:cNvPr id="20498" name="Text Box 11"/>
            <p:cNvSpPr txBox="1">
              <a:spLocks noChangeArrowheads="1"/>
            </p:cNvSpPr>
            <p:nvPr/>
          </p:nvSpPr>
          <p:spPr bwMode="auto">
            <a:xfrm>
              <a:off x="4703" y="2678"/>
              <a:ext cx="601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0033CC"/>
                  </a:solidFill>
                </a:rPr>
                <a:t>E/HCAL</a:t>
              </a:r>
              <a:endParaRPr lang="en-US" sz="1800" b="1">
                <a:solidFill>
                  <a:srgbClr val="33CCCC"/>
                </a:solidFill>
              </a:endParaRPr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4032" y="3600"/>
              <a:ext cx="17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/>
            <a:lstStyle/>
            <a:p>
              <a:pPr marL="258763" indent="-258763"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 dirty="0" err="1">
                  <a:solidFill>
                    <a:srgbClr val="000099"/>
                  </a:solidFill>
                </a:rPr>
                <a:t>calorimetry</a:t>
              </a:r>
              <a:r>
                <a:rPr lang="en-US" sz="2000" b="1" dirty="0">
                  <a:solidFill>
                    <a:srgbClr val="000099"/>
                  </a:solidFill>
                </a:rPr>
                <a:t>, </a:t>
              </a:r>
              <a:r>
                <a:rPr lang="el-GR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en-US" sz="2000" b="1" dirty="0">
                  <a:solidFill>
                    <a:srgbClr val="C00000"/>
                  </a:solidFill>
                </a:rPr>
                <a:t>ID</a:t>
              </a:r>
            </a:p>
          </p:txBody>
        </p:sp>
      </p:grpSp>
      <p:sp>
        <p:nvSpPr>
          <p:cNvPr id="26" name="Title 26"/>
          <p:cNvSpPr txBox="1">
            <a:spLocks/>
          </p:cNvSpPr>
          <p:nvPr/>
        </p:nvSpPr>
        <p:spPr bwMode="auto">
          <a:xfrm>
            <a:off x="544512" y="354366"/>
            <a:ext cx="8483600" cy="50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>
            <a:lvl1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99"/>
                </a:solidFill>
              </a:rPr>
              <a:t>the COMPASS spectrometer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6"/>
          <p:cNvSpPr>
            <a:spLocks noChangeArrowheads="1"/>
          </p:cNvSpPr>
          <p:nvPr/>
        </p:nvSpPr>
        <p:spPr bwMode="auto">
          <a:xfrm>
            <a:off x="0" y="1112838"/>
            <a:ext cx="10080625" cy="6446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endParaRPr lang="it-IT" sz="2000"/>
          </a:p>
        </p:txBody>
      </p:sp>
      <p:grpSp>
        <p:nvGrpSpPr>
          <p:cNvPr id="21509" name="Group 30"/>
          <p:cNvGrpSpPr>
            <a:grpSpLocks/>
          </p:cNvGrpSpPr>
          <p:nvPr/>
        </p:nvGrpSpPr>
        <p:grpSpPr bwMode="auto">
          <a:xfrm>
            <a:off x="841375" y="2255838"/>
            <a:ext cx="9239250" cy="5051425"/>
            <a:chOff x="480" y="1385"/>
            <a:chExt cx="5279" cy="2887"/>
          </a:xfrm>
        </p:grpSpPr>
        <p:pic>
          <p:nvPicPr>
            <p:cNvPr id="21530" name="Picture 3" descr="Layout-3D-1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54"/>
            <a:stretch>
              <a:fillRect/>
            </a:stretch>
          </p:blipFill>
          <p:spPr bwMode="auto">
            <a:xfrm>
              <a:off x="1151" y="1385"/>
              <a:ext cx="4608" cy="2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31" name="Line 6"/>
            <p:cNvSpPr>
              <a:spLocks noChangeShapeType="1"/>
            </p:cNvSpPr>
            <p:nvPr/>
          </p:nvSpPr>
          <p:spPr bwMode="auto">
            <a:xfrm flipV="1">
              <a:off x="1079" y="4118"/>
              <a:ext cx="264" cy="154"/>
            </a:xfrm>
            <a:prstGeom prst="line">
              <a:avLst/>
            </a:prstGeom>
            <a:noFill/>
            <a:ln w="19050">
              <a:solidFill>
                <a:srgbClr val="292929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Text Box 7"/>
            <p:cNvSpPr txBox="1">
              <a:spLocks noChangeArrowheads="1"/>
            </p:cNvSpPr>
            <p:nvPr/>
          </p:nvSpPr>
          <p:spPr bwMode="auto">
            <a:xfrm>
              <a:off x="480" y="4012"/>
              <a:ext cx="672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latin typeface="Times New Roman" pitchFamily="18" charset="0"/>
                </a:rPr>
                <a:t>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800" b="1">
                  <a:latin typeface="Times New Roman" pitchFamily="18" charset="0"/>
                </a:rPr>
                <a:t> </a:t>
              </a:r>
              <a:r>
                <a:rPr lang="en-US" sz="1800" b="1"/>
                <a:t>beam</a:t>
              </a:r>
            </a:p>
          </p:txBody>
        </p:sp>
        <p:sp>
          <p:nvSpPr>
            <p:cNvPr id="21533" name="Text Box 13"/>
            <p:cNvSpPr txBox="1">
              <a:spLocks noChangeArrowheads="1"/>
            </p:cNvSpPr>
            <p:nvPr/>
          </p:nvSpPr>
          <p:spPr bwMode="auto">
            <a:xfrm>
              <a:off x="704" y="3302"/>
              <a:ext cx="1137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CC6600"/>
                  </a:solidFill>
                </a:rPr>
                <a:t>Polarised Target</a:t>
              </a:r>
            </a:p>
          </p:txBody>
        </p:sp>
      </p:grp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3449638" y="5140325"/>
            <a:ext cx="66992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SM1</a:t>
            </a:r>
          </a:p>
        </p:txBody>
      </p:sp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4787900" y="4167188"/>
            <a:ext cx="747713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SM2</a:t>
            </a:r>
          </a:p>
        </p:txBody>
      </p:sp>
      <p:sp>
        <p:nvSpPr>
          <p:cNvPr id="806929" name="Rectangle 19"/>
          <p:cNvSpPr>
            <a:spLocks noChangeArrowheads="1"/>
          </p:cNvSpPr>
          <p:nvPr/>
        </p:nvSpPr>
        <p:spPr bwMode="auto">
          <a:xfrm>
            <a:off x="5192713" y="1036638"/>
            <a:ext cx="449580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defRPr/>
            </a:pPr>
            <a:r>
              <a:rPr lang="en-US" sz="2000" b="1" dirty="0">
                <a:solidFill>
                  <a:srgbClr val="3366CC"/>
                </a:solidFill>
              </a:rPr>
              <a:t>two stages spectrometer 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3366CC"/>
                </a:solidFill>
              </a:rPr>
              <a:t>Large Angle Spectrometer </a:t>
            </a:r>
            <a:r>
              <a:rPr lang="en-US" sz="2000" b="1" dirty="0">
                <a:solidFill>
                  <a:srgbClr val="3366CC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SM1</a:t>
            </a:r>
            <a:r>
              <a:rPr lang="en-US" sz="2000" b="1" dirty="0">
                <a:solidFill>
                  <a:srgbClr val="3366CC"/>
                </a:solidFill>
              </a:rPr>
              <a:t>) 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ct val="20000"/>
              </a:spcBef>
              <a:buClr>
                <a:srgbClr val="3366CC"/>
              </a:buClr>
              <a:buSzTx/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3366CC"/>
                </a:solidFill>
              </a:rPr>
              <a:t>Small Angle Spectrometer </a:t>
            </a:r>
            <a:r>
              <a:rPr lang="en-US" sz="2000" b="1" dirty="0">
                <a:solidFill>
                  <a:srgbClr val="3366CC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SM2</a:t>
            </a:r>
            <a:r>
              <a:rPr lang="en-US" sz="2000" b="1" dirty="0">
                <a:solidFill>
                  <a:srgbClr val="3366CC"/>
                </a:solidFill>
              </a:rPr>
              <a:t>)</a:t>
            </a:r>
          </a:p>
        </p:txBody>
      </p:sp>
      <p:grpSp>
        <p:nvGrpSpPr>
          <p:cNvPr id="21513" name="Group 27"/>
          <p:cNvGrpSpPr>
            <a:grpSpLocks/>
          </p:cNvGrpSpPr>
          <p:nvPr/>
        </p:nvGrpSpPr>
        <p:grpSpPr bwMode="auto">
          <a:xfrm>
            <a:off x="4705350" y="3863975"/>
            <a:ext cx="5292725" cy="3106738"/>
            <a:chOff x="2736" y="2400"/>
            <a:chExt cx="3024" cy="1776"/>
          </a:xfrm>
        </p:grpSpPr>
        <p:sp>
          <p:nvSpPr>
            <p:cNvPr id="21528" name="Line 25"/>
            <p:cNvSpPr>
              <a:spLocks noChangeShapeType="1"/>
            </p:cNvSpPr>
            <p:nvPr/>
          </p:nvSpPr>
          <p:spPr bwMode="auto">
            <a:xfrm flipV="1">
              <a:off x="2736" y="2400"/>
              <a:ext cx="3024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Rectangle 19"/>
            <p:cNvSpPr>
              <a:spLocks noChangeArrowheads="1"/>
            </p:cNvSpPr>
            <p:nvPr/>
          </p:nvSpPr>
          <p:spPr bwMode="auto">
            <a:xfrm>
              <a:off x="4224" y="3120"/>
              <a:ext cx="67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/>
            <a:lstStyle/>
            <a:p>
              <a:pPr marL="258763" indent="-258763"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/>
                <a:t>~ 50 m</a:t>
              </a:r>
            </a:p>
          </p:txBody>
        </p:sp>
      </p:grpSp>
      <p:sp>
        <p:nvSpPr>
          <p:cNvPr id="25611" name="Rectangle 20"/>
          <p:cNvSpPr>
            <a:spLocks noChangeArrowheads="1"/>
          </p:cNvSpPr>
          <p:nvPr/>
        </p:nvSpPr>
        <p:spPr bwMode="auto">
          <a:xfrm>
            <a:off x="850900" y="1058863"/>
            <a:ext cx="441801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defRPr/>
            </a:pPr>
            <a:r>
              <a:rPr lang="en-US" sz="2000" b="1" dirty="0">
                <a:solidFill>
                  <a:srgbClr val="000099"/>
                </a:solidFill>
              </a:rPr>
              <a:t>designed to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use high energy beams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have large angular acceptance</a:t>
            </a:r>
          </a:p>
          <a:p>
            <a:pPr marL="176213" indent="-176213" defTabSz="1008063" hangingPunct="1">
              <a:lnSpc>
                <a:spcPct val="100000"/>
              </a:lnSpc>
              <a:spcBef>
                <a:spcPts val="400"/>
              </a:spcBef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cover a broad kinematical range </a:t>
            </a:r>
          </a:p>
        </p:txBody>
      </p:sp>
      <p:sp>
        <p:nvSpPr>
          <p:cNvPr id="21517" name="Rectangle 19"/>
          <p:cNvSpPr>
            <a:spLocks noChangeArrowheads="1"/>
          </p:cNvSpPr>
          <p:nvPr/>
        </p:nvSpPr>
        <p:spPr bwMode="auto">
          <a:xfrm>
            <a:off x="850900" y="2713038"/>
            <a:ext cx="4265613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000" b="1">
                <a:solidFill>
                  <a:srgbClr val="003366"/>
                </a:solidFill>
              </a:rPr>
              <a:t>variety of tracking detectors</a:t>
            </a:r>
          </a:p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>
                <a:solidFill>
                  <a:srgbClr val="5F5F5F"/>
                </a:solidFill>
              </a:rPr>
              <a:t>	to cope with different particle flux from </a:t>
            </a:r>
            <a:r>
              <a:rPr lang="el-GR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 = 0 to </a:t>
            </a:r>
            <a:r>
              <a:rPr lang="el-GR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800" b="1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 ≈ </a:t>
            </a:r>
            <a:r>
              <a:rPr lang="en-US" sz="1800" b="1">
                <a:solidFill>
                  <a:srgbClr val="5F5F5F"/>
                </a:solidFill>
                <a:cs typeface="Times New Roman" pitchFamily="18" charset="0"/>
              </a:rPr>
              <a:t>200 mrad with a good azimuthal acceptance</a:t>
            </a:r>
            <a:endParaRPr lang="en-US" sz="1800" b="1">
              <a:solidFill>
                <a:srgbClr val="5F5F5F"/>
              </a:solidFill>
            </a:endParaRPr>
          </a:p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endParaRPr lang="en-US" sz="1800" b="1">
              <a:solidFill>
                <a:srgbClr val="003366"/>
              </a:solidFill>
            </a:endParaRPr>
          </a:p>
        </p:txBody>
      </p:sp>
      <p:grpSp>
        <p:nvGrpSpPr>
          <p:cNvPr id="21518" name="Group 32"/>
          <p:cNvGrpSpPr>
            <a:grpSpLocks/>
          </p:cNvGrpSpPr>
          <p:nvPr/>
        </p:nvGrpSpPr>
        <p:grpSpPr bwMode="auto">
          <a:xfrm>
            <a:off x="3611563" y="3829050"/>
            <a:ext cx="6480175" cy="2638425"/>
            <a:chOff x="2063" y="2284"/>
            <a:chExt cx="3702" cy="1508"/>
          </a:xfrm>
        </p:grpSpPr>
        <p:sp>
          <p:nvSpPr>
            <p:cNvPr id="21523" name="Text Box 8"/>
            <p:cNvSpPr txBox="1">
              <a:spLocks noChangeArrowheads="1"/>
            </p:cNvSpPr>
            <p:nvPr/>
          </p:nvSpPr>
          <p:spPr bwMode="auto">
            <a:xfrm>
              <a:off x="3403" y="3254"/>
              <a:ext cx="730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990000"/>
                  </a:solidFill>
                </a:rPr>
                <a:t>MuonWall</a:t>
              </a:r>
            </a:p>
          </p:txBody>
        </p:sp>
        <p:sp>
          <p:nvSpPr>
            <p:cNvPr id="21524" name="Text Box 9"/>
            <p:cNvSpPr txBox="1">
              <a:spLocks noChangeArrowheads="1"/>
            </p:cNvSpPr>
            <p:nvPr/>
          </p:nvSpPr>
          <p:spPr bwMode="auto">
            <a:xfrm>
              <a:off x="5034" y="2284"/>
              <a:ext cx="731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990000"/>
                  </a:solidFill>
                </a:rPr>
                <a:t>MuonWall</a:t>
              </a:r>
            </a:p>
          </p:txBody>
        </p:sp>
        <p:sp>
          <p:nvSpPr>
            <p:cNvPr id="21525" name="Text Box 10"/>
            <p:cNvSpPr txBox="1">
              <a:spLocks noChangeArrowheads="1"/>
            </p:cNvSpPr>
            <p:nvPr/>
          </p:nvSpPr>
          <p:spPr bwMode="auto">
            <a:xfrm>
              <a:off x="2063" y="2726"/>
              <a:ext cx="600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0033CC"/>
                  </a:solidFill>
                </a:rPr>
                <a:t>E/HCAL</a:t>
              </a:r>
              <a:endParaRPr lang="en-US" sz="1800" b="1">
                <a:solidFill>
                  <a:srgbClr val="33CCCC"/>
                </a:solidFill>
              </a:endParaRPr>
            </a:p>
          </p:txBody>
        </p:sp>
        <p:sp>
          <p:nvSpPr>
            <p:cNvPr id="21526" name="Text Box 11"/>
            <p:cNvSpPr txBox="1">
              <a:spLocks noChangeArrowheads="1"/>
            </p:cNvSpPr>
            <p:nvPr/>
          </p:nvSpPr>
          <p:spPr bwMode="auto">
            <a:xfrm>
              <a:off x="4703" y="2678"/>
              <a:ext cx="601" cy="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0033CC"/>
                  </a:solidFill>
                </a:rPr>
                <a:t>E/HCAL</a:t>
              </a:r>
              <a:endParaRPr lang="en-US" sz="1800" b="1">
                <a:solidFill>
                  <a:srgbClr val="33CCCC"/>
                </a:solidFill>
              </a:endParaRPr>
            </a:p>
          </p:txBody>
        </p:sp>
        <p:sp>
          <p:nvSpPr>
            <p:cNvPr id="21527" name="Rectangle 19"/>
            <p:cNvSpPr>
              <a:spLocks noChangeArrowheads="1"/>
            </p:cNvSpPr>
            <p:nvPr/>
          </p:nvSpPr>
          <p:spPr bwMode="auto">
            <a:xfrm>
              <a:off x="4032" y="3600"/>
              <a:ext cx="17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/>
            <a:lstStyle/>
            <a:p>
              <a:pPr marL="258763" indent="-258763"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>
                  <a:solidFill>
                    <a:srgbClr val="000099"/>
                  </a:solidFill>
                </a:rPr>
                <a:t>calorimetry, </a:t>
              </a:r>
              <a:r>
                <a:rPr lang="el-GR" sz="20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en-US" sz="2000" b="1">
                  <a:solidFill>
                    <a:srgbClr val="C00000"/>
                  </a:solidFill>
                </a:rPr>
                <a:t>ID</a:t>
              </a:r>
            </a:p>
          </p:txBody>
        </p:sp>
      </p:grpSp>
      <p:grpSp>
        <p:nvGrpSpPr>
          <p:cNvPr id="29" name="Group 34"/>
          <p:cNvGrpSpPr>
            <a:grpSpLocks/>
          </p:cNvGrpSpPr>
          <p:nvPr/>
        </p:nvGrpSpPr>
        <p:grpSpPr bwMode="auto">
          <a:xfrm>
            <a:off x="4872038" y="6281738"/>
            <a:ext cx="4078287" cy="676275"/>
            <a:chOff x="2783" y="3686"/>
            <a:chExt cx="2330" cy="386"/>
          </a:xfrm>
        </p:grpSpPr>
        <p:sp>
          <p:nvSpPr>
            <p:cNvPr id="21521" name="Text Box 12"/>
            <p:cNvSpPr txBox="1">
              <a:spLocks noChangeArrowheads="1"/>
            </p:cNvSpPr>
            <p:nvPr/>
          </p:nvSpPr>
          <p:spPr bwMode="auto">
            <a:xfrm>
              <a:off x="2783" y="3686"/>
              <a:ext cx="434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5F5F5F"/>
                  </a:solidFill>
                </a:rPr>
                <a:t>RICH</a:t>
              </a:r>
            </a:p>
          </p:txBody>
        </p:sp>
        <p:sp>
          <p:nvSpPr>
            <p:cNvPr id="21522" name="Text Box 12"/>
            <p:cNvSpPr txBox="1">
              <a:spLocks noChangeArrowheads="1"/>
            </p:cNvSpPr>
            <p:nvPr/>
          </p:nvSpPr>
          <p:spPr bwMode="auto">
            <a:xfrm>
              <a:off x="4031" y="3840"/>
              <a:ext cx="1082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000" b="1">
                  <a:solidFill>
                    <a:srgbClr val="606060"/>
                  </a:solidFill>
                </a:rPr>
                <a:t>RICH detector</a:t>
              </a:r>
            </a:p>
          </p:txBody>
        </p: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1096963"/>
            <a:ext cx="4205287" cy="364331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itle 26"/>
          <p:cNvSpPr txBox="1">
            <a:spLocks/>
          </p:cNvSpPr>
          <p:nvPr/>
        </p:nvSpPr>
        <p:spPr bwMode="auto">
          <a:xfrm>
            <a:off x="544512" y="354366"/>
            <a:ext cx="8483600" cy="50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>
            <a:lvl1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2pPr>
            <a:lvl3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3pPr>
            <a:lvl4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4pPr>
            <a:lvl5pPr algn="l" defTabSz="1008063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4572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9144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13716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1828800" algn="l" defTabSz="1008063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99"/>
                </a:solidFill>
              </a:rPr>
              <a:t>the COMPASS spectrometer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3" name="Picture 6" descr="D:\talks\icons\compass_logo_125x125.png"/>
          <p:cNvPicPr>
            <a:picLocks noChangeAspect="1" noChangeArrowheads="1"/>
          </p:cNvPicPr>
          <p:nvPr/>
        </p:nvPicPr>
        <p:blipFill>
          <a:blip r:embed="rId5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/>
          <p:cNvPicPr preferRelativeResize="0"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6"/>
          <a:stretch>
            <a:fillRect/>
          </a:stretch>
        </p:blipFill>
        <p:spPr bwMode="auto">
          <a:xfrm>
            <a:off x="925512" y="1824264"/>
            <a:ext cx="6019800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05914" name="Group 26"/>
          <p:cNvGrpSpPr>
            <a:grpSpLocks/>
          </p:cNvGrpSpPr>
          <p:nvPr/>
        </p:nvGrpSpPr>
        <p:grpSpPr bwMode="auto">
          <a:xfrm>
            <a:off x="2906712" y="3738456"/>
            <a:ext cx="6705600" cy="1219200"/>
            <a:chOff x="1783" y="2045"/>
            <a:chExt cx="4224" cy="768"/>
          </a:xfrm>
        </p:grpSpPr>
        <p:sp>
          <p:nvSpPr>
            <p:cNvPr id="22548" name="Rectangle 27"/>
            <p:cNvSpPr>
              <a:spLocks noChangeArrowheads="1"/>
            </p:cNvSpPr>
            <p:nvPr/>
          </p:nvSpPr>
          <p:spPr bwMode="auto">
            <a:xfrm>
              <a:off x="1783" y="2717"/>
              <a:ext cx="288" cy="96"/>
            </a:xfrm>
            <a:prstGeom prst="rect">
              <a:avLst/>
            </a:prstGeom>
            <a:solidFill>
              <a:srgbClr val="33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9" name="Rectangle 28"/>
            <p:cNvSpPr>
              <a:spLocks noChangeArrowheads="1"/>
            </p:cNvSpPr>
            <p:nvPr/>
          </p:nvSpPr>
          <p:spPr bwMode="auto">
            <a:xfrm>
              <a:off x="2119" y="2717"/>
              <a:ext cx="576" cy="96"/>
            </a:xfrm>
            <a:prstGeom prst="rect">
              <a:avLst/>
            </a:prstGeom>
            <a:solidFill>
              <a:srgbClr val="33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0" name="Rectangle 29"/>
            <p:cNvSpPr>
              <a:spLocks noChangeArrowheads="1"/>
            </p:cNvSpPr>
            <p:nvPr/>
          </p:nvSpPr>
          <p:spPr bwMode="auto">
            <a:xfrm>
              <a:off x="2743" y="2717"/>
              <a:ext cx="288" cy="96"/>
            </a:xfrm>
            <a:prstGeom prst="rect">
              <a:avLst/>
            </a:prstGeom>
            <a:solidFill>
              <a:srgbClr val="33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1" name="Text Box 4"/>
            <p:cNvSpPr txBox="1">
              <a:spLocks noChangeArrowheads="1"/>
            </p:cNvSpPr>
            <p:nvPr/>
          </p:nvSpPr>
          <p:spPr bwMode="auto">
            <a:xfrm>
              <a:off x="3847" y="2045"/>
              <a:ext cx="2160" cy="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2F2F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 dirty="0">
                  <a:solidFill>
                    <a:srgbClr val="339933"/>
                  </a:solidFill>
                </a:rPr>
                <a:t>3 target cells</a:t>
              </a:r>
            </a:p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 dirty="0">
                  <a:solidFill>
                    <a:srgbClr val="339933"/>
                  </a:solidFill>
                </a:rPr>
                <a:t>     30, 60, and 30 cm long</a:t>
              </a:r>
              <a:br>
                <a:rPr lang="en-US" sz="1800" b="1" dirty="0">
                  <a:solidFill>
                    <a:srgbClr val="339933"/>
                  </a:solidFill>
                </a:rPr>
              </a:br>
              <a:endParaRPr lang="en-US" sz="1800" b="1" dirty="0">
                <a:solidFill>
                  <a:srgbClr val="339933"/>
                </a:solidFill>
              </a:endParaRPr>
            </a:p>
          </p:txBody>
        </p:sp>
      </p:grpSp>
      <p:cxnSp>
        <p:nvCxnSpPr>
          <p:cNvPr id="25" name="Straight Connector 24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32" name="Rectangle 3"/>
          <p:cNvSpPr>
            <a:spLocks noGrp="1" noChangeArrowheads="1"/>
          </p:cNvSpPr>
          <p:nvPr>
            <p:ph type="title"/>
          </p:nvPr>
        </p:nvSpPr>
        <p:spPr>
          <a:xfrm>
            <a:off x="530224" y="323423"/>
            <a:ext cx="6948488" cy="532666"/>
          </a:xfrm>
        </p:spPr>
        <p:txBody>
          <a:bodyPr lIns="100794" tIns="50397" rIns="100794" bIns="50397"/>
          <a:lstStyle/>
          <a:p>
            <a:pPr eaLnBrk="1" hangingPunct="1"/>
            <a:r>
              <a:rPr lang="en-US" sz="2800" dirty="0" smtClean="0">
                <a:solidFill>
                  <a:srgbClr val="CC0000"/>
                </a:solidFill>
              </a:rPr>
              <a:t>the polarized target system  </a:t>
            </a:r>
            <a:r>
              <a:rPr lang="en-US" sz="1800" b="0" dirty="0" smtClean="0">
                <a:solidFill>
                  <a:srgbClr val="CC0000"/>
                </a:solidFill>
              </a:rPr>
              <a:t>(&gt;2005)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668713" y="1717675"/>
            <a:ext cx="28194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chemeClr val="bg2"/>
                </a:solidFill>
              </a:rPr>
              <a:t>solenoid             2.5T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>
                <a:solidFill>
                  <a:schemeClr val="bg2"/>
                </a:solidFill>
              </a:rPr>
              <a:t>dipole magnet   0.6T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1535113" y="1189038"/>
            <a:ext cx="457200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baseline="30000">
                <a:solidFill>
                  <a:schemeClr val="bg2"/>
                </a:solidFill>
              </a:rPr>
              <a:t>3</a:t>
            </a:r>
            <a:r>
              <a:rPr lang="en-US" sz="1800" b="1">
                <a:solidFill>
                  <a:schemeClr val="bg2"/>
                </a:solidFill>
              </a:rPr>
              <a:t>He – </a:t>
            </a:r>
            <a:r>
              <a:rPr lang="en-US" sz="1800" b="1" baseline="30000">
                <a:solidFill>
                  <a:schemeClr val="bg2"/>
                </a:solidFill>
              </a:rPr>
              <a:t>4</a:t>
            </a:r>
            <a:r>
              <a:rPr lang="en-US" sz="1800" b="1">
                <a:solidFill>
                  <a:schemeClr val="bg2"/>
                </a:solidFill>
              </a:rPr>
              <a:t>He dilution refrigerator (T~50mK)</a:t>
            </a:r>
          </a:p>
        </p:txBody>
      </p:sp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315913" y="4432979"/>
            <a:ext cx="36353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400">
                <a:latin typeface="Calibri" pitchFamily="34" charset="0"/>
                <a:cs typeface="Times New Roman" pitchFamily="18" charset="0"/>
              </a:rPr>
              <a:t>μ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118225" y="5516563"/>
            <a:ext cx="3962400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marL="260350" indent="-260350"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baseline="30000" dirty="0">
                <a:solidFill>
                  <a:srgbClr val="003366"/>
                </a:solidFill>
              </a:rPr>
              <a:t>                                          </a:t>
            </a:r>
            <a:r>
              <a:rPr lang="en-US" sz="1800" b="1" dirty="0">
                <a:solidFill>
                  <a:srgbClr val="CC0099"/>
                </a:solidFill>
              </a:rPr>
              <a:t>d (</a:t>
            </a:r>
            <a:r>
              <a:rPr lang="en-US" sz="1800" b="1" baseline="30000" dirty="0">
                <a:solidFill>
                  <a:srgbClr val="CC0099"/>
                </a:solidFill>
              </a:rPr>
              <a:t>6</a:t>
            </a:r>
            <a:r>
              <a:rPr lang="en-US" sz="1800" b="1" dirty="0">
                <a:solidFill>
                  <a:srgbClr val="CC0099"/>
                </a:solidFill>
              </a:rPr>
              <a:t>LiD)    </a:t>
            </a:r>
            <a:r>
              <a:rPr lang="en-US" sz="1800" b="1" dirty="0">
                <a:solidFill>
                  <a:srgbClr val="006600"/>
                </a:solidFill>
              </a:rPr>
              <a:t>p (NH</a:t>
            </a:r>
            <a:r>
              <a:rPr lang="en-US" sz="1800" b="1" baseline="-25000" dirty="0">
                <a:solidFill>
                  <a:srgbClr val="006600"/>
                </a:solidFill>
              </a:rPr>
              <a:t>3</a:t>
            </a:r>
            <a:r>
              <a:rPr lang="en-US" sz="1800" b="1" dirty="0">
                <a:solidFill>
                  <a:srgbClr val="006600"/>
                </a:solidFill>
              </a:rPr>
              <a:t>)</a:t>
            </a:r>
            <a:endParaRPr lang="en-US" sz="1800" b="1" baseline="-25000" dirty="0">
              <a:solidFill>
                <a:srgbClr val="006600"/>
              </a:solidFill>
            </a:endParaRP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/>
              <a:t>polarization        </a:t>
            </a:r>
            <a:r>
              <a:rPr lang="en-US" sz="1800" b="1" dirty="0">
                <a:solidFill>
                  <a:srgbClr val="CC0099"/>
                </a:solidFill>
                <a:cs typeface="Times New Roman" pitchFamily="18" charset="0"/>
              </a:rPr>
              <a:t>50%</a:t>
            </a:r>
            <a:r>
              <a:rPr lang="en-US" sz="1800" b="1" dirty="0">
                <a:cs typeface="Times New Roman" pitchFamily="18" charset="0"/>
              </a:rPr>
              <a:t>          </a:t>
            </a:r>
            <a:r>
              <a:rPr lang="en-US" sz="1800" b="1" dirty="0">
                <a:solidFill>
                  <a:srgbClr val="006600"/>
                </a:solidFill>
                <a:cs typeface="Times New Roman" pitchFamily="18" charset="0"/>
              </a:rPr>
              <a:t>90%</a:t>
            </a:r>
            <a:endParaRPr lang="en-US" sz="1800" b="1" dirty="0">
              <a:solidFill>
                <a:srgbClr val="006600"/>
              </a:solidFill>
            </a:endParaRP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/>
              <a:t>dilution </a:t>
            </a:r>
            <a:r>
              <a:rPr lang="en-US" sz="1800" b="1" dirty="0"/>
              <a:t>factor   </a:t>
            </a:r>
            <a:r>
              <a:rPr lang="en-US" sz="1800" b="1" dirty="0">
                <a:solidFill>
                  <a:srgbClr val="CC0099"/>
                </a:solidFill>
              </a:rPr>
              <a:t>40%</a:t>
            </a:r>
            <a:r>
              <a:rPr lang="en-US" sz="1800" b="1" dirty="0"/>
              <a:t>          </a:t>
            </a:r>
            <a:r>
              <a:rPr lang="en-US" sz="1800" b="1" dirty="0">
                <a:solidFill>
                  <a:srgbClr val="006600"/>
                </a:solidFill>
              </a:rPr>
              <a:t>16%</a:t>
            </a:r>
          </a:p>
        </p:txBody>
      </p:sp>
      <p:sp>
        <p:nvSpPr>
          <p:cNvPr id="22537" name="Line 17"/>
          <p:cNvSpPr>
            <a:spLocks noChangeShapeType="1"/>
          </p:cNvSpPr>
          <p:nvPr/>
        </p:nvSpPr>
        <p:spPr bwMode="auto">
          <a:xfrm>
            <a:off x="239713" y="4890179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8" name="Text Box 4"/>
          <p:cNvSpPr txBox="1">
            <a:spLocks noChangeArrowheads="1"/>
          </p:cNvSpPr>
          <p:nvPr/>
        </p:nvSpPr>
        <p:spPr bwMode="auto">
          <a:xfrm>
            <a:off x="6030913" y="2708275"/>
            <a:ext cx="3581400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/>
              <a:t>acceptance   &gt;   ± 180 mrad</a:t>
            </a: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 rot="-5400000">
            <a:off x="2965004" y="4749685"/>
            <a:ext cx="322262" cy="254000"/>
          </a:xfrm>
          <a:prstGeom prst="rightArrow">
            <a:avLst>
              <a:gd name="adj1" fmla="val 50000"/>
              <a:gd name="adj2" fmla="val 5456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100794" tIns="50397" rIns="100794" bIns="50397" anchor="ctr"/>
          <a:lstStyle/>
          <a:p>
            <a:pPr algn="ctr" defTabSz="1008063" hangingPunct="1">
              <a:lnSpc>
                <a:spcPct val="100000"/>
              </a:lnSpc>
              <a:buClrTx/>
              <a:buSzTx/>
              <a:buFontTx/>
              <a:buNone/>
            </a:pPr>
            <a:endParaRPr lang="it-IT" sz="200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auto">
          <a:xfrm rot="-5400000">
            <a:off x="4500116" y="4751272"/>
            <a:ext cx="323850" cy="249238"/>
          </a:xfrm>
          <a:prstGeom prst="rightArrow">
            <a:avLst>
              <a:gd name="adj1" fmla="val 50000"/>
              <a:gd name="adj2" fmla="val 546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100794" tIns="50397" rIns="100794" bIns="50397" anchor="ctr"/>
          <a:lstStyle/>
          <a:p>
            <a:pPr algn="ctr" defTabSz="1008063" hangingPunct="1">
              <a:lnSpc>
                <a:spcPct val="100000"/>
              </a:lnSpc>
              <a:buClrTx/>
              <a:buSzTx/>
              <a:buFontTx/>
              <a:buNone/>
            </a:pPr>
            <a:endParaRPr lang="it-IT" sz="200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 rot="5400000">
            <a:off x="3801616" y="4756034"/>
            <a:ext cx="333375" cy="265113"/>
          </a:xfrm>
          <a:prstGeom prst="rightArrow">
            <a:avLst>
              <a:gd name="adj1" fmla="val 50000"/>
              <a:gd name="adj2" fmla="val 314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lIns="100794" tIns="50397" rIns="100794" bIns="50397" anchor="ctr"/>
          <a:lstStyle/>
          <a:p>
            <a:pPr algn="ctr" defTabSz="1008063" hangingPunct="1">
              <a:lnSpc>
                <a:spcPct val="100000"/>
              </a:lnSpc>
              <a:buClrTx/>
              <a:buSzTx/>
              <a:buFontTx/>
              <a:buNone/>
            </a:pPr>
            <a:endParaRPr lang="it-IT" sz="200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2544" name="Text Box 34"/>
          <p:cNvSpPr txBox="1">
            <a:spLocks noChangeArrowheads="1"/>
          </p:cNvSpPr>
          <p:nvPr/>
        </p:nvSpPr>
        <p:spPr bwMode="auto">
          <a:xfrm>
            <a:off x="6853238" y="298450"/>
            <a:ext cx="233362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/>
              <a:t> </a:t>
            </a:r>
          </a:p>
        </p:txBody>
      </p:sp>
      <p:sp>
        <p:nvSpPr>
          <p:cNvPr id="805924" name="Text Box 36"/>
          <p:cNvSpPr txBox="1">
            <a:spLocks noChangeArrowheads="1"/>
          </p:cNvSpPr>
          <p:nvPr/>
        </p:nvSpPr>
        <p:spPr bwMode="auto">
          <a:xfrm>
            <a:off x="6411913" y="4765675"/>
            <a:ext cx="24955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800" b="1" dirty="0">
                <a:solidFill>
                  <a:srgbClr val="339933"/>
                </a:solidFill>
              </a:rPr>
              <a:t>opposite </a:t>
            </a:r>
            <a:r>
              <a:rPr lang="it-IT" sz="1800" b="1" dirty="0" err="1">
                <a:solidFill>
                  <a:srgbClr val="339933"/>
                </a:solidFill>
              </a:rPr>
              <a:t>polarisation</a:t>
            </a:r>
            <a:endParaRPr lang="it-IT" sz="1800" b="1" dirty="0">
              <a:solidFill>
                <a:srgbClr val="339933"/>
              </a:solidFill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83313" y="6599238"/>
            <a:ext cx="3581400" cy="65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marL="260350" indent="-260350"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i="1"/>
              <a:t>no evidence for relevant 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i="1"/>
              <a:t>nuclear effects </a:t>
            </a:r>
            <a:r>
              <a:rPr lang="en-US" sz="1800" i="1"/>
              <a:t>(160 GeV)</a:t>
            </a:r>
          </a:p>
        </p:txBody>
      </p:sp>
      <p:pic>
        <p:nvPicPr>
          <p:cNvPr id="26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239713" y="6927056"/>
            <a:ext cx="1904999" cy="6326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 animBg="1"/>
      <p:bldP spid="38923" grpId="0" animBg="1"/>
      <p:bldP spid="21" grpId="0" animBg="1"/>
      <p:bldP spid="805924" grpId="0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6"/>
          <p:cNvSpPr>
            <a:spLocks/>
          </p:cNvSpPr>
          <p:nvPr/>
        </p:nvSpPr>
        <p:spPr bwMode="auto">
          <a:xfrm>
            <a:off x="1001712" y="2679065"/>
            <a:ext cx="6948487" cy="596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/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3200" b="1" dirty="0">
                <a:solidFill>
                  <a:srgbClr val="000099"/>
                </a:solidFill>
              </a:rPr>
              <a:t>SIDIS event </a:t>
            </a:r>
            <a:r>
              <a:rPr lang="en-US" sz="3200" b="1" dirty="0" smtClean="0">
                <a:solidFill>
                  <a:srgbClr val="000099"/>
                </a:solidFill>
              </a:rPr>
              <a:t>and hadron selection</a:t>
            </a:r>
            <a:endParaRPr lang="en-US" sz="3200" b="1" dirty="0">
              <a:solidFill>
                <a:srgbClr val="00009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6"/>
          <p:cNvSpPr>
            <a:spLocks/>
          </p:cNvSpPr>
          <p:nvPr/>
        </p:nvSpPr>
        <p:spPr bwMode="auto">
          <a:xfrm>
            <a:off x="620712" y="274637"/>
            <a:ext cx="6948487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/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000099"/>
                </a:solidFill>
              </a:rPr>
              <a:t>SIDIS event selection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696913" y="960438"/>
            <a:ext cx="4191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>
                <a:solidFill>
                  <a:srgbClr val="FF0000"/>
                </a:solidFill>
              </a:rPr>
              <a:t>DIS cuts:  </a:t>
            </a:r>
            <a:r>
              <a:rPr lang="en-US" sz="1900" b="1" dirty="0">
                <a:solidFill>
                  <a:srgbClr val="000099"/>
                </a:solidFill>
              </a:rPr>
              <a:t>Q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1 (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/c)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dirty="0">
                <a:solidFill>
                  <a:srgbClr val="000099"/>
                </a:solidFill>
              </a:rPr>
              <a:t>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0.1 &lt; </a:t>
            </a:r>
            <a:r>
              <a:rPr lang="en-US" sz="1900" b="1" i="1" dirty="0">
                <a:solidFill>
                  <a:srgbClr val="000099"/>
                </a:solidFill>
              </a:rPr>
              <a:t>y  </a:t>
            </a:r>
            <a:r>
              <a:rPr lang="en-US" sz="1900" b="1" dirty="0">
                <a:solidFill>
                  <a:srgbClr val="000099"/>
                </a:solidFill>
              </a:rPr>
              <a:t>&lt; 0.9   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W &gt; 5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96913" y="808037"/>
            <a:ext cx="93837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6912" y="20272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h</a:t>
            </a:r>
            <a:r>
              <a:rPr lang="en-US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selection:   </a:t>
            </a:r>
            <a:r>
              <a:rPr lang="en-US" sz="1900" b="1" i="1" dirty="0" err="1">
                <a:solidFill>
                  <a:srgbClr val="000099"/>
                </a:solidFill>
              </a:rPr>
              <a:t>p</a:t>
            </a:r>
            <a:r>
              <a:rPr lang="en-US" sz="1900" b="1" i="1" baseline="-25000" dirty="0" err="1">
                <a:solidFill>
                  <a:srgbClr val="000099"/>
                </a:solidFill>
              </a:rPr>
              <a:t>t</a:t>
            </a:r>
            <a:r>
              <a:rPr lang="en-US" sz="1900" b="1" i="1" baseline="30000" dirty="0" err="1">
                <a:solidFill>
                  <a:srgbClr val="000099"/>
                </a:solidFill>
              </a:rPr>
              <a:t>h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0.1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dirty="0">
                <a:solidFill>
                  <a:srgbClr val="000099"/>
                </a:solidFill>
              </a:rPr>
              <a:t>	        </a:t>
            </a:r>
            <a:r>
              <a:rPr lang="en-US" sz="1900" b="1" dirty="0" smtClean="0">
                <a:solidFill>
                  <a:srgbClr val="000099"/>
                </a:solidFill>
              </a:rPr>
              <a:t>z </a:t>
            </a:r>
            <a:r>
              <a:rPr lang="en-US" sz="1900" b="1" dirty="0">
                <a:solidFill>
                  <a:srgbClr val="000099"/>
                </a:solidFill>
              </a:rPr>
              <a:t>&gt; 0.2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887913" y="1097280"/>
            <a:ext cx="4876800" cy="2834640"/>
            <a:chOff x="4887913" y="1097280"/>
            <a:chExt cx="4876800" cy="2834640"/>
          </a:xfrm>
        </p:grpSpPr>
        <p:pic>
          <p:nvPicPr>
            <p:cNvPr id="12" name="Picture 20" descr="x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36" b="7163"/>
            <a:stretch/>
          </p:blipFill>
          <p:spPr bwMode="auto">
            <a:xfrm>
              <a:off x="4887913" y="1097280"/>
              <a:ext cx="4876800" cy="2834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6945312" y="2514600"/>
              <a:ext cx="1447800" cy="579437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18862" y="4421186"/>
            <a:ext cx="4669051" cy="3017520"/>
            <a:chOff x="218862" y="4313237"/>
            <a:chExt cx="4669051" cy="3017520"/>
          </a:xfrm>
        </p:grpSpPr>
        <p:pic>
          <p:nvPicPr>
            <p:cNvPr id="8" name="Picture 19" descr="q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77" b="2311"/>
            <a:stretch/>
          </p:blipFill>
          <p:spPr bwMode="auto">
            <a:xfrm>
              <a:off x="218862" y="4313237"/>
              <a:ext cx="4669051" cy="3017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 bwMode="auto">
            <a:xfrm>
              <a:off x="1829486" y="5751207"/>
              <a:ext cx="1686825" cy="579437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040312" y="388937"/>
            <a:ext cx="2057400" cy="419100"/>
          </a:xfrm>
          <a:prstGeom prst="rect">
            <a:avLst/>
          </a:prstGeom>
          <a:noFill/>
          <a:ln>
            <a:noFill/>
          </a:ln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2800" b="1" i="1" baseline="-25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= 160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9" name="Picture 21" descr="q_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4206329"/>
            <a:ext cx="4876800" cy="330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D:\talks\icons\compass_logo_125x125.png"/>
          <p:cNvPicPr>
            <a:picLocks noChangeAspect="1" noChangeArrowheads="1"/>
          </p:cNvPicPr>
          <p:nvPr/>
        </p:nvPicPr>
        <p:blipFill>
          <a:blip r:embed="rId6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1304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6"/>
          <p:cNvSpPr>
            <a:spLocks/>
          </p:cNvSpPr>
          <p:nvPr/>
        </p:nvSpPr>
        <p:spPr bwMode="auto">
          <a:xfrm>
            <a:off x="620712" y="274637"/>
            <a:ext cx="6948487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/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000099"/>
                </a:solidFill>
              </a:rPr>
              <a:t>SIDIS event selection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696913" y="960438"/>
            <a:ext cx="4191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>
                <a:solidFill>
                  <a:srgbClr val="FF0000"/>
                </a:solidFill>
              </a:rPr>
              <a:t>DIS cuts:  </a:t>
            </a:r>
            <a:r>
              <a:rPr lang="en-US" sz="1900" b="1" dirty="0">
                <a:solidFill>
                  <a:srgbClr val="000099"/>
                </a:solidFill>
              </a:rPr>
              <a:t>Q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1 (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/c)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dirty="0">
                <a:solidFill>
                  <a:srgbClr val="000099"/>
                </a:solidFill>
              </a:rPr>
              <a:t>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0.1 &lt; </a:t>
            </a:r>
            <a:r>
              <a:rPr lang="en-US" sz="1900" b="1" i="1" dirty="0">
                <a:solidFill>
                  <a:srgbClr val="000099"/>
                </a:solidFill>
              </a:rPr>
              <a:t>y  </a:t>
            </a:r>
            <a:r>
              <a:rPr lang="en-US" sz="1900" b="1" dirty="0">
                <a:solidFill>
                  <a:srgbClr val="000099"/>
                </a:solidFill>
              </a:rPr>
              <a:t>&lt; 0.9   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W &gt; 5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96913" y="808037"/>
            <a:ext cx="93837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6912" y="20272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h</a:t>
            </a:r>
            <a:r>
              <a:rPr lang="en-US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selection:   </a:t>
            </a:r>
            <a:r>
              <a:rPr lang="en-US" sz="1900" b="1" i="1" dirty="0" err="1">
                <a:solidFill>
                  <a:srgbClr val="000099"/>
                </a:solidFill>
              </a:rPr>
              <a:t>p</a:t>
            </a:r>
            <a:r>
              <a:rPr lang="en-US" sz="1900" b="1" i="1" baseline="-25000" dirty="0" err="1">
                <a:solidFill>
                  <a:srgbClr val="000099"/>
                </a:solidFill>
              </a:rPr>
              <a:t>t</a:t>
            </a:r>
            <a:r>
              <a:rPr lang="en-US" sz="1900" b="1" i="1" baseline="30000" dirty="0" err="1">
                <a:solidFill>
                  <a:srgbClr val="000099"/>
                </a:solidFill>
              </a:rPr>
              <a:t>h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0.1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dirty="0">
                <a:solidFill>
                  <a:srgbClr val="000099"/>
                </a:solidFill>
              </a:rPr>
              <a:t>	        </a:t>
            </a:r>
            <a:r>
              <a:rPr lang="en-US" sz="1900" b="1" dirty="0" smtClean="0">
                <a:solidFill>
                  <a:srgbClr val="000099"/>
                </a:solidFill>
              </a:rPr>
              <a:t>z </a:t>
            </a:r>
            <a:r>
              <a:rPr lang="en-US" sz="1900" b="1" dirty="0">
                <a:solidFill>
                  <a:srgbClr val="000099"/>
                </a:solidFill>
              </a:rPr>
              <a:t>&gt; 0.2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7783512" y="884237"/>
            <a:ext cx="1912434" cy="2285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1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 bwMode="auto">
          <a:xfrm>
            <a:off x="2906712" y="4160838"/>
            <a:ext cx="1912434" cy="2285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8268" y="4212516"/>
            <a:ext cx="4845844" cy="3286336"/>
            <a:chOff x="239712" y="4212516"/>
            <a:chExt cx="4845844" cy="3286336"/>
          </a:xfrm>
        </p:grpSpPr>
        <p:pic>
          <p:nvPicPr>
            <p:cNvPr id="14" name="Picture 10" descr="p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712" y="4212516"/>
              <a:ext cx="4845844" cy="328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 bwMode="auto">
            <a:xfrm>
              <a:off x="1829486" y="5781370"/>
              <a:ext cx="1737627" cy="579437"/>
            </a:xfrm>
            <a:custGeom>
              <a:avLst/>
              <a:gdLst>
                <a:gd name="connsiteX0" fmla="*/ 0 w 1686825"/>
                <a:gd name="connsiteY0" fmla="*/ 0 h 579437"/>
                <a:gd name="connsiteX1" fmla="*/ 1686825 w 1686825"/>
                <a:gd name="connsiteY1" fmla="*/ 0 h 579437"/>
                <a:gd name="connsiteX2" fmla="*/ 1686825 w 1686825"/>
                <a:gd name="connsiteY2" fmla="*/ 579437 h 579437"/>
                <a:gd name="connsiteX3" fmla="*/ 0 w 1686825"/>
                <a:gd name="connsiteY3" fmla="*/ 579437 h 579437"/>
                <a:gd name="connsiteX4" fmla="*/ 0 w 1686825"/>
                <a:gd name="connsiteY4" fmla="*/ 0 h 579437"/>
                <a:gd name="connsiteX0" fmla="*/ 0 w 1686825"/>
                <a:gd name="connsiteY0" fmla="*/ 0 h 579437"/>
                <a:gd name="connsiteX1" fmla="*/ 1539187 w 1686825"/>
                <a:gd name="connsiteY1" fmla="*/ 133350 h 579437"/>
                <a:gd name="connsiteX2" fmla="*/ 1686825 w 1686825"/>
                <a:gd name="connsiteY2" fmla="*/ 579437 h 579437"/>
                <a:gd name="connsiteX3" fmla="*/ 0 w 1686825"/>
                <a:gd name="connsiteY3" fmla="*/ 579437 h 579437"/>
                <a:gd name="connsiteX4" fmla="*/ 0 w 1686825"/>
                <a:gd name="connsiteY4" fmla="*/ 0 h 579437"/>
                <a:gd name="connsiteX0" fmla="*/ 0 w 1686825"/>
                <a:gd name="connsiteY0" fmla="*/ 0 h 579437"/>
                <a:gd name="connsiteX1" fmla="*/ 1310587 w 1686825"/>
                <a:gd name="connsiteY1" fmla="*/ 28575 h 579437"/>
                <a:gd name="connsiteX2" fmla="*/ 1686825 w 1686825"/>
                <a:gd name="connsiteY2" fmla="*/ 579437 h 579437"/>
                <a:gd name="connsiteX3" fmla="*/ 0 w 1686825"/>
                <a:gd name="connsiteY3" fmla="*/ 579437 h 579437"/>
                <a:gd name="connsiteX4" fmla="*/ 0 w 1686825"/>
                <a:gd name="connsiteY4" fmla="*/ 0 h 579437"/>
                <a:gd name="connsiteX0" fmla="*/ 0 w 1686825"/>
                <a:gd name="connsiteY0" fmla="*/ 0 h 579437"/>
                <a:gd name="connsiteX1" fmla="*/ 1310587 w 1686825"/>
                <a:gd name="connsiteY1" fmla="*/ 28575 h 579437"/>
                <a:gd name="connsiteX2" fmla="*/ 1632852 w 1686825"/>
                <a:gd name="connsiteY2" fmla="*/ 509893 h 579437"/>
                <a:gd name="connsiteX3" fmla="*/ 1686825 w 1686825"/>
                <a:gd name="connsiteY3" fmla="*/ 579437 h 579437"/>
                <a:gd name="connsiteX4" fmla="*/ 0 w 1686825"/>
                <a:gd name="connsiteY4" fmla="*/ 579437 h 579437"/>
                <a:gd name="connsiteX5" fmla="*/ 0 w 1686825"/>
                <a:gd name="connsiteY5" fmla="*/ 0 h 579437"/>
                <a:gd name="connsiteX0" fmla="*/ 0 w 1737627"/>
                <a:gd name="connsiteY0" fmla="*/ 0 h 579437"/>
                <a:gd name="connsiteX1" fmla="*/ 1310587 w 1737627"/>
                <a:gd name="connsiteY1" fmla="*/ 28575 h 579437"/>
                <a:gd name="connsiteX2" fmla="*/ 1737627 w 1737627"/>
                <a:gd name="connsiteY2" fmla="*/ 295581 h 579437"/>
                <a:gd name="connsiteX3" fmla="*/ 1686825 w 1737627"/>
                <a:gd name="connsiteY3" fmla="*/ 579437 h 579437"/>
                <a:gd name="connsiteX4" fmla="*/ 0 w 1737627"/>
                <a:gd name="connsiteY4" fmla="*/ 579437 h 579437"/>
                <a:gd name="connsiteX5" fmla="*/ 0 w 1737627"/>
                <a:gd name="connsiteY5" fmla="*/ 0 h 579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7627" h="579437">
                  <a:moveTo>
                    <a:pt x="0" y="0"/>
                  </a:moveTo>
                  <a:lnTo>
                    <a:pt x="1310587" y="28575"/>
                  </a:lnTo>
                  <a:lnTo>
                    <a:pt x="1737627" y="295581"/>
                  </a:lnTo>
                  <a:lnTo>
                    <a:pt x="1686825" y="579437"/>
                  </a:lnTo>
                  <a:lnTo>
                    <a:pt x="0" y="5794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5040312" y="388937"/>
            <a:ext cx="2057400" cy="419100"/>
          </a:xfrm>
          <a:prstGeom prst="rect">
            <a:avLst/>
          </a:prstGeom>
          <a:noFill/>
          <a:ln>
            <a:noFill/>
          </a:ln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2800" b="1" i="1" baseline="-25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= 160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811712" y="4200729"/>
            <a:ext cx="4884234" cy="3312908"/>
            <a:chOff x="4811712" y="4200729"/>
            <a:chExt cx="4884234" cy="3312908"/>
          </a:xfrm>
        </p:grpSpPr>
        <p:pic>
          <p:nvPicPr>
            <p:cNvPr id="15" name="Picture 11" descr="z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1712" y="4200729"/>
              <a:ext cx="4884234" cy="3312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 bwMode="auto">
            <a:xfrm>
              <a:off x="6633079" y="5761037"/>
              <a:ext cx="1912434" cy="4571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5349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2" y="682626"/>
            <a:ext cx="1497011" cy="149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9"/>
          <p:cNvSpPr>
            <a:spLocks noChangeArrowheads="1"/>
          </p:cNvSpPr>
          <p:nvPr/>
        </p:nvSpPr>
        <p:spPr bwMode="auto">
          <a:xfrm>
            <a:off x="2906713" y="694260"/>
            <a:ext cx="4952999" cy="1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mmon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uon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P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roton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A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pparatus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</a:t>
            </a: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tructure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 </a:t>
            </a: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pectroscopy</a:t>
            </a:r>
            <a:endParaRPr lang="it-IT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44513" y="2840385"/>
            <a:ext cx="3048000" cy="1371600"/>
          </a:xfrm>
        </p:spPr>
        <p:txBody>
          <a:bodyPr/>
          <a:lstStyle/>
          <a:p>
            <a:pPr eaLnBrk="1" hangingPunct="1"/>
            <a:r>
              <a:rPr lang="it-IT" sz="1800" b="1" dirty="0" err="1" smtClean="0">
                <a:solidFill>
                  <a:srgbClr val="000000"/>
                </a:solidFill>
              </a:rPr>
              <a:t>fixed</a:t>
            </a:r>
            <a:r>
              <a:rPr lang="it-IT" sz="1800" b="1" dirty="0" smtClean="0">
                <a:solidFill>
                  <a:srgbClr val="000000"/>
                </a:solidFill>
              </a:rPr>
              <a:t> target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experiment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at the CERN SPS</a:t>
            </a:r>
          </a:p>
        </p:txBody>
      </p:sp>
      <p:sp>
        <p:nvSpPr>
          <p:cNvPr id="20" name="Rectangle 10"/>
          <p:cNvSpPr txBox="1">
            <a:spLocks noChangeArrowheads="1"/>
          </p:cNvSpPr>
          <p:nvPr/>
        </p:nvSpPr>
        <p:spPr bwMode="auto">
          <a:xfrm>
            <a:off x="6945312" y="694259"/>
            <a:ext cx="2866288" cy="168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>
            <a:lvl1pPr marL="258763" indent="-258763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26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690563" indent="-187325" algn="l" defTabSz="10080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 sz="2200">
                <a:solidFill>
                  <a:srgbClr val="FF0000"/>
                </a:solidFill>
                <a:latin typeface="+mn-lt"/>
              </a:defRPr>
            </a:lvl2pPr>
            <a:lvl3pPr marL="1193800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+mn-lt"/>
              </a:defRPr>
            </a:lvl3pPr>
            <a:lvl4pPr marL="1697038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4pPr>
            <a:lvl5pPr marL="2201863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5pPr>
            <a:lvl6pPr marL="26590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6pPr>
            <a:lvl7pPr marL="31162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7pPr>
            <a:lvl8pPr marL="35734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8pPr>
            <a:lvl9pPr marL="40306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</a:pPr>
            <a:r>
              <a:rPr lang="en-US" sz="1800" b="1" kern="0" dirty="0" smtClean="0">
                <a:solidFill>
                  <a:srgbClr val="000000"/>
                </a:solidFill>
              </a:rPr>
              <a:t>Collaboration</a:t>
            </a:r>
            <a:br>
              <a:rPr lang="en-US" sz="1800" b="1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~ 250 physicists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from 25 Institutions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of 11 Countries </a:t>
            </a:r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3" y="2731224"/>
            <a:ext cx="6171727" cy="460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/>
        </p:nvSpPr>
        <p:spPr bwMode="auto">
          <a:xfrm>
            <a:off x="340964" y="4465637"/>
            <a:ext cx="3048000" cy="685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defTabSz="169863" hangingPunct="1">
              <a:lnSpc>
                <a:spcPct val="100000"/>
              </a:lnSpc>
              <a:spcBef>
                <a:spcPts val="800"/>
              </a:spcBef>
              <a:buClr>
                <a:srgbClr val="006600"/>
              </a:buClr>
            </a:pP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	</a:t>
            </a:r>
            <a:r>
              <a:rPr lang="en-US" sz="18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data taking: since 2002</a:t>
            </a:r>
            <a:endParaRPr lang="en-US" sz="1800" dirty="0">
              <a:solidFill>
                <a:srgbClr val="006699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24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6"/>
          <p:cNvSpPr>
            <a:spLocks/>
          </p:cNvSpPr>
          <p:nvPr/>
        </p:nvSpPr>
        <p:spPr bwMode="auto">
          <a:xfrm>
            <a:off x="620712" y="274637"/>
            <a:ext cx="6948487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/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000099"/>
                </a:solidFill>
              </a:rPr>
              <a:t>SIDIS event selection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696913" y="960438"/>
            <a:ext cx="4191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>
                <a:solidFill>
                  <a:srgbClr val="FF0000"/>
                </a:solidFill>
              </a:rPr>
              <a:t>DIS cuts:  </a:t>
            </a:r>
            <a:r>
              <a:rPr lang="en-US" sz="1900" b="1" dirty="0">
                <a:solidFill>
                  <a:srgbClr val="000099"/>
                </a:solidFill>
              </a:rPr>
              <a:t>Q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1 (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/c)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dirty="0">
                <a:solidFill>
                  <a:srgbClr val="000099"/>
                </a:solidFill>
              </a:rPr>
              <a:t>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0.1 &lt; </a:t>
            </a:r>
            <a:r>
              <a:rPr lang="en-US" sz="1900" b="1" i="1" dirty="0">
                <a:solidFill>
                  <a:srgbClr val="000099"/>
                </a:solidFill>
              </a:rPr>
              <a:t>y  </a:t>
            </a:r>
            <a:r>
              <a:rPr lang="en-US" sz="1900" b="1" dirty="0">
                <a:solidFill>
                  <a:srgbClr val="000099"/>
                </a:solidFill>
              </a:rPr>
              <a:t>&lt; 0.9   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W &gt; 5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96913" y="808037"/>
            <a:ext cx="93837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6912" y="20272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h</a:t>
            </a:r>
            <a:r>
              <a:rPr lang="en-US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selection:   </a:t>
            </a:r>
            <a:r>
              <a:rPr lang="en-US" sz="1900" b="1" i="1" dirty="0" err="1">
                <a:solidFill>
                  <a:srgbClr val="000099"/>
                </a:solidFill>
              </a:rPr>
              <a:t>p</a:t>
            </a:r>
            <a:r>
              <a:rPr lang="en-US" sz="1900" b="1" i="1" baseline="-25000" dirty="0" err="1">
                <a:solidFill>
                  <a:srgbClr val="000099"/>
                </a:solidFill>
              </a:rPr>
              <a:t>t</a:t>
            </a:r>
            <a:r>
              <a:rPr lang="en-US" sz="1900" b="1" i="1" baseline="30000" dirty="0" err="1">
                <a:solidFill>
                  <a:srgbClr val="000099"/>
                </a:solidFill>
              </a:rPr>
              <a:t>h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0.1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dirty="0">
                <a:solidFill>
                  <a:srgbClr val="000099"/>
                </a:solidFill>
              </a:rPr>
              <a:t>	        </a:t>
            </a:r>
            <a:r>
              <a:rPr lang="en-US" sz="1900" b="1" dirty="0" smtClean="0">
                <a:solidFill>
                  <a:srgbClr val="000099"/>
                </a:solidFill>
              </a:rPr>
              <a:t>z </a:t>
            </a:r>
            <a:r>
              <a:rPr lang="en-US" sz="1900" b="1" dirty="0">
                <a:solidFill>
                  <a:srgbClr val="000099"/>
                </a:solidFill>
              </a:rPr>
              <a:t>&gt; 0.2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7783512" y="884237"/>
            <a:ext cx="1912434" cy="2285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96912" y="28654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PID:</a:t>
            </a:r>
            <a:r>
              <a:rPr lang="en-US" sz="1800" b="1" dirty="0" smtClean="0">
                <a:solidFill>
                  <a:srgbClr val="FF0000"/>
                </a:solidFill>
              </a:rPr>
              <a:t>  </a:t>
            </a:r>
            <a:r>
              <a:rPr lang="en-US" sz="1800" b="1" dirty="0" smtClean="0">
                <a:solidFill>
                  <a:srgbClr val="FF9900"/>
                </a:solidFill>
              </a:rPr>
              <a:t> </a:t>
            </a:r>
            <a:r>
              <a:rPr lang="el-GR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π</a:t>
            </a:r>
            <a:r>
              <a:rPr lang="en-US" sz="2000" b="1" baseline="30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9900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1.5 &lt;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1900" b="1" i="1" baseline="30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π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 &lt; 50 </a:t>
            </a:r>
            <a:r>
              <a:rPr lang="en-US" sz="1900" b="1" dirty="0" err="1" smtClean="0">
                <a:solidFill>
                  <a:srgbClr val="000099"/>
                </a:solidFill>
              </a:rPr>
              <a:t>GeV</a:t>
            </a:r>
            <a:r>
              <a:rPr lang="en-US" sz="1900" b="1" dirty="0" smtClean="0">
                <a:solidFill>
                  <a:srgbClr val="000099"/>
                </a:solidFill>
              </a:rPr>
              <a:t>/c  </a:t>
            </a:r>
            <a:br>
              <a:rPr lang="en-US" sz="1900" b="1" dirty="0" smtClean="0">
                <a:solidFill>
                  <a:srgbClr val="000099"/>
                </a:solidFill>
              </a:rPr>
            </a:br>
            <a:r>
              <a:rPr lang="en-US" sz="1900" b="1" dirty="0" smtClean="0">
                <a:solidFill>
                  <a:srgbClr val="000099"/>
                </a:solidFill>
              </a:rPr>
              <a:t> 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9.5 </a:t>
            </a:r>
            <a:r>
              <a:rPr lang="en-US" sz="1800" b="1" dirty="0">
                <a:solidFill>
                  <a:srgbClr val="000099"/>
                </a:solidFill>
              </a:rPr>
              <a:t>&lt;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900" b="1" i="1" dirty="0" err="1" smtClean="0">
                <a:solidFill>
                  <a:srgbClr val="000099"/>
                </a:solidFill>
              </a:rPr>
              <a:t>p</a:t>
            </a:r>
            <a:r>
              <a:rPr lang="en-US" sz="1900" b="1" i="1" baseline="30000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K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&lt; 50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502563" y="3856037"/>
            <a:ext cx="2004349" cy="2774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5040312" y="388937"/>
            <a:ext cx="2057400" cy="419100"/>
          </a:xfrm>
          <a:prstGeom prst="rect">
            <a:avLst/>
          </a:prstGeom>
          <a:noFill/>
          <a:ln>
            <a:noFill/>
          </a:ln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2800" b="1" i="1" baseline="-25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= 160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11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1155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6"/>
          <p:cNvSpPr>
            <a:spLocks/>
          </p:cNvSpPr>
          <p:nvPr/>
        </p:nvSpPr>
        <p:spPr bwMode="auto">
          <a:xfrm>
            <a:off x="620712" y="274637"/>
            <a:ext cx="6948487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/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000099"/>
                </a:solidFill>
              </a:rPr>
              <a:t>SIDIS event selection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696913" y="960438"/>
            <a:ext cx="4191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>
                <a:solidFill>
                  <a:srgbClr val="FF0000"/>
                </a:solidFill>
              </a:rPr>
              <a:t>DIS cuts:  </a:t>
            </a:r>
            <a:r>
              <a:rPr lang="en-US" sz="1900" b="1" dirty="0">
                <a:solidFill>
                  <a:srgbClr val="000099"/>
                </a:solidFill>
              </a:rPr>
              <a:t>Q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1 (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/c)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dirty="0">
                <a:solidFill>
                  <a:srgbClr val="000099"/>
                </a:solidFill>
              </a:rPr>
              <a:t>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0.1 &lt; </a:t>
            </a:r>
            <a:r>
              <a:rPr lang="en-US" sz="1900" b="1" i="1" dirty="0">
                <a:solidFill>
                  <a:srgbClr val="000099"/>
                </a:solidFill>
              </a:rPr>
              <a:t>y  </a:t>
            </a:r>
            <a:r>
              <a:rPr lang="en-US" sz="1900" b="1" dirty="0">
                <a:solidFill>
                  <a:srgbClr val="000099"/>
                </a:solidFill>
              </a:rPr>
              <a:t>&lt; 0.9   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W &gt; 5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96913" y="808037"/>
            <a:ext cx="93837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6912" y="20272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h</a:t>
            </a:r>
            <a:r>
              <a:rPr lang="en-US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selection:   </a:t>
            </a:r>
            <a:r>
              <a:rPr lang="en-US" sz="1900" b="1" i="1" dirty="0" err="1">
                <a:solidFill>
                  <a:srgbClr val="000099"/>
                </a:solidFill>
              </a:rPr>
              <a:t>p</a:t>
            </a:r>
            <a:r>
              <a:rPr lang="en-US" sz="1900" b="1" i="1" baseline="-25000" dirty="0" err="1">
                <a:solidFill>
                  <a:srgbClr val="000099"/>
                </a:solidFill>
              </a:rPr>
              <a:t>t</a:t>
            </a:r>
            <a:r>
              <a:rPr lang="en-US" sz="1900" b="1" i="1" baseline="30000" dirty="0" err="1">
                <a:solidFill>
                  <a:srgbClr val="000099"/>
                </a:solidFill>
              </a:rPr>
              <a:t>h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0.1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dirty="0">
                <a:solidFill>
                  <a:srgbClr val="000099"/>
                </a:solidFill>
              </a:rPr>
              <a:t>	        </a:t>
            </a:r>
            <a:r>
              <a:rPr lang="en-US" sz="1900" b="1" dirty="0" smtClean="0">
                <a:solidFill>
                  <a:srgbClr val="000099"/>
                </a:solidFill>
              </a:rPr>
              <a:t>z </a:t>
            </a:r>
            <a:r>
              <a:rPr lang="en-US" sz="1900" b="1" dirty="0">
                <a:solidFill>
                  <a:srgbClr val="000099"/>
                </a:solidFill>
              </a:rPr>
              <a:t>&gt; 0.2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7783512" y="884237"/>
            <a:ext cx="1912434" cy="2285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633079" y="5761037"/>
            <a:ext cx="1912434" cy="4571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96912" y="28654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PID:</a:t>
            </a:r>
            <a:r>
              <a:rPr lang="en-US" sz="1800" b="1" dirty="0" smtClean="0">
                <a:solidFill>
                  <a:srgbClr val="FF0000"/>
                </a:solidFill>
              </a:rPr>
              <a:t>  </a:t>
            </a:r>
            <a:r>
              <a:rPr lang="en-US" sz="1800" b="1" dirty="0" smtClean="0">
                <a:solidFill>
                  <a:srgbClr val="FF9900"/>
                </a:solidFill>
              </a:rPr>
              <a:t> </a:t>
            </a:r>
            <a:r>
              <a:rPr lang="el-GR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π</a:t>
            </a:r>
            <a:r>
              <a:rPr lang="en-US" sz="2000" b="1" baseline="30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9900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1.5 &lt;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1900" b="1" i="1" baseline="30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π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 &lt; 50 </a:t>
            </a:r>
            <a:r>
              <a:rPr lang="en-US" sz="1900" b="1" dirty="0" err="1" smtClean="0">
                <a:solidFill>
                  <a:srgbClr val="000099"/>
                </a:solidFill>
              </a:rPr>
              <a:t>GeV</a:t>
            </a:r>
            <a:r>
              <a:rPr lang="en-US" sz="1900" b="1" dirty="0" smtClean="0">
                <a:solidFill>
                  <a:srgbClr val="000099"/>
                </a:solidFill>
              </a:rPr>
              <a:t>/c  </a:t>
            </a:r>
            <a:br>
              <a:rPr lang="en-US" sz="1900" b="1" dirty="0" smtClean="0">
                <a:solidFill>
                  <a:srgbClr val="000099"/>
                </a:solidFill>
              </a:rPr>
            </a:br>
            <a:r>
              <a:rPr lang="en-US" sz="1900" b="1" dirty="0" smtClean="0">
                <a:solidFill>
                  <a:srgbClr val="000099"/>
                </a:solidFill>
              </a:rPr>
              <a:t> 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9.5 </a:t>
            </a:r>
            <a:r>
              <a:rPr lang="en-US" sz="1800" b="1" dirty="0">
                <a:solidFill>
                  <a:srgbClr val="000099"/>
                </a:solidFill>
              </a:rPr>
              <a:t>&lt;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900" b="1" i="1" dirty="0" err="1" smtClean="0">
                <a:solidFill>
                  <a:srgbClr val="000099"/>
                </a:solidFill>
              </a:rPr>
              <a:t>p</a:t>
            </a:r>
            <a:r>
              <a:rPr lang="en-US" sz="1900" b="1" i="1" baseline="30000" dirty="0" err="1">
                <a:solidFill>
                  <a:srgbClr val="000099"/>
                </a:solidFill>
                <a:latin typeface="Times New Roman"/>
                <a:cs typeface="Times New Roman"/>
              </a:rPr>
              <a:t>K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&lt; 50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000271" y="4820649"/>
            <a:ext cx="533400" cy="419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endParaRPr lang="en-US" sz="19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502563" y="3856037"/>
            <a:ext cx="2004349" cy="2774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40312" y="822098"/>
            <a:ext cx="4373302" cy="3263439"/>
            <a:chOff x="315912" y="3856037"/>
            <a:chExt cx="4373302" cy="3263439"/>
          </a:xfrm>
        </p:grpSpPr>
        <p:pic>
          <p:nvPicPr>
            <p:cNvPr id="26" name="Picture 6" descr="C:\Users\martin\Desktop\release_2012\1hadron\kinematics\w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997" b="5513"/>
            <a:stretch/>
          </p:blipFill>
          <p:spPr bwMode="auto">
            <a:xfrm>
              <a:off x="315912" y="3856037"/>
              <a:ext cx="4373302" cy="3263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3"/>
            <p:cNvSpPr>
              <a:spLocks noChangeArrowheads="1"/>
            </p:cNvSpPr>
            <p:nvPr/>
          </p:nvSpPr>
          <p:spPr bwMode="auto">
            <a:xfrm>
              <a:off x="1535112" y="5075237"/>
              <a:ext cx="533400" cy="4191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99166" tIns="51566" rIns="99166" bIns="51566"/>
            <a:lstStyle/>
            <a:p>
              <a:pPr defTabSz="1008063" eaLnBrk="0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l-GR" sz="2800" b="1" dirty="0" smtClean="0"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π</a:t>
              </a:r>
              <a:r>
                <a:rPr lang="en-US" sz="2400" b="1" baseline="30000" dirty="0" smtClean="0"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±</a:t>
              </a:r>
              <a:endParaRPr lang="en-US" sz="2000" b="1" dirty="0">
                <a:solidFill>
                  <a:srgbClr val="FF9900"/>
                </a:solidFill>
              </a:endParaRPr>
            </a:p>
          </p:txBody>
        </p:sp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2068512" y="5913437"/>
              <a:ext cx="533400" cy="4191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99166" tIns="51566" rIns="99166" bIns="51566"/>
            <a:lstStyle/>
            <a:p>
              <a:pPr defTabSz="1008063" eaLnBrk="0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sz="2400" b="1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±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5040312" y="388937"/>
            <a:ext cx="2057400" cy="419100"/>
          </a:xfrm>
          <a:prstGeom prst="rect">
            <a:avLst/>
          </a:prstGeom>
          <a:noFill/>
          <a:ln>
            <a:noFill/>
          </a:ln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2800" b="1" i="1" baseline="-25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= 160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63512" y="3994778"/>
            <a:ext cx="9532434" cy="3442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9" name="Picture 7" descr="C:\Users\martin\Desktop\release_2012\1hadron\kinematics\q_x_pi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5" b="5703"/>
          <a:stretch/>
        </p:blipFill>
        <p:spPr bwMode="auto">
          <a:xfrm>
            <a:off x="392112" y="4206240"/>
            <a:ext cx="4381501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580672" y="4938775"/>
            <a:ext cx="533400" cy="419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l-GR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π</a:t>
            </a:r>
            <a:r>
              <a:rPr lang="en-US" sz="2400" b="1" baseline="30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endParaRPr lang="en-US" sz="2000" b="1" dirty="0">
              <a:solidFill>
                <a:srgbClr val="FF99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040312" y="4223378"/>
            <a:ext cx="4381501" cy="3075318"/>
            <a:chOff x="4811711" y="4133519"/>
            <a:chExt cx="4381501" cy="3075318"/>
          </a:xfrm>
        </p:grpSpPr>
        <p:pic>
          <p:nvPicPr>
            <p:cNvPr id="20" name="Picture 8" descr="C:\Users\martin\Desktop\release_2012\1hadron\kinematics\q_x_k.gif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16" b="2474"/>
            <a:stretch/>
          </p:blipFill>
          <p:spPr bwMode="auto">
            <a:xfrm>
              <a:off x="4811711" y="4133519"/>
              <a:ext cx="4381501" cy="3075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6058353" y="4820649"/>
              <a:ext cx="533400" cy="4191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99166" tIns="51566" rIns="99166" bIns="51566"/>
            <a:lstStyle/>
            <a:p>
              <a:pPr defTabSz="1008063" eaLnBrk="0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sz="2400" b="1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±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6" descr="D:\talks\icons\compass_logo_125x125.png"/>
          <p:cNvPicPr>
            <a:picLocks noChangeAspect="1" noChangeArrowheads="1"/>
          </p:cNvPicPr>
          <p:nvPr/>
        </p:nvPicPr>
        <p:blipFill>
          <a:blip r:embed="rId6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465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C:\Users\martin\Desktop\release_2012\1hadron\kinematics\z_lo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2" y="3703637"/>
            <a:ext cx="45339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Title 26"/>
          <p:cNvSpPr>
            <a:spLocks/>
          </p:cNvSpPr>
          <p:nvPr/>
        </p:nvSpPr>
        <p:spPr bwMode="auto">
          <a:xfrm>
            <a:off x="620712" y="279399"/>
            <a:ext cx="6948487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/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000099"/>
                </a:solidFill>
              </a:rPr>
              <a:t>SIDIS event selection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696913" y="960438"/>
            <a:ext cx="4191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>
                <a:solidFill>
                  <a:srgbClr val="FF0000"/>
                </a:solidFill>
              </a:rPr>
              <a:t>DIS cuts:  </a:t>
            </a:r>
            <a:r>
              <a:rPr lang="en-US" sz="1900" b="1" dirty="0">
                <a:solidFill>
                  <a:srgbClr val="000099"/>
                </a:solidFill>
              </a:rPr>
              <a:t>Q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1 (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/c)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  <a:r>
              <a:rPr lang="en-US" sz="1900" b="1" dirty="0">
                <a:solidFill>
                  <a:srgbClr val="000099"/>
                </a:solidFill>
              </a:rPr>
              <a:t>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0.1 &lt; </a:t>
            </a:r>
            <a:r>
              <a:rPr lang="en-US" sz="1900" b="1" i="1" dirty="0">
                <a:solidFill>
                  <a:srgbClr val="000099"/>
                </a:solidFill>
              </a:rPr>
              <a:t>y  </a:t>
            </a:r>
            <a:r>
              <a:rPr lang="en-US" sz="1900" b="1" dirty="0">
                <a:solidFill>
                  <a:srgbClr val="000099"/>
                </a:solidFill>
              </a:rPr>
              <a:t>&lt; 0.9    </a:t>
            </a:r>
            <a:br>
              <a:rPr lang="en-US" sz="1900" b="1" dirty="0">
                <a:solidFill>
                  <a:srgbClr val="000099"/>
                </a:solidFill>
              </a:rPr>
            </a:br>
            <a:r>
              <a:rPr lang="en-US" sz="1900" b="1" dirty="0">
                <a:solidFill>
                  <a:srgbClr val="000099"/>
                </a:solidFill>
              </a:rPr>
              <a:t>                 W &gt; 5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</a:t>
            </a:r>
            <a:r>
              <a:rPr lang="en-US" sz="1900" b="1" baseline="30000" dirty="0">
                <a:solidFill>
                  <a:srgbClr val="000099"/>
                </a:solidFill>
              </a:rPr>
              <a:t>2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96913" y="808037"/>
            <a:ext cx="93837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6912" y="20272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h</a:t>
            </a:r>
            <a:r>
              <a:rPr lang="en-US" sz="20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selection:   </a:t>
            </a:r>
            <a:r>
              <a:rPr lang="en-US" sz="1900" b="1" i="1" dirty="0" err="1">
                <a:solidFill>
                  <a:srgbClr val="000099"/>
                </a:solidFill>
              </a:rPr>
              <a:t>p</a:t>
            </a:r>
            <a:r>
              <a:rPr lang="en-US" sz="1900" b="1" i="1" baseline="-25000" dirty="0" err="1">
                <a:solidFill>
                  <a:srgbClr val="000099"/>
                </a:solidFill>
              </a:rPr>
              <a:t>t</a:t>
            </a:r>
            <a:r>
              <a:rPr lang="en-US" sz="1900" b="1" i="1" baseline="30000" dirty="0" err="1">
                <a:solidFill>
                  <a:srgbClr val="000099"/>
                </a:solidFill>
              </a:rPr>
              <a:t>h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&gt; 0.1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dirty="0">
                <a:solidFill>
                  <a:srgbClr val="000099"/>
                </a:solidFill>
              </a:rPr>
              <a:t>	</a:t>
            </a:r>
            <a:r>
              <a:rPr lang="en-US" sz="1900" b="1">
                <a:solidFill>
                  <a:srgbClr val="000099"/>
                </a:solidFill>
              </a:rPr>
              <a:t>        </a:t>
            </a:r>
            <a:r>
              <a:rPr lang="en-US" sz="1900" b="1" smtClean="0">
                <a:solidFill>
                  <a:srgbClr val="000099"/>
                </a:solidFill>
              </a:rPr>
              <a:t>z </a:t>
            </a:r>
            <a:r>
              <a:rPr lang="en-US" sz="1900" b="1" dirty="0">
                <a:solidFill>
                  <a:srgbClr val="000099"/>
                </a:solidFill>
              </a:rPr>
              <a:t>&gt; 0.2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696912" y="2865437"/>
            <a:ext cx="4114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AAE2CA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PID:</a:t>
            </a:r>
            <a:r>
              <a:rPr lang="en-US" sz="1800" b="1" dirty="0" smtClean="0">
                <a:solidFill>
                  <a:srgbClr val="FF0000"/>
                </a:solidFill>
              </a:rPr>
              <a:t>   </a:t>
            </a:r>
            <a:r>
              <a:rPr lang="el-GR" sz="24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π</a:t>
            </a:r>
            <a:r>
              <a:rPr lang="en-US" sz="2000" b="1" baseline="30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1.5 &lt;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1900" b="1" i="1" baseline="30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π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 &lt; 50 </a:t>
            </a:r>
            <a:r>
              <a:rPr lang="en-US" sz="1900" b="1" dirty="0" err="1" smtClean="0">
                <a:solidFill>
                  <a:srgbClr val="000099"/>
                </a:solidFill>
              </a:rPr>
              <a:t>GeV</a:t>
            </a:r>
            <a:r>
              <a:rPr lang="en-US" sz="1900" b="1" dirty="0" smtClean="0">
                <a:solidFill>
                  <a:srgbClr val="000099"/>
                </a:solidFill>
              </a:rPr>
              <a:t>/c  </a:t>
            </a:r>
            <a:br>
              <a:rPr lang="en-US" sz="1900" b="1" dirty="0" smtClean="0">
                <a:solidFill>
                  <a:srgbClr val="000099"/>
                </a:solidFill>
              </a:rPr>
            </a:br>
            <a:r>
              <a:rPr lang="en-US" sz="1900" b="1" dirty="0" smtClean="0">
                <a:solidFill>
                  <a:srgbClr val="000099"/>
                </a:solidFill>
              </a:rPr>
              <a:t> 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r>
              <a:rPr lang="en-US" sz="1800" b="1" dirty="0" smtClean="0">
                <a:solidFill>
                  <a:srgbClr val="FF0000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9.5 </a:t>
            </a:r>
            <a:r>
              <a:rPr lang="en-US" sz="1800" b="1" dirty="0">
                <a:solidFill>
                  <a:srgbClr val="000099"/>
                </a:solidFill>
              </a:rPr>
              <a:t>&lt;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900" b="1" i="1" dirty="0">
                <a:solidFill>
                  <a:srgbClr val="000099"/>
                </a:solidFill>
              </a:rPr>
              <a:t>p</a:t>
            </a:r>
            <a:r>
              <a:rPr lang="el-GR" sz="1900" b="1" i="1" baseline="30000" dirty="0">
                <a:solidFill>
                  <a:srgbClr val="000099"/>
                </a:solidFill>
                <a:latin typeface="Times New Roman"/>
                <a:cs typeface="Times New Roman"/>
              </a:rPr>
              <a:t>π</a:t>
            </a:r>
            <a:r>
              <a:rPr lang="en-US" sz="1900" b="1" i="1" baseline="30000" dirty="0">
                <a:solidFill>
                  <a:srgbClr val="000099"/>
                </a:solidFill>
              </a:rPr>
              <a:t> </a:t>
            </a:r>
            <a:r>
              <a:rPr lang="en-US" sz="1900" b="1" dirty="0">
                <a:solidFill>
                  <a:srgbClr val="000099"/>
                </a:solidFill>
              </a:rPr>
              <a:t> &lt; 50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pic>
        <p:nvPicPr>
          <p:cNvPr id="11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C:\Users\martin\Desktop\release_2012\1hadron\kinematics\pt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3" b="4525"/>
          <a:stretch/>
        </p:blipFill>
        <p:spPr bwMode="auto">
          <a:xfrm>
            <a:off x="309316" y="3977640"/>
            <a:ext cx="4533900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martin\Desktop\release_2012\1hadron\kinematics\z_lo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12" y="3741737"/>
            <a:ext cx="45339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107112" y="4999037"/>
            <a:ext cx="533400" cy="419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l-GR" sz="24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π</a:t>
            </a:r>
            <a:r>
              <a:rPr lang="en-US" sz="2000" b="1" baseline="30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endParaRPr lang="en-US" sz="1900" b="1" dirty="0">
              <a:solidFill>
                <a:srgbClr val="FFCC00"/>
              </a:solidFill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6183312" y="5951537"/>
            <a:ext cx="533400" cy="419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endParaRPr lang="en-US" sz="1900" b="1" dirty="0">
              <a:solidFill>
                <a:srgbClr val="FF0000"/>
              </a:solidFill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5040312" y="388937"/>
            <a:ext cx="2057400" cy="419100"/>
          </a:xfrm>
          <a:prstGeom prst="rect">
            <a:avLst/>
          </a:prstGeom>
          <a:noFill/>
          <a:ln>
            <a:noFill/>
          </a:ln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900" b="1" i="1" dirty="0" smtClean="0">
                <a:solidFill>
                  <a:srgbClr val="000099"/>
                </a:solidFill>
              </a:rPr>
              <a:t>p</a:t>
            </a:r>
            <a:r>
              <a:rPr lang="el-GR" sz="2800" b="1" i="1" baseline="-25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en-US" sz="1900" b="1" i="1" baseline="30000" dirty="0" smtClean="0">
                <a:solidFill>
                  <a:srgbClr val="000099"/>
                </a:solidFill>
              </a:rPr>
              <a:t> </a:t>
            </a:r>
            <a:r>
              <a:rPr lang="en-US" sz="1900" b="1" dirty="0" smtClean="0">
                <a:solidFill>
                  <a:srgbClr val="000099"/>
                </a:solidFill>
              </a:rPr>
              <a:t>= 160 </a:t>
            </a:r>
            <a:r>
              <a:rPr lang="en-US" sz="1900" b="1" dirty="0" err="1">
                <a:solidFill>
                  <a:srgbClr val="000099"/>
                </a:solidFill>
              </a:rPr>
              <a:t>GeV</a:t>
            </a:r>
            <a:r>
              <a:rPr lang="en-US" sz="1900" b="1" dirty="0">
                <a:solidFill>
                  <a:srgbClr val="000099"/>
                </a:solidFill>
              </a:rPr>
              <a:t>/c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828255" y="4465637"/>
            <a:ext cx="533400" cy="419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l-GR" sz="24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π</a:t>
            </a:r>
            <a:r>
              <a:rPr lang="en-US" sz="2000" b="1" baseline="30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endParaRPr lang="en-US" sz="1900" b="1" dirty="0">
              <a:solidFill>
                <a:srgbClr val="FFCC00"/>
              </a:solidFill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847208" y="4948933"/>
            <a:ext cx="533400" cy="419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9166" tIns="51566" rIns="99166" bIns="51566"/>
          <a:lstStyle/>
          <a:p>
            <a:pPr defTabSz="1008063" eaLnBrk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±</a:t>
            </a:r>
            <a:endParaRPr lang="en-US" sz="1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436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6"/>
          <p:cNvSpPr>
            <a:spLocks/>
          </p:cNvSpPr>
          <p:nvPr/>
        </p:nvSpPr>
        <p:spPr bwMode="auto">
          <a:xfrm>
            <a:off x="681038" y="2266533"/>
            <a:ext cx="8092280" cy="176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3600" b="1" dirty="0" smtClean="0">
                <a:solidFill>
                  <a:srgbClr val="000099"/>
                </a:solidFill>
              </a:rPr>
              <a:t>results 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3600" b="1" dirty="0" smtClean="0">
                <a:solidFill>
                  <a:srgbClr val="000099"/>
                </a:solidFill>
              </a:rPr>
              <a:t/>
            </a:r>
            <a:br>
              <a:rPr lang="en-US" sz="3600" b="1" dirty="0" smtClean="0">
                <a:solidFill>
                  <a:srgbClr val="000099"/>
                </a:solidFill>
              </a:rPr>
            </a:br>
            <a:r>
              <a:rPr lang="en-US" sz="3600" b="1" dirty="0" smtClean="0">
                <a:solidFill>
                  <a:srgbClr val="000099"/>
                </a:solidFill>
              </a:rPr>
              <a:t>           </a:t>
            </a:r>
            <a:r>
              <a:rPr lang="en-US" sz="3600" b="1" dirty="0" smtClean="0">
                <a:solidFill>
                  <a:srgbClr val="FF0000"/>
                </a:solidFill>
              </a:rPr>
              <a:t>Collins asymmetry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2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idx="1"/>
          </p:nvPr>
        </p:nvSpPr>
        <p:spPr>
          <a:xfrm>
            <a:off x="504825" y="330199"/>
            <a:ext cx="9155113" cy="59213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/>
              <a:t>Collins asymmetry</a:t>
            </a:r>
            <a:endParaRPr lang="it-IT" sz="2800" b="1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44512" y="1036637"/>
            <a:ext cx="5750292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data taken with transversely </a:t>
            </a:r>
            <a:r>
              <a:rPr lang="en-US" sz="2000" b="1" dirty="0" err="1" smtClean="0">
                <a:solidFill>
                  <a:srgbClr val="FF0000"/>
                </a:solidFill>
              </a:rPr>
              <a:t>polarised</a:t>
            </a:r>
            <a:r>
              <a:rPr lang="en-US" sz="2000" b="1" dirty="0" smtClean="0">
                <a:solidFill>
                  <a:srgbClr val="FF0000"/>
                </a:solidFill>
              </a:rPr>
              <a:t> targets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654969" y="2455181"/>
            <a:ext cx="7391400" cy="100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33CC"/>
                </a:solidFill>
              </a:rPr>
              <a:t>deuteron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99"/>
                </a:solidFill>
              </a:rPr>
              <a:t>(</a:t>
            </a:r>
            <a:r>
              <a:rPr lang="en-US" sz="2000" baseline="30000" dirty="0">
                <a:solidFill>
                  <a:srgbClr val="000099"/>
                </a:solidFill>
              </a:rPr>
              <a:t>6</a:t>
            </a:r>
            <a:r>
              <a:rPr lang="en-US" sz="2000" dirty="0">
                <a:solidFill>
                  <a:srgbClr val="000099"/>
                </a:solidFill>
              </a:rPr>
              <a:t>LiD</a:t>
            </a:r>
            <a:r>
              <a:rPr lang="en-US" sz="2000" dirty="0" smtClean="0">
                <a:solidFill>
                  <a:srgbClr val="000099"/>
                </a:solidFill>
              </a:rPr>
              <a:t>) </a:t>
            </a:r>
            <a:r>
              <a:rPr lang="en-US" sz="2000" b="1" dirty="0" smtClean="0">
                <a:solidFill>
                  <a:srgbClr val="000099"/>
                </a:solidFill>
              </a:rPr>
              <a:t>target, </a:t>
            </a:r>
            <a:r>
              <a:rPr lang="it-IT" sz="2000" b="1" dirty="0" smtClean="0">
                <a:solidFill>
                  <a:srgbClr val="000099"/>
                </a:solidFill>
                <a:cs typeface="Arial" charset="0"/>
              </a:rPr>
              <a:t>160 </a:t>
            </a:r>
            <a:r>
              <a:rPr lang="it-IT" sz="2000" b="1" dirty="0" err="1">
                <a:solidFill>
                  <a:srgbClr val="000099"/>
                </a:solidFill>
                <a:cs typeface="Arial" charset="0"/>
              </a:rPr>
              <a:t>GeV</a:t>
            </a:r>
            <a:r>
              <a:rPr lang="it-IT" sz="2000" b="1" dirty="0">
                <a:solidFill>
                  <a:srgbClr val="000099"/>
                </a:solidFill>
                <a:cs typeface="Arial" charset="0"/>
              </a:rPr>
              <a:t> </a:t>
            </a:r>
            <a:r>
              <a:rPr kumimoji="0" lang="el-GR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/>
                <a:cs typeface="Times New Roman"/>
              </a:rPr>
              <a:t>μ</a:t>
            </a:r>
            <a:r>
              <a:rPr lang="it-IT" sz="2000" b="1" dirty="0" smtClean="0">
                <a:solidFill>
                  <a:srgbClr val="000099"/>
                </a:solidFill>
                <a:cs typeface="Arial" charset="0"/>
              </a:rPr>
              <a:t> </a:t>
            </a:r>
            <a:r>
              <a:rPr lang="it-IT" sz="2000" b="1" dirty="0" err="1" smtClean="0">
                <a:solidFill>
                  <a:srgbClr val="000099"/>
                </a:solidFill>
                <a:cs typeface="Arial" charset="0"/>
              </a:rPr>
              <a:t>beam</a:t>
            </a:r>
            <a:r>
              <a:rPr lang="it-IT" sz="2000" b="1" dirty="0" smtClean="0">
                <a:solidFill>
                  <a:srgbClr val="000099"/>
                </a:solidFill>
                <a:cs typeface="Arial" charset="0"/>
              </a:rPr>
              <a:t/>
            </a:r>
            <a:br>
              <a:rPr lang="it-IT" sz="2000" b="1" dirty="0" smtClean="0">
                <a:solidFill>
                  <a:srgbClr val="000099"/>
                </a:solidFill>
                <a:cs typeface="Arial" charset="0"/>
              </a:rPr>
            </a:br>
            <a:r>
              <a:rPr lang="it-IT" sz="2000" b="1" dirty="0" smtClean="0">
                <a:solidFill>
                  <a:srgbClr val="000099"/>
                </a:solidFill>
                <a:cs typeface="Arial" charset="0"/>
              </a:rPr>
              <a:t>								            </a:t>
            </a:r>
            <a:r>
              <a:rPr lang="en-US" sz="2000" b="1" dirty="0" smtClean="0">
                <a:solidFill>
                  <a:srgbClr val="000099"/>
                </a:solidFill>
              </a:rPr>
              <a:t>2002</a:t>
            </a:r>
            <a:r>
              <a:rPr lang="en-US" sz="2000" b="1" dirty="0">
                <a:solidFill>
                  <a:srgbClr val="000099"/>
                </a:solidFill>
              </a:rPr>
              <a:t>, 2003, </a:t>
            </a:r>
            <a:r>
              <a:rPr lang="en-US" sz="2000" b="1" dirty="0" smtClean="0">
                <a:solidFill>
                  <a:srgbClr val="000099"/>
                </a:solidFill>
              </a:rPr>
              <a:t>2004</a:t>
            </a:r>
            <a:r>
              <a:rPr lang="en-US" sz="2000" b="1" dirty="0">
                <a:solidFill>
                  <a:srgbClr val="000099"/>
                </a:solidFill>
              </a:rPr>
              <a:t/>
            </a:r>
            <a:br>
              <a:rPr lang="en-US" sz="2000" b="1" dirty="0">
                <a:solidFill>
                  <a:srgbClr val="000099"/>
                </a:solidFill>
              </a:rPr>
            </a:br>
            <a:r>
              <a:rPr lang="it-IT" sz="2000" b="1" dirty="0" smtClean="0">
                <a:solidFill>
                  <a:srgbClr val="006600"/>
                </a:solidFill>
                <a:cs typeface="Arial" charset="0"/>
              </a:rPr>
              <a:t>   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17798" y="4084637"/>
            <a:ext cx="6629400" cy="100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FF0000"/>
                </a:solidFill>
              </a:rPr>
              <a:t>proton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000" dirty="0">
                <a:solidFill>
                  <a:srgbClr val="000099"/>
                </a:solidFill>
              </a:rPr>
              <a:t>(NH</a:t>
            </a:r>
            <a:r>
              <a:rPr lang="en-US" sz="2000" baseline="-25000" dirty="0">
                <a:solidFill>
                  <a:srgbClr val="000099"/>
                </a:solidFill>
              </a:rPr>
              <a:t>3</a:t>
            </a:r>
            <a:r>
              <a:rPr lang="en-US" sz="2000" dirty="0">
                <a:solidFill>
                  <a:srgbClr val="000099"/>
                </a:solidFill>
              </a:rPr>
              <a:t>)  </a:t>
            </a:r>
            <a:r>
              <a:rPr lang="en-US" sz="2000" b="1" dirty="0" smtClean="0">
                <a:solidFill>
                  <a:srgbClr val="000099"/>
                </a:solidFill>
              </a:rPr>
              <a:t>target, </a:t>
            </a:r>
            <a:r>
              <a:rPr lang="it-IT" sz="2000" b="1" dirty="0" smtClean="0">
                <a:solidFill>
                  <a:srgbClr val="000099"/>
                </a:solidFill>
                <a:cs typeface="Arial" charset="0"/>
              </a:rPr>
              <a:t>160 </a:t>
            </a:r>
            <a:r>
              <a:rPr lang="it-IT" sz="2000" b="1" dirty="0" err="1">
                <a:solidFill>
                  <a:srgbClr val="000099"/>
                </a:solidFill>
                <a:cs typeface="Arial" charset="0"/>
              </a:rPr>
              <a:t>GeV</a:t>
            </a:r>
            <a:r>
              <a:rPr lang="it-IT" sz="2000" b="1" dirty="0">
                <a:solidFill>
                  <a:srgbClr val="000099"/>
                </a:solidFill>
                <a:cs typeface="Arial" charset="0"/>
              </a:rPr>
              <a:t> </a:t>
            </a:r>
            <a:r>
              <a:rPr lang="el-GR" sz="2400" b="1" dirty="0">
                <a:solidFill>
                  <a:srgbClr val="000099"/>
                </a:solidFill>
                <a:latin typeface="Times New Roman"/>
                <a:cs typeface="Times New Roman"/>
              </a:rPr>
              <a:t>μ</a:t>
            </a:r>
            <a:r>
              <a:rPr lang="it-IT" sz="2000" b="1" dirty="0">
                <a:solidFill>
                  <a:srgbClr val="000099"/>
                </a:solidFill>
                <a:cs typeface="Arial" charset="0"/>
              </a:rPr>
              <a:t> </a:t>
            </a:r>
            <a:r>
              <a:rPr lang="it-IT" sz="2000" b="1" dirty="0" err="1" smtClean="0">
                <a:solidFill>
                  <a:srgbClr val="000099"/>
                </a:solidFill>
                <a:cs typeface="Arial" charset="0"/>
              </a:rPr>
              <a:t>beam</a:t>
            </a:r>
            <a:r>
              <a:rPr lang="it-IT" sz="2000" b="1" dirty="0" smtClean="0">
                <a:solidFill>
                  <a:srgbClr val="000099"/>
                </a:solidFill>
                <a:cs typeface="Arial" charset="0"/>
              </a:rPr>
              <a:t>   </a:t>
            </a:r>
            <a:endParaRPr lang="en-US" sz="2000" b="1" dirty="0">
              <a:solidFill>
                <a:srgbClr val="000099"/>
              </a:solidFill>
            </a:endParaRPr>
          </a:p>
          <a:p>
            <a:pPr lvl="0"/>
            <a:r>
              <a:rPr lang="en-US" sz="2000" b="1" dirty="0" smtClean="0">
                <a:solidFill>
                  <a:srgbClr val="000099"/>
                </a:solidFill>
              </a:rPr>
              <a:t>                                                                2007, 2010</a:t>
            </a:r>
            <a:br>
              <a:rPr lang="en-US" sz="2000" b="1" dirty="0" smtClean="0">
                <a:solidFill>
                  <a:srgbClr val="000099"/>
                </a:solidFill>
              </a:rPr>
            </a:br>
            <a:r>
              <a:rPr lang="en-US" sz="2000" b="1" dirty="0" smtClean="0">
                <a:solidFill>
                  <a:srgbClr val="000099"/>
                </a:solidFill>
              </a:rPr>
              <a:t>	</a:t>
            </a:r>
            <a:endParaRPr lang="en-US" sz="2000" b="1" dirty="0">
              <a:solidFill>
                <a:srgbClr val="000099"/>
              </a:solidFill>
            </a:endParaRPr>
          </a:p>
        </p:txBody>
      </p: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96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11854" y="301850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/>
              <a:t>Collins asymmetry </a:t>
            </a:r>
            <a:r>
              <a:rPr lang="en-US" sz="2800" b="1" dirty="0" smtClean="0">
                <a:solidFill>
                  <a:srgbClr val="000099"/>
                </a:solidFill>
              </a:rPr>
              <a:t>on deuteron</a:t>
            </a:r>
            <a:endParaRPr lang="it-IT" sz="2800" b="1" dirty="0" smtClean="0">
              <a:solidFill>
                <a:srgbClr val="000099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all_0204_co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4"/>
          <a:stretch>
            <a:fillRect/>
          </a:stretch>
        </p:blipFill>
        <p:spPr bwMode="auto">
          <a:xfrm>
            <a:off x="156287" y="2713037"/>
            <a:ext cx="9532092" cy="351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544513" y="960437"/>
            <a:ext cx="419099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0099"/>
                </a:solidFill>
              </a:rPr>
              <a:t>final </a:t>
            </a:r>
            <a:r>
              <a:rPr lang="en-US" sz="1800" b="1" dirty="0" smtClean="0">
                <a:solidFill>
                  <a:srgbClr val="000099"/>
                </a:solidFill>
              </a:rPr>
              <a:t>results    2002-2004 data</a:t>
            </a:r>
            <a:endParaRPr lang="en-US" sz="1600" b="1" i="1" dirty="0">
              <a:solidFill>
                <a:srgbClr val="000099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4512" y="1322387"/>
            <a:ext cx="4653756" cy="45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200" i="1" dirty="0" smtClean="0">
                <a:solidFill>
                  <a:srgbClr val="000099"/>
                </a:solidFill>
              </a:rPr>
              <a:t>PRL </a:t>
            </a:r>
            <a:r>
              <a:rPr lang="en-US" sz="1200" i="1" dirty="0">
                <a:solidFill>
                  <a:srgbClr val="000099"/>
                </a:solidFill>
              </a:rPr>
              <a:t>94 (2005) </a:t>
            </a:r>
            <a:r>
              <a:rPr lang="en-US" sz="1200" i="1" dirty="0" smtClean="0">
                <a:solidFill>
                  <a:srgbClr val="000099"/>
                </a:solidFill>
              </a:rPr>
              <a:t>202002,  </a:t>
            </a:r>
            <a:r>
              <a:rPr lang="it-IT" sz="1200" i="1" dirty="0" smtClean="0">
                <a:solidFill>
                  <a:srgbClr val="000099"/>
                </a:solidFill>
              </a:rPr>
              <a:t>NPB </a:t>
            </a:r>
            <a:r>
              <a:rPr lang="it-IT" sz="1200" i="1" dirty="0">
                <a:solidFill>
                  <a:srgbClr val="000099"/>
                </a:solidFill>
              </a:rPr>
              <a:t>765 (2007) </a:t>
            </a:r>
            <a:r>
              <a:rPr lang="it-IT" sz="1200" i="1" dirty="0" smtClean="0">
                <a:solidFill>
                  <a:srgbClr val="000099"/>
                </a:solidFill>
              </a:rPr>
              <a:t>31, PLB 673 (2009) 127</a:t>
            </a:r>
            <a:endParaRPr lang="en-US" sz="1600" b="1" i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86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11854" y="304029"/>
            <a:ext cx="8229601" cy="67056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/>
              <a:t>Collins asymmetry </a:t>
            </a:r>
            <a:r>
              <a:rPr lang="en-US" sz="2800" b="1" dirty="0" smtClean="0">
                <a:solidFill>
                  <a:srgbClr val="000099"/>
                </a:solidFill>
              </a:rPr>
              <a:t>on deuteron</a:t>
            </a:r>
            <a:endParaRPr lang="it-IT" sz="2800" b="1" dirty="0" smtClean="0">
              <a:solidFill>
                <a:srgbClr val="000099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500" y="1249362"/>
            <a:ext cx="7710332" cy="626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544513" y="960437"/>
            <a:ext cx="419099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0099"/>
                </a:solidFill>
              </a:rPr>
              <a:t>final </a:t>
            </a:r>
            <a:r>
              <a:rPr lang="en-US" sz="1800" b="1" dirty="0" smtClean="0">
                <a:solidFill>
                  <a:srgbClr val="000099"/>
                </a:solidFill>
              </a:rPr>
              <a:t>results    2003-2004 data</a:t>
            </a:r>
            <a:endParaRPr lang="en-US" sz="1600" b="1" i="1" dirty="0">
              <a:solidFill>
                <a:srgbClr val="000099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506912" y="1036637"/>
            <a:ext cx="407148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it-IT" sz="1200" i="1" dirty="0" smtClean="0">
                <a:solidFill>
                  <a:srgbClr val="000099"/>
                </a:solidFill>
              </a:rPr>
              <a:t>PLB 673 (2009) 127</a:t>
            </a:r>
            <a:endParaRPr lang="en-US" sz="1600" b="1" i="1" dirty="0">
              <a:solidFill>
                <a:srgbClr val="000099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35312" y="1493837"/>
            <a:ext cx="1679485" cy="446540"/>
            <a:chOff x="3589427" y="1591581"/>
            <a:chExt cx="1679485" cy="446540"/>
          </a:xfrm>
        </p:grpSpPr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3700235" y="1591581"/>
              <a:ext cx="819150" cy="43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l-GR" sz="2400" b="1" dirty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2400" b="1" dirty="0">
                  <a:solidFill>
                    <a:srgbClr val="5F5F5F"/>
                  </a:solidFill>
                </a:rPr>
                <a:t>-</a:t>
              </a:r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3589427" y="1776834"/>
              <a:ext cx="91440" cy="9144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5F5F5F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4449762" y="1602296"/>
              <a:ext cx="819150" cy="43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l-GR" sz="2400" b="1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2400" b="1" dirty="0">
                  <a:solidFill>
                    <a:srgbClr val="5F5F5F"/>
                  </a:solidFill>
                </a:rPr>
                <a:t>+</a:t>
              </a:r>
            </a:p>
          </p:txBody>
        </p:sp>
        <p:sp>
          <p:nvSpPr>
            <p:cNvPr id="4" name="Oval 3"/>
            <p:cNvSpPr/>
            <p:nvPr/>
          </p:nvSpPr>
          <p:spPr bwMode="auto">
            <a:xfrm>
              <a:off x="4320765" y="1765979"/>
              <a:ext cx="118872" cy="118872"/>
            </a:xfrm>
            <a:prstGeom prst="ellipse">
              <a:avLst/>
            </a:prstGeom>
            <a:noFill/>
            <a:ln w="28575" cap="flat" cmpd="sng" algn="ctr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5F5F5F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322320" y="3404451"/>
            <a:ext cx="819150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it-IT" sz="2400" b="1" dirty="0" smtClean="0">
                <a:solidFill>
                  <a:srgbClr val="5F5F5F"/>
                </a:solidFill>
              </a:rPr>
              <a:t>-</a:t>
            </a:r>
            <a:endParaRPr lang="it-IT" sz="2400" b="1" dirty="0">
              <a:solidFill>
                <a:srgbClr val="5F5F5F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211512" y="3589704"/>
            <a:ext cx="91440" cy="9144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071847" y="3398837"/>
            <a:ext cx="819150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it-IT" sz="2400" b="1" dirty="0" smtClean="0">
                <a:solidFill>
                  <a:srgbClr val="5F5F5F"/>
                </a:solidFill>
              </a:rPr>
              <a:t>+</a:t>
            </a:r>
            <a:endParaRPr lang="it-IT" sz="2400" b="1" dirty="0">
              <a:solidFill>
                <a:srgbClr val="5F5F5F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42850" y="3578849"/>
            <a:ext cx="118872" cy="118872"/>
          </a:xfrm>
          <a:prstGeom prst="ellipse">
            <a:avLst/>
          </a:prstGeom>
          <a:noFill/>
          <a:ln w="2857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830512" y="1474787"/>
            <a:ext cx="432179" cy="3506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779333" y="3279095"/>
            <a:ext cx="432179" cy="4619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830512" y="5133906"/>
            <a:ext cx="432179" cy="3856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382962" y="5141032"/>
            <a:ext cx="819150" cy="37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it-IT" sz="2400" b="1" baseline="30000" dirty="0" smtClean="0">
                <a:solidFill>
                  <a:srgbClr val="5F5F5F"/>
                </a:solidFill>
              </a:rPr>
              <a:t>0</a:t>
            </a:r>
            <a:endParaRPr lang="it-IT" sz="2400" b="1" baseline="30000" dirty="0">
              <a:solidFill>
                <a:srgbClr val="5F5F5F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151641" y="1689779"/>
            <a:ext cx="91440" cy="9144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287712" y="5288597"/>
            <a:ext cx="91440" cy="9144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27" name="Rectangle 35"/>
          <p:cNvSpPr>
            <a:spLocks noChangeArrowheads="1"/>
          </p:cNvSpPr>
          <p:nvPr/>
        </p:nvSpPr>
        <p:spPr bwMode="auto">
          <a:xfrm>
            <a:off x="6099232" y="2941637"/>
            <a:ext cx="3894080" cy="10346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  <a:extLst/>
        </p:spPr>
        <p:txBody>
          <a:bodyPr lIns="100783" tIns="50392" rIns="100783" bIns="50392"/>
          <a:lstStyle/>
          <a:p>
            <a:pPr marL="193675" indent="-193675" defTabSz="100806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0099"/>
                </a:solidFill>
              </a:rPr>
              <a:t>understood  as  </a:t>
            </a:r>
            <a:endParaRPr lang="en-US" sz="1800" b="1" dirty="0" smtClean="0">
              <a:solidFill>
                <a:srgbClr val="000099"/>
              </a:solidFill>
            </a:endParaRPr>
          </a:p>
          <a:p>
            <a:pPr marL="285750" indent="-285750" defTabSz="100806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99"/>
                </a:solidFill>
              </a:rPr>
              <a:t>u </a:t>
            </a:r>
            <a:r>
              <a:rPr lang="en-US" sz="1800" b="1" dirty="0">
                <a:solidFill>
                  <a:srgbClr val="000099"/>
                </a:solidFill>
              </a:rPr>
              <a:t>– d </a:t>
            </a:r>
            <a:r>
              <a:rPr lang="en-US" sz="1800" b="1" dirty="0" smtClean="0">
                <a:solidFill>
                  <a:srgbClr val="000099"/>
                </a:solidFill>
              </a:rPr>
              <a:t>cancellation</a:t>
            </a:r>
          </a:p>
          <a:p>
            <a:pPr marL="285750" indent="-285750" defTabSz="100806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99"/>
                </a:solidFill>
              </a:rPr>
              <a:t>favored/</a:t>
            </a:r>
            <a:r>
              <a:rPr lang="en-US" sz="1800" b="1" dirty="0" err="1" smtClean="0">
                <a:solidFill>
                  <a:srgbClr val="000099"/>
                </a:solidFill>
              </a:rPr>
              <a:t>unfavored</a:t>
            </a:r>
            <a:r>
              <a:rPr lang="en-US" sz="1800" b="1" dirty="0" smtClean="0">
                <a:solidFill>
                  <a:srgbClr val="000099"/>
                </a:solidFill>
              </a:rPr>
              <a:t> Collins FF</a:t>
            </a:r>
            <a:endParaRPr lang="en-US" sz="1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94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04825" y="274637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4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473" y="2255837"/>
            <a:ext cx="8199240" cy="3832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Title 26"/>
          <p:cNvSpPr>
            <a:spLocks/>
          </p:cNvSpPr>
          <p:nvPr/>
        </p:nvSpPr>
        <p:spPr bwMode="auto">
          <a:xfrm>
            <a:off x="504825" y="274637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496888" y="960438"/>
            <a:ext cx="7443115" cy="41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smtClean="0">
                <a:solidFill>
                  <a:srgbClr val="FF0000"/>
                </a:solidFill>
              </a:rPr>
              <a:t>hadrons </a:t>
            </a:r>
            <a:r>
              <a:rPr lang="en-US" sz="2000" b="1" dirty="0" smtClean="0">
                <a:solidFill>
                  <a:srgbClr val="000099"/>
                </a:solidFill>
              </a:rPr>
              <a:t>- </a:t>
            </a:r>
            <a:r>
              <a:rPr lang="en-US" sz="1800" b="1" dirty="0" smtClean="0">
                <a:solidFill>
                  <a:srgbClr val="000099"/>
                </a:solidFill>
              </a:rPr>
              <a:t>published 2007 &amp; 2010 data results</a:t>
            </a:r>
            <a:r>
              <a:rPr lang="en-US" i="1" dirty="0" smtClean="0">
                <a:solidFill>
                  <a:srgbClr val="000099"/>
                </a:solidFill>
              </a:rPr>
              <a:t>          </a:t>
            </a:r>
            <a:endParaRPr lang="en-US" sz="1600" i="1" dirty="0" smtClean="0">
              <a:solidFill>
                <a:srgbClr val="000099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504825" y="1665091"/>
            <a:ext cx="8382000" cy="81934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very good agreement between the two independent data sets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844234" y="4520744"/>
            <a:ext cx="1402557" cy="39699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  <a:defRPr/>
            </a:pPr>
            <a:r>
              <a:rPr lang="el-GR" b="1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σ</a:t>
            </a:r>
            <a:r>
              <a:rPr lang="en-US" b="1" baseline="-25000" dirty="0" err="1">
                <a:solidFill>
                  <a:schemeClr val="bg1">
                    <a:lumMod val="50000"/>
                  </a:schemeClr>
                </a:solidFill>
                <a:cs typeface="Arial" charset="0"/>
              </a:rPr>
              <a:t>syst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~ 0.5 </a:t>
            </a:r>
            <a:r>
              <a:rPr lang="el-GR" b="1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σ</a:t>
            </a:r>
            <a:r>
              <a:rPr lang="en-US" b="1" baseline="-250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stat</a:t>
            </a:r>
            <a:endParaRPr lang="el-GR" b="1" i="1" baseline="-25000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782578" y="1265237"/>
            <a:ext cx="4873586" cy="30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i="1" dirty="0" smtClean="0">
                <a:solidFill>
                  <a:srgbClr val="000099"/>
                </a:solidFill>
              </a:rPr>
              <a:t>PLB </a:t>
            </a:r>
            <a:r>
              <a:rPr lang="en-US" i="1" dirty="0">
                <a:solidFill>
                  <a:srgbClr val="000099"/>
                </a:solidFill>
              </a:rPr>
              <a:t>692 (2010) </a:t>
            </a:r>
            <a:r>
              <a:rPr lang="en-US" i="1" dirty="0" smtClean="0">
                <a:solidFill>
                  <a:srgbClr val="000099"/>
                </a:solidFill>
              </a:rPr>
              <a:t>240</a:t>
            </a:r>
            <a:r>
              <a:rPr lang="en-US" sz="1600" i="1" dirty="0" smtClean="0">
                <a:solidFill>
                  <a:srgbClr val="000099"/>
                </a:solidFill>
              </a:rPr>
              <a:t>      </a:t>
            </a:r>
            <a:r>
              <a:rPr lang="en-US" i="1" dirty="0" smtClean="0">
                <a:solidFill>
                  <a:srgbClr val="000099"/>
                </a:solidFill>
              </a:rPr>
              <a:t>PLB </a:t>
            </a:r>
            <a:r>
              <a:rPr lang="en-US" i="1" dirty="0">
                <a:solidFill>
                  <a:srgbClr val="000099"/>
                </a:solidFill>
              </a:rPr>
              <a:t>717 (2012) 376 </a:t>
            </a:r>
            <a:endParaRPr lang="en-US" sz="1800" b="1" dirty="0" smtClean="0">
              <a:solidFill>
                <a:srgbClr val="000099"/>
              </a:solidFill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1482006" y="6029541"/>
            <a:ext cx="7159276" cy="819346"/>
          </a:xfrm>
          <a:prstGeom prst="rect">
            <a:avLst/>
          </a:prstGeom>
          <a:noFill/>
          <a:ln>
            <a:noFill/>
          </a:ln>
          <a:extLst/>
        </p:spPr>
        <p:txBody>
          <a:bodyPr lIns="100750" tIns="50377" rIns="100750" bIns="50377"/>
          <a:lstStyle/>
          <a:p>
            <a:pPr marL="174625" indent="-174625" defTabSz="912813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precise measurements</a:t>
            </a:r>
          </a:p>
          <a:p>
            <a:pPr marL="174625" indent="-174625" defTabSz="912813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Arial" pitchFamily="34" charset="0"/>
              <a:buChar char="•"/>
              <a:tabLst>
                <a:tab pos="174625" algn="l"/>
              </a:tabLst>
            </a:pPr>
            <a:r>
              <a:rPr lang="en-US" sz="1600" b="1" dirty="0" smtClean="0">
                <a:solidFill>
                  <a:srgbClr val="FF0000"/>
                </a:solidFill>
              </a:rPr>
              <a:t>clear signal at x &gt; 0.3, with opposite sign for h+ and h-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928638" y="2179637"/>
            <a:ext cx="4711874" cy="514546"/>
          </a:xfrm>
          <a:prstGeom prst="rect">
            <a:avLst/>
          </a:prstGeom>
          <a:noFill/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combined 2007 – 2010 results</a:t>
            </a:r>
          </a:p>
        </p:txBody>
      </p:sp>
    </p:spTree>
    <p:extLst>
      <p:ext uri="{BB962C8B-B14F-4D97-AF65-F5344CB8AC3E}">
        <p14:creationId xmlns:p14="http://schemas.microsoft.com/office/powerpoint/2010/main" val="304030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2" y="1708621"/>
            <a:ext cx="7239000" cy="338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987562" y="3718352"/>
            <a:ext cx="824149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4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003664" y="2306980"/>
            <a:ext cx="578721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400" b="1" dirty="0"/>
              <a:t>-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44512" y="917258"/>
            <a:ext cx="762000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charged </a:t>
            </a:r>
            <a:r>
              <a:rPr lang="en-US" sz="2000" b="1" dirty="0" err="1" smtClean="0">
                <a:solidFill>
                  <a:srgbClr val="FF0000"/>
                </a:solidFill>
              </a:rPr>
              <a:t>pions</a:t>
            </a:r>
            <a:r>
              <a:rPr lang="en-US" sz="2000" b="1" dirty="0" smtClean="0">
                <a:solidFill>
                  <a:srgbClr val="FF0000"/>
                </a:solidFill>
              </a:rPr>
              <a:t> and </a:t>
            </a:r>
            <a:r>
              <a:rPr lang="en-US" sz="2000" b="1" dirty="0" err="1" smtClean="0">
                <a:solidFill>
                  <a:srgbClr val="FF0000"/>
                </a:solidFill>
              </a:rPr>
              <a:t>kaons</a:t>
            </a:r>
            <a:r>
              <a:rPr lang="en-US" sz="2000" b="1" dirty="0" smtClean="0">
                <a:solidFill>
                  <a:srgbClr val="FF0000"/>
                </a:solidFill>
              </a:rPr>
              <a:t>  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000099"/>
                </a:solidFill>
              </a:rPr>
              <a:t>results from 2007 </a:t>
            </a:r>
            <a:r>
              <a:rPr lang="en-US" i="1" dirty="0" smtClean="0">
                <a:solidFill>
                  <a:srgbClr val="000099"/>
                </a:solidFill>
              </a:rPr>
              <a:t>(</a:t>
            </a:r>
            <a:r>
              <a:rPr lang="en-US" b="1" i="1" dirty="0" smtClean="0">
                <a:solidFill>
                  <a:srgbClr val="000099"/>
                </a:solidFill>
              </a:rPr>
              <a:t>SPIN2010</a:t>
            </a:r>
            <a:r>
              <a:rPr lang="en-US" i="1" dirty="0" smtClean="0">
                <a:solidFill>
                  <a:srgbClr val="000099"/>
                </a:solidFill>
              </a:rPr>
              <a:t>)  </a:t>
            </a:r>
            <a:r>
              <a:rPr lang="en-US" sz="2000" b="1" dirty="0" smtClean="0">
                <a:solidFill>
                  <a:srgbClr val="000099"/>
                </a:solidFill>
              </a:rPr>
              <a:t>and 2010 </a:t>
            </a:r>
            <a:r>
              <a:rPr lang="en-US" i="1" dirty="0" smtClean="0">
                <a:solidFill>
                  <a:srgbClr val="000099"/>
                </a:solidFill>
              </a:rPr>
              <a:t>(</a:t>
            </a:r>
            <a:r>
              <a:rPr lang="en-US" b="1" i="1" dirty="0" smtClean="0">
                <a:solidFill>
                  <a:srgbClr val="000099"/>
                </a:solidFill>
              </a:rPr>
              <a:t>SPIN2012</a:t>
            </a:r>
            <a:r>
              <a:rPr lang="en-US" i="1" dirty="0" smtClean="0">
                <a:solidFill>
                  <a:srgbClr val="000099"/>
                </a:solidFill>
              </a:rPr>
              <a:t>)</a:t>
            </a:r>
            <a:r>
              <a:rPr lang="en-US" sz="2000" b="1" dirty="0" smtClean="0">
                <a:solidFill>
                  <a:srgbClr val="000099"/>
                </a:solidFill>
              </a:rPr>
              <a:t> data</a:t>
            </a:r>
            <a:endParaRPr lang="en-US" sz="2000" b="1" dirty="0">
              <a:solidFill>
                <a:srgbClr val="000099"/>
              </a:solidFill>
            </a:endParaRPr>
          </a:p>
        </p:txBody>
      </p:sp>
      <p:pic>
        <p:nvPicPr>
          <p:cNvPr id="7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06620" y="3718352"/>
            <a:ext cx="1420582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C0C0C0"/>
                </a:solidFill>
                <a:latin typeface="Times New Roman" pitchFamily="18" charset="0"/>
                <a:cs typeface="Times New Roman" pitchFamily="18" charset="0"/>
              </a:rPr>
              <a:t>preliminary</a:t>
            </a:r>
            <a:endParaRPr lang="en-US" sz="2000" b="1" i="1" dirty="0">
              <a:solidFill>
                <a:srgbClr val="C0C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00893" y="4358659"/>
            <a:ext cx="8735218" cy="3078778"/>
            <a:chOff x="648494" y="4130059"/>
            <a:chExt cx="8735218" cy="3078778"/>
          </a:xfrm>
        </p:grpSpPr>
        <p:grpSp>
          <p:nvGrpSpPr>
            <p:cNvPr id="2" name="Group 1"/>
            <p:cNvGrpSpPr/>
            <p:nvPr/>
          </p:nvGrpSpPr>
          <p:grpSpPr>
            <a:xfrm>
              <a:off x="2144712" y="4130059"/>
              <a:ext cx="7239000" cy="3078778"/>
              <a:chOff x="2144712" y="4130059"/>
              <a:chExt cx="7239000" cy="3078778"/>
            </a:xfrm>
          </p:grpSpPr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914" b="1109"/>
              <a:stretch/>
            </p:blipFill>
            <p:spPr bwMode="auto">
              <a:xfrm>
                <a:off x="2144712" y="4130059"/>
                <a:ext cx="7239000" cy="3078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3887724" y="4618037"/>
                <a:ext cx="1152588" cy="407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it-IT" sz="2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K-</a:t>
                </a:r>
              </a:p>
            </p:txBody>
          </p:sp>
          <p:sp>
            <p:nvSpPr>
              <p:cNvPr id="25" name="Text Box 8"/>
              <p:cNvSpPr txBox="1">
                <a:spLocks noChangeArrowheads="1"/>
              </p:cNvSpPr>
              <p:nvPr/>
            </p:nvSpPr>
            <p:spPr bwMode="auto">
              <a:xfrm>
                <a:off x="3829862" y="5913437"/>
                <a:ext cx="1096151" cy="407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it-IT" sz="2200" b="1" dirty="0">
                    <a:solidFill>
                      <a:srgbClr val="FF0000"/>
                    </a:solidFill>
                  </a:rPr>
                  <a:t>K+</a:t>
                </a:r>
              </a:p>
            </p:txBody>
          </p:sp>
        </p:grpSp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648494" y="5226576"/>
              <a:ext cx="2410618" cy="578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5F5F5F"/>
                  </a:solidFill>
                </a:rPr>
                <a:t>compatible </a:t>
              </a:r>
            </a:p>
            <a:p>
              <a:r>
                <a:rPr lang="en-US" sz="1600" dirty="0" smtClean="0">
                  <a:solidFill>
                    <a:srgbClr val="5F5F5F"/>
                  </a:solidFill>
                </a:rPr>
                <a:t>with </a:t>
              </a:r>
              <a:r>
                <a:rPr lang="el-GR" sz="1800" dirty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800" dirty="0" smtClean="0">
                  <a:solidFill>
                    <a:srgbClr val="5F5F5F"/>
                  </a:solidFill>
                </a:rPr>
                <a:t>+</a:t>
              </a:r>
              <a:r>
                <a:rPr lang="en-US" sz="1800" dirty="0" smtClean="0">
                  <a:solidFill>
                    <a:srgbClr val="5F5F5F"/>
                  </a:solidFill>
                </a:rPr>
                <a:t> / </a:t>
              </a:r>
              <a:r>
                <a:rPr lang="el-GR" sz="1800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800" dirty="0">
                  <a:solidFill>
                    <a:srgbClr val="5F5F5F"/>
                  </a:solidFill>
                </a:rPr>
                <a:t>-</a:t>
              </a:r>
              <a:endParaRPr lang="en-US" sz="1800" dirty="0">
                <a:solidFill>
                  <a:srgbClr val="5F5F5F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54221" y="5979632"/>
              <a:ext cx="1420582" cy="378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C0C0C0"/>
                  </a:solidFill>
                  <a:latin typeface="Times New Roman" pitchFamily="18" charset="0"/>
                  <a:cs typeface="Times New Roman" pitchFamily="18" charset="0"/>
                </a:rPr>
                <a:t>preliminary</a:t>
              </a:r>
              <a:endParaRPr lang="en-US" sz="2000" b="1" i="1" dirty="0">
                <a:solidFill>
                  <a:srgbClr val="C0C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800893" y="3397046"/>
            <a:ext cx="2105818" cy="32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5F5F5F"/>
                </a:solidFill>
              </a:rPr>
              <a:t>~ h+ / h-</a:t>
            </a:r>
            <a:endParaRPr lang="en-US" sz="1600" dirty="0">
              <a:solidFill>
                <a:srgbClr val="5F5F5F"/>
              </a:solidFill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4346835" y="1665091"/>
            <a:ext cx="4711874" cy="514546"/>
          </a:xfrm>
          <a:prstGeom prst="rect">
            <a:avLst/>
          </a:prstGeom>
          <a:noFill/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combined 2007 – 2010 results</a:t>
            </a:r>
          </a:p>
        </p:txBody>
      </p:sp>
    </p:spTree>
    <p:extLst>
      <p:ext uri="{BB962C8B-B14F-4D97-AF65-F5344CB8AC3E}">
        <p14:creationId xmlns:p14="http://schemas.microsoft.com/office/powerpoint/2010/main" val="403581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2" y="682626"/>
            <a:ext cx="1497011" cy="149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9"/>
          <p:cNvSpPr>
            <a:spLocks noChangeArrowheads="1"/>
          </p:cNvSpPr>
          <p:nvPr/>
        </p:nvSpPr>
        <p:spPr bwMode="auto">
          <a:xfrm>
            <a:off x="2906713" y="694260"/>
            <a:ext cx="4952999" cy="1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mmon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uon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P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roton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A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pparatus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</a:t>
            </a: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tructure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 </a:t>
            </a: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pectroscopy</a:t>
            </a:r>
            <a:endParaRPr lang="it-IT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44513" y="2840385"/>
            <a:ext cx="3048000" cy="1371600"/>
          </a:xfrm>
        </p:spPr>
        <p:txBody>
          <a:bodyPr/>
          <a:lstStyle/>
          <a:p>
            <a:pPr eaLnBrk="1" hangingPunct="1"/>
            <a:r>
              <a:rPr lang="it-IT" sz="1800" b="1" dirty="0" err="1" smtClean="0">
                <a:solidFill>
                  <a:srgbClr val="000000"/>
                </a:solidFill>
              </a:rPr>
              <a:t>fixed</a:t>
            </a:r>
            <a:r>
              <a:rPr lang="it-IT" sz="1800" b="1" dirty="0" smtClean="0">
                <a:solidFill>
                  <a:srgbClr val="000000"/>
                </a:solidFill>
              </a:rPr>
              <a:t> target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experiment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at the CERN SPS</a:t>
            </a:r>
          </a:p>
        </p:txBody>
      </p:sp>
      <p:sp>
        <p:nvSpPr>
          <p:cNvPr id="20" name="Rectangle 10"/>
          <p:cNvSpPr txBox="1">
            <a:spLocks noChangeArrowheads="1"/>
          </p:cNvSpPr>
          <p:nvPr/>
        </p:nvSpPr>
        <p:spPr bwMode="auto">
          <a:xfrm>
            <a:off x="6945312" y="694259"/>
            <a:ext cx="2866288" cy="168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>
            <a:lvl1pPr marL="258763" indent="-258763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26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690563" indent="-187325" algn="l" defTabSz="10080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 sz="2200">
                <a:solidFill>
                  <a:srgbClr val="FF0000"/>
                </a:solidFill>
                <a:latin typeface="+mn-lt"/>
              </a:defRPr>
            </a:lvl2pPr>
            <a:lvl3pPr marL="1193800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+mn-lt"/>
              </a:defRPr>
            </a:lvl3pPr>
            <a:lvl4pPr marL="1697038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4pPr>
            <a:lvl5pPr marL="2201863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5pPr>
            <a:lvl6pPr marL="26590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6pPr>
            <a:lvl7pPr marL="31162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7pPr>
            <a:lvl8pPr marL="35734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8pPr>
            <a:lvl9pPr marL="40306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</a:pPr>
            <a:r>
              <a:rPr lang="en-US" sz="1800" b="1" kern="0" dirty="0" smtClean="0">
                <a:solidFill>
                  <a:srgbClr val="000000"/>
                </a:solidFill>
              </a:rPr>
              <a:t>Collaboration</a:t>
            </a:r>
            <a:br>
              <a:rPr lang="en-US" sz="1800" b="1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~ 250 physicists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from 28 Institutions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of 11 Countries </a:t>
            </a:r>
          </a:p>
        </p:txBody>
      </p:sp>
      <p:sp>
        <p:nvSpPr>
          <p:cNvPr id="7" name="Rectangle 13"/>
          <p:cNvSpPr>
            <a:spLocks noGrp="1" noChangeArrowheads="1"/>
          </p:cNvSpPr>
          <p:nvPr/>
        </p:nvSpPr>
        <p:spPr bwMode="auto">
          <a:xfrm>
            <a:off x="340964" y="4465637"/>
            <a:ext cx="3048000" cy="685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defTabSz="169863" hangingPunct="1">
              <a:lnSpc>
                <a:spcPct val="100000"/>
              </a:lnSpc>
              <a:spcBef>
                <a:spcPts val="800"/>
              </a:spcBef>
              <a:buClr>
                <a:srgbClr val="006600"/>
              </a:buClr>
            </a:pP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	</a:t>
            </a:r>
            <a:r>
              <a:rPr lang="en-US" sz="18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data taking: since 2002</a:t>
            </a:r>
            <a:endParaRPr lang="en-US" sz="1800" dirty="0">
              <a:solidFill>
                <a:srgbClr val="006699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/>
        </p:nvSpPr>
        <p:spPr bwMode="auto">
          <a:xfrm>
            <a:off x="4049712" y="2789238"/>
            <a:ext cx="4953000" cy="2209800"/>
          </a:xfrm>
          <a:prstGeom prst="rect">
            <a:avLst/>
          </a:prstGeom>
          <a:solidFill>
            <a:srgbClr val="FFFFF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169863" hangingPunct="1">
              <a:lnSpc>
                <a:spcPct val="100000"/>
              </a:lnSpc>
              <a:spcBef>
                <a:spcPts val="800"/>
              </a:spcBef>
              <a:buClr>
                <a:srgbClr val="006600"/>
              </a:buClr>
            </a:pP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	</a:t>
            </a:r>
            <a:r>
              <a:rPr lang="en-US" sz="1800" b="1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physics </a:t>
            </a:r>
            <a:r>
              <a:rPr lang="en-US" sz="1800" b="1" dirty="0" err="1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programme</a:t>
            </a:r>
            <a:r>
              <a:rPr lang="en-US" sz="1800" b="1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:</a:t>
            </a:r>
            <a:endParaRPr lang="en-US" sz="700" b="1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lvl="1" defTabSz="169863" hangingPunct="1">
              <a:lnSpc>
                <a:spcPct val="100000"/>
              </a:lnSpc>
              <a:spcBef>
                <a:spcPts val="800"/>
              </a:spcBef>
              <a:buClrTx/>
            </a:pPr>
            <a:r>
              <a:rPr lang="en-US" sz="1800" b="1" dirty="0">
                <a:solidFill>
                  <a:srgbClr val="006699"/>
                </a:solidFill>
                <a:ea typeface="Verdana" pitchFamily="34" charset="0"/>
                <a:cs typeface="Verdana" pitchFamily="34" charset="0"/>
              </a:rPr>
              <a:t>hadron spectroscopy </a:t>
            </a:r>
            <a:r>
              <a:rPr lang="en-US" sz="1800" dirty="0">
                <a:solidFill>
                  <a:srgbClr val="006699"/>
                </a:solidFill>
                <a:ea typeface="Verdana" pitchFamily="34" charset="0"/>
                <a:cs typeface="Verdana" pitchFamily="34" charset="0"/>
              </a:rPr>
              <a:t>(</a:t>
            </a:r>
            <a:r>
              <a:rPr lang="en-US" sz="2000" dirty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p, </a:t>
            </a:r>
            <a:r>
              <a:rPr lang="el-GR" sz="2000" dirty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π</a:t>
            </a:r>
            <a:r>
              <a:rPr lang="en-GB" sz="2000" dirty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000" dirty="0" smtClean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K </a:t>
            </a:r>
            <a:r>
              <a:rPr lang="en-GB" sz="1800" dirty="0" smtClean="0">
                <a:solidFill>
                  <a:srgbClr val="006699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beams)</a:t>
            </a:r>
            <a:endParaRPr lang="en-US" sz="1800" dirty="0">
              <a:solidFill>
                <a:srgbClr val="006699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lvl="1" defTabSz="169863" hangingPunct="1">
              <a:lnSpc>
                <a:spcPct val="100000"/>
              </a:lnSpc>
              <a:spcBef>
                <a:spcPts val="800"/>
              </a:spcBef>
              <a:buClrTx/>
            </a:pP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nucleon </a:t>
            </a: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structure </a:t>
            </a:r>
            <a: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(with </a:t>
            </a:r>
            <a:r>
              <a:rPr lang="el-GR" sz="2000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μ</a:t>
            </a:r>
            <a: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 beam</a:t>
            </a:r>
            <a:r>
              <a:rPr lang="en-GB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)</a:t>
            </a:r>
            <a:endParaRPr lang="en-US" sz="1800" dirty="0">
              <a:solidFill>
                <a:srgbClr val="000099"/>
              </a:solidFill>
              <a:ea typeface="Verdana" pitchFamily="34" charset="0"/>
              <a:cs typeface="Verdana" pitchFamily="34" charset="0"/>
            </a:endParaRPr>
          </a:p>
          <a:p>
            <a:pPr marL="627063" lvl="1" indent="-169863" defTabSz="169863" hangingPunct="1">
              <a:lnSpc>
                <a:spcPct val="100000"/>
              </a:lnSpc>
              <a:spcBef>
                <a:spcPts val="800"/>
              </a:spcBef>
              <a:buClrTx/>
              <a:buFont typeface="Arial" charset="0"/>
              <a:buChar char="•"/>
            </a:pPr>
            <a:r>
              <a:rPr lang="en-US" sz="1800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longitudinal spin structure</a:t>
            </a:r>
          </a:p>
          <a:p>
            <a:pPr marL="627063" lvl="1" indent="-169863" defTabSz="169863" hangingPunct="1">
              <a:lnSpc>
                <a:spcPct val="100000"/>
              </a:lnSpc>
              <a:spcBef>
                <a:spcPts val="800"/>
              </a:spcBef>
              <a:buClrTx/>
              <a:buFont typeface="Arial" charset="0"/>
              <a:buChar char="•"/>
            </a:pPr>
            <a:r>
              <a:rPr lang="en-US" sz="1800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transverse momentum and </a:t>
            </a:r>
            <a: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</a:br>
            <a: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transverse </a:t>
            </a:r>
            <a:r>
              <a:rPr lang="en-US" sz="1800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spin structure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98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107112" y="387350"/>
            <a:ext cx="251459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x &gt; 0.032 </a:t>
            </a:r>
            <a:r>
              <a:rPr lang="en-US" sz="2000" b="1" dirty="0" smtClean="0">
                <a:solidFill>
                  <a:srgbClr val="FF0000"/>
                </a:solidFill>
              </a:rPr>
              <a:t>region</a:t>
            </a:r>
            <a:endParaRPr lang="el-GR" sz="2000" b="1" i="1" baseline="-25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96889" y="960439"/>
            <a:ext cx="5610224" cy="52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err="1">
                <a:solidFill>
                  <a:srgbClr val="FF0000"/>
                </a:solidFill>
              </a:rPr>
              <a:t>pions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(and </a:t>
            </a:r>
            <a:r>
              <a:rPr lang="en-US" sz="2000" b="1" dirty="0" err="1" smtClean="0">
                <a:solidFill>
                  <a:srgbClr val="FF0000"/>
                </a:solidFill>
              </a:rPr>
              <a:t>kaons</a:t>
            </a:r>
            <a:r>
              <a:rPr lang="en-US" sz="2000" b="1" dirty="0" smtClean="0">
                <a:solidFill>
                  <a:srgbClr val="FF0000"/>
                </a:solidFill>
              </a:rPr>
              <a:t>), </a:t>
            </a:r>
            <a:r>
              <a:rPr lang="en-US" sz="2000" b="1" dirty="0">
                <a:solidFill>
                  <a:srgbClr val="FF0000"/>
                </a:solidFill>
              </a:rPr>
              <a:t>2010 </a:t>
            </a:r>
            <a:r>
              <a:rPr lang="en-US" sz="2000" b="1" dirty="0" smtClean="0">
                <a:solidFill>
                  <a:srgbClr val="FF0000"/>
                </a:solidFill>
              </a:rPr>
              <a:t>data</a:t>
            </a:r>
            <a:endParaRPr lang="en-US" sz="1600" i="1" dirty="0" smtClean="0">
              <a:solidFill>
                <a:srgbClr val="FF0000"/>
              </a:solidFill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449512" y="1483874"/>
            <a:ext cx="6705600" cy="523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comparison </a:t>
            </a:r>
            <a:r>
              <a:rPr lang="en-US" sz="2000" b="1" dirty="0">
                <a:solidFill>
                  <a:srgbClr val="000099"/>
                </a:solidFill>
              </a:rPr>
              <a:t>with HERMES results</a:t>
            </a:r>
            <a:endParaRPr lang="el-GR" sz="2000" b="1" i="1" baseline="-25000" dirty="0">
              <a:solidFill>
                <a:srgbClr val="000099"/>
              </a:solidFill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3" b="4499"/>
          <a:stretch/>
        </p:blipFill>
        <p:spPr bwMode="auto">
          <a:xfrm>
            <a:off x="1570835" y="2007310"/>
            <a:ext cx="8255623" cy="543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48" y="2789237"/>
            <a:ext cx="1276783" cy="117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7" y="4874455"/>
            <a:ext cx="1144505" cy="126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02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107112" y="387350"/>
            <a:ext cx="251459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x &gt; 0.032 </a:t>
            </a:r>
            <a:r>
              <a:rPr lang="en-US" sz="2000" b="1" dirty="0" smtClean="0">
                <a:solidFill>
                  <a:srgbClr val="FF0000"/>
                </a:solidFill>
              </a:rPr>
              <a:t>region</a:t>
            </a:r>
            <a:endParaRPr lang="el-GR" sz="2000" b="1" i="1" baseline="-25000" dirty="0">
              <a:solidFill>
                <a:srgbClr val="FF0000"/>
              </a:solidFill>
              <a:cs typeface="Arial" charset="0"/>
            </a:endParaRPr>
          </a:p>
        </p:txBody>
      </p: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2678112" y="960437"/>
            <a:ext cx="5638801" cy="6448426"/>
            <a:chOff x="4430713" y="1265238"/>
            <a:chExt cx="5486400" cy="6248400"/>
          </a:xfrm>
        </p:grpSpPr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4430713" y="1265238"/>
              <a:ext cx="5486400" cy="62484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5"/>
            <p:cNvSpPr txBox="1">
              <a:spLocks noChangeArrowheads="1"/>
            </p:cNvSpPr>
            <p:nvPr/>
          </p:nvSpPr>
          <p:spPr bwMode="auto">
            <a:xfrm>
              <a:off x="4964113" y="1341438"/>
              <a:ext cx="4267200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50" tIns="50377" rIns="100750" bIns="5037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b="1">
                  <a:solidFill>
                    <a:srgbClr val="000099"/>
                  </a:solidFill>
                </a:rPr>
                <a:t>same strength: </a:t>
              </a:r>
              <a:br>
                <a:rPr lang="en-US" sz="1800" b="1">
                  <a:solidFill>
                    <a:srgbClr val="000099"/>
                  </a:solidFill>
                </a:rPr>
              </a:br>
              <a:r>
                <a:rPr lang="en-US" sz="1800" b="1">
                  <a:solidFill>
                    <a:srgbClr val="000099"/>
                  </a:solidFill>
                </a:rPr>
                <a:t>a very important, not obvious result!</a:t>
              </a:r>
            </a:p>
          </p:txBody>
        </p:sp>
        <p:grpSp>
          <p:nvGrpSpPr>
            <p:cNvPr id="24" name="Group 34"/>
            <p:cNvGrpSpPr>
              <a:grpSpLocks/>
            </p:cNvGrpSpPr>
            <p:nvPr/>
          </p:nvGrpSpPr>
          <p:grpSpPr bwMode="auto">
            <a:xfrm>
              <a:off x="5573713" y="2179638"/>
              <a:ext cx="3746500" cy="4368800"/>
              <a:chOff x="3511" y="1181"/>
              <a:chExt cx="2360" cy="2752"/>
            </a:xfrm>
          </p:grpSpPr>
          <p:grpSp>
            <p:nvGrpSpPr>
              <p:cNvPr id="26" name="Group 17"/>
              <p:cNvGrpSpPr>
                <a:grpSpLocks/>
              </p:cNvGrpSpPr>
              <p:nvPr/>
            </p:nvGrpSpPr>
            <p:grpSpPr bwMode="auto">
              <a:xfrm>
                <a:off x="3650" y="1181"/>
                <a:ext cx="1794" cy="1462"/>
                <a:chOff x="3722" y="1661"/>
                <a:chExt cx="1794" cy="1606"/>
              </a:xfrm>
            </p:grpSpPr>
            <p:grpSp>
              <p:nvGrpSpPr>
                <p:cNvPr id="33" name="Group 18"/>
                <p:cNvGrpSpPr>
                  <a:grpSpLocks/>
                </p:cNvGrpSpPr>
                <p:nvPr/>
              </p:nvGrpSpPr>
              <p:grpSpPr bwMode="auto">
                <a:xfrm>
                  <a:off x="3722" y="1661"/>
                  <a:ext cx="1794" cy="1606"/>
                  <a:chOff x="3722" y="1661"/>
                  <a:chExt cx="1794" cy="1606"/>
                </a:xfrm>
              </p:grpSpPr>
              <p:pic>
                <p:nvPicPr>
                  <p:cNvPr id="35" name="Picture 19" descr="q2vsx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18002"/>
                  <a:stretch>
                    <a:fillRect/>
                  </a:stretch>
                </p:blipFill>
                <p:spPr bwMode="auto">
                  <a:xfrm>
                    <a:off x="3722" y="1661"/>
                    <a:ext cx="1794" cy="160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6" name="Freeform 20"/>
                  <p:cNvSpPr>
                    <a:spLocks/>
                  </p:cNvSpPr>
                  <p:nvPr/>
                </p:nvSpPr>
                <p:spPr bwMode="auto">
                  <a:xfrm>
                    <a:off x="4248" y="2331"/>
                    <a:ext cx="870" cy="342"/>
                  </a:xfrm>
                  <a:custGeom>
                    <a:avLst/>
                    <a:gdLst>
                      <a:gd name="T0" fmla="*/ 0 w 870"/>
                      <a:gd name="T1" fmla="*/ 0 h 342"/>
                      <a:gd name="T2" fmla="*/ 870 w 870"/>
                      <a:gd name="T3" fmla="*/ 72 h 342"/>
                      <a:gd name="T4" fmla="*/ 837 w 870"/>
                      <a:gd name="T5" fmla="*/ 189 h 342"/>
                      <a:gd name="T6" fmla="*/ 735 w 870"/>
                      <a:gd name="T7" fmla="*/ 324 h 342"/>
                      <a:gd name="T8" fmla="*/ 0 w 870"/>
                      <a:gd name="T9" fmla="*/ 342 h 342"/>
                      <a:gd name="T10" fmla="*/ 0 w 870"/>
                      <a:gd name="T11" fmla="*/ 0 h 34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70" h="342">
                        <a:moveTo>
                          <a:pt x="0" y="0"/>
                        </a:moveTo>
                        <a:lnTo>
                          <a:pt x="870" y="72"/>
                        </a:lnTo>
                        <a:lnTo>
                          <a:pt x="837" y="189"/>
                        </a:lnTo>
                        <a:lnTo>
                          <a:pt x="735" y="324"/>
                        </a:lnTo>
                        <a:lnTo>
                          <a:pt x="0" y="34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" name="Freeform 21"/>
                  <p:cNvSpPr>
                    <a:spLocks/>
                  </p:cNvSpPr>
                  <p:nvPr/>
                </p:nvSpPr>
                <p:spPr bwMode="auto">
                  <a:xfrm>
                    <a:off x="5163" y="2382"/>
                    <a:ext cx="139" cy="275"/>
                  </a:xfrm>
                  <a:custGeom>
                    <a:avLst/>
                    <a:gdLst>
                      <a:gd name="T0" fmla="*/ 12 w 139"/>
                      <a:gd name="T1" fmla="*/ 0 h 275"/>
                      <a:gd name="T2" fmla="*/ 126 w 139"/>
                      <a:gd name="T3" fmla="*/ 15 h 275"/>
                      <a:gd name="T4" fmla="*/ 139 w 139"/>
                      <a:gd name="T5" fmla="*/ 275 h 275"/>
                      <a:gd name="T6" fmla="*/ 0 w 139"/>
                      <a:gd name="T7" fmla="*/ 264 h 275"/>
                      <a:gd name="T8" fmla="*/ 12 w 139"/>
                      <a:gd name="T9" fmla="*/ 0 h 27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9" h="275">
                        <a:moveTo>
                          <a:pt x="12" y="0"/>
                        </a:moveTo>
                        <a:lnTo>
                          <a:pt x="126" y="15"/>
                        </a:lnTo>
                        <a:lnTo>
                          <a:pt x="139" y="275"/>
                        </a:lnTo>
                        <a:lnTo>
                          <a:pt x="0" y="264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" name="Freeform 22"/>
                  <p:cNvSpPr>
                    <a:spLocks/>
                  </p:cNvSpPr>
                  <p:nvPr/>
                </p:nvSpPr>
                <p:spPr bwMode="auto">
                  <a:xfrm>
                    <a:off x="5052" y="2589"/>
                    <a:ext cx="72" cy="90"/>
                  </a:xfrm>
                  <a:custGeom>
                    <a:avLst/>
                    <a:gdLst>
                      <a:gd name="T0" fmla="*/ 21 w 72"/>
                      <a:gd name="T1" fmla="*/ 30 h 90"/>
                      <a:gd name="T2" fmla="*/ 24 w 72"/>
                      <a:gd name="T3" fmla="*/ 27 h 90"/>
                      <a:gd name="T4" fmla="*/ 72 w 72"/>
                      <a:gd name="T5" fmla="*/ 0 h 90"/>
                      <a:gd name="T6" fmla="*/ 60 w 72"/>
                      <a:gd name="T7" fmla="*/ 75 h 90"/>
                      <a:gd name="T8" fmla="*/ 0 w 72"/>
                      <a:gd name="T9" fmla="*/ 90 h 90"/>
                      <a:gd name="T10" fmla="*/ 21 w 72"/>
                      <a:gd name="T11" fmla="*/ 30 h 9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72" h="90">
                        <a:moveTo>
                          <a:pt x="21" y="30"/>
                        </a:moveTo>
                        <a:lnTo>
                          <a:pt x="24" y="27"/>
                        </a:lnTo>
                        <a:lnTo>
                          <a:pt x="72" y="0"/>
                        </a:lnTo>
                        <a:lnTo>
                          <a:pt x="60" y="75"/>
                        </a:lnTo>
                        <a:lnTo>
                          <a:pt x="0" y="90"/>
                        </a:lnTo>
                        <a:lnTo>
                          <a:pt x="21" y="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4" name="Rectangle 23"/>
                <p:cNvSpPr>
                  <a:spLocks noChangeArrowheads="1"/>
                </p:cNvSpPr>
                <p:nvPr/>
              </p:nvSpPr>
              <p:spPr bwMode="auto">
                <a:xfrm>
                  <a:off x="4279" y="1676"/>
                  <a:ext cx="768" cy="2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27" name="Picture 2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1" y="2891"/>
                <a:ext cx="1968" cy="10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25" descr="hermeslogocolour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3" y="2717"/>
                <a:ext cx="624" cy="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29" name="Object 3"/>
              <p:cNvGraphicFramePr>
                <a:graphicFrameLocks noChangeAspect="1"/>
              </p:cNvGraphicFramePr>
              <p:nvPr/>
            </p:nvGraphicFramePr>
            <p:xfrm>
              <a:off x="4356" y="1565"/>
              <a:ext cx="379" cy="3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0097" name="Clip" r:id="rId7" imgW="2438095" imgH="2438095" progId="">
                      <p:embed/>
                    </p:oleObj>
                  </mc:Choice>
                  <mc:Fallback>
                    <p:oleObj name="Clip" r:id="rId7" imgW="2438095" imgH="24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56" y="1565"/>
                            <a:ext cx="379" cy="38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5F99A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17961" dir="2700000" algn="ctr" rotWithShape="0">
                                    <a:srgbClr val="000099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5063" y="1469"/>
                <a:ext cx="8" cy="2256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auto">
              <a:xfrm>
                <a:off x="5503" y="1661"/>
                <a:ext cx="363" cy="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sz="1800" b="1">
                    <a:solidFill>
                      <a:srgbClr val="000099"/>
                    </a:solidFill>
                  </a:rPr>
                  <a:t>~12</a:t>
                </a:r>
              </a:p>
            </p:txBody>
          </p:sp>
          <p:sp>
            <p:nvSpPr>
              <p:cNvPr id="32" name="Text Box 30"/>
              <p:cNvSpPr txBox="1">
                <a:spLocks noChangeArrowheads="1"/>
              </p:cNvSpPr>
              <p:nvPr/>
            </p:nvSpPr>
            <p:spPr bwMode="auto">
              <a:xfrm>
                <a:off x="5551" y="3053"/>
                <a:ext cx="320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sz="1800" b="1">
                    <a:solidFill>
                      <a:srgbClr val="000099"/>
                    </a:solidFill>
                  </a:rPr>
                  <a:t>~ 4</a:t>
                </a:r>
              </a:p>
            </p:txBody>
          </p:sp>
        </p:grpSp>
        <p:sp>
          <p:nvSpPr>
            <p:cNvPr id="25" name="TextBox 5"/>
            <p:cNvSpPr txBox="1">
              <a:spLocks noChangeArrowheads="1"/>
            </p:cNvSpPr>
            <p:nvPr/>
          </p:nvSpPr>
          <p:spPr bwMode="auto">
            <a:xfrm>
              <a:off x="4964113" y="6599238"/>
              <a:ext cx="4876800" cy="486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50" tIns="50377" rIns="100750" bIns="50377">
              <a:spAutoFit/>
            </a:bodyPr>
            <a:lstStyle>
              <a:lvl1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defTabSz="1008063" eaLnBrk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800" b="1" i="1" dirty="0">
                  <a:solidFill>
                    <a:srgbClr val="FF0000"/>
                  </a:solidFill>
                </a:rPr>
                <a:t/>
              </a:r>
              <a:br>
                <a:rPr lang="en-US" sz="800" b="1" i="1" dirty="0">
                  <a:solidFill>
                    <a:srgbClr val="FF0000"/>
                  </a:solidFill>
                </a:rPr>
              </a:br>
              <a:r>
                <a:rPr lang="en-US" sz="1800" b="1" i="1" dirty="0">
                  <a:solidFill>
                    <a:srgbClr val="FF0000"/>
                  </a:solidFill>
                </a:rPr>
                <a:t>no strong Q</a:t>
              </a:r>
              <a:r>
                <a:rPr lang="en-US" sz="1800" b="1" i="1" baseline="30000" dirty="0">
                  <a:solidFill>
                    <a:srgbClr val="FF0000"/>
                  </a:solidFill>
                </a:rPr>
                <a:t>2</a:t>
              </a:r>
              <a:r>
                <a:rPr lang="en-US" sz="1800" b="1" i="1" dirty="0">
                  <a:solidFill>
                    <a:srgbClr val="FF0000"/>
                  </a:solidFill>
                </a:rPr>
                <a:t> dependence 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1084262" y="1265237"/>
            <a:ext cx="5855001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99"/>
                </a:solidFill>
              </a:rPr>
              <a:t>fit to HERMES p, COMPASS </a:t>
            </a:r>
            <a:r>
              <a:rPr lang="en-US" sz="1800" b="1" dirty="0" smtClean="0">
                <a:solidFill>
                  <a:srgbClr val="000099"/>
                </a:solidFill>
              </a:rPr>
              <a:t>p and d</a:t>
            </a:r>
            <a:r>
              <a:rPr lang="en-US" sz="1800" b="1" dirty="0">
                <a:solidFill>
                  <a:srgbClr val="000099"/>
                </a:solidFill>
              </a:rPr>
              <a:t>, Belle </a:t>
            </a:r>
            <a:r>
              <a:rPr lang="en-US" sz="1800" b="1" dirty="0" err="1">
                <a:solidFill>
                  <a:srgbClr val="000099"/>
                </a:solidFill>
              </a:rPr>
              <a:t>e+e</a:t>
            </a:r>
            <a:r>
              <a:rPr lang="en-US" sz="1800" b="1" dirty="0">
                <a:solidFill>
                  <a:srgbClr val="000099"/>
                </a:solidFill>
              </a:rPr>
              <a:t>- data</a:t>
            </a: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1084262" y="960438"/>
            <a:ext cx="412587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6666"/>
                </a:solidFill>
              </a:rPr>
              <a:t>M. </a:t>
            </a:r>
            <a:r>
              <a:rPr lang="en-US" sz="1800" b="1" dirty="0" err="1">
                <a:solidFill>
                  <a:srgbClr val="006666"/>
                </a:solidFill>
              </a:rPr>
              <a:t>Anselmino</a:t>
            </a:r>
            <a:r>
              <a:rPr lang="en-US" sz="1800" b="1" dirty="0">
                <a:solidFill>
                  <a:srgbClr val="006666"/>
                </a:solidFill>
              </a:rPr>
              <a:t> et al., </a:t>
            </a:r>
            <a:r>
              <a:rPr lang="en-US" sz="1800" b="1" dirty="0" smtClean="0">
                <a:solidFill>
                  <a:srgbClr val="006666"/>
                </a:solidFill>
              </a:rPr>
              <a:t>arXiv:1303.3822</a:t>
            </a:r>
            <a:endParaRPr lang="en-US" sz="1800" b="1" dirty="0">
              <a:solidFill>
                <a:srgbClr val="006666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49312" y="1828257"/>
            <a:ext cx="6191250" cy="3981450"/>
            <a:chOff x="1944688" y="3194680"/>
            <a:chExt cx="6191250" cy="3981450"/>
          </a:xfrm>
        </p:grpSpPr>
        <p:pic>
          <p:nvPicPr>
            <p:cNvPr id="131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688" y="3194680"/>
              <a:ext cx="6191250" cy="3981450"/>
            </a:xfrm>
            <a:prstGeom prst="rect">
              <a:avLst/>
            </a:prstGeom>
            <a:noFill/>
            <a:ln w="9525">
              <a:solidFill>
                <a:srgbClr val="0066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906395" y="6294437"/>
              <a:ext cx="1301959" cy="3213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000099"/>
                  </a:solidFill>
                </a:rPr>
                <a:t>2010 p data</a:t>
              </a:r>
            </a:p>
          </p:txBody>
        </p:sp>
        <p:pic>
          <p:nvPicPr>
            <p:cNvPr id="20" name="Picture 6" descr="D:\talks\icons\compass_logo_125x125.png"/>
            <p:cNvPicPr>
              <a:picLocks noChangeAspect="1" noChangeArrowheads="1"/>
            </p:cNvPicPr>
            <p:nvPr/>
          </p:nvPicPr>
          <p:blipFill>
            <a:blip r:embed="rId4" cstate="print">
              <a:lum bright="30000" contrast="-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3668" y="5828984"/>
              <a:ext cx="465453" cy="465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140074" y="2918239"/>
            <a:ext cx="6238875" cy="4019550"/>
            <a:chOff x="3140074" y="2918239"/>
            <a:chExt cx="6238875" cy="4019550"/>
          </a:xfrm>
        </p:grpSpPr>
        <p:pic>
          <p:nvPicPr>
            <p:cNvPr id="131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0074" y="2918239"/>
              <a:ext cx="6238875" cy="4019550"/>
            </a:xfrm>
            <a:prstGeom prst="rect">
              <a:avLst/>
            </a:prstGeom>
            <a:noFill/>
            <a:ln w="9525">
              <a:solidFill>
                <a:srgbClr val="0066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259511" y="6042433"/>
              <a:ext cx="788999" cy="3213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 smtClean="0">
                  <a:solidFill>
                    <a:srgbClr val="000099"/>
                  </a:solidFill>
                </a:rPr>
                <a:t>d data</a:t>
              </a:r>
              <a:endParaRPr lang="en-US" sz="1600" b="1" dirty="0">
                <a:solidFill>
                  <a:srgbClr val="000099"/>
                </a:solidFill>
              </a:endParaRPr>
            </a:p>
          </p:txBody>
        </p:sp>
        <p:pic>
          <p:nvPicPr>
            <p:cNvPr id="13" name="Picture 6" descr="D:\talks\icons\compass_logo_125x125.png"/>
            <p:cNvPicPr>
              <a:picLocks noChangeAspect="1" noChangeArrowheads="1"/>
            </p:cNvPicPr>
            <p:nvPr/>
          </p:nvPicPr>
          <p:blipFill>
            <a:blip r:embed="rId4" cstate="print">
              <a:lum bright="30000" contrast="-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6784" y="5576980"/>
              <a:ext cx="465453" cy="465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143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1084262" y="1265237"/>
            <a:ext cx="5611344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99"/>
                </a:solidFill>
              </a:rPr>
              <a:t>fit to HERMES p, COMPASS </a:t>
            </a:r>
            <a:r>
              <a:rPr lang="en-US" sz="1800" b="1" dirty="0" smtClean="0">
                <a:solidFill>
                  <a:srgbClr val="000099"/>
                </a:solidFill>
              </a:rPr>
              <a:t>d &amp; p, </a:t>
            </a:r>
            <a:r>
              <a:rPr lang="en-US" sz="1800" b="1" dirty="0">
                <a:solidFill>
                  <a:srgbClr val="000099"/>
                </a:solidFill>
              </a:rPr>
              <a:t>Belle </a:t>
            </a:r>
            <a:r>
              <a:rPr lang="en-US" sz="1800" b="1" dirty="0" err="1">
                <a:solidFill>
                  <a:srgbClr val="000099"/>
                </a:solidFill>
              </a:rPr>
              <a:t>e+e</a:t>
            </a:r>
            <a:r>
              <a:rPr lang="en-US" sz="1800" b="1" dirty="0">
                <a:solidFill>
                  <a:srgbClr val="000099"/>
                </a:solidFill>
              </a:rPr>
              <a:t>- data</a:t>
            </a: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1084262" y="960438"/>
            <a:ext cx="412587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6666"/>
                </a:solidFill>
              </a:rPr>
              <a:t>M. </a:t>
            </a:r>
            <a:r>
              <a:rPr lang="en-US" sz="1800" b="1" dirty="0" err="1">
                <a:solidFill>
                  <a:srgbClr val="006666"/>
                </a:solidFill>
              </a:rPr>
              <a:t>Anselmino</a:t>
            </a:r>
            <a:r>
              <a:rPr lang="en-US" sz="1800" b="1" dirty="0">
                <a:solidFill>
                  <a:srgbClr val="006666"/>
                </a:solidFill>
              </a:rPr>
              <a:t> et al., </a:t>
            </a:r>
            <a:r>
              <a:rPr lang="en-US" sz="1800" b="1" dirty="0" smtClean="0">
                <a:solidFill>
                  <a:srgbClr val="006666"/>
                </a:solidFill>
              </a:rPr>
              <a:t>arXiv:1303.3822</a:t>
            </a:r>
            <a:endParaRPr lang="en-US" sz="1800" b="1" dirty="0">
              <a:solidFill>
                <a:srgbClr val="006666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49312" y="1828257"/>
            <a:ext cx="6191250" cy="3981450"/>
            <a:chOff x="1944688" y="3194680"/>
            <a:chExt cx="6191250" cy="3981450"/>
          </a:xfrm>
        </p:grpSpPr>
        <p:pic>
          <p:nvPicPr>
            <p:cNvPr id="131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688" y="3194680"/>
              <a:ext cx="6191250" cy="3981450"/>
            </a:xfrm>
            <a:prstGeom prst="rect">
              <a:avLst/>
            </a:prstGeom>
            <a:noFill/>
            <a:ln w="9525">
              <a:solidFill>
                <a:srgbClr val="0066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906395" y="6294437"/>
              <a:ext cx="1301959" cy="321306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6666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000099"/>
                  </a:solidFill>
                </a:rPr>
                <a:t>2010 p data</a:t>
              </a:r>
            </a:p>
          </p:txBody>
        </p:sp>
        <p:pic>
          <p:nvPicPr>
            <p:cNvPr id="20" name="Picture 6" descr="D:\talks\icons\compass_logo_125x125.png"/>
            <p:cNvPicPr>
              <a:picLocks noChangeAspect="1" noChangeArrowheads="1"/>
            </p:cNvPicPr>
            <p:nvPr/>
          </p:nvPicPr>
          <p:blipFill>
            <a:blip r:embed="rId4" cstate="print">
              <a:lum bright="30000" contrast="-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3668" y="5828984"/>
              <a:ext cx="465453" cy="465453"/>
            </a:xfrm>
            <a:prstGeom prst="rect">
              <a:avLst/>
            </a:prstGeom>
            <a:noFill/>
            <a:ln w="9525">
              <a:solidFill>
                <a:srgbClr val="0066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4" y="2918239"/>
            <a:ext cx="6238875" cy="401955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422" y="1626505"/>
            <a:ext cx="4512139" cy="4401003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49312" y="6220672"/>
            <a:ext cx="7391767" cy="378565"/>
          </a:xfrm>
          <a:prstGeom prst="rect">
            <a:avLst/>
          </a:prstGeom>
          <a:solidFill>
            <a:srgbClr val="FFFFFF"/>
          </a:solidFill>
          <a:ln w="19050">
            <a:solidFill>
              <a:srgbClr val="0066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obtained assuming independent measurements in x, z, </a:t>
            </a:r>
            <a:r>
              <a:rPr lang="en-US" sz="2000" b="1" dirty="0" err="1" smtClean="0">
                <a:solidFill>
                  <a:srgbClr val="000099"/>
                </a:solidFill>
              </a:rPr>
              <a:t>p</a:t>
            </a:r>
            <a:r>
              <a:rPr lang="en-US" sz="2000" b="1" baseline="-25000" dirty="0" err="1" smtClean="0">
                <a:solidFill>
                  <a:srgbClr val="000099"/>
                </a:solidFill>
              </a:rPr>
              <a:t>T</a:t>
            </a:r>
            <a:r>
              <a:rPr lang="en-US" sz="2000" b="1" baseline="30000" dirty="0" err="1" smtClean="0">
                <a:solidFill>
                  <a:srgbClr val="000099"/>
                </a:solidFill>
              </a:rPr>
              <a:t>h</a:t>
            </a:r>
            <a:endParaRPr lang="en-US" sz="2000" b="1" baseline="30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6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26"/>
          <p:cNvSpPr>
            <a:spLocks/>
          </p:cNvSpPr>
          <p:nvPr/>
        </p:nvSpPr>
        <p:spPr bwMode="auto">
          <a:xfrm>
            <a:off x="504825" y="271463"/>
            <a:ext cx="6948488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statistical correlations </a:t>
            </a:r>
            <a:r>
              <a:rPr lang="en-US" sz="2400" b="1" dirty="0" smtClean="0">
                <a:solidFill>
                  <a:srgbClr val="000099"/>
                </a:solidFill>
              </a:rPr>
              <a:t>  </a:t>
            </a:r>
            <a:r>
              <a:rPr lang="en-US" sz="2400" b="1" dirty="0">
                <a:solidFill>
                  <a:srgbClr val="000099"/>
                </a:solidFill>
              </a:rPr>
              <a:t>2010 data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Picture 7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3" y="884238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Collins (</a:t>
            </a:r>
            <a:r>
              <a:rPr lang="en-US" sz="2000" b="1" dirty="0" err="1" smtClean="0">
                <a:solidFill>
                  <a:srgbClr val="000099"/>
                </a:solidFill>
              </a:rPr>
              <a:t>Sivers</a:t>
            </a:r>
            <a:r>
              <a:rPr lang="en-US" sz="2000" b="1" dirty="0" smtClean="0">
                <a:solidFill>
                  <a:srgbClr val="000099"/>
                </a:solidFill>
              </a:rPr>
              <a:t>, …) asymmetries </a:t>
            </a:r>
            <a:r>
              <a:rPr lang="en-US" sz="2000" b="1" dirty="0">
                <a:solidFill>
                  <a:srgbClr val="000099"/>
                </a:solidFill>
              </a:rPr>
              <a:t>measured </a:t>
            </a:r>
            <a:r>
              <a:rPr lang="en-US" sz="2000" b="1" dirty="0" err="1">
                <a:solidFill>
                  <a:srgbClr val="000099"/>
                </a:solidFill>
              </a:rPr>
              <a:t>vs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x, z, </a:t>
            </a:r>
            <a:r>
              <a:rPr lang="en-US" sz="20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000" b="1" baseline="-250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baseline="300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</a:t>
            </a:r>
            <a:endParaRPr lang="el-GR" sz="2000" b="1" i="1" baseline="30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26"/>
          <p:cNvSpPr>
            <a:spLocks/>
          </p:cNvSpPr>
          <p:nvPr/>
        </p:nvSpPr>
        <p:spPr bwMode="auto">
          <a:xfrm>
            <a:off x="504825" y="271463"/>
            <a:ext cx="6948488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statistical correlations </a:t>
            </a:r>
            <a:r>
              <a:rPr lang="en-US" sz="2400" b="1" dirty="0" smtClean="0">
                <a:solidFill>
                  <a:srgbClr val="000099"/>
                </a:solidFill>
              </a:rPr>
              <a:t>  </a:t>
            </a:r>
            <a:r>
              <a:rPr lang="en-US" sz="2400" b="1" dirty="0">
                <a:solidFill>
                  <a:srgbClr val="000099"/>
                </a:solidFill>
              </a:rPr>
              <a:t>2010 data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Picture 7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3" y="884238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Collins (</a:t>
            </a:r>
            <a:r>
              <a:rPr lang="en-US" sz="2000" b="1" dirty="0" err="1" smtClean="0">
                <a:solidFill>
                  <a:srgbClr val="000099"/>
                </a:solidFill>
              </a:rPr>
              <a:t>Sivers</a:t>
            </a:r>
            <a:r>
              <a:rPr lang="en-US" sz="2000" b="1" dirty="0" smtClean="0">
                <a:solidFill>
                  <a:srgbClr val="000099"/>
                </a:solidFill>
              </a:rPr>
              <a:t>, …) asymmetries </a:t>
            </a:r>
            <a:r>
              <a:rPr lang="en-US" sz="2000" b="1" dirty="0">
                <a:solidFill>
                  <a:srgbClr val="000099"/>
                </a:solidFill>
              </a:rPr>
              <a:t>measured </a:t>
            </a:r>
            <a:r>
              <a:rPr lang="en-US" sz="2000" b="1" dirty="0" err="1">
                <a:solidFill>
                  <a:srgbClr val="000099"/>
                </a:solidFill>
              </a:rPr>
              <a:t>vs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x, z, </a:t>
            </a:r>
            <a:r>
              <a:rPr lang="en-US" sz="20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000" b="1" baseline="-250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baseline="300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</a:t>
            </a:r>
            <a:endParaRPr lang="el-GR" sz="2000" b="1" i="1" baseline="30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619" y="1412333"/>
            <a:ext cx="4337668" cy="2941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45" y="1412333"/>
            <a:ext cx="4337668" cy="29416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619" y="4432337"/>
            <a:ext cx="4337668" cy="294163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 bwMode="auto">
          <a:xfrm>
            <a:off x="857339" y="4265033"/>
            <a:ext cx="3497173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2531416" y="4095344"/>
            <a:ext cx="287258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5537648" y="4231733"/>
            <a:ext cx="3497173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7086828" y="4095662"/>
            <a:ext cx="471604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US" sz="1800" baseline="30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5593752" y="7285037"/>
            <a:ext cx="3497173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7097712" y="7116308"/>
            <a:ext cx="471604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US" sz="18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34369" y="4684738"/>
            <a:ext cx="4301144" cy="39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charged </a:t>
            </a:r>
            <a:r>
              <a:rPr lang="en-US" sz="2000" b="1" dirty="0" err="1" smtClean="0">
                <a:solidFill>
                  <a:srgbClr val="000099"/>
                </a:solidFill>
              </a:rPr>
              <a:t>pions</a:t>
            </a:r>
            <a:endParaRPr lang="en-US" sz="2000" b="1" dirty="0" smtClean="0">
              <a:solidFill>
                <a:srgbClr val="0000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55353" y="5075237"/>
            <a:ext cx="4301144" cy="1888671"/>
            <a:chOff x="455353" y="5075237"/>
            <a:chExt cx="4301144" cy="1888671"/>
          </a:xfrm>
        </p:grpSpPr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455353" y="5075237"/>
              <a:ext cx="4301144" cy="1888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50" tIns="50377" rIns="100750" bIns="50377"/>
            <a:lstStyle/>
            <a:p>
              <a:pPr marL="176213" indent="-176213" defTabSz="912813" hangingPunct="1">
                <a:lnSpc>
                  <a:spcPct val="100000"/>
                </a:lnSpc>
                <a:spcBef>
                  <a:spcPct val="20000"/>
                </a:spcBef>
                <a:buClr>
                  <a:srgbClr val="003399"/>
                </a:buClr>
                <a:buSzTx/>
                <a:buFontTx/>
                <a:buNone/>
              </a:pP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>also available for</a:t>
              </a:r>
              <a:b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</a:b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>charged hadrons </a:t>
              </a:r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>(HEPDATA)</a:t>
              </a:r>
              <a:r>
                <a:rPr lang="en-US" sz="1800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/>
              </a:r>
              <a:br>
                <a:rPr lang="en-US" sz="1800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</a:b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>charged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>kaons</a:t>
              </a: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/>
              </a:r>
              <a:b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</a:b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Times New Roman" pitchFamily="18" charset="0"/>
                </a:rPr>
                <a:t>             for all data selection </a:t>
              </a:r>
            </a:p>
            <a:p>
              <a:pPr marL="176213" indent="-176213" defTabSz="912813" hangingPunct="1">
                <a:lnSpc>
                  <a:spcPct val="100000"/>
                </a:lnSpc>
                <a:spcBef>
                  <a:spcPct val="20000"/>
                </a:spcBef>
                <a:buClr>
                  <a:srgbClr val="003399"/>
                </a:buClr>
                <a:buSzTx/>
                <a:buFontTx/>
                <a:buNone/>
              </a:pPr>
              <a:r>
                <a:rPr lang="en-US" sz="2000" b="1" dirty="0" smtClean="0">
                  <a:solidFill>
                    <a:srgbClr val="0033CC"/>
                  </a:solidFill>
                  <a:latin typeface="Arial" pitchFamily="34" charset="0"/>
                  <a:cs typeface="Times New Roman" pitchFamily="18" charset="0"/>
                </a:rPr>
                <a:t>have to be taken into account</a:t>
              </a:r>
              <a:endParaRPr lang="el-GR" sz="2400" b="1" dirty="0">
                <a:solidFill>
                  <a:srgbClr val="0033CC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0" name="Explosion 1 9"/>
            <p:cNvSpPr/>
            <p:nvPr/>
          </p:nvSpPr>
          <p:spPr bwMode="auto">
            <a:xfrm>
              <a:off x="2734258" y="5708650"/>
              <a:ext cx="1010654" cy="410846"/>
            </a:xfrm>
            <a:custGeom>
              <a:avLst/>
              <a:gdLst>
                <a:gd name="connsiteX0" fmla="*/ 10800 w 21600"/>
                <a:gd name="connsiteY0" fmla="*/ 5800 h 21600"/>
                <a:gd name="connsiteX1" fmla="*/ 14522 w 21600"/>
                <a:gd name="connsiteY1" fmla="*/ 0 h 21600"/>
                <a:gd name="connsiteX2" fmla="*/ 14155 w 21600"/>
                <a:gd name="connsiteY2" fmla="*/ 5325 h 21600"/>
                <a:gd name="connsiteX3" fmla="*/ 18380 w 21600"/>
                <a:gd name="connsiteY3" fmla="*/ 4457 h 21600"/>
                <a:gd name="connsiteX4" fmla="*/ 16702 w 21600"/>
                <a:gd name="connsiteY4" fmla="*/ 7315 h 21600"/>
                <a:gd name="connsiteX5" fmla="*/ 21097 w 21600"/>
                <a:gd name="connsiteY5" fmla="*/ 8137 h 21600"/>
                <a:gd name="connsiteX6" fmla="*/ 17607 w 21600"/>
                <a:gd name="connsiteY6" fmla="*/ 10475 h 21600"/>
                <a:gd name="connsiteX7" fmla="*/ 21600 w 21600"/>
                <a:gd name="connsiteY7" fmla="*/ 13290 h 21600"/>
                <a:gd name="connsiteX8" fmla="*/ 16837 w 21600"/>
                <a:gd name="connsiteY8" fmla="*/ 12942 h 21600"/>
                <a:gd name="connsiteX9" fmla="*/ 18145 w 21600"/>
                <a:gd name="connsiteY9" fmla="*/ 18095 h 21600"/>
                <a:gd name="connsiteX10" fmla="*/ 14020 w 21600"/>
                <a:gd name="connsiteY10" fmla="*/ 14457 h 21600"/>
                <a:gd name="connsiteX11" fmla="*/ 13247 w 21600"/>
                <a:gd name="connsiteY11" fmla="*/ 19737 h 21600"/>
                <a:gd name="connsiteX12" fmla="*/ 10532 w 21600"/>
                <a:gd name="connsiteY12" fmla="*/ 14935 h 21600"/>
                <a:gd name="connsiteX13" fmla="*/ 8485 w 21600"/>
                <a:gd name="connsiteY13" fmla="*/ 21600 h 21600"/>
                <a:gd name="connsiteX14" fmla="*/ 7715 w 21600"/>
                <a:gd name="connsiteY14" fmla="*/ 15627 h 21600"/>
                <a:gd name="connsiteX15" fmla="*/ 4762 w 21600"/>
                <a:gd name="connsiteY15" fmla="*/ 17617 h 21600"/>
                <a:gd name="connsiteX16" fmla="*/ 5667 w 21600"/>
                <a:gd name="connsiteY16" fmla="*/ 13937 h 21600"/>
                <a:gd name="connsiteX17" fmla="*/ 135 w 21600"/>
                <a:gd name="connsiteY17" fmla="*/ 14587 h 21600"/>
                <a:gd name="connsiteX18" fmla="*/ 3722 w 21600"/>
                <a:gd name="connsiteY18" fmla="*/ 11775 h 21600"/>
                <a:gd name="connsiteX19" fmla="*/ 0 w 21600"/>
                <a:gd name="connsiteY19" fmla="*/ 8615 h 21600"/>
                <a:gd name="connsiteX20" fmla="*/ 4627 w 21600"/>
                <a:gd name="connsiteY20" fmla="*/ 7617 h 21600"/>
                <a:gd name="connsiteX21" fmla="*/ 370 w 21600"/>
                <a:gd name="connsiteY21" fmla="*/ 2295 h 21600"/>
                <a:gd name="connsiteX22" fmla="*/ 7312 w 21600"/>
                <a:gd name="connsiteY22" fmla="*/ 6320 h 21600"/>
                <a:gd name="connsiteX23" fmla="*/ 8352 w 21600"/>
                <a:gd name="connsiteY23" fmla="*/ 2295 h 21600"/>
                <a:gd name="connsiteX24" fmla="*/ 10800 w 21600"/>
                <a:gd name="connsiteY24" fmla="*/ 5800 h 21600"/>
                <a:gd name="connsiteX0" fmla="*/ 10800 w 21600"/>
                <a:gd name="connsiteY0" fmla="*/ 5800 h 21600"/>
                <a:gd name="connsiteX1" fmla="*/ 14522 w 21600"/>
                <a:gd name="connsiteY1" fmla="*/ 0 h 21600"/>
                <a:gd name="connsiteX2" fmla="*/ 14155 w 21600"/>
                <a:gd name="connsiteY2" fmla="*/ 5325 h 21600"/>
                <a:gd name="connsiteX3" fmla="*/ 18380 w 21600"/>
                <a:gd name="connsiteY3" fmla="*/ 4457 h 21600"/>
                <a:gd name="connsiteX4" fmla="*/ 16702 w 21600"/>
                <a:gd name="connsiteY4" fmla="*/ 7315 h 21600"/>
                <a:gd name="connsiteX5" fmla="*/ 21097 w 21600"/>
                <a:gd name="connsiteY5" fmla="*/ 8137 h 21600"/>
                <a:gd name="connsiteX6" fmla="*/ 17607 w 21600"/>
                <a:gd name="connsiteY6" fmla="*/ 10475 h 21600"/>
                <a:gd name="connsiteX7" fmla="*/ 21600 w 21600"/>
                <a:gd name="connsiteY7" fmla="*/ 13290 h 21600"/>
                <a:gd name="connsiteX8" fmla="*/ 16837 w 21600"/>
                <a:gd name="connsiteY8" fmla="*/ 12942 h 21600"/>
                <a:gd name="connsiteX9" fmla="*/ 18145 w 21600"/>
                <a:gd name="connsiteY9" fmla="*/ 18095 h 21600"/>
                <a:gd name="connsiteX10" fmla="*/ 14020 w 21600"/>
                <a:gd name="connsiteY10" fmla="*/ 14457 h 21600"/>
                <a:gd name="connsiteX11" fmla="*/ 13247 w 21600"/>
                <a:gd name="connsiteY11" fmla="*/ 19737 h 21600"/>
                <a:gd name="connsiteX12" fmla="*/ 10532 w 21600"/>
                <a:gd name="connsiteY12" fmla="*/ 14935 h 21600"/>
                <a:gd name="connsiteX13" fmla="*/ 8485 w 21600"/>
                <a:gd name="connsiteY13" fmla="*/ 21600 h 21600"/>
                <a:gd name="connsiteX14" fmla="*/ 7715 w 21600"/>
                <a:gd name="connsiteY14" fmla="*/ 15627 h 21600"/>
                <a:gd name="connsiteX15" fmla="*/ 4762 w 21600"/>
                <a:gd name="connsiteY15" fmla="*/ 17617 h 21600"/>
                <a:gd name="connsiteX16" fmla="*/ 5667 w 21600"/>
                <a:gd name="connsiteY16" fmla="*/ 13937 h 21600"/>
                <a:gd name="connsiteX17" fmla="*/ 135 w 21600"/>
                <a:gd name="connsiteY17" fmla="*/ 14587 h 21600"/>
                <a:gd name="connsiteX18" fmla="*/ 3722 w 21600"/>
                <a:gd name="connsiteY18" fmla="*/ 11775 h 21600"/>
                <a:gd name="connsiteX19" fmla="*/ 0 w 21600"/>
                <a:gd name="connsiteY19" fmla="*/ 8615 h 21600"/>
                <a:gd name="connsiteX20" fmla="*/ 4627 w 21600"/>
                <a:gd name="connsiteY20" fmla="*/ 7617 h 21600"/>
                <a:gd name="connsiteX21" fmla="*/ 370 w 21600"/>
                <a:gd name="connsiteY21" fmla="*/ 2295 h 21600"/>
                <a:gd name="connsiteX22" fmla="*/ 7185 w 21600"/>
                <a:gd name="connsiteY22" fmla="*/ 4900 h 21600"/>
                <a:gd name="connsiteX23" fmla="*/ 8352 w 21600"/>
                <a:gd name="connsiteY23" fmla="*/ 2295 h 21600"/>
                <a:gd name="connsiteX24" fmla="*/ 10800 w 21600"/>
                <a:gd name="connsiteY24" fmla="*/ 5800 h 21600"/>
                <a:gd name="connsiteX0" fmla="*/ 11054 w 21600"/>
                <a:gd name="connsiteY0" fmla="*/ 3847 h 21600"/>
                <a:gd name="connsiteX1" fmla="*/ 14522 w 21600"/>
                <a:gd name="connsiteY1" fmla="*/ 0 h 21600"/>
                <a:gd name="connsiteX2" fmla="*/ 14155 w 21600"/>
                <a:gd name="connsiteY2" fmla="*/ 5325 h 21600"/>
                <a:gd name="connsiteX3" fmla="*/ 18380 w 21600"/>
                <a:gd name="connsiteY3" fmla="*/ 4457 h 21600"/>
                <a:gd name="connsiteX4" fmla="*/ 16702 w 21600"/>
                <a:gd name="connsiteY4" fmla="*/ 7315 h 21600"/>
                <a:gd name="connsiteX5" fmla="*/ 21097 w 21600"/>
                <a:gd name="connsiteY5" fmla="*/ 8137 h 21600"/>
                <a:gd name="connsiteX6" fmla="*/ 17607 w 21600"/>
                <a:gd name="connsiteY6" fmla="*/ 10475 h 21600"/>
                <a:gd name="connsiteX7" fmla="*/ 21600 w 21600"/>
                <a:gd name="connsiteY7" fmla="*/ 13290 h 21600"/>
                <a:gd name="connsiteX8" fmla="*/ 16837 w 21600"/>
                <a:gd name="connsiteY8" fmla="*/ 12942 h 21600"/>
                <a:gd name="connsiteX9" fmla="*/ 18145 w 21600"/>
                <a:gd name="connsiteY9" fmla="*/ 18095 h 21600"/>
                <a:gd name="connsiteX10" fmla="*/ 14020 w 21600"/>
                <a:gd name="connsiteY10" fmla="*/ 14457 h 21600"/>
                <a:gd name="connsiteX11" fmla="*/ 13247 w 21600"/>
                <a:gd name="connsiteY11" fmla="*/ 19737 h 21600"/>
                <a:gd name="connsiteX12" fmla="*/ 10532 w 21600"/>
                <a:gd name="connsiteY12" fmla="*/ 14935 h 21600"/>
                <a:gd name="connsiteX13" fmla="*/ 8485 w 21600"/>
                <a:gd name="connsiteY13" fmla="*/ 21600 h 21600"/>
                <a:gd name="connsiteX14" fmla="*/ 7715 w 21600"/>
                <a:gd name="connsiteY14" fmla="*/ 15627 h 21600"/>
                <a:gd name="connsiteX15" fmla="*/ 4762 w 21600"/>
                <a:gd name="connsiteY15" fmla="*/ 17617 h 21600"/>
                <a:gd name="connsiteX16" fmla="*/ 5667 w 21600"/>
                <a:gd name="connsiteY16" fmla="*/ 13937 h 21600"/>
                <a:gd name="connsiteX17" fmla="*/ 135 w 21600"/>
                <a:gd name="connsiteY17" fmla="*/ 14587 h 21600"/>
                <a:gd name="connsiteX18" fmla="*/ 3722 w 21600"/>
                <a:gd name="connsiteY18" fmla="*/ 11775 h 21600"/>
                <a:gd name="connsiteX19" fmla="*/ 0 w 21600"/>
                <a:gd name="connsiteY19" fmla="*/ 8615 h 21600"/>
                <a:gd name="connsiteX20" fmla="*/ 4627 w 21600"/>
                <a:gd name="connsiteY20" fmla="*/ 7617 h 21600"/>
                <a:gd name="connsiteX21" fmla="*/ 370 w 21600"/>
                <a:gd name="connsiteY21" fmla="*/ 2295 h 21600"/>
                <a:gd name="connsiteX22" fmla="*/ 7185 w 21600"/>
                <a:gd name="connsiteY22" fmla="*/ 4900 h 21600"/>
                <a:gd name="connsiteX23" fmla="*/ 8352 w 21600"/>
                <a:gd name="connsiteY23" fmla="*/ 2295 h 21600"/>
                <a:gd name="connsiteX24" fmla="*/ 11054 w 21600"/>
                <a:gd name="connsiteY24" fmla="*/ 3847 h 21600"/>
                <a:gd name="connsiteX0" fmla="*/ 11054 w 21600"/>
                <a:gd name="connsiteY0" fmla="*/ 3847 h 21600"/>
                <a:gd name="connsiteX1" fmla="*/ 14522 w 21600"/>
                <a:gd name="connsiteY1" fmla="*/ 0 h 21600"/>
                <a:gd name="connsiteX2" fmla="*/ 14916 w 21600"/>
                <a:gd name="connsiteY2" fmla="*/ 4260 h 21600"/>
                <a:gd name="connsiteX3" fmla="*/ 18380 w 21600"/>
                <a:gd name="connsiteY3" fmla="*/ 4457 h 21600"/>
                <a:gd name="connsiteX4" fmla="*/ 16702 w 21600"/>
                <a:gd name="connsiteY4" fmla="*/ 7315 h 21600"/>
                <a:gd name="connsiteX5" fmla="*/ 21097 w 21600"/>
                <a:gd name="connsiteY5" fmla="*/ 8137 h 21600"/>
                <a:gd name="connsiteX6" fmla="*/ 17607 w 21600"/>
                <a:gd name="connsiteY6" fmla="*/ 10475 h 21600"/>
                <a:gd name="connsiteX7" fmla="*/ 21600 w 21600"/>
                <a:gd name="connsiteY7" fmla="*/ 13290 h 21600"/>
                <a:gd name="connsiteX8" fmla="*/ 16837 w 21600"/>
                <a:gd name="connsiteY8" fmla="*/ 12942 h 21600"/>
                <a:gd name="connsiteX9" fmla="*/ 18145 w 21600"/>
                <a:gd name="connsiteY9" fmla="*/ 18095 h 21600"/>
                <a:gd name="connsiteX10" fmla="*/ 14020 w 21600"/>
                <a:gd name="connsiteY10" fmla="*/ 14457 h 21600"/>
                <a:gd name="connsiteX11" fmla="*/ 13247 w 21600"/>
                <a:gd name="connsiteY11" fmla="*/ 19737 h 21600"/>
                <a:gd name="connsiteX12" fmla="*/ 10532 w 21600"/>
                <a:gd name="connsiteY12" fmla="*/ 14935 h 21600"/>
                <a:gd name="connsiteX13" fmla="*/ 8485 w 21600"/>
                <a:gd name="connsiteY13" fmla="*/ 21600 h 21600"/>
                <a:gd name="connsiteX14" fmla="*/ 7715 w 21600"/>
                <a:gd name="connsiteY14" fmla="*/ 15627 h 21600"/>
                <a:gd name="connsiteX15" fmla="*/ 4762 w 21600"/>
                <a:gd name="connsiteY15" fmla="*/ 17617 h 21600"/>
                <a:gd name="connsiteX16" fmla="*/ 5667 w 21600"/>
                <a:gd name="connsiteY16" fmla="*/ 13937 h 21600"/>
                <a:gd name="connsiteX17" fmla="*/ 135 w 21600"/>
                <a:gd name="connsiteY17" fmla="*/ 14587 h 21600"/>
                <a:gd name="connsiteX18" fmla="*/ 3722 w 21600"/>
                <a:gd name="connsiteY18" fmla="*/ 11775 h 21600"/>
                <a:gd name="connsiteX19" fmla="*/ 0 w 21600"/>
                <a:gd name="connsiteY19" fmla="*/ 8615 h 21600"/>
                <a:gd name="connsiteX20" fmla="*/ 4627 w 21600"/>
                <a:gd name="connsiteY20" fmla="*/ 7617 h 21600"/>
                <a:gd name="connsiteX21" fmla="*/ 370 w 21600"/>
                <a:gd name="connsiteY21" fmla="*/ 2295 h 21600"/>
                <a:gd name="connsiteX22" fmla="*/ 7185 w 21600"/>
                <a:gd name="connsiteY22" fmla="*/ 4900 h 21600"/>
                <a:gd name="connsiteX23" fmla="*/ 8352 w 21600"/>
                <a:gd name="connsiteY23" fmla="*/ 2295 h 21600"/>
                <a:gd name="connsiteX24" fmla="*/ 11054 w 21600"/>
                <a:gd name="connsiteY24" fmla="*/ 3847 h 21600"/>
                <a:gd name="connsiteX0" fmla="*/ 11054 w 21600"/>
                <a:gd name="connsiteY0" fmla="*/ 3847 h 21600"/>
                <a:gd name="connsiteX1" fmla="*/ 14522 w 21600"/>
                <a:gd name="connsiteY1" fmla="*/ 0 h 21600"/>
                <a:gd name="connsiteX2" fmla="*/ 14916 w 21600"/>
                <a:gd name="connsiteY2" fmla="*/ 4260 h 21600"/>
                <a:gd name="connsiteX3" fmla="*/ 18380 w 21600"/>
                <a:gd name="connsiteY3" fmla="*/ 4457 h 21600"/>
                <a:gd name="connsiteX4" fmla="*/ 18097 w 21600"/>
                <a:gd name="connsiteY4" fmla="*/ 6960 h 21600"/>
                <a:gd name="connsiteX5" fmla="*/ 21097 w 21600"/>
                <a:gd name="connsiteY5" fmla="*/ 8137 h 21600"/>
                <a:gd name="connsiteX6" fmla="*/ 17607 w 21600"/>
                <a:gd name="connsiteY6" fmla="*/ 10475 h 21600"/>
                <a:gd name="connsiteX7" fmla="*/ 21600 w 21600"/>
                <a:gd name="connsiteY7" fmla="*/ 13290 h 21600"/>
                <a:gd name="connsiteX8" fmla="*/ 16837 w 21600"/>
                <a:gd name="connsiteY8" fmla="*/ 12942 h 21600"/>
                <a:gd name="connsiteX9" fmla="*/ 18145 w 21600"/>
                <a:gd name="connsiteY9" fmla="*/ 18095 h 21600"/>
                <a:gd name="connsiteX10" fmla="*/ 14020 w 21600"/>
                <a:gd name="connsiteY10" fmla="*/ 14457 h 21600"/>
                <a:gd name="connsiteX11" fmla="*/ 13247 w 21600"/>
                <a:gd name="connsiteY11" fmla="*/ 19737 h 21600"/>
                <a:gd name="connsiteX12" fmla="*/ 10532 w 21600"/>
                <a:gd name="connsiteY12" fmla="*/ 14935 h 21600"/>
                <a:gd name="connsiteX13" fmla="*/ 8485 w 21600"/>
                <a:gd name="connsiteY13" fmla="*/ 21600 h 21600"/>
                <a:gd name="connsiteX14" fmla="*/ 7715 w 21600"/>
                <a:gd name="connsiteY14" fmla="*/ 15627 h 21600"/>
                <a:gd name="connsiteX15" fmla="*/ 4762 w 21600"/>
                <a:gd name="connsiteY15" fmla="*/ 17617 h 21600"/>
                <a:gd name="connsiteX16" fmla="*/ 5667 w 21600"/>
                <a:gd name="connsiteY16" fmla="*/ 13937 h 21600"/>
                <a:gd name="connsiteX17" fmla="*/ 135 w 21600"/>
                <a:gd name="connsiteY17" fmla="*/ 14587 h 21600"/>
                <a:gd name="connsiteX18" fmla="*/ 3722 w 21600"/>
                <a:gd name="connsiteY18" fmla="*/ 11775 h 21600"/>
                <a:gd name="connsiteX19" fmla="*/ 0 w 21600"/>
                <a:gd name="connsiteY19" fmla="*/ 8615 h 21600"/>
                <a:gd name="connsiteX20" fmla="*/ 4627 w 21600"/>
                <a:gd name="connsiteY20" fmla="*/ 7617 h 21600"/>
                <a:gd name="connsiteX21" fmla="*/ 370 w 21600"/>
                <a:gd name="connsiteY21" fmla="*/ 2295 h 21600"/>
                <a:gd name="connsiteX22" fmla="*/ 7185 w 21600"/>
                <a:gd name="connsiteY22" fmla="*/ 4900 h 21600"/>
                <a:gd name="connsiteX23" fmla="*/ 8352 w 21600"/>
                <a:gd name="connsiteY23" fmla="*/ 2295 h 21600"/>
                <a:gd name="connsiteX24" fmla="*/ 11054 w 21600"/>
                <a:gd name="connsiteY24" fmla="*/ 3847 h 21600"/>
                <a:gd name="connsiteX0" fmla="*/ 11054 w 21600"/>
                <a:gd name="connsiteY0" fmla="*/ 3847 h 21600"/>
                <a:gd name="connsiteX1" fmla="*/ 14522 w 21600"/>
                <a:gd name="connsiteY1" fmla="*/ 0 h 21600"/>
                <a:gd name="connsiteX2" fmla="*/ 14916 w 21600"/>
                <a:gd name="connsiteY2" fmla="*/ 4260 h 21600"/>
                <a:gd name="connsiteX3" fmla="*/ 18380 w 21600"/>
                <a:gd name="connsiteY3" fmla="*/ 4457 h 21600"/>
                <a:gd name="connsiteX4" fmla="*/ 18097 w 21600"/>
                <a:gd name="connsiteY4" fmla="*/ 6960 h 21600"/>
                <a:gd name="connsiteX5" fmla="*/ 17607 w 21600"/>
                <a:gd name="connsiteY5" fmla="*/ 10475 h 21600"/>
                <a:gd name="connsiteX6" fmla="*/ 21600 w 21600"/>
                <a:gd name="connsiteY6" fmla="*/ 13290 h 21600"/>
                <a:gd name="connsiteX7" fmla="*/ 16837 w 21600"/>
                <a:gd name="connsiteY7" fmla="*/ 12942 h 21600"/>
                <a:gd name="connsiteX8" fmla="*/ 18145 w 21600"/>
                <a:gd name="connsiteY8" fmla="*/ 18095 h 21600"/>
                <a:gd name="connsiteX9" fmla="*/ 14020 w 21600"/>
                <a:gd name="connsiteY9" fmla="*/ 14457 h 21600"/>
                <a:gd name="connsiteX10" fmla="*/ 13247 w 21600"/>
                <a:gd name="connsiteY10" fmla="*/ 19737 h 21600"/>
                <a:gd name="connsiteX11" fmla="*/ 10532 w 21600"/>
                <a:gd name="connsiteY11" fmla="*/ 14935 h 21600"/>
                <a:gd name="connsiteX12" fmla="*/ 8485 w 21600"/>
                <a:gd name="connsiteY12" fmla="*/ 21600 h 21600"/>
                <a:gd name="connsiteX13" fmla="*/ 7715 w 21600"/>
                <a:gd name="connsiteY13" fmla="*/ 15627 h 21600"/>
                <a:gd name="connsiteX14" fmla="*/ 4762 w 21600"/>
                <a:gd name="connsiteY14" fmla="*/ 17617 h 21600"/>
                <a:gd name="connsiteX15" fmla="*/ 5667 w 21600"/>
                <a:gd name="connsiteY15" fmla="*/ 13937 h 21600"/>
                <a:gd name="connsiteX16" fmla="*/ 135 w 21600"/>
                <a:gd name="connsiteY16" fmla="*/ 14587 h 21600"/>
                <a:gd name="connsiteX17" fmla="*/ 3722 w 21600"/>
                <a:gd name="connsiteY17" fmla="*/ 11775 h 21600"/>
                <a:gd name="connsiteX18" fmla="*/ 0 w 21600"/>
                <a:gd name="connsiteY18" fmla="*/ 8615 h 21600"/>
                <a:gd name="connsiteX19" fmla="*/ 4627 w 21600"/>
                <a:gd name="connsiteY19" fmla="*/ 7617 h 21600"/>
                <a:gd name="connsiteX20" fmla="*/ 370 w 21600"/>
                <a:gd name="connsiteY20" fmla="*/ 2295 h 21600"/>
                <a:gd name="connsiteX21" fmla="*/ 7185 w 21600"/>
                <a:gd name="connsiteY21" fmla="*/ 4900 h 21600"/>
                <a:gd name="connsiteX22" fmla="*/ 8352 w 21600"/>
                <a:gd name="connsiteY22" fmla="*/ 2295 h 21600"/>
                <a:gd name="connsiteX23" fmla="*/ 11054 w 21600"/>
                <a:gd name="connsiteY23" fmla="*/ 3847 h 21600"/>
                <a:gd name="connsiteX0" fmla="*/ 11054 w 21600"/>
                <a:gd name="connsiteY0" fmla="*/ 3847 h 21600"/>
                <a:gd name="connsiteX1" fmla="*/ 14522 w 21600"/>
                <a:gd name="connsiteY1" fmla="*/ 0 h 21600"/>
                <a:gd name="connsiteX2" fmla="*/ 14916 w 21600"/>
                <a:gd name="connsiteY2" fmla="*/ 4260 h 21600"/>
                <a:gd name="connsiteX3" fmla="*/ 18380 w 21600"/>
                <a:gd name="connsiteY3" fmla="*/ 4457 h 21600"/>
                <a:gd name="connsiteX4" fmla="*/ 17607 w 21600"/>
                <a:gd name="connsiteY4" fmla="*/ 10475 h 21600"/>
                <a:gd name="connsiteX5" fmla="*/ 21600 w 21600"/>
                <a:gd name="connsiteY5" fmla="*/ 13290 h 21600"/>
                <a:gd name="connsiteX6" fmla="*/ 16837 w 21600"/>
                <a:gd name="connsiteY6" fmla="*/ 12942 h 21600"/>
                <a:gd name="connsiteX7" fmla="*/ 18145 w 21600"/>
                <a:gd name="connsiteY7" fmla="*/ 18095 h 21600"/>
                <a:gd name="connsiteX8" fmla="*/ 14020 w 21600"/>
                <a:gd name="connsiteY8" fmla="*/ 14457 h 21600"/>
                <a:gd name="connsiteX9" fmla="*/ 13247 w 21600"/>
                <a:gd name="connsiteY9" fmla="*/ 19737 h 21600"/>
                <a:gd name="connsiteX10" fmla="*/ 10532 w 21600"/>
                <a:gd name="connsiteY10" fmla="*/ 14935 h 21600"/>
                <a:gd name="connsiteX11" fmla="*/ 8485 w 21600"/>
                <a:gd name="connsiteY11" fmla="*/ 21600 h 21600"/>
                <a:gd name="connsiteX12" fmla="*/ 7715 w 21600"/>
                <a:gd name="connsiteY12" fmla="*/ 15627 h 21600"/>
                <a:gd name="connsiteX13" fmla="*/ 4762 w 21600"/>
                <a:gd name="connsiteY13" fmla="*/ 17617 h 21600"/>
                <a:gd name="connsiteX14" fmla="*/ 5667 w 21600"/>
                <a:gd name="connsiteY14" fmla="*/ 13937 h 21600"/>
                <a:gd name="connsiteX15" fmla="*/ 135 w 21600"/>
                <a:gd name="connsiteY15" fmla="*/ 14587 h 21600"/>
                <a:gd name="connsiteX16" fmla="*/ 3722 w 21600"/>
                <a:gd name="connsiteY16" fmla="*/ 11775 h 21600"/>
                <a:gd name="connsiteX17" fmla="*/ 0 w 21600"/>
                <a:gd name="connsiteY17" fmla="*/ 8615 h 21600"/>
                <a:gd name="connsiteX18" fmla="*/ 4627 w 21600"/>
                <a:gd name="connsiteY18" fmla="*/ 7617 h 21600"/>
                <a:gd name="connsiteX19" fmla="*/ 370 w 21600"/>
                <a:gd name="connsiteY19" fmla="*/ 2295 h 21600"/>
                <a:gd name="connsiteX20" fmla="*/ 7185 w 21600"/>
                <a:gd name="connsiteY20" fmla="*/ 4900 h 21600"/>
                <a:gd name="connsiteX21" fmla="*/ 8352 w 21600"/>
                <a:gd name="connsiteY21" fmla="*/ 2295 h 21600"/>
                <a:gd name="connsiteX22" fmla="*/ 11054 w 21600"/>
                <a:gd name="connsiteY22" fmla="*/ 3847 h 21600"/>
                <a:gd name="connsiteX0" fmla="*/ 11054 w 21600"/>
                <a:gd name="connsiteY0" fmla="*/ 3847 h 21600"/>
                <a:gd name="connsiteX1" fmla="*/ 14522 w 21600"/>
                <a:gd name="connsiteY1" fmla="*/ 0 h 21600"/>
                <a:gd name="connsiteX2" fmla="*/ 14916 w 21600"/>
                <a:gd name="connsiteY2" fmla="*/ 4260 h 21600"/>
                <a:gd name="connsiteX3" fmla="*/ 18380 w 21600"/>
                <a:gd name="connsiteY3" fmla="*/ 4457 h 21600"/>
                <a:gd name="connsiteX4" fmla="*/ 17607 w 21600"/>
                <a:gd name="connsiteY4" fmla="*/ 9587 h 21600"/>
                <a:gd name="connsiteX5" fmla="*/ 21600 w 21600"/>
                <a:gd name="connsiteY5" fmla="*/ 13290 h 21600"/>
                <a:gd name="connsiteX6" fmla="*/ 16837 w 21600"/>
                <a:gd name="connsiteY6" fmla="*/ 12942 h 21600"/>
                <a:gd name="connsiteX7" fmla="*/ 18145 w 21600"/>
                <a:gd name="connsiteY7" fmla="*/ 18095 h 21600"/>
                <a:gd name="connsiteX8" fmla="*/ 14020 w 21600"/>
                <a:gd name="connsiteY8" fmla="*/ 14457 h 21600"/>
                <a:gd name="connsiteX9" fmla="*/ 13247 w 21600"/>
                <a:gd name="connsiteY9" fmla="*/ 19737 h 21600"/>
                <a:gd name="connsiteX10" fmla="*/ 10532 w 21600"/>
                <a:gd name="connsiteY10" fmla="*/ 14935 h 21600"/>
                <a:gd name="connsiteX11" fmla="*/ 8485 w 21600"/>
                <a:gd name="connsiteY11" fmla="*/ 21600 h 21600"/>
                <a:gd name="connsiteX12" fmla="*/ 7715 w 21600"/>
                <a:gd name="connsiteY12" fmla="*/ 15627 h 21600"/>
                <a:gd name="connsiteX13" fmla="*/ 4762 w 21600"/>
                <a:gd name="connsiteY13" fmla="*/ 17617 h 21600"/>
                <a:gd name="connsiteX14" fmla="*/ 5667 w 21600"/>
                <a:gd name="connsiteY14" fmla="*/ 13937 h 21600"/>
                <a:gd name="connsiteX15" fmla="*/ 135 w 21600"/>
                <a:gd name="connsiteY15" fmla="*/ 14587 h 21600"/>
                <a:gd name="connsiteX16" fmla="*/ 3722 w 21600"/>
                <a:gd name="connsiteY16" fmla="*/ 11775 h 21600"/>
                <a:gd name="connsiteX17" fmla="*/ 0 w 21600"/>
                <a:gd name="connsiteY17" fmla="*/ 8615 h 21600"/>
                <a:gd name="connsiteX18" fmla="*/ 4627 w 21600"/>
                <a:gd name="connsiteY18" fmla="*/ 7617 h 21600"/>
                <a:gd name="connsiteX19" fmla="*/ 370 w 21600"/>
                <a:gd name="connsiteY19" fmla="*/ 2295 h 21600"/>
                <a:gd name="connsiteX20" fmla="*/ 7185 w 21600"/>
                <a:gd name="connsiteY20" fmla="*/ 4900 h 21600"/>
                <a:gd name="connsiteX21" fmla="*/ 8352 w 21600"/>
                <a:gd name="connsiteY21" fmla="*/ 2295 h 21600"/>
                <a:gd name="connsiteX22" fmla="*/ 11054 w 21600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607 w 20839"/>
                <a:gd name="connsiteY4" fmla="*/ 9587 h 21600"/>
                <a:gd name="connsiteX5" fmla="*/ 20839 w 20839"/>
                <a:gd name="connsiteY5" fmla="*/ 10982 h 21600"/>
                <a:gd name="connsiteX6" fmla="*/ 16837 w 20839"/>
                <a:gd name="connsiteY6" fmla="*/ 12942 h 21600"/>
                <a:gd name="connsiteX7" fmla="*/ 18145 w 20839"/>
                <a:gd name="connsiteY7" fmla="*/ 18095 h 21600"/>
                <a:gd name="connsiteX8" fmla="*/ 14020 w 20839"/>
                <a:gd name="connsiteY8" fmla="*/ 14457 h 21600"/>
                <a:gd name="connsiteX9" fmla="*/ 13247 w 20839"/>
                <a:gd name="connsiteY9" fmla="*/ 19737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353 w 20839"/>
                <a:gd name="connsiteY4" fmla="*/ 8344 h 21600"/>
                <a:gd name="connsiteX5" fmla="*/ 20839 w 20839"/>
                <a:gd name="connsiteY5" fmla="*/ 10982 h 21600"/>
                <a:gd name="connsiteX6" fmla="*/ 16837 w 20839"/>
                <a:gd name="connsiteY6" fmla="*/ 12942 h 21600"/>
                <a:gd name="connsiteX7" fmla="*/ 18145 w 20839"/>
                <a:gd name="connsiteY7" fmla="*/ 18095 h 21600"/>
                <a:gd name="connsiteX8" fmla="*/ 14020 w 20839"/>
                <a:gd name="connsiteY8" fmla="*/ 14457 h 21600"/>
                <a:gd name="connsiteX9" fmla="*/ 13247 w 20839"/>
                <a:gd name="connsiteY9" fmla="*/ 19737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353 w 20839"/>
                <a:gd name="connsiteY4" fmla="*/ 8344 h 21600"/>
                <a:gd name="connsiteX5" fmla="*/ 20839 w 20839"/>
                <a:gd name="connsiteY5" fmla="*/ 10272 h 21600"/>
                <a:gd name="connsiteX6" fmla="*/ 16837 w 20839"/>
                <a:gd name="connsiteY6" fmla="*/ 12942 h 21600"/>
                <a:gd name="connsiteX7" fmla="*/ 18145 w 20839"/>
                <a:gd name="connsiteY7" fmla="*/ 18095 h 21600"/>
                <a:gd name="connsiteX8" fmla="*/ 14020 w 20839"/>
                <a:gd name="connsiteY8" fmla="*/ 14457 h 21600"/>
                <a:gd name="connsiteX9" fmla="*/ 13247 w 20839"/>
                <a:gd name="connsiteY9" fmla="*/ 19737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353 w 20839"/>
                <a:gd name="connsiteY4" fmla="*/ 8344 h 21600"/>
                <a:gd name="connsiteX5" fmla="*/ 20839 w 20839"/>
                <a:gd name="connsiteY5" fmla="*/ 10272 h 21600"/>
                <a:gd name="connsiteX6" fmla="*/ 17851 w 20839"/>
                <a:gd name="connsiteY6" fmla="*/ 12409 h 21600"/>
                <a:gd name="connsiteX7" fmla="*/ 18145 w 20839"/>
                <a:gd name="connsiteY7" fmla="*/ 18095 h 21600"/>
                <a:gd name="connsiteX8" fmla="*/ 14020 w 20839"/>
                <a:gd name="connsiteY8" fmla="*/ 14457 h 21600"/>
                <a:gd name="connsiteX9" fmla="*/ 13247 w 20839"/>
                <a:gd name="connsiteY9" fmla="*/ 19737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353 w 20839"/>
                <a:gd name="connsiteY4" fmla="*/ 8344 h 21600"/>
                <a:gd name="connsiteX5" fmla="*/ 20839 w 20839"/>
                <a:gd name="connsiteY5" fmla="*/ 10272 h 21600"/>
                <a:gd name="connsiteX6" fmla="*/ 17090 w 20839"/>
                <a:gd name="connsiteY6" fmla="*/ 12054 h 21600"/>
                <a:gd name="connsiteX7" fmla="*/ 18145 w 20839"/>
                <a:gd name="connsiteY7" fmla="*/ 18095 h 21600"/>
                <a:gd name="connsiteX8" fmla="*/ 14020 w 20839"/>
                <a:gd name="connsiteY8" fmla="*/ 14457 h 21600"/>
                <a:gd name="connsiteX9" fmla="*/ 13247 w 20839"/>
                <a:gd name="connsiteY9" fmla="*/ 19737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353 w 20839"/>
                <a:gd name="connsiteY4" fmla="*/ 8344 h 21600"/>
                <a:gd name="connsiteX5" fmla="*/ 20839 w 20839"/>
                <a:gd name="connsiteY5" fmla="*/ 10272 h 21600"/>
                <a:gd name="connsiteX6" fmla="*/ 17090 w 20839"/>
                <a:gd name="connsiteY6" fmla="*/ 12054 h 21600"/>
                <a:gd name="connsiteX7" fmla="*/ 17384 w 20839"/>
                <a:gd name="connsiteY7" fmla="*/ 16675 h 21600"/>
                <a:gd name="connsiteX8" fmla="*/ 14020 w 20839"/>
                <a:gd name="connsiteY8" fmla="*/ 14457 h 21600"/>
                <a:gd name="connsiteX9" fmla="*/ 13247 w 20839"/>
                <a:gd name="connsiteY9" fmla="*/ 19737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21600"/>
                <a:gd name="connsiteX1" fmla="*/ 14522 w 20839"/>
                <a:gd name="connsiteY1" fmla="*/ 0 h 21600"/>
                <a:gd name="connsiteX2" fmla="*/ 14916 w 20839"/>
                <a:gd name="connsiteY2" fmla="*/ 4260 h 21600"/>
                <a:gd name="connsiteX3" fmla="*/ 18380 w 20839"/>
                <a:gd name="connsiteY3" fmla="*/ 4457 h 21600"/>
                <a:gd name="connsiteX4" fmla="*/ 17353 w 20839"/>
                <a:gd name="connsiteY4" fmla="*/ 8344 h 21600"/>
                <a:gd name="connsiteX5" fmla="*/ 20839 w 20839"/>
                <a:gd name="connsiteY5" fmla="*/ 10272 h 21600"/>
                <a:gd name="connsiteX6" fmla="*/ 17090 w 20839"/>
                <a:gd name="connsiteY6" fmla="*/ 12054 h 21600"/>
                <a:gd name="connsiteX7" fmla="*/ 17384 w 20839"/>
                <a:gd name="connsiteY7" fmla="*/ 16675 h 21600"/>
                <a:gd name="connsiteX8" fmla="*/ 14020 w 20839"/>
                <a:gd name="connsiteY8" fmla="*/ 14457 h 21600"/>
                <a:gd name="connsiteX9" fmla="*/ 13120 w 20839"/>
                <a:gd name="connsiteY9" fmla="*/ 17962 h 21600"/>
                <a:gd name="connsiteX10" fmla="*/ 10532 w 20839"/>
                <a:gd name="connsiteY10" fmla="*/ 14935 h 21600"/>
                <a:gd name="connsiteX11" fmla="*/ 8485 w 20839"/>
                <a:gd name="connsiteY11" fmla="*/ 21600 h 21600"/>
                <a:gd name="connsiteX12" fmla="*/ 7715 w 20839"/>
                <a:gd name="connsiteY12" fmla="*/ 15627 h 21600"/>
                <a:gd name="connsiteX13" fmla="*/ 4762 w 20839"/>
                <a:gd name="connsiteY13" fmla="*/ 17617 h 21600"/>
                <a:gd name="connsiteX14" fmla="*/ 5667 w 20839"/>
                <a:gd name="connsiteY14" fmla="*/ 13937 h 21600"/>
                <a:gd name="connsiteX15" fmla="*/ 135 w 20839"/>
                <a:gd name="connsiteY15" fmla="*/ 14587 h 21600"/>
                <a:gd name="connsiteX16" fmla="*/ 3722 w 20839"/>
                <a:gd name="connsiteY16" fmla="*/ 11775 h 21600"/>
                <a:gd name="connsiteX17" fmla="*/ 0 w 20839"/>
                <a:gd name="connsiteY17" fmla="*/ 8615 h 21600"/>
                <a:gd name="connsiteX18" fmla="*/ 4627 w 20839"/>
                <a:gd name="connsiteY18" fmla="*/ 7617 h 21600"/>
                <a:gd name="connsiteX19" fmla="*/ 370 w 20839"/>
                <a:gd name="connsiteY19" fmla="*/ 2295 h 21600"/>
                <a:gd name="connsiteX20" fmla="*/ 7185 w 20839"/>
                <a:gd name="connsiteY20" fmla="*/ 4900 h 21600"/>
                <a:gd name="connsiteX21" fmla="*/ 8352 w 20839"/>
                <a:gd name="connsiteY21" fmla="*/ 2295 h 21600"/>
                <a:gd name="connsiteX22" fmla="*/ 11054 w 20839"/>
                <a:gd name="connsiteY22" fmla="*/ 3847 h 21600"/>
                <a:gd name="connsiteX0" fmla="*/ 11054 w 20839"/>
                <a:gd name="connsiteY0" fmla="*/ 3847 h 17962"/>
                <a:gd name="connsiteX1" fmla="*/ 14522 w 20839"/>
                <a:gd name="connsiteY1" fmla="*/ 0 h 17962"/>
                <a:gd name="connsiteX2" fmla="*/ 14916 w 20839"/>
                <a:gd name="connsiteY2" fmla="*/ 4260 h 17962"/>
                <a:gd name="connsiteX3" fmla="*/ 18380 w 20839"/>
                <a:gd name="connsiteY3" fmla="*/ 4457 h 17962"/>
                <a:gd name="connsiteX4" fmla="*/ 17353 w 20839"/>
                <a:gd name="connsiteY4" fmla="*/ 8344 h 17962"/>
                <a:gd name="connsiteX5" fmla="*/ 20839 w 20839"/>
                <a:gd name="connsiteY5" fmla="*/ 10272 h 17962"/>
                <a:gd name="connsiteX6" fmla="*/ 17090 w 20839"/>
                <a:gd name="connsiteY6" fmla="*/ 12054 h 17962"/>
                <a:gd name="connsiteX7" fmla="*/ 17384 w 20839"/>
                <a:gd name="connsiteY7" fmla="*/ 16675 h 17962"/>
                <a:gd name="connsiteX8" fmla="*/ 14020 w 20839"/>
                <a:gd name="connsiteY8" fmla="*/ 14457 h 17962"/>
                <a:gd name="connsiteX9" fmla="*/ 13120 w 20839"/>
                <a:gd name="connsiteY9" fmla="*/ 17962 h 17962"/>
                <a:gd name="connsiteX10" fmla="*/ 10532 w 20839"/>
                <a:gd name="connsiteY10" fmla="*/ 14935 h 17962"/>
                <a:gd name="connsiteX11" fmla="*/ 7715 w 20839"/>
                <a:gd name="connsiteY11" fmla="*/ 15627 h 17962"/>
                <a:gd name="connsiteX12" fmla="*/ 4762 w 20839"/>
                <a:gd name="connsiteY12" fmla="*/ 17617 h 17962"/>
                <a:gd name="connsiteX13" fmla="*/ 5667 w 20839"/>
                <a:gd name="connsiteY13" fmla="*/ 13937 h 17962"/>
                <a:gd name="connsiteX14" fmla="*/ 135 w 20839"/>
                <a:gd name="connsiteY14" fmla="*/ 14587 h 17962"/>
                <a:gd name="connsiteX15" fmla="*/ 3722 w 20839"/>
                <a:gd name="connsiteY15" fmla="*/ 11775 h 17962"/>
                <a:gd name="connsiteX16" fmla="*/ 0 w 20839"/>
                <a:gd name="connsiteY16" fmla="*/ 8615 h 17962"/>
                <a:gd name="connsiteX17" fmla="*/ 4627 w 20839"/>
                <a:gd name="connsiteY17" fmla="*/ 7617 h 17962"/>
                <a:gd name="connsiteX18" fmla="*/ 370 w 20839"/>
                <a:gd name="connsiteY18" fmla="*/ 2295 h 17962"/>
                <a:gd name="connsiteX19" fmla="*/ 7185 w 20839"/>
                <a:gd name="connsiteY19" fmla="*/ 4900 h 17962"/>
                <a:gd name="connsiteX20" fmla="*/ 8352 w 20839"/>
                <a:gd name="connsiteY20" fmla="*/ 2295 h 17962"/>
                <a:gd name="connsiteX21" fmla="*/ 11054 w 20839"/>
                <a:gd name="connsiteY21" fmla="*/ 3847 h 17962"/>
                <a:gd name="connsiteX0" fmla="*/ 11054 w 20839"/>
                <a:gd name="connsiteY0" fmla="*/ 3847 h 17962"/>
                <a:gd name="connsiteX1" fmla="*/ 14522 w 20839"/>
                <a:gd name="connsiteY1" fmla="*/ 0 h 17962"/>
                <a:gd name="connsiteX2" fmla="*/ 14916 w 20839"/>
                <a:gd name="connsiteY2" fmla="*/ 4260 h 17962"/>
                <a:gd name="connsiteX3" fmla="*/ 18380 w 20839"/>
                <a:gd name="connsiteY3" fmla="*/ 4457 h 17962"/>
                <a:gd name="connsiteX4" fmla="*/ 17353 w 20839"/>
                <a:gd name="connsiteY4" fmla="*/ 8344 h 17962"/>
                <a:gd name="connsiteX5" fmla="*/ 20839 w 20839"/>
                <a:gd name="connsiteY5" fmla="*/ 10272 h 17962"/>
                <a:gd name="connsiteX6" fmla="*/ 17090 w 20839"/>
                <a:gd name="connsiteY6" fmla="*/ 12054 h 17962"/>
                <a:gd name="connsiteX7" fmla="*/ 17384 w 20839"/>
                <a:gd name="connsiteY7" fmla="*/ 16675 h 17962"/>
                <a:gd name="connsiteX8" fmla="*/ 14020 w 20839"/>
                <a:gd name="connsiteY8" fmla="*/ 14457 h 17962"/>
                <a:gd name="connsiteX9" fmla="*/ 13120 w 20839"/>
                <a:gd name="connsiteY9" fmla="*/ 17962 h 17962"/>
                <a:gd name="connsiteX10" fmla="*/ 10532 w 20839"/>
                <a:gd name="connsiteY10" fmla="*/ 14935 h 17962"/>
                <a:gd name="connsiteX11" fmla="*/ 4762 w 20839"/>
                <a:gd name="connsiteY11" fmla="*/ 17617 h 17962"/>
                <a:gd name="connsiteX12" fmla="*/ 5667 w 20839"/>
                <a:gd name="connsiteY12" fmla="*/ 13937 h 17962"/>
                <a:gd name="connsiteX13" fmla="*/ 135 w 20839"/>
                <a:gd name="connsiteY13" fmla="*/ 14587 h 17962"/>
                <a:gd name="connsiteX14" fmla="*/ 3722 w 20839"/>
                <a:gd name="connsiteY14" fmla="*/ 11775 h 17962"/>
                <a:gd name="connsiteX15" fmla="*/ 0 w 20839"/>
                <a:gd name="connsiteY15" fmla="*/ 8615 h 17962"/>
                <a:gd name="connsiteX16" fmla="*/ 4627 w 20839"/>
                <a:gd name="connsiteY16" fmla="*/ 7617 h 17962"/>
                <a:gd name="connsiteX17" fmla="*/ 370 w 20839"/>
                <a:gd name="connsiteY17" fmla="*/ 2295 h 17962"/>
                <a:gd name="connsiteX18" fmla="*/ 7185 w 20839"/>
                <a:gd name="connsiteY18" fmla="*/ 4900 h 17962"/>
                <a:gd name="connsiteX19" fmla="*/ 8352 w 20839"/>
                <a:gd name="connsiteY19" fmla="*/ 2295 h 17962"/>
                <a:gd name="connsiteX20" fmla="*/ 11054 w 20839"/>
                <a:gd name="connsiteY20" fmla="*/ 3847 h 17962"/>
                <a:gd name="connsiteX0" fmla="*/ 11054 w 20839"/>
                <a:gd name="connsiteY0" fmla="*/ 3847 h 17962"/>
                <a:gd name="connsiteX1" fmla="*/ 14522 w 20839"/>
                <a:gd name="connsiteY1" fmla="*/ 0 h 17962"/>
                <a:gd name="connsiteX2" fmla="*/ 14916 w 20839"/>
                <a:gd name="connsiteY2" fmla="*/ 4260 h 17962"/>
                <a:gd name="connsiteX3" fmla="*/ 18380 w 20839"/>
                <a:gd name="connsiteY3" fmla="*/ 4457 h 17962"/>
                <a:gd name="connsiteX4" fmla="*/ 17353 w 20839"/>
                <a:gd name="connsiteY4" fmla="*/ 8344 h 17962"/>
                <a:gd name="connsiteX5" fmla="*/ 20839 w 20839"/>
                <a:gd name="connsiteY5" fmla="*/ 10272 h 17962"/>
                <a:gd name="connsiteX6" fmla="*/ 17090 w 20839"/>
                <a:gd name="connsiteY6" fmla="*/ 12054 h 17962"/>
                <a:gd name="connsiteX7" fmla="*/ 17384 w 20839"/>
                <a:gd name="connsiteY7" fmla="*/ 16675 h 17962"/>
                <a:gd name="connsiteX8" fmla="*/ 14020 w 20839"/>
                <a:gd name="connsiteY8" fmla="*/ 14457 h 17962"/>
                <a:gd name="connsiteX9" fmla="*/ 13120 w 20839"/>
                <a:gd name="connsiteY9" fmla="*/ 17962 h 17962"/>
                <a:gd name="connsiteX10" fmla="*/ 10532 w 20839"/>
                <a:gd name="connsiteY10" fmla="*/ 14935 h 17962"/>
                <a:gd name="connsiteX11" fmla="*/ 7552 w 20839"/>
                <a:gd name="connsiteY11" fmla="*/ 17617 h 17962"/>
                <a:gd name="connsiteX12" fmla="*/ 5667 w 20839"/>
                <a:gd name="connsiteY12" fmla="*/ 13937 h 17962"/>
                <a:gd name="connsiteX13" fmla="*/ 135 w 20839"/>
                <a:gd name="connsiteY13" fmla="*/ 14587 h 17962"/>
                <a:gd name="connsiteX14" fmla="*/ 3722 w 20839"/>
                <a:gd name="connsiteY14" fmla="*/ 11775 h 17962"/>
                <a:gd name="connsiteX15" fmla="*/ 0 w 20839"/>
                <a:gd name="connsiteY15" fmla="*/ 8615 h 17962"/>
                <a:gd name="connsiteX16" fmla="*/ 4627 w 20839"/>
                <a:gd name="connsiteY16" fmla="*/ 7617 h 17962"/>
                <a:gd name="connsiteX17" fmla="*/ 370 w 20839"/>
                <a:gd name="connsiteY17" fmla="*/ 2295 h 17962"/>
                <a:gd name="connsiteX18" fmla="*/ 7185 w 20839"/>
                <a:gd name="connsiteY18" fmla="*/ 4900 h 17962"/>
                <a:gd name="connsiteX19" fmla="*/ 8352 w 20839"/>
                <a:gd name="connsiteY19" fmla="*/ 2295 h 17962"/>
                <a:gd name="connsiteX20" fmla="*/ 11054 w 20839"/>
                <a:gd name="connsiteY20" fmla="*/ 3847 h 17962"/>
                <a:gd name="connsiteX0" fmla="*/ 11054 w 20839"/>
                <a:gd name="connsiteY0" fmla="*/ 3847 h 17962"/>
                <a:gd name="connsiteX1" fmla="*/ 14522 w 20839"/>
                <a:gd name="connsiteY1" fmla="*/ 0 h 17962"/>
                <a:gd name="connsiteX2" fmla="*/ 14916 w 20839"/>
                <a:gd name="connsiteY2" fmla="*/ 4260 h 17962"/>
                <a:gd name="connsiteX3" fmla="*/ 18380 w 20839"/>
                <a:gd name="connsiteY3" fmla="*/ 4457 h 17962"/>
                <a:gd name="connsiteX4" fmla="*/ 17353 w 20839"/>
                <a:gd name="connsiteY4" fmla="*/ 8344 h 17962"/>
                <a:gd name="connsiteX5" fmla="*/ 20839 w 20839"/>
                <a:gd name="connsiteY5" fmla="*/ 10272 h 17962"/>
                <a:gd name="connsiteX6" fmla="*/ 17090 w 20839"/>
                <a:gd name="connsiteY6" fmla="*/ 12054 h 17962"/>
                <a:gd name="connsiteX7" fmla="*/ 17384 w 20839"/>
                <a:gd name="connsiteY7" fmla="*/ 16675 h 17962"/>
                <a:gd name="connsiteX8" fmla="*/ 14020 w 20839"/>
                <a:gd name="connsiteY8" fmla="*/ 14457 h 17962"/>
                <a:gd name="connsiteX9" fmla="*/ 13120 w 20839"/>
                <a:gd name="connsiteY9" fmla="*/ 17962 h 17962"/>
                <a:gd name="connsiteX10" fmla="*/ 10532 w 20839"/>
                <a:gd name="connsiteY10" fmla="*/ 14935 h 17962"/>
                <a:gd name="connsiteX11" fmla="*/ 7552 w 20839"/>
                <a:gd name="connsiteY11" fmla="*/ 17617 h 17962"/>
                <a:gd name="connsiteX12" fmla="*/ 5667 w 20839"/>
                <a:gd name="connsiteY12" fmla="*/ 13937 h 17962"/>
                <a:gd name="connsiteX13" fmla="*/ 6809 w 20839"/>
                <a:gd name="connsiteY13" fmla="*/ 14172 h 17962"/>
                <a:gd name="connsiteX14" fmla="*/ 135 w 20839"/>
                <a:gd name="connsiteY14" fmla="*/ 14587 h 17962"/>
                <a:gd name="connsiteX15" fmla="*/ 3722 w 20839"/>
                <a:gd name="connsiteY15" fmla="*/ 11775 h 17962"/>
                <a:gd name="connsiteX16" fmla="*/ 0 w 20839"/>
                <a:gd name="connsiteY16" fmla="*/ 8615 h 17962"/>
                <a:gd name="connsiteX17" fmla="*/ 4627 w 20839"/>
                <a:gd name="connsiteY17" fmla="*/ 7617 h 17962"/>
                <a:gd name="connsiteX18" fmla="*/ 370 w 20839"/>
                <a:gd name="connsiteY18" fmla="*/ 2295 h 17962"/>
                <a:gd name="connsiteX19" fmla="*/ 7185 w 20839"/>
                <a:gd name="connsiteY19" fmla="*/ 4900 h 17962"/>
                <a:gd name="connsiteX20" fmla="*/ 8352 w 20839"/>
                <a:gd name="connsiteY20" fmla="*/ 2295 h 17962"/>
                <a:gd name="connsiteX21" fmla="*/ 11054 w 20839"/>
                <a:gd name="connsiteY21" fmla="*/ 3847 h 17962"/>
                <a:gd name="connsiteX0" fmla="*/ 11054 w 20839"/>
                <a:gd name="connsiteY0" fmla="*/ 3847 h 17962"/>
                <a:gd name="connsiteX1" fmla="*/ 14522 w 20839"/>
                <a:gd name="connsiteY1" fmla="*/ 0 h 17962"/>
                <a:gd name="connsiteX2" fmla="*/ 14916 w 20839"/>
                <a:gd name="connsiteY2" fmla="*/ 4260 h 17962"/>
                <a:gd name="connsiteX3" fmla="*/ 18380 w 20839"/>
                <a:gd name="connsiteY3" fmla="*/ 4457 h 17962"/>
                <a:gd name="connsiteX4" fmla="*/ 17353 w 20839"/>
                <a:gd name="connsiteY4" fmla="*/ 8344 h 17962"/>
                <a:gd name="connsiteX5" fmla="*/ 20839 w 20839"/>
                <a:gd name="connsiteY5" fmla="*/ 10272 h 17962"/>
                <a:gd name="connsiteX6" fmla="*/ 17090 w 20839"/>
                <a:gd name="connsiteY6" fmla="*/ 12054 h 17962"/>
                <a:gd name="connsiteX7" fmla="*/ 17384 w 20839"/>
                <a:gd name="connsiteY7" fmla="*/ 16675 h 17962"/>
                <a:gd name="connsiteX8" fmla="*/ 14020 w 20839"/>
                <a:gd name="connsiteY8" fmla="*/ 14457 h 17962"/>
                <a:gd name="connsiteX9" fmla="*/ 13120 w 20839"/>
                <a:gd name="connsiteY9" fmla="*/ 17962 h 17962"/>
                <a:gd name="connsiteX10" fmla="*/ 10532 w 20839"/>
                <a:gd name="connsiteY10" fmla="*/ 14935 h 17962"/>
                <a:gd name="connsiteX11" fmla="*/ 7552 w 20839"/>
                <a:gd name="connsiteY11" fmla="*/ 17617 h 17962"/>
                <a:gd name="connsiteX12" fmla="*/ 5667 w 20839"/>
                <a:gd name="connsiteY12" fmla="*/ 13937 h 17962"/>
                <a:gd name="connsiteX13" fmla="*/ 6809 w 20839"/>
                <a:gd name="connsiteY13" fmla="*/ 14172 h 17962"/>
                <a:gd name="connsiteX14" fmla="*/ 2291 w 20839"/>
                <a:gd name="connsiteY14" fmla="*/ 14054 h 17962"/>
                <a:gd name="connsiteX15" fmla="*/ 3722 w 20839"/>
                <a:gd name="connsiteY15" fmla="*/ 11775 h 17962"/>
                <a:gd name="connsiteX16" fmla="*/ 0 w 20839"/>
                <a:gd name="connsiteY16" fmla="*/ 8615 h 17962"/>
                <a:gd name="connsiteX17" fmla="*/ 4627 w 20839"/>
                <a:gd name="connsiteY17" fmla="*/ 7617 h 17962"/>
                <a:gd name="connsiteX18" fmla="*/ 370 w 20839"/>
                <a:gd name="connsiteY18" fmla="*/ 2295 h 17962"/>
                <a:gd name="connsiteX19" fmla="*/ 7185 w 20839"/>
                <a:gd name="connsiteY19" fmla="*/ 4900 h 17962"/>
                <a:gd name="connsiteX20" fmla="*/ 8352 w 20839"/>
                <a:gd name="connsiteY20" fmla="*/ 2295 h 17962"/>
                <a:gd name="connsiteX21" fmla="*/ 11054 w 20839"/>
                <a:gd name="connsiteY21" fmla="*/ 3847 h 17962"/>
                <a:gd name="connsiteX0" fmla="*/ 10684 w 20469"/>
                <a:gd name="connsiteY0" fmla="*/ 3847 h 17962"/>
                <a:gd name="connsiteX1" fmla="*/ 14152 w 20469"/>
                <a:gd name="connsiteY1" fmla="*/ 0 h 17962"/>
                <a:gd name="connsiteX2" fmla="*/ 14546 w 20469"/>
                <a:gd name="connsiteY2" fmla="*/ 4260 h 17962"/>
                <a:gd name="connsiteX3" fmla="*/ 18010 w 20469"/>
                <a:gd name="connsiteY3" fmla="*/ 4457 h 17962"/>
                <a:gd name="connsiteX4" fmla="*/ 16983 w 20469"/>
                <a:gd name="connsiteY4" fmla="*/ 8344 h 17962"/>
                <a:gd name="connsiteX5" fmla="*/ 20469 w 20469"/>
                <a:gd name="connsiteY5" fmla="*/ 10272 h 17962"/>
                <a:gd name="connsiteX6" fmla="*/ 16720 w 20469"/>
                <a:gd name="connsiteY6" fmla="*/ 12054 h 17962"/>
                <a:gd name="connsiteX7" fmla="*/ 17014 w 20469"/>
                <a:gd name="connsiteY7" fmla="*/ 16675 h 17962"/>
                <a:gd name="connsiteX8" fmla="*/ 13650 w 20469"/>
                <a:gd name="connsiteY8" fmla="*/ 14457 h 17962"/>
                <a:gd name="connsiteX9" fmla="*/ 12750 w 20469"/>
                <a:gd name="connsiteY9" fmla="*/ 17962 h 17962"/>
                <a:gd name="connsiteX10" fmla="*/ 10162 w 20469"/>
                <a:gd name="connsiteY10" fmla="*/ 14935 h 17962"/>
                <a:gd name="connsiteX11" fmla="*/ 7182 w 20469"/>
                <a:gd name="connsiteY11" fmla="*/ 17617 h 17962"/>
                <a:gd name="connsiteX12" fmla="*/ 5297 w 20469"/>
                <a:gd name="connsiteY12" fmla="*/ 13937 h 17962"/>
                <a:gd name="connsiteX13" fmla="*/ 6439 w 20469"/>
                <a:gd name="connsiteY13" fmla="*/ 14172 h 17962"/>
                <a:gd name="connsiteX14" fmla="*/ 1921 w 20469"/>
                <a:gd name="connsiteY14" fmla="*/ 14054 h 17962"/>
                <a:gd name="connsiteX15" fmla="*/ 3352 w 20469"/>
                <a:gd name="connsiteY15" fmla="*/ 11775 h 17962"/>
                <a:gd name="connsiteX16" fmla="*/ 1279 w 20469"/>
                <a:gd name="connsiteY16" fmla="*/ 9325 h 17962"/>
                <a:gd name="connsiteX17" fmla="*/ 4257 w 20469"/>
                <a:gd name="connsiteY17" fmla="*/ 7617 h 17962"/>
                <a:gd name="connsiteX18" fmla="*/ 0 w 20469"/>
                <a:gd name="connsiteY18" fmla="*/ 2295 h 17962"/>
                <a:gd name="connsiteX19" fmla="*/ 6815 w 20469"/>
                <a:gd name="connsiteY19" fmla="*/ 4900 h 17962"/>
                <a:gd name="connsiteX20" fmla="*/ 7982 w 20469"/>
                <a:gd name="connsiteY20" fmla="*/ 2295 h 17962"/>
                <a:gd name="connsiteX21" fmla="*/ 10684 w 20469"/>
                <a:gd name="connsiteY21" fmla="*/ 3847 h 17962"/>
                <a:gd name="connsiteX0" fmla="*/ 9405 w 19190"/>
                <a:gd name="connsiteY0" fmla="*/ 3847 h 17962"/>
                <a:gd name="connsiteX1" fmla="*/ 12873 w 19190"/>
                <a:gd name="connsiteY1" fmla="*/ 0 h 17962"/>
                <a:gd name="connsiteX2" fmla="*/ 13267 w 19190"/>
                <a:gd name="connsiteY2" fmla="*/ 4260 h 17962"/>
                <a:gd name="connsiteX3" fmla="*/ 16731 w 19190"/>
                <a:gd name="connsiteY3" fmla="*/ 4457 h 17962"/>
                <a:gd name="connsiteX4" fmla="*/ 15704 w 19190"/>
                <a:gd name="connsiteY4" fmla="*/ 8344 h 17962"/>
                <a:gd name="connsiteX5" fmla="*/ 19190 w 19190"/>
                <a:gd name="connsiteY5" fmla="*/ 10272 h 17962"/>
                <a:gd name="connsiteX6" fmla="*/ 15441 w 19190"/>
                <a:gd name="connsiteY6" fmla="*/ 12054 h 17962"/>
                <a:gd name="connsiteX7" fmla="*/ 15735 w 19190"/>
                <a:gd name="connsiteY7" fmla="*/ 16675 h 17962"/>
                <a:gd name="connsiteX8" fmla="*/ 12371 w 19190"/>
                <a:gd name="connsiteY8" fmla="*/ 14457 h 17962"/>
                <a:gd name="connsiteX9" fmla="*/ 11471 w 19190"/>
                <a:gd name="connsiteY9" fmla="*/ 17962 h 17962"/>
                <a:gd name="connsiteX10" fmla="*/ 8883 w 19190"/>
                <a:gd name="connsiteY10" fmla="*/ 14935 h 17962"/>
                <a:gd name="connsiteX11" fmla="*/ 5903 w 19190"/>
                <a:gd name="connsiteY11" fmla="*/ 17617 h 17962"/>
                <a:gd name="connsiteX12" fmla="*/ 4018 w 19190"/>
                <a:gd name="connsiteY12" fmla="*/ 13937 h 17962"/>
                <a:gd name="connsiteX13" fmla="*/ 5160 w 19190"/>
                <a:gd name="connsiteY13" fmla="*/ 14172 h 17962"/>
                <a:gd name="connsiteX14" fmla="*/ 642 w 19190"/>
                <a:gd name="connsiteY14" fmla="*/ 14054 h 17962"/>
                <a:gd name="connsiteX15" fmla="*/ 2073 w 19190"/>
                <a:gd name="connsiteY15" fmla="*/ 11775 h 17962"/>
                <a:gd name="connsiteX16" fmla="*/ 0 w 19190"/>
                <a:gd name="connsiteY16" fmla="*/ 9325 h 17962"/>
                <a:gd name="connsiteX17" fmla="*/ 2978 w 19190"/>
                <a:gd name="connsiteY17" fmla="*/ 7617 h 17962"/>
                <a:gd name="connsiteX18" fmla="*/ 243 w 19190"/>
                <a:gd name="connsiteY18" fmla="*/ 4070 h 17962"/>
                <a:gd name="connsiteX19" fmla="*/ 5536 w 19190"/>
                <a:gd name="connsiteY19" fmla="*/ 4900 h 17962"/>
                <a:gd name="connsiteX20" fmla="*/ 6703 w 19190"/>
                <a:gd name="connsiteY20" fmla="*/ 2295 h 17962"/>
                <a:gd name="connsiteX21" fmla="*/ 9405 w 19190"/>
                <a:gd name="connsiteY21" fmla="*/ 3847 h 17962"/>
                <a:gd name="connsiteX0" fmla="*/ 9405 w 19190"/>
                <a:gd name="connsiteY0" fmla="*/ 3847 h 17962"/>
                <a:gd name="connsiteX1" fmla="*/ 12873 w 19190"/>
                <a:gd name="connsiteY1" fmla="*/ 0 h 17962"/>
                <a:gd name="connsiteX2" fmla="*/ 13267 w 19190"/>
                <a:gd name="connsiteY2" fmla="*/ 4260 h 17962"/>
                <a:gd name="connsiteX3" fmla="*/ 16731 w 19190"/>
                <a:gd name="connsiteY3" fmla="*/ 4457 h 17962"/>
                <a:gd name="connsiteX4" fmla="*/ 15704 w 19190"/>
                <a:gd name="connsiteY4" fmla="*/ 8344 h 17962"/>
                <a:gd name="connsiteX5" fmla="*/ 19190 w 19190"/>
                <a:gd name="connsiteY5" fmla="*/ 10272 h 17962"/>
                <a:gd name="connsiteX6" fmla="*/ 15441 w 19190"/>
                <a:gd name="connsiteY6" fmla="*/ 12054 h 17962"/>
                <a:gd name="connsiteX7" fmla="*/ 15735 w 19190"/>
                <a:gd name="connsiteY7" fmla="*/ 16675 h 17962"/>
                <a:gd name="connsiteX8" fmla="*/ 12371 w 19190"/>
                <a:gd name="connsiteY8" fmla="*/ 14457 h 17962"/>
                <a:gd name="connsiteX9" fmla="*/ 11471 w 19190"/>
                <a:gd name="connsiteY9" fmla="*/ 17962 h 17962"/>
                <a:gd name="connsiteX10" fmla="*/ 8883 w 19190"/>
                <a:gd name="connsiteY10" fmla="*/ 14935 h 17962"/>
                <a:gd name="connsiteX11" fmla="*/ 5903 w 19190"/>
                <a:gd name="connsiteY11" fmla="*/ 17617 h 17962"/>
                <a:gd name="connsiteX12" fmla="*/ 4018 w 19190"/>
                <a:gd name="connsiteY12" fmla="*/ 13937 h 17962"/>
                <a:gd name="connsiteX13" fmla="*/ 642 w 19190"/>
                <a:gd name="connsiteY13" fmla="*/ 14054 h 17962"/>
                <a:gd name="connsiteX14" fmla="*/ 2073 w 19190"/>
                <a:gd name="connsiteY14" fmla="*/ 11775 h 17962"/>
                <a:gd name="connsiteX15" fmla="*/ 0 w 19190"/>
                <a:gd name="connsiteY15" fmla="*/ 9325 h 17962"/>
                <a:gd name="connsiteX16" fmla="*/ 2978 w 19190"/>
                <a:gd name="connsiteY16" fmla="*/ 7617 h 17962"/>
                <a:gd name="connsiteX17" fmla="*/ 243 w 19190"/>
                <a:gd name="connsiteY17" fmla="*/ 4070 h 17962"/>
                <a:gd name="connsiteX18" fmla="*/ 5536 w 19190"/>
                <a:gd name="connsiteY18" fmla="*/ 4900 h 17962"/>
                <a:gd name="connsiteX19" fmla="*/ 6703 w 19190"/>
                <a:gd name="connsiteY19" fmla="*/ 2295 h 17962"/>
                <a:gd name="connsiteX20" fmla="*/ 9405 w 19190"/>
                <a:gd name="connsiteY20" fmla="*/ 3847 h 17962"/>
                <a:gd name="connsiteX0" fmla="*/ 9405 w 19190"/>
                <a:gd name="connsiteY0" fmla="*/ 3847 h 17962"/>
                <a:gd name="connsiteX1" fmla="*/ 12873 w 19190"/>
                <a:gd name="connsiteY1" fmla="*/ 0 h 17962"/>
                <a:gd name="connsiteX2" fmla="*/ 12887 w 19190"/>
                <a:gd name="connsiteY2" fmla="*/ 5858 h 17962"/>
                <a:gd name="connsiteX3" fmla="*/ 16731 w 19190"/>
                <a:gd name="connsiteY3" fmla="*/ 4457 h 17962"/>
                <a:gd name="connsiteX4" fmla="*/ 15704 w 19190"/>
                <a:gd name="connsiteY4" fmla="*/ 8344 h 17962"/>
                <a:gd name="connsiteX5" fmla="*/ 19190 w 19190"/>
                <a:gd name="connsiteY5" fmla="*/ 10272 h 17962"/>
                <a:gd name="connsiteX6" fmla="*/ 15441 w 19190"/>
                <a:gd name="connsiteY6" fmla="*/ 12054 h 17962"/>
                <a:gd name="connsiteX7" fmla="*/ 15735 w 19190"/>
                <a:gd name="connsiteY7" fmla="*/ 16675 h 17962"/>
                <a:gd name="connsiteX8" fmla="*/ 12371 w 19190"/>
                <a:gd name="connsiteY8" fmla="*/ 14457 h 17962"/>
                <a:gd name="connsiteX9" fmla="*/ 11471 w 19190"/>
                <a:gd name="connsiteY9" fmla="*/ 17962 h 17962"/>
                <a:gd name="connsiteX10" fmla="*/ 8883 w 19190"/>
                <a:gd name="connsiteY10" fmla="*/ 14935 h 17962"/>
                <a:gd name="connsiteX11" fmla="*/ 5903 w 19190"/>
                <a:gd name="connsiteY11" fmla="*/ 17617 h 17962"/>
                <a:gd name="connsiteX12" fmla="*/ 4018 w 19190"/>
                <a:gd name="connsiteY12" fmla="*/ 13937 h 17962"/>
                <a:gd name="connsiteX13" fmla="*/ 642 w 19190"/>
                <a:gd name="connsiteY13" fmla="*/ 14054 h 17962"/>
                <a:gd name="connsiteX14" fmla="*/ 2073 w 19190"/>
                <a:gd name="connsiteY14" fmla="*/ 11775 h 17962"/>
                <a:gd name="connsiteX15" fmla="*/ 0 w 19190"/>
                <a:gd name="connsiteY15" fmla="*/ 9325 h 17962"/>
                <a:gd name="connsiteX16" fmla="*/ 2978 w 19190"/>
                <a:gd name="connsiteY16" fmla="*/ 7617 h 17962"/>
                <a:gd name="connsiteX17" fmla="*/ 243 w 19190"/>
                <a:gd name="connsiteY17" fmla="*/ 4070 h 17962"/>
                <a:gd name="connsiteX18" fmla="*/ 5536 w 19190"/>
                <a:gd name="connsiteY18" fmla="*/ 4900 h 17962"/>
                <a:gd name="connsiteX19" fmla="*/ 6703 w 19190"/>
                <a:gd name="connsiteY19" fmla="*/ 2295 h 17962"/>
                <a:gd name="connsiteX20" fmla="*/ 9405 w 19190"/>
                <a:gd name="connsiteY20" fmla="*/ 3847 h 17962"/>
                <a:gd name="connsiteX0" fmla="*/ 9405 w 19190"/>
                <a:gd name="connsiteY0" fmla="*/ 3847 h 17962"/>
                <a:gd name="connsiteX1" fmla="*/ 11754 w 19190"/>
                <a:gd name="connsiteY1" fmla="*/ 2099 h 17962"/>
                <a:gd name="connsiteX2" fmla="*/ 12873 w 19190"/>
                <a:gd name="connsiteY2" fmla="*/ 0 h 17962"/>
                <a:gd name="connsiteX3" fmla="*/ 12887 w 19190"/>
                <a:gd name="connsiteY3" fmla="*/ 5858 h 17962"/>
                <a:gd name="connsiteX4" fmla="*/ 16731 w 19190"/>
                <a:gd name="connsiteY4" fmla="*/ 4457 h 17962"/>
                <a:gd name="connsiteX5" fmla="*/ 15704 w 19190"/>
                <a:gd name="connsiteY5" fmla="*/ 8344 h 17962"/>
                <a:gd name="connsiteX6" fmla="*/ 19190 w 19190"/>
                <a:gd name="connsiteY6" fmla="*/ 10272 h 17962"/>
                <a:gd name="connsiteX7" fmla="*/ 15441 w 19190"/>
                <a:gd name="connsiteY7" fmla="*/ 12054 h 17962"/>
                <a:gd name="connsiteX8" fmla="*/ 15735 w 19190"/>
                <a:gd name="connsiteY8" fmla="*/ 16675 h 17962"/>
                <a:gd name="connsiteX9" fmla="*/ 12371 w 19190"/>
                <a:gd name="connsiteY9" fmla="*/ 14457 h 17962"/>
                <a:gd name="connsiteX10" fmla="*/ 11471 w 19190"/>
                <a:gd name="connsiteY10" fmla="*/ 17962 h 17962"/>
                <a:gd name="connsiteX11" fmla="*/ 8883 w 19190"/>
                <a:gd name="connsiteY11" fmla="*/ 14935 h 17962"/>
                <a:gd name="connsiteX12" fmla="*/ 5903 w 19190"/>
                <a:gd name="connsiteY12" fmla="*/ 17617 h 17962"/>
                <a:gd name="connsiteX13" fmla="*/ 4018 w 19190"/>
                <a:gd name="connsiteY13" fmla="*/ 13937 h 17962"/>
                <a:gd name="connsiteX14" fmla="*/ 642 w 19190"/>
                <a:gd name="connsiteY14" fmla="*/ 14054 h 17962"/>
                <a:gd name="connsiteX15" fmla="*/ 2073 w 19190"/>
                <a:gd name="connsiteY15" fmla="*/ 11775 h 17962"/>
                <a:gd name="connsiteX16" fmla="*/ 0 w 19190"/>
                <a:gd name="connsiteY16" fmla="*/ 9325 h 17962"/>
                <a:gd name="connsiteX17" fmla="*/ 2978 w 19190"/>
                <a:gd name="connsiteY17" fmla="*/ 7617 h 17962"/>
                <a:gd name="connsiteX18" fmla="*/ 243 w 19190"/>
                <a:gd name="connsiteY18" fmla="*/ 4070 h 17962"/>
                <a:gd name="connsiteX19" fmla="*/ 5536 w 19190"/>
                <a:gd name="connsiteY19" fmla="*/ 4900 h 17962"/>
                <a:gd name="connsiteX20" fmla="*/ 6703 w 19190"/>
                <a:gd name="connsiteY20" fmla="*/ 2295 h 17962"/>
                <a:gd name="connsiteX21" fmla="*/ 9405 w 19190"/>
                <a:gd name="connsiteY21" fmla="*/ 3847 h 17962"/>
                <a:gd name="connsiteX0" fmla="*/ 9405 w 19190"/>
                <a:gd name="connsiteY0" fmla="*/ 3867 h 17982"/>
                <a:gd name="connsiteX1" fmla="*/ 12873 w 19190"/>
                <a:gd name="connsiteY1" fmla="*/ 20 h 17982"/>
                <a:gd name="connsiteX2" fmla="*/ 12887 w 19190"/>
                <a:gd name="connsiteY2" fmla="*/ 5878 h 17982"/>
                <a:gd name="connsiteX3" fmla="*/ 16731 w 19190"/>
                <a:gd name="connsiteY3" fmla="*/ 4477 h 17982"/>
                <a:gd name="connsiteX4" fmla="*/ 15704 w 19190"/>
                <a:gd name="connsiteY4" fmla="*/ 8364 h 17982"/>
                <a:gd name="connsiteX5" fmla="*/ 19190 w 19190"/>
                <a:gd name="connsiteY5" fmla="*/ 10292 h 17982"/>
                <a:gd name="connsiteX6" fmla="*/ 15441 w 19190"/>
                <a:gd name="connsiteY6" fmla="*/ 12074 h 17982"/>
                <a:gd name="connsiteX7" fmla="*/ 15735 w 19190"/>
                <a:gd name="connsiteY7" fmla="*/ 16695 h 17982"/>
                <a:gd name="connsiteX8" fmla="*/ 12371 w 19190"/>
                <a:gd name="connsiteY8" fmla="*/ 14477 h 17982"/>
                <a:gd name="connsiteX9" fmla="*/ 11471 w 19190"/>
                <a:gd name="connsiteY9" fmla="*/ 17982 h 17982"/>
                <a:gd name="connsiteX10" fmla="*/ 8883 w 19190"/>
                <a:gd name="connsiteY10" fmla="*/ 14955 h 17982"/>
                <a:gd name="connsiteX11" fmla="*/ 5903 w 19190"/>
                <a:gd name="connsiteY11" fmla="*/ 17637 h 17982"/>
                <a:gd name="connsiteX12" fmla="*/ 4018 w 19190"/>
                <a:gd name="connsiteY12" fmla="*/ 13957 h 17982"/>
                <a:gd name="connsiteX13" fmla="*/ 642 w 19190"/>
                <a:gd name="connsiteY13" fmla="*/ 14074 h 17982"/>
                <a:gd name="connsiteX14" fmla="*/ 2073 w 19190"/>
                <a:gd name="connsiteY14" fmla="*/ 11795 h 17982"/>
                <a:gd name="connsiteX15" fmla="*/ 0 w 19190"/>
                <a:gd name="connsiteY15" fmla="*/ 9345 h 17982"/>
                <a:gd name="connsiteX16" fmla="*/ 2978 w 19190"/>
                <a:gd name="connsiteY16" fmla="*/ 7637 h 17982"/>
                <a:gd name="connsiteX17" fmla="*/ 243 w 19190"/>
                <a:gd name="connsiteY17" fmla="*/ 4090 h 17982"/>
                <a:gd name="connsiteX18" fmla="*/ 5536 w 19190"/>
                <a:gd name="connsiteY18" fmla="*/ 4920 h 17982"/>
                <a:gd name="connsiteX19" fmla="*/ 6703 w 19190"/>
                <a:gd name="connsiteY19" fmla="*/ 2315 h 17982"/>
                <a:gd name="connsiteX20" fmla="*/ 9405 w 19190"/>
                <a:gd name="connsiteY20" fmla="*/ 3867 h 17982"/>
                <a:gd name="connsiteX0" fmla="*/ 9405 w 19190"/>
                <a:gd name="connsiteY0" fmla="*/ 2110 h 16225"/>
                <a:gd name="connsiteX1" fmla="*/ 12366 w 19190"/>
                <a:gd name="connsiteY1" fmla="*/ 38 h 16225"/>
                <a:gd name="connsiteX2" fmla="*/ 12887 w 19190"/>
                <a:gd name="connsiteY2" fmla="*/ 4121 h 16225"/>
                <a:gd name="connsiteX3" fmla="*/ 16731 w 19190"/>
                <a:gd name="connsiteY3" fmla="*/ 2720 h 16225"/>
                <a:gd name="connsiteX4" fmla="*/ 15704 w 19190"/>
                <a:gd name="connsiteY4" fmla="*/ 6607 h 16225"/>
                <a:gd name="connsiteX5" fmla="*/ 19190 w 19190"/>
                <a:gd name="connsiteY5" fmla="*/ 8535 h 16225"/>
                <a:gd name="connsiteX6" fmla="*/ 15441 w 19190"/>
                <a:gd name="connsiteY6" fmla="*/ 10317 h 16225"/>
                <a:gd name="connsiteX7" fmla="*/ 15735 w 19190"/>
                <a:gd name="connsiteY7" fmla="*/ 14938 h 16225"/>
                <a:gd name="connsiteX8" fmla="*/ 12371 w 19190"/>
                <a:gd name="connsiteY8" fmla="*/ 12720 h 16225"/>
                <a:gd name="connsiteX9" fmla="*/ 11471 w 19190"/>
                <a:gd name="connsiteY9" fmla="*/ 16225 h 16225"/>
                <a:gd name="connsiteX10" fmla="*/ 8883 w 19190"/>
                <a:gd name="connsiteY10" fmla="*/ 13198 h 16225"/>
                <a:gd name="connsiteX11" fmla="*/ 5903 w 19190"/>
                <a:gd name="connsiteY11" fmla="*/ 15880 h 16225"/>
                <a:gd name="connsiteX12" fmla="*/ 4018 w 19190"/>
                <a:gd name="connsiteY12" fmla="*/ 12200 h 16225"/>
                <a:gd name="connsiteX13" fmla="*/ 642 w 19190"/>
                <a:gd name="connsiteY13" fmla="*/ 12317 h 16225"/>
                <a:gd name="connsiteX14" fmla="*/ 2073 w 19190"/>
                <a:gd name="connsiteY14" fmla="*/ 10038 h 16225"/>
                <a:gd name="connsiteX15" fmla="*/ 0 w 19190"/>
                <a:gd name="connsiteY15" fmla="*/ 7588 h 16225"/>
                <a:gd name="connsiteX16" fmla="*/ 2978 w 19190"/>
                <a:gd name="connsiteY16" fmla="*/ 5880 h 16225"/>
                <a:gd name="connsiteX17" fmla="*/ 243 w 19190"/>
                <a:gd name="connsiteY17" fmla="*/ 2333 h 16225"/>
                <a:gd name="connsiteX18" fmla="*/ 5536 w 19190"/>
                <a:gd name="connsiteY18" fmla="*/ 3163 h 16225"/>
                <a:gd name="connsiteX19" fmla="*/ 6703 w 19190"/>
                <a:gd name="connsiteY19" fmla="*/ 558 h 16225"/>
                <a:gd name="connsiteX20" fmla="*/ 9405 w 19190"/>
                <a:gd name="connsiteY20" fmla="*/ 2110 h 1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190" h="16225">
                  <a:moveTo>
                    <a:pt x="9405" y="2110"/>
                  </a:moveTo>
                  <a:cubicBezTo>
                    <a:pt x="10433" y="1728"/>
                    <a:pt x="11786" y="-297"/>
                    <a:pt x="12366" y="38"/>
                  </a:cubicBezTo>
                  <a:cubicBezTo>
                    <a:pt x="12244" y="1813"/>
                    <a:pt x="13009" y="2346"/>
                    <a:pt x="12887" y="4121"/>
                  </a:cubicBezTo>
                  <a:lnTo>
                    <a:pt x="16731" y="2720"/>
                  </a:lnTo>
                  <a:cubicBezTo>
                    <a:pt x="17180" y="3756"/>
                    <a:pt x="15167" y="5135"/>
                    <a:pt x="15704" y="6607"/>
                  </a:cubicBezTo>
                  <a:lnTo>
                    <a:pt x="19190" y="8535"/>
                  </a:lnTo>
                  <a:lnTo>
                    <a:pt x="15441" y="10317"/>
                  </a:lnTo>
                  <a:lnTo>
                    <a:pt x="15735" y="14938"/>
                  </a:lnTo>
                  <a:lnTo>
                    <a:pt x="12371" y="12720"/>
                  </a:lnTo>
                  <a:lnTo>
                    <a:pt x="11471" y="16225"/>
                  </a:lnTo>
                  <a:lnTo>
                    <a:pt x="8883" y="13198"/>
                  </a:lnTo>
                  <a:lnTo>
                    <a:pt x="5903" y="15880"/>
                  </a:lnTo>
                  <a:lnTo>
                    <a:pt x="4018" y="12200"/>
                  </a:lnTo>
                  <a:cubicBezTo>
                    <a:pt x="3141" y="11606"/>
                    <a:pt x="966" y="12677"/>
                    <a:pt x="642" y="12317"/>
                  </a:cubicBezTo>
                  <a:lnTo>
                    <a:pt x="2073" y="10038"/>
                  </a:lnTo>
                  <a:lnTo>
                    <a:pt x="0" y="7588"/>
                  </a:lnTo>
                  <a:lnTo>
                    <a:pt x="2978" y="5880"/>
                  </a:lnTo>
                  <a:lnTo>
                    <a:pt x="243" y="2333"/>
                  </a:lnTo>
                  <a:lnTo>
                    <a:pt x="5536" y="3163"/>
                  </a:lnTo>
                  <a:lnTo>
                    <a:pt x="6703" y="558"/>
                  </a:lnTo>
                  <a:lnTo>
                    <a:pt x="9405" y="2110"/>
                  </a:lnTo>
                  <a:close/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   new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07904" y="1417637"/>
            <a:ext cx="1886991" cy="292709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correlation coefficients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Explosion 1 9"/>
          <p:cNvSpPr/>
          <p:nvPr/>
        </p:nvSpPr>
        <p:spPr bwMode="auto">
          <a:xfrm>
            <a:off x="2429458" y="4618037"/>
            <a:ext cx="1010654" cy="410846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185 w 21600"/>
              <a:gd name="connsiteY22" fmla="*/ 490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1054 w 21600"/>
              <a:gd name="connsiteY0" fmla="*/ 3847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185 w 21600"/>
              <a:gd name="connsiteY22" fmla="*/ 4900 h 21600"/>
              <a:gd name="connsiteX23" fmla="*/ 8352 w 21600"/>
              <a:gd name="connsiteY23" fmla="*/ 2295 h 21600"/>
              <a:gd name="connsiteX24" fmla="*/ 11054 w 21600"/>
              <a:gd name="connsiteY24" fmla="*/ 3847 h 21600"/>
              <a:gd name="connsiteX0" fmla="*/ 11054 w 21600"/>
              <a:gd name="connsiteY0" fmla="*/ 3847 h 21600"/>
              <a:gd name="connsiteX1" fmla="*/ 14522 w 21600"/>
              <a:gd name="connsiteY1" fmla="*/ 0 h 21600"/>
              <a:gd name="connsiteX2" fmla="*/ 14916 w 21600"/>
              <a:gd name="connsiteY2" fmla="*/ 4260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185 w 21600"/>
              <a:gd name="connsiteY22" fmla="*/ 4900 h 21600"/>
              <a:gd name="connsiteX23" fmla="*/ 8352 w 21600"/>
              <a:gd name="connsiteY23" fmla="*/ 2295 h 21600"/>
              <a:gd name="connsiteX24" fmla="*/ 11054 w 21600"/>
              <a:gd name="connsiteY24" fmla="*/ 3847 h 21600"/>
              <a:gd name="connsiteX0" fmla="*/ 11054 w 21600"/>
              <a:gd name="connsiteY0" fmla="*/ 3847 h 21600"/>
              <a:gd name="connsiteX1" fmla="*/ 14522 w 21600"/>
              <a:gd name="connsiteY1" fmla="*/ 0 h 21600"/>
              <a:gd name="connsiteX2" fmla="*/ 14916 w 21600"/>
              <a:gd name="connsiteY2" fmla="*/ 4260 h 21600"/>
              <a:gd name="connsiteX3" fmla="*/ 18380 w 21600"/>
              <a:gd name="connsiteY3" fmla="*/ 4457 h 21600"/>
              <a:gd name="connsiteX4" fmla="*/ 18097 w 21600"/>
              <a:gd name="connsiteY4" fmla="*/ 6960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185 w 21600"/>
              <a:gd name="connsiteY22" fmla="*/ 4900 h 21600"/>
              <a:gd name="connsiteX23" fmla="*/ 8352 w 21600"/>
              <a:gd name="connsiteY23" fmla="*/ 2295 h 21600"/>
              <a:gd name="connsiteX24" fmla="*/ 11054 w 21600"/>
              <a:gd name="connsiteY24" fmla="*/ 3847 h 21600"/>
              <a:gd name="connsiteX0" fmla="*/ 11054 w 21600"/>
              <a:gd name="connsiteY0" fmla="*/ 3847 h 21600"/>
              <a:gd name="connsiteX1" fmla="*/ 14522 w 21600"/>
              <a:gd name="connsiteY1" fmla="*/ 0 h 21600"/>
              <a:gd name="connsiteX2" fmla="*/ 14916 w 21600"/>
              <a:gd name="connsiteY2" fmla="*/ 4260 h 21600"/>
              <a:gd name="connsiteX3" fmla="*/ 18380 w 21600"/>
              <a:gd name="connsiteY3" fmla="*/ 4457 h 21600"/>
              <a:gd name="connsiteX4" fmla="*/ 18097 w 21600"/>
              <a:gd name="connsiteY4" fmla="*/ 6960 h 21600"/>
              <a:gd name="connsiteX5" fmla="*/ 17607 w 21600"/>
              <a:gd name="connsiteY5" fmla="*/ 10475 h 21600"/>
              <a:gd name="connsiteX6" fmla="*/ 21600 w 21600"/>
              <a:gd name="connsiteY6" fmla="*/ 13290 h 21600"/>
              <a:gd name="connsiteX7" fmla="*/ 16837 w 21600"/>
              <a:gd name="connsiteY7" fmla="*/ 12942 h 21600"/>
              <a:gd name="connsiteX8" fmla="*/ 18145 w 21600"/>
              <a:gd name="connsiteY8" fmla="*/ 18095 h 21600"/>
              <a:gd name="connsiteX9" fmla="*/ 14020 w 21600"/>
              <a:gd name="connsiteY9" fmla="*/ 14457 h 21600"/>
              <a:gd name="connsiteX10" fmla="*/ 13247 w 21600"/>
              <a:gd name="connsiteY10" fmla="*/ 19737 h 21600"/>
              <a:gd name="connsiteX11" fmla="*/ 10532 w 21600"/>
              <a:gd name="connsiteY11" fmla="*/ 14935 h 21600"/>
              <a:gd name="connsiteX12" fmla="*/ 8485 w 21600"/>
              <a:gd name="connsiteY12" fmla="*/ 21600 h 21600"/>
              <a:gd name="connsiteX13" fmla="*/ 7715 w 21600"/>
              <a:gd name="connsiteY13" fmla="*/ 15627 h 21600"/>
              <a:gd name="connsiteX14" fmla="*/ 4762 w 21600"/>
              <a:gd name="connsiteY14" fmla="*/ 17617 h 21600"/>
              <a:gd name="connsiteX15" fmla="*/ 5667 w 21600"/>
              <a:gd name="connsiteY15" fmla="*/ 13937 h 21600"/>
              <a:gd name="connsiteX16" fmla="*/ 135 w 21600"/>
              <a:gd name="connsiteY16" fmla="*/ 14587 h 21600"/>
              <a:gd name="connsiteX17" fmla="*/ 3722 w 21600"/>
              <a:gd name="connsiteY17" fmla="*/ 11775 h 21600"/>
              <a:gd name="connsiteX18" fmla="*/ 0 w 21600"/>
              <a:gd name="connsiteY18" fmla="*/ 8615 h 21600"/>
              <a:gd name="connsiteX19" fmla="*/ 4627 w 21600"/>
              <a:gd name="connsiteY19" fmla="*/ 7617 h 21600"/>
              <a:gd name="connsiteX20" fmla="*/ 370 w 21600"/>
              <a:gd name="connsiteY20" fmla="*/ 2295 h 21600"/>
              <a:gd name="connsiteX21" fmla="*/ 7185 w 21600"/>
              <a:gd name="connsiteY21" fmla="*/ 4900 h 21600"/>
              <a:gd name="connsiteX22" fmla="*/ 8352 w 21600"/>
              <a:gd name="connsiteY22" fmla="*/ 2295 h 21600"/>
              <a:gd name="connsiteX23" fmla="*/ 11054 w 21600"/>
              <a:gd name="connsiteY23" fmla="*/ 3847 h 21600"/>
              <a:gd name="connsiteX0" fmla="*/ 11054 w 21600"/>
              <a:gd name="connsiteY0" fmla="*/ 3847 h 21600"/>
              <a:gd name="connsiteX1" fmla="*/ 14522 w 21600"/>
              <a:gd name="connsiteY1" fmla="*/ 0 h 21600"/>
              <a:gd name="connsiteX2" fmla="*/ 14916 w 21600"/>
              <a:gd name="connsiteY2" fmla="*/ 4260 h 21600"/>
              <a:gd name="connsiteX3" fmla="*/ 18380 w 21600"/>
              <a:gd name="connsiteY3" fmla="*/ 4457 h 21600"/>
              <a:gd name="connsiteX4" fmla="*/ 17607 w 21600"/>
              <a:gd name="connsiteY4" fmla="*/ 10475 h 21600"/>
              <a:gd name="connsiteX5" fmla="*/ 21600 w 21600"/>
              <a:gd name="connsiteY5" fmla="*/ 13290 h 21600"/>
              <a:gd name="connsiteX6" fmla="*/ 16837 w 21600"/>
              <a:gd name="connsiteY6" fmla="*/ 12942 h 21600"/>
              <a:gd name="connsiteX7" fmla="*/ 18145 w 21600"/>
              <a:gd name="connsiteY7" fmla="*/ 18095 h 21600"/>
              <a:gd name="connsiteX8" fmla="*/ 14020 w 21600"/>
              <a:gd name="connsiteY8" fmla="*/ 14457 h 21600"/>
              <a:gd name="connsiteX9" fmla="*/ 13247 w 21600"/>
              <a:gd name="connsiteY9" fmla="*/ 19737 h 21600"/>
              <a:gd name="connsiteX10" fmla="*/ 10532 w 21600"/>
              <a:gd name="connsiteY10" fmla="*/ 14935 h 21600"/>
              <a:gd name="connsiteX11" fmla="*/ 8485 w 21600"/>
              <a:gd name="connsiteY11" fmla="*/ 21600 h 21600"/>
              <a:gd name="connsiteX12" fmla="*/ 7715 w 21600"/>
              <a:gd name="connsiteY12" fmla="*/ 15627 h 21600"/>
              <a:gd name="connsiteX13" fmla="*/ 4762 w 21600"/>
              <a:gd name="connsiteY13" fmla="*/ 17617 h 21600"/>
              <a:gd name="connsiteX14" fmla="*/ 5667 w 21600"/>
              <a:gd name="connsiteY14" fmla="*/ 13937 h 21600"/>
              <a:gd name="connsiteX15" fmla="*/ 135 w 21600"/>
              <a:gd name="connsiteY15" fmla="*/ 14587 h 21600"/>
              <a:gd name="connsiteX16" fmla="*/ 3722 w 21600"/>
              <a:gd name="connsiteY16" fmla="*/ 11775 h 21600"/>
              <a:gd name="connsiteX17" fmla="*/ 0 w 21600"/>
              <a:gd name="connsiteY17" fmla="*/ 8615 h 21600"/>
              <a:gd name="connsiteX18" fmla="*/ 4627 w 21600"/>
              <a:gd name="connsiteY18" fmla="*/ 7617 h 21600"/>
              <a:gd name="connsiteX19" fmla="*/ 370 w 21600"/>
              <a:gd name="connsiteY19" fmla="*/ 2295 h 21600"/>
              <a:gd name="connsiteX20" fmla="*/ 7185 w 21600"/>
              <a:gd name="connsiteY20" fmla="*/ 4900 h 21600"/>
              <a:gd name="connsiteX21" fmla="*/ 8352 w 21600"/>
              <a:gd name="connsiteY21" fmla="*/ 2295 h 21600"/>
              <a:gd name="connsiteX22" fmla="*/ 11054 w 21600"/>
              <a:gd name="connsiteY22" fmla="*/ 3847 h 21600"/>
              <a:gd name="connsiteX0" fmla="*/ 11054 w 21600"/>
              <a:gd name="connsiteY0" fmla="*/ 3847 h 21600"/>
              <a:gd name="connsiteX1" fmla="*/ 14522 w 21600"/>
              <a:gd name="connsiteY1" fmla="*/ 0 h 21600"/>
              <a:gd name="connsiteX2" fmla="*/ 14916 w 21600"/>
              <a:gd name="connsiteY2" fmla="*/ 4260 h 21600"/>
              <a:gd name="connsiteX3" fmla="*/ 18380 w 21600"/>
              <a:gd name="connsiteY3" fmla="*/ 4457 h 21600"/>
              <a:gd name="connsiteX4" fmla="*/ 17607 w 21600"/>
              <a:gd name="connsiteY4" fmla="*/ 9587 h 21600"/>
              <a:gd name="connsiteX5" fmla="*/ 21600 w 21600"/>
              <a:gd name="connsiteY5" fmla="*/ 13290 h 21600"/>
              <a:gd name="connsiteX6" fmla="*/ 16837 w 21600"/>
              <a:gd name="connsiteY6" fmla="*/ 12942 h 21600"/>
              <a:gd name="connsiteX7" fmla="*/ 18145 w 21600"/>
              <a:gd name="connsiteY7" fmla="*/ 18095 h 21600"/>
              <a:gd name="connsiteX8" fmla="*/ 14020 w 21600"/>
              <a:gd name="connsiteY8" fmla="*/ 14457 h 21600"/>
              <a:gd name="connsiteX9" fmla="*/ 13247 w 21600"/>
              <a:gd name="connsiteY9" fmla="*/ 19737 h 21600"/>
              <a:gd name="connsiteX10" fmla="*/ 10532 w 21600"/>
              <a:gd name="connsiteY10" fmla="*/ 14935 h 21600"/>
              <a:gd name="connsiteX11" fmla="*/ 8485 w 21600"/>
              <a:gd name="connsiteY11" fmla="*/ 21600 h 21600"/>
              <a:gd name="connsiteX12" fmla="*/ 7715 w 21600"/>
              <a:gd name="connsiteY12" fmla="*/ 15627 h 21600"/>
              <a:gd name="connsiteX13" fmla="*/ 4762 w 21600"/>
              <a:gd name="connsiteY13" fmla="*/ 17617 h 21600"/>
              <a:gd name="connsiteX14" fmla="*/ 5667 w 21600"/>
              <a:gd name="connsiteY14" fmla="*/ 13937 h 21600"/>
              <a:gd name="connsiteX15" fmla="*/ 135 w 21600"/>
              <a:gd name="connsiteY15" fmla="*/ 14587 h 21600"/>
              <a:gd name="connsiteX16" fmla="*/ 3722 w 21600"/>
              <a:gd name="connsiteY16" fmla="*/ 11775 h 21600"/>
              <a:gd name="connsiteX17" fmla="*/ 0 w 21600"/>
              <a:gd name="connsiteY17" fmla="*/ 8615 h 21600"/>
              <a:gd name="connsiteX18" fmla="*/ 4627 w 21600"/>
              <a:gd name="connsiteY18" fmla="*/ 7617 h 21600"/>
              <a:gd name="connsiteX19" fmla="*/ 370 w 21600"/>
              <a:gd name="connsiteY19" fmla="*/ 2295 h 21600"/>
              <a:gd name="connsiteX20" fmla="*/ 7185 w 21600"/>
              <a:gd name="connsiteY20" fmla="*/ 4900 h 21600"/>
              <a:gd name="connsiteX21" fmla="*/ 8352 w 21600"/>
              <a:gd name="connsiteY21" fmla="*/ 2295 h 21600"/>
              <a:gd name="connsiteX22" fmla="*/ 11054 w 21600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607 w 20839"/>
              <a:gd name="connsiteY4" fmla="*/ 9587 h 21600"/>
              <a:gd name="connsiteX5" fmla="*/ 20839 w 20839"/>
              <a:gd name="connsiteY5" fmla="*/ 10982 h 21600"/>
              <a:gd name="connsiteX6" fmla="*/ 16837 w 20839"/>
              <a:gd name="connsiteY6" fmla="*/ 12942 h 21600"/>
              <a:gd name="connsiteX7" fmla="*/ 18145 w 20839"/>
              <a:gd name="connsiteY7" fmla="*/ 18095 h 21600"/>
              <a:gd name="connsiteX8" fmla="*/ 14020 w 20839"/>
              <a:gd name="connsiteY8" fmla="*/ 14457 h 21600"/>
              <a:gd name="connsiteX9" fmla="*/ 13247 w 20839"/>
              <a:gd name="connsiteY9" fmla="*/ 19737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353 w 20839"/>
              <a:gd name="connsiteY4" fmla="*/ 8344 h 21600"/>
              <a:gd name="connsiteX5" fmla="*/ 20839 w 20839"/>
              <a:gd name="connsiteY5" fmla="*/ 10982 h 21600"/>
              <a:gd name="connsiteX6" fmla="*/ 16837 w 20839"/>
              <a:gd name="connsiteY6" fmla="*/ 12942 h 21600"/>
              <a:gd name="connsiteX7" fmla="*/ 18145 w 20839"/>
              <a:gd name="connsiteY7" fmla="*/ 18095 h 21600"/>
              <a:gd name="connsiteX8" fmla="*/ 14020 w 20839"/>
              <a:gd name="connsiteY8" fmla="*/ 14457 h 21600"/>
              <a:gd name="connsiteX9" fmla="*/ 13247 w 20839"/>
              <a:gd name="connsiteY9" fmla="*/ 19737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353 w 20839"/>
              <a:gd name="connsiteY4" fmla="*/ 8344 h 21600"/>
              <a:gd name="connsiteX5" fmla="*/ 20839 w 20839"/>
              <a:gd name="connsiteY5" fmla="*/ 10272 h 21600"/>
              <a:gd name="connsiteX6" fmla="*/ 16837 w 20839"/>
              <a:gd name="connsiteY6" fmla="*/ 12942 h 21600"/>
              <a:gd name="connsiteX7" fmla="*/ 18145 w 20839"/>
              <a:gd name="connsiteY7" fmla="*/ 18095 h 21600"/>
              <a:gd name="connsiteX8" fmla="*/ 14020 w 20839"/>
              <a:gd name="connsiteY8" fmla="*/ 14457 h 21600"/>
              <a:gd name="connsiteX9" fmla="*/ 13247 w 20839"/>
              <a:gd name="connsiteY9" fmla="*/ 19737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353 w 20839"/>
              <a:gd name="connsiteY4" fmla="*/ 8344 h 21600"/>
              <a:gd name="connsiteX5" fmla="*/ 20839 w 20839"/>
              <a:gd name="connsiteY5" fmla="*/ 10272 h 21600"/>
              <a:gd name="connsiteX6" fmla="*/ 17851 w 20839"/>
              <a:gd name="connsiteY6" fmla="*/ 12409 h 21600"/>
              <a:gd name="connsiteX7" fmla="*/ 18145 w 20839"/>
              <a:gd name="connsiteY7" fmla="*/ 18095 h 21600"/>
              <a:gd name="connsiteX8" fmla="*/ 14020 w 20839"/>
              <a:gd name="connsiteY8" fmla="*/ 14457 h 21600"/>
              <a:gd name="connsiteX9" fmla="*/ 13247 w 20839"/>
              <a:gd name="connsiteY9" fmla="*/ 19737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353 w 20839"/>
              <a:gd name="connsiteY4" fmla="*/ 8344 h 21600"/>
              <a:gd name="connsiteX5" fmla="*/ 20839 w 20839"/>
              <a:gd name="connsiteY5" fmla="*/ 10272 h 21600"/>
              <a:gd name="connsiteX6" fmla="*/ 17090 w 20839"/>
              <a:gd name="connsiteY6" fmla="*/ 12054 h 21600"/>
              <a:gd name="connsiteX7" fmla="*/ 18145 w 20839"/>
              <a:gd name="connsiteY7" fmla="*/ 18095 h 21600"/>
              <a:gd name="connsiteX8" fmla="*/ 14020 w 20839"/>
              <a:gd name="connsiteY8" fmla="*/ 14457 h 21600"/>
              <a:gd name="connsiteX9" fmla="*/ 13247 w 20839"/>
              <a:gd name="connsiteY9" fmla="*/ 19737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353 w 20839"/>
              <a:gd name="connsiteY4" fmla="*/ 8344 h 21600"/>
              <a:gd name="connsiteX5" fmla="*/ 20839 w 20839"/>
              <a:gd name="connsiteY5" fmla="*/ 10272 h 21600"/>
              <a:gd name="connsiteX6" fmla="*/ 17090 w 20839"/>
              <a:gd name="connsiteY6" fmla="*/ 12054 h 21600"/>
              <a:gd name="connsiteX7" fmla="*/ 17384 w 20839"/>
              <a:gd name="connsiteY7" fmla="*/ 16675 h 21600"/>
              <a:gd name="connsiteX8" fmla="*/ 14020 w 20839"/>
              <a:gd name="connsiteY8" fmla="*/ 14457 h 21600"/>
              <a:gd name="connsiteX9" fmla="*/ 13247 w 20839"/>
              <a:gd name="connsiteY9" fmla="*/ 19737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21600"/>
              <a:gd name="connsiteX1" fmla="*/ 14522 w 20839"/>
              <a:gd name="connsiteY1" fmla="*/ 0 h 21600"/>
              <a:gd name="connsiteX2" fmla="*/ 14916 w 20839"/>
              <a:gd name="connsiteY2" fmla="*/ 4260 h 21600"/>
              <a:gd name="connsiteX3" fmla="*/ 18380 w 20839"/>
              <a:gd name="connsiteY3" fmla="*/ 4457 h 21600"/>
              <a:gd name="connsiteX4" fmla="*/ 17353 w 20839"/>
              <a:gd name="connsiteY4" fmla="*/ 8344 h 21600"/>
              <a:gd name="connsiteX5" fmla="*/ 20839 w 20839"/>
              <a:gd name="connsiteY5" fmla="*/ 10272 h 21600"/>
              <a:gd name="connsiteX6" fmla="*/ 17090 w 20839"/>
              <a:gd name="connsiteY6" fmla="*/ 12054 h 21600"/>
              <a:gd name="connsiteX7" fmla="*/ 17384 w 20839"/>
              <a:gd name="connsiteY7" fmla="*/ 16675 h 21600"/>
              <a:gd name="connsiteX8" fmla="*/ 14020 w 20839"/>
              <a:gd name="connsiteY8" fmla="*/ 14457 h 21600"/>
              <a:gd name="connsiteX9" fmla="*/ 13120 w 20839"/>
              <a:gd name="connsiteY9" fmla="*/ 17962 h 21600"/>
              <a:gd name="connsiteX10" fmla="*/ 10532 w 20839"/>
              <a:gd name="connsiteY10" fmla="*/ 14935 h 21600"/>
              <a:gd name="connsiteX11" fmla="*/ 8485 w 20839"/>
              <a:gd name="connsiteY11" fmla="*/ 21600 h 21600"/>
              <a:gd name="connsiteX12" fmla="*/ 7715 w 20839"/>
              <a:gd name="connsiteY12" fmla="*/ 15627 h 21600"/>
              <a:gd name="connsiteX13" fmla="*/ 4762 w 20839"/>
              <a:gd name="connsiteY13" fmla="*/ 17617 h 21600"/>
              <a:gd name="connsiteX14" fmla="*/ 5667 w 20839"/>
              <a:gd name="connsiteY14" fmla="*/ 13937 h 21600"/>
              <a:gd name="connsiteX15" fmla="*/ 135 w 20839"/>
              <a:gd name="connsiteY15" fmla="*/ 14587 h 21600"/>
              <a:gd name="connsiteX16" fmla="*/ 3722 w 20839"/>
              <a:gd name="connsiteY16" fmla="*/ 11775 h 21600"/>
              <a:gd name="connsiteX17" fmla="*/ 0 w 20839"/>
              <a:gd name="connsiteY17" fmla="*/ 8615 h 21600"/>
              <a:gd name="connsiteX18" fmla="*/ 4627 w 20839"/>
              <a:gd name="connsiteY18" fmla="*/ 7617 h 21600"/>
              <a:gd name="connsiteX19" fmla="*/ 370 w 20839"/>
              <a:gd name="connsiteY19" fmla="*/ 2295 h 21600"/>
              <a:gd name="connsiteX20" fmla="*/ 7185 w 20839"/>
              <a:gd name="connsiteY20" fmla="*/ 4900 h 21600"/>
              <a:gd name="connsiteX21" fmla="*/ 8352 w 20839"/>
              <a:gd name="connsiteY21" fmla="*/ 2295 h 21600"/>
              <a:gd name="connsiteX22" fmla="*/ 11054 w 20839"/>
              <a:gd name="connsiteY22" fmla="*/ 3847 h 21600"/>
              <a:gd name="connsiteX0" fmla="*/ 11054 w 20839"/>
              <a:gd name="connsiteY0" fmla="*/ 3847 h 17962"/>
              <a:gd name="connsiteX1" fmla="*/ 14522 w 20839"/>
              <a:gd name="connsiteY1" fmla="*/ 0 h 17962"/>
              <a:gd name="connsiteX2" fmla="*/ 14916 w 20839"/>
              <a:gd name="connsiteY2" fmla="*/ 4260 h 17962"/>
              <a:gd name="connsiteX3" fmla="*/ 18380 w 20839"/>
              <a:gd name="connsiteY3" fmla="*/ 4457 h 17962"/>
              <a:gd name="connsiteX4" fmla="*/ 17353 w 20839"/>
              <a:gd name="connsiteY4" fmla="*/ 8344 h 17962"/>
              <a:gd name="connsiteX5" fmla="*/ 20839 w 20839"/>
              <a:gd name="connsiteY5" fmla="*/ 10272 h 17962"/>
              <a:gd name="connsiteX6" fmla="*/ 17090 w 20839"/>
              <a:gd name="connsiteY6" fmla="*/ 12054 h 17962"/>
              <a:gd name="connsiteX7" fmla="*/ 17384 w 20839"/>
              <a:gd name="connsiteY7" fmla="*/ 16675 h 17962"/>
              <a:gd name="connsiteX8" fmla="*/ 14020 w 20839"/>
              <a:gd name="connsiteY8" fmla="*/ 14457 h 17962"/>
              <a:gd name="connsiteX9" fmla="*/ 13120 w 20839"/>
              <a:gd name="connsiteY9" fmla="*/ 17962 h 17962"/>
              <a:gd name="connsiteX10" fmla="*/ 10532 w 20839"/>
              <a:gd name="connsiteY10" fmla="*/ 14935 h 17962"/>
              <a:gd name="connsiteX11" fmla="*/ 7715 w 20839"/>
              <a:gd name="connsiteY11" fmla="*/ 15627 h 17962"/>
              <a:gd name="connsiteX12" fmla="*/ 4762 w 20839"/>
              <a:gd name="connsiteY12" fmla="*/ 17617 h 17962"/>
              <a:gd name="connsiteX13" fmla="*/ 5667 w 20839"/>
              <a:gd name="connsiteY13" fmla="*/ 13937 h 17962"/>
              <a:gd name="connsiteX14" fmla="*/ 135 w 20839"/>
              <a:gd name="connsiteY14" fmla="*/ 14587 h 17962"/>
              <a:gd name="connsiteX15" fmla="*/ 3722 w 20839"/>
              <a:gd name="connsiteY15" fmla="*/ 11775 h 17962"/>
              <a:gd name="connsiteX16" fmla="*/ 0 w 20839"/>
              <a:gd name="connsiteY16" fmla="*/ 8615 h 17962"/>
              <a:gd name="connsiteX17" fmla="*/ 4627 w 20839"/>
              <a:gd name="connsiteY17" fmla="*/ 7617 h 17962"/>
              <a:gd name="connsiteX18" fmla="*/ 370 w 20839"/>
              <a:gd name="connsiteY18" fmla="*/ 2295 h 17962"/>
              <a:gd name="connsiteX19" fmla="*/ 7185 w 20839"/>
              <a:gd name="connsiteY19" fmla="*/ 4900 h 17962"/>
              <a:gd name="connsiteX20" fmla="*/ 8352 w 20839"/>
              <a:gd name="connsiteY20" fmla="*/ 2295 h 17962"/>
              <a:gd name="connsiteX21" fmla="*/ 11054 w 20839"/>
              <a:gd name="connsiteY21" fmla="*/ 3847 h 17962"/>
              <a:gd name="connsiteX0" fmla="*/ 11054 w 20839"/>
              <a:gd name="connsiteY0" fmla="*/ 3847 h 17962"/>
              <a:gd name="connsiteX1" fmla="*/ 14522 w 20839"/>
              <a:gd name="connsiteY1" fmla="*/ 0 h 17962"/>
              <a:gd name="connsiteX2" fmla="*/ 14916 w 20839"/>
              <a:gd name="connsiteY2" fmla="*/ 4260 h 17962"/>
              <a:gd name="connsiteX3" fmla="*/ 18380 w 20839"/>
              <a:gd name="connsiteY3" fmla="*/ 4457 h 17962"/>
              <a:gd name="connsiteX4" fmla="*/ 17353 w 20839"/>
              <a:gd name="connsiteY4" fmla="*/ 8344 h 17962"/>
              <a:gd name="connsiteX5" fmla="*/ 20839 w 20839"/>
              <a:gd name="connsiteY5" fmla="*/ 10272 h 17962"/>
              <a:gd name="connsiteX6" fmla="*/ 17090 w 20839"/>
              <a:gd name="connsiteY6" fmla="*/ 12054 h 17962"/>
              <a:gd name="connsiteX7" fmla="*/ 17384 w 20839"/>
              <a:gd name="connsiteY7" fmla="*/ 16675 h 17962"/>
              <a:gd name="connsiteX8" fmla="*/ 14020 w 20839"/>
              <a:gd name="connsiteY8" fmla="*/ 14457 h 17962"/>
              <a:gd name="connsiteX9" fmla="*/ 13120 w 20839"/>
              <a:gd name="connsiteY9" fmla="*/ 17962 h 17962"/>
              <a:gd name="connsiteX10" fmla="*/ 10532 w 20839"/>
              <a:gd name="connsiteY10" fmla="*/ 14935 h 17962"/>
              <a:gd name="connsiteX11" fmla="*/ 4762 w 20839"/>
              <a:gd name="connsiteY11" fmla="*/ 17617 h 17962"/>
              <a:gd name="connsiteX12" fmla="*/ 5667 w 20839"/>
              <a:gd name="connsiteY12" fmla="*/ 13937 h 17962"/>
              <a:gd name="connsiteX13" fmla="*/ 135 w 20839"/>
              <a:gd name="connsiteY13" fmla="*/ 14587 h 17962"/>
              <a:gd name="connsiteX14" fmla="*/ 3722 w 20839"/>
              <a:gd name="connsiteY14" fmla="*/ 11775 h 17962"/>
              <a:gd name="connsiteX15" fmla="*/ 0 w 20839"/>
              <a:gd name="connsiteY15" fmla="*/ 8615 h 17962"/>
              <a:gd name="connsiteX16" fmla="*/ 4627 w 20839"/>
              <a:gd name="connsiteY16" fmla="*/ 7617 h 17962"/>
              <a:gd name="connsiteX17" fmla="*/ 370 w 20839"/>
              <a:gd name="connsiteY17" fmla="*/ 2295 h 17962"/>
              <a:gd name="connsiteX18" fmla="*/ 7185 w 20839"/>
              <a:gd name="connsiteY18" fmla="*/ 4900 h 17962"/>
              <a:gd name="connsiteX19" fmla="*/ 8352 w 20839"/>
              <a:gd name="connsiteY19" fmla="*/ 2295 h 17962"/>
              <a:gd name="connsiteX20" fmla="*/ 11054 w 20839"/>
              <a:gd name="connsiteY20" fmla="*/ 3847 h 17962"/>
              <a:gd name="connsiteX0" fmla="*/ 11054 w 20839"/>
              <a:gd name="connsiteY0" fmla="*/ 3847 h 17962"/>
              <a:gd name="connsiteX1" fmla="*/ 14522 w 20839"/>
              <a:gd name="connsiteY1" fmla="*/ 0 h 17962"/>
              <a:gd name="connsiteX2" fmla="*/ 14916 w 20839"/>
              <a:gd name="connsiteY2" fmla="*/ 4260 h 17962"/>
              <a:gd name="connsiteX3" fmla="*/ 18380 w 20839"/>
              <a:gd name="connsiteY3" fmla="*/ 4457 h 17962"/>
              <a:gd name="connsiteX4" fmla="*/ 17353 w 20839"/>
              <a:gd name="connsiteY4" fmla="*/ 8344 h 17962"/>
              <a:gd name="connsiteX5" fmla="*/ 20839 w 20839"/>
              <a:gd name="connsiteY5" fmla="*/ 10272 h 17962"/>
              <a:gd name="connsiteX6" fmla="*/ 17090 w 20839"/>
              <a:gd name="connsiteY6" fmla="*/ 12054 h 17962"/>
              <a:gd name="connsiteX7" fmla="*/ 17384 w 20839"/>
              <a:gd name="connsiteY7" fmla="*/ 16675 h 17962"/>
              <a:gd name="connsiteX8" fmla="*/ 14020 w 20839"/>
              <a:gd name="connsiteY8" fmla="*/ 14457 h 17962"/>
              <a:gd name="connsiteX9" fmla="*/ 13120 w 20839"/>
              <a:gd name="connsiteY9" fmla="*/ 17962 h 17962"/>
              <a:gd name="connsiteX10" fmla="*/ 10532 w 20839"/>
              <a:gd name="connsiteY10" fmla="*/ 14935 h 17962"/>
              <a:gd name="connsiteX11" fmla="*/ 7552 w 20839"/>
              <a:gd name="connsiteY11" fmla="*/ 17617 h 17962"/>
              <a:gd name="connsiteX12" fmla="*/ 5667 w 20839"/>
              <a:gd name="connsiteY12" fmla="*/ 13937 h 17962"/>
              <a:gd name="connsiteX13" fmla="*/ 135 w 20839"/>
              <a:gd name="connsiteY13" fmla="*/ 14587 h 17962"/>
              <a:gd name="connsiteX14" fmla="*/ 3722 w 20839"/>
              <a:gd name="connsiteY14" fmla="*/ 11775 h 17962"/>
              <a:gd name="connsiteX15" fmla="*/ 0 w 20839"/>
              <a:gd name="connsiteY15" fmla="*/ 8615 h 17962"/>
              <a:gd name="connsiteX16" fmla="*/ 4627 w 20839"/>
              <a:gd name="connsiteY16" fmla="*/ 7617 h 17962"/>
              <a:gd name="connsiteX17" fmla="*/ 370 w 20839"/>
              <a:gd name="connsiteY17" fmla="*/ 2295 h 17962"/>
              <a:gd name="connsiteX18" fmla="*/ 7185 w 20839"/>
              <a:gd name="connsiteY18" fmla="*/ 4900 h 17962"/>
              <a:gd name="connsiteX19" fmla="*/ 8352 w 20839"/>
              <a:gd name="connsiteY19" fmla="*/ 2295 h 17962"/>
              <a:gd name="connsiteX20" fmla="*/ 11054 w 20839"/>
              <a:gd name="connsiteY20" fmla="*/ 3847 h 17962"/>
              <a:gd name="connsiteX0" fmla="*/ 11054 w 20839"/>
              <a:gd name="connsiteY0" fmla="*/ 3847 h 17962"/>
              <a:gd name="connsiteX1" fmla="*/ 14522 w 20839"/>
              <a:gd name="connsiteY1" fmla="*/ 0 h 17962"/>
              <a:gd name="connsiteX2" fmla="*/ 14916 w 20839"/>
              <a:gd name="connsiteY2" fmla="*/ 4260 h 17962"/>
              <a:gd name="connsiteX3" fmla="*/ 18380 w 20839"/>
              <a:gd name="connsiteY3" fmla="*/ 4457 h 17962"/>
              <a:gd name="connsiteX4" fmla="*/ 17353 w 20839"/>
              <a:gd name="connsiteY4" fmla="*/ 8344 h 17962"/>
              <a:gd name="connsiteX5" fmla="*/ 20839 w 20839"/>
              <a:gd name="connsiteY5" fmla="*/ 10272 h 17962"/>
              <a:gd name="connsiteX6" fmla="*/ 17090 w 20839"/>
              <a:gd name="connsiteY6" fmla="*/ 12054 h 17962"/>
              <a:gd name="connsiteX7" fmla="*/ 17384 w 20839"/>
              <a:gd name="connsiteY7" fmla="*/ 16675 h 17962"/>
              <a:gd name="connsiteX8" fmla="*/ 14020 w 20839"/>
              <a:gd name="connsiteY8" fmla="*/ 14457 h 17962"/>
              <a:gd name="connsiteX9" fmla="*/ 13120 w 20839"/>
              <a:gd name="connsiteY9" fmla="*/ 17962 h 17962"/>
              <a:gd name="connsiteX10" fmla="*/ 10532 w 20839"/>
              <a:gd name="connsiteY10" fmla="*/ 14935 h 17962"/>
              <a:gd name="connsiteX11" fmla="*/ 7552 w 20839"/>
              <a:gd name="connsiteY11" fmla="*/ 17617 h 17962"/>
              <a:gd name="connsiteX12" fmla="*/ 5667 w 20839"/>
              <a:gd name="connsiteY12" fmla="*/ 13937 h 17962"/>
              <a:gd name="connsiteX13" fmla="*/ 6809 w 20839"/>
              <a:gd name="connsiteY13" fmla="*/ 14172 h 17962"/>
              <a:gd name="connsiteX14" fmla="*/ 135 w 20839"/>
              <a:gd name="connsiteY14" fmla="*/ 14587 h 17962"/>
              <a:gd name="connsiteX15" fmla="*/ 3722 w 20839"/>
              <a:gd name="connsiteY15" fmla="*/ 11775 h 17962"/>
              <a:gd name="connsiteX16" fmla="*/ 0 w 20839"/>
              <a:gd name="connsiteY16" fmla="*/ 8615 h 17962"/>
              <a:gd name="connsiteX17" fmla="*/ 4627 w 20839"/>
              <a:gd name="connsiteY17" fmla="*/ 7617 h 17962"/>
              <a:gd name="connsiteX18" fmla="*/ 370 w 20839"/>
              <a:gd name="connsiteY18" fmla="*/ 2295 h 17962"/>
              <a:gd name="connsiteX19" fmla="*/ 7185 w 20839"/>
              <a:gd name="connsiteY19" fmla="*/ 4900 h 17962"/>
              <a:gd name="connsiteX20" fmla="*/ 8352 w 20839"/>
              <a:gd name="connsiteY20" fmla="*/ 2295 h 17962"/>
              <a:gd name="connsiteX21" fmla="*/ 11054 w 20839"/>
              <a:gd name="connsiteY21" fmla="*/ 3847 h 17962"/>
              <a:gd name="connsiteX0" fmla="*/ 11054 w 20839"/>
              <a:gd name="connsiteY0" fmla="*/ 3847 h 17962"/>
              <a:gd name="connsiteX1" fmla="*/ 14522 w 20839"/>
              <a:gd name="connsiteY1" fmla="*/ 0 h 17962"/>
              <a:gd name="connsiteX2" fmla="*/ 14916 w 20839"/>
              <a:gd name="connsiteY2" fmla="*/ 4260 h 17962"/>
              <a:gd name="connsiteX3" fmla="*/ 18380 w 20839"/>
              <a:gd name="connsiteY3" fmla="*/ 4457 h 17962"/>
              <a:gd name="connsiteX4" fmla="*/ 17353 w 20839"/>
              <a:gd name="connsiteY4" fmla="*/ 8344 h 17962"/>
              <a:gd name="connsiteX5" fmla="*/ 20839 w 20839"/>
              <a:gd name="connsiteY5" fmla="*/ 10272 h 17962"/>
              <a:gd name="connsiteX6" fmla="*/ 17090 w 20839"/>
              <a:gd name="connsiteY6" fmla="*/ 12054 h 17962"/>
              <a:gd name="connsiteX7" fmla="*/ 17384 w 20839"/>
              <a:gd name="connsiteY7" fmla="*/ 16675 h 17962"/>
              <a:gd name="connsiteX8" fmla="*/ 14020 w 20839"/>
              <a:gd name="connsiteY8" fmla="*/ 14457 h 17962"/>
              <a:gd name="connsiteX9" fmla="*/ 13120 w 20839"/>
              <a:gd name="connsiteY9" fmla="*/ 17962 h 17962"/>
              <a:gd name="connsiteX10" fmla="*/ 10532 w 20839"/>
              <a:gd name="connsiteY10" fmla="*/ 14935 h 17962"/>
              <a:gd name="connsiteX11" fmla="*/ 7552 w 20839"/>
              <a:gd name="connsiteY11" fmla="*/ 17617 h 17962"/>
              <a:gd name="connsiteX12" fmla="*/ 5667 w 20839"/>
              <a:gd name="connsiteY12" fmla="*/ 13937 h 17962"/>
              <a:gd name="connsiteX13" fmla="*/ 6809 w 20839"/>
              <a:gd name="connsiteY13" fmla="*/ 14172 h 17962"/>
              <a:gd name="connsiteX14" fmla="*/ 2291 w 20839"/>
              <a:gd name="connsiteY14" fmla="*/ 14054 h 17962"/>
              <a:gd name="connsiteX15" fmla="*/ 3722 w 20839"/>
              <a:gd name="connsiteY15" fmla="*/ 11775 h 17962"/>
              <a:gd name="connsiteX16" fmla="*/ 0 w 20839"/>
              <a:gd name="connsiteY16" fmla="*/ 8615 h 17962"/>
              <a:gd name="connsiteX17" fmla="*/ 4627 w 20839"/>
              <a:gd name="connsiteY17" fmla="*/ 7617 h 17962"/>
              <a:gd name="connsiteX18" fmla="*/ 370 w 20839"/>
              <a:gd name="connsiteY18" fmla="*/ 2295 h 17962"/>
              <a:gd name="connsiteX19" fmla="*/ 7185 w 20839"/>
              <a:gd name="connsiteY19" fmla="*/ 4900 h 17962"/>
              <a:gd name="connsiteX20" fmla="*/ 8352 w 20839"/>
              <a:gd name="connsiteY20" fmla="*/ 2295 h 17962"/>
              <a:gd name="connsiteX21" fmla="*/ 11054 w 20839"/>
              <a:gd name="connsiteY21" fmla="*/ 3847 h 17962"/>
              <a:gd name="connsiteX0" fmla="*/ 10684 w 20469"/>
              <a:gd name="connsiteY0" fmla="*/ 3847 h 17962"/>
              <a:gd name="connsiteX1" fmla="*/ 14152 w 20469"/>
              <a:gd name="connsiteY1" fmla="*/ 0 h 17962"/>
              <a:gd name="connsiteX2" fmla="*/ 14546 w 20469"/>
              <a:gd name="connsiteY2" fmla="*/ 4260 h 17962"/>
              <a:gd name="connsiteX3" fmla="*/ 18010 w 20469"/>
              <a:gd name="connsiteY3" fmla="*/ 4457 h 17962"/>
              <a:gd name="connsiteX4" fmla="*/ 16983 w 20469"/>
              <a:gd name="connsiteY4" fmla="*/ 8344 h 17962"/>
              <a:gd name="connsiteX5" fmla="*/ 20469 w 20469"/>
              <a:gd name="connsiteY5" fmla="*/ 10272 h 17962"/>
              <a:gd name="connsiteX6" fmla="*/ 16720 w 20469"/>
              <a:gd name="connsiteY6" fmla="*/ 12054 h 17962"/>
              <a:gd name="connsiteX7" fmla="*/ 17014 w 20469"/>
              <a:gd name="connsiteY7" fmla="*/ 16675 h 17962"/>
              <a:gd name="connsiteX8" fmla="*/ 13650 w 20469"/>
              <a:gd name="connsiteY8" fmla="*/ 14457 h 17962"/>
              <a:gd name="connsiteX9" fmla="*/ 12750 w 20469"/>
              <a:gd name="connsiteY9" fmla="*/ 17962 h 17962"/>
              <a:gd name="connsiteX10" fmla="*/ 10162 w 20469"/>
              <a:gd name="connsiteY10" fmla="*/ 14935 h 17962"/>
              <a:gd name="connsiteX11" fmla="*/ 7182 w 20469"/>
              <a:gd name="connsiteY11" fmla="*/ 17617 h 17962"/>
              <a:gd name="connsiteX12" fmla="*/ 5297 w 20469"/>
              <a:gd name="connsiteY12" fmla="*/ 13937 h 17962"/>
              <a:gd name="connsiteX13" fmla="*/ 6439 w 20469"/>
              <a:gd name="connsiteY13" fmla="*/ 14172 h 17962"/>
              <a:gd name="connsiteX14" fmla="*/ 1921 w 20469"/>
              <a:gd name="connsiteY14" fmla="*/ 14054 h 17962"/>
              <a:gd name="connsiteX15" fmla="*/ 3352 w 20469"/>
              <a:gd name="connsiteY15" fmla="*/ 11775 h 17962"/>
              <a:gd name="connsiteX16" fmla="*/ 1279 w 20469"/>
              <a:gd name="connsiteY16" fmla="*/ 9325 h 17962"/>
              <a:gd name="connsiteX17" fmla="*/ 4257 w 20469"/>
              <a:gd name="connsiteY17" fmla="*/ 7617 h 17962"/>
              <a:gd name="connsiteX18" fmla="*/ 0 w 20469"/>
              <a:gd name="connsiteY18" fmla="*/ 2295 h 17962"/>
              <a:gd name="connsiteX19" fmla="*/ 6815 w 20469"/>
              <a:gd name="connsiteY19" fmla="*/ 4900 h 17962"/>
              <a:gd name="connsiteX20" fmla="*/ 7982 w 20469"/>
              <a:gd name="connsiteY20" fmla="*/ 2295 h 17962"/>
              <a:gd name="connsiteX21" fmla="*/ 10684 w 20469"/>
              <a:gd name="connsiteY21" fmla="*/ 3847 h 17962"/>
              <a:gd name="connsiteX0" fmla="*/ 9405 w 19190"/>
              <a:gd name="connsiteY0" fmla="*/ 3847 h 17962"/>
              <a:gd name="connsiteX1" fmla="*/ 12873 w 19190"/>
              <a:gd name="connsiteY1" fmla="*/ 0 h 17962"/>
              <a:gd name="connsiteX2" fmla="*/ 13267 w 19190"/>
              <a:gd name="connsiteY2" fmla="*/ 4260 h 17962"/>
              <a:gd name="connsiteX3" fmla="*/ 16731 w 19190"/>
              <a:gd name="connsiteY3" fmla="*/ 4457 h 17962"/>
              <a:gd name="connsiteX4" fmla="*/ 15704 w 19190"/>
              <a:gd name="connsiteY4" fmla="*/ 8344 h 17962"/>
              <a:gd name="connsiteX5" fmla="*/ 19190 w 19190"/>
              <a:gd name="connsiteY5" fmla="*/ 10272 h 17962"/>
              <a:gd name="connsiteX6" fmla="*/ 15441 w 19190"/>
              <a:gd name="connsiteY6" fmla="*/ 12054 h 17962"/>
              <a:gd name="connsiteX7" fmla="*/ 15735 w 19190"/>
              <a:gd name="connsiteY7" fmla="*/ 16675 h 17962"/>
              <a:gd name="connsiteX8" fmla="*/ 12371 w 19190"/>
              <a:gd name="connsiteY8" fmla="*/ 14457 h 17962"/>
              <a:gd name="connsiteX9" fmla="*/ 11471 w 19190"/>
              <a:gd name="connsiteY9" fmla="*/ 17962 h 17962"/>
              <a:gd name="connsiteX10" fmla="*/ 8883 w 19190"/>
              <a:gd name="connsiteY10" fmla="*/ 14935 h 17962"/>
              <a:gd name="connsiteX11" fmla="*/ 5903 w 19190"/>
              <a:gd name="connsiteY11" fmla="*/ 17617 h 17962"/>
              <a:gd name="connsiteX12" fmla="*/ 4018 w 19190"/>
              <a:gd name="connsiteY12" fmla="*/ 13937 h 17962"/>
              <a:gd name="connsiteX13" fmla="*/ 5160 w 19190"/>
              <a:gd name="connsiteY13" fmla="*/ 14172 h 17962"/>
              <a:gd name="connsiteX14" fmla="*/ 642 w 19190"/>
              <a:gd name="connsiteY14" fmla="*/ 14054 h 17962"/>
              <a:gd name="connsiteX15" fmla="*/ 2073 w 19190"/>
              <a:gd name="connsiteY15" fmla="*/ 11775 h 17962"/>
              <a:gd name="connsiteX16" fmla="*/ 0 w 19190"/>
              <a:gd name="connsiteY16" fmla="*/ 9325 h 17962"/>
              <a:gd name="connsiteX17" fmla="*/ 2978 w 19190"/>
              <a:gd name="connsiteY17" fmla="*/ 7617 h 17962"/>
              <a:gd name="connsiteX18" fmla="*/ 243 w 19190"/>
              <a:gd name="connsiteY18" fmla="*/ 4070 h 17962"/>
              <a:gd name="connsiteX19" fmla="*/ 5536 w 19190"/>
              <a:gd name="connsiteY19" fmla="*/ 4900 h 17962"/>
              <a:gd name="connsiteX20" fmla="*/ 6703 w 19190"/>
              <a:gd name="connsiteY20" fmla="*/ 2295 h 17962"/>
              <a:gd name="connsiteX21" fmla="*/ 9405 w 19190"/>
              <a:gd name="connsiteY21" fmla="*/ 3847 h 17962"/>
              <a:gd name="connsiteX0" fmla="*/ 9405 w 19190"/>
              <a:gd name="connsiteY0" fmla="*/ 3847 h 17962"/>
              <a:gd name="connsiteX1" fmla="*/ 12873 w 19190"/>
              <a:gd name="connsiteY1" fmla="*/ 0 h 17962"/>
              <a:gd name="connsiteX2" fmla="*/ 13267 w 19190"/>
              <a:gd name="connsiteY2" fmla="*/ 4260 h 17962"/>
              <a:gd name="connsiteX3" fmla="*/ 16731 w 19190"/>
              <a:gd name="connsiteY3" fmla="*/ 4457 h 17962"/>
              <a:gd name="connsiteX4" fmla="*/ 15704 w 19190"/>
              <a:gd name="connsiteY4" fmla="*/ 8344 h 17962"/>
              <a:gd name="connsiteX5" fmla="*/ 19190 w 19190"/>
              <a:gd name="connsiteY5" fmla="*/ 10272 h 17962"/>
              <a:gd name="connsiteX6" fmla="*/ 15441 w 19190"/>
              <a:gd name="connsiteY6" fmla="*/ 12054 h 17962"/>
              <a:gd name="connsiteX7" fmla="*/ 15735 w 19190"/>
              <a:gd name="connsiteY7" fmla="*/ 16675 h 17962"/>
              <a:gd name="connsiteX8" fmla="*/ 12371 w 19190"/>
              <a:gd name="connsiteY8" fmla="*/ 14457 h 17962"/>
              <a:gd name="connsiteX9" fmla="*/ 11471 w 19190"/>
              <a:gd name="connsiteY9" fmla="*/ 17962 h 17962"/>
              <a:gd name="connsiteX10" fmla="*/ 8883 w 19190"/>
              <a:gd name="connsiteY10" fmla="*/ 14935 h 17962"/>
              <a:gd name="connsiteX11" fmla="*/ 5903 w 19190"/>
              <a:gd name="connsiteY11" fmla="*/ 17617 h 17962"/>
              <a:gd name="connsiteX12" fmla="*/ 4018 w 19190"/>
              <a:gd name="connsiteY12" fmla="*/ 13937 h 17962"/>
              <a:gd name="connsiteX13" fmla="*/ 642 w 19190"/>
              <a:gd name="connsiteY13" fmla="*/ 14054 h 17962"/>
              <a:gd name="connsiteX14" fmla="*/ 2073 w 19190"/>
              <a:gd name="connsiteY14" fmla="*/ 11775 h 17962"/>
              <a:gd name="connsiteX15" fmla="*/ 0 w 19190"/>
              <a:gd name="connsiteY15" fmla="*/ 9325 h 17962"/>
              <a:gd name="connsiteX16" fmla="*/ 2978 w 19190"/>
              <a:gd name="connsiteY16" fmla="*/ 7617 h 17962"/>
              <a:gd name="connsiteX17" fmla="*/ 243 w 19190"/>
              <a:gd name="connsiteY17" fmla="*/ 4070 h 17962"/>
              <a:gd name="connsiteX18" fmla="*/ 5536 w 19190"/>
              <a:gd name="connsiteY18" fmla="*/ 4900 h 17962"/>
              <a:gd name="connsiteX19" fmla="*/ 6703 w 19190"/>
              <a:gd name="connsiteY19" fmla="*/ 2295 h 17962"/>
              <a:gd name="connsiteX20" fmla="*/ 9405 w 19190"/>
              <a:gd name="connsiteY20" fmla="*/ 3847 h 17962"/>
              <a:gd name="connsiteX0" fmla="*/ 9405 w 19190"/>
              <a:gd name="connsiteY0" fmla="*/ 3847 h 17962"/>
              <a:gd name="connsiteX1" fmla="*/ 12873 w 19190"/>
              <a:gd name="connsiteY1" fmla="*/ 0 h 17962"/>
              <a:gd name="connsiteX2" fmla="*/ 12887 w 19190"/>
              <a:gd name="connsiteY2" fmla="*/ 5858 h 17962"/>
              <a:gd name="connsiteX3" fmla="*/ 16731 w 19190"/>
              <a:gd name="connsiteY3" fmla="*/ 4457 h 17962"/>
              <a:gd name="connsiteX4" fmla="*/ 15704 w 19190"/>
              <a:gd name="connsiteY4" fmla="*/ 8344 h 17962"/>
              <a:gd name="connsiteX5" fmla="*/ 19190 w 19190"/>
              <a:gd name="connsiteY5" fmla="*/ 10272 h 17962"/>
              <a:gd name="connsiteX6" fmla="*/ 15441 w 19190"/>
              <a:gd name="connsiteY6" fmla="*/ 12054 h 17962"/>
              <a:gd name="connsiteX7" fmla="*/ 15735 w 19190"/>
              <a:gd name="connsiteY7" fmla="*/ 16675 h 17962"/>
              <a:gd name="connsiteX8" fmla="*/ 12371 w 19190"/>
              <a:gd name="connsiteY8" fmla="*/ 14457 h 17962"/>
              <a:gd name="connsiteX9" fmla="*/ 11471 w 19190"/>
              <a:gd name="connsiteY9" fmla="*/ 17962 h 17962"/>
              <a:gd name="connsiteX10" fmla="*/ 8883 w 19190"/>
              <a:gd name="connsiteY10" fmla="*/ 14935 h 17962"/>
              <a:gd name="connsiteX11" fmla="*/ 5903 w 19190"/>
              <a:gd name="connsiteY11" fmla="*/ 17617 h 17962"/>
              <a:gd name="connsiteX12" fmla="*/ 4018 w 19190"/>
              <a:gd name="connsiteY12" fmla="*/ 13937 h 17962"/>
              <a:gd name="connsiteX13" fmla="*/ 642 w 19190"/>
              <a:gd name="connsiteY13" fmla="*/ 14054 h 17962"/>
              <a:gd name="connsiteX14" fmla="*/ 2073 w 19190"/>
              <a:gd name="connsiteY14" fmla="*/ 11775 h 17962"/>
              <a:gd name="connsiteX15" fmla="*/ 0 w 19190"/>
              <a:gd name="connsiteY15" fmla="*/ 9325 h 17962"/>
              <a:gd name="connsiteX16" fmla="*/ 2978 w 19190"/>
              <a:gd name="connsiteY16" fmla="*/ 7617 h 17962"/>
              <a:gd name="connsiteX17" fmla="*/ 243 w 19190"/>
              <a:gd name="connsiteY17" fmla="*/ 4070 h 17962"/>
              <a:gd name="connsiteX18" fmla="*/ 5536 w 19190"/>
              <a:gd name="connsiteY18" fmla="*/ 4900 h 17962"/>
              <a:gd name="connsiteX19" fmla="*/ 6703 w 19190"/>
              <a:gd name="connsiteY19" fmla="*/ 2295 h 17962"/>
              <a:gd name="connsiteX20" fmla="*/ 9405 w 19190"/>
              <a:gd name="connsiteY20" fmla="*/ 3847 h 17962"/>
              <a:gd name="connsiteX0" fmla="*/ 9405 w 19190"/>
              <a:gd name="connsiteY0" fmla="*/ 3847 h 17962"/>
              <a:gd name="connsiteX1" fmla="*/ 11754 w 19190"/>
              <a:gd name="connsiteY1" fmla="*/ 2099 h 17962"/>
              <a:gd name="connsiteX2" fmla="*/ 12873 w 19190"/>
              <a:gd name="connsiteY2" fmla="*/ 0 h 17962"/>
              <a:gd name="connsiteX3" fmla="*/ 12887 w 19190"/>
              <a:gd name="connsiteY3" fmla="*/ 5858 h 17962"/>
              <a:gd name="connsiteX4" fmla="*/ 16731 w 19190"/>
              <a:gd name="connsiteY4" fmla="*/ 4457 h 17962"/>
              <a:gd name="connsiteX5" fmla="*/ 15704 w 19190"/>
              <a:gd name="connsiteY5" fmla="*/ 8344 h 17962"/>
              <a:gd name="connsiteX6" fmla="*/ 19190 w 19190"/>
              <a:gd name="connsiteY6" fmla="*/ 10272 h 17962"/>
              <a:gd name="connsiteX7" fmla="*/ 15441 w 19190"/>
              <a:gd name="connsiteY7" fmla="*/ 12054 h 17962"/>
              <a:gd name="connsiteX8" fmla="*/ 15735 w 19190"/>
              <a:gd name="connsiteY8" fmla="*/ 16675 h 17962"/>
              <a:gd name="connsiteX9" fmla="*/ 12371 w 19190"/>
              <a:gd name="connsiteY9" fmla="*/ 14457 h 17962"/>
              <a:gd name="connsiteX10" fmla="*/ 11471 w 19190"/>
              <a:gd name="connsiteY10" fmla="*/ 17962 h 17962"/>
              <a:gd name="connsiteX11" fmla="*/ 8883 w 19190"/>
              <a:gd name="connsiteY11" fmla="*/ 14935 h 17962"/>
              <a:gd name="connsiteX12" fmla="*/ 5903 w 19190"/>
              <a:gd name="connsiteY12" fmla="*/ 17617 h 17962"/>
              <a:gd name="connsiteX13" fmla="*/ 4018 w 19190"/>
              <a:gd name="connsiteY13" fmla="*/ 13937 h 17962"/>
              <a:gd name="connsiteX14" fmla="*/ 642 w 19190"/>
              <a:gd name="connsiteY14" fmla="*/ 14054 h 17962"/>
              <a:gd name="connsiteX15" fmla="*/ 2073 w 19190"/>
              <a:gd name="connsiteY15" fmla="*/ 11775 h 17962"/>
              <a:gd name="connsiteX16" fmla="*/ 0 w 19190"/>
              <a:gd name="connsiteY16" fmla="*/ 9325 h 17962"/>
              <a:gd name="connsiteX17" fmla="*/ 2978 w 19190"/>
              <a:gd name="connsiteY17" fmla="*/ 7617 h 17962"/>
              <a:gd name="connsiteX18" fmla="*/ 243 w 19190"/>
              <a:gd name="connsiteY18" fmla="*/ 4070 h 17962"/>
              <a:gd name="connsiteX19" fmla="*/ 5536 w 19190"/>
              <a:gd name="connsiteY19" fmla="*/ 4900 h 17962"/>
              <a:gd name="connsiteX20" fmla="*/ 6703 w 19190"/>
              <a:gd name="connsiteY20" fmla="*/ 2295 h 17962"/>
              <a:gd name="connsiteX21" fmla="*/ 9405 w 19190"/>
              <a:gd name="connsiteY21" fmla="*/ 3847 h 17962"/>
              <a:gd name="connsiteX0" fmla="*/ 9405 w 19190"/>
              <a:gd name="connsiteY0" fmla="*/ 3867 h 17982"/>
              <a:gd name="connsiteX1" fmla="*/ 12873 w 19190"/>
              <a:gd name="connsiteY1" fmla="*/ 20 h 17982"/>
              <a:gd name="connsiteX2" fmla="*/ 12887 w 19190"/>
              <a:gd name="connsiteY2" fmla="*/ 5878 h 17982"/>
              <a:gd name="connsiteX3" fmla="*/ 16731 w 19190"/>
              <a:gd name="connsiteY3" fmla="*/ 4477 h 17982"/>
              <a:gd name="connsiteX4" fmla="*/ 15704 w 19190"/>
              <a:gd name="connsiteY4" fmla="*/ 8364 h 17982"/>
              <a:gd name="connsiteX5" fmla="*/ 19190 w 19190"/>
              <a:gd name="connsiteY5" fmla="*/ 10292 h 17982"/>
              <a:gd name="connsiteX6" fmla="*/ 15441 w 19190"/>
              <a:gd name="connsiteY6" fmla="*/ 12074 h 17982"/>
              <a:gd name="connsiteX7" fmla="*/ 15735 w 19190"/>
              <a:gd name="connsiteY7" fmla="*/ 16695 h 17982"/>
              <a:gd name="connsiteX8" fmla="*/ 12371 w 19190"/>
              <a:gd name="connsiteY8" fmla="*/ 14477 h 17982"/>
              <a:gd name="connsiteX9" fmla="*/ 11471 w 19190"/>
              <a:gd name="connsiteY9" fmla="*/ 17982 h 17982"/>
              <a:gd name="connsiteX10" fmla="*/ 8883 w 19190"/>
              <a:gd name="connsiteY10" fmla="*/ 14955 h 17982"/>
              <a:gd name="connsiteX11" fmla="*/ 5903 w 19190"/>
              <a:gd name="connsiteY11" fmla="*/ 17637 h 17982"/>
              <a:gd name="connsiteX12" fmla="*/ 4018 w 19190"/>
              <a:gd name="connsiteY12" fmla="*/ 13957 h 17982"/>
              <a:gd name="connsiteX13" fmla="*/ 642 w 19190"/>
              <a:gd name="connsiteY13" fmla="*/ 14074 h 17982"/>
              <a:gd name="connsiteX14" fmla="*/ 2073 w 19190"/>
              <a:gd name="connsiteY14" fmla="*/ 11795 h 17982"/>
              <a:gd name="connsiteX15" fmla="*/ 0 w 19190"/>
              <a:gd name="connsiteY15" fmla="*/ 9345 h 17982"/>
              <a:gd name="connsiteX16" fmla="*/ 2978 w 19190"/>
              <a:gd name="connsiteY16" fmla="*/ 7637 h 17982"/>
              <a:gd name="connsiteX17" fmla="*/ 243 w 19190"/>
              <a:gd name="connsiteY17" fmla="*/ 4090 h 17982"/>
              <a:gd name="connsiteX18" fmla="*/ 5536 w 19190"/>
              <a:gd name="connsiteY18" fmla="*/ 4920 h 17982"/>
              <a:gd name="connsiteX19" fmla="*/ 6703 w 19190"/>
              <a:gd name="connsiteY19" fmla="*/ 2315 h 17982"/>
              <a:gd name="connsiteX20" fmla="*/ 9405 w 19190"/>
              <a:gd name="connsiteY20" fmla="*/ 3867 h 17982"/>
              <a:gd name="connsiteX0" fmla="*/ 9405 w 19190"/>
              <a:gd name="connsiteY0" fmla="*/ 2110 h 16225"/>
              <a:gd name="connsiteX1" fmla="*/ 12366 w 19190"/>
              <a:gd name="connsiteY1" fmla="*/ 38 h 16225"/>
              <a:gd name="connsiteX2" fmla="*/ 12887 w 19190"/>
              <a:gd name="connsiteY2" fmla="*/ 4121 h 16225"/>
              <a:gd name="connsiteX3" fmla="*/ 16731 w 19190"/>
              <a:gd name="connsiteY3" fmla="*/ 2720 h 16225"/>
              <a:gd name="connsiteX4" fmla="*/ 15704 w 19190"/>
              <a:gd name="connsiteY4" fmla="*/ 6607 h 16225"/>
              <a:gd name="connsiteX5" fmla="*/ 19190 w 19190"/>
              <a:gd name="connsiteY5" fmla="*/ 8535 h 16225"/>
              <a:gd name="connsiteX6" fmla="*/ 15441 w 19190"/>
              <a:gd name="connsiteY6" fmla="*/ 10317 h 16225"/>
              <a:gd name="connsiteX7" fmla="*/ 15735 w 19190"/>
              <a:gd name="connsiteY7" fmla="*/ 14938 h 16225"/>
              <a:gd name="connsiteX8" fmla="*/ 12371 w 19190"/>
              <a:gd name="connsiteY8" fmla="*/ 12720 h 16225"/>
              <a:gd name="connsiteX9" fmla="*/ 11471 w 19190"/>
              <a:gd name="connsiteY9" fmla="*/ 16225 h 16225"/>
              <a:gd name="connsiteX10" fmla="*/ 8883 w 19190"/>
              <a:gd name="connsiteY10" fmla="*/ 13198 h 16225"/>
              <a:gd name="connsiteX11" fmla="*/ 5903 w 19190"/>
              <a:gd name="connsiteY11" fmla="*/ 15880 h 16225"/>
              <a:gd name="connsiteX12" fmla="*/ 4018 w 19190"/>
              <a:gd name="connsiteY12" fmla="*/ 12200 h 16225"/>
              <a:gd name="connsiteX13" fmla="*/ 642 w 19190"/>
              <a:gd name="connsiteY13" fmla="*/ 12317 h 16225"/>
              <a:gd name="connsiteX14" fmla="*/ 2073 w 19190"/>
              <a:gd name="connsiteY14" fmla="*/ 10038 h 16225"/>
              <a:gd name="connsiteX15" fmla="*/ 0 w 19190"/>
              <a:gd name="connsiteY15" fmla="*/ 7588 h 16225"/>
              <a:gd name="connsiteX16" fmla="*/ 2978 w 19190"/>
              <a:gd name="connsiteY16" fmla="*/ 5880 h 16225"/>
              <a:gd name="connsiteX17" fmla="*/ 243 w 19190"/>
              <a:gd name="connsiteY17" fmla="*/ 2333 h 16225"/>
              <a:gd name="connsiteX18" fmla="*/ 5536 w 19190"/>
              <a:gd name="connsiteY18" fmla="*/ 3163 h 16225"/>
              <a:gd name="connsiteX19" fmla="*/ 6703 w 19190"/>
              <a:gd name="connsiteY19" fmla="*/ 558 h 16225"/>
              <a:gd name="connsiteX20" fmla="*/ 9405 w 19190"/>
              <a:gd name="connsiteY20" fmla="*/ 2110 h 1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190" h="16225">
                <a:moveTo>
                  <a:pt x="9405" y="2110"/>
                </a:moveTo>
                <a:cubicBezTo>
                  <a:pt x="10433" y="1728"/>
                  <a:pt x="11786" y="-297"/>
                  <a:pt x="12366" y="38"/>
                </a:cubicBezTo>
                <a:cubicBezTo>
                  <a:pt x="12244" y="1813"/>
                  <a:pt x="13009" y="2346"/>
                  <a:pt x="12887" y="4121"/>
                </a:cubicBezTo>
                <a:lnTo>
                  <a:pt x="16731" y="2720"/>
                </a:lnTo>
                <a:cubicBezTo>
                  <a:pt x="17180" y="3756"/>
                  <a:pt x="15167" y="5135"/>
                  <a:pt x="15704" y="6607"/>
                </a:cubicBezTo>
                <a:lnTo>
                  <a:pt x="19190" y="8535"/>
                </a:lnTo>
                <a:lnTo>
                  <a:pt x="15441" y="10317"/>
                </a:lnTo>
                <a:lnTo>
                  <a:pt x="15735" y="14938"/>
                </a:lnTo>
                <a:lnTo>
                  <a:pt x="12371" y="12720"/>
                </a:lnTo>
                <a:lnTo>
                  <a:pt x="11471" y="16225"/>
                </a:lnTo>
                <a:lnTo>
                  <a:pt x="8883" y="13198"/>
                </a:lnTo>
                <a:lnTo>
                  <a:pt x="5903" y="15880"/>
                </a:lnTo>
                <a:lnTo>
                  <a:pt x="4018" y="12200"/>
                </a:lnTo>
                <a:cubicBezTo>
                  <a:pt x="3141" y="11606"/>
                  <a:pt x="966" y="12677"/>
                  <a:pt x="642" y="12317"/>
                </a:cubicBezTo>
                <a:lnTo>
                  <a:pt x="2073" y="10038"/>
                </a:lnTo>
                <a:lnTo>
                  <a:pt x="0" y="7588"/>
                </a:lnTo>
                <a:lnTo>
                  <a:pt x="2978" y="5880"/>
                </a:lnTo>
                <a:lnTo>
                  <a:pt x="243" y="2333"/>
                </a:lnTo>
                <a:lnTo>
                  <a:pt x="5536" y="3163"/>
                </a:lnTo>
                <a:lnTo>
                  <a:pt x="6703" y="558"/>
                </a:lnTo>
                <a:lnTo>
                  <a:pt x="9405" y="2110"/>
                </a:lnTo>
                <a:close/>
              </a:path>
            </a:pathLst>
          </a:custGeom>
          <a:noFill/>
          <a:ln w="9525" cap="flat" cmpd="sng" algn="ctr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336699"/>
                </a:solidFill>
                <a:effectLst/>
                <a:latin typeface="Arial" charset="0"/>
              </a:rPr>
              <a:t>   new</a:t>
            </a:r>
          </a:p>
        </p:txBody>
      </p:sp>
      <p:cxnSp>
        <p:nvCxnSpPr>
          <p:cNvPr id="33" name="Straight Arrow Connector 32"/>
          <p:cNvCxnSpPr/>
          <p:nvPr/>
        </p:nvCxnSpPr>
        <p:spPr bwMode="auto">
          <a:xfrm flipV="1">
            <a:off x="586799" y="1679032"/>
            <a:ext cx="0" cy="24384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434369" y="2736797"/>
            <a:ext cx="357790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48619" y="1423682"/>
            <a:ext cx="1886991" cy="292709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correlation coefficients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61145" y="4429607"/>
            <a:ext cx="1886991" cy="292709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correlation coefficients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5345112" y="4684738"/>
            <a:ext cx="0" cy="24384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192682" y="5840477"/>
            <a:ext cx="344966" cy="321306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5345112" y="1653530"/>
            <a:ext cx="0" cy="24384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192682" y="2711295"/>
            <a:ext cx="344966" cy="321306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x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7968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6"/>
          <p:cNvSpPr>
            <a:spLocks/>
          </p:cNvSpPr>
          <p:nvPr/>
        </p:nvSpPr>
        <p:spPr bwMode="auto">
          <a:xfrm>
            <a:off x="681038" y="2266533"/>
            <a:ext cx="8092280" cy="176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3600" b="1" dirty="0" smtClean="0">
                <a:solidFill>
                  <a:srgbClr val="000099"/>
                </a:solidFill>
              </a:rPr>
              <a:t>results 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3600" b="1" dirty="0" smtClean="0">
                <a:solidFill>
                  <a:srgbClr val="000099"/>
                </a:solidFill>
              </a:rPr>
              <a:t/>
            </a:r>
            <a:br>
              <a:rPr lang="en-US" sz="3600" b="1" dirty="0" smtClean="0">
                <a:solidFill>
                  <a:srgbClr val="000099"/>
                </a:solidFill>
              </a:rPr>
            </a:br>
            <a:r>
              <a:rPr lang="en-US" sz="3600" b="1" dirty="0" smtClean="0">
                <a:solidFill>
                  <a:srgbClr val="000099"/>
                </a:solidFill>
              </a:rPr>
              <a:t>           </a:t>
            </a:r>
            <a:r>
              <a:rPr lang="en-US" sz="3600" b="1" dirty="0" err="1" smtClean="0">
                <a:solidFill>
                  <a:srgbClr val="006600"/>
                </a:solidFill>
              </a:rPr>
              <a:t>Sivers</a:t>
            </a:r>
            <a:r>
              <a:rPr lang="en-US" sz="3600" b="1" dirty="0" smtClean="0">
                <a:solidFill>
                  <a:srgbClr val="006600"/>
                </a:solidFill>
              </a:rPr>
              <a:t> asymmetry</a:t>
            </a:r>
            <a:endParaRPr lang="en-US" sz="3600" b="1" dirty="0">
              <a:solidFill>
                <a:srgbClr val="006600"/>
              </a:solidFill>
            </a:endParaRPr>
          </a:p>
        </p:txBody>
      </p:sp>
      <p:pic>
        <p:nvPicPr>
          <p:cNvPr id="7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66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 </a:t>
            </a:r>
            <a:r>
              <a:rPr lang="en-US" sz="2800" b="1" dirty="0" smtClean="0">
                <a:solidFill>
                  <a:srgbClr val="0033CC"/>
                </a:solidFill>
              </a:rPr>
              <a:t>deuteron</a:t>
            </a:r>
            <a:endParaRPr lang="it-IT" sz="2800" b="1" dirty="0" smtClean="0">
              <a:solidFill>
                <a:srgbClr val="0033CC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2" y="2408238"/>
            <a:ext cx="8991600" cy="3734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44513" y="960437"/>
            <a:ext cx="419099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00CC"/>
                </a:solidFill>
              </a:rPr>
              <a:t>final </a:t>
            </a:r>
            <a:r>
              <a:rPr lang="en-US" sz="1800" b="1" dirty="0" smtClean="0">
                <a:solidFill>
                  <a:srgbClr val="0000CC"/>
                </a:solidFill>
              </a:rPr>
              <a:t>results    2002-2004 data</a:t>
            </a:r>
            <a:endParaRPr lang="en-US" sz="1600" b="1" i="1" dirty="0">
              <a:solidFill>
                <a:srgbClr val="0000CC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44512" y="1322387"/>
            <a:ext cx="4653756" cy="45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200" i="1" dirty="0" smtClean="0">
                <a:solidFill>
                  <a:srgbClr val="000099"/>
                </a:solidFill>
              </a:rPr>
              <a:t>PRL </a:t>
            </a:r>
            <a:r>
              <a:rPr lang="en-US" sz="1200" i="1" dirty="0">
                <a:solidFill>
                  <a:srgbClr val="000099"/>
                </a:solidFill>
              </a:rPr>
              <a:t>94 (2005) </a:t>
            </a:r>
            <a:r>
              <a:rPr lang="en-US" sz="1200" i="1" dirty="0" smtClean="0">
                <a:solidFill>
                  <a:srgbClr val="000099"/>
                </a:solidFill>
              </a:rPr>
              <a:t>202002,  </a:t>
            </a:r>
            <a:r>
              <a:rPr lang="it-IT" sz="1200" i="1" dirty="0" smtClean="0">
                <a:solidFill>
                  <a:srgbClr val="000099"/>
                </a:solidFill>
              </a:rPr>
              <a:t>NPB </a:t>
            </a:r>
            <a:r>
              <a:rPr lang="it-IT" sz="1200" i="1" dirty="0">
                <a:solidFill>
                  <a:srgbClr val="000099"/>
                </a:solidFill>
              </a:rPr>
              <a:t>765 (2007) </a:t>
            </a:r>
            <a:r>
              <a:rPr lang="it-IT" sz="1200" i="1" dirty="0" smtClean="0">
                <a:solidFill>
                  <a:srgbClr val="000099"/>
                </a:solidFill>
              </a:rPr>
              <a:t>31, PLB 673 (2009) 127</a:t>
            </a:r>
            <a:endParaRPr lang="en-US" sz="1600" b="1" i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0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 </a:t>
            </a:r>
            <a:r>
              <a:rPr lang="en-US" sz="2800" b="1" dirty="0" smtClean="0">
                <a:solidFill>
                  <a:srgbClr val="0033CC"/>
                </a:solidFill>
              </a:rPr>
              <a:t>deuteron</a:t>
            </a:r>
            <a:endParaRPr lang="it-IT" sz="2800" b="1" dirty="0" smtClean="0">
              <a:solidFill>
                <a:srgbClr val="0033CC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2" y="1286184"/>
            <a:ext cx="7554913" cy="621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44513" y="960437"/>
            <a:ext cx="419099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00CC"/>
                </a:solidFill>
              </a:rPr>
              <a:t>final </a:t>
            </a:r>
            <a:r>
              <a:rPr lang="en-US" sz="1800" b="1" dirty="0" smtClean="0">
                <a:solidFill>
                  <a:srgbClr val="0000CC"/>
                </a:solidFill>
              </a:rPr>
              <a:t>results    2003-2004 data</a:t>
            </a:r>
            <a:endParaRPr lang="en-US" sz="1600" b="1" i="1" dirty="0">
              <a:solidFill>
                <a:srgbClr val="0000CC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506912" y="1009424"/>
            <a:ext cx="407148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it-IT" i="1" dirty="0" smtClean="0">
                <a:solidFill>
                  <a:srgbClr val="003399"/>
                </a:solidFill>
              </a:rPr>
              <a:t>PLB 673 (2009) 127</a:t>
            </a:r>
            <a:endParaRPr lang="en-US" sz="1800" b="1" i="1" dirty="0">
              <a:solidFill>
                <a:srgbClr val="003399"/>
              </a:solidFill>
            </a:endParaRPr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6084860" y="3170237"/>
            <a:ext cx="3894080" cy="76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  <a:extLst/>
        </p:spPr>
        <p:txBody>
          <a:bodyPr lIns="100783" tIns="50392" rIns="100783" bIns="50392"/>
          <a:lstStyle/>
          <a:p>
            <a:pPr marL="193675" indent="-193675" defTabSz="100806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00CC"/>
                </a:solidFill>
              </a:rPr>
              <a:t>understood  as  </a:t>
            </a:r>
            <a:endParaRPr lang="en-US" sz="1800" b="1" dirty="0" smtClean="0">
              <a:solidFill>
                <a:srgbClr val="0000CC"/>
              </a:solidFill>
            </a:endParaRPr>
          </a:p>
          <a:p>
            <a:pPr defTabSz="100806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1800" b="1" dirty="0" smtClean="0">
                <a:solidFill>
                  <a:srgbClr val="0000CC"/>
                </a:solidFill>
              </a:rPr>
              <a:t>                  u </a:t>
            </a:r>
            <a:r>
              <a:rPr lang="en-US" sz="1800" b="1" dirty="0">
                <a:solidFill>
                  <a:srgbClr val="0000CC"/>
                </a:solidFill>
              </a:rPr>
              <a:t>– d </a:t>
            </a:r>
            <a:r>
              <a:rPr lang="en-US" sz="1800" b="1" dirty="0" smtClean="0">
                <a:solidFill>
                  <a:srgbClr val="0000CC"/>
                </a:solidFill>
              </a:rPr>
              <a:t>cancellation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360827" y="1580697"/>
            <a:ext cx="1679485" cy="446540"/>
            <a:chOff x="3589427" y="1591581"/>
            <a:chExt cx="1679485" cy="446540"/>
          </a:xfrm>
        </p:grpSpPr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700235" y="1591581"/>
              <a:ext cx="819150" cy="43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l-GR" sz="2400" b="1" dirty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2400" b="1" dirty="0">
                  <a:solidFill>
                    <a:srgbClr val="5F5F5F"/>
                  </a:solidFill>
                </a:rPr>
                <a:t>-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589427" y="1776834"/>
              <a:ext cx="91440" cy="9144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5F5F5F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4449762" y="1602296"/>
              <a:ext cx="819150" cy="43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l-GR" sz="2400" b="1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2400" b="1" dirty="0">
                  <a:solidFill>
                    <a:srgbClr val="5F5F5F"/>
                  </a:solidFill>
                </a:rPr>
                <a:t>+</a:t>
              </a: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4320765" y="1765979"/>
              <a:ext cx="118872" cy="118872"/>
            </a:xfrm>
            <a:prstGeom prst="ellipse">
              <a:avLst/>
            </a:prstGeom>
            <a:noFill/>
            <a:ln w="28575" cap="flat" cmpd="sng" algn="ctr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5F5F5F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547835" y="3404451"/>
            <a:ext cx="819150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it-IT" sz="2400" b="1" dirty="0" smtClean="0">
                <a:solidFill>
                  <a:srgbClr val="5F5F5F"/>
                </a:solidFill>
              </a:rPr>
              <a:t>-</a:t>
            </a:r>
            <a:endParaRPr lang="it-IT" sz="2400" b="1" dirty="0">
              <a:solidFill>
                <a:srgbClr val="5F5F5F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437027" y="3589704"/>
            <a:ext cx="91440" cy="9144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297362" y="3398837"/>
            <a:ext cx="819150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it-IT" sz="2400" b="1" dirty="0" smtClean="0">
                <a:solidFill>
                  <a:srgbClr val="5F5F5F"/>
                </a:solidFill>
              </a:rPr>
              <a:t>+</a:t>
            </a:r>
            <a:endParaRPr lang="it-IT" sz="2400" b="1" dirty="0">
              <a:solidFill>
                <a:srgbClr val="5F5F5F"/>
              </a:solidFill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4168365" y="3578849"/>
            <a:ext cx="118872" cy="118872"/>
          </a:xfrm>
          <a:prstGeom prst="ellipse">
            <a:avLst/>
          </a:prstGeom>
          <a:noFill/>
          <a:ln w="2857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056027" y="1544116"/>
            <a:ext cx="432179" cy="3856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004848" y="3279095"/>
            <a:ext cx="432179" cy="4619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056027" y="5133906"/>
            <a:ext cx="432179" cy="3856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3608477" y="5141032"/>
            <a:ext cx="819150" cy="37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it-IT" sz="2400" b="1" baseline="30000" dirty="0" smtClean="0">
                <a:solidFill>
                  <a:srgbClr val="5F5F5F"/>
                </a:solidFill>
              </a:rPr>
              <a:t>0</a:t>
            </a:r>
            <a:endParaRPr lang="it-IT" sz="2400" b="1" baseline="30000" dirty="0">
              <a:solidFill>
                <a:srgbClr val="5F5F5F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377156" y="1776639"/>
            <a:ext cx="91440" cy="9144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513227" y="5288597"/>
            <a:ext cx="91440" cy="9144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661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 </a:t>
            </a:r>
            <a:r>
              <a:rPr lang="en-US" sz="2800" b="1" dirty="0" smtClean="0"/>
              <a:t>proton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13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2" y="682626"/>
            <a:ext cx="1497011" cy="149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9"/>
          <p:cNvSpPr>
            <a:spLocks noChangeArrowheads="1"/>
          </p:cNvSpPr>
          <p:nvPr/>
        </p:nvSpPr>
        <p:spPr bwMode="auto">
          <a:xfrm>
            <a:off x="2906713" y="694260"/>
            <a:ext cx="4952999" cy="1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n-US" sz="1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mmon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uon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endParaRPr 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P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roton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A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pparatus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</a:t>
            </a: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tructure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 </a:t>
            </a:r>
          </a:p>
          <a:p>
            <a:pPr marL="258763" indent="-258763" defTabSz="1008063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S</a:t>
            </a: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pectroscopy</a:t>
            </a:r>
            <a:endParaRPr lang="it-IT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44513" y="2840385"/>
            <a:ext cx="3048000" cy="1371600"/>
          </a:xfrm>
        </p:spPr>
        <p:txBody>
          <a:bodyPr/>
          <a:lstStyle/>
          <a:p>
            <a:pPr eaLnBrk="1" hangingPunct="1"/>
            <a:r>
              <a:rPr lang="it-IT" sz="1800" b="1" dirty="0" err="1" smtClean="0">
                <a:solidFill>
                  <a:srgbClr val="000000"/>
                </a:solidFill>
              </a:rPr>
              <a:t>fixed</a:t>
            </a:r>
            <a:r>
              <a:rPr lang="it-IT" sz="1800" b="1" dirty="0" smtClean="0">
                <a:solidFill>
                  <a:srgbClr val="000000"/>
                </a:solidFill>
              </a:rPr>
              <a:t> target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experiment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at the CERN SPS</a:t>
            </a:r>
          </a:p>
        </p:txBody>
      </p:sp>
      <p:sp>
        <p:nvSpPr>
          <p:cNvPr id="20" name="Rectangle 10"/>
          <p:cNvSpPr txBox="1">
            <a:spLocks noChangeArrowheads="1"/>
          </p:cNvSpPr>
          <p:nvPr/>
        </p:nvSpPr>
        <p:spPr bwMode="auto">
          <a:xfrm>
            <a:off x="6945312" y="694259"/>
            <a:ext cx="2866288" cy="168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50" tIns="50377" rIns="100750" bIns="50377" numCol="1" anchor="t" anchorCtr="0" compatLnSpc="1">
            <a:prstTxWarp prst="textNoShape">
              <a:avLst/>
            </a:prstTxWarp>
          </a:bodyPr>
          <a:lstStyle>
            <a:lvl1pPr marL="258763" indent="-258763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26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690563" indent="-187325" algn="l" defTabSz="10080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 sz="2200">
                <a:solidFill>
                  <a:srgbClr val="FF0000"/>
                </a:solidFill>
                <a:latin typeface="+mn-lt"/>
              </a:defRPr>
            </a:lvl2pPr>
            <a:lvl3pPr marL="1193800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+mn-lt"/>
              </a:defRPr>
            </a:lvl3pPr>
            <a:lvl4pPr marL="1697038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4pPr>
            <a:lvl5pPr marL="2201863" indent="-185738" algn="l" defTabSz="1008063" rtl="0" eaLnBrk="0" fontAlgn="base" hangingPunct="0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5pPr>
            <a:lvl6pPr marL="26590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6pPr>
            <a:lvl7pPr marL="31162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7pPr>
            <a:lvl8pPr marL="35734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8pPr>
            <a:lvl9pPr marL="4030663" indent="-185738" algn="l" defTabSz="1008063" rtl="0" fontAlgn="base">
              <a:spcBef>
                <a:spcPct val="2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+mn-lt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</a:pPr>
            <a:r>
              <a:rPr lang="en-US" sz="1800" b="1" kern="0" dirty="0" smtClean="0">
                <a:solidFill>
                  <a:srgbClr val="000000"/>
                </a:solidFill>
              </a:rPr>
              <a:t>Collaboration</a:t>
            </a:r>
            <a:br>
              <a:rPr lang="en-US" sz="1800" b="1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~ 250 physicists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from 25 Institutions </a:t>
            </a:r>
            <a:br>
              <a:rPr lang="en-US" sz="1800" kern="0" dirty="0" smtClean="0">
                <a:solidFill>
                  <a:srgbClr val="000000"/>
                </a:solidFill>
              </a:rPr>
            </a:br>
            <a:r>
              <a:rPr lang="en-US" sz="1800" kern="0" dirty="0" smtClean="0">
                <a:solidFill>
                  <a:srgbClr val="000000"/>
                </a:solidFill>
              </a:rPr>
              <a:t>of 11 Countries </a:t>
            </a:r>
          </a:p>
        </p:txBody>
      </p:sp>
      <p:sp>
        <p:nvSpPr>
          <p:cNvPr id="7" name="Rectangle 13"/>
          <p:cNvSpPr>
            <a:spLocks noGrp="1" noChangeArrowheads="1"/>
          </p:cNvSpPr>
          <p:nvPr/>
        </p:nvSpPr>
        <p:spPr bwMode="auto">
          <a:xfrm>
            <a:off x="340964" y="4465637"/>
            <a:ext cx="3048000" cy="685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defTabSz="169863" hangingPunct="1">
              <a:lnSpc>
                <a:spcPct val="100000"/>
              </a:lnSpc>
              <a:spcBef>
                <a:spcPts val="800"/>
              </a:spcBef>
              <a:buClr>
                <a:srgbClr val="006600"/>
              </a:buClr>
            </a:pP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	</a:t>
            </a:r>
            <a:r>
              <a:rPr lang="en-US" sz="18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data taking: since 2002</a:t>
            </a:r>
            <a:endParaRPr lang="en-US" sz="1800" dirty="0">
              <a:solidFill>
                <a:srgbClr val="006699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/>
        </p:nvSpPr>
        <p:spPr bwMode="auto">
          <a:xfrm>
            <a:off x="4049712" y="2789238"/>
            <a:ext cx="4953000" cy="2209800"/>
          </a:xfrm>
          <a:prstGeom prst="rect">
            <a:avLst/>
          </a:prstGeom>
          <a:solidFill>
            <a:srgbClr val="FFFFF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169863" hangingPunct="1">
              <a:lnSpc>
                <a:spcPct val="100000"/>
              </a:lnSpc>
              <a:spcBef>
                <a:spcPts val="800"/>
              </a:spcBef>
              <a:buClr>
                <a:srgbClr val="006600"/>
              </a:buClr>
            </a:pP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	</a:t>
            </a:r>
            <a:r>
              <a:rPr lang="en-US" sz="1800" b="1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physics </a:t>
            </a:r>
            <a:r>
              <a:rPr lang="en-US" sz="1800" b="1" dirty="0" err="1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programme</a:t>
            </a:r>
            <a:r>
              <a:rPr lang="en-US" sz="1800" b="1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:</a:t>
            </a:r>
            <a:endParaRPr lang="en-US" sz="700" b="1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lvl="1" defTabSz="169863" hangingPunct="1">
              <a:lnSpc>
                <a:spcPct val="100000"/>
              </a:lnSpc>
              <a:spcBef>
                <a:spcPts val="800"/>
              </a:spcBef>
              <a:buClrTx/>
            </a:pPr>
            <a:r>
              <a:rPr lang="en-US" sz="1800" b="1" dirty="0">
                <a:solidFill>
                  <a:srgbClr val="006699"/>
                </a:solidFill>
                <a:ea typeface="Verdana" pitchFamily="34" charset="0"/>
                <a:cs typeface="Verdana" pitchFamily="34" charset="0"/>
              </a:rPr>
              <a:t>hadron spectroscopy </a:t>
            </a:r>
            <a:r>
              <a:rPr lang="en-US" sz="1800" dirty="0">
                <a:solidFill>
                  <a:srgbClr val="006699"/>
                </a:solidFill>
                <a:ea typeface="Verdana" pitchFamily="34" charset="0"/>
                <a:cs typeface="Verdana" pitchFamily="34" charset="0"/>
              </a:rPr>
              <a:t>(</a:t>
            </a:r>
            <a:r>
              <a:rPr lang="en-US" sz="2000" dirty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p, </a:t>
            </a:r>
            <a:r>
              <a:rPr lang="el-GR" sz="2000" dirty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π</a:t>
            </a:r>
            <a:r>
              <a:rPr lang="en-GB" sz="2000" dirty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000" dirty="0" smtClean="0">
                <a:solidFill>
                  <a:srgbClr val="0066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K </a:t>
            </a:r>
            <a:r>
              <a:rPr lang="en-GB" sz="1800" dirty="0" smtClean="0">
                <a:solidFill>
                  <a:srgbClr val="006699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beams)</a:t>
            </a:r>
            <a:endParaRPr lang="en-US" sz="1800" dirty="0">
              <a:solidFill>
                <a:srgbClr val="006699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lvl="1" defTabSz="169863" hangingPunct="1">
              <a:lnSpc>
                <a:spcPct val="100000"/>
              </a:lnSpc>
              <a:spcBef>
                <a:spcPts val="800"/>
              </a:spcBef>
              <a:buClrTx/>
            </a:pP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nucleon </a:t>
            </a: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structure </a:t>
            </a:r>
            <a: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(with </a:t>
            </a:r>
            <a:r>
              <a:rPr lang="el-GR" sz="2000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Verdana" pitchFamily="34" charset="0"/>
              </a:rPr>
              <a:t>μ</a:t>
            </a:r>
            <a:r>
              <a:rPr lang="en-US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 beam</a:t>
            </a:r>
            <a:r>
              <a:rPr lang="en-GB" sz="1800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)</a:t>
            </a:r>
            <a:endParaRPr lang="en-US" sz="1800" dirty="0">
              <a:solidFill>
                <a:srgbClr val="000099"/>
              </a:solidFill>
              <a:ea typeface="Verdana" pitchFamily="34" charset="0"/>
              <a:cs typeface="Verdana" pitchFamily="34" charset="0"/>
            </a:endParaRPr>
          </a:p>
          <a:p>
            <a:pPr marL="627063" lvl="1" indent="-169863" defTabSz="169863" hangingPunct="1">
              <a:lnSpc>
                <a:spcPct val="100000"/>
              </a:lnSpc>
              <a:spcBef>
                <a:spcPts val="800"/>
              </a:spcBef>
              <a:buClrTx/>
              <a:buFont typeface="Arial" charset="0"/>
              <a:buChar char="•"/>
            </a:pPr>
            <a:r>
              <a:rPr lang="en-US" sz="1800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longitudinal spin structure</a:t>
            </a:r>
          </a:p>
          <a:p>
            <a:pPr marL="627063" lvl="1" indent="-169863" defTabSz="169863" hangingPunct="1">
              <a:lnSpc>
                <a:spcPct val="100000"/>
              </a:lnSpc>
              <a:spcBef>
                <a:spcPts val="800"/>
              </a:spcBef>
              <a:buClrTx/>
              <a:buFont typeface="Arial" charset="0"/>
              <a:buChar char="•"/>
            </a:pP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transverse momentum and </a:t>
            </a: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</a:b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transverse </a:t>
            </a:r>
            <a:r>
              <a:rPr lang="en-US" sz="1800" b="1" dirty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spin structure</a:t>
            </a:r>
          </a:p>
        </p:txBody>
      </p:sp>
      <p:sp>
        <p:nvSpPr>
          <p:cNvPr id="9" name="Rectangle 13"/>
          <p:cNvSpPr>
            <a:spLocks noGrp="1" noChangeArrowheads="1"/>
          </p:cNvSpPr>
          <p:nvPr/>
        </p:nvSpPr>
        <p:spPr bwMode="auto">
          <a:xfrm>
            <a:off x="4735512" y="4999038"/>
            <a:ext cx="4953000" cy="98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marL="174625" indent="-174625" defTabSz="169863" hangingPunct="1">
              <a:lnSpc>
                <a:spcPct val="100000"/>
              </a:lnSpc>
              <a:spcBef>
                <a:spcPts val="8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results on the </a:t>
            </a:r>
            <a:b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</a:b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Collins and </a:t>
            </a:r>
            <a:r>
              <a:rPr lang="en-US" sz="1800" b="1" dirty="0" err="1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Sivers</a:t>
            </a: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 </a:t>
            </a:r>
            <a:b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</a:br>
            <a:r>
              <a:rPr lang="en-US" sz="1800" b="1" dirty="0" smtClean="0">
                <a:solidFill>
                  <a:srgbClr val="000099"/>
                </a:solidFill>
                <a:ea typeface="Verdana" pitchFamily="34" charset="0"/>
                <a:cs typeface="Verdana" pitchFamily="34" charset="0"/>
              </a:rPr>
              <a:t>transverse spin asymmetries in SIDIS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89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110" y="2576957"/>
            <a:ext cx="7199313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 </a:t>
            </a:r>
            <a:r>
              <a:rPr lang="en-US" sz="2800" b="1" dirty="0" smtClean="0"/>
              <a:t>proton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33726" y="1341437"/>
            <a:ext cx="4873586" cy="30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i="1" dirty="0" smtClean="0">
                <a:solidFill>
                  <a:srgbClr val="006600"/>
                </a:solidFill>
              </a:rPr>
              <a:t>PLB </a:t>
            </a:r>
            <a:r>
              <a:rPr lang="en-US" i="1" dirty="0">
                <a:solidFill>
                  <a:srgbClr val="006600"/>
                </a:solidFill>
              </a:rPr>
              <a:t>692 (2010) </a:t>
            </a:r>
            <a:r>
              <a:rPr lang="en-US" i="1" dirty="0" smtClean="0">
                <a:solidFill>
                  <a:srgbClr val="006600"/>
                </a:solidFill>
              </a:rPr>
              <a:t>240</a:t>
            </a:r>
            <a:r>
              <a:rPr lang="en-US" sz="1600" i="1" dirty="0" smtClean="0">
                <a:solidFill>
                  <a:srgbClr val="006600"/>
                </a:solidFill>
              </a:rPr>
              <a:t>      </a:t>
            </a:r>
            <a:r>
              <a:rPr lang="en-US" i="1" dirty="0" smtClean="0">
                <a:solidFill>
                  <a:srgbClr val="006600"/>
                </a:solidFill>
              </a:rPr>
              <a:t>PLB </a:t>
            </a:r>
            <a:r>
              <a:rPr lang="en-US" i="1" dirty="0">
                <a:solidFill>
                  <a:srgbClr val="006600"/>
                </a:solidFill>
              </a:rPr>
              <a:t>717 (2012) </a:t>
            </a:r>
            <a:r>
              <a:rPr lang="en-US" i="1" dirty="0" smtClean="0">
                <a:solidFill>
                  <a:srgbClr val="006600"/>
                </a:solidFill>
              </a:rPr>
              <a:t>383 </a:t>
            </a:r>
            <a:endParaRPr lang="en-US" sz="1800" b="1" dirty="0" smtClean="0">
              <a:solidFill>
                <a:srgbClr val="006600"/>
              </a:solidFill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96888" y="960438"/>
            <a:ext cx="7443115" cy="41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smtClean="0">
                <a:solidFill>
                  <a:srgbClr val="FF0000"/>
                </a:solidFill>
              </a:rPr>
              <a:t>hadrons </a:t>
            </a:r>
            <a:r>
              <a:rPr lang="en-US" sz="2000" b="1" dirty="0" smtClean="0">
                <a:solidFill>
                  <a:srgbClr val="006600"/>
                </a:solidFill>
              </a:rPr>
              <a:t>- </a:t>
            </a:r>
            <a:r>
              <a:rPr lang="en-US" sz="1800" b="1" dirty="0" smtClean="0">
                <a:solidFill>
                  <a:srgbClr val="006600"/>
                </a:solidFill>
              </a:rPr>
              <a:t>published 2007 &amp; 2010 data results</a:t>
            </a:r>
            <a:r>
              <a:rPr lang="en-US" i="1" dirty="0" smtClean="0">
                <a:solidFill>
                  <a:srgbClr val="006600"/>
                </a:solidFill>
              </a:rPr>
              <a:t>          </a:t>
            </a:r>
            <a:endParaRPr lang="en-US" sz="1600" i="1" dirty="0" smtClean="0">
              <a:solidFill>
                <a:srgbClr val="0066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504825" y="1665091"/>
            <a:ext cx="8382000" cy="81934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006600"/>
                </a:solidFill>
              </a:rPr>
              <a:t>good agreement between the two independent data sets !</a:t>
            </a:r>
            <a:endParaRPr lang="en-US" sz="1600" b="1" dirty="0" smtClean="0">
              <a:solidFill>
                <a:srgbClr val="006600"/>
              </a:solidFill>
            </a:endParaRP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dirty="0" smtClean="0">
                <a:solidFill>
                  <a:srgbClr val="006600"/>
                </a:solidFill>
                <a:cs typeface="Arial" charset="0"/>
              </a:rPr>
              <a:t>combined results in HEPDATA</a:t>
            </a:r>
            <a:endParaRPr lang="el-GR" dirty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960798" y="2427091"/>
            <a:ext cx="4603514" cy="514546"/>
          </a:xfrm>
          <a:prstGeom prst="rect">
            <a:avLst/>
          </a:prstGeom>
          <a:noFill/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combined 2007 – 2010 results: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696912" y="5761037"/>
            <a:ext cx="8382000" cy="51454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h+ :  clear signal down to low x, in the previously unmeasured region </a:t>
            </a:r>
          </a:p>
        </p:txBody>
      </p: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1328736" y="6172101"/>
            <a:ext cx="7750176" cy="65573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100750" tIns="50377" rIns="100750" bIns="50377">
            <a:spAutoFit/>
          </a:bodyPr>
          <a:lstStyle>
            <a:lvl1pPr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</a:pPr>
            <a:r>
              <a:rPr lang="en-US" sz="1800" b="1" dirty="0" smtClean="0">
                <a:solidFill>
                  <a:srgbClr val="FF0000"/>
                </a:solidFill>
              </a:rPr>
              <a:t>in the overlap x range, agreement </a:t>
            </a:r>
            <a:r>
              <a:rPr lang="en-US" sz="1800" b="1" dirty="0">
                <a:solidFill>
                  <a:srgbClr val="FF0000"/>
                </a:solidFill>
              </a:rPr>
              <a:t>with HERMES, but </a:t>
            </a:r>
            <a:r>
              <a:rPr lang="en-US" sz="1800" b="1" dirty="0" smtClean="0">
                <a:solidFill>
                  <a:srgbClr val="FF0000"/>
                </a:solidFill>
              </a:rPr>
              <a:t/>
            </a:r>
            <a:br>
              <a:rPr lang="en-US" sz="1800" b="1" dirty="0" smtClean="0">
                <a:solidFill>
                  <a:srgbClr val="FF0000"/>
                </a:solidFill>
              </a:rPr>
            </a:br>
            <a:r>
              <a:rPr lang="en-US" sz="1800" b="1" dirty="0" smtClean="0">
                <a:solidFill>
                  <a:srgbClr val="FF0000"/>
                </a:solidFill>
              </a:rPr>
              <a:t>clear </a:t>
            </a:r>
            <a:r>
              <a:rPr lang="en-US" sz="1800" b="1" dirty="0">
                <a:solidFill>
                  <a:srgbClr val="FF0000"/>
                </a:solidFill>
              </a:rPr>
              <a:t>indication that the strength </a:t>
            </a:r>
            <a:r>
              <a:rPr lang="en-US" sz="1800" b="1" dirty="0" smtClean="0">
                <a:solidFill>
                  <a:srgbClr val="FF0000"/>
                </a:solidFill>
              </a:rPr>
              <a:t>decreases</a:t>
            </a:r>
          </a:p>
        </p:txBody>
      </p:sp>
    </p:spTree>
    <p:extLst>
      <p:ext uri="{BB962C8B-B14F-4D97-AF65-F5344CB8AC3E}">
        <p14:creationId xmlns:p14="http://schemas.microsoft.com/office/powerpoint/2010/main" val="10155120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 animBg="1"/>
      <p:bldP spid="2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48366" y="316592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</a:t>
            </a:r>
            <a:r>
              <a:rPr lang="en-US" sz="2800" b="1" dirty="0">
                <a:solidFill>
                  <a:srgbClr val="006600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496888" y="960438"/>
            <a:ext cx="6448425" cy="41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smtClean="0">
                <a:solidFill>
                  <a:srgbClr val="FF0000"/>
                </a:solidFill>
              </a:rPr>
              <a:t>hadrons, 2010 data   </a:t>
            </a:r>
            <a:r>
              <a:rPr lang="en-US" sz="2000" b="1" dirty="0">
                <a:solidFill>
                  <a:srgbClr val="006600"/>
                </a:solidFill>
              </a:rPr>
              <a:t>-</a:t>
            </a:r>
            <a:r>
              <a:rPr lang="en-US" sz="2000" b="1" dirty="0" smtClean="0">
                <a:solidFill>
                  <a:srgbClr val="006600"/>
                </a:solidFill>
              </a:rPr>
              <a:t>  Q</a:t>
            </a:r>
            <a:r>
              <a:rPr lang="en-US" sz="2000" b="1" baseline="30000" dirty="0" smtClean="0">
                <a:solidFill>
                  <a:srgbClr val="006600"/>
                </a:solidFill>
              </a:rPr>
              <a:t>2</a:t>
            </a:r>
            <a:r>
              <a:rPr lang="en-US" sz="2000" b="1" dirty="0" smtClean="0">
                <a:solidFill>
                  <a:srgbClr val="006600"/>
                </a:solidFill>
              </a:rPr>
              <a:t> evolution</a:t>
            </a:r>
            <a:endParaRPr lang="en-US" sz="1800" dirty="0">
              <a:solidFill>
                <a:srgbClr val="0066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773111" y="1303337"/>
            <a:ext cx="861060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6600"/>
                </a:solidFill>
              </a:rPr>
              <a:t>comparison with 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>
                <a:solidFill>
                  <a:srgbClr val="006666"/>
                </a:solidFill>
              </a:rPr>
              <a:t>S. M. </a:t>
            </a:r>
            <a:r>
              <a:rPr lang="en-US" sz="1800" b="1" dirty="0" err="1">
                <a:solidFill>
                  <a:srgbClr val="006666"/>
                </a:solidFill>
              </a:rPr>
              <a:t>Aybat</a:t>
            </a:r>
            <a:r>
              <a:rPr lang="en-US" sz="1800" b="1" dirty="0">
                <a:solidFill>
                  <a:srgbClr val="006666"/>
                </a:solidFill>
              </a:rPr>
              <a:t>, A. </a:t>
            </a:r>
            <a:r>
              <a:rPr lang="en-US" sz="1800" b="1" dirty="0" err="1">
                <a:solidFill>
                  <a:srgbClr val="006666"/>
                </a:solidFill>
              </a:rPr>
              <a:t>Prokudin</a:t>
            </a:r>
            <a:r>
              <a:rPr lang="en-US" sz="1800" b="1" dirty="0">
                <a:solidFill>
                  <a:srgbClr val="006666"/>
                </a:solidFill>
              </a:rPr>
              <a:t> and T. C. Rogers calculations</a:t>
            </a:r>
            <a:r>
              <a:rPr lang="en-US" sz="1800" b="1" dirty="0">
                <a:solidFill>
                  <a:srgbClr val="000099"/>
                </a:solidFill>
              </a:rPr>
              <a:t>  </a:t>
            </a:r>
            <a:r>
              <a:rPr lang="en-US" sz="1600" dirty="0" smtClean="0">
                <a:solidFill>
                  <a:srgbClr val="006666"/>
                </a:solidFill>
              </a:rPr>
              <a:t>PRL </a:t>
            </a:r>
            <a:r>
              <a:rPr lang="en-US" sz="1600" dirty="0">
                <a:solidFill>
                  <a:srgbClr val="006666"/>
                </a:solidFill>
              </a:rPr>
              <a:t>108 (2012) </a:t>
            </a:r>
            <a:r>
              <a:rPr lang="en-US" sz="1600" dirty="0" smtClean="0">
                <a:solidFill>
                  <a:srgbClr val="006666"/>
                </a:solidFill>
              </a:rPr>
              <a:t>242003</a:t>
            </a:r>
            <a:endParaRPr lang="el-GR" sz="1800" b="1" i="1" baseline="-25000" dirty="0">
              <a:solidFill>
                <a:srgbClr val="006666"/>
              </a:solidFill>
              <a:cs typeface="Arial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30312" y="2361531"/>
            <a:ext cx="6705600" cy="4237706"/>
            <a:chOff x="3821112" y="2174802"/>
            <a:chExt cx="6705600" cy="4237706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1112" y="2174802"/>
              <a:ext cx="5767387" cy="423770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"/>
            <p:cNvSpPr txBox="1">
              <a:spLocks noChangeArrowheads="1"/>
            </p:cNvSpPr>
            <p:nvPr/>
          </p:nvSpPr>
          <p:spPr bwMode="auto">
            <a:xfrm>
              <a:off x="7399338" y="2410235"/>
              <a:ext cx="2148345" cy="607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</a:rPr>
                <a:t>x &gt; 0.032</a:t>
              </a:r>
            </a:p>
            <a:p>
              <a:r>
                <a:rPr lang="en-US" sz="1800" b="1" dirty="0" smtClean="0">
                  <a:solidFill>
                    <a:srgbClr val="FF0000"/>
                  </a:solidFill>
                </a:rPr>
                <a:t>&lt;Q</a:t>
              </a:r>
              <a:r>
                <a:rPr lang="en-US" sz="1800" b="1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&gt; = 8.7 </a:t>
              </a:r>
              <a:r>
                <a:rPr lang="en-US" sz="1800" b="1" dirty="0" err="1">
                  <a:solidFill>
                    <a:srgbClr val="FF0000"/>
                  </a:solidFill>
                </a:rPr>
                <a:t>GeV</a:t>
              </a:r>
              <a:r>
                <a:rPr lang="en-US" sz="1800" b="1" dirty="0">
                  <a:solidFill>
                    <a:srgbClr val="FF0000"/>
                  </a:solidFill>
                </a:rPr>
                <a:t>/c</a:t>
              </a:r>
              <a:r>
                <a:rPr lang="en-US" sz="1800" b="1" baseline="30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8" name="TextBox 2"/>
            <p:cNvSpPr txBox="1">
              <a:spLocks noChangeArrowheads="1"/>
            </p:cNvSpPr>
            <p:nvPr/>
          </p:nvSpPr>
          <p:spPr bwMode="auto">
            <a:xfrm>
              <a:off x="8421649" y="3096035"/>
              <a:ext cx="2105063" cy="607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rgbClr val="000099"/>
                  </a:solidFill>
                </a:rPr>
                <a:t>all x</a:t>
              </a:r>
            </a:p>
            <a:p>
              <a:r>
                <a:rPr lang="en-US" sz="1800" b="1" dirty="0" smtClean="0">
                  <a:solidFill>
                    <a:srgbClr val="000099"/>
                  </a:solidFill>
                </a:rPr>
                <a:t>&lt;Q</a:t>
              </a:r>
              <a:r>
                <a:rPr lang="en-US" sz="1800" b="1" baseline="30000" dirty="0" smtClean="0">
                  <a:solidFill>
                    <a:srgbClr val="000099"/>
                  </a:solidFill>
                </a:rPr>
                <a:t>2</a:t>
              </a:r>
              <a:r>
                <a:rPr lang="en-US" sz="1800" b="1" dirty="0" smtClean="0">
                  <a:solidFill>
                    <a:srgbClr val="000099"/>
                  </a:solidFill>
                </a:rPr>
                <a:t>&gt; = 3.8 </a:t>
              </a:r>
              <a:r>
                <a:rPr lang="en-US" sz="1800" b="1" dirty="0" err="1">
                  <a:solidFill>
                    <a:srgbClr val="000099"/>
                  </a:solidFill>
                </a:rPr>
                <a:t>GeV</a:t>
              </a:r>
              <a:r>
                <a:rPr lang="en-US" sz="1800" b="1" dirty="0">
                  <a:solidFill>
                    <a:srgbClr val="000099"/>
                  </a:solidFill>
                </a:rPr>
                <a:t>/c</a:t>
              </a:r>
              <a:r>
                <a:rPr lang="en-US" sz="1800" b="1" baseline="30000" dirty="0">
                  <a:solidFill>
                    <a:srgbClr val="000099"/>
                  </a:solidFill>
                </a:rPr>
                <a:t>2</a:t>
              </a:r>
            </a:p>
          </p:txBody>
        </p:sp>
        <p:pic>
          <p:nvPicPr>
            <p:cNvPr id="7" name="Picture 6" descr="D:\talks\icons\compass_logo_125x125.png"/>
            <p:cNvPicPr>
              <a:picLocks noChangeAspect="1" noChangeArrowheads="1"/>
            </p:cNvPicPr>
            <p:nvPr/>
          </p:nvPicPr>
          <p:blipFill>
            <a:blip r:embed="rId4">
              <a:lum bright="30000" contrast="-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7832" y="4846637"/>
              <a:ext cx="878681" cy="878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6"/>
          <p:cNvSpPr>
            <a:spLocks/>
          </p:cNvSpPr>
          <p:nvPr/>
        </p:nvSpPr>
        <p:spPr bwMode="auto">
          <a:xfrm>
            <a:off x="548366" y="316592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</a:t>
            </a:r>
            <a:r>
              <a:rPr lang="en-US" sz="2800" b="1" dirty="0">
                <a:solidFill>
                  <a:srgbClr val="006600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496888" y="960438"/>
            <a:ext cx="6448425" cy="41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smtClean="0">
                <a:solidFill>
                  <a:srgbClr val="FF0000"/>
                </a:solidFill>
              </a:rPr>
              <a:t>hadrons, 2010 data   </a:t>
            </a:r>
            <a:r>
              <a:rPr lang="en-US" sz="2000" b="1" dirty="0">
                <a:solidFill>
                  <a:srgbClr val="006600"/>
                </a:solidFill>
              </a:rPr>
              <a:t>-</a:t>
            </a:r>
            <a:r>
              <a:rPr lang="en-US" sz="2000" b="1" dirty="0" smtClean="0">
                <a:solidFill>
                  <a:srgbClr val="006600"/>
                </a:solidFill>
              </a:rPr>
              <a:t>  Q</a:t>
            </a:r>
            <a:r>
              <a:rPr lang="en-US" sz="2000" b="1" baseline="30000" dirty="0" smtClean="0">
                <a:solidFill>
                  <a:srgbClr val="006600"/>
                </a:solidFill>
              </a:rPr>
              <a:t>2</a:t>
            </a:r>
            <a:r>
              <a:rPr lang="en-US" sz="2000" b="1" dirty="0" smtClean="0">
                <a:solidFill>
                  <a:srgbClr val="006600"/>
                </a:solidFill>
              </a:rPr>
              <a:t> evolution</a:t>
            </a:r>
            <a:endParaRPr lang="en-US" sz="1800" dirty="0">
              <a:solidFill>
                <a:srgbClr val="0066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969" y="2120556"/>
            <a:ext cx="5105400" cy="451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73111" y="1303337"/>
            <a:ext cx="815340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1800" b="1" dirty="0" smtClean="0">
                <a:solidFill>
                  <a:srgbClr val="006666"/>
                </a:solidFill>
              </a:rPr>
              <a:t>M. </a:t>
            </a:r>
            <a:r>
              <a:rPr lang="en-US" sz="1800" b="1" dirty="0" err="1" smtClean="0">
                <a:solidFill>
                  <a:srgbClr val="006666"/>
                </a:solidFill>
              </a:rPr>
              <a:t>Anselmino</a:t>
            </a:r>
            <a:r>
              <a:rPr lang="en-US" sz="1800" b="1" dirty="0" smtClean="0">
                <a:solidFill>
                  <a:srgbClr val="006666"/>
                </a:solidFill>
              </a:rPr>
              <a:t>, M. </a:t>
            </a:r>
            <a:r>
              <a:rPr lang="en-US" sz="1800" b="1" dirty="0" err="1" smtClean="0">
                <a:solidFill>
                  <a:srgbClr val="006666"/>
                </a:solidFill>
              </a:rPr>
              <a:t>Boglione</a:t>
            </a:r>
            <a:r>
              <a:rPr lang="en-US" sz="1800" b="1" dirty="0" smtClean="0">
                <a:solidFill>
                  <a:srgbClr val="006666"/>
                </a:solidFill>
              </a:rPr>
              <a:t>, S. </a:t>
            </a:r>
            <a:r>
              <a:rPr lang="en-US" sz="1800" b="1" dirty="0" err="1" smtClean="0">
                <a:solidFill>
                  <a:srgbClr val="006666"/>
                </a:solidFill>
              </a:rPr>
              <a:t>Melis</a:t>
            </a:r>
            <a:r>
              <a:rPr lang="en-US" sz="1800" b="1" dirty="0" smtClean="0">
                <a:solidFill>
                  <a:srgbClr val="006666"/>
                </a:solidFill>
              </a:rPr>
              <a:t>    arXiv:1204.1239</a:t>
            </a:r>
            <a:endParaRPr lang="el-GR" sz="1800" b="1" i="1" baseline="-25000" dirty="0" smtClean="0">
              <a:solidFill>
                <a:srgbClr val="0066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86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64715" y="917258"/>
            <a:ext cx="762000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charged </a:t>
            </a:r>
            <a:r>
              <a:rPr lang="en-US" sz="2000" b="1" dirty="0" err="1" smtClean="0">
                <a:solidFill>
                  <a:srgbClr val="FF0000"/>
                </a:solidFill>
              </a:rPr>
              <a:t>pions</a:t>
            </a:r>
            <a:r>
              <a:rPr lang="en-US" sz="2000" b="1" dirty="0" smtClean="0">
                <a:solidFill>
                  <a:srgbClr val="FF0000"/>
                </a:solidFill>
              </a:rPr>
              <a:t> and </a:t>
            </a:r>
            <a:r>
              <a:rPr lang="en-US" sz="2000" b="1" dirty="0" err="1" smtClean="0">
                <a:solidFill>
                  <a:srgbClr val="FF0000"/>
                </a:solidFill>
              </a:rPr>
              <a:t>kaons</a:t>
            </a:r>
            <a:r>
              <a:rPr lang="en-US" sz="2000" b="1" dirty="0" smtClean="0">
                <a:solidFill>
                  <a:srgbClr val="FF0000"/>
                </a:solidFill>
              </a:rPr>
              <a:t>  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006600"/>
                </a:solidFill>
              </a:rPr>
              <a:t>results from 2007 </a:t>
            </a:r>
            <a:r>
              <a:rPr lang="en-US" i="1" dirty="0" smtClean="0">
                <a:solidFill>
                  <a:srgbClr val="006600"/>
                </a:solidFill>
              </a:rPr>
              <a:t>(</a:t>
            </a:r>
            <a:r>
              <a:rPr lang="en-US" b="1" i="1" dirty="0" smtClean="0">
                <a:solidFill>
                  <a:srgbClr val="006600"/>
                </a:solidFill>
              </a:rPr>
              <a:t>SPIN2010</a:t>
            </a:r>
            <a:r>
              <a:rPr lang="en-US" i="1" dirty="0" smtClean="0">
                <a:solidFill>
                  <a:srgbClr val="006600"/>
                </a:solidFill>
              </a:rPr>
              <a:t>)  </a:t>
            </a:r>
            <a:r>
              <a:rPr lang="en-US" sz="2000" b="1" dirty="0" smtClean="0">
                <a:solidFill>
                  <a:srgbClr val="006600"/>
                </a:solidFill>
              </a:rPr>
              <a:t>and 2010 </a:t>
            </a:r>
            <a:r>
              <a:rPr lang="en-US" i="1" dirty="0" smtClean="0">
                <a:solidFill>
                  <a:srgbClr val="006600"/>
                </a:solidFill>
              </a:rPr>
              <a:t>(</a:t>
            </a:r>
            <a:r>
              <a:rPr lang="en-US" b="1" i="1" dirty="0" smtClean="0">
                <a:solidFill>
                  <a:srgbClr val="006600"/>
                </a:solidFill>
              </a:rPr>
              <a:t>SPIN2012</a:t>
            </a:r>
            <a:r>
              <a:rPr lang="en-US" i="1" dirty="0" smtClean="0">
                <a:solidFill>
                  <a:srgbClr val="006600"/>
                </a:solidFill>
              </a:rPr>
              <a:t>)</a:t>
            </a:r>
            <a:r>
              <a:rPr lang="en-US" sz="2000" b="1" dirty="0" smtClean="0">
                <a:solidFill>
                  <a:srgbClr val="006600"/>
                </a:solidFill>
              </a:rPr>
              <a:t> data</a:t>
            </a:r>
            <a:endParaRPr lang="en-US" sz="2000" b="1" dirty="0">
              <a:solidFill>
                <a:srgbClr val="006600"/>
              </a:solidFill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7" y="1752918"/>
            <a:ext cx="720090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</a:t>
            </a:r>
            <a:r>
              <a:rPr lang="en-US" sz="2800" b="1" dirty="0" smtClean="0"/>
              <a:t> proton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3733806" y="2571323"/>
            <a:ext cx="824149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4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4015447" y="3810147"/>
            <a:ext cx="578721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400" b="1" dirty="0"/>
              <a:t>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83512" y="3870752"/>
            <a:ext cx="1420582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C0C0C0"/>
                </a:solidFill>
                <a:latin typeface="Times New Roman" pitchFamily="18" charset="0"/>
                <a:cs typeface="Times New Roman" pitchFamily="18" charset="0"/>
              </a:rPr>
              <a:t>preliminary</a:t>
            </a:r>
            <a:endParaRPr lang="en-US" sz="2000" b="1" i="1" dirty="0">
              <a:solidFill>
                <a:srgbClr val="C0C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95513" y="4419917"/>
            <a:ext cx="8640599" cy="3017520"/>
            <a:chOff x="209713" y="4038917"/>
            <a:chExt cx="8640599" cy="3017520"/>
          </a:xfrm>
        </p:grpSpPr>
        <p:grpSp>
          <p:nvGrpSpPr>
            <p:cNvPr id="3" name="Group 2"/>
            <p:cNvGrpSpPr/>
            <p:nvPr/>
          </p:nvGrpSpPr>
          <p:grpSpPr>
            <a:xfrm>
              <a:off x="1650999" y="4038917"/>
              <a:ext cx="7199313" cy="3017520"/>
              <a:chOff x="1650999" y="4038917"/>
              <a:chExt cx="7199313" cy="3017520"/>
            </a:xfrm>
          </p:grpSpPr>
          <p:pic>
            <p:nvPicPr>
              <p:cNvPr id="32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141" b="2198"/>
              <a:stretch/>
            </p:blipFill>
            <p:spPr bwMode="auto">
              <a:xfrm>
                <a:off x="1650999" y="4038917"/>
                <a:ext cx="7199313" cy="30175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Text Box 8"/>
              <p:cNvSpPr txBox="1">
                <a:spLocks noChangeArrowheads="1"/>
              </p:cNvSpPr>
              <p:nvPr/>
            </p:nvSpPr>
            <p:spPr bwMode="auto">
              <a:xfrm>
                <a:off x="3201924" y="5572469"/>
                <a:ext cx="1152588" cy="407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it-IT" sz="2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K-</a:t>
                </a:r>
              </a:p>
            </p:txBody>
          </p:sp>
          <p:sp>
            <p:nvSpPr>
              <p:cNvPr id="29" name="Text Box 8"/>
              <p:cNvSpPr txBox="1">
                <a:spLocks noChangeArrowheads="1"/>
              </p:cNvSpPr>
              <p:nvPr/>
            </p:nvSpPr>
            <p:spPr bwMode="auto">
              <a:xfrm>
                <a:off x="2912006" y="4313237"/>
                <a:ext cx="1096151" cy="407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it-IT" sz="2200" b="1" dirty="0">
                    <a:solidFill>
                      <a:srgbClr val="FF0000"/>
                    </a:solidFill>
                  </a:rPr>
                  <a:t>K+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097712" y="5979632"/>
                <a:ext cx="1420582" cy="378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rgbClr val="C0C0C0"/>
                    </a:solidFill>
                    <a:latin typeface="Times New Roman" pitchFamily="18" charset="0"/>
                    <a:cs typeface="Times New Roman" pitchFamily="18" charset="0"/>
                  </a:rPr>
                  <a:t>preliminary</a:t>
                </a:r>
                <a:endParaRPr lang="en-US" sz="2000" b="1" i="1" dirty="0">
                  <a:solidFill>
                    <a:srgbClr val="C0C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09713" y="4638332"/>
              <a:ext cx="2410618" cy="578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larger than 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   for </a:t>
              </a:r>
              <a:r>
                <a:rPr lang="el-GR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800" dirty="0" smtClean="0">
                  <a:solidFill>
                    <a:srgbClr val="FF0000"/>
                  </a:solidFill>
                </a:rPr>
                <a:t>+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00313" y="3007148"/>
            <a:ext cx="2105818" cy="32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5F5F5F"/>
                </a:solidFill>
              </a:rPr>
              <a:t>~ h+ / h-</a:t>
            </a:r>
            <a:endParaRPr lang="en-US" sz="1600" dirty="0">
              <a:solidFill>
                <a:srgbClr val="5F5F5F"/>
              </a:solidFill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367038" y="1665091"/>
            <a:ext cx="4711874" cy="514546"/>
          </a:xfrm>
          <a:prstGeom prst="rect">
            <a:avLst/>
          </a:prstGeom>
          <a:noFill/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combined 2007 – 2010 results</a:t>
            </a:r>
          </a:p>
        </p:txBody>
      </p:sp>
    </p:spTree>
    <p:extLst>
      <p:ext uri="{BB962C8B-B14F-4D97-AF65-F5344CB8AC3E}">
        <p14:creationId xmlns:p14="http://schemas.microsoft.com/office/powerpoint/2010/main" val="27258505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8" b="2363"/>
          <a:stretch/>
        </p:blipFill>
        <p:spPr bwMode="auto">
          <a:xfrm>
            <a:off x="582517" y="1901952"/>
            <a:ext cx="7696200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</a:t>
            </a:r>
            <a:r>
              <a:rPr lang="en-US" sz="2800" b="1" dirty="0" smtClean="0"/>
              <a:t> proton            </a:t>
            </a:r>
            <a:r>
              <a:rPr lang="en-US" sz="2000" b="1" kern="1200" dirty="0" smtClean="0">
                <a:solidFill>
                  <a:srgbClr val="006600"/>
                </a:solidFill>
                <a:latin typeface="Arial" charset="0"/>
              </a:rPr>
              <a:t>x </a:t>
            </a:r>
            <a:r>
              <a:rPr lang="en-US" sz="2000" b="1" kern="1200" dirty="0">
                <a:solidFill>
                  <a:srgbClr val="006600"/>
                </a:solidFill>
                <a:latin typeface="Arial" charset="0"/>
              </a:rPr>
              <a:t>&gt; 0.032 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96888" y="960438"/>
            <a:ext cx="5457824" cy="609599"/>
          </a:xfrm>
          <a:prstGeom prst="rect">
            <a:avLst/>
          </a:prstGeom>
          <a:noFill/>
          <a:ln>
            <a:noFill/>
          </a:ln>
          <a:extLst/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 smtClean="0">
                <a:solidFill>
                  <a:srgbClr val="FF0000"/>
                </a:solidFill>
              </a:rPr>
              <a:t>charged </a:t>
            </a:r>
            <a:r>
              <a:rPr lang="en-US" sz="2000" b="1" dirty="0" err="1" smtClean="0">
                <a:solidFill>
                  <a:srgbClr val="FF0000"/>
                </a:solidFill>
              </a:rPr>
              <a:t>pions</a:t>
            </a:r>
            <a:r>
              <a:rPr lang="en-US" sz="2000" b="1" dirty="0" smtClean="0">
                <a:solidFill>
                  <a:srgbClr val="FF0000"/>
                </a:solidFill>
              </a:rPr>
              <a:t> (and </a:t>
            </a:r>
            <a:r>
              <a:rPr lang="en-US" sz="2000" b="1" dirty="0" err="1" smtClean="0">
                <a:solidFill>
                  <a:srgbClr val="FF0000"/>
                </a:solidFill>
              </a:rPr>
              <a:t>kaons</a:t>
            </a:r>
            <a:r>
              <a:rPr lang="en-US" sz="2000" b="1" dirty="0" smtClean="0">
                <a:solidFill>
                  <a:srgbClr val="FF0000"/>
                </a:solidFill>
              </a:rPr>
              <a:t>), 2010 data</a:t>
            </a:r>
            <a:endParaRPr lang="en-US" sz="1600" i="1" dirty="0" smtClean="0">
              <a:solidFill>
                <a:srgbClr val="FF0000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430617" y="1412900"/>
            <a:ext cx="4771364" cy="94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   comparison </a:t>
            </a:r>
            <a:r>
              <a:rPr lang="en-US" sz="2000" b="1" dirty="0">
                <a:solidFill>
                  <a:srgbClr val="006600"/>
                </a:solidFill>
              </a:rPr>
              <a:t>with HERMES results</a:t>
            </a:r>
            <a:endParaRPr lang="el-GR" sz="2000" b="1" i="1" baseline="-25000" dirty="0">
              <a:solidFill>
                <a:srgbClr val="006600"/>
              </a:solidFill>
              <a:cs typeface="Arial" charset="0"/>
            </a:endParaRPr>
          </a:p>
        </p:txBody>
      </p:sp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887" y="2686441"/>
            <a:ext cx="1339685" cy="122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076" y="4766897"/>
            <a:ext cx="1200890" cy="133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49332" y="3705635"/>
            <a:ext cx="5354864" cy="60760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as for h+, smaller values measured by COMPASS;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same indication for K+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317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" name="Picture 18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Title 26"/>
          <p:cNvSpPr>
            <a:spLocks/>
          </p:cNvSpPr>
          <p:nvPr/>
        </p:nvSpPr>
        <p:spPr bwMode="auto">
          <a:xfrm>
            <a:off x="544512" y="806549"/>
            <a:ext cx="8077200" cy="1335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>
                <a:solidFill>
                  <a:srgbClr val="000066"/>
                </a:solidFill>
              </a:rPr>
              <a:t>thanks to the high beam momentum, 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>
                <a:solidFill>
                  <a:srgbClr val="000066"/>
                </a:solidFill>
              </a:rPr>
              <a:t>we </a:t>
            </a:r>
            <a:r>
              <a:rPr lang="en-US" sz="2000" b="1" dirty="0" smtClean="0">
                <a:solidFill>
                  <a:srgbClr val="000066"/>
                </a:solidFill>
              </a:rPr>
              <a:t>have </a:t>
            </a:r>
            <a:r>
              <a:rPr lang="en-US" sz="2000" b="1" dirty="0">
                <a:solidFill>
                  <a:srgbClr val="000066"/>
                </a:solidFill>
              </a:rPr>
              <a:t>enlarged the usual COMPASS </a:t>
            </a:r>
            <a:endParaRPr lang="en-US" sz="2000" b="1" dirty="0" smtClean="0">
              <a:solidFill>
                <a:srgbClr val="000066"/>
              </a:solidFill>
            </a:endParaRP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 smtClean="0">
                <a:solidFill>
                  <a:srgbClr val="000066"/>
                </a:solidFill>
              </a:rPr>
              <a:t>phase </a:t>
            </a:r>
            <a:r>
              <a:rPr lang="en-US" sz="2000" b="1" dirty="0">
                <a:solidFill>
                  <a:srgbClr val="000066"/>
                </a:solidFill>
              </a:rPr>
              <a:t>space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>
                <a:solidFill>
                  <a:srgbClr val="000066"/>
                </a:solidFill>
              </a:rPr>
              <a:t>still remaining in the DIS CF </a:t>
            </a:r>
            <a:r>
              <a:rPr lang="en-US" sz="2000" b="1" dirty="0" smtClean="0">
                <a:solidFill>
                  <a:srgbClr val="000066"/>
                </a:solidFill>
              </a:rPr>
              <a:t>region</a:t>
            </a:r>
            <a:endParaRPr lang="en-US" sz="2000" b="1" dirty="0">
              <a:solidFill>
                <a:srgbClr val="000066"/>
              </a:solidFill>
            </a:endParaRPr>
          </a:p>
        </p:txBody>
      </p:sp>
      <p:sp>
        <p:nvSpPr>
          <p:cNvPr id="84996" name="Title 26"/>
          <p:cNvSpPr>
            <a:spLocks/>
          </p:cNvSpPr>
          <p:nvPr/>
        </p:nvSpPr>
        <p:spPr bwMode="auto">
          <a:xfrm>
            <a:off x="315912" y="2169081"/>
            <a:ext cx="6948487" cy="145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lvl="1" defTabSz="1008063" hangingPunct="1">
              <a:lnSpc>
                <a:spcPct val="100000"/>
              </a:lnSpc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low </a:t>
            </a:r>
            <a:r>
              <a:rPr lang="en-US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dirty="0">
                <a:solidFill>
                  <a:srgbClr val="000099"/>
                </a:solidFill>
              </a:rPr>
              <a:t>  </a:t>
            </a:r>
            <a:r>
              <a:rPr lang="en-US" sz="2000" b="1" dirty="0" smtClean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 </a:t>
            </a:r>
            <a:r>
              <a:rPr lang="en-US" sz="1800" b="1" dirty="0" smtClean="0">
                <a:solidFill>
                  <a:srgbClr val="000099"/>
                </a:solidFill>
                <a:sym typeface="Wingdings" pitchFamily="2" charset="2"/>
              </a:rPr>
              <a:t>  </a:t>
            </a:r>
            <a:r>
              <a:rPr lang="en-US" sz="1800" b="1" dirty="0" smtClean="0">
                <a:solidFill>
                  <a:srgbClr val="FF9900"/>
                </a:solidFill>
                <a:sym typeface="Wingdings" pitchFamily="2" charset="2"/>
              </a:rPr>
              <a:t>(0.1,0.2</a:t>
            </a:r>
            <a:r>
              <a:rPr lang="en-US" sz="1800" dirty="0" smtClean="0">
                <a:solidFill>
                  <a:srgbClr val="FF9900"/>
                </a:solidFill>
                <a:sym typeface="Wingdings" pitchFamily="2" charset="2"/>
              </a:rPr>
              <a:t>)  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(0.2,0.3) (0.3,1.0) </a:t>
            </a:r>
            <a:endParaRPr lang="en-US" sz="2000" dirty="0" smtClean="0">
              <a:solidFill>
                <a:srgbClr val="000099"/>
              </a:solidFill>
            </a:endParaRPr>
          </a:p>
          <a:p>
            <a:pPr lvl="1" defTabSz="1008063" hangingPunct="1">
              <a:lnSpc>
                <a:spcPct val="100000"/>
              </a:lnSpc>
              <a:buClrTx/>
              <a:buSzTx/>
              <a:buFontTx/>
              <a:buChar char="•"/>
              <a:defRPr/>
            </a:pPr>
            <a:r>
              <a:rPr lang="en-US" sz="2000" b="1" dirty="0" smtClean="0">
                <a:solidFill>
                  <a:srgbClr val="000099"/>
                </a:solidFill>
              </a:rPr>
              <a:t>low 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dirty="0" smtClean="0">
                <a:solidFill>
                  <a:srgbClr val="000099"/>
                </a:solidFill>
              </a:rPr>
              <a:t>  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 </a:t>
            </a:r>
            <a:r>
              <a:rPr lang="en-US" sz="1800" b="1" dirty="0" smtClean="0">
                <a:solidFill>
                  <a:srgbClr val="000099"/>
                </a:solidFill>
                <a:sym typeface="Wingdings" pitchFamily="2" charset="2"/>
              </a:rPr>
              <a:t>  </a:t>
            </a:r>
            <a:r>
              <a:rPr lang="en-US" sz="1800" b="1" dirty="0">
                <a:solidFill>
                  <a:srgbClr val="006600"/>
                </a:solidFill>
                <a:sym typeface="Wingdings" pitchFamily="2" charset="2"/>
              </a:rPr>
              <a:t>(</a:t>
            </a:r>
            <a:r>
              <a:rPr lang="en-US" sz="1800" b="1" dirty="0" smtClean="0">
                <a:solidFill>
                  <a:srgbClr val="006600"/>
                </a:solidFill>
                <a:sym typeface="Wingdings" pitchFamily="2" charset="2"/>
              </a:rPr>
              <a:t>0.05,0.1</a:t>
            </a:r>
            <a:r>
              <a:rPr lang="en-US" sz="1800" dirty="0" smtClean="0">
                <a:solidFill>
                  <a:srgbClr val="006600"/>
                </a:solidFill>
                <a:sym typeface="Wingdings" pitchFamily="2" charset="2"/>
              </a:rPr>
              <a:t>) </a:t>
            </a:r>
            <a:r>
              <a:rPr lang="en-US" sz="1800" dirty="0">
                <a:solidFill>
                  <a:srgbClr val="000099"/>
                </a:solidFill>
                <a:sym typeface="Wingdings" pitchFamily="2" charset="2"/>
              </a:rPr>
              <a:t>(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0.1,0.2) </a:t>
            </a:r>
            <a:r>
              <a:rPr lang="en-US" sz="1800" dirty="0">
                <a:solidFill>
                  <a:srgbClr val="000099"/>
                </a:solidFill>
                <a:sym typeface="Wingdings" pitchFamily="2" charset="2"/>
              </a:rPr>
              <a:t>(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0.2,0.9) </a:t>
            </a:r>
            <a:r>
              <a:rPr lang="en-US" sz="2000" b="1" dirty="0" smtClean="0">
                <a:solidFill>
                  <a:srgbClr val="000099"/>
                </a:solidFill>
                <a:sym typeface="Wingdings" pitchFamily="2" charset="2"/>
              </a:rPr>
              <a:t>  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marL="457200" lvl="1" indent="0" defTabSz="1008063" hangingPunct="1">
              <a:lnSpc>
                <a:spcPct val="100000"/>
              </a:lnSpc>
              <a:buClrTx/>
              <a:buSzTx/>
              <a:defRPr/>
            </a:pPr>
            <a:endParaRPr lang="en-US" sz="2000" b="1" dirty="0" smtClean="0">
              <a:solidFill>
                <a:srgbClr val="000099"/>
              </a:solidFill>
            </a:endParaRPr>
          </a:p>
          <a:p>
            <a:pPr marL="457200" lvl="1" indent="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2000" b="1" dirty="0" smtClean="0">
                <a:solidFill>
                  <a:srgbClr val="000099"/>
                </a:solidFill>
              </a:rPr>
              <a:t>for charged and identified hadrons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7" name="Title 26"/>
          <p:cNvSpPr>
            <a:spLocks/>
          </p:cNvSpPr>
          <p:nvPr/>
        </p:nvSpPr>
        <p:spPr bwMode="auto">
          <a:xfrm>
            <a:off x="544512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more on Collins and </a:t>
            </a:r>
            <a:r>
              <a:rPr lang="en-US" sz="2800" b="1" dirty="0" err="1" smtClean="0">
                <a:solidFill>
                  <a:srgbClr val="000099"/>
                </a:solidFill>
              </a:rPr>
              <a:t>Sivers</a:t>
            </a:r>
            <a:r>
              <a:rPr lang="en-US" sz="2800" b="1" dirty="0" smtClean="0">
                <a:solidFill>
                  <a:srgbClr val="000099"/>
                </a:solidFill>
              </a:rPr>
              <a:t> asymmetries</a:t>
            </a:r>
            <a:endParaRPr lang="en-US" sz="2800" b="1" dirty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59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7" name="Picture 5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637" y="884237"/>
            <a:ext cx="3650597" cy="32642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208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5" y="4036003"/>
            <a:ext cx="4768057" cy="347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" name="Picture 18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Title 26"/>
          <p:cNvSpPr>
            <a:spLocks/>
          </p:cNvSpPr>
          <p:nvPr/>
        </p:nvSpPr>
        <p:spPr bwMode="auto">
          <a:xfrm>
            <a:off x="544512" y="806549"/>
            <a:ext cx="8077200" cy="1335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>
                <a:solidFill>
                  <a:srgbClr val="000066"/>
                </a:solidFill>
              </a:rPr>
              <a:t>thanks to the high beam momentum, 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>
                <a:solidFill>
                  <a:srgbClr val="000066"/>
                </a:solidFill>
              </a:rPr>
              <a:t>we </a:t>
            </a:r>
            <a:r>
              <a:rPr lang="en-US" sz="2000" b="1" dirty="0" smtClean="0">
                <a:solidFill>
                  <a:srgbClr val="000066"/>
                </a:solidFill>
              </a:rPr>
              <a:t>have </a:t>
            </a:r>
            <a:r>
              <a:rPr lang="en-US" sz="2000" b="1" dirty="0">
                <a:solidFill>
                  <a:srgbClr val="000066"/>
                </a:solidFill>
              </a:rPr>
              <a:t>enlarged the usual COMPASS </a:t>
            </a:r>
            <a:endParaRPr lang="en-US" sz="2000" b="1" dirty="0" smtClean="0">
              <a:solidFill>
                <a:srgbClr val="000066"/>
              </a:solidFill>
            </a:endParaRP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 smtClean="0">
                <a:solidFill>
                  <a:srgbClr val="000066"/>
                </a:solidFill>
              </a:rPr>
              <a:t>phase </a:t>
            </a:r>
            <a:r>
              <a:rPr lang="en-US" sz="2000" b="1" dirty="0">
                <a:solidFill>
                  <a:srgbClr val="000066"/>
                </a:solidFill>
              </a:rPr>
              <a:t>space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000" b="1" dirty="0">
                <a:solidFill>
                  <a:srgbClr val="000066"/>
                </a:solidFill>
              </a:rPr>
              <a:t>still remaining in the DIS CF </a:t>
            </a:r>
            <a:r>
              <a:rPr lang="en-US" sz="2000" b="1" dirty="0" smtClean="0">
                <a:solidFill>
                  <a:srgbClr val="000066"/>
                </a:solidFill>
              </a:rPr>
              <a:t>region</a:t>
            </a:r>
            <a:endParaRPr lang="en-US" sz="2000" b="1" dirty="0">
              <a:solidFill>
                <a:srgbClr val="000066"/>
              </a:solidFill>
            </a:endParaRPr>
          </a:p>
        </p:txBody>
      </p:sp>
      <p:sp>
        <p:nvSpPr>
          <p:cNvPr id="84996" name="Title 26"/>
          <p:cNvSpPr>
            <a:spLocks/>
          </p:cNvSpPr>
          <p:nvPr/>
        </p:nvSpPr>
        <p:spPr bwMode="auto">
          <a:xfrm>
            <a:off x="315912" y="2169081"/>
            <a:ext cx="6948487" cy="145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lvl="1" defTabSz="1008063" hangingPunct="1">
              <a:lnSpc>
                <a:spcPct val="100000"/>
              </a:lnSpc>
              <a:buClrTx/>
              <a:buSzTx/>
              <a:buFontTx/>
              <a:buChar char="•"/>
              <a:defRPr/>
            </a:pPr>
            <a:r>
              <a:rPr lang="en-US" sz="2000" b="1" dirty="0">
                <a:solidFill>
                  <a:srgbClr val="000099"/>
                </a:solidFill>
              </a:rPr>
              <a:t>low </a:t>
            </a:r>
            <a:r>
              <a:rPr lang="en-US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dirty="0">
                <a:solidFill>
                  <a:srgbClr val="000099"/>
                </a:solidFill>
              </a:rPr>
              <a:t>  </a:t>
            </a:r>
            <a:r>
              <a:rPr lang="en-US" sz="2000" b="1" dirty="0" smtClean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 </a:t>
            </a:r>
            <a:r>
              <a:rPr lang="en-US" sz="1800" b="1" dirty="0" smtClean="0">
                <a:solidFill>
                  <a:srgbClr val="000099"/>
                </a:solidFill>
                <a:sym typeface="Wingdings" pitchFamily="2" charset="2"/>
              </a:rPr>
              <a:t>  </a:t>
            </a:r>
            <a:r>
              <a:rPr lang="en-US" sz="1800" b="1" dirty="0" smtClean="0">
                <a:solidFill>
                  <a:srgbClr val="FF9900"/>
                </a:solidFill>
                <a:sym typeface="Wingdings" pitchFamily="2" charset="2"/>
              </a:rPr>
              <a:t>(0.1,0.2</a:t>
            </a:r>
            <a:r>
              <a:rPr lang="en-US" sz="1800" dirty="0" smtClean="0">
                <a:solidFill>
                  <a:srgbClr val="FF9900"/>
                </a:solidFill>
                <a:sym typeface="Wingdings" pitchFamily="2" charset="2"/>
              </a:rPr>
              <a:t>)  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(0.2,0.3) (0.3,1.0) </a:t>
            </a:r>
            <a:endParaRPr lang="en-US" sz="2000" dirty="0" smtClean="0">
              <a:solidFill>
                <a:srgbClr val="000099"/>
              </a:solidFill>
            </a:endParaRPr>
          </a:p>
          <a:p>
            <a:pPr lvl="1" defTabSz="1008063" hangingPunct="1">
              <a:lnSpc>
                <a:spcPct val="100000"/>
              </a:lnSpc>
              <a:buClrTx/>
              <a:buSzTx/>
              <a:buFontTx/>
              <a:buChar char="•"/>
              <a:defRPr/>
            </a:pPr>
            <a:r>
              <a:rPr lang="en-US" sz="2000" b="1" dirty="0" smtClean="0">
                <a:solidFill>
                  <a:srgbClr val="000099"/>
                </a:solidFill>
              </a:rPr>
              <a:t>low 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dirty="0" smtClean="0">
                <a:solidFill>
                  <a:srgbClr val="000099"/>
                </a:solidFill>
              </a:rPr>
              <a:t>   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 </a:t>
            </a:r>
            <a:r>
              <a:rPr lang="en-US" sz="1800" b="1" dirty="0" smtClean="0">
                <a:solidFill>
                  <a:srgbClr val="000099"/>
                </a:solidFill>
                <a:sym typeface="Wingdings" pitchFamily="2" charset="2"/>
              </a:rPr>
              <a:t>  </a:t>
            </a:r>
            <a:r>
              <a:rPr lang="en-US" sz="1800" b="1" dirty="0">
                <a:solidFill>
                  <a:srgbClr val="006600"/>
                </a:solidFill>
                <a:sym typeface="Wingdings" pitchFamily="2" charset="2"/>
              </a:rPr>
              <a:t>(</a:t>
            </a:r>
            <a:r>
              <a:rPr lang="en-US" sz="1800" b="1" dirty="0" smtClean="0">
                <a:solidFill>
                  <a:srgbClr val="006600"/>
                </a:solidFill>
                <a:sym typeface="Wingdings" pitchFamily="2" charset="2"/>
              </a:rPr>
              <a:t>0.05,0.1</a:t>
            </a:r>
            <a:r>
              <a:rPr lang="en-US" sz="1800" dirty="0" smtClean="0">
                <a:solidFill>
                  <a:srgbClr val="006600"/>
                </a:solidFill>
                <a:sym typeface="Wingdings" pitchFamily="2" charset="2"/>
              </a:rPr>
              <a:t>) </a:t>
            </a:r>
            <a:r>
              <a:rPr lang="en-US" sz="1800" dirty="0">
                <a:solidFill>
                  <a:srgbClr val="000099"/>
                </a:solidFill>
                <a:sym typeface="Wingdings" pitchFamily="2" charset="2"/>
              </a:rPr>
              <a:t>(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0.1,0.2) </a:t>
            </a:r>
            <a:r>
              <a:rPr lang="en-US" sz="1800" dirty="0">
                <a:solidFill>
                  <a:srgbClr val="000099"/>
                </a:solidFill>
                <a:sym typeface="Wingdings" pitchFamily="2" charset="2"/>
              </a:rPr>
              <a:t>(</a:t>
            </a:r>
            <a:r>
              <a:rPr lang="en-US" sz="1800" dirty="0" smtClean="0">
                <a:solidFill>
                  <a:srgbClr val="000099"/>
                </a:solidFill>
                <a:sym typeface="Wingdings" pitchFamily="2" charset="2"/>
              </a:rPr>
              <a:t>0.2,0.9) </a:t>
            </a:r>
            <a:r>
              <a:rPr lang="en-US" sz="2000" b="1" dirty="0" smtClean="0">
                <a:solidFill>
                  <a:srgbClr val="000099"/>
                </a:solidFill>
                <a:sym typeface="Wingdings" pitchFamily="2" charset="2"/>
              </a:rPr>
              <a:t>  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marL="457200" lvl="1" indent="0" defTabSz="1008063" hangingPunct="1">
              <a:lnSpc>
                <a:spcPct val="100000"/>
              </a:lnSpc>
              <a:buClrTx/>
              <a:buSzTx/>
              <a:defRPr/>
            </a:pPr>
            <a:endParaRPr lang="en-US" sz="2000" b="1" dirty="0" smtClean="0">
              <a:solidFill>
                <a:srgbClr val="000099"/>
              </a:solidFill>
            </a:endParaRPr>
          </a:p>
          <a:p>
            <a:pPr marL="457200" lvl="1" indent="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2000" b="1" dirty="0" smtClean="0">
                <a:solidFill>
                  <a:srgbClr val="000099"/>
                </a:solidFill>
              </a:rPr>
              <a:t>for charged and identified hadrons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7" name="Title 26"/>
          <p:cNvSpPr>
            <a:spLocks/>
          </p:cNvSpPr>
          <p:nvPr/>
        </p:nvSpPr>
        <p:spPr bwMode="auto">
          <a:xfrm>
            <a:off x="544512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more on Collins and </a:t>
            </a:r>
            <a:r>
              <a:rPr lang="en-US" sz="2800" b="1" dirty="0" err="1" smtClean="0">
                <a:solidFill>
                  <a:srgbClr val="000099"/>
                </a:solidFill>
              </a:rPr>
              <a:t>Sivers</a:t>
            </a:r>
            <a:r>
              <a:rPr lang="en-US" sz="2800" b="1" dirty="0" smtClean="0">
                <a:solidFill>
                  <a:srgbClr val="000099"/>
                </a:solidFill>
              </a:rPr>
              <a:t> asymmetries</a:t>
            </a:r>
            <a:endParaRPr lang="en-US" sz="2800" b="1" dirty="0">
              <a:solidFill>
                <a:srgbClr val="000099"/>
              </a:solidFill>
            </a:endParaRPr>
          </a:p>
        </p:txBody>
      </p:sp>
      <p:sp>
        <p:nvSpPr>
          <p:cNvPr id="11" name="Title 26"/>
          <p:cNvSpPr>
            <a:spLocks/>
          </p:cNvSpPr>
          <p:nvPr/>
        </p:nvSpPr>
        <p:spPr bwMode="auto">
          <a:xfrm>
            <a:off x="3341291" y="5989637"/>
            <a:ext cx="1188243" cy="3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800" b="1" dirty="0" smtClean="0">
                <a:solidFill>
                  <a:srgbClr val="006600"/>
                </a:solidFill>
                <a:sym typeface="Wingdings" pitchFamily="2" charset="2"/>
              </a:rPr>
              <a:t>(0.05,0.1)</a:t>
            </a:r>
            <a:endParaRPr lang="en-US" sz="2000" b="1" dirty="0" smtClean="0">
              <a:solidFill>
                <a:srgbClr val="000099"/>
              </a:solidFill>
            </a:endParaRPr>
          </a:p>
        </p:txBody>
      </p:sp>
      <p:sp>
        <p:nvSpPr>
          <p:cNvPr id="12" name="Title 26"/>
          <p:cNvSpPr>
            <a:spLocks/>
          </p:cNvSpPr>
          <p:nvPr/>
        </p:nvSpPr>
        <p:spPr bwMode="auto">
          <a:xfrm>
            <a:off x="7947775" y="1462962"/>
            <a:ext cx="1359737" cy="35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600" dirty="0" smtClean="0">
                <a:sym typeface="Wingdings" pitchFamily="2" charset="2"/>
              </a:rPr>
              <a:t>y (0.2,0.9)   </a:t>
            </a:r>
            <a:endParaRPr lang="en-US" sz="1600" dirty="0" smtClean="0"/>
          </a:p>
        </p:txBody>
      </p:sp>
      <p:sp>
        <p:nvSpPr>
          <p:cNvPr id="13" name="Title 26"/>
          <p:cNvSpPr>
            <a:spLocks/>
          </p:cNvSpPr>
          <p:nvPr/>
        </p:nvSpPr>
        <p:spPr bwMode="auto">
          <a:xfrm>
            <a:off x="2525712" y="4465637"/>
            <a:ext cx="1264443" cy="3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800" b="1" dirty="0" smtClean="0">
                <a:solidFill>
                  <a:srgbClr val="000099"/>
                </a:solidFill>
                <a:sym typeface="Wingdings" pitchFamily="2" charset="2"/>
              </a:rPr>
              <a:t>(0.1,0.9)   </a:t>
            </a:r>
            <a:endParaRPr lang="en-US" sz="1800" b="1" dirty="0" smtClean="0">
              <a:solidFill>
                <a:srgbClr val="000099"/>
              </a:solidFill>
            </a:endParaRPr>
          </a:p>
        </p:txBody>
      </p:sp>
      <p:sp>
        <p:nvSpPr>
          <p:cNvPr id="14" name="Title 26"/>
          <p:cNvSpPr>
            <a:spLocks/>
          </p:cNvSpPr>
          <p:nvPr/>
        </p:nvSpPr>
        <p:spPr bwMode="auto">
          <a:xfrm>
            <a:off x="9132490" y="2103437"/>
            <a:ext cx="1089422" cy="35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600" dirty="0" smtClean="0">
                <a:sym typeface="Wingdings" pitchFamily="2" charset="2"/>
              </a:rPr>
              <a:t>(0.1,0.2)</a:t>
            </a:r>
            <a:endParaRPr lang="en-US" sz="1600" dirty="0" smtClean="0"/>
          </a:p>
        </p:txBody>
      </p:sp>
      <p:sp>
        <p:nvSpPr>
          <p:cNvPr id="15" name="Title 26"/>
          <p:cNvSpPr>
            <a:spLocks/>
          </p:cNvSpPr>
          <p:nvPr/>
        </p:nvSpPr>
        <p:spPr bwMode="auto">
          <a:xfrm>
            <a:off x="8892777" y="2865437"/>
            <a:ext cx="1252935" cy="35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600" dirty="0" smtClean="0">
                <a:sym typeface="Wingdings" pitchFamily="2" charset="2"/>
              </a:rPr>
              <a:t>(0.05,0.1)</a:t>
            </a:r>
            <a:endParaRPr lang="en-US" sz="1600" dirty="0" smtClean="0"/>
          </a:p>
        </p:txBody>
      </p:sp>
      <p:sp>
        <p:nvSpPr>
          <p:cNvPr id="16" name="Title 26"/>
          <p:cNvSpPr>
            <a:spLocks/>
          </p:cNvSpPr>
          <p:nvPr/>
        </p:nvSpPr>
        <p:spPr bwMode="auto">
          <a:xfrm>
            <a:off x="8139308" y="5029677"/>
            <a:ext cx="1168204" cy="35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600" dirty="0" smtClean="0">
                <a:sym typeface="Wingdings" pitchFamily="2" charset="2"/>
              </a:rPr>
              <a:t>(0.2,0.9)   </a:t>
            </a:r>
            <a:endParaRPr lang="en-US" sz="1600" dirty="0" smtClean="0"/>
          </a:p>
        </p:txBody>
      </p:sp>
      <p:sp>
        <p:nvSpPr>
          <p:cNvPr id="17" name="Title 26"/>
          <p:cNvSpPr>
            <a:spLocks/>
          </p:cNvSpPr>
          <p:nvPr/>
        </p:nvSpPr>
        <p:spPr bwMode="auto">
          <a:xfrm>
            <a:off x="7297341" y="5684837"/>
            <a:ext cx="1171971" cy="35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600" dirty="0" smtClean="0">
                <a:sym typeface="Wingdings" pitchFamily="2" charset="2"/>
              </a:rPr>
              <a:t>(0.1,0.2)</a:t>
            </a:r>
            <a:endParaRPr lang="en-US" sz="1600" dirty="0" smtClean="0"/>
          </a:p>
        </p:txBody>
      </p:sp>
      <p:sp>
        <p:nvSpPr>
          <p:cNvPr id="18" name="Title 26"/>
          <p:cNvSpPr>
            <a:spLocks/>
          </p:cNvSpPr>
          <p:nvPr/>
        </p:nvSpPr>
        <p:spPr bwMode="auto">
          <a:xfrm>
            <a:off x="7273838" y="5989637"/>
            <a:ext cx="1347874" cy="35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166" tIns="51566" rIns="99166" bIns="51566" anchor="ctr">
            <a:spAutoFit/>
          </a:bodyPr>
          <a:lstStyle/>
          <a:p>
            <a:pPr indent="-28575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1600" dirty="0" smtClean="0">
                <a:sym typeface="Wingdings" pitchFamily="2" charset="2"/>
              </a:rPr>
              <a:t>(0.05,0.1)</a:t>
            </a:r>
            <a:endParaRPr lang="en-US" sz="16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pic>
        <p:nvPicPr>
          <p:cNvPr id="120838" name="Picture 6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680" y="4090026"/>
            <a:ext cx="3658432" cy="32712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" name="Rectangle 2"/>
          <p:cNvSpPr/>
          <p:nvPr/>
        </p:nvSpPr>
        <p:spPr bwMode="auto">
          <a:xfrm>
            <a:off x="773112" y="2598215"/>
            <a:ext cx="4577557" cy="442402"/>
          </a:xfrm>
          <a:prstGeom prst="rect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305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" name="Picture 18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6"/>
          <p:cNvSpPr>
            <a:spLocks/>
          </p:cNvSpPr>
          <p:nvPr/>
        </p:nvSpPr>
        <p:spPr bwMode="auto">
          <a:xfrm>
            <a:off x="544512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more on Collins and </a:t>
            </a:r>
            <a:r>
              <a:rPr lang="en-US" sz="2800" b="1" dirty="0" err="1" smtClean="0">
                <a:solidFill>
                  <a:srgbClr val="FF0000"/>
                </a:solidFill>
              </a:rPr>
              <a:t>Sivers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000099"/>
                </a:solidFill>
              </a:rPr>
              <a:t>asymmetries</a:t>
            </a:r>
            <a:endParaRPr lang="en-US" sz="2800" b="1" dirty="0">
              <a:solidFill>
                <a:srgbClr val="000099"/>
              </a:solidFill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1068387" y="5532437"/>
            <a:ext cx="8442325" cy="37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7800" indent="-17780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r>
              <a:rPr lang="en-US" sz="2000" b="1" i="1" dirty="0" smtClean="0">
                <a:solidFill>
                  <a:srgbClr val="FF0000"/>
                </a:solidFill>
              </a:rPr>
              <a:t>complete multidimensional analysis: starting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1" name="Title 26"/>
          <p:cNvSpPr>
            <a:spLocks/>
          </p:cNvSpPr>
          <p:nvPr/>
        </p:nvSpPr>
        <p:spPr bwMode="auto">
          <a:xfrm>
            <a:off x="544512" y="1036637"/>
            <a:ext cx="6948487" cy="41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marL="457200" lvl="1" indent="0" defTabSz="1008063" hangingPunct="1">
              <a:lnSpc>
                <a:spcPct val="100000"/>
              </a:lnSpc>
              <a:buClrTx/>
              <a:buSzTx/>
              <a:defRPr/>
            </a:pPr>
            <a:r>
              <a:rPr lang="en-US" sz="2000" b="1" dirty="0" smtClean="0">
                <a:solidFill>
                  <a:srgbClr val="003399"/>
                </a:solidFill>
              </a:rPr>
              <a:t>charged hadrons, </a:t>
            </a:r>
            <a:r>
              <a:rPr lang="en-US" sz="2000" b="1" dirty="0" smtClean="0">
                <a:solidFill>
                  <a:srgbClr val="FF0000"/>
                </a:solidFill>
              </a:rPr>
              <a:t>proton data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1" y="2107438"/>
            <a:ext cx="9029701" cy="249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348" y="4587194"/>
            <a:ext cx="8017443" cy="71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39" y="1687343"/>
            <a:ext cx="1343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2" y="1665345"/>
            <a:ext cx="2190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2" y="1708207"/>
            <a:ext cx="2419517" cy="22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2" y="1693920"/>
            <a:ext cx="1228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7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2" y="1708207"/>
            <a:ext cx="1905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8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695" y="1689779"/>
            <a:ext cx="12382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2" y="1736808"/>
            <a:ext cx="196797" cy="19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393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730" name="Text Box 15"/>
          <p:cNvSpPr txBox="1">
            <a:spLocks noChangeArrowheads="1"/>
          </p:cNvSpPr>
          <p:nvPr/>
        </p:nvSpPr>
        <p:spPr bwMode="auto">
          <a:xfrm>
            <a:off x="509588" y="1036638"/>
            <a:ext cx="9144000" cy="198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7800" indent="-17780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r>
              <a:rPr lang="en-US" sz="2000" b="1" dirty="0">
                <a:solidFill>
                  <a:srgbClr val="006600"/>
                </a:solidFill>
              </a:rPr>
              <a:t>COMPASS </a:t>
            </a:r>
          </a:p>
          <a:p>
            <a:pPr eaLnBrk="1"/>
            <a:r>
              <a:rPr lang="en-US" sz="2000" b="1" dirty="0">
                <a:solidFill>
                  <a:srgbClr val="006600"/>
                </a:solidFill>
              </a:rPr>
              <a:t>has </a:t>
            </a:r>
            <a:r>
              <a:rPr lang="en-US" sz="2000" b="1" dirty="0" smtClean="0">
                <a:solidFill>
                  <a:srgbClr val="006600"/>
                </a:solidFill>
              </a:rPr>
              <a:t>measured the </a:t>
            </a:r>
            <a:r>
              <a:rPr lang="en-US" sz="2000" b="1" dirty="0">
                <a:solidFill>
                  <a:srgbClr val="006600"/>
                </a:solidFill>
              </a:rPr>
              <a:t>Collins and </a:t>
            </a:r>
            <a:r>
              <a:rPr lang="en-US" sz="2000" b="1" dirty="0" err="1">
                <a:solidFill>
                  <a:srgbClr val="006600"/>
                </a:solidFill>
              </a:rPr>
              <a:t>Sivers</a:t>
            </a:r>
            <a:r>
              <a:rPr lang="en-US" sz="2000" b="1" dirty="0">
                <a:solidFill>
                  <a:srgbClr val="006600"/>
                </a:solidFill>
              </a:rPr>
              <a:t> </a:t>
            </a:r>
            <a:r>
              <a:rPr lang="en-US" sz="2000" b="1" dirty="0" smtClean="0">
                <a:solidFill>
                  <a:srgbClr val="006600"/>
                </a:solidFill>
              </a:rPr>
              <a:t>asymmetries </a:t>
            </a:r>
            <a:endParaRPr lang="en-US" sz="2000" b="1" dirty="0">
              <a:solidFill>
                <a:srgbClr val="006600"/>
              </a:solidFill>
            </a:endParaRPr>
          </a:p>
          <a:p>
            <a:pPr eaLnBrk="1"/>
            <a:r>
              <a:rPr lang="en-US" sz="2000" b="1" dirty="0">
                <a:solidFill>
                  <a:srgbClr val="006600"/>
                </a:solidFill>
              </a:rPr>
              <a:t>			</a:t>
            </a:r>
            <a:r>
              <a:rPr lang="en-US" sz="2000" b="1" dirty="0" smtClean="0">
                <a:solidFill>
                  <a:srgbClr val="006600"/>
                </a:solidFill>
              </a:rPr>
              <a:t>		on </a:t>
            </a:r>
            <a:r>
              <a:rPr lang="en-US" sz="2000" b="1" dirty="0">
                <a:solidFill>
                  <a:srgbClr val="006600"/>
                </a:solidFill>
              </a:rPr>
              <a:t>d and on p using a 160 </a:t>
            </a:r>
            <a:r>
              <a:rPr lang="en-US" sz="2000" b="1" dirty="0" err="1">
                <a:solidFill>
                  <a:srgbClr val="006600"/>
                </a:solidFill>
              </a:rPr>
              <a:t>GeV</a:t>
            </a:r>
            <a:r>
              <a:rPr lang="en-US" sz="2000" b="1" dirty="0">
                <a:solidFill>
                  <a:srgbClr val="006600"/>
                </a:solidFill>
              </a:rPr>
              <a:t> </a:t>
            </a:r>
            <a:r>
              <a:rPr lang="en-US" sz="2000" b="1" dirty="0" err="1">
                <a:solidFill>
                  <a:srgbClr val="006600"/>
                </a:solidFill>
              </a:rPr>
              <a:t>muon</a:t>
            </a:r>
            <a:r>
              <a:rPr lang="en-US" sz="2000" b="1" dirty="0">
                <a:solidFill>
                  <a:srgbClr val="006600"/>
                </a:solidFill>
              </a:rPr>
              <a:t> beam</a:t>
            </a:r>
          </a:p>
          <a:p>
            <a:pPr eaLnBrk="1"/>
            <a:r>
              <a:rPr lang="en-US" sz="2000" b="1" dirty="0" smtClean="0">
                <a:solidFill>
                  <a:srgbClr val="006600"/>
                </a:solidFill>
              </a:rPr>
              <a:t>for </a:t>
            </a:r>
            <a:r>
              <a:rPr lang="en-US" sz="2000" b="1" dirty="0">
                <a:solidFill>
                  <a:srgbClr val="006600"/>
                </a:solidFill>
              </a:rPr>
              <a:t>charged and identified </a:t>
            </a:r>
            <a:r>
              <a:rPr lang="en-US" sz="2000" b="1" dirty="0" smtClean="0">
                <a:solidFill>
                  <a:srgbClr val="006600"/>
                </a:solidFill>
              </a:rPr>
              <a:t>hadrons</a:t>
            </a:r>
            <a:endParaRPr lang="en-US" sz="2000" b="1" dirty="0">
              <a:solidFill>
                <a:srgbClr val="006600"/>
              </a:solidFill>
            </a:endParaRPr>
          </a:p>
          <a:p>
            <a:pPr eaLnBrk="1"/>
            <a:endParaRPr lang="en-US" sz="1200" b="1" dirty="0">
              <a:solidFill>
                <a:srgbClr val="006600"/>
              </a:solidFill>
            </a:endParaRPr>
          </a:p>
          <a:p>
            <a:pPr eaLnBrk="1"/>
            <a:r>
              <a:rPr lang="en-US" sz="2000" b="1" dirty="0" smtClean="0">
                <a:solidFill>
                  <a:srgbClr val="006600"/>
                </a:solidFill>
              </a:rPr>
              <a:t>					clear </a:t>
            </a:r>
            <a:r>
              <a:rPr lang="en-US" sz="2000" b="1" dirty="0">
                <a:solidFill>
                  <a:srgbClr val="006600"/>
                </a:solidFill>
              </a:rPr>
              <a:t>signals on p have been measured, </a:t>
            </a:r>
          </a:p>
          <a:p>
            <a:pPr eaLnBrk="1"/>
            <a:r>
              <a:rPr lang="en-US" sz="2000" b="1" dirty="0">
                <a:solidFill>
                  <a:srgbClr val="006600"/>
                </a:solidFill>
              </a:rPr>
              <a:t>			</a:t>
            </a:r>
            <a:r>
              <a:rPr lang="en-US" sz="2000" b="1" dirty="0" smtClean="0">
                <a:solidFill>
                  <a:srgbClr val="006600"/>
                </a:solidFill>
              </a:rPr>
              <a:t>		with </a:t>
            </a:r>
            <a:r>
              <a:rPr lang="en-US" sz="2000" b="1" dirty="0">
                <a:solidFill>
                  <a:srgbClr val="006600"/>
                </a:solidFill>
              </a:rPr>
              <a:t>interesting kinematical </a:t>
            </a:r>
            <a:r>
              <a:rPr lang="en-US" sz="2000" b="1" dirty="0" smtClean="0">
                <a:solidFill>
                  <a:srgbClr val="006600"/>
                </a:solidFill>
              </a:rPr>
              <a:t>dependences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3732" name="Content Placeholder 4"/>
          <p:cNvSpPr>
            <a:spLocks/>
          </p:cNvSpPr>
          <p:nvPr/>
        </p:nvSpPr>
        <p:spPr bwMode="auto">
          <a:xfrm>
            <a:off x="544513" y="304800"/>
            <a:ext cx="914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/>
          <a:p>
            <a:pPr marL="234950" indent="-234950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conclusions</a:t>
            </a:r>
            <a:endParaRPr lang="en-US" sz="2800" b="1" dirty="0">
              <a:solidFill>
                <a:srgbClr val="000099"/>
              </a:solidFill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506408" y="5227637"/>
            <a:ext cx="9144000" cy="123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7800" indent="-17780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r>
              <a:rPr lang="en-US" sz="2000" b="1" i="1" dirty="0" smtClean="0">
                <a:solidFill>
                  <a:srgbClr val="000099"/>
                </a:solidFill>
              </a:rPr>
              <a:t>on </a:t>
            </a:r>
            <a:r>
              <a:rPr lang="en-US" sz="2000" b="1" i="1" dirty="0">
                <a:solidFill>
                  <a:srgbClr val="000099"/>
                </a:solidFill>
              </a:rPr>
              <a:t>a longer </a:t>
            </a:r>
            <a:r>
              <a:rPr lang="en-US" sz="2000" b="1" i="1" dirty="0" smtClean="0">
                <a:solidFill>
                  <a:srgbClr val="000099"/>
                </a:solidFill>
              </a:rPr>
              <a:t>time scale:</a:t>
            </a:r>
            <a:r>
              <a:rPr lang="en-US" sz="2000" b="1" i="1" dirty="0">
                <a:solidFill>
                  <a:srgbClr val="000099"/>
                </a:solidFill>
              </a:rPr>
              <a:t> </a:t>
            </a:r>
            <a:r>
              <a:rPr lang="en-US" sz="2000" b="1" i="1" dirty="0" smtClean="0">
                <a:solidFill>
                  <a:srgbClr val="000099"/>
                </a:solidFill>
              </a:rPr>
              <a:t>  </a:t>
            </a:r>
            <a:r>
              <a:rPr lang="en-US" sz="2000" dirty="0" smtClean="0">
                <a:solidFill>
                  <a:srgbClr val="000099"/>
                </a:solidFill>
              </a:rPr>
              <a:t>possible </a:t>
            </a:r>
            <a:r>
              <a:rPr lang="en-US" sz="2000" dirty="0">
                <a:solidFill>
                  <a:srgbClr val="000099"/>
                </a:solidFill>
              </a:rPr>
              <a:t>measurements </a:t>
            </a:r>
            <a:r>
              <a:rPr lang="en-US" sz="2000" dirty="0" smtClean="0">
                <a:solidFill>
                  <a:srgbClr val="000099"/>
                </a:solidFill>
              </a:rPr>
              <a:t>with</a:t>
            </a:r>
            <a:r>
              <a:rPr lang="en-US" sz="2000" b="1" dirty="0" smtClean="0">
                <a:solidFill>
                  <a:srgbClr val="000099"/>
                </a:solidFill>
              </a:rPr>
              <a:t> </a:t>
            </a:r>
            <a:br>
              <a:rPr lang="en-US" sz="2000" b="1" dirty="0" smtClean="0">
                <a:solidFill>
                  <a:srgbClr val="000099"/>
                </a:solidFill>
              </a:rPr>
            </a:br>
            <a:r>
              <a:rPr lang="en-US" sz="2000" b="1" dirty="0" smtClean="0">
                <a:solidFill>
                  <a:srgbClr val="000099"/>
                </a:solidFill>
              </a:rPr>
              <a:t>		- transversely </a:t>
            </a:r>
            <a:r>
              <a:rPr lang="en-US" sz="2000" b="1" dirty="0" err="1">
                <a:solidFill>
                  <a:srgbClr val="000099"/>
                </a:solidFill>
              </a:rPr>
              <a:t>polarised</a:t>
            </a:r>
            <a:r>
              <a:rPr lang="en-US" sz="2000" b="1" dirty="0">
                <a:solidFill>
                  <a:srgbClr val="000099"/>
                </a:solidFill>
              </a:rPr>
              <a:t> p </a:t>
            </a:r>
            <a:r>
              <a:rPr lang="en-US" sz="2000" dirty="0" smtClean="0">
                <a:solidFill>
                  <a:srgbClr val="000099"/>
                </a:solidFill>
              </a:rPr>
              <a:t>and</a:t>
            </a:r>
            <a:r>
              <a:rPr lang="en-US" sz="2000" b="1" dirty="0" smtClean="0">
                <a:solidFill>
                  <a:srgbClr val="000099"/>
                </a:solidFill>
              </a:rPr>
              <a:t> </a:t>
            </a:r>
            <a:r>
              <a:rPr lang="en-US" sz="2000" b="1" dirty="0">
                <a:solidFill>
                  <a:srgbClr val="000099"/>
                </a:solidFill>
              </a:rPr>
              <a:t>100 </a:t>
            </a:r>
            <a:r>
              <a:rPr lang="en-US" sz="2000" b="1" dirty="0" err="1" smtClean="0">
                <a:solidFill>
                  <a:srgbClr val="000099"/>
                </a:solidFill>
              </a:rPr>
              <a:t>GeV</a:t>
            </a:r>
            <a:r>
              <a:rPr lang="en-US" sz="2000" b="1" dirty="0" smtClean="0">
                <a:solidFill>
                  <a:srgbClr val="000099"/>
                </a:solidFill>
              </a:rPr>
              <a:t> </a:t>
            </a:r>
            <a:r>
              <a:rPr lang="en-US" sz="2000" dirty="0" err="1" smtClean="0">
                <a:solidFill>
                  <a:srgbClr val="000099"/>
                </a:solidFill>
              </a:rPr>
              <a:t>muon</a:t>
            </a:r>
            <a:r>
              <a:rPr lang="en-US" sz="2000" dirty="0" smtClean="0">
                <a:solidFill>
                  <a:srgbClr val="000099"/>
                </a:solidFill>
              </a:rPr>
              <a:t> beam</a:t>
            </a:r>
            <a:endParaRPr lang="en-US" sz="2000" dirty="0">
              <a:solidFill>
                <a:srgbClr val="000099"/>
              </a:solidFill>
            </a:endParaRPr>
          </a:p>
          <a:p>
            <a:pPr eaLnBrk="1"/>
            <a:r>
              <a:rPr lang="en-US" sz="2000" b="1" dirty="0">
                <a:solidFill>
                  <a:srgbClr val="000099"/>
                </a:solidFill>
              </a:rPr>
              <a:t>			</a:t>
            </a:r>
            <a:r>
              <a:rPr lang="en-US" sz="2000" b="1" dirty="0" smtClean="0">
                <a:solidFill>
                  <a:srgbClr val="000099"/>
                </a:solidFill>
              </a:rPr>
              <a:t>- transversely </a:t>
            </a:r>
            <a:r>
              <a:rPr lang="en-US" sz="2000" b="1" dirty="0" err="1">
                <a:solidFill>
                  <a:srgbClr val="000099"/>
                </a:solidFill>
              </a:rPr>
              <a:t>polarised</a:t>
            </a:r>
            <a:r>
              <a:rPr lang="en-US" sz="2000" b="1" dirty="0">
                <a:solidFill>
                  <a:srgbClr val="000099"/>
                </a:solidFill>
              </a:rPr>
              <a:t> d </a:t>
            </a:r>
            <a:r>
              <a:rPr lang="en-US" sz="2000" dirty="0">
                <a:solidFill>
                  <a:srgbClr val="000099"/>
                </a:solidFill>
              </a:rPr>
              <a:t>and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</a:rPr>
              <a:t>160 </a:t>
            </a:r>
            <a:r>
              <a:rPr lang="en-US" sz="2000" b="1" dirty="0" err="1">
                <a:solidFill>
                  <a:srgbClr val="000099"/>
                </a:solidFill>
              </a:rPr>
              <a:t>GeV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000" dirty="0" err="1">
                <a:solidFill>
                  <a:srgbClr val="000099"/>
                </a:solidFill>
              </a:rPr>
              <a:t>muon</a:t>
            </a:r>
            <a:r>
              <a:rPr lang="en-US" sz="2000" dirty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99"/>
                </a:solidFill>
              </a:rPr>
              <a:t>beam</a:t>
            </a:r>
            <a:endParaRPr lang="en-US" sz="2000" dirty="0">
              <a:solidFill>
                <a:srgbClr val="000099"/>
              </a:solidFill>
            </a:endParaRPr>
          </a:p>
          <a:p>
            <a:pPr eaLnBrk="1"/>
            <a:r>
              <a:rPr lang="en-US" sz="2000" b="1" dirty="0">
                <a:solidFill>
                  <a:srgbClr val="000099"/>
                </a:solidFill>
              </a:rPr>
              <a:t>                      </a:t>
            </a:r>
            <a:r>
              <a:rPr lang="en-US" sz="2000" b="1" dirty="0" smtClean="0">
                <a:solidFill>
                  <a:srgbClr val="000099"/>
                </a:solidFill>
              </a:rPr>
              <a:t>    </a:t>
            </a:r>
            <a:endParaRPr lang="en-US" sz="2000" dirty="0">
              <a:solidFill>
                <a:srgbClr val="000099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544513" y="3667380"/>
            <a:ext cx="9144000" cy="72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7800" indent="-17780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r>
              <a:rPr lang="en-US" sz="2000" b="1" i="1" dirty="0" smtClean="0">
                <a:solidFill>
                  <a:srgbClr val="006666"/>
                </a:solidFill>
              </a:rPr>
              <a:t>to be done soon</a:t>
            </a:r>
            <a:r>
              <a:rPr lang="en-US" sz="2000" b="1" dirty="0" smtClean="0">
                <a:solidFill>
                  <a:srgbClr val="006666"/>
                </a:solidFill>
              </a:rPr>
              <a:t>: </a:t>
            </a:r>
            <a:br>
              <a:rPr lang="en-US" sz="2000" b="1" dirty="0" smtClean="0">
                <a:solidFill>
                  <a:srgbClr val="006666"/>
                </a:solidFill>
              </a:rPr>
            </a:br>
            <a:r>
              <a:rPr lang="en-US" sz="2000" b="1" dirty="0" smtClean="0">
                <a:solidFill>
                  <a:srgbClr val="006666"/>
                </a:solidFill>
              </a:rPr>
              <a:t>		multidimensional </a:t>
            </a:r>
            <a:r>
              <a:rPr lang="en-US" sz="2000" b="1" dirty="0">
                <a:solidFill>
                  <a:srgbClr val="006666"/>
                </a:solidFill>
              </a:rPr>
              <a:t>analysis (</a:t>
            </a:r>
            <a:r>
              <a:rPr lang="en-US" sz="2400" b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x, Q</a:t>
            </a:r>
            <a:r>
              <a:rPr lang="en-US" sz="2400" b="1" baseline="30000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, z, </a:t>
            </a:r>
            <a:r>
              <a:rPr lang="en-US" sz="24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baseline="-2500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="1" dirty="0" smtClean="0">
                <a:solidFill>
                  <a:srgbClr val="006666"/>
                </a:solidFill>
              </a:rPr>
              <a:t>) of  the p data</a:t>
            </a:r>
            <a:endParaRPr lang="en-US" sz="2000" b="1" dirty="0">
              <a:solidFill>
                <a:srgbClr val="006666"/>
              </a:solidFill>
            </a:endParaRPr>
          </a:p>
        </p:txBody>
      </p:sp>
      <p:pic>
        <p:nvPicPr>
          <p:cNvPr id="8" name="Picture 7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30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808" y="427037"/>
            <a:ext cx="6427104" cy="363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516311" y="833519"/>
            <a:ext cx="544308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5F5F5F"/>
                </a:solidFill>
              </a:rPr>
              <a:t>combined 2007  and 2010 </a:t>
            </a:r>
            <a:r>
              <a:rPr lang="en-US" sz="2000" dirty="0" smtClean="0">
                <a:solidFill>
                  <a:srgbClr val="5F5F5F"/>
                </a:solidFill>
              </a:rPr>
              <a:t>p  data</a:t>
            </a:r>
            <a:endParaRPr lang="en-US" sz="2000" dirty="0">
              <a:solidFill>
                <a:srgbClr val="5F5F5F"/>
              </a:solidFill>
            </a:endParaRPr>
          </a:p>
        </p:txBody>
      </p:sp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11" y="4308474"/>
            <a:ext cx="6063756" cy="283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316912" y="2953728"/>
            <a:ext cx="1059906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F5F5F"/>
                </a:solidFill>
              </a:rPr>
              <a:t>preliminary</a:t>
            </a:r>
            <a:endParaRPr lang="en-US" dirty="0">
              <a:solidFill>
                <a:srgbClr val="5F5F5F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211512" y="414419"/>
            <a:ext cx="4674504" cy="838200"/>
          </a:xfrm>
          <a:prstGeom prst="rect">
            <a:avLst/>
          </a:prstGeom>
          <a:solidFill>
            <a:srgbClr val="FFFFFF">
              <a:alpha val="5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413808" y="1434614"/>
            <a:ext cx="6427104" cy="5708515"/>
          </a:xfrm>
          <a:prstGeom prst="rect">
            <a:avLst/>
          </a:prstGeom>
          <a:solidFill>
            <a:srgbClr val="FFFFFF">
              <a:alpha val="5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696912" y="3762521"/>
            <a:ext cx="7086600" cy="77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7800" indent="-177800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r>
              <a:rPr lang="en-US" sz="4800" b="1" cap="all" dirty="0" smtClean="0">
                <a:solidFill>
                  <a:srgbClr val="000099"/>
                </a:solidFill>
                <a:latin typeface="Arial Black" pitchFamily="34" charset="0"/>
              </a:rPr>
              <a:t>thank you </a:t>
            </a:r>
            <a:r>
              <a:rPr lang="en-US" sz="4800" b="1" dirty="0" smtClean="0">
                <a:solidFill>
                  <a:srgbClr val="000099"/>
                </a:solidFill>
                <a:latin typeface="Arial Black" pitchFamily="34" charset="0"/>
              </a:rPr>
              <a:t>!</a:t>
            </a:r>
            <a:endParaRPr lang="en-US" sz="4400" dirty="0">
              <a:solidFill>
                <a:srgbClr val="000099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672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Semi-Inclusive </a:t>
            </a:r>
            <a:r>
              <a:rPr lang="it-IT" sz="2400" dirty="0" err="1" smtClean="0">
                <a:solidFill>
                  <a:srgbClr val="000000"/>
                </a:solidFill>
              </a:rPr>
              <a:t>Deep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Inelastic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Scattering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pic>
        <p:nvPicPr>
          <p:cNvPr id="10260" name="Picture 2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5"/>
          <a:stretch/>
        </p:blipFill>
        <p:spPr bwMode="auto">
          <a:xfrm>
            <a:off x="315912" y="4542009"/>
            <a:ext cx="256032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1" name="Picture 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393"/>
          <a:stretch/>
        </p:blipFill>
        <p:spPr bwMode="auto">
          <a:xfrm>
            <a:off x="5172139" y="2622805"/>
            <a:ext cx="265176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290" y="3569209"/>
            <a:ext cx="1658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3" name="Picture 2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" r="3063"/>
          <a:stretch/>
        </p:blipFill>
        <p:spPr bwMode="auto">
          <a:xfrm>
            <a:off x="5164451" y="2035185"/>
            <a:ext cx="120173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4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290" y="1189037"/>
            <a:ext cx="13477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47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152400" y="152400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1" name="Picture 5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8" b="358"/>
          <a:stretch/>
        </p:blipFill>
        <p:spPr bwMode="auto">
          <a:xfrm>
            <a:off x="849313" y="1219201"/>
            <a:ext cx="3291840" cy="280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722677" y="4358972"/>
            <a:ext cx="5042035" cy="2336956"/>
            <a:chOff x="4273437" y="4160837"/>
            <a:chExt cx="5491275" cy="2520156"/>
          </a:xfrm>
        </p:grpSpPr>
        <p:pic>
          <p:nvPicPr>
            <p:cNvPr id="10273" name="Picture 3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437" y="4160837"/>
              <a:ext cx="5491275" cy="2520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Freeform 10"/>
            <p:cNvSpPr/>
            <p:nvPr/>
          </p:nvSpPr>
          <p:spPr bwMode="auto">
            <a:xfrm>
              <a:off x="6562725" y="4786313"/>
              <a:ext cx="381000" cy="319087"/>
            </a:xfrm>
            <a:custGeom>
              <a:avLst/>
              <a:gdLst>
                <a:gd name="connsiteX0" fmla="*/ 0 w 381000"/>
                <a:gd name="connsiteY0" fmla="*/ 114300 h 319087"/>
                <a:gd name="connsiteX1" fmla="*/ 261938 w 381000"/>
                <a:gd name="connsiteY1" fmla="*/ 0 h 319087"/>
                <a:gd name="connsiteX2" fmla="*/ 381000 w 381000"/>
                <a:gd name="connsiteY2" fmla="*/ 95250 h 319087"/>
                <a:gd name="connsiteX3" fmla="*/ 261938 w 381000"/>
                <a:gd name="connsiteY3" fmla="*/ 280987 h 319087"/>
                <a:gd name="connsiteX4" fmla="*/ 100013 w 381000"/>
                <a:gd name="connsiteY4" fmla="*/ 319087 h 319087"/>
                <a:gd name="connsiteX5" fmla="*/ 0 w 381000"/>
                <a:gd name="connsiteY5" fmla="*/ 114300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0" h="319087">
                  <a:moveTo>
                    <a:pt x="0" y="114300"/>
                  </a:moveTo>
                  <a:lnTo>
                    <a:pt x="261938" y="0"/>
                  </a:lnTo>
                  <a:lnTo>
                    <a:pt x="381000" y="95250"/>
                  </a:lnTo>
                  <a:lnTo>
                    <a:pt x="261938" y="280987"/>
                  </a:lnTo>
                  <a:lnTo>
                    <a:pt x="100013" y="319087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4722677" y="5420915"/>
              <a:ext cx="280987" cy="319087"/>
            </a:xfrm>
            <a:custGeom>
              <a:avLst/>
              <a:gdLst>
                <a:gd name="connsiteX0" fmla="*/ 0 w 381000"/>
                <a:gd name="connsiteY0" fmla="*/ 114300 h 319087"/>
                <a:gd name="connsiteX1" fmla="*/ 261938 w 381000"/>
                <a:gd name="connsiteY1" fmla="*/ 0 h 319087"/>
                <a:gd name="connsiteX2" fmla="*/ 381000 w 381000"/>
                <a:gd name="connsiteY2" fmla="*/ 95250 h 319087"/>
                <a:gd name="connsiteX3" fmla="*/ 261938 w 381000"/>
                <a:gd name="connsiteY3" fmla="*/ 280987 h 319087"/>
                <a:gd name="connsiteX4" fmla="*/ 100013 w 381000"/>
                <a:gd name="connsiteY4" fmla="*/ 319087 h 319087"/>
                <a:gd name="connsiteX5" fmla="*/ 0 w 381000"/>
                <a:gd name="connsiteY5" fmla="*/ 114300 h 319087"/>
                <a:gd name="connsiteX0" fmla="*/ 0 w 280987"/>
                <a:gd name="connsiteY0" fmla="*/ 114300 h 319087"/>
                <a:gd name="connsiteX1" fmla="*/ 261938 w 280987"/>
                <a:gd name="connsiteY1" fmla="*/ 0 h 319087"/>
                <a:gd name="connsiteX2" fmla="*/ 280987 w 280987"/>
                <a:gd name="connsiteY2" fmla="*/ 128587 h 319087"/>
                <a:gd name="connsiteX3" fmla="*/ 261938 w 280987"/>
                <a:gd name="connsiteY3" fmla="*/ 280987 h 319087"/>
                <a:gd name="connsiteX4" fmla="*/ 100013 w 280987"/>
                <a:gd name="connsiteY4" fmla="*/ 319087 h 319087"/>
                <a:gd name="connsiteX5" fmla="*/ 0 w 280987"/>
                <a:gd name="connsiteY5" fmla="*/ 114300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987" h="319087">
                  <a:moveTo>
                    <a:pt x="0" y="114300"/>
                  </a:moveTo>
                  <a:lnTo>
                    <a:pt x="261938" y="0"/>
                  </a:lnTo>
                  <a:lnTo>
                    <a:pt x="280987" y="128587"/>
                  </a:lnTo>
                  <a:lnTo>
                    <a:pt x="261938" y="280987"/>
                  </a:lnTo>
                  <a:lnTo>
                    <a:pt x="100013" y="319087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3282175"/>
                </p:ext>
              </p:extLst>
            </p:nvPr>
          </p:nvGraphicFramePr>
          <p:xfrm>
            <a:off x="4735512" y="5401294"/>
            <a:ext cx="230353" cy="358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7" name="Equation" r:id="rId10" imgW="114120" imgH="177480" progId="Equation.3">
                    <p:embed/>
                  </p:oleObj>
                </mc:Choice>
                <mc:Fallback>
                  <p:oleObj name="Equation" r:id="rId10" imgW="114120" imgH="17748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35512" y="5401294"/>
                          <a:ext cx="230353" cy="35832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1588805"/>
                </p:ext>
              </p:extLst>
            </p:nvPr>
          </p:nvGraphicFramePr>
          <p:xfrm>
            <a:off x="6612731" y="4786313"/>
            <a:ext cx="280987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8" name="Equation" r:id="rId12" imgW="139680" imgH="177480" progId="Equation.3">
                    <p:embed/>
                  </p:oleObj>
                </mc:Choice>
                <mc:Fallback>
                  <p:oleObj name="Equation" r:id="rId12" imgW="139680" imgH="17748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12731" y="4786313"/>
                          <a:ext cx="280987" cy="357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440113" y="5263807"/>
                <a:ext cx="761999" cy="37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80008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b="1" i="0" smtClean="0">
                              <a:solidFill>
                                <a:srgbClr val="800080"/>
                              </a:solidFill>
                              <a:latin typeface="Cambria Math"/>
                            </a:rPr>
                            <m:t>𝛟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800080"/>
                              </a:solidFill>
                              <a:latin typeface="Cambria Math"/>
                            </a:rPr>
                            <m:t>𝒉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80008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113" y="5263807"/>
                <a:ext cx="761999" cy="378565"/>
              </a:xfrm>
              <a:prstGeom prst="rect">
                <a:avLst/>
              </a:prstGeom>
              <a:blipFill rotWithShape="1">
                <a:blip r:embed="rId14"/>
                <a:stretch>
                  <a:fillRect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430348" y="5915872"/>
                <a:ext cx="761999" cy="37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3333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b="1" i="0" smtClean="0">
                              <a:solidFill>
                                <a:srgbClr val="3333CC"/>
                              </a:solidFill>
                              <a:latin typeface="Cambria Math"/>
                            </a:rPr>
                            <m:t>𝛟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3333CC"/>
                              </a:solidFill>
                              <a:latin typeface="Cambria Math"/>
                            </a:rPr>
                            <m:t>𝑺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348" y="5915872"/>
                <a:ext cx="761999" cy="378565"/>
              </a:xfrm>
              <a:prstGeom prst="rect">
                <a:avLst/>
              </a:prstGeom>
              <a:blipFill rotWithShape="1">
                <a:blip r:embed="rId15"/>
                <a:stretch>
                  <a:fillRect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440113" y="4679451"/>
                <a:ext cx="761999" cy="401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𝒑</m:t>
                      </m:r>
                      <m:sPre>
                        <m:sPre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𝑻</m:t>
                          </m:r>
                        </m:sub>
                        <m:sup>
                          <m:r>
                            <a:rPr lang="en-US" sz="2000" b="1" i="1" smtClean="0">
                              <a:latin typeface="Cambria Math"/>
                            </a:rPr>
                            <m:t>𝒉</m:t>
                          </m:r>
                        </m:sup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 </m:t>
                          </m:r>
                        </m:e>
                      </m:sPre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113" y="4679451"/>
                <a:ext cx="761999" cy="401392"/>
              </a:xfrm>
              <a:prstGeom prst="rect">
                <a:avLst/>
              </a:prstGeom>
              <a:blipFill rotWithShape="1">
                <a:blip r:embed="rId16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26"/>
          <p:cNvSpPr>
            <a:spLocks/>
          </p:cNvSpPr>
          <p:nvPr/>
        </p:nvSpPr>
        <p:spPr bwMode="auto">
          <a:xfrm>
            <a:off x="504825" y="316592"/>
            <a:ext cx="6948488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statistical correlations </a:t>
            </a:r>
            <a:r>
              <a:rPr lang="en-US" sz="2400" b="1" dirty="0" smtClean="0">
                <a:solidFill>
                  <a:srgbClr val="000099"/>
                </a:solidFill>
              </a:rPr>
              <a:t>  </a:t>
            </a:r>
            <a:r>
              <a:rPr lang="en-US" sz="2400" b="1" dirty="0">
                <a:solidFill>
                  <a:srgbClr val="000099"/>
                </a:solidFill>
              </a:rPr>
              <a:t>2010 data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544513" y="1036637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>
                <a:solidFill>
                  <a:srgbClr val="000099"/>
                </a:solidFill>
              </a:rPr>
              <a:t>between Collins and </a:t>
            </a:r>
            <a:r>
              <a:rPr lang="en-US" sz="2000" b="1" dirty="0" err="1">
                <a:solidFill>
                  <a:srgbClr val="000099"/>
                </a:solidFill>
              </a:rPr>
              <a:t>Sivers</a:t>
            </a:r>
            <a:r>
              <a:rPr lang="en-US" sz="2000" b="1" dirty="0">
                <a:solidFill>
                  <a:srgbClr val="000099"/>
                </a:solidFill>
              </a:rPr>
              <a:t> asymmetries</a:t>
            </a:r>
            <a:endParaRPr lang="el-GR" sz="2000" b="1" i="1" dirty="0">
              <a:solidFill>
                <a:srgbClr val="000099"/>
              </a:solidFill>
              <a:cs typeface="Arial" charset="0"/>
            </a:endParaRPr>
          </a:p>
        </p:txBody>
      </p:sp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316" y="2179637"/>
            <a:ext cx="7711397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Picture 7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45490" y="2484437"/>
            <a:ext cx="744756" cy="607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corr.</a:t>
            </a:r>
          </a:p>
          <a:p>
            <a:r>
              <a:rPr lang="en-US" sz="1800" dirty="0" err="1" smtClean="0"/>
              <a:t>coeff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81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100" y="1408677"/>
            <a:ext cx="4343060" cy="29452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808" y="4465637"/>
            <a:ext cx="4343060" cy="29452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37" y="1406421"/>
            <a:ext cx="4343060" cy="2945294"/>
          </a:xfrm>
          <a:prstGeom prst="rect">
            <a:avLst/>
          </a:prstGeom>
        </p:spPr>
      </p:pic>
      <p:sp>
        <p:nvSpPr>
          <p:cNvPr id="40962" name="Title 26"/>
          <p:cNvSpPr>
            <a:spLocks/>
          </p:cNvSpPr>
          <p:nvPr/>
        </p:nvSpPr>
        <p:spPr bwMode="auto">
          <a:xfrm>
            <a:off x="504825" y="271463"/>
            <a:ext cx="6948488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statistical correlations </a:t>
            </a:r>
            <a:r>
              <a:rPr lang="en-US" sz="2400" b="1" dirty="0" smtClean="0">
                <a:solidFill>
                  <a:srgbClr val="000099"/>
                </a:solidFill>
              </a:rPr>
              <a:t>  </a:t>
            </a:r>
            <a:r>
              <a:rPr lang="en-US" sz="2400" b="1" dirty="0">
                <a:solidFill>
                  <a:srgbClr val="000099"/>
                </a:solidFill>
              </a:rPr>
              <a:t>2010 data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Picture 7" descr="D:\talks\icons\compass_logo_125x125.png"/>
          <p:cNvPicPr>
            <a:picLocks noChangeAspect="1" noChangeArrowheads="1"/>
          </p:cNvPicPr>
          <p:nvPr/>
        </p:nvPicPr>
        <p:blipFill>
          <a:blip r:embed="rId5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3" y="884238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Collins (</a:t>
            </a:r>
            <a:r>
              <a:rPr lang="en-US" sz="2000" b="1" dirty="0" err="1" smtClean="0">
                <a:solidFill>
                  <a:srgbClr val="000099"/>
                </a:solidFill>
              </a:rPr>
              <a:t>Sivers</a:t>
            </a:r>
            <a:r>
              <a:rPr lang="en-US" sz="2000" b="1" dirty="0" smtClean="0">
                <a:solidFill>
                  <a:srgbClr val="000099"/>
                </a:solidFill>
              </a:rPr>
              <a:t>, …) asymmetries </a:t>
            </a:r>
            <a:r>
              <a:rPr lang="en-US" sz="2000" b="1" dirty="0">
                <a:solidFill>
                  <a:srgbClr val="000099"/>
                </a:solidFill>
              </a:rPr>
              <a:t>measured </a:t>
            </a:r>
            <a:r>
              <a:rPr lang="en-US" sz="2000" b="1" dirty="0" err="1">
                <a:solidFill>
                  <a:srgbClr val="000099"/>
                </a:solidFill>
              </a:rPr>
              <a:t>vs</a:t>
            </a:r>
            <a:r>
              <a:rPr lang="en-US" sz="2000" b="1" dirty="0">
                <a:solidFill>
                  <a:srgbClr val="000099"/>
                </a:solidFill>
              </a:rPr>
              <a:t> </a:t>
            </a:r>
            <a:r>
              <a:rPr lang="en-US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x, z,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baseline="-25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baseline="30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l-GR" sz="2400" b="1" i="1" baseline="30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586799" y="1679032"/>
            <a:ext cx="0" cy="24384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34369" y="2736797"/>
            <a:ext cx="357790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5345112" y="1653530"/>
            <a:ext cx="0" cy="24384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192682" y="2711295"/>
            <a:ext cx="344966" cy="321306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x 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5345112" y="4684738"/>
            <a:ext cx="0" cy="24384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192682" y="5840477"/>
            <a:ext cx="344966" cy="321306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z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857339" y="4265033"/>
            <a:ext cx="3497173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2531416" y="4095344"/>
            <a:ext cx="287258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5537648" y="4231733"/>
            <a:ext cx="3497173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7086828" y="4095662"/>
            <a:ext cx="471604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baseline="-25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30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n-US" sz="18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5593752" y="7285037"/>
            <a:ext cx="3497173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7097712" y="7116308"/>
            <a:ext cx="471604" cy="349968"/>
          </a:xfrm>
          <a:prstGeom prst="rect">
            <a:avLst/>
          </a:prstGeom>
          <a:solidFill>
            <a:srgbClr val="EAEAEA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baseline="-25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30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n-US" sz="18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34369" y="4684738"/>
            <a:ext cx="4301144" cy="39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charged </a:t>
            </a:r>
            <a:r>
              <a:rPr lang="en-US" sz="2000" b="1" dirty="0" err="1" smtClean="0">
                <a:solidFill>
                  <a:srgbClr val="000099"/>
                </a:solidFill>
              </a:rPr>
              <a:t>pions</a:t>
            </a:r>
            <a:endParaRPr lang="en-US" sz="2000" b="1" dirty="0" smtClean="0">
              <a:solidFill>
                <a:srgbClr val="000099"/>
              </a:solidFill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455353" y="5075237"/>
            <a:ext cx="4301144" cy="188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also available for</a:t>
            </a:r>
            <a:b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charged hadrons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(HEPDATA)</a:t>
            </a:r>
            <a:b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charged </a:t>
            </a:r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kaons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all data selection 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Arial" pitchFamily="34" charset="0"/>
                <a:cs typeface="Times New Roman" pitchFamily="18" charset="0"/>
              </a:rPr>
              <a:t>have to be taken into account</a:t>
            </a:r>
            <a:endParaRPr lang="el-GR" sz="2400" b="1" dirty="0">
              <a:solidFill>
                <a:srgbClr val="0033CC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24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 descr="C:\Users\martin\Desktop\release_2012\1hadron\pions\sive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389" y="1514467"/>
            <a:ext cx="6804024" cy="317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4084638"/>
            <a:ext cx="6753225" cy="312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</a:t>
            </a:r>
            <a:r>
              <a:rPr lang="en-US" sz="2800" b="1" dirty="0" smtClean="0"/>
              <a:t> proton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96888" y="960438"/>
            <a:ext cx="9344025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>
                <a:solidFill>
                  <a:srgbClr val="006600"/>
                </a:solidFill>
              </a:rPr>
              <a:t>charged </a:t>
            </a:r>
            <a:r>
              <a:rPr lang="en-US" sz="2000" b="1" dirty="0" smtClean="0">
                <a:solidFill>
                  <a:srgbClr val="006600"/>
                </a:solidFill>
              </a:rPr>
              <a:t>pion and </a:t>
            </a:r>
            <a:r>
              <a:rPr lang="en-US" sz="2000" b="1" dirty="0" err="1" smtClean="0">
                <a:solidFill>
                  <a:srgbClr val="006600"/>
                </a:solidFill>
              </a:rPr>
              <a:t>kaons</a:t>
            </a:r>
            <a:r>
              <a:rPr lang="en-US" sz="2000" b="1" dirty="0" smtClean="0">
                <a:solidFill>
                  <a:srgbClr val="006600"/>
                </a:solidFill>
              </a:rPr>
              <a:t>   –   2010 data results</a:t>
            </a:r>
            <a:endParaRPr lang="en-US" sz="1600" i="1" dirty="0" smtClean="0">
              <a:solidFill>
                <a:srgbClr val="006600"/>
              </a:solidFill>
            </a:endParaRPr>
          </a:p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i="1" dirty="0" smtClean="0">
                <a:solidFill>
                  <a:srgbClr val="006600"/>
                </a:solidFill>
              </a:rPr>
              <a:t>SPIN2012</a:t>
            </a:r>
            <a:endParaRPr lang="en-US" sz="1800" b="1" dirty="0" smtClean="0">
              <a:solidFill>
                <a:srgbClr val="006600"/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683554" y="1833217"/>
            <a:ext cx="824149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4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3272934" y="4499186"/>
            <a:ext cx="1152588" cy="40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K-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229002" y="1833218"/>
            <a:ext cx="578721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400" b="1" dirty="0"/>
              <a:t>-</a:t>
            </a: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565932" y="4490655"/>
            <a:ext cx="1096151" cy="40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sz="2200" b="1" dirty="0">
                <a:solidFill>
                  <a:srgbClr val="FF0000"/>
                </a:solidFill>
              </a:rPr>
              <a:t>K+</a:t>
            </a:r>
          </a:p>
        </p:txBody>
      </p:sp>
    </p:spTree>
    <p:extLst>
      <p:ext uri="{BB962C8B-B14F-4D97-AF65-F5344CB8AC3E}">
        <p14:creationId xmlns:p14="http://schemas.microsoft.com/office/powerpoint/2010/main" val="1815283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</a:t>
            </a:r>
            <a:r>
              <a:rPr lang="en-US" sz="2800" b="1" dirty="0" smtClean="0"/>
              <a:t> proton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2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96888" y="960438"/>
            <a:ext cx="9344025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smtClean="0">
                <a:solidFill>
                  <a:srgbClr val="FF0000"/>
                </a:solidFill>
              </a:rPr>
              <a:t>hadrons, </a:t>
            </a:r>
            <a:r>
              <a:rPr lang="en-US" sz="2000" b="1" dirty="0" err="1" smtClean="0">
                <a:solidFill>
                  <a:srgbClr val="FF0000"/>
                </a:solidFill>
              </a:rPr>
              <a:t>pions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and </a:t>
            </a:r>
            <a:r>
              <a:rPr lang="en-US" sz="2000" b="1" dirty="0" err="1">
                <a:solidFill>
                  <a:srgbClr val="FF0000"/>
                </a:solidFill>
              </a:rPr>
              <a:t>kaons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006600"/>
                </a:solidFill>
              </a:rPr>
              <a:t>-   2010 data</a:t>
            </a:r>
            <a:endParaRPr lang="en-US" sz="1600" i="1" dirty="0" smtClean="0">
              <a:solidFill>
                <a:srgbClr val="0066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8" b="4815"/>
          <a:stretch/>
        </p:blipFill>
        <p:spPr bwMode="auto">
          <a:xfrm>
            <a:off x="1173163" y="1570037"/>
            <a:ext cx="8286749" cy="539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07" y="4692891"/>
            <a:ext cx="759847" cy="102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18" y="2105257"/>
            <a:ext cx="759847" cy="102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8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6" b="3733"/>
          <a:stretch/>
        </p:blipFill>
        <p:spPr bwMode="auto">
          <a:xfrm>
            <a:off x="1148515" y="1504268"/>
            <a:ext cx="838759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Collins </a:t>
            </a:r>
            <a:r>
              <a:rPr lang="en-US" sz="2800" b="1" dirty="0" smtClean="0">
                <a:solidFill>
                  <a:srgbClr val="FF0000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496889" y="960438"/>
            <a:ext cx="6372224" cy="41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2010 data</a:t>
            </a:r>
            <a:endParaRPr lang="en-US" sz="1200" i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6" descr="D:\talks\icons\compass_logo_125x125.png"/>
          <p:cNvPicPr>
            <a:picLocks noChangeAspect="1" noChangeArrowheads="1"/>
          </p:cNvPicPr>
          <p:nvPr/>
        </p:nvPicPr>
        <p:blipFill>
          <a:blip r:embed="rId4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1222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65" y="4692891"/>
            <a:ext cx="759847" cy="102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2370514" y="1623229"/>
            <a:ext cx="1752600" cy="7245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88" y="2122150"/>
            <a:ext cx="759847" cy="102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 bwMode="auto">
          <a:xfrm>
            <a:off x="2479597" y="5850617"/>
            <a:ext cx="1752600" cy="4898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419850" y="7178675"/>
            <a:ext cx="3192463" cy="3349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7" b="4618"/>
          <a:stretch/>
        </p:blipFill>
        <p:spPr bwMode="auto">
          <a:xfrm>
            <a:off x="1771138" y="1699578"/>
            <a:ext cx="7154997" cy="467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6419850" y="7178675"/>
            <a:ext cx="3192463" cy="3349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 </a:t>
            </a:r>
            <a:r>
              <a:rPr lang="en-US" sz="2800" b="1" dirty="0" smtClean="0"/>
              <a:t>proton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66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6" descr="D:\talks\icons\compass_logo_125x125.png"/>
          <p:cNvPicPr>
            <a:picLocks noChangeAspect="1" noChangeArrowheads="1"/>
          </p:cNvPicPr>
          <p:nvPr/>
        </p:nvPicPr>
        <p:blipFill>
          <a:blip r:embed="rId3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3" y="274637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516312" y="1885555"/>
            <a:ext cx="623094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h+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278907" y="4260317"/>
            <a:ext cx="474810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4838" y="1763011"/>
            <a:ext cx="3276372" cy="5502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2010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2007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16512" y="3882700"/>
            <a:ext cx="3505200" cy="5502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2010</a:t>
            </a:r>
          </a:p>
          <a:p>
            <a:r>
              <a:rPr lang="en-US" sz="1600" b="1" dirty="0" smtClean="0"/>
              <a:t>2007</a:t>
            </a:r>
            <a:endParaRPr lang="en-US" sz="1600" b="1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6705828" y="1709421"/>
            <a:ext cx="0" cy="4204016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6888" y="960438"/>
            <a:ext cx="7443115" cy="41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>
                <a:solidFill>
                  <a:srgbClr val="FF0000"/>
                </a:solidFill>
              </a:rPr>
              <a:t>charged </a:t>
            </a:r>
            <a:r>
              <a:rPr lang="en-US" sz="2000" b="1" dirty="0" smtClean="0">
                <a:solidFill>
                  <a:srgbClr val="FF0000"/>
                </a:solidFill>
              </a:rPr>
              <a:t>hadrons </a:t>
            </a:r>
            <a:r>
              <a:rPr lang="en-US" sz="2000" b="1" dirty="0" smtClean="0">
                <a:solidFill>
                  <a:srgbClr val="000099"/>
                </a:solidFill>
              </a:rPr>
              <a:t>- published 2007 &amp; 2010 results</a:t>
            </a:r>
            <a:r>
              <a:rPr lang="en-US" sz="1600" i="1" dirty="0">
                <a:solidFill>
                  <a:srgbClr val="000099"/>
                </a:solidFill>
              </a:rPr>
              <a:t> </a:t>
            </a:r>
            <a:r>
              <a:rPr lang="en-US" sz="1600" i="1" dirty="0" smtClean="0">
                <a:solidFill>
                  <a:srgbClr val="000099"/>
                </a:solidFill>
              </a:rPr>
              <a:t>         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3066418" y="1265237"/>
            <a:ext cx="4873586" cy="30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i="1" dirty="0" smtClean="0">
                <a:solidFill>
                  <a:srgbClr val="000099"/>
                </a:solidFill>
              </a:rPr>
              <a:t>PLB </a:t>
            </a:r>
            <a:r>
              <a:rPr lang="en-US" i="1" dirty="0">
                <a:solidFill>
                  <a:srgbClr val="000099"/>
                </a:solidFill>
              </a:rPr>
              <a:t>692 (2010) </a:t>
            </a:r>
            <a:r>
              <a:rPr lang="en-US" i="1" dirty="0" smtClean="0">
                <a:solidFill>
                  <a:srgbClr val="000099"/>
                </a:solidFill>
              </a:rPr>
              <a:t>240</a:t>
            </a:r>
            <a:r>
              <a:rPr lang="en-US" sz="1600" i="1" dirty="0" smtClean="0">
                <a:solidFill>
                  <a:srgbClr val="000099"/>
                </a:solidFill>
              </a:rPr>
              <a:t>      </a:t>
            </a:r>
            <a:r>
              <a:rPr lang="en-US" i="1" dirty="0" smtClean="0">
                <a:solidFill>
                  <a:srgbClr val="000099"/>
                </a:solidFill>
              </a:rPr>
              <a:t>PLB </a:t>
            </a:r>
            <a:r>
              <a:rPr lang="en-US" i="1" dirty="0">
                <a:solidFill>
                  <a:srgbClr val="000099"/>
                </a:solidFill>
              </a:rPr>
              <a:t>717 (2012) 376 </a:t>
            </a:r>
            <a:endParaRPr lang="en-US" sz="1800" b="1" dirty="0" smtClean="0">
              <a:solidFill>
                <a:srgbClr val="000099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0712" y="6427138"/>
            <a:ext cx="8382000" cy="81934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good agreement between the two independent sets of data</a:t>
            </a:r>
          </a:p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1800" dirty="0" smtClean="0">
                <a:solidFill>
                  <a:srgbClr val="006600"/>
                </a:solidFill>
                <a:cs typeface="Arial" charset="0"/>
              </a:rPr>
              <a:t>combined results in HEPDATA</a:t>
            </a:r>
            <a:endParaRPr lang="el-GR" sz="1800" dirty="0">
              <a:solidFill>
                <a:srgbClr val="0066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68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7" b="3720"/>
          <a:stretch/>
        </p:blipFill>
        <p:spPr bwMode="auto">
          <a:xfrm>
            <a:off x="135062" y="1189037"/>
            <a:ext cx="9555204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Title 26"/>
          <p:cNvSpPr>
            <a:spLocks/>
          </p:cNvSpPr>
          <p:nvPr/>
        </p:nvSpPr>
        <p:spPr bwMode="auto">
          <a:xfrm>
            <a:off x="504825" y="271463"/>
            <a:ext cx="88788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669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9166" tIns="51566" rIns="99166" bIns="51566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2800" b="1" dirty="0">
                <a:solidFill>
                  <a:srgbClr val="000099"/>
                </a:solidFill>
              </a:rPr>
              <a:t>Collins </a:t>
            </a:r>
            <a:r>
              <a:rPr lang="en-US" sz="2800" b="1" dirty="0" smtClean="0">
                <a:solidFill>
                  <a:srgbClr val="000099"/>
                </a:solidFill>
              </a:rPr>
              <a:t>asymmetry </a:t>
            </a:r>
            <a:r>
              <a:rPr lang="en-US" sz="2800" b="1" dirty="0">
                <a:solidFill>
                  <a:srgbClr val="000099"/>
                </a:solidFill>
              </a:rPr>
              <a:t>on </a:t>
            </a:r>
            <a:r>
              <a:rPr lang="en-US" sz="2800" b="1" dirty="0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7097711" y="1613690"/>
            <a:ext cx="2286001" cy="64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ts val="1600"/>
              </a:lnSpc>
              <a:spcBef>
                <a:spcPts val="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2010</a:t>
            </a:r>
            <a:endParaRPr lang="en-US" sz="1200" i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188" y="1341437"/>
            <a:ext cx="455324" cy="45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010" y="1776918"/>
            <a:ext cx="622701" cy="47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125152" y="6220113"/>
            <a:ext cx="2286001" cy="37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ts val="1600"/>
              </a:lnSpc>
              <a:spcBef>
                <a:spcPts val="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2010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51" y="6310710"/>
            <a:ext cx="622701" cy="47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29" y="5913437"/>
            <a:ext cx="455324" cy="45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458912" y="1716850"/>
            <a:ext cx="824149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it-IT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493182" y="4446161"/>
            <a:ext cx="578721" cy="43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it-IT" sz="2400" b="1" dirty="0" smtClean="0"/>
              <a:t>-</a:t>
            </a:r>
            <a:endParaRPr lang="it-IT" sz="2400" b="1" dirty="0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6107112" y="387350"/>
            <a:ext cx="251459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x &gt; 0.032 </a:t>
            </a:r>
            <a:r>
              <a:rPr lang="en-US" sz="2000" b="1" dirty="0" smtClean="0">
                <a:solidFill>
                  <a:srgbClr val="FF0000"/>
                </a:solidFill>
              </a:rPr>
              <a:t>region</a:t>
            </a:r>
            <a:endParaRPr lang="el-GR" sz="2000" b="1" i="1" baseline="-25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9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99" y="2564696"/>
            <a:ext cx="1339685" cy="122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4645152"/>
            <a:ext cx="1200890" cy="133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44512" y="350838"/>
            <a:ext cx="8229600" cy="60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rgbClr val="006600"/>
                </a:solidFill>
              </a:rPr>
              <a:t>Sivers</a:t>
            </a:r>
            <a:r>
              <a:rPr lang="en-US" sz="2800" b="1" dirty="0" smtClean="0">
                <a:solidFill>
                  <a:srgbClr val="006600"/>
                </a:solidFill>
              </a:rPr>
              <a:t> asymmetry on</a:t>
            </a:r>
            <a:r>
              <a:rPr lang="en-US" sz="2800" b="1" dirty="0" smtClean="0"/>
              <a:t> proton            </a:t>
            </a:r>
            <a:r>
              <a:rPr lang="en-US" sz="2000" b="1" kern="1200" dirty="0" smtClean="0">
                <a:solidFill>
                  <a:srgbClr val="006600"/>
                </a:solidFill>
                <a:latin typeface="Arial" charset="0"/>
              </a:rPr>
              <a:t>x </a:t>
            </a:r>
            <a:r>
              <a:rPr lang="en-US" sz="2000" b="1" kern="1200" dirty="0">
                <a:solidFill>
                  <a:srgbClr val="006600"/>
                </a:solidFill>
                <a:latin typeface="Arial" charset="0"/>
              </a:rPr>
              <a:t>&gt; 0.032 </a:t>
            </a:r>
            <a:endParaRPr lang="it-IT" sz="2800" b="1" dirty="0" smtClean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1" b="64"/>
          <a:stretch/>
        </p:blipFill>
        <p:spPr bwMode="auto">
          <a:xfrm>
            <a:off x="1876135" y="2084832"/>
            <a:ext cx="7812377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468312" y="4730967"/>
            <a:ext cx="463809" cy="349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K-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494084" y="2649676"/>
            <a:ext cx="570154" cy="349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</a:rPr>
              <a:t>K+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496889" y="960438"/>
            <a:ext cx="3552824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lvl="0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</a:pPr>
            <a:r>
              <a:rPr lang="en-US" sz="2000" b="1" dirty="0" smtClean="0">
                <a:solidFill>
                  <a:srgbClr val="FF0000"/>
                </a:solidFill>
              </a:rPr>
              <a:t>charged K, 2010 data</a:t>
            </a:r>
            <a:endParaRPr lang="en-US" sz="1600" i="1" dirty="0" smtClean="0">
              <a:solidFill>
                <a:srgbClr val="FF0000"/>
              </a:solidFill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668712" y="957034"/>
            <a:ext cx="5999638" cy="94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0" tIns="50377" rIns="100750" bIns="50377"/>
          <a:lstStyle/>
          <a:p>
            <a:pPr marL="176213" indent="-176213" defTabSz="912813" hangingPunct="1">
              <a:lnSpc>
                <a:spcPct val="100000"/>
              </a:lnSpc>
              <a:spcBef>
                <a:spcPct val="20000"/>
              </a:spcBef>
              <a:buClr>
                <a:srgbClr val="003399"/>
              </a:buClr>
              <a:buSzTx/>
              <a:buFontTx/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   </a:t>
            </a:r>
            <a:r>
              <a:rPr lang="en-US" sz="2000" b="1" dirty="0">
                <a:solidFill>
                  <a:srgbClr val="006600"/>
                </a:solidFill>
              </a:rPr>
              <a:t>-  comparison with HERMES results</a:t>
            </a:r>
            <a:endParaRPr lang="el-GR" sz="2000" b="1" i="1" baseline="-25000" dirty="0">
              <a:solidFill>
                <a:srgbClr val="0066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084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Semi-Inclusive </a:t>
            </a:r>
            <a:r>
              <a:rPr lang="it-IT" sz="2400" dirty="0" err="1" smtClean="0">
                <a:solidFill>
                  <a:srgbClr val="000000"/>
                </a:solidFill>
              </a:rPr>
              <a:t>Deep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Inelastic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Scattering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68275" y="1000601"/>
            <a:ext cx="9491663" cy="6154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6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036637"/>
            <a:ext cx="62865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0"/>
          <a:stretch>
            <a:fillRect/>
          </a:stretch>
        </p:blipFill>
        <p:spPr bwMode="auto">
          <a:xfrm>
            <a:off x="839788" y="3724275"/>
            <a:ext cx="6137275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57" b="84125"/>
          <a:stretch>
            <a:fillRect/>
          </a:stretch>
        </p:blipFill>
        <p:spPr bwMode="auto">
          <a:xfrm>
            <a:off x="5292725" y="2884487"/>
            <a:ext cx="43846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6"/>
          <p:cNvSpPr>
            <a:spLocks noChangeArrowheads="1"/>
          </p:cNvSpPr>
          <p:nvPr/>
        </p:nvSpPr>
        <p:spPr bwMode="auto">
          <a:xfrm>
            <a:off x="6716712" y="3825250"/>
            <a:ext cx="3084152" cy="378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100794" tIns="50397" rIns="100794" bIns="50397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336699"/>
                </a:solidFill>
              </a:rPr>
              <a:t>18 structure </a:t>
            </a:r>
            <a:r>
              <a:rPr lang="en-US" sz="1800" b="1" dirty="0" smtClean="0">
                <a:solidFill>
                  <a:srgbClr val="336699"/>
                </a:solidFill>
              </a:rPr>
              <a:t>functions</a:t>
            </a:r>
            <a:endParaRPr lang="en-US" sz="1800" b="1" dirty="0">
              <a:solidFill>
                <a:srgbClr val="336699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716712" y="4267061"/>
            <a:ext cx="3200400" cy="655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100794" tIns="50397" rIns="100794" bIns="50397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14 independent     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     azimuthal modulations</a:t>
            </a: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7306871" y="5331217"/>
            <a:ext cx="2610242" cy="9327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100794" tIns="50397" rIns="100794" bIns="50397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66"/>
                </a:solidFill>
              </a:rPr>
              <a:t>all the 14 amplitudes are been measured </a:t>
            </a:r>
            <a:br>
              <a:rPr lang="en-US" sz="1800" b="1" dirty="0" smtClean="0">
                <a:solidFill>
                  <a:srgbClr val="000066"/>
                </a:solidFill>
              </a:rPr>
            </a:br>
            <a:r>
              <a:rPr lang="en-US" sz="1800" b="1" dirty="0" smtClean="0">
                <a:solidFill>
                  <a:srgbClr val="000066"/>
                </a:solidFill>
              </a:rPr>
              <a:t>in COMPASS</a:t>
            </a:r>
          </a:p>
        </p:txBody>
      </p:sp>
    </p:spTree>
    <p:extLst>
      <p:ext uri="{BB962C8B-B14F-4D97-AF65-F5344CB8AC3E}">
        <p14:creationId xmlns:p14="http://schemas.microsoft.com/office/powerpoint/2010/main" val="23755387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20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Semi-Inclusive </a:t>
            </a:r>
            <a:r>
              <a:rPr lang="it-IT" sz="2400" dirty="0" err="1" smtClean="0">
                <a:solidFill>
                  <a:srgbClr val="000000"/>
                </a:solidFill>
              </a:rPr>
              <a:t>Deep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Inelastic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Scattering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68275" y="1000601"/>
            <a:ext cx="9491663" cy="6154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6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036637"/>
            <a:ext cx="62865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0"/>
          <a:stretch>
            <a:fillRect/>
          </a:stretch>
        </p:blipFill>
        <p:spPr bwMode="auto">
          <a:xfrm>
            <a:off x="839788" y="3724275"/>
            <a:ext cx="6137275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57" b="84125"/>
          <a:stretch>
            <a:fillRect/>
          </a:stretch>
        </p:blipFill>
        <p:spPr bwMode="auto">
          <a:xfrm>
            <a:off x="5292725" y="2884487"/>
            <a:ext cx="43846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6"/>
          <p:cNvSpPr>
            <a:spLocks noChangeArrowheads="1"/>
          </p:cNvSpPr>
          <p:nvPr/>
        </p:nvSpPr>
        <p:spPr bwMode="auto">
          <a:xfrm>
            <a:off x="6716712" y="3825250"/>
            <a:ext cx="3084152" cy="378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100794" tIns="50397" rIns="100794" bIns="50397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rgbClr val="336699"/>
                </a:solidFill>
              </a:rPr>
              <a:t>18 structure </a:t>
            </a:r>
            <a:r>
              <a:rPr lang="en-US" sz="1800" b="1" dirty="0" smtClean="0">
                <a:solidFill>
                  <a:srgbClr val="336699"/>
                </a:solidFill>
              </a:rPr>
              <a:t>functions</a:t>
            </a:r>
            <a:endParaRPr lang="en-US" sz="1800" b="1" dirty="0">
              <a:solidFill>
                <a:srgbClr val="336699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716712" y="4267061"/>
            <a:ext cx="3200400" cy="655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100794" tIns="50397" rIns="100794" bIns="50397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14 independent     </a:t>
            </a:r>
          </a:p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     azimuthal modulations</a:t>
            </a: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7306871" y="5331217"/>
            <a:ext cx="2610242" cy="9327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 lIns="100794" tIns="50397" rIns="100794" bIns="50397" anchor="ctr">
            <a:spAutoFit/>
          </a:bodyPr>
          <a:lstStyle/>
          <a:p>
            <a:pPr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000066"/>
                </a:solidFill>
              </a:rPr>
              <a:t>all the 14 amplitudes are been measured </a:t>
            </a:r>
            <a:br>
              <a:rPr lang="en-US" sz="1800" b="1" dirty="0" smtClean="0">
                <a:solidFill>
                  <a:srgbClr val="000066"/>
                </a:solidFill>
              </a:rPr>
            </a:br>
            <a:r>
              <a:rPr lang="en-US" sz="1800" b="1" dirty="0" smtClean="0">
                <a:solidFill>
                  <a:srgbClr val="000066"/>
                </a:solidFill>
              </a:rPr>
              <a:t>in COMPASS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1458912" y="3661241"/>
            <a:ext cx="1295400" cy="605820"/>
          </a:xfrm>
          <a:prstGeom prst="ellipse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458912" y="4317017"/>
            <a:ext cx="1295400" cy="6058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97112" y="3401272"/>
            <a:ext cx="2377574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6600"/>
                </a:solidFill>
              </a:rPr>
              <a:t>Sivers</a:t>
            </a:r>
            <a:r>
              <a:rPr lang="en-US" sz="2000" b="1" dirty="0" smtClean="0">
                <a:solidFill>
                  <a:srgbClr val="006600"/>
                </a:solidFill>
              </a:rPr>
              <a:t> asymmetry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25378" y="4799443"/>
            <a:ext cx="2462534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Collins asymmetry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679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257044"/>
              </p:ext>
            </p:extLst>
          </p:nvPr>
        </p:nvGraphicFramePr>
        <p:xfrm>
          <a:off x="619125" y="1443038"/>
          <a:ext cx="580072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3" name="Equation" r:id="rId3" imgW="3390840" imgH="253800" progId="Equation.3">
                  <p:embed/>
                </p:oleObj>
              </mc:Choice>
              <mc:Fallback>
                <p:oleObj name="Equation" r:id="rId3" imgW="33908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1443038"/>
                        <a:ext cx="5800725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266436"/>
              </p:ext>
            </p:extLst>
          </p:nvPr>
        </p:nvGraphicFramePr>
        <p:xfrm>
          <a:off x="3986038" y="1417637"/>
          <a:ext cx="662734" cy="4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4" name="Equation" r:id="rId5" imgW="295343" imgH="200025" progId="Equation.3">
                  <p:embed/>
                </p:oleObj>
              </mc:Choice>
              <mc:Fallback>
                <p:oleObj name="Equation" r:id="rId5" imgW="295343" imgH="2000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038" y="1417637"/>
                        <a:ext cx="662734" cy="45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331605"/>
              </p:ext>
            </p:extLst>
          </p:nvPr>
        </p:nvGraphicFramePr>
        <p:xfrm>
          <a:off x="6411912" y="1476452"/>
          <a:ext cx="3282678" cy="39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5" name="Equation" r:id="rId7" imgW="1917360" imgH="228600" progId="Equation.3">
                  <p:embed/>
                </p:oleObj>
              </mc:Choice>
              <mc:Fallback>
                <p:oleObj name="Equation" r:id="rId7" imgW="1917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12" y="1476452"/>
                        <a:ext cx="3282678" cy="394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SIDIS off </a:t>
            </a:r>
            <a:r>
              <a:rPr lang="it-IT" sz="2400" dirty="0" err="1" smtClean="0">
                <a:solidFill>
                  <a:srgbClr val="000000"/>
                </a:solidFill>
              </a:rPr>
              <a:t>transversely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polarised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nucleons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840569"/>
              </p:ext>
            </p:extLst>
          </p:nvPr>
        </p:nvGraphicFramePr>
        <p:xfrm>
          <a:off x="7019924" y="1457981"/>
          <a:ext cx="619930" cy="425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6" name="Equation" r:id="rId9" imgW="247785" imgH="190590" progId="Equation.3">
                  <p:embed/>
                </p:oleObj>
              </mc:Choice>
              <mc:Fallback>
                <p:oleObj name="Equation" r:id="rId9" imgW="247785" imgH="1905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4" y="1457981"/>
                        <a:ext cx="619930" cy="425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84390" y="960437"/>
            <a:ext cx="7884922" cy="4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50" tIns="50377" rIns="100750" bIns="50377">
            <a:spAutoFit/>
          </a:bodyPr>
          <a:lstStyle>
            <a:lvl1pPr marL="193675" indent="-193675"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  <a:spcBef>
                <a:spcPct val="5000"/>
              </a:spcBef>
              <a:buClrTx/>
              <a:buSzTx/>
              <a:buFontTx/>
              <a:buNone/>
            </a:pPr>
            <a:r>
              <a:rPr lang="en-US" sz="1800" b="1" dirty="0" smtClean="0"/>
              <a:t>azimuthal </a:t>
            </a:r>
            <a:r>
              <a:rPr lang="en-US" sz="1800" b="1" dirty="0"/>
              <a:t>distribution </a:t>
            </a:r>
            <a:r>
              <a:rPr lang="en-US" sz="1800" b="1" dirty="0" smtClean="0"/>
              <a:t>of </a:t>
            </a:r>
            <a:r>
              <a:rPr lang="en-US" sz="1800" b="1" dirty="0"/>
              <a:t>the </a:t>
            </a:r>
            <a:r>
              <a:rPr lang="en-US" sz="1800" b="1" dirty="0" smtClean="0"/>
              <a:t>inclusively produced hadrons</a:t>
            </a:r>
            <a:endParaRPr lang="en-US" sz="1800" b="1" dirty="0"/>
          </a:p>
        </p:txBody>
      </p:sp>
      <p:cxnSp>
        <p:nvCxnSpPr>
          <p:cNvPr id="37" name="Straight Arrow Connector 36"/>
          <p:cNvCxnSpPr/>
          <p:nvPr/>
        </p:nvCxnSpPr>
        <p:spPr bwMode="auto">
          <a:xfrm flipV="1">
            <a:off x="2792412" y="1855124"/>
            <a:ext cx="266700" cy="26707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3778249" y="1874837"/>
            <a:ext cx="0" cy="96194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3363912" y="1887742"/>
            <a:ext cx="0" cy="2465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3549649" y="2572728"/>
            <a:ext cx="2024063" cy="2927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spin transfer coefficient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73212" y="2122201"/>
            <a:ext cx="1219200" cy="4930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polarisation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direction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53203" y="2122201"/>
            <a:ext cx="2678034" cy="2927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nucleon transverse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polarisation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5878512" y="1887742"/>
            <a:ext cx="228600" cy="4533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878512" y="2163131"/>
            <a:ext cx="1600199" cy="32130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Collins angle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8393112" y="1874837"/>
            <a:ext cx="0" cy="4533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7859712" y="2154878"/>
            <a:ext cx="1600199" cy="32130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6600"/>
                </a:solidFill>
              </a:rPr>
              <a:t>Sivers</a:t>
            </a:r>
            <a:r>
              <a:rPr lang="en-US" sz="1600" b="1" dirty="0" smtClean="0">
                <a:solidFill>
                  <a:srgbClr val="006600"/>
                </a:solidFill>
              </a:rPr>
              <a:t> angle</a:t>
            </a:r>
            <a:endParaRPr lang="en-US" sz="1600" b="1" dirty="0">
              <a:solidFill>
                <a:srgbClr val="0066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18799" y="4046540"/>
            <a:ext cx="7105214" cy="1381172"/>
            <a:chOff x="1618799" y="4046540"/>
            <a:chExt cx="7105214" cy="1381172"/>
          </a:xfrm>
        </p:grpSpPr>
        <p:sp>
          <p:nvSpPr>
            <p:cNvPr id="14" name="TextBox 13"/>
            <p:cNvSpPr txBox="1"/>
            <p:nvPr/>
          </p:nvSpPr>
          <p:spPr>
            <a:xfrm>
              <a:off x="2383816" y="4055798"/>
              <a:ext cx="6340197" cy="1371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800" dirty="0" smtClean="0"/>
                <a:t>and                   </a:t>
              </a:r>
              <a:r>
                <a:rPr lang="en-US" sz="1800" dirty="0" err="1" smtClean="0"/>
                <a:t>and</a:t>
              </a:r>
              <a:r>
                <a:rPr lang="en-US" sz="1800" dirty="0" smtClean="0"/>
                <a:t> the </a:t>
              </a:r>
              <a:r>
                <a:rPr lang="en-US" sz="1800" dirty="0" smtClean="0">
                  <a:solidFill>
                    <a:srgbClr val="000000"/>
                  </a:solidFill>
                </a:rPr>
                <a:t>other 6 transverse </a:t>
              </a:r>
              <a:r>
                <a:rPr lang="en-US" sz="1800" dirty="0" smtClean="0"/>
                <a:t>spin asymmetries</a:t>
              </a:r>
            </a:p>
            <a:p>
              <a:pPr>
                <a:lnSpc>
                  <a:spcPct val="150000"/>
                </a:lnSpc>
              </a:pPr>
              <a:r>
                <a:rPr lang="en-US" sz="1800" dirty="0"/>
                <a:t> </a:t>
              </a:r>
              <a:r>
                <a:rPr lang="en-US" sz="1800" dirty="0" smtClean="0"/>
                <a:t>  are measured by fitting the               distributions</a:t>
              </a:r>
            </a:p>
            <a:p>
              <a:pPr>
                <a:lnSpc>
                  <a:spcPct val="150000"/>
                </a:lnSpc>
              </a:pPr>
              <a:r>
                <a:rPr lang="en-US" sz="1800" dirty="0" smtClean="0"/>
                <a:t>   in the different </a:t>
              </a:r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x,  z</a:t>
              </a:r>
              <a:r>
                <a:rPr lang="en-US" sz="2000" b="1" dirty="0" smtClean="0"/>
                <a:t>, </a:t>
              </a:r>
              <a:r>
                <a:rPr lang="en-US" sz="2000" b="1" i="1" dirty="0" err="1" smtClean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2000" b="1" i="1" baseline="-25000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000" b="1" i="1" baseline="30000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000" b="1" i="1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800" dirty="0" smtClean="0"/>
                <a:t>bins</a:t>
              </a:r>
              <a:endParaRPr lang="en-US" sz="1800" dirty="0"/>
            </a:p>
          </p:txBody>
        </p:sp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4730150"/>
                </p:ext>
              </p:extLst>
            </p:nvPr>
          </p:nvGraphicFramePr>
          <p:xfrm>
            <a:off x="1618799" y="4046540"/>
            <a:ext cx="661987" cy="452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27" name="Equation" r:id="rId11" imgW="295343" imgH="200025" progId="Equation.3">
                    <p:embed/>
                  </p:oleObj>
                </mc:Choice>
                <mc:Fallback>
                  <p:oleObj name="Equation" r:id="rId11" imgW="295343" imgH="200025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8799" y="4046540"/>
                          <a:ext cx="661987" cy="4524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448317"/>
                </p:ext>
              </p:extLst>
            </p:nvPr>
          </p:nvGraphicFramePr>
          <p:xfrm>
            <a:off x="3135312" y="4100966"/>
            <a:ext cx="620713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28" name="Equation" r:id="rId12" imgW="247785" imgH="190590" progId="Equation.3">
                    <p:embed/>
                  </p:oleObj>
                </mc:Choice>
                <mc:Fallback>
                  <p:oleObj name="Equation" r:id="rId12" imgW="247785" imgH="19059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5312" y="4100966"/>
                          <a:ext cx="620713" cy="425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1189670"/>
                </p:ext>
              </p:extLst>
            </p:nvPr>
          </p:nvGraphicFramePr>
          <p:xfrm>
            <a:off x="5497512" y="4533792"/>
            <a:ext cx="803275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29" name="Equation" r:id="rId13" imgW="469800" imgH="228600" progId="Equation.3">
                    <p:embed/>
                  </p:oleObj>
                </mc:Choice>
                <mc:Fallback>
                  <p:oleObj name="Equation" r:id="rId13" imgW="469800" imgH="2286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97512" y="4533792"/>
                          <a:ext cx="803275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6" descr="D:\talks\icons\compass_logo_125x125.png"/>
          <p:cNvPicPr>
            <a:picLocks noChangeAspect="1" noChangeArrowheads="1"/>
          </p:cNvPicPr>
          <p:nvPr/>
        </p:nvPicPr>
        <p:blipFill>
          <a:blip r:embed="rId15" cstate="print">
            <a:lum bright="3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538" y="2572728"/>
            <a:ext cx="465453" cy="46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532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815947"/>
              </p:ext>
            </p:extLst>
          </p:nvPr>
        </p:nvGraphicFramePr>
        <p:xfrm>
          <a:off x="619125" y="1443038"/>
          <a:ext cx="580072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95" name="Equation" r:id="rId3" imgW="3390840" imgH="253800" progId="Equation.3">
                  <p:embed/>
                </p:oleObj>
              </mc:Choice>
              <mc:Fallback>
                <p:oleObj name="Equation" r:id="rId3" imgW="33908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1443038"/>
                        <a:ext cx="5800725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731110"/>
              </p:ext>
            </p:extLst>
          </p:nvPr>
        </p:nvGraphicFramePr>
        <p:xfrm>
          <a:off x="3986038" y="1417637"/>
          <a:ext cx="662734" cy="4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96" name="Equation" r:id="rId5" imgW="295343" imgH="200025" progId="Equation.3">
                  <p:embed/>
                </p:oleObj>
              </mc:Choice>
              <mc:Fallback>
                <p:oleObj name="Equation" r:id="rId5" imgW="295343" imgH="2000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038" y="1417637"/>
                        <a:ext cx="662734" cy="45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9827055"/>
              </p:ext>
            </p:extLst>
          </p:nvPr>
        </p:nvGraphicFramePr>
        <p:xfrm>
          <a:off x="6411912" y="1476452"/>
          <a:ext cx="3282678" cy="39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97" name="Equation" r:id="rId7" imgW="1917360" imgH="228600" progId="Equation.3">
                  <p:embed/>
                </p:oleObj>
              </mc:Choice>
              <mc:Fallback>
                <p:oleObj name="Equation" r:id="rId7" imgW="1917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12" y="1476452"/>
                        <a:ext cx="3282678" cy="394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4" y="354221"/>
            <a:ext cx="6948488" cy="471070"/>
          </a:xfrm>
        </p:spPr>
        <p:txBody>
          <a:bodyPr/>
          <a:lstStyle/>
          <a:p>
            <a:r>
              <a:rPr lang="it-IT" sz="2400" dirty="0" smtClean="0">
                <a:solidFill>
                  <a:srgbClr val="000000"/>
                </a:solidFill>
              </a:rPr>
              <a:t>SIDIS off </a:t>
            </a:r>
            <a:r>
              <a:rPr lang="it-IT" sz="2400" dirty="0" err="1" smtClean="0">
                <a:solidFill>
                  <a:srgbClr val="000000"/>
                </a:solidFill>
              </a:rPr>
              <a:t>transversely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polarised</a:t>
            </a:r>
            <a:r>
              <a:rPr lang="it-IT" sz="2400" dirty="0" smtClean="0">
                <a:solidFill>
                  <a:srgbClr val="000000"/>
                </a:solidFill>
              </a:rPr>
              <a:t> </a:t>
            </a:r>
            <a:r>
              <a:rPr lang="it-IT" sz="2400" dirty="0" err="1" smtClean="0">
                <a:solidFill>
                  <a:srgbClr val="000000"/>
                </a:solidFill>
              </a:rPr>
              <a:t>nucleons</a:t>
            </a:r>
            <a:endParaRPr lang="it-IT" sz="2400" dirty="0" smtClean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Anna Martin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20713" y="808037"/>
            <a:ext cx="94599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279625"/>
              </p:ext>
            </p:extLst>
          </p:nvPr>
        </p:nvGraphicFramePr>
        <p:xfrm>
          <a:off x="7019924" y="1457981"/>
          <a:ext cx="619930" cy="425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98" name="Equation" r:id="rId9" imgW="247785" imgH="190590" progId="Equation.3">
                  <p:embed/>
                </p:oleObj>
              </mc:Choice>
              <mc:Fallback>
                <p:oleObj name="Equation" r:id="rId9" imgW="247785" imgH="1905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4" y="1457981"/>
                        <a:ext cx="619930" cy="425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84390" y="960437"/>
            <a:ext cx="7884922" cy="4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50" tIns="50377" rIns="100750" bIns="50377">
            <a:spAutoFit/>
          </a:bodyPr>
          <a:lstStyle>
            <a:lvl1pPr marL="193675" indent="-193675" defTabSz="1008063" eaLnBrk="0">
              <a:defRPr sz="1400">
                <a:solidFill>
                  <a:schemeClr val="tx1"/>
                </a:solidFill>
                <a:latin typeface="Arial" charset="0"/>
              </a:defRPr>
            </a:lvl1pPr>
            <a:lvl2pPr defTabSz="1008063" eaLnBrk="0">
              <a:defRPr sz="1400">
                <a:solidFill>
                  <a:schemeClr val="tx1"/>
                </a:solidFill>
                <a:latin typeface="Arial" charset="0"/>
              </a:defRPr>
            </a:lvl2pPr>
            <a:lvl3pPr defTabSz="1008063" eaLnBrk="0">
              <a:defRPr sz="1400">
                <a:solidFill>
                  <a:schemeClr val="tx1"/>
                </a:solidFill>
                <a:latin typeface="Arial" charset="0"/>
              </a:defRPr>
            </a:lvl3pPr>
            <a:lvl4pPr defTabSz="1008063" eaLnBrk="0">
              <a:defRPr sz="1400">
                <a:solidFill>
                  <a:schemeClr val="tx1"/>
                </a:solidFill>
                <a:latin typeface="Arial" charset="0"/>
              </a:defRPr>
            </a:lvl4pPr>
            <a:lvl5pPr defTabSz="1008063" eaLnBrk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  <a:spcBef>
                <a:spcPct val="5000"/>
              </a:spcBef>
              <a:buClrTx/>
              <a:buSzTx/>
              <a:buFontTx/>
              <a:buNone/>
            </a:pPr>
            <a:r>
              <a:rPr lang="en-US" sz="1800" b="1" dirty="0" smtClean="0"/>
              <a:t>azimuthal </a:t>
            </a:r>
            <a:r>
              <a:rPr lang="en-US" sz="1800" b="1" dirty="0"/>
              <a:t>distribution </a:t>
            </a:r>
            <a:r>
              <a:rPr lang="en-US" sz="1800" b="1" dirty="0" smtClean="0"/>
              <a:t>of </a:t>
            </a:r>
            <a:r>
              <a:rPr lang="en-US" sz="1800" b="1" dirty="0"/>
              <a:t>the </a:t>
            </a:r>
            <a:r>
              <a:rPr lang="en-US" sz="1800" b="1" dirty="0" smtClean="0"/>
              <a:t>inclusively produced hadrons</a:t>
            </a:r>
            <a:endParaRPr lang="en-US" sz="18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822166"/>
              </p:ext>
            </p:extLst>
          </p:nvPr>
        </p:nvGraphicFramePr>
        <p:xfrm>
          <a:off x="620712" y="2383940"/>
          <a:ext cx="762000" cy="55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99" name="Equation" r:id="rId11" imgW="304800" imgH="219165" progId="Equation.3">
                  <p:embed/>
                </p:oleObj>
              </mc:Choice>
              <mc:Fallback>
                <p:oleObj name="Equation" r:id="rId11" imgW="304800" imgH="21916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712" y="2383940"/>
                        <a:ext cx="762000" cy="5533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944499"/>
              </p:ext>
            </p:extLst>
          </p:nvPr>
        </p:nvGraphicFramePr>
        <p:xfrm>
          <a:off x="1360488" y="2255838"/>
          <a:ext cx="23368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00" name="Equation" r:id="rId13" imgW="1371600" imgH="533160" progId="Equation.3">
                  <p:embed/>
                </p:oleObj>
              </mc:Choice>
              <mc:Fallback>
                <p:oleObj name="Equation" r:id="rId13" imgW="13716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2255838"/>
                        <a:ext cx="2336800" cy="925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059112" y="2111459"/>
            <a:ext cx="3352800" cy="590965"/>
            <a:chOff x="3059112" y="2111459"/>
            <a:chExt cx="3352800" cy="590965"/>
          </a:xfrm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3536881" y="2111459"/>
              <a:ext cx="1679575" cy="4191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100750" tIns="50377" rIns="100750" bIns="50377"/>
            <a:lstStyle/>
            <a:p>
              <a:pPr marL="258763" indent="-258763" algn="ctr"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sz="1800" b="1" dirty="0" smtClean="0"/>
                <a:t>Collins FF</a:t>
              </a:r>
              <a:endParaRPr lang="en-US" sz="1600" b="1" dirty="0"/>
            </a:p>
          </p:txBody>
        </p:sp>
        <p:sp>
          <p:nvSpPr>
            <p:cNvPr id="20" name="Oval 13"/>
            <p:cNvSpPr>
              <a:spLocks noChangeArrowheads="1"/>
            </p:cNvSpPr>
            <p:nvPr/>
          </p:nvSpPr>
          <p:spPr bwMode="auto">
            <a:xfrm>
              <a:off x="3059112" y="2179637"/>
              <a:ext cx="685800" cy="52278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0750" tIns="50377" rIns="100750" bIns="50377" anchor="ctr"/>
            <a:lstStyle/>
            <a:p>
              <a:pPr defTabSz="1008063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</a:pPr>
              <a:endParaRPr lang="it-IT" sz="2600" b="1">
                <a:solidFill>
                  <a:srgbClr val="990000"/>
                </a:solidFill>
                <a:latin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40312" y="2217215"/>
              <a:ext cx="1371600" cy="2640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BELLE, </a:t>
              </a:r>
              <a:r>
                <a:rPr lang="en-US" sz="1200" b="1" dirty="0" err="1" smtClean="0"/>
                <a:t>BaBar</a:t>
              </a:r>
              <a:endParaRPr lang="en-US" sz="1200" b="1" dirty="0"/>
            </a:p>
          </p:txBody>
        </p:sp>
      </p:grp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3921056" y="2708795"/>
            <a:ext cx="2490856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50" tIns="50377" rIns="100750" bIns="50377"/>
          <a:lstStyle/>
          <a:p>
            <a:pPr marL="258763" indent="-258763"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transversity</a:t>
            </a:r>
            <a:r>
              <a:rPr lang="en-US" sz="2000" b="1" dirty="0" smtClean="0">
                <a:solidFill>
                  <a:srgbClr val="FF0000"/>
                </a:solidFill>
              </a:rPr>
              <a:t> PDF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Oval 13"/>
          <p:cNvSpPr>
            <a:spLocks noChangeArrowheads="1"/>
          </p:cNvSpPr>
          <p:nvPr/>
        </p:nvSpPr>
        <p:spPr bwMode="auto">
          <a:xfrm>
            <a:off x="2297112" y="2186854"/>
            <a:ext cx="535961" cy="602383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50" tIns="50377" rIns="100750" bIns="50377" anchor="ctr"/>
          <a:lstStyle/>
          <a:p>
            <a:pPr defTabSz="1008063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endParaRPr lang="it-IT" sz="2600" b="1">
              <a:latin typeface="Times New Roman" pitchFamily="18" charset="0"/>
            </a:endParaRPr>
          </a:p>
        </p:txBody>
      </p:sp>
      <p:sp>
        <p:nvSpPr>
          <p:cNvPr id="27" name="Text Box 3"/>
          <p:cNvSpPr>
            <a:spLocks noChangeArrowheads="1"/>
          </p:cNvSpPr>
          <p:nvPr/>
        </p:nvSpPr>
        <p:spPr bwMode="auto">
          <a:xfrm>
            <a:off x="6380896" y="2764185"/>
            <a:ext cx="3688616" cy="129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39" tIns="50372" rIns="100739" bIns="50372"/>
          <a:lstStyle/>
          <a:p>
            <a:pPr marL="258763" indent="-258763"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correlation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between </a:t>
            </a:r>
            <a:r>
              <a:rPr lang="en-US" sz="1600" dirty="0" smtClean="0">
                <a:solidFill>
                  <a:srgbClr val="FF0000"/>
                </a:solidFill>
              </a:rPr>
              <a:t>the </a:t>
            </a:r>
            <a:r>
              <a:rPr lang="en-US" sz="1600" b="1" dirty="0" smtClean="0">
                <a:solidFill>
                  <a:srgbClr val="FF0000"/>
                </a:solidFill>
              </a:rPr>
              <a:t>transverse </a:t>
            </a:r>
            <a:r>
              <a:rPr lang="en-US" sz="1600" b="1" dirty="0" err="1" smtClean="0">
                <a:solidFill>
                  <a:srgbClr val="FF0000"/>
                </a:solidFill>
              </a:rPr>
              <a:t>polarisation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of </a:t>
            </a:r>
            <a:r>
              <a:rPr lang="en-US" sz="1600" dirty="0">
                <a:solidFill>
                  <a:srgbClr val="FF0000"/>
                </a:solidFill>
              </a:rPr>
              <a:t>the nucleon and the </a:t>
            </a:r>
            <a:r>
              <a:rPr lang="en-US" sz="1600" dirty="0" smtClean="0">
                <a:solidFill>
                  <a:srgbClr val="FF0000"/>
                </a:solidFill>
              </a:rPr>
              <a:t>transverse </a:t>
            </a:r>
            <a:r>
              <a:rPr lang="en-US" sz="1600" dirty="0" err="1" smtClean="0">
                <a:solidFill>
                  <a:srgbClr val="FF0000"/>
                </a:solidFill>
              </a:rPr>
              <a:t>polarisation</a:t>
            </a:r>
            <a:r>
              <a:rPr lang="en-US" sz="1600" dirty="0" smtClean="0">
                <a:solidFill>
                  <a:srgbClr val="FF0000"/>
                </a:solidFill>
              </a:rPr>
              <a:t> of </a:t>
            </a:r>
            <a:r>
              <a:rPr lang="en-US" sz="1600" dirty="0">
                <a:solidFill>
                  <a:srgbClr val="FF0000"/>
                </a:solidFill>
              </a:rPr>
              <a:t>the quark</a:t>
            </a:r>
          </a:p>
        </p:txBody>
      </p:sp>
      <p:sp>
        <p:nvSpPr>
          <p:cNvPr id="29" name="Rectangle 111"/>
          <p:cNvSpPr>
            <a:spLocks noChangeArrowheads="1"/>
          </p:cNvSpPr>
          <p:nvPr/>
        </p:nvSpPr>
        <p:spPr bwMode="auto">
          <a:xfrm>
            <a:off x="6411912" y="4237037"/>
            <a:ext cx="1930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08063" hangingPunct="1">
              <a:lnSpc>
                <a:spcPct val="85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it is chiral </a:t>
            </a:r>
            <a:r>
              <a:rPr lang="en-US" sz="1600" b="1" dirty="0">
                <a:solidFill>
                  <a:srgbClr val="FF0000"/>
                </a:solidFill>
              </a:rPr>
              <a:t>odd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3" name="Rectangle 115"/>
          <p:cNvSpPr>
            <a:spLocks noChangeArrowheads="1"/>
          </p:cNvSpPr>
          <p:nvPr/>
        </p:nvSpPr>
        <p:spPr bwMode="auto">
          <a:xfrm>
            <a:off x="6411912" y="4846637"/>
            <a:ext cx="3352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08063" hangingPunct="1">
              <a:lnSpc>
                <a:spcPct val="85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it can </a:t>
            </a:r>
            <a:r>
              <a:rPr lang="en-US" sz="1600" b="1" dirty="0">
                <a:solidFill>
                  <a:srgbClr val="FF0000"/>
                </a:solidFill>
              </a:rPr>
              <a:t>not be </a:t>
            </a:r>
            <a:r>
              <a:rPr lang="en-US" sz="1600" b="1" dirty="0" smtClean="0">
                <a:solidFill>
                  <a:srgbClr val="FF0000"/>
                </a:solidFill>
              </a:rPr>
              <a:t>measured </a:t>
            </a:r>
            <a:r>
              <a:rPr lang="en-US" sz="1600" b="1" dirty="0">
                <a:solidFill>
                  <a:srgbClr val="FF0000"/>
                </a:solidFill>
              </a:rPr>
              <a:t>in 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   inclusive DIS, </a:t>
            </a:r>
            <a:r>
              <a:rPr lang="en-US" sz="1600" b="1" dirty="0" smtClean="0">
                <a:solidFill>
                  <a:srgbClr val="FF0000"/>
                </a:solidFill>
              </a:rPr>
              <a:t/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b="1" dirty="0" smtClean="0">
                <a:solidFill>
                  <a:srgbClr val="FF0000"/>
                </a:solidFill>
              </a:rPr>
              <a:t>   and it is still </a:t>
            </a:r>
            <a:r>
              <a:rPr lang="en-US" sz="1600" b="1" dirty="0">
                <a:solidFill>
                  <a:srgbClr val="FF0000"/>
                </a:solidFill>
              </a:rPr>
              <a:t>poorly know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297112" y="1951037"/>
            <a:ext cx="5506440" cy="0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 Box 3"/>
          <p:cNvSpPr>
            <a:spLocks noChangeArrowheads="1"/>
          </p:cNvSpPr>
          <p:nvPr/>
        </p:nvSpPr>
        <p:spPr bwMode="auto">
          <a:xfrm>
            <a:off x="544513" y="3470575"/>
            <a:ext cx="4806156" cy="61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39" tIns="50372" rIns="100739" bIns="50372"/>
          <a:lstStyle/>
          <a:p>
            <a:pPr marL="258763" indent="-258763" defTabSz="1008063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quark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structure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of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nucleon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collinear case </a:t>
            </a:r>
          </a:p>
        </p:txBody>
      </p:sp>
      <p:pic>
        <p:nvPicPr>
          <p:cNvPr id="35" name="Picture 173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7"/>
          <a:stretch/>
        </p:blipFill>
        <p:spPr bwMode="auto">
          <a:xfrm>
            <a:off x="392112" y="4038917"/>
            <a:ext cx="5467854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0508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/>
      <p:bldP spid="29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6600"/>
      </a:hlink>
      <a:folHlink>
        <a:srgbClr val="B2B2B2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6600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34131</TotalTime>
  <Words>1916</Words>
  <Application>Microsoft Office PowerPoint</Application>
  <PresentationFormat>Custom</PresentationFormat>
  <Paragraphs>535</Paragraphs>
  <Slides>58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71" baseType="lpstr">
      <vt:lpstr>Arial</vt:lpstr>
      <vt:lpstr>Times New Roman</vt:lpstr>
      <vt:lpstr>Arial Black</vt:lpstr>
      <vt:lpstr>Arial Unicode MS</vt:lpstr>
      <vt:lpstr>Verdana</vt:lpstr>
      <vt:lpstr>Symbol</vt:lpstr>
      <vt:lpstr>Cambria Math</vt:lpstr>
      <vt:lpstr>Calibri</vt:lpstr>
      <vt:lpstr>Wingdings</vt:lpstr>
      <vt:lpstr>2_Default Design</vt:lpstr>
      <vt:lpstr>3_Default Design</vt:lpstr>
      <vt:lpstr>Equation</vt:lpstr>
      <vt:lpstr>Clip</vt:lpstr>
      <vt:lpstr>PowerPoint Presentation</vt:lpstr>
      <vt:lpstr>PowerPoint Presentation</vt:lpstr>
      <vt:lpstr>PowerPoint Presentation</vt:lpstr>
      <vt:lpstr>PowerPoint Presentation</vt:lpstr>
      <vt:lpstr>Semi-Inclusive Deep Inelastic Scattering</vt:lpstr>
      <vt:lpstr>Semi-Inclusive Deep Inelastic Scattering</vt:lpstr>
      <vt:lpstr>Semi-Inclusive Deep Inelastic Scattering</vt:lpstr>
      <vt:lpstr>SIDIS off transversely polarised nucleons</vt:lpstr>
      <vt:lpstr>SIDIS off transversely polarised nucleons</vt:lpstr>
      <vt:lpstr>SIDIS off transversely polarised nucleons</vt:lpstr>
      <vt:lpstr>SIDIS off transversely polarised nucleons</vt:lpstr>
      <vt:lpstr>PowerPoint Presentation</vt:lpstr>
      <vt:lpstr>PowerPoint Presentation</vt:lpstr>
      <vt:lpstr>PowerPoint Presentation</vt:lpstr>
      <vt:lpstr>PowerPoint Presentation</vt:lpstr>
      <vt:lpstr>the polarized target system  (&gt;2005)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DIS2013</dc:title>
  <dc:creator>anna.martin</dc:creator>
  <cp:lastModifiedBy>anna martin</cp:lastModifiedBy>
  <cp:revision>495</cp:revision>
  <cp:lastPrinted>2013-04-21T13:02:30Z</cp:lastPrinted>
  <dcterms:created xsi:type="dcterms:W3CDTF">2009-06-08T07:25:34Z</dcterms:created>
  <dcterms:modified xsi:type="dcterms:W3CDTF">2013-04-24T08:28:12Z</dcterms:modified>
</cp:coreProperties>
</file>