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69" r:id="rId3"/>
    <p:sldId id="271" r:id="rId4"/>
    <p:sldId id="282" r:id="rId5"/>
    <p:sldId id="270" r:id="rId6"/>
    <p:sldId id="281" r:id="rId7"/>
    <p:sldId id="272" r:id="rId8"/>
    <p:sldId id="275" r:id="rId9"/>
    <p:sldId id="276" r:id="rId10"/>
    <p:sldId id="283" r:id="rId11"/>
    <p:sldId id="258" r:id="rId12"/>
    <p:sldId id="277" r:id="rId13"/>
    <p:sldId id="278" r:id="rId14"/>
    <p:sldId id="284" r:id="rId15"/>
    <p:sldId id="259" r:id="rId16"/>
    <p:sldId id="285" r:id="rId17"/>
    <p:sldId id="286" r:id="rId18"/>
    <p:sldId id="260" r:id="rId19"/>
    <p:sldId id="287" r:id="rId20"/>
    <p:sldId id="299" r:id="rId21"/>
    <p:sldId id="298" r:id="rId22"/>
    <p:sldId id="293" r:id="rId23"/>
    <p:sldId id="294" r:id="rId24"/>
    <p:sldId id="295" r:id="rId25"/>
    <p:sldId id="261" r:id="rId26"/>
    <p:sldId id="280" r:id="rId27"/>
    <p:sldId id="279" r:id="rId28"/>
    <p:sldId id="296" r:id="rId29"/>
    <p:sldId id="262" r:id="rId30"/>
    <p:sldId id="288" r:id="rId31"/>
    <p:sldId id="297" r:id="rId32"/>
    <p:sldId id="29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FB70"/>
    <a:srgbClr val="2BBCC2"/>
    <a:srgbClr val="FFFF00"/>
    <a:srgbClr val="5F00BE"/>
    <a:srgbClr val="FBF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2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Relationship Id="rId2" Type="http://schemas.openxmlformats.org/officeDocument/2006/relationships/image" Target="../media/image2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5F13-3CFC-484E-A588-9DCAF3A20270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620F5-8FB5-934E-B56D-3A992BEDF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58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004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997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226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45F13-3CFC-484E-A588-9DCAF3A20270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620F5-8FB5-934E-B56D-3A992BEDF2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251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83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076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03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80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541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B69E8-23E9-4C1F-AA2B-3C5BA6EDBEAE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901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B69E8-23E9-4C1F-AA2B-3C5BA6EDBEAE}" type="datetimeFigureOut">
              <a:rPr lang="en-US" smtClean="0"/>
              <a:t>23/04/13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2A7F7-08BF-4252-8141-63FB96055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67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emf"/><Relationship Id="rId5" Type="http://schemas.openxmlformats.org/officeDocument/2006/relationships/oleObject" Target="../embeddings/oleObject1.bin"/><Relationship Id="rId6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22.emf"/><Relationship Id="rId5" Type="http://schemas.openxmlformats.org/officeDocument/2006/relationships/oleObject" Target="../embeddings/oleObject17.bin"/><Relationship Id="rId6" Type="http://schemas.openxmlformats.org/officeDocument/2006/relationships/image" Target="../media/image23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png"/><Relationship Id="rId7" Type="http://schemas.openxmlformats.org/officeDocument/2006/relationships/oleObject" Target="../embeddings/oleObject2.bin"/><Relationship Id="rId8" Type="http://schemas.openxmlformats.org/officeDocument/2006/relationships/image" Target="../media/image5.emf"/><Relationship Id="rId9" Type="http://schemas.openxmlformats.org/officeDocument/2006/relationships/oleObject" Target="../embeddings/oleObject3.bin"/><Relationship Id="rId10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microsoft.com/office/2007/relationships/hdphoto" Target="../media/hdphoto1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png"/><Relationship Id="rId7" Type="http://schemas.openxmlformats.org/officeDocument/2006/relationships/oleObject" Target="../embeddings/oleObject4.bin"/><Relationship Id="rId8" Type="http://schemas.openxmlformats.org/officeDocument/2006/relationships/image" Target="../media/image5.emf"/><Relationship Id="rId9" Type="http://schemas.openxmlformats.org/officeDocument/2006/relationships/oleObject" Target="../embeddings/oleObject5.bin"/><Relationship Id="rId10" Type="http://schemas.openxmlformats.org/officeDocument/2006/relationships/image" Target="../media/image6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png"/><Relationship Id="rId7" Type="http://schemas.openxmlformats.org/officeDocument/2006/relationships/oleObject" Target="../embeddings/oleObject6.bin"/><Relationship Id="rId8" Type="http://schemas.openxmlformats.org/officeDocument/2006/relationships/image" Target="../media/image5.emf"/><Relationship Id="rId9" Type="http://schemas.openxmlformats.org/officeDocument/2006/relationships/oleObject" Target="../embeddings/oleObject7.bin"/><Relationship Id="rId10" Type="http://schemas.openxmlformats.org/officeDocument/2006/relationships/image" Target="../media/image6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png"/><Relationship Id="rId7" Type="http://schemas.openxmlformats.org/officeDocument/2006/relationships/oleObject" Target="../embeddings/oleObject8.bin"/><Relationship Id="rId8" Type="http://schemas.openxmlformats.org/officeDocument/2006/relationships/image" Target="../media/image5.emf"/><Relationship Id="rId9" Type="http://schemas.openxmlformats.org/officeDocument/2006/relationships/oleObject" Target="../embeddings/oleObject9.bin"/><Relationship Id="rId10" Type="http://schemas.openxmlformats.org/officeDocument/2006/relationships/image" Target="../media/image6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png"/><Relationship Id="rId7" Type="http://schemas.openxmlformats.org/officeDocument/2006/relationships/oleObject" Target="../embeddings/oleObject10.bin"/><Relationship Id="rId8" Type="http://schemas.openxmlformats.org/officeDocument/2006/relationships/image" Target="../media/image5.emf"/><Relationship Id="rId9" Type="http://schemas.openxmlformats.org/officeDocument/2006/relationships/oleObject" Target="../embeddings/oleObject11.bin"/><Relationship Id="rId10" Type="http://schemas.openxmlformats.org/officeDocument/2006/relationships/image" Target="../media/image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png"/><Relationship Id="rId7" Type="http://schemas.openxmlformats.org/officeDocument/2006/relationships/oleObject" Target="../embeddings/oleObject12.bin"/><Relationship Id="rId8" Type="http://schemas.openxmlformats.org/officeDocument/2006/relationships/image" Target="../media/image5.emf"/><Relationship Id="rId9" Type="http://schemas.openxmlformats.org/officeDocument/2006/relationships/oleObject" Target="../embeddings/oleObject13.bin"/><Relationship Id="rId10" Type="http://schemas.openxmlformats.org/officeDocument/2006/relationships/image" Target="../media/image6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5" Type="http://schemas.openxmlformats.org/officeDocument/2006/relationships/image" Target="../media/image9.emf"/><Relationship Id="rId6" Type="http://schemas.openxmlformats.org/officeDocument/2006/relationships/image" Target="../media/image10.png"/><Relationship Id="rId7" Type="http://schemas.openxmlformats.org/officeDocument/2006/relationships/oleObject" Target="../embeddings/oleObject14.bin"/><Relationship Id="rId8" Type="http://schemas.openxmlformats.org/officeDocument/2006/relationships/image" Target="../media/image5.emf"/><Relationship Id="rId9" Type="http://schemas.openxmlformats.org/officeDocument/2006/relationships/oleObject" Target="../embeddings/oleObject15.bin"/><Relationship Id="rId10" Type="http://schemas.openxmlformats.org/officeDocument/2006/relationships/image" Target="../media/image6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544" y="2895539"/>
            <a:ext cx="6400800" cy="550146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Isabella Masina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259544" y="3430220"/>
            <a:ext cx="6400800" cy="550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000000"/>
                </a:solidFill>
              </a:rPr>
              <a:t>University of Ferrara and CP3-Origins Denmark</a:t>
            </a:r>
          </a:p>
        </p:txBody>
      </p:sp>
      <p:sp>
        <p:nvSpPr>
          <p:cNvPr id="11" name="Rectangle 10"/>
          <p:cNvSpPr/>
          <p:nvPr/>
        </p:nvSpPr>
        <p:spPr>
          <a:xfrm>
            <a:off x="-822932" y="4968174"/>
            <a:ext cx="5317819" cy="10618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     </a:t>
            </a:r>
            <a:r>
              <a:rPr lang="en-US" dirty="0"/>
              <a:t>International Workshop on </a:t>
            </a:r>
            <a:endParaRPr lang="en-US" dirty="0" smtClean="0"/>
          </a:p>
          <a:p>
            <a:pPr algn="ctr"/>
            <a:r>
              <a:rPr lang="en-US" dirty="0" smtClean="0"/>
              <a:t>Deep</a:t>
            </a:r>
            <a:r>
              <a:rPr lang="en-US" dirty="0"/>
              <a:t>-Inelastic Scattering </a:t>
            </a:r>
            <a:endParaRPr lang="en-US" dirty="0" smtClean="0"/>
          </a:p>
          <a:p>
            <a:pPr algn="ctr"/>
            <a:r>
              <a:rPr lang="en-US" dirty="0" smtClean="0"/>
              <a:t>and </a:t>
            </a:r>
            <a:r>
              <a:rPr lang="en-US" dirty="0"/>
              <a:t>Related </a:t>
            </a:r>
            <a:r>
              <a:rPr lang="en-US" dirty="0" smtClean="0"/>
              <a:t>Subjects</a:t>
            </a:r>
          </a:p>
          <a:p>
            <a:pPr algn="ctr"/>
            <a:r>
              <a:rPr lang="en-US" sz="400" b="1" dirty="0"/>
              <a:t>	</a:t>
            </a:r>
            <a:r>
              <a:rPr lang="en-US" sz="900" b="1" dirty="0"/>
              <a:t>		</a:t>
            </a:r>
          </a:p>
        </p:txBody>
      </p:sp>
      <p:sp>
        <p:nvSpPr>
          <p:cNvPr id="16" name="Rectangle 15"/>
          <p:cNvSpPr/>
          <p:nvPr/>
        </p:nvSpPr>
        <p:spPr>
          <a:xfrm rot="10800000">
            <a:off x="696914" y="657488"/>
            <a:ext cx="7799153" cy="162493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6916" y="578252"/>
            <a:ext cx="7663038" cy="1721336"/>
          </a:xfrm>
          <a:noFill/>
          <a:ln>
            <a:noFill/>
          </a:ln>
          <a:effectLst/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cs typeface="Comic Sans MS"/>
              </a:rPr>
              <a:t>Higgs boson and Top quark masses </a:t>
            </a:r>
            <a:br>
              <a:rPr lang="en-US" sz="3600" dirty="0" smtClean="0">
                <a:solidFill>
                  <a:schemeClr val="bg1"/>
                </a:solidFill>
                <a:cs typeface="Comic Sans MS"/>
              </a:rPr>
            </a:br>
            <a:r>
              <a:rPr lang="en-US" sz="3600" dirty="0" smtClean="0">
                <a:solidFill>
                  <a:schemeClr val="bg1"/>
                </a:solidFill>
                <a:cs typeface="Comic Sans MS"/>
              </a:rPr>
              <a:t>as test of Electroweak </a:t>
            </a:r>
            <a:r>
              <a:rPr lang="en-US" sz="3600" dirty="0">
                <a:solidFill>
                  <a:schemeClr val="bg1"/>
                </a:solidFill>
                <a:cs typeface="Comic Sans MS"/>
              </a:rPr>
              <a:t>V</a:t>
            </a:r>
            <a:r>
              <a:rPr lang="en-US" sz="3600" dirty="0" smtClean="0">
                <a:solidFill>
                  <a:schemeClr val="bg1"/>
                </a:solidFill>
                <a:cs typeface="Comic Sans MS"/>
              </a:rPr>
              <a:t>acuum Stability</a:t>
            </a:r>
            <a:endParaRPr lang="en-US" sz="3600" dirty="0">
              <a:solidFill>
                <a:schemeClr val="bg1"/>
              </a:solidFill>
              <a:cs typeface="Comic Sans MS"/>
            </a:endParaRPr>
          </a:p>
        </p:txBody>
      </p:sp>
      <p:pic>
        <p:nvPicPr>
          <p:cNvPr id="5" name="Picture 4" descr="DecouvrirMarseilleContentPicture01_303x2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8074" y="4632981"/>
            <a:ext cx="2644418" cy="18676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906817" y="499125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DIS 2013  </a:t>
            </a:r>
          </a:p>
          <a:p>
            <a:pPr algn="ctr"/>
            <a:r>
              <a:rPr lang="en-US" dirty="0" smtClean="0"/>
              <a:t>22</a:t>
            </a:r>
            <a:r>
              <a:rPr lang="en-US" dirty="0"/>
              <a:t>-26 April 2013</a:t>
            </a:r>
          </a:p>
          <a:p>
            <a:pPr algn="ctr"/>
            <a:r>
              <a:rPr lang="en-US" dirty="0"/>
              <a:t>Marseille, France</a:t>
            </a:r>
          </a:p>
        </p:txBody>
      </p:sp>
    </p:spTree>
    <p:extLst>
      <p:ext uri="{BB962C8B-B14F-4D97-AF65-F5344CB8AC3E}">
        <p14:creationId xmlns:p14="http://schemas.microsoft.com/office/powerpoint/2010/main" val="1355211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0434" y="72163"/>
            <a:ext cx="872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1)  DO WE LIVE IN A STABLE OR METASTABLE VACUUM?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2781" y="1218657"/>
            <a:ext cx="8516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(Assuming </a:t>
            </a:r>
            <a:r>
              <a:rPr lang="en-US" dirty="0"/>
              <a:t>desert) </a:t>
            </a:r>
            <a:r>
              <a:rPr lang="en-US" dirty="0" smtClean="0"/>
              <a:t>extrapolate the SM Higgs potential at renormalization scale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via RGE. </a:t>
            </a:r>
          </a:p>
          <a:p>
            <a:pPr algn="ctr"/>
            <a:r>
              <a:rPr lang="en-US" dirty="0" smtClean="0"/>
              <a:t>This can now be done at NNLO!!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55209" y="524236"/>
            <a:ext cx="8393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[Hung, </a:t>
            </a:r>
            <a:r>
              <a:rPr lang="en-US" sz="1400" dirty="0" err="1" smtClean="0"/>
              <a:t>Cabibbo</a:t>
            </a:r>
            <a:r>
              <a:rPr lang="en-US" sz="1400" dirty="0" smtClean="0"/>
              <a:t> et al ‘79, Lindner, </a:t>
            </a:r>
            <a:r>
              <a:rPr lang="en-US" sz="1400" dirty="0" err="1" smtClean="0"/>
              <a:t>Sher</a:t>
            </a:r>
            <a:r>
              <a:rPr lang="en-US" sz="1400" dirty="0" smtClean="0"/>
              <a:t>, Casas, Espinosa, </a:t>
            </a:r>
            <a:r>
              <a:rPr lang="en-US" sz="1400" dirty="0" err="1" smtClean="0"/>
              <a:t>Quiros</a:t>
            </a:r>
            <a:r>
              <a:rPr lang="en-US" sz="1400" dirty="0" smtClean="0"/>
              <a:t>, </a:t>
            </a:r>
            <a:r>
              <a:rPr lang="en-US" sz="1400" dirty="0" err="1" smtClean="0"/>
              <a:t>Giudice</a:t>
            </a:r>
            <a:r>
              <a:rPr lang="en-US" sz="1400" dirty="0" smtClean="0"/>
              <a:t>, </a:t>
            </a:r>
            <a:r>
              <a:rPr lang="en-US" sz="1400" dirty="0" err="1" smtClean="0"/>
              <a:t>Riotto</a:t>
            </a:r>
            <a:r>
              <a:rPr lang="en-US" sz="1400" dirty="0" smtClean="0"/>
              <a:t>, </a:t>
            </a:r>
            <a:r>
              <a:rPr lang="en-US" sz="1400" dirty="0" err="1" smtClean="0"/>
              <a:t>Isidori</a:t>
            </a:r>
            <a:r>
              <a:rPr lang="en-US" sz="1400" dirty="0" smtClean="0"/>
              <a:t>, </a:t>
            </a:r>
            <a:r>
              <a:rPr lang="en-US" sz="1400" dirty="0" err="1" smtClean="0"/>
              <a:t>Strumia</a:t>
            </a:r>
            <a:r>
              <a:rPr lang="en-US" sz="1400" dirty="0" smtClean="0"/>
              <a:t>, </a:t>
            </a:r>
            <a:r>
              <a:rPr lang="en-US" sz="1400" dirty="0" err="1" smtClean="0"/>
              <a:t>etc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1233744" y="2198594"/>
            <a:ext cx="6152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3-loop running for:  g(</a:t>
            </a:r>
            <a:r>
              <a:rPr lang="en-US" sz="2400" dirty="0" smtClean="0">
                <a:latin typeface="Symbol" charset="2"/>
                <a:cs typeface="Symbol" charset="2"/>
              </a:rPr>
              <a:t>m</a:t>
            </a:r>
            <a:r>
              <a:rPr lang="en-US" sz="2400" dirty="0" smtClean="0"/>
              <a:t>), </a:t>
            </a:r>
            <a:r>
              <a:rPr lang="en-US" sz="2400" dirty="0"/>
              <a:t>g</a:t>
            </a:r>
            <a:r>
              <a:rPr lang="en-US" sz="2400" dirty="0" smtClean="0"/>
              <a:t>’</a:t>
            </a:r>
            <a:r>
              <a:rPr lang="en-US" sz="2400" dirty="0"/>
              <a:t> 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g</a:t>
            </a:r>
            <a:r>
              <a:rPr lang="en-US" sz="2400" baseline="-25000" dirty="0" smtClean="0"/>
              <a:t>3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</a:t>
            </a:r>
            <a:r>
              <a:rPr lang="en-US" sz="2400" dirty="0" smtClean="0">
                <a:latin typeface="Symbol" charset="2"/>
                <a:cs typeface="Symbol" charset="2"/>
              </a:rPr>
              <a:t>l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t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endParaRPr lang="en-US" sz="24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837413" y="2703532"/>
            <a:ext cx="5783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</a:t>
            </a:r>
            <a:r>
              <a:rPr lang="en-US" dirty="0" err="1" smtClean="0"/>
              <a:t>Mihaila</a:t>
            </a:r>
            <a:r>
              <a:rPr lang="en-US" dirty="0"/>
              <a:t> </a:t>
            </a:r>
            <a:r>
              <a:rPr lang="en-US" dirty="0" smtClean="0"/>
              <a:t>Salomon </a:t>
            </a:r>
            <a:r>
              <a:rPr lang="en-US" dirty="0" err="1" smtClean="0"/>
              <a:t>Steinhauser</a:t>
            </a:r>
            <a:r>
              <a:rPr lang="en-US" dirty="0" smtClean="0"/>
              <a:t>, </a:t>
            </a:r>
            <a:r>
              <a:rPr lang="en-US" dirty="0"/>
              <a:t>arXiv:1201.5868]</a:t>
            </a:r>
          </a:p>
        </p:txBody>
      </p:sp>
      <p:sp>
        <p:nvSpPr>
          <p:cNvPr id="7" name="Rectangle 6"/>
          <p:cNvSpPr/>
          <p:nvPr/>
        </p:nvSpPr>
        <p:spPr>
          <a:xfrm>
            <a:off x="2454425" y="304154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Chetyrkin</a:t>
            </a:r>
            <a:r>
              <a:rPr lang="en-US" dirty="0" smtClean="0"/>
              <a:t> </a:t>
            </a:r>
            <a:r>
              <a:rPr lang="en-US" dirty="0" err="1" smtClean="0"/>
              <a:t>Zoller</a:t>
            </a:r>
            <a:r>
              <a:rPr lang="en-US" dirty="0" smtClean="0"/>
              <a:t>, arXiv</a:t>
            </a:r>
            <a:r>
              <a:rPr lang="en-US" dirty="0"/>
              <a:t>:</a:t>
            </a:r>
            <a:r>
              <a:rPr lang="en-US" dirty="0" smtClean="0"/>
              <a:t>1205.2892]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425" y="3647930"/>
            <a:ext cx="3657600" cy="2895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7736" y="5795502"/>
            <a:ext cx="14097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53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3639517" y="2086550"/>
            <a:ext cx="2299297" cy="77533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2781" y="1218657"/>
            <a:ext cx="8516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(Assuming </a:t>
            </a:r>
            <a:r>
              <a:rPr lang="en-US" dirty="0"/>
              <a:t>desert) </a:t>
            </a:r>
            <a:r>
              <a:rPr lang="en-US" dirty="0" smtClean="0"/>
              <a:t>extrapolate the SM Higgs potential at renormalization scale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via RGE. </a:t>
            </a:r>
          </a:p>
          <a:p>
            <a:pPr algn="ctr"/>
            <a:r>
              <a:rPr lang="en-US" dirty="0" smtClean="0"/>
              <a:t>This can now be done at NNLO!!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755209" y="524236"/>
            <a:ext cx="8393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[Hung, </a:t>
            </a:r>
            <a:r>
              <a:rPr lang="en-US" sz="1400" dirty="0" err="1" smtClean="0"/>
              <a:t>Cabibbo</a:t>
            </a:r>
            <a:r>
              <a:rPr lang="en-US" sz="1400" dirty="0" smtClean="0"/>
              <a:t> et al ‘79, Lindner, </a:t>
            </a:r>
            <a:r>
              <a:rPr lang="en-US" sz="1400" dirty="0" err="1" smtClean="0"/>
              <a:t>Sher</a:t>
            </a:r>
            <a:r>
              <a:rPr lang="en-US" sz="1400" dirty="0" smtClean="0"/>
              <a:t>, Casas, Espinosa, </a:t>
            </a:r>
            <a:r>
              <a:rPr lang="en-US" sz="1400" dirty="0" err="1" smtClean="0"/>
              <a:t>Quiros</a:t>
            </a:r>
            <a:r>
              <a:rPr lang="en-US" sz="1400" dirty="0" smtClean="0"/>
              <a:t>, </a:t>
            </a:r>
            <a:r>
              <a:rPr lang="en-US" sz="1400" dirty="0" err="1" smtClean="0"/>
              <a:t>Giudice</a:t>
            </a:r>
            <a:r>
              <a:rPr lang="en-US" sz="1400" dirty="0" smtClean="0"/>
              <a:t>, </a:t>
            </a:r>
            <a:r>
              <a:rPr lang="en-US" sz="1400" dirty="0" err="1" smtClean="0"/>
              <a:t>Riotto</a:t>
            </a:r>
            <a:r>
              <a:rPr lang="en-US" sz="1400" dirty="0" smtClean="0"/>
              <a:t>, </a:t>
            </a:r>
            <a:r>
              <a:rPr lang="en-US" sz="1400" dirty="0" err="1" smtClean="0"/>
              <a:t>Isidori</a:t>
            </a:r>
            <a:r>
              <a:rPr lang="en-US" sz="1400" dirty="0" smtClean="0"/>
              <a:t>, </a:t>
            </a:r>
            <a:r>
              <a:rPr lang="en-US" sz="1400" dirty="0" err="1" smtClean="0"/>
              <a:t>Strumia</a:t>
            </a:r>
            <a:r>
              <a:rPr lang="en-US" sz="1400" dirty="0" smtClean="0"/>
              <a:t>, </a:t>
            </a:r>
            <a:r>
              <a:rPr lang="en-US" sz="1400" dirty="0" err="1" smtClean="0"/>
              <a:t>etc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3" name="Rectangle 2"/>
          <p:cNvSpPr/>
          <p:nvPr/>
        </p:nvSpPr>
        <p:spPr>
          <a:xfrm>
            <a:off x="1233744" y="2198594"/>
            <a:ext cx="6152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3-loop running for:  g(</a:t>
            </a:r>
            <a:r>
              <a:rPr lang="en-US" sz="2400" dirty="0" smtClean="0">
                <a:latin typeface="Symbol" charset="2"/>
                <a:cs typeface="Symbol" charset="2"/>
              </a:rPr>
              <a:t>m</a:t>
            </a:r>
            <a:r>
              <a:rPr lang="en-US" sz="2400" dirty="0" smtClean="0"/>
              <a:t>), </a:t>
            </a:r>
            <a:r>
              <a:rPr lang="en-US" sz="2400" dirty="0"/>
              <a:t>g</a:t>
            </a:r>
            <a:r>
              <a:rPr lang="en-US" sz="2400" dirty="0" smtClean="0"/>
              <a:t>’</a:t>
            </a:r>
            <a:r>
              <a:rPr lang="en-US" sz="2400" dirty="0"/>
              <a:t> 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g</a:t>
            </a:r>
            <a:r>
              <a:rPr lang="en-US" sz="2400" baseline="-25000" dirty="0" smtClean="0"/>
              <a:t>3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</a:t>
            </a:r>
            <a:r>
              <a:rPr lang="en-US" sz="2400" dirty="0" smtClean="0">
                <a:latin typeface="Symbol" charset="2"/>
                <a:cs typeface="Symbol" charset="2"/>
              </a:rPr>
              <a:t>l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t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endParaRPr lang="en-US" sz="2400" baseline="-25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639517" y="2861885"/>
            <a:ext cx="625920" cy="5703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708696" y="3432218"/>
            <a:ext cx="26300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atched directly </a:t>
            </a:r>
            <a:r>
              <a:rPr lang="en-US" dirty="0">
                <a:solidFill>
                  <a:srgbClr val="0000FF"/>
                </a:solidFill>
              </a:rPr>
              <a:t>at </a:t>
            </a:r>
            <a:r>
              <a:rPr lang="en-US" dirty="0" err="1">
                <a:solidFill>
                  <a:srgbClr val="0000FF"/>
                </a:solidFill>
              </a:rPr>
              <a:t>m</a:t>
            </a:r>
            <a:r>
              <a:rPr lang="en-US" baseline="-25000" dirty="0" err="1">
                <a:solidFill>
                  <a:srgbClr val="0000FF"/>
                </a:solidFill>
              </a:rPr>
              <a:t>Z</a:t>
            </a:r>
            <a:r>
              <a:rPr lang="en-US" dirty="0">
                <a:solidFill>
                  <a:srgbClr val="0000FF"/>
                </a:solidFill>
              </a:rPr>
              <a:t> (larger </a:t>
            </a:r>
            <a:r>
              <a:rPr lang="en-US" dirty="0" err="1">
                <a:solidFill>
                  <a:srgbClr val="0000FF"/>
                </a:solidFill>
              </a:rPr>
              <a:t>exp</a:t>
            </a:r>
            <a:r>
              <a:rPr lang="en-US" dirty="0">
                <a:solidFill>
                  <a:srgbClr val="0000FF"/>
                </a:solidFill>
              </a:rPr>
              <a:t> error in </a:t>
            </a:r>
            <a:r>
              <a:rPr lang="en-US" dirty="0">
                <a:solidFill>
                  <a:srgbClr val="0000FF"/>
                </a:solidFill>
                <a:latin typeface="Symbol" charset="2"/>
                <a:cs typeface="Symbol" charset="2"/>
              </a:rPr>
              <a:t>a</a:t>
            </a:r>
            <a:r>
              <a:rPr lang="en-US" baseline="-25000" dirty="0">
                <a:solidFill>
                  <a:srgbClr val="0000FF"/>
                </a:solidFill>
              </a:rPr>
              <a:t>3</a:t>
            </a:r>
            <a:r>
              <a:rPr lang="en-US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0434" y="72163"/>
            <a:ext cx="872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1)  DO WE LIVE IN A STABLE OR METASTABLE VACUUM?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257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5901463" y="2081620"/>
            <a:ext cx="690994" cy="77533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2781" y="1218657"/>
            <a:ext cx="8516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(Assuming </a:t>
            </a:r>
            <a:r>
              <a:rPr lang="en-US" dirty="0"/>
              <a:t>desert) </a:t>
            </a:r>
            <a:r>
              <a:rPr lang="en-US" dirty="0" smtClean="0"/>
              <a:t>extrapolate the SM Higgs potential at renormalization scale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via RGE. </a:t>
            </a:r>
          </a:p>
          <a:p>
            <a:pPr algn="ctr"/>
            <a:r>
              <a:rPr lang="en-US" dirty="0" smtClean="0"/>
              <a:t>This can now be done at NNLO!!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33744" y="2198594"/>
            <a:ext cx="6152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3-loop running for:  g(</a:t>
            </a:r>
            <a:r>
              <a:rPr lang="en-US" sz="2400" dirty="0" smtClean="0">
                <a:latin typeface="Symbol" charset="2"/>
                <a:cs typeface="Symbol" charset="2"/>
              </a:rPr>
              <a:t>m</a:t>
            </a:r>
            <a:r>
              <a:rPr lang="en-US" sz="2400" dirty="0" smtClean="0"/>
              <a:t>), </a:t>
            </a:r>
            <a:r>
              <a:rPr lang="en-US" sz="2400" dirty="0"/>
              <a:t>g</a:t>
            </a:r>
            <a:r>
              <a:rPr lang="en-US" sz="2400" dirty="0" smtClean="0"/>
              <a:t>’</a:t>
            </a:r>
            <a:r>
              <a:rPr lang="en-US" sz="2400" dirty="0"/>
              <a:t> 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g</a:t>
            </a:r>
            <a:r>
              <a:rPr lang="en-US" sz="2400" baseline="-25000" dirty="0" smtClean="0"/>
              <a:t>3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</a:t>
            </a:r>
            <a:r>
              <a:rPr lang="en-US" sz="2400" dirty="0" smtClean="0">
                <a:latin typeface="Symbol" charset="2"/>
                <a:cs typeface="Symbol" charset="2"/>
              </a:rPr>
              <a:t>l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t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endParaRPr lang="en-US" sz="2400" baseline="-25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629718" y="2796004"/>
            <a:ext cx="380269" cy="4302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92522" y="4080712"/>
            <a:ext cx="7809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[</a:t>
            </a:r>
            <a:r>
              <a:rPr lang="en-US" dirty="0" err="1" smtClean="0">
                <a:solidFill>
                  <a:srgbClr val="0000FF"/>
                </a:solidFill>
              </a:rPr>
              <a:t>Degrassi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Di Vita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Elias</a:t>
            </a:r>
            <a:r>
              <a:rPr lang="en-US" dirty="0">
                <a:solidFill>
                  <a:srgbClr val="0000FF"/>
                </a:solidFill>
              </a:rPr>
              <a:t>-</a:t>
            </a:r>
            <a:r>
              <a:rPr lang="en-US" dirty="0" err="1" smtClean="0">
                <a:solidFill>
                  <a:srgbClr val="0000FF"/>
                </a:solidFill>
              </a:rPr>
              <a:t>Miro</a:t>
            </a:r>
            <a:r>
              <a:rPr lang="en-US" dirty="0" smtClean="0">
                <a:solidFill>
                  <a:srgbClr val="0000FF"/>
                </a:solidFill>
              </a:rPr>
              <a:t> Espinosa </a:t>
            </a:r>
            <a:r>
              <a:rPr lang="en-US" dirty="0" err="1" smtClean="0">
                <a:solidFill>
                  <a:srgbClr val="0000FF"/>
                </a:solidFill>
              </a:rPr>
              <a:t>Giudice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Isidori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Strumia</a:t>
            </a:r>
            <a:r>
              <a:rPr lang="en-US" dirty="0" smtClean="0">
                <a:solidFill>
                  <a:srgbClr val="0000FF"/>
                </a:solidFill>
              </a:rPr>
              <a:t>,  arXiv</a:t>
            </a:r>
            <a:r>
              <a:rPr lang="en-US" dirty="0">
                <a:solidFill>
                  <a:srgbClr val="0000FF"/>
                </a:solidFill>
              </a:rPr>
              <a:t>:</a:t>
            </a:r>
            <a:r>
              <a:rPr lang="en-US" dirty="0" smtClean="0">
                <a:solidFill>
                  <a:srgbClr val="0000FF"/>
                </a:solidFill>
              </a:rPr>
              <a:t>1205.6497]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3091" y="3241954"/>
            <a:ext cx="59487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atched </a:t>
            </a:r>
            <a:r>
              <a:rPr lang="en-US" dirty="0">
                <a:solidFill>
                  <a:srgbClr val="0000FF"/>
                </a:solidFill>
              </a:rPr>
              <a:t>at 2-loop via </a:t>
            </a:r>
            <a:r>
              <a:rPr lang="en-US" dirty="0" err="1">
                <a:solidFill>
                  <a:srgbClr val="0000FF"/>
                </a:solidFill>
              </a:rPr>
              <a:t>m</a:t>
            </a:r>
            <a:r>
              <a:rPr lang="en-US" baseline="-25000" dirty="0" err="1">
                <a:solidFill>
                  <a:srgbClr val="0000FF"/>
                </a:solidFill>
              </a:rPr>
              <a:t>H</a:t>
            </a:r>
            <a:r>
              <a:rPr lang="en-US" dirty="0">
                <a:solidFill>
                  <a:srgbClr val="0000FF"/>
                </a:solidFill>
              </a:rPr>
              <a:t> (unavoidable </a:t>
            </a:r>
            <a:r>
              <a:rPr lang="en-US" dirty="0" err="1" smtClean="0">
                <a:solidFill>
                  <a:srgbClr val="0000FF"/>
                </a:solidFill>
              </a:rPr>
              <a:t>theor</a:t>
            </a:r>
            <a:r>
              <a:rPr lang="en-US" dirty="0" smtClean="0">
                <a:solidFill>
                  <a:srgbClr val="0000FF"/>
                </a:solidFill>
              </a:rPr>
              <a:t> error</a:t>
            </a:r>
            <a:r>
              <a:rPr lang="en-US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55209" y="524236"/>
            <a:ext cx="8393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[Hung, </a:t>
            </a:r>
            <a:r>
              <a:rPr lang="en-US" sz="1400" dirty="0" err="1" smtClean="0"/>
              <a:t>Cabibbo</a:t>
            </a:r>
            <a:r>
              <a:rPr lang="en-US" sz="1400" dirty="0" smtClean="0"/>
              <a:t> et al ‘79, Lindner, </a:t>
            </a:r>
            <a:r>
              <a:rPr lang="en-US" sz="1400" dirty="0" err="1" smtClean="0"/>
              <a:t>Sher</a:t>
            </a:r>
            <a:r>
              <a:rPr lang="en-US" sz="1400" dirty="0" smtClean="0"/>
              <a:t>, Casas, Espinosa, </a:t>
            </a:r>
            <a:r>
              <a:rPr lang="en-US" sz="1400" dirty="0" err="1" smtClean="0"/>
              <a:t>Quiros</a:t>
            </a:r>
            <a:r>
              <a:rPr lang="en-US" sz="1400" dirty="0" smtClean="0"/>
              <a:t>, </a:t>
            </a:r>
            <a:r>
              <a:rPr lang="en-US" sz="1400" dirty="0" err="1" smtClean="0"/>
              <a:t>Giudice</a:t>
            </a:r>
            <a:r>
              <a:rPr lang="en-US" sz="1400" dirty="0" smtClean="0"/>
              <a:t>, </a:t>
            </a:r>
            <a:r>
              <a:rPr lang="en-US" sz="1400" dirty="0" err="1" smtClean="0"/>
              <a:t>Riotto</a:t>
            </a:r>
            <a:r>
              <a:rPr lang="en-US" sz="1400" dirty="0" smtClean="0"/>
              <a:t>, </a:t>
            </a:r>
            <a:r>
              <a:rPr lang="en-US" sz="1400" dirty="0" err="1" smtClean="0"/>
              <a:t>Isidori</a:t>
            </a:r>
            <a:r>
              <a:rPr lang="en-US" sz="1400" dirty="0" smtClean="0"/>
              <a:t>, </a:t>
            </a:r>
            <a:r>
              <a:rPr lang="en-US" sz="1400" dirty="0" err="1" smtClean="0"/>
              <a:t>Strumia</a:t>
            </a:r>
            <a:r>
              <a:rPr lang="en-US" sz="1400" dirty="0" smtClean="0"/>
              <a:t>, </a:t>
            </a:r>
            <a:r>
              <a:rPr lang="en-US" sz="1400" dirty="0" err="1" smtClean="0"/>
              <a:t>etc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1688680" y="3745702"/>
            <a:ext cx="65431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[</a:t>
            </a:r>
            <a:r>
              <a:rPr lang="en-US" dirty="0" err="1" smtClean="0">
                <a:solidFill>
                  <a:srgbClr val="0000FF"/>
                </a:solidFill>
              </a:rPr>
              <a:t>Bezrukov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Kalmykov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Kniehl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Shaposhnikov</a:t>
            </a:r>
            <a:r>
              <a:rPr lang="en-US" dirty="0" smtClean="0">
                <a:solidFill>
                  <a:srgbClr val="0000FF"/>
                </a:solidFill>
              </a:rPr>
              <a:t>, arXiv</a:t>
            </a:r>
            <a:r>
              <a:rPr lang="en-US" dirty="0">
                <a:solidFill>
                  <a:srgbClr val="0000FF"/>
                </a:solidFill>
              </a:rPr>
              <a:t>:</a:t>
            </a:r>
            <a:r>
              <a:rPr lang="en-US" dirty="0" smtClean="0">
                <a:solidFill>
                  <a:srgbClr val="0000FF"/>
                </a:solidFill>
              </a:rPr>
              <a:t>1205.2893]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434" y="72163"/>
            <a:ext cx="872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1)  DO WE LIVE IN A STABLE OR METASTABLE VACUUM?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453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6592457" y="2081620"/>
            <a:ext cx="690994" cy="77533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2781" y="1218657"/>
            <a:ext cx="8516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(Assuming </a:t>
            </a:r>
            <a:r>
              <a:rPr lang="en-US" dirty="0"/>
              <a:t>desert) </a:t>
            </a:r>
            <a:r>
              <a:rPr lang="en-US" dirty="0" smtClean="0"/>
              <a:t>extrapolate the SM Higgs potential at renormalization scale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via RGE. </a:t>
            </a:r>
          </a:p>
          <a:p>
            <a:pPr algn="ctr"/>
            <a:r>
              <a:rPr lang="en-US" dirty="0" smtClean="0"/>
              <a:t>This can now be done at NNLO!!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233744" y="2198594"/>
            <a:ext cx="6152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3-loop running for:  g(</a:t>
            </a:r>
            <a:r>
              <a:rPr lang="en-US" sz="2400" dirty="0" smtClean="0">
                <a:latin typeface="Symbol" charset="2"/>
                <a:cs typeface="Symbol" charset="2"/>
              </a:rPr>
              <a:t>m</a:t>
            </a:r>
            <a:r>
              <a:rPr lang="en-US" sz="2400" dirty="0" smtClean="0"/>
              <a:t>), </a:t>
            </a:r>
            <a:r>
              <a:rPr lang="en-US" sz="2400" dirty="0"/>
              <a:t>g</a:t>
            </a:r>
            <a:r>
              <a:rPr lang="en-US" sz="2400" dirty="0" smtClean="0"/>
              <a:t>’</a:t>
            </a:r>
            <a:r>
              <a:rPr lang="en-US" sz="2400" dirty="0"/>
              <a:t> 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g</a:t>
            </a:r>
            <a:r>
              <a:rPr lang="en-US" sz="2400" baseline="-25000" dirty="0" smtClean="0"/>
              <a:t>3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</a:t>
            </a:r>
            <a:r>
              <a:rPr lang="en-US" sz="2400" dirty="0" smtClean="0">
                <a:latin typeface="Symbol" charset="2"/>
                <a:cs typeface="Symbol" charset="2"/>
              </a:rPr>
              <a:t>l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t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endParaRPr lang="en-US" sz="2400" baseline="-25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732702" y="2693038"/>
            <a:ext cx="997068" cy="6018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375900" y="3261996"/>
            <a:ext cx="7382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atched </a:t>
            </a:r>
            <a:r>
              <a:rPr lang="en-US" dirty="0">
                <a:solidFill>
                  <a:srgbClr val="0000FF"/>
                </a:solidFill>
              </a:rPr>
              <a:t>at 2-loop </a:t>
            </a:r>
            <a:r>
              <a:rPr lang="en-US" dirty="0" smtClean="0">
                <a:solidFill>
                  <a:srgbClr val="0000FF"/>
                </a:solidFill>
              </a:rPr>
              <a:t>via ”</a:t>
            </a:r>
            <a:r>
              <a:rPr lang="en-US" dirty="0" err="1" smtClean="0">
                <a:solidFill>
                  <a:srgbClr val="0000FF"/>
                </a:solidFill>
              </a:rPr>
              <a:t>Tevatron</a:t>
            </a:r>
            <a:r>
              <a:rPr lang="en-US" dirty="0" smtClean="0">
                <a:solidFill>
                  <a:srgbClr val="0000FF"/>
                </a:solidFill>
              </a:rPr>
              <a:t>”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baseline="-25000" dirty="0" err="1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 pole mass (</a:t>
            </a:r>
            <a:r>
              <a:rPr lang="en-US" dirty="0">
                <a:solidFill>
                  <a:srgbClr val="0000FF"/>
                </a:solidFill>
              </a:rPr>
              <a:t>unavoidable </a:t>
            </a:r>
            <a:r>
              <a:rPr lang="en-US" dirty="0" err="1" smtClean="0">
                <a:solidFill>
                  <a:srgbClr val="0000FF"/>
                </a:solidFill>
              </a:rPr>
              <a:t>theor</a:t>
            </a:r>
            <a:r>
              <a:rPr lang="en-US" dirty="0" smtClean="0">
                <a:solidFill>
                  <a:srgbClr val="0000FF"/>
                </a:solidFill>
              </a:rPr>
              <a:t> error</a:t>
            </a:r>
            <a:r>
              <a:rPr lang="en-US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5209" y="524236"/>
            <a:ext cx="8393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[Hung, </a:t>
            </a:r>
            <a:r>
              <a:rPr lang="en-US" sz="1400" dirty="0" err="1" smtClean="0"/>
              <a:t>Cabibbo</a:t>
            </a:r>
            <a:r>
              <a:rPr lang="en-US" sz="1400" dirty="0" smtClean="0"/>
              <a:t> et al ‘79, Lindner, </a:t>
            </a:r>
            <a:r>
              <a:rPr lang="en-US" sz="1400" dirty="0" err="1" smtClean="0"/>
              <a:t>Sher</a:t>
            </a:r>
            <a:r>
              <a:rPr lang="en-US" sz="1400" dirty="0" smtClean="0"/>
              <a:t>, Casas, Espinosa, </a:t>
            </a:r>
            <a:r>
              <a:rPr lang="en-US" sz="1400" dirty="0" err="1" smtClean="0"/>
              <a:t>Quiros</a:t>
            </a:r>
            <a:r>
              <a:rPr lang="en-US" sz="1400" dirty="0" smtClean="0"/>
              <a:t>, </a:t>
            </a:r>
            <a:r>
              <a:rPr lang="en-US" sz="1400" dirty="0" err="1" smtClean="0"/>
              <a:t>Giudice</a:t>
            </a:r>
            <a:r>
              <a:rPr lang="en-US" sz="1400" dirty="0" smtClean="0"/>
              <a:t>, </a:t>
            </a:r>
            <a:r>
              <a:rPr lang="en-US" sz="1400" dirty="0" err="1" smtClean="0"/>
              <a:t>Riotto</a:t>
            </a:r>
            <a:r>
              <a:rPr lang="en-US" sz="1400" dirty="0" smtClean="0"/>
              <a:t>, </a:t>
            </a:r>
            <a:r>
              <a:rPr lang="en-US" sz="1400" dirty="0" err="1" smtClean="0"/>
              <a:t>Isidori</a:t>
            </a:r>
            <a:r>
              <a:rPr lang="en-US" sz="1400" dirty="0" smtClean="0"/>
              <a:t>, </a:t>
            </a:r>
            <a:r>
              <a:rPr lang="en-US" sz="1400" dirty="0" err="1" smtClean="0"/>
              <a:t>Strumia</a:t>
            </a:r>
            <a:r>
              <a:rPr lang="en-US" sz="1400" dirty="0" smtClean="0"/>
              <a:t>, </a:t>
            </a:r>
            <a:r>
              <a:rPr lang="en-US" sz="1400" dirty="0" err="1" smtClean="0"/>
              <a:t>etc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70434" y="72163"/>
            <a:ext cx="872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1)  DO WE LIVE IN A STABLE OR METASTABLE VACUUM?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191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6592457" y="2081620"/>
            <a:ext cx="690994" cy="775335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2781" y="1218657"/>
            <a:ext cx="8516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(Assuming </a:t>
            </a:r>
            <a:r>
              <a:rPr lang="en-US" dirty="0"/>
              <a:t>desert) </a:t>
            </a:r>
            <a:r>
              <a:rPr lang="en-US" dirty="0" smtClean="0"/>
              <a:t>extrapolate the SM Higgs potential at renormalization scale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via RGE. </a:t>
            </a:r>
          </a:p>
          <a:p>
            <a:pPr algn="ctr"/>
            <a:r>
              <a:rPr lang="en-US" dirty="0" smtClean="0"/>
              <a:t>This can now be done at NNLO!!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30506" y="4662465"/>
            <a:ext cx="5155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sym typeface="Wingdings"/>
              </a:rPr>
              <a:t>BETTER to match directly with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MSbar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running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m</a:t>
            </a:r>
            <a:r>
              <a:rPr lang="en-US" baseline="-25000" dirty="0" err="1" smtClean="0">
                <a:solidFill>
                  <a:srgbClr val="008000"/>
                </a:solidFill>
                <a:sym typeface="Wingdings"/>
              </a:rPr>
              <a:t>t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</a:t>
            </a:r>
            <a:endParaRPr lang="en-US" dirty="0" smtClean="0">
              <a:solidFill>
                <a:srgbClr val="008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33744" y="2198594"/>
            <a:ext cx="61529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3-loop running for:  g(</a:t>
            </a:r>
            <a:r>
              <a:rPr lang="en-US" sz="2400" dirty="0" smtClean="0">
                <a:latin typeface="Symbol" charset="2"/>
                <a:cs typeface="Symbol" charset="2"/>
              </a:rPr>
              <a:t>m</a:t>
            </a:r>
            <a:r>
              <a:rPr lang="en-US" sz="2400" dirty="0" smtClean="0"/>
              <a:t>), </a:t>
            </a:r>
            <a:r>
              <a:rPr lang="en-US" sz="2400" dirty="0"/>
              <a:t>g</a:t>
            </a:r>
            <a:r>
              <a:rPr lang="en-US" sz="2400" dirty="0" smtClean="0"/>
              <a:t>’</a:t>
            </a:r>
            <a:r>
              <a:rPr lang="en-US" sz="2400" dirty="0"/>
              <a:t> 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g</a:t>
            </a:r>
            <a:r>
              <a:rPr lang="en-US" sz="2400" baseline="-25000" dirty="0" smtClean="0"/>
              <a:t>3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</a:t>
            </a:r>
            <a:r>
              <a:rPr lang="en-US" sz="2400" dirty="0" smtClean="0">
                <a:latin typeface="Symbol" charset="2"/>
                <a:cs typeface="Symbol" charset="2"/>
              </a:rPr>
              <a:t>l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r>
              <a:rPr lang="en-US" sz="2400" dirty="0" smtClean="0"/>
              <a:t>,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t</a:t>
            </a:r>
            <a:r>
              <a:rPr lang="en-US" sz="2400" dirty="0"/>
              <a:t>(</a:t>
            </a:r>
            <a:r>
              <a:rPr lang="en-US" sz="2400" dirty="0">
                <a:latin typeface="Symbol" charset="2"/>
                <a:cs typeface="Symbol" charset="2"/>
              </a:rPr>
              <a:t>m</a:t>
            </a:r>
            <a:r>
              <a:rPr lang="en-US" sz="2400" dirty="0"/>
              <a:t>)</a:t>
            </a:r>
            <a:endParaRPr lang="en-US" sz="2400" baseline="-250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732702" y="2693038"/>
            <a:ext cx="997068" cy="6018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433828" y="4029647"/>
            <a:ext cx="4050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[</a:t>
            </a:r>
            <a:r>
              <a:rPr lang="en-US" dirty="0" err="1" smtClean="0">
                <a:solidFill>
                  <a:srgbClr val="008000"/>
                </a:solidFill>
              </a:rPr>
              <a:t>Alekhin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Djouadi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Moch</a:t>
            </a:r>
            <a:r>
              <a:rPr lang="en-US" dirty="0" smtClean="0">
                <a:solidFill>
                  <a:srgbClr val="008000"/>
                </a:solidFill>
              </a:rPr>
              <a:t>, arXiv</a:t>
            </a:r>
            <a:r>
              <a:rPr lang="en-US" dirty="0">
                <a:solidFill>
                  <a:srgbClr val="008000"/>
                </a:solidFill>
              </a:rPr>
              <a:t>:</a:t>
            </a:r>
            <a:r>
              <a:rPr lang="en-US" dirty="0" smtClean="0">
                <a:solidFill>
                  <a:srgbClr val="008000"/>
                </a:solidFill>
              </a:rPr>
              <a:t>1207.0980]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71625" y="4363697"/>
            <a:ext cx="41008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It is inconsistent to use </a:t>
            </a:r>
            <a:r>
              <a:rPr lang="en-US" dirty="0" err="1">
                <a:solidFill>
                  <a:srgbClr val="008000"/>
                </a:solidFill>
              </a:rPr>
              <a:t>Tevatron</a:t>
            </a:r>
            <a:r>
              <a:rPr lang="en-US" dirty="0">
                <a:solidFill>
                  <a:srgbClr val="008000"/>
                </a:solidFill>
              </a:rPr>
              <a:t> measure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106" y="5117644"/>
            <a:ext cx="3320049" cy="38658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187583" y="5720424"/>
            <a:ext cx="32264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</a:t>
            </a:r>
            <a:r>
              <a:rPr lang="en-US" dirty="0" smtClean="0">
                <a:solidFill>
                  <a:srgbClr val="008000"/>
                </a:solidFill>
              </a:rPr>
              <a:t>s done in [IM, arXiv:1209.0393]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5209" y="524236"/>
            <a:ext cx="8393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[Hung, </a:t>
            </a:r>
            <a:r>
              <a:rPr lang="en-US" sz="1400" dirty="0" err="1" smtClean="0"/>
              <a:t>Cabibbo</a:t>
            </a:r>
            <a:r>
              <a:rPr lang="en-US" sz="1400" dirty="0" smtClean="0"/>
              <a:t> et al ‘79, Lindner, </a:t>
            </a:r>
            <a:r>
              <a:rPr lang="en-US" sz="1400" dirty="0" err="1" smtClean="0"/>
              <a:t>Sher</a:t>
            </a:r>
            <a:r>
              <a:rPr lang="en-US" sz="1400" dirty="0" smtClean="0"/>
              <a:t>, Casas, Espinosa, </a:t>
            </a:r>
            <a:r>
              <a:rPr lang="en-US" sz="1400" dirty="0" err="1" smtClean="0"/>
              <a:t>Quiros</a:t>
            </a:r>
            <a:r>
              <a:rPr lang="en-US" sz="1400" dirty="0" smtClean="0"/>
              <a:t>, </a:t>
            </a:r>
            <a:r>
              <a:rPr lang="en-US" sz="1400" dirty="0" err="1" smtClean="0"/>
              <a:t>Giudice</a:t>
            </a:r>
            <a:r>
              <a:rPr lang="en-US" sz="1400" dirty="0" smtClean="0"/>
              <a:t>, </a:t>
            </a:r>
            <a:r>
              <a:rPr lang="en-US" sz="1400" dirty="0" err="1" smtClean="0"/>
              <a:t>Riotto</a:t>
            </a:r>
            <a:r>
              <a:rPr lang="en-US" sz="1400" dirty="0" smtClean="0"/>
              <a:t>, </a:t>
            </a:r>
            <a:r>
              <a:rPr lang="en-US" sz="1400" dirty="0" err="1" smtClean="0"/>
              <a:t>Isidori</a:t>
            </a:r>
            <a:r>
              <a:rPr lang="en-US" sz="1400" dirty="0" smtClean="0"/>
              <a:t>, </a:t>
            </a:r>
            <a:r>
              <a:rPr lang="en-US" sz="1400" dirty="0" err="1" smtClean="0"/>
              <a:t>Strumia</a:t>
            </a:r>
            <a:r>
              <a:rPr lang="en-US" sz="1400" dirty="0" smtClean="0"/>
              <a:t>, </a:t>
            </a:r>
            <a:r>
              <a:rPr lang="en-US" sz="1400" dirty="0" err="1" smtClean="0"/>
              <a:t>etc</a:t>
            </a:r>
            <a:r>
              <a:rPr lang="en-US" sz="1400" dirty="0" smtClean="0"/>
              <a:t>]</a:t>
            </a:r>
            <a:endParaRPr lang="en-US" sz="14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258143" y="3034279"/>
            <a:ext cx="3084836" cy="75857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3258143" y="3034279"/>
            <a:ext cx="2474559" cy="758570"/>
          </a:xfrm>
          <a:prstGeom prst="line">
            <a:avLst/>
          </a:pr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375900" y="3261996"/>
            <a:ext cx="7382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atched </a:t>
            </a:r>
            <a:r>
              <a:rPr lang="en-US" dirty="0">
                <a:solidFill>
                  <a:srgbClr val="0000FF"/>
                </a:solidFill>
              </a:rPr>
              <a:t>at 2-loop </a:t>
            </a:r>
            <a:r>
              <a:rPr lang="en-US" dirty="0" smtClean="0">
                <a:solidFill>
                  <a:srgbClr val="0000FF"/>
                </a:solidFill>
              </a:rPr>
              <a:t>via ”</a:t>
            </a:r>
            <a:r>
              <a:rPr lang="en-US" dirty="0" err="1" smtClean="0">
                <a:solidFill>
                  <a:srgbClr val="0000FF"/>
                </a:solidFill>
              </a:rPr>
              <a:t>Tevatron</a:t>
            </a:r>
            <a:r>
              <a:rPr lang="en-US" dirty="0" smtClean="0">
                <a:solidFill>
                  <a:srgbClr val="0000FF"/>
                </a:solidFill>
              </a:rPr>
              <a:t>”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r>
              <a:rPr lang="en-US" baseline="-25000" dirty="0" err="1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 pole mass (</a:t>
            </a:r>
            <a:r>
              <a:rPr lang="en-US" dirty="0">
                <a:solidFill>
                  <a:srgbClr val="0000FF"/>
                </a:solidFill>
              </a:rPr>
              <a:t>unavoidable </a:t>
            </a:r>
            <a:r>
              <a:rPr lang="en-US" dirty="0" err="1" smtClean="0">
                <a:solidFill>
                  <a:srgbClr val="0000FF"/>
                </a:solidFill>
              </a:rPr>
              <a:t>theor</a:t>
            </a:r>
            <a:r>
              <a:rPr lang="en-US" dirty="0" smtClean="0">
                <a:solidFill>
                  <a:srgbClr val="0000FF"/>
                </a:solidFill>
              </a:rPr>
              <a:t> error</a:t>
            </a:r>
            <a:r>
              <a:rPr lang="en-US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0434" y="72163"/>
            <a:ext cx="872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1)  DO WE LIVE IN A STABLE OR METASTABLE VACUUM?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508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7951" y="161866"/>
            <a:ext cx="83083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POSSIBLE SHAPES FOR THE HIGGS POTENTIAL  CLOSE TO THE PLANCK SCALE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38" y="679761"/>
            <a:ext cx="7806765" cy="53671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72598" y="5778590"/>
            <a:ext cx="2226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renormalization scale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 rot="19915674">
            <a:off x="4942439" y="1072086"/>
            <a:ext cx="941033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stable </a:t>
            </a:r>
          </a:p>
        </p:txBody>
      </p:sp>
      <p:sp>
        <p:nvSpPr>
          <p:cNvPr id="8" name="Rectangle 7"/>
          <p:cNvSpPr/>
          <p:nvPr/>
        </p:nvSpPr>
        <p:spPr>
          <a:xfrm rot="19910951">
            <a:off x="6614507" y="1763294"/>
            <a:ext cx="2205360" cy="46166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stable </a:t>
            </a:r>
            <a:r>
              <a:rPr lang="en-US" sz="2400" dirty="0" smtClean="0">
                <a:solidFill>
                  <a:srgbClr val="0000FF"/>
                </a:solidFill>
              </a:rPr>
              <a:t>with flex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 rot="19848543">
            <a:off x="6356026" y="2623766"/>
            <a:ext cx="2896195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2BBCC2"/>
                </a:solidFill>
              </a:rPr>
              <a:t>d</a:t>
            </a:r>
            <a:r>
              <a:rPr lang="en-US" sz="2400" dirty="0" smtClean="0">
                <a:solidFill>
                  <a:srgbClr val="2BBCC2"/>
                </a:solidFill>
              </a:rPr>
              <a:t>eg. with EW vacuum</a:t>
            </a:r>
            <a:endParaRPr lang="en-US" sz="2400" dirty="0">
              <a:solidFill>
                <a:srgbClr val="2BBCC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 rot="19964360">
            <a:off x="7066906" y="3632454"/>
            <a:ext cx="1590550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5F00BE"/>
                </a:solidFill>
              </a:rPr>
              <a:t>metastable</a:t>
            </a:r>
            <a:endParaRPr lang="en-US" sz="2400" dirty="0">
              <a:solidFill>
                <a:srgbClr val="5F00B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19975510">
            <a:off x="6285504" y="1143871"/>
            <a:ext cx="941033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008000"/>
                </a:solidFill>
              </a:rPr>
              <a:t>stable 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538879" y="2576764"/>
            <a:ext cx="1181862" cy="59864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538879" y="3545873"/>
            <a:ext cx="1068368" cy="564517"/>
          </a:xfrm>
          <a:prstGeom prst="straightConnector1">
            <a:avLst/>
          </a:prstGeom>
          <a:ln>
            <a:solidFill>
              <a:srgbClr val="2BBCC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6348772" y="4286803"/>
            <a:ext cx="824213" cy="433279"/>
          </a:xfrm>
          <a:prstGeom prst="straightConnector1">
            <a:avLst/>
          </a:prstGeom>
          <a:ln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218483" y="6331536"/>
            <a:ext cx="2215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[IM, arXiv:1209.0393]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6098979" y="1694891"/>
            <a:ext cx="328375" cy="651383"/>
          </a:xfrm>
          <a:prstGeom prst="straightConnector1">
            <a:avLst/>
          </a:prstGeom>
          <a:ln>
            <a:solidFill>
              <a:srgbClr val="3AFB7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-720094" y="2628510"/>
            <a:ext cx="2226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Higgs potential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782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3259" y="141583"/>
            <a:ext cx="157393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RESULTS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204967" y="510915"/>
            <a:ext cx="35280" cy="38111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233887" y="4386279"/>
            <a:ext cx="556287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23629" r="91174" b="32882"/>
          <a:stretch/>
        </p:blipFill>
        <p:spPr>
          <a:xfrm>
            <a:off x="1117019" y="1605345"/>
            <a:ext cx="629313" cy="19934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39999" t="89440" r="37488" b="-1"/>
          <a:stretch/>
        </p:blipFill>
        <p:spPr>
          <a:xfrm>
            <a:off x="3951299" y="4621985"/>
            <a:ext cx="1605217" cy="484074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2240247" y="664194"/>
            <a:ext cx="6356382" cy="296989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20006747">
            <a:off x="5924335" y="915851"/>
            <a:ext cx="226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METASTABILITY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 rot="20126411">
            <a:off x="6593354" y="1025965"/>
            <a:ext cx="226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STABILITY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2222609" y="2266720"/>
            <a:ext cx="5574153" cy="378326"/>
          </a:xfrm>
          <a:prstGeom prst="rect">
            <a:avLst/>
          </a:prstGeom>
          <a:solidFill>
            <a:srgbClr val="3AFB70">
              <a:alpha val="6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257691" y="2275714"/>
            <a:ext cx="1093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mass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218483" y="6331536"/>
            <a:ext cx="2215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[IM, arXiv:1209.0393]</a:t>
            </a:r>
          </a:p>
        </p:txBody>
      </p:sp>
    </p:spTree>
    <p:extLst>
      <p:ext uri="{BB962C8B-B14F-4D97-AF65-F5344CB8AC3E}">
        <p14:creationId xmlns:p14="http://schemas.microsoft.com/office/powerpoint/2010/main" val="2600465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3259" y="141583"/>
            <a:ext cx="157393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RESULTS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204967" y="510915"/>
            <a:ext cx="35280" cy="38111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233887" y="4386279"/>
            <a:ext cx="556287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23629" r="91174" b="32882"/>
          <a:stretch/>
        </p:blipFill>
        <p:spPr>
          <a:xfrm>
            <a:off x="1117019" y="1605345"/>
            <a:ext cx="629313" cy="19934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39999" t="89440" r="37488" b="-1"/>
          <a:stretch/>
        </p:blipFill>
        <p:spPr>
          <a:xfrm>
            <a:off x="3951299" y="4621985"/>
            <a:ext cx="1605217" cy="484074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2240247" y="664194"/>
            <a:ext cx="6356382" cy="296989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20006747">
            <a:off x="5924335" y="915851"/>
            <a:ext cx="226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METASTABILITY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 rot="20126411">
            <a:off x="6593354" y="1025965"/>
            <a:ext cx="226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STABILITY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2222609" y="2266720"/>
            <a:ext cx="5574153" cy="378326"/>
          </a:xfrm>
          <a:prstGeom prst="rect">
            <a:avLst/>
          </a:prstGeom>
          <a:solidFill>
            <a:srgbClr val="3AFB70">
              <a:alpha val="6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rot="5400000">
            <a:off x="2811762" y="2405852"/>
            <a:ext cx="3722086" cy="238770"/>
          </a:xfrm>
          <a:prstGeom prst="rect">
            <a:avLst/>
          </a:prstGeom>
          <a:solidFill>
            <a:srgbClr val="FFFF00">
              <a:alpha val="6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257691" y="2275714"/>
            <a:ext cx="1093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mass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3616139" y="3105497"/>
            <a:ext cx="2063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Higgs mass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95341" y1="97656" x2="95341" y2="97656"/>
                        <a14:backgroundMark x1="56272" y1="28125" x2="56272" y2="28125"/>
                        <a14:backgroundMark x1="36918" y1="23698" x2="36918" y2="23698"/>
                        <a14:backgroundMark x1="53405" y1="40104" x2="53405" y2="40104"/>
                        <a14:backgroundMark x1="32616" y1="18750" x2="26882" y2="35417"/>
                        <a14:backgroundMark x1="78853" y1="4688" x2="78853" y2="4688"/>
                        <a14:backgroundMark x1="93907" y1="29427" x2="93907" y2="29427"/>
                        <a14:backgroundMark x1="92115" y1="55208" x2="92115" y2="55208"/>
                        <a14:backgroundMark x1="80645" y1="10677" x2="80645" y2="10677"/>
                        <a14:backgroundMark x1="91398" y1="20573" x2="91398" y2="20573"/>
                        <a14:backgroundMark x1="89247" y1="16146" x2="89606" y2="45573"/>
                        <a14:backgroundMark x1="4659" y1="3125" x2="2151" y2="12240"/>
                        <a14:backgroundMark x1="53405" y1="70313" x2="59498" y2="885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498912">
            <a:off x="4304166" y="1974688"/>
            <a:ext cx="1132260" cy="155838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18483" y="6331536"/>
            <a:ext cx="2215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[IM, arXiv:1209.0393]</a:t>
            </a:r>
          </a:p>
        </p:txBody>
      </p:sp>
    </p:spTree>
    <p:extLst>
      <p:ext uri="{BB962C8B-B14F-4D97-AF65-F5344CB8AC3E}">
        <p14:creationId xmlns:p14="http://schemas.microsoft.com/office/powerpoint/2010/main" val="4115135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739" y="510915"/>
            <a:ext cx="7130160" cy="45838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8483" y="6331536"/>
            <a:ext cx="2215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[IM, arXiv:1209.0393]</a:t>
            </a:r>
          </a:p>
        </p:txBody>
      </p:sp>
    </p:spTree>
    <p:extLst>
      <p:ext uri="{BB962C8B-B14F-4D97-AF65-F5344CB8AC3E}">
        <p14:creationId xmlns:p14="http://schemas.microsoft.com/office/powerpoint/2010/main" val="2453096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739" y="510915"/>
            <a:ext cx="7130160" cy="45838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3346" y="4051084"/>
            <a:ext cx="7620258" cy="559285"/>
          </a:xfrm>
          <a:prstGeom prst="rect">
            <a:avLst/>
          </a:prstGeom>
          <a:ln w="38100" cmpd="sng">
            <a:solidFill>
              <a:srgbClr val="FF0000"/>
            </a:solidFill>
            <a:prstDash val="sysDash"/>
          </a:ln>
        </p:spPr>
      </p:pic>
      <p:sp>
        <p:nvSpPr>
          <p:cNvPr id="8" name="Rectangle 7"/>
          <p:cNvSpPr/>
          <p:nvPr/>
        </p:nvSpPr>
        <p:spPr>
          <a:xfrm>
            <a:off x="218483" y="6331536"/>
            <a:ext cx="2215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[IM, arXiv:1209.0393]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176" y="5451514"/>
            <a:ext cx="8069006" cy="736278"/>
          </a:xfrm>
          <a:prstGeom prst="rect">
            <a:avLst/>
          </a:prstGeom>
          <a:ln w="38100" cmpd="sng">
            <a:solidFill>
              <a:srgbClr val="FF0000"/>
            </a:solidFill>
            <a:prstDash val="sysDash"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7623" y="658582"/>
            <a:ext cx="6743376" cy="44362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0921869">
            <a:off x="168083" y="5130628"/>
            <a:ext cx="2203711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STABILITY BOUND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277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476" y="214665"/>
            <a:ext cx="3930541" cy="28263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4167" y="161001"/>
            <a:ext cx="3488096" cy="263416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753169" y="4736309"/>
            <a:ext cx="3943631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SO WHAT?</a:t>
            </a:r>
            <a:endParaRPr lang="en-US" sz="54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7599166"/>
              </p:ext>
            </p:extLst>
          </p:nvPr>
        </p:nvGraphicFramePr>
        <p:xfrm>
          <a:off x="2962275" y="3922713"/>
          <a:ext cx="3570288" cy="58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6" name="Equation" r:id="rId5" imgW="1282700" imgH="203200" progId="Equation.3">
                  <p:embed/>
                </p:oleObj>
              </mc:Choice>
              <mc:Fallback>
                <p:oleObj name="Equation" r:id="rId5" imgW="1282700" imgH="203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962275" y="3922713"/>
                        <a:ext cx="3570288" cy="5826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1418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648" y="1686814"/>
            <a:ext cx="5569859" cy="362542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8959" y="5384420"/>
            <a:ext cx="83610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Theoretical uncertainty in the determination of the transition line between </a:t>
            </a:r>
            <a:r>
              <a:rPr lang="en-US" dirty="0" smtClean="0"/>
              <a:t>stability and </a:t>
            </a:r>
            <a:r>
              <a:rPr lang="en-US" dirty="0" err="1"/>
              <a:t>metastability</a:t>
            </a:r>
            <a:r>
              <a:rPr lang="en-US" dirty="0"/>
              <a:t> according to our </a:t>
            </a:r>
            <a:r>
              <a:rPr lang="en-US" dirty="0" smtClean="0"/>
              <a:t>analysis </a:t>
            </a:r>
            <a:r>
              <a:rPr lang="en-US" dirty="0"/>
              <a:t>(</a:t>
            </a:r>
            <a:r>
              <a:rPr lang="en-US" dirty="0" smtClean="0"/>
              <a:t>thinner: only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baseline="-25000" dirty="0" smtClean="0">
                <a:latin typeface="Symbol" charset="2"/>
                <a:cs typeface="Symbol" charset="2"/>
              </a:rPr>
              <a:t>l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) </a:t>
            </a:r>
            <a:r>
              <a:rPr lang="en-US" dirty="0"/>
              <a:t>and eq. (10) </a:t>
            </a:r>
            <a:r>
              <a:rPr lang="en-US" dirty="0" smtClean="0"/>
              <a:t>of </a:t>
            </a:r>
            <a:r>
              <a:rPr lang="en-US" dirty="0" smtClean="0"/>
              <a:t>DDEEGIS(</a:t>
            </a:r>
            <a:r>
              <a:rPr lang="en-US" dirty="0" smtClean="0"/>
              <a:t>thicker: also error due to </a:t>
            </a:r>
            <a:r>
              <a:rPr lang="en-US" dirty="0" err="1" smtClean="0"/>
              <a:t>y</a:t>
            </a:r>
            <a:r>
              <a:rPr lang="en-US" baseline="-25000" dirty="0" err="1" smtClean="0"/>
              <a:t>t</a:t>
            </a:r>
            <a:r>
              <a:rPr lang="en-US" dirty="0" smtClean="0"/>
              <a:t> matching from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pole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98651" y="218881"/>
            <a:ext cx="722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Comparison with previous </a:t>
            </a:r>
            <a:r>
              <a:rPr lang="en-US" dirty="0" smtClean="0"/>
              <a:t>analysis by </a:t>
            </a:r>
            <a:r>
              <a:rPr lang="en-US" dirty="0" err="1" smtClean="0"/>
              <a:t>Degrassi</a:t>
            </a:r>
            <a:r>
              <a:rPr lang="en-US" dirty="0" smtClean="0"/>
              <a:t> </a:t>
            </a:r>
            <a:r>
              <a:rPr lang="en-US" dirty="0" smtClean="0"/>
              <a:t>Di Vita</a:t>
            </a:r>
            <a:r>
              <a:rPr lang="en-US" dirty="0"/>
              <a:t> </a:t>
            </a:r>
            <a:r>
              <a:rPr lang="en-US" dirty="0" smtClean="0"/>
              <a:t>Elias</a:t>
            </a:r>
            <a:r>
              <a:rPr lang="en-US" dirty="0"/>
              <a:t>-</a:t>
            </a:r>
            <a:r>
              <a:rPr lang="en-US" dirty="0" err="1" smtClean="0"/>
              <a:t>Miro</a:t>
            </a:r>
            <a:r>
              <a:rPr lang="en-US" dirty="0" smtClean="0"/>
              <a:t> Espinosa </a:t>
            </a:r>
            <a:r>
              <a:rPr lang="en-US" dirty="0" err="1" smtClean="0"/>
              <a:t>Giudice</a:t>
            </a:r>
            <a:r>
              <a:rPr lang="en-US" dirty="0" smtClean="0"/>
              <a:t> </a:t>
            </a:r>
            <a:r>
              <a:rPr lang="en-US" dirty="0" err="1" smtClean="0"/>
              <a:t>Isidori</a:t>
            </a:r>
            <a:r>
              <a:rPr lang="en-US" dirty="0" smtClean="0"/>
              <a:t> </a:t>
            </a:r>
            <a:r>
              <a:rPr lang="en-US" dirty="0" err="1" smtClean="0"/>
              <a:t>Strumia</a:t>
            </a:r>
            <a:r>
              <a:rPr lang="en-US" dirty="0" smtClean="0"/>
              <a:t>, </a:t>
            </a:r>
            <a:r>
              <a:rPr lang="en-US" dirty="0" smtClean="0"/>
              <a:t>JHEP </a:t>
            </a:r>
            <a:r>
              <a:rPr lang="en-US" dirty="0"/>
              <a:t>1208 (2012) 098 </a:t>
            </a:r>
            <a:r>
              <a:rPr lang="en-US" dirty="0" smtClean="0"/>
              <a:t>[arXiv</a:t>
            </a:r>
            <a:r>
              <a:rPr lang="en-US" dirty="0"/>
              <a:t>:</a:t>
            </a:r>
            <a:r>
              <a:rPr lang="en-US" dirty="0" smtClean="0"/>
              <a:t>1205.6497]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911101" y="1508827"/>
            <a:ext cx="2050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IM arXiv</a:t>
            </a:r>
            <a:r>
              <a:rPr lang="en-US" dirty="0"/>
              <a:t>:</a:t>
            </a:r>
            <a:r>
              <a:rPr lang="en-US" dirty="0" smtClean="0"/>
              <a:t>1209.0393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162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02547" y="868926"/>
            <a:ext cx="1037104" cy="6626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473" y="1432230"/>
            <a:ext cx="5888360" cy="383675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3636" y="5331155"/>
            <a:ext cx="89803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T</a:t>
            </a:r>
            <a:r>
              <a:rPr lang="en-US" sz="1600" dirty="0" smtClean="0"/>
              <a:t>ransition </a:t>
            </a:r>
            <a:r>
              <a:rPr lang="en-US" sz="1600" dirty="0"/>
              <a:t>line </a:t>
            </a:r>
            <a:r>
              <a:rPr lang="en-US" sz="1600" dirty="0" smtClean="0"/>
              <a:t>(blue) between </a:t>
            </a:r>
            <a:r>
              <a:rPr lang="en-US" sz="1600" dirty="0"/>
              <a:t>stability and </a:t>
            </a:r>
            <a:r>
              <a:rPr lang="en-US" sz="1600" dirty="0" err="1" smtClean="0"/>
              <a:t>metastability</a:t>
            </a:r>
            <a:r>
              <a:rPr lang="en-US" sz="1600" dirty="0"/>
              <a:t> </a:t>
            </a:r>
            <a:r>
              <a:rPr lang="en-US" sz="1600" dirty="0" smtClean="0"/>
              <a:t>according </a:t>
            </a:r>
            <a:r>
              <a:rPr lang="en-US" sz="1600" dirty="0" smtClean="0"/>
              <a:t>to </a:t>
            </a:r>
            <a:r>
              <a:rPr lang="en-US" sz="1600" dirty="0" err="1" smtClean="0"/>
              <a:t>Degrassi</a:t>
            </a:r>
            <a:r>
              <a:rPr lang="en-US" sz="1600" dirty="0" smtClean="0"/>
              <a:t> </a:t>
            </a:r>
            <a:r>
              <a:rPr lang="en-US" sz="1600" dirty="0" smtClean="0"/>
              <a:t>et </a:t>
            </a:r>
            <a:r>
              <a:rPr lang="en-US" sz="1600" dirty="0" smtClean="0"/>
              <a:t>al. </a:t>
            </a:r>
          </a:p>
          <a:p>
            <a:pPr algn="ctr"/>
            <a:r>
              <a:rPr lang="en-US" sz="1600" dirty="0" smtClean="0"/>
              <a:t>The </a:t>
            </a:r>
            <a:r>
              <a:rPr lang="en-US" sz="1600" dirty="0"/>
              <a:t>(brown) shaded disks </a:t>
            </a:r>
            <a:r>
              <a:rPr lang="en-US" sz="1600" dirty="0" smtClean="0"/>
              <a:t>is</a:t>
            </a:r>
            <a:r>
              <a:rPr lang="en-US" sz="1600" dirty="0" smtClean="0"/>
              <a:t> </a:t>
            </a:r>
            <a:r>
              <a:rPr lang="en-US" sz="1600" dirty="0"/>
              <a:t>the 1 and 2 combined ranges for </a:t>
            </a:r>
            <a:r>
              <a:rPr lang="en-US" sz="1600" dirty="0" err="1" smtClean="0"/>
              <a:t>mt</a:t>
            </a:r>
            <a:r>
              <a:rPr lang="en-US" sz="1600" dirty="0"/>
              <a:t> </a:t>
            </a:r>
            <a:r>
              <a:rPr lang="en-US" sz="1600" dirty="0" smtClean="0"/>
              <a:t>and </a:t>
            </a:r>
            <a:r>
              <a:rPr lang="en-US" sz="1600" dirty="0" err="1"/>
              <a:t>mH</a:t>
            </a:r>
            <a:r>
              <a:rPr lang="en-US" sz="1600" dirty="0"/>
              <a:t> used in </a:t>
            </a:r>
            <a:r>
              <a:rPr lang="en-US" sz="1600" dirty="0" err="1" smtClean="0"/>
              <a:t>Degrassi</a:t>
            </a:r>
            <a:r>
              <a:rPr lang="en-US" sz="1600" dirty="0" smtClean="0"/>
              <a:t> et al. The </a:t>
            </a:r>
            <a:r>
              <a:rPr lang="en-US" sz="1600" dirty="0"/>
              <a:t>(green) rectangle allows for the comparison with </a:t>
            </a:r>
            <a:r>
              <a:rPr lang="en-US" sz="1600" dirty="0" smtClean="0"/>
              <a:t>the ranges </a:t>
            </a:r>
            <a:r>
              <a:rPr lang="en-US" sz="1600" dirty="0"/>
              <a:t>of </a:t>
            </a:r>
            <a:r>
              <a:rPr lang="en-US" sz="1600" dirty="0" err="1"/>
              <a:t>mt</a:t>
            </a:r>
            <a:r>
              <a:rPr lang="en-US" sz="1600" dirty="0"/>
              <a:t> and </a:t>
            </a:r>
            <a:r>
              <a:rPr lang="en-US" sz="1600" dirty="0" err="1"/>
              <a:t>mH</a:t>
            </a:r>
            <a:r>
              <a:rPr lang="en-US" sz="1600" dirty="0"/>
              <a:t> used </a:t>
            </a:r>
            <a:r>
              <a:rPr lang="en-US" sz="1600" dirty="0" smtClean="0"/>
              <a:t>here.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5060424" y="1206264"/>
            <a:ext cx="2050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IM arXiv</a:t>
            </a:r>
            <a:r>
              <a:rPr lang="en-US" dirty="0"/>
              <a:t>:</a:t>
            </a:r>
            <a:r>
              <a:rPr lang="en-US" dirty="0" smtClean="0"/>
              <a:t>1209.0393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98651" y="218881"/>
            <a:ext cx="7229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Comparison with previous </a:t>
            </a:r>
            <a:r>
              <a:rPr lang="en-US" dirty="0" smtClean="0"/>
              <a:t>analysis by </a:t>
            </a:r>
            <a:r>
              <a:rPr lang="en-US" dirty="0" err="1" smtClean="0"/>
              <a:t>Degrassi</a:t>
            </a:r>
            <a:r>
              <a:rPr lang="en-US" dirty="0" smtClean="0"/>
              <a:t> </a:t>
            </a:r>
            <a:r>
              <a:rPr lang="en-US" dirty="0" smtClean="0"/>
              <a:t>Di Vita</a:t>
            </a:r>
            <a:r>
              <a:rPr lang="en-US" dirty="0"/>
              <a:t> </a:t>
            </a:r>
            <a:r>
              <a:rPr lang="en-US" dirty="0" smtClean="0"/>
              <a:t>Elias</a:t>
            </a:r>
            <a:r>
              <a:rPr lang="en-US" dirty="0"/>
              <a:t>-</a:t>
            </a:r>
            <a:r>
              <a:rPr lang="en-US" dirty="0" err="1" smtClean="0"/>
              <a:t>Miro</a:t>
            </a:r>
            <a:r>
              <a:rPr lang="en-US" dirty="0" smtClean="0"/>
              <a:t> Espinosa </a:t>
            </a:r>
            <a:r>
              <a:rPr lang="en-US" dirty="0" err="1" smtClean="0"/>
              <a:t>Giudice</a:t>
            </a:r>
            <a:r>
              <a:rPr lang="en-US" dirty="0" smtClean="0"/>
              <a:t> </a:t>
            </a:r>
            <a:r>
              <a:rPr lang="en-US" dirty="0" err="1" smtClean="0"/>
              <a:t>Isidori</a:t>
            </a:r>
            <a:r>
              <a:rPr lang="en-US" dirty="0" smtClean="0"/>
              <a:t> </a:t>
            </a:r>
            <a:r>
              <a:rPr lang="en-US" dirty="0" err="1" smtClean="0"/>
              <a:t>Strumia</a:t>
            </a:r>
            <a:r>
              <a:rPr lang="en-US" dirty="0" smtClean="0"/>
              <a:t>, </a:t>
            </a:r>
            <a:r>
              <a:rPr lang="en-US" dirty="0" smtClean="0"/>
              <a:t>JHEP </a:t>
            </a:r>
            <a:r>
              <a:rPr lang="en-US" dirty="0"/>
              <a:t>1208 (2012) 098 </a:t>
            </a:r>
            <a:r>
              <a:rPr lang="en-US" dirty="0" smtClean="0"/>
              <a:t>[arXiv</a:t>
            </a:r>
            <a:r>
              <a:rPr lang="en-US" dirty="0"/>
              <a:t>:</a:t>
            </a:r>
            <a:r>
              <a:rPr lang="en-US" dirty="0" smtClean="0"/>
              <a:t>1205.6497]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470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739" y="510915"/>
            <a:ext cx="7130160" cy="458387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8483" y="6331536"/>
            <a:ext cx="2215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[IM, arXiv:1209.0393]</a:t>
            </a:r>
          </a:p>
        </p:txBody>
      </p:sp>
      <p:sp>
        <p:nvSpPr>
          <p:cNvPr id="2" name="Right Arrow 1"/>
          <p:cNvSpPr/>
          <p:nvPr/>
        </p:nvSpPr>
        <p:spPr>
          <a:xfrm>
            <a:off x="829068" y="1958168"/>
            <a:ext cx="546828" cy="1076111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-29210" y="1287807"/>
            <a:ext cx="15991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NEED MORE PRECISE MEASURE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921869">
            <a:off x="215556" y="326249"/>
            <a:ext cx="2203711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PROSPECTS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336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739" y="510915"/>
            <a:ext cx="7130160" cy="45838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0921869">
            <a:off x="215556" y="326249"/>
            <a:ext cx="2203711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PROSPECTS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8483" y="6331536"/>
            <a:ext cx="2215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[IM, arXiv:1209.0393]</a:t>
            </a:r>
          </a:p>
        </p:txBody>
      </p:sp>
      <p:sp>
        <p:nvSpPr>
          <p:cNvPr id="2" name="Right Arrow 1"/>
          <p:cNvSpPr/>
          <p:nvPr/>
        </p:nvSpPr>
        <p:spPr>
          <a:xfrm>
            <a:off x="829068" y="1958168"/>
            <a:ext cx="546828" cy="1076111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-29210" y="1287807"/>
            <a:ext cx="15991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NEED MORE PRECISE MEASURE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093442" y="930397"/>
            <a:ext cx="314097" cy="14907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07540" y="1232592"/>
            <a:ext cx="1675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EXPECTED LHC SENSITIVITY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72135" y="2211137"/>
            <a:ext cx="300226" cy="149077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369672" y="3190868"/>
            <a:ext cx="120835" cy="144161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198503" y="3298643"/>
            <a:ext cx="544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</a:t>
            </a:r>
            <a:r>
              <a:rPr lang="en-US" dirty="0">
                <a:solidFill>
                  <a:srgbClr val="FFFF00"/>
                </a:solidFill>
              </a:rPr>
              <a:t>L</a:t>
            </a:r>
            <a:r>
              <a:rPr lang="en-US" dirty="0" smtClean="0">
                <a:solidFill>
                  <a:srgbClr val="FFFF00"/>
                </a:solidFill>
              </a:rPr>
              <a:t>C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336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4835" y="266960"/>
            <a:ext cx="8789165" cy="120032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2) IF STABLE, CAN THE HIGH POTENTIAL ENERGY OF THE HIGGS HAVE BEEN RESPONSIBLE FOR INFLATION?</a:t>
            </a:r>
          </a:p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010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4835" y="266960"/>
            <a:ext cx="8789165" cy="120032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2) IF STABLE, CAN THE HIGH POTENTIAL ENERGY OF THE HIGGS HAVE BEEN RESPONSIBLE FOR INFLATION?</a:t>
            </a:r>
          </a:p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5613" y="1651255"/>
            <a:ext cx="7826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YES! If, for some reason, there has been a period in which the Hubble rate was dominated by a nearly constant V </a:t>
            </a:r>
            <a:endParaRPr lang="en-US" sz="2400" dirty="0"/>
          </a:p>
        </p:txBody>
      </p:sp>
      <p:sp>
        <p:nvSpPr>
          <p:cNvPr id="17" name="Right Arrow 16"/>
          <p:cNvSpPr/>
          <p:nvPr/>
        </p:nvSpPr>
        <p:spPr>
          <a:xfrm rot="3090202">
            <a:off x="4135031" y="4092517"/>
            <a:ext cx="983707" cy="61906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1573208"/>
              </p:ext>
            </p:extLst>
          </p:nvPr>
        </p:nvGraphicFramePr>
        <p:xfrm>
          <a:off x="2433020" y="2669461"/>
          <a:ext cx="3648075" cy="1174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21" name="Equation" r:id="rId3" imgW="1498600" imgH="482600" progId="Equation.3">
                  <p:embed/>
                </p:oleObj>
              </mc:Choice>
              <mc:Fallback>
                <p:oleObj name="Equation" r:id="rId3" imgW="14986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3020" y="2669461"/>
                        <a:ext cx="3648075" cy="1174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0414001"/>
              </p:ext>
            </p:extLst>
          </p:nvPr>
        </p:nvGraphicFramePr>
        <p:xfrm>
          <a:off x="4527861" y="4892158"/>
          <a:ext cx="2516766" cy="943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22" name="Equation" r:id="rId5" imgW="609600" imgH="228600" progId="Equation.3">
                  <p:embed/>
                </p:oleObj>
              </mc:Choice>
              <mc:Fallback>
                <p:oleObj name="Equation" r:id="rId5" imgW="6096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27861" y="4892158"/>
                        <a:ext cx="2516766" cy="943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1" name="Straight Arrow Connector 20"/>
          <p:cNvCxnSpPr>
            <a:endCxn id="18" idx="3"/>
          </p:cNvCxnSpPr>
          <p:nvPr/>
        </p:nvCxnSpPr>
        <p:spPr>
          <a:xfrm flipH="1">
            <a:off x="6081095" y="2927642"/>
            <a:ext cx="1292316" cy="3291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48197" y="2654056"/>
            <a:ext cx="2219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V acts as cosmological constant term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45501" y="5768661"/>
            <a:ext cx="2845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EXPONENTIAL EXPANSION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358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794" y="2148660"/>
            <a:ext cx="31149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  <a:r>
              <a:rPr lang="en-US" dirty="0" smtClean="0"/>
              <a:t> stable configuration like a shallow false minimum with the Higgs trapped in it during inflation, which ends because of some </a:t>
            </a:r>
            <a:r>
              <a:rPr lang="en-US" smtClean="0"/>
              <a:t>other mechanism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92034" y="5418222"/>
            <a:ext cx="26777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IM </a:t>
            </a:r>
            <a:r>
              <a:rPr lang="en-US" sz="1600" dirty="0" err="1" smtClean="0"/>
              <a:t>Notari</a:t>
            </a:r>
            <a:r>
              <a:rPr lang="en-US" sz="1600" dirty="0" smtClean="0"/>
              <a:t>, arXiv</a:t>
            </a:r>
            <a:r>
              <a:rPr lang="en-US" sz="1600" dirty="0"/>
              <a:t>:</a:t>
            </a:r>
            <a:r>
              <a:rPr lang="en-US" sz="1600" dirty="0" smtClean="0"/>
              <a:t>1112.2659,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3086142" y="6046438"/>
            <a:ext cx="27613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600" dirty="0" smtClean="0"/>
              <a:t>IM Notari, arXiv:1112.5430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3518262" y="5400581"/>
            <a:ext cx="10684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1204.4155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388384" y="5791207"/>
            <a:ext cx="599719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ym typeface="Wingdings"/>
              </a:rPr>
              <a:t>n</a:t>
            </a:r>
            <a:r>
              <a:rPr lang="en-US" sz="1600" baseline="-25000" dirty="0" smtClean="0">
                <a:sym typeface="Wingdings"/>
              </a:rPr>
              <a:t>s</a:t>
            </a:r>
            <a:r>
              <a:rPr lang="en-US" sz="1600" dirty="0" smtClean="0">
                <a:sym typeface="Wingdings"/>
              </a:rPr>
              <a:t> is quite model </a:t>
            </a:r>
            <a:r>
              <a:rPr lang="en-US" sz="1600" dirty="0">
                <a:sym typeface="Wingdings"/>
              </a:rPr>
              <a:t>dependent but </a:t>
            </a:r>
            <a:r>
              <a:rPr lang="en-US" sz="1600" dirty="0" smtClean="0">
                <a:sym typeface="Wingdings"/>
              </a:rPr>
              <a:t>tensor-to-scalar-ratio r is not</a:t>
            </a:r>
            <a:endParaRPr lang="en-US" sz="1600" dirty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 these models can </a:t>
            </a:r>
            <a:r>
              <a:rPr lang="en-US" sz="1600" dirty="0">
                <a:sym typeface="Wingdings"/>
              </a:rPr>
              <a:t>be </a:t>
            </a:r>
            <a:r>
              <a:rPr lang="en-US" sz="1600" dirty="0" smtClean="0">
                <a:sym typeface="Wingdings"/>
              </a:rPr>
              <a:t>tested</a:t>
            </a:r>
            <a:endParaRPr lang="en-US" sz="1600" dirty="0">
              <a:sym typeface="Wingding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3559" y="1259263"/>
            <a:ext cx="18601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EXAMPLE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4834" y="5111148"/>
            <a:ext cx="369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model in scalar-tensor gravity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139062" y="5111148"/>
            <a:ext cx="3693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&amp;</a:t>
            </a:r>
            <a:r>
              <a:rPr lang="en-US" sz="1600" dirty="0" smtClean="0"/>
              <a:t> a model with hybrid inflation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791742" y="4024910"/>
            <a:ext cx="5025846" cy="357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792133" y="1216417"/>
            <a:ext cx="35772" cy="30052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>
          <a:xfrm>
            <a:off x="5774246" y="1854508"/>
            <a:ext cx="2649859" cy="2170402"/>
          </a:xfrm>
          <a:custGeom>
            <a:avLst/>
            <a:gdLst>
              <a:gd name="connsiteX0" fmla="*/ 0 w 2380279"/>
              <a:gd name="connsiteY0" fmla="*/ 1359526 h 1592076"/>
              <a:gd name="connsiteX1" fmla="*/ 178856 w 2380279"/>
              <a:gd name="connsiteY1" fmla="*/ 1359526 h 1592076"/>
              <a:gd name="connsiteX2" fmla="*/ 268284 w 2380279"/>
              <a:gd name="connsiteY2" fmla="*/ 1431080 h 1592076"/>
              <a:gd name="connsiteX3" fmla="*/ 339826 w 2380279"/>
              <a:gd name="connsiteY3" fmla="*/ 1538411 h 1592076"/>
              <a:gd name="connsiteX4" fmla="*/ 447139 w 2380279"/>
              <a:gd name="connsiteY4" fmla="*/ 1592076 h 1592076"/>
              <a:gd name="connsiteX5" fmla="*/ 554453 w 2380279"/>
              <a:gd name="connsiteY5" fmla="*/ 1574188 h 1592076"/>
              <a:gd name="connsiteX6" fmla="*/ 590224 w 2380279"/>
              <a:gd name="connsiteY6" fmla="*/ 1520522 h 1592076"/>
              <a:gd name="connsiteX7" fmla="*/ 643881 w 2380279"/>
              <a:gd name="connsiteY7" fmla="*/ 1502634 h 1592076"/>
              <a:gd name="connsiteX8" fmla="*/ 715423 w 2380279"/>
              <a:gd name="connsiteY8" fmla="*/ 1413191 h 1592076"/>
              <a:gd name="connsiteX9" fmla="*/ 804851 w 2380279"/>
              <a:gd name="connsiteY9" fmla="*/ 1323749 h 1592076"/>
              <a:gd name="connsiteX10" fmla="*/ 930050 w 2380279"/>
              <a:gd name="connsiteY10" fmla="*/ 1198529 h 1592076"/>
              <a:gd name="connsiteX11" fmla="*/ 965821 w 2380279"/>
              <a:gd name="connsiteY11" fmla="*/ 1144864 h 1592076"/>
              <a:gd name="connsiteX12" fmla="*/ 1055249 w 2380279"/>
              <a:gd name="connsiteY12" fmla="*/ 983867 h 1592076"/>
              <a:gd name="connsiteX13" fmla="*/ 1108906 w 2380279"/>
              <a:gd name="connsiteY13" fmla="*/ 948090 h 1592076"/>
              <a:gd name="connsiteX14" fmla="*/ 1251990 w 2380279"/>
              <a:gd name="connsiteY14" fmla="*/ 858648 h 1592076"/>
              <a:gd name="connsiteX15" fmla="*/ 1305647 w 2380279"/>
              <a:gd name="connsiteY15" fmla="*/ 840760 h 1592076"/>
              <a:gd name="connsiteX16" fmla="*/ 1359304 w 2380279"/>
              <a:gd name="connsiteY16" fmla="*/ 804983 h 1592076"/>
              <a:gd name="connsiteX17" fmla="*/ 1734901 w 2380279"/>
              <a:gd name="connsiteY17" fmla="*/ 840760 h 1592076"/>
              <a:gd name="connsiteX18" fmla="*/ 1842214 w 2380279"/>
              <a:gd name="connsiteY18" fmla="*/ 822871 h 1592076"/>
              <a:gd name="connsiteX19" fmla="*/ 1895871 w 2380279"/>
              <a:gd name="connsiteY19" fmla="*/ 787094 h 1592076"/>
              <a:gd name="connsiteX20" fmla="*/ 1967413 w 2380279"/>
              <a:gd name="connsiteY20" fmla="*/ 751317 h 1592076"/>
              <a:gd name="connsiteX21" fmla="*/ 2038956 w 2380279"/>
              <a:gd name="connsiteY21" fmla="*/ 661875 h 1592076"/>
              <a:gd name="connsiteX22" fmla="*/ 2074727 w 2380279"/>
              <a:gd name="connsiteY22" fmla="*/ 608209 h 1592076"/>
              <a:gd name="connsiteX23" fmla="*/ 2182040 w 2380279"/>
              <a:gd name="connsiteY23" fmla="*/ 393547 h 1592076"/>
              <a:gd name="connsiteX24" fmla="*/ 2235697 w 2380279"/>
              <a:gd name="connsiteY24" fmla="*/ 357770 h 1592076"/>
              <a:gd name="connsiteX25" fmla="*/ 2325125 w 2380279"/>
              <a:gd name="connsiteY25" fmla="*/ 196774 h 1592076"/>
              <a:gd name="connsiteX26" fmla="*/ 2378781 w 2380279"/>
              <a:gd name="connsiteY26" fmla="*/ 71554 h 1592076"/>
              <a:gd name="connsiteX27" fmla="*/ 2378781 w 2380279"/>
              <a:gd name="connsiteY27" fmla="*/ 0 h 1592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380279" h="1592076">
                <a:moveTo>
                  <a:pt x="0" y="1359526"/>
                </a:moveTo>
                <a:cubicBezTo>
                  <a:pt x="82948" y="1342933"/>
                  <a:pt x="95908" y="1328415"/>
                  <a:pt x="178856" y="1359526"/>
                </a:cubicBezTo>
                <a:cubicBezTo>
                  <a:pt x="203342" y="1368710"/>
                  <a:pt x="251205" y="1408304"/>
                  <a:pt x="268284" y="1431080"/>
                </a:cubicBezTo>
                <a:cubicBezTo>
                  <a:pt x="294079" y="1465479"/>
                  <a:pt x="304053" y="1514558"/>
                  <a:pt x="339826" y="1538411"/>
                </a:cubicBezTo>
                <a:cubicBezTo>
                  <a:pt x="409169" y="1584647"/>
                  <a:pt x="373090" y="1567389"/>
                  <a:pt x="447139" y="1592076"/>
                </a:cubicBezTo>
                <a:cubicBezTo>
                  <a:pt x="482910" y="1586113"/>
                  <a:pt x="522018" y="1590408"/>
                  <a:pt x="554453" y="1574188"/>
                </a:cubicBezTo>
                <a:cubicBezTo>
                  <a:pt x="573681" y="1564572"/>
                  <a:pt x="573438" y="1533953"/>
                  <a:pt x="590224" y="1520522"/>
                </a:cubicBezTo>
                <a:cubicBezTo>
                  <a:pt x="604945" y="1508743"/>
                  <a:pt x="625995" y="1508597"/>
                  <a:pt x="643881" y="1502634"/>
                </a:cubicBezTo>
                <a:cubicBezTo>
                  <a:pt x="678700" y="1398157"/>
                  <a:pt x="634521" y="1494106"/>
                  <a:pt x="715423" y="1413191"/>
                </a:cubicBezTo>
                <a:cubicBezTo>
                  <a:pt x="834659" y="1293937"/>
                  <a:pt x="661769" y="1419152"/>
                  <a:pt x="804851" y="1323749"/>
                </a:cubicBezTo>
                <a:cubicBezTo>
                  <a:pt x="886850" y="1200730"/>
                  <a:pt x="835604" y="1230017"/>
                  <a:pt x="930050" y="1198529"/>
                </a:cubicBezTo>
                <a:cubicBezTo>
                  <a:pt x="941974" y="1180641"/>
                  <a:pt x="956208" y="1164093"/>
                  <a:pt x="965821" y="1144864"/>
                </a:cubicBezTo>
                <a:cubicBezTo>
                  <a:pt x="998436" y="1079624"/>
                  <a:pt x="970663" y="1040266"/>
                  <a:pt x="1055249" y="983867"/>
                </a:cubicBezTo>
                <a:lnTo>
                  <a:pt x="1108906" y="948090"/>
                </a:lnTo>
                <a:cubicBezTo>
                  <a:pt x="1165590" y="863050"/>
                  <a:pt x="1124283" y="901224"/>
                  <a:pt x="1251990" y="858648"/>
                </a:cubicBezTo>
                <a:lnTo>
                  <a:pt x="1305647" y="840760"/>
                </a:lnTo>
                <a:cubicBezTo>
                  <a:pt x="1323533" y="828834"/>
                  <a:pt x="1337831" y="806006"/>
                  <a:pt x="1359304" y="804983"/>
                </a:cubicBezTo>
                <a:cubicBezTo>
                  <a:pt x="1607780" y="793149"/>
                  <a:pt x="1595471" y="794275"/>
                  <a:pt x="1734901" y="840760"/>
                </a:cubicBezTo>
                <a:cubicBezTo>
                  <a:pt x="1770672" y="834797"/>
                  <a:pt x="1807811" y="834341"/>
                  <a:pt x="1842214" y="822871"/>
                </a:cubicBezTo>
                <a:cubicBezTo>
                  <a:pt x="1862607" y="816072"/>
                  <a:pt x="1877207" y="797761"/>
                  <a:pt x="1895871" y="787094"/>
                </a:cubicBezTo>
                <a:cubicBezTo>
                  <a:pt x="1919020" y="773864"/>
                  <a:pt x="1943566" y="763243"/>
                  <a:pt x="1967413" y="751317"/>
                </a:cubicBezTo>
                <a:cubicBezTo>
                  <a:pt x="2077521" y="586129"/>
                  <a:pt x="1937007" y="789332"/>
                  <a:pt x="2038956" y="661875"/>
                </a:cubicBezTo>
                <a:cubicBezTo>
                  <a:pt x="2052385" y="645087"/>
                  <a:pt x="2062803" y="626098"/>
                  <a:pt x="2074727" y="608209"/>
                </a:cubicBezTo>
                <a:cubicBezTo>
                  <a:pt x="2095130" y="546989"/>
                  <a:pt x="2122603" y="433178"/>
                  <a:pt x="2182040" y="393547"/>
                </a:cubicBezTo>
                <a:lnTo>
                  <a:pt x="2235697" y="357770"/>
                </a:lnTo>
                <a:cubicBezTo>
                  <a:pt x="2375121" y="148599"/>
                  <a:pt x="2268461" y="329010"/>
                  <a:pt x="2325125" y="196774"/>
                </a:cubicBezTo>
                <a:cubicBezTo>
                  <a:pt x="2340586" y="160692"/>
                  <a:pt x="2372789" y="113508"/>
                  <a:pt x="2378781" y="71554"/>
                </a:cubicBezTo>
                <a:cubicBezTo>
                  <a:pt x="2382153" y="47942"/>
                  <a:pt x="2378781" y="23851"/>
                  <a:pt x="2378781" y="0"/>
                </a:cubicBezTo>
              </a:path>
            </a:pathLst>
          </a:cu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 flipH="1">
            <a:off x="3469801" y="1860402"/>
            <a:ext cx="2358104" cy="2164507"/>
          </a:xfrm>
          <a:custGeom>
            <a:avLst/>
            <a:gdLst>
              <a:gd name="connsiteX0" fmla="*/ 0 w 2380279"/>
              <a:gd name="connsiteY0" fmla="*/ 1359526 h 1592076"/>
              <a:gd name="connsiteX1" fmla="*/ 178856 w 2380279"/>
              <a:gd name="connsiteY1" fmla="*/ 1359526 h 1592076"/>
              <a:gd name="connsiteX2" fmla="*/ 268284 w 2380279"/>
              <a:gd name="connsiteY2" fmla="*/ 1431080 h 1592076"/>
              <a:gd name="connsiteX3" fmla="*/ 339826 w 2380279"/>
              <a:gd name="connsiteY3" fmla="*/ 1538411 h 1592076"/>
              <a:gd name="connsiteX4" fmla="*/ 447139 w 2380279"/>
              <a:gd name="connsiteY4" fmla="*/ 1592076 h 1592076"/>
              <a:gd name="connsiteX5" fmla="*/ 554453 w 2380279"/>
              <a:gd name="connsiteY5" fmla="*/ 1574188 h 1592076"/>
              <a:gd name="connsiteX6" fmla="*/ 590224 w 2380279"/>
              <a:gd name="connsiteY6" fmla="*/ 1520522 h 1592076"/>
              <a:gd name="connsiteX7" fmla="*/ 643881 w 2380279"/>
              <a:gd name="connsiteY7" fmla="*/ 1502634 h 1592076"/>
              <a:gd name="connsiteX8" fmla="*/ 715423 w 2380279"/>
              <a:gd name="connsiteY8" fmla="*/ 1413191 h 1592076"/>
              <a:gd name="connsiteX9" fmla="*/ 804851 w 2380279"/>
              <a:gd name="connsiteY9" fmla="*/ 1323749 h 1592076"/>
              <a:gd name="connsiteX10" fmla="*/ 930050 w 2380279"/>
              <a:gd name="connsiteY10" fmla="*/ 1198529 h 1592076"/>
              <a:gd name="connsiteX11" fmla="*/ 965821 w 2380279"/>
              <a:gd name="connsiteY11" fmla="*/ 1144864 h 1592076"/>
              <a:gd name="connsiteX12" fmla="*/ 1055249 w 2380279"/>
              <a:gd name="connsiteY12" fmla="*/ 983867 h 1592076"/>
              <a:gd name="connsiteX13" fmla="*/ 1108906 w 2380279"/>
              <a:gd name="connsiteY13" fmla="*/ 948090 h 1592076"/>
              <a:gd name="connsiteX14" fmla="*/ 1251990 w 2380279"/>
              <a:gd name="connsiteY14" fmla="*/ 858648 h 1592076"/>
              <a:gd name="connsiteX15" fmla="*/ 1305647 w 2380279"/>
              <a:gd name="connsiteY15" fmla="*/ 840760 h 1592076"/>
              <a:gd name="connsiteX16" fmla="*/ 1359304 w 2380279"/>
              <a:gd name="connsiteY16" fmla="*/ 804983 h 1592076"/>
              <a:gd name="connsiteX17" fmla="*/ 1734901 w 2380279"/>
              <a:gd name="connsiteY17" fmla="*/ 840760 h 1592076"/>
              <a:gd name="connsiteX18" fmla="*/ 1842214 w 2380279"/>
              <a:gd name="connsiteY18" fmla="*/ 822871 h 1592076"/>
              <a:gd name="connsiteX19" fmla="*/ 1895871 w 2380279"/>
              <a:gd name="connsiteY19" fmla="*/ 787094 h 1592076"/>
              <a:gd name="connsiteX20" fmla="*/ 1967413 w 2380279"/>
              <a:gd name="connsiteY20" fmla="*/ 751317 h 1592076"/>
              <a:gd name="connsiteX21" fmla="*/ 2038956 w 2380279"/>
              <a:gd name="connsiteY21" fmla="*/ 661875 h 1592076"/>
              <a:gd name="connsiteX22" fmla="*/ 2074727 w 2380279"/>
              <a:gd name="connsiteY22" fmla="*/ 608209 h 1592076"/>
              <a:gd name="connsiteX23" fmla="*/ 2182040 w 2380279"/>
              <a:gd name="connsiteY23" fmla="*/ 393547 h 1592076"/>
              <a:gd name="connsiteX24" fmla="*/ 2235697 w 2380279"/>
              <a:gd name="connsiteY24" fmla="*/ 357770 h 1592076"/>
              <a:gd name="connsiteX25" fmla="*/ 2325125 w 2380279"/>
              <a:gd name="connsiteY25" fmla="*/ 196774 h 1592076"/>
              <a:gd name="connsiteX26" fmla="*/ 2378781 w 2380279"/>
              <a:gd name="connsiteY26" fmla="*/ 71554 h 1592076"/>
              <a:gd name="connsiteX27" fmla="*/ 2378781 w 2380279"/>
              <a:gd name="connsiteY27" fmla="*/ 0 h 1592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380279" h="1592076">
                <a:moveTo>
                  <a:pt x="0" y="1359526"/>
                </a:moveTo>
                <a:cubicBezTo>
                  <a:pt x="82948" y="1342933"/>
                  <a:pt x="95908" y="1328415"/>
                  <a:pt x="178856" y="1359526"/>
                </a:cubicBezTo>
                <a:cubicBezTo>
                  <a:pt x="203342" y="1368710"/>
                  <a:pt x="251205" y="1408304"/>
                  <a:pt x="268284" y="1431080"/>
                </a:cubicBezTo>
                <a:cubicBezTo>
                  <a:pt x="294079" y="1465479"/>
                  <a:pt x="304053" y="1514558"/>
                  <a:pt x="339826" y="1538411"/>
                </a:cubicBezTo>
                <a:cubicBezTo>
                  <a:pt x="409169" y="1584647"/>
                  <a:pt x="373090" y="1567389"/>
                  <a:pt x="447139" y="1592076"/>
                </a:cubicBezTo>
                <a:cubicBezTo>
                  <a:pt x="482910" y="1586113"/>
                  <a:pt x="522018" y="1590408"/>
                  <a:pt x="554453" y="1574188"/>
                </a:cubicBezTo>
                <a:cubicBezTo>
                  <a:pt x="573681" y="1564572"/>
                  <a:pt x="573438" y="1533953"/>
                  <a:pt x="590224" y="1520522"/>
                </a:cubicBezTo>
                <a:cubicBezTo>
                  <a:pt x="604945" y="1508743"/>
                  <a:pt x="625995" y="1508597"/>
                  <a:pt x="643881" y="1502634"/>
                </a:cubicBezTo>
                <a:cubicBezTo>
                  <a:pt x="678700" y="1398157"/>
                  <a:pt x="634521" y="1494106"/>
                  <a:pt x="715423" y="1413191"/>
                </a:cubicBezTo>
                <a:cubicBezTo>
                  <a:pt x="834659" y="1293937"/>
                  <a:pt x="661769" y="1419152"/>
                  <a:pt x="804851" y="1323749"/>
                </a:cubicBezTo>
                <a:cubicBezTo>
                  <a:pt x="886850" y="1200730"/>
                  <a:pt x="835604" y="1230017"/>
                  <a:pt x="930050" y="1198529"/>
                </a:cubicBezTo>
                <a:cubicBezTo>
                  <a:pt x="941974" y="1180641"/>
                  <a:pt x="956208" y="1164093"/>
                  <a:pt x="965821" y="1144864"/>
                </a:cubicBezTo>
                <a:cubicBezTo>
                  <a:pt x="998436" y="1079624"/>
                  <a:pt x="970663" y="1040266"/>
                  <a:pt x="1055249" y="983867"/>
                </a:cubicBezTo>
                <a:lnTo>
                  <a:pt x="1108906" y="948090"/>
                </a:lnTo>
                <a:cubicBezTo>
                  <a:pt x="1165590" y="863050"/>
                  <a:pt x="1124283" y="901224"/>
                  <a:pt x="1251990" y="858648"/>
                </a:cubicBezTo>
                <a:lnTo>
                  <a:pt x="1305647" y="840760"/>
                </a:lnTo>
                <a:cubicBezTo>
                  <a:pt x="1323533" y="828834"/>
                  <a:pt x="1337831" y="806006"/>
                  <a:pt x="1359304" y="804983"/>
                </a:cubicBezTo>
                <a:cubicBezTo>
                  <a:pt x="1607780" y="793149"/>
                  <a:pt x="1595471" y="794275"/>
                  <a:pt x="1734901" y="840760"/>
                </a:cubicBezTo>
                <a:cubicBezTo>
                  <a:pt x="1770672" y="834797"/>
                  <a:pt x="1807811" y="834341"/>
                  <a:pt x="1842214" y="822871"/>
                </a:cubicBezTo>
                <a:cubicBezTo>
                  <a:pt x="1862607" y="816072"/>
                  <a:pt x="1877207" y="797761"/>
                  <a:pt x="1895871" y="787094"/>
                </a:cubicBezTo>
                <a:cubicBezTo>
                  <a:pt x="1919020" y="773864"/>
                  <a:pt x="1943566" y="763243"/>
                  <a:pt x="1967413" y="751317"/>
                </a:cubicBezTo>
                <a:cubicBezTo>
                  <a:pt x="2077521" y="586129"/>
                  <a:pt x="1937007" y="789332"/>
                  <a:pt x="2038956" y="661875"/>
                </a:cubicBezTo>
                <a:cubicBezTo>
                  <a:pt x="2052385" y="645087"/>
                  <a:pt x="2062803" y="626098"/>
                  <a:pt x="2074727" y="608209"/>
                </a:cubicBezTo>
                <a:cubicBezTo>
                  <a:pt x="2095130" y="546989"/>
                  <a:pt x="2122603" y="433178"/>
                  <a:pt x="2182040" y="393547"/>
                </a:cubicBezTo>
                <a:lnTo>
                  <a:pt x="2235697" y="357770"/>
                </a:lnTo>
                <a:cubicBezTo>
                  <a:pt x="2375121" y="148599"/>
                  <a:pt x="2268461" y="329010"/>
                  <a:pt x="2325125" y="196774"/>
                </a:cubicBezTo>
                <a:cubicBezTo>
                  <a:pt x="2340586" y="160692"/>
                  <a:pt x="2372789" y="113508"/>
                  <a:pt x="2378781" y="71554"/>
                </a:cubicBezTo>
                <a:cubicBezTo>
                  <a:pt x="2382153" y="47942"/>
                  <a:pt x="2378781" y="23851"/>
                  <a:pt x="2378781" y="0"/>
                </a:cubicBezTo>
              </a:path>
            </a:pathLst>
          </a:cu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iley Face 24"/>
          <p:cNvSpPr/>
          <p:nvPr/>
        </p:nvSpPr>
        <p:spPr>
          <a:xfrm>
            <a:off x="7547709" y="2622411"/>
            <a:ext cx="363064" cy="350571"/>
          </a:xfrm>
          <a:prstGeom prst="smileyFac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383804" y="3041541"/>
            <a:ext cx="1305639" cy="484459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>
                <a:gd name="adj" fmla="val 75847"/>
              </a:avLst>
            </a:prstTxWarp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s</a:t>
            </a:r>
            <a:r>
              <a:rPr lang="en-US" sz="1200" dirty="0" smtClean="0">
                <a:solidFill>
                  <a:srgbClr val="FF0000"/>
                </a:solidFill>
              </a:rPr>
              <a:t>hallow false minimum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17282" y="1216419"/>
            <a:ext cx="12537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V(</a:t>
            </a:r>
            <a:r>
              <a:rPr lang="en-US" sz="3200" dirty="0" err="1" smtClean="0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 smtClean="0"/>
              <a:t>H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30" name="Rectangle 29"/>
          <p:cNvSpPr/>
          <p:nvPr/>
        </p:nvSpPr>
        <p:spPr>
          <a:xfrm>
            <a:off x="8620851" y="3977762"/>
            <a:ext cx="472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>
                <a:latin typeface="Symbol" charset="2"/>
                <a:cs typeface="Symbol" charset="2"/>
              </a:rPr>
              <a:t>f</a:t>
            </a:r>
            <a:r>
              <a:rPr lang="en-US" sz="2400" baseline="-25000" dirty="0" err="1"/>
              <a:t>H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8018088" y="4030920"/>
            <a:ext cx="566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</a:t>
            </a:r>
            <a:r>
              <a:rPr lang="en-US" baseline="-25000" dirty="0" err="1" smtClean="0"/>
              <a:t>Pl</a:t>
            </a:r>
            <a:endParaRPr lang="en-US" baseline="-25000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8335004" y="3918862"/>
            <a:ext cx="0" cy="2624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22" idx="6"/>
          </p:cNvCxnSpPr>
          <p:nvPr/>
        </p:nvCxnSpPr>
        <p:spPr>
          <a:xfrm flipH="1">
            <a:off x="6431316" y="2935695"/>
            <a:ext cx="1028194" cy="991669"/>
          </a:xfrm>
          <a:prstGeom prst="straightConnector1">
            <a:avLst/>
          </a:prstGeom>
          <a:ln w="76200" cmpd="sng">
            <a:solidFill>
              <a:schemeClr val="accent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1911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20"/>
          <p:cNvSpPr/>
          <p:nvPr/>
        </p:nvSpPr>
        <p:spPr>
          <a:xfrm flipH="1">
            <a:off x="2824677" y="2494511"/>
            <a:ext cx="3015332" cy="1539695"/>
          </a:xfrm>
          <a:custGeom>
            <a:avLst/>
            <a:gdLst>
              <a:gd name="connsiteX0" fmla="*/ 0 w 3523459"/>
              <a:gd name="connsiteY0" fmla="*/ 1181925 h 1539695"/>
              <a:gd name="connsiteX1" fmla="*/ 89428 w 3523459"/>
              <a:gd name="connsiteY1" fmla="*/ 1164037 h 1539695"/>
              <a:gd name="connsiteX2" fmla="*/ 214627 w 3523459"/>
              <a:gd name="connsiteY2" fmla="*/ 1217702 h 1539695"/>
              <a:gd name="connsiteX3" fmla="*/ 268284 w 3523459"/>
              <a:gd name="connsiteY3" fmla="*/ 1325033 h 1539695"/>
              <a:gd name="connsiteX4" fmla="*/ 321941 w 3523459"/>
              <a:gd name="connsiteY4" fmla="*/ 1432364 h 1539695"/>
              <a:gd name="connsiteX5" fmla="*/ 375598 w 3523459"/>
              <a:gd name="connsiteY5" fmla="*/ 1521806 h 1539695"/>
              <a:gd name="connsiteX6" fmla="*/ 429254 w 3523459"/>
              <a:gd name="connsiteY6" fmla="*/ 1539695 h 1539695"/>
              <a:gd name="connsiteX7" fmla="*/ 536568 w 3523459"/>
              <a:gd name="connsiteY7" fmla="*/ 1486029 h 1539695"/>
              <a:gd name="connsiteX8" fmla="*/ 608110 w 3523459"/>
              <a:gd name="connsiteY8" fmla="*/ 1378698 h 1539695"/>
              <a:gd name="connsiteX9" fmla="*/ 643881 w 3523459"/>
              <a:gd name="connsiteY9" fmla="*/ 1325033 h 1539695"/>
              <a:gd name="connsiteX10" fmla="*/ 715423 w 3523459"/>
              <a:gd name="connsiteY10" fmla="*/ 1217702 h 1539695"/>
              <a:gd name="connsiteX11" fmla="*/ 786966 w 3523459"/>
              <a:gd name="connsiteY11" fmla="*/ 1128260 h 1539695"/>
              <a:gd name="connsiteX12" fmla="*/ 858508 w 3523459"/>
              <a:gd name="connsiteY12" fmla="*/ 1056706 h 1539695"/>
              <a:gd name="connsiteX13" fmla="*/ 912165 w 3523459"/>
              <a:gd name="connsiteY13" fmla="*/ 949375 h 1539695"/>
              <a:gd name="connsiteX14" fmla="*/ 983707 w 3523459"/>
              <a:gd name="connsiteY14" fmla="*/ 931486 h 1539695"/>
              <a:gd name="connsiteX15" fmla="*/ 1037364 w 3523459"/>
              <a:gd name="connsiteY15" fmla="*/ 806267 h 1539695"/>
              <a:gd name="connsiteX16" fmla="*/ 1073135 w 3523459"/>
              <a:gd name="connsiteY16" fmla="*/ 734713 h 1539695"/>
              <a:gd name="connsiteX17" fmla="*/ 1126792 w 3523459"/>
              <a:gd name="connsiteY17" fmla="*/ 627382 h 1539695"/>
              <a:gd name="connsiteX18" fmla="*/ 1198334 w 3523459"/>
              <a:gd name="connsiteY18" fmla="*/ 537939 h 1539695"/>
              <a:gd name="connsiteX19" fmla="*/ 1287762 w 3523459"/>
              <a:gd name="connsiteY19" fmla="*/ 448497 h 1539695"/>
              <a:gd name="connsiteX20" fmla="*/ 1377190 w 3523459"/>
              <a:gd name="connsiteY20" fmla="*/ 341166 h 1539695"/>
              <a:gd name="connsiteX21" fmla="*/ 1484503 w 3523459"/>
              <a:gd name="connsiteY21" fmla="*/ 305389 h 1539695"/>
              <a:gd name="connsiteX22" fmla="*/ 1520274 w 3523459"/>
              <a:gd name="connsiteY22" fmla="*/ 251724 h 1539695"/>
              <a:gd name="connsiteX23" fmla="*/ 1627588 w 3523459"/>
              <a:gd name="connsiteY23" fmla="*/ 215947 h 1539695"/>
              <a:gd name="connsiteX24" fmla="*/ 1985299 w 3523459"/>
              <a:gd name="connsiteY24" fmla="*/ 180170 h 1539695"/>
              <a:gd name="connsiteX25" fmla="*/ 2307240 w 3523459"/>
              <a:gd name="connsiteY25" fmla="*/ 144393 h 1539695"/>
              <a:gd name="connsiteX26" fmla="*/ 2861692 w 3523459"/>
              <a:gd name="connsiteY26" fmla="*/ 90727 h 1539695"/>
              <a:gd name="connsiteX27" fmla="*/ 3308832 w 3523459"/>
              <a:gd name="connsiteY27" fmla="*/ 54950 h 1539695"/>
              <a:gd name="connsiteX28" fmla="*/ 3487688 w 3523459"/>
              <a:gd name="connsiteY28" fmla="*/ 1285 h 1539695"/>
              <a:gd name="connsiteX29" fmla="*/ 3523459 w 3523459"/>
              <a:gd name="connsiteY29" fmla="*/ 1285 h 153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23459" h="1539695">
                <a:moveTo>
                  <a:pt x="0" y="1181925"/>
                </a:moveTo>
                <a:cubicBezTo>
                  <a:pt x="29809" y="1175962"/>
                  <a:pt x="59028" y="1164037"/>
                  <a:pt x="89428" y="1164037"/>
                </a:cubicBezTo>
                <a:cubicBezTo>
                  <a:pt x="147178" y="1164037"/>
                  <a:pt x="170818" y="1188491"/>
                  <a:pt x="214627" y="1217702"/>
                </a:cubicBezTo>
                <a:cubicBezTo>
                  <a:pt x="259584" y="1352592"/>
                  <a:pt x="198940" y="1186323"/>
                  <a:pt x="268284" y="1325033"/>
                </a:cubicBezTo>
                <a:cubicBezTo>
                  <a:pt x="342333" y="1473155"/>
                  <a:pt x="219428" y="1278567"/>
                  <a:pt x="321941" y="1432364"/>
                </a:cubicBezTo>
                <a:cubicBezTo>
                  <a:pt x="336009" y="1474575"/>
                  <a:pt x="334677" y="1497249"/>
                  <a:pt x="375598" y="1521806"/>
                </a:cubicBezTo>
                <a:cubicBezTo>
                  <a:pt x="391764" y="1531507"/>
                  <a:pt x="411369" y="1533732"/>
                  <a:pt x="429254" y="1539695"/>
                </a:cubicBezTo>
                <a:cubicBezTo>
                  <a:pt x="467530" y="1526934"/>
                  <a:pt x="508016" y="1518666"/>
                  <a:pt x="536568" y="1486029"/>
                </a:cubicBezTo>
                <a:cubicBezTo>
                  <a:pt x="564879" y="1453669"/>
                  <a:pt x="584263" y="1414475"/>
                  <a:pt x="608110" y="1378698"/>
                </a:cubicBezTo>
                <a:lnTo>
                  <a:pt x="643881" y="1325033"/>
                </a:lnTo>
                <a:lnTo>
                  <a:pt x="715423" y="1217702"/>
                </a:lnTo>
                <a:cubicBezTo>
                  <a:pt x="766395" y="1166723"/>
                  <a:pt x="741841" y="1195958"/>
                  <a:pt x="786966" y="1128260"/>
                </a:cubicBezTo>
                <a:cubicBezTo>
                  <a:pt x="834662" y="985143"/>
                  <a:pt x="763116" y="1152113"/>
                  <a:pt x="858508" y="1056706"/>
                </a:cubicBezTo>
                <a:cubicBezTo>
                  <a:pt x="929922" y="985281"/>
                  <a:pt x="812657" y="1015725"/>
                  <a:pt x="912165" y="949375"/>
                </a:cubicBezTo>
                <a:cubicBezTo>
                  <a:pt x="932617" y="935738"/>
                  <a:pt x="959860" y="937449"/>
                  <a:pt x="983707" y="931486"/>
                </a:cubicBezTo>
                <a:cubicBezTo>
                  <a:pt x="1102343" y="694173"/>
                  <a:pt x="958413" y="990514"/>
                  <a:pt x="1037364" y="806267"/>
                </a:cubicBezTo>
                <a:cubicBezTo>
                  <a:pt x="1047867" y="781757"/>
                  <a:pt x="1062632" y="759223"/>
                  <a:pt x="1073135" y="734713"/>
                </a:cubicBezTo>
                <a:cubicBezTo>
                  <a:pt x="1117564" y="631029"/>
                  <a:pt x="1058051" y="730510"/>
                  <a:pt x="1126792" y="627382"/>
                </a:cubicBezTo>
                <a:cubicBezTo>
                  <a:pt x="1161611" y="522905"/>
                  <a:pt x="1117432" y="618854"/>
                  <a:pt x="1198334" y="537939"/>
                </a:cubicBezTo>
                <a:cubicBezTo>
                  <a:pt x="1317570" y="418685"/>
                  <a:pt x="1144680" y="543900"/>
                  <a:pt x="1287762" y="448497"/>
                </a:cubicBezTo>
                <a:cubicBezTo>
                  <a:pt x="1319706" y="384599"/>
                  <a:pt x="1312181" y="370063"/>
                  <a:pt x="1377190" y="341166"/>
                </a:cubicBezTo>
                <a:cubicBezTo>
                  <a:pt x="1411646" y="325850"/>
                  <a:pt x="1484503" y="305389"/>
                  <a:pt x="1484503" y="305389"/>
                </a:cubicBezTo>
                <a:cubicBezTo>
                  <a:pt x="1496427" y="287501"/>
                  <a:pt x="1502044" y="263119"/>
                  <a:pt x="1520274" y="251724"/>
                </a:cubicBezTo>
                <a:cubicBezTo>
                  <a:pt x="1552248" y="231737"/>
                  <a:pt x="1590614" y="223343"/>
                  <a:pt x="1627588" y="215947"/>
                </a:cubicBezTo>
                <a:cubicBezTo>
                  <a:pt x="1804901" y="180478"/>
                  <a:pt x="1686683" y="200080"/>
                  <a:pt x="1985299" y="180170"/>
                </a:cubicBezTo>
                <a:cubicBezTo>
                  <a:pt x="2125080" y="133568"/>
                  <a:pt x="2014922" y="165276"/>
                  <a:pt x="2307240" y="144393"/>
                </a:cubicBezTo>
                <a:cubicBezTo>
                  <a:pt x="2600288" y="123458"/>
                  <a:pt x="2527945" y="127816"/>
                  <a:pt x="2861692" y="90727"/>
                </a:cubicBezTo>
                <a:cubicBezTo>
                  <a:pt x="3069781" y="38698"/>
                  <a:pt x="2832461" y="93066"/>
                  <a:pt x="3308832" y="54950"/>
                </a:cubicBezTo>
                <a:cubicBezTo>
                  <a:pt x="3350581" y="51610"/>
                  <a:pt x="3458869" y="8491"/>
                  <a:pt x="3487688" y="1285"/>
                </a:cubicBezTo>
                <a:cubicBezTo>
                  <a:pt x="3499256" y="-1607"/>
                  <a:pt x="3511535" y="1285"/>
                  <a:pt x="3523459" y="1285"/>
                </a:cubicBezTo>
              </a:path>
            </a:pathLst>
          </a:cu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0234" y="2025568"/>
            <a:ext cx="34369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 configuration more </a:t>
            </a:r>
          </a:p>
          <a:p>
            <a:pPr algn="ctr"/>
            <a:r>
              <a:rPr lang="en-US" dirty="0" smtClean="0"/>
              <a:t>(or as stable as)</a:t>
            </a:r>
          </a:p>
          <a:p>
            <a:pPr algn="ctr"/>
            <a:r>
              <a:rPr lang="en-US" dirty="0" smtClean="0"/>
              <a:t> an inflection point is necessary for Higgs inflation via </a:t>
            </a:r>
          </a:p>
          <a:p>
            <a:pPr algn="ctr"/>
            <a:r>
              <a:rPr lang="en-US" dirty="0" smtClean="0"/>
              <a:t>non-minimal gravitation couplings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791742" y="4024910"/>
            <a:ext cx="5025846" cy="357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Smiley Face 10"/>
          <p:cNvSpPr/>
          <p:nvPr/>
        </p:nvSpPr>
        <p:spPr>
          <a:xfrm>
            <a:off x="8518131" y="2143940"/>
            <a:ext cx="363064" cy="350571"/>
          </a:xfrm>
          <a:prstGeom prst="smileyFac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477763" y="3977762"/>
            <a:ext cx="4728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>
                <a:latin typeface="Symbol" charset="2"/>
                <a:cs typeface="Symbol" charset="2"/>
              </a:rPr>
              <a:t>f</a:t>
            </a:r>
            <a:r>
              <a:rPr lang="en-US" sz="2400" baseline="-25000" dirty="0" err="1"/>
              <a:t>H</a:t>
            </a:r>
            <a:endParaRPr lang="en-US" sz="24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5792133" y="1216417"/>
            <a:ext cx="35772" cy="30052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17282" y="1216419"/>
            <a:ext cx="12537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V(</a:t>
            </a:r>
            <a:r>
              <a:rPr lang="en-US" sz="3200" dirty="0" err="1" smtClean="0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 smtClean="0"/>
              <a:t>H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17" name="Freeform 16"/>
          <p:cNvSpPr/>
          <p:nvPr/>
        </p:nvSpPr>
        <p:spPr>
          <a:xfrm>
            <a:off x="5812810" y="2485215"/>
            <a:ext cx="3523459" cy="1539695"/>
          </a:xfrm>
          <a:custGeom>
            <a:avLst/>
            <a:gdLst>
              <a:gd name="connsiteX0" fmla="*/ 0 w 3523459"/>
              <a:gd name="connsiteY0" fmla="*/ 1181925 h 1539695"/>
              <a:gd name="connsiteX1" fmla="*/ 89428 w 3523459"/>
              <a:gd name="connsiteY1" fmla="*/ 1164037 h 1539695"/>
              <a:gd name="connsiteX2" fmla="*/ 214627 w 3523459"/>
              <a:gd name="connsiteY2" fmla="*/ 1217702 h 1539695"/>
              <a:gd name="connsiteX3" fmla="*/ 268284 w 3523459"/>
              <a:gd name="connsiteY3" fmla="*/ 1325033 h 1539695"/>
              <a:gd name="connsiteX4" fmla="*/ 321941 w 3523459"/>
              <a:gd name="connsiteY4" fmla="*/ 1432364 h 1539695"/>
              <a:gd name="connsiteX5" fmla="*/ 375598 w 3523459"/>
              <a:gd name="connsiteY5" fmla="*/ 1521806 h 1539695"/>
              <a:gd name="connsiteX6" fmla="*/ 429254 w 3523459"/>
              <a:gd name="connsiteY6" fmla="*/ 1539695 h 1539695"/>
              <a:gd name="connsiteX7" fmla="*/ 536568 w 3523459"/>
              <a:gd name="connsiteY7" fmla="*/ 1486029 h 1539695"/>
              <a:gd name="connsiteX8" fmla="*/ 608110 w 3523459"/>
              <a:gd name="connsiteY8" fmla="*/ 1378698 h 1539695"/>
              <a:gd name="connsiteX9" fmla="*/ 643881 w 3523459"/>
              <a:gd name="connsiteY9" fmla="*/ 1325033 h 1539695"/>
              <a:gd name="connsiteX10" fmla="*/ 715423 w 3523459"/>
              <a:gd name="connsiteY10" fmla="*/ 1217702 h 1539695"/>
              <a:gd name="connsiteX11" fmla="*/ 786966 w 3523459"/>
              <a:gd name="connsiteY11" fmla="*/ 1128260 h 1539695"/>
              <a:gd name="connsiteX12" fmla="*/ 858508 w 3523459"/>
              <a:gd name="connsiteY12" fmla="*/ 1056706 h 1539695"/>
              <a:gd name="connsiteX13" fmla="*/ 912165 w 3523459"/>
              <a:gd name="connsiteY13" fmla="*/ 949375 h 1539695"/>
              <a:gd name="connsiteX14" fmla="*/ 983707 w 3523459"/>
              <a:gd name="connsiteY14" fmla="*/ 931486 h 1539695"/>
              <a:gd name="connsiteX15" fmla="*/ 1037364 w 3523459"/>
              <a:gd name="connsiteY15" fmla="*/ 806267 h 1539695"/>
              <a:gd name="connsiteX16" fmla="*/ 1073135 w 3523459"/>
              <a:gd name="connsiteY16" fmla="*/ 734713 h 1539695"/>
              <a:gd name="connsiteX17" fmla="*/ 1126792 w 3523459"/>
              <a:gd name="connsiteY17" fmla="*/ 627382 h 1539695"/>
              <a:gd name="connsiteX18" fmla="*/ 1198334 w 3523459"/>
              <a:gd name="connsiteY18" fmla="*/ 537939 h 1539695"/>
              <a:gd name="connsiteX19" fmla="*/ 1287762 w 3523459"/>
              <a:gd name="connsiteY19" fmla="*/ 448497 h 1539695"/>
              <a:gd name="connsiteX20" fmla="*/ 1377190 w 3523459"/>
              <a:gd name="connsiteY20" fmla="*/ 341166 h 1539695"/>
              <a:gd name="connsiteX21" fmla="*/ 1484503 w 3523459"/>
              <a:gd name="connsiteY21" fmla="*/ 305389 h 1539695"/>
              <a:gd name="connsiteX22" fmla="*/ 1520274 w 3523459"/>
              <a:gd name="connsiteY22" fmla="*/ 251724 h 1539695"/>
              <a:gd name="connsiteX23" fmla="*/ 1627588 w 3523459"/>
              <a:gd name="connsiteY23" fmla="*/ 215947 h 1539695"/>
              <a:gd name="connsiteX24" fmla="*/ 1985299 w 3523459"/>
              <a:gd name="connsiteY24" fmla="*/ 180170 h 1539695"/>
              <a:gd name="connsiteX25" fmla="*/ 2307240 w 3523459"/>
              <a:gd name="connsiteY25" fmla="*/ 144393 h 1539695"/>
              <a:gd name="connsiteX26" fmla="*/ 2861692 w 3523459"/>
              <a:gd name="connsiteY26" fmla="*/ 90727 h 1539695"/>
              <a:gd name="connsiteX27" fmla="*/ 3308832 w 3523459"/>
              <a:gd name="connsiteY27" fmla="*/ 54950 h 1539695"/>
              <a:gd name="connsiteX28" fmla="*/ 3487688 w 3523459"/>
              <a:gd name="connsiteY28" fmla="*/ 1285 h 1539695"/>
              <a:gd name="connsiteX29" fmla="*/ 3523459 w 3523459"/>
              <a:gd name="connsiteY29" fmla="*/ 1285 h 1539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3523459" h="1539695">
                <a:moveTo>
                  <a:pt x="0" y="1181925"/>
                </a:moveTo>
                <a:cubicBezTo>
                  <a:pt x="29809" y="1175962"/>
                  <a:pt x="59028" y="1164037"/>
                  <a:pt x="89428" y="1164037"/>
                </a:cubicBezTo>
                <a:cubicBezTo>
                  <a:pt x="147178" y="1164037"/>
                  <a:pt x="170818" y="1188491"/>
                  <a:pt x="214627" y="1217702"/>
                </a:cubicBezTo>
                <a:cubicBezTo>
                  <a:pt x="259584" y="1352592"/>
                  <a:pt x="198940" y="1186323"/>
                  <a:pt x="268284" y="1325033"/>
                </a:cubicBezTo>
                <a:cubicBezTo>
                  <a:pt x="342333" y="1473155"/>
                  <a:pt x="219428" y="1278567"/>
                  <a:pt x="321941" y="1432364"/>
                </a:cubicBezTo>
                <a:cubicBezTo>
                  <a:pt x="336009" y="1474575"/>
                  <a:pt x="334677" y="1497249"/>
                  <a:pt x="375598" y="1521806"/>
                </a:cubicBezTo>
                <a:cubicBezTo>
                  <a:pt x="391764" y="1531507"/>
                  <a:pt x="411369" y="1533732"/>
                  <a:pt x="429254" y="1539695"/>
                </a:cubicBezTo>
                <a:cubicBezTo>
                  <a:pt x="467530" y="1526934"/>
                  <a:pt x="508016" y="1518666"/>
                  <a:pt x="536568" y="1486029"/>
                </a:cubicBezTo>
                <a:cubicBezTo>
                  <a:pt x="564879" y="1453669"/>
                  <a:pt x="584263" y="1414475"/>
                  <a:pt x="608110" y="1378698"/>
                </a:cubicBezTo>
                <a:lnTo>
                  <a:pt x="643881" y="1325033"/>
                </a:lnTo>
                <a:lnTo>
                  <a:pt x="715423" y="1217702"/>
                </a:lnTo>
                <a:cubicBezTo>
                  <a:pt x="766395" y="1166723"/>
                  <a:pt x="741841" y="1195958"/>
                  <a:pt x="786966" y="1128260"/>
                </a:cubicBezTo>
                <a:cubicBezTo>
                  <a:pt x="834662" y="985143"/>
                  <a:pt x="763116" y="1152113"/>
                  <a:pt x="858508" y="1056706"/>
                </a:cubicBezTo>
                <a:cubicBezTo>
                  <a:pt x="929922" y="985281"/>
                  <a:pt x="812657" y="1015725"/>
                  <a:pt x="912165" y="949375"/>
                </a:cubicBezTo>
                <a:cubicBezTo>
                  <a:pt x="932617" y="935738"/>
                  <a:pt x="959860" y="937449"/>
                  <a:pt x="983707" y="931486"/>
                </a:cubicBezTo>
                <a:cubicBezTo>
                  <a:pt x="1102343" y="694173"/>
                  <a:pt x="958413" y="990514"/>
                  <a:pt x="1037364" y="806267"/>
                </a:cubicBezTo>
                <a:cubicBezTo>
                  <a:pt x="1047867" y="781757"/>
                  <a:pt x="1062632" y="759223"/>
                  <a:pt x="1073135" y="734713"/>
                </a:cubicBezTo>
                <a:cubicBezTo>
                  <a:pt x="1117564" y="631029"/>
                  <a:pt x="1058051" y="730510"/>
                  <a:pt x="1126792" y="627382"/>
                </a:cubicBezTo>
                <a:cubicBezTo>
                  <a:pt x="1161611" y="522905"/>
                  <a:pt x="1117432" y="618854"/>
                  <a:pt x="1198334" y="537939"/>
                </a:cubicBezTo>
                <a:cubicBezTo>
                  <a:pt x="1317570" y="418685"/>
                  <a:pt x="1144680" y="543900"/>
                  <a:pt x="1287762" y="448497"/>
                </a:cubicBezTo>
                <a:cubicBezTo>
                  <a:pt x="1319706" y="384599"/>
                  <a:pt x="1312181" y="370063"/>
                  <a:pt x="1377190" y="341166"/>
                </a:cubicBezTo>
                <a:cubicBezTo>
                  <a:pt x="1411646" y="325850"/>
                  <a:pt x="1484503" y="305389"/>
                  <a:pt x="1484503" y="305389"/>
                </a:cubicBezTo>
                <a:cubicBezTo>
                  <a:pt x="1496427" y="287501"/>
                  <a:pt x="1502044" y="263119"/>
                  <a:pt x="1520274" y="251724"/>
                </a:cubicBezTo>
                <a:cubicBezTo>
                  <a:pt x="1552248" y="231737"/>
                  <a:pt x="1590614" y="223343"/>
                  <a:pt x="1627588" y="215947"/>
                </a:cubicBezTo>
                <a:cubicBezTo>
                  <a:pt x="1804901" y="180478"/>
                  <a:pt x="1686683" y="200080"/>
                  <a:pt x="1985299" y="180170"/>
                </a:cubicBezTo>
                <a:cubicBezTo>
                  <a:pt x="2125080" y="133568"/>
                  <a:pt x="2014922" y="165276"/>
                  <a:pt x="2307240" y="144393"/>
                </a:cubicBezTo>
                <a:cubicBezTo>
                  <a:pt x="2600288" y="123458"/>
                  <a:pt x="2527945" y="127816"/>
                  <a:pt x="2861692" y="90727"/>
                </a:cubicBezTo>
                <a:cubicBezTo>
                  <a:pt x="3069781" y="38698"/>
                  <a:pt x="2832461" y="93066"/>
                  <a:pt x="3308832" y="54950"/>
                </a:cubicBezTo>
                <a:cubicBezTo>
                  <a:pt x="3350581" y="51610"/>
                  <a:pt x="3458869" y="8491"/>
                  <a:pt x="3487688" y="1285"/>
                </a:cubicBezTo>
                <a:cubicBezTo>
                  <a:pt x="3499256" y="-1607"/>
                  <a:pt x="3511535" y="1285"/>
                  <a:pt x="3523459" y="1285"/>
                </a:cubicBezTo>
              </a:path>
            </a:pathLst>
          </a:cu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619019" y="2648492"/>
            <a:ext cx="1264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lateau for slow-roll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7619564" y="3918862"/>
            <a:ext cx="0" cy="2624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338420" y="4030920"/>
            <a:ext cx="566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</a:t>
            </a:r>
            <a:r>
              <a:rPr lang="en-US" baseline="-25000" dirty="0" err="1" smtClean="0"/>
              <a:t>Pl</a:t>
            </a:r>
            <a:endParaRPr lang="en-US" baseline="-25000" dirty="0"/>
          </a:p>
        </p:txBody>
      </p:sp>
      <p:sp>
        <p:nvSpPr>
          <p:cNvPr id="23" name="TextBox 22"/>
          <p:cNvSpPr txBox="1"/>
          <p:nvPr/>
        </p:nvSpPr>
        <p:spPr>
          <a:xfrm>
            <a:off x="661765" y="5568923"/>
            <a:ext cx="5653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Bezrukov</a:t>
            </a:r>
            <a:r>
              <a:rPr lang="en-US" sz="1600" dirty="0" smtClean="0"/>
              <a:t> </a:t>
            </a:r>
            <a:r>
              <a:rPr lang="en-US" sz="1600" dirty="0" err="1" smtClean="0"/>
              <a:t>Shaposhnikov</a:t>
            </a:r>
            <a:r>
              <a:rPr lang="en-US" sz="1600" dirty="0"/>
              <a:t>, </a:t>
            </a:r>
            <a:r>
              <a:rPr lang="en-US" sz="1600" dirty="0" smtClean="0"/>
              <a:t>arXiv:0710.3755</a:t>
            </a:r>
            <a:r>
              <a:rPr lang="en-US" sz="1600" dirty="0"/>
              <a:t>, …, </a:t>
            </a:r>
            <a:r>
              <a:rPr lang="en-US" sz="1600" dirty="0" smtClean="0"/>
              <a:t>1205.2893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703559" y="1259275"/>
            <a:ext cx="1860100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EXAMPLE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79405" y="5252514"/>
            <a:ext cx="1773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Model discussed in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4893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3516 0.02059 " pathEditMode="relative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0239" y="327259"/>
            <a:ext cx="7976788" cy="52322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3) DO NEUTRINOS HAVE SOME IMPACT IN ALL THIS?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39420" y="1295136"/>
            <a:ext cx="6921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Type I seesaw Dirac Yukawa interactions neutrinos could destabilize </a:t>
            </a:r>
            <a:r>
              <a:rPr lang="en-US" dirty="0" smtClean="0"/>
              <a:t>V…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99751" y="771283"/>
            <a:ext cx="8361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[Casas Ibarra </a:t>
            </a:r>
            <a:r>
              <a:rPr lang="en-US" dirty="0" err="1" smtClean="0"/>
              <a:t>Quiros</a:t>
            </a:r>
            <a:r>
              <a:rPr lang="en-US" dirty="0" smtClean="0"/>
              <a:t>, Okada </a:t>
            </a:r>
            <a:r>
              <a:rPr lang="en-US" dirty="0" err="1" smtClean="0"/>
              <a:t>Shafi</a:t>
            </a:r>
            <a:r>
              <a:rPr lang="en-US" dirty="0" smtClean="0"/>
              <a:t>, </a:t>
            </a:r>
            <a:r>
              <a:rPr lang="en-US" dirty="0" err="1" smtClean="0"/>
              <a:t>Giudice</a:t>
            </a:r>
            <a:r>
              <a:rPr lang="en-US" dirty="0" smtClean="0"/>
              <a:t> </a:t>
            </a:r>
            <a:r>
              <a:rPr lang="en-US" dirty="0" err="1" smtClean="0"/>
              <a:t>Strumia</a:t>
            </a:r>
            <a:r>
              <a:rPr lang="en-US" dirty="0" smtClean="0"/>
              <a:t> </a:t>
            </a:r>
            <a:r>
              <a:rPr lang="en-US" dirty="0" err="1" smtClean="0"/>
              <a:t>Riotto</a:t>
            </a:r>
            <a:r>
              <a:rPr lang="en-US" dirty="0" smtClean="0"/>
              <a:t>, </a:t>
            </a:r>
            <a:r>
              <a:rPr lang="en-US" dirty="0" err="1" smtClean="0"/>
              <a:t>Rodejohann</a:t>
            </a:r>
            <a:r>
              <a:rPr lang="en-US" dirty="0" smtClean="0"/>
              <a:t> Zhang, </a:t>
            </a:r>
            <a:r>
              <a:rPr lang="en-US" dirty="0" err="1" smtClean="0"/>
              <a:t>etc</a:t>
            </a:r>
            <a:r>
              <a:rPr lang="en-US" dirty="0" smtClean="0"/>
              <a:t> 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450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41973" y="1800531"/>
            <a:ext cx="3683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(conservative) u</a:t>
            </a:r>
            <a:r>
              <a:rPr lang="en-US" dirty="0" smtClean="0"/>
              <a:t>pper bound on </a:t>
            </a:r>
            <a:r>
              <a:rPr lang="en-US" dirty="0" err="1" smtClean="0"/>
              <a:t>M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n</a:t>
            </a:r>
            <a:endParaRPr lang="en-US" baseline="-25000" dirty="0" smtClean="0">
              <a:latin typeface="Symbol" charset="2"/>
              <a:cs typeface="Symbol" charset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70701" y="6308792"/>
            <a:ext cx="2050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IM arXiv</a:t>
            </a:r>
            <a:r>
              <a:rPr lang="en-US" dirty="0"/>
              <a:t>:</a:t>
            </a:r>
            <a:r>
              <a:rPr lang="en-US" dirty="0" smtClean="0"/>
              <a:t>1209.0393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39420" y="1295136"/>
            <a:ext cx="6921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Type I seesaw Dirac Yukawa interactions neutrinos could destabilize </a:t>
            </a:r>
            <a:r>
              <a:rPr lang="en-US" dirty="0" smtClean="0"/>
              <a:t>V…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771" y="2522686"/>
            <a:ext cx="5363776" cy="312248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10100" y="1800531"/>
            <a:ext cx="412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ssume one generation giving </a:t>
            </a:r>
            <a:r>
              <a:rPr lang="en-US" dirty="0" err="1"/>
              <a:t>m</a:t>
            </a:r>
            <a:r>
              <a:rPr lang="en-US" baseline="-25000" dirty="0" err="1">
                <a:latin typeface="Symbol" charset="2"/>
                <a:cs typeface="Symbol" charset="2"/>
              </a:rPr>
              <a:t>n</a:t>
            </a:r>
            <a:r>
              <a:rPr lang="en-US" dirty="0"/>
              <a:t>=0.06 </a:t>
            </a:r>
            <a:r>
              <a:rPr lang="en-US" dirty="0" err="1"/>
              <a:t>eV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40239" y="327259"/>
            <a:ext cx="7976788" cy="52322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3) DO NEUTRINOS HAVE SOME IMPACT IN ALL THIS?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9751" y="771283"/>
            <a:ext cx="8361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[Casas Ibarra </a:t>
            </a:r>
            <a:r>
              <a:rPr lang="en-US" dirty="0" err="1" smtClean="0"/>
              <a:t>Quiros</a:t>
            </a:r>
            <a:r>
              <a:rPr lang="en-US" dirty="0" smtClean="0"/>
              <a:t>, Okada </a:t>
            </a:r>
            <a:r>
              <a:rPr lang="en-US" dirty="0" err="1" smtClean="0"/>
              <a:t>Shafi</a:t>
            </a:r>
            <a:r>
              <a:rPr lang="en-US" dirty="0" smtClean="0"/>
              <a:t>, </a:t>
            </a:r>
            <a:r>
              <a:rPr lang="en-US" dirty="0" err="1" smtClean="0"/>
              <a:t>Giudice</a:t>
            </a:r>
            <a:r>
              <a:rPr lang="en-US" dirty="0" smtClean="0"/>
              <a:t> </a:t>
            </a:r>
            <a:r>
              <a:rPr lang="en-US" dirty="0" err="1" smtClean="0"/>
              <a:t>Strumia</a:t>
            </a:r>
            <a:r>
              <a:rPr lang="en-US" dirty="0" smtClean="0"/>
              <a:t> </a:t>
            </a:r>
            <a:r>
              <a:rPr lang="en-US" dirty="0" err="1" smtClean="0"/>
              <a:t>Riotto</a:t>
            </a:r>
            <a:r>
              <a:rPr lang="en-US" dirty="0" smtClean="0"/>
              <a:t>, </a:t>
            </a:r>
            <a:r>
              <a:rPr lang="en-US" dirty="0" err="1" smtClean="0"/>
              <a:t>Rodejohann</a:t>
            </a:r>
            <a:r>
              <a:rPr lang="en-US" dirty="0" smtClean="0"/>
              <a:t> Zhang, </a:t>
            </a:r>
            <a:r>
              <a:rPr lang="en-US" dirty="0" err="1" smtClean="0"/>
              <a:t>etc</a:t>
            </a:r>
            <a:r>
              <a:rPr lang="en-US" dirty="0" smtClean="0"/>
              <a:t> 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622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110" y="3435251"/>
            <a:ext cx="3326689" cy="199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844" y="517028"/>
            <a:ext cx="3770162" cy="9621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0281" y="279537"/>
            <a:ext cx="2715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Consider the </a:t>
            </a:r>
            <a:r>
              <a:rPr lang="en-US" dirty="0" smtClean="0"/>
              <a:t>Higgs doublet </a:t>
            </a:r>
          </a:p>
          <a:p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2274" y="301668"/>
            <a:ext cx="2209800" cy="3048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90281" y="868832"/>
            <a:ext cx="2778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and the SM Higgs potential: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2982" y="3444909"/>
            <a:ext cx="3137786" cy="1987264"/>
          </a:xfrm>
          <a:prstGeom prst="rect">
            <a:avLst/>
          </a:prstGeom>
          <a:solidFill>
            <a:srgbClr val="262626"/>
          </a:solidFill>
        </p:spPr>
      </p:pic>
      <p:cxnSp>
        <p:nvCxnSpPr>
          <p:cNvPr id="19" name="Straight Arrow Connector 18"/>
          <p:cNvCxnSpPr/>
          <p:nvPr/>
        </p:nvCxnSpPr>
        <p:spPr>
          <a:xfrm flipV="1">
            <a:off x="3562708" y="5088120"/>
            <a:ext cx="0" cy="5603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2324169"/>
              </p:ext>
            </p:extLst>
          </p:nvPr>
        </p:nvGraphicFramePr>
        <p:xfrm>
          <a:off x="3165743" y="5735193"/>
          <a:ext cx="1294061" cy="303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0" name="Equation" r:id="rId7" imgW="812800" imgH="190500" progId="Equation.3">
                  <p:embed/>
                </p:oleObj>
              </mc:Choice>
              <mc:Fallback>
                <p:oleObj name="Equation" r:id="rId7" imgW="8128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65743" y="5735193"/>
                        <a:ext cx="1294061" cy="303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6008885"/>
              </p:ext>
            </p:extLst>
          </p:nvPr>
        </p:nvGraphicFramePr>
        <p:xfrm>
          <a:off x="2934958" y="3754174"/>
          <a:ext cx="1382304" cy="408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1" name="Equation" r:id="rId9" imgW="774700" imgH="228600" progId="Equation.3">
                  <p:embed/>
                </p:oleObj>
              </mc:Choice>
              <mc:Fallback>
                <p:oleObj name="Equation" r:id="rId9" imgW="774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>
                        <a:alphaModFix/>
                      </a:blip>
                      <a:stretch>
                        <a:fillRect/>
                      </a:stretch>
                    </p:blipFill>
                    <p:spPr>
                      <a:xfrm>
                        <a:off x="2934958" y="3754174"/>
                        <a:ext cx="1382304" cy="408042"/>
                      </a:xfrm>
                      <a:prstGeom prst="rect">
                        <a:avLst/>
                      </a:prstGeom>
                      <a:solidFill>
                        <a:srgbClr val="3366FF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Arrow Connector 2"/>
          <p:cNvCxnSpPr/>
          <p:nvPr/>
        </p:nvCxnSpPr>
        <p:spPr>
          <a:xfrm flipV="1">
            <a:off x="2790150" y="2236061"/>
            <a:ext cx="0" cy="36779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001592" y="5088120"/>
            <a:ext cx="780935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34906" y="2164509"/>
            <a:ext cx="12537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V(</a:t>
            </a:r>
            <a:r>
              <a:rPr lang="en-US" sz="3200" dirty="0" err="1" smtClean="0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 smtClean="0"/>
              <a:t>H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8242024" y="4984475"/>
            <a:ext cx="56891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/>
              <a:t>H</a:t>
            </a:r>
            <a:endParaRPr lang="en-US" sz="3200" dirty="0"/>
          </a:p>
        </p:txBody>
      </p:sp>
      <p:sp>
        <p:nvSpPr>
          <p:cNvPr id="2" name="Cloud Callout 1"/>
          <p:cNvSpPr/>
          <p:nvPr/>
        </p:nvSpPr>
        <p:spPr>
          <a:xfrm rot="21440121">
            <a:off x="6160776" y="2511249"/>
            <a:ext cx="2874911" cy="1129951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a</a:t>
            </a:r>
            <a:r>
              <a:rPr lang="en-US" dirty="0" smtClean="0">
                <a:solidFill>
                  <a:srgbClr val="FFFF00"/>
                </a:solidFill>
              </a:rPr>
              <a:t>nd now… how shall I continue?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785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41973" y="1800531"/>
            <a:ext cx="36838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ym typeface="Wingdings"/>
              </a:rPr>
              <a:t>(conservative) u</a:t>
            </a:r>
            <a:r>
              <a:rPr lang="en-US" dirty="0" smtClean="0"/>
              <a:t>pper bound on </a:t>
            </a:r>
            <a:r>
              <a:rPr lang="en-US" dirty="0" err="1" smtClean="0"/>
              <a:t>M</a:t>
            </a:r>
            <a:r>
              <a:rPr lang="en-US" baseline="-25000" dirty="0" err="1" smtClean="0">
                <a:latin typeface="Symbol" charset="2"/>
                <a:cs typeface="Symbol" charset="2"/>
              </a:rPr>
              <a:t>n</a:t>
            </a:r>
            <a:endParaRPr lang="en-US" baseline="-25000" dirty="0" smtClean="0">
              <a:latin typeface="Symbol" charset="2"/>
              <a:cs typeface="Symbol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1446" y="3012055"/>
            <a:ext cx="5129726" cy="33476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0701" y="6308792"/>
            <a:ext cx="2050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IM arXiv</a:t>
            </a:r>
            <a:r>
              <a:rPr lang="en-US" dirty="0"/>
              <a:t>:</a:t>
            </a:r>
            <a:r>
              <a:rPr lang="en-US" dirty="0" smtClean="0"/>
              <a:t>1209.0393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10100" y="1800531"/>
            <a:ext cx="41216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ssume one generation giving </a:t>
            </a:r>
            <a:r>
              <a:rPr lang="en-US" dirty="0" err="1"/>
              <a:t>m</a:t>
            </a:r>
            <a:r>
              <a:rPr lang="en-US" baseline="-25000" dirty="0" err="1">
                <a:latin typeface="Symbol" charset="2"/>
                <a:cs typeface="Symbol" charset="2"/>
              </a:rPr>
              <a:t>n</a:t>
            </a:r>
            <a:r>
              <a:rPr lang="en-US" dirty="0"/>
              <a:t>=0.06 </a:t>
            </a:r>
            <a:r>
              <a:rPr lang="en-US" dirty="0" err="1"/>
              <a:t>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18905" y="2752751"/>
            <a:ext cx="696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stringent if one starts from an inflection point configuration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0239" y="327259"/>
            <a:ext cx="7976788" cy="523220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3) DO NEUTRINOS HAVE SOME IMPACT IN ALL THIS?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751" y="771283"/>
            <a:ext cx="8361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[Casas Ibarra </a:t>
            </a:r>
            <a:r>
              <a:rPr lang="en-US" dirty="0" err="1" smtClean="0"/>
              <a:t>Quiros</a:t>
            </a:r>
            <a:r>
              <a:rPr lang="en-US" dirty="0" smtClean="0"/>
              <a:t>, Okada </a:t>
            </a:r>
            <a:r>
              <a:rPr lang="en-US" dirty="0" err="1" smtClean="0"/>
              <a:t>Shafi</a:t>
            </a:r>
            <a:r>
              <a:rPr lang="en-US" dirty="0" smtClean="0"/>
              <a:t>, </a:t>
            </a:r>
            <a:r>
              <a:rPr lang="en-US" dirty="0" err="1" smtClean="0"/>
              <a:t>Giudice</a:t>
            </a:r>
            <a:r>
              <a:rPr lang="en-US" dirty="0" smtClean="0"/>
              <a:t> </a:t>
            </a:r>
            <a:r>
              <a:rPr lang="en-US" dirty="0" err="1" smtClean="0"/>
              <a:t>Strumia</a:t>
            </a:r>
            <a:r>
              <a:rPr lang="en-US" dirty="0" smtClean="0"/>
              <a:t> </a:t>
            </a:r>
            <a:r>
              <a:rPr lang="en-US" dirty="0" err="1" smtClean="0"/>
              <a:t>Riotto</a:t>
            </a:r>
            <a:r>
              <a:rPr lang="en-US" dirty="0" smtClean="0"/>
              <a:t>, </a:t>
            </a:r>
            <a:r>
              <a:rPr lang="en-US" dirty="0" err="1" smtClean="0"/>
              <a:t>Rodejohann</a:t>
            </a:r>
            <a:r>
              <a:rPr lang="en-US" dirty="0" smtClean="0"/>
              <a:t> Zhang, </a:t>
            </a:r>
            <a:r>
              <a:rPr lang="en-US" dirty="0" err="1" smtClean="0"/>
              <a:t>etc</a:t>
            </a:r>
            <a:r>
              <a:rPr lang="en-US" dirty="0" smtClean="0"/>
              <a:t> ]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139420" y="1295136"/>
            <a:ext cx="6921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Type I seesaw Dirac Yukawa interactions neutrinos could destabilize </a:t>
            </a:r>
            <a:r>
              <a:rPr lang="en-US" dirty="0" smtClean="0"/>
              <a:t>V…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642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/>
          <p:cNvCxnSpPr/>
          <p:nvPr/>
        </p:nvCxnSpPr>
        <p:spPr>
          <a:xfrm flipV="1">
            <a:off x="2046207" y="2416143"/>
            <a:ext cx="35280" cy="38111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075127" y="6291507"/>
            <a:ext cx="556287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23629" r="91174" b="32882"/>
          <a:stretch/>
        </p:blipFill>
        <p:spPr>
          <a:xfrm>
            <a:off x="1258139" y="3510573"/>
            <a:ext cx="629313" cy="19934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39999" t="89440" r="37488" b="-1"/>
          <a:stretch/>
        </p:blipFill>
        <p:spPr>
          <a:xfrm>
            <a:off x="3792539" y="6227316"/>
            <a:ext cx="1605217" cy="484074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2081487" y="2569422"/>
            <a:ext cx="6356382" cy="296989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20006747">
            <a:off x="5924335" y="2732874"/>
            <a:ext cx="226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METASTABILITY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 rot="20126411">
            <a:off x="6178720" y="3128505"/>
            <a:ext cx="226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STABILITY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2063849" y="4171948"/>
            <a:ext cx="5574153" cy="378326"/>
          </a:xfrm>
          <a:prstGeom prst="rect">
            <a:avLst/>
          </a:prstGeom>
          <a:solidFill>
            <a:srgbClr val="3AFB70">
              <a:alpha val="6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098931" y="4180942"/>
            <a:ext cx="1093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mass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671431" y="78797"/>
            <a:ext cx="421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CONCLUSIONS</a:t>
            </a:r>
            <a:endParaRPr lang="en-US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532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/>
          <p:cNvCxnSpPr/>
          <p:nvPr/>
        </p:nvCxnSpPr>
        <p:spPr>
          <a:xfrm flipV="1">
            <a:off x="2046207" y="2416143"/>
            <a:ext cx="35280" cy="38111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075127" y="6291507"/>
            <a:ext cx="556287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23629" r="91174" b="32882"/>
          <a:stretch/>
        </p:blipFill>
        <p:spPr>
          <a:xfrm>
            <a:off x="1258139" y="3510573"/>
            <a:ext cx="629313" cy="199345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39999" t="89440" r="37488" b="-1"/>
          <a:stretch/>
        </p:blipFill>
        <p:spPr>
          <a:xfrm>
            <a:off x="3792539" y="6227316"/>
            <a:ext cx="1605217" cy="484074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2081487" y="2569422"/>
            <a:ext cx="6356382" cy="2969890"/>
          </a:xfrm>
          <a:prstGeom prst="line">
            <a:avLst/>
          </a:prstGeom>
          <a:ln w="381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20006747">
            <a:off x="5924335" y="2732874"/>
            <a:ext cx="226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METASTABILITY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 rot="20126411">
            <a:off x="6178720" y="3128505"/>
            <a:ext cx="2265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STABILITY</a:t>
            </a:r>
            <a:endParaRPr lang="en-US" sz="2400" dirty="0"/>
          </a:p>
        </p:txBody>
      </p:sp>
      <p:sp>
        <p:nvSpPr>
          <p:cNvPr id="22" name="Rectangle 21"/>
          <p:cNvSpPr/>
          <p:nvPr/>
        </p:nvSpPr>
        <p:spPr>
          <a:xfrm>
            <a:off x="2063849" y="4171948"/>
            <a:ext cx="5574153" cy="378326"/>
          </a:xfrm>
          <a:prstGeom prst="rect">
            <a:avLst/>
          </a:prstGeom>
          <a:solidFill>
            <a:srgbClr val="3AFB70">
              <a:alpha val="6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 rot="5400000">
            <a:off x="2653002" y="4311080"/>
            <a:ext cx="3722086" cy="238770"/>
          </a:xfrm>
          <a:prstGeom prst="rect">
            <a:avLst/>
          </a:prstGeom>
          <a:solidFill>
            <a:srgbClr val="FFFF00">
              <a:alpha val="6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098931" y="4180942"/>
            <a:ext cx="1093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mass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3457379" y="5010725"/>
            <a:ext cx="2063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Higgs mass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671431" y="78797"/>
            <a:ext cx="421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</a:rPr>
              <a:t>CONCLUSIONS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1966" y="954084"/>
            <a:ext cx="8467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Intriguing that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was found right at the transition between stability and </a:t>
            </a:r>
            <a:r>
              <a:rPr lang="en-US" dirty="0" err="1" smtClean="0"/>
              <a:t>metastabilty</a:t>
            </a:r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4848" y="3525116"/>
            <a:ext cx="2858647" cy="183778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95341" y1="97656" x2="95341" y2="97656"/>
                        <a14:backgroundMark x1="56272" y1="28125" x2="56272" y2="28125"/>
                        <a14:backgroundMark x1="36918" y1="23698" x2="36918" y2="23698"/>
                        <a14:backgroundMark x1="53405" y1="40104" x2="53405" y2="40104"/>
                        <a14:backgroundMark x1="32616" y1="18750" x2="26882" y2="35417"/>
                        <a14:backgroundMark x1="78853" y1="4688" x2="78853" y2="4688"/>
                        <a14:backgroundMark x1="93907" y1="29427" x2="93907" y2="29427"/>
                        <a14:backgroundMark x1="92115" y1="55208" x2="92115" y2="55208"/>
                        <a14:backgroundMark x1="80645" y1="10677" x2="80645" y2="10677"/>
                        <a14:backgroundMark x1="91398" y1="20573" x2="91398" y2="20573"/>
                        <a14:backgroundMark x1="89247" y1="16146" x2="89606" y2="45573"/>
                        <a14:backgroundMark x1="4659" y1="3125" x2="2151" y2="12240"/>
                        <a14:backgroundMark x1="53405" y1="70313" x2="59498" y2="885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058254">
            <a:off x="3284551" y="2547866"/>
            <a:ext cx="3661930" cy="504007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20963682">
            <a:off x="1963728" y="2968737"/>
            <a:ext cx="4388346" cy="707886"/>
          </a:xfrm>
          <a:prstGeom prst="rect">
            <a:avLst/>
          </a:prstGeom>
          <a:solidFill>
            <a:srgbClr val="FFFFFF">
              <a:alpha val="91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p</a:t>
            </a:r>
            <a:r>
              <a:rPr lang="en-US" sz="2000" dirty="0" smtClean="0">
                <a:solidFill>
                  <a:srgbClr val="FF0000"/>
                </a:solidFill>
              </a:rPr>
              <a:t>recision measurements of the top and Higgs masses and </a:t>
            </a:r>
            <a:r>
              <a:rPr lang="en-US" sz="2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a</a:t>
            </a:r>
            <a:r>
              <a:rPr lang="en-US" sz="2000" baseline="-25000" dirty="0" smtClean="0">
                <a:solidFill>
                  <a:srgbClr val="FF0000"/>
                </a:solidFill>
              </a:rPr>
              <a:t>3</a:t>
            </a:r>
            <a:r>
              <a:rPr lang="en-US" sz="2000" dirty="0" smtClean="0">
                <a:solidFill>
                  <a:srgbClr val="FF0000"/>
                </a:solidFill>
              </a:rPr>
              <a:t>(</a:t>
            </a:r>
            <a:r>
              <a:rPr lang="en-US" sz="2000" dirty="0" err="1" smtClean="0">
                <a:solidFill>
                  <a:srgbClr val="FF0000"/>
                </a:solidFill>
              </a:rPr>
              <a:t>m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Z</a:t>
            </a:r>
            <a:r>
              <a:rPr lang="en-US" sz="2000" dirty="0" smtClean="0">
                <a:solidFill>
                  <a:srgbClr val="FF0000"/>
                </a:solidFill>
              </a:rPr>
              <a:t>) are deserved</a:t>
            </a:r>
            <a:endParaRPr lang="en-US" sz="2000" baseline="-25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7201" y="1473947"/>
            <a:ext cx="89883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  <a:r>
              <a:rPr lang="en-US" dirty="0" smtClean="0"/>
              <a:t>) Some stable SM configurations very close to transition line (like e.g. shallow false minimum)  might have been relevant for primordial inflation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294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110" y="3435251"/>
            <a:ext cx="3326689" cy="199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844" y="517028"/>
            <a:ext cx="3770162" cy="9621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0281" y="279537"/>
            <a:ext cx="2715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Consider the </a:t>
            </a:r>
            <a:r>
              <a:rPr lang="en-US" dirty="0" smtClean="0"/>
              <a:t>Higgs doublet </a:t>
            </a:r>
          </a:p>
          <a:p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2274" y="301668"/>
            <a:ext cx="2209800" cy="3048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90281" y="868832"/>
            <a:ext cx="2778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and the SM Higgs potential: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2982" y="3444909"/>
            <a:ext cx="3137786" cy="1987264"/>
          </a:xfrm>
          <a:prstGeom prst="rect">
            <a:avLst/>
          </a:prstGeom>
          <a:solidFill>
            <a:srgbClr val="262626"/>
          </a:solidFill>
        </p:spPr>
      </p:pic>
      <p:cxnSp>
        <p:nvCxnSpPr>
          <p:cNvPr id="19" name="Straight Arrow Connector 18"/>
          <p:cNvCxnSpPr/>
          <p:nvPr/>
        </p:nvCxnSpPr>
        <p:spPr>
          <a:xfrm flipV="1">
            <a:off x="3562708" y="5088120"/>
            <a:ext cx="0" cy="5603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543454"/>
              </p:ext>
            </p:extLst>
          </p:nvPr>
        </p:nvGraphicFramePr>
        <p:xfrm>
          <a:off x="3165743" y="5735193"/>
          <a:ext cx="1294061" cy="303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24" name="Equation" r:id="rId7" imgW="812800" imgH="190500" progId="Equation.3">
                  <p:embed/>
                </p:oleObj>
              </mc:Choice>
              <mc:Fallback>
                <p:oleObj name="Equation" r:id="rId7" imgW="8128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65743" y="5735193"/>
                        <a:ext cx="1294061" cy="303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0506341"/>
              </p:ext>
            </p:extLst>
          </p:nvPr>
        </p:nvGraphicFramePr>
        <p:xfrm>
          <a:off x="2934958" y="3754174"/>
          <a:ext cx="1382304" cy="408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25" name="Equation" r:id="rId9" imgW="774700" imgH="228600" progId="Equation.3">
                  <p:embed/>
                </p:oleObj>
              </mc:Choice>
              <mc:Fallback>
                <p:oleObj name="Equation" r:id="rId9" imgW="774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>
                        <a:alphaModFix/>
                      </a:blip>
                      <a:stretch>
                        <a:fillRect/>
                      </a:stretch>
                    </p:blipFill>
                    <p:spPr>
                      <a:xfrm>
                        <a:off x="2934958" y="3754174"/>
                        <a:ext cx="1382304" cy="408042"/>
                      </a:xfrm>
                      <a:prstGeom prst="rect">
                        <a:avLst/>
                      </a:prstGeom>
                      <a:solidFill>
                        <a:srgbClr val="3366FF"/>
                      </a:solidFill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Arrow Connector 2"/>
          <p:cNvCxnSpPr/>
          <p:nvPr/>
        </p:nvCxnSpPr>
        <p:spPr>
          <a:xfrm flipV="1">
            <a:off x="2790150" y="2236061"/>
            <a:ext cx="0" cy="36779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001592" y="5088120"/>
            <a:ext cx="780935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34906" y="2164509"/>
            <a:ext cx="12537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V(</a:t>
            </a:r>
            <a:r>
              <a:rPr lang="en-US" sz="3200" dirty="0" err="1" smtClean="0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 smtClean="0"/>
              <a:t>H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8242024" y="4984475"/>
            <a:ext cx="56891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/>
              <a:t>H</a:t>
            </a:r>
            <a:endParaRPr lang="en-US" sz="3200" dirty="0"/>
          </a:p>
        </p:txBody>
      </p:sp>
      <p:sp>
        <p:nvSpPr>
          <p:cNvPr id="31" name="Freeform 30"/>
          <p:cNvSpPr/>
          <p:nvPr/>
        </p:nvSpPr>
        <p:spPr>
          <a:xfrm>
            <a:off x="4346195" y="3577696"/>
            <a:ext cx="2236097" cy="3506144"/>
          </a:xfrm>
          <a:custGeom>
            <a:avLst/>
            <a:gdLst>
              <a:gd name="connsiteX0" fmla="*/ 0 w 2236097"/>
              <a:gd name="connsiteY0" fmla="*/ 679763 h 3506144"/>
              <a:gd name="connsiteX1" fmla="*/ 71542 w 2236097"/>
              <a:gd name="connsiteY1" fmla="*/ 590320 h 3506144"/>
              <a:gd name="connsiteX2" fmla="*/ 125199 w 2236097"/>
              <a:gd name="connsiteY2" fmla="*/ 554543 h 3506144"/>
              <a:gd name="connsiteX3" fmla="*/ 196741 w 2236097"/>
              <a:gd name="connsiteY3" fmla="*/ 447212 h 3506144"/>
              <a:gd name="connsiteX4" fmla="*/ 268283 w 2236097"/>
              <a:gd name="connsiteY4" fmla="*/ 339881 h 3506144"/>
              <a:gd name="connsiteX5" fmla="*/ 304054 w 2236097"/>
              <a:gd name="connsiteY5" fmla="*/ 286216 h 3506144"/>
              <a:gd name="connsiteX6" fmla="*/ 357711 w 2236097"/>
              <a:gd name="connsiteY6" fmla="*/ 250439 h 3506144"/>
              <a:gd name="connsiteX7" fmla="*/ 411368 w 2236097"/>
              <a:gd name="connsiteY7" fmla="*/ 143108 h 3506144"/>
              <a:gd name="connsiteX8" fmla="*/ 482910 w 2236097"/>
              <a:gd name="connsiteY8" fmla="*/ 107331 h 3506144"/>
              <a:gd name="connsiteX9" fmla="*/ 643880 w 2236097"/>
              <a:gd name="connsiteY9" fmla="*/ 35777 h 3506144"/>
              <a:gd name="connsiteX10" fmla="*/ 697537 w 2236097"/>
              <a:gd name="connsiteY10" fmla="*/ 17889 h 3506144"/>
              <a:gd name="connsiteX11" fmla="*/ 751194 w 2236097"/>
              <a:gd name="connsiteY11" fmla="*/ 0 h 3506144"/>
              <a:gd name="connsiteX12" fmla="*/ 1126791 w 2236097"/>
              <a:gd name="connsiteY12" fmla="*/ 17889 h 3506144"/>
              <a:gd name="connsiteX13" fmla="*/ 1162562 w 2236097"/>
              <a:gd name="connsiteY13" fmla="*/ 89443 h 3506144"/>
              <a:gd name="connsiteX14" fmla="*/ 1216219 w 2236097"/>
              <a:gd name="connsiteY14" fmla="*/ 125220 h 3506144"/>
              <a:gd name="connsiteX15" fmla="*/ 1234104 w 2236097"/>
              <a:gd name="connsiteY15" fmla="*/ 178885 h 3506144"/>
              <a:gd name="connsiteX16" fmla="*/ 1269875 w 2236097"/>
              <a:gd name="connsiteY16" fmla="*/ 232550 h 3506144"/>
              <a:gd name="connsiteX17" fmla="*/ 1305647 w 2236097"/>
              <a:gd name="connsiteY17" fmla="*/ 357770 h 3506144"/>
              <a:gd name="connsiteX18" fmla="*/ 1359303 w 2236097"/>
              <a:gd name="connsiteY18" fmla="*/ 393547 h 3506144"/>
              <a:gd name="connsiteX19" fmla="*/ 1484502 w 2236097"/>
              <a:gd name="connsiteY19" fmla="*/ 590320 h 3506144"/>
              <a:gd name="connsiteX20" fmla="*/ 1484502 w 2236097"/>
              <a:gd name="connsiteY20" fmla="*/ 590320 h 3506144"/>
              <a:gd name="connsiteX21" fmla="*/ 1609701 w 2236097"/>
              <a:gd name="connsiteY21" fmla="*/ 769205 h 3506144"/>
              <a:gd name="connsiteX22" fmla="*/ 1645472 w 2236097"/>
              <a:gd name="connsiteY22" fmla="*/ 876536 h 3506144"/>
              <a:gd name="connsiteX23" fmla="*/ 1663358 w 2236097"/>
              <a:gd name="connsiteY23" fmla="*/ 930202 h 3506144"/>
              <a:gd name="connsiteX24" fmla="*/ 1699129 w 2236097"/>
              <a:gd name="connsiteY24" fmla="*/ 983867 h 3506144"/>
              <a:gd name="connsiteX25" fmla="*/ 1770672 w 2236097"/>
              <a:gd name="connsiteY25" fmla="*/ 1270083 h 3506144"/>
              <a:gd name="connsiteX26" fmla="*/ 1788557 w 2236097"/>
              <a:gd name="connsiteY26" fmla="*/ 1359525 h 3506144"/>
              <a:gd name="connsiteX27" fmla="*/ 1824328 w 2236097"/>
              <a:gd name="connsiteY27" fmla="*/ 1574187 h 3506144"/>
              <a:gd name="connsiteX28" fmla="*/ 1860099 w 2236097"/>
              <a:gd name="connsiteY28" fmla="*/ 1753072 h 3506144"/>
              <a:gd name="connsiteX29" fmla="*/ 1895871 w 2236097"/>
              <a:gd name="connsiteY29" fmla="*/ 1788849 h 3506144"/>
              <a:gd name="connsiteX30" fmla="*/ 1967413 w 2236097"/>
              <a:gd name="connsiteY30" fmla="*/ 2003511 h 3506144"/>
              <a:gd name="connsiteX31" fmla="*/ 1985298 w 2236097"/>
              <a:gd name="connsiteY31" fmla="*/ 2057177 h 3506144"/>
              <a:gd name="connsiteX32" fmla="*/ 2003184 w 2236097"/>
              <a:gd name="connsiteY32" fmla="*/ 2110842 h 3506144"/>
              <a:gd name="connsiteX33" fmla="*/ 2021070 w 2236097"/>
              <a:gd name="connsiteY33" fmla="*/ 2236061 h 3506144"/>
              <a:gd name="connsiteX34" fmla="*/ 2038955 w 2236097"/>
              <a:gd name="connsiteY34" fmla="*/ 2558054 h 3506144"/>
              <a:gd name="connsiteX35" fmla="*/ 2074726 w 2236097"/>
              <a:gd name="connsiteY35" fmla="*/ 2701162 h 3506144"/>
              <a:gd name="connsiteX36" fmla="*/ 2092612 w 2236097"/>
              <a:gd name="connsiteY36" fmla="*/ 2862159 h 3506144"/>
              <a:gd name="connsiteX37" fmla="*/ 2110497 w 2236097"/>
              <a:gd name="connsiteY37" fmla="*/ 2933713 h 3506144"/>
              <a:gd name="connsiteX38" fmla="*/ 2128383 w 2236097"/>
              <a:gd name="connsiteY38" fmla="*/ 3112597 h 3506144"/>
              <a:gd name="connsiteX39" fmla="*/ 2146269 w 2236097"/>
              <a:gd name="connsiteY39" fmla="*/ 3184151 h 3506144"/>
              <a:gd name="connsiteX40" fmla="*/ 2217811 w 2236097"/>
              <a:gd name="connsiteY40" fmla="*/ 3345148 h 3506144"/>
              <a:gd name="connsiteX41" fmla="*/ 2235696 w 2236097"/>
              <a:gd name="connsiteY41" fmla="*/ 3506144 h 3506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236097" h="3506144">
                <a:moveTo>
                  <a:pt x="0" y="679763"/>
                </a:moveTo>
                <a:cubicBezTo>
                  <a:pt x="23847" y="649949"/>
                  <a:pt x="44548" y="617318"/>
                  <a:pt x="71542" y="590320"/>
                </a:cubicBezTo>
                <a:cubicBezTo>
                  <a:pt x="86741" y="575118"/>
                  <a:pt x="111044" y="570722"/>
                  <a:pt x="125199" y="554543"/>
                </a:cubicBezTo>
                <a:cubicBezTo>
                  <a:pt x="153510" y="522183"/>
                  <a:pt x="172894" y="482989"/>
                  <a:pt x="196741" y="447212"/>
                </a:cubicBezTo>
                <a:lnTo>
                  <a:pt x="268283" y="339881"/>
                </a:lnTo>
                <a:cubicBezTo>
                  <a:pt x="280207" y="321993"/>
                  <a:pt x="286167" y="298142"/>
                  <a:pt x="304054" y="286216"/>
                </a:cubicBezTo>
                <a:lnTo>
                  <a:pt x="357711" y="250439"/>
                </a:lnTo>
                <a:cubicBezTo>
                  <a:pt x="369918" y="213814"/>
                  <a:pt x="379364" y="169782"/>
                  <a:pt x="411368" y="143108"/>
                </a:cubicBezTo>
                <a:cubicBezTo>
                  <a:pt x="431850" y="126037"/>
                  <a:pt x="459761" y="120561"/>
                  <a:pt x="482910" y="107331"/>
                </a:cubicBezTo>
                <a:cubicBezTo>
                  <a:pt x="601948" y="39298"/>
                  <a:pt x="456521" y="98240"/>
                  <a:pt x="643880" y="35777"/>
                </a:cubicBezTo>
                <a:lnTo>
                  <a:pt x="697537" y="17889"/>
                </a:lnTo>
                <a:lnTo>
                  <a:pt x="751194" y="0"/>
                </a:lnTo>
                <a:cubicBezTo>
                  <a:pt x="876393" y="5963"/>
                  <a:pt x="1004312" y="-8741"/>
                  <a:pt x="1126791" y="17889"/>
                </a:cubicBezTo>
                <a:cubicBezTo>
                  <a:pt x="1152848" y="23555"/>
                  <a:pt x="1145493" y="68956"/>
                  <a:pt x="1162562" y="89443"/>
                </a:cubicBezTo>
                <a:cubicBezTo>
                  <a:pt x="1176323" y="105959"/>
                  <a:pt x="1198333" y="113294"/>
                  <a:pt x="1216219" y="125220"/>
                </a:cubicBezTo>
                <a:cubicBezTo>
                  <a:pt x="1222181" y="143108"/>
                  <a:pt x="1225673" y="162019"/>
                  <a:pt x="1234104" y="178885"/>
                </a:cubicBezTo>
                <a:cubicBezTo>
                  <a:pt x="1243717" y="198114"/>
                  <a:pt x="1261408" y="212790"/>
                  <a:pt x="1269875" y="232550"/>
                </a:cubicBezTo>
                <a:cubicBezTo>
                  <a:pt x="1272841" y="239472"/>
                  <a:pt x="1294938" y="344381"/>
                  <a:pt x="1305647" y="357770"/>
                </a:cubicBezTo>
                <a:cubicBezTo>
                  <a:pt x="1319074" y="374557"/>
                  <a:pt x="1341418" y="381621"/>
                  <a:pt x="1359303" y="393547"/>
                </a:cubicBezTo>
                <a:cubicBezTo>
                  <a:pt x="1408404" y="540875"/>
                  <a:pt x="1368410" y="474210"/>
                  <a:pt x="1484502" y="590320"/>
                </a:cubicBezTo>
                <a:lnTo>
                  <a:pt x="1484502" y="590320"/>
                </a:lnTo>
                <a:cubicBezTo>
                  <a:pt x="1565657" y="752656"/>
                  <a:pt x="1511673" y="703841"/>
                  <a:pt x="1609701" y="769205"/>
                </a:cubicBezTo>
                <a:lnTo>
                  <a:pt x="1645472" y="876536"/>
                </a:lnTo>
                <a:cubicBezTo>
                  <a:pt x="1651434" y="894425"/>
                  <a:pt x="1652900" y="914512"/>
                  <a:pt x="1663358" y="930202"/>
                </a:cubicBezTo>
                <a:cubicBezTo>
                  <a:pt x="1675282" y="948090"/>
                  <a:pt x="1690399" y="964221"/>
                  <a:pt x="1699129" y="983867"/>
                </a:cubicBezTo>
                <a:cubicBezTo>
                  <a:pt x="1739126" y="1073875"/>
                  <a:pt x="1751693" y="1175174"/>
                  <a:pt x="1770672" y="1270083"/>
                </a:cubicBezTo>
                <a:cubicBezTo>
                  <a:pt x="1776634" y="1299897"/>
                  <a:pt x="1783559" y="1329534"/>
                  <a:pt x="1788557" y="1359525"/>
                </a:cubicBezTo>
                <a:cubicBezTo>
                  <a:pt x="1800481" y="1431079"/>
                  <a:pt x="1813016" y="1502534"/>
                  <a:pt x="1824328" y="1574187"/>
                </a:cubicBezTo>
                <a:cubicBezTo>
                  <a:pt x="1827871" y="1596627"/>
                  <a:pt x="1836490" y="1713717"/>
                  <a:pt x="1860099" y="1753072"/>
                </a:cubicBezTo>
                <a:cubicBezTo>
                  <a:pt x="1868775" y="1767534"/>
                  <a:pt x="1883947" y="1776923"/>
                  <a:pt x="1895871" y="1788849"/>
                </a:cubicBezTo>
                <a:lnTo>
                  <a:pt x="1967413" y="2003511"/>
                </a:lnTo>
                <a:lnTo>
                  <a:pt x="1985298" y="2057177"/>
                </a:lnTo>
                <a:lnTo>
                  <a:pt x="2003184" y="2110842"/>
                </a:lnTo>
                <a:cubicBezTo>
                  <a:pt x="2009146" y="2152582"/>
                  <a:pt x="2017708" y="2194032"/>
                  <a:pt x="2021070" y="2236061"/>
                </a:cubicBezTo>
                <a:cubicBezTo>
                  <a:pt x="2029641" y="2343215"/>
                  <a:pt x="2026635" y="2451266"/>
                  <a:pt x="2038955" y="2558054"/>
                </a:cubicBezTo>
                <a:cubicBezTo>
                  <a:pt x="2044590" y="2606900"/>
                  <a:pt x="2074726" y="2701162"/>
                  <a:pt x="2074726" y="2701162"/>
                </a:cubicBezTo>
                <a:cubicBezTo>
                  <a:pt x="2080688" y="2754828"/>
                  <a:pt x="2084403" y="2808791"/>
                  <a:pt x="2092612" y="2862159"/>
                </a:cubicBezTo>
                <a:cubicBezTo>
                  <a:pt x="2096350" y="2886458"/>
                  <a:pt x="2107021" y="2909375"/>
                  <a:pt x="2110497" y="2933713"/>
                </a:cubicBezTo>
                <a:cubicBezTo>
                  <a:pt x="2118970" y="2993036"/>
                  <a:pt x="2119909" y="3053274"/>
                  <a:pt x="2128383" y="3112597"/>
                </a:cubicBezTo>
                <a:cubicBezTo>
                  <a:pt x="2131859" y="3136935"/>
                  <a:pt x="2138496" y="3160827"/>
                  <a:pt x="2146269" y="3184151"/>
                </a:cubicBezTo>
                <a:cubicBezTo>
                  <a:pt x="2169107" y="3252675"/>
                  <a:pt x="2186645" y="3282806"/>
                  <a:pt x="2217811" y="3345148"/>
                </a:cubicBezTo>
                <a:cubicBezTo>
                  <a:pt x="2240373" y="3457978"/>
                  <a:pt x="2235696" y="3404186"/>
                  <a:pt x="2235696" y="3506144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Cloud Callout 32"/>
          <p:cNvSpPr/>
          <p:nvPr/>
        </p:nvSpPr>
        <p:spPr>
          <a:xfrm rot="21440121">
            <a:off x="6160776" y="2511249"/>
            <a:ext cx="2874911" cy="1129951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FFFF00"/>
                </a:solidFill>
              </a:rPr>
              <a:t>u</a:t>
            </a:r>
            <a:r>
              <a:rPr lang="en-US" sz="2000" dirty="0" smtClean="0">
                <a:solidFill>
                  <a:srgbClr val="FFFF00"/>
                </a:solidFill>
              </a:rPr>
              <a:t>nstable? No, we wouldn’t be there</a:t>
            </a:r>
            <a:endParaRPr lang="en-US" sz="2000" dirty="0">
              <a:solidFill>
                <a:srgbClr val="FFFF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898382" y="4868959"/>
            <a:ext cx="3192793" cy="1169529"/>
          </a:xfrm>
          <a:prstGeom prst="straightConnector1">
            <a:avLst/>
          </a:prstGeom>
          <a:ln w="7620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239009" y="5666097"/>
            <a:ext cx="1907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Tunneling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with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&lt;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>
                <a:solidFill>
                  <a:srgbClr val="FF0000"/>
                </a:solidFill>
              </a:rPr>
              <a:t>Universe</a:t>
            </a:r>
            <a:endParaRPr lang="en-US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70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110" y="3435251"/>
            <a:ext cx="3326689" cy="199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844" y="517028"/>
            <a:ext cx="3770162" cy="9621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0281" y="279537"/>
            <a:ext cx="2715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Consider the </a:t>
            </a:r>
            <a:r>
              <a:rPr lang="en-US" dirty="0" smtClean="0"/>
              <a:t>Higgs doublet </a:t>
            </a:r>
          </a:p>
          <a:p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2274" y="301668"/>
            <a:ext cx="2209800" cy="3048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90281" y="868832"/>
            <a:ext cx="2778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and the SM Higgs potential: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2982" y="3444909"/>
            <a:ext cx="3137786" cy="1987264"/>
          </a:xfrm>
          <a:prstGeom prst="rect">
            <a:avLst/>
          </a:prstGeom>
          <a:solidFill>
            <a:srgbClr val="262626"/>
          </a:solidFill>
        </p:spPr>
      </p:pic>
      <p:cxnSp>
        <p:nvCxnSpPr>
          <p:cNvPr id="19" name="Straight Arrow Connector 18"/>
          <p:cNvCxnSpPr/>
          <p:nvPr/>
        </p:nvCxnSpPr>
        <p:spPr>
          <a:xfrm flipV="1">
            <a:off x="3562708" y="5088120"/>
            <a:ext cx="0" cy="5603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7570855"/>
              </p:ext>
            </p:extLst>
          </p:nvPr>
        </p:nvGraphicFramePr>
        <p:xfrm>
          <a:off x="3165743" y="5735193"/>
          <a:ext cx="1294061" cy="303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" name="Equation" r:id="rId7" imgW="812800" imgH="190500" progId="Equation.3">
                  <p:embed/>
                </p:oleObj>
              </mc:Choice>
              <mc:Fallback>
                <p:oleObj name="Equation" r:id="rId7" imgW="8128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65743" y="5735193"/>
                        <a:ext cx="1294061" cy="303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0922852"/>
              </p:ext>
            </p:extLst>
          </p:nvPr>
        </p:nvGraphicFramePr>
        <p:xfrm>
          <a:off x="2934958" y="3754174"/>
          <a:ext cx="1382304" cy="408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6" name="Equation" r:id="rId9" imgW="774700" imgH="228600" progId="Equation.3">
                  <p:embed/>
                </p:oleObj>
              </mc:Choice>
              <mc:Fallback>
                <p:oleObj name="Equation" r:id="rId9" imgW="774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>
                        <a:alphaModFix/>
                      </a:blip>
                      <a:stretch>
                        <a:fillRect/>
                      </a:stretch>
                    </p:blipFill>
                    <p:spPr>
                      <a:xfrm>
                        <a:off x="2934958" y="3754174"/>
                        <a:ext cx="1382304" cy="408042"/>
                      </a:xfrm>
                      <a:prstGeom prst="rect">
                        <a:avLst/>
                      </a:prstGeom>
                      <a:solidFill>
                        <a:srgbClr val="3366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Freeform 14"/>
          <p:cNvSpPr/>
          <p:nvPr/>
        </p:nvSpPr>
        <p:spPr>
          <a:xfrm>
            <a:off x="4354996" y="2933716"/>
            <a:ext cx="3515861" cy="3570486"/>
          </a:xfrm>
          <a:custGeom>
            <a:avLst/>
            <a:gdLst>
              <a:gd name="connsiteX0" fmla="*/ 0 w 3515861"/>
              <a:gd name="connsiteY0" fmla="*/ 1306724 h 3570486"/>
              <a:gd name="connsiteX1" fmla="*/ 92038 w 3515861"/>
              <a:gd name="connsiteY1" fmla="*/ 1177892 h 3570486"/>
              <a:gd name="connsiteX2" fmla="*/ 147261 w 3515861"/>
              <a:gd name="connsiteY2" fmla="*/ 1159488 h 3570486"/>
              <a:gd name="connsiteX3" fmla="*/ 220892 w 3515861"/>
              <a:gd name="connsiteY3" fmla="*/ 1067465 h 3570486"/>
              <a:gd name="connsiteX4" fmla="*/ 239300 w 3515861"/>
              <a:gd name="connsiteY4" fmla="*/ 1012251 h 3570486"/>
              <a:gd name="connsiteX5" fmla="*/ 276115 w 3515861"/>
              <a:gd name="connsiteY5" fmla="*/ 957038 h 3570486"/>
              <a:gd name="connsiteX6" fmla="*/ 294523 w 3515861"/>
              <a:gd name="connsiteY6" fmla="*/ 901824 h 3570486"/>
              <a:gd name="connsiteX7" fmla="*/ 349745 w 3515861"/>
              <a:gd name="connsiteY7" fmla="*/ 865015 h 3570486"/>
              <a:gd name="connsiteX8" fmla="*/ 441784 w 3515861"/>
              <a:gd name="connsiteY8" fmla="*/ 809801 h 3570486"/>
              <a:gd name="connsiteX9" fmla="*/ 515414 w 3515861"/>
              <a:gd name="connsiteY9" fmla="*/ 736183 h 3570486"/>
              <a:gd name="connsiteX10" fmla="*/ 589045 w 3515861"/>
              <a:gd name="connsiteY10" fmla="*/ 625756 h 3570486"/>
              <a:gd name="connsiteX11" fmla="*/ 699491 w 3515861"/>
              <a:gd name="connsiteY11" fmla="*/ 496924 h 3570486"/>
              <a:gd name="connsiteX12" fmla="*/ 754714 w 3515861"/>
              <a:gd name="connsiteY12" fmla="*/ 386496 h 3570486"/>
              <a:gd name="connsiteX13" fmla="*/ 809937 w 3515861"/>
              <a:gd name="connsiteY13" fmla="*/ 349687 h 3570486"/>
              <a:gd name="connsiteX14" fmla="*/ 920383 w 3515861"/>
              <a:gd name="connsiteY14" fmla="*/ 202451 h 3570486"/>
              <a:gd name="connsiteX15" fmla="*/ 957198 w 3515861"/>
              <a:gd name="connsiteY15" fmla="*/ 147237 h 3570486"/>
              <a:gd name="connsiteX16" fmla="*/ 1030829 w 3515861"/>
              <a:gd name="connsiteY16" fmla="*/ 128832 h 3570486"/>
              <a:gd name="connsiteX17" fmla="*/ 1086051 w 3515861"/>
              <a:gd name="connsiteY17" fmla="*/ 110428 h 3570486"/>
              <a:gd name="connsiteX18" fmla="*/ 1178090 w 3515861"/>
              <a:gd name="connsiteY18" fmla="*/ 36810 h 3570486"/>
              <a:gd name="connsiteX19" fmla="*/ 1214905 w 3515861"/>
              <a:gd name="connsiteY19" fmla="*/ 0 h 3570486"/>
              <a:gd name="connsiteX20" fmla="*/ 1472612 w 3515861"/>
              <a:gd name="connsiteY20" fmla="*/ 18405 h 3570486"/>
              <a:gd name="connsiteX21" fmla="*/ 1564650 w 3515861"/>
              <a:gd name="connsiteY21" fmla="*/ 92023 h 3570486"/>
              <a:gd name="connsiteX22" fmla="*/ 1656689 w 3515861"/>
              <a:gd name="connsiteY22" fmla="*/ 165642 h 3570486"/>
              <a:gd name="connsiteX23" fmla="*/ 1748727 w 3515861"/>
              <a:gd name="connsiteY23" fmla="*/ 276069 h 3570486"/>
              <a:gd name="connsiteX24" fmla="*/ 1785542 w 3515861"/>
              <a:gd name="connsiteY24" fmla="*/ 386496 h 3570486"/>
              <a:gd name="connsiteX25" fmla="*/ 1803950 w 3515861"/>
              <a:gd name="connsiteY25" fmla="*/ 441710 h 3570486"/>
              <a:gd name="connsiteX26" fmla="*/ 1822357 w 3515861"/>
              <a:gd name="connsiteY26" fmla="*/ 570542 h 3570486"/>
              <a:gd name="connsiteX27" fmla="*/ 1840765 w 3515861"/>
              <a:gd name="connsiteY27" fmla="*/ 717778 h 3570486"/>
              <a:gd name="connsiteX28" fmla="*/ 1895988 w 3515861"/>
              <a:gd name="connsiteY28" fmla="*/ 846610 h 3570486"/>
              <a:gd name="connsiteX29" fmla="*/ 1988026 w 3515861"/>
              <a:gd name="connsiteY29" fmla="*/ 993847 h 3570486"/>
              <a:gd name="connsiteX30" fmla="*/ 2061657 w 3515861"/>
              <a:gd name="connsiteY30" fmla="*/ 1214702 h 3570486"/>
              <a:gd name="connsiteX31" fmla="*/ 2080065 w 3515861"/>
              <a:gd name="connsiteY31" fmla="*/ 1269915 h 3570486"/>
              <a:gd name="connsiteX32" fmla="*/ 2098472 w 3515861"/>
              <a:gd name="connsiteY32" fmla="*/ 1325129 h 3570486"/>
              <a:gd name="connsiteX33" fmla="*/ 2135288 w 3515861"/>
              <a:gd name="connsiteY33" fmla="*/ 1380343 h 3570486"/>
              <a:gd name="connsiteX34" fmla="*/ 2153695 w 3515861"/>
              <a:gd name="connsiteY34" fmla="*/ 1582793 h 3570486"/>
              <a:gd name="connsiteX35" fmla="*/ 2190510 w 3515861"/>
              <a:gd name="connsiteY35" fmla="*/ 1766838 h 3570486"/>
              <a:gd name="connsiteX36" fmla="*/ 2208918 w 3515861"/>
              <a:gd name="connsiteY36" fmla="*/ 2079716 h 3570486"/>
              <a:gd name="connsiteX37" fmla="*/ 2227326 w 3515861"/>
              <a:gd name="connsiteY37" fmla="*/ 2447807 h 3570486"/>
              <a:gd name="connsiteX38" fmla="*/ 2282549 w 3515861"/>
              <a:gd name="connsiteY38" fmla="*/ 2631853 h 3570486"/>
              <a:gd name="connsiteX39" fmla="*/ 2319364 w 3515861"/>
              <a:gd name="connsiteY39" fmla="*/ 2742280 h 3570486"/>
              <a:gd name="connsiteX40" fmla="*/ 2337772 w 3515861"/>
              <a:gd name="connsiteY40" fmla="*/ 2797494 h 3570486"/>
              <a:gd name="connsiteX41" fmla="*/ 2448218 w 3515861"/>
              <a:gd name="connsiteY41" fmla="*/ 2944730 h 3570486"/>
              <a:gd name="connsiteX42" fmla="*/ 2466625 w 3515861"/>
              <a:gd name="connsiteY42" fmla="*/ 2999944 h 3570486"/>
              <a:gd name="connsiteX43" fmla="*/ 2503440 w 3515861"/>
              <a:gd name="connsiteY43" fmla="*/ 3183990 h 3570486"/>
              <a:gd name="connsiteX44" fmla="*/ 2521848 w 3515861"/>
              <a:gd name="connsiteY44" fmla="*/ 3239203 h 3570486"/>
              <a:gd name="connsiteX45" fmla="*/ 2595479 w 3515861"/>
              <a:gd name="connsiteY45" fmla="*/ 3331226 h 3570486"/>
              <a:gd name="connsiteX46" fmla="*/ 2687517 w 3515861"/>
              <a:gd name="connsiteY46" fmla="*/ 3496867 h 3570486"/>
              <a:gd name="connsiteX47" fmla="*/ 2724332 w 3515861"/>
              <a:gd name="connsiteY47" fmla="*/ 3552081 h 3570486"/>
              <a:gd name="connsiteX48" fmla="*/ 2779555 w 3515861"/>
              <a:gd name="connsiteY48" fmla="*/ 3570486 h 3570486"/>
              <a:gd name="connsiteX49" fmla="*/ 3000447 w 3515861"/>
              <a:gd name="connsiteY49" fmla="*/ 3552081 h 3570486"/>
              <a:gd name="connsiteX50" fmla="*/ 3110893 w 3515861"/>
              <a:gd name="connsiteY50" fmla="*/ 3478463 h 3570486"/>
              <a:gd name="connsiteX51" fmla="*/ 3184524 w 3515861"/>
              <a:gd name="connsiteY51" fmla="*/ 3386440 h 3570486"/>
              <a:gd name="connsiteX52" fmla="*/ 3276562 w 3515861"/>
              <a:gd name="connsiteY52" fmla="*/ 3294417 h 3570486"/>
              <a:gd name="connsiteX53" fmla="*/ 3294969 w 3515861"/>
              <a:gd name="connsiteY53" fmla="*/ 3239203 h 3570486"/>
              <a:gd name="connsiteX54" fmla="*/ 3368600 w 3515861"/>
              <a:gd name="connsiteY54" fmla="*/ 3128776 h 3570486"/>
              <a:gd name="connsiteX55" fmla="*/ 3460638 w 3515861"/>
              <a:gd name="connsiteY55" fmla="*/ 2963135 h 3570486"/>
              <a:gd name="connsiteX56" fmla="*/ 3515861 w 3515861"/>
              <a:gd name="connsiteY56" fmla="*/ 2926326 h 357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3515861" h="3570486">
                <a:moveTo>
                  <a:pt x="0" y="1306724"/>
                </a:moveTo>
                <a:cubicBezTo>
                  <a:pt x="16133" y="1279841"/>
                  <a:pt x="53220" y="1201179"/>
                  <a:pt x="92038" y="1177892"/>
                </a:cubicBezTo>
                <a:cubicBezTo>
                  <a:pt x="108677" y="1167910"/>
                  <a:pt x="128853" y="1165623"/>
                  <a:pt x="147261" y="1159488"/>
                </a:cubicBezTo>
                <a:cubicBezTo>
                  <a:pt x="181504" y="1125251"/>
                  <a:pt x="197670" y="1113902"/>
                  <a:pt x="220892" y="1067465"/>
                </a:cubicBezTo>
                <a:cubicBezTo>
                  <a:pt x="229569" y="1050113"/>
                  <a:pt x="230623" y="1029603"/>
                  <a:pt x="239300" y="1012251"/>
                </a:cubicBezTo>
                <a:cubicBezTo>
                  <a:pt x="249194" y="992467"/>
                  <a:pt x="266221" y="976822"/>
                  <a:pt x="276115" y="957038"/>
                </a:cubicBezTo>
                <a:cubicBezTo>
                  <a:pt x="284792" y="939686"/>
                  <a:pt x="282402" y="916972"/>
                  <a:pt x="294523" y="901824"/>
                </a:cubicBezTo>
                <a:cubicBezTo>
                  <a:pt x="308344" y="884551"/>
                  <a:pt x="332470" y="878833"/>
                  <a:pt x="349745" y="865015"/>
                </a:cubicBezTo>
                <a:cubicBezTo>
                  <a:pt x="421939" y="807269"/>
                  <a:pt x="345883" y="841763"/>
                  <a:pt x="441784" y="809801"/>
                </a:cubicBezTo>
                <a:cubicBezTo>
                  <a:pt x="490865" y="662579"/>
                  <a:pt x="417245" y="834335"/>
                  <a:pt x="515414" y="736183"/>
                </a:cubicBezTo>
                <a:cubicBezTo>
                  <a:pt x="546700" y="704902"/>
                  <a:pt x="557759" y="657037"/>
                  <a:pt x="589045" y="625756"/>
                </a:cubicBezTo>
                <a:cubicBezTo>
                  <a:pt x="678319" y="536497"/>
                  <a:pt x="643422" y="581014"/>
                  <a:pt x="699491" y="496924"/>
                </a:cubicBezTo>
                <a:cubicBezTo>
                  <a:pt x="714463" y="452013"/>
                  <a:pt x="719029" y="422175"/>
                  <a:pt x="754714" y="386496"/>
                </a:cubicBezTo>
                <a:cubicBezTo>
                  <a:pt x="770358" y="370855"/>
                  <a:pt x="791529" y="361957"/>
                  <a:pt x="809937" y="349687"/>
                </a:cubicBezTo>
                <a:cubicBezTo>
                  <a:pt x="857829" y="206028"/>
                  <a:pt x="779371" y="413936"/>
                  <a:pt x="920383" y="202451"/>
                </a:cubicBezTo>
                <a:cubicBezTo>
                  <a:pt x="932655" y="184046"/>
                  <a:pt x="938792" y="159506"/>
                  <a:pt x="957198" y="147237"/>
                </a:cubicBezTo>
                <a:cubicBezTo>
                  <a:pt x="978249" y="133205"/>
                  <a:pt x="1006503" y="135781"/>
                  <a:pt x="1030829" y="128832"/>
                </a:cubicBezTo>
                <a:cubicBezTo>
                  <a:pt x="1049485" y="123502"/>
                  <a:pt x="1067644" y="116563"/>
                  <a:pt x="1086051" y="110428"/>
                </a:cubicBezTo>
                <a:cubicBezTo>
                  <a:pt x="1174952" y="21544"/>
                  <a:pt x="1061973" y="129689"/>
                  <a:pt x="1178090" y="36810"/>
                </a:cubicBezTo>
                <a:cubicBezTo>
                  <a:pt x="1191642" y="25970"/>
                  <a:pt x="1202633" y="12270"/>
                  <a:pt x="1214905" y="0"/>
                </a:cubicBezTo>
                <a:cubicBezTo>
                  <a:pt x="1300807" y="6135"/>
                  <a:pt x="1387081" y="8344"/>
                  <a:pt x="1472612" y="18405"/>
                </a:cubicBezTo>
                <a:cubicBezTo>
                  <a:pt x="1553841" y="27960"/>
                  <a:pt x="1511347" y="38730"/>
                  <a:pt x="1564650" y="92023"/>
                </a:cubicBezTo>
                <a:cubicBezTo>
                  <a:pt x="1660324" y="187680"/>
                  <a:pt x="1583825" y="74577"/>
                  <a:pt x="1656689" y="165642"/>
                </a:cubicBezTo>
                <a:cubicBezTo>
                  <a:pt x="1759202" y="293761"/>
                  <a:pt x="1617544" y="144908"/>
                  <a:pt x="1748727" y="276069"/>
                </a:cubicBezTo>
                <a:lnTo>
                  <a:pt x="1785542" y="386496"/>
                </a:lnTo>
                <a:lnTo>
                  <a:pt x="1803950" y="441710"/>
                </a:lnTo>
                <a:cubicBezTo>
                  <a:pt x="1810086" y="484654"/>
                  <a:pt x="1816623" y="527543"/>
                  <a:pt x="1822357" y="570542"/>
                </a:cubicBezTo>
                <a:cubicBezTo>
                  <a:pt x="1828895" y="619569"/>
                  <a:pt x="1831916" y="669115"/>
                  <a:pt x="1840765" y="717778"/>
                </a:cubicBezTo>
                <a:cubicBezTo>
                  <a:pt x="1850641" y="772084"/>
                  <a:pt x="1874835" y="793735"/>
                  <a:pt x="1895988" y="846610"/>
                </a:cubicBezTo>
                <a:cubicBezTo>
                  <a:pt x="1951748" y="985989"/>
                  <a:pt x="1893704" y="930977"/>
                  <a:pt x="1988026" y="993847"/>
                </a:cubicBezTo>
                <a:lnTo>
                  <a:pt x="2061657" y="1214702"/>
                </a:lnTo>
                <a:lnTo>
                  <a:pt x="2080065" y="1269915"/>
                </a:lnTo>
                <a:cubicBezTo>
                  <a:pt x="2086201" y="1288320"/>
                  <a:pt x="2087709" y="1308988"/>
                  <a:pt x="2098472" y="1325129"/>
                </a:cubicBezTo>
                <a:lnTo>
                  <a:pt x="2135288" y="1380343"/>
                </a:lnTo>
                <a:cubicBezTo>
                  <a:pt x="2141424" y="1447826"/>
                  <a:pt x="2144111" y="1515713"/>
                  <a:pt x="2153695" y="1582793"/>
                </a:cubicBezTo>
                <a:cubicBezTo>
                  <a:pt x="2162544" y="1644728"/>
                  <a:pt x="2183600" y="1704657"/>
                  <a:pt x="2190510" y="1766838"/>
                </a:cubicBezTo>
                <a:cubicBezTo>
                  <a:pt x="2202049" y="1870672"/>
                  <a:pt x="2203278" y="1975395"/>
                  <a:pt x="2208918" y="2079716"/>
                </a:cubicBezTo>
                <a:cubicBezTo>
                  <a:pt x="2215550" y="2202387"/>
                  <a:pt x="2217122" y="2325381"/>
                  <a:pt x="2227326" y="2447807"/>
                </a:cubicBezTo>
                <a:cubicBezTo>
                  <a:pt x="2230417" y="2484899"/>
                  <a:pt x="2275664" y="2611200"/>
                  <a:pt x="2282549" y="2631853"/>
                </a:cubicBezTo>
                <a:lnTo>
                  <a:pt x="2319364" y="2742280"/>
                </a:lnTo>
                <a:cubicBezTo>
                  <a:pt x="2325500" y="2760685"/>
                  <a:pt x="2327009" y="2781353"/>
                  <a:pt x="2337772" y="2797494"/>
                </a:cubicBezTo>
                <a:cubicBezTo>
                  <a:pt x="2421029" y="2922359"/>
                  <a:pt x="2380116" y="2876641"/>
                  <a:pt x="2448218" y="2944730"/>
                </a:cubicBezTo>
                <a:cubicBezTo>
                  <a:pt x="2454354" y="2963135"/>
                  <a:pt x="2462262" y="2981040"/>
                  <a:pt x="2466625" y="2999944"/>
                </a:cubicBezTo>
                <a:cubicBezTo>
                  <a:pt x="2480695" y="3060905"/>
                  <a:pt x="2483652" y="3124638"/>
                  <a:pt x="2503440" y="3183990"/>
                </a:cubicBezTo>
                <a:cubicBezTo>
                  <a:pt x="2509576" y="3202394"/>
                  <a:pt x="2513171" y="3221851"/>
                  <a:pt x="2521848" y="3239203"/>
                </a:cubicBezTo>
                <a:cubicBezTo>
                  <a:pt x="2545071" y="3285640"/>
                  <a:pt x="2561235" y="3296989"/>
                  <a:pt x="2595479" y="3331226"/>
                </a:cubicBezTo>
                <a:cubicBezTo>
                  <a:pt x="2627878" y="3428411"/>
                  <a:pt x="2603123" y="3370297"/>
                  <a:pt x="2687517" y="3496867"/>
                </a:cubicBezTo>
                <a:cubicBezTo>
                  <a:pt x="2699789" y="3515272"/>
                  <a:pt x="2703346" y="3545087"/>
                  <a:pt x="2724332" y="3552081"/>
                </a:cubicBezTo>
                <a:lnTo>
                  <a:pt x="2779555" y="3570486"/>
                </a:lnTo>
                <a:cubicBezTo>
                  <a:pt x="2853186" y="3564351"/>
                  <a:pt x="2929256" y="3571853"/>
                  <a:pt x="3000447" y="3552081"/>
                </a:cubicBezTo>
                <a:cubicBezTo>
                  <a:pt x="3043078" y="3540241"/>
                  <a:pt x="3110893" y="3478463"/>
                  <a:pt x="3110893" y="3478463"/>
                </a:cubicBezTo>
                <a:cubicBezTo>
                  <a:pt x="3142434" y="3383857"/>
                  <a:pt x="3106161" y="3454996"/>
                  <a:pt x="3184524" y="3386440"/>
                </a:cubicBezTo>
                <a:cubicBezTo>
                  <a:pt x="3217176" y="3357874"/>
                  <a:pt x="3276562" y="3294417"/>
                  <a:pt x="3276562" y="3294417"/>
                </a:cubicBezTo>
                <a:cubicBezTo>
                  <a:pt x="3282698" y="3276012"/>
                  <a:pt x="3285546" y="3256161"/>
                  <a:pt x="3294969" y="3239203"/>
                </a:cubicBezTo>
                <a:cubicBezTo>
                  <a:pt x="3316457" y="3200531"/>
                  <a:pt x="3354607" y="3170746"/>
                  <a:pt x="3368600" y="3128776"/>
                </a:cubicBezTo>
                <a:cubicBezTo>
                  <a:pt x="3391748" y="3059345"/>
                  <a:pt x="3397345" y="3026416"/>
                  <a:pt x="3460638" y="2963135"/>
                </a:cubicBezTo>
                <a:cubicBezTo>
                  <a:pt x="3501793" y="2921988"/>
                  <a:pt x="3480100" y="2926326"/>
                  <a:pt x="3515861" y="2926326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2790150" y="2236061"/>
            <a:ext cx="0" cy="36779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001592" y="5088120"/>
            <a:ext cx="780935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34906" y="2164509"/>
            <a:ext cx="12537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V(</a:t>
            </a:r>
            <a:r>
              <a:rPr lang="en-US" sz="3200" dirty="0" err="1" smtClean="0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 smtClean="0"/>
              <a:t>H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8242024" y="4984475"/>
            <a:ext cx="56891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/>
              <a:t>H</a:t>
            </a:r>
            <a:endParaRPr lang="en-US" sz="3200" dirty="0"/>
          </a:p>
        </p:txBody>
      </p:sp>
      <p:sp>
        <p:nvSpPr>
          <p:cNvPr id="33" name="Cloud Callout 32"/>
          <p:cNvSpPr/>
          <p:nvPr/>
        </p:nvSpPr>
        <p:spPr>
          <a:xfrm rot="21440121">
            <a:off x="6160776" y="2511249"/>
            <a:ext cx="2874911" cy="1129951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metastable?</a:t>
            </a:r>
            <a:endParaRPr lang="en-US" sz="2400" dirty="0">
              <a:solidFill>
                <a:srgbClr val="FFFF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3898382" y="4868959"/>
            <a:ext cx="3192793" cy="1169529"/>
          </a:xfrm>
          <a:prstGeom prst="straightConnector1">
            <a:avLst/>
          </a:prstGeom>
          <a:ln w="7620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239009" y="5666097"/>
            <a:ext cx="1907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Tunneling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with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&gt;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>
                <a:solidFill>
                  <a:srgbClr val="FF0000"/>
                </a:solidFill>
              </a:rPr>
              <a:t>Universe</a:t>
            </a:r>
            <a:endParaRPr lang="en-US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954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110" y="3435251"/>
            <a:ext cx="3326689" cy="199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844" y="517028"/>
            <a:ext cx="3770162" cy="9621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0281" y="279537"/>
            <a:ext cx="2715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Consider the </a:t>
            </a:r>
            <a:r>
              <a:rPr lang="en-US" dirty="0" smtClean="0"/>
              <a:t>Higgs doublet </a:t>
            </a:r>
          </a:p>
          <a:p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2274" y="301668"/>
            <a:ext cx="2209800" cy="3048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90281" y="868832"/>
            <a:ext cx="2778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and the SM Higgs potential: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2982" y="3444909"/>
            <a:ext cx="3137786" cy="1987264"/>
          </a:xfrm>
          <a:prstGeom prst="rect">
            <a:avLst/>
          </a:prstGeom>
          <a:solidFill>
            <a:srgbClr val="262626"/>
          </a:solidFill>
        </p:spPr>
      </p:pic>
      <p:cxnSp>
        <p:nvCxnSpPr>
          <p:cNvPr id="19" name="Straight Arrow Connector 18"/>
          <p:cNvCxnSpPr/>
          <p:nvPr/>
        </p:nvCxnSpPr>
        <p:spPr>
          <a:xfrm flipV="1">
            <a:off x="3562708" y="5088120"/>
            <a:ext cx="0" cy="5603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621793"/>
              </p:ext>
            </p:extLst>
          </p:nvPr>
        </p:nvGraphicFramePr>
        <p:xfrm>
          <a:off x="3165743" y="5735193"/>
          <a:ext cx="1294061" cy="303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98" name="Equation" r:id="rId7" imgW="812800" imgH="190500" progId="Equation.3">
                  <p:embed/>
                </p:oleObj>
              </mc:Choice>
              <mc:Fallback>
                <p:oleObj name="Equation" r:id="rId7" imgW="8128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65743" y="5735193"/>
                        <a:ext cx="1294061" cy="303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934272"/>
              </p:ext>
            </p:extLst>
          </p:nvPr>
        </p:nvGraphicFramePr>
        <p:xfrm>
          <a:off x="2934958" y="3754174"/>
          <a:ext cx="1382304" cy="408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99" name="Equation" r:id="rId9" imgW="774700" imgH="228600" progId="Equation.3">
                  <p:embed/>
                </p:oleObj>
              </mc:Choice>
              <mc:Fallback>
                <p:oleObj name="Equation" r:id="rId9" imgW="774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>
                        <a:alphaModFix/>
                      </a:blip>
                      <a:stretch>
                        <a:fillRect/>
                      </a:stretch>
                    </p:blipFill>
                    <p:spPr>
                      <a:xfrm>
                        <a:off x="2934958" y="3754174"/>
                        <a:ext cx="1382304" cy="408042"/>
                      </a:xfrm>
                      <a:prstGeom prst="rect">
                        <a:avLst/>
                      </a:prstGeom>
                      <a:solidFill>
                        <a:srgbClr val="3366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4"/>
          <p:cNvSpPr/>
          <p:nvPr/>
        </p:nvSpPr>
        <p:spPr>
          <a:xfrm>
            <a:off x="4484414" y="868832"/>
            <a:ext cx="1012474" cy="3257608"/>
          </a:xfrm>
          <a:custGeom>
            <a:avLst/>
            <a:gdLst>
              <a:gd name="connsiteX0" fmla="*/ 0 w 1012474"/>
              <a:gd name="connsiteY0" fmla="*/ 3257608 h 3257608"/>
              <a:gd name="connsiteX1" fmla="*/ 18407 w 1012474"/>
              <a:gd name="connsiteY1" fmla="*/ 3165585 h 3257608"/>
              <a:gd name="connsiteX2" fmla="*/ 55223 w 1012474"/>
              <a:gd name="connsiteY2" fmla="*/ 3128776 h 3257608"/>
              <a:gd name="connsiteX3" fmla="*/ 110446 w 1012474"/>
              <a:gd name="connsiteY3" fmla="*/ 3018349 h 3257608"/>
              <a:gd name="connsiteX4" fmla="*/ 128853 w 1012474"/>
              <a:gd name="connsiteY4" fmla="*/ 2963135 h 3257608"/>
              <a:gd name="connsiteX5" fmla="*/ 184076 w 1012474"/>
              <a:gd name="connsiteY5" fmla="*/ 2871112 h 3257608"/>
              <a:gd name="connsiteX6" fmla="*/ 202484 w 1012474"/>
              <a:gd name="connsiteY6" fmla="*/ 2797494 h 3257608"/>
              <a:gd name="connsiteX7" fmla="*/ 239299 w 1012474"/>
              <a:gd name="connsiteY7" fmla="*/ 2687066 h 3257608"/>
              <a:gd name="connsiteX8" fmla="*/ 257707 w 1012474"/>
              <a:gd name="connsiteY8" fmla="*/ 2613448 h 3257608"/>
              <a:gd name="connsiteX9" fmla="*/ 294522 w 1012474"/>
              <a:gd name="connsiteY9" fmla="*/ 2503021 h 3257608"/>
              <a:gd name="connsiteX10" fmla="*/ 312930 w 1012474"/>
              <a:gd name="connsiteY10" fmla="*/ 2429403 h 3257608"/>
              <a:gd name="connsiteX11" fmla="*/ 349745 w 1012474"/>
              <a:gd name="connsiteY11" fmla="*/ 2318975 h 3257608"/>
              <a:gd name="connsiteX12" fmla="*/ 386560 w 1012474"/>
              <a:gd name="connsiteY12" fmla="*/ 2208548 h 3257608"/>
              <a:gd name="connsiteX13" fmla="*/ 441783 w 1012474"/>
              <a:gd name="connsiteY13" fmla="*/ 2042907 h 3257608"/>
              <a:gd name="connsiteX14" fmla="*/ 460191 w 1012474"/>
              <a:gd name="connsiteY14" fmla="*/ 1987693 h 3257608"/>
              <a:gd name="connsiteX15" fmla="*/ 478599 w 1012474"/>
              <a:gd name="connsiteY15" fmla="*/ 1932479 h 3257608"/>
              <a:gd name="connsiteX16" fmla="*/ 552229 w 1012474"/>
              <a:gd name="connsiteY16" fmla="*/ 1803647 h 3257608"/>
              <a:gd name="connsiteX17" fmla="*/ 570637 w 1012474"/>
              <a:gd name="connsiteY17" fmla="*/ 1748434 h 3257608"/>
              <a:gd name="connsiteX18" fmla="*/ 625860 w 1012474"/>
              <a:gd name="connsiteY18" fmla="*/ 1656411 h 3257608"/>
              <a:gd name="connsiteX19" fmla="*/ 699490 w 1012474"/>
              <a:gd name="connsiteY19" fmla="*/ 1490770 h 3257608"/>
              <a:gd name="connsiteX20" fmla="*/ 717898 w 1012474"/>
              <a:gd name="connsiteY20" fmla="*/ 1417152 h 3257608"/>
              <a:gd name="connsiteX21" fmla="*/ 754713 w 1012474"/>
              <a:gd name="connsiteY21" fmla="*/ 1361938 h 3257608"/>
              <a:gd name="connsiteX22" fmla="*/ 773121 w 1012474"/>
              <a:gd name="connsiteY22" fmla="*/ 1196297 h 3257608"/>
              <a:gd name="connsiteX23" fmla="*/ 791529 w 1012474"/>
              <a:gd name="connsiteY23" fmla="*/ 1141083 h 3257608"/>
              <a:gd name="connsiteX24" fmla="*/ 846752 w 1012474"/>
              <a:gd name="connsiteY24" fmla="*/ 680969 h 3257608"/>
              <a:gd name="connsiteX25" fmla="*/ 865159 w 1012474"/>
              <a:gd name="connsiteY25" fmla="*/ 570542 h 3257608"/>
              <a:gd name="connsiteX26" fmla="*/ 883567 w 1012474"/>
              <a:gd name="connsiteY26" fmla="*/ 515328 h 3257608"/>
              <a:gd name="connsiteX27" fmla="*/ 901975 w 1012474"/>
              <a:gd name="connsiteY27" fmla="*/ 423305 h 3257608"/>
              <a:gd name="connsiteX28" fmla="*/ 957198 w 1012474"/>
              <a:gd name="connsiteY28" fmla="*/ 257664 h 3257608"/>
              <a:gd name="connsiteX29" fmla="*/ 975605 w 1012474"/>
              <a:gd name="connsiteY29" fmla="*/ 202450 h 3257608"/>
              <a:gd name="connsiteX30" fmla="*/ 994013 w 1012474"/>
              <a:gd name="connsiteY30" fmla="*/ 147237 h 3257608"/>
              <a:gd name="connsiteX31" fmla="*/ 1012420 w 1012474"/>
              <a:gd name="connsiteY31" fmla="*/ 0 h 325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12474" h="3257608">
                <a:moveTo>
                  <a:pt x="0" y="3257608"/>
                </a:moveTo>
                <a:cubicBezTo>
                  <a:pt x="6136" y="3226934"/>
                  <a:pt x="6083" y="3194337"/>
                  <a:pt x="18407" y="3165585"/>
                </a:cubicBezTo>
                <a:cubicBezTo>
                  <a:pt x="25244" y="3149635"/>
                  <a:pt x="47461" y="3144297"/>
                  <a:pt x="55223" y="3128776"/>
                </a:cubicBezTo>
                <a:cubicBezTo>
                  <a:pt x="123075" y="2993096"/>
                  <a:pt x="24708" y="3104070"/>
                  <a:pt x="110446" y="3018349"/>
                </a:cubicBezTo>
                <a:cubicBezTo>
                  <a:pt x="116582" y="2999944"/>
                  <a:pt x="118870" y="2979770"/>
                  <a:pt x="128853" y="2963135"/>
                </a:cubicBezTo>
                <a:cubicBezTo>
                  <a:pt x="191937" y="2858012"/>
                  <a:pt x="146152" y="3003826"/>
                  <a:pt x="184076" y="2871112"/>
                </a:cubicBezTo>
                <a:cubicBezTo>
                  <a:pt x="191026" y="2846791"/>
                  <a:pt x="195214" y="2821722"/>
                  <a:pt x="202484" y="2797494"/>
                </a:cubicBezTo>
                <a:cubicBezTo>
                  <a:pt x="213635" y="2760330"/>
                  <a:pt x="228148" y="2724230"/>
                  <a:pt x="239299" y="2687066"/>
                </a:cubicBezTo>
                <a:cubicBezTo>
                  <a:pt x="246569" y="2662838"/>
                  <a:pt x="250437" y="2637676"/>
                  <a:pt x="257707" y="2613448"/>
                </a:cubicBezTo>
                <a:cubicBezTo>
                  <a:pt x="268858" y="2576284"/>
                  <a:pt x="285110" y="2540663"/>
                  <a:pt x="294522" y="2503021"/>
                </a:cubicBezTo>
                <a:cubicBezTo>
                  <a:pt x="300658" y="2478482"/>
                  <a:pt x="305660" y="2453631"/>
                  <a:pt x="312930" y="2429403"/>
                </a:cubicBezTo>
                <a:cubicBezTo>
                  <a:pt x="324081" y="2392239"/>
                  <a:pt x="337473" y="2355784"/>
                  <a:pt x="349745" y="2318975"/>
                </a:cubicBezTo>
                <a:lnTo>
                  <a:pt x="386560" y="2208548"/>
                </a:lnTo>
                <a:lnTo>
                  <a:pt x="441783" y="2042907"/>
                </a:lnTo>
                <a:lnTo>
                  <a:pt x="460191" y="1987693"/>
                </a:lnTo>
                <a:cubicBezTo>
                  <a:pt x="466327" y="1969288"/>
                  <a:pt x="467836" y="1948620"/>
                  <a:pt x="478599" y="1932479"/>
                </a:cubicBezTo>
                <a:cubicBezTo>
                  <a:pt x="515574" y="1877026"/>
                  <a:pt x="524202" y="1869033"/>
                  <a:pt x="552229" y="1803647"/>
                </a:cubicBezTo>
                <a:cubicBezTo>
                  <a:pt x="559872" y="1785816"/>
                  <a:pt x="561960" y="1765786"/>
                  <a:pt x="570637" y="1748434"/>
                </a:cubicBezTo>
                <a:cubicBezTo>
                  <a:pt x="586638" y="1716438"/>
                  <a:pt x="611055" y="1688977"/>
                  <a:pt x="625860" y="1656411"/>
                </a:cubicBezTo>
                <a:cubicBezTo>
                  <a:pt x="719743" y="1449903"/>
                  <a:pt x="612603" y="1621080"/>
                  <a:pt x="699490" y="1490770"/>
                </a:cubicBezTo>
                <a:cubicBezTo>
                  <a:pt x="705626" y="1466231"/>
                  <a:pt x="707932" y="1440401"/>
                  <a:pt x="717898" y="1417152"/>
                </a:cubicBezTo>
                <a:cubicBezTo>
                  <a:pt x="726613" y="1396820"/>
                  <a:pt x="749347" y="1383398"/>
                  <a:pt x="754713" y="1361938"/>
                </a:cubicBezTo>
                <a:cubicBezTo>
                  <a:pt x="768189" y="1308044"/>
                  <a:pt x="763986" y="1251094"/>
                  <a:pt x="773121" y="1196297"/>
                </a:cubicBezTo>
                <a:cubicBezTo>
                  <a:pt x="776311" y="1177160"/>
                  <a:pt x="785393" y="1159488"/>
                  <a:pt x="791529" y="1141083"/>
                </a:cubicBezTo>
                <a:cubicBezTo>
                  <a:pt x="850118" y="555290"/>
                  <a:pt x="799423" y="941238"/>
                  <a:pt x="846752" y="680969"/>
                </a:cubicBezTo>
                <a:cubicBezTo>
                  <a:pt x="853428" y="644254"/>
                  <a:pt x="857063" y="606970"/>
                  <a:pt x="865159" y="570542"/>
                </a:cubicBezTo>
                <a:cubicBezTo>
                  <a:pt x="869368" y="551604"/>
                  <a:pt x="878861" y="534149"/>
                  <a:pt x="883567" y="515328"/>
                </a:cubicBezTo>
                <a:cubicBezTo>
                  <a:pt x="891155" y="484980"/>
                  <a:pt x="893743" y="453484"/>
                  <a:pt x="901975" y="423305"/>
                </a:cubicBezTo>
                <a:cubicBezTo>
                  <a:pt x="901981" y="423284"/>
                  <a:pt x="947991" y="285281"/>
                  <a:pt x="957198" y="257664"/>
                </a:cubicBezTo>
                <a:lnTo>
                  <a:pt x="975605" y="202450"/>
                </a:lnTo>
                <a:lnTo>
                  <a:pt x="994013" y="147237"/>
                </a:lnTo>
                <a:cubicBezTo>
                  <a:pt x="1014437" y="24706"/>
                  <a:pt x="1012420" y="74126"/>
                  <a:pt x="1012420" y="0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447446" y="1786838"/>
            <a:ext cx="4012868" cy="2339602"/>
          </a:xfrm>
          <a:custGeom>
            <a:avLst/>
            <a:gdLst>
              <a:gd name="connsiteX0" fmla="*/ 0 w 4012868"/>
              <a:gd name="connsiteY0" fmla="*/ 2339602 h 2339602"/>
              <a:gd name="connsiteX1" fmla="*/ 110446 w 4012868"/>
              <a:gd name="connsiteY1" fmla="*/ 2137152 h 2339602"/>
              <a:gd name="connsiteX2" fmla="*/ 239300 w 4012868"/>
              <a:gd name="connsiteY2" fmla="*/ 2081938 h 2339602"/>
              <a:gd name="connsiteX3" fmla="*/ 276115 w 4012868"/>
              <a:gd name="connsiteY3" fmla="*/ 2026725 h 2339602"/>
              <a:gd name="connsiteX4" fmla="*/ 312930 w 4012868"/>
              <a:gd name="connsiteY4" fmla="*/ 1953106 h 2339602"/>
              <a:gd name="connsiteX5" fmla="*/ 368153 w 4012868"/>
              <a:gd name="connsiteY5" fmla="*/ 1934702 h 2339602"/>
              <a:gd name="connsiteX6" fmla="*/ 386561 w 4012868"/>
              <a:gd name="connsiteY6" fmla="*/ 1861084 h 2339602"/>
              <a:gd name="connsiteX7" fmla="*/ 497007 w 4012868"/>
              <a:gd name="connsiteY7" fmla="*/ 1805870 h 2339602"/>
              <a:gd name="connsiteX8" fmla="*/ 644268 w 4012868"/>
              <a:gd name="connsiteY8" fmla="*/ 1529801 h 2339602"/>
              <a:gd name="connsiteX9" fmla="*/ 699491 w 4012868"/>
              <a:gd name="connsiteY9" fmla="*/ 1419374 h 2339602"/>
              <a:gd name="connsiteX10" fmla="*/ 773121 w 4012868"/>
              <a:gd name="connsiteY10" fmla="*/ 1327351 h 2339602"/>
              <a:gd name="connsiteX11" fmla="*/ 865160 w 4012868"/>
              <a:gd name="connsiteY11" fmla="*/ 1235328 h 2339602"/>
              <a:gd name="connsiteX12" fmla="*/ 957198 w 4012868"/>
              <a:gd name="connsiteY12" fmla="*/ 1143306 h 2339602"/>
              <a:gd name="connsiteX13" fmla="*/ 994013 w 4012868"/>
              <a:gd name="connsiteY13" fmla="*/ 1069687 h 2339602"/>
              <a:gd name="connsiteX14" fmla="*/ 1086052 w 4012868"/>
              <a:gd name="connsiteY14" fmla="*/ 996069 h 2339602"/>
              <a:gd name="connsiteX15" fmla="*/ 1233313 w 4012868"/>
              <a:gd name="connsiteY15" fmla="*/ 867237 h 2339602"/>
              <a:gd name="connsiteX16" fmla="*/ 1417389 w 4012868"/>
              <a:gd name="connsiteY16" fmla="*/ 738405 h 2339602"/>
              <a:gd name="connsiteX17" fmla="*/ 1472612 w 4012868"/>
              <a:gd name="connsiteY17" fmla="*/ 701596 h 2339602"/>
              <a:gd name="connsiteX18" fmla="*/ 1601466 w 4012868"/>
              <a:gd name="connsiteY18" fmla="*/ 609573 h 2339602"/>
              <a:gd name="connsiteX19" fmla="*/ 1785542 w 4012868"/>
              <a:gd name="connsiteY19" fmla="*/ 554360 h 2339602"/>
              <a:gd name="connsiteX20" fmla="*/ 1969619 w 4012868"/>
              <a:gd name="connsiteY20" fmla="*/ 480741 h 2339602"/>
              <a:gd name="connsiteX21" fmla="*/ 2172103 w 4012868"/>
              <a:gd name="connsiteY21" fmla="*/ 370314 h 2339602"/>
              <a:gd name="connsiteX22" fmla="*/ 2319364 w 4012868"/>
              <a:gd name="connsiteY22" fmla="*/ 296696 h 2339602"/>
              <a:gd name="connsiteX23" fmla="*/ 2448218 w 4012868"/>
              <a:gd name="connsiteY23" fmla="*/ 259887 h 2339602"/>
              <a:gd name="connsiteX24" fmla="*/ 2558663 w 4012868"/>
              <a:gd name="connsiteY24" fmla="*/ 241482 h 2339602"/>
              <a:gd name="connsiteX25" fmla="*/ 2705925 w 4012868"/>
              <a:gd name="connsiteY25" fmla="*/ 186268 h 2339602"/>
              <a:gd name="connsiteX26" fmla="*/ 2926816 w 4012868"/>
              <a:gd name="connsiteY26" fmla="*/ 149459 h 2339602"/>
              <a:gd name="connsiteX27" fmla="*/ 3055670 w 4012868"/>
              <a:gd name="connsiteY27" fmla="*/ 112650 h 2339602"/>
              <a:gd name="connsiteX28" fmla="*/ 3110893 w 4012868"/>
              <a:gd name="connsiteY28" fmla="*/ 75841 h 2339602"/>
              <a:gd name="connsiteX29" fmla="*/ 3313377 w 4012868"/>
              <a:gd name="connsiteY29" fmla="*/ 20627 h 2339602"/>
              <a:gd name="connsiteX30" fmla="*/ 3442231 w 4012868"/>
              <a:gd name="connsiteY30" fmla="*/ 2223 h 2339602"/>
              <a:gd name="connsiteX31" fmla="*/ 4012868 w 4012868"/>
              <a:gd name="connsiteY31" fmla="*/ 2223 h 233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12868" h="2339602">
                <a:moveTo>
                  <a:pt x="0" y="2339602"/>
                </a:moveTo>
                <a:cubicBezTo>
                  <a:pt x="16272" y="2298929"/>
                  <a:pt x="68002" y="2151298"/>
                  <a:pt x="110446" y="2137152"/>
                </a:cubicBezTo>
                <a:cubicBezTo>
                  <a:pt x="191701" y="2110071"/>
                  <a:pt x="148314" y="2127423"/>
                  <a:pt x="239300" y="2081938"/>
                </a:cubicBezTo>
                <a:cubicBezTo>
                  <a:pt x="251572" y="2063534"/>
                  <a:pt x="265139" y="2045930"/>
                  <a:pt x="276115" y="2026725"/>
                </a:cubicBezTo>
                <a:cubicBezTo>
                  <a:pt x="289729" y="2002904"/>
                  <a:pt x="293528" y="1972505"/>
                  <a:pt x="312930" y="1953106"/>
                </a:cubicBezTo>
                <a:cubicBezTo>
                  <a:pt x="326651" y="1939387"/>
                  <a:pt x="349745" y="1940837"/>
                  <a:pt x="368153" y="1934702"/>
                </a:cubicBezTo>
                <a:cubicBezTo>
                  <a:pt x="374289" y="1910163"/>
                  <a:pt x="375247" y="1883708"/>
                  <a:pt x="386561" y="1861084"/>
                </a:cubicBezTo>
                <a:cubicBezTo>
                  <a:pt x="410007" y="1814199"/>
                  <a:pt x="452111" y="1817092"/>
                  <a:pt x="497007" y="1805870"/>
                </a:cubicBezTo>
                <a:cubicBezTo>
                  <a:pt x="579485" y="1682172"/>
                  <a:pt x="523927" y="1770442"/>
                  <a:pt x="644268" y="1529801"/>
                </a:cubicBezTo>
                <a:cubicBezTo>
                  <a:pt x="662676" y="1492992"/>
                  <a:pt x="673779" y="1451509"/>
                  <a:pt x="699491" y="1419374"/>
                </a:cubicBezTo>
                <a:cubicBezTo>
                  <a:pt x="724034" y="1388700"/>
                  <a:pt x="746838" y="1356549"/>
                  <a:pt x="773121" y="1327351"/>
                </a:cubicBezTo>
                <a:cubicBezTo>
                  <a:pt x="802146" y="1295106"/>
                  <a:pt x="834480" y="1266002"/>
                  <a:pt x="865160" y="1235328"/>
                </a:cubicBezTo>
                <a:lnTo>
                  <a:pt x="957198" y="1143306"/>
                </a:lnTo>
                <a:cubicBezTo>
                  <a:pt x="969470" y="1118766"/>
                  <a:pt x="978792" y="1092515"/>
                  <a:pt x="994013" y="1069687"/>
                </a:cubicBezTo>
                <a:cubicBezTo>
                  <a:pt x="1014996" y="1038218"/>
                  <a:pt x="1056516" y="1015756"/>
                  <a:pt x="1086052" y="996069"/>
                </a:cubicBezTo>
                <a:cubicBezTo>
                  <a:pt x="1173717" y="864593"/>
                  <a:pt x="1116761" y="896371"/>
                  <a:pt x="1233313" y="867237"/>
                </a:cubicBezTo>
                <a:cubicBezTo>
                  <a:pt x="1487219" y="697995"/>
                  <a:pt x="1226590" y="874668"/>
                  <a:pt x="1417389" y="738405"/>
                </a:cubicBezTo>
                <a:cubicBezTo>
                  <a:pt x="1435391" y="725548"/>
                  <a:pt x="1454609" y="714453"/>
                  <a:pt x="1472612" y="701596"/>
                </a:cubicBezTo>
                <a:cubicBezTo>
                  <a:pt x="1482043" y="694861"/>
                  <a:pt x="1579775" y="618868"/>
                  <a:pt x="1601466" y="609573"/>
                </a:cubicBezTo>
                <a:cubicBezTo>
                  <a:pt x="1786434" y="530315"/>
                  <a:pt x="1538060" y="678079"/>
                  <a:pt x="1785542" y="554360"/>
                </a:cubicBezTo>
                <a:cubicBezTo>
                  <a:pt x="1893884" y="500199"/>
                  <a:pt x="1833141" y="526227"/>
                  <a:pt x="1969619" y="480741"/>
                </a:cubicBezTo>
                <a:cubicBezTo>
                  <a:pt x="2130306" y="352213"/>
                  <a:pt x="1986510" y="449840"/>
                  <a:pt x="2172103" y="370314"/>
                </a:cubicBezTo>
                <a:cubicBezTo>
                  <a:pt x="2222546" y="348699"/>
                  <a:pt x="2267300" y="314048"/>
                  <a:pt x="2319364" y="296696"/>
                </a:cubicBezTo>
                <a:cubicBezTo>
                  <a:pt x="2372003" y="279152"/>
                  <a:pt x="2390425" y="271444"/>
                  <a:pt x="2448218" y="259887"/>
                </a:cubicBezTo>
                <a:cubicBezTo>
                  <a:pt x="2484816" y="252569"/>
                  <a:pt x="2521848" y="247617"/>
                  <a:pt x="2558663" y="241482"/>
                </a:cubicBezTo>
                <a:cubicBezTo>
                  <a:pt x="2570428" y="236777"/>
                  <a:pt x="2677073" y="192038"/>
                  <a:pt x="2705925" y="186268"/>
                </a:cubicBezTo>
                <a:cubicBezTo>
                  <a:pt x="2779122" y="171631"/>
                  <a:pt x="2854398" y="167560"/>
                  <a:pt x="2926816" y="149459"/>
                </a:cubicBezTo>
                <a:cubicBezTo>
                  <a:pt x="2950412" y="143561"/>
                  <a:pt x="3029258" y="125854"/>
                  <a:pt x="3055670" y="112650"/>
                </a:cubicBezTo>
                <a:cubicBezTo>
                  <a:pt x="3075457" y="102758"/>
                  <a:pt x="3090677" y="84824"/>
                  <a:pt x="3110893" y="75841"/>
                </a:cubicBezTo>
                <a:cubicBezTo>
                  <a:pt x="3175603" y="47086"/>
                  <a:pt x="3244090" y="32173"/>
                  <a:pt x="3313377" y="20627"/>
                </a:cubicBezTo>
                <a:cubicBezTo>
                  <a:pt x="3356174" y="13495"/>
                  <a:pt x="3398859" y="3364"/>
                  <a:pt x="3442231" y="2223"/>
                </a:cubicBezTo>
                <a:cubicBezTo>
                  <a:pt x="3632378" y="-2780"/>
                  <a:pt x="3822656" y="2223"/>
                  <a:pt x="4012868" y="2223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2790150" y="2236061"/>
            <a:ext cx="0" cy="36779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001592" y="5088120"/>
            <a:ext cx="780935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34906" y="2164509"/>
            <a:ext cx="12537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V(</a:t>
            </a:r>
            <a:r>
              <a:rPr lang="en-US" sz="3200" dirty="0" err="1" smtClean="0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 smtClean="0"/>
              <a:t>H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8242024" y="4984475"/>
            <a:ext cx="56891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/>
              <a:t>H</a:t>
            </a:r>
            <a:endParaRPr lang="en-US" sz="3200" dirty="0"/>
          </a:p>
        </p:txBody>
      </p:sp>
      <p:sp>
        <p:nvSpPr>
          <p:cNvPr id="33" name="Cloud Callout 32"/>
          <p:cNvSpPr/>
          <p:nvPr/>
        </p:nvSpPr>
        <p:spPr>
          <a:xfrm rot="21440121">
            <a:off x="6160776" y="2511249"/>
            <a:ext cx="2874911" cy="1129951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FFFF00"/>
                </a:solidFill>
              </a:rPr>
              <a:t>stable? but which kind?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2" name="Freeform 31"/>
          <p:cNvSpPr/>
          <p:nvPr/>
        </p:nvSpPr>
        <p:spPr>
          <a:xfrm>
            <a:off x="4351395" y="877675"/>
            <a:ext cx="4164641" cy="3323959"/>
          </a:xfrm>
          <a:custGeom>
            <a:avLst/>
            <a:gdLst>
              <a:gd name="connsiteX0" fmla="*/ 0 w 4164641"/>
              <a:gd name="connsiteY0" fmla="*/ 3323959 h 3323959"/>
              <a:gd name="connsiteX1" fmla="*/ 74703 w 4164641"/>
              <a:gd name="connsiteY1" fmla="*/ 3230589 h 3323959"/>
              <a:gd name="connsiteX2" fmla="*/ 112054 w 4164641"/>
              <a:gd name="connsiteY2" fmla="*/ 3174567 h 3323959"/>
              <a:gd name="connsiteX3" fmla="*/ 168080 w 4164641"/>
              <a:gd name="connsiteY3" fmla="*/ 3137219 h 3323959"/>
              <a:gd name="connsiteX4" fmla="*/ 242782 w 4164641"/>
              <a:gd name="connsiteY4" fmla="*/ 3025176 h 3323959"/>
              <a:gd name="connsiteX5" fmla="*/ 354835 w 4164641"/>
              <a:gd name="connsiteY5" fmla="*/ 2950480 h 3323959"/>
              <a:gd name="connsiteX6" fmla="*/ 410862 w 4164641"/>
              <a:gd name="connsiteY6" fmla="*/ 2819763 h 3323959"/>
              <a:gd name="connsiteX7" fmla="*/ 429537 w 4164641"/>
              <a:gd name="connsiteY7" fmla="*/ 2763741 h 3323959"/>
              <a:gd name="connsiteX8" fmla="*/ 560266 w 4164641"/>
              <a:gd name="connsiteY8" fmla="*/ 2614350 h 3323959"/>
              <a:gd name="connsiteX9" fmla="*/ 578941 w 4164641"/>
              <a:gd name="connsiteY9" fmla="*/ 2558328 h 3323959"/>
              <a:gd name="connsiteX10" fmla="*/ 672319 w 4164641"/>
              <a:gd name="connsiteY10" fmla="*/ 2483632 h 3323959"/>
              <a:gd name="connsiteX11" fmla="*/ 728346 w 4164641"/>
              <a:gd name="connsiteY11" fmla="*/ 2427610 h 3323959"/>
              <a:gd name="connsiteX12" fmla="*/ 803048 w 4164641"/>
              <a:gd name="connsiteY12" fmla="*/ 2334241 h 3323959"/>
              <a:gd name="connsiteX13" fmla="*/ 896425 w 4164641"/>
              <a:gd name="connsiteY13" fmla="*/ 2240871 h 3323959"/>
              <a:gd name="connsiteX14" fmla="*/ 1045829 w 4164641"/>
              <a:gd name="connsiteY14" fmla="*/ 2110153 h 3323959"/>
              <a:gd name="connsiteX15" fmla="*/ 1101856 w 4164641"/>
              <a:gd name="connsiteY15" fmla="*/ 2072806 h 3323959"/>
              <a:gd name="connsiteX16" fmla="*/ 1195234 w 4164641"/>
              <a:gd name="connsiteY16" fmla="*/ 1960762 h 3323959"/>
              <a:gd name="connsiteX17" fmla="*/ 1288611 w 4164641"/>
              <a:gd name="connsiteY17" fmla="*/ 1886066 h 3323959"/>
              <a:gd name="connsiteX18" fmla="*/ 1456691 w 4164641"/>
              <a:gd name="connsiteY18" fmla="*/ 1792697 h 3323959"/>
              <a:gd name="connsiteX19" fmla="*/ 1512717 w 4164641"/>
              <a:gd name="connsiteY19" fmla="*/ 1774023 h 3323959"/>
              <a:gd name="connsiteX20" fmla="*/ 1811526 w 4164641"/>
              <a:gd name="connsiteY20" fmla="*/ 1792697 h 3323959"/>
              <a:gd name="connsiteX21" fmla="*/ 1923579 w 4164641"/>
              <a:gd name="connsiteY21" fmla="*/ 1848718 h 3323959"/>
              <a:gd name="connsiteX22" fmla="*/ 2110334 w 4164641"/>
              <a:gd name="connsiteY22" fmla="*/ 1886066 h 3323959"/>
              <a:gd name="connsiteX23" fmla="*/ 2185036 w 4164641"/>
              <a:gd name="connsiteY23" fmla="*/ 1904740 h 3323959"/>
              <a:gd name="connsiteX24" fmla="*/ 2707950 w 4164641"/>
              <a:gd name="connsiteY24" fmla="*/ 1886066 h 3323959"/>
              <a:gd name="connsiteX25" fmla="*/ 2820004 w 4164641"/>
              <a:gd name="connsiteY25" fmla="*/ 1811371 h 3323959"/>
              <a:gd name="connsiteX26" fmla="*/ 2932057 w 4164641"/>
              <a:gd name="connsiteY26" fmla="*/ 1755349 h 3323959"/>
              <a:gd name="connsiteX27" fmla="*/ 2988083 w 4164641"/>
              <a:gd name="connsiteY27" fmla="*/ 1736675 h 3323959"/>
              <a:gd name="connsiteX28" fmla="*/ 3137487 w 4164641"/>
              <a:gd name="connsiteY28" fmla="*/ 1605957 h 3323959"/>
              <a:gd name="connsiteX29" fmla="*/ 3305567 w 4164641"/>
              <a:gd name="connsiteY29" fmla="*/ 1475240 h 3323959"/>
              <a:gd name="connsiteX30" fmla="*/ 3398945 w 4164641"/>
              <a:gd name="connsiteY30" fmla="*/ 1381870 h 3323959"/>
              <a:gd name="connsiteX31" fmla="*/ 3473647 w 4164641"/>
              <a:gd name="connsiteY31" fmla="*/ 1251153 h 3323959"/>
              <a:gd name="connsiteX32" fmla="*/ 3529673 w 4164641"/>
              <a:gd name="connsiteY32" fmla="*/ 1195131 h 3323959"/>
              <a:gd name="connsiteX33" fmla="*/ 3548349 w 4164641"/>
              <a:gd name="connsiteY33" fmla="*/ 1120435 h 3323959"/>
              <a:gd name="connsiteX34" fmla="*/ 3697753 w 4164641"/>
              <a:gd name="connsiteY34" fmla="*/ 952370 h 3323959"/>
              <a:gd name="connsiteX35" fmla="*/ 3753779 w 4164641"/>
              <a:gd name="connsiteY35" fmla="*/ 840326 h 3323959"/>
              <a:gd name="connsiteX36" fmla="*/ 3809806 w 4164641"/>
              <a:gd name="connsiteY36" fmla="*/ 746957 h 3323959"/>
              <a:gd name="connsiteX37" fmla="*/ 3847157 w 4164641"/>
              <a:gd name="connsiteY37" fmla="*/ 653587 h 3323959"/>
              <a:gd name="connsiteX38" fmla="*/ 3921859 w 4164641"/>
              <a:gd name="connsiteY38" fmla="*/ 522870 h 3323959"/>
              <a:gd name="connsiteX39" fmla="*/ 3959210 w 4164641"/>
              <a:gd name="connsiteY39" fmla="*/ 410826 h 3323959"/>
              <a:gd name="connsiteX40" fmla="*/ 4033912 w 4164641"/>
              <a:gd name="connsiteY40" fmla="*/ 298782 h 3323959"/>
              <a:gd name="connsiteX41" fmla="*/ 4108614 w 4164641"/>
              <a:gd name="connsiteY41" fmla="*/ 168065 h 3323959"/>
              <a:gd name="connsiteX42" fmla="*/ 4145965 w 4164641"/>
              <a:gd name="connsiteY42" fmla="*/ 56021 h 3323959"/>
              <a:gd name="connsiteX43" fmla="*/ 4164641 w 4164641"/>
              <a:gd name="connsiteY43" fmla="*/ 0 h 332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164641" h="3323959">
                <a:moveTo>
                  <a:pt x="0" y="3323959"/>
                </a:moveTo>
                <a:cubicBezTo>
                  <a:pt x="24901" y="3292836"/>
                  <a:pt x="50786" y="3262475"/>
                  <a:pt x="74703" y="3230589"/>
                </a:cubicBezTo>
                <a:cubicBezTo>
                  <a:pt x="88170" y="3212634"/>
                  <a:pt x="96183" y="3190437"/>
                  <a:pt x="112054" y="3174567"/>
                </a:cubicBezTo>
                <a:cubicBezTo>
                  <a:pt x="127925" y="3158697"/>
                  <a:pt x="149405" y="3149668"/>
                  <a:pt x="168080" y="3137219"/>
                </a:cubicBezTo>
                <a:cubicBezTo>
                  <a:pt x="192981" y="3099871"/>
                  <a:pt x="205432" y="3050074"/>
                  <a:pt x="242782" y="3025176"/>
                </a:cubicBezTo>
                <a:lnTo>
                  <a:pt x="354835" y="2950480"/>
                </a:lnTo>
                <a:cubicBezTo>
                  <a:pt x="398637" y="2819089"/>
                  <a:pt x="341625" y="2981303"/>
                  <a:pt x="410862" y="2819763"/>
                </a:cubicBezTo>
                <a:cubicBezTo>
                  <a:pt x="418617" y="2801671"/>
                  <a:pt x="419977" y="2780948"/>
                  <a:pt x="429537" y="2763741"/>
                </a:cubicBezTo>
                <a:cubicBezTo>
                  <a:pt x="493620" y="2648401"/>
                  <a:pt x="478424" y="2668905"/>
                  <a:pt x="560266" y="2614350"/>
                </a:cubicBezTo>
                <a:cubicBezTo>
                  <a:pt x="566491" y="2595676"/>
                  <a:pt x="568813" y="2575207"/>
                  <a:pt x="578941" y="2558328"/>
                </a:cubicBezTo>
                <a:cubicBezTo>
                  <a:pt x="600673" y="2522112"/>
                  <a:pt x="641787" y="2509073"/>
                  <a:pt x="672319" y="2483632"/>
                </a:cubicBezTo>
                <a:cubicBezTo>
                  <a:pt x="692609" y="2466725"/>
                  <a:pt x="709670" y="2446284"/>
                  <a:pt x="728346" y="2427610"/>
                </a:cubicBezTo>
                <a:cubicBezTo>
                  <a:pt x="764702" y="2318547"/>
                  <a:pt x="718575" y="2418706"/>
                  <a:pt x="803048" y="2334241"/>
                </a:cubicBezTo>
                <a:cubicBezTo>
                  <a:pt x="927559" y="2209742"/>
                  <a:pt x="747012" y="2340472"/>
                  <a:pt x="896425" y="2240871"/>
                </a:cubicBezTo>
                <a:cubicBezTo>
                  <a:pt x="958677" y="2147501"/>
                  <a:pt x="915102" y="2197296"/>
                  <a:pt x="1045829" y="2110153"/>
                </a:cubicBezTo>
                <a:lnTo>
                  <a:pt x="1101856" y="2072806"/>
                </a:lnTo>
                <a:cubicBezTo>
                  <a:pt x="1181985" y="1912561"/>
                  <a:pt x="1089647" y="2066340"/>
                  <a:pt x="1195234" y="1960762"/>
                </a:cubicBezTo>
                <a:cubicBezTo>
                  <a:pt x="1279709" y="1876294"/>
                  <a:pt x="1179538" y="1922421"/>
                  <a:pt x="1288611" y="1886066"/>
                </a:cubicBezTo>
                <a:cubicBezTo>
                  <a:pt x="1372479" y="1802207"/>
                  <a:pt x="1319583" y="1838396"/>
                  <a:pt x="1456691" y="1792697"/>
                </a:cubicBezTo>
                <a:lnTo>
                  <a:pt x="1512717" y="1774023"/>
                </a:lnTo>
                <a:cubicBezTo>
                  <a:pt x="1612320" y="1780248"/>
                  <a:pt x="1712277" y="1782251"/>
                  <a:pt x="1811526" y="1792697"/>
                </a:cubicBezTo>
                <a:cubicBezTo>
                  <a:pt x="1914342" y="1803519"/>
                  <a:pt x="1822101" y="1817497"/>
                  <a:pt x="1923579" y="1848718"/>
                </a:cubicBezTo>
                <a:cubicBezTo>
                  <a:pt x="1984256" y="1867386"/>
                  <a:pt x="2048745" y="1870670"/>
                  <a:pt x="2110334" y="1886066"/>
                </a:cubicBezTo>
                <a:lnTo>
                  <a:pt x="2185036" y="1904740"/>
                </a:lnTo>
                <a:cubicBezTo>
                  <a:pt x="2359341" y="1898515"/>
                  <a:pt x="2535390" y="1911440"/>
                  <a:pt x="2707950" y="1886066"/>
                </a:cubicBezTo>
                <a:cubicBezTo>
                  <a:pt x="2752362" y="1879535"/>
                  <a:pt x="2777418" y="1825565"/>
                  <a:pt x="2820004" y="1811371"/>
                </a:cubicBezTo>
                <a:cubicBezTo>
                  <a:pt x="2960827" y="1764433"/>
                  <a:pt x="2787245" y="1827749"/>
                  <a:pt x="2932057" y="1755349"/>
                </a:cubicBezTo>
                <a:cubicBezTo>
                  <a:pt x="2949664" y="1746546"/>
                  <a:pt x="2969408" y="1742900"/>
                  <a:pt x="2988083" y="1736675"/>
                </a:cubicBezTo>
                <a:cubicBezTo>
                  <a:pt x="3093908" y="1577950"/>
                  <a:pt x="2919611" y="1823814"/>
                  <a:pt x="3137487" y="1605957"/>
                </a:cubicBezTo>
                <a:cubicBezTo>
                  <a:pt x="3263461" y="1479995"/>
                  <a:pt x="3199430" y="1510616"/>
                  <a:pt x="3305567" y="1475240"/>
                </a:cubicBezTo>
                <a:cubicBezTo>
                  <a:pt x="3405168" y="1325851"/>
                  <a:pt x="3274442" y="1506362"/>
                  <a:pt x="3398945" y="1381870"/>
                </a:cubicBezTo>
                <a:cubicBezTo>
                  <a:pt x="3443054" y="1337765"/>
                  <a:pt x="3437029" y="1302413"/>
                  <a:pt x="3473647" y="1251153"/>
                </a:cubicBezTo>
                <a:cubicBezTo>
                  <a:pt x="3488998" y="1229663"/>
                  <a:pt x="3510998" y="1213805"/>
                  <a:pt x="3529673" y="1195131"/>
                </a:cubicBezTo>
                <a:cubicBezTo>
                  <a:pt x="3535898" y="1170232"/>
                  <a:pt x="3533630" y="1141460"/>
                  <a:pt x="3548349" y="1120435"/>
                </a:cubicBezTo>
                <a:cubicBezTo>
                  <a:pt x="3697176" y="907844"/>
                  <a:pt x="3622219" y="1088321"/>
                  <a:pt x="3697753" y="952370"/>
                </a:cubicBezTo>
                <a:cubicBezTo>
                  <a:pt x="3718033" y="915869"/>
                  <a:pt x="3733782" y="876984"/>
                  <a:pt x="3753779" y="840326"/>
                </a:cubicBezTo>
                <a:cubicBezTo>
                  <a:pt x="3771161" y="808462"/>
                  <a:pt x="3793573" y="779421"/>
                  <a:pt x="3809806" y="746957"/>
                </a:cubicBezTo>
                <a:cubicBezTo>
                  <a:pt x="3824798" y="716975"/>
                  <a:pt x="3833542" y="684219"/>
                  <a:pt x="3847157" y="653587"/>
                </a:cubicBezTo>
                <a:cubicBezTo>
                  <a:pt x="3878750" y="582508"/>
                  <a:pt x="3881800" y="582953"/>
                  <a:pt x="3921859" y="522870"/>
                </a:cubicBezTo>
                <a:cubicBezTo>
                  <a:pt x="3934309" y="485522"/>
                  <a:pt x="3941603" y="446038"/>
                  <a:pt x="3959210" y="410826"/>
                </a:cubicBezTo>
                <a:cubicBezTo>
                  <a:pt x="3979286" y="370678"/>
                  <a:pt x="4009011" y="336130"/>
                  <a:pt x="4033912" y="298782"/>
                </a:cubicBezTo>
                <a:cubicBezTo>
                  <a:pt x="4067604" y="248248"/>
                  <a:pt x="4084918" y="227300"/>
                  <a:pt x="4108614" y="168065"/>
                </a:cubicBezTo>
                <a:cubicBezTo>
                  <a:pt x="4123236" y="131513"/>
                  <a:pt x="4133514" y="93369"/>
                  <a:pt x="4145965" y="56021"/>
                </a:cubicBezTo>
                <a:lnTo>
                  <a:pt x="4164641" y="0"/>
                </a:ln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800204" y="1786838"/>
            <a:ext cx="57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n.1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187380" y="1849146"/>
            <a:ext cx="57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n.2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7309614" y="2010157"/>
            <a:ext cx="5753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n.3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454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110" y="3435251"/>
            <a:ext cx="3326689" cy="199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844" y="517028"/>
            <a:ext cx="3770162" cy="9621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0281" y="279537"/>
            <a:ext cx="2715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Consider the </a:t>
            </a:r>
            <a:r>
              <a:rPr lang="en-US" dirty="0" smtClean="0"/>
              <a:t>Higgs doublet </a:t>
            </a:r>
          </a:p>
          <a:p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2274" y="301668"/>
            <a:ext cx="2209800" cy="3048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90281" y="868832"/>
            <a:ext cx="2778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and the SM Higgs potential: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2982" y="3444909"/>
            <a:ext cx="3137786" cy="1987264"/>
          </a:xfrm>
          <a:prstGeom prst="rect">
            <a:avLst/>
          </a:prstGeom>
          <a:solidFill>
            <a:srgbClr val="262626"/>
          </a:solidFill>
        </p:spPr>
      </p:pic>
      <p:cxnSp>
        <p:nvCxnSpPr>
          <p:cNvPr id="19" name="Straight Arrow Connector 18"/>
          <p:cNvCxnSpPr/>
          <p:nvPr/>
        </p:nvCxnSpPr>
        <p:spPr>
          <a:xfrm flipV="1">
            <a:off x="3562708" y="5088120"/>
            <a:ext cx="0" cy="5603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6976115"/>
              </p:ext>
            </p:extLst>
          </p:nvPr>
        </p:nvGraphicFramePr>
        <p:xfrm>
          <a:off x="3165743" y="5735193"/>
          <a:ext cx="1294061" cy="303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4" name="Equation" r:id="rId7" imgW="812800" imgH="190500" progId="Equation.3">
                  <p:embed/>
                </p:oleObj>
              </mc:Choice>
              <mc:Fallback>
                <p:oleObj name="Equation" r:id="rId7" imgW="8128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65743" y="5735193"/>
                        <a:ext cx="1294061" cy="303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3138234"/>
              </p:ext>
            </p:extLst>
          </p:nvPr>
        </p:nvGraphicFramePr>
        <p:xfrm>
          <a:off x="2934958" y="3754174"/>
          <a:ext cx="1382304" cy="408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55" name="Equation" r:id="rId9" imgW="774700" imgH="228600" progId="Equation.3">
                  <p:embed/>
                </p:oleObj>
              </mc:Choice>
              <mc:Fallback>
                <p:oleObj name="Equation" r:id="rId9" imgW="774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>
                        <a:alphaModFix/>
                      </a:blip>
                      <a:stretch>
                        <a:fillRect/>
                      </a:stretch>
                    </p:blipFill>
                    <p:spPr>
                      <a:xfrm>
                        <a:off x="2934958" y="3754174"/>
                        <a:ext cx="1382304" cy="408042"/>
                      </a:xfrm>
                      <a:prstGeom prst="rect">
                        <a:avLst/>
                      </a:prstGeom>
                      <a:solidFill>
                        <a:srgbClr val="3366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4"/>
          <p:cNvSpPr/>
          <p:nvPr/>
        </p:nvSpPr>
        <p:spPr>
          <a:xfrm>
            <a:off x="4484414" y="868832"/>
            <a:ext cx="1012474" cy="3257608"/>
          </a:xfrm>
          <a:custGeom>
            <a:avLst/>
            <a:gdLst>
              <a:gd name="connsiteX0" fmla="*/ 0 w 1012474"/>
              <a:gd name="connsiteY0" fmla="*/ 3257608 h 3257608"/>
              <a:gd name="connsiteX1" fmla="*/ 18407 w 1012474"/>
              <a:gd name="connsiteY1" fmla="*/ 3165585 h 3257608"/>
              <a:gd name="connsiteX2" fmla="*/ 55223 w 1012474"/>
              <a:gd name="connsiteY2" fmla="*/ 3128776 h 3257608"/>
              <a:gd name="connsiteX3" fmla="*/ 110446 w 1012474"/>
              <a:gd name="connsiteY3" fmla="*/ 3018349 h 3257608"/>
              <a:gd name="connsiteX4" fmla="*/ 128853 w 1012474"/>
              <a:gd name="connsiteY4" fmla="*/ 2963135 h 3257608"/>
              <a:gd name="connsiteX5" fmla="*/ 184076 w 1012474"/>
              <a:gd name="connsiteY5" fmla="*/ 2871112 h 3257608"/>
              <a:gd name="connsiteX6" fmla="*/ 202484 w 1012474"/>
              <a:gd name="connsiteY6" fmla="*/ 2797494 h 3257608"/>
              <a:gd name="connsiteX7" fmla="*/ 239299 w 1012474"/>
              <a:gd name="connsiteY7" fmla="*/ 2687066 h 3257608"/>
              <a:gd name="connsiteX8" fmla="*/ 257707 w 1012474"/>
              <a:gd name="connsiteY8" fmla="*/ 2613448 h 3257608"/>
              <a:gd name="connsiteX9" fmla="*/ 294522 w 1012474"/>
              <a:gd name="connsiteY9" fmla="*/ 2503021 h 3257608"/>
              <a:gd name="connsiteX10" fmla="*/ 312930 w 1012474"/>
              <a:gd name="connsiteY10" fmla="*/ 2429403 h 3257608"/>
              <a:gd name="connsiteX11" fmla="*/ 349745 w 1012474"/>
              <a:gd name="connsiteY11" fmla="*/ 2318975 h 3257608"/>
              <a:gd name="connsiteX12" fmla="*/ 386560 w 1012474"/>
              <a:gd name="connsiteY12" fmla="*/ 2208548 h 3257608"/>
              <a:gd name="connsiteX13" fmla="*/ 441783 w 1012474"/>
              <a:gd name="connsiteY13" fmla="*/ 2042907 h 3257608"/>
              <a:gd name="connsiteX14" fmla="*/ 460191 w 1012474"/>
              <a:gd name="connsiteY14" fmla="*/ 1987693 h 3257608"/>
              <a:gd name="connsiteX15" fmla="*/ 478599 w 1012474"/>
              <a:gd name="connsiteY15" fmla="*/ 1932479 h 3257608"/>
              <a:gd name="connsiteX16" fmla="*/ 552229 w 1012474"/>
              <a:gd name="connsiteY16" fmla="*/ 1803647 h 3257608"/>
              <a:gd name="connsiteX17" fmla="*/ 570637 w 1012474"/>
              <a:gd name="connsiteY17" fmla="*/ 1748434 h 3257608"/>
              <a:gd name="connsiteX18" fmla="*/ 625860 w 1012474"/>
              <a:gd name="connsiteY18" fmla="*/ 1656411 h 3257608"/>
              <a:gd name="connsiteX19" fmla="*/ 699490 w 1012474"/>
              <a:gd name="connsiteY19" fmla="*/ 1490770 h 3257608"/>
              <a:gd name="connsiteX20" fmla="*/ 717898 w 1012474"/>
              <a:gd name="connsiteY20" fmla="*/ 1417152 h 3257608"/>
              <a:gd name="connsiteX21" fmla="*/ 754713 w 1012474"/>
              <a:gd name="connsiteY21" fmla="*/ 1361938 h 3257608"/>
              <a:gd name="connsiteX22" fmla="*/ 773121 w 1012474"/>
              <a:gd name="connsiteY22" fmla="*/ 1196297 h 3257608"/>
              <a:gd name="connsiteX23" fmla="*/ 791529 w 1012474"/>
              <a:gd name="connsiteY23" fmla="*/ 1141083 h 3257608"/>
              <a:gd name="connsiteX24" fmla="*/ 846752 w 1012474"/>
              <a:gd name="connsiteY24" fmla="*/ 680969 h 3257608"/>
              <a:gd name="connsiteX25" fmla="*/ 865159 w 1012474"/>
              <a:gd name="connsiteY25" fmla="*/ 570542 h 3257608"/>
              <a:gd name="connsiteX26" fmla="*/ 883567 w 1012474"/>
              <a:gd name="connsiteY26" fmla="*/ 515328 h 3257608"/>
              <a:gd name="connsiteX27" fmla="*/ 901975 w 1012474"/>
              <a:gd name="connsiteY27" fmla="*/ 423305 h 3257608"/>
              <a:gd name="connsiteX28" fmla="*/ 957198 w 1012474"/>
              <a:gd name="connsiteY28" fmla="*/ 257664 h 3257608"/>
              <a:gd name="connsiteX29" fmla="*/ 975605 w 1012474"/>
              <a:gd name="connsiteY29" fmla="*/ 202450 h 3257608"/>
              <a:gd name="connsiteX30" fmla="*/ 994013 w 1012474"/>
              <a:gd name="connsiteY30" fmla="*/ 147237 h 3257608"/>
              <a:gd name="connsiteX31" fmla="*/ 1012420 w 1012474"/>
              <a:gd name="connsiteY31" fmla="*/ 0 h 325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12474" h="3257608">
                <a:moveTo>
                  <a:pt x="0" y="3257608"/>
                </a:moveTo>
                <a:cubicBezTo>
                  <a:pt x="6136" y="3226934"/>
                  <a:pt x="6083" y="3194337"/>
                  <a:pt x="18407" y="3165585"/>
                </a:cubicBezTo>
                <a:cubicBezTo>
                  <a:pt x="25244" y="3149635"/>
                  <a:pt x="47461" y="3144297"/>
                  <a:pt x="55223" y="3128776"/>
                </a:cubicBezTo>
                <a:cubicBezTo>
                  <a:pt x="123075" y="2993096"/>
                  <a:pt x="24708" y="3104070"/>
                  <a:pt x="110446" y="3018349"/>
                </a:cubicBezTo>
                <a:cubicBezTo>
                  <a:pt x="116582" y="2999944"/>
                  <a:pt x="118870" y="2979770"/>
                  <a:pt x="128853" y="2963135"/>
                </a:cubicBezTo>
                <a:cubicBezTo>
                  <a:pt x="191937" y="2858012"/>
                  <a:pt x="146152" y="3003826"/>
                  <a:pt x="184076" y="2871112"/>
                </a:cubicBezTo>
                <a:cubicBezTo>
                  <a:pt x="191026" y="2846791"/>
                  <a:pt x="195214" y="2821722"/>
                  <a:pt x="202484" y="2797494"/>
                </a:cubicBezTo>
                <a:cubicBezTo>
                  <a:pt x="213635" y="2760330"/>
                  <a:pt x="228148" y="2724230"/>
                  <a:pt x="239299" y="2687066"/>
                </a:cubicBezTo>
                <a:cubicBezTo>
                  <a:pt x="246569" y="2662838"/>
                  <a:pt x="250437" y="2637676"/>
                  <a:pt x="257707" y="2613448"/>
                </a:cubicBezTo>
                <a:cubicBezTo>
                  <a:pt x="268858" y="2576284"/>
                  <a:pt x="285110" y="2540663"/>
                  <a:pt x="294522" y="2503021"/>
                </a:cubicBezTo>
                <a:cubicBezTo>
                  <a:pt x="300658" y="2478482"/>
                  <a:pt x="305660" y="2453631"/>
                  <a:pt x="312930" y="2429403"/>
                </a:cubicBezTo>
                <a:cubicBezTo>
                  <a:pt x="324081" y="2392239"/>
                  <a:pt x="337473" y="2355784"/>
                  <a:pt x="349745" y="2318975"/>
                </a:cubicBezTo>
                <a:lnTo>
                  <a:pt x="386560" y="2208548"/>
                </a:lnTo>
                <a:lnTo>
                  <a:pt x="441783" y="2042907"/>
                </a:lnTo>
                <a:lnTo>
                  <a:pt x="460191" y="1987693"/>
                </a:lnTo>
                <a:cubicBezTo>
                  <a:pt x="466327" y="1969288"/>
                  <a:pt x="467836" y="1948620"/>
                  <a:pt x="478599" y="1932479"/>
                </a:cubicBezTo>
                <a:cubicBezTo>
                  <a:pt x="515574" y="1877026"/>
                  <a:pt x="524202" y="1869033"/>
                  <a:pt x="552229" y="1803647"/>
                </a:cubicBezTo>
                <a:cubicBezTo>
                  <a:pt x="559872" y="1785816"/>
                  <a:pt x="561960" y="1765786"/>
                  <a:pt x="570637" y="1748434"/>
                </a:cubicBezTo>
                <a:cubicBezTo>
                  <a:pt x="586638" y="1716438"/>
                  <a:pt x="611055" y="1688977"/>
                  <a:pt x="625860" y="1656411"/>
                </a:cubicBezTo>
                <a:cubicBezTo>
                  <a:pt x="719743" y="1449903"/>
                  <a:pt x="612603" y="1621080"/>
                  <a:pt x="699490" y="1490770"/>
                </a:cubicBezTo>
                <a:cubicBezTo>
                  <a:pt x="705626" y="1466231"/>
                  <a:pt x="707932" y="1440401"/>
                  <a:pt x="717898" y="1417152"/>
                </a:cubicBezTo>
                <a:cubicBezTo>
                  <a:pt x="726613" y="1396820"/>
                  <a:pt x="749347" y="1383398"/>
                  <a:pt x="754713" y="1361938"/>
                </a:cubicBezTo>
                <a:cubicBezTo>
                  <a:pt x="768189" y="1308044"/>
                  <a:pt x="763986" y="1251094"/>
                  <a:pt x="773121" y="1196297"/>
                </a:cubicBezTo>
                <a:cubicBezTo>
                  <a:pt x="776311" y="1177160"/>
                  <a:pt x="785393" y="1159488"/>
                  <a:pt x="791529" y="1141083"/>
                </a:cubicBezTo>
                <a:cubicBezTo>
                  <a:pt x="850118" y="555290"/>
                  <a:pt x="799423" y="941238"/>
                  <a:pt x="846752" y="680969"/>
                </a:cubicBezTo>
                <a:cubicBezTo>
                  <a:pt x="853428" y="644254"/>
                  <a:pt x="857063" y="606970"/>
                  <a:pt x="865159" y="570542"/>
                </a:cubicBezTo>
                <a:cubicBezTo>
                  <a:pt x="869368" y="551604"/>
                  <a:pt x="878861" y="534149"/>
                  <a:pt x="883567" y="515328"/>
                </a:cubicBezTo>
                <a:cubicBezTo>
                  <a:pt x="891155" y="484980"/>
                  <a:pt x="893743" y="453484"/>
                  <a:pt x="901975" y="423305"/>
                </a:cubicBezTo>
                <a:cubicBezTo>
                  <a:pt x="901981" y="423284"/>
                  <a:pt x="947991" y="285281"/>
                  <a:pt x="957198" y="257664"/>
                </a:cubicBezTo>
                <a:lnTo>
                  <a:pt x="975605" y="202450"/>
                </a:lnTo>
                <a:lnTo>
                  <a:pt x="994013" y="147237"/>
                </a:lnTo>
                <a:cubicBezTo>
                  <a:pt x="1014437" y="24706"/>
                  <a:pt x="1012420" y="74126"/>
                  <a:pt x="1012420" y="0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447446" y="1786838"/>
            <a:ext cx="4012868" cy="2339602"/>
          </a:xfrm>
          <a:custGeom>
            <a:avLst/>
            <a:gdLst>
              <a:gd name="connsiteX0" fmla="*/ 0 w 4012868"/>
              <a:gd name="connsiteY0" fmla="*/ 2339602 h 2339602"/>
              <a:gd name="connsiteX1" fmla="*/ 110446 w 4012868"/>
              <a:gd name="connsiteY1" fmla="*/ 2137152 h 2339602"/>
              <a:gd name="connsiteX2" fmla="*/ 239300 w 4012868"/>
              <a:gd name="connsiteY2" fmla="*/ 2081938 h 2339602"/>
              <a:gd name="connsiteX3" fmla="*/ 276115 w 4012868"/>
              <a:gd name="connsiteY3" fmla="*/ 2026725 h 2339602"/>
              <a:gd name="connsiteX4" fmla="*/ 312930 w 4012868"/>
              <a:gd name="connsiteY4" fmla="*/ 1953106 h 2339602"/>
              <a:gd name="connsiteX5" fmla="*/ 368153 w 4012868"/>
              <a:gd name="connsiteY5" fmla="*/ 1934702 h 2339602"/>
              <a:gd name="connsiteX6" fmla="*/ 386561 w 4012868"/>
              <a:gd name="connsiteY6" fmla="*/ 1861084 h 2339602"/>
              <a:gd name="connsiteX7" fmla="*/ 497007 w 4012868"/>
              <a:gd name="connsiteY7" fmla="*/ 1805870 h 2339602"/>
              <a:gd name="connsiteX8" fmla="*/ 644268 w 4012868"/>
              <a:gd name="connsiteY8" fmla="*/ 1529801 h 2339602"/>
              <a:gd name="connsiteX9" fmla="*/ 699491 w 4012868"/>
              <a:gd name="connsiteY9" fmla="*/ 1419374 h 2339602"/>
              <a:gd name="connsiteX10" fmla="*/ 773121 w 4012868"/>
              <a:gd name="connsiteY10" fmla="*/ 1327351 h 2339602"/>
              <a:gd name="connsiteX11" fmla="*/ 865160 w 4012868"/>
              <a:gd name="connsiteY11" fmla="*/ 1235328 h 2339602"/>
              <a:gd name="connsiteX12" fmla="*/ 957198 w 4012868"/>
              <a:gd name="connsiteY12" fmla="*/ 1143306 h 2339602"/>
              <a:gd name="connsiteX13" fmla="*/ 994013 w 4012868"/>
              <a:gd name="connsiteY13" fmla="*/ 1069687 h 2339602"/>
              <a:gd name="connsiteX14" fmla="*/ 1086052 w 4012868"/>
              <a:gd name="connsiteY14" fmla="*/ 996069 h 2339602"/>
              <a:gd name="connsiteX15" fmla="*/ 1233313 w 4012868"/>
              <a:gd name="connsiteY15" fmla="*/ 867237 h 2339602"/>
              <a:gd name="connsiteX16" fmla="*/ 1417389 w 4012868"/>
              <a:gd name="connsiteY16" fmla="*/ 738405 h 2339602"/>
              <a:gd name="connsiteX17" fmla="*/ 1472612 w 4012868"/>
              <a:gd name="connsiteY17" fmla="*/ 701596 h 2339602"/>
              <a:gd name="connsiteX18" fmla="*/ 1601466 w 4012868"/>
              <a:gd name="connsiteY18" fmla="*/ 609573 h 2339602"/>
              <a:gd name="connsiteX19" fmla="*/ 1785542 w 4012868"/>
              <a:gd name="connsiteY19" fmla="*/ 554360 h 2339602"/>
              <a:gd name="connsiteX20" fmla="*/ 1969619 w 4012868"/>
              <a:gd name="connsiteY20" fmla="*/ 480741 h 2339602"/>
              <a:gd name="connsiteX21" fmla="*/ 2172103 w 4012868"/>
              <a:gd name="connsiteY21" fmla="*/ 370314 h 2339602"/>
              <a:gd name="connsiteX22" fmla="*/ 2319364 w 4012868"/>
              <a:gd name="connsiteY22" fmla="*/ 296696 h 2339602"/>
              <a:gd name="connsiteX23" fmla="*/ 2448218 w 4012868"/>
              <a:gd name="connsiteY23" fmla="*/ 259887 h 2339602"/>
              <a:gd name="connsiteX24" fmla="*/ 2558663 w 4012868"/>
              <a:gd name="connsiteY24" fmla="*/ 241482 h 2339602"/>
              <a:gd name="connsiteX25" fmla="*/ 2705925 w 4012868"/>
              <a:gd name="connsiteY25" fmla="*/ 186268 h 2339602"/>
              <a:gd name="connsiteX26" fmla="*/ 2926816 w 4012868"/>
              <a:gd name="connsiteY26" fmla="*/ 149459 h 2339602"/>
              <a:gd name="connsiteX27" fmla="*/ 3055670 w 4012868"/>
              <a:gd name="connsiteY27" fmla="*/ 112650 h 2339602"/>
              <a:gd name="connsiteX28" fmla="*/ 3110893 w 4012868"/>
              <a:gd name="connsiteY28" fmla="*/ 75841 h 2339602"/>
              <a:gd name="connsiteX29" fmla="*/ 3313377 w 4012868"/>
              <a:gd name="connsiteY29" fmla="*/ 20627 h 2339602"/>
              <a:gd name="connsiteX30" fmla="*/ 3442231 w 4012868"/>
              <a:gd name="connsiteY30" fmla="*/ 2223 h 2339602"/>
              <a:gd name="connsiteX31" fmla="*/ 4012868 w 4012868"/>
              <a:gd name="connsiteY31" fmla="*/ 2223 h 233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12868" h="2339602">
                <a:moveTo>
                  <a:pt x="0" y="2339602"/>
                </a:moveTo>
                <a:cubicBezTo>
                  <a:pt x="16272" y="2298929"/>
                  <a:pt x="68002" y="2151298"/>
                  <a:pt x="110446" y="2137152"/>
                </a:cubicBezTo>
                <a:cubicBezTo>
                  <a:pt x="191701" y="2110071"/>
                  <a:pt x="148314" y="2127423"/>
                  <a:pt x="239300" y="2081938"/>
                </a:cubicBezTo>
                <a:cubicBezTo>
                  <a:pt x="251572" y="2063534"/>
                  <a:pt x="265139" y="2045930"/>
                  <a:pt x="276115" y="2026725"/>
                </a:cubicBezTo>
                <a:cubicBezTo>
                  <a:pt x="289729" y="2002904"/>
                  <a:pt x="293528" y="1972505"/>
                  <a:pt x="312930" y="1953106"/>
                </a:cubicBezTo>
                <a:cubicBezTo>
                  <a:pt x="326651" y="1939387"/>
                  <a:pt x="349745" y="1940837"/>
                  <a:pt x="368153" y="1934702"/>
                </a:cubicBezTo>
                <a:cubicBezTo>
                  <a:pt x="374289" y="1910163"/>
                  <a:pt x="375247" y="1883708"/>
                  <a:pt x="386561" y="1861084"/>
                </a:cubicBezTo>
                <a:cubicBezTo>
                  <a:pt x="410007" y="1814199"/>
                  <a:pt x="452111" y="1817092"/>
                  <a:pt x="497007" y="1805870"/>
                </a:cubicBezTo>
                <a:cubicBezTo>
                  <a:pt x="579485" y="1682172"/>
                  <a:pt x="523927" y="1770442"/>
                  <a:pt x="644268" y="1529801"/>
                </a:cubicBezTo>
                <a:cubicBezTo>
                  <a:pt x="662676" y="1492992"/>
                  <a:pt x="673779" y="1451509"/>
                  <a:pt x="699491" y="1419374"/>
                </a:cubicBezTo>
                <a:cubicBezTo>
                  <a:pt x="724034" y="1388700"/>
                  <a:pt x="746838" y="1356549"/>
                  <a:pt x="773121" y="1327351"/>
                </a:cubicBezTo>
                <a:cubicBezTo>
                  <a:pt x="802146" y="1295106"/>
                  <a:pt x="834480" y="1266002"/>
                  <a:pt x="865160" y="1235328"/>
                </a:cubicBezTo>
                <a:lnTo>
                  <a:pt x="957198" y="1143306"/>
                </a:lnTo>
                <a:cubicBezTo>
                  <a:pt x="969470" y="1118766"/>
                  <a:pt x="978792" y="1092515"/>
                  <a:pt x="994013" y="1069687"/>
                </a:cubicBezTo>
                <a:cubicBezTo>
                  <a:pt x="1014996" y="1038218"/>
                  <a:pt x="1056516" y="1015756"/>
                  <a:pt x="1086052" y="996069"/>
                </a:cubicBezTo>
                <a:cubicBezTo>
                  <a:pt x="1173717" y="864593"/>
                  <a:pt x="1116761" y="896371"/>
                  <a:pt x="1233313" y="867237"/>
                </a:cubicBezTo>
                <a:cubicBezTo>
                  <a:pt x="1487219" y="697995"/>
                  <a:pt x="1226590" y="874668"/>
                  <a:pt x="1417389" y="738405"/>
                </a:cubicBezTo>
                <a:cubicBezTo>
                  <a:pt x="1435391" y="725548"/>
                  <a:pt x="1454609" y="714453"/>
                  <a:pt x="1472612" y="701596"/>
                </a:cubicBezTo>
                <a:cubicBezTo>
                  <a:pt x="1482043" y="694861"/>
                  <a:pt x="1579775" y="618868"/>
                  <a:pt x="1601466" y="609573"/>
                </a:cubicBezTo>
                <a:cubicBezTo>
                  <a:pt x="1786434" y="530315"/>
                  <a:pt x="1538060" y="678079"/>
                  <a:pt x="1785542" y="554360"/>
                </a:cubicBezTo>
                <a:cubicBezTo>
                  <a:pt x="1893884" y="500199"/>
                  <a:pt x="1833141" y="526227"/>
                  <a:pt x="1969619" y="480741"/>
                </a:cubicBezTo>
                <a:cubicBezTo>
                  <a:pt x="2130306" y="352213"/>
                  <a:pt x="1986510" y="449840"/>
                  <a:pt x="2172103" y="370314"/>
                </a:cubicBezTo>
                <a:cubicBezTo>
                  <a:pt x="2222546" y="348699"/>
                  <a:pt x="2267300" y="314048"/>
                  <a:pt x="2319364" y="296696"/>
                </a:cubicBezTo>
                <a:cubicBezTo>
                  <a:pt x="2372003" y="279152"/>
                  <a:pt x="2390425" y="271444"/>
                  <a:pt x="2448218" y="259887"/>
                </a:cubicBezTo>
                <a:cubicBezTo>
                  <a:pt x="2484816" y="252569"/>
                  <a:pt x="2521848" y="247617"/>
                  <a:pt x="2558663" y="241482"/>
                </a:cubicBezTo>
                <a:cubicBezTo>
                  <a:pt x="2570428" y="236777"/>
                  <a:pt x="2677073" y="192038"/>
                  <a:pt x="2705925" y="186268"/>
                </a:cubicBezTo>
                <a:cubicBezTo>
                  <a:pt x="2779122" y="171631"/>
                  <a:pt x="2854398" y="167560"/>
                  <a:pt x="2926816" y="149459"/>
                </a:cubicBezTo>
                <a:cubicBezTo>
                  <a:pt x="2950412" y="143561"/>
                  <a:pt x="3029258" y="125854"/>
                  <a:pt x="3055670" y="112650"/>
                </a:cubicBezTo>
                <a:cubicBezTo>
                  <a:pt x="3075457" y="102758"/>
                  <a:pt x="3090677" y="84824"/>
                  <a:pt x="3110893" y="75841"/>
                </a:cubicBezTo>
                <a:cubicBezTo>
                  <a:pt x="3175603" y="47086"/>
                  <a:pt x="3244090" y="32173"/>
                  <a:pt x="3313377" y="20627"/>
                </a:cubicBezTo>
                <a:cubicBezTo>
                  <a:pt x="3356174" y="13495"/>
                  <a:pt x="3398859" y="3364"/>
                  <a:pt x="3442231" y="2223"/>
                </a:cubicBezTo>
                <a:cubicBezTo>
                  <a:pt x="3632378" y="-2780"/>
                  <a:pt x="3822656" y="2223"/>
                  <a:pt x="4012868" y="2223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354996" y="2933716"/>
            <a:ext cx="3515861" cy="3570486"/>
          </a:xfrm>
          <a:custGeom>
            <a:avLst/>
            <a:gdLst>
              <a:gd name="connsiteX0" fmla="*/ 0 w 3515861"/>
              <a:gd name="connsiteY0" fmla="*/ 1306724 h 3570486"/>
              <a:gd name="connsiteX1" fmla="*/ 92038 w 3515861"/>
              <a:gd name="connsiteY1" fmla="*/ 1177892 h 3570486"/>
              <a:gd name="connsiteX2" fmla="*/ 147261 w 3515861"/>
              <a:gd name="connsiteY2" fmla="*/ 1159488 h 3570486"/>
              <a:gd name="connsiteX3" fmla="*/ 220892 w 3515861"/>
              <a:gd name="connsiteY3" fmla="*/ 1067465 h 3570486"/>
              <a:gd name="connsiteX4" fmla="*/ 239300 w 3515861"/>
              <a:gd name="connsiteY4" fmla="*/ 1012251 h 3570486"/>
              <a:gd name="connsiteX5" fmla="*/ 276115 w 3515861"/>
              <a:gd name="connsiteY5" fmla="*/ 957038 h 3570486"/>
              <a:gd name="connsiteX6" fmla="*/ 294523 w 3515861"/>
              <a:gd name="connsiteY6" fmla="*/ 901824 h 3570486"/>
              <a:gd name="connsiteX7" fmla="*/ 349745 w 3515861"/>
              <a:gd name="connsiteY7" fmla="*/ 865015 h 3570486"/>
              <a:gd name="connsiteX8" fmla="*/ 441784 w 3515861"/>
              <a:gd name="connsiteY8" fmla="*/ 809801 h 3570486"/>
              <a:gd name="connsiteX9" fmla="*/ 515414 w 3515861"/>
              <a:gd name="connsiteY9" fmla="*/ 736183 h 3570486"/>
              <a:gd name="connsiteX10" fmla="*/ 589045 w 3515861"/>
              <a:gd name="connsiteY10" fmla="*/ 625756 h 3570486"/>
              <a:gd name="connsiteX11" fmla="*/ 699491 w 3515861"/>
              <a:gd name="connsiteY11" fmla="*/ 496924 h 3570486"/>
              <a:gd name="connsiteX12" fmla="*/ 754714 w 3515861"/>
              <a:gd name="connsiteY12" fmla="*/ 386496 h 3570486"/>
              <a:gd name="connsiteX13" fmla="*/ 809937 w 3515861"/>
              <a:gd name="connsiteY13" fmla="*/ 349687 h 3570486"/>
              <a:gd name="connsiteX14" fmla="*/ 920383 w 3515861"/>
              <a:gd name="connsiteY14" fmla="*/ 202451 h 3570486"/>
              <a:gd name="connsiteX15" fmla="*/ 957198 w 3515861"/>
              <a:gd name="connsiteY15" fmla="*/ 147237 h 3570486"/>
              <a:gd name="connsiteX16" fmla="*/ 1030829 w 3515861"/>
              <a:gd name="connsiteY16" fmla="*/ 128832 h 3570486"/>
              <a:gd name="connsiteX17" fmla="*/ 1086051 w 3515861"/>
              <a:gd name="connsiteY17" fmla="*/ 110428 h 3570486"/>
              <a:gd name="connsiteX18" fmla="*/ 1178090 w 3515861"/>
              <a:gd name="connsiteY18" fmla="*/ 36810 h 3570486"/>
              <a:gd name="connsiteX19" fmla="*/ 1214905 w 3515861"/>
              <a:gd name="connsiteY19" fmla="*/ 0 h 3570486"/>
              <a:gd name="connsiteX20" fmla="*/ 1472612 w 3515861"/>
              <a:gd name="connsiteY20" fmla="*/ 18405 h 3570486"/>
              <a:gd name="connsiteX21" fmla="*/ 1564650 w 3515861"/>
              <a:gd name="connsiteY21" fmla="*/ 92023 h 3570486"/>
              <a:gd name="connsiteX22" fmla="*/ 1656689 w 3515861"/>
              <a:gd name="connsiteY22" fmla="*/ 165642 h 3570486"/>
              <a:gd name="connsiteX23" fmla="*/ 1748727 w 3515861"/>
              <a:gd name="connsiteY23" fmla="*/ 276069 h 3570486"/>
              <a:gd name="connsiteX24" fmla="*/ 1785542 w 3515861"/>
              <a:gd name="connsiteY24" fmla="*/ 386496 h 3570486"/>
              <a:gd name="connsiteX25" fmla="*/ 1803950 w 3515861"/>
              <a:gd name="connsiteY25" fmla="*/ 441710 h 3570486"/>
              <a:gd name="connsiteX26" fmla="*/ 1822357 w 3515861"/>
              <a:gd name="connsiteY26" fmla="*/ 570542 h 3570486"/>
              <a:gd name="connsiteX27" fmla="*/ 1840765 w 3515861"/>
              <a:gd name="connsiteY27" fmla="*/ 717778 h 3570486"/>
              <a:gd name="connsiteX28" fmla="*/ 1895988 w 3515861"/>
              <a:gd name="connsiteY28" fmla="*/ 846610 h 3570486"/>
              <a:gd name="connsiteX29" fmla="*/ 1988026 w 3515861"/>
              <a:gd name="connsiteY29" fmla="*/ 993847 h 3570486"/>
              <a:gd name="connsiteX30" fmla="*/ 2061657 w 3515861"/>
              <a:gd name="connsiteY30" fmla="*/ 1214702 h 3570486"/>
              <a:gd name="connsiteX31" fmla="*/ 2080065 w 3515861"/>
              <a:gd name="connsiteY31" fmla="*/ 1269915 h 3570486"/>
              <a:gd name="connsiteX32" fmla="*/ 2098472 w 3515861"/>
              <a:gd name="connsiteY32" fmla="*/ 1325129 h 3570486"/>
              <a:gd name="connsiteX33" fmla="*/ 2135288 w 3515861"/>
              <a:gd name="connsiteY33" fmla="*/ 1380343 h 3570486"/>
              <a:gd name="connsiteX34" fmla="*/ 2153695 w 3515861"/>
              <a:gd name="connsiteY34" fmla="*/ 1582793 h 3570486"/>
              <a:gd name="connsiteX35" fmla="*/ 2190510 w 3515861"/>
              <a:gd name="connsiteY35" fmla="*/ 1766838 h 3570486"/>
              <a:gd name="connsiteX36" fmla="*/ 2208918 w 3515861"/>
              <a:gd name="connsiteY36" fmla="*/ 2079716 h 3570486"/>
              <a:gd name="connsiteX37" fmla="*/ 2227326 w 3515861"/>
              <a:gd name="connsiteY37" fmla="*/ 2447807 h 3570486"/>
              <a:gd name="connsiteX38" fmla="*/ 2282549 w 3515861"/>
              <a:gd name="connsiteY38" fmla="*/ 2631853 h 3570486"/>
              <a:gd name="connsiteX39" fmla="*/ 2319364 w 3515861"/>
              <a:gd name="connsiteY39" fmla="*/ 2742280 h 3570486"/>
              <a:gd name="connsiteX40" fmla="*/ 2337772 w 3515861"/>
              <a:gd name="connsiteY40" fmla="*/ 2797494 h 3570486"/>
              <a:gd name="connsiteX41" fmla="*/ 2448218 w 3515861"/>
              <a:gd name="connsiteY41" fmla="*/ 2944730 h 3570486"/>
              <a:gd name="connsiteX42" fmla="*/ 2466625 w 3515861"/>
              <a:gd name="connsiteY42" fmla="*/ 2999944 h 3570486"/>
              <a:gd name="connsiteX43" fmla="*/ 2503440 w 3515861"/>
              <a:gd name="connsiteY43" fmla="*/ 3183990 h 3570486"/>
              <a:gd name="connsiteX44" fmla="*/ 2521848 w 3515861"/>
              <a:gd name="connsiteY44" fmla="*/ 3239203 h 3570486"/>
              <a:gd name="connsiteX45" fmla="*/ 2595479 w 3515861"/>
              <a:gd name="connsiteY45" fmla="*/ 3331226 h 3570486"/>
              <a:gd name="connsiteX46" fmla="*/ 2687517 w 3515861"/>
              <a:gd name="connsiteY46" fmla="*/ 3496867 h 3570486"/>
              <a:gd name="connsiteX47" fmla="*/ 2724332 w 3515861"/>
              <a:gd name="connsiteY47" fmla="*/ 3552081 h 3570486"/>
              <a:gd name="connsiteX48" fmla="*/ 2779555 w 3515861"/>
              <a:gd name="connsiteY48" fmla="*/ 3570486 h 3570486"/>
              <a:gd name="connsiteX49" fmla="*/ 3000447 w 3515861"/>
              <a:gd name="connsiteY49" fmla="*/ 3552081 h 3570486"/>
              <a:gd name="connsiteX50" fmla="*/ 3110893 w 3515861"/>
              <a:gd name="connsiteY50" fmla="*/ 3478463 h 3570486"/>
              <a:gd name="connsiteX51" fmla="*/ 3184524 w 3515861"/>
              <a:gd name="connsiteY51" fmla="*/ 3386440 h 3570486"/>
              <a:gd name="connsiteX52" fmla="*/ 3276562 w 3515861"/>
              <a:gd name="connsiteY52" fmla="*/ 3294417 h 3570486"/>
              <a:gd name="connsiteX53" fmla="*/ 3294969 w 3515861"/>
              <a:gd name="connsiteY53" fmla="*/ 3239203 h 3570486"/>
              <a:gd name="connsiteX54" fmla="*/ 3368600 w 3515861"/>
              <a:gd name="connsiteY54" fmla="*/ 3128776 h 3570486"/>
              <a:gd name="connsiteX55" fmla="*/ 3460638 w 3515861"/>
              <a:gd name="connsiteY55" fmla="*/ 2963135 h 3570486"/>
              <a:gd name="connsiteX56" fmla="*/ 3515861 w 3515861"/>
              <a:gd name="connsiteY56" fmla="*/ 2926326 h 357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3515861" h="3570486">
                <a:moveTo>
                  <a:pt x="0" y="1306724"/>
                </a:moveTo>
                <a:cubicBezTo>
                  <a:pt x="16133" y="1279841"/>
                  <a:pt x="53220" y="1201179"/>
                  <a:pt x="92038" y="1177892"/>
                </a:cubicBezTo>
                <a:cubicBezTo>
                  <a:pt x="108677" y="1167910"/>
                  <a:pt x="128853" y="1165623"/>
                  <a:pt x="147261" y="1159488"/>
                </a:cubicBezTo>
                <a:cubicBezTo>
                  <a:pt x="181504" y="1125251"/>
                  <a:pt x="197670" y="1113902"/>
                  <a:pt x="220892" y="1067465"/>
                </a:cubicBezTo>
                <a:cubicBezTo>
                  <a:pt x="229569" y="1050113"/>
                  <a:pt x="230623" y="1029603"/>
                  <a:pt x="239300" y="1012251"/>
                </a:cubicBezTo>
                <a:cubicBezTo>
                  <a:pt x="249194" y="992467"/>
                  <a:pt x="266221" y="976822"/>
                  <a:pt x="276115" y="957038"/>
                </a:cubicBezTo>
                <a:cubicBezTo>
                  <a:pt x="284792" y="939686"/>
                  <a:pt x="282402" y="916972"/>
                  <a:pt x="294523" y="901824"/>
                </a:cubicBezTo>
                <a:cubicBezTo>
                  <a:pt x="308344" y="884551"/>
                  <a:pt x="332470" y="878833"/>
                  <a:pt x="349745" y="865015"/>
                </a:cubicBezTo>
                <a:cubicBezTo>
                  <a:pt x="421939" y="807269"/>
                  <a:pt x="345883" y="841763"/>
                  <a:pt x="441784" y="809801"/>
                </a:cubicBezTo>
                <a:cubicBezTo>
                  <a:pt x="490865" y="662579"/>
                  <a:pt x="417245" y="834335"/>
                  <a:pt x="515414" y="736183"/>
                </a:cubicBezTo>
                <a:cubicBezTo>
                  <a:pt x="546700" y="704902"/>
                  <a:pt x="557759" y="657037"/>
                  <a:pt x="589045" y="625756"/>
                </a:cubicBezTo>
                <a:cubicBezTo>
                  <a:pt x="678319" y="536497"/>
                  <a:pt x="643422" y="581014"/>
                  <a:pt x="699491" y="496924"/>
                </a:cubicBezTo>
                <a:cubicBezTo>
                  <a:pt x="714463" y="452013"/>
                  <a:pt x="719029" y="422175"/>
                  <a:pt x="754714" y="386496"/>
                </a:cubicBezTo>
                <a:cubicBezTo>
                  <a:pt x="770358" y="370855"/>
                  <a:pt x="791529" y="361957"/>
                  <a:pt x="809937" y="349687"/>
                </a:cubicBezTo>
                <a:cubicBezTo>
                  <a:pt x="857829" y="206028"/>
                  <a:pt x="779371" y="413936"/>
                  <a:pt x="920383" y="202451"/>
                </a:cubicBezTo>
                <a:cubicBezTo>
                  <a:pt x="932655" y="184046"/>
                  <a:pt x="938792" y="159506"/>
                  <a:pt x="957198" y="147237"/>
                </a:cubicBezTo>
                <a:cubicBezTo>
                  <a:pt x="978249" y="133205"/>
                  <a:pt x="1006503" y="135781"/>
                  <a:pt x="1030829" y="128832"/>
                </a:cubicBezTo>
                <a:cubicBezTo>
                  <a:pt x="1049485" y="123502"/>
                  <a:pt x="1067644" y="116563"/>
                  <a:pt x="1086051" y="110428"/>
                </a:cubicBezTo>
                <a:cubicBezTo>
                  <a:pt x="1174952" y="21544"/>
                  <a:pt x="1061973" y="129689"/>
                  <a:pt x="1178090" y="36810"/>
                </a:cubicBezTo>
                <a:cubicBezTo>
                  <a:pt x="1191642" y="25970"/>
                  <a:pt x="1202633" y="12270"/>
                  <a:pt x="1214905" y="0"/>
                </a:cubicBezTo>
                <a:cubicBezTo>
                  <a:pt x="1300807" y="6135"/>
                  <a:pt x="1387081" y="8344"/>
                  <a:pt x="1472612" y="18405"/>
                </a:cubicBezTo>
                <a:cubicBezTo>
                  <a:pt x="1553841" y="27960"/>
                  <a:pt x="1511347" y="38730"/>
                  <a:pt x="1564650" y="92023"/>
                </a:cubicBezTo>
                <a:cubicBezTo>
                  <a:pt x="1660324" y="187680"/>
                  <a:pt x="1583825" y="74577"/>
                  <a:pt x="1656689" y="165642"/>
                </a:cubicBezTo>
                <a:cubicBezTo>
                  <a:pt x="1759202" y="293761"/>
                  <a:pt x="1617544" y="144908"/>
                  <a:pt x="1748727" y="276069"/>
                </a:cubicBezTo>
                <a:lnTo>
                  <a:pt x="1785542" y="386496"/>
                </a:lnTo>
                <a:lnTo>
                  <a:pt x="1803950" y="441710"/>
                </a:lnTo>
                <a:cubicBezTo>
                  <a:pt x="1810086" y="484654"/>
                  <a:pt x="1816623" y="527543"/>
                  <a:pt x="1822357" y="570542"/>
                </a:cubicBezTo>
                <a:cubicBezTo>
                  <a:pt x="1828895" y="619569"/>
                  <a:pt x="1831916" y="669115"/>
                  <a:pt x="1840765" y="717778"/>
                </a:cubicBezTo>
                <a:cubicBezTo>
                  <a:pt x="1850641" y="772084"/>
                  <a:pt x="1874835" y="793735"/>
                  <a:pt x="1895988" y="846610"/>
                </a:cubicBezTo>
                <a:cubicBezTo>
                  <a:pt x="1951748" y="985989"/>
                  <a:pt x="1893704" y="930977"/>
                  <a:pt x="1988026" y="993847"/>
                </a:cubicBezTo>
                <a:lnTo>
                  <a:pt x="2061657" y="1214702"/>
                </a:lnTo>
                <a:lnTo>
                  <a:pt x="2080065" y="1269915"/>
                </a:lnTo>
                <a:cubicBezTo>
                  <a:pt x="2086201" y="1288320"/>
                  <a:pt x="2087709" y="1308988"/>
                  <a:pt x="2098472" y="1325129"/>
                </a:cubicBezTo>
                <a:lnTo>
                  <a:pt x="2135288" y="1380343"/>
                </a:lnTo>
                <a:cubicBezTo>
                  <a:pt x="2141424" y="1447826"/>
                  <a:pt x="2144111" y="1515713"/>
                  <a:pt x="2153695" y="1582793"/>
                </a:cubicBezTo>
                <a:cubicBezTo>
                  <a:pt x="2162544" y="1644728"/>
                  <a:pt x="2183600" y="1704657"/>
                  <a:pt x="2190510" y="1766838"/>
                </a:cubicBezTo>
                <a:cubicBezTo>
                  <a:pt x="2202049" y="1870672"/>
                  <a:pt x="2203278" y="1975395"/>
                  <a:pt x="2208918" y="2079716"/>
                </a:cubicBezTo>
                <a:cubicBezTo>
                  <a:pt x="2215550" y="2202387"/>
                  <a:pt x="2217122" y="2325381"/>
                  <a:pt x="2227326" y="2447807"/>
                </a:cubicBezTo>
                <a:cubicBezTo>
                  <a:pt x="2230417" y="2484899"/>
                  <a:pt x="2275664" y="2611200"/>
                  <a:pt x="2282549" y="2631853"/>
                </a:cubicBezTo>
                <a:lnTo>
                  <a:pt x="2319364" y="2742280"/>
                </a:lnTo>
                <a:cubicBezTo>
                  <a:pt x="2325500" y="2760685"/>
                  <a:pt x="2327009" y="2781353"/>
                  <a:pt x="2337772" y="2797494"/>
                </a:cubicBezTo>
                <a:cubicBezTo>
                  <a:pt x="2421029" y="2922359"/>
                  <a:pt x="2380116" y="2876641"/>
                  <a:pt x="2448218" y="2944730"/>
                </a:cubicBezTo>
                <a:cubicBezTo>
                  <a:pt x="2454354" y="2963135"/>
                  <a:pt x="2462262" y="2981040"/>
                  <a:pt x="2466625" y="2999944"/>
                </a:cubicBezTo>
                <a:cubicBezTo>
                  <a:pt x="2480695" y="3060905"/>
                  <a:pt x="2483652" y="3124638"/>
                  <a:pt x="2503440" y="3183990"/>
                </a:cubicBezTo>
                <a:cubicBezTo>
                  <a:pt x="2509576" y="3202394"/>
                  <a:pt x="2513171" y="3221851"/>
                  <a:pt x="2521848" y="3239203"/>
                </a:cubicBezTo>
                <a:cubicBezTo>
                  <a:pt x="2545071" y="3285640"/>
                  <a:pt x="2561235" y="3296989"/>
                  <a:pt x="2595479" y="3331226"/>
                </a:cubicBezTo>
                <a:cubicBezTo>
                  <a:pt x="2627878" y="3428411"/>
                  <a:pt x="2603123" y="3370297"/>
                  <a:pt x="2687517" y="3496867"/>
                </a:cubicBezTo>
                <a:cubicBezTo>
                  <a:pt x="2699789" y="3515272"/>
                  <a:pt x="2703346" y="3545087"/>
                  <a:pt x="2724332" y="3552081"/>
                </a:cubicBezTo>
                <a:lnTo>
                  <a:pt x="2779555" y="3570486"/>
                </a:lnTo>
                <a:cubicBezTo>
                  <a:pt x="2853186" y="3564351"/>
                  <a:pt x="2929256" y="3571853"/>
                  <a:pt x="3000447" y="3552081"/>
                </a:cubicBezTo>
                <a:cubicBezTo>
                  <a:pt x="3043078" y="3540241"/>
                  <a:pt x="3110893" y="3478463"/>
                  <a:pt x="3110893" y="3478463"/>
                </a:cubicBezTo>
                <a:cubicBezTo>
                  <a:pt x="3142434" y="3383857"/>
                  <a:pt x="3106161" y="3454996"/>
                  <a:pt x="3184524" y="3386440"/>
                </a:cubicBezTo>
                <a:cubicBezTo>
                  <a:pt x="3217176" y="3357874"/>
                  <a:pt x="3276562" y="3294417"/>
                  <a:pt x="3276562" y="3294417"/>
                </a:cubicBezTo>
                <a:cubicBezTo>
                  <a:pt x="3282698" y="3276012"/>
                  <a:pt x="3285546" y="3256161"/>
                  <a:pt x="3294969" y="3239203"/>
                </a:cubicBezTo>
                <a:cubicBezTo>
                  <a:pt x="3316457" y="3200531"/>
                  <a:pt x="3354607" y="3170746"/>
                  <a:pt x="3368600" y="3128776"/>
                </a:cubicBezTo>
                <a:cubicBezTo>
                  <a:pt x="3391748" y="3059345"/>
                  <a:pt x="3397345" y="3026416"/>
                  <a:pt x="3460638" y="2963135"/>
                </a:cubicBezTo>
                <a:cubicBezTo>
                  <a:pt x="3501793" y="2921988"/>
                  <a:pt x="3480100" y="2926326"/>
                  <a:pt x="3515861" y="2926326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2790150" y="2236061"/>
            <a:ext cx="0" cy="36779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001592" y="5088120"/>
            <a:ext cx="780935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34906" y="2164509"/>
            <a:ext cx="12537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V(</a:t>
            </a:r>
            <a:r>
              <a:rPr lang="en-US" sz="3200" dirty="0" err="1" smtClean="0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 smtClean="0"/>
              <a:t>H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8242024" y="4984475"/>
            <a:ext cx="56891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/>
              <a:t>H</a:t>
            </a:r>
            <a:endParaRPr lang="en-US" sz="3200" dirty="0"/>
          </a:p>
        </p:txBody>
      </p:sp>
      <p:sp>
        <p:nvSpPr>
          <p:cNvPr id="4" name="Explosion 2 3"/>
          <p:cNvSpPr/>
          <p:nvPr/>
        </p:nvSpPr>
        <p:spPr>
          <a:xfrm>
            <a:off x="5920125" y="517028"/>
            <a:ext cx="662167" cy="721136"/>
          </a:xfrm>
          <a:prstGeom prst="irregularSeal2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4351395" y="877675"/>
            <a:ext cx="4164641" cy="3323959"/>
          </a:xfrm>
          <a:custGeom>
            <a:avLst/>
            <a:gdLst>
              <a:gd name="connsiteX0" fmla="*/ 0 w 4164641"/>
              <a:gd name="connsiteY0" fmla="*/ 3323959 h 3323959"/>
              <a:gd name="connsiteX1" fmla="*/ 74703 w 4164641"/>
              <a:gd name="connsiteY1" fmla="*/ 3230589 h 3323959"/>
              <a:gd name="connsiteX2" fmla="*/ 112054 w 4164641"/>
              <a:gd name="connsiteY2" fmla="*/ 3174567 h 3323959"/>
              <a:gd name="connsiteX3" fmla="*/ 168080 w 4164641"/>
              <a:gd name="connsiteY3" fmla="*/ 3137219 h 3323959"/>
              <a:gd name="connsiteX4" fmla="*/ 242782 w 4164641"/>
              <a:gd name="connsiteY4" fmla="*/ 3025176 h 3323959"/>
              <a:gd name="connsiteX5" fmla="*/ 354835 w 4164641"/>
              <a:gd name="connsiteY5" fmla="*/ 2950480 h 3323959"/>
              <a:gd name="connsiteX6" fmla="*/ 410862 w 4164641"/>
              <a:gd name="connsiteY6" fmla="*/ 2819763 h 3323959"/>
              <a:gd name="connsiteX7" fmla="*/ 429537 w 4164641"/>
              <a:gd name="connsiteY7" fmla="*/ 2763741 h 3323959"/>
              <a:gd name="connsiteX8" fmla="*/ 560266 w 4164641"/>
              <a:gd name="connsiteY8" fmla="*/ 2614350 h 3323959"/>
              <a:gd name="connsiteX9" fmla="*/ 578941 w 4164641"/>
              <a:gd name="connsiteY9" fmla="*/ 2558328 h 3323959"/>
              <a:gd name="connsiteX10" fmla="*/ 672319 w 4164641"/>
              <a:gd name="connsiteY10" fmla="*/ 2483632 h 3323959"/>
              <a:gd name="connsiteX11" fmla="*/ 728346 w 4164641"/>
              <a:gd name="connsiteY11" fmla="*/ 2427610 h 3323959"/>
              <a:gd name="connsiteX12" fmla="*/ 803048 w 4164641"/>
              <a:gd name="connsiteY12" fmla="*/ 2334241 h 3323959"/>
              <a:gd name="connsiteX13" fmla="*/ 896425 w 4164641"/>
              <a:gd name="connsiteY13" fmla="*/ 2240871 h 3323959"/>
              <a:gd name="connsiteX14" fmla="*/ 1045829 w 4164641"/>
              <a:gd name="connsiteY14" fmla="*/ 2110153 h 3323959"/>
              <a:gd name="connsiteX15" fmla="*/ 1101856 w 4164641"/>
              <a:gd name="connsiteY15" fmla="*/ 2072806 h 3323959"/>
              <a:gd name="connsiteX16" fmla="*/ 1195234 w 4164641"/>
              <a:gd name="connsiteY16" fmla="*/ 1960762 h 3323959"/>
              <a:gd name="connsiteX17" fmla="*/ 1288611 w 4164641"/>
              <a:gd name="connsiteY17" fmla="*/ 1886066 h 3323959"/>
              <a:gd name="connsiteX18" fmla="*/ 1456691 w 4164641"/>
              <a:gd name="connsiteY18" fmla="*/ 1792697 h 3323959"/>
              <a:gd name="connsiteX19" fmla="*/ 1512717 w 4164641"/>
              <a:gd name="connsiteY19" fmla="*/ 1774023 h 3323959"/>
              <a:gd name="connsiteX20" fmla="*/ 1811526 w 4164641"/>
              <a:gd name="connsiteY20" fmla="*/ 1792697 h 3323959"/>
              <a:gd name="connsiteX21" fmla="*/ 1923579 w 4164641"/>
              <a:gd name="connsiteY21" fmla="*/ 1848718 h 3323959"/>
              <a:gd name="connsiteX22" fmla="*/ 2110334 w 4164641"/>
              <a:gd name="connsiteY22" fmla="*/ 1886066 h 3323959"/>
              <a:gd name="connsiteX23" fmla="*/ 2185036 w 4164641"/>
              <a:gd name="connsiteY23" fmla="*/ 1904740 h 3323959"/>
              <a:gd name="connsiteX24" fmla="*/ 2707950 w 4164641"/>
              <a:gd name="connsiteY24" fmla="*/ 1886066 h 3323959"/>
              <a:gd name="connsiteX25" fmla="*/ 2820004 w 4164641"/>
              <a:gd name="connsiteY25" fmla="*/ 1811371 h 3323959"/>
              <a:gd name="connsiteX26" fmla="*/ 2932057 w 4164641"/>
              <a:gd name="connsiteY26" fmla="*/ 1755349 h 3323959"/>
              <a:gd name="connsiteX27" fmla="*/ 2988083 w 4164641"/>
              <a:gd name="connsiteY27" fmla="*/ 1736675 h 3323959"/>
              <a:gd name="connsiteX28" fmla="*/ 3137487 w 4164641"/>
              <a:gd name="connsiteY28" fmla="*/ 1605957 h 3323959"/>
              <a:gd name="connsiteX29" fmla="*/ 3305567 w 4164641"/>
              <a:gd name="connsiteY29" fmla="*/ 1475240 h 3323959"/>
              <a:gd name="connsiteX30" fmla="*/ 3398945 w 4164641"/>
              <a:gd name="connsiteY30" fmla="*/ 1381870 h 3323959"/>
              <a:gd name="connsiteX31" fmla="*/ 3473647 w 4164641"/>
              <a:gd name="connsiteY31" fmla="*/ 1251153 h 3323959"/>
              <a:gd name="connsiteX32" fmla="*/ 3529673 w 4164641"/>
              <a:gd name="connsiteY32" fmla="*/ 1195131 h 3323959"/>
              <a:gd name="connsiteX33" fmla="*/ 3548349 w 4164641"/>
              <a:gd name="connsiteY33" fmla="*/ 1120435 h 3323959"/>
              <a:gd name="connsiteX34" fmla="*/ 3697753 w 4164641"/>
              <a:gd name="connsiteY34" fmla="*/ 952370 h 3323959"/>
              <a:gd name="connsiteX35" fmla="*/ 3753779 w 4164641"/>
              <a:gd name="connsiteY35" fmla="*/ 840326 h 3323959"/>
              <a:gd name="connsiteX36" fmla="*/ 3809806 w 4164641"/>
              <a:gd name="connsiteY36" fmla="*/ 746957 h 3323959"/>
              <a:gd name="connsiteX37" fmla="*/ 3847157 w 4164641"/>
              <a:gd name="connsiteY37" fmla="*/ 653587 h 3323959"/>
              <a:gd name="connsiteX38" fmla="*/ 3921859 w 4164641"/>
              <a:gd name="connsiteY38" fmla="*/ 522870 h 3323959"/>
              <a:gd name="connsiteX39" fmla="*/ 3959210 w 4164641"/>
              <a:gd name="connsiteY39" fmla="*/ 410826 h 3323959"/>
              <a:gd name="connsiteX40" fmla="*/ 4033912 w 4164641"/>
              <a:gd name="connsiteY40" fmla="*/ 298782 h 3323959"/>
              <a:gd name="connsiteX41" fmla="*/ 4108614 w 4164641"/>
              <a:gd name="connsiteY41" fmla="*/ 168065 h 3323959"/>
              <a:gd name="connsiteX42" fmla="*/ 4145965 w 4164641"/>
              <a:gd name="connsiteY42" fmla="*/ 56021 h 3323959"/>
              <a:gd name="connsiteX43" fmla="*/ 4164641 w 4164641"/>
              <a:gd name="connsiteY43" fmla="*/ 0 h 332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164641" h="3323959">
                <a:moveTo>
                  <a:pt x="0" y="3323959"/>
                </a:moveTo>
                <a:cubicBezTo>
                  <a:pt x="24901" y="3292836"/>
                  <a:pt x="50786" y="3262475"/>
                  <a:pt x="74703" y="3230589"/>
                </a:cubicBezTo>
                <a:cubicBezTo>
                  <a:pt x="88170" y="3212634"/>
                  <a:pt x="96183" y="3190437"/>
                  <a:pt x="112054" y="3174567"/>
                </a:cubicBezTo>
                <a:cubicBezTo>
                  <a:pt x="127925" y="3158697"/>
                  <a:pt x="149405" y="3149668"/>
                  <a:pt x="168080" y="3137219"/>
                </a:cubicBezTo>
                <a:cubicBezTo>
                  <a:pt x="192981" y="3099871"/>
                  <a:pt x="205432" y="3050074"/>
                  <a:pt x="242782" y="3025176"/>
                </a:cubicBezTo>
                <a:lnTo>
                  <a:pt x="354835" y="2950480"/>
                </a:lnTo>
                <a:cubicBezTo>
                  <a:pt x="398637" y="2819089"/>
                  <a:pt x="341625" y="2981303"/>
                  <a:pt x="410862" y="2819763"/>
                </a:cubicBezTo>
                <a:cubicBezTo>
                  <a:pt x="418617" y="2801671"/>
                  <a:pt x="419977" y="2780948"/>
                  <a:pt x="429537" y="2763741"/>
                </a:cubicBezTo>
                <a:cubicBezTo>
                  <a:pt x="493620" y="2648401"/>
                  <a:pt x="478424" y="2668905"/>
                  <a:pt x="560266" y="2614350"/>
                </a:cubicBezTo>
                <a:cubicBezTo>
                  <a:pt x="566491" y="2595676"/>
                  <a:pt x="568813" y="2575207"/>
                  <a:pt x="578941" y="2558328"/>
                </a:cubicBezTo>
                <a:cubicBezTo>
                  <a:pt x="600673" y="2522112"/>
                  <a:pt x="641787" y="2509073"/>
                  <a:pt x="672319" y="2483632"/>
                </a:cubicBezTo>
                <a:cubicBezTo>
                  <a:pt x="692609" y="2466725"/>
                  <a:pt x="709670" y="2446284"/>
                  <a:pt x="728346" y="2427610"/>
                </a:cubicBezTo>
                <a:cubicBezTo>
                  <a:pt x="764702" y="2318547"/>
                  <a:pt x="718575" y="2418706"/>
                  <a:pt x="803048" y="2334241"/>
                </a:cubicBezTo>
                <a:cubicBezTo>
                  <a:pt x="927559" y="2209742"/>
                  <a:pt x="747012" y="2340472"/>
                  <a:pt x="896425" y="2240871"/>
                </a:cubicBezTo>
                <a:cubicBezTo>
                  <a:pt x="958677" y="2147501"/>
                  <a:pt x="915102" y="2197296"/>
                  <a:pt x="1045829" y="2110153"/>
                </a:cubicBezTo>
                <a:lnTo>
                  <a:pt x="1101856" y="2072806"/>
                </a:lnTo>
                <a:cubicBezTo>
                  <a:pt x="1181985" y="1912561"/>
                  <a:pt x="1089647" y="2066340"/>
                  <a:pt x="1195234" y="1960762"/>
                </a:cubicBezTo>
                <a:cubicBezTo>
                  <a:pt x="1279709" y="1876294"/>
                  <a:pt x="1179538" y="1922421"/>
                  <a:pt x="1288611" y="1886066"/>
                </a:cubicBezTo>
                <a:cubicBezTo>
                  <a:pt x="1372479" y="1802207"/>
                  <a:pt x="1319583" y="1838396"/>
                  <a:pt x="1456691" y="1792697"/>
                </a:cubicBezTo>
                <a:lnTo>
                  <a:pt x="1512717" y="1774023"/>
                </a:lnTo>
                <a:cubicBezTo>
                  <a:pt x="1612320" y="1780248"/>
                  <a:pt x="1712277" y="1782251"/>
                  <a:pt x="1811526" y="1792697"/>
                </a:cubicBezTo>
                <a:cubicBezTo>
                  <a:pt x="1914342" y="1803519"/>
                  <a:pt x="1822101" y="1817497"/>
                  <a:pt x="1923579" y="1848718"/>
                </a:cubicBezTo>
                <a:cubicBezTo>
                  <a:pt x="1984256" y="1867386"/>
                  <a:pt x="2048745" y="1870670"/>
                  <a:pt x="2110334" y="1886066"/>
                </a:cubicBezTo>
                <a:lnTo>
                  <a:pt x="2185036" y="1904740"/>
                </a:lnTo>
                <a:cubicBezTo>
                  <a:pt x="2359341" y="1898515"/>
                  <a:pt x="2535390" y="1911440"/>
                  <a:pt x="2707950" y="1886066"/>
                </a:cubicBezTo>
                <a:cubicBezTo>
                  <a:pt x="2752362" y="1879535"/>
                  <a:pt x="2777418" y="1825565"/>
                  <a:pt x="2820004" y="1811371"/>
                </a:cubicBezTo>
                <a:cubicBezTo>
                  <a:pt x="2960827" y="1764433"/>
                  <a:pt x="2787245" y="1827749"/>
                  <a:pt x="2932057" y="1755349"/>
                </a:cubicBezTo>
                <a:cubicBezTo>
                  <a:pt x="2949664" y="1746546"/>
                  <a:pt x="2969408" y="1742900"/>
                  <a:pt x="2988083" y="1736675"/>
                </a:cubicBezTo>
                <a:cubicBezTo>
                  <a:pt x="3093908" y="1577950"/>
                  <a:pt x="2919611" y="1823814"/>
                  <a:pt x="3137487" y="1605957"/>
                </a:cubicBezTo>
                <a:cubicBezTo>
                  <a:pt x="3263461" y="1479995"/>
                  <a:pt x="3199430" y="1510616"/>
                  <a:pt x="3305567" y="1475240"/>
                </a:cubicBezTo>
                <a:cubicBezTo>
                  <a:pt x="3405168" y="1325851"/>
                  <a:pt x="3274442" y="1506362"/>
                  <a:pt x="3398945" y="1381870"/>
                </a:cubicBezTo>
                <a:cubicBezTo>
                  <a:pt x="3443054" y="1337765"/>
                  <a:pt x="3437029" y="1302413"/>
                  <a:pt x="3473647" y="1251153"/>
                </a:cubicBezTo>
                <a:cubicBezTo>
                  <a:pt x="3488998" y="1229663"/>
                  <a:pt x="3510998" y="1213805"/>
                  <a:pt x="3529673" y="1195131"/>
                </a:cubicBezTo>
                <a:cubicBezTo>
                  <a:pt x="3535898" y="1170232"/>
                  <a:pt x="3533630" y="1141460"/>
                  <a:pt x="3548349" y="1120435"/>
                </a:cubicBezTo>
                <a:cubicBezTo>
                  <a:pt x="3697176" y="907844"/>
                  <a:pt x="3622219" y="1088321"/>
                  <a:pt x="3697753" y="952370"/>
                </a:cubicBezTo>
                <a:cubicBezTo>
                  <a:pt x="3718033" y="915869"/>
                  <a:pt x="3733782" y="876984"/>
                  <a:pt x="3753779" y="840326"/>
                </a:cubicBezTo>
                <a:cubicBezTo>
                  <a:pt x="3771161" y="808462"/>
                  <a:pt x="3793573" y="779421"/>
                  <a:pt x="3809806" y="746957"/>
                </a:cubicBezTo>
                <a:cubicBezTo>
                  <a:pt x="3824798" y="716975"/>
                  <a:pt x="3833542" y="684219"/>
                  <a:pt x="3847157" y="653587"/>
                </a:cubicBezTo>
                <a:cubicBezTo>
                  <a:pt x="3878750" y="582508"/>
                  <a:pt x="3881800" y="582953"/>
                  <a:pt x="3921859" y="522870"/>
                </a:cubicBezTo>
                <a:cubicBezTo>
                  <a:pt x="3934309" y="485522"/>
                  <a:pt x="3941603" y="446038"/>
                  <a:pt x="3959210" y="410826"/>
                </a:cubicBezTo>
                <a:cubicBezTo>
                  <a:pt x="3979286" y="370678"/>
                  <a:pt x="4009011" y="336130"/>
                  <a:pt x="4033912" y="298782"/>
                </a:cubicBezTo>
                <a:cubicBezTo>
                  <a:pt x="4067604" y="248248"/>
                  <a:pt x="4084918" y="227300"/>
                  <a:pt x="4108614" y="168065"/>
                </a:cubicBezTo>
                <a:cubicBezTo>
                  <a:pt x="4123236" y="131513"/>
                  <a:pt x="4133514" y="93369"/>
                  <a:pt x="4145965" y="56021"/>
                </a:cubicBezTo>
                <a:lnTo>
                  <a:pt x="4164641" y="0"/>
                </a:ln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4690662" y="1676856"/>
            <a:ext cx="4400418" cy="954107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1) DO WE LIVE IN A STABLE OR METASTABLE VACUUM ?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507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110" y="3435251"/>
            <a:ext cx="3326689" cy="199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844" y="517028"/>
            <a:ext cx="3770162" cy="9621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0281" y="279537"/>
            <a:ext cx="2715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Consider the </a:t>
            </a:r>
            <a:r>
              <a:rPr lang="en-US" dirty="0" smtClean="0"/>
              <a:t>Higgs doublet </a:t>
            </a:r>
          </a:p>
          <a:p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2274" y="301668"/>
            <a:ext cx="2209800" cy="3048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90281" y="868832"/>
            <a:ext cx="2778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and the SM Higgs potential: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2982" y="3444909"/>
            <a:ext cx="3137786" cy="1987264"/>
          </a:xfrm>
          <a:prstGeom prst="rect">
            <a:avLst/>
          </a:prstGeom>
          <a:solidFill>
            <a:srgbClr val="262626"/>
          </a:solidFill>
        </p:spPr>
      </p:pic>
      <p:cxnSp>
        <p:nvCxnSpPr>
          <p:cNvPr id="19" name="Straight Arrow Connector 18"/>
          <p:cNvCxnSpPr/>
          <p:nvPr/>
        </p:nvCxnSpPr>
        <p:spPr>
          <a:xfrm flipV="1">
            <a:off x="3562708" y="5088120"/>
            <a:ext cx="0" cy="5603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6993742"/>
              </p:ext>
            </p:extLst>
          </p:nvPr>
        </p:nvGraphicFramePr>
        <p:xfrm>
          <a:off x="3165743" y="5735193"/>
          <a:ext cx="1294061" cy="303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6" name="Equation" r:id="rId7" imgW="812800" imgH="190500" progId="Equation.3">
                  <p:embed/>
                </p:oleObj>
              </mc:Choice>
              <mc:Fallback>
                <p:oleObj name="Equation" r:id="rId7" imgW="8128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65743" y="5735193"/>
                        <a:ext cx="1294061" cy="303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2887095"/>
              </p:ext>
            </p:extLst>
          </p:nvPr>
        </p:nvGraphicFramePr>
        <p:xfrm>
          <a:off x="2934958" y="3754174"/>
          <a:ext cx="1382304" cy="408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57" name="Equation" r:id="rId9" imgW="774700" imgH="228600" progId="Equation.3">
                  <p:embed/>
                </p:oleObj>
              </mc:Choice>
              <mc:Fallback>
                <p:oleObj name="Equation" r:id="rId9" imgW="774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>
                        <a:alphaModFix/>
                      </a:blip>
                      <a:stretch>
                        <a:fillRect/>
                      </a:stretch>
                    </p:blipFill>
                    <p:spPr>
                      <a:xfrm>
                        <a:off x="2934958" y="3754174"/>
                        <a:ext cx="1382304" cy="408042"/>
                      </a:xfrm>
                      <a:prstGeom prst="rect">
                        <a:avLst/>
                      </a:prstGeom>
                      <a:solidFill>
                        <a:srgbClr val="3366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4"/>
          <p:cNvSpPr/>
          <p:nvPr/>
        </p:nvSpPr>
        <p:spPr>
          <a:xfrm>
            <a:off x="4484414" y="868832"/>
            <a:ext cx="1012474" cy="3257608"/>
          </a:xfrm>
          <a:custGeom>
            <a:avLst/>
            <a:gdLst>
              <a:gd name="connsiteX0" fmla="*/ 0 w 1012474"/>
              <a:gd name="connsiteY0" fmla="*/ 3257608 h 3257608"/>
              <a:gd name="connsiteX1" fmla="*/ 18407 w 1012474"/>
              <a:gd name="connsiteY1" fmla="*/ 3165585 h 3257608"/>
              <a:gd name="connsiteX2" fmla="*/ 55223 w 1012474"/>
              <a:gd name="connsiteY2" fmla="*/ 3128776 h 3257608"/>
              <a:gd name="connsiteX3" fmla="*/ 110446 w 1012474"/>
              <a:gd name="connsiteY3" fmla="*/ 3018349 h 3257608"/>
              <a:gd name="connsiteX4" fmla="*/ 128853 w 1012474"/>
              <a:gd name="connsiteY4" fmla="*/ 2963135 h 3257608"/>
              <a:gd name="connsiteX5" fmla="*/ 184076 w 1012474"/>
              <a:gd name="connsiteY5" fmla="*/ 2871112 h 3257608"/>
              <a:gd name="connsiteX6" fmla="*/ 202484 w 1012474"/>
              <a:gd name="connsiteY6" fmla="*/ 2797494 h 3257608"/>
              <a:gd name="connsiteX7" fmla="*/ 239299 w 1012474"/>
              <a:gd name="connsiteY7" fmla="*/ 2687066 h 3257608"/>
              <a:gd name="connsiteX8" fmla="*/ 257707 w 1012474"/>
              <a:gd name="connsiteY8" fmla="*/ 2613448 h 3257608"/>
              <a:gd name="connsiteX9" fmla="*/ 294522 w 1012474"/>
              <a:gd name="connsiteY9" fmla="*/ 2503021 h 3257608"/>
              <a:gd name="connsiteX10" fmla="*/ 312930 w 1012474"/>
              <a:gd name="connsiteY10" fmla="*/ 2429403 h 3257608"/>
              <a:gd name="connsiteX11" fmla="*/ 349745 w 1012474"/>
              <a:gd name="connsiteY11" fmla="*/ 2318975 h 3257608"/>
              <a:gd name="connsiteX12" fmla="*/ 386560 w 1012474"/>
              <a:gd name="connsiteY12" fmla="*/ 2208548 h 3257608"/>
              <a:gd name="connsiteX13" fmla="*/ 441783 w 1012474"/>
              <a:gd name="connsiteY13" fmla="*/ 2042907 h 3257608"/>
              <a:gd name="connsiteX14" fmla="*/ 460191 w 1012474"/>
              <a:gd name="connsiteY14" fmla="*/ 1987693 h 3257608"/>
              <a:gd name="connsiteX15" fmla="*/ 478599 w 1012474"/>
              <a:gd name="connsiteY15" fmla="*/ 1932479 h 3257608"/>
              <a:gd name="connsiteX16" fmla="*/ 552229 w 1012474"/>
              <a:gd name="connsiteY16" fmla="*/ 1803647 h 3257608"/>
              <a:gd name="connsiteX17" fmla="*/ 570637 w 1012474"/>
              <a:gd name="connsiteY17" fmla="*/ 1748434 h 3257608"/>
              <a:gd name="connsiteX18" fmla="*/ 625860 w 1012474"/>
              <a:gd name="connsiteY18" fmla="*/ 1656411 h 3257608"/>
              <a:gd name="connsiteX19" fmla="*/ 699490 w 1012474"/>
              <a:gd name="connsiteY19" fmla="*/ 1490770 h 3257608"/>
              <a:gd name="connsiteX20" fmla="*/ 717898 w 1012474"/>
              <a:gd name="connsiteY20" fmla="*/ 1417152 h 3257608"/>
              <a:gd name="connsiteX21" fmla="*/ 754713 w 1012474"/>
              <a:gd name="connsiteY21" fmla="*/ 1361938 h 3257608"/>
              <a:gd name="connsiteX22" fmla="*/ 773121 w 1012474"/>
              <a:gd name="connsiteY22" fmla="*/ 1196297 h 3257608"/>
              <a:gd name="connsiteX23" fmla="*/ 791529 w 1012474"/>
              <a:gd name="connsiteY23" fmla="*/ 1141083 h 3257608"/>
              <a:gd name="connsiteX24" fmla="*/ 846752 w 1012474"/>
              <a:gd name="connsiteY24" fmla="*/ 680969 h 3257608"/>
              <a:gd name="connsiteX25" fmla="*/ 865159 w 1012474"/>
              <a:gd name="connsiteY25" fmla="*/ 570542 h 3257608"/>
              <a:gd name="connsiteX26" fmla="*/ 883567 w 1012474"/>
              <a:gd name="connsiteY26" fmla="*/ 515328 h 3257608"/>
              <a:gd name="connsiteX27" fmla="*/ 901975 w 1012474"/>
              <a:gd name="connsiteY27" fmla="*/ 423305 h 3257608"/>
              <a:gd name="connsiteX28" fmla="*/ 957198 w 1012474"/>
              <a:gd name="connsiteY28" fmla="*/ 257664 h 3257608"/>
              <a:gd name="connsiteX29" fmla="*/ 975605 w 1012474"/>
              <a:gd name="connsiteY29" fmla="*/ 202450 h 3257608"/>
              <a:gd name="connsiteX30" fmla="*/ 994013 w 1012474"/>
              <a:gd name="connsiteY30" fmla="*/ 147237 h 3257608"/>
              <a:gd name="connsiteX31" fmla="*/ 1012420 w 1012474"/>
              <a:gd name="connsiteY31" fmla="*/ 0 h 325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12474" h="3257608">
                <a:moveTo>
                  <a:pt x="0" y="3257608"/>
                </a:moveTo>
                <a:cubicBezTo>
                  <a:pt x="6136" y="3226934"/>
                  <a:pt x="6083" y="3194337"/>
                  <a:pt x="18407" y="3165585"/>
                </a:cubicBezTo>
                <a:cubicBezTo>
                  <a:pt x="25244" y="3149635"/>
                  <a:pt x="47461" y="3144297"/>
                  <a:pt x="55223" y="3128776"/>
                </a:cubicBezTo>
                <a:cubicBezTo>
                  <a:pt x="123075" y="2993096"/>
                  <a:pt x="24708" y="3104070"/>
                  <a:pt x="110446" y="3018349"/>
                </a:cubicBezTo>
                <a:cubicBezTo>
                  <a:pt x="116582" y="2999944"/>
                  <a:pt x="118870" y="2979770"/>
                  <a:pt x="128853" y="2963135"/>
                </a:cubicBezTo>
                <a:cubicBezTo>
                  <a:pt x="191937" y="2858012"/>
                  <a:pt x="146152" y="3003826"/>
                  <a:pt x="184076" y="2871112"/>
                </a:cubicBezTo>
                <a:cubicBezTo>
                  <a:pt x="191026" y="2846791"/>
                  <a:pt x="195214" y="2821722"/>
                  <a:pt x="202484" y="2797494"/>
                </a:cubicBezTo>
                <a:cubicBezTo>
                  <a:pt x="213635" y="2760330"/>
                  <a:pt x="228148" y="2724230"/>
                  <a:pt x="239299" y="2687066"/>
                </a:cubicBezTo>
                <a:cubicBezTo>
                  <a:pt x="246569" y="2662838"/>
                  <a:pt x="250437" y="2637676"/>
                  <a:pt x="257707" y="2613448"/>
                </a:cubicBezTo>
                <a:cubicBezTo>
                  <a:pt x="268858" y="2576284"/>
                  <a:pt x="285110" y="2540663"/>
                  <a:pt x="294522" y="2503021"/>
                </a:cubicBezTo>
                <a:cubicBezTo>
                  <a:pt x="300658" y="2478482"/>
                  <a:pt x="305660" y="2453631"/>
                  <a:pt x="312930" y="2429403"/>
                </a:cubicBezTo>
                <a:cubicBezTo>
                  <a:pt x="324081" y="2392239"/>
                  <a:pt x="337473" y="2355784"/>
                  <a:pt x="349745" y="2318975"/>
                </a:cubicBezTo>
                <a:lnTo>
                  <a:pt x="386560" y="2208548"/>
                </a:lnTo>
                <a:lnTo>
                  <a:pt x="441783" y="2042907"/>
                </a:lnTo>
                <a:lnTo>
                  <a:pt x="460191" y="1987693"/>
                </a:lnTo>
                <a:cubicBezTo>
                  <a:pt x="466327" y="1969288"/>
                  <a:pt x="467836" y="1948620"/>
                  <a:pt x="478599" y="1932479"/>
                </a:cubicBezTo>
                <a:cubicBezTo>
                  <a:pt x="515574" y="1877026"/>
                  <a:pt x="524202" y="1869033"/>
                  <a:pt x="552229" y="1803647"/>
                </a:cubicBezTo>
                <a:cubicBezTo>
                  <a:pt x="559872" y="1785816"/>
                  <a:pt x="561960" y="1765786"/>
                  <a:pt x="570637" y="1748434"/>
                </a:cubicBezTo>
                <a:cubicBezTo>
                  <a:pt x="586638" y="1716438"/>
                  <a:pt x="611055" y="1688977"/>
                  <a:pt x="625860" y="1656411"/>
                </a:cubicBezTo>
                <a:cubicBezTo>
                  <a:pt x="719743" y="1449903"/>
                  <a:pt x="612603" y="1621080"/>
                  <a:pt x="699490" y="1490770"/>
                </a:cubicBezTo>
                <a:cubicBezTo>
                  <a:pt x="705626" y="1466231"/>
                  <a:pt x="707932" y="1440401"/>
                  <a:pt x="717898" y="1417152"/>
                </a:cubicBezTo>
                <a:cubicBezTo>
                  <a:pt x="726613" y="1396820"/>
                  <a:pt x="749347" y="1383398"/>
                  <a:pt x="754713" y="1361938"/>
                </a:cubicBezTo>
                <a:cubicBezTo>
                  <a:pt x="768189" y="1308044"/>
                  <a:pt x="763986" y="1251094"/>
                  <a:pt x="773121" y="1196297"/>
                </a:cubicBezTo>
                <a:cubicBezTo>
                  <a:pt x="776311" y="1177160"/>
                  <a:pt x="785393" y="1159488"/>
                  <a:pt x="791529" y="1141083"/>
                </a:cubicBezTo>
                <a:cubicBezTo>
                  <a:pt x="850118" y="555290"/>
                  <a:pt x="799423" y="941238"/>
                  <a:pt x="846752" y="680969"/>
                </a:cubicBezTo>
                <a:cubicBezTo>
                  <a:pt x="853428" y="644254"/>
                  <a:pt x="857063" y="606970"/>
                  <a:pt x="865159" y="570542"/>
                </a:cubicBezTo>
                <a:cubicBezTo>
                  <a:pt x="869368" y="551604"/>
                  <a:pt x="878861" y="534149"/>
                  <a:pt x="883567" y="515328"/>
                </a:cubicBezTo>
                <a:cubicBezTo>
                  <a:pt x="891155" y="484980"/>
                  <a:pt x="893743" y="453484"/>
                  <a:pt x="901975" y="423305"/>
                </a:cubicBezTo>
                <a:cubicBezTo>
                  <a:pt x="901981" y="423284"/>
                  <a:pt x="947991" y="285281"/>
                  <a:pt x="957198" y="257664"/>
                </a:cubicBezTo>
                <a:lnTo>
                  <a:pt x="975605" y="202450"/>
                </a:lnTo>
                <a:lnTo>
                  <a:pt x="994013" y="147237"/>
                </a:lnTo>
                <a:cubicBezTo>
                  <a:pt x="1014437" y="24706"/>
                  <a:pt x="1012420" y="74126"/>
                  <a:pt x="1012420" y="0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447446" y="1786838"/>
            <a:ext cx="4012868" cy="2339602"/>
          </a:xfrm>
          <a:custGeom>
            <a:avLst/>
            <a:gdLst>
              <a:gd name="connsiteX0" fmla="*/ 0 w 4012868"/>
              <a:gd name="connsiteY0" fmla="*/ 2339602 h 2339602"/>
              <a:gd name="connsiteX1" fmla="*/ 110446 w 4012868"/>
              <a:gd name="connsiteY1" fmla="*/ 2137152 h 2339602"/>
              <a:gd name="connsiteX2" fmla="*/ 239300 w 4012868"/>
              <a:gd name="connsiteY2" fmla="*/ 2081938 h 2339602"/>
              <a:gd name="connsiteX3" fmla="*/ 276115 w 4012868"/>
              <a:gd name="connsiteY3" fmla="*/ 2026725 h 2339602"/>
              <a:gd name="connsiteX4" fmla="*/ 312930 w 4012868"/>
              <a:gd name="connsiteY4" fmla="*/ 1953106 h 2339602"/>
              <a:gd name="connsiteX5" fmla="*/ 368153 w 4012868"/>
              <a:gd name="connsiteY5" fmla="*/ 1934702 h 2339602"/>
              <a:gd name="connsiteX6" fmla="*/ 386561 w 4012868"/>
              <a:gd name="connsiteY6" fmla="*/ 1861084 h 2339602"/>
              <a:gd name="connsiteX7" fmla="*/ 497007 w 4012868"/>
              <a:gd name="connsiteY7" fmla="*/ 1805870 h 2339602"/>
              <a:gd name="connsiteX8" fmla="*/ 644268 w 4012868"/>
              <a:gd name="connsiteY8" fmla="*/ 1529801 h 2339602"/>
              <a:gd name="connsiteX9" fmla="*/ 699491 w 4012868"/>
              <a:gd name="connsiteY9" fmla="*/ 1419374 h 2339602"/>
              <a:gd name="connsiteX10" fmla="*/ 773121 w 4012868"/>
              <a:gd name="connsiteY10" fmla="*/ 1327351 h 2339602"/>
              <a:gd name="connsiteX11" fmla="*/ 865160 w 4012868"/>
              <a:gd name="connsiteY11" fmla="*/ 1235328 h 2339602"/>
              <a:gd name="connsiteX12" fmla="*/ 957198 w 4012868"/>
              <a:gd name="connsiteY12" fmla="*/ 1143306 h 2339602"/>
              <a:gd name="connsiteX13" fmla="*/ 994013 w 4012868"/>
              <a:gd name="connsiteY13" fmla="*/ 1069687 h 2339602"/>
              <a:gd name="connsiteX14" fmla="*/ 1086052 w 4012868"/>
              <a:gd name="connsiteY14" fmla="*/ 996069 h 2339602"/>
              <a:gd name="connsiteX15" fmla="*/ 1233313 w 4012868"/>
              <a:gd name="connsiteY15" fmla="*/ 867237 h 2339602"/>
              <a:gd name="connsiteX16" fmla="*/ 1417389 w 4012868"/>
              <a:gd name="connsiteY16" fmla="*/ 738405 h 2339602"/>
              <a:gd name="connsiteX17" fmla="*/ 1472612 w 4012868"/>
              <a:gd name="connsiteY17" fmla="*/ 701596 h 2339602"/>
              <a:gd name="connsiteX18" fmla="*/ 1601466 w 4012868"/>
              <a:gd name="connsiteY18" fmla="*/ 609573 h 2339602"/>
              <a:gd name="connsiteX19" fmla="*/ 1785542 w 4012868"/>
              <a:gd name="connsiteY19" fmla="*/ 554360 h 2339602"/>
              <a:gd name="connsiteX20" fmla="*/ 1969619 w 4012868"/>
              <a:gd name="connsiteY20" fmla="*/ 480741 h 2339602"/>
              <a:gd name="connsiteX21" fmla="*/ 2172103 w 4012868"/>
              <a:gd name="connsiteY21" fmla="*/ 370314 h 2339602"/>
              <a:gd name="connsiteX22" fmla="*/ 2319364 w 4012868"/>
              <a:gd name="connsiteY22" fmla="*/ 296696 h 2339602"/>
              <a:gd name="connsiteX23" fmla="*/ 2448218 w 4012868"/>
              <a:gd name="connsiteY23" fmla="*/ 259887 h 2339602"/>
              <a:gd name="connsiteX24" fmla="*/ 2558663 w 4012868"/>
              <a:gd name="connsiteY24" fmla="*/ 241482 h 2339602"/>
              <a:gd name="connsiteX25" fmla="*/ 2705925 w 4012868"/>
              <a:gd name="connsiteY25" fmla="*/ 186268 h 2339602"/>
              <a:gd name="connsiteX26" fmla="*/ 2926816 w 4012868"/>
              <a:gd name="connsiteY26" fmla="*/ 149459 h 2339602"/>
              <a:gd name="connsiteX27" fmla="*/ 3055670 w 4012868"/>
              <a:gd name="connsiteY27" fmla="*/ 112650 h 2339602"/>
              <a:gd name="connsiteX28" fmla="*/ 3110893 w 4012868"/>
              <a:gd name="connsiteY28" fmla="*/ 75841 h 2339602"/>
              <a:gd name="connsiteX29" fmla="*/ 3313377 w 4012868"/>
              <a:gd name="connsiteY29" fmla="*/ 20627 h 2339602"/>
              <a:gd name="connsiteX30" fmla="*/ 3442231 w 4012868"/>
              <a:gd name="connsiteY30" fmla="*/ 2223 h 2339602"/>
              <a:gd name="connsiteX31" fmla="*/ 4012868 w 4012868"/>
              <a:gd name="connsiteY31" fmla="*/ 2223 h 233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12868" h="2339602">
                <a:moveTo>
                  <a:pt x="0" y="2339602"/>
                </a:moveTo>
                <a:cubicBezTo>
                  <a:pt x="16272" y="2298929"/>
                  <a:pt x="68002" y="2151298"/>
                  <a:pt x="110446" y="2137152"/>
                </a:cubicBezTo>
                <a:cubicBezTo>
                  <a:pt x="191701" y="2110071"/>
                  <a:pt x="148314" y="2127423"/>
                  <a:pt x="239300" y="2081938"/>
                </a:cubicBezTo>
                <a:cubicBezTo>
                  <a:pt x="251572" y="2063534"/>
                  <a:pt x="265139" y="2045930"/>
                  <a:pt x="276115" y="2026725"/>
                </a:cubicBezTo>
                <a:cubicBezTo>
                  <a:pt x="289729" y="2002904"/>
                  <a:pt x="293528" y="1972505"/>
                  <a:pt x="312930" y="1953106"/>
                </a:cubicBezTo>
                <a:cubicBezTo>
                  <a:pt x="326651" y="1939387"/>
                  <a:pt x="349745" y="1940837"/>
                  <a:pt x="368153" y="1934702"/>
                </a:cubicBezTo>
                <a:cubicBezTo>
                  <a:pt x="374289" y="1910163"/>
                  <a:pt x="375247" y="1883708"/>
                  <a:pt x="386561" y="1861084"/>
                </a:cubicBezTo>
                <a:cubicBezTo>
                  <a:pt x="410007" y="1814199"/>
                  <a:pt x="452111" y="1817092"/>
                  <a:pt x="497007" y="1805870"/>
                </a:cubicBezTo>
                <a:cubicBezTo>
                  <a:pt x="579485" y="1682172"/>
                  <a:pt x="523927" y="1770442"/>
                  <a:pt x="644268" y="1529801"/>
                </a:cubicBezTo>
                <a:cubicBezTo>
                  <a:pt x="662676" y="1492992"/>
                  <a:pt x="673779" y="1451509"/>
                  <a:pt x="699491" y="1419374"/>
                </a:cubicBezTo>
                <a:cubicBezTo>
                  <a:pt x="724034" y="1388700"/>
                  <a:pt x="746838" y="1356549"/>
                  <a:pt x="773121" y="1327351"/>
                </a:cubicBezTo>
                <a:cubicBezTo>
                  <a:pt x="802146" y="1295106"/>
                  <a:pt x="834480" y="1266002"/>
                  <a:pt x="865160" y="1235328"/>
                </a:cubicBezTo>
                <a:lnTo>
                  <a:pt x="957198" y="1143306"/>
                </a:lnTo>
                <a:cubicBezTo>
                  <a:pt x="969470" y="1118766"/>
                  <a:pt x="978792" y="1092515"/>
                  <a:pt x="994013" y="1069687"/>
                </a:cubicBezTo>
                <a:cubicBezTo>
                  <a:pt x="1014996" y="1038218"/>
                  <a:pt x="1056516" y="1015756"/>
                  <a:pt x="1086052" y="996069"/>
                </a:cubicBezTo>
                <a:cubicBezTo>
                  <a:pt x="1173717" y="864593"/>
                  <a:pt x="1116761" y="896371"/>
                  <a:pt x="1233313" y="867237"/>
                </a:cubicBezTo>
                <a:cubicBezTo>
                  <a:pt x="1487219" y="697995"/>
                  <a:pt x="1226590" y="874668"/>
                  <a:pt x="1417389" y="738405"/>
                </a:cubicBezTo>
                <a:cubicBezTo>
                  <a:pt x="1435391" y="725548"/>
                  <a:pt x="1454609" y="714453"/>
                  <a:pt x="1472612" y="701596"/>
                </a:cubicBezTo>
                <a:cubicBezTo>
                  <a:pt x="1482043" y="694861"/>
                  <a:pt x="1579775" y="618868"/>
                  <a:pt x="1601466" y="609573"/>
                </a:cubicBezTo>
                <a:cubicBezTo>
                  <a:pt x="1786434" y="530315"/>
                  <a:pt x="1538060" y="678079"/>
                  <a:pt x="1785542" y="554360"/>
                </a:cubicBezTo>
                <a:cubicBezTo>
                  <a:pt x="1893884" y="500199"/>
                  <a:pt x="1833141" y="526227"/>
                  <a:pt x="1969619" y="480741"/>
                </a:cubicBezTo>
                <a:cubicBezTo>
                  <a:pt x="2130306" y="352213"/>
                  <a:pt x="1986510" y="449840"/>
                  <a:pt x="2172103" y="370314"/>
                </a:cubicBezTo>
                <a:cubicBezTo>
                  <a:pt x="2222546" y="348699"/>
                  <a:pt x="2267300" y="314048"/>
                  <a:pt x="2319364" y="296696"/>
                </a:cubicBezTo>
                <a:cubicBezTo>
                  <a:pt x="2372003" y="279152"/>
                  <a:pt x="2390425" y="271444"/>
                  <a:pt x="2448218" y="259887"/>
                </a:cubicBezTo>
                <a:cubicBezTo>
                  <a:pt x="2484816" y="252569"/>
                  <a:pt x="2521848" y="247617"/>
                  <a:pt x="2558663" y="241482"/>
                </a:cubicBezTo>
                <a:cubicBezTo>
                  <a:pt x="2570428" y="236777"/>
                  <a:pt x="2677073" y="192038"/>
                  <a:pt x="2705925" y="186268"/>
                </a:cubicBezTo>
                <a:cubicBezTo>
                  <a:pt x="2779122" y="171631"/>
                  <a:pt x="2854398" y="167560"/>
                  <a:pt x="2926816" y="149459"/>
                </a:cubicBezTo>
                <a:cubicBezTo>
                  <a:pt x="2950412" y="143561"/>
                  <a:pt x="3029258" y="125854"/>
                  <a:pt x="3055670" y="112650"/>
                </a:cubicBezTo>
                <a:cubicBezTo>
                  <a:pt x="3075457" y="102758"/>
                  <a:pt x="3090677" y="84824"/>
                  <a:pt x="3110893" y="75841"/>
                </a:cubicBezTo>
                <a:cubicBezTo>
                  <a:pt x="3175603" y="47086"/>
                  <a:pt x="3244090" y="32173"/>
                  <a:pt x="3313377" y="20627"/>
                </a:cubicBezTo>
                <a:cubicBezTo>
                  <a:pt x="3356174" y="13495"/>
                  <a:pt x="3398859" y="3364"/>
                  <a:pt x="3442231" y="2223"/>
                </a:cubicBezTo>
                <a:cubicBezTo>
                  <a:pt x="3632378" y="-2780"/>
                  <a:pt x="3822656" y="2223"/>
                  <a:pt x="4012868" y="2223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354996" y="2933716"/>
            <a:ext cx="3515861" cy="3570486"/>
          </a:xfrm>
          <a:custGeom>
            <a:avLst/>
            <a:gdLst>
              <a:gd name="connsiteX0" fmla="*/ 0 w 3515861"/>
              <a:gd name="connsiteY0" fmla="*/ 1306724 h 3570486"/>
              <a:gd name="connsiteX1" fmla="*/ 92038 w 3515861"/>
              <a:gd name="connsiteY1" fmla="*/ 1177892 h 3570486"/>
              <a:gd name="connsiteX2" fmla="*/ 147261 w 3515861"/>
              <a:gd name="connsiteY2" fmla="*/ 1159488 h 3570486"/>
              <a:gd name="connsiteX3" fmla="*/ 220892 w 3515861"/>
              <a:gd name="connsiteY3" fmla="*/ 1067465 h 3570486"/>
              <a:gd name="connsiteX4" fmla="*/ 239300 w 3515861"/>
              <a:gd name="connsiteY4" fmla="*/ 1012251 h 3570486"/>
              <a:gd name="connsiteX5" fmla="*/ 276115 w 3515861"/>
              <a:gd name="connsiteY5" fmla="*/ 957038 h 3570486"/>
              <a:gd name="connsiteX6" fmla="*/ 294523 w 3515861"/>
              <a:gd name="connsiteY6" fmla="*/ 901824 h 3570486"/>
              <a:gd name="connsiteX7" fmla="*/ 349745 w 3515861"/>
              <a:gd name="connsiteY7" fmla="*/ 865015 h 3570486"/>
              <a:gd name="connsiteX8" fmla="*/ 441784 w 3515861"/>
              <a:gd name="connsiteY8" fmla="*/ 809801 h 3570486"/>
              <a:gd name="connsiteX9" fmla="*/ 515414 w 3515861"/>
              <a:gd name="connsiteY9" fmla="*/ 736183 h 3570486"/>
              <a:gd name="connsiteX10" fmla="*/ 589045 w 3515861"/>
              <a:gd name="connsiteY10" fmla="*/ 625756 h 3570486"/>
              <a:gd name="connsiteX11" fmla="*/ 699491 w 3515861"/>
              <a:gd name="connsiteY11" fmla="*/ 496924 h 3570486"/>
              <a:gd name="connsiteX12" fmla="*/ 754714 w 3515861"/>
              <a:gd name="connsiteY12" fmla="*/ 386496 h 3570486"/>
              <a:gd name="connsiteX13" fmla="*/ 809937 w 3515861"/>
              <a:gd name="connsiteY13" fmla="*/ 349687 h 3570486"/>
              <a:gd name="connsiteX14" fmla="*/ 920383 w 3515861"/>
              <a:gd name="connsiteY14" fmla="*/ 202451 h 3570486"/>
              <a:gd name="connsiteX15" fmla="*/ 957198 w 3515861"/>
              <a:gd name="connsiteY15" fmla="*/ 147237 h 3570486"/>
              <a:gd name="connsiteX16" fmla="*/ 1030829 w 3515861"/>
              <a:gd name="connsiteY16" fmla="*/ 128832 h 3570486"/>
              <a:gd name="connsiteX17" fmla="*/ 1086051 w 3515861"/>
              <a:gd name="connsiteY17" fmla="*/ 110428 h 3570486"/>
              <a:gd name="connsiteX18" fmla="*/ 1178090 w 3515861"/>
              <a:gd name="connsiteY18" fmla="*/ 36810 h 3570486"/>
              <a:gd name="connsiteX19" fmla="*/ 1214905 w 3515861"/>
              <a:gd name="connsiteY19" fmla="*/ 0 h 3570486"/>
              <a:gd name="connsiteX20" fmla="*/ 1472612 w 3515861"/>
              <a:gd name="connsiteY20" fmla="*/ 18405 h 3570486"/>
              <a:gd name="connsiteX21" fmla="*/ 1564650 w 3515861"/>
              <a:gd name="connsiteY21" fmla="*/ 92023 h 3570486"/>
              <a:gd name="connsiteX22" fmla="*/ 1656689 w 3515861"/>
              <a:gd name="connsiteY22" fmla="*/ 165642 h 3570486"/>
              <a:gd name="connsiteX23" fmla="*/ 1748727 w 3515861"/>
              <a:gd name="connsiteY23" fmla="*/ 276069 h 3570486"/>
              <a:gd name="connsiteX24" fmla="*/ 1785542 w 3515861"/>
              <a:gd name="connsiteY24" fmla="*/ 386496 h 3570486"/>
              <a:gd name="connsiteX25" fmla="*/ 1803950 w 3515861"/>
              <a:gd name="connsiteY25" fmla="*/ 441710 h 3570486"/>
              <a:gd name="connsiteX26" fmla="*/ 1822357 w 3515861"/>
              <a:gd name="connsiteY26" fmla="*/ 570542 h 3570486"/>
              <a:gd name="connsiteX27" fmla="*/ 1840765 w 3515861"/>
              <a:gd name="connsiteY27" fmla="*/ 717778 h 3570486"/>
              <a:gd name="connsiteX28" fmla="*/ 1895988 w 3515861"/>
              <a:gd name="connsiteY28" fmla="*/ 846610 h 3570486"/>
              <a:gd name="connsiteX29" fmla="*/ 1988026 w 3515861"/>
              <a:gd name="connsiteY29" fmla="*/ 993847 h 3570486"/>
              <a:gd name="connsiteX30" fmla="*/ 2061657 w 3515861"/>
              <a:gd name="connsiteY30" fmla="*/ 1214702 h 3570486"/>
              <a:gd name="connsiteX31" fmla="*/ 2080065 w 3515861"/>
              <a:gd name="connsiteY31" fmla="*/ 1269915 h 3570486"/>
              <a:gd name="connsiteX32" fmla="*/ 2098472 w 3515861"/>
              <a:gd name="connsiteY32" fmla="*/ 1325129 h 3570486"/>
              <a:gd name="connsiteX33" fmla="*/ 2135288 w 3515861"/>
              <a:gd name="connsiteY33" fmla="*/ 1380343 h 3570486"/>
              <a:gd name="connsiteX34" fmla="*/ 2153695 w 3515861"/>
              <a:gd name="connsiteY34" fmla="*/ 1582793 h 3570486"/>
              <a:gd name="connsiteX35" fmla="*/ 2190510 w 3515861"/>
              <a:gd name="connsiteY35" fmla="*/ 1766838 h 3570486"/>
              <a:gd name="connsiteX36" fmla="*/ 2208918 w 3515861"/>
              <a:gd name="connsiteY36" fmla="*/ 2079716 h 3570486"/>
              <a:gd name="connsiteX37" fmla="*/ 2227326 w 3515861"/>
              <a:gd name="connsiteY37" fmla="*/ 2447807 h 3570486"/>
              <a:gd name="connsiteX38" fmla="*/ 2282549 w 3515861"/>
              <a:gd name="connsiteY38" fmla="*/ 2631853 h 3570486"/>
              <a:gd name="connsiteX39" fmla="*/ 2319364 w 3515861"/>
              <a:gd name="connsiteY39" fmla="*/ 2742280 h 3570486"/>
              <a:gd name="connsiteX40" fmla="*/ 2337772 w 3515861"/>
              <a:gd name="connsiteY40" fmla="*/ 2797494 h 3570486"/>
              <a:gd name="connsiteX41" fmla="*/ 2448218 w 3515861"/>
              <a:gd name="connsiteY41" fmla="*/ 2944730 h 3570486"/>
              <a:gd name="connsiteX42" fmla="*/ 2466625 w 3515861"/>
              <a:gd name="connsiteY42" fmla="*/ 2999944 h 3570486"/>
              <a:gd name="connsiteX43" fmla="*/ 2503440 w 3515861"/>
              <a:gd name="connsiteY43" fmla="*/ 3183990 h 3570486"/>
              <a:gd name="connsiteX44" fmla="*/ 2521848 w 3515861"/>
              <a:gd name="connsiteY44" fmla="*/ 3239203 h 3570486"/>
              <a:gd name="connsiteX45" fmla="*/ 2595479 w 3515861"/>
              <a:gd name="connsiteY45" fmla="*/ 3331226 h 3570486"/>
              <a:gd name="connsiteX46" fmla="*/ 2687517 w 3515861"/>
              <a:gd name="connsiteY46" fmla="*/ 3496867 h 3570486"/>
              <a:gd name="connsiteX47" fmla="*/ 2724332 w 3515861"/>
              <a:gd name="connsiteY47" fmla="*/ 3552081 h 3570486"/>
              <a:gd name="connsiteX48" fmla="*/ 2779555 w 3515861"/>
              <a:gd name="connsiteY48" fmla="*/ 3570486 h 3570486"/>
              <a:gd name="connsiteX49" fmla="*/ 3000447 w 3515861"/>
              <a:gd name="connsiteY49" fmla="*/ 3552081 h 3570486"/>
              <a:gd name="connsiteX50" fmla="*/ 3110893 w 3515861"/>
              <a:gd name="connsiteY50" fmla="*/ 3478463 h 3570486"/>
              <a:gd name="connsiteX51" fmla="*/ 3184524 w 3515861"/>
              <a:gd name="connsiteY51" fmla="*/ 3386440 h 3570486"/>
              <a:gd name="connsiteX52" fmla="*/ 3276562 w 3515861"/>
              <a:gd name="connsiteY52" fmla="*/ 3294417 h 3570486"/>
              <a:gd name="connsiteX53" fmla="*/ 3294969 w 3515861"/>
              <a:gd name="connsiteY53" fmla="*/ 3239203 h 3570486"/>
              <a:gd name="connsiteX54" fmla="*/ 3368600 w 3515861"/>
              <a:gd name="connsiteY54" fmla="*/ 3128776 h 3570486"/>
              <a:gd name="connsiteX55" fmla="*/ 3460638 w 3515861"/>
              <a:gd name="connsiteY55" fmla="*/ 2963135 h 3570486"/>
              <a:gd name="connsiteX56" fmla="*/ 3515861 w 3515861"/>
              <a:gd name="connsiteY56" fmla="*/ 2926326 h 357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3515861" h="3570486">
                <a:moveTo>
                  <a:pt x="0" y="1306724"/>
                </a:moveTo>
                <a:cubicBezTo>
                  <a:pt x="16133" y="1279841"/>
                  <a:pt x="53220" y="1201179"/>
                  <a:pt x="92038" y="1177892"/>
                </a:cubicBezTo>
                <a:cubicBezTo>
                  <a:pt x="108677" y="1167910"/>
                  <a:pt x="128853" y="1165623"/>
                  <a:pt x="147261" y="1159488"/>
                </a:cubicBezTo>
                <a:cubicBezTo>
                  <a:pt x="181504" y="1125251"/>
                  <a:pt x="197670" y="1113902"/>
                  <a:pt x="220892" y="1067465"/>
                </a:cubicBezTo>
                <a:cubicBezTo>
                  <a:pt x="229569" y="1050113"/>
                  <a:pt x="230623" y="1029603"/>
                  <a:pt x="239300" y="1012251"/>
                </a:cubicBezTo>
                <a:cubicBezTo>
                  <a:pt x="249194" y="992467"/>
                  <a:pt x="266221" y="976822"/>
                  <a:pt x="276115" y="957038"/>
                </a:cubicBezTo>
                <a:cubicBezTo>
                  <a:pt x="284792" y="939686"/>
                  <a:pt x="282402" y="916972"/>
                  <a:pt x="294523" y="901824"/>
                </a:cubicBezTo>
                <a:cubicBezTo>
                  <a:pt x="308344" y="884551"/>
                  <a:pt x="332470" y="878833"/>
                  <a:pt x="349745" y="865015"/>
                </a:cubicBezTo>
                <a:cubicBezTo>
                  <a:pt x="421939" y="807269"/>
                  <a:pt x="345883" y="841763"/>
                  <a:pt x="441784" y="809801"/>
                </a:cubicBezTo>
                <a:cubicBezTo>
                  <a:pt x="490865" y="662579"/>
                  <a:pt x="417245" y="834335"/>
                  <a:pt x="515414" y="736183"/>
                </a:cubicBezTo>
                <a:cubicBezTo>
                  <a:pt x="546700" y="704902"/>
                  <a:pt x="557759" y="657037"/>
                  <a:pt x="589045" y="625756"/>
                </a:cubicBezTo>
                <a:cubicBezTo>
                  <a:pt x="678319" y="536497"/>
                  <a:pt x="643422" y="581014"/>
                  <a:pt x="699491" y="496924"/>
                </a:cubicBezTo>
                <a:cubicBezTo>
                  <a:pt x="714463" y="452013"/>
                  <a:pt x="719029" y="422175"/>
                  <a:pt x="754714" y="386496"/>
                </a:cubicBezTo>
                <a:cubicBezTo>
                  <a:pt x="770358" y="370855"/>
                  <a:pt x="791529" y="361957"/>
                  <a:pt x="809937" y="349687"/>
                </a:cubicBezTo>
                <a:cubicBezTo>
                  <a:pt x="857829" y="206028"/>
                  <a:pt x="779371" y="413936"/>
                  <a:pt x="920383" y="202451"/>
                </a:cubicBezTo>
                <a:cubicBezTo>
                  <a:pt x="932655" y="184046"/>
                  <a:pt x="938792" y="159506"/>
                  <a:pt x="957198" y="147237"/>
                </a:cubicBezTo>
                <a:cubicBezTo>
                  <a:pt x="978249" y="133205"/>
                  <a:pt x="1006503" y="135781"/>
                  <a:pt x="1030829" y="128832"/>
                </a:cubicBezTo>
                <a:cubicBezTo>
                  <a:pt x="1049485" y="123502"/>
                  <a:pt x="1067644" y="116563"/>
                  <a:pt x="1086051" y="110428"/>
                </a:cubicBezTo>
                <a:cubicBezTo>
                  <a:pt x="1174952" y="21544"/>
                  <a:pt x="1061973" y="129689"/>
                  <a:pt x="1178090" y="36810"/>
                </a:cubicBezTo>
                <a:cubicBezTo>
                  <a:pt x="1191642" y="25970"/>
                  <a:pt x="1202633" y="12270"/>
                  <a:pt x="1214905" y="0"/>
                </a:cubicBezTo>
                <a:cubicBezTo>
                  <a:pt x="1300807" y="6135"/>
                  <a:pt x="1387081" y="8344"/>
                  <a:pt x="1472612" y="18405"/>
                </a:cubicBezTo>
                <a:cubicBezTo>
                  <a:pt x="1553841" y="27960"/>
                  <a:pt x="1511347" y="38730"/>
                  <a:pt x="1564650" y="92023"/>
                </a:cubicBezTo>
                <a:cubicBezTo>
                  <a:pt x="1660324" y="187680"/>
                  <a:pt x="1583825" y="74577"/>
                  <a:pt x="1656689" y="165642"/>
                </a:cubicBezTo>
                <a:cubicBezTo>
                  <a:pt x="1759202" y="293761"/>
                  <a:pt x="1617544" y="144908"/>
                  <a:pt x="1748727" y="276069"/>
                </a:cubicBezTo>
                <a:lnTo>
                  <a:pt x="1785542" y="386496"/>
                </a:lnTo>
                <a:lnTo>
                  <a:pt x="1803950" y="441710"/>
                </a:lnTo>
                <a:cubicBezTo>
                  <a:pt x="1810086" y="484654"/>
                  <a:pt x="1816623" y="527543"/>
                  <a:pt x="1822357" y="570542"/>
                </a:cubicBezTo>
                <a:cubicBezTo>
                  <a:pt x="1828895" y="619569"/>
                  <a:pt x="1831916" y="669115"/>
                  <a:pt x="1840765" y="717778"/>
                </a:cubicBezTo>
                <a:cubicBezTo>
                  <a:pt x="1850641" y="772084"/>
                  <a:pt x="1874835" y="793735"/>
                  <a:pt x="1895988" y="846610"/>
                </a:cubicBezTo>
                <a:cubicBezTo>
                  <a:pt x="1951748" y="985989"/>
                  <a:pt x="1893704" y="930977"/>
                  <a:pt x="1988026" y="993847"/>
                </a:cubicBezTo>
                <a:lnTo>
                  <a:pt x="2061657" y="1214702"/>
                </a:lnTo>
                <a:lnTo>
                  <a:pt x="2080065" y="1269915"/>
                </a:lnTo>
                <a:cubicBezTo>
                  <a:pt x="2086201" y="1288320"/>
                  <a:pt x="2087709" y="1308988"/>
                  <a:pt x="2098472" y="1325129"/>
                </a:cubicBezTo>
                <a:lnTo>
                  <a:pt x="2135288" y="1380343"/>
                </a:lnTo>
                <a:cubicBezTo>
                  <a:pt x="2141424" y="1447826"/>
                  <a:pt x="2144111" y="1515713"/>
                  <a:pt x="2153695" y="1582793"/>
                </a:cubicBezTo>
                <a:cubicBezTo>
                  <a:pt x="2162544" y="1644728"/>
                  <a:pt x="2183600" y="1704657"/>
                  <a:pt x="2190510" y="1766838"/>
                </a:cubicBezTo>
                <a:cubicBezTo>
                  <a:pt x="2202049" y="1870672"/>
                  <a:pt x="2203278" y="1975395"/>
                  <a:pt x="2208918" y="2079716"/>
                </a:cubicBezTo>
                <a:cubicBezTo>
                  <a:pt x="2215550" y="2202387"/>
                  <a:pt x="2217122" y="2325381"/>
                  <a:pt x="2227326" y="2447807"/>
                </a:cubicBezTo>
                <a:cubicBezTo>
                  <a:pt x="2230417" y="2484899"/>
                  <a:pt x="2275664" y="2611200"/>
                  <a:pt x="2282549" y="2631853"/>
                </a:cubicBezTo>
                <a:lnTo>
                  <a:pt x="2319364" y="2742280"/>
                </a:lnTo>
                <a:cubicBezTo>
                  <a:pt x="2325500" y="2760685"/>
                  <a:pt x="2327009" y="2781353"/>
                  <a:pt x="2337772" y="2797494"/>
                </a:cubicBezTo>
                <a:cubicBezTo>
                  <a:pt x="2421029" y="2922359"/>
                  <a:pt x="2380116" y="2876641"/>
                  <a:pt x="2448218" y="2944730"/>
                </a:cubicBezTo>
                <a:cubicBezTo>
                  <a:pt x="2454354" y="2963135"/>
                  <a:pt x="2462262" y="2981040"/>
                  <a:pt x="2466625" y="2999944"/>
                </a:cubicBezTo>
                <a:cubicBezTo>
                  <a:pt x="2480695" y="3060905"/>
                  <a:pt x="2483652" y="3124638"/>
                  <a:pt x="2503440" y="3183990"/>
                </a:cubicBezTo>
                <a:cubicBezTo>
                  <a:pt x="2509576" y="3202394"/>
                  <a:pt x="2513171" y="3221851"/>
                  <a:pt x="2521848" y="3239203"/>
                </a:cubicBezTo>
                <a:cubicBezTo>
                  <a:pt x="2545071" y="3285640"/>
                  <a:pt x="2561235" y="3296989"/>
                  <a:pt x="2595479" y="3331226"/>
                </a:cubicBezTo>
                <a:cubicBezTo>
                  <a:pt x="2627878" y="3428411"/>
                  <a:pt x="2603123" y="3370297"/>
                  <a:pt x="2687517" y="3496867"/>
                </a:cubicBezTo>
                <a:cubicBezTo>
                  <a:pt x="2699789" y="3515272"/>
                  <a:pt x="2703346" y="3545087"/>
                  <a:pt x="2724332" y="3552081"/>
                </a:cubicBezTo>
                <a:lnTo>
                  <a:pt x="2779555" y="3570486"/>
                </a:lnTo>
                <a:cubicBezTo>
                  <a:pt x="2853186" y="3564351"/>
                  <a:pt x="2929256" y="3571853"/>
                  <a:pt x="3000447" y="3552081"/>
                </a:cubicBezTo>
                <a:cubicBezTo>
                  <a:pt x="3043078" y="3540241"/>
                  <a:pt x="3110893" y="3478463"/>
                  <a:pt x="3110893" y="3478463"/>
                </a:cubicBezTo>
                <a:cubicBezTo>
                  <a:pt x="3142434" y="3383857"/>
                  <a:pt x="3106161" y="3454996"/>
                  <a:pt x="3184524" y="3386440"/>
                </a:cubicBezTo>
                <a:cubicBezTo>
                  <a:pt x="3217176" y="3357874"/>
                  <a:pt x="3276562" y="3294417"/>
                  <a:pt x="3276562" y="3294417"/>
                </a:cubicBezTo>
                <a:cubicBezTo>
                  <a:pt x="3282698" y="3276012"/>
                  <a:pt x="3285546" y="3256161"/>
                  <a:pt x="3294969" y="3239203"/>
                </a:cubicBezTo>
                <a:cubicBezTo>
                  <a:pt x="3316457" y="3200531"/>
                  <a:pt x="3354607" y="3170746"/>
                  <a:pt x="3368600" y="3128776"/>
                </a:cubicBezTo>
                <a:cubicBezTo>
                  <a:pt x="3391748" y="3059345"/>
                  <a:pt x="3397345" y="3026416"/>
                  <a:pt x="3460638" y="2963135"/>
                </a:cubicBezTo>
                <a:cubicBezTo>
                  <a:pt x="3501793" y="2921988"/>
                  <a:pt x="3480100" y="2926326"/>
                  <a:pt x="3515861" y="2926326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2790150" y="2236061"/>
            <a:ext cx="0" cy="36779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001592" y="5088120"/>
            <a:ext cx="780935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34906" y="2164509"/>
            <a:ext cx="12537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V(</a:t>
            </a:r>
            <a:r>
              <a:rPr lang="en-US" sz="3200" dirty="0" err="1" smtClean="0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 smtClean="0"/>
              <a:t>H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8242024" y="4984475"/>
            <a:ext cx="56891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/>
              <a:t>H</a:t>
            </a:r>
            <a:endParaRPr lang="en-US" sz="3200" dirty="0"/>
          </a:p>
        </p:txBody>
      </p:sp>
      <p:sp>
        <p:nvSpPr>
          <p:cNvPr id="4" name="Explosion 2 3"/>
          <p:cNvSpPr/>
          <p:nvPr/>
        </p:nvSpPr>
        <p:spPr>
          <a:xfrm>
            <a:off x="5920125" y="517028"/>
            <a:ext cx="662167" cy="721136"/>
          </a:xfrm>
          <a:prstGeom prst="irregularSeal2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4351395" y="877675"/>
            <a:ext cx="4164641" cy="3323959"/>
          </a:xfrm>
          <a:custGeom>
            <a:avLst/>
            <a:gdLst>
              <a:gd name="connsiteX0" fmla="*/ 0 w 4164641"/>
              <a:gd name="connsiteY0" fmla="*/ 3323959 h 3323959"/>
              <a:gd name="connsiteX1" fmla="*/ 74703 w 4164641"/>
              <a:gd name="connsiteY1" fmla="*/ 3230589 h 3323959"/>
              <a:gd name="connsiteX2" fmla="*/ 112054 w 4164641"/>
              <a:gd name="connsiteY2" fmla="*/ 3174567 h 3323959"/>
              <a:gd name="connsiteX3" fmla="*/ 168080 w 4164641"/>
              <a:gd name="connsiteY3" fmla="*/ 3137219 h 3323959"/>
              <a:gd name="connsiteX4" fmla="*/ 242782 w 4164641"/>
              <a:gd name="connsiteY4" fmla="*/ 3025176 h 3323959"/>
              <a:gd name="connsiteX5" fmla="*/ 354835 w 4164641"/>
              <a:gd name="connsiteY5" fmla="*/ 2950480 h 3323959"/>
              <a:gd name="connsiteX6" fmla="*/ 410862 w 4164641"/>
              <a:gd name="connsiteY6" fmla="*/ 2819763 h 3323959"/>
              <a:gd name="connsiteX7" fmla="*/ 429537 w 4164641"/>
              <a:gd name="connsiteY7" fmla="*/ 2763741 h 3323959"/>
              <a:gd name="connsiteX8" fmla="*/ 560266 w 4164641"/>
              <a:gd name="connsiteY8" fmla="*/ 2614350 h 3323959"/>
              <a:gd name="connsiteX9" fmla="*/ 578941 w 4164641"/>
              <a:gd name="connsiteY9" fmla="*/ 2558328 h 3323959"/>
              <a:gd name="connsiteX10" fmla="*/ 672319 w 4164641"/>
              <a:gd name="connsiteY10" fmla="*/ 2483632 h 3323959"/>
              <a:gd name="connsiteX11" fmla="*/ 728346 w 4164641"/>
              <a:gd name="connsiteY11" fmla="*/ 2427610 h 3323959"/>
              <a:gd name="connsiteX12" fmla="*/ 803048 w 4164641"/>
              <a:gd name="connsiteY12" fmla="*/ 2334241 h 3323959"/>
              <a:gd name="connsiteX13" fmla="*/ 896425 w 4164641"/>
              <a:gd name="connsiteY13" fmla="*/ 2240871 h 3323959"/>
              <a:gd name="connsiteX14" fmla="*/ 1045829 w 4164641"/>
              <a:gd name="connsiteY14" fmla="*/ 2110153 h 3323959"/>
              <a:gd name="connsiteX15" fmla="*/ 1101856 w 4164641"/>
              <a:gd name="connsiteY15" fmla="*/ 2072806 h 3323959"/>
              <a:gd name="connsiteX16" fmla="*/ 1195234 w 4164641"/>
              <a:gd name="connsiteY16" fmla="*/ 1960762 h 3323959"/>
              <a:gd name="connsiteX17" fmla="*/ 1288611 w 4164641"/>
              <a:gd name="connsiteY17" fmla="*/ 1886066 h 3323959"/>
              <a:gd name="connsiteX18" fmla="*/ 1456691 w 4164641"/>
              <a:gd name="connsiteY18" fmla="*/ 1792697 h 3323959"/>
              <a:gd name="connsiteX19" fmla="*/ 1512717 w 4164641"/>
              <a:gd name="connsiteY19" fmla="*/ 1774023 h 3323959"/>
              <a:gd name="connsiteX20" fmla="*/ 1811526 w 4164641"/>
              <a:gd name="connsiteY20" fmla="*/ 1792697 h 3323959"/>
              <a:gd name="connsiteX21" fmla="*/ 1923579 w 4164641"/>
              <a:gd name="connsiteY21" fmla="*/ 1848718 h 3323959"/>
              <a:gd name="connsiteX22" fmla="*/ 2110334 w 4164641"/>
              <a:gd name="connsiteY22" fmla="*/ 1886066 h 3323959"/>
              <a:gd name="connsiteX23" fmla="*/ 2185036 w 4164641"/>
              <a:gd name="connsiteY23" fmla="*/ 1904740 h 3323959"/>
              <a:gd name="connsiteX24" fmla="*/ 2707950 w 4164641"/>
              <a:gd name="connsiteY24" fmla="*/ 1886066 h 3323959"/>
              <a:gd name="connsiteX25" fmla="*/ 2820004 w 4164641"/>
              <a:gd name="connsiteY25" fmla="*/ 1811371 h 3323959"/>
              <a:gd name="connsiteX26" fmla="*/ 2932057 w 4164641"/>
              <a:gd name="connsiteY26" fmla="*/ 1755349 h 3323959"/>
              <a:gd name="connsiteX27" fmla="*/ 2988083 w 4164641"/>
              <a:gd name="connsiteY27" fmla="*/ 1736675 h 3323959"/>
              <a:gd name="connsiteX28" fmla="*/ 3137487 w 4164641"/>
              <a:gd name="connsiteY28" fmla="*/ 1605957 h 3323959"/>
              <a:gd name="connsiteX29" fmla="*/ 3305567 w 4164641"/>
              <a:gd name="connsiteY29" fmla="*/ 1475240 h 3323959"/>
              <a:gd name="connsiteX30" fmla="*/ 3398945 w 4164641"/>
              <a:gd name="connsiteY30" fmla="*/ 1381870 h 3323959"/>
              <a:gd name="connsiteX31" fmla="*/ 3473647 w 4164641"/>
              <a:gd name="connsiteY31" fmla="*/ 1251153 h 3323959"/>
              <a:gd name="connsiteX32" fmla="*/ 3529673 w 4164641"/>
              <a:gd name="connsiteY32" fmla="*/ 1195131 h 3323959"/>
              <a:gd name="connsiteX33" fmla="*/ 3548349 w 4164641"/>
              <a:gd name="connsiteY33" fmla="*/ 1120435 h 3323959"/>
              <a:gd name="connsiteX34" fmla="*/ 3697753 w 4164641"/>
              <a:gd name="connsiteY34" fmla="*/ 952370 h 3323959"/>
              <a:gd name="connsiteX35" fmla="*/ 3753779 w 4164641"/>
              <a:gd name="connsiteY35" fmla="*/ 840326 h 3323959"/>
              <a:gd name="connsiteX36" fmla="*/ 3809806 w 4164641"/>
              <a:gd name="connsiteY36" fmla="*/ 746957 h 3323959"/>
              <a:gd name="connsiteX37" fmla="*/ 3847157 w 4164641"/>
              <a:gd name="connsiteY37" fmla="*/ 653587 h 3323959"/>
              <a:gd name="connsiteX38" fmla="*/ 3921859 w 4164641"/>
              <a:gd name="connsiteY38" fmla="*/ 522870 h 3323959"/>
              <a:gd name="connsiteX39" fmla="*/ 3959210 w 4164641"/>
              <a:gd name="connsiteY39" fmla="*/ 410826 h 3323959"/>
              <a:gd name="connsiteX40" fmla="*/ 4033912 w 4164641"/>
              <a:gd name="connsiteY40" fmla="*/ 298782 h 3323959"/>
              <a:gd name="connsiteX41" fmla="*/ 4108614 w 4164641"/>
              <a:gd name="connsiteY41" fmla="*/ 168065 h 3323959"/>
              <a:gd name="connsiteX42" fmla="*/ 4145965 w 4164641"/>
              <a:gd name="connsiteY42" fmla="*/ 56021 h 3323959"/>
              <a:gd name="connsiteX43" fmla="*/ 4164641 w 4164641"/>
              <a:gd name="connsiteY43" fmla="*/ 0 h 332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164641" h="3323959">
                <a:moveTo>
                  <a:pt x="0" y="3323959"/>
                </a:moveTo>
                <a:cubicBezTo>
                  <a:pt x="24901" y="3292836"/>
                  <a:pt x="50786" y="3262475"/>
                  <a:pt x="74703" y="3230589"/>
                </a:cubicBezTo>
                <a:cubicBezTo>
                  <a:pt x="88170" y="3212634"/>
                  <a:pt x="96183" y="3190437"/>
                  <a:pt x="112054" y="3174567"/>
                </a:cubicBezTo>
                <a:cubicBezTo>
                  <a:pt x="127925" y="3158697"/>
                  <a:pt x="149405" y="3149668"/>
                  <a:pt x="168080" y="3137219"/>
                </a:cubicBezTo>
                <a:cubicBezTo>
                  <a:pt x="192981" y="3099871"/>
                  <a:pt x="205432" y="3050074"/>
                  <a:pt x="242782" y="3025176"/>
                </a:cubicBezTo>
                <a:lnTo>
                  <a:pt x="354835" y="2950480"/>
                </a:lnTo>
                <a:cubicBezTo>
                  <a:pt x="398637" y="2819089"/>
                  <a:pt x="341625" y="2981303"/>
                  <a:pt x="410862" y="2819763"/>
                </a:cubicBezTo>
                <a:cubicBezTo>
                  <a:pt x="418617" y="2801671"/>
                  <a:pt x="419977" y="2780948"/>
                  <a:pt x="429537" y="2763741"/>
                </a:cubicBezTo>
                <a:cubicBezTo>
                  <a:pt x="493620" y="2648401"/>
                  <a:pt x="478424" y="2668905"/>
                  <a:pt x="560266" y="2614350"/>
                </a:cubicBezTo>
                <a:cubicBezTo>
                  <a:pt x="566491" y="2595676"/>
                  <a:pt x="568813" y="2575207"/>
                  <a:pt x="578941" y="2558328"/>
                </a:cubicBezTo>
                <a:cubicBezTo>
                  <a:pt x="600673" y="2522112"/>
                  <a:pt x="641787" y="2509073"/>
                  <a:pt x="672319" y="2483632"/>
                </a:cubicBezTo>
                <a:cubicBezTo>
                  <a:pt x="692609" y="2466725"/>
                  <a:pt x="709670" y="2446284"/>
                  <a:pt x="728346" y="2427610"/>
                </a:cubicBezTo>
                <a:cubicBezTo>
                  <a:pt x="764702" y="2318547"/>
                  <a:pt x="718575" y="2418706"/>
                  <a:pt x="803048" y="2334241"/>
                </a:cubicBezTo>
                <a:cubicBezTo>
                  <a:pt x="927559" y="2209742"/>
                  <a:pt x="747012" y="2340472"/>
                  <a:pt x="896425" y="2240871"/>
                </a:cubicBezTo>
                <a:cubicBezTo>
                  <a:pt x="958677" y="2147501"/>
                  <a:pt x="915102" y="2197296"/>
                  <a:pt x="1045829" y="2110153"/>
                </a:cubicBezTo>
                <a:lnTo>
                  <a:pt x="1101856" y="2072806"/>
                </a:lnTo>
                <a:cubicBezTo>
                  <a:pt x="1181985" y="1912561"/>
                  <a:pt x="1089647" y="2066340"/>
                  <a:pt x="1195234" y="1960762"/>
                </a:cubicBezTo>
                <a:cubicBezTo>
                  <a:pt x="1279709" y="1876294"/>
                  <a:pt x="1179538" y="1922421"/>
                  <a:pt x="1288611" y="1886066"/>
                </a:cubicBezTo>
                <a:cubicBezTo>
                  <a:pt x="1372479" y="1802207"/>
                  <a:pt x="1319583" y="1838396"/>
                  <a:pt x="1456691" y="1792697"/>
                </a:cubicBezTo>
                <a:lnTo>
                  <a:pt x="1512717" y="1774023"/>
                </a:lnTo>
                <a:cubicBezTo>
                  <a:pt x="1612320" y="1780248"/>
                  <a:pt x="1712277" y="1782251"/>
                  <a:pt x="1811526" y="1792697"/>
                </a:cubicBezTo>
                <a:cubicBezTo>
                  <a:pt x="1914342" y="1803519"/>
                  <a:pt x="1822101" y="1817497"/>
                  <a:pt x="1923579" y="1848718"/>
                </a:cubicBezTo>
                <a:cubicBezTo>
                  <a:pt x="1984256" y="1867386"/>
                  <a:pt x="2048745" y="1870670"/>
                  <a:pt x="2110334" y="1886066"/>
                </a:cubicBezTo>
                <a:lnTo>
                  <a:pt x="2185036" y="1904740"/>
                </a:lnTo>
                <a:cubicBezTo>
                  <a:pt x="2359341" y="1898515"/>
                  <a:pt x="2535390" y="1911440"/>
                  <a:pt x="2707950" y="1886066"/>
                </a:cubicBezTo>
                <a:cubicBezTo>
                  <a:pt x="2752362" y="1879535"/>
                  <a:pt x="2777418" y="1825565"/>
                  <a:pt x="2820004" y="1811371"/>
                </a:cubicBezTo>
                <a:cubicBezTo>
                  <a:pt x="2960827" y="1764433"/>
                  <a:pt x="2787245" y="1827749"/>
                  <a:pt x="2932057" y="1755349"/>
                </a:cubicBezTo>
                <a:cubicBezTo>
                  <a:pt x="2949664" y="1746546"/>
                  <a:pt x="2969408" y="1742900"/>
                  <a:pt x="2988083" y="1736675"/>
                </a:cubicBezTo>
                <a:cubicBezTo>
                  <a:pt x="3093908" y="1577950"/>
                  <a:pt x="2919611" y="1823814"/>
                  <a:pt x="3137487" y="1605957"/>
                </a:cubicBezTo>
                <a:cubicBezTo>
                  <a:pt x="3263461" y="1479995"/>
                  <a:pt x="3199430" y="1510616"/>
                  <a:pt x="3305567" y="1475240"/>
                </a:cubicBezTo>
                <a:cubicBezTo>
                  <a:pt x="3405168" y="1325851"/>
                  <a:pt x="3274442" y="1506362"/>
                  <a:pt x="3398945" y="1381870"/>
                </a:cubicBezTo>
                <a:cubicBezTo>
                  <a:pt x="3443054" y="1337765"/>
                  <a:pt x="3437029" y="1302413"/>
                  <a:pt x="3473647" y="1251153"/>
                </a:cubicBezTo>
                <a:cubicBezTo>
                  <a:pt x="3488998" y="1229663"/>
                  <a:pt x="3510998" y="1213805"/>
                  <a:pt x="3529673" y="1195131"/>
                </a:cubicBezTo>
                <a:cubicBezTo>
                  <a:pt x="3535898" y="1170232"/>
                  <a:pt x="3533630" y="1141460"/>
                  <a:pt x="3548349" y="1120435"/>
                </a:cubicBezTo>
                <a:cubicBezTo>
                  <a:pt x="3697176" y="907844"/>
                  <a:pt x="3622219" y="1088321"/>
                  <a:pt x="3697753" y="952370"/>
                </a:cubicBezTo>
                <a:cubicBezTo>
                  <a:pt x="3718033" y="915869"/>
                  <a:pt x="3733782" y="876984"/>
                  <a:pt x="3753779" y="840326"/>
                </a:cubicBezTo>
                <a:cubicBezTo>
                  <a:pt x="3771161" y="808462"/>
                  <a:pt x="3793573" y="779421"/>
                  <a:pt x="3809806" y="746957"/>
                </a:cubicBezTo>
                <a:cubicBezTo>
                  <a:pt x="3824798" y="716975"/>
                  <a:pt x="3833542" y="684219"/>
                  <a:pt x="3847157" y="653587"/>
                </a:cubicBezTo>
                <a:cubicBezTo>
                  <a:pt x="3878750" y="582508"/>
                  <a:pt x="3881800" y="582953"/>
                  <a:pt x="3921859" y="522870"/>
                </a:cubicBezTo>
                <a:cubicBezTo>
                  <a:pt x="3934309" y="485522"/>
                  <a:pt x="3941603" y="446038"/>
                  <a:pt x="3959210" y="410826"/>
                </a:cubicBezTo>
                <a:cubicBezTo>
                  <a:pt x="3979286" y="370678"/>
                  <a:pt x="4009011" y="336130"/>
                  <a:pt x="4033912" y="298782"/>
                </a:cubicBezTo>
                <a:cubicBezTo>
                  <a:pt x="4067604" y="248248"/>
                  <a:pt x="4084918" y="227300"/>
                  <a:pt x="4108614" y="168065"/>
                </a:cubicBezTo>
                <a:cubicBezTo>
                  <a:pt x="4123236" y="131513"/>
                  <a:pt x="4133514" y="93369"/>
                  <a:pt x="4145965" y="56021"/>
                </a:cubicBezTo>
                <a:lnTo>
                  <a:pt x="4164641" y="0"/>
                </a:ln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690662" y="1676856"/>
            <a:ext cx="4400418" cy="954107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1) DO WE LIVE IN A STABLE OR METASTABLE VACUUM ?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0281" y="2460149"/>
            <a:ext cx="4453301" cy="156966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2) IF STABLE, CAN THE HIGH POTENTIAL ENERGY OF THE HIGGS HAVE BEEN RESPONSIBLE FOR INFLATION?</a:t>
            </a:r>
          </a:p>
        </p:txBody>
      </p:sp>
    </p:spTree>
    <p:extLst>
      <p:ext uri="{BB962C8B-B14F-4D97-AF65-F5344CB8AC3E}">
        <p14:creationId xmlns:p14="http://schemas.microsoft.com/office/powerpoint/2010/main" val="4103698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7110" y="3435251"/>
            <a:ext cx="3326689" cy="19960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2844" y="517028"/>
            <a:ext cx="3770162" cy="96217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0281" y="279537"/>
            <a:ext cx="27157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Consider the </a:t>
            </a:r>
            <a:r>
              <a:rPr lang="en-US" dirty="0" smtClean="0"/>
              <a:t>Higgs doublet </a:t>
            </a:r>
          </a:p>
          <a:p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2274" y="301668"/>
            <a:ext cx="2209800" cy="3048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90281" y="868832"/>
            <a:ext cx="2778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and the SM Higgs potential: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52982" y="3444909"/>
            <a:ext cx="3137786" cy="1987264"/>
          </a:xfrm>
          <a:prstGeom prst="rect">
            <a:avLst/>
          </a:prstGeom>
          <a:solidFill>
            <a:srgbClr val="262626"/>
          </a:solidFill>
        </p:spPr>
      </p:pic>
      <p:cxnSp>
        <p:nvCxnSpPr>
          <p:cNvPr id="19" name="Straight Arrow Connector 18"/>
          <p:cNvCxnSpPr/>
          <p:nvPr/>
        </p:nvCxnSpPr>
        <p:spPr>
          <a:xfrm flipV="1">
            <a:off x="3562708" y="5088120"/>
            <a:ext cx="0" cy="5603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9707227"/>
              </p:ext>
            </p:extLst>
          </p:nvPr>
        </p:nvGraphicFramePr>
        <p:xfrm>
          <a:off x="3165743" y="5735193"/>
          <a:ext cx="1294061" cy="303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80" name="Equation" r:id="rId7" imgW="812800" imgH="190500" progId="Equation.3">
                  <p:embed/>
                </p:oleObj>
              </mc:Choice>
              <mc:Fallback>
                <p:oleObj name="Equation" r:id="rId7" imgW="812800" imgH="190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65743" y="5735193"/>
                        <a:ext cx="1294061" cy="3032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70048479"/>
              </p:ext>
            </p:extLst>
          </p:nvPr>
        </p:nvGraphicFramePr>
        <p:xfrm>
          <a:off x="2934958" y="3754174"/>
          <a:ext cx="1382304" cy="4080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81" name="Equation" r:id="rId9" imgW="774700" imgH="228600" progId="Equation.3">
                  <p:embed/>
                </p:oleObj>
              </mc:Choice>
              <mc:Fallback>
                <p:oleObj name="Equation" r:id="rId9" imgW="7747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>
                        <a:alphaModFix/>
                      </a:blip>
                      <a:stretch>
                        <a:fillRect/>
                      </a:stretch>
                    </p:blipFill>
                    <p:spPr>
                      <a:xfrm>
                        <a:off x="2934958" y="3754174"/>
                        <a:ext cx="1382304" cy="408042"/>
                      </a:xfrm>
                      <a:prstGeom prst="rect">
                        <a:avLst/>
                      </a:prstGeom>
                      <a:solidFill>
                        <a:srgbClr val="3366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reeform 4"/>
          <p:cNvSpPr/>
          <p:nvPr/>
        </p:nvSpPr>
        <p:spPr>
          <a:xfrm>
            <a:off x="4484414" y="868832"/>
            <a:ext cx="1012474" cy="3257608"/>
          </a:xfrm>
          <a:custGeom>
            <a:avLst/>
            <a:gdLst>
              <a:gd name="connsiteX0" fmla="*/ 0 w 1012474"/>
              <a:gd name="connsiteY0" fmla="*/ 3257608 h 3257608"/>
              <a:gd name="connsiteX1" fmla="*/ 18407 w 1012474"/>
              <a:gd name="connsiteY1" fmla="*/ 3165585 h 3257608"/>
              <a:gd name="connsiteX2" fmla="*/ 55223 w 1012474"/>
              <a:gd name="connsiteY2" fmla="*/ 3128776 h 3257608"/>
              <a:gd name="connsiteX3" fmla="*/ 110446 w 1012474"/>
              <a:gd name="connsiteY3" fmla="*/ 3018349 h 3257608"/>
              <a:gd name="connsiteX4" fmla="*/ 128853 w 1012474"/>
              <a:gd name="connsiteY4" fmla="*/ 2963135 h 3257608"/>
              <a:gd name="connsiteX5" fmla="*/ 184076 w 1012474"/>
              <a:gd name="connsiteY5" fmla="*/ 2871112 h 3257608"/>
              <a:gd name="connsiteX6" fmla="*/ 202484 w 1012474"/>
              <a:gd name="connsiteY6" fmla="*/ 2797494 h 3257608"/>
              <a:gd name="connsiteX7" fmla="*/ 239299 w 1012474"/>
              <a:gd name="connsiteY7" fmla="*/ 2687066 h 3257608"/>
              <a:gd name="connsiteX8" fmla="*/ 257707 w 1012474"/>
              <a:gd name="connsiteY8" fmla="*/ 2613448 h 3257608"/>
              <a:gd name="connsiteX9" fmla="*/ 294522 w 1012474"/>
              <a:gd name="connsiteY9" fmla="*/ 2503021 h 3257608"/>
              <a:gd name="connsiteX10" fmla="*/ 312930 w 1012474"/>
              <a:gd name="connsiteY10" fmla="*/ 2429403 h 3257608"/>
              <a:gd name="connsiteX11" fmla="*/ 349745 w 1012474"/>
              <a:gd name="connsiteY11" fmla="*/ 2318975 h 3257608"/>
              <a:gd name="connsiteX12" fmla="*/ 386560 w 1012474"/>
              <a:gd name="connsiteY12" fmla="*/ 2208548 h 3257608"/>
              <a:gd name="connsiteX13" fmla="*/ 441783 w 1012474"/>
              <a:gd name="connsiteY13" fmla="*/ 2042907 h 3257608"/>
              <a:gd name="connsiteX14" fmla="*/ 460191 w 1012474"/>
              <a:gd name="connsiteY14" fmla="*/ 1987693 h 3257608"/>
              <a:gd name="connsiteX15" fmla="*/ 478599 w 1012474"/>
              <a:gd name="connsiteY15" fmla="*/ 1932479 h 3257608"/>
              <a:gd name="connsiteX16" fmla="*/ 552229 w 1012474"/>
              <a:gd name="connsiteY16" fmla="*/ 1803647 h 3257608"/>
              <a:gd name="connsiteX17" fmla="*/ 570637 w 1012474"/>
              <a:gd name="connsiteY17" fmla="*/ 1748434 h 3257608"/>
              <a:gd name="connsiteX18" fmla="*/ 625860 w 1012474"/>
              <a:gd name="connsiteY18" fmla="*/ 1656411 h 3257608"/>
              <a:gd name="connsiteX19" fmla="*/ 699490 w 1012474"/>
              <a:gd name="connsiteY19" fmla="*/ 1490770 h 3257608"/>
              <a:gd name="connsiteX20" fmla="*/ 717898 w 1012474"/>
              <a:gd name="connsiteY20" fmla="*/ 1417152 h 3257608"/>
              <a:gd name="connsiteX21" fmla="*/ 754713 w 1012474"/>
              <a:gd name="connsiteY21" fmla="*/ 1361938 h 3257608"/>
              <a:gd name="connsiteX22" fmla="*/ 773121 w 1012474"/>
              <a:gd name="connsiteY22" fmla="*/ 1196297 h 3257608"/>
              <a:gd name="connsiteX23" fmla="*/ 791529 w 1012474"/>
              <a:gd name="connsiteY23" fmla="*/ 1141083 h 3257608"/>
              <a:gd name="connsiteX24" fmla="*/ 846752 w 1012474"/>
              <a:gd name="connsiteY24" fmla="*/ 680969 h 3257608"/>
              <a:gd name="connsiteX25" fmla="*/ 865159 w 1012474"/>
              <a:gd name="connsiteY25" fmla="*/ 570542 h 3257608"/>
              <a:gd name="connsiteX26" fmla="*/ 883567 w 1012474"/>
              <a:gd name="connsiteY26" fmla="*/ 515328 h 3257608"/>
              <a:gd name="connsiteX27" fmla="*/ 901975 w 1012474"/>
              <a:gd name="connsiteY27" fmla="*/ 423305 h 3257608"/>
              <a:gd name="connsiteX28" fmla="*/ 957198 w 1012474"/>
              <a:gd name="connsiteY28" fmla="*/ 257664 h 3257608"/>
              <a:gd name="connsiteX29" fmla="*/ 975605 w 1012474"/>
              <a:gd name="connsiteY29" fmla="*/ 202450 h 3257608"/>
              <a:gd name="connsiteX30" fmla="*/ 994013 w 1012474"/>
              <a:gd name="connsiteY30" fmla="*/ 147237 h 3257608"/>
              <a:gd name="connsiteX31" fmla="*/ 1012420 w 1012474"/>
              <a:gd name="connsiteY31" fmla="*/ 0 h 3257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12474" h="3257608">
                <a:moveTo>
                  <a:pt x="0" y="3257608"/>
                </a:moveTo>
                <a:cubicBezTo>
                  <a:pt x="6136" y="3226934"/>
                  <a:pt x="6083" y="3194337"/>
                  <a:pt x="18407" y="3165585"/>
                </a:cubicBezTo>
                <a:cubicBezTo>
                  <a:pt x="25244" y="3149635"/>
                  <a:pt x="47461" y="3144297"/>
                  <a:pt x="55223" y="3128776"/>
                </a:cubicBezTo>
                <a:cubicBezTo>
                  <a:pt x="123075" y="2993096"/>
                  <a:pt x="24708" y="3104070"/>
                  <a:pt x="110446" y="3018349"/>
                </a:cubicBezTo>
                <a:cubicBezTo>
                  <a:pt x="116582" y="2999944"/>
                  <a:pt x="118870" y="2979770"/>
                  <a:pt x="128853" y="2963135"/>
                </a:cubicBezTo>
                <a:cubicBezTo>
                  <a:pt x="191937" y="2858012"/>
                  <a:pt x="146152" y="3003826"/>
                  <a:pt x="184076" y="2871112"/>
                </a:cubicBezTo>
                <a:cubicBezTo>
                  <a:pt x="191026" y="2846791"/>
                  <a:pt x="195214" y="2821722"/>
                  <a:pt x="202484" y="2797494"/>
                </a:cubicBezTo>
                <a:cubicBezTo>
                  <a:pt x="213635" y="2760330"/>
                  <a:pt x="228148" y="2724230"/>
                  <a:pt x="239299" y="2687066"/>
                </a:cubicBezTo>
                <a:cubicBezTo>
                  <a:pt x="246569" y="2662838"/>
                  <a:pt x="250437" y="2637676"/>
                  <a:pt x="257707" y="2613448"/>
                </a:cubicBezTo>
                <a:cubicBezTo>
                  <a:pt x="268858" y="2576284"/>
                  <a:pt x="285110" y="2540663"/>
                  <a:pt x="294522" y="2503021"/>
                </a:cubicBezTo>
                <a:cubicBezTo>
                  <a:pt x="300658" y="2478482"/>
                  <a:pt x="305660" y="2453631"/>
                  <a:pt x="312930" y="2429403"/>
                </a:cubicBezTo>
                <a:cubicBezTo>
                  <a:pt x="324081" y="2392239"/>
                  <a:pt x="337473" y="2355784"/>
                  <a:pt x="349745" y="2318975"/>
                </a:cubicBezTo>
                <a:lnTo>
                  <a:pt x="386560" y="2208548"/>
                </a:lnTo>
                <a:lnTo>
                  <a:pt x="441783" y="2042907"/>
                </a:lnTo>
                <a:lnTo>
                  <a:pt x="460191" y="1987693"/>
                </a:lnTo>
                <a:cubicBezTo>
                  <a:pt x="466327" y="1969288"/>
                  <a:pt x="467836" y="1948620"/>
                  <a:pt x="478599" y="1932479"/>
                </a:cubicBezTo>
                <a:cubicBezTo>
                  <a:pt x="515574" y="1877026"/>
                  <a:pt x="524202" y="1869033"/>
                  <a:pt x="552229" y="1803647"/>
                </a:cubicBezTo>
                <a:cubicBezTo>
                  <a:pt x="559872" y="1785816"/>
                  <a:pt x="561960" y="1765786"/>
                  <a:pt x="570637" y="1748434"/>
                </a:cubicBezTo>
                <a:cubicBezTo>
                  <a:pt x="586638" y="1716438"/>
                  <a:pt x="611055" y="1688977"/>
                  <a:pt x="625860" y="1656411"/>
                </a:cubicBezTo>
                <a:cubicBezTo>
                  <a:pt x="719743" y="1449903"/>
                  <a:pt x="612603" y="1621080"/>
                  <a:pt x="699490" y="1490770"/>
                </a:cubicBezTo>
                <a:cubicBezTo>
                  <a:pt x="705626" y="1466231"/>
                  <a:pt x="707932" y="1440401"/>
                  <a:pt x="717898" y="1417152"/>
                </a:cubicBezTo>
                <a:cubicBezTo>
                  <a:pt x="726613" y="1396820"/>
                  <a:pt x="749347" y="1383398"/>
                  <a:pt x="754713" y="1361938"/>
                </a:cubicBezTo>
                <a:cubicBezTo>
                  <a:pt x="768189" y="1308044"/>
                  <a:pt x="763986" y="1251094"/>
                  <a:pt x="773121" y="1196297"/>
                </a:cubicBezTo>
                <a:cubicBezTo>
                  <a:pt x="776311" y="1177160"/>
                  <a:pt x="785393" y="1159488"/>
                  <a:pt x="791529" y="1141083"/>
                </a:cubicBezTo>
                <a:cubicBezTo>
                  <a:pt x="850118" y="555290"/>
                  <a:pt x="799423" y="941238"/>
                  <a:pt x="846752" y="680969"/>
                </a:cubicBezTo>
                <a:cubicBezTo>
                  <a:pt x="853428" y="644254"/>
                  <a:pt x="857063" y="606970"/>
                  <a:pt x="865159" y="570542"/>
                </a:cubicBezTo>
                <a:cubicBezTo>
                  <a:pt x="869368" y="551604"/>
                  <a:pt x="878861" y="534149"/>
                  <a:pt x="883567" y="515328"/>
                </a:cubicBezTo>
                <a:cubicBezTo>
                  <a:pt x="891155" y="484980"/>
                  <a:pt x="893743" y="453484"/>
                  <a:pt x="901975" y="423305"/>
                </a:cubicBezTo>
                <a:cubicBezTo>
                  <a:pt x="901981" y="423284"/>
                  <a:pt x="947991" y="285281"/>
                  <a:pt x="957198" y="257664"/>
                </a:cubicBezTo>
                <a:lnTo>
                  <a:pt x="975605" y="202450"/>
                </a:lnTo>
                <a:lnTo>
                  <a:pt x="994013" y="147237"/>
                </a:lnTo>
                <a:cubicBezTo>
                  <a:pt x="1014437" y="24706"/>
                  <a:pt x="1012420" y="74126"/>
                  <a:pt x="1012420" y="0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447446" y="1786838"/>
            <a:ext cx="4012868" cy="2339602"/>
          </a:xfrm>
          <a:custGeom>
            <a:avLst/>
            <a:gdLst>
              <a:gd name="connsiteX0" fmla="*/ 0 w 4012868"/>
              <a:gd name="connsiteY0" fmla="*/ 2339602 h 2339602"/>
              <a:gd name="connsiteX1" fmla="*/ 110446 w 4012868"/>
              <a:gd name="connsiteY1" fmla="*/ 2137152 h 2339602"/>
              <a:gd name="connsiteX2" fmla="*/ 239300 w 4012868"/>
              <a:gd name="connsiteY2" fmla="*/ 2081938 h 2339602"/>
              <a:gd name="connsiteX3" fmla="*/ 276115 w 4012868"/>
              <a:gd name="connsiteY3" fmla="*/ 2026725 h 2339602"/>
              <a:gd name="connsiteX4" fmla="*/ 312930 w 4012868"/>
              <a:gd name="connsiteY4" fmla="*/ 1953106 h 2339602"/>
              <a:gd name="connsiteX5" fmla="*/ 368153 w 4012868"/>
              <a:gd name="connsiteY5" fmla="*/ 1934702 h 2339602"/>
              <a:gd name="connsiteX6" fmla="*/ 386561 w 4012868"/>
              <a:gd name="connsiteY6" fmla="*/ 1861084 h 2339602"/>
              <a:gd name="connsiteX7" fmla="*/ 497007 w 4012868"/>
              <a:gd name="connsiteY7" fmla="*/ 1805870 h 2339602"/>
              <a:gd name="connsiteX8" fmla="*/ 644268 w 4012868"/>
              <a:gd name="connsiteY8" fmla="*/ 1529801 h 2339602"/>
              <a:gd name="connsiteX9" fmla="*/ 699491 w 4012868"/>
              <a:gd name="connsiteY9" fmla="*/ 1419374 h 2339602"/>
              <a:gd name="connsiteX10" fmla="*/ 773121 w 4012868"/>
              <a:gd name="connsiteY10" fmla="*/ 1327351 h 2339602"/>
              <a:gd name="connsiteX11" fmla="*/ 865160 w 4012868"/>
              <a:gd name="connsiteY11" fmla="*/ 1235328 h 2339602"/>
              <a:gd name="connsiteX12" fmla="*/ 957198 w 4012868"/>
              <a:gd name="connsiteY12" fmla="*/ 1143306 h 2339602"/>
              <a:gd name="connsiteX13" fmla="*/ 994013 w 4012868"/>
              <a:gd name="connsiteY13" fmla="*/ 1069687 h 2339602"/>
              <a:gd name="connsiteX14" fmla="*/ 1086052 w 4012868"/>
              <a:gd name="connsiteY14" fmla="*/ 996069 h 2339602"/>
              <a:gd name="connsiteX15" fmla="*/ 1233313 w 4012868"/>
              <a:gd name="connsiteY15" fmla="*/ 867237 h 2339602"/>
              <a:gd name="connsiteX16" fmla="*/ 1417389 w 4012868"/>
              <a:gd name="connsiteY16" fmla="*/ 738405 h 2339602"/>
              <a:gd name="connsiteX17" fmla="*/ 1472612 w 4012868"/>
              <a:gd name="connsiteY17" fmla="*/ 701596 h 2339602"/>
              <a:gd name="connsiteX18" fmla="*/ 1601466 w 4012868"/>
              <a:gd name="connsiteY18" fmla="*/ 609573 h 2339602"/>
              <a:gd name="connsiteX19" fmla="*/ 1785542 w 4012868"/>
              <a:gd name="connsiteY19" fmla="*/ 554360 h 2339602"/>
              <a:gd name="connsiteX20" fmla="*/ 1969619 w 4012868"/>
              <a:gd name="connsiteY20" fmla="*/ 480741 h 2339602"/>
              <a:gd name="connsiteX21" fmla="*/ 2172103 w 4012868"/>
              <a:gd name="connsiteY21" fmla="*/ 370314 h 2339602"/>
              <a:gd name="connsiteX22" fmla="*/ 2319364 w 4012868"/>
              <a:gd name="connsiteY22" fmla="*/ 296696 h 2339602"/>
              <a:gd name="connsiteX23" fmla="*/ 2448218 w 4012868"/>
              <a:gd name="connsiteY23" fmla="*/ 259887 h 2339602"/>
              <a:gd name="connsiteX24" fmla="*/ 2558663 w 4012868"/>
              <a:gd name="connsiteY24" fmla="*/ 241482 h 2339602"/>
              <a:gd name="connsiteX25" fmla="*/ 2705925 w 4012868"/>
              <a:gd name="connsiteY25" fmla="*/ 186268 h 2339602"/>
              <a:gd name="connsiteX26" fmla="*/ 2926816 w 4012868"/>
              <a:gd name="connsiteY26" fmla="*/ 149459 h 2339602"/>
              <a:gd name="connsiteX27" fmla="*/ 3055670 w 4012868"/>
              <a:gd name="connsiteY27" fmla="*/ 112650 h 2339602"/>
              <a:gd name="connsiteX28" fmla="*/ 3110893 w 4012868"/>
              <a:gd name="connsiteY28" fmla="*/ 75841 h 2339602"/>
              <a:gd name="connsiteX29" fmla="*/ 3313377 w 4012868"/>
              <a:gd name="connsiteY29" fmla="*/ 20627 h 2339602"/>
              <a:gd name="connsiteX30" fmla="*/ 3442231 w 4012868"/>
              <a:gd name="connsiteY30" fmla="*/ 2223 h 2339602"/>
              <a:gd name="connsiteX31" fmla="*/ 4012868 w 4012868"/>
              <a:gd name="connsiteY31" fmla="*/ 2223 h 2339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12868" h="2339602">
                <a:moveTo>
                  <a:pt x="0" y="2339602"/>
                </a:moveTo>
                <a:cubicBezTo>
                  <a:pt x="16272" y="2298929"/>
                  <a:pt x="68002" y="2151298"/>
                  <a:pt x="110446" y="2137152"/>
                </a:cubicBezTo>
                <a:cubicBezTo>
                  <a:pt x="191701" y="2110071"/>
                  <a:pt x="148314" y="2127423"/>
                  <a:pt x="239300" y="2081938"/>
                </a:cubicBezTo>
                <a:cubicBezTo>
                  <a:pt x="251572" y="2063534"/>
                  <a:pt x="265139" y="2045930"/>
                  <a:pt x="276115" y="2026725"/>
                </a:cubicBezTo>
                <a:cubicBezTo>
                  <a:pt x="289729" y="2002904"/>
                  <a:pt x="293528" y="1972505"/>
                  <a:pt x="312930" y="1953106"/>
                </a:cubicBezTo>
                <a:cubicBezTo>
                  <a:pt x="326651" y="1939387"/>
                  <a:pt x="349745" y="1940837"/>
                  <a:pt x="368153" y="1934702"/>
                </a:cubicBezTo>
                <a:cubicBezTo>
                  <a:pt x="374289" y="1910163"/>
                  <a:pt x="375247" y="1883708"/>
                  <a:pt x="386561" y="1861084"/>
                </a:cubicBezTo>
                <a:cubicBezTo>
                  <a:pt x="410007" y="1814199"/>
                  <a:pt x="452111" y="1817092"/>
                  <a:pt x="497007" y="1805870"/>
                </a:cubicBezTo>
                <a:cubicBezTo>
                  <a:pt x="579485" y="1682172"/>
                  <a:pt x="523927" y="1770442"/>
                  <a:pt x="644268" y="1529801"/>
                </a:cubicBezTo>
                <a:cubicBezTo>
                  <a:pt x="662676" y="1492992"/>
                  <a:pt x="673779" y="1451509"/>
                  <a:pt x="699491" y="1419374"/>
                </a:cubicBezTo>
                <a:cubicBezTo>
                  <a:pt x="724034" y="1388700"/>
                  <a:pt x="746838" y="1356549"/>
                  <a:pt x="773121" y="1327351"/>
                </a:cubicBezTo>
                <a:cubicBezTo>
                  <a:pt x="802146" y="1295106"/>
                  <a:pt x="834480" y="1266002"/>
                  <a:pt x="865160" y="1235328"/>
                </a:cubicBezTo>
                <a:lnTo>
                  <a:pt x="957198" y="1143306"/>
                </a:lnTo>
                <a:cubicBezTo>
                  <a:pt x="969470" y="1118766"/>
                  <a:pt x="978792" y="1092515"/>
                  <a:pt x="994013" y="1069687"/>
                </a:cubicBezTo>
                <a:cubicBezTo>
                  <a:pt x="1014996" y="1038218"/>
                  <a:pt x="1056516" y="1015756"/>
                  <a:pt x="1086052" y="996069"/>
                </a:cubicBezTo>
                <a:cubicBezTo>
                  <a:pt x="1173717" y="864593"/>
                  <a:pt x="1116761" y="896371"/>
                  <a:pt x="1233313" y="867237"/>
                </a:cubicBezTo>
                <a:cubicBezTo>
                  <a:pt x="1487219" y="697995"/>
                  <a:pt x="1226590" y="874668"/>
                  <a:pt x="1417389" y="738405"/>
                </a:cubicBezTo>
                <a:cubicBezTo>
                  <a:pt x="1435391" y="725548"/>
                  <a:pt x="1454609" y="714453"/>
                  <a:pt x="1472612" y="701596"/>
                </a:cubicBezTo>
                <a:cubicBezTo>
                  <a:pt x="1482043" y="694861"/>
                  <a:pt x="1579775" y="618868"/>
                  <a:pt x="1601466" y="609573"/>
                </a:cubicBezTo>
                <a:cubicBezTo>
                  <a:pt x="1786434" y="530315"/>
                  <a:pt x="1538060" y="678079"/>
                  <a:pt x="1785542" y="554360"/>
                </a:cubicBezTo>
                <a:cubicBezTo>
                  <a:pt x="1893884" y="500199"/>
                  <a:pt x="1833141" y="526227"/>
                  <a:pt x="1969619" y="480741"/>
                </a:cubicBezTo>
                <a:cubicBezTo>
                  <a:pt x="2130306" y="352213"/>
                  <a:pt x="1986510" y="449840"/>
                  <a:pt x="2172103" y="370314"/>
                </a:cubicBezTo>
                <a:cubicBezTo>
                  <a:pt x="2222546" y="348699"/>
                  <a:pt x="2267300" y="314048"/>
                  <a:pt x="2319364" y="296696"/>
                </a:cubicBezTo>
                <a:cubicBezTo>
                  <a:pt x="2372003" y="279152"/>
                  <a:pt x="2390425" y="271444"/>
                  <a:pt x="2448218" y="259887"/>
                </a:cubicBezTo>
                <a:cubicBezTo>
                  <a:pt x="2484816" y="252569"/>
                  <a:pt x="2521848" y="247617"/>
                  <a:pt x="2558663" y="241482"/>
                </a:cubicBezTo>
                <a:cubicBezTo>
                  <a:pt x="2570428" y="236777"/>
                  <a:pt x="2677073" y="192038"/>
                  <a:pt x="2705925" y="186268"/>
                </a:cubicBezTo>
                <a:cubicBezTo>
                  <a:pt x="2779122" y="171631"/>
                  <a:pt x="2854398" y="167560"/>
                  <a:pt x="2926816" y="149459"/>
                </a:cubicBezTo>
                <a:cubicBezTo>
                  <a:pt x="2950412" y="143561"/>
                  <a:pt x="3029258" y="125854"/>
                  <a:pt x="3055670" y="112650"/>
                </a:cubicBezTo>
                <a:cubicBezTo>
                  <a:pt x="3075457" y="102758"/>
                  <a:pt x="3090677" y="84824"/>
                  <a:pt x="3110893" y="75841"/>
                </a:cubicBezTo>
                <a:cubicBezTo>
                  <a:pt x="3175603" y="47086"/>
                  <a:pt x="3244090" y="32173"/>
                  <a:pt x="3313377" y="20627"/>
                </a:cubicBezTo>
                <a:cubicBezTo>
                  <a:pt x="3356174" y="13495"/>
                  <a:pt x="3398859" y="3364"/>
                  <a:pt x="3442231" y="2223"/>
                </a:cubicBezTo>
                <a:cubicBezTo>
                  <a:pt x="3632378" y="-2780"/>
                  <a:pt x="3822656" y="2223"/>
                  <a:pt x="4012868" y="2223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>
            <a:off x="4354996" y="2933716"/>
            <a:ext cx="3515861" cy="3570486"/>
          </a:xfrm>
          <a:custGeom>
            <a:avLst/>
            <a:gdLst>
              <a:gd name="connsiteX0" fmla="*/ 0 w 3515861"/>
              <a:gd name="connsiteY0" fmla="*/ 1306724 h 3570486"/>
              <a:gd name="connsiteX1" fmla="*/ 92038 w 3515861"/>
              <a:gd name="connsiteY1" fmla="*/ 1177892 h 3570486"/>
              <a:gd name="connsiteX2" fmla="*/ 147261 w 3515861"/>
              <a:gd name="connsiteY2" fmla="*/ 1159488 h 3570486"/>
              <a:gd name="connsiteX3" fmla="*/ 220892 w 3515861"/>
              <a:gd name="connsiteY3" fmla="*/ 1067465 h 3570486"/>
              <a:gd name="connsiteX4" fmla="*/ 239300 w 3515861"/>
              <a:gd name="connsiteY4" fmla="*/ 1012251 h 3570486"/>
              <a:gd name="connsiteX5" fmla="*/ 276115 w 3515861"/>
              <a:gd name="connsiteY5" fmla="*/ 957038 h 3570486"/>
              <a:gd name="connsiteX6" fmla="*/ 294523 w 3515861"/>
              <a:gd name="connsiteY6" fmla="*/ 901824 h 3570486"/>
              <a:gd name="connsiteX7" fmla="*/ 349745 w 3515861"/>
              <a:gd name="connsiteY7" fmla="*/ 865015 h 3570486"/>
              <a:gd name="connsiteX8" fmla="*/ 441784 w 3515861"/>
              <a:gd name="connsiteY8" fmla="*/ 809801 h 3570486"/>
              <a:gd name="connsiteX9" fmla="*/ 515414 w 3515861"/>
              <a:gd name="connsiteY9" fmla="*/ 736183 h 3570486"/>
              <a:gd name="connsiteX10" fmla="*/ 589045 w 3515861"/>
              <a:gd name="connsiteY10" fmla="*/ 625756 h 3570486"/>
              <a:gd name="connsiteX11" fmla="*/ 699491 w 3515861"/>
              <a:gd name="connsiteY11" fmla="*/ 496924 h 3570486"/>
              <a:gd name="connsiteX12" fmla="*/ 754714 w 3515861"/>
              <a:gd name="connsiteY12" fmla="*/ 386496 h 3570486"/>
              <a:gd name="connsiteX13" fmla="*/ 809937 w 3515861"/>
              <a:gd name="connsiteY13" fmla="*/ 349687 h 3570486"/>
              <a:gd name="connsiteX14" fmla="*/ 920383 w 3515861"/>
              <a:gd name="connsiteY14" fmla="*/ 202451 h 3570486"/>
              <a:gd name="connsiteX15" fmla="*/ 957198 w 3515861"/>
              <a:gd name="connsiteY15" fmla="*/ 147237 h 3570486"/>
              <a:gd name="connsiteX16" fmla="*/ 1030829 w 3515861"/>
              <a:gd name="connsiteY16" fmla="*/ 128832 h 3570486"/>
              <a:gd name="connsiteX17" fmla="*/ 1086051 w 3515861"/>
              <a:gd name="connsiteY17" fmla="*/ 110428 h 3570486"/>
              <a:gd name="connsiteX18" fmla="*/ 1178090 w 3515861"/>
              <a:gd name="connsiteY18" fmla="*/ 36810 h 3570486"/>
              <a:gd name="connsiteX19" fmla="*/ 1214905 w 3515861"/>
              <a:gd name="connsiteY19" fmla="*/ 0 h 3570486"/>
              <a:gd name="connsiteX20" fmla="*/ 1472612 w 3515861"/>
              <a:gd name="connsiteY20" fmla="*/ 18405 h 3570486"/>
              <a:gd name="connsiteX21" fmla="*/ 1564650 w 3515861"/>
              <a:gd name="connsiteY21" fmla="*/ 92023 h 3570486"/>
              <a:gd name="connsiteX22" fmla="*/ 1656689 w 3515861"/>
              <a:gd name="connsiteY22" fmla="*/ 165642 h 3570486"/>
              <a:gd name="connsiteX23" fmla="*/ 1748727 w 3515861"/>
              <a:gd name="connsiteY23" fmla="*/ 276069 h 3570486"/>
              <a:gd name="connsiteX24" fmla="*/ 1785542 w 3515861"/>
              <a:gd name="connsiteY24" fmla="*/ 386496 h 3570486"/>
              <a:gd name="connsiteX25" fmla="*/ 1803950 w 3515861"/>
              <a:gd name="connsiteY25" fmla="*/ 441710 h 3570486"/>
              <a:gd name="connsiteX26" fmla="*/ 1822357 w 3515861"/>
              <a:gd name="connsiteY26" fmla="*/ 570542 h 3570486"/>
              <a:gd name="connsiteX27" fmla="*/ 1840765 w 3515861"/>
              <a:gd name="connsiteY27" fmla="*/ 717778 h 3570486"/>
              <a:gd name="connsiteX28" fmla="*/ 1895988 w 3515861"/>
              <a:gd name="connsiteY28" fmla="*/ 846610 h 3570486"/>
              <a:gd name="connsiteX29" fmla="*/ 1988026 w 3515861"/>
              <a:gd name="connsiteY29" fmla="*/ 993847 h 3570486"/>
              <a:gd name="connsiteX30" fmla="*/ 2061657 w 3515861"/>
              <a:gd name="connsiteY30" fmla="*/ 1214702 h 3570486"/>
              <a:gd name="connsiteX31" fmla="*/ 2080065 w 3515861"/>
              <a:gd name="connsiteY31" fmla="*/ 1269915 h 3570486"/>
              <a:gd name="connsiteX32" fmla="*/ 2098472 w 3515861"/>
              <a:gd name="connsiteY32" fmla="*/ 1325129 h 3570486"/>
              <a:gd name="connsiteX33" fmla="*/ 2135288 w 3515861"/>
              <a:gd name="connsiteY33" fmla="*/ 1380343 h 3570486"/>
              <a:gd name="connsiteX34" fmla="*/ 2153695 w 3515861"/>
              <a:gd name="connsiteY34" fmla="*/ 1582793 h 3570486"/>
              <a:gd name="connsiteX35" fmla="*/ 2190510 w 3515861"/>
              <a:gd name="connsiteY35" fmla="*/ 1766838 h 3570486"/>
              <a:gd name="connsiteX36" fmla="*/ 2208918 w 3515861"/>
              <a:gd name="connsiteY36" fmla="*/ 2079716 h 3570486"/>
              <a:gd name="connsiteX37" fmla="*/ 2227326 w 3515861"/>
              <a:gd name="connsiteY37" fmla="*/ 2447807 h 3570486"/>
              <a:gd name="connsiteX38" fmla="*/ 2282549 w 3515861"/>
              <a:gd name="connsiteY38" fmla="*/ 2631853 h 3570486"/>
              <a:gd name="connsiteX39" fmla="*/ 2319364 w 3515861"/>
              <a:gd name="connsiteY39" fmla="*/ 2742280 h 3570486"/>
              <a:gd name="connsiteX40" fmla="*/ 2337772 w 3515861"/>
              <a:gd name="connsiteY40" fmla="*/ 2797494 h 3570486"/>
              <a:gd name="connsiteX41" fmla="*/ 2448218 w 3515861"/>
              <a:gd name="connsiteY41" fmla="*/ 2944730 h 3570486"/>
              <a:gd name="connsiteX42" fmla="*/ 2466625 w 3515861"/>
              <a:gd name="connsiteY42" fmla="*/ 2999944 h 3570486"/>
              <a:gd name="connsiteX43" fmla="*/ 2503440 w 3515861"/>
              <a:gd name="connsiteY43" fmla="*/ 3183990 h 3570486"/>
              <a:gd name="connsiteX44" fmla="*/ 2521848 w 3515861"/>
              <a:gd name="connsiteY44" fmla="*/ 3239203 h 3570486"/>
              <a:gd name="connsiteX45" fmla="*/ 2595479 w 3515861"/>
              <a:gd name="connsiteY45" fmla="*/ 3331226 h 3570486"/>
              <a:gd name="connsiteX46" fmla="*/ 2687517 w 3515861"/>
              <a:gd name="connsiteY46" fmla="*/ 3496867 h 3570486"/>
              <a:gd name="connsiteX47" fmla="*/ 2724332 w 3515861"/>
              <a:gd name="connsiteY47" fmla="*/ 3552081 h 3570486"/>
              <a:gd name="connsiteX48" fmla="*/ 2779555 w 3515861"/>
              <a:gd name="connsiteY48" fmla="*/ 3570486 h 3570486"/>
              <a:gd name="connsiteX49" fmla="*/ 3000447 w 3515861"/>
              <a:gd name="connsiteY49" fmla="*/ 3552081 h 3570486"/>
              <a:gd name="connsiteX50" fmla="*/ 3110893 w 3515861"/>
              <a:gd name="connsiteY50" fmla="*/ 3478463 h 3570486"/>
              <a:gd name="connsiteX51" fmla="*/ 3184524 w 3515861"/>
              <a:gd name="connsiteY51" fmla="*/ 3386440 h 3570486"/>
              <a:gd name="connsiteX52" fmla="*/ 3276562 w 3515861"/>
              <a:gd name="connsiteY52" fmla="*/ 3294417 h 3570486"/>
              <a:gd name="connsiteX53" fmla="*/ 3294969 w 3515861"/>
              <a:gd name="connsiteY53" fmla="*/ 3239203 h 3570486"/>
              <a:gd name="connsiteX54" fmla="*/ 3368600 w 3515861"/>
              <a:gd name="connsiteY54" fmla="*/ 3128776 h 3570486"/>
              <a:gd name="connsiteX55" fmla="*/ 3460638 w 3515861"/>
              <a:gd name="connsiteY55" fmla="*/ 2963135 h 3570486"/>
              <a:gd name="connsiteX56" fmla="*/ 3515861 w 3515861"/>
              <a:gd name="connsiteY56" fmla="*/ 2926326 h 357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3515861" h="3570486">
                <a:moveTo>
                  <a:pt x="0" y="1306724"/>
                </a:moveTo>
                <a:cubicBezTo>
                  <a:pt x="16133" y="1279841"/>
                  <a:pt x="53220" y="1201179"/>
                  <a:pt x="92038" y="1177892"/>
                </a:cubicBezTo>
                <a:cubicBezTo>
                  <a:pt x="108677" y="1167910"/>
                  <a:pt x="128853" y="1165623"/>
                  <a:pt x="147261" y="1159488"/>
                </a:cubicBezTo>
                <a:cubicBezTo>
                  <a:pt x="181504" y="1125251"/>
                  <a:pt x="197670" y="1113902"/>
                  <a:pt x="220892" y="1067465"/>
                </a:cubicBezTo>
                <a:cubicBezTo>
                  <a:pt x="229569" y="1050113"/>
                  <a:pt x="230623" y="1029603"/>
                  <a:pt x="239300" y="1012251"/>
                </a:cubicBezTo>
                <a:cubicBezTo>
                  <a:pt x="249194" y="992467"/>
                  <a:pt x="266221" y="976822"/>
                  <a:pt x="276115" y="957038"/>
                </a:cubicBezTo>
                <a:cubicBezTo>
                  <a:pt x="284792" y="939686"/>
                  <a:pt x="282402" y="916972"/>
                  <a:pt x="294523" y="901824"/>
                </a:cubicBezTo>
                <a:cubicBezTo>
                  <a:pt x="308344" y="884551"/>
                  <a:pt x="332470" y="878833"/>
                  <a:pt x="349745" y="865015"/>
                </a:cubicBezTo>
                <a:cubicBezTo>
                  <a:pt x="421939" y="807269"/>
                  <a:pt x="345883" y="841763"/>
                  <a:pt x="441784" y="809801"/>
                </a:cubicBezTo>
                <a:cubicBezTo>
                  <a:pt x="490865" y="662579"/>
                  <a:pt x="417245" y="834335"/>
                  <a:pt x="515414" y="736183"/>
                </a:cubicBezTo>
                <a:cubicBezTo>
                  <a:pt x="546700" y="704902"/>
                  <a:pt x="557759" y="657037"/>
                  <a:pt x="589045" y="625756"/>
                </a:cubicBezTo>
                <a:cubicBezTo>
                  <a:pt x="678319" y="536497"/>
                  <a:pt x="643422" y="581014"/>
                  <a:pt x="699491" y="496924"/>
                </a:cubicBezTo>
                <a:cubicBezTo>
                  <a:pt x="714463" y="452013"/>
                  <a:pt x="719029" y="422175"/>
                  <a:pt x="754714" y="386496"/>
                </a:cubicBezTo>
                <a:cubicBezTo>
                  <a:pt x="770358" y="370855"/>
                  <a:pt x="791529" y="361957"/>
                  <a:pt x="809937" y="349687"/>
                </a:cubicBezTo>
                <a:cubicBezTo>
                  <a:pt x="857829" y="206028"/>
                  <a:pt x="779371" y="413936"/>
                  <a:pt x="920383" y="202451"/>
                </a:cubicBezTo>
                <a:cubicBezTo>
                  <a:pt x="932655" y="184046"/>
                  <a:pt x="938792" y="159506"/>
                  <a:pt x="957198" y="147237"/>
                </a:cubicBezTo>
                <a:cubicBezTo>
                  <a:pt x="978249" y="133205"/>
                  <a:pt x="1006503" y="135781"/>
                  <a:pt x="1030829" y="128832"/>
                </a:cubicBezTo>
                <a:cubicBezTo>
                  <a:pt x="1049485" y="123502"/>
                  <a:pt x="1067644" y="116563"/>
                  <a:pt x="1086051" y="110428"/>
                </a:cubicBezTo>
                <a:cubicBezTo>
                  <a:pt x="1174952" y="21544"/>
                  <a:pt x="1061973" y="129689"/>
                  <a:pt x="1178090" y="36810"/>
                </a:cubicBezTo>
                <a:cubicBezTo>
                  <a:pt x="1191642" y="25970"/>
                  <a:pt x="1202633" y="12270"/>
                  <a:pt x="1214905" y="0"/>
                </a:cubicBezTo>
                <a:cubicBezTo>
                  <a:pt x="1300807" y="6135"/>
                  <a:pt x="1387081" y="8344"/>
                  <a:pt x="1472612" y="18405"/>
                </a:cubicBezTo>
                <a:cubicBezTo>
                  <a:pt x="1553841" y="27960"/>
                  <a:pt x="1511347" y="38730"/>
                  <a:pt x="1564650" y="92023"/>
                </a:cubicBezTo>
                <a:cubicBezTo>
                  <a:pt x="1660324" y="187680"/>
                  <a:pt x="1583825" y="74577"/>
                  <a:pt x="1656689" y="165642"/>
                </a:cubicBezTo>
                <a:cubicBezTo>
                  <a:pt x="1759202" y="293761"/>
                  <a:pt x="1617544" y="144908"/>
                  <a:pt x="1748727" y="276069"/>
                </a:cubicBezTo>
                <a:lnTo>
                  <a:pt x="1785542" y="386496"/>
                </a:lnTo>
                <a:lnTo>
                  <a:pt x="1803950" y="441710"/>
                </a:lnTo>
                <a:cubicBezTo>
                  <a:pt x="1810086" y="484654"/>
                  <a:pt x="1816623" y="527543"/>
                  <a:pt x="1822357" y="570542"/>
                </a:cubicBezTo>
                <a:cubicBezTo>
                  <a:pt x="1828895" y="619569"/>
                  <a:pt x="1831916" y="669115"/>
                  <a:pt x="1840765" y="717778"/>
                </a:cubicBezTo>
                <a:cubicBezTo>
                  <a:pt x="1850641" y="772084"/>
                  <a:pt x="1874835" y="793735"/>
                  <a:pt x="1895988" y="846610"/>
                </a:cubicBezTo>
                <a:cubicBezTo>
                  <a:pt x="1951748" y="985989"/>
                  <a:pt x="1893704" y="930977"/>
                  <a:pt x="1988026" y="993847"/>
                </a:cubicBezTo>
                <a:lnTo>
                  <a:pt x="2061657" y="1214702"/>
                </a:lnTo>
                <a:lnTo>
                  <a:pt x="2080065" y="1269915"/>
                </a:lnTo>
                <a:cubicBezTo>
                  <a:pt x="2086201" y="1288320"/>
                  <a:pt x="2087709" y="1308988"/>
                  <a:pt x="2098472" y="1325129"/>
                </a:cubicBezTo>
                <a:lnTo>
                  <a:pt x="2135288" y="1380343"/>
                </a:lnTo>
                <a:cubicBezTo>
                  <a:pt x="2141424" y="1447826"/>
                  <a:pt x="2144111" y="1515713"/>
                  <a:pt x="2153695" y="1582793"/>
                </a:cubicBezTo>
                <a:cubicBezTo>
                  <a:pt x="2162544" y="1644728"/>
                  <a:pt x="2183600" y="1704657"/>
                  <a:pt x="2190510" y="1766838"/>
                </a:cubicBezTo>
                <a:cubicBezTo>
                  <a:pt x="2202049" y="1870672"/>
                  <a:pt x="2203278" y="1975395"/>
                  <a:pt x="2208918" y="2079716"/>
                </a:cubicBezTo>
                <a:cubicBezTo>
                  <a:pt x="2215550" y="2202387"/>
                  <a:pt x="2217122" y="2325381"/>
                  <a:pt x="2227326" y="2447807"/>
                </a:cubicBezTo>
                <a:cubicBezTo>
                  <a:pt x="2230417" y="2484899"/>
                  <a:pt x="2275664" y="2611200"/>
                  <a:pt x="2282549" y="2631853"/>
                </a:cubicBezTo>
                <a:lnTo>
                  <a:pt x="2319364" y="2742280"/>
                </a:lnTo>
                <a:cubicBezTo>
                  <a:pt x="2325500" y="2760685"/>
                  <a:pt x="2327009" y="2781353"/>
                  <a:pt x="2337772" y="2797494"/>
                </a:cubicBezTo>
                <a:cubicBezTo>
                  <a:pt x="2421029" y="2922359"/>
                  <a:pt x="2380116" y="2876641"/>
                  <a:pt x="2448218" y="2944730"/>
                </a:cubicBezTo>
                <a:cubicBezTo>
                  <a:pt x="2454354" y="2963135"/>
                  <a:pt x="2462262" y="2981040"/>
                  <a:pt x="2466625" y="2999944"/>
                </a:cubicBezTo>
                <a:cubicBezTo>
                  <a:pt x="2480695" y="3060905"/>
                  <a:pt x="2483652" y="3124638"/>
                  <a:pt x="2503440" y="3183990"/>
                </a:cubicBezTo>
                <a:cubicBezTo>
                  <a:pt x="2509576" y="3202394"/>
                  <a:pt x="2513171" y="3221851"/>
                  <a:pt x="2521848" y="3239203"/>
                </a:cubicBezTo>
                <a:cubicBezTo>
                  <a:pt x="2545071" y="3285640"/>
                  <a:pt x="2561235" y="3296989"/>
                  <a:pt x="2595479" y="3331226"/>
                </a:cubicBezTo>
                <a:cubicBezTo>
                  <a:pt x="2627878" y="3428411"/>
                  <a:pt x="2603123" y="3370297"/>
                  <a:pt x="2687517" y="3496867"/>
                </a:cubicBezTo>
                <a:cubicBezTo>
                  <a:pt x="2699789" y="3515272"/>
                  <a:pt x="2703346" y="3545087"/>
                  <a:pt x="2724332" y="3552081"/>
                </a:cubicBezTo>
                <a:lnTo>
                  <a:pt x="2779555" y="3570486"/>
                </a:lnTo>
                <a:cubicBezTo>
                  <a:pt x="2853186" y="3564351"/>
                  <a:pt x="2929256" y="3571853"/>
                  <a:pt x="3000447" y="3552081"/>
                </a:cubicBezTo>
                <a:cubicBezTo>
                  <a:pt x="3043078" y="3540241"/>
                  <a:pt x="3110893" y="3478463"/>
                  <a:pt x="3110893" y="3478463"/>
                </a:cubicBezTo>
                <a:cubicBezTo>
                  <a:pt x="3142434" y="3383857"/>
                  <a:pt x="3106161" y="3454996"/>
                  <a:pt x="3184524" y="3386440"/>
                </a:cubicBezTo>
                <a:cubicBezTo>
                  <a:pt x="3217176" y="3357874"/>
                  <a:pt x="3276562" y="3294417"/>
                  <a:pt x="3276562" y="3294417"/>
                </a:cubicBezTo>
                <a:cubicBezTo>
                  <a:pt x="3282698" y="3276012"/>
                  <a:pt x="3285546" y="3256161"/>
                  <a:pt x="3294969" y="3239203"/>
                </a:cubicBezTo>
                <a:cubicBezTo>
                  <a:pt x="3316457" y="3200531"/>
                  <a:pt x="3354607" y="3170746"/>
                  <a:pt x="3368600" y="3128776"/>
                </a:cubicBezTo>
                <a:cubicBezTo>
                  <a:pt x="3391748" y="3059345"/>
                  <a:pt x="3397345" y="3026416"/>
                  <a:pt x="3460638" y="2963135"/>
                </a:cubicBezTo>
                <a:cubicBezTo>
                  <a:pt x="3501793" y="2921988"/>
                  <a:pt x="3480100" y="2926326"/>
                  <a:pt x="3515861" y="2926326"/>
                </a:cubicBez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2790150" y="2236061"/>
            <a:ext cx="0" cy="36779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001592" y="5088120"/>
            <a:ext cx="7809351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734906" y="2164509"/>
            <a:ext cx="125371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V(</a:t>
            </a:r>
            <a:r>
              <a:rPr lang="en-US" sz="3200" dirty="0" err="1" smtClean="0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 smtClean="0"/>
              <a:t>H</a:t>
            </a:r>
            <a:r>
              <a:rPr lang="en-US" sz="3200" dirty="0" smtClean="0"/>
              <a:t>)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8242024" y="4984475"/>
            <a:ext cx="568919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err="1">
                <a:latin typeface="Symbol" charset="2"/>
                <a:cs typeface="Symbol" charset="2"/>
              </a:rPr>
              <a:t>f</a:t>
            </a:r>
            <a:r>
              <a:rPr lang="en-US" sz="3200" baseline="-25000" dirty="0" err="1"/>
              <a:t>H</a:t>
            </a:r>
            <a:endParaRPr lang="en-US" sz="3200" dirty="0"/>
          </a:p>
        </p:txBody>
      </p:sp>
      <p:sp>
        <p:nvSpPr>
          <p:cNvPr id="4" name="Explosion 2 3"/>
          <p:cNvSpPr/>
          <p:nvPr/>
        </p:nvSpPr>
        <p:spPr>
          <a:xfrm>
            <a:off x="5920125" y="517028"/>
            <a:ext cx="662167" cy="721136"/>
          </a:xfrm>
          <a:prstGeom prst="irregularSeal2">
            <a:avLst/>
          </a:prstGeom>
          <a:solidFill>
            <a:srgbClr val="FF0000">
              <a:alpha val="3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32"/>
          <p:cNvSpPr/>
          <p:nvPr/>
        </p:nvSpPr>
        <p:spPr>
          <a:xfrm>
            <a:off x="4351395" y="877675"/>
            <a:ext cx="4164641" cy="3323959"/>
          </a:xfrm>
          <a:custGeom>
            <a:avLst/>
            <a:gdLst>
              <a:gd name="connsiteX0" fmla="*/ 0 w 4164641"/>
              <a:gd name="connsiteY0" fmla="*/ 3323959 h 3323959"/>
              <a:gd name="connsiteX1" fmla="*/ 74703 w 4164641"/>
              <a:gd name="connsiteY1" fmla="*/ 3230589 h 3323959"/>
              <a:gd name="connsiteX2" fmla="*/ 112054 w 4164641"/>
              <a:gd name="connsiteY2" fmla="*/ 3174567 h 3323959"/>
              <a:gd name="connsiteX3" fmla="*/ 168080 w 4164641"/>
              <a:gd name="connsiteY3" fmla="*/ 3137219 h 3323959"/>
              <a:gd name="connsiteX4" fmla="*/ 242782 w 4164641"/>
              <a:gd name="connsiteY4" fmla="*/ 3025176 h 3323959"/>
              <a:gd name="connsiteX5" fmla="*/ 354835 w 4164641"/>
              <a:gd name="connsiteY5" fmla="*/ 2950480 h 3323959"/>
              <a:gd name="connsiteX6" fmla="*/ 410862 w 4164641"/>
              <a:gd name="connsiteY6" fmla="*/ 2819763 h 3323959"/>
              <a:gd name="connsiteX7" fmla="*/ 429537 w 4164641"/>
              <a:gd name="connsiteY7" fmla="*/ 2763741 h 3323959"/>
              <a:gd name="connsiteX8" fmla="*/ 560266 w 4164641"/>
              <a:gd name="connsiteY8" fmla="*/ 2614350 h 3323959"/>
              <a:gd name="connsiteX9" fmla="*/ 578941 w 4164641"/>
              <a:gd name="connsiteY9" fmla="*/ 2558328 h 3323959"/>
              <a:gd name="connsiteX10" fmla="*/ 672319 w 4164641"/>
              <a:gd name="connsiteY10" fmla="*/ 2483632 h 3323959"/>
              <a:gd name="connsiteX11" fmla="*/ 728346 w 4164641"/>
              <a:gd name="connsiteY11" fmla="*/ 2427610 h 3323959"/>
              <a:gd name="connsiteX12" fmla="*/ 803048 w 4164641"/>
              <a:gd name="connsiteY12" fmla="*/ 2334241 h 3323959"/>
              <a:gd name="connsiteX13" fmla="*/ 896425 w 4164641"/>
              <a:gd name="connsiteY13" fmla="*/ 2240871 h 3323959"/>
              <a:gd name="connsiteX14" fmla="*/ 1045829 w 4164641"/>
              <a:gd name="connsiteY14" fmla="*/ 2110153 h 3323959"/>
              <a:gd name="connsiteX15" fmla="*/ 1101856 w 4164641"/>
              <a:gd name="connsiteY15" fmla="*/ 2072806 h 3323959"/>
              <a:gd name="connsiteX16" fmla="*/ 1195234 w 4164641"/>
              <a:gd name="connsiteY16" fmla="*/ 1960762 h 3323959"/>
              <a:gd name="connsiteX17" fmla="*/ 1288611 w 4164641"/>
              <a:gd name="connsiteY17" fmla="*/ 1886066 h 3323959"/>
              <a:gd name="connsiteX18" fmla="*/ 1456691 w 4164641"/>
              <a:gd name="connsiteY18" fmla="*/ 1792697 h 3323959"/>
              <a:gd name="connsiteX19" fmla="*/ 1512717 w 4164641"/>
              <a:gd name="connsiteY19" fmla="*/ 1774023 h 3323959"/>
              <a:gd name="connsiteX20" fmla="*/ 1811526 w 4164641"/>
              <a:gd name="connsiteY20" fmla="*/ 1792697 h 3323959"/>
              <a:gd name="connsiteX21" fmla="*/ 1923579 w 4164641"/>
              <a:gd name="connsiteY21" fmla="*/ 1848718 h 3323959"/>
              <a:gd name="connsiteX22" fmla="*/ 2110334 w 4164641"/>
              <a:gd name="connsiteY22" fmla="*/ 1886066 h 3323959"/>
              <a:gd name="connsiteX23" fmla="*/ 2185036 w 4164641"/>
              <a:gd name="connsiteY23" fmla="*/ 1904740 h 3323959"/>
              <a:gd name="connsiteX24" fmla="*/ 2707950 w 4164641"/>
              <a:gd name="connsiteY24" fmla="*/ 1886066 h 3323959"/>
              <a:gd name="connsiteX25" fmla="*/ 2820004 w 4164641"/>
              <a:gd name="connsiteY25" fmla="*/ 1811371 h 3323959"/>
              <a:gd name="connsiteX26" fmla="*/ 2932057 w 4164641"/>
              <a:gd name="connsiteY26" fmla="*/ 1755349 h 3323959"/>
              <a:gd name="connsiteX27" fmla="*/ 2988083 w 4164641"/>
              <a:gd name="connsiteY27" fmla="*/ 1736675 h 3323959"/>
              <a:gd name="connsiteX28" fmla="*/ 3137487 w 4164641"/>
              <a:gd name="connsiteY28" fmla="*/ 1605957 h 3323959"/>
              <a:gd name="connsiteX29" fmla="*/ 3305567 w 4164641"/>
              <a:gd name="connsiteY29" fmla="*/ 1475240 h 3323959"/>
              <a:gd name="connsiteX30" fmla="*/ 3398945 w 4164641"/>
              <a:gd name="connsiteY30" fmla="*/ 1381870 h 3323959"/>
              <a:gd name="connsiteX31" fmla="*/ 3473647 w 4164641"/>
              <a:gd name="connsiteY31" fmla="*/ 1251153 h 3323959"/>
              <a:gd name="connsiteX32" fmla="*/ 3529673 w 4164641"/>
              <a:gd name="connsiteY32" fmla="*/ 1195131 h 3323959"/>
              <a:gd name="connsiteX33" fmla="*/ 3548349 w 4164641"/>
              <a:gd name="connsiteY33" fmla="*/ 1120435 h 3323959"/>
              <a:gd name="connsiteX34" fmla="*/ 3697753 w 4164641"/>
              <a:gd name="connsiteY34" fmla="*/ 952370 h 3323959"/>
              <a:gd name="connsiteX35" fmla="*/ 3753779 w 4164641"/>
              <a:gd name="connsiteY35" fmla="*/ 840326 h 3323959"/>
              <a:gd name="connsiteX36" fmla="*/ 3809806 w 4164641"/>
              <a:gd name="connsiteY36" fmla="*/ 746957 h 3323959"/>
              <a:gd name="connsiteX37" fmla="*/ 3847157 w 4164641"/>
              <a:gd name="connsiteY37" fmla="*/ 653587 h 3323959"/>
              <a:gd name="connsiteX38" fmla="*/ 3921859 w 4164641"/>
              <a:gd name="connsiteY38" fmla="*/ 522870 h 3323959"/>
              <a:gd name="connsiteX39" fmla="*/ 3959210 w 4164641"/>
              <a:gd name="connsiteY39" fmla="*/ 410826 h 3323959"/>
              <a:gd name="connsiteX40" fmla="*/ 4033912 w 4164641"/>
              <a:gd name="connsiteY40" fmla="*/ 298782 h 3323959"/>
              <a:gd name="connsiteX41" fmla="*/ 4108614 w 4164641"/>
              <a:gd name="connsiteY41" fmla="*/ 168065 h 3323959"/>
              <a:gd name="connsiteX42" fmla="*/ 4145965 w 4164641"/>
              <a:gd name="connsiteY42" fmla="*/ 56021 h 3323959"/>
              <a:gd name="connsiteX43" fmla="*/ 4164641 w 4164641"/>
              <a:gd name="connsiteY43" fmla="*/ 0 h 33239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4164641" h="3323959">
                <a:moveTo>
                  <a:pt x="0" y="3323959"/>
                </a:moveTo>
                <a:cubicBezTo>
                  <a:pt x="24901" y="3292836"/>
                  <a:pt x="50786" y="3262475"/>
                  <a:pt x="74703" y="3230589"/>
                </a:cubicBezTo>
                <a:cubicBezTo>
                  <a:pt x="88170" y="3212634"/>
                  <a:pt x="96183" y="3190437"/>
                  <a:pt x="112054" y="3174567"/>
                </a:cubicBezTo>
                <a:cubicBezTo>
                  <a:pt x="127925" y="3158697"/>
                  <a:pt x="149405" y="3149668"/>
                  <a:pt x="168080" y="3137219"/>
                </a:cubicBezTo>
                <a:cubicBezTo>
                  <a:pt x="192981" y="3099871"/>
                  <a:pt x="205432" y="3050074"/>
                  <a:pt x="242782" y="3025176"/>
                </a:cubicBezTo>
                <a:lnTo>
                  <a:pt x="354835" y="2950480"/>
                </a:lnTo>
                <a:cubicBezTo>
                  <a:pt x="398637" y="2819089"/>
                  <a:pt x="341625" y="2981303"/>
                  <a:pt x="410862" y="2819763"/>
                </a:cubicBezTo>
                <a:cubicBezTo>
                  <a:pt x="418617" y="2801671"/>
                  <a:pt x="419977" y="2780948"/>
                  <a:pt x="429537" y="2763741"/>
                </a:cubicBezTo>
                <a:cubicBezTo>
                  <a:pt x="493620" y="2648401"/>
                  <a:pt x="478424" y="2668905"/>
                  <a:pt x="560266" y="2614350"/>
                </a:cubicBezTo>
                <a:cubicBezTo>
                  <a:pt x="566491" y="2595676"/>
                  <a:pt x="568813" y="2575207"/>
                  <a:pt x="578941" y="2558328"/>
                </a:cubicBezTo>
                <a:cubicBezTo>
                  <a:pt x="600673" y="2522112"/>
                  <a:pt x="641787" y="2509073"/>
                  <a:pt x="672319" y="2483632"/>
                </a:cubicBezTo>
                <a:cubicBezTo>
                  <a:pt x="692609" y="2466725"/>
                  <a:pt x="709670" y="2446284"/>
                  <a:pt x="728346" y="2427610"/>
                </a:cubicBezTo>
                <a:cubicBezTo>
                  <a:pt x="764702" y="2318547"/>
                  <a:pt x="718575" y="2418706"/>
                  <a:pt x="803048" y="2334241"/>
                </a:cubicBezTo>
                <a:cubicBezTo>
                  <a:pt x="927559" y="2209742"/>
                  <a:pt x="747012" y="2340472"/>
                  <a:pt x="896425" y="2240871"/>
                </a:cubicBezTo>
                <a:cubicBezTo>
                  <a:pt x="958677" y="2147501"/>
                  <a:pt x="915102" y="2197296"/>
                  <a:pt x="1045829" y="2110153"/>
                </a:cubicBezTo>
                <a:lnTo>
                  <a:pt x="1101856" y="2072806"/>
                </a:lnTo>
                <a:cubicBezTo>
                  <a:pt x="1181985" y="1912561"/>
                  <a:pt x="1089647" y="2066340"/>
                  <a:pt x="1195234" y="1960762"/>
                </a:cubicBezTo>
                <a:cubicBezTo>
                  <a:pt x="1279709" y="1876294"/>
                  <a:pt x="1179538" y="1922421"/>
                  <a:pt x="1288611" y="1886066"/>
                </a:cubicBezTo>
                <a:cubicBezTo>
                  <a:pt x="1372479" y="1802207"/>
                  <a:pt x="1319583" y="1838396"/>
                  <a:pt x="1456691" y="1792697"/>
                </a:cubicBezTo>
                <a:lnTo>
                  <a:pt x="1512717" y="1774023"/>
                </a:lnTo>
                <a:cubicBezTo>
                  <a:pt x="1612320" y="1780248"/>
                  <a:pt x="1712277" y="1782251"/>
                  <a:pt x="1811526" y="1792697"/>
                </a:cubicBezTo>
                <a:cubicBezTo>
                  <a:pt x="1914342" y="1803519"/>
                  <a:pt x="1822101" y="1817497"/>
                  <a:pt x="1923579" y="1848718"/>
                </a:cubicBezTo>
                <a:cubicBezTo>
                  <a:pt x="1984256" y="1867386"/>
                  <a:pt x="2048745" y="1870670"/>
                  <a:pt x="2110334" y="1886066"/>
                </a:cubicBezTo>
                <a:lnTo>
                  <a:pt x="2185036" y="1904740"/>
                </a:lnTo>
                <a:cubicBezTo>
                  <a:pt x="2359341" y="1898515"/>
                  <a:pt x="2535390" y="1911440"/>
                  <a:pt x="2707950" y="1886066"/>
                </a:cubicBezTo>
                <a:cubicBezTo>
                  <a:pt x="2752362" y="1879535"/>
                  <a:pt x="2777418" y="1825565"/>
                  <a:pt x="2820004" y="1811371"/>
                </a:cubicBezTo>
                <a:cubicBezTo>
                  <a:pt x="2960827" y="1764433"/>
                  <a:pt x="2787245" y="1827749"/>
                  <a:pt x="2932057" y="1755349"/>
                </a:cubicBezTo>
                <a:cubicBezTo>
                  <a:pt x="2949664" y="1746546"/>
                  <a:pt x="2969408" y="1742900"/>
                  <a:pt x="2988083" y="1736675"/>
                </a:cubicBezTo>
                <a:cubicBezTo>
                  <a:pt x="3093908" y="1577950"/>
                  <a:pt x="2919611" y="1823814"/>
                  <a:pt x="3137487" y="1605957"/>
                </a:cubicBezTo>
                <a:cubicBezTo>
                  <a:pt x="3263461" y="1479995"/>
                  <a:pt x="3199430" y="1510616"/>
                  <a:pt x="3305567" y="1475240"/>
                </a:cubicBezTo>
                <a:cubicBezTo>
                  <a:pt x="3405168" y="1325851"/>
                  <a:pt x="3274442" y="1506362"/>
                  <a:pt x="3398945" y="1381870"/>
                </a:cubicBezTo>
                <a:cubicBezTo>
                  <a:pt x="3443054" y="1337765"/>
                  <a:pt x="3437029" y="1302413"/>
                  <a:pt x="3473647" y="1251153"/>
                </a:cubicBezTo>
                <a:cubicBezTo>
                  <a:pt x="3488998" y="1229663"/>
                  <a:pt x="3510998" y="1213805"/>
                  <a:pt x="3529673" y="1195131"/>
                </a:cubicBezTo>
                <a:cubicBezTo>
                  <a:pt x="3535898" y="1170232"/>
                  <a:pt x="3533630" y="1141460"/>
                  <a:pt x="3548349" y="1120435"/>
                </a:cubicBezTo>
                <a:cubicBezTo>
                  <a:pt x="3697176" y="907844"/>
                  <a:pt x="3622219" y="1088321"/>
                  <a:pt x="3697753" y="952370"/>
                </a:cubicBezTo>
                <a:cubicBezTo>
                  <a:pt x="3718033" y="915869"/>
                  <a:pt x="3733782" y="876984"/>
                  <a:pt x="3753779" y="840326"/>
                </a:cubicBezTo>
                <a:cubicBezTo>
                  <a:pt x="3771161" y="808462"/>
                  <a:pt x="3793573" y="779421"/>
                  <a:pt x="3809806" y="746957"/>
                </a:cubicBezTo>
                <a:cubicBezTo>
                  <a:pt x="3824798" y="716975"/>
                  <a:pt x="3833542" y="684219"/>
                  <a:pt x="3847157" y="653587"/>
                </a:cubicBezTo>
                <a:cubicBezTo>
                  <a:pt x="3878750" y="582508"/>
                  <a:pt x="3881800" y="582953"/>
                  <a:pt x="3921859" y="522870"/>
                </a:cubicBezTo>
                <a:cubicBezTo>
                  <a:pt x="3934309" y="485522"/>
                  <a:pt x="3941603" y="446038"/>
                  <a:pt x="3959210" y="410826"/>
                </a:cubicBezTo>
                <a:cubicBezTo>
                  <a:pt x="3979286" y="370678"/>
                  <a:pt x="4009011" y="336130"/>
                  <a:pt x="4033912" y="298782"/>
                </a:cubicBezTo>
                <a:cubicBezTo>
                  <a:pt x="4067604" y="248248"/>
                  <a:pt x="4084918" y="227300"/>
                  <a:pt x="4108614" y="168065"/>
                </a:cubicBezTo>
                <a:cubicBezTo>
                  <a:pt x="4123236" y="131513"/>
                  <a:pt x="4133514" y="93369"/>
                  <a:pt x="4145965" y="56021"/>
                </a:cubicBezTo>
                <a:lnTo>
                  <a:pt x="4164641" y="0"/>
                </a:lnTo>
              </a:path>
            </a:pathLst>
          </a:custGeom>
          <a:ln w="57150" cmpd="sng"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690662" y="1676856"/>
            <a:ext cx="4400418" cy="954107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1) DO WE LIVE IN A STABLE OR METASTABLE VACUUM ?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0281" y="2460149"/>
            <a:ext cx="4453301" cy="156966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2) IF STABLE, CAN THE HIGH POTENTIAL ENERGY OF THE HIGGS HAVE BEEN RESPONSIBLE FOR INFLATION?</a:t>
            </a:r>
          </a:p>
        </p:txBody>
      </p:sp>
      <p:sp>
        <p:nvSpPr>
          <p:cNvPr id="26" name="Rectangle 25"/>
          <p:cNvSpPr/>
          <p:nvPr/>
        </p:nvSpPr>
        <p:spPr>
          <a:xfrm>
            <a:off x="871715" y="4865624"/>
            <a:ext cx="6863628" cy="461665"/>
          </a:xfrm>
          <a:prstGeom prst="rect">
            <a:avLst/>
          </a:prstGeom>
          <a:solidFill>
            <a:srgbClr val="FFFFFF">
              <a:alpha val="86000"/>
            </a:srgb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3) DO NEUTRINOS HAVE SOME IMPACT IN ALL THIS?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00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1099</TotalTime>
  <Words>1597</Words>
  <Application>Microsoft Macintosh PowerPoint</Application>
  <PresentationFormat>On-screen Show (4:3)</PresentationFormat>
  <Paragraphs>188</Paragraphs>
  <Slides>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Equation</vt:lpstr>
      <vt:lpstr>Higgs boson and Top quark masses  as test of Electroweak Vacuum Stability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INFN Ferrara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Isabella Masina</dc:creator>
  <cp:lastModifiedBy>Isabella Masina</cp:lastModifiedBy>
  <cp:revision>241</cp:revision>
  <dcterms:created xsi:type="dcterms:W3CDTF">2012-09-04T07:23:48Z</dcterms:created>
  <dcterms:modified xsi:type="dcterms:W3CDTF">2013-04-23T08:00:31Z</dcterms:modified>
</cp:coreProperties>
</file>