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8" r:id="rId1"/>
  </p:sldMasterIdLst>
  <p:notesMasterIdLst>
    <p:notesMasterId r:id="rId20"/>
  </p:notesMasterIdLst>
  <p:sldIdLst>
    <p:sldId id="256" r:id="rId2"/>
    <p:sldId id="311" r:id="rId3"/>
    <p:sldId id="324" r:id="rId4"/>
    <p:sldId id="396" r:id="rId5"/>
    <p:sldId id="322" r:id="rId6"/>
    <p:sldId id="391" r:id="rId7"/>
    <p:sldId id="383" r:id="rId8"/>
    <p:sldId id="389" r:id="rId9"/>
    <p:sldId id="382" r:id="rId10"/>
    <p:sldId id="385" r:id="rId11"/>
    <p:sldId id="386" r:id="rId12"/>
    <p:sldId id="390" r:id="rId13"/>
    <p:sldId id="392" r:id="rId14"/>
    <p:sldId id="395" r:id="rId15"/>
    <p:sldId id="374" r:id="rId16"/>
    <p:sldId id="398" r:id="rId17"/>
    <p:sldId id="384" r:id="rId18"/>
    <p:sldId id="39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8000"/>
    <a:srgbClr val="0000CC"/>
    <a:srgbClr val="FF0000"/>
    <a:srgbClr val="00CC00"/>
    <a:srgbClr val="0000FF"/>
    <a:srgbClr val="FF0066"/>
    <a:srgbClr val="FFFFFF"/>
    <a:srgbClr val="DB9D3F"/>
    <a:srgbClr val="FDE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2749" autoAdjust="0"/>
  </p:normalViewPr>
  <p:slideViewPr>
    <p:cSldViewPr>
      <p:cViewPr varScale="1">
        <p:scale>
          <a:sx n="73" d="100"/>
          <a:sy n="73" d="100"/>
        </p:scale>
        <p:origin x="-3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A08470-C417-49CB-9F93-1599A538F5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90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08470-C417-49CB-9F93-1599A538F58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76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08470-C417-49CB-9F93-1599A538F58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2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447800"/>
            <a:ext cx="7467600" cy="3276600"/>
          </a:xfrm>
          <a:prstGeom prst="snip2Diag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none"/>
        </p:style>
        <p:txBody>
          <a:bodyPr anchor="b"/>
          <a:lstStyle>
            <a:lvl1pPr>
              <a:defRPr sz="60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76800"/>
            <a:ext cx="6781800" cy="15240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620000" cy="838200"/>
          </a:xfrm>
          <a:prstGeom prst="snip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anchor="ctr"/>
          <a:lstStyle>
            <a:lvl1pPr marL="238125" indent="-6350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52400" y="6248400"/>
            <a:ext cx="685800" cy="4572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fld id="{42AF744A-5D42-42C7-B766-0580D11161B6}" type="slidenum">
              <a:rPr lang="en-US" smtClean="0">
                <a:solidFill>
                  <a:schemeClr val="bg1"/>
                </a:solidFill>
              </a:rPr>
              <a:pPr algn="ctr"/>
              <a:t>‹#›</a:t>
            </a:fld>
            <a:endParaRPr lang="en-US" dirty="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3000" y="6324600"/>
            <a:ext cx="4724400" cy="45720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fld id="{ADC3A268-C1EC-48F8-8512-C6C42670C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562600"/>
            <a:ext cx="8610600" cy="1168400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none"/>
        </p:style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-2011681" y="3398520"/>
            <a:ext cx="4724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28600" y="6172200"/>
            <a:ext cx="533400" cy="457200"/>
          </a:xfrm>
          <a:prstGeom prst="bracketPair">
            <a:avLst>
              <a:gd name="adj" fmla="val 17949"/>
            </a:avLst>
          </a:prstGeom>
        </p:spPr>
        <p:txBody>
          <a:bodyPr/>
          <a:lstStyle/>
          <a:p>
            <a:fld id="{682395F2-93BB-4BD4-AAD1-63BAEB1CA9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75000">
              <a:schemeClr val="bg1">
                <a:shade val="100000"/>
                <a:satMod val="115000"/>
              </a:schemeClr>
            </a:gs>
            <a:gs pos="100000">
              <a:schemeClr val="bg1">
                <a:lumMod val="95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954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85800" cy="685800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 rot="16200000">
            <a:off x="-876300" y="4693919"/>
            <a:ext cx="2438399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5" r:id="rId4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231775" indent="0" algn="l" defTabSz="914400" rtl="0" eaLnBrk="1" latinLnBrk="0" hangingPunct="1">
        <a:spcBef>
          <a:spcPct val="0"/>
        </a:spcBef>
        <a:buNone/>
        <a:defRPr sz="4000" b="0" u="none" kern="1200" cap="none" spc="-100" baseline="0">
          <a:ln>
            <a:noFill/>
          </a:ln>
          <a:solidFill>
            <a:schemeClr val="bg1"/>
          </a:solidFill>
          <a:effectLst/>
          <a:latin typeface="Helvetica" pitchFamily="34" charset="0"/>
          <a:ea typeface="+mj-ea"/>
          <a:cs typeface="Helvetica" pitchFamily="34" charset="0"/>
        </a:defRPr>
      </a:lvl1pPr>
    </p:titleStyle>
    <p:bodyStyle>
      <a:lvl1pPr marL="349250" indent="-349250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v"/>
        <a:defRPr sz="2400" kern="1200">
          <a:solidFill>
            <a:schemeClr val="tx2">
              <a:lumMod val="75000"/>
            </a:schemeClr>
          </a:solidFill>
          <a:latin typeface="Helvetica" pitchFamily="34" charset="0"/>
          <a:ea typeface="+mn-ea"/>
          <a:cs typeface="Helvetica" pitchFamily="34" charset="0"/>
        </a:defRPr>
      </a:lvl1pPr>
      <a:lvl2pPr marL="625475" indent="-276225" algn="l" defTabSz="914400" rtl="0" eaLnBrk="1" latinLnBrk="0" hangingPunct="1">
        <a:spcBef>
          <a:spcPct val="20000"/>
        </a:spcBef>
        <a:buClr>
          <a:schemeClr val="tx2">
            <a:lumMod val="75000"/>
          </a:schemeClr>
        </a:buClr>
        <a:buFont typeface="Wingdings" pitchFamily="2" charset="2"/>
        <a:buChar char="v"/>
        <a:defRPr sz="2000" kern="1200">
          <a:solidFill>
            <a:schemeClr val="tx2">
              <a:lumMod val="75000"/>
            </a:schemeClr>
          </a:solidFill>
          <a:latin typeface="Helvetica" pitchFamily="34" charset="0"/>
          <a:ea typeface="+mn-ea"/>
          <a:cs typeface="Helvetica" pitchFamily="34" charset="0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310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2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0.png"/><Relationship Id="rId13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6" name="Picture 8" descr="http://www.bnl.gov/PGA/images/Logo_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943600"/>
            <a:ext cx="2344189" cy="85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514600"/>
            <a:ext cx="7696200" cy="2286000"/>
          </a:xfrm>
          <a:prstGeom prst="snip2DiagRect">
            <a:avLst>
              <a:gd name="adj1" fmla="val 0"/>
              <a:gd name="adj2" fmla="val 8946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tIns="91440" bIns="91440" anchor="ctr" anchorCtr="0"/>
          <a:lstStyle/>
          <a:p>
            <a:pPr algn="ctr"/>
            <a:r>
              <a:rPr lang="en-US" sz="4000" b="1" dirty="0" smtClean="0"/>
              <a:t>Highlights of Transverse Spin Physics in PHENIX</a:t>
            </a:r>
            <a:endParaRPr lang="en-US" sz="4000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62300" y="5334000"/>
            <a:ext cx="3505200" cy="67625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K. Oleg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Eyser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for the PHENIX collaboratio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66800" y="1609746"/>
            <a:ext cx="7696200" cy="6762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None/>
              <a:defRPr sz="2800" kern="120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Helvetica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XXI. Workshop on Deep Inelastic Scattering</a:t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and Related Subjects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https://indico.cern.ch/conferenceDisplay.py/getLogo?confId=1845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28600"/>
            <a:ext cx="31718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Asymmetry Reproducibility</a:t>
            </a:r>
            <a:endParaRPr lang="en-US" dirty="0"/>
          </a:p>
        </p:txBody>
      </p:sp>
      <p:pic>
        <p:nvPicPr>
          <p:cNvPr id="4" name="Picture 2" descr="C:\Users\keyser\Documents\RHIC\PHENIX\AnalysisNotes\drafts\JPsi_run12_figs\blind\fom_eps.extrem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037682"/>
            <a:ext cx="7143136" cy="2667918"/>
          </a:xfrm>
          <a:prstGeom prst="rect">
            <a:avLst/>
          </a:prstGeom>
          <a:noFill/>
          <a:ln w="9525"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600" y="1219201"/>
                <a:ext cx="4191000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4675" indent="-574675">
                  <a:spcAft>
                    <a:spcPts val="1200"/>
                  </a:spcAft>
                  <a:buClr>
                    <a:schemeClr val="bg1"/>
                  </a:buClr>
                  <a:buFont typeface="Wingdings" pitchFamily="2" charset="2"/>
                  <a:buChar char="v"/>
                </a:pPr>
                <a:r>
                  <a:rPr lang="en-US" sz="2000" dirty="0" smtClean="0"/>
                  <a:t>Toy Monte Carlo simulation</a:t>
                </a:r>
              </a:p>
              <a:p>
                <a:pPr marL="862013" lvl="1" indent="-287338">
                  <a:spcAft>
                    <a:spcPts val="1200"/>
                  </a:spcAft>
                  <a:buFont typeface="Courier New" pitchFamily="49" charset="0"/>
                  <a:buChar char="o"/>
                </a:pPr>
                <a:r>
                  <a:rPr lang="en-US" sz="1600" dirty="0">
                    <a:solidFill>
                      <a:srgbClr val="FF0000"/>
                    </a:solidFill>
                  </a:rPr>
                  <a:t>m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ax. like</a:t>
                </a:r>
                <a:r>
                  <a:rPr lang="en-US" sz="1600" dirty="0" smtClean="0"/>
                  <a:t> &amp; </a:t>
                </a:r>
                <a:r>
                  <a:rPr lang="en-US" sz="1600" dirty="0" err="1" smtClean="0">
                    <a:solidFill>
                      <a:srgbClr val="0000CC"/>
                    </a:solidFill>
                  </a:rPr>
                  <a:t>sqrt</a:t>
                </a:r>
                <a:r>
                  <a:rPr lang="en-US" sz="1600" dirty="0" smtClean="0">
                    <a:solidFill>
                      <a:srgbClr val="0000CC"/>
                    </a:solidFill>
                  </a:rPr>
                  <a:t> asymmetries</a:t>
                </a:r>
              </a:p>
              <a:p>
                <a:pPr marL="574675" indent="-574675">
                  <a:spcAft>
                    <a:spcPts val="1200"/>
                  </a:spcAft>
                  <a:buClr>
                    <a:schemeClr val="bg1"/>
                  </a:buClr>
                  <a:buFont typeface="Wingdings" pitchFamily="2" charset="2"/>
                  <a:buChar char="v"/>
                </a:pPr>
                <a:r>
                  <a:rPr lang="en-US" sz="2000" dirty="0" smtClean="0">
                    <a:solidFill>
                      <a:srgbClr val="D60093"/>
                    </a:solidFill>
                  </a:rPr>
                  <a:t>Difference is not zero</a:t>
                </a:r>
              </a:p>
              <a:p>
                <a:pPr marL="917575" lvl="1" indent="-342900">
                  <a:spcAft>
                    <a:spcPts val="1200"/>
                  </a:spcAft>
                  <a:buFont typeface="Courier New" pitchFamily="49" charset="0"/>
                  <a:buChar char="o"/>
                </a:pPr>
                <a:r>
                  <a:rPr lang="en-US" sz="1600" dirty="0" smtClean="0"/>
                  <a:t>Driven by acceptance where </a:t>
                </a:r>
                <a:br>
                  <a:rPr lang="en-US" sz="1600" dirty="0" smtClean="0"/>
                </a:br>
                <a:r>
                  <a:rPr lang="en-US" sz="1600" dirty="0" smtClean="0"/>
                  <a:t>asymmetry is small</a:t>
                </a:r>
              </a:p>
              <a:p>
                <a:pPr marL="917575" lvl="1" indent="-342900">
                  <a:spcAft>
                    <a:spcPts val="1200"/>
                  </a:spcAft>
                  <a:buFont typeface="Courier New" pitchFamily="49" charset="0"/>
                  <a:buChar char="o"/>
                </a:pPr>
                <a:r>
                  <a:rPr lang="en-US" sz="1600" dirty="0" smtClean="0"/>
                  <a:t>Limit acceptance symmetrically</a:t>
                </a:r>
                <a:r>
                  <a:rPr lang="en-US" sz="1600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func>
                      </m:e>
                    </m:d>
                    <m:r>
                      <a:rPr lang="en-US" sz="1600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𝑡h𝑟𝑒𝑠h𝑜𝑙𝑑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219201"/>
                <a:ext cx="4191000" cy="2554545"/>
              </a:xfrm>
              <a:prstGeom prst="rect">
                <a:avLst/>
              </a:prstGeom>
              <a:blipFill rotWithShape="1">
                <a:blip r:embed="rId3"/>
                <a:stretch>
                  <a:fillRect l="-1310" t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29000" y="5029200"/>
                <a:ext cx="84202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𝑡𝑜𝑡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𝑚𝑙𝑒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0070C0"/>
                  </a:solidFill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Δ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5029200"/>
                <a:ext cx="842025" cy="1200329"/>
              </a:xfrm>
              <a:prstGeom prst="rect">
                <a:avLst/>
              </a:prstGeom>
              <a:blipFill rotWithShape="1">
                <a:blip r:embed="rId4"/>
                <a:stretch>
                  <a:fillRect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C:\Users\keyser\Documents\RHIC\PHENIX\AnalysisNotes\drafts\JPsi_run12_figs\blind\asymmetries_example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8475" r="7709"/>
          <a:stretch/>
        </p:blipFill>
        <p:spPr bwMode="auto">
          <a:xfrm>
            <a:off x="4191000" y="1219200"/>
            <a:ext cx="3733800" cy="2606561"/>
          </a:xfrm>
          <a:prstGeom prst="rect">
            <a:avLst/>
          </a:prstGeom>
          <a:noFill/>
          <a:ln w="95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keyser\Documents\RHIC\PHENIX\AnalysisNotes\drafts\JPsi_run12_figs\blind\asymmetries_difference.g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4" r="4112"/>
          <a:stretch/>
        </p:blipFill>
        <p:spPr bwMode="auto">
          <a:xfrm>
            <a:off x="6731512" y="1348651"/>
            <a:ext cx="2260088" cy="1699349"/>
          </a:xfrm>
          <a:prstGeom prst="rect">
            <a:avLst/>
          </a:prstGeom>
          <a:ln w="952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391400" y="2480846"/>
                <a:ext cx="10154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1600" i="1" smtClean="0">
                          <a:solidFill>
                            <a:srgbClr val="7030A0"/>
                          </a:solidFill>
                          <a:latin typeface="Cambria Math"/>
                          <a:ea typeface="Cambria Math"/>
                        </a:rPr>
                        <m:t>≈0.48</m:t>
                      </m:r>
                    </m:oMath>
                  </m:oMathPara>
                </a14:m>
                <a:endParaRPr lang="en-US" sz="16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400" y="2480846"/>
                <a:ext cx="1015406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7659995" y="2362200"/>
            <a:ext cx="478216" cy="0"/>
          </a:xfrm>
          <a:prstGeom prst="line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239000" y="5447841"/>
            <a:ext cx="0" cy="724359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00800" y="5029200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figure of merit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78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Results</a:t>
            </a:r>
            <a:endParaRPr lang="en-US" dirty="0"/>
          </a:p>
        </p:txBody>
      </p:sp>
      <p:pic>
        <p:nvPicPr>
          <p:cNvPr id="126978" name="Picture 2" descr="https://www.phenix.bnl.gov/phenix/WWW/plots/archive/p1268/01/prelim_ANxF_JPsi_run12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0" t="3444" r="5528" b="29531"/>
          <a:stretch/>
        </p:blipFill>
        <p:spPr bwMode="auto">
          <a:xfrm>
            <a:off x="914400" y="1219200"/>
            <a:ext cx="4757961" cy="3505200"/>
          </a:xfrm>
          <a:prstGeom prst="rect">
            <a:avLst/>
          </a:prstGeom>
          <a:noFill/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980" name="Picture 4" descr="https://www.phenix.bnl.gov/phenix/WWW/plots/archive/p1268/02/prelim_ANpT_JPsi_run12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5" t="10606" r="5927" b="4000"/>
          <a:stretch/>
        </p:blipFill>
        <p:spPr bwMode="auto">
          <a:xfrm>
            <a:off x="5791199" y="2263474"/>
            <a:ext cx="3196047" cy="4442126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199" y="1809690"/>
            <a:ext cx="3196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dependence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4800600"/>
            <a:ext cx="544376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Observed A</a:t>
            </a:r>
            <a:r>
              <a:rPr lang="en-US" sz="2000" baseline="-25000" dirty="0" smtClean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 are consistent with zero</a:t>
            </a:r>
          </a:p>
          <a:p>
            <a:pPr marL="1031875" lvl="1" indent="-339725">
              <a:spcAft>
                <a:spcPts val="1200"/>
              </a:spcAft>
              <a:buClr>
                <a:schemeClr val="accent3"/>
              </a:buCl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Higher moments consistent with zero</a:t>
            </a:r>
          </a:p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4"/>
                </a:solidFill>
              </a:rPr>
              <a:t>Measured asymmetries are consistent between data sets </a:t>
            </a:r>
          </a:p>
        </p:txBody>
      </p:sp>
    </p:spTree>
    <p:extLst>
      <p:ext uri="{BB962C8B-B14F-4D97-AF65-F5344CB8AC3E}">
        <p14:creationId xmlns:p14="http://schemas.microsoft.com/office/powerpoint/2010/main" val="100168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Interference Fragmentation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19802" y="3059668"/>
                <a:ext cx="22119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𝑈𝑇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∝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802" y="3059668"/>
                <a:ext cx="2211952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1019802" y="3143695"/>
            <a:ext cx="8047998" cy="3561905"/>
            <a:chOff x="943602" y="1447800"/>
            <a:chExt cx="8047998" cy="3561905"/>
          </a:xfrm>
        </p:grpSpPr>
        <p:pic>
          <p:nvPicPr>
            <p:cNvPr id="9" name="Picture 2" descr="tem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7180"/>
            <a:stretch/>
          </p:blipFill>
          <p:spPr bwMode="auto">
            <a:xfrm>
              <a:off x="943602" y="1447800"/>
              <a:ext cx="7961732" cy="356190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4562610" y="2010872"/>
              <a:ext cx="838200" cy="533400"/>
            </a:xfrm>
            <a:prstGeom prst="straightConnector1">
              <a:avLst/>
            </a:prstGeom>
            <a:ln w="5715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248410" y="1834681"/>
                  <a:ext cx="477117" cy="4047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8410" y="1834681"/>
                  <a:ext cx="477117" cy="40479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334010" y="2087072"/>
                  <a:ext cx="483274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𝐵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34010" y="2087072"/>
                  <a:ext cx="483274" cy="40293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7143238" y="3817741"/>
                  <a:ext cx="467372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3238" y="3817741"/>
                  <a:ext cx="467372" cy="402931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/>
            <p:cNvCxnSpPr/>
            <p:nvPr/>
          </p:nvCxnSpPr>
          <p:spPr>
            <a:xfrm flipV="1">
              <a:off x="5629410" y="2163272"/>
              <a:ext cx="3124200" cy="5334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934210" y="3458672"/>
                  <a:ext cx="566950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4210" y="3458672"/>
                  <a:ext cx="566950" cy="40293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8186660" y="1553672"/>
                  <a:ext cx="566950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C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solidFill>
                                      <a:srgbClr val="FFC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C00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6660" y="1553672"/>
                  <a:ext cx="566950" cy="402931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/>
            <p:cNvCxnSpPr/>
            <p:nvPr/>
          </p:nvCxnSpPr>
          <p:spPr>
            <a:xfrm>
              <a:off x="5705610" y="2696672"/>
              <a:ext cx="2362200" cy="11049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119860" y="2979541"/>
                  <a:ext cx="474937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9860" y="2979541"/>
                  <a:ext cx="474937" cy="40293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/>
            <p:cNvCxnSpPr/>
            <p:nvPr/>
          </p:nvCxnSpPr>
          <p:spPr>
            <a:xfrm flipV="1">
              <a:off x="7686810" y="2239472"/>
              <a:ext cx="1028700" cy="2628900"/>
            </a:xfrm>
            <a:prstGeom prst="straightConnector1">
              <a:avLst/>
            </a:prstGeom>
            <a:ln w="38100">
              <a:solidFill>
                <a:srgbClr val="00CC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629410" y="2696672"/>
              <a:ext cx="2057400" cy="22098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5781810" y="2772872"/>
              <a:ext cx="1905000" cy="1143000"/>
            </a:xfrm>
            <a:prstGeom prst="straightConnector1">
              <a:avLst/>
            </a:prstGeom>
            <a:ln w="5715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2473" y="3817741"/>
                  <a:ext cx="789127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0CC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CC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CC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CC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en-US" dirty="0">
                    <a:solidFill>
                      <a:srgbClr val="00CC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2473" y="3817741"/>
                  <a:ext cx="789127" cy="40293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90600" y="4603511"/>
                <a:ext cx="3555782" cy="21782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u="sng" dirty="0" smtClean="0"/>
                  <a:t>from polarization vector to scattering plane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6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sz="1400" u="sng" dirty="0" smtClean="0"/>
                  <a:t>from </a:t>
                </a:r>
                <a:r>
                  <a:rPr lang="en-US" sz="1400" u="sng" dirty="0"/>
                  <a:t>scattering plane to hadron </a:t>
                </a:r>
                <a:r>
                  <a:rPr lang="en-US" sz="1400" u="sng" dirty="0" smtClean="0"/>
                  <a:t>plane</a:t>
                </a: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60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en-US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603511"/>
                <a:ext cx="3555782" cy="2178289"/>
              </a:xfrm>
              <a:prstGeom prst="rect">
                <a:avLst/>
              </a:prstGeom>
              <a:blipFill rotWithShape="1">
                <a:blip r:embed="rId11"/>
                <a:stretch>
                  <a:fillRect l="-515" t="-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49838" y="2131238"/>
                <a:ext cx="1436162" cy="669671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𝑈𝑇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𝑈𝑇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𝑈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38" y="2131238"/>
                <a:ext cx="1436162" cy="66967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936159" y="2233585"/>
                <a:ext cx="6114943" cy="738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𝑈𝑈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=2|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|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</m:e>
                              </m:d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</a:rPr>
                                        <m:t>𝑎𝑏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→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𝑐𝑑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acc>
                                </m:den>
                              </m:f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1,00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sSubSup>
                                    <m:sSubSupPr>
                                      <m:ctrlP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159" y="2233585"/>
                <a:ext cx="6114943" cy="73821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083498" y="1242985"/>
                <a:ext cx="7984302" cy="738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𝑈𝑇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=2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𝐶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|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𝐵𝑇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|</m:t>
                      </m:r>
                      <m:func>
                        <m:func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  <m:nary>
                        <m:naryPr>
                          <m:chr m:val="∑"/>
                          <m:supHide m:val="on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16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chemeClr val="accent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</m:e>
                              </m:d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</a:rPr>
                                        <m:t>𝑎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</a:rPr>
                                            <m:t>𝑏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↑</m:t>
                                          </m:r>
                                        </m:sup>
                                      </m:sSup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→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𝑐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↑</m:t>
                                          </m:r>
                                        </m:sup>
                                      </m:sSup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𝑑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acc>
                                </m:den>
                              </m:f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1,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𝑜𝑡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∢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,</m:t>
                                  </m:r>
                                  <m:sSubSup>
                                    <m:sSubSupPr>
                                      <m:ctrlP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𝐶</m:t>
                                      </m:r>
                                    </m:sub>
                                    <m:sup>
                                      <m:r>
                                        <a:rPr lang="en-US" sz="16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498" y="1242985"/>
                <a:ext cx="7984302" cy="73821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/>
          <p:cNvSpPr/>
          <p:nvPr/>
        </p:nvSpPr>
        <p:spPr>
          <a:xfrm>
            <a:off x="1083545" y="3124200"/>
            <a:ext cx="3488455" cy="427489"/>
          </a:xfrm>
          <a:prstGeom prst="rect">
            <a:avLst/>
          </a:prstGeom>
        </p:spPr>
        <p:txBody>
          <a:bodyPr wrap="none" tIns="91440" bIns="91440">
            <a:spAutoFit/>
          </a:bodyPr>
          <a:lstStyle/>
          <a:p>
            <a:pPr>
              <a:lnSpc>
                <a:spcPct val="150000"/>
              </a:lnSpc>
              <a:buClr>
                <a:schemeClr val="accent5">
                  <a:lumMod val="20000"/>
                  <a:lumOff val="80000"/>
                </a:schemeClr>
              </a:buClr>
            </a:pP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A.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Bacchetta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, M.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Radici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, PRD 70, 094032 (2004)</a:t>
            </a:r>
          </a:p>
        </p:txBody>
      </p:sp>
      <p:cxnSp>
        <p:nvCxnSpPr>
          <p:cNvPr id="4" name="Curved Connector 3"/>
          <p:cNvCxnSpPr>
            <a:endCxn id="25" idx="1"/>
          </p:cNvCxnSpPr>
          <p:nvPr/>
        </p:nvCxnSpPr>
        <p:spPr>
          <a:xfrm flipV="1">
            <a:off x="2375447" y="2602693"/>
            <a:ext cx="560712" cy="64308"/>
          </a:xfrm>
          <a:prstGeom prst="curvedConnector3">
            <a:avLst/>
          </a:prstGeom>
          <a:ln w="19050">
            <a:solidFill>
              <a:srgbClr val="008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rot="16200000" flipV="1">
            <a:off x="1671132" y="1910269"/>
            <a:ext cx="252385" cy="89447"/>
          </a:xfrm>
          <a:prstGeom prst="curvedConnector3">
            <a:avLst/>
          </a:prstGeom>
          <a:ln w="19050">
            <a:solidFill>
              <a:srgbClr val="008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61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419600" y="1142999"/>
            <a:ext cx="4572000" cy="55972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IFF @ RHIC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0" r="8478"/>
          <a:stretch/>
        </p:blipFill>
        <p:spPr bwMode="auto">
          <a:xfrm>
            <a:off x="4445374" y="3962400"/>
            <a:ext cx="4546226" cy="277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6750" y="1143000"/>
            <a:ext cx="4514850" cy="284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00" y="1143000"/>
            <a:ext cx="40298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PHENIX data 2006/2008</a:t>
            </a:r>
          </a:p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A</a:t>
            </a:r>
            <a:r>
              <a:rPr lang="en-US" sz="2000" baseline="-25000" dirty="0" smtClean="0">
                <a:solidFill>
                  <a:srgbClr val="0070C0"/>
                </a:solidFill>
              </a:rPr>
              <a:t>UT</a:t>
            </a:r>
            <a:r>
              <a:rPr lang="en-US" sz="2000" dirty="0" smtClean="0">
                <a:solidFill>
                  <a:srgbClr val="0070C0"/>
                </a:solidFill>
              </a:rPr>
              <a:t> ≈ 0</a:t>
            </a:r>
          </a:p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STAR sees significant A</a:t>
            </a:r>
            <a:r>
              <a:rPr lang="en-US" sz="2000" baseline="-25000" dirty="0" smtClean="0">
                <a:solidFill>
                  <a:srgbClr val="0070C0"/>
                </a:solidFill>
              </a:rPr>
              <a:t>UT</a:t>
            </a:r>
          </a:p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Analysis of 2012 is on-going</a:t>
            </a:r>
          </a:p>
          <a:p>
            <a:pPr marL="574675" indent="-574675">
              <a:spcAft>
                <a:spcPts val="1200"/>
              </a:spcAft>
              <a:buClr>
                <a:schemeClr val="bg1"/>
              </a:buClr>
              <a:buFont typeface="Wingdings" pitchFamily="2" charset="2"/>
              <a:buChar char="v"/>
            </a:pPr>
            <a:endParaRPr lang="en-US" sz="2000" dirty="0" smtClean="0">
              <a:solidFill>
                <a:schemeClr val="accent4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" r="3154"/>
          <a:stretch/>
        </p:blipFill>
        <p:spPr bwMode="auto">
          <a:xfrm>
            <a:off x="838200" y="3471455"/>
            <a:ext cx="3420291" cy="26245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6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Sivers</a:t>
            </a:r>
            <a:r>
              <a:rPr lang="en-US" dirty="0" smtClean="0"/>
              <a:t> Asymmetries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145280"/>
            <a:ext cx="2722933" cy="256032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598" y="4191000"/>
            <a:ext cx="5791202" cy="1920526"/>
          </a:xfrm>
        </p:spPr>
        <p:txBody>
          <a:bodyPr wrap="square">
            <a:spAutoFit/>
          </a:bodyPr>
          <a:lstStyle/>
          <a:p>
            <a:pPr marL="576263" indent="-576263">
              <a:buClr>
                <a:schemeClr val="accent5">
                  <a:lumMod val="20000"/>
                  <a:lumOff val="80000"/>
                </a:schemeClr>
              </a:buClr>
            </a:pPr>
            <a:r>
              <a:rPr lang="en-US" sz="1800" u="sng" dirty="0" smtClean="0">
                <a:solidFill>
                  <a:srgbClr val="008000"/>
                </a:solidFill>
              </a:rPr>
              <a:t>Projected</a:t>
            </a:r>
            <a:r>
              <a:rPr lang="en-US" sz="1800" dirty="0" smtClean="0">
                <a:solidFill>
                  <a:srgbClr val="008000"/>
                </a:solidFill>
              </a:rPr>
              <a:t> asymmetries with current setup / moderate upgrades in 500 pb</a:t>
            </a:r>
            <a:r>
              <a:rPr lang="en-US" sz="1800" baseline="30000" dirty="0" smtClean="0">
                <a:solidFill>
                  <a:srgbClr val="008000"/>
                </a:solidFill>
              </a:rPr>
              <a:t>-1</a:t>
            </a:r>
          </a:p>
          <a:p>
            <a:pPr marL="576263" indent="-576263">
              <a:buClr>
                <a:schemeClr val="accent5">
                  <a:lumMod val="20000"/>
                  <a:lumOff val="80000"/>
                </a:schemeClr>
              </a:buClr>
            </a:pP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Test scale dependence / evolution</a:t>
            </a:r>
          </a:p>
          <a:p>
            <a:pPr marL="576263" indent="-576263">
              <a:buClr>
                <a:schemeClr val="accent5">
                  <a:lumMod val="20000"/>
                  <a:lumOff val="80000"/>
                </a:schemeClr>
              </a:buClr>
            </a:pPr>
            <a:r>
              <a:rPr lang="en-US" sz="1800" dirty="0" smtClean="0">
                <a:solidFill>
                  <a:srgbClr val="002060"/>
                </a:solidFill>
              </a:rPr>
              <a:t>Map out functional form / high-</a:t>
            </a:r>
            <a:r>
              <a:rPr lang="en-US" sz="1800" i="1" dirty="0" smtClean="0">
                <a:solidFill>
                  <a:srgbClr val="002060"/>
                </a:solidFill>
              </a:rPr>
              <a:t>x</a:t>
            </a:r>
          </a:p>
          <a:p>
            <a:pPr marL="576263" indent="-576263">
              <a:buClr>
                <a:schemeClr val="accent5">
                  <a:lumMod val="20000"/>
                  <a:lumOff val="80000"/>
                </a:schemeClr>
              </a:buClr>
            </a:pPr>
            <a:r>
              <a:rPr lang="en-US" sz="1800" dirty="0" smtClean="0">
                <a:solidFill>
                  <a:srgbClr val="C00000"/>
                </a:solidFill>
              </a:rPr>
              <a:t>The RHIC Spin Program: Achievements and Future Opportunities (</a:t>
            </a:r>
            <a:r>
              <a:rPr lang="en-US" sz="1800" dirty="0" err="1" smtClean="0">
                <a:solidFill>
                  <a:srgbClr val="C00000"/>
                </a:solidFill>
              </a:rPr>
              <a:t>arXiv</a:t>
            </a:r>
            <a:r>
              <a:rPr lang="en-US" sz="1800" dirty="0" smtClean="0">
                <a:solidFill>
                  <a:srgbClr val="C00000"/>
                </a:solidFill>
              </a:rPr>
              <a:t>: 1304.0079)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19200"/>
            <a:ext cx="7195429" cy="268800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02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take home…</a:t>
            </a:r>
            <a:endParaRPr lang="en-US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228600" y="1219200"/>
            <a:ext cx="8686800" cy="474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74675" indent="-574675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Non-vanishing transverse single spin asymmetries have been measured over a wide range of energies</a:t>
            </a:r>
          </a:p>
          <a:p>
            <a:pPr marL="920750" lvl="1" indent="-342900">
              <a:spcBef>
                <a:spcPct val="200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Previous A</a:t>
            </a:r>
            <a:r>
              <a:rPr lang="en-US" baseline="-25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at mid- and forward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rapidities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being prepared for publication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marL="574675" indent="-574675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  <a:latin typeface="Helvetica" pitchFamily="34" charset="0"/>
                <a:cs typeface="Helvetica" pitchFamily="34" charset="0"/>
              </a:rPr>
              <a:t>Need to disentangle and quantify contributions from different effects</a:t>
            </a:r>
          </a:p>
          <a:p>
            <a:pPr marL="574675" indent="-574675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PHENIX has measured A</a:t>
            </a:r>
            <a:r>
              <a:rPr lang="en-US" sz="2000" baseline="-25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N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in heavy flavor production</a:t>
            </a:r>
            <a:endParaRPr lang="en-US" sz="2000" dirty="0">
              <a:solidFill>
                <a:schemeClr val="accent4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marL="1031875" lvl="1" indent="-454025">
              <a:spcBef>
                <a:spcPct val="200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tatistics of single </a:t>
            </a:r>
            <a:r>
              <a:rPr lang="el-GR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μ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still limited, 2012 data not included yet</a:t>
            </a:r>
          </a:p>
          <a:p>
            <a:pPr marL="1031875" lvl="1" indent="-454025">
              <a:spcBef>
                <a:spcPct val="200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Previous A</a:t>
            </a:r>
            <a:r>
              <a:rPr lang="en-US" baseline="-25000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(J/</a:t>
            </a:r>
            <a:r>
              <a:rPr lang="el-GR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ψ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) have been published, consistent with 2012 data</a:t>
            </a:r>
          </a:p>
          <a:p>
            <a:pPr marL="574675" indent="-574675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CC"/>
                </a:solidFill>
                <a:latin typeface="Helvetica" pitchFamily="34" charset="0"/>
                <a:cs typeface="Helvetica" pitchFamily="34" charset="0"/>
              </a:rPr>
              <a:t>Expect updated results of interference fragmentation functions soon</a:t>
            </a:r>
          </a:p>
          <a:p>
            <a:pPr marL="1035050" lvl="1" indent="-457200">
              <a:spcBef>
                <a:spcPct val="20000"/>
              </a:spcBef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>
                <a:solidFill>
                  <a:srgbClr val="0000CC"/>
                </a:solidFill>
                <a:latin typeface="Helvetica" pitchFamily="34" charset="0"/>
                <a:cs typeface="Helvetica" pitchFamily="34" charset="0"/>
              </a:rPr>
              <a:t>Can extract </a:t>
            </a:r>
            <a:r>
              <a:rPr lang="en-US" dirty="0" err="1" smtClean="0">
                <a:solidFill>
                  <a:srgbClr val="0000CC"/>
                </a:solidFill>
                <a:latin typeface="Helvetica" pitchFamily="34" charset="0"/>
                <a:cs typeface="Helvetica" pitchFamily="34" charset="0"/>
              </a:rPr>
              <a:t>transversity</a:t>
            </a:r>
            <a:r>
              <a:rPr lang="en-US" dirty="0" smtClean="0">
                <a:solidFill>
                  <a:srgbClr val="0000CC"/>
                </a:solidFill>
                <a:latin typeface="Helvetica" pitchFamily="34" charset="0"/>
                <a:cs typeface="Helvetica" pitchFamily="34" charset="0"/>
              </a:rPr>
              <a:t> in combination with IFF from Belle</a:t>
            </a:r>
          </a:p>
          <a:p>
            <a:pPr marL="577850" indent="-577850">
              <a:spcBef>
                <a:spcPct val="20000"/>
              </a:spcBef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  <a:t>Future measurements of transverse asymmetries at </a:t>
            </a:r>
            <a:br>
              <a:rPr lang="en-US" sz="200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200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  <a:t>RHIC can provide essential input to our understanding </a:t>
            </a:r>
            <a:br>
              <a:rPr lang="en-US" sz="200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</a:br>
            <a:r>
              <a:rPr lang="en-US" sz="200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  <a:t>of (p)QCD</a:t>
            </a:r>
          </a:p>
        </p:txBody>
      </p:sp>
      <p:pic>
        <p:nvPicPr>
          <p:cNvPr id="7" name="Picture 5" descr="C:\Users\oleg\Documents\Physics\pictures\proton4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34000"/>
            <a:ext cx="1705939" cy="1280160"/>
          </a:xfrm>
          <a:prstGeom prst="round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accent5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8735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4693" y="571500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accent5"/>
                </a:solidFill>
              </a:rPr>
              <a:t>…</a:t>
            </a:r>
            <a:endParaRPr lang="en-US" sz="6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4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Moments in Asymmetry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8200" y="1143000"/>
                <a:ext cx="8153400" cy="839269"/>
              </a:xfrm>
              <a:prstGeom prst="rect">
                <a:avLst/>
              </a:prstGeom>
              <a:ln w="952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66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0066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6600"/>
                              </a:solidFill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006600"/>
                              </a:solidFill>
                              <a:latin typeface="Cambria Math"/>
                              <a:ea typeface="Cambria Math"/>
                            </a:rPr>
                            <m:t>ℒ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000" i="1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  <m:r>
                        <a:rPr lang="en-US" sz="2000" i="1">
                          <a:solidFill>
                            <a:srgbClr val="0066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 smtClean="0">
                              <a:solidFill>
                                <a:srgbClr val="0066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solidFill>
                                <a:srgbClr val="0066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000" b="0" i="1" smtClean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6600"/>
                                  </a:solidFill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 smtClean="0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D60093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D60093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D60093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D60093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  <m:r>
                                    <a:rPr lang="en-US" sz="2000" i="1">
                                      <a:solidFill>
                                        <a:srgbClr val="0066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3</m:t>
                                      </m:r>
                                      <m:r>
                                        <a:rPr lang="en-US" sz="20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3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20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143000"/>
                <a:ext cx="8153400" cy="8392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keyser\Documents\RHIC\PHENIX\AnalysisNotes\drafts\JPsi_run12_figs\acceptance_3moments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" t="2391" r="2908"/>
          <a:stretch/>
        </p:blipFill>
        <p:spPr bwMode="auto">
          <a:xfrm>
            <a:off x="914400" y="4023360"/>
            <a:ext cx="7010399" cy="2682239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2286000" y="2435423"/>
            <a:ext cx="1109599" cy="307777"/>
          </a:xfrm>
          <a:prstGeom prst="rect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unpolarized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0" y="2813446"/>
            <a:ext cx="1394934" cy="307777"/>
          </a:xfrm>
          <a:prstGeom prst="rect">
            <a:avLst/>
          </a:prstGeom>
          <a:solidFill>
            <a:srgbClr val="00CC00"/>
          </a:solidFill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cos</a:t>
            </a:r>
            <a:r>
              <a:rPr lang="en-US" sz="1400" dirty="0" smtClean="0">
                <a:solidFill>
                  <a:schemeClr val="bg1"/>
                </a:solidFill>
              </a:rPr>
              <a:t>(</a:t>
            </a:r>
            <a:r>
              <a:rPr lang="el-GR" sz="1400" dirty="0" smtClean="0">
                <a:solidFill>
                  <a:schemeClr val="bg1"/>
                </a:solidFill>
              </a:rPr>
              <a:t>φ</a:t>
            </a:r>
            <a:r>
              <a:rPr lang="en-US" sz="1400" dirty="0">
                <a:solidFill>
                  <a:schemeClr val="bg1"/>
                </a:solidFill>
              </a:rPr>
              <a:t>) moment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0" y="3194446"/>
            <a:ext cx="1494320" cy="307777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cos</a:t>
            </a:r>
            <a:r>
              <a:rPr lang="en-US" sz="1400" dirty="0" smtClean="0">
                <a:solidFill>
                  <a:schemeClr val="bg1"/>
                </a:solidFill>
              </a:rPr>
              <a:t>(3</a:t>
            </a:r>
            <a:r>
              <a:rPr lang="el-GR" sz="1400" dirty="0" smtClean="0">
                <a:solidFill>
                  <a:schemeClr val="bg1"/>
                </a:solidFill>
              </a:rPr>
              <a:t>φ</a:t>
            </a:r>
            <a:r>
              <a:rPr lang="en-US" sz="1400" dirty="0" smtClean="0">
                <a:solidFill>
                  <a:schemeClr val="bg1"/>
                </a:solidFill>
              </a:rPr>
              <a:t>) moment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3578423"/>
            <a:ext cx="1447832" cy="307777"/>
          </a:xfrm>
          <a:prstGeom prst="rect">
            <a:avLst/>
          </a:prstGeom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</a:t>
            </a:r>
            <a:r>
              <a:rPr lang="en-US" sz="1400" dirty="0" smtClean="0">
                <a:solidFill>
                  <a:schemeClr val="bg1"/>
                </a:solidFill>
              </a:rPr>
              <a:t>otal asymmetry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" name="Picture 3" descr="C:\Users\keyser\Documents\RHIC\PHENIX\AnalysisNotes\drafts\JPsi_run12_figs\blind\acceptance_eps.extreme.gif"/>
          <p:cNvPicPr>
            <a:picLocks noChangeAspect="1" noChangeArrowheads="1"/>
          </p:cNvPicPr>
          <p:nvPr/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5"/>
          <a:stretch/>
        </p:blipFill>
        <p:spPr bwMode="auto">
          <a:xfrm>
            <a:off x="5847595" y="2133600"/>
            <a:ext cx="3144005" cy="2496416"/>
          </a:xfrm>
          <a:prstGeom prst="rect">
            <a:avLst/>
          </a:prstGeom>
          <a:noFill/>
          <a:ln w="9525">
            <a:solidFill>
              <a:srgbClr val="D600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53200" y="238145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m</a:t>
            </a:r>
            <a:r>
              <a:rPr lang="en-US" dirty="0" err="1" smtClean="0">
                <a:solidFill>
                  <a:srgbClr val="FF0000"/>
                </a:solidFill>
              </a:rPr>
              <a:t>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sqrt</a:t>
            </a:r>
            <a:endParaRPr 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06178" y="2514600"/>
                <a:ext cx="1485022" cy="972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>
                    <a:latin typeface="Cambria Math"/>
                    <a:ea typeface="Cambria Math"/>
                  </a:rPr>
                  <a:t>Toy MC input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  <m:t>𝜑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CC00"/>
                          </a:solidFill>
                          <a:latin typeface="Cambria Math"/>
                          <a:ea typeface="Cambria Math"/>
                        </a:rPr>
                        <m:t>=0.02</m:t>
                      </m:r>
                    </m:oMath>
                  </m:oMathPara>
                </a14:m>
                <a:endParaRPr lang="en-US" b="0" dirty="0" smtClean="0">
                  <a:solidFill>
                    <a:srgbClr val="00CC00"/>
                  </a:solidFill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𝜑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=0.10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6178" y="2514600"/>
                <a:ext cx="1485022" cy="972702"/>
              </a:xfrm>
              <a:prstGeom prst="rect">
                <a:avLst/>
              </a:prstGeom>
              <a:blipFill rotWithShape="1">
                <a:blip r:embed="rId5"/>
                <a:stretch>
                  <a:fillRect l="-3279" t="-3774" r="-3279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Elbow Connector 12"/>
          <p:cNvCxnSpPr>
            <a:stCxn id="6" idx="1"/>
          </p:cNvCxnSpPr>
          <p:nvPr/>
        </p:nvCxnSpPr>
        <p:spPr>
          <a:xfrm rot="10800000" flipV="1">
            <a:off x="1676402" y="2589312"/>
            <a:ext cx="609599" cy="2592286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1"/>
          </p:cNvCxnSpPr>
          <p:nvPr/>
        </p:nvCxnSpPr>
        <p:spPr>
          <a:xfrm rot="10800000" flipV="1">
            <a:off x="1828804" y="2967335"/>
            <a:ext cx="457197" cy="2668486"/>
          </a:xfrm>
          <a:prstGeom prst="bentConnector2">
            <a:avLst/>
          </a:prstGeom>
          <a:ln>
            <a:solidFill>
              <a:srgbClr val="00CC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8" idx="1"/>
          </p:cNvCxnSpPr>
          <p:nvPr/>
        </p:nvCxnSpPr>
        <p:spPr>
          <a:xfrm rot="10800000" flipV="1">
            <a:off x="1997904" y="3348335"/>
            <a:ext cx="288097" cy="1833264"/>
          </a:xfrm>
          <a:prstGeom prst="bentConnector2">
            <a:avLst/>
          </a:prstGeom>
          <a:ln>
            <a:solidFill>
              <a:srgbClr val="0000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9" idx="1"/>
          </p:cNvCxnSpPr>
          <p:nvPr/>
        </p:nvCxnSpPr>
        <p:spPr>
          <a:xfrm rot="10800000" flipV="1">
            <a:off x="2133604" y="3732311"/>
            <a:ext cx="152397" cy="1632167"/>
          </a:xfrm>
          <a:prstGeom prst="bentConnector2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5410200" y="3352800"/>
            <a:ext cx="597408" cy="379511"/>
          </a:xfrm>
          <a:prstGeom prst="rightArrow">
            <a:avLst>
              <a:gd name="adj1" fmla="val 50000"/>
              <a:gd name="adj2" fmla="val 71563"/>
            </a:avLst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2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IFF @ STAR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4155332" cy="3245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042" y="1219200"/>
            <a:ext cx="4074758" cy="3245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Flowchart: Merge 3"/>
          <p:cNvSpPr/>
          <p:nvPr/>
        </p:nvSpPr>
        <p:spPr>
          <a:xfrm>
            <a:off x="1295400" y="4267200"/>
            <a:ext cx="2133600" cy="914400"/>
          </a:xfrm>
          <a:prstGeom prst="flowChartMerg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Merge 6"/>
          <p:cNvSpPr/>
          <p:nvPr/>
        </p:nvSpPr>
        <p:spPr>
          <a:xfrm>
            <a:off x="6477000" y="4267200"/>
            <a:ext cx="1447800" cy="914400"/>
          </a:xfrm>
          <a:prstGeom prst="flowChartMerge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95600" y="5562600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PHENIX range/acceptance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 rot="16200000">
            <a:off x="4673474" y="2946526"/>
            <a:ext cx="216151" cy="48387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8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Spin Asymmetries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486400" y="1219200"/>
            <a:ext cx="3581400" cy="2428924"/>
            <a:chOff x="952500" y="1254206"/>
            <a:chExt cx="3581400" cy="2428924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500" y="1254206"/>
              <a:ext cx="3581400" cy="2428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19878461">
              <a:off x="1517595" y="1846056"/>
              <a:ext cx="1127232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Reaction plane</a:t>
              </a:r>
              <a:endParaRPr lang="en-US" sz="1050" dirty="0"/>
            </a:p>
          </p:txBody>
        </p:sp>
      </p:grpSp>
      <p:pic>
        <p:nvPicPr>
          <p:cNvPr id="35" name="Picture 5" descr="c_phenix_brahms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" r="6418"/>
          <a:stretch/>
        </p:blipFill>
        <p:spPr bwMode="auto">
          <a:xfrm>
            <a:off x="4917009" y="4083009"/>
            <a:ext cx="3160191" cy="2470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t="7052" r="6168"/>
          <a:stretch/>
        </p:blipFill>
        <p:spPr bwMode="auto">
          <a:xfrm>
            <a:off x="1107009" y="4235408"/>
            <a:ext cx="3678227" cy="227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07609" y="4015501"/>
                <a:ext cx="19982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,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00B0F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00B0F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00B0F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rgbClr val="00B0F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62.4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GeV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7609" y="4015501"/>
                <a:ext cx="1998239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250009" y="4006809"/>
                <a:ext cx="21677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19.4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, 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62.4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600" b="0" i="1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200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0" i="0" smtClean="0">
                          <a:latin typeface="Cambria Math"/>
                          <a:ea typeface="Cambria Math"/>
                        </a:rPr>
                        <m:t>GeV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009" y="4006809"/>
                <a:ext cx="216770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72400" y="6477000"/>
                <a:ext cx="1346138" cy="341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CC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00CC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1600" i="1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lang="en-US" sz="1600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0" y="6477000"/>
                <a:ext cx="1346138" cy="341247"/>
              </a:xfrm>
              <a:prstGeom prst="rect">
                <a:avLst/>
              </a:prstGeom>
              <a:blipFill rotWithShape="1">
                <a:blip r:embed="rId7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83061" y="3146420"/>
                <a:ext cx="1846339" cy="663580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061" y="3146420"/>
                <a:ext cx="1846339" cy="66358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28600" y="1219200"/>
            <a:ext cx="457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</a:rPr>
              <a:t>The transverse structure of the nucleon is largely unknown</a:t>
            </a:r>
          </a:p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err="1" smtClean="0">
                <a:solidFill>
                  <a:srgbClr val="002060"/>
                </a:solidFill>
              </a:rPr>
              <a:t>Transversity</a:t>
            </a:r>
            <a:r>
              <a:rPr lang="en-US" sz="2000" dirty="0" smtClean="0">
                <a:solidFill>
                  <a:srgbClr val="002060"/>
                </a:solidFill>
              </a:rPr>
              <a:t> is chiral odd</a:t>
            </a:r>
          </a:p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8000"/>
                </a:solidFill>
              </a:rPr>
              <a:t>Large transverse asymmetries carry potential information about QCD dynamics beyond 1-d picture</a:t>
            </a:r>
          </a:p>
        </p:txBody>
      </p:sp>
    </p:spTree>
    <p:extLst>
      <p:ext uri="{BB962C8B-B14F-4D97-AF65-F5344CB8AC3E}">
        <p14:creationId xmlns:p14="http://schemas.microsoft.com/office/powerpoint/2010/main" val="29069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3505200" y="1219199"/>
            <a:ext cx="5410200" cy="2362201"/>
          </a:xfrm>
          <a:prstGeom prst="roundRect">
            <a:avLst>
              <a:gd name="adj" fmla="val 7843"/>
            </a:avLst>
          </a:prstGeom>
          <a:ln w="952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Proton-Proton Collisions</a:t>
            </a:r>
            <a:endParaRPr lang="en-US" dirty="0"/>
          </a:p>
        </p:txBody>
      </p:sp>
      <p:sp>
        <p:nvSpPr>
          <p:cNvPr id="4" name="Rectangle 44"/>
          <p:cNvSpPr txBox="1">
            <a:spLocks noChangeArrowheads="1"/>
          </p:cNvSpPr>
          <p:nvPr/>
        </p:nvSpPr>
        <p:spPr>
          <a:xfrm>
            <a:off x="228600" y="1298341"/>
            <a:ext cx="2743200" cy="1902059"/>
          </a:xfrm>
          <a:prstGeom prst="rect">
            <a:avLst/>
          </a:prstGeom>
          <a:noFill/>
          <a:ln/>
        </p:spPr>
        <p:txBody>
          <a:bodyPr vert="horz" wrap="square" lIns="91440" tIns="45720" rIns="91440" bIns="45720" rtlCol="0" anchor="ctr">
            <a:spAutoFit/>
          </a:bodyPr>
          <a:lstStyle>
            <a:lvl1pPr marL="349250" indent="-349250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  <a:defRPr sz="2400" kern="120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625475" indent="-276225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  <a:defRPr sz="2000" kern="1200">
                <a:solidFill>
                  <a:schemeClr val="tx2">
                    <a:lumMod val="75000"/>
                  </a:schemeClr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6738" indent="-566738">
              <a:lnSpc>
                <a:spcPct val="150000"/>
              </a:lnSpc>
              <a:buClr>
                <a:schemeClr val="bg1"/>
              </a:buClr>
              <a:tabLst>
                <a:tab pos="2743200" algn="l"/>
                <a:tab pos="4462463" algn="l"/>
              </a:tabLst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Initial State</a:t>
            </a:r>
          </a:p>
          <a:p>
            <a:pPr marL="566738" indent="-566738">
              <a:lnSpc>
                <a:spcPct val="150000"/>
              </a:lnSpc>
              <a:buClr>
                <a:schemeClr val="bg1"/>
              </a:buClr>
              <a:tabLst>
                <a:tab pos="2743200" algn="l"/>
                <a:tab pos="4462463" algn="l"/>
              </a:tabLst>
            </a:pP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pQCD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  <a:latin typeface="Helvetica" pitchFamily="34" charset="0"/>
              <a:cs typeface="Helvetica" pitchFamily="34" charset="0"/>
            </a:endParaRPr>
          </a:p>
          <a:p>
            <a:pPr marL="566738" indent="-566738">
              <a:lnSpc>
                <a:spcPct val="150000"/>
              </a:lnSpc>
              <a:buClr>
                <a:schemeClr val="bg1"/>
              </a:buClr>
              <a:tabLst>
                <a:tab pos="2743200" algn="l"/>
                <a:tab pos="4462463" algn="l"/>
              </a:tabLst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Helvetica" pitchFamily="34" charset="0"/>
                <a:cs typeface="Helvetica" pitchFamily="34" charset="0"/>
              </a:rPr>
              <a:t>Final State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733800" y="1447799"/>
            <a:ext cx="4953000" cy="1905000"/>
            <a:chOff x="3581400" y="1524000"/>
            <a:chExt cx="4953000" cy="1905000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3581400" y="1828800"/>
              <a:ext cx="1905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3962400" y="1905000"/>
              <a:ext cx="1524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581400" y="1981200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581400" y="3048000"/>
              <a:ext cx="685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962400" y="3124200"/>
              <a:ext cx="1524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581400" y="3200400"/>
              <a:ext cx="1905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495800" y="1981200"/>
              <a:ext cx="16002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V="1">
              <a:off x="7010400" y="1981200"/>
              <a:ext cx="68580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6096000" y="2514600"/>
              <a:ext cx="16002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6096000" y="2514600"/>
              <a:ext cx="16002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7696200" y="1905000"/>
              <a:ext cx="838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7696200" y="1981200"/>
              <a:ext cx="838200" cy="76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V="1">
              <a:off x="7696200" y="1828800"/>
              <a:ext cx="5334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>
              <a:off x="7696200" y="1981200"/>
              <a:ext cx="83820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7696200" y="1981200"/>
              <a:ext cx="83820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>
              <a:off x="3581400" y="1905000"/>
              <a:ext cx="381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4"/>
            <p:cNvSpPr>
              <a:spLocks noChangeShapeType="1"/>
            </p:cNvSpPr>
            <p:nvPr/>
          </p:nvSpPr>
          <p:spPr bwMode="auto">
            <a:xfrm>
              <a:off x="3581400" y="3124200"/>
              <a:ext cx="381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 flipV="1">
              <a:off x="6096000" y="2209800"/>
              <a:ext cx="914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36"/>
            <p:cNvSpPr>
              <a:spLocks noChangeShapeType="1"/>
            </p:cNvSpPr>
            <p:nvPr/>
          </p:nvSpPr>
          <p:spPr bwMode="auto">
            <a:xfrm flipV="1">
              <a:off x="4495800" y="2514600"/>
              <a:ext cx="1600200" cy="533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7"/>
            <p:cNvSpPr>
              <a:spLocks noChangeShapeType="1"/>
            </p:cNvSpPr>
            <p:nvPr/>
          </p:nvSpPr>
          <p:spPr bwMode="auto">
            <a:xfrm flipV="1">
              <a:off x="8229600" y="1828800"/>
              <a:ext cx="304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6096000" y="2514600"/>
              <a:ext cx="914400" cy="3048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>
              <a:off x="7010400" y="2819400"/>
              <a:ext cx="68580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10"/>
            <p:cNvSpPr>
              <a:spLocks noChangeArrowheads="1"/>
            </p:cNvSpPr>
            <p:nvPr/>
          </p:nvSpPr>
          <p:spPr bwMode="auto">
            <a:xfrm>
              <a:off x="4191000" y="1600200"/>
              <a:ext cx="609600" cy="609600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1"/>
            <p:cNvSpPr>
              <a:spLocks noChangeArrowheads="1"/>
            </p:cNvSpPr>
            <p:nvPr/>
          </p:nvSpPr>
          <p:spPr bwMode="auto">
            <a:xfrm>
              <a:off x="4191000" y="2819400"/>
              <a:ext cx="609600" cy="609600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4343400" y="1690688"/>
              <a:ext cx="35083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dirty="0" err="1">
                  <a:latin typeface="Arial Rounded MT Bold" pitchFamily="34" charset="0"/>
                </a:rPr>
                <a:t>f</a:t>
              </a:r>
              <a:r>
                <a:rPr lang="en-US" baseline="-25000" dirty="0" err="1">
                  <a:latin typeface="Arial Rounded MT Bold" pitchFamily="34" charset="0"/>
                </a:rPr>
                <a:t>a</a:t>
              </a:r>
              <a:endParaRPr lang="en-US" baseline="-25000" dirty="0">
                <a:latin typeface="Arial Rounded MT Bold" pitchFamily="34" charset="0"/>
              </a:endParaRPr>
            </a:p>
          </p:txBody>
        </p:sp>
        <p:sp>
          <p:nvSpPr>
            <p:cNvPr id="31" name="Text Box 27"/>
            <p:cNvSpPr txBox="1">
              <a:spLocks noChangeArrowheads="1"/>
            </p:cNvSpPr>
            <p:nvPr/>
          </p:nvSpPr>
          <p:spPr bwMode="auto">
            <a:xfrm>
              <a:off x="4340225" y="2909888"/>
              <a:ext cx="3556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Arial Rounded MT Bold" pitchFamily="34" charset="0"/>
                </a:rPr>
                <a:t>f</a:t>
              </a:r>
              <a:r>
                <a:rPr lang="en-US" baseline="-25000">
                  <a:latin typeface="Arial Rounded MT Bold" pitchFamily="34" charset="0"/>
                </a:rPr>
                <a:t>b</a:t>
              </a:r>
            </a:p>
          </p:txBody>
        </p:sp>
        <p:sp>
          <p:nvSpPr>
            <p:cNvPr id="32" name="Oval 14"/>
            <p:cNvSpPr>
              <a:spLocks noChangeArrowheads="1"/>
            </p:cNvSpPr>
            <p:nvPr/>
          </p:nvSpPr>
          <p:spPr bwMode="auto">
            <a:xfrm>
              <a:off x="5638800" y="2057400"/>
              <a:ext cx="914400" cy="914400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5867400" y="2286000"/>
              <a:ext cx="404813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l-GR" sz="2800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σ</a:t>
              </a:r>
              <a:endParaRPr lang="el-GR" sz="2800" baseline="-250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4" name="Line 31"/>
            <p:cNvSpPr>
              <a:spLocks noChangeShapeType="1"/>
            </p:cNvSpPr>
            <p:nvPr/>
          </p:nvSpPr>
          <p:spPr bwMode="auto">
            <a:xfrm flipV="1">
              <a:off x="6019800" y="2362200"/>
              <a:ext cx="76200" cy="76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6096000" y="2362200"/>
              <a:ext cx="76200" cy="76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Oval 18"/>
            <p:cNvSpPr>
              <a:spLocks noChangeArrowheads="1"/>
            </p:cNvSpPr>
            <p:nvPr/>
          </p:nvSpPr>
          <p:spPr bwMode="auto">
            <a:xfrm>
              <a:off x="7315200" y="1524000"/>
              <a:ext cx="685800" cy="685800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28"/>
            <p:cNvSpPr txBox="1">
              <a:spLocks noChangeArrowheads="1"/>
            </p:cNvSpPr>
            <p:nvPr/>
          </p:nvSpPr>
          <p:spPr bwMode="auto">
            <a:xfrm>
              <a:off x="7391400" y="1690688"/>
              <a:ext cx="5556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Arial Rounded MT Bold" pitchFamily="34" charset="0"/>
                </a:rPr>
                <a:t>FF</a:t>
              </a:r>
              <a:r>
                <a:rPr lang="en-US" baseline="-25000">
                  <a:latin typeface="Arial Rounded MT Bold" pitchFamily="34" charset="0"/>
                </a:rPr>
                <a:t>q</a:t>
              </a:r>
            </a:p>
          </p:txBody>
        </p:sp>
      </p:grpSp>
      <p:pic>
        <p:nvPicPr>
          <p:cNvPr id="58" name="Picture 1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5" r="7148"/>
          <a:stretch/>
        </p:blipFill>
        <p:spPr bwMode="auto">
          <a:xfrm>
            <a:off x="762000" y="3665217"/>
            <a:ext cx="3470446" cy="2811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9091" r="8807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" name="Left Arrow 45"/>
          <p:cNvSpPr/>
          <p:nvPr/>
        </p:nvSpPr>
        <p:spPr>
          <a:xfrm>
            <a:off x="4191000" y="4191000"/>
            <a:ext cx="685800" cy="484632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4953000" y="4191000"/>
                <a:ext cx="3962400" cy="2169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Process contribution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 smtClean="0"/>
                  <a:t> production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Disentangle effects from</a:t>
                </a:r>
                <a:endParaRPr lang="en-US" dirty="0"/>
              </a:p>
              <a:p>
                <a:pPr marL="574675" indent="-339725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dirty="0" smtClean="0"/>
                  <a:t>kinematics</a:t>
                </a:r>
              </a:p>
              <a:p>
                <a:pPr marL="574675" indent="-339725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dirty="0" smtClean="0"/>
                  <a:t>processes</a:t>
                </a:r>
              </a:p>
              <a:p>
                <a:pPr marL="574675" indent="-339725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dirty="0" smtClean="0"/>
                  <a:t>probes</a:t>
                </a:r>
                <a:endParaRPr lang="en-US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4191000"/>
                <a:ext cx="3962400" cy="2169825"/>
              </a:xfrm>
              <a:prstGeom prst="rect">
                <a:avLst/>
              </a:prstGeom>
              <a:blipFill rotWithShape="1">
                <a:blip r:embed="rId3"/>
                <a:stretch>
                  <a:fillRect l="-1385" r="-1231" b="-1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16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226" y="5181600"/>
            <a:ext cx="6228174" cy="14454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Flavor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19200"/>
                <a:ext cx="2971800" cy="2971800"/>
              </a:xfrm>
            </p:spPr>
            <p:txBody>
              <a:bodyPr>
                <a:normAutofit lnSpcReduction="10000"/>
              </a:bodyPr>
              <a:lstStyle/>
              <a:p>
                <a:pPr marL="574675" indent="-574675">
                  <a:spcBef>
                    <a:spcPts val="0"/>
                  </a:spcBef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US" sz="2000" dirty="0" smtClean="0"/>
                  <a:t>In leading order</a:t>
                </a:r>
              </a:p>
              <a:p>
                <a:pPr marL="914400" lvl="1" indent="-339725">
                  <a:spcBef>
                    <a:spcPts val="0"/>
                  </a:spcBef>
                  <a:spcAft>
                    <a:spcPts val="600"/>
                  </a:spcAft>
                  <a:buFont typeface="Courier New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𝑔𝑔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sz="18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z="1800" dirty="0" smtClean="0"/>
                  <a:t> ≈ 95%</a:t>
                </a:r>
              </a:p>
              <a:p>
                <a:pPr marL="914400" lvl="1" indent="-339725">
                  <a:spcBef>
                    <a:spcPts val="0"/>
                  </a:spcBef>
                  <a:spcAft>
                    <a:spcPts val="600"/>
                  </a:spcAft>
                  <a:buFont typeface="Courier New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𝑔𝑔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1800" i="1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1800" dirty="0"/>
                  <a:t> ≈ </a:t>
                </a:r>
                <a:r>
                  <a:rPr lang="en-US" sz="1800" dirty="0" smtClean="0"/>
                  <a:t>85%</a:t>
                </a:r>
                <a:endParaRPr lang="en-US" sz="2200" dirty="0" smtClean="0"/>
              </a:p>
              <a:p>
                <a:pPr marL="574675" lvl="1" indent="-574675">
                  <a:spcBef>
                    <a:spcPts val="0"/>
                  </a:spcBef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US" dirty="0" smtClean="0"/>
                  <a:t>Gluon has no </a:t>
                </a:r>
                <a:r>
                  <a:rPr lang="en-US" dirty="0" err="1" smtClean="0"/>
                  <a:t>transversity</a:t>
                </a:r>
                <a:r>
                  <a:rPr lang="en-US" dirty="0" smtClean="0"/>
                  <a:t> (suppressed Collins effect)</a:t>
                </a:r>
              </a:p>
              <a:p>
                <a:pPr marL="574675" lvl="1" indent="-574675">
                  <a:spcBef>
                    <a:spcPts val="0"/>
                  </a:spcBef>
                  <a:spcAft>
                    <a:spcPts val="600"/>
                  </a:spcAft>
                  <a:buClr>
                    <a:schemeClr val="bg1"/>
                  </a:buClr>
                </a:pPr>
                <a:r>
                  <a:rPr lang="en-US" dirty="0" smtClean="0"/>
                  <a:t>Only sensitive to </a:t>
                </a:r>
                <a:r>
                  <a:rPr lang="en-US" dirty="0" err="1" smtClean="0"/>
                  <a:t>Sivers</a:t>
                </a:r>
                <a:r>
                  <a:rPr lang="en-US" dirty="0" smtClean="0"/>
                  <a:t> effect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19200"/>
                <a:ext cx="2971800" cy="2971800"/>
              </a:xfrm>
              <a:blipFill rotWithShape="1">
                <a:blip r:embed="rId3"/>
                <a:stretch>
                  <a:fillRect l="-1848" t="-1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200"/>
            <a:ext cx="5755849" cy="297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28599" y="4657725"/>
            <a:ext cx="8727649" cy="1438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  <a:defRPr sz="2400" kern="120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625475" indent="-276225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  <a:defRPr sz="2000" kern="1200">
                <a:solidFill>
                  <a:schemeClr val="tx2">
                    <a:lumMod val="75000"/>
                  </a:schemeClr>
                </a:solidFill>
                <a:latin typeface="Helvetica" pitchFamily="34" charset="0"/>
                <a:ea typeface="+mn-ea"/>
                <a:cs typeface="Helvetica" pitchFamily="34" charset="0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4675" lvl="1" indent="-574675" fontAlgn="auto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</a:pPr>
            <a:r>
              <a:rPr lang="en-US" sz="2000" dirty="0" smtClean="0"/>
              <a:t>Cancellation of initial and final state interactions </a:t>
            </a:r>
            <a:r>
              <a:rPr lang="en-US" sz="1800" dirty="0" smtClean="0"/>
              <a:t>[</a:t>
            </a:r>
            <a:r>
              <a:rPr lang="en-US" sz="1600" dirty="0" smtClean="0"/>
              <a:t>PRD78</a:t>
            </a:r>
            <a:r>
              <a:rPr lang="en-US" sz="1600" dirty="0"/>
              <a:t>, </a:t>
            </a:r>
            <a:r>
              <a:rPr lang="en-US" sz="1600" dirty="0" smtClean="0"/>
              <a:t>014024, 2008]</a:t>
            </a:r>
            <a:endParaRPr lang="en-US" sz="2000" dirty="0" smtClean="0"/>
          </a:p>
          <a:p>
            <a:pPr marL="577850" lvl="1" indent="0" fontAlgn="auto"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/>
              <a:t>No color-octet</a:t>
            </a:r>
            <a:br>
              <a:rPr lang="en-US" sz="1800" dirty="0" smtClean="0"/>
            </a:br>
            <a:r>
              <a:rPr lang="en-US" sz="1800" dirty="0" smtClean="0"/>
              <a:t>in asymmetry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6102531"/>
                <a:ext cx="33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102531"/>
                <a:ext cx="338105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200400" y="5181600"/>
                <a:ext cx="3442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5181600"/>
                <a:ext cx="34426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87875" y="6093023"/>
                <a:ext cx="5793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,</m:t>
                      </m:r>
                      <m:r>
                        <a:rPr lang="en-US" sz="1400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875" y="6093023"/>
                <a:ext cx="579325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899610" y="5257800"/>
                <a:ext cx="80599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𝑄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𝑐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(8)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610" y="5257800"/>
                <a:ext cx="805990" cy="353943"/>
              </a:xfrm>
              <a:prstGeom prst="rect">
                <a:avLst/>
              </a:prstGeom>
              <a:blipFill rotWithShape="1">
                <a:blip r:embed="rId8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613610" y="5257800"/>
                <a:ext cx="805990" cy="3166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𝑄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</m:d>
                        </m:e>
                        <m:sub/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(1)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610" y="5257800"/>
                <a:ext cx="805990" cy="316690"/>
              </a:xfrm>
              <a:prstGeom prst="rect">
                <a:avLst/>
              </a:prstGeom>
              <a:blipFill rotWithShape="1">
                <a:blip r:embed="rId9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995895" y="6096000"/>
                <a:ext cx="33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895" y="6096000"/>
                <a:ext cx="338105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205695" y="6096000"/>
                <a:ext cx="33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5695" y="6096000"/>
                <a:ext cx="338105" cy="30777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410200" y="5181600"/>
                <a:ext cx="3442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5181600"/>
                <a:ext cx="34426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656740" y="5181600"/>
                <a:ext cx="3442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740" y="5181600"/>
                <a:ext cx="344260" cy="3077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943600" y="6096000"/>
                <a:ext cx="5793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,</m:t>
                      </m:r>
                      <m:r>
                        <a:rPr lang="en-US" sz="1400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6096000"/>
                <a:ext cx="579325" cy="3077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259875" y="6096000"/>
                <a:ext cx="5793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/>
                        </a:rPr>
                        <m:t>,</m:t>
                      </m:r>
                      <m:r>
                        <a:rPr lang="en-US" sz="1400" b="0" i="1" smtClean="0"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875" y="6096000"/>
                <a:ext cx="579325" cy="3077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109410" y="5257800"/>
                <a:ext cx="80599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𝑄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4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/>
                            </a:rPr>
                            <m:t>𝑐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(8)</m:t>
                          </m:r>
                        </m:sup>
                      </m:sSub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9410" y="5257800"/>
                <a:ext cx="805990" cy="353943"/>
              </a:xfrm>
              <a:prstGeom prst="rect">
                <a:avLst/>
              </a:prstGeom>
              <a:blipFill rotWithShape="1">
                <a:blip r:embed="rId14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443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PHENIX Detector</a:t>
            </a:r>
            <a:endParaRPr lang="en-US" dirty="0"/>
          </a:p>
        </p:txBody>
      </p:sp>
      <p:sp>
        <p:nvSpPr>
          <p:cNvPr id="2" name="AutoShape 2" descr="https://www.phenix.bnl.gov/WWW/run/drawing/Phenix_2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595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508" y="1295400"/>
            <a:ext cx="5740663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044423" y="2819400"/>
            <a:ext cx="2794777" cy="381001"/>
            <a:chOff x="4970462" y="6172199"/>
            <a:chExt cx="3563938" cy="533400"/>
          </a:xfrm>
        </p:grpSpPr>
        <p:sp>
          <p:nvSpPr>
            <p:cNvPr id="12" name="Right Arrow 11"/>
            <p:cNvSpPr/>
            <p:nvPr/>
          </p:nvSpPr>
          <p:spPr>
            <a:xfrm rot="10800000">
              <a:off x="4970462" y="6184391"/>
              <a:ext cx="3563938" cy="52120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Up Arrow 12"/>
            <p:cNvSpPr/>
            <p:nvPr/>
          </p:nvSpPr>
          <p:spPr>
            <a:xfrm rot="10800000">
              <a:off x="5394953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Up Arrow 13"/>
            <p:cNvSpPr/>
            <p:nvPr/>
          </p:nvSpPr>
          <p:spPr>
            <a:xfrm rot="10800000">
              <a:off x="5775127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Up Arrow 14"/>
            <p:cNvSpPr/>
            <p:nvPr/>
          </p:nvSpPr>
          <p:spPr>
            <a:xfrm rot="10800000">
              <a:off x="6918540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Up Arrow 15"/>
            <p:cNvSpPr/>
            <p:nvPr/>
          </p:nvSpPr>
          <p:spPr>
            <a:xfrm rot="10800000">
              <a:off x="7298717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own Arrow 16"/>
            <p:cNvSpPr/>
            <p:nvPr/>
          </p:nvSpPr>
          <p:spPr>
            <a:xfrm rot="10800000">
              <a:off x="6536922" y="6184391"/>
              <a:ext cx="321488" cy="521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wn Arrow 17"/>
            <p:cNvSpPr/>
            <p:nvPr/>
          </p:nvSpPr>
          <p:spPr>
            <a:xfrm rot="10800000">
              <a:off x="6155304" y="6172199"/>
              <a:ext cx="321488" cy="521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rot="10800000">
              <a:off x="8060512" y="6184391"/>
              <a:ext cx="321488" cy="521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wn Arrow 19"/>
            <p:cNvSpPr/>
            <p:nvPr/>
          </p:nvSpPr>
          <p:spPr>
            <a:xfrm rot="10800000">
              <a:off x="7678894" y="6172199"/>
              <a:ext cx="321488" cy="521208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2000" y="2819400"/>
            <a:ext cx="2794777" cy="381001"/>
            <a:chOff x="1389062" y="6172199"/>
            <a:chExt cx="3563938" cy="533400"/>
          </a:xfrm>
        </p:grpSpPr>
        <p:sp>
          <p:nvSpPr>
            <p:cNvPr id="22" name="Right Arrow 21"/>
            <p:cNvSpPr/>
            <p:nvPr/>
          </p:nvSpPr>
          <p:spPr>
            <a:xfrm>
              <a:off x="1389062" y="6184391"/>
              <a:ext cx="3563938" cy="521208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Up Arrow 22"/>
            <p:cNvSpPr/>
            <p:nvPr/>
          </p:nvSpPr>
          <p:spPr>
            <a:xfrm rot="10800000">
              <a:off x="1508753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Up Arrow 23"/>
            <p:cNvSpPr/>
            <p:nvPr/>
          </p:nvSpPr>
          <p:spPr>
            <a:xfrm rot="10800000">
              <a:off x="2275313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Up Arrow 24"/>
            <p:cNvSpPr/>
            <p:nvPr/>
          </p:nvSpPr>
          <p:spPr>
            <a:xfrm rot="10800000">
              <a:off x="3041876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Up Arrow 25"/>
            <p:cNvSpPr/>
            <p:nvPr/>
          </p:nvSpPr>
          <p:spPr>
            <a:xfrm rot="10800000">
              <a:off x="3808439" y="6184391"/>
              <a:ext cx="320047" cy="521208"/>
            </a:xfrm>
            <a:prstGeom prst="up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own Arrow 26"/>
            <p:cNvSpPr/>
            <p:nvPr/>
          </p:nvSpPr>
          <p:spPr>
            <a:xfrm rot="10800000">
              <a:off x="3424437" y="6184391"/>
              <a:ext cx="321488" cy="52120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Down Arrow 27"/>
            <p:cNvSpPr/>
            <p:nvPr/>
          </p:nvSpPr>
          <p:spPr>
            <a:xfrm rot="10800000">
              <a:off x="2657874" y="6172199"/>
              <a:ext cx="321488" cy="52120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own Arrow 28"/>
            <p:cNvSpPr/>
            <p:nvPr/>
          </p:nvSpPr>
          <p:spPr>
            <a:xfrm rot="10800000">
              <a:off x="4191000" y="6184391"/>
              <a:ext cx="321488" cy="52120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 rot="10800000">
              <a:off x="1891311" y="6184391"/>
              <a:ext cx="321488" cy="52120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4191000" y="5029200"/>
            <a:ext cx="990600" cy="304800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009086" y="5029200"/>
            <a:ext cx="1877114" cy="304800"/>
          </a:xfrm>
          <a:prstGeom prst="rect">
            <a:avLst/>
          </a:prstGeom>
          <a:solidFill>
            <a:srgbClr val="0000FF">
              <a:alpha val="29804"/>
            </a:srgb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486400" y="5029200"/>
            <a:ext cx="1877114" cy="304800"/>
          </a:xfrm>
          <a:prstGeom prst="rect">
            <a:avLst/>
          </a:prstGeom>
          <a:solidFill>
            <a:srgbClr val="0000FF">
              <a:alpha val="29804"/>
            </a:srgb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733800" y="5105400"/>
            <a:ext cx="304800" cy="152400"/>
          </a:xfrm>
          <a:prstGeom prst="rect">
            <a:avLst/>
          </a:prstGeom>
          <a:solidFill>
            <a:srgbClr val="00CC00">
              <a:alpha val="29804"/>
            </a:srgb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334000" y="5105400"/>
            <a:ext cx="304800" cy="152400"/>
          </a:xfrm>
          <a:prstGeom prst="rect">
            <a:avLst/>
          </a:prstGeom>
          <a:solidFill>
            <a:srgbClr val="00CC00">
              <a:alpha val="29804"/>
            </a:srgb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76400" y="5562600"/>
                <a:ext cx="6186437" cy="1145698"/>
              </a:xfrm>
              <a:prstGeom prst="rect">
                <a:avLst/>
              </a:prstGeom>
              <a:noFill/>
            </p:spPr>
            <p:txBody>
              <a:bodyPr wrap="none" tIns="91440" bIns="9144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−0.35&lt;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𝜂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&lt;0.35, </m:t>
                    </m:r>
                    <m:r>
                      <m:rPr>
                        <m:sty m:val="p"/>
                      </m:rPr>
                      <a:rPr lang="el-GR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Δ</m:t>
                    </m:r>
                    <m:r>
                      <a:rPr lang="el-GR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0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=2×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: tracking and EM-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cal</a:t>
                </a: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CC"/>
                        </a:solidFill>
                        <a:latin typeface="Cambria Math"/>
                      </a:rPr>
                      <m:t>1.2&lt;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00CC"/>
                            </a:solidFill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&lt;2.4,</m:t>
                    </m:r>
                  </m:oMath>
                </a14:m>
                <a:r>
                  <a:rPr lang="el-GR" sz="2000" dirty="0">
                    <a:solidFill>
                      <a:srgbClr val="0000CC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Δ</m:t>
                    </m:r>
                    <m:r>
                      <a:rPr lang="el-GR" sz="2000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000" i="1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000" i="1" smtClean="0">
                        <a:solidFill>
                          <a:srgbClr val="0000CC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000" dirty="0" smtClean="0">
                    <a:solidFill>
                      <a:srgbClr val="0000CC"/>
                    </a:solidFill>
                  </a:rPr>
                  <a:t>: tracking and </a:t>
                </a:r>
                <a:r>
                  <a:rPr lang="el-GR" sz="2000" dirty="0" smtClean="0">
                    <a:solidFill>
                      <a:srgbClr val="0000CC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0000CC"/>
                    </a:solidFill>
                  </a:rPr>
                  <a:t>-ID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/>
                      </a:rPr>
                      <m:t>3.1&lt;</m:t>
                    </m:r>
                    <m:d>
                      <m:dPr>
                        <m:begChr m:val="|"/>
                        <m:endChr m:val="|"/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&lt;3.9,</m:t>
                    </m:r>
                    <m:r>
                      <m:rPr>
                        <m:sty m:val="p"/>
                      </m:rPr>
                      <a:rPr lang="el-GR" sz="2000" i="1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Δ</m:t>
                    </m:r>
                    <m:r>
                      <a:rPr lang="el-GR" sz="2000" i="1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000" i="1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000" i="1" smtClean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sz="2000" dirty="0" smtClean="0">
                    <a:solidFill>
                      <a:srgbClr val="008000"/>
                    </a:solidFill>
                  </a:rPr>
                  <a:t>: EM-cal</a:t>
                </a:r>
                <a:endParaRPr lang="en-US" sz="20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5562600"/>
                <a:ext cx="6186437" cy="1145698"/>
              </a:xfrm>
              <a:prstGeom prst="rect">
                <a:avLst/>
              </a:prstGeom>
              <a:blipFill rotWithShape="1">
                <a:blip r:embed="rId4"/>
                <a:stretch>
                  <a:fillRect t="-35294" b="-3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491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57800" y="1195042"/>
            <a:ext cx="3733800" cy="36817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0" name="Rectangle 2"/>
              <p:cNvSpPr>
                <a:spLocks noGrp="1" noChangeArrowheads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@ PHENIX</a:t>
                </a:r>
                <a:endParaRPr lang="en-US" dirty="0"/>
              </a:p>
            </p:txBody>
          </p:sp>
        </mc:Choice>
        <mc:Fallback xmlns="">
          <p:sp>
            <p:nvSpPr>
              <p:cNvPr id="7170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utoShape 2" descr="https://www.phenix.bnl.gov/WWW/run/drawing/Phenix_2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Group 457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2218240856"/>
                  </p:ext>
                </p:extLst>
              </p:nvPr>
            </p:nvGraphicFramePr>
            <p:xfrm>
              <a:off x="1097279" y="5026533"/>
              <a:ext cx="6446521" cy="1679067"/>
            </p:xfrm>
            <a:graphic>
              <a:graphicData uri="http://schemas.openxmlformats.org/drawingml/2006/table">
                <a:tbl>
                  <a:tblPr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{00A15C55-8517-42AA-B614-E9B94910E393}</a:tableStyleId>
                  </a:tblPr>
                  <a:tblGrid>
                    <a:gridCol w="939726"/>
                    <a:gridCol w="1127671"/>
                    <a:gridCol w="1221644"/>
                    <a:gridCol w="1578740"/>
                    <a:gridCol w="1578740"/>
                  </a:tblGrid>
                  <a:tr h="18415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Year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kumimoji="0" lang="en-US" sz="1600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FFFFFF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0" lang="en-US" sz="1600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FFFFFF"/>
                                      </a:solidFill>
                                      <a:effectLst/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rad>
                            </m:oMath>
                          </a14:m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 (</a:t>
                          </a:r>
                          <a:r>
                            <a:rPr kumimoji="0" lang="en-US" sz="160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GeV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Pol. (%)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L (pb-1)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P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2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L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 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(pb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-1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21907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2006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62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48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0.02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0.005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49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2006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57 (51)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2.7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0.7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49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46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5.2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1.1</a:t>
                          </a:r>
                          <a:endParaRPr kumimoji="0" lang="en-US" sz="16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21907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2012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9.2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3.1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Group 457"/>
              <p:cNvGraphicFramePr>
                <a:graphicFrameLocks noGrp="1"/>
              </p:cNvGraphicFramePr>
              <p:nvPr>
                <p:ph sz="half" idx="4294967295"/>
                <p:extLst>
                  <p:ext uri="{D42A27DB-BD31-4B8C-83A1-F6EECF244321}">
                    <p14:modId xmlns:p14="http://schemas.microsoft.com/office/powerpoint/2010/main" val="2218240856"/>
                  </p:ext>
                </p:extLst>
              </p:nvPr>
            </p:nvGraphicFramePr>
            <p:xfrm>
              <a:off x="1097279" y="5026533"/>
              <a:ext cx="6446521" cy="1679067"/>
            </p:xfrm>
            <a:graphic>
              <a:graphicData uri="http://schemas.openxmlformats.org/drawingml/2006/table">
                <a:tbl>
                  <a:tblPr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tableStyleId>{00A15C55-8517-42AA-B614-E9B94910E393}</a:tableStyleId>
                  </a:tblPr>
                  <a:tblGrid>
                    <a:gridCol w="939726"/>
                    <a:gridCol w="1127671"/>
                    <a:gridCol w="1221644"/>
                    <a:gridCol w="1578740"/>
                    <a:gridCol w="1578740"/>
                  </a:tblGrid>
                  <a:tr h="33794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Year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blipFill rotWithShape="1">
                          <a:blip r:embed="rId3"/>
                          <a:stretch>
                            <a:fillRect l="-85405" t="-9091" r="-395676" b="-4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Pol. (%)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L (pb-1)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P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2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L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 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(pb</a:t>
                          </a:r>
                          <a:r>
                            <a:rPr kumimoji="0" lang="en-US" sz="1600" u="none" strike="noStrike" cap="none" normalizeH="0" baseline="3000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-1</a:t>
                          </a: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FFFFFF"/>
                              </a:solidFill>
                              <a:effectLst/>
                            </a:rPr>
                            <a:t>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2006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62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48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0.02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0.005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2006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57 (51)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2.7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0.7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46</a:t>
                          </a:r>
                          <a:endParaRPr kumimoji="0" lang="en-US" sz="16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5.2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1.1</a:t>
                          </a:r>
                          <a:endParaRPr kumimoji="0" lang="en-US" sz="1600" b="0" i="0" u="none" strike="noStrike" cap="none" normalizeH="0" baseline="3000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2012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200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58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9.2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 typeface="Wingdings" pitchFamily="2" charset="2"/>
                            <a:buNone/>
                            <a:tabLst/>
                          </a:pPr>
                          <a:r>
                            <a:rPr kumimoji="0" lang="en-US" sz="160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3.1</a:t>
                          </a:r>
                          <a:endParaRPr kumimoji="0" lang="en-US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Helvetica" pitchFamily="34" charset="0"/>
                            <a:cs typeface="Helvetica" pitchFamily="34" charset="0"/>
                          </a:endParaRPr>
                        </a:p>
                      </a:txBody>
                      <a:tcPr horzOverflow="overflow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2133"/>
          <a:stretch/>
        </p:blipFill>
        <p:spPr bwMode="auto">
          <a:xfrm>
            <a:off x="914400" y="1229106"/>
            <a:ext cx="4124824" cy="364769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2" name="Picture 3" descr="cpt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3" r="8522"/>
          <a:stretch/>
        </p:blipFill>
        <p:spPr>
          <a:xfrm>
            <a:off x="5334000" y="3124200"/>
            <a:ext cx="3583679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9" b="428"/>
          <a:stretch/>
        </p:blipFill>
        <p:spPr bwMode="auto">
          <a:xfrm>
            <a:off x="5336280" y="1195042"/>
            <a:ext cx="3657600" cy="185295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9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Asymmetry Determination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008260" y="5486400"/>
                <a:ext cx="4822410" cy="90890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CC"/>
                          </a:solidFill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en-US" sz="2400" b="0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  <m:t>𝑖𝑛𝑐</m:t>
                              </m:r>
                            </m:sup>
                          </m:sSubSup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/>
                            <m:sup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  <a:ea typeface="Cambria Math"/>
                                </a:rPr>
                                <m:t>𝑏𝑔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1−</m:t>
                          </m:r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𝑟</m:t>
                          </m:r>
                        </m:den>
                      </m:f>
                      <m:r>
                        <a:rPr lang="en-US" sz="2400" b="0" i="0" smtClean="0">
                          <a:solidFill>
                            <a:srgbClr val="0000CC"/>
                          </a:solidFill>
                          <a:latin typeface="Cambria Math"/>
                        </a:rPr>
                        <m:t>  </m:t>
                      </m:r>
                      <m:r>
                        <a:rPr lang="en-US" sz="2400" b="0" i="1" smtClean="0">
                          <a:solidFill>
                            <a:srgbClr val="0000CC"/>
                          </a:solidFill>
                          <a:latin typeface="Cambria Math"/>
                          <a:ea typeface="Cambria Math"/>
                        </a:rPr>
                        <m:t>⟹</m:t>
                      </m:r>
                      <m:r>
                        <a:rPr lang="en-US" sz="2400" b="0" i="0" smtClean="0">
                          <a:solidFill>
                            <a:srgbClr val="0000CC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00C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CC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CC"/>
                                  </a:solidFill>
                                  <a:latin typeface="Cambria Math"/>
                                </a:rPr>
                                <m:t>𝑏𝑒𝑎𝑚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260" y="5486400"/>
                <a:ext cx="4822410" cy="9089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1905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88803" y="1788488"/>
                <a:ext cx="3541867" cy="125951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</m:func>
                            </m:e>
                          </m:d>
                        </m:den>
                      </m:f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↑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↓</m:t>
                                  </m:r>
                                </m:sup>
                              </m:sSubSup>
                            </m:e>
                          </m:rad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↓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↑</m:t>
                                  </m:r>
                                </m:sup>
                              </m:sSub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↑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↓</m:t>
                                  </m:r>
                                </m:sup>
                              </m:sSubSup>
                            </m:e>
                          </m:rad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𝑙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↓</m:t>
                                  </m:r>
                                </m:sup>
                              </m:sSubSup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↑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8803" y="1788488"/>
                <a:ext cx="3541867" cy="12595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10000" y="4038600"/>
                <a:ext cx="5020670" cy="83926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CC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CC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unc>
                        <m:funcPr>
                          <m:ctrlPr>
                            <a:rPr lang="en-US" sz="2000" b="0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sz="2000" i="1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  <m:t>ℒ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e>
                              <m:r>
                                <a:rPr lang="en-US" sz="2000" i="1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</m:d>
                        </m:e>
                      </m:func>
                      <m:r>
                        <a:rPr lang="en-US" sz="2000" i="1">
                          <a:solidFill>
                            <a:srgbClr val="00CC00"/>
                          </a:solidFill>
                          <a:latin typeface="Cambria Math"/>
                          <a:ea typeface="Cambria Math"/>
                        </a:rPr>
                        <m:t>=−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0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000" b="0" i="1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sz="2000" b="0" i="1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[</m:t>
                              </m:r>
                              <m:r>
                                <a:rPr lang="en-US" sz="2000" b="0" i="1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sz="2000" b="0" i="1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1+</m:t>
                                  </m:r>
                                  <m:r>
                                    <a:rPr lang="en-US" sz="2000" i="1" smtClean="0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  <m:r>
                                    <a:rPr lang="en-US" sz="2000" i="1">
                                      <a:solidFill>
                                        <a:srgbClr val="00CC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func>
                                    <m:funcPr>
                                      <m:ctrlPr>
                                        <a:rPr lang="en-US" sz="2000" i="1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solidFill>
                                            <a:srgbClr val="00CC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rgbClr val="00CC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d>
                              <m:r>
                                <a:rPr lang="en-US" sz="2000" b="0" i="1" smtClean="0">
                                  <a:solidFill>
                                    <a:srgbClr val="00CC00"/>
                                  </a:solidFill>
                                  <a:latin typeface="Cambria Math"/>
                                  <a:ea typeface="Cambria Math"/>
                                </a:rPr>
                                <m:t>]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US" sz="2000" dirty="0">
                  <a:solidFill>
                    <a:srgbClr val="00CC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4038600"/>
                <a:ext cx="5020670" cy="8392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solidFill>
                  <a:srgbClr val="00CC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38200" y="1295400"/>
            <a:ext cx="630626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C00000"/>
                </a:solidFill>
              </a:rPr>
              <a:t>Conventional square-root  method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C00000"/>
                </a:solidFill>
              </a:rPr>
              <a:t>Needs assumptions for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integration of cross section</a:t>
            </a:r>
          </a:p>
          <a:p>
            <a:pPr marL="457200" indent="-457200">
              <a:lnSpc>
                <a:spcPct val="150000"/>
              </a:lnSpc>
              <a:spcBef>
                <a:spcPts val="3600"/>
              </a:spcBef>
              <a:buFont typeface="Wingdings" pitchFamily="2" charset="2"/>
              <a:buChar char="v"/>
            </a:pPr>
            <a:r>
              <a:rPr lang="en-US" sz="2000" dirty="0" err="1" smtClean="0">
                <a:solidFill>
                  <a:srgbClr val="00CC00"/>
                </a:solidFill>
              </a:rPr>
              <a:t>Unbinned</a:t>
            </a:r>
            <a:r>
              <a:rPr lang="en-US" sz="2000" dirty="0" smtClean="0">
                <a:solidFill>
                  <a:srgbClr val="00CC00"/>
                </a:solidFill>
              </a:rPr>
              <a:t> maximum likelihood method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CC00"/>
                </a:solidFill>
              </a:rPr>
              <a:t>Sensitive to differences in luminosity of polarization states</a:t>
            </a:r>
          </a:p>
          <a:p>
            <a:pPr marL="457200" indent="-457200">
              <a:lnSpc>
                <a:spcPct val="150000"/>
              </a:lnSpc>
              <a:spcBef>
                <a:spcPts val="4800"/>
              </a:spcBef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00CC"/>
                </a:solidFill>
              </a:rPr>
              <a:t>Background correction</a:t>
            </a:r>
            <a:endParaRPr lang="en-US" sz="2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8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</a:t>
            </a:r>
            <a:r>
              <a:rPr lang="en-US" dirty="0" err="1" smtClean="0"/>
              <a:t>Muons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04433"/>
            <a:ext cx="4648200" cy="30627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60694"/>
            <a:ext cx="3886200" cy="2384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4419600"/>
            <a:ext cx="4724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</a:rPr>
              <a:t>Observed A</a:t>
            </a:r>
            <a:r>
              <a:rPr lang="en-US" sz="2000" baseline="-25000" dirty="0" smtClean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 are consistent with zero</a:t>
            </a:r>
          </a:p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4"/>
                </a:solidFill>
              </a:rPr>
              <a:t>2012 data will increase sensitivity</a:t>
            </a:r>
          </a:p>
          <a:p>
            <a:pPr marL="574675" indent="-574675">
              <a:spcAft>
                <a:spcPts val="6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D60093"/>
                </a:solidFill>
              </a:rPr>
              <a:t>FVTX for background rejection in future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77757" y="1270337"/>
            <a:ext cx="3313843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Background from hadrons</a:t>
            </a:r>
          </a:p>
          <a:p>
            <a:pPr marL="342900" indent="-342900"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/>
              <a:t>Monte-Carlo studies for hadron decays and punch through hadrons</a:t>
            </a:r>
          </a:p>
          <a:p>
            <a:pPr marL="342900" indent="-342900"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/>
              <a:t>Compare with stopped hadrons</a:t>
            </a:r>
          </a:p>
          <a:p>
            <a:pPr marL="342900" indent="-342900">
              <a:spcAft>
                <a:spcPts val="600"/>
              </a:spcAft>
              <a:buFont typeface="Courier New" pitchFamily="49" charset="0"/>
              <a:buChar char="o"/>
            </a:pPr>
            <a:r>
              <a:rPr lang="en-US" dirty="0" smtClean="0"/>
              <a:t>Correct asymmetry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199" y="3943290"/>
            <a:ext cx="3196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dependence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85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𝐽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𝜓</m:t>
                    </m:r>
                  </m:oMath>
                </a14:m>
                <a:r>
                  <a:rPr lang="en-US" dirty="0" smtClean="0"/>
                  <a:t> Transverse Asymmetries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spcAft>
                    <a:spcPts val="600"/>
                  </a:spcAft>
                </a:pPr>
                <a:r>
                  <a:rPr lang="en-US" dirty="0" smtClean="0"/>
                  <a:t>PRD 86, 099904 (E), 2012</a:t>
                </a:r>
              </a:p>
              <a:p>
                <a:pPr marL="0" indent="0">
                  <a:spcAft>
                    <a:spcPts val="1200"/>
                  </a:spcAft>
                  <a:buNone/>
                  <a:tabLst>
                    <a:tab pos="457200" algn="l"/>
                  </a:tabLst>
                </a:pPr>
                <a:r>
                  <a:rPr lang="en-US" sz="2000" dirty="0" smtClean="0"/>
                  <a:t>	</a:t>
                </a:r>
                <a:r>
                  <a:rPr lang="en-US" sz="2000" dirty="0" smtClean="0">
                    <a:solidFill>
                      <a:srgbClr val="FF0000"/>
                    </a:solidFill>
                  </a:rPr>
                  <a:t>2006</a:t>
                </a:r>
                <a:r>
                  <a:rPr lang="en-US" sz="2000" dirty="0" smtClean="0"/>
                  <a:t> vs. </a:t>
                </a:r>
                <a:r>
                  <a:rPr lang="en-US" sz="2000" dirty="0" smtClean="0">
                    <a:solidFill>
                      <a:srgbClr val="0000CC"/>
                    </a:solidFill>
                  </a:rPr>
                  <a:t>2008</a:t>
                </a:r>
                <a:r>
                  <a:rPr lang="en-US" sz="2000" dirty="0" smtClean="0"/>
                  <a:t> results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&gt;0 </m:t>
                    </m:r>
                  </m:oMath>
                </a14:m>
                <a:r>
                  <a:rPr lang="en-US" sz="2000" dirty="0" smtClean="0"/>
                  <a:t>problematic?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40" t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25" y="2362200"/>
            <a:ext cx="4257675" cy="3333750"/>
          </a:xfrm>
          <a:prstGeom prst="rect">
            <a:avLst/>
          </a:prstGeom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38200" y="3429000"/>
            <a:ext cx="3638550" cy="2565254"/>
            <a:chOff x="838200" y="3530746"/>
            <a:chExt cx="3638550" cy="2565254"/>
          </a:xfrm>
        </p:grpSpPr>
        <p:pic>
          <p:nvPicPr>
            <p:cNvPr id="12595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3530746"/>
              <a:ext cx="3638550" cy="256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810000" y="3733801"/>
              <a:ext cx="457200" cy="233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978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1894</TotalTime>
  <Words>1228</Words>
  <Application>Microsoft Office PowerPoint</Application>
  <PresentationFormat>On-screen Show (4:3)</PresentationFormat>
  <Paragraphs>165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Highlights of Transverse Spin Physics in PHENIX</vt:lpstr>
      <vt:lpstr>Transverse Spin Asymmetries</vt:lpstr>
      <vt:lpstr>Proton-Proton Collisions</vt:lpstr>
      <vt:lpstr>Heavy Flavor</vt:lpstr>
      <vt:lpstr>The PHENIX Detector</vt:lpstr>
      <vt:lpstr>p ⃗+p @ PHENIX</vt:lpstr>
      <vt:lpstr>Asymmetry Determination</vt:lpstr>
      <vt:lpstr>Single Muons</vt:lpstr>
      <vt:lpstr>J/ψ Transverse Asymmetries</vt:lpstr>
      <vt:lpstr>Asymmetry Reproducibility</vt:lpstr>
      <vt:lpstr>Comparison of Results</vt:lpstr>
      <vt:lpstr>Interference Fragmentation</vt:lpstr>
      <vt:lpstr>IFF @ RHIC</vt:lpstr>
      <vt:lpstr>Sivers Asymmetries</vt:lpstr>
      <vt:lpstr>What to take home…</vt:lpstr>
      <vt:lpstr>PowerPoint Presentation</vt:lpstr>
      <vt:lpstr>Higher Moments in Asymmetry</vt:lpstr>
      <vt:lpstr>IFF @ STAR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oleg</dc:creator>
  <cp:lastModifiedBy>Eyser, Kjeld Oleg</cp:lastModifiedBy>
  <cp:revision>464</cp:revision>
  <cp:lastPrinted>1601-01-01T00:00:00Z</cp:lastPrinted>
  <dcterms:created xsi:type="dcterms:W3CDTF">2010-05-11T17:54:16Z</dcterms:created>
  <dcterms:modified xsi:type="dcterms:W3CDTF">2013-04-24T14:06:11Z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