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60" r:id="rId3"/>
    <p:sldId id="257" r:id="rId4"/>
    <p:sldId id="262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8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1B6D1-2C88-4700-8AFC-2A2527B007CE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098D4-43BB-4A6B-BFF1-89679CA66B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58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EDMS XXXXXXX</a:t>
            </a:r>
            <a:endParaRPr lang="en-US" sz="16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kumimoji="0" lang="en-US" smtClean="0"/>
              <a:t>Meeting, Date</a:t>
            </a:r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373" y="5132699"/>
            <a:ext cx="2560951" cy="518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XXXXXXX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Meeting, Date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XXXXXXX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Meeting, Date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XXXXXXX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Meeting, Date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XXXXXXX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Meeting, Date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XXXXXXX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Meeting, Date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7" name="Isosceles Triangle 6"/>
          <p:cNvSpPr>
            <a:spLocks noChangeAspect="1"/>
          </p:cNvSpPr>
          <p:nvPr userDrawn="1"/>
        </p:nvSpPr>
        <p:spPr>
          <a:xfrm rot="5400000">
            <a:off x="2003276" y="6503760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6388586"/>
            <a:ext cx="1512167" cy="30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XXXXXXX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Meeting, Date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Isosceles Triangle 10"/>
          <p:cNvSpPr>
            <a:spLocks noChangeAspect="1"/>
          </p:cNvSpPr>
          <p:nvPr userDrawn="1"/>
        </p:nvSpPr>
        <p:spPr>
          <a:xfrm rot="5400000">
            <a:off x="2003276" y="6503760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6388586"/>
            <a:ext cx="1512167" cy="30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XXXXXXX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Meeting, Date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XXXXXXX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Meeting, Date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 userDrawn="1"/>
        </p:nvSpPr>
        <p:spPr>
          <a:xfrm rot="5400000">
            <a:off x="2003276" y="6503760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6388586"/>
            <a:ext cx="1512167" cy="30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020272" y="6356350"/>
            <a:ext cx="1669576" cy="365760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EDMS XXXXXXX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3808" y="6356350"/>
            <a:ext cx="4104456" cy="36576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Meeting, Date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2196824" y="6356350"/>
            <a:ext cx="574976" cy="365760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2003276" y="6503760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7545" y="6388586"/>
            <a:ext cx="1512167" cy="30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70" r:id="rId8"/>
    <p:sldLayoutId id="2147483671" r:id="rId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of Radiation Protection studies in support of ELENA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600" dirty="0" smtClean="0"/>
              <a:t>R. Froeschl and </a:t>
            </a:r>
            <a:r>
              <a:rPr lang="en-US" sz="1600" u="sng" dirty="0" smtClean="0"/>
              <a:t>J. </a:t>
            </a:r>
            <a:r>
              <a:rPr lang="en-US" sz="1600" u="sng" dirty="0" smtClean="0"/>
              <a:t>Vollaire </a:t>
            </a:r>
            <a:endParaRPr lang="en-US" sz="1600" u="sng" dirty="0" smtClean="0"/>
          </a:p>
          <a:p>
            <a:r>
              <a:rPr lang="en-US" sz="1600" dirty="0" smtClean="0"/>
              <a:t>DGS-RP-AS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 point 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10</a:t>
            </a:fld>
            <a:endParaRPr kumimoji="0" lang="en-US" dirty="0"/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mtClean="0"/>
              <a:t>Beam line level</a:t>
            </a:r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/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Platform level</a:t>
            </a:r>
            <a:endParaRPr lang="en-US" dirty="0"/>
          </a:p>
        </p:txBody>
      </p:sp>
      <p:pic>
        <p:nvPicPr>
          <p:cNvPr id="9" name="Content Placeholder 7" descr="LossPosition3_DoseRateMap.pdf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3" r="14213"/>
          <a:stretch>
            <a:fillRect/>
          </a:stretch>
        </p:blipFill>
        <p:spPr>
          <a:xfrm>
            <a:off x="457200" y="2174875"/>
            <a:ext cx="4040188" cy="3951288"/>
          </a:xfrm>
          <a:prstGeom prst="rect">
            <a:avLst/>
          </a:prstGeom>
        </p:spPr>
      </p:pic>
      <p:pic>
        <p:nvPicPr>
          <p:cNvPr id="10" name="Content Placeholder 9" descr="LossPosition3_DoseRateMapGallery.pdf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8" r="14198"/>
          <a:stretch>
            <a:fillRect/>
          </a:stretch>
        </p:blipFill>
        <p:spPr>
          <a:xfrm>
            <a:off x="4645025" y="2174875"/>
            <a:ext cx="4041775" cy="3951288"/>
          </a:xfrm>
          <a:prstGeom prst="rect">
            <a:avLst/>
          </a:prstGeom>
        </p:spPr>
      </p:pic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868144" y="6356350"/>
            <a:ext cx="2821704" cy="365760"/>
          </a:xfrm>
        </p:spPr>
        <p:txBody>
          <a:bodyPr/>
          <a:lstStyle/>
          <a:p>
            <a:r>
              <a:rPr lang="en-US" dirty="0" smtClean="0"/>
              <a:t>ELENA Integration and Installation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kumimoji="0" lang="en-US" dirty="0" smtClean="0"/>
              <a:t>29/03/2012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9093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Preliminary conclusions ELENA shielding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11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Shielding thickness compatible with AD hall classification</a:t>
            </a:r>
          </a:p>
          <a:p>
            <a:r>
              <a:rPr lang="en-US" dirty="0" smtClean="0"/>
              <a:t>Location of the platform (visitors) to be properly chosen to ensure minimum exposure (it has to be moved away from the shielding enclosure)</a:t>
            </a:r>
          </a:p>
          <a:p>
            <a:r>
              <a:rPr lang="en-US" dirty="0" smtClean="0"/>
              <a:t>Concrete blocks implementation must ensure 80 cm of shielding (connection of slanted walls….)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5868144" y="6356350"/>
            <a:ext cx="2821704" cy="365760"/>
          </a:xfrm>
        </p:spPr>
        <p:txBody>
          <a:bodyPr/>
          <a:lstStyle/>
          <a:p>
            <a:r>
              <a:rPr lang="en-US" dirty="0" smtClean="0"/>
              <a:t>ELENA Integration and Installation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kumimoji="0" lang="en-US" dirty="0" smtClean="0"/>
              <a:t>29/03/2012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71043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Extension on top of TT2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12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Similar strategy than for the new barracks (Build. 93)</a:t>
            </a:r>
          </a:p>
          <a:p>
            <a:r>
              <a:rPr lang="en-US" dirty="0" smtClean="0"/>
              <a:t>6 m of earth vertically from TT2</a:t>
            </a:r>
          </a:p>
          <a:p>
            <a:r>
              <a:rPr lang="en-US" dirty="0" smtClean="0"/>
              <a:t>Trench along Build. 193 to be covered with 80 cm of concrete (included in Building design)</a:t>
            </a:r>
          </a:p>
          <a:p>
            <a:r>
              <a:rPr lang="en-US" dirty="0" smtClean="0"/>
              <a:t>Radiation monitor will be installed inside the building extension (included in monitoring budget)</a:t>
            </a:r>
          </a:p>
          <a:p>
            <a:r>
              <a:rPr lang="en-US" dirty="0" smtClean="0"/>
              <a:t>Excavation and work in trench to be conducted in LS1 (no beam in TT2)</a:t>
            </a:r>
          </a:p>
          <a:p>
            <a:r>
              <a:rPr lang="en-US" dirty="0" smtClean="0"/>
              <a:t>Possible PSNF would be 23 m away</a:t>
            </a:r>
          </a:p>
          <a:p>
            <a:r>
              <a:rPr lang="en-US" dirty="0" smtClean="0"/>
              <a:t>Official RP approval to be communicated by memo very shortly</a:t>
            </a:r>
            <a:endParaRPr lang="en-GB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5868144" y="6356350"/>
            <a:ext cx="2821704" cy="365760"/>
          </a:xfrm>
        </p:spPr>
        <p:txBody>
          <a:bodyPr/>
          <a:lstStyle/>
          <a:p>
            <a:r>
              <a:rPr lang="en-US" dirty="0" smtClean="0"/>
              <a:t>ELENA Integration and Installation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kumimoji="0" lang="en-US" dirty="0" smtClean="0"/>
              <a:t>29/03/2012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94149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Chicane for the AD access point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13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Part of the integration studies for the PS Access System Renovation project (installation of PAD/MAD)</a:t>
            </a:r>
          </a:p>
          <a:p>
            <a:r>
              <a:rPr lang="en-US" dirty="0" smtClean="0"/>
              <a:t>Current access point allows direct line of sight with the beam line, opportunity to improve the situation….</a:t>
            </a:r>
          </a:p>
          <a:p>
            <a:r>
              <a:rPr lang="en-US" dirty="0" smtClean="0"/>
              <a:t>Latest proposal does not provide a sufficient shielding overlap….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573016"/>
            <a:ext cx="3728567" cy="2427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3707904" y="3645024"/>
            <a:ext cx="2304256" cy="20162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5868144" y="6356350"/>
            <a:ext cx="2821704" cy="365760"/>
          </a:xfrm>
        </p:spPr>
        <p:txBody>
          <a:bodyPr/>
          <a:lstStyle/>
          <a:p>
            <a:r>
              <a:rPr lang="en-US" dirty="0" smtClean="0"/>
              <a:t>ELENA Integration and Installation</a:t>
            </a:r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kumimoji="0" lang="en-US" dirty="0" smtClean="0"/>
              <a:t>29/03/2012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02844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Shielding improvement the ATP area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14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Door D321 </a:t>
            </a:r>
            <a:r>
              <a:rPr lang="en-US" dirty="0" err="1" smtClean="0"/>
              <a:t>bis</a:t>
            </a:r>
            <a:r>
              <a:rPr lang="en-US" dirty="0" smtClean="0"/>
              <a:t> to be relocated and shielded to be added</a:t>
            </a:r>
          </a:p>
          <a:p>
            <a:r>
              <a:rPr lang="en-US" dirty="0" smtClean="0"/>
              <a:t>Existing FLUKA geometry of TT2/ATP does not include details of the area</a:t>
            </a:r>
          </a:p>
          <a:p>
            <a:r>
              <a:rPr lang="en-US" dirty="0" smtClean="0"/>
              <a:t>Layout of the area needed to update the FLUKA model and identify additional shielding requirements (scan performed lately)</a:t>
            </a:r>
            <a:endParaRPr lang="en-GB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5868144" y="6356350"/>
            <a:ext cx="2821704" cy="365760"/>
          </a:xfrm>
        </p:spPr>
        <p:txBody>
          <a:bodyPr/>
          <a:lstStyle/>
          <a:p>
            <a:r>
              <a:rPr lang="en-US" dirty="0" smtClean="0"/>
              <a:t>ELENA Integration and Installation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kumimoji="0" lang="en-US" dirty="0" smtClean="0"/>
              <a:t>29/03/2012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60756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RP studies for ELENA / AD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868144" y="6356350"/>
            <a:ext cx="2821704" cy="365760"/>
          </a:xfrm>
        </p:spPr>
        <p:txBody>
          <a:bodyPr/>
          <a:lstStyle/>
          <a:p>
            <a:r>
              <a:rPr lang="en-US" dirty="0" smtClean="0"/>
              <a:t>ELENA Integration and Installation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29/03/2012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2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Shielding of the ELENA ring</a:t>
            </a:r>
          </a:p>
          <a:p>
            <a:r>
              <a:rPr lang="en-US" dirty="0" smtClean="0"/>
              <a:t>Construction of Building 193 extension </a:t>
            </a:r>
            <a:r>
              <a:rPr lang="en-US" dirty="0" smtClean="0"/>
              <a:t>(on </a:t>
            </a:r>
            <a:r>
              <a:rPr lang="en-US" dirty="0" smtClean="0"/>
              <a:t>top of </a:t>
            </a:r>
            <a:r>
              <a:rPr lang="en-US" dirty="0" smtClean="0"/>
              <a:t>TT2)</a:t>
            </a:r>
          </a:p>
          <a:p>
            <a:r>
              <a:rPr lang="en-US" dirty="0" smtClean="0"/>
              <a:t>Shielding reinforcement in the ATP area</a:t>
            </a:r>
          </a:p>
          <a:p>
            <a:r>
              <a:rPr lang="en-US" dirty="0" smtClean="0"/>
              <a:t>New chicane for AD ring access point (Installation of new access system on the PS complex in LS1)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Shielding for ELENA ring (R. Froeschl)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641848"/>
          </a:xfrm>
        </p:spPr>
        <p:txBody>
          <a:bodyPr/>
          <a:lstStyle/>
          <a:p>
            <a:r>
              <a:rPr lang="en-US" dirty="0" smtClean="0"/>
              <a:t>Detailed layout of the ELENA shielding wall implemented in FLUKA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3</a:t>
            </a:fld>
            <a:endParaRPr kumimoji="0"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5868144" y="6356350"/>
            <a:ext cx="2821704" cy="365760"/>
          </a:xfrm>
        </p:spPr>
        <p:txBody>
          <a:bodyPr/>
          <a:lstStyle/>
          <a:p>
            <a:r>
              <a:rPr lang="en-US" dirty="0" smtClean="0"/>
              <a:t>ELENA Integration and Installation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kumimoji="0" lang="en-US" dirty="0" smtClean="0"/>
              <a:t>29/03/2012</a:t>
            </a:r>
            <a:endParaRPr kumimoji="0"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76872"/>
            <a:ext cx="4608512" cy="3667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868144" y="5805264"/>
            <a:ext cx="2960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Thx to O. Choisnet for layout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 descr="LossPosition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637" r="-17637"/>
          <a:stretch>
            <a:fillRect/>
          </a:stretch>
        </p:blipFill>
        <p:spPr>
          <a:xfrm>
            <a:off x="457200" y="2215405"/>
            <a:ext cx="8229600" cy="45259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losses 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4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705744"/>
          </a:xfrm>
        </p:spPr>
        <p:txBody>
          <a:bodyPr/>
          <a:lstStyle/>
          <a:p>
            <a:r>
              <a:rPr lang="en-US" dirty="0" smtClean="0"/>
              <a:t>Considering beam losses at worst locations (close to walls or chicane openings)</a:t>
            </a:r>
            <a:endParaRPr lang="en-GB" dirty="0"/>
          </a:p>
        </p:txBody>
      </p:sp>
      <p:sp>
        <p:nvSpPr>
          <p:cNvPr id="8" name="12-Point Star 7"/>
          <p:cNvSpPr/>
          <p:nvPr/>
        </p:nvSpPr>
        <p:spPr>
          <a:xfrm>
            <a:off x="3454959" y="3689165"/>
            <a:ext cx="242147" cy="242147"/>
          </a:xfrm>
          <a:prstGeom prst="star12">
            <a:avLst/>
          </a:prstGeom>
          <a:solidFill>
            <a:srgbClr val="FF6600">
              <a:alpha val="16000"/>
            </a:srgbClr>
          </a:solidFill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12-Point Star 8"/>
          <p:cNvSpPr/>
          <p:nvPr/>
        </p:nvSpPr>
        <p:spPr>
          <a:xfrm>
            <a:off x="3522691" y="4871679"/>
            <a:ext cx="242147" cy="242147"/>
          </a:xfrm>
          <a:prstGeom prst="star12">
            <a:avLst/>
          </a:prstGeom>
          <a:solidFill>
            <a:srgbClr val="FF6600">
              <a:alpha val="16000"/>
            </a:srgbClr>
          </a:solidFill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12-Point Star 9"/>
          <p:cNvSpPr/>
          <p:nvPr/>
        </p:nvSpPr>
        <p:spPr>
          <a:xfrm>
            <a:off x="4665696" y="3375897"/>
            <a:ext cx="242147" cy="242147"/>
          </a:xfrm>
          <a:prstGeom prst="star12">
            <a:avLst/>
          </a:prstGeom>
          <a:solidFill>
            <a:srgbClr val="FF6600">
              <a:alpha val="16000"/>
            </a:srgbClr>
          </a:solidFill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12-Point Star 10"/>
          <p:cNvSpPr/>
          <p:nvPr/>
        </p:nvSpPr>
        <p:spPr>
          <a:xfrm>
            <a:off x="4990253" y="4166121"/>
            <a:ext cx="242147" cy="242147"/>
          </a:xfrm>
          <a:prstGeom prst="star12">
            <a:avLst/>
          </a:prstGeom>
          <a:solidFill>
            <a:srgbClr val="FF6600">
              <a:alpha val="16000"/>
            </a:srgbClr>
          </a:solidFill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444639" y="4743457"/>
            <a:ext cx="783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closed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907843" y="3227500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33849" y="4326066"/>
            <a:ext cx="49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2a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99927" y="3618044"/>
            <a:ext cx="505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2b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30140" y="4652161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5868144" y="6356350"/>
            <a:ext cx="2821704" cy="365760"/>
          </a:xfrm>
        </p:spPr>
        <p:txBody>
          <a:bodyPr/>
          <a:lstStyle/>
          <a:p>
            <a:r>
              <a:rPr lang="en-US" dirty="0" smtClean="0"/>
              <a:t>ELENA Integration and Installation</a:t>
            </a:r>
            <a:endParaRPr lang="en-US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kumimoji="0" lang="en-US" dirty="0" smtClean="0"/>
              <a:t>29/03/2012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0407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losses II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5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Energy 5.3 MeV (injection)</a:t>
            </a:r>
          </a:p>
          <a:p>
            <a:r>
              <a:rPr lang="en-US" dirty="0"/>
              <a:t>Beam intensity </a:t>
            </a:r>
          </a:p>
          <a:p>
            <a:pPr lvl="1"/>
            <a:r>
              <a:rPr lang="en-US" dirty="0"/>
              <a:t>Injected: 3E7 antiprotons/cycle</a:t>
            </a:r>
          </a:p>
          <a:p>
            <a:pPr lvl="1"/>
            <a:r>
              <a:rPr lang="en-US" dirty="0"/>
              <a:t>Ejected: 1.6E7 antiprotons/cycle</a:t>
            </a:r>
          </a:p>
          <a:p>
            <a:r>
              <a:rPr lang="en-US" dirty="0"/>
              <a:t>Normal Loss</a:t>
            </a:r>
          </a:p>
          <a:p>
            <a:pPr lvl="1"/>
            <a:r>
              <a:rPr lang="en-US" dirty="0"/>
              <a:t>1.4E7 protons/cycle</a:t>
            </a:r>
          </a:p>
          <a:p>
            <a:pPr lvl="1"/>
            <a:r>
              <a:rPr lang="en-US" dirty="0"/>
              <a:t>1 cycle every 60s (now 100s)</a:t>
            </a:r>
          </a:p>
          <a:p>
            <a:r>
              <a:rPr lang="en-US" dirty="0"/>
              <a:t>Loss rate</a:t>
            </a:r>
          </a:p>
          <a:p>
            <a:pPr lvl="1"/>
            <a:r>
              <a:rPr lang="en-US" dirty="0"/>
              <a:t>2.33E5 antiprotons/s (1.4E7/60s)</a:t>
            </a:r>
          </a:p>
          <a:p>
            <a:pPr lvl="1"/>
            <a:r>
              <a:rPr lang="en-US" dirty="0"/>
              <a:t>47% of full loss rate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5868144" y="6356350"/>
            <a:ext cx="2821704" cy="365760"/>
          </a:xfrm>
        </p:spPr>
        <p:txBody>
          <a:bodyPr/>
          <a:lstStyle/>
          <a:p>
            <a:r>
              <a:rPr lang="en-US" dirty="0" smtClean="0"/>
              <a:t>ELENA Integration and Installation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kumimoji="0" lang="en-US" dirty="0" smtClean="0"/>
              <a:t>29/03/2012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 point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6</a:t>
            </a:fld>
            <a:endParaRPr kumimoji="0" lang="en-US" dirty="0"/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mtClean="0"/>
              <a:t>Beam line level</a:t>
            </a:r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/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Platform level</a:t>
            </a:r>
            <a:endParaRPr lang="en-US" dirty="0"/>
          </a:p>
        </p:txBody>
      </p:sp>
      <p:pic>
        <p:nvPicPr>
          <p:cNvPr id="9" name="Content Placeholder 11" descr="LossPosition1_DoseRateMapGallery.pdf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8" r="14198"/>
          <a:stretch>
            <a:fillRect/>
          </a:stretch>
        </p:blipFill>
        <p:spPr>
          <a:xfrm>
            <a:off x="4645025" y="2174875"/>
            <a:ext cx="4041775" cy="3951288"/>
          </a:xfrm>
          <a:prstGeom prst="rect">
            <a:avLst/>
          </a:prstGeom>
        </p:spPr>
      </p:pic>
      <p:pic>
        <p:nvPicPr>
          <p:cNvPr id="10" name="Content Placeholder 15" descr="LossPosition1_DoseRateMap.pdf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3" r="14213"/>
          <a:stretch>
            <a:fillRect/>
          </a:stretch>
        </p:blipFill>
        <p:spPr>
          <a:xfrm>
            <a:off x="457200" y="2174875"/>
            <a:ext cx="4040188" cy="3951288"/>
          </a:xfrm>
          <a:prstGeom prst="rect">
            <a:avLst/>
          </a:prstGeom>
        </p:spPr>
      </p:pic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868144" y="6356350"/>
            <a:ext cx="2821704" cy="365760"/>
          </a:xfrm>
        </p:spPr>
        <p:txBody>
          <a:bodyPr/>
          <a:lstStyle/>
          <a:p>
            <a:r>
              <a:rPr lang="en-US" dirty="0" smtClean="0"/>
              <a:t>ELENA Integration and Installation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kumimoji="0" lang="en-US" dirty="0" smtClean="0"/>
              <a:t>29/03/2012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0464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 point 1 – Side 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7</a:t>
            </a:fld>
            <a:endParaRPr kumimoji="0" lang="en-US" dirty="0"/>
          </a:p>
        </p:txBody>
      </p:sp>
      <p:pic>
        <p:nvPicPr>
          <p:cNvPr id="7" name="Content Placeholder 7" descr="LossPosition1_DoseRateSideMap.pd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0" r="8690"/>
          <a:stretch>
            <a:fillRect/>
          </a:stretch>
        </p:blipFill>
        <p:spPr>
          <a:xfrm>
            <a:off x="457200" y="1600200"/>
            <a:ext cx="5341938" cy="4525963"/>
          </a:xfrm>
        </p:spPr>
      </p:pic>
      <p:pic>
        <p:nvPicPr>
          <p:cNvPr id="8" name="Content Placeholder 8" descr="LossPosition1_DoseRateProfil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7" t="-18732" r="15000" b="-45420"/>
          <a:stretch/>
        </p:blipFill>
        <p:spPr>
          <a:xfrm>
            <a:off x="5799138" y="1670755"/>
            <a:ext cx="2887662" cy="4525963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5868144" y="6356350"/>
            <a:ext cx="2821704" cy="365760"/>
          </a:xfrm>
        </p:spPr>
        <p:txBody>
          <a:bodyPr/>
          <a:lstStyle/>
          <a:p>
            <a:r>
              <a:rPr lang="en-US" dirty="0" smtClean="0"/>
              <a:t>ELENA Integration and Installation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kumimoji="0" lang="en-US" dirty="0" smtClean="0"/>
              <a:t>29/03/2012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6231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 point 2a (smallest distance 2b)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8</a:t>
            </a:fld>
            <a:endParaRPr kumimoji="0"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5868144" y="6356350"/>
            <a:ext cx="2821704" cy="365760"/>
          </a:xfrm>
        </p:spPr>
        <p:txBody>
          <a:bodyPr/>
          <a:lstStyle/>
          <a:p>
            <a:r>
              <a:rPr lang="en-US" dirty="0" smtClean="0"/>
              <a:t>ELENA Integration and Installation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kumimoji="0" lang="en-US" dirty="0" smtClean="0"/>
              <a:t>29/03/2012</a:t>
            </a:r>
            <a:endParaRPr kumimoji="0" lang="en-US" dirty="0"/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mtClean="0"/>
              <a:t>Beam line level</a:t>
            </a:r>
            <a:endParaRPr lang="en-US" dirty="0"/>
          </a:p>
        </p:txBody>
      </p:sp>
      <p:sp>
        <p:nvSpPr>
          <p:cNvPr id="10" name="Text Placeholder 8"/>
          <p:cNvSpPr txBox="1">
            <a:spLocks/>
          </p:cNvSpPr>
          <p:nvPr/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Platform level</a:t>
            </a:r>
            <a:endParaRPr lang="en-US" dirty="0"/>
          </a:p>
        </p:txBody>
      </p:sp>
      <p:pic>
        <p:nvPicPr>
          <p:cNvPr id="11" name="Content Placeholder 4" descr="LossPosition2_DoseRateMap.pdf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3" r="14213"/>
          <a:stretch>
            <a:fillRect/>
          </a:stretch>
        </p:blipFill>
        <p:spPr>
          <a:xfrm>
            <a:off x="457200" y="2174875"/>
            <a:ext cx="4040188" cy="3951288"/>
          </a:xfrm>
          <a:prstGeom prst="rect">
            <a:avLst/>
          </a:prstGeom>
        </p:spPr>
      </p:pic>
      <p:pic>
        <p:nvPicPr>
          <p:cNvPr id="12" name="Content Placeholder 5" descr="LossPosition2_DoseRateMapGallery.pdf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8" r="14198"/>
          <a:stretch>
            <a:fillRect/>
          </a:stretch>
        </p:blipFill>
        <p:spPr>
          <a:xfrm>
            <a:off x="4645025" y="2174875"/>
            <a:ext cx="4041775" cy="395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41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Loss point 2a (smallest distance </a:t>
            </a:r>
            <a:r>
              <a:rPr lang="en-US" sz="2800" dirty="0" smtClean="0"/>
              <a:t>2b) Side </a:t>
            </a:r>
            <a:r>
              <a:rPr lang="en-US" sz="2800" dirty="0"/>
              <a:t>view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9</a:t>
            </a:fld>
            <a:endParaRPr kumimoji="0"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5868144" y="6356350"/>
            <a:ext cx="2821704" cy="365760"/>
          </a:xfrm>
        </p:spPr>
        <p:txBody>
          <a:bodyPr/>
          <a:lstStyle/>
          <a:p>
            <a:r>
              <a:rPr lang="en-US" dirty="0" smtClean="0"/>
              <a:t>ELENA Integration and Installation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104456" cy="365760"/>
          </a:xfrm>
        </p:spPr>
        <p:txBody>
          <a:bodyPr/>
          <a:lstStyle/>
          <a:p>
            <a:r>
              <a:rPr kumimoji="0" lang="en-US" dirty="0" smtClean="0"/>
              <a:t>29/03/2012</a:t>
            </a:r>
            <a:endParaRPr kumimoji="0" lang="en-US" dirty="0"/>
          </a:p>
        </p:txBody>
      </p:sp>
      <p:pic>
        <p:nvPicPr>
          <p:cNvPr id="9" name="Content Placeholder 4" descr="LossPosition2_DoseRateSideMap.pd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0" r="8690"/>
          <a:stretch>
            <a:fillRect/>
          </a:stretch>
        </p:blipFill>
        <p:spPr>
          <a:xfrm>
            <a:off x="457200" y="1600200"/>
            <a:ext cx="5341938" cy="4525963"/>
          </a:xfrm>
        </p:spPr>
      </p:pic>
      <p:pic>
        <p:nvPicPr>
          <p:cNvPr id="10" name="Content Placeholder 5" descr="LossPosition2_DoseRateProfil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2" t="-23801" r="12135" b="-47359"/>
          <a:stretch/>
        </p:blipFill>
        <p:spPr>
          <a:xfrm>
            <a:off x="5799138" y="1600200"/>
            <a:ext cx="2887662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11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1504</TotalTime>
  <Words>529</Words>
  <Application>Microsoft Office PowerPoint</Application>
  <PresentationFormat>On-screen Show (4:3)</PresentationFormat>
  <Paragraphs>101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Origin</vt:lpstr>
      <vt:lpstr>Status of Radiation Protection studies in support of ELENA  </vt:lpstr>
      <vt:lpstr>List of RP studies for ELENA / AD</vt:lpstr>
      <vt:lpstr>Shielding for ELENA ring (R. Froeschl)</vt:lpstr>
      <vt:lpstr>Beam losses I</vt:lpstr>
      <vt:lpstr>Beam losses II</vt:lpstr>
      <vt:lpstr>Loss point 1</vt:lpstr>
      <vt:lpstr>Loss point 1 – Side view</vt:lpstr>
      <vt:lpstr>Loss point 2a (smallest distance 2b)</vt:lpstr>
      <vt:lpstr>Loss point 2a (smallest distance 2b) Side view</vt:lpstr>
      <vt:lpstr>Loss point 3</vt:lpstr>
      <vt:lpstr>Preliminary conclusions ELENA shielding</vt:lpstr>
      <vt:lpstr>Building Extension on top of TT2</vt:lpstr>
      <vt:lpstr>Chicane for the AD access point</vt:lpstr>
      <vt:lpstr>Shielding improvement the ATP area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 Widorski</dc:creator>
  <cp:lastModifiedBy>vollaire</cp:lastModifiedBy>
  <cp:revision>112</cp:revision>
  <dcterms:created xsi:type="dcterms:W3CDTF">2010-11-05T18:40:56Z</dcterms:created>
  <dcterms:modified xsi:type="dcterms:W3CDTF">2012-03-29T12:14:03Z</dcterms:modified>
</cp:coreProperties>
</file>