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71" r:id="rId2"/>
    <p:sldId id="671" r:id="rId3"/>
    <p:sldId id="653" r:id="rId4"/>
    <p:sldId id="661" r:id="rId5"/>
    <p:sldId id="665" r:id="rId6"/>
    <p:sldId id="668" r:id="rId7"/>
    <p:sldId id="670" r:id="rId8"/>
    <p:sldId id="669" r:id="rId9"/>
    <p:sldId id="696" r:id="rId10"/>
    <p:sldId id="689" r:id="rId11"/>
    <p:sldId id="690" r:id="rId12"/>
    <p:sldId id="691" r:id="rId13"/>
    <p:sldId id="684" r:id="rId14"/>
    <p:sldId id="687" r:id="rId15"/>
    <p:sldId id="680" r:id="rId16"/>
    <p:sldId id="677" r:id="rId17"/>
    <p:sldId id="678" r:id="rId18"/>
    <p:sldId id="683" r:id="rId19"/>
    <p:sldId id="682" r:id="rId20"/>
    <p:sldId id="681" r:id="rId21"/>
    <p:sldId id="695" r:id="rId22"/>
    <p:sldId id="688" r:id="rId23"/>
    <p:sldId id="625" r:id="rId24"/>
  </p:sldIdLst>
  <p:sldSz cx="9902825" cy="6858000"/>
  <p:notesSz cx="6718300" cy="9855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866"/>
    <a:srgbClr val="FFFF66"/>
    <a:srgbClr val="3333CC"/>
    <a:srgbClr val="C0F4FE"/>
    <a:srgbClr val="FFFFCC"/>
    <a:srgbClr val="FFFF00"/>
    <a:srgbClr val="FFCC99"/>
    <a:srgbClr val="FFFF99"/>
    <a:srgbClr val="FFCC00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3" autoAdjust="0"/>
    <p:restoredTop sz="98707" autoAdjust="0"/>
  </p:normalViewPr>
  <p:slideViewPr>
    <p:cSldViewPr snapToGrid="0">
      <p:cViewPr>
        <p:scale>
          <a:sx n="90" d="100"/>
          <a:sy n="90" d="100"/>
        </p:scale>
        <p:origin x="-360" y="-144"/>
      </p:cViewPr>
      <p:guideLst>
        <p:guide orient="horz" pos="2160"/>
        <p:guide pos="31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4"/>
    </p:cViewPr>
  </p:sorterViewPr>
  <p:notesViewPr>
    <p:cSldViewPr snapToGrid="0">
      <p:cViewPr>
        <p:scale>
          <a:sx n="100" d="100"/>
          <a:sy n="100" d="100"/>
        </p:scale>
        <p:origin x="-898" y="2400"/>
      </p:cViewPr>
      <p:guideLst>
        <p:guide orient="horz" pos="3104"/>
        <p:guide pos="211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87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130" tIns="46066" rIns="92130" bIns="46066" numCol="1" anchor="ctr" anchorCtr="0" compatLnSpc="1">
            <a:prstTxWarp prst="textNoShape">
              <a:avLst/>
            </a:prstTxWarp>
          </a:bodyPr>
          <a:lstStyle>
            <a:lvl1pPr>
              <a:defRPr sz="120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89363" y="0"/>
            <a:ext cx="28987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130" tIns="46066" rIns="92130" bIns="46066" numCol="1" anchor="ctr" anchorCtr="0" compatLnSpc="1">
            <a:prstTxWarp prst="textNoShape">
              <a:avLst/>
            </a:prstTxWarp>
          </a:bodyPr>
          <a:lstStyle>
            <a:lvl1pPr algn="r">
              <a:defRPr sz="120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8987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130" tIns="46066" rIns="92130" bIns="46066" numCol="1" anchor="b" anchorCtr="0" compatLnSpc="1">
            <a:prstTxWarp prst="textNoShape">
              <a:avLst/>
            </a:prstTxWarp>
          </a:bodyPr>
          <a:lstStyle>
            <a:lvl1pPr>
              <a:defRPr sz="120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89363" y="9364663"/>
            <a:ext cx="28987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130" tIns="46066" rIns="92130" bIns="46066" numCol="1" anchor="b" anchorCtr="0" compatLnSpc="1">
            <a:prstTxWarp prst="textNoShape">
              <a:avLst/>
            </a:prstTxWarp>
          </a:bodyPr>
          <a:lstStyle>
            <a:lvl1pPr algn="r">
              <a:defRPr sz="120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82B86D76-3C59-4FC5-A4F6-97B20B78D35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117850" y="9366250"/>
            <a:ext cx="3333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130" tIns="46066" rIns="92130" bIns="46066" anchor="ctr">
            <a:spAutoFit/>
          </a:bodyPr>
          <a:lstStyle/>
          <a:p>
            <a:pPr algn="ctr">
              <a:spcBef>
                <a:spcPct val="50000"/>
              </a:spcBef>
            </a:pPr>
            <a:fld id="{B51651C2-16B1-4AF7-8369-1C0DD65C0645}" type="slidenum">
              <a:rPr lang="en-GB" sz="1000" b="0" i="0" u="none">
                <a:solidFill>
                  <a:schemeClr val="tx1"/>
                </a:solidFill>
                <a:latin typeface="Times New Roman" pitchFamily="18" charset="0"/>
              </a:rPr>
              <a:pPr algn="ctr">
                <a:spcBef>
                  <a:spcPct val="50000"/>
                </a:spcBef>
              </a:pPr>
              <a:t>‹#›</a:t>
            </a:fld>
            <a:endParaRPr lang="en-GB" sz="1000" b="0" i="0" u="none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0563" y="739775"/>
            <a:ext cx="5335587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355" y="4681102"/>
            <a:ext cx="5375590" cy="44338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1" tIns="45715" rIns="91431" bIns="4571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0563" y="739775"/>
            <a:ext cx="5335587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355" y="4681102"/>
            <a:ext cx="5375590" cy="44338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1" tIns="45715" rIns="91431" bIns="4571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2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4" y="4681539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2" tIns="45710" rIns="91422" bIns="4571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2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4" y="4681539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2" tIns="45710" rIns="91422" bIns="4571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2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4" y="4681539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2" tIns="45710" rIns="91422" bIns="4571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>
            <a:lvl1pPr>
              <a:defRPr sz="4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  <p:sp>
        <p:nvSpPr>
          <p:cNvPr id="8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575425" y="6446838"/>
            <a:ext cx="2895600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8825" y="153988"/>
            <a:ext cx="218122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0388" y="153988"/>
            <a:ext cx="6396037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153988"/>
            <a:ext cx="7319962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0388" y="1303338"/>
            <a:ext cx="4287837" cy="480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5" y="1303338"/>
            <a:ext cx="4289425" cy="232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0625" y="3781425"/>
            <a:ext cx="4289425" cy="2325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575425" y="6446838"/>
            <a:ext cx="2895600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3325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153988"/>
            <a:ext cx="7319962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0388" y="1303338"/>
            <a:ext cx="4287837" cy="480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5" y="1303338"/>
            <a:ext cx="4289425" cy="232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0625" y="3781425"/>
            <a:ext cx="4289425" cy="2325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575425" y="6446838"/>
            <a:ext cx="2895600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3325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0388" y="153988"/>
            <a:ext cx="8729662" cy="5953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575425" y="6446838"/>
            <a:ext cx="2895600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823325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0388" y="1303338"/>
            <a:ext cx="4287837" cy="4803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0625" y="1303338"/>
            <a:ext cx="4289425" cy="4803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10" name="Rectangle 61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>
                <a:gamma/>
                <a:tint val="21961"/>
                <a:invGamma/>
              </a:srgbClr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8363" y="153988"/>
            <a:ext cx="7319962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5425" y="6446838"/>
            <a:ext cx="2895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200" i="0" u="none">
                <a:solidFill>
                  <a:schemeClr val="tx1"/>
                </a:solidFill>
              </a:defRPr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3325" y="6489700"/>
            <a:ext cx="10795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0388" y="1303338"/>
            <a:ext cx="8729662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54526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Villa </a:t>
            </a:r>
            <a:r>
              <a:rPr lang="en-US" dirty="0" err="1" smtClean="0"/>
              <a:t>Olmo</a:t>
            </a:r>
            <a:r>
              <a:rPr lang="en-US" dirty="0" smtClean="0"/>
              <a:t>,    04/10/2011    -     </a:t>
            </a:r>
            <a:r>
              <a:rPr lang="en-US" b="1" dirty="0" smtClean="0"/>
              <a:t>13th ICATPP Conference on </a:t>
            </a:r>
            <a:r>
              <a:rPr lang="en-US" b="1" dirty="0" err="1" smtClean="0"/>
              <a:t>Astroparticle</a:t>
            </a:r>
            <a:r>
              <a:rPr lang="en-US" b="1" dirty="0" smtClean="0"/>
              <a:t>, Particle, Space 			              Physics and Detectors for Physics Applications</a:t>
            </a:r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 userDrawn="1"/>
        </p:nvSpPr>
        <p:spPr bwMode="auto">
          <a:xfrm>
            <a:off x="9321800" y="6477000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fld id="{50EA0B30-9137-41B1-B652-ECD6709422F3}" type="slidenum">
              <a:rPr lang="en-US"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pPr/>
              <a:t>‹#›</a:t>
            </a:fld>
            <a:endParaRPr lang="en-US" sz="1000" b="0" i="0" u="none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00" name="Picture 76" descr="Logo_INFN3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49827" y="133350"/>
            <a:ext cx="1210124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4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jpe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54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53.jpeg"/><Relationship Id="rId5" Type="http://schemas.openxmlformats.org/officeDocument/2006/relationships/tags" Target="../tags/tag5.xml"/><Relationship Id="rId10" Type="http://schemas.openxmlformats.org/officeDocument/2006/relationships/image" Target="../media/image52.jpeg"/><Relationship Id="rId4" Type="http://schemas.openxmlformats.org/officeDocument/2006/relationships/tags" Target="../tags/tag4.xml"/><Relationship Id="rId9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4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687340" cy="1162050"/>
          </a:xfrm>
          <a:solidFill>
            <a:srgbClr val="CCFFFF"/>
          </a:solidFill>
        </p:spPr>
        <p:txBody>
          <a:bodyPr/>
          <a:lstStyle/>
          <a:p>
            <a:r>
              <a:rPr lang="en-GB" altLang="ja-JP" sz="3200" dirty="0" smtClean="0">
                <a:solidFill>
                  <a:schemeClr val="hlink"/>
                </a:solidFill>
                <a:effectLst/>
                <a:ea typeface="ＭＳ Ｐゴシック" charset="-128"/>
              </a:rPr>
              <a:t>IBF in aligned, misaligned and FLOWER THGEMs</a:t>
            </a:r>
            <a:endParaRPr lang="en-US" sz="3200" dirty="0">
              <a:solidFill>
                <a:schemeClr val="hlink"/>
              </a:solidFill>
              <a:effectLst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823325" y="6510966"/>
            <a:ext cx="1079500" cy="203200"/>
          </a:xfrm>
        </p:spPr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603148" name="Rectangle 12"/>
          <p:cNvSpPr>
            <a:spLocks noChangeArrowheads="1"/>
          </p:cNvSpPr>
          <p:nvPr/>
        </p:nvSpPr>
        <p:spPr bwMode="auto">
          <a:xfrm>
            <a:off x="168276" y="1991610"/>
            <a:ext cx="4756150" cy="4270967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71500" indent="-571500">
              <a:spcBef>
                <a:spcPct val="3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sz="900" b="0" i="0" u="none" dirty="0">
              <a:solidFill>
                <a:srgbClr val="0000CC"/>
              </a:solidFill>
              <a:latin typeface="Arial" charset="0"/>
            </a:endParaRPr>
          </a:p>
          <a:p>
            <a:pPr marL="571500" indent="-571500">
              <a:spcBef>
                <a:spcPct val="3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b="0" i="0" u="none" dirty="0">
              <a:solidFill>
                <a:srgbClr val="0000CC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en-US" sz="1800" i="0" u="none" dirty="0" smtClean="0">
                <a:solidFill>
                  <a:schemeClr val="tx1"/>
                </a:solidFill>
                <a:latin typeface="Arial" charset="0"/>
              </a:rPr>
              <a:t>	The IBF problem</a:t>
            </a:r>
            <a:endParaRPr lang="en-US" sz="1800" i="0" u="none" dirty="0">
              <a:solidFill>
                <a:schemeClr val="tx1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sz="1100" i="0" u="none" dirty="0">
              <a:solidFill>
                <a:schemeClr val="tx1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>
                <a:solidFill>
                  <a:srgbClr val="FF0000"/>
                </a:solidFill>
                <a:latin typeface="Arial" charset="0"/>
              </a:rPr>
              <a:t>  </a:t>
            </a:r>
            <a:r>
              <a:rPr lang="en-US" sz="1800" i="0" u="none" dirty="0" smtClean="0">
                <a:solidFill>
                  <a:srgbClr val="FF0000"/>
                </a:solidFill>
                <a:latin typeface="Arial" charset="0"/>
              </a:rPr>
              <a:t>	Standard THGEM configuration</a:t>
            </a: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200" i="0" u="none" dirty="0" smtClean="0">
              <a:solidFill>
                <a:schemeClr val="tx1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 smtClean="0">
                <a:solidFill>
                  <a:schemeClr val="tx1"/>
                </a:solidFill>
                <a:latin typeface="Arial" charset="0"/>
              </a:rPr>
              <a:t>  	</a:t>
            </a:r>
            <a:r>
              <a:rPr lang="en-US" sz="1800" i="0" u="none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COBRA  and extra electrode</a:t>
            </a: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200" i="0" u="none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 smtClean="0">
                <a:solidFill>
                  <a:srgbClr val="0C0866"/>
                </a:solidFill>
                <a:latin typeface="Arial" charset="0"/>
              </a:rPr>
              <a:t>  	Misaligned holes</a:t>
            </a: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400" i="0" u="none" dirty="0" smtClean="0">
              <a:solidFill>
                <a:schemeClr val="tx1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 smtClean="0">
                <a:solidFill>
                  <a:srgbClr val="FF0000"/>
                </a:solidFill>
                <a:latin typeface="Arial" charset="0"/>
              </a:rPr>
              <a:t>	FLOWER THGEM solution</a:t>
            </a: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800" i="0" u="none" dirty="0" smtClean="0">
              <a:solidFill>
                <a:srgbClr val="FF0000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 smtClean="0">
                <a:solidFill>
                  <a:srgbClr val="FF0000"/>
                </a:solidFill>
                <a:latin typeface="Arial" charset="0"/>
              </a:rPr>
              <a:t>	</a:t>
            </a:r>
            <a:r>
              <a:rPr lang="en-US" sz="1800" i="0" dirty="0" smtClean="0">
                <a:solidFill>
                  <a:srgbClr val="FF0000"/>
                </a:solidFill>
                <a:latin typeface="Arial" charset="0"/>
              </a:rPr>
              <a:t>THGEM + </a:t>
            </a:r>
            <a:r>
              <a:rPr lang="en-US" sz="1800" i="0" dirty="0" err="1" smtClean="0">
                <a:solidFill>
                  <a:srgbClr val="FF0000"/>
                </a:solidFill>
                <a:latin typeface="Arial" charset="0"/>
              </a:rPr>
              <a:t>Micromega</a:t>
            </a:r>
            <a:endParaRPr lang="en-US" sz="1800" i="0" dirty="0" smtClean="0">
              <a:solidFill>
                <a:srgbClr val="FF0000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200" i="0" u="none" dirty="0">
              <a:solidFill>
                <a:srgbClr val="FF0000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000" i="0" u="none" dirty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en-US" sz="2000" i="0" u="none" dirty="0" smtClean="0">
                <a:solidFill>
                  <a:schemeClr val="tx1"/>
                </a:solidFill>
                <a:latin typeface="Arial" charset="0"/>
              </a:rPr>
              <a:t>	</a:t>
            </a:r>
            <a:r>
              <a:rPr lang="en-US" sz="1800" i="0" u="none" dirty="0" smtClean="0">
                <a:solidFill>
                  <a:schemeClr val="tx1"/>
                </a:solidFill>
                <a:latin typeface="Arial" charset="0"/>
              </a:rPr>
              <a:t>Conclusions</a:t>
            </a: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2000" i="0" u="none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03163" name="Rectangle 27"/>
          <p:cNvSpPr>
            <a:spLocks noChangeArrowheads="1"/>
          </p:cNvSpPr>
          <p:nvPr/>
        </p:nvSpPr>
        <p:spPr bwMode="auto">
          <a:xfrm>
            <a:off x="574160" y="1251910"/>
            <a:ext cx="4856200" cy="67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71500" indent="-571500"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it-IT" sz="1800" i="0" u="none" dirty="0">
                <a:solidFill>
                  <a:srgbClr val="0000CC"/>
                </a:solidFill>
                <a:latin typeface="Arial" charset="0"/>
              </a:rPr>
              <a:t>Fulvio </a:t>
            </a:r>
            <a:r>
              <a:rPr lang="it-IT" sz="1800" i="0" u="none" dirty="0" smtClean="0">
                <a:solidFill>
                  <a:srgbClr val="0000CC"/>
                </a:solidFill>
                <a:latin typeface="Arial" charset="0"/>
              </a:rPr>
              <a:t>Tessarotto </a:t>
            </a:r>
          </a:p>
          <a:p>
            <a:pPr marL="571500" indent="-571500"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it-IT" sz="1800" i="0" u="none" dirty="0" smtClean="0">
                <a:solidFill>
                  <a:srgbClr val="0000CC"/>
                </a:solidFill>
                <a:latin typeface="Arial" charset="0"/>
              </a:rPr>
              <a:t>			( </a:t>
            </a:r>
            <a:r>
              <a:rPr lang="it-IT" sz="1800" b="0" i="0" u="none" dirty="0" smtClean="0">
                <a:solidFill>
                  <a:srgbClr val="0000CC"/>
                </a:solidFill>
                <a:latin typeface="Arial" charset="0"/>
              </a:rPr>
              <a:t>I.N.F.N. – </a:t>
            </a:r>
            <a:r>
              <a:rPr lang="it-IT" sz="1800" b="0" i="0" u="none" dirty="0" err="1" smtClean="0">
                <a:solidFill>
                  <a:srgbClr val="0000CC"/>
                </a:solidFill>
                <a:latin typeface="Arial" charset="0"/>
              </a:rPr>
              <a:t>Trieste</a:t>
            </a:r>
            <a:r>
              <a:rPr lang="it-IT" sz="1800" b="0" i="0" u="none" dirty="0" smtClean="0">
                <a:solidFill>
                  <a:srgbClr val="0000CC"/>
                </a:solidFill>
                <a:latin typeface="Arial" charset="0"/>
              </a:rPr>
              <a:t> )  </a:t>
            </a:r>
            <a:endParaRPr lang="en-US" sz="1800" b="0" i="0" u="none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20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519990" y="1476784"/>
            <a:ext cx="2693264" cy="20724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2" name="Picture 1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5405" y="3965853"/>
            <a:ext cx="4937420" cy="23648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/>
          <a:srcRect r="4384"/>
          <a:stretch>
            <a:fillRect/>
          </a:stretch>
        </p:blipFill>
        <p:spPr bwMode="auto">
          <a:xfrm>
            <a:off x="4979804" y="1424763"/>
            <a:ext cx="2822108" cy="245014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98041" y="816934"/>
            <a:ext cx="5941695" cy="6019800"/>
            <a:chOff x="48" y="330"/>
            <a:chExt cx="2622" cy="3216"/>
          </a:xfrm>
        </p:grpSpPr>
        <p:pic>
          <p:nvPicPr>
            <p:cNvPr id="275461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" y="384"/>
              <a:ext cx="2622" cy="3162"/>
            </a:xfrm>
            <a:prstGeom prst="rect">
              <a:avLst/>
            </a:prstGeom>
            <a:noFill/>
          </p:spPr>
        </p:pic>
        <p:sp>
          <p:nvSpPr>
            <p:cNvPr id="275462" name="Text Box 6"/>
            <p:cNvSpPr txBox="1">
              <a:spLocks noChangeArrowheads="1"/>
            </p:cNvSpPr>
            <p:nvPr/>
          </p:nvSpPr>
          <p:spPr bwMode="auto">
            <a:xfrm>
              <a:off x="144" y="912"/>
              <a:ext cx="288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101"/>
                  </a:solidFill>
                </a:rPr>
                <a:t>T1</a:t>
              </a:r>
            </a:p>
          </p:txBody>
        </p:sp>
        <p:sp>
          <p:nvSpPr>
            <p:cNvPr id="275463" name="Text Box 7"/>
            <p:cNvSpPr txBox="1">
              <a:spLocks noChangeArrowheads="1"/>
            </p:cNvSpPr>
            <p:nvPr/>
          </p:nvSpPr>
          <p:spPr bwMode="auto">
            <a:xfrm>
              <a:off x="144" y="1248"/>
              <a:ext cx="384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101"/>
                  </a:solidFill>
                </a:rPr>
                <a:t>B1</a:t>
              </a:r>
            </a:p>
          </p:txBody>
        </p:sp>
        <p:sp>
          <p:nvSpPr>
            <p:cNvPr id="275464" name="Text Box 8"/>
            <p:cNvSpPr txBox="1">
              <a:spLocks noChangeArrowheads="1"/>
            </p:cNvSpPr>
            <p:nvPr/>
          </p:nvSpPr>
          <p:spPr bwMode="auto">
            <a:xfrm>
              <a:off x="144" y="2400"/>
              <a:ext cx="288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101"/>
                  </a:solidFill>
                </a:rPr>
                <a:t>T2</a:t>
              </a:r>
            </a:p>
          </p:txBody>
        </p:sp>
        <p:sp>
          <p:nvSpPr>
            <p:cNvPr id="275465" name="Text Box 9"/>
            <p:cNvSpPr txBox="1">
              <a:spLocks noChangeArrowheads="1"/>
            </p:cNvSpPr>
            <p:nvPr/>
          </p:nvSpPr>
          <p:spPr bwMode="auto">
            <a:xfrm>
              <a:off x="144" y="2736"/>
              <a:ext cx="384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101"/>
                  </a:solidFill>
                </a:rPr>
                <a:t>B2</a:t>
              </a:r>
            </a:p>
          </p:txBody>
        </p:sp>
        <p:sp>
          <p:nvSpPr>
            <p:cNvPr id="275466" name="Line 10"/>
            <p:cNvSpPr>
              <a:spLocks noChangeShapeType="1"/>
            </p:cNvSpPr>
            <p:nvPr/>
          </p:nvSpPr>
          <p:spPr bwMode="auto">
            <a:xfrm>
              <a:off x="144" y="330"/>
              <a:ext cx="24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5467" name="Line 11"/>
            <p:cNvSpPr>
              <a:spLocks noChangeShapeType="1"/>
            </p:cNvSpPr>
            <p:nvPr/>
          </p:nvSpPr>
          <p:spPr bwMode="auto">
            <a:xfrm>
              <a:off x="96" y="3354"/>
              <a:ext cx="24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5468" name="Text Box 12"/>
            <p:cNvSpPr txBox="1">
              <a:spLocks noChangeArrowheads="1"/>
            </p:cNvSpPr>
            <p:nvPr/>
          </p:nvSpPr>
          <p:spPr bwMode="auto">
            <a:xfrm>
              <a:off x="144" y="336"/>
              <a:ext cx="288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101"/>
                  </a:solidFill>
                </a:rPr>
                <a:t>D</a:t>
              </a:r>
            </a:p>
          </p:txBody>
        </p:sp>
        <p:sp>
          <p:nvSpPr>
            <p:cNvPr id="275469" name="Text Box 13"/>
            <p:cNvSpPr txBox="1">
              <a:spLocks noChangeArrowheads="1"/>
            </p:cNvSpPr>
            <p:nvPr/>
          </p:nvSpPr>
          <p:spPr bwMode="auto">
            <a:xfrm>
              <a:off x="144" y="3120"/>
              <a:ext cx="288" cy="18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>
                  <a:solidFill>
                    <a:srgbClr val="FF0101"/>
                  </a:solidFill>
                </a:rPr>
                <a:t>A</a:t>
              </a:r>
            </a:p>
          </p:txBody>
        </p:sp>
        <p:pic>
          <p:nvPicPr>
            <p:cNvPr id="275470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8" y="3162"/>
              <a:ext cx="156" cy="15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1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2826"/>
              <a:ext cx="192" cy="15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2" name="Picture 1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12" y="2394"/>
              <a:ext cx="192" cy="15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3" name="Picture 1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12" y="1338"/>
              <a:ext cx="186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4" name="Picture 1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12" y="906"/>
              <a:ext cx="198" cy="1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5" name="Picture 1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728" y="2826"/>
              <a:ext cx="16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6" name="Picture 2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728" y="2346"/>
              <a:ext cx="162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7" name="Picture 2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632" y="1290"/>
              <a:ext cx="186" cy="2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8" name="Picture 2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728" y="906"/>
              <a:ext cx="186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79" name="Picture 23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400" y="906"/>
              <a:ext cx="204" cy="1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75480" name="Picture 2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400" y="1308"/>
              <a:ext cx="204" cy="1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465989" y="1905000"/>
            <a:ext cx="4237927" cy="4456113"/>
            <a:chOff x="2016" y="768"/>
            <a:chExt cx="2465" cy="2807"/>
          </a:xfrm>
        </p:grpSpPr>
        <p:sp>
          <p:nvSpPr>
            <p:cNvPr id="275482" name="Rectangle 26"/>
            <p:cNvSpPr>
              <a:spLocks noChangeArrowheads="1"/>
            </p:cNvSpPr>
            <p:nvPr/>
          </p:nvSpPr>
          <p:spPr bwMode="auto">
            <a:xfrm>
              <a:off x="4224" y="768"/>
              <a:ext cx="257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78</a:t>
              </a:r>
            </a:p>
          </p:txBody>
        </p:sp>
        <p:sp>
          <p:nvSpPr>
            <p:cNvPr id="275483" name="Rectangle 27"/>
            <p:cNvSpPr>
              <a:spLocks noChangeArrowheads="1"/>
            </p:cNvSpPr>
            <p:nvPr/>
          </p:nvSpPr>
          <p:spPr bwMode="auto">
            <a:xfrm>
              <a:off x="3312" y="768"/>
              <a:ext cx="406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1398</a:t>
              </a:r>
            </a:p>
          </p:txBody>
        </p:sp>
        <p:sp>
          <p:nvSpPr>
            <p:cNvPr id="275484" name="Rectangle 28"/>
            <p:cNvSpPr>
              <a:spLocks noChangeArrowheads="1"/>
            </p:cNvSpPr>
            <p:nvPr/>
          </p:nvSpPr>
          <p:spPr bwMode="auto">
            <a:xfrm>
              <a:off x="4224" y="1248"/>
              <a:ext cx="219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 </a:t>
              </a:r>
            </a:p>
          </p:txBody>
        </p:sp>
        <p:sp>
          <p:nvSpPr>
            <p:cNvPr id="275485" name="Rectangle 29"/>
            <p:cNvSpPr>
              <a:spLocks noChangeArrowheads="1"/>
            </p:cNvSpPr>
            <p:nvPr/>
          </p:nvSpPr>
          <p:spPr bwMode="auto">
            <a:xfrm>
              <a:off x="2256" y="768"/>
              <a:ext cx="219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 </a:t>
              </a:r>
            </a:p>
          </p:txBody>
        </p:sp>
        <p:sp>
          <p:nvSpPr>
            <p:cNvPr id="275486" name="Rectangle 30"/>
            <p:cNvSpPr>
              <a:spLocks noChangeArrowheads="1"/>
            </p:cNvSpPr>
            <p:nvPr/>
          </p:nvSpPr>
          <p:spPr bwMode="auto">
            <a:xfrm>
              <a:off x="2228" y="1296"/>
              <a:ext cx="339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-38 </a:t>
              </a:r>
            </a:p>
          </p:txBody>
        </p:sp>
        <p:sp>
          <p:nvSpPr>
            <p:cNvPr id="275487" name="Rectangle 31"/>
            <p:cNvSpPr>
              <a:spLocks noChangeArrowheads="1"/>
            </p:cNvSpPr>
            <p:nvPr/>
          </p:nvSpPr>
          <p:spPr bwMode="auto">
            <a:xfrm>
              <a:off x="3216" y="1248"/>
              <a:ext cx="368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221 </a:t>
              </a:r>
            </a:p>
          </p:txBody>
        </p:sp>
        <p:sp>
          <p:nvSpPr>
            <p:cNvPr id="275488" name="Rectangle 32"/>
            <p:cNvSpPr>
              <a:spLocks noChangeArrowheads="1"/>
            </p:cNvSpPr>
            <p:nvPr/>
          </p:nvSpPr>
          <p:spPr bwMode="auto">
            <a:xfrm>
              <a:off x="2228" y="2457"/>
              <a:ext cx="339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-34 </a:t>
              </a:r>
            </a:p>
          </p:txBody>
        </p:sp>
        <p:sp>
          <p:nvSpPr>
            <p:cNvPr id="275489" name="Rectangle 33"/>
            <p:cNvSpPr>
              <a:spLocks noChangeArrowheads="1"/>
            </p:cNvSpPr>
            <p:nvPr/>
          </p:nvSpPr>
          <p:spPr bwMode="auto">
            <a:xfrm>
              <a:off x="3312" y="2448"/>
              <a:ext cx="443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2588 </a:t>
              </a:r>
            </a:p>
          </p:txBody>
        </p:sp>
        <p:sp>
          <p:nvSpPr>
            <p:cNvPr id="275490" name="Rectangle 34"/>
            <p:cNvSpPr>
              <a:spLocks noChangeArrowheads="1"/>
            </p:cNvSpPr>
            <p:nvPr/>
          </p:nvSpPr>
          <p:spPr bwMode="auto">
            <a:xfrm>
              <a:off x="3312" y="3024"/>
              <a:ext cx="219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 </a:t>
              </a:r>
            </a:p>
          </p:txBody>
        </p:sp>
        <p:sp>
          <p:nvSpPr>
            <p:cNvPr id="275491" name="Rectangle 35"/>
            <p:cNvSpPr>
              <a:spLocks noChangeArrowheads="1"/>
            </p:cNvSpPr>
            <p:nvPr/>
          </p:nvSpPr>
          <p:spPr bwMode="auto">
            <a:xfrm>
              <a:off x="2256" y="3024"/>
              <a:ext cx="488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-2709 </a:t>
              </a:r>
            </a:p>
          </p:txBody>
        </p:sp>
        <p:sp>
          <p:nvSpPr>
            <p:cNvPr id="275492" name="Rectangle 36"/>
            <p:cNvSpPr>
              <a:spLocks noChangeArrowheads="1"/>
            </p:cNvSpPr>
            <p:nvPr/>
          </p:nvSpPr>
          <p:spPr bwMode="auto">
            <a:xfrm>
              <a:off x="2016" y="3360"/>
              <a:ext cx="451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-1553</a:t>
              </a:r>
            </a:p>
          </p:txBody>
        </p:sp>
      </p:grp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3465989" y="1905000"/>
            <a:ext cx="4506130" cy="4456113"/>
            <a:chOff x="2016" y="768"/>
            <a:chExt cx="2621" cy="2807"/>
          </a:xfrm>
        </p:grpSpPr>
        <p:sp>
          <p:nvSpPr>
            <p:cNvPr id="275500" name="Rectangle 44"/>
            <p:cNvSpPr>
              <a:spLocks noChangeArrowheads="1"/>
            </p:cNvSpPr>
            <p:nvPr/>
          </p:nvSpPr>
          <p:spPr bwMode="auto">
            <a:xfrm>
              <a:off x="4224" y="768"/>
              <a:ext cx="413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1.7%</a:t>
              </a:r>
            </a:p>
          </p:txBody>
        </p:sp>
        <p:sp>
          <p:nvSpPr>
            <p:cNvPr id="275501" name="Rectangle 45"/>
            <p:cNvSpPr>
              <a:spLocks noChangeArrowheads="1"/>
            </p:cNvSpPr>
            <p:nvPr/>
          </p:nvSpPr>
          <p:spPr bwMode="auto">
            <a:xfrm>
              <a:off x="3312" y="768"/>
              <a:ext cx="488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32.3%</a:t>
              </a:r>
            </a:p>
          </p:txBody>
        </p:sp>
        <p:sp>
          <p:nvSpPr>
            <p:cNvPr id="275502" name="Rectangle 46"/>
            <p:cNvSpPr>
              <a:spLocks noChangeArrowheads="1"/>
            </p:cNvSpPr>
            <p:nvPr/>
          </p:nvSpPr>
          <p:spPr bwMode="auto">
            <a:xfrm>
              <a:off x="4224" y="1248"/>
              <a:ext cx="339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75503" name="Rectangle 47"/>
            <p:cNvSpPr>
              <a:spLocks noChangeArrowheads="1"/>
            </p:cNvSpPr>
            <p:nvPr/>
          </p:nvSpPr>
          <p:spPr bwMode="auto">
            <a:xfrm>
              <a:off x="2256" y="768"/>
              <a:ext cx="339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75504" name="Rectangle 48"/>
            <p:cNvSpPr>
              <a:spLocks noChangeArrowheads="1"/>
            </p:cNvSpPr>
            <p:nvPr/>
          </p:nvSpPr>
          <p:spPr bwMode="auto">
            <a:xfrm>
              <a:off x="2228" y="1296"/>
              <a:ext cx="488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0.87%</a:t>
              </a:r>
            </a:p>
          </p:txBody>
        </p:sp>
        <p:sp>
          <p:nvSpPr>
            <p:cNvPr id="275505" name="Rectangle 49"/>
            <p:cNvSpPr>
              <a:spLocks noChangeArrowheads="1"/>
            </p:cNvSpPr>
            <p:nvPr/>
          </p:nvSpPr>
          <p:spPr bwMode="auto">
            <a:xfrm>
              <a:off x="3216" y="1248"/>
              <a:ext cx="451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5.1% </a:t>
              </a:r>
            </a:p>
          </p:txBody>
        </p:sp>
        <p:sp>
          <p:nvSpPr>
            <p:cNvPr id="275506" name="Rectangle 50"/>
            <p:cNvSpPr>
              <a:spLocks noChangeArrowheads="1"/>
            </p:cNvSpPr>
            <p:nvPr/>
          </p:nvSpPr>
          <p:spPr bwMode="auto">
            <a:xfrm>
              <a:off x="2228" y="2457"/>
              <a:ext cx="525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0.78% </a:t>
              </a:r>
            </a:p>
          </p:txBody>
        </p:sp>
        <p:sp>
          <p:nvSpPr>
            <p:cNvPr id="275507" name="Rectangle 51"/>
            <p:cNvSpPr>
              <a:spLocks noChangeArrowheads="1"/>
            </p:cNvSpPr>
            <p:nvPr/>
          </p:nvSpPr>
          <p:spPr bwMode="auto">
            <a:xfrm>
              <a:off x="3312" y="2448"/>
              <a:ext cx="525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59.7% </a:t>
              </a:r>
            </a:p>
          </p:txBody>
        </p:sp>
        <p:sp>
          <p:nvSpPr>
            <p:cNvPr id="275508" name="Rectangle 52"/>
            <p:cNvSpPr>
              <a:spLocks noChangeArrowheads="1"/>
            </p:cNvSpPr>
            <p:nvPr/>
          </p:nvSpPr>
          <p:spPr bwMode="auto">
            <a:xfrm>
              <a:off x="3312" y="3024"/>
              <a:ext cx="339" cy="215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75509" name="Rectangle 53"/>
            <p:cNvSpPr>
              <a:spLocks noChangeArrowheads="1"/>
            </p:cNvSpPr>
            <p:nvPr/>
          </p:nvSpPr>
          <p:spPr bwMode="auto">
            <a:xfrm>
              <a:off x="2256" y="3024"/>
              <a:ext cx="525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62.5% </a:t>
              </a:r>
            </a:p>
          </p:txBody>
        </p:sp>
        <p:sp>
          <p:nvSpPr>
            <p:cNvPr id="275510" name="Rectangle 54"/>
            <p:cNvSpPr>
              <a:spLocks noChangeArrowheads="1"/>
            </p:cNvSpPr>
            <p:nvPr/>
          </p:nvSpPr>
          <p:spPr bwMode="auto">
            <a:xfrm>
              <a:off x="2016" y="3360"/>
              <a:ext cx="488" cy="215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35.8%</a:t>
              </a:r>
            </a:p>
          </p:txBody>
        </p:sp>
      </p:grpSp>
      <p:sp>
        <p:nvSpPr>
          <p:cNvPr id="275511" name="Line 55"/>
          <p:cNvSpPr>
            <a:spLocks noChangeShapeType="1"/>
          </p:cNvSpPr>
          <p:nvPr/>
        </p:nvSpPr>
        <p:spPr bwMode="auto">
          <a:xfrm>
            <a:off x="247571" y="6858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5512" name="Text Box 56"/>
          <p:cNvSpPr txBox="1">
            <a:spLocks noChangeArrowheads="1"/>
          </p:cNvSpPr>
          <p:nvPr/>
        </p:nvSpPr>
        <p:spPr bwMode="auto">
          <a:xfrm>
            <a:off x="841892" y="44450"/>
            <a:ext cx="7922260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IBF of Aligned  </a:t>
            </a:r>
            <a:r>
              <a:rPr lang="en-US" altLang="zh-CN" sz="3600" u="none" dirty="0" err="1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DoubleTHGEM</a:t>
            </a:r>
            <a:r>
              <a:rPr lang="en-US" altLang="zh-CN" sz="3600" u="none" dirty="0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 </a:t>
            </a:r>
            <a:endParaRPr lang="en-US" altLang="zh-CN" sz="3600" u="none" dirty="0">
              <a:solidFill>
                <a:schemeClr val="tx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75513" name="Rectangle 57"/>
          <p:cNvSpPr>
            <a:spLocks noChangeArrowheads="1"/>
          </p:cNvSpPr>
          <p:nvPr/>
        </p:nvSpPr>
        <p:spPr bwMode="auto">
          <a:xfrm>
            <a:off x="8334878" y="3824288"/>
            <a:ext cx="1237853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800">
                <a:solidFill>
                  <a:srgbClr val="FF0101"/>
                </a:solidFill>
              </a:rPr>
              <a:t>1.2kV/cm</a:t>
            </a:r>
          </a:p>
        </p:txBody>
      </p:sp>
      <p:sp>
        <p:nvSpPr>
          <p:cNvPr id="275514" name="Rectangle 58"/>
          <p:cNvSpPr>
            <a:spLocks noChangeArrowheads="1"/>
          </p:cNvSpPr>
          <p:nvPr/>
        </p:nvSpPr>
        <p:spPr bwMode="auto">
          <a:xfrm>
            <a:off x="8334878" y="5500688"/>
            <a:ext cx="1237853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800">
                <a:solidFill>
                  <a:srgbClr val="FF0101"/>
                </a:solidFill>
              </a:rPr>
              <a:t>1.2kV/cm</a:t>
            </a:r>
          </a:p>
        </p:txBody>
      </p:sp>
      <p:sp>
        <p:nvSpPr>
          <p:cNvPr id="275515" name="Rectangle 59"/>
          <p:cNvSpPr>
            <a:spLocks noChangeArrowheads="1"/>
          </p:cNvSpPr>
          <p:nvPr/>
        </p:nvSpPr>
        <p:spPr bwMode="auto">
          <a:xfrm>
            <a:off x="8334878" y="1614488"/>
            <a:ext cx="1237853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1800">
                <a:solidFill>
                  <a:srgbClr val="FF0101"/>
                </a:solidFill>
              </a:rPr>
              <a:t>0 kV/cm</a:t>
            </a:r>
          </a:p>
        </p:txBody>
      </p:sp>
      <p:sp>
        <p:nvSpPr>
          <p:cNvPr id="54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446872" y="2417136"/>
            <a:ext cx="1414131" cy="8080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4802370" y="5291471"/>
            <a:ext cx="1545267" cy="8080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0" y="867402"/>
            <a:ext cx="1839433" cy="33749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 case study: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low gain on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the first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THGEM,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high gain on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the second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THGEM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T1 IBF = 32 %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5" name="Line 85"/>
          <p:cNvSpPr>
            <a:spLocks noChangeShapeType="1"/>
          </p:cNvSpPr>
          <p:nvPr/>
        </p:nvSpPr>
        <p:spPr bwMode="auto">
          <a:xfrm>
            <a:off x="247571" y="7620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566" name="Text Box 86"/>
          <p:cNvSpPr txBox="1">
            <a:spLocks noChangeArrowheads="1"/>
          </p:cNvSpPr>
          <p:nvPr/>
        </p:nvSpPr>
        <p:spPr bwMode="auto">
          <a:xfrm>
            <a:off x="863171" y="65712"/>
            <a:ext cx="7922260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IBF of Misaligned  DTHGEM </a:t>
            </a:r>
          </a:p>
        </p:txBody>
      </p:sp>
      <p:grpSp>
        <p:nvGrpSpPr>
          <p:cNvPr id="2" name="Group 104"/>
          <p:cNvGrpSpPr>
            <a:grpSpLocks/>
          </p:cNvGrpSpPr>
          <p:nvPr/>
        </p:nvGrpSpPr>
        <p:grpSpPr bwMode="auto">
          <a:xfrm>
            <a:off x="1732994" y="1591485"/>
            <a:ext cx="7757213" cy="4984750"/>
            <a:chOff x="1056" y="576"/>
            <a:chExt cx="4512" cy="3620"/>
          </a:xfrm>
        </p:grpSpPr>
        <p:pic>
          <p:nvPicPr>
            <p:cNvPr id="276567" name="Picture 8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47" y="576"/>
              <a:ext cx="3385" cy="3620"/>
            </a:xfrm>
            <a:prstGeom prst="rect">
              <a:avLst/>
            </a:prstGeom>
            <a:noFill/>
          </p:spPr>
        </p:pic>
        <p:sp>
          <p:nvSpPr>
            <p:cNvPr id="276568" name="Rectangle 88"/>
            <p:cNvSpPr>
              <a:spLocks noChangeArrowheads="1"/>
            </p:cNvSpPr>
            <p:nvPr/>
          </p:nvSpPr>
          <p:spPr bwMode="auto">
            <a:xfrm>
              <a:off x="4848" y="2409"/>
              <a:ext cx="720" cy="24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800">
                  <a:solidFill>
                    <a:srgbClr val="FF0101"/>
                  </a:solidFill>
                </a:rPr>
                <a:t>1.2kV/cm</a:t>
              </a:r>
            </a:p>
          </p:txBody>
        </p:sp>
        <p:sp>
          <p:nvSpPr>
            <p:cNvPr id="276569" name="Rectangle 89"/>
            <p:cNvSpPr>
              <a:spLocks noChangeArrowheads="1"/>
            </p:cNvSpPr>
            <p:nvPr/>
          </p:nvSpPr>
          <p:spPr bwMode="auto">
            <a:xfrm>
              <a:off x="4848" y="3465"/>
              <a:ext cx="720" cy="24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800">
                  <a:solidFill>
                    <a:srgbClr val="FF0101"/>
                  </a:solidFill>
                </a:rPr>
                <a:t>1.2kV/cm</a:t>
              </a:r>
            </a:p>
          </p:txBody>
        </p:sp>
        <p:sp>
          <p:nvSpPr>
            <p:cNvPr id="276570" name="Rectangle 90"/>
            <p:cNvSpPr>
              <a:spLocks noChangeArrowheads="1"/>
            </p:cNvSpPr>
            <p:nvPr/>
          </p:nvSpPr>
          <p:spPr bwMode="auto">
            <a:xfrm>
              <a:off x="4848" y="1018"/>
              <a:ext cx="720" cy="24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800">
                  <a:solidFill>
                    <a:srgbClr val="FF0101"/>
                  </a:solidFill>
                </a:rPr>
                <a:t>0 kV/cm</a:t>
              </a:r>
            </a:p>
          </p:txBody>
        </p:sp>
        <p:sp>
          <p:nvSpPr>
            <p:cNvPr id="276572" name="Rectangle 92"/>
            <p:cNvSpPr>
              <a:spLocks noChangeArrowheads="1"/>
            </p:cNvSpPr>
            <p:nvPr/>
          </p:nvSpPr>
          <p:spPr bwMode="auto">
            <a:xfrm>
              <a:off x="4224" y="1200"/>
              <a:ext cx="380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~0%</a:t>
              </a:r>
            </a:p>
          </p:txBody>
        </p:sp>
        <p:sp>
          <p:nvSpPr>
            <p:cNvPr id="276573" name="Rectangle 93"/>
            <p:cNvSpPr>
              <a:spLocks noChangeArrowheads="1"/>
            </p:cNvSpPr>
            <p:nvPr/>
          </p:nvSpPr>
          <p:spPr bwMode="auto">
            <a:xfrm>
              <a:off x="3024" y="1200"/>
              <a:ext cx="488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14.2%</a:t>
              </a:r>
            </a:p>
          </p:txBody>
        </p:sp>
        <p:sp>
          <p:nvSpPr>
            <p:cNvPr id="276574" name="Rectangle 94"/>
            <p:cNvSpPr>
              <a:spLocks noChangeArrowheads="1"/>
            </p:cNvSpPr>
            <p:nvPr/>
          </p:nvSpPr>
          <p:spPr bwMode="auto">
            <a:xfrm>
              <a:off x="4224" y="1680"/>
              <a:ext cx="339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76575" name="Rectangle 95"/>
            <p:cNvSpPr>
              <a:spLocks noChangeArrowheads="1"/>
            </p:cNvSpPr>
            <p:nvPr/>
          </p:nvSpPr>
          <p:spPr bwMode="auto">
            <a:xfrm>
              <a:off x="1440" y="1200"/>
              <a:ext cx="339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76576" name="Rectangle 96"/>
            <p:cNvSpPr>
              <a:spLocks noChangeArrowheads="1"/>
            </p:cNvSpPr>
            <p:nvPr/>
          </p:nvSpPr>
          <p:spPr bwMode="auto">
            <a:xfrm>
              <a:off x="1320" y="1641"/>
              <a:ext cx="380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~0%</a:t>
              </a:r>
            </a:p>
          </p:txBody>
        </p:sp>
        <p:sp>
          <p:nvSpPr>
            <p:cNvPr id="276577" name="Rectangle 97"/>
            <p:cNvSpPr>
              <a:spLocks noChangeArrowheads="1"/>
            </p:cNvSpPr>
            <p:nvPr/>
          </p:nvSpPr>
          <p:spPr bwMode="auto">
            <a:xfrm>
              <a:off x="2640" y="1680"/>
              <a:ext cx="451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9.8% </a:t>
              </a:r>
            </a:p>
          </p:txBody>
        </p:sp>
        <p:sp>
          <p:nvSpPr>
            <p:cNvPr id="276578" name="Rectangle 98"/>
            <p:cNvSpPr>
              <a:spLocks noChangeArrowheads="1"/>
            </p:cNvSpPr>
            <p:nvPr/>
          </p:nvSpPr>
          <p:spPr bwMode="auto">
            <a:xfrm>
              <a:off x="1056" y="2592"/>
              <a:ext cx="417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~0% </a:t>
              </a:r>
            </a:p>
          </p:txBody>
        </p:sp>
        <p:sp>
          <p:nvSpPr>
            <p:cNvPr id="276579" name="Rectangle 99"/>
            <p:cNvSpPr>
              <a:spLocks noChangeArrowheads="1"/>
            </p:cNvSpPr>
            <p:nvPr/>
          </p:nvSpPr>
          <p:spPr bwMode="auto">
            <a:xfrm>
              <a:off x="3696" y="2592"/>
              <a:ext cx="525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76.2% </a:t>
              </a:r>
            </a:p>
          </p:txBody>
        </p:sp>
        <p:sp>
          <p:nvSpPr>
            <p:cNvPr id="276580" name="Rectangle 100"/>
            <p:cNvSpPr>
              <a:spLocks noChangeArrowheads="1"/>
            </p:cNvSpPr>
            <p:nvPr/>
          </p:nvSpPr>
          <p:spPr bwMode="auto">
            <a:xfrm>
              <a:off x="3696" y="3024"/>
              <a:ext cx="339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76581" name="Rectangle 101"/>
            <p:cNvSpPr>
              <a:spLocks noChangeArrowheads="1"/>
            </p:cNvSpPr>
            <p:nvPr/>
          </p:nvSpPr>
          <p:spPr bwMode="auto">
            <a:xfrm>
              <a:off x="1056" y="3072"/>
              <a:ext cx="525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77.3% </a:t>
              </a:r>
            </a:p>
          </p:txBody>
        </p:sp>
        <p:sp>
          <p:nvSpPr>
            <p:cNvPr id="276582" name="Rectangle 102"/>
            <p:cNvSpPr>
              <a:spLocks noChangeArrowheads="1"/>
            </p:cNvSpPr>
            <p:nvPr/>
          </p:nvSpPr>
          <p:spPr bwMode="auto">
            <a:xfrm>
              <a:off x="1056" y="3792"/>
              <a:ext cx="488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22.7%</a:t>
              </a:r>
            </a:p>
          </p:txBody>
        </p:sp>
      </p:grpSp>
      <p:sp>
        <p:nvSpPr>
          <p:cNvPr id="276583" name="Text Box 103"/>
          <p:cNvSpPr txBox="1">
            <a:spLocks noChangeArrowheads="1"/>
          </p:cNvSpPr>
          <p:nvPr/>
        </p:nvSpPr>
        <p:spPr bwMode="auto">
          <a:xfrm>
            <a:off x="861237" y="855922"/>
            <a:ext cx="7410894" cy="341632"/>
          </a:xfrm>
          <a:prstGeom prst="rect">
            <a:avLst/>
          </a:prstGeom>
          <a:solidFill>
            <a:schemeClr val="folHlink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800" dirty="0" smtClean="0">
                <a:solidFill>
                  <a:schemeClr val="tx1"/>
                </a:solidFill>
              </a:rPr>
              <a:t>Staggered holes provide lower IBF</a:t>
            </a:r>
            <a:endParaRPr lang="en-US" altLang="zh-CN" sz="1800" dirty="0">
              <a:solidFill>
                <a:schemeClr val="tx1"/>
              </a:solidFill>
            </a:endParaRPr>
          </a:p>
        </p:txBody>
      </p:sp>
      <p:sp>
        <p:nvSpPr>
          <p:cNvPr id="22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464595" y="2073349"/>
            <a:ext cx="1414131" cy="8506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372445" y="2991295"/>
            <a:ext cx="1414131" cy="8080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802370" y="4844905"/>
            <a:ext cx="1414131" cy="8080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127591" y="2222204"/>
            <a:ext cx="1839433" cy="1477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lang="en-US" sz="2000" i="0" u="none" kern="0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for 1.2 kV/cm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T1 IBF = 14 %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Line 2"/>
          <p:cNvSpPr>
            <a:spLocks noChangeShapeType="1"/>
          </p:cNvSpPr>
          <p:nvPr/>
        </p:nvSpPr>
        <p:spPr bwMode="auto">
          <a:xfrm>
            <a:off x="247571" y="7620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7747" name="Text Box 3"/>
          <p:cNvSpPr txBox="1">
            <a:spLocks noChangeArrowheads="1"/>
          </p:cNvSpPr>
          <p:nvPr/>
        </p:nvSpPr>
        <p:spPr bwMode="auto">
          <a:xfrm>
            <a:off x="235856" y="0"/>
            <a:ext cx="7922260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IBF of Misaligned  DTHGEM study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732994" y="1591485"/>
            <a:ext cx="7757213" cy="4984750"/>
            <a:chOff x="1056" y="576"/>
            <a:chExt cx="4512" cy="3620"/>
          </a:xfrm>
        </p:grpSpPr>
        <p:pic>
          <p:nvPicPr>
            <p:cNvPr id="287765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47" y="576"/>
              <a:ext cx="3385" cy="3620"/>
            </a:xfrm>
            <a:prstGeom prst="rect">
              <a:avLst/>
            </a:prstGeom>
            <a:noFill/>
          </p:spPr>
        </p:pic>
        <p:sp>
          <p:nvSpPr>
            <p:cNvPr id="287766" name="Rectangle 22"/>
            <p:cNvSpPr>
              <a:spLocks noChangeArrowheads="1"/>
            </p:cNvSpPr>
            <p:nvPr/>
          </p:nvSpPr>
          <p:spPr bwMode="auto">
            <a:xfrm>
              <a:off x="4848" y="2409"/>
              <a:ext cx="720" cy="24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800">
                  <a:solidFill>
                    <a:srgbClr val="FF0101"/>
                  </a:solidFill>
                </a:rPr>
                <a:t>2.4kV/cm</a:t>
              </a:r>
            </a:p>
          </p:txBody>
        </p:sp>
        <p:sp>
          <p:nvSpPr>
            <p:cNvPr id="287767" name="Rectangle 23"/>
            <p:cNvSpPr>
              <a:spLocks noChangeArrowheads="1"/>
            </p:cNvSpPr>
            <p:nvPr/>
          </p:nvSpPr>
          <p:spPr bwMode="auto">
            <a:xfrm>
              <a:off x="4848" y="3465"/>
              <a:ext cx="720" cy="24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800">
                  <a:solidFill>
                    <a:srgbClr val="FF0101"/>
                  </a:solidFill>
                </a:rPr>
                <a:t>1.2kV/cm</a:t>
              </a:r>
            </a:p>
          </p:txBody>
        </p:sp>
        <p:sp>
          <p:nvSpPr>
            <p:cNvPr id="287768" name="Rectangle 24"/>
            <p:cNvSpPr>
              <a:spLocks noChangeArrowheads="1"/>
            </p:cNvSpPr>
            <p:nvPr/>
          </p:nvSpPr>
          <p:spPr bwMode="auto">
            <a:xfrm>
              <a:off x="4848" y="1018"/>
              <a:ext cx="720" cy="24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1800">
                  <a:solidFill>
                    <a:srgbClr val="FF0101"/>
                  </a:solidFill>
                </a:rPr>
                <a:t>0 kV/cm</a:t>
              </a:r>
            </a:p>
          </p:txBody>
        </p:sp>
        <p:sp>
          <p:nvSpPr>
            <p:cNvPr id="287769" name="Rectangle 25"/>
            <p:cNvSpPr>
              <a:spLocks noChangeArrowheads="1"/>
            </p:cNvSpPr>
            <p:nvPr/>
          </p:nvSpPr>
          <p:spPr bwMode="auto">
            <a:xfrm>
              <a:off x="4224" y="1200"/>
              <a:ext cx="380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~0%</a:t>
              </a:r>
            </a:p>
          </p:txBody>
        </p:sp>
        <p:sp>
          <p:nvSpPr>
            <p:cNvPr id="287770" name="Rectangle 26"/>
            <p:cNvSpPr>
              <a:spLocks noChangeArrowheads="1"/>
            </p:cNvSpPr>
            <p:nvPr/>
          </p:nvSpPr>
          <p:spPr bwMode="auto">
            <a:xfrm>
              <a:off x="3024" y="1200"/>
              <a:ext cx="413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3.1%</a:t>
              </a:r>
            </a:p>
          </p:txBody>
        </p:sp>
        <p:sp>
          <p:nvSpPr>
            <p:cNvPr id="287771" name="Rectangle 27"/>
            <p:cNvSpPr>
              <a:spLocks noChangeArrowheads="1"/>
            </p:cNvSpPr>
            <p:nvPr/>
          </p:nvSpPr>
          <p:spPr bwMode="auto">
            <a:xfrm>
              <a:off x="4224" y="1680"/>
              <a:ext cx="339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87772" name="Rectangle 28"/>
            <p:cNvSpPr>
              <a:spLocks noChangeArrowheads="1"/>
            </p:cNvSpPr>
            <p:nvPr/>
          </p:nvSpPr>
          <p:spPr bwMode="auto">
            <a:xfrm>
              <a:off x="1440" y="1200"/>
              <a:ext cx="339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87773" name="Rectangle 29"/>
            <p:cNvSpPr>
              <a:spLocks noChangeArrowheads="1"/>
            </p:cNvSpPr>
            <p:nvPr/>
          </p:nvSpPr>
          <p:spPr bwMode="auto">
            <a:xfrm>
              <a:off x="1320" y="1641"/>
              <a:ext cx="380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~0%</a:t>
              </a:r>
            </a:p>
          </p:txBody>
        </p:sp>
        <p:sp>
          <p:nvSpPr>
            <p:cNvPr id="287774" name="Rectangle 30"/>
            <p:cNvSpPr>
              <a:spLocks noChangeArrowheads="1"/>
            </p:cNvSpPr>
            <p:nvPr/>
          </p:nvSpPr>
          <p:spPr bwMode="auto">
            <a:xfrm>
              <a:off x="2640" y="1680"/>
              <a:ext cx="525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27.5% </a:t>
              </a:r>
            </a:p>
          </p:txBody>
        </p:sp>
        <p:sp>
          <p:nvSpPr>
            <p:cNvPr id="287775" name="Rectangle 31"/>
            <p:cNvSpPr>
              <a:spLocks noChangeArrowheads="1"/>
            </p:cNvSpPr>
            <p:nvPr/>
          </p:nvSpPr>
          <p:spPr bwMode="auto">
            <a:xfrm>
              <a:off x="1056" y="2592"/>
              <a:ext cx="417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~0% </a:t>
              </a:r>
            </a:p>
          </p:txBody>
        </p:sp>
        <p:sp>
          <p:nvSpPr>
            <p:cNvPr id="287776" name="Rectangle 32"/>
            <p:cNvSpPr>
              <a:spLocks noChangeArrowheads="1"/>
            </p:cNvSpPr>
            <p:nvPr/>
          </p:nvSpPr>
          <p:spPr bwMode="auto">
            <a:xfrm>
              <a:off x="3696" y="2592"/>
              <a:ext cx="525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68.5% </a:t>
              </a:r>
            </a:p>
          </p:txBody>
        </p:sp>
        <p:sp>
          <p:nvSpPr>
            <p:cNvPr id="287777" name="Rectangle 33"/>
            <p:cNvSpPr>
              <a:spLocks noChangeArrowheads="1"/>
            </p:cNvSpPr>
            <p:nvPr/>
          </p:nvSpPr>
          <p:spPr bwMode="auto">
            <a:xfrm>
              <a:off x="3696" y="3024"/>
              <a:ext cx="339" cy="248"/>
            </a:xfrm>
            <a:prstGeom prst="rect">
              <a:avLst/>
            </a:prstGeom>
            <a:solidFill>
              <a:srgbClr val="FF010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0% </a:t>
              </a:r>
            </a:p>
          </p:txBody>
        </p:sp>
        <p:sp>
          <p:nvSpPr>
            <p:cNvPr id="287778" name="Rectangle 34"/>
            <p:cNvSpPr>
              <a:spLocks noChangeArrowheads="1"/>
            </p:cNvSpPr>
            <p:nvPr/>
          </p:nvSpPr>
          <p:spPr bwMode="auto">
            <a:xfrm>
              <a:off x="1056" y="3072"/>
              <a:ext cx="525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79.2% </a:t>
              </a:r>
            </a:p>
          </p:txBody>
        </p:sp>
        <p:sp>
          <p:nvSpPr>
            <p:cNvPr id="287779" name="Rectangle 35"/>
            <p:cNvSpPr>
              <a:spLocks noChangeArrowheads="1"/>
            </p:cNvSpPr>
            <p:nvPr/>
          </p:nvSpPr>
          <p:spPr bwMode="auto">
            <a:xfrm>
              <a:off x="1056" y="3792"/>
              <a:ext cx="488" cy="248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rgbClr val="FFFF00"/>
                  </a:solidFill>
                </a:rPr>
                <a:t>20.7%</a:t>
              </a:r>
            </a:p>
          </p:txBody>
        </p:sp>
      </p:grpSp>
      <p:sp>
        <p:nvSpPr>
          <p:cNvPr id="287780" name="Text Box 36"/>
          <p:cNvSpPr txBox="1">
            <a:spLocks noChangeArrowheads="1"/>
          </p:cNvSpPr>
          <p:nvPr/>
        </p:nvSpPr>
        <p:spPr bwMode="auto">
          <a:xfrm>
            <a:off x="648586" y="1004778"/>
            <a:ext cx="8293395" cy="341632"/>
          </a:xfrm>
          <a:prstGeom prst="rect">
            <a:avLst/>
          </a:prstGeom>
          <a:solidFill>
            <a:schemeClr val="folHlink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800" dirty="0" smtClean="0">
                <a:solidFill>
                  <a:schemeClr val="tx1"/>
                </a:solidFill>
              </a:rPr>
              <a:t>Doubling </a:t>
            </a:r>
            <a:r>
              <a:rPr lang="en-US" altLang="zh-CN" sz="1800" dirty="0">
                <a:solidFill>
                  <a:schemeClr val="tx1"/>
                </a:solidFill>
              </a:rPr>
              <a:t>the transfer field, the ions will </a:t>
            </a:r>
            <a:r>
              <a:rPr lang="en-US" altLang="zh-CN" sz="1800" dirty="0" smtClean="0">
                <a:solidFill>
                  <a:schemeClr val="tx1"/>
                </a:solidFill>
              </a:rPr>
              <a:t>hit </a:t>
            </a:r>
            <a:r>
              <a:rPr lang="en-US" altLang="zh-CN" sz="1800" dirty="0">
                <a:solidFill>
                  <a:schemeClr val="tx1"/>
                </a:solidFill>
              </a:rPr>
              <a:t>B1 instead of drifting to T1</a:t>
            </a:r>
            <a:r>
              <a:rPr lang="en-US" altLang="zh-CN" sz="1800" dirty="0" smtClean="0">
                <a:solidFill>
                  <a:schemeClr val="tx1"/>
                </a:solidFill>
              </a:rPr>
              <a:t>.</a:t>
            </a:r>
            <a:endParaRPr lang="en-US" altLang="zh-CN" sz="1800" dirty="0">
              <a:solidFill>
                <a:schemeClr val="tx1"/>
              </a:solidFill>
            </a:endParaRPr>
          </a:p>
        </p:txBody>
      </p:sp>
      <p:sp>
        <p:nvSpPr>
          <p:cNvPr id="22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464595" y="2073349"/>
            <a:ext cx="1414131" cy="8506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372445" y="2991295"/>
            <a:ext cx="1414131" cy="8080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802370" y="4844905"/>
            <a:ext cx="1414131" cy="8080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127591" y="2222204"/>
            <a:ext cx="1839433" cy="1477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lang="en-US" sz="2000" i="0" u="none" kern="0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for 2.4 kV/cm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000" i="0" u="none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T1 IBF = 3 %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0" name="Line 4"/>
          <p:cNvSpPr>
            <a:spLocks noChangeShapeType="1"/>
          </p:cNvSpPr>
          <p:nvPr/>
        </p:nvSpPr>
        <p:spPr bwMode="auto">
          <a:xfrm>
            <a:off x="247571" y="6858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9861" name="Text Box 5"/>
          <p:cNvSpPr txBox="1">
            <a:spLocks noChangeArrowheads="1"/>
          </p:cNvSpPr>
          <p:nvPr/>
        </p:nvSpPr>
        <p:spPr bwMode="auto">
          <a:xfrm>
            <a:off x="1898041" y="44450"/>
            <a:ext cx="6684407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Triple </a:t>
            </a: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THGEM configuration</a:t>
            </a:r>
          </a:p>
        </p:txBody>
      </p:sp>
      <p:sp>
        <p:nvSpPr>
          <p:cNvPr id="250007" name="Rectangle 151"/>
          <p:cNvSpPr>
            <a:spLocks noChangeArrowheads="1"/>
          </p:cNvSpPr>
          <p:nvPr/>
        </p:nvSpPr>
        <p:spPr bwMode="auto">
          <a:xfrm>
            <a:off x="159488" y="4896368"/>
            <a:ext cx="9588922" cy="36933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000" u="none" dirty="0" smtClean="0">
                <a:solidFill>
                  <a:schemeClr val="tx1"/>
                </a:solidFill>
              </a:rPr>
              <a:t>Flipping the central THGEM provides the maximally misaligned configuration</a:t>
            </a:r>
            <a:endParaRPr lang="en-US" altLang="zh-CN" sz="2000" u="none" dirty="0">
              <a:solidFill>
                <a:schemeClr val="tx1"/>
              </a:solidFill>
            </a:endParaRPr>
          </a:p>
        </p:txBody>
      </p:sp>
      <p:pic>
        <p:nvPicPr>
          <p:cNvPr id="250009" name="Picture 1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570" y="838201"/>
            <a:ext cx="4373748" cy="3857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50011" name="Rectangle 155"/>
          <p:cNvSpPr>
            <a:spLocks noChangeArrowheads="1"/>
          </p:cNvSpPr>
          <p:nvPr/>
        </p:nvSpPr>
        <p:spPr bwMode="auto">
          <a:xfrm>
            <a:off x="6536553" y="2527300"/>
            <a:ext cx="624085" cy="714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012" name="Rectangle 156"/>
          <p:cNvSpPr>
            <a:spLocks noChangeArrowheads="1"/>
          </p:cNvSpPr>
          <p:nvPr/>
        </p:nvSpPr>
        <p:spPr bwMode="auto">
          <a:xfrm>
            <a:off x="7628270" y="2527300"/>
            <a:ext cx="624084" cy="7143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013" name="Rectangle 157"/>
          <p:cNvSpPr>
            <a:spLocks noChangeArrowheads="1"/>
          </p:cNvSpPr>
          <p:nvPr/>
        </p:nvSpPr>
        <p:spPr bwMode="auto">
          <a:xfrm>
            <a:off x="6354313" y="3189288"/>
            <a:ext cx="293991" cy="8731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014" name="Rectangle 158"/>
          <p:cNvSpPr>
            <a:spLocks noChangeArrowheads="1"/>
          </p:cNvSpPr>
          <p:nvPr/>
        </p:nvSpPr>
        <p:spPr bwMode="auto">
          <a:xfrm>
            <a:off x="7115937" y="3205164"/>
            <a:ext cx="624084" cy="7143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015" name="Rectangle 159"/>
          <p:cNvSpPr>
            <a:spLocks noChangeArrowheads="1"/>
          </p:cNvSpPr>
          <p:nvPr/>
        </p:nvSpPr>
        <p:spPr bwMode="auto">
          <a:xfrm>
            <a:off x="6536553" y="3849689"/>
            <a:ext cx="624085" cy="7143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016" name="Rectangle 160"/>
          <p:cNvSpPr>
            <a:spLocks noChangeArrowheads="1"/>
          </p:cNvSpPr>
          <p:nvPr/>
        </p:nvSpPr>
        <p:spPr bwMode="auto">
          <a:xfrm>
            <a:off x="7628270" y="3849689"/>
            <a:ext cx="624084" cy="7143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017" name="Line 161"/>
          <p:cNvSpPr>
            <a:spLocks noChangeShapeType="1"/>
          </p:cNvSpPr>
          <p:nvPr/>
        </p:nvSpPr>
        <p:spPr bwMode="auto">
          <a:xfrm>
            <a:off x="6536553" y="4360863"/>
            <a:ext cx="171580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18" name="Line 162"/>
          <p:cNvSpPr>
            <a:spLocks noChangeShapeType="1"/>
          </p:cNvSpPr>
          <p:nvPr/>
        </p:nvSpPr>
        <p:spPr bwMode="auto">
          <a:xfrm>
            <a:off x="6536553" y="1295400"/>
            <a:ext cx="171580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19" name="Line 163"/>
          <p:cNvSpPr>
            <a:spLocks noChangeShapeType="1"/>
          </p:cNvSpPr>
          <p:nvPr/>
        </p:nvSpPr>
        <p:spPr bwMode="auto">
          <a:xfrm flipV="1">
            <a:off x="6601883" y="3886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20" name="Line 164"/>
          <p:cNvSpPr>
            <a:spLocks noChangeShapeType="1"/>
          </p:cNvSpPr>
          <p:nvPr/>
        </p:nvSpPr>
        <p:spPr bwMode="auto">
          <a:xfrm flipV="1">
            <a:off x="6601883" y="3238500"/>
            <a:ext cx="0" cy="630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21" name="Line 165"/>
          <p:cNvSpPr>
            <a:spLocks noChangeShapeType="1"/>
          </p:cNvSpPr>
          <p:nvPr/>
        </p:nvSpPr>
        <p:spPr bwMode="auto">
          <a:xfrm flipV="1">
            <a:off x="6601883" y="2590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22" name="Line 166"/>
          <p:cNvSpPr>
            <a:spLocks noChangeShapeType="1"/>
          </p:cNvSpPr>
          <p:nvPr/>
        </p:nvSpPr>
        <p:spPr bwMode="auto">
          <a:xfrm flipV="1">
            <a:off x="6601883" y="1295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23" name="Rectangle 167"/>
          <p:cNvSpPr>
            <a:spLocks noChangeArrowheads="1"/>
          </p:cNvSpPr>
          <p:nvPr/>
        </p:nvSpPr>
        <p:spPr bwMode="auto">
          <a:xfrm>
            <a:off x="5611601" y="1724026"/>
            <a:ext cx="979755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7.6 mm</a:t>
            </a:r>
          </a:p>
        </p:txBody>
      </p:sp>
      <p:sp>
        <p:nvSpPr>
          <p:cNvPr id="250024" name="Rectangle 168"/>
          <p:cNvSpPr>
            <a:spLocks noChangeArrowheads="1"/>
          </p:cNvSpPr>
          <p:nvPr/>
        </p:nvSpPr>
        <p:spPr bwMode="auto">
          <a:xfrm>
            <a:off x="5611601" y="2676526"/>
            <a:ext cx="979755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2.5 mm</a:t>
            </a:r>
          </a:p>
        </p:txBody>
      </p:sp>
      <p:sp>
        <p:nvSpPr>
          <p:cNvPr id="250025" name="Rectangle 169"/>
          <p:cNvSpPr>
            <a:spLocks noChangeArrowheads="1"/>
          </p:cNvSpPr>
          <p:nvPr/>
        </p:nvSpPr>
        <p:spPr bwMode="auto">
          <a:xfrm>
            <a:off x="5611601" y="3362326"/>
            <a:ext cx="979755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2.5 mm</a:t>
            </a:r>
          </a:p>
        </p:txBody>
      </p:sp>
      <p:sp>
        <p:nvSpPr>
          <p:cNvPr id="250026" name="Rectangle 170"/>
          <p:cNvSpPr>
            <a:spLocks noChangeArrowheads="1"/>
          </p:cNvSpPr>
          <p:nvPr/>
        </p:nvSpPr>
        <p:spPr bwMode="auto">
          <a:xfrm>
            <a:off x="5611601" y="3911601"/>
            <a:ext cx="979755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2.0 mm</a:t>
            </a:r>
          </a:p>
        </p:txBody>
      </p:sp>
      <p:sp>
        <p:nvSpPr>
          <p:cNvPr id="250028" name="Rectangle 172"/>
          <p:cNvSpPr>
            <a:spLocks noChangeArrowheads="1"/>
          </p:cNvSpPr>
          <p:nvPr/>
        </p:nvSpPr>
        <p:spPr bwMode="auto">
          <a:xfrm>
            <a:off x="7179548" y="914401"/>
            <a:ext cx="351378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250029" name="Rectangle 173"/>
          <p:cNvSpPr>
            <a:spLocks noChangeArrowheads="1"/>
          </p:cNvSpPr>
          <p:nvPr/>
        </p:nvSpPr>
        <p:spPr bwMode="auto">
          <a:xfrm>
            <a:off x="7255195" y="2147888"/>
            <a:ext cx="312906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50030" name="Rectangle 174"/>
          <p:cNvSpPr>
            <a:spLocks noChangeArrowheads="1"/>
          </p:cNvSpPr>
          <p:nvPr/>
        </p:nvSpPr>
        <p:spPr bwMode="auto">
          <a:xfrm>
            <a:off x="7227687" y="4052888"/>
            <a:ext cx="351378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250031" name="Rectangle 175"/>
          <p:cNvSpPr>
            <a:spLocks noChangeArrowheads="1"/>
          </p:cNvSpPr>
          <p:nvPr/>
        </p:nvSpPr>
        <p:spPr bwMode="auto">
          <a:xfrm>
            <a:off x="7262072" y="2833688"/>
            <a:ext cx="312906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50032" name="Rectangle 176"/>
          <p:cNvSpPr>
            <a:spLocks noChangeArrowheads="1"/>
          </p:cNvSpPr>
          <p:nvPr/>
        </p:nvSpPr>
        <p:spPr bwMode="auto">
          <a:xfrm>
            <a:off x="7262072" y="3519488"/>
            <a:ext cx="312906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50036" name="Rectangle 180"/>
          <p:cNvSpPr>
            <a:spLocks noChangeArrowheads="1"/>
          </p:cNvSpPr>
          <p:nvPr/>
        </p:nvSpPr>
        <p:spPr bwMode="auto">
          <a:xfrm>
            <a:off x="8726865" y="3962400"/>
            <a:ext cx="787395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400 V</a:t>
            </a:r>
          </a:p>
        </p:txBody>
      </p:sp>
      <p:sp>
        <p:nvSpPr>
          <p:cNvPr id="250039" name="Line 183"/>
          <p:cNvSpPr>
            <a:spLocks noChangeShapeType="1"/>
          </p:cNvSpPr>
          <p:nvPr/>
        </p:nvSpPr>
        <p:spPr bwMode="auto">
          <a:xfrm>
            <a:off x="8252354" y="3886200"/>
            <a:ext cx="330094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40" name="Line 184"/>
          <p:cNvSpPr>
            <a:spLocks noChangeShapeType="1"/>
          </p:cNvSpPr>
          <p:nvPr/>
        </p:nvSpPr>
        <p:spPr bwMode="auto">
          <a:xfrm flipV="1">
            <a:off x="8252354" y="4267200"/>
            <a:ext cx="330094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41" name="Line 185"/>
          <p:cNvSpPr>
            <a:spLocks noChangeShapeType="1"/>
          </p:cNvSpPr>
          <p:nvPr/>
        </p:nvSpPr>
        <p:spPr bwMode="auto">
          <a:xfrm flipV="1">
            <a:off x="8252354" y="3810000"/>
            <a:ext cx="330094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42" name="Rectangle 186"/>
          <p:cNvSpPr>
            <a:spLocks noChangeArrowheads="1"/>
          </p:cNvSpPr>
          <p:nvPr/>
        </p:nvSpPr>
        <p:spPr bwMode="auto">
          <a:xfrm>
            <a:off x="8664972" y="3671888"/>
            <a:ext cx="915635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1575 V</a:t>
            </a:r>
          </a:p>
        </p:txBody>
      </p:sp>
      <p:sp>
        <p:nvSpPr>
          <p:cNvPr id="250043" name="Line 187"/>
          <p:cNvSpPr>
            <a:spLocks noChangeShapeType="1"/>
          </p:cNvSpPr>
          <p:nvPr/>
        </p:nvSpPr>
        <p:spPr bwMode="auto">
          <a:xfrm>
            <a:off x="8417401" y="3200400"/>
            <a:ext cx="330094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44" name="Rectangle 188"/>
          <p:cNvSpPr>
            <a:spLocks noChangeArrowheads="1"/>
          </p:cNvSpPr>
          <p:nvPr/>
        </p:nvSpPr>
        <p:spPr bwMode="auto">
          <a:xfrm>
            <a:off x="8664972" y="2986088"/>
            <a:ext cx="915635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1575 V</a:t>
            </a:r>
          </a:p>
        </p:txBody>
      </p:sp>
      <p:sp>
        <p:nvSpPr>
          <p:cNvPr id="250045" name="Line 189"/>
          <p:cNvSpPr>
            <a:spLocks noChangeShapeType="1"/>
          </p:cNvSpPr>
          <p:nvPr/>
        </p:nvSpPr>
        <p:spPr bwMode="auto">
          <a:xfrm flipV="1">
            <a:off x="8417401" y="3138488"/>
            <a:ext cx="330094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47" name="Line 191"/>
          <p:cNvSpPr>
            <a:spLocks noChangeShapeType="1"/>
          </p:cNvSpPr>
          <p:nvPr/>
        </p:nvSpPr>
        <p:spPr bwMode="auto">
          <a:xfrm>
            <a:off x="8252354" y="2576513"/>
            <a:ext cx="330094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48" name="Rectangle 192"/>
          <p:cNvSpPr>
            <a:spLocks noChangeArrowheads="1"/>
          </p:cNvSpPr>
          <p:nvPr/>
        </p:nvSpPr>
        <p:spPr bwMode="auto">
          <a:xfrm>
            <a:off x="8664972" y="2362201"/>
            <a:ext cx="787395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700 V</a:t>
            </a:r>
          </a:p>
        </p:txBody>
      </p:sp>
      <p:sp>
        <p:nvSpPr>
          <p:cNvPr id="250049" name="Line 193"/>
          <p:cNvSpPr>
            <a:spLocks noChangeShapeType="1"/>
          </p:cNvSpPr>
          <p:nvPr/>
        </p:nvSpPr>
        <p:spPr bwMode="auto">
          <a:xfrm flipV="1">
            <a:off x="8252354" y="2514600"/>
            <a:ext cx="330094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050" name="Rectangle 194"/>
          <p:cNvSpPr>
            <a:spLocks noChangeArrowheads="1"/>
          </p:cNvSpPr>
          <p:nvPr/>
        </p:nvSpPr>
        <p:spPr bwMode="auto">
          <a:xfrm>
            <a:off x="8205935" y="3189288"/>
            <a:ext cx="293990" cy="8731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40" name="Rectangle 151"/>
          <p:cNvSpPr>
            <a:spLocks noChangeArrowheads="1"/>
          </p:cNvSpPr>
          <p:nvPr/>
        </p:nvSpPr>
        <p:spPr bwMode="auto">
          <a:xfrm>
            <a:off x="333638" y="5378377"/>
            <a:ext cx="7141050" cy="36933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000" u="none" dirty="0" smtClean="0">
                <a:solidFill>
                  <a:schemeClr val="tx1"/>
                </a:solidFill>
              </a:rPr>
              <a:t> tests performed in aligned and misaligned configuration</a:t>
            </a:r>
            <a:endParaRPr lang="en-US" altLang="zh-CN" sz="2000" u="none" dirty="0">
              <a:solidFill>
                <a:schemeClr val="tx1"/>
              </a:solidFill>
            </a:endParaRPr>
          </a:p>
        </p:txBody>
      </p:sp>
      <p:sp>
        <p:nvSpPr>
          <p:cNvPr id="41" name="Rectangle 151"/>
          <p:cNvSpPr>
            <a:spLocks noChangeArrowheads="1"/>
          </p:cNvSpPr>
          <p:nvPr/>
        </p:nvSpPr>
        <p:spPr bwMode="auto">
          <a:xfrm>
            <a:off x="340726" y="4896368"/>
            <a:ext cx="9407684" cy="36933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u="none" dirty="0" smtClean="0">
                <a:solidFill>
                  <a:schemeClr val="tx1"/>
                </a:solidFill>
              </a:rPr>
              <a:t>Flipping the central M2.4 provides the maximally misaligned configuration</a:t>
            </a:r>
            <a:endParaRPr lang="en-US" altLang="zh-CN" sz="2000" u="none" dirty="0">
              <a:solidFill>
                <a:schemeClr val="tx1"/>
              </a:solidFill>
            </a:endParaRPr>
          </a:p>
        </p:txBody>
      </p:sp>
      <p:sp>
        <p:nvSpPr>
          <p:cNvPr id="42" name="Rectangle 151"/>
          <p:cNvSpPr>
            <a:spLocks noChangeArrowheads="1"/>
          </p:cNvSpPr>
          <p:nvPr/>
        </p:nvSpPr>
        <p:spPr bwMode="auto">
          <a:xfrm>
            <a:off x="326549" y="5860387"/>
            <a:ext cx="9402242" cy="36933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000" u="none" dirty="0" smtClean="0">
                <a:solidFill>
                  <a:schemeClr val="tx1"/>
                </a:solidFill>
              </a:rPr>
              <a:t> all parameters have been varied, all currents + signal amplitudes measured</a:t>
            </a:r>
            <a:endParaRPr lang="en-US" altLang="zh-CN" sz="2000" u="non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3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8" y="669852"/>
            <a:ext cx="9282023" cy="58117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215674" y="129511"/>
            <a:ext cx="8577452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IBF </a:t>
            </a:r>
            <a:r>
              <a:rPr lang="en-US" altLang="zh-CN" sz="3600" u="none" dirty="0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 </a:t>
            </a: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for </a:t>
            </a:r>
            <a:r>
              <a:rPr lang="en-US" altLang="zh-CN" sz="3600" u="none" dirty="0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 misaligned THGEMs</a:t>
            </a:r>
            <a:endParaRPr lang="en-US" altLang="zh-CN" sz="3600" u="none" dirty="0">
              <a:solidFill>
                <a:schemeClr val="tx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74440" name="Text Box 8"/>
          <p:cNvSpPr txBox="1">
            <a:spLocks noChangeArrowheads="1"/>
          </p:cNvSpPr>
          <p:nvPr/>
        </p:nvSpPr>
        <p:spPr bwMode="auto">
          <a:xfrm>
            <a:off x="293011" y="6189923"/>
            <a:ext cx="3874953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800" dirty="0">
                <a:solidFill>
                  <a:schemeClr val="tx1"/>
                </a:solidFill>
              </a:rPr>
              <a:t>Numbers are IBF</a:t>
            </a:r>
            <a:r>
              <a:rPr lang="en-US" altLang="zh-CN" sz="1800" dirty="0" smtClean="0">
                <a:solidFill>
                  <a:schemeClr val="tx1"/>
                </a:solidFill>
              </a:rPr>
              <a:t>%</a:t>
            </a:r>
            <a:endParaRPr lang="en-US" altLang="zh-CN" sz="1800" dirty="0">
              <a:solidFill>
                <a:schemeClr val="tx1"/>
              </a:solidFill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7549117" y="1318435"/>
            <a:ext cx="861236" cy="520998"/>
          </a:xfrm>
          <a:prstGeom prst="ellipse">
            <a:avLst/>
          </a:prstGeom>
          <a:noFill/>
          <a:ln w="698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0" name="Line 4"/>
          <p:cNvSpPr>
            <a:spLocks noChangeShapeType="1"/>
          </p:cNvSpPr>
          <p:nvPr/>
        </p:nvSpPr>
        <p:spPr bwMode="auto">
          <a:xfrm>
            <a:off x="247571" y="6858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9861" name="Text Box 5"/>
          <p:cNvSpPr txBox="1">
            <a:spLocks noChangeArrowheads="1"/>
          </p:cNvSpPr>
          <p:nvPr/>
        </p:nvSpPr>
        <p:spPr bwMode="auto">
          <a:xfrm>
            <a:off x="1898041" y="44450"/>
            <a:ext cx="6684407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“FLOWER” THGEM</a:t>
            </a:r>
            <a:endParaRPr lang="en-US" altLang="zh-CN" sz="3600" u="none" dirty="0">
              <a:solidFill>
                <a:schemeClr val="tx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49928" name="Text Box 72"/>
          <p:cNvSpPr txBox="1">
            <a:spLocks noChangeArrowheads="1"/>
          </p:cNvSpPr>
          <p:nvPr/>
        </p:nvSpPr>
        <p:spPr bwMode="auto">
          <a:xfrm>
            <a:off x="330094" y="5388819"/>
            <a:ext cx="6271789" cy="9417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</a:rPr>
              <a:t>M3.9: T=0.4mm,R=0.6mm,P=1.2mm</a:t>
            </a:r>
          </a:p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tx1"/>
                </a:solidFill>
              </a:rPr>
              <a:t>M4.1: T=0.8mm,R=0.3mm,P=0.6mm</a:t>
            </a:r>
          </a:p>
        </p:txBody>
      </p:sp>
      <p:grpSp>
        <p:nvGrpSpPr>
          <p:cNvPr id="2" name="Group 137"/>
          <p:cNvGrpSpPr>
            <a:grpSpLocks/>
          </p:cNvGrpSpPr>
          <p:nvPr/>
        </p:nvGrpSpPr>
        <p:grpSpPr bwMode="auto">
          <a:xfrm>
            <a:off x="3053371" y="1447800"/>
            <a:ext cx="4674615" cy="2362200"/>
            <a:chOff x="864" y="912"/>
            <a:chExt cx="2719" cy="1488"/>
          </a:xfrm>
        </p:grpSpPr>
        <p:sp>
          <p:nvSpPr>
            <p:cNvPr id="249926" name="Text Box 70"/>
            <p:cNvSpPr txBox="1">
              <a:spLocks noChangeArrowheads="1"/>
            </p:cNvSpPr>
            <p:nvPr/>
          </p:nvSpPr>
          <p:spPr bwMode="auto">
            <a:xfrm>
              <a:off x="2976" y="1728"/>
              <a:ext cx="294" cy="2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chemeClr val="tx1"/>
                  </a:solidFill>
                </a:rPr>
                <a:t>2.5</a:t>
              </a:r>
            </a:p>
          </p:txBody>
        </p:sp>
        <p:sp>
          <p:nvSpPr>
            <p:cNvPr id="249927" name="Text Box 71"/>
            <p:cNvSpPr txBox="1">
              <a:spLocks noChangeArrowheads="1"/>
            </p:cNvSpPr>
            <p:nvPr/>
          </p:nvSpPr>
          <p:spPr bwMode="auto">
            <a:xfrm>
              <a:off x="2976" y="2160"/>
              <a:ext cx="294" cy="2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chemeClr val="tx1"/>
                  </a:solidFill>
                </a:rPr>
                <a:t>2.5</a:t>
              </a:r>
            </a:p>
          </p:txBody>
        </p:sp>
        <p:sp>
          <p:nvSpPr>
            <p:cNvPr id="249930" name="Line 74"/>
            <p:cNvSpPr>
              <a:spLocks noChangeShapeType="1"/>
            </p:cNvSpPr>
            <p:nvPr/>
          </p:nvSpPr>
          <p:spPr bwMode="auto">
            <a:xfrm>
              <a:off x="1152" y="912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31" name="Rectangle 75"/>
            <p:cNvSpPr>
              <a:spLocks noChangeArrowheads="1"/>
            </p:cNvSpPr>
            <p:nvPr/>
          </p:nvSpPr>
          <p:spPr bwMode="auto">
            <a:xfrm>
              <a:off x="1584" y="1536"/>
              <a:ext cx="288" cy="4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2" name="Rectangle 76"/>
            <p:cNvSpPr>
              <a:spLocks noChangeArrowheads="1"/>
            </p:cNvSpPr>
            <p:nvPr/>
          </p:nvSpPr>
          <p:spPr bwMode="auto">
            <a:xfrm>
              <a:off x="2160" y="1536"/>
              <a:ext cx="288" cy="4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3" name="Rectangle 77"/>
            <p:cNvSpPr>
              <a:spLocks noChangeArrowheads="1"/>
            </p:cNvSpPr>
            <p:nvPr/>
          </p:nvSpPr>
          <p:spPr bwMode="auto">
            <a:xfrm>
              <a:off x="2736" y="1536"/>
              <a:ext cx="336" cy="4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4" name="Rectangle 78"/>
            <p:cNvSpPr>
              <a:spLocks noChangeArrowheads="1"/>
            </p:cNvSpPr>
            <p:nvPr/>
          </p:nvSpPr>
          <p:spPr bwMode="auto">
            <a:xfrm>
              <a:off x="1296" y="1968"/>
              <a:ext cx="288" cy="9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5" name="Rectangle 79"/>
            <p:cNvSpPr>
              <a:spLocks noChangeArrowheads="1"/>
            </p:cNvSpPr>
            <p:nvPr/>
          </p:nvSpPr>
          <p:spPr bwMode="auto">
            <a:xfrm>
              <a:off x="1872" y="1968"/>
              <a:ext cx="288" cy="9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6" name="Rectangle 80"/>
            <p:cNvSpPr>
              <a:spLocks noChangeArrowheads="1"/>
            </p:cNvSpPr>
            <p:nvPr/>
          </p:nvSpPr>
          <p:spPr bwMode="auto">
            <a:xfrm>
              <a:off x="2448" y="1968"/>
              <a:ext cx="288" cy="9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7" name="Line 81"/>
            <p:cNvSpPr>
              <a:spLocks noChangeShapeType="1"/>
            </p:cNvSpPr>
            <p:nvPr/>
          </p:nvSpPr>
          <p:spPr bwMode="auto">
            <a:xfrm>
              <a:off x="1200" y="2400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38" name="Line 82"/>
            <p:cNvSpPr>
              <a:spLocks noChangeShapeType="1"/>
            </p:cNvSpPr>
            <p:nvPr/>
          </p:nvSpPr>
          <p:spPr bwMode="auto">
            <a:xfrm flipV="1">
              <a:off x="2736" y="2064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39" name="Line 83"/>
            <p:cNvSpPr>
              <a:spLocks noChangeShapeType="1"/>
            </p:cNvSpPr>
            <p:nvPr/>
          </p:nvSpPr>
          <p:spPr bwMode="auto">
            <a:xfrm flipV="1">
              <a:off x="2736" y="158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40" name="Line 84"/>
            <p:cNvSpPr>
              <a:spLocks noChangeShapeType="1"/>
            </p:cNvSpPr>
            <p:nvPr/>
          </p:nvSpPr>
          <p:spPr bwMode="auto">
            <a:xfrm flipV="1">
              <a:off x="2736" y="912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44" name="Line 88"/>
            <p:cNvSpPr>
              <a:spLocks noChangeShapeType="1"/>
            </p:cNvSpPr>
            <p:nvPr/>
          </p:nvSpPr>
          <p:spPr bwMode="auto">
            <a:xfrm>
              <a:off x="1440" y="912"/>
              <a:ext cx="0" cy="105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47" name="Line 91"/>
            <p:cNvSpPr>
              <a:spLocks noChangeShapeType="1"/>
            </p:cNvSpPr>
            <p:nvPr/>
          </p:nvSpPr>
          <p:spPr bwMode="auto">
            <a:xfrm>
              <a:off x="2016" y="912"/>
              <a:ext cx="0" cy="105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0" name="Line 94"/>
            <p:cNvSpPr>
              <a:spLocks noChangeShapeType="1"/>
            </p:cNvSpPr>
            <p:nvPr/>
          </p:nvSpPr>
          <p:spPr bwMode="auto">
            <a:xfrm>
              <a:off x="2688" y="1584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1" name="Line 95"/>
            <p:cNvSpPr>
              <a:spLocks noChangeShapeType="1"/>
            </p:cNvSpPr>
            <p:nvPr/>
          </p:nvSpPr>
          <p:spPr bwMode="auto">
            <a:xfrm>
              <a:off x="2592" y="912"/>
              <a:ext cx="0" cy="105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3" name="Line 97"/>
            <p:cNvSpPr>
              <a:spLocks noChangeShapeType="1"/>
            </p:cNvSpPr>
            <p:nvPr/>
          </p:nvSpPr>
          <p:spPr bwMode="auto">
            <a:xfrm>
              <a:off x="1392" y="2016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4" name="Line 98"/>
            <p:cNvSpPr>
              <a:spLocks noChangeShapeType="1"/>
            </p:cNvSpPr>
            <p:nvPr/>
          </p:nvSpPr>
          <p:spPr bwMode="auto">
            <a:xfrm>
              <a:off x="1488" y="2016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5" name="Line 99"/>
            <p:cNvSpPr>
              <a:spLocks noChangeShapeType="1"/>
            </p:cNvSpPr>
            <p:nvPr/>
          </p:nvSpPr>
          <p:spPr bwMode="auto">
            <a:xfrm>
              <a:off x="1584" y="2064"/>
              <a:ext cx="0" cy="33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6" name="Line 100"/>
            <p:cNvSpPr>
              <a:spLocks noChangeShapeType="1"/>
            </p:cNvSpPr>
            <p:nvPr/>
          </p:nvSpPr>
          <p:spPr bwMode="auto">
            <a:xfrm>
              <a:off x="1872" y="2064"/>
              <a:ext cx="0" cy="33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7" name="Line 101"/>
            <p:cNvSpPr>
              <a:spLocks noChangeShapeType="1"/>
            </p:cNvSpPr>
            <p:nvPr/>
          </p:nvSpPr>
          <p:spPr bwMode="auto">
            <a:xfrm>
              <a:off x="1968" y="2016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8" name="Line 102"/>
            <p:cNvSpPr>
              <a:spLocks noChangeShapeType="1"/>
            </p:cNvSpPr>
            <p:nvPr/>
          </p:nvSpPr>
          <p:spPr bwMode="auto">
            <a:xfrm>
              <a:off x="2064" y="2016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59" name="Line 103"/>
            <p:cNvSpPr>
              <a:spLocks noChangeShapeType="1"/>
            </p:cNvSpPr>
            <p:nvPr/>
          </p:nvSpPr>
          <p:spPr bwMode="auto">
            <a:xfrm>
              <a:off x="2160" y="2016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60" name="Line 104"/>
            <p:cNvSpPr>
              <a:spLocks noChangeShapeType="1"/>
            </p:cNvSpPr>
            <p:nvPr/>
          </p:nvSpPr>
          <p:spPr bwMode="auto">
            <a:xfrm>
              <a:off x="2448" y="2064"/>
              <a:ext cx="0" cy="33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61" name="Line 105"/>
            <p:cNvSpPr>
              <a:spLocks noChangeShapeType="1"/>
            </p:cNvSpPr>
            <p:nvPr/>
          </p:nvSpPr>
          <p:spPr bwMode="auto">
            <a:xfrm>
              <a:off x="2544" y="2016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63" name="AutoShape 107"/>
            <p:cNvSpPr>
              <a:spLocks noChangeArrowheads="1"/>
            </p:cNvSpPr>
            <p:nvPr/>
          </p:nvSpPr>
          <p:spPr bwMode="auto">
            <a:xfrm>
              <a:off x="2448" y="1536"/>
              <a:ext cx="96" cy="48"/>
            </a:xfrm>
            <a:prstGeom prst="curvedLeftArrow">
              <a:avLst>
                <a:gd name="adj1" fmla="val 593"/>
                <a:gd name="adj2" fmla="val 20593"/>
                <a:gd name="adj3" fmla="val 35417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4" name="AutoShape 108"/>
            <p:cNvSpPr>
              <a:spLocks noChangeArrowheads="1"/>
            </p:cNvSpPr>
            <p:nvPr/>
          </p:nvSpPr>
          <p:spPr bwMode="auto">
            <a:xfrm>
              <a:off x="2160" y="1968"/>
              <a:ext cx="96" cy="96"/>
            </a:xfrm>
            <a:prstGeom prst="curvedLeftArrow">
              <a:avLst>
                <a:gd name="adj1" fmla="val 593"/>
                <a:gd name="adj2" fmla="val 20593"/>
                <a:gd name="adj3" fmla="val 17708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5" name="AutoShape 109"/>
            <p:cNvSpPr>
              <a:spLocks noChangeArrowheads="1"/>
            </p:cNvSpPr>
            <p:nvPr/>
          </p:nvSpPr>
          <p:spPr bwMode="auto">
            <a:xfrm>
              <a:off x="1872" y="1536"/>
              <a:ext cx="96" cy="48"/>
            </a:xfrm>
            <a:prstGeom prst="curvedLeftArrow">
              <a:avLst>
                <a:gd name="adj1" fmla="val 593"/>
                <a:gd name="adj2" fmla="val 20593"/>
                <a:gd name="adj3" fmla="val 35417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6" name="AutoShape 110"/>
            <p:cNvSpPr>
              <a:spLocks noChangeArrowheads="1"/>
            </p:cNvSpPr>
            <p:nvPr/>
          </p:nvSpPr>
          <p:spPr bwMode="auto">
            <a:xfrm>
              <a:off x="1584" y="1968"/>
              <a:ext cx="96" cy="96"/>
            </a:xfrm>
            <a:prstGeom prst="curvedLeftArrow">
              <a:avLst>
                <a:gd name="adj1" fmla="val 593"/>
                <a:gd name="adj2" fmla="val 20593"/>
                <a:gd name="adj3" fmla="val 17708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7" name="AutoShape 111"/>
            <p:cNvSpPr>
              <a:spLocks noChangeArrowheads="1"/>
            </p:cNvSpPr>
            <p:nvPr/>
          </p:nvSpPr>
          <p:spPr bwMode="auto">
            <a:xfrm>
              <a:off x="2064" y="1536"/>
              <a:ext cx="96" cy="48"/>
            </a:xfrm>
            <a:prstGeom prst="curvedRightArrow">
              <a:avLst>
                <a:gd name="adj1" fmla="val 1185"/>
                <a:gd name="adj2" fmla="val 40000"/>
                <a:gd name="adj3" fmla="val 41667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8" name="AutoShape 112"/>
            <p:cNvSpPr>
              <a:spLocks noChangeArrowheads="1"/>
            </p:cNvSpPr>
            <p:nvPr/>
          </p:nvSpPr>
          <p:spPr bwMode="auto">
            <a:xfrm>
              <a:off x="1776" y="1968"/>
              <a:ext cx="96" cy="96"/>
            </a:xfrm>
            <a:prstGeom prst="curvedRightArrow">
              <a:avLst>
                <a:gd name="adj1" fmla="val 1185"/>
                <a:gd name="adj2" fmla="val 40000"/>
                <a:gd name="adj3" fmla="val 20833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9" name="AutoShape 113"/>
            <p:cNvSpPr>
              <a:spLocks noChangeArrowheads="1"/>
            </p:cNvSpPr>
            <p:nvPr/>
          </p:nvSpPr>
          <p:spPr bwMode="auto">
            <a:xfrm>
              <a:off x="2640" y="1536"/>
              <a:ext cx="96" cy="48"/>
            </a:xfrm>
            <a:prstGeom prst="curvedRightArrow">
              <a:avLst>
                <a:gd name="adj1" fmla="val 1185"/>
                <a:gd name="adj2" fmla="val 40000"/>
                <a:gd name="adj3" fmla="val 41667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0" name="AutoShape 114"/>
            <p:cNvSpPr>
              <a:spLocks noChangeArrowheads="1"/>
            </p:cNvSpPr>
            <p:nvPr/>
          </p:nvSpPr>
          <p:spPr bwMode="auto">
            <a:xfrm>
              <a:off x="2352" y="1968"/>
              <a:ext cx="96" cy="96"/>
            </a:xfrm>
            <a:prstGeom prst="curvedRightArrow">
              <a:avLst>
                <a:gd name="adj1" fmla="val 1185"/>
                <a:gd name="adj2" fmla="val 40000"/>
                <a:gd name="adj3" fmla="val 20833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5" name="Rectangle 119"/>
            <p:cNvSpPr>
              <a:spLocks noChangeArrowheads="1"/>
            </p:cNvSpPr>
            <p:nvPr/>
          </p:nvSpPr>
          <p:spPr bwMode="auto">
            <a:xfrm>
              <a:off x="960" y="1536"/>
              <a:ext cx="336" cy="48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6" name="AutoShape 120"/>
            <p:cNvSpPr>
              <a:spLocks noChangeArrowheads="1"/>
            </p:cNvSpPr>
            <p:nvPr/>
          </p:nvSpPr>
          <p:spPr bwMode="auto">
            <a:xfrm>
              <a:off x="1296" y="1536"/>
              <a:ext cx="96" cy="48"/>
            </a:xfrm>
            <a:prstGeom prst="curvedLeftArrow">
              <a:avLst>
                <a:gd name="adj1" fmla="val 593"/>
                <a:gd name="adj2" fmla="val 20593"/>
                <a:gd name="adj3" fmla="val 35417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7" name="Line 121"/>
            <p:cNvSpPr>
              <a:spLocks noChangeShapeType="1"/>
            </p:cNvSpPr>
            <p:nvPr/>
          </p:nvSpPr>
          <p:spPr bwMode="auto">
            <a:xfrm>
              <a:off x="1296" y="2064"/>
              <a:ext cx="0" cy="33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78" name="Line 122"/>
            <p:cNvSpPr>
              <a:spLocks noChangeShapeType="1"/>
            </p:cNvSpPr>
            <p:nvPr/>
          </p:nvSpPr>
          <p:spPr bwMode="auto">
            <a:xfrm>
              <a:off x="2640" y="2016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79" name="Line 123"/>
            <p:cNvSpPr>
              <a:spLocks noChangeShapeType="1"/>
            </p:cNvSpPr>
            <p:nvPr/>
          </p:nvSpPr>
          <p:spPr bwMode="auto">
            <a:xfrm>
              <a:off x="2448" y="1584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80" name="Line 124"/>
            <p:cNvSpPr>
              <a:spLocks noChangeShapeType="1"/>
            </p:cNvSpPr>
            <p:nvPr/>
          </p:nvSpPr>
          <p:spPr bwMode="auto">
            <a:xfrm>
              <a:off x="2160" y="1584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81" name="Line 125"/>
            <p:cNvSpPr>
              <a:spLocks noChangeShapeType="1"/>
            </p:cNvSpPr>
            <p:nvPr/>
          </p:nvSpPr>
          <p:spPr bwMode="auto">
            <a:xfrm>
              <a:off x="1872" y="1584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82" name="Line 126"/>
            <p:cNvSpPr>
              <a:spLocks noChangeShapeType="1"/>
            </p:cNvSpPr>
            <p:nvPr/>
          </p:nvSpPr>
          <p:spPr bwMode="auto">
            <a:xfrm>
              <a:off x="1584" y="1584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83" name="Line 127"/>
            <p:cNvSpPr>
              <a:spLocks noChangeShapeType="1"/>
            </p:cNvSpPr>
            <p:nvPr/>
          </p:nvSpPr>
          <p:spPr bwMode="auto">
            <a:xfrm>
              <a:off x="1296" y="1584"/>
              <a:ext cx="0" cy="384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84" name="AutoShape 128"/>
            <p:cNvSpPr>
              <a:spLocks noChangeArrowheads="1"/>
            </p:cNvSpPr>
            <p:nvPr/>
          </p:nvSpPr>
          <p:spPr bwMode="auto">
            <a:xfrm>
              <a:off x="1488" y="1536"/>
              <a:ext cx="96" cy="48"/>
            </a:xfrm>
            <a:prstGeom prst="curvedRightArrow">
              <a:avLst>
                <a:gd name="adj1" fmla="val 1185"/>
                <a:gd name="adj2" fmla="val 40000"/>
                <a:gd name="adj3" fmla="val 41667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85" name="Rectangle 129"/>
            <p:cNvSpPr>
              <a:spLocks noChangeArrowheads="1"/>
            </p:cNvSpPr>
            <p:nvPr/>
          </p:nvSpPr>
          <p:spPr bwMode="auto">
            <a:xfrm>
              <a:off x="864" y="1440"/>
              <a:ext cx="288" cy="38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86" name="Rectangle 130"/>
            <p:cNvSpPr>
              <a:spLocks noChangeArrowheads="1"/>
            </p:cNvSpPr>
            <p:nvPr/>
          </p:nvSpPr>
          <p:spPr bwMode="auto">
            <a:xfrm>
              <a:off x="2880" y="1296"/>
              <a:ext cx="288" cy="38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89" name="Line 133"/>
            <p:cNvSpPr>
              <a:spLocks noChangeShapeType="1"/>
            </p:cNvSpPr>
            <p:nvPr/>
          </p:nvSpPr>
          <p:spPr bwMode="auto">
            <a:xfrm>
              <a:off x="1728" y="1584"/>
              <a:ext cx="0" cy="81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90" name="Line 134"/>
            <p:cNvSpPr>
              <a:spLocks noChangeShapeType="1"/>
            </p:cNvSpPr>
            <p:nvPr/>
          </p:nvSpPr>
          <p:spPr bwMode="auto">
            <a:xfrm>
              <a:off x="2304" y="1584"/>
              <a:ext cx="0" cy="816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925" name="Text Box 69"/>
            <p:cNvSpPr txBox="1">
              <a:spLocks noChangeArrowheads="1"/>
            </p:cNvSpPr>
            <p:nvPr/>
          </p:nvSpPr>
          <p:spPr bwMode="auto">
            <a:xfrm>
              <a:off x="2976" y="1161"/>
              <a:ext cx="607" cy="2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800">
                  <a:solidFill>
                    <a:schemeClr val="tx1"/>
                  </a:solidFill>
                </a:rPr>
                <a:t>10.6mm</a:t>
              </a:r>
            </a:p>
          </p:txBody>
        </p:sp>
      </p:grpSp>
      <p:sp>
        <p:nvSpPr>
          <p:cNvPr id="249991" name="Text Box 135"/>
          <p:cNvSpPr txBox="1">
            <a:spLocks noChangeArrowheads="1"/>
          </p:cNvSpPr>
          <p:nvPr/>
        </p:nvSpPr>
        <p:spPr bwMode="auto">
          <a:xfrm>
            <a:off x="2393183" y="2286001"/>
            <a:ext cx="697627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M3.9</a:t>
            </a:r>
          </a:p>
        </p:txBody>
      </p:sp>
      <p:sp>
        <p:nvSpPr>
          <p:cNvPr id="249992" name="Text Box 136"/>
          <p:cNvSpPr txBox="1">
            <a:spLocks noChangeArrowheads="1"/>
          </p:cNvSpPr>
          <p:nvPr/>
        </p:nvSpPr>
        <p:spPr bwMode="auto">
          <a:xfrm>
            <a:off x="2393183" y="3048001"/>
            <a:ext cx="697627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M4.1</a:t>
            </a:r>
          </a:p>
        </p:txBody>
      </p:sp>
      <p:pic>
        <p:nvPicPr>
          <p:cNvPr id="250002" name="Picture 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618" y="795669"/>
            <a:ext cx="8958963" cy="4291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50004" name="Rectangle 148"/>
          <p:cNvSpPr>
            <a:spLocks noChangeArrowheads="1"/>
          </p:cNvSpPr>
          <p:nvPr/>
        </p:nvSpPr>
        <p:spPr bwMode="auto">
          <a:xfrm>
            <a:off x="6354313" y="5282605"/>
            <a:ext cx="3383465" cy="108952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</a:rPr>
              <a:t>Drift dis.       10.6mm </a:t>
            </a:r>
          </a:p>
          <a:p>
            <a:r>
              <a:rPr lang="en-US" altLang="zh-CN" sz="2400" dirty="0">
                <a:solidFill>
                  <a:schemeClr val="tx1"/>
                </a:solidFill>
              </a:rPr>
              <a:t>Transfer dis.  2.5mm </a:t>
            </a:r>
          </a:p>
          <a:p>
            <a:r>
              <a:rPr lang="en-US" altLang="zh-CN" sz="2400" dirty="0">
                <a:solidFill>
                  <a:schemeClr val="tx1"/>
                </a:solidFill>
              </a:rPr>
              <a:t>Induction dis. </a:t>
            </a:r>
            <a:r>
              <a:rPr lang="en-US" altLang="zh-CN" sz="2400" dirty="0" smtClean="0">
                <a:solidFill>
                  <a:schemeClr val="tx1"/>
                </a:solidFill>
              </a:rPr>
              <a:t>2.5mm</a:t>
            </a:r>
            <a:endParaRPr lang="en-US" altLang="zh-CN" sz="2400" dirty="0">
              <a:solidFill>
                <a:schemeClr val="tx1"/>
              </a:solidFill>
            </a:endParaRPr>
          </a:p>
        </p:txBody>
      </p:sp>
      <p:sp>
        <p:nvSpPr>
          <p:cNvPr id="60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2" name="Line 4"/>
          <p:cNvSpPr>
            <a:spLocks noChangeShapeType="1"/>
          </p:cNvSpPr>
          <p:nvPr/>
        </p:nvSpPr>
        <p:spPr bwMode="auto">
          <a:xfrm>
            <a:off x="247571" y="9144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7813" name="Text Box 5"/>
          <p:cNvSpPr txBox="1">
            <a:spLocks noChangeArrowheads="1"/>
          </p:cNvSpPr>
          <p:nvPr/>
        </p:nvSpPr>
        <p:spPr bwMode="auto">
          <a:xfrm>
            <a:off x="412618" y="120650"/>
            <a:ext cx="9325160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FLOWER” THGEM</a:t>
            </a:r>
            <a:endParaRPr lang="en-US" altLang="zh-CN" sz="3600" u="none" dirty="0">
              <a:solidFill>
                <a:schemeClr val="tx1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247814" name="Text Box 6"/>
          <p:cNvSpPr txBox="1">
            <a:spLocks noChangeArrowheads="1"/>
          </p:cNvSpPr>
          <p:nvPr/>
        </p:nvSpPr>
        <p:spPr bwMode="auto">
          <a:xfrm>
            <a:off x="577665" y="1066801"/>
            <a:ext cx="8912543" cy="4247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2400" dirty="0" smtClean="0">
                <a:solidFill>
                  <a:schemeClr val="tx1"/>
                </a:solidFill>
              </a:rPr>
              <a:t>4</a:t>
            </a:r>
            <a:r>
              <a:rPr lang="en-US" altLang="zh-CN" sz="2400" dirty="0">
                <a:solidFill>
                  <a:schemeClr val="tx1"/>
                </a:solidFill>
              </a:rPr>
              <a:t>. Check the IBF effect using M4.1 / M3.7 configuration.</a:t>
            </a:r>
          </a:p>
        </p:txBody>
      </p:sp>
      <p:pic>
        <p:nvPicPr>
          <p:cNvPr id="24781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6460" y="1878389"/>
            <a:ext cx="4415009" cy="419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4781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094" y="1899655"/>
            <a:ext cx="4531918" cy="419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97025" y="6245225"/>
            <a:ext cx="2310659" cy="476250"/>
          </a:xfrm>
          <a:prstGeom prst="rect">
            <a:avLst/>
          </a:prstGeom>
        </p:spPr>
        <p:txBody>
          <a:bodyPr/>
          <a:lstStyle/>
          <a:p>
            <a:fld id="{D524CCA5-41BC-4E75-9368-A3E54F03EA4C}" type="slidenum">
              <a:rPr lang="en-US" altLang="zh-CN"/>
              <a:pPr/>
              <a:t>17</a:t>
            </a:fld>
            <a:endParaRPr lang="en-US" altLang="zh-CN"/>
          </a:p>
        </p:txBody>
      </p:sp>
      <p:pic>
        <p:nvPicPr>
          <p:cNvPr id="248837" name="Picture 5"/>
          <p:cNvPicPr>
            <a:picLocks noChangeAspect="1" noChangeArrowheads="1"/>
          </p:cNvPicPr>
          <p:nvPr/>
        </p:nvPicPr>
        <p:blipFill>
          <a:blip r:embed="rId2" cstate="print"/>
          <a:srcRect r="3030" b="2396"/>
          <a:stretch>
            <a:fillRect/>
          </a:stretch>
        </p:blipFill>
        <p:spPr bwMode="auto">
          <a:xfrm>
            <a:off x="0" y="647700"/>
            <a:ext cx="9902825" cy="6210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488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978" y="2819400"/>
            <a:ext cx="1980565" cy="1524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48839" name="AutoShape 7"/>
          <p:cNvSpPr>
            <a:spLocks noChangeArrowheads="1"/>
          </p:cNvSpPr>
          <p:nvPr/>
        </p:nvSpPr>
        <p:spPr bwMode="auto">
          <a:xfrm>
            <a:off x="6931978" y="2819400"/>
            <a:ext cx="1980565" cy="1524000"/>
          </a:xfrm>
          <a:prstGeom prst="wedgeRectCallout">
            <a:avLst>
              <a:gd name="adj1" fmla="val -141843"/>
              <a:gd name="adj2" fmla="val 18648"/>
            </a:avLst>
          </a:prstGeom>
          <a:noFill/>
          <a:ln w="28575" algn="ctr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898041" y="44450"/>
            <a:ext cx="6684407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“FLOWER” THGEM</a:t>
            </a:r>
            <a:endParaRPr lang="en-US" altLang="zh-CN" sz="3600" u="none" dirty="0">
              <a:solidFill>
                <a:schemeClr val="tx1"/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20" name="Line 4"/>
          <p:cNvSpPr>
            <a:spLocks noChangeShapeType="1"/>
          </p:cNvSpPr>
          <p:nvPr/>
        </p:nvSpPr>
        <p:spPr bwMode="auto">
          <a:xfrm>
            <a:off x="247571" y="8382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5221" name="Text Box 5"/>
          <p:cNvSpPr txBox="1">
            <a:spLocks noChangeArrowheads="1"/>
          </p:cNvSpPr>
          <p:nvPr/>
        </p:nvSpPr>
        <p:spPr bwMode="auto">
          <a:xfrm>
            <a:off x="577665" y="44450"/>
            <a:ext cx="8704558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 smtClean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Anodic current </a:t>
            </a: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(A/Tot)</a:t>
            </a:r>
          </a:p>
        </p:txBody>
      </p:sp>
      <p:pic>
        <p:nvPicPr>
          <p:cNvPr id="2652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133" y="914399"/>
            <a:ext cx="7073329" cy="46357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944536" y="1371600"/>
            <a:ext cx="3225295" cy="619125"/>
            <a:chOff x="2876" y="864"/>
            <a:chExt cx="1876" cy="390"/>
          </a:xfrm>
        </p:grpSpPr>
        <p:sp>
          <p:nvSpPr>
            <p:cNvPr id="265223" name="Oval 7"/>
            <p:cNvSpPr>
              <a:spLocks noChangeArrowheads="1"/>
            </p:cNvSpPr>
            <p:nvPr/>
          </p:nvSpPr>
          <p:spPr bwMode="auto">
            <a:xfrm>
              <a:off x="2880" y="960"/>
              <a:ext cx="48" cy="48"/>
            </a:xfrm>
            <a:prstGeom prst="ellipse">
              <a:avLst/>
            </a:prstGeom>
            <a:solidFill>
              <a:srgbClr val="FF010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224" name="Text Box 8"/>
            <p:cNvSpPr txBox="1">
              <a:spLocks noChangeArrowheads="1"/>
            </p:cNvSpPr>
            <p:nvPr/>
          </p:nvSpPr>
          <p:spPr bwMode="auto">
            <a:xfrm>
              <a:off x="2928" y="864"/>
              <a:ext cx="1584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solidFill>
                    <a:srgbClr val="FF0101"/>
                  </a:solidFill>
                </a:rPr>
                <a:t>1.2 kV/cm induction field</a:t>
              </a:r>
            </a:p>
          </p:txBody>
        </p:sp>
        <p:sp>
          <p:nvSpPr>
            <p:cNvPr id="265225" name="Text Box 9"/>
            <p:cNvSpPr txBox="1">
              <a:spLocks noChangeArrowheads="1"/>
            </p:cNvSpPr>
            <p:nvPr/>
          </p:nvSpPr>
          <p:spPr bwMode="auto">
            <a:xfrm>
              <a:off x="2928" y="1056"/>
              <a:ext cx="1824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solidFill>
                    <a:srgbClr val="0000FF"/>
                  </a:solidFill>
                </a:rPr>
                <a:t>2.0 kV/cm induction field</a:t>
              </a:r>
            </a:p>
          </p:txBody>
        </p:sp>
        <p:pic>
          <p:nvPicPr>
            <p:cNvPr id="265226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76" y="1104"/>
              <a:ext cx="96" cy="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65227" name="Text Box 11"/>
          <p:cNvSpPr txBox="1">
            <a:spLocks noChangeArrowheads="1"/>
          </p:cNvSpPr>
          <p:nvPr/>
        </p:nvSpPr>
        <p:spPr bwMode="auto">
          <a:xfrm>
            <a:off x="997893" y="5599815"/>
            <a:ext cx="8188638" cy="36933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u="none" dirty="0">
                <a:solidFill>
                  <a:srgbClr val="000000"/>
                </a:solidFill>
              </a:rPr>
              <a:t>Anode </a:t>
            </a:r>
            <a:r>
              <a:rPr lang="en-US" altLang="zh-CN" sz="2000" u="none" dirty="0" smtClean="0">
                <a:solidFill>
                  <a:srgbClr val="000000"/>
                </a:solidFill>
              </a:rPr>
              <a:t>current </a:t>
            </a:r>
            <a:r>
              <a:rPr lang="en-US" altLang="zh-CN" sz="2000" u="none" dirty="0">
                <a:solidFill>
                  <a:srgbClr val="000000"/>
                </a:solidFill>
              </a:rPr>
              <a:t>is almost not </a:t>
            </a:r>
            <a:r>
              <a:rPr lang="en-US" altLang="zh-CN" sz="2000" u="none" dirty="0" smtClean="0">
                <a:solidFill>
                  <a:srgbClr val="000000"/>
                </a:solidFill>
              </a:rPr>
              <a:t> affected by </a:t>
            </a:r>
            <a:r>
              <a:rPr lang="en-US" altLang="zh-CN" sz="2000" u="none" dirty="0">
                <a:solidFill>
                  <a:srgbClr val="000000"/>
                </a:solidFill>
              </a:rPr>
              <a:t>the transfer </a:t>
            </a:r>
            <a:r>
              <a:rPr lang="en-US" altLang="zh-CN" sz="2000" u="none" dirty="0" smtClean="0">
                <a:solidFill>
                  <a:srgbClr val="000000"/>
                </a:solidFill>
              </a:rPr>
              <a:t>field value</a:t>
            </a:r>
            <a:endParaRPr lang="en-US" altLang="zh-CN" sz="2000" u="none" dirty="0">
              <a:solidFill>
                <a:srgbClr val="000000"/>
              </a:solidFill>
            </a:endParaRP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40895" y="1929484"/>
            <a:ext cx="1903944" cy="3416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chemeClr val="tx1"/>
                </a:solidFill>
              </a:rPr>
              <a:t>I </a:t>
            </a:r>
            <a:r>
              <a:rPr lang="en-US" sz="1400" i="0" u="none" dirty="0" smtClean="0">
                <a:solidFill>
                  <a:schemeClr val="tx1"/>
                </a:solidFill>
              </a:rPr>
              <a:t>anode </a:t>
            </a:r>
            <a:r>
              <a:rPr lang="en-US" sz="1800" i="0" u="none" dirty="0" smtClean="0">
                <a:solidFill>
                  <a:schemeClr val="tx1"/>
                </a:solidFill>
              </a:rPr>
              <a:t>/ I </a:t>
            </a:r>
            <a:r>
              <a:rPr lang="en-US" sz="1400" i="0" u="none" dirty="0" smtClean="0">
                <a:solidFill>
                  <a:schemeClr val="tx1"/>
                </a:solidFill>
              </a:rPr>
              <a:t>total (%) </a:t>
            </a:r>
            <a:endParaRPr lang="en-US" sz="1400" i="0" u="non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109" y="969333"/>
            <a:ext cx="7705916" cy="48254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67269" name="Line 5"/>
          <p:cNvSpPr>
            <a:spLocks noChangeShapeType="1"/>
          </p:cNvSpPr>
          <p:nvPr/>
        </p:nvSpPr>
        <p:spPr bwMode="auto">
          <a:xfrm>
            <a:off x="247571" y="8382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270" name="Text Box 6"/>
          <p:cNvSpPr txBox="1">
            <a:spLocks noChangeArrowheads="1"/>
          </p:cNvSpPr>
          <p:nvPr/>
        </p:nvSpPr>
        <p:spPr bwMode="auto">
          <a:xfrm>
            <a:off x="577665" y="44450"/>
            <a:ext cx="9077590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The ions collected at B1 (B1/Tot)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558230" y="1644650"/>
            <a:ext cx="3225295" cy="619125"/>
            <a:chOff x="2876" y="864"/>
            <a:chExt cx="1876" cy="390"/>
          </a:xfrm>
        </p:grpSpPr>
        <p:sp>
          <p:nvSpPr>
            <p:cNvPr id="267272" name="Oval 8"/>
            <p:cNvSpPr>
              <a:spLocks noChangeArrowheads="1"/>
            </p:cNvSpPr>
            <p:nvPr/>
          </p:nvSpPr>
          <p:spPr bwMode="auto">
            <a:xfrm>
              <a:off x="2880" y="960"/>
              <a:ext cx="48" cy="48"/>
            </a:xfrm>
            <a:prstGeom prst="ellipse">
              <a:avLst/>
            </a:prstGeom>
            <a:solidFill>
              <a:srgbClr val="FF010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73" name="Text Box 9"/>
            <p:cNvSpPr txBox="1">
              <a:spLocks noChangeArrowheads="1"/>
            </p:cNvSpPr>
            <p:nvPr/>
          </p:nvSpPr>
          <p:spPr bwMode="auto">
            <a:xfrm>
              <a:off x="2928" y="864"/>
              <a:ext cx="1584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solidFill>
                    <a:srgbClr val="FF0101"/>
                  </a:solidFill>
                </a:rPr>
                <a:t>1.2 kV/cm induction field</a:t>
              </a:r>
            </a:p>
          </p:txBody>
        </p:sp>
        <p:sp>
          <p:nvSpPr>
            <p:cNvPr id="267274" name="Text Box 10"/>
            <p:cNvSpPr txBox="1">
              <a:spLocks noChangeArrowheads="1"/>
            </p:cNvSpPr>
            <p:nvPr/>
          </p:nvSpPr>
          <p:spPr bwMode="auto">
            <a:xfrm>
              <a:off x="2928" y="1056"/>
              <a:ext cx="1824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solidFill>
                    <a:srgbClr val="0000FF"/>
                  </a:solidFill>
                </a:rPr>
                <a:t>2.0 kV/cm induction field</a:t>
              </a:r>
            </a:p>
          </p:txBody>
        </p:sp>
        <p:pic>
          <p:nvPicPr>
            <p:cNvPr id="267275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76" y="1104"/>
              <a:ext cx="96" cy="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67276" name="Text Box 12"/>
          <p:cNvSpPr txBox="1">
            <a:spLocks noChangeArrowheads="1"/>
          </p:cNvSpPr>
          <p:nvPr/>
        </p:nvSpPr>
        <p:spPr bwMode="auto">
          <a:xfrm>
            <a:off x="1320377" y="5868581"/>
            <a:ext cx="7922260" cy="36933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u="none" dirty="0">
                <a:solidFill>
                  <a:srgbClr val="000000"/>
                </a:solidFill>
              </a:rPr>
              <a:t>More ions are collected at B1 when transfer field </a:t>
            </a:r>
            <a:r>
              <a:rPr lang="en-US" altLang="zh-CN" sz="2000" u="none" dirty="0" smtClean="0">
                <a:solidFill>
                  <a:srgbClr val="000000"/>
                </a:solidFill>
              </a:rPr>
              <a:t>increases</a:t>
            </a:r>
            <a:endParaRPr lang="en-US" altLang="zh-CN" sz="2000" u="none" dirty="0">
              <a:solidFill>
                <a:srgbClr val="000000"/>
              </a:solidFill>
            </a:endParaRPr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685438" y="2216567"/>
            <a:ext cx="2031547" cy="3416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chemeClr val="tx1"/>
                </a:solidFill>
              </a:rPr>
              <a:t>I </a:t>
            </a:r>
            <a:r>
              <a:rPr lang="en-US" sz="1400" i="0" u="none" dirty="0" smtClean="0">
                <a:solidFill>
                  <a:schemeClr val="tx1"/>
                </a:solidFill>
              </a:rPr>
              <a:t>bottom1 </a:t>
            </a:r>
            <a:r>
              <a:rPr lang="en-US" sz="1800" i="0" u="none" dirty="0" smtClean="0">
                <a:solidFill>
                  <a:schemeClr val="tx1"/>
                </a:solidFill>
              </a:rPr>
              <a:t>/ I </a:t>
            </a:r>
            <a:r>
              <a:rPr lang="en-US" sz="1400" i="0" u="none" dirty="0" smtClean="0">
                <a:solidFill>
                  <a:schemeClr val="tx1"/>
                </a:solidFill>
              </a:rPr>
              <a:t>total (%) </a:t>
            </a:r>
            <a:endParaRPr lang="en-US" sz="1400" i="0" u="non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681" y="185886"/>
            <a:ext cx="7027826" cy="888002"/>
          </a:xfrm>
          <a:solidFill>
            <a:srgbClr val="FFFF99"/>
          </a:solidFill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chemeClr val="tx1"/>
                </a:solidFill>
                <a:effectLst/>
              </a:rPr>
              <a:t>OUR FIRST THGEM-BASED PDs</a:t>
            </a:r>
            <a:endParaRPr lang="en-US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75638" y="6654800"/>
            <a:ext cx="1079500" cy="203200"/>
          </a:xfrm>
        </p:spPr>
        <p:txBody>
          <a:bodyPr/>
          <a:lstStyle/>
          <a:p>
            <a:pPr>
              <a:defRPr/>
            </a:pPr>
            <a:r>
              <a:rPr lang="en-US" smtClean="0"/>
              <a:t>      </a:t>
            </a:r>
          </a:p>
          <a:p>
            <a:pPr>
              <a:defRPr/>
            </a:pPr>
            <a:endParaRPr 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66700" y="2844800"/>
            <a:ext cx="4622800" cy="3073400"/>
            <a:chOff x="355600" y="1879600"/>
            <a:chExt cx="4622800" cy="3073400"/>
          </a:xfrm>
        </p:grpSpPr>
        <p:pic>
          <p:nvPicPr>
            <p:cNvPr id="3484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b="41675"/>
            <a:stretch>
              <a:fillRect/>
            </a:stretch>
          </p:blipFill>
          <p:spPr bwMode="auto">
            <a:xfrm>
              <a:off x="355600" y="1968500"/>
              <a:ext cx="4622800" cy="2133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41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 t="76404"/>
            <a:stretch>
              <a:fillRect/>
            </a:stretch>
          </p:blipFill>
          <p:spPr bwMode="auto">
            <a:xfrm>
              <a:off x="355600" y="4089961"/>
              <a:ext cx="4622800" cy="863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 bwMode="auto">
            <a:xfrm>
              <a:off x="393700" y="1879600"/>
              <a:ext cx="4279900" cy="3048000"/>
            </a:xfrm>
            <a:prstGeom prst="rect">
              <a:avLst/>
            </a:prstGeom>
            <a:noFill/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92075" tIns="46038" rIns="92075" bIns="46038" anchor="ctr"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34827" name="Picture 1" descr="C:\Users\Elena\Desktop\102NIKON\DSCN0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7475" y="3924300"/>
            <a:ext cx="3387725" cy="234632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34828" name="Picture 2" descr="C:\Users\Elena\Desktop\102NIKON\DSCN0632.JPG"/>
          <p:cNvPicPr>
            <a:picLocks noChangeAspect="1" noChangeArrowheads="1"/>
          </p:cNvPicPr>
          <p:nvPr/>
        </p:nvPicPr>
        <p:blipFill>
          <a:blip r:embed="rId4" cstate="print"/>
          <a:srcRect l="20987" t="2798" r="11853" b="6258"/>
          <a:stretch>
            <a:fillRect/>
          </a:stretch>
        </p:blipFill>
        <p:spPr bwMode="auto">
          <a:xfrm>
            <a:off x="4429125" y="1435100"/>
            <a:ext cx="2741613" cy="2571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3" descr="C:\Users\Elena\Desktop\102NIKON\DSCN06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0603" y="1428782"/>
            <a:ext cx="3142222" cy="2175655"/>
          </a:xfrm>
          <a:prstGeom prst="rect">
            <a:avLst/>
          </a:prstGeom>
          <a:noFill/>
          <a:ln>
            <a:solidFill>
              <a:srgbClr val="0000CC"/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38" name="CasellaDiTesto 34"/>
          <p:cNvSpPr txBox="1">
            <a:spLocks noChangeArrowheads="1"/>
          </p:cNvSpPr>
          <p:nvPr/>
        </p:nvSpPr>
        <p:spPr bwMode="auto">
          <a:xfrm>
            <a:off x="6075363" y="1698625"/>
            <a:ext cx="1201737" cy="341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800" i="0" u="none" dirty="0" err="1">
                <a:solidFill>
                  <a:srgbClr val="FF0000"/>
                </a:solidFill>
                <a:latin typeface="Calibri" pitchFamily="34" charset="0"/>
              </a:rPr>
              <a:t>CsI</a:t>
            </a:r>
            <a:r>
              <a:rPr lang="en-US" sz="1800" i="0" u="none" dirty="0">
                <a:solidFill>
                  <a:srgbClr val="FF0000"/>
                </a:solidFill>
                <a:latin typeface="Calibri" pitchFamily="34" charset="0"/>
              </a:rPr>
              <a:t> coating </a:t>
            </a:r>
          </a:p>
        </p:txBody>
      </p:sp>
      <p:sp>
        <p:nvSpPr>
          <p:cNvPr id="39" name="Rettangolo 35"/>
          <p:cNvSpPr/>
          <p:nvPr/>
        </p:nvSpPr>
        <p:spPr>
          <a:xfrm>
            <a:off x="5829300" y="2146300"/>
            <a:ext cx="695325" cy="1071563"/>
          </a:xfrm>
          <a:prstGeom prst="rect">
            <a:avLst/>
          </a:prstGeom>
          <a:noFill/>
          <a:ln w="222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CasellaDiTesto 36"/>
          <p:cNvSpPr txBox="1">
            <a:spLocks noChangeArrowheads="1"/>
          </p:cNvSpPr>
          <p:nvPr/>
        </p:nvSpPr>
        <p:spPr bwMode="auto">
          <a:xfrm>
            <a:off x="275930" y="1098218"/>
            <a:ext cx="3838870" cy="34163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800" i="0" u="none" dirty="0">
                <a:solidFill>
                  <a:schemeClr val="tx1"/>
                </a:solidFill>
                <a:latin typeface="Bookman Old Style" pitchFamily="18" charset="0"/>
              </a:rPr>
              <a:t>Triple THGEM  (</a:t>
            </a:r>
            <a:r>
              <a:rPr lang="en-US" sz="1800" i="0" u="none" dirty="0" err="1">
                <a:solidFill>
                  <a:schemeClr val="tx1"/>
                </a:solidFill>
                <a:latin typeface="Bookman Old Style" pitchFamily="18" charset="0"/>
              </a:rPr>
              <a:t>CsI</a:t>
            </a:r>
            <a:r>
              <a:rPr lang="en-US" sz="1800" i="0" u="none" dirty="0">
                <a:solidFill>
                  <a:schemeClr val="tx1"/>
                </a:solidFill>
                <a:latin typeface="Bookman Old Style" pitchFamily="18" charset="0"/>
              </a:rPr>
              <a:t>)  </a:t>
            </a:r>
            <a:r>
              <a:rPr lang="en-US" sz="1800" i="0" u="none" dirty="0" err="1" smtClean="0">
                <a:solidFill>
                  <a:schemeClr val="tx1"/>
                </a:solidFill>
                <a:latin typeface="Bookman Old Style" pitchFamily="18" charset="0"/>
              </a:rPr>
              <a:t>Ar</a:t>
            </a:r>
            <a:r>
              <a:rPr lang="en-US" sz="1800" i="0" u="none" dirty="0" smtClean="0">
                <a:solidFill>
                  <a:schemeClr val="tx1"/>
                </a:solidFill>
                <a:latin typeface="Bookman Old Style" pitchFamily="18" charset="0"/>
              </a:rPr>
              <a:t>/CH</a:t>
            </a:r>
            <a:r>
              <a:rPr lang="en-US" sz="1800" i="0" u="none" baseline="-25000" dirty="0" smtClean="0">
                <a:solidFill>
                  <a:schemeClr val="tx1"/>
                </a:solidFill>
                <a:latin typeface="Bookman Old Style" pitchFamily="18" charset="0"/>
              </a:rPr>
              <a:t>4  </a:t>
            </a:r>
            <a:endParaRPr lang="en-US" sz="1800" i="0" u="none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1" name="CasellaDiTesto 37"/>
          <p:cNvSpPr txBox="1">
            <a:spLocks noChangeArrowheads="1"/>
          </p:cNvSpPr>
          <p:nvPr/>
        </p:nvSpPr>
        <p:spPr bwMode="auto">
          <a:xfrm>
            <a:off x="277111" y="2035175"/>
            <a:ext cx="3444875" cy="5905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800" i="0" u="none" dirty="0" err="1">
                <a:solidFill>
                  <a:schemeClr val="tx1"/>
                </a:solidFill>
                <a:latin typeface="Bookman Old Style" pitchFamily="18" charset="0"/>
              </a:rPr>
              <a:t>Diam</a:t>
            </a:r>
            <a:r>
              <a:rPr lang="en-US" sz="1800" i="0" u="none" dirty="0">
                <a:solidFill>
                  <a:schemeClr val="tx1"/>
                </a:solidFill>
                <a:latin typeface="Bookman Old Style" pitchFamily="18" charset="0"/>
              </a:rPr>
              <a:t>=0.4 mm, pitch =0.8, 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en-US" sz="1800" i="0" u="none" dirty="0">
                <a:solidFill>
                  <a:schemeClr val="tx1"/>
                </a:solidFill>
                <a:latin typeface="Bookman Old Style" pitchFamily="18" charset="0"/>
              </a:rPr>
              <a:t>Thick=0.4, rim </a:t>
            </a:r>
            <a:r>
              <a:rPr lang="en-US" sz="1800" i="0" u="none" dirty="0">
                <a:solidFill>
                  <a:schemeClr val="tx1"/>
                </a:solidFill>
                <a:latin typeface="Bookman Old Style" pitchFamily="18" charset="0"/>
                <a:sym typeface="Symbol" pitchFamily="18" charset="2"/>
              </a:rPr>
              <a:t></a:t>
            </a:r>
            <a:r>
              <a:rPr lang="en-US" sz="1800" i="0" u="none" dirty="0">
                <a:solidFill>
                  <a:schemeClr val="tx1"/>
                </a:solidFill>
                <a:latin typeface="Bookman Old Style" pitchFamily="18" charset="0"/>
              </a:rPr>
              <a:t>10 </a:t>
            </a:r>
            <a:r>
              <a:rPr lang="en-US" sz="1800" i="0" u="none" dirty="0">
                <a:solidFill>
                  <a:schemeClr val="tx1"/>
                </a:solidFill>
                <a:latin typeface="Bookman Old Style" pitchFamily="18" charset="0"/>
                <a:sym typeface="Symbol" pitchFamily="18" charset="2"/>
              </a:rPr>
              <a:t></a:t>
            </a:r>
            <a:r>
              <a:rPr lang="en-US" sz="1800" i="0" u="none" dirty="0">
                <a:solidFill>
                  <a:schemeClr val="tx1"/>
                </a:solidFill>
                <a:latin typeface="Bookman Old Style" pitchFamily="18" charset="0"/>
              </a:rPr>
              <a:t>m</a:t>
            </a:r>
          </a:p>
        </p:txBody>
      </p:sp>
      <p:sp>
        <p:nvSpPr>
          <p:cNvPr id="44" name="CasellaDiTesto 42"/>
          <p:cNvSpPr txBox="1">
            <a:spLocks noChangeArrowheads="1"/>
          </p:cNvSpPr>
          <p:nvPr/>
        </p:nvSpPr>
        <p:spPr bwMode="auto">
          <a:xfrm>
            <a:off x="6318250" y="1038041"/>
            <a:ext cx="2166938" cy="3416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800" i="0" u="none" dirty="0">
                <a:solidFill>
                  <a:srgbClr val="FF0000"/>
                </a:solidFill>
                <a:latin typeface="Calibri" pitchFamily="34" charset="0"/>
              </a:rPr>
              <a:t>Pulsed Diode Laser</a:t>
            </a:r>
          </a:p>
        </p:txBody>
      </p:sp>
      <p:cxnSp>
        <p:nvCxnSpPr>
          <p:cNvPr id="45" name="Connettore 2 44"/>
          <p:cNvCxnSpPr/>
          <p:nvPr/>
        </p:nvCxnSpPr>
        <p:spPr>
          <a:xfrm>
            <a:off x="7342188" y="1316038"/>
            <a:ext cx="770454" cy="4702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36"/>
          <p:cNvSpPr txBox="1">
            <a:spLocks noChangeArrowheads="1"/>
          </p:cNvSpPr>
          <p:nvPr/>
        </p:nvSpPr>
        <p:spPr bwMode="auto">
          <a:xfrm>
            <a:off x="268843" y="1590860"/>
            <a:ext cx="3962917" cy="34163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r>
              <a:rPr lang="en-US" sz="1800" i="0" u="none" dirty="0" smtClean="0">
                <a:solidFill>
                  <a:schemeClr val="tx1"/>
                </a:solidFill>
                <a:latin typeface="Bookman Old Style" pitchFamily="18" charset="0"/>
              </a:rPr>
              <a:t>Active area = 30 mm x 30 mm</a:t>
            </a:r>
            <a:endParaRPr lang="en-US" sz="1800" i="0" u="none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5" name="Line 5"/>
          <p:cNvSpPr>
            <a:spLocks noChangeShapeType="1"/>
          </p:cNvSpPr>
          <p:nvPr/>
        </p:nvSpPr>
        <p:spPr bwMode="auto">
          <a:xfrm>
            <a:off x="247571" y="838200"/>
            <a:ext cx="9407684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1126" name="Text Box 6"/>
          <p:cNvSpPr txBox="1">
            <a:spLocks noChangeArrowheads="1"/>
          </p:cNvSpPr>
          <p:nvPr/>
        </p:nvSpPr>
        <p:spPr bwMode="auto">
          <a:xfrm>
            <a:off x="577665" y="44450"/>
            <a:ext cx="9077590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>
                <a:solidFill>
                  <a:schemeClr val="tx1"/>
                </a:solidFill>
                <a:latin typeface="方正舒体" pitchFamily="2" charset="-122"/>
                <a:ea typeface="方正舒体" pitchFamily="2" charset="-122"/>
              </a:rPr>
              <a:t>IBF measurement (T1/Tot)</a:t>
            </a:r>
          </a:p>
        </p:txBody>
      </p:sp>
      <p:pic>
        <p:nvPicPr>
          <p:cNvPr id="26112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2560" y="990599"/>
            <a:ext cx="7251732" cy="48254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944536" y="1447800"/>
            <a:ext cx="3225295" cy="619125"/>
            <a:chOff x="2876" y="912"/>
            <a:chExt cx="1876" cy="390"/>
          </a:xfrm>
        </p:grpSpPr>
        <p:sp>
          <p:nvSpPr>
            <p:cNvPr id="261130" name="Oval 10"/>
            <p:cNvSpPr>
              <a:spLocks noChangeArrowheads="1"/>
            </p:cNvSpPr>
            <p:nvPr/>
          </p:nvSpPr>
          <p:spPr bwMode="auto">
            <a:xfrm>
              <a:off x="2880" y="1008"/>
              <a:ext cx="48" cy="48"/>
            </a:xfrm>
            <a:prstGeom prst="ellipse">
              <a:avLst/>
            </a:prstGeom>
            <a:solidFill>
              <a:srgbClr val="FF010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131" name="Text Box 11"/>
            <p:cNvSpPr txBox="1">
              <a:spLocks noChangeArrowheads="1"/>
            </p:cNvSpPr>
            <p:nvPr/>
          </p:nvSpPr>
          <p:spPr bwMode="auto">
            <a:xfrm>
              <a:off x="2928" y="912"/>
              <a:ext cx="1584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solidFill>
                    <a:srgbClr val="FF0101"/>
                  </a:solidFill>
                </a:rPr>
                <a:t>1.2 kV/cm induction field</a:t>
              </a:r>
            </a:p>
          </p:txBody>
        </p:sp>
        <p:sp>
          <p:nvSpPr>
            <p:cNvPr id="261133" name="Text Box 13"/>
            <p:cNvSpPr txBox="1">
              <a:spLocks noChangeArrowheads="1"/>
            </p:cNvSpPr>
            <p:nvPr/>
          </p:nvSpPr>
          <p:spPr bwMode="auto">
            <a:xfrm>
              <a:off x="2928" y="1104"/>
              <a:ext cx="1824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solidFill>
                    <a:srgbClr val="0000FF"/>
                  </a:solidFill>
                </a:rPr>
                <a:t>2.0 kV/cm induction field</a:t>
              </a:r>
            </a:p>
          </p:txBody>
        </p:sp>
        <p:pic>
          <p:nvPicPr>
            <p:cNvPr id="261134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76" y="1152"/>
              <a:ext cx="96" cy="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61136" name="Text Box 16"/>
          <p:cNvSpPr txBox="1">
            <a:spLocks noChangeArrowheads="1"/>
          </p:cNvSpPr>
          <p:nvPr/>
        </p:nvSpPr>
        <p:spPr bwMode="auto">
          <a:xfrm>
            <a:off x="974575" y="5964266"/>
            <a:ext cx="8350177" cy="36933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u="none" dirty="0">
                <a:solidFill>
                  <a:srgbClr val="000000"/>
                </a:solidFill>
              </a:rPr>
              <a:t>The IBF decreases dramatically </a:t>
            </a:r>
            <a:r>
              <a:rPr lang="en-US" altLang="zh-CN" sz="2000" u="none" dirty="0" smtClean="0">
                <a:solidFill>
                  <a:srgbClr val="000000"/>
                </a:solidFill>
              </a:rPr>
              <a:t>when the  </a:t>
            </a:r>
            <a:r>
              <a:rPr lang="en-US" altLang="zh-CN" sz="2000" u="none" dirty="0">
                <a:solidFill>
                  <a:srgbClr val="000000"/>
                </a:solidFill>
              </a:rPr>
              <a:t>transfer field increases</a:t>
            </a:r>
            <a:r>
              <a:rPr lang="en-US" altLang="zh-CN" sz="2000" u="none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81137" y="1982647"/>
            <a:ext cx="1903944" cy="3416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chemeClr val="tx1"/>
                </a:solidFill>
              </a:rPr>
              <a:t>I </a:t>
            </a:r>
            <a:r>
              <a:rPr lang="en-US" sz="1400" i="0" u="none" dirty="0" smtClean="0">
                <a:solidFill>
                  <a:schemeClr val="tx1"/>
                </a:solidFill>
              </a:rPr>
              <a:t>top1 </a:t>
            </a:r>
            <a:r>
              <a:rPr lang="en-US" sz="1800" i="0" u="none" dirty="0" smtClean="0">
                <a:solidFill>
                  <a:schemeClr val="tx1"/>
                </a:solidFill>
              </a:rPr>
              <a:t>/ I </a:t>
            </a:r>
            <a:r>
              <a:rPr lang="en-US" sz="1400" i="0" u="none" dirty="0" smtClean="0">
                <a:solidFill>
                  <a:schemeClr val="tx1"/>
                </a:solidFill>
              </a:rPr>
              <a:t>total (%) </a:t>
            </a:r>
            <a:endParaRPr lang="en-US" sz="1400" i="0" u="non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pic>
        <p:nvPicPr>
          <p:cNvPr id="7" name="Content Placeholder 7" descr="C:\Users\Carlos\Pictures\From NOKIA Lumia 800\Camera roll\WP_000171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805"/>
          <a:stretch>
            <a:fillRect/>
          </a:stretch>
        </p:blipFill>
        <p:spPr bwMode="auto">
          <a:xfrm>
            <a:off x="3673871" y="1506368"/>
            <a:ext cx="3651959" cy="26615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3"/>
          <p:cNvSpPr>
            <a:spLocks noChangeArrowheads="1"/>
          </p:cNvSpPr>
          <p:nvPr/>
        </p:nvSpPr>
        <p:spPr bwMode="auto">
          <a:xfrm>
            <a:off x="170121" y="85057"/>
            <a:ext cx="9548037" cy="130780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u="none" dirty="0" smtClean="0">
                <a:solidFill>
                  <a:srgbClr val="0000CC"/>
                </a:solidFill>
              </a:rPr>
              <a:t>Courtesy of COMPASS CEA-</a:t>
            </a:r>
            <a:r>
              <a:rPr lang="en-US" sz="2400" u="none" dirty="0" err="1" smtClean="0">
                <a:solidFill>
                  <a:srgbClr val="0000CC"/>
                </a:solidFill>
              </a:rPr>
              <a:t>Saclay</a:t>
            </a:r>
            <a:r>
              <a:rPr lang="en-US" sz="2400" u="none" dirty="0" smtClean="0">
                <a:solidFill>
                  <a:srgbClr val="0000CC"/>
                </a:solidFill>
              </a:rPr>
              <a:t> colleagues: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400" u="none" dirty="0" smtClean="0">
                <a:solidFill>
                  <a:srgbClr val="0000CC"/>
                </a:solidFill>
              </a:rPr>
              <a:t>(many thanks to Damien </a:t>
            </a:r>
            <a:r>
              <a:rPr lang="en-US" sz="2400" u="none" dirty="0" err="1" smtClean="0">
                <a:solidFill>
                  <a:srgbClr val="0000CC"/>
                </a:solidFill>
              </a:rPr>
              <a:t>Neyret</a:t>
            </a:r>
            <a:r>
              <a:rPr lang="en-US" sz="2400" u="none" dirty="0" smtClean="0">
                <a:solidFill>
                  <a:srgbClr val="0000CC"/>
                </a:solidFill>
              </a:rPr>
              <a:t>)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400" u="none" dirty="0" smtClean="0">
                <a:solidFill>
                  <a:srgbClr val="0000CC"/>
                </a:solidFill>
              </a:rPr>
              <a:t> </a:t>
            </a:r>
            <a:r>
              <a:rPr lang="en-US" sz="2400" u="none" dirty="0" smtClean="0">
                <a:solidFill>
                  <a:srgbClr val="FF0000"/>
                </a:solidFill>
              </a:rPr>
              <a:t>we could mount one THGEM on top of their </a:t>
            </a:r>
            <a:r>
              <a:rPr lang="en-US" sz="2400" u="none" dirty="0" err="1" smtClean="0">
                <a:solidFill>
                  <a:srgbClr val="FF0000"/>
                </a:solidFill>
              </a:rPr>
              <a:t>Micromega</a:t>
            </a:r>
            <a:endParaRPr lang="en-US" sz="2400" b="1" u="none" dirty="0">
              <a:solidFill>
                <a:srgbClr val="FF0000"/>
              </a:solidFill>
              <a:latin typeface="Helvetica" pitchFamily="34" charset="0"/>
            </a:endParaRPr>
          </a:p>
        </p:txBody>
      </p:sp>
      <p:pic>
        <p:nvPicPr>
          <p:cNvPr id="11" name="Content Placeholder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475" r="3564"/>
          <a:stretch>
            <a:fillRect/>
          </a:stretch>
        </p:blipFill>
        <p:spPr>
          <a:xfrm>
            <a:off x="7415273" y="1523804"/>
            <a:ext cx="2434387" cy="2174587"/>
          </a:xfrm>
          <a:prstGeom prst="rect">
            <a:avLst/>
          </a:prstGeom>
        </p:spPr>
      </p:pic>
      <p:pic>
        <p:nvPicPr>
          <p:cNvPr id="12" name="Content Placeholder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733" t="11881" r="17822" b="17822"/>
          <a:stretch>
            <a:fillRect/>
          </a:stretch>
        </p:blipFill>
        <p:spPr bwMode="auto">
          <a:xfrm>
            <a:off x="116963" y="4221122"/>
            <a:ext cx="2694810" cy="256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C:\Users\Carlos\Pictures\From NOKIA Lumia 800\Camera roll\WP_000115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" y="1511144"/>
            <a:ext cx="3556606" cy="26674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43"/>
          <p:cNvSpPr>
            <a:spLocks noChangeArrowheads="1"/>
          </p:cNvSpPr>
          <p:nvPr/>
        </p:nvSpPr>
        <p:spPr bwMode="auto">
          <a:xfrm>
            <a:off x="7410894" y="3627290"/>
            <a:ext cx="2424225" cy="5087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b="1" u="none" dirty="0" smtClean="0">
                <a:solidFill>
                  <a:srgbClr val="0000CC"/>
                </a:solidFill>
                <a:latin typeface="Helvetica" pitchFamily="34" charset="0"/>
              </a:rPr>
              <a:t>Drift wires</a:t>
            </a:r>
            <a:endParaRPr lang="en-US" sz="2400" b="1" u="none" dirty="0">
              <a:solidFill>
                <a:srgbClr val="0000CC"/>
              </a:solidFill>
              <a:latin typeface="Helvetica" pitchFamily="34" charset="0"/>
            </a:endParaRPr>
          </a:p>
        </p:txBody>
      </p:sp>
      <p:pic>
        <p:nvPicPr>
          <p:cNvPr id="16" name="Content Placeholder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9534" y="4237130"/>
            <a:ext cx="3370523" cy="252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43"/>
          <p:cNvSpPr>
            <a:spLocks noChangeArrowheads="1"/>
          </p:cNvSpPr>
          <p:nvPr/>
        </p:nvSpPr>
        <p:spPr bwMode="auto">
          <a:xfrm>
            <a:off x="2105239" y="3721395"/>
            <a:ext cx="1477931" cy="42884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u="none" dirty="0" smtClean="0">
                <a:solidFill>
                  <a:srgbClr val="0000CC"/>
                </a:solidFill>
              </a:rPr>
              <a:t>bulk </a:t>
            </a:r>
            <a:r>
              <a:rPr lang="el-GR" sz="2400" u="none" dirty="0" smtClean="0">
                <a:solidFill>
                  <a:srgbClr val="0000CC"/>
                </a:solidFill>
              </a:rPr>
              <a:t>μΩ</a:t>
            </a:r>
            <a:endParaRPr lang="en-US" sz="2400" b="1" u="none" dirty="0">
              <a:solidFill>
                <a:srgbClr val="0000CC"/>
              </a:solidFill>
              <a:latin typeface="Helvetica" pitchFamily="34" charset="0"/>
            </a:endParaRPr>
          </a:p>
        </p:txBody>
      </p:sp>
      <p:pic>
        <p:nvPicPr>
          <p:cNvPr id="18" name="Content Placeholder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220" y="4249309"/>
            <a:ext cx="3350659" cy="2512994"/>
          </a:xfrm>
          <a:prstGeom prst="rect">
            <a:avLst/>
          </a:prstGeom>
        </p:spPr>
      </p:pic>
      <p:sp>
        <p:nvSpPr>
          <p:cNvPr id="19" name="Rectangle 43"/>
          <p:cNvSpPr>
            <a:spLocks noChangeArrowheads="1"/>
          </p:cNvSpPr>
          <p:nvPr/>
        </p:nvSpPr>
        <p:spPr bwMode="auto">
          <a:xfrm>
            <a:off x="2884960" y="6266121"/>
            <a:ext cx="1477931" cy="42884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u="none" dirty="0" smtClean="0">
                <a:solidFill>
                  <a:srgbClr val="0000CC"/>
                </a:solidFill>
              </a:rPr>
              <a:t>THGEM</a:t>
            </a:r>
            <a:endParaRPr lang="en-US" sz="2400" b="1" u="none" dirty="0">
              <a:solidFill>
                <a:srgbClr val="0000CC"/>
              </a:solidFill>
              <a:latin typeface="Helvetica" pitchFamily="34" charset="0"/>
            </a:endParaRPr>
          </a:p>
        </p:txBody>
      </p:sp>
      <p:sp>
        <p:nvSpPr>
          <p:cNvPr id="20" name="Rectangle 43"/>
          <p:cNvSpPr>
            <a:spLocks noChangeArrowheads="1"/>
          </p:cNvSpPr>
          <p:nvPr/>
        </p:nvSpPr>
        <p:spPr bwMode="auto">
          <a:xfrm>
            <a:off x="3086979" y="1577162"/>
            <a:ext cx="1477931" cy="42884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u="none" dirty="0" err="1" smtClean="0">
                <a:solidFill>
                  <a:srgbClr val="0000CC"/>
                </a:solidFill>
              </a:rPr>
              <a:t>Saclay</a:t>
            </a:r>
            <a:endParaRPr lang="en-US" sz="2400" b="1" u="none" dirty="0">
              <a:solidFill>
                <a:srgbClr val="0000CC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20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3"/>
          <p:cNvSpPr>
            <a:spLocks noChangeArrowheads="1"/>
          </p:cNvSpPr>
          <p:nvPr/>
        </p:nvSpPr>
        <p:spPr bwMode="auto">
          <a:xfrm>
            <a:off x="6446874" y="3941146"/>
            <a:ext cx="3175592" cy="535169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u="none" baseline="30000" dirty="0" smtClean="0">
                <a:solidFill>
                  <a:srgbClr val="0000CC"/>
                </a:solidFill>
              </a:rPr>
              <a:t>55</a:t>
            </a:r>
            <a:r>
              <a:rPr lang="en-US" sz="1800" u="none" dirty="0" smtClean="0">
                <a:solidFill>
                  <a:srgbClr val="0000CC"/>
                </a:solidFill>
              </a:rPr>
              <a:t>Fe source,  G ~ 250000</a:t>
            </a:r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186793" y="0"/>
            <a:ext cx="8912543" cy="108452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/>
              <a:t>IBF: Very promising preliminary results from </a:t>
            </a:r>
          </a:p>
          <a:p>
            <a:endParaRPr lang="pt-PT" sz="1000" dirty="0" smtClean="0"/>
          </a:p>
          <a:p>
            <a:r>
              <a:rPr lang="pt-PT" sz="2800" dirty="0" smtClean="0"/>
              <a:t>hybrid detector: THGEM + Micromega</a:t>
            </a:r>
            <a:endParaRPr lang="pt-PT" sz="2800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8206"/>
            <a:ext cx="3893555" cy="234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3"/>
          <p:cNvSpPr>
            <a:spLocks noChangeArrowheads="1"/>
          </p:cNvSpPr>
          <p:nvPr/>
        </p:nvSpPr>
        <p:spPr bwMode="auto">
          <a:xfrm>
            <a:off x="375678" y="5975498"/>
            <a:ext cx="1474388" cy="51745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u="none" dirty="0" smtClean="0">
                <a:solidFill>
                  <a:srgbClr val="0000CC"/>
                </a:solidFill>
              </a:rPr>
              <a:t>G ~ 10</a:t>
            </a:r>
            <a:r>
              <a:rPr lang="en-US" sz="3000" u="none" baseline="30000" dirty="0" smtClean="0">
                <a:solidFill>
                  <a:srgbClr val="0000CC"/>
                </a:solidFill>
              </a:rPr>
              <a:t>6</a:t>
            </a:r>
            <a:endParaRPr lang="en-US" sz="3000" b="1" u="none" baseline="30000" dirty="0">
              <a:solidFill>
                <a:srgbClr val="0000CC"/>
              </a:solidFill>
              <a:latin typeface="Helvetica" pitchFamily="34" charset="0"/>
            </a:endParaRPr>
          </a:p>
        </p:txBody>
      </p:sp>
      <p:sp>
        <p:nvSpPr>
          <p:cNvPr id="10" name="Rectangle 43"/>
          <p:cNvSpPr>
            <a:spLocks noChangeArrowheads="1"/>
          </p:cNvSpPr>
          <p:nvPr/>
        </p:nvSpPr>
        <p:spPr bwMode="auto">
          <a:xfrm>
            <a:off x="2222204" y="4564915"/>
            <a:ext cx="1371600" cy="942751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800" u="none" dirty="0" smtClean="0">
                <a:solidFill>
                  <a:srgbClr val="0000CC"/>
                </a:solidFill>
              </a:rPr>
              <a:t>UV light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u="none" dirty="0" smtClean="0">
                <a:solidFill>
                  <a:srgbClr val="0000CC"/>
                </a:solidFill>
              </a:rPr>
              <a:t>amplitude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u="none" dirty="0" smtClean="0">
                <a:solidFill>
                  <a:srgbClr val="0000CC"/>
                </a:solidFill>
              </a:rPr>
              <a:t>spectrum</a:t>
            </a:r>
            <a:endParaRPr lang="en-US" sz="2400" b="1" u="none" baseline="30000" dirty="0">
              <a:solidFill>
                <a:srgbClr val="0000CC"/>
              </a:solidFill>
              <a:latin typeface="Helvetica" pitchFamily="34" charset="0"/>
            </a:endParaRPr>
          </a:p>
        </p:txBody>
      </p:sp>
      <p:sp>
        <p:nvSpPr>
          <p:cNvPr id="12" name="Rectangle 43"/>
          <p:cNvSpPr>
            <a:spLocks noChangeArrowheads="1"/>
          </p:cNvSpPr>
          <p:nvPr/>
        </p:nvSpPr>
        <p:spPr bwMode="auto">
          <a:xfrm>
            <a:off x="3934047" y="4547191"/>
            <a:ext cx="5816009" cy="1056166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800" u="none" dirty="0" smtClean="0">
                <a:solidFill>
                  <a:srgbClr val="0000CC"/>
                </a:solidFill>
              </a:rPr>
              <a:t>gas: </a:t>
            </a:r>
            <a:r>
              <a:rPr lang="en-US" sz="1800" u="none" dirty="0" err="1" smtClean="0">
                <a:solidFill>
                  <a:srgbClr val="0000CC"/>
                </a:solidFill>
              </a:rPr>
              <a:t>Ar</a:t>
            </a:r>
            <a:r>
              <a:rPr lang="en-US" sz="1800" u="none" dirty="0" smtClean="0">
                <a:solidFill>
                  <a:srgbClr val="0000CC"/>
                </a:solidFill>
              </a:rPr>
              <a:t>/CO2 70/30, source: 55Fe or UV LED </a:t>
            </a:r>
            <a:r>
              <a:rPr lang="en-US" sz="1800" u="none" dirty="0" smtClean="0">
                <a:solidFill>
                  <a:srgbClr val="0000CC"/>
                </a:solidFill>
              </a:rPr>
              <a:t>(245 </a:t>
            </a:r>
            <a:r>
              <a:rPr lang="en-US" sz="1800" u="none" dirty="0" smtClean="0">
                <a:solidFill>
                  <a:srgbClr val="0000CC"/>
                </a:solidFill>
              </a:rPr>
              <a:t>nm)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u="none" dirty="0" smtClean="0">
                <a:solidFill>
                  <a:srgbClr val="0000CC"/>
                </a:solidFill>
              </a:rPr>
              <a:t>r/o </a:t>
            </a:r>
            <a:r>
              <a:rPr lang="en-US" sz="1800" u="none" dirty="0" err="1" smtClean="0">
                <a:solidFill>
                  <a:srgbClr val="0000CC"/>
                </a:solidFill>
              </a:rPr>
              <a:t>Cremat</a:t>
            </a:r>
            <a:r>
              <a:rPr lang="en-US" sz="1800" u="none" dirty="0" smtClean="0">
                <a:solidFill>
                  <a:srgbClr val="0000CC"/>
                </a:solidFill>
              </a:rPr>
              <a:t> CR100 + spark protection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u="none" dirty="0" smtClean="0">
                <a:solidFill>
                  <a:srgbClr val="0000CC"/>
                </a:solidFill>
              </a:rPr>
              <a:t>Signal amplified (ORTEC) and read by MCA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8781" y="1297183"/>
            <a:ext cx="3704044" cy="27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20719"/>
            <a:ext cx="5964865" cy="3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944680" y="5709684"/>
          <a:ext cx="5805378" cy="1010092"/>
        </p:xfrm>
        <a:graphic>
          <a:graphicData uri="http://schemas.openxmlformats.org/drawingml/2006/table">
            <a:tbl>
              <a:tblPr/>
              <a:tblGrid>
                <a:gridCol w="951102"/>
                <a:gridCol w="735275"/>
                <a:gridCol w="1086450"/>
                <a:gridCol w="1262038"/>
                <a:gridCol w="892572"/>
                <a:gridCol w="877941"/>
              </a:tblGrid>
              <a:tr h="505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Electrode:</a:t>
                      </a:r>
                      <a:endParaRPr lang="en-US" sz="1400" b="0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drift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THGEM top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THGEM bottom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mesh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anode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9646"/>
                    </a:solidFill>
                  </a:tcPr>
                </a:tc>
              </a:tr>
              <a:tr h="50504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charge: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</a:tr>
            </a:tbl>
          </a:graphicData>
        </a:graphic>
      </p:graphicFrame>
      <p:sp>
        <p:nvSpPr>
          <p:cNvPr id="14" name="Oval 13"/>
          <p:cNvSpPr/>
          <p:nvPr/>
        </p:nvSpPr>
        <p:spPr bwMode="auto">
          <a:xfrm>
            <a:off x="5847907" y="6305104"/>
            <a:ext cx="648586" cy="489098"/>
          </a:xfrm>
          <a:prstGeom prst="ellipse">
            <a:avLst/>
          </a:prstGeom>
          <a:noFill/>
          <a:ln w="698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20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2649" y="195411"/>
            <a:ext cx="8304027" cy="889000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SUMMARY OF THGEM IBF STUDY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788" y="1150495"/>
            <a:ext cx="9216250" cy="512603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800" dirty="0"/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IBF reduction is of utmost importance for large gain, large rate THGEM – based PDs operation</a:t>
            </a:r>
            <a:endParaRPr lang="en-US" sz="1800" dirty="0" smtClean="0"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>
              <a:lnSpc>
                <a:spcPct val="80000"/>
              </a:lnSpc>
              <a:buNone/>
            </a:pPr>
            <a:endParaRPr lang="en-US" sz="1000" dirty="0" smtClean="0">
              <a:effectLst/>
            </a:endParaRPr>
          </a:p>
          <a:p>
            <a:pPr>
              <a:lnSpc>
                <a:spcPct val="80000"/>
              </a:lnSpc>
            </a:pPr>
            <a:endParaRPr lang="en-US" sz="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7030A0"/>
                </a:solidFill>
                <a:effectLst/>
              </a:rPr>
              <a:t>Field optimization in standard geometry allows to go from 30% to 15%</a:t>
            </a:r>
          </a:p>
          <a:p>
            <a:pPr>
              <a:lnSpc>
                <a:spcPct val="80000"/>
              </a:lnSpc>
            </a:pPr>
            <a:endParaRPr lang="en-US" dirty="0" smtClean="0">
              <a:solidFill>
                <a:srgbClr val="7030A0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Complex geometries (“COBRA” like) are very effective but compromise the basic simplicity, robustness, low cost characteristics</a:t>
            </a:r>
          </a:p>
          <a:p>
            <a:pPr>
              <a:lnSpc>
                <a:spcPct val="80000"/>
              </a:lnSpc>
              <a:buNone/>
            </a:pPr>
            <a:endParaRPr lang="en-US" sz="1000" dirty="0">
              <a:solidFill>
                <a:srgbClr val="7030A0"/>
              </a:solidFill>
              <a:effectLst/>
            </a:endParaRPr>
          </a:p>
          <a:p>
            <a:pPr>
              <a:lnSpc>
                <a:spcPct val="80000"/>
              </a:lnSpc>
            </a:pPr>
            <a:endParaRPr lang="en-US" sz="800" dirty="0">
              <a:solidFill>
                <a:schemeClr val="hlink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effectLst/>
              </a:rPr>
              <a:t>Adding a dedicated electrode for ion intercept provides IBF ~ 7% but adds engineering complications</a:t>
            </a:r>
          </a:p>
          <a:p>
            <a:pPr>
              <a:lnSpc>
                <a:spcPct val="80000"/>
              </a:lnSpc>
              <a:buNone/>
            </a:pPr>
            <a:r>
              <a:rPr lang="en-US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u="sng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Misaligned holes configurations (staggered holes or “FLOWER”) may reduce IBF by one order of magnitude</a:t>
            </a:r>
          </a:p>
          <a:p>
            <a:pPr>
              <a:lnSpc>
                <a:spcPct val="80000"/>
              </a:lnSpc>
            </a:pP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Very promising results from THGEM +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Micromega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structure : IBF ~ 4%</a:t>
            </a:r>
          </a:p>
          <a:p>
            <a:pPr>
              <a:lnSpc>
                <a:spcPct val="80000"/>
              </a:lnSpc>
            </a:pP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endParaRPr lang="el-GR" dirty="0">
              <a:solidFill>
                <a:schemeClr val="accent2"/>
              </a:solidFill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V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6781"/>
            <a:ext cx="5876716" cy="3598383"/>
          </a:xfrm>
          <a:prstGeom prst="rect">
            <a:avLst/>
          </a:prstGeom>
          <a:noFill/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0" y="109538"/>
            <a:ext cx="8367823" cy="609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Gain around 1 M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2472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9127" y="1156845"/>
            <a:ext cx="4273698" cy="457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3"/>
          <p:cNvSpPr>
            <a:spLocks noChangeArrowheads="1"/>
          </p:cNvSpPr>
          <p:nvPr/>
        </p:nvSpPr>
        <p:spPr bwMode="auto">
          <a:xfrm>
            <a:off x="2526784" y="1893851"/>
            <a:ext cx="2948984" cy="54768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90000"/>
              </a:lnSpc>
            </a:pPr>
            <a:r>
              <a:rPr lang="en-US" sz="1800" b="1" u="none" dirty="0">
                <a:solidFill>
                  <a:srgbClr val="0000CC"/>
                </a:solidFill>
                <a:latin typeface="Helvetica" pitchFamily="34" charset="0"/>
              </a:rPr>
              <a:t>Effective gain = 0.91 · 10</a:t>
            </a:r>
            <a:r>
              <a:rPr lang="en-US" sz="2400" b="1" u="none" baseline="30000" dirty="0">
                <a:solidFill>
                  <a:srgbClr val="0000CC"/>
                </a:solidFill>
                <a:latin typeface="Helvetica" pitchFamily="34" charset="0"/>
              </a:rPr>
              <a:t>6</a:t>
            </a:r>
          </a:p>
        </p:txBody>
      </p:sp>
      <p:sp>
        <p:nvSpPr>
          <p:cNvPr id="10" name="Rectangle 43"/>
          <p:cNvSpPr>
            <a:spLocks noChangeArrowheads="1"/>
          </p:cNvSpPr>
          <p:nvPr/>
        </p:nvSpPr>
        <p:spPr bwMode="auto">
          <a:xfrm>
            <a:off x="278736" y="1128639"/>
            <a:ext cx="2278063" cy="48101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2400" b="1" dirty="0">
                <a:solidFill>
                  <a:srgbClr val="0000CC"/>
                </a:solidFill>
                <a:latin typeface="Helvetica" pitchFamily="34" charset="0"/>
              </a:rPr>
              <a:t>Triple THGEM</a:t>
            </a:r>
          </a:p>
        </p:txBody>
      </p:sp>
      <p:sp>
        <p:nvSpPr>
          <p:cNvPr id="11" name="Rectangle 43"/>
          <p:cNvSpPr>
            <a:spLocks noChangeArrowheads="1"/>
          </p:cNvSpPr>
          <p:nvPr/>
        </p:nvSpPr>
        <p:spPr bwMode="auto">
          <a:xfrm>
            <a:off x="3776663" y="2986420"/>
            <a:ext cx="1898650" cy="457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90000"/>
              </a:lnSpc>
            </a:pPr>
            <a:r>
              <a:rPr lang="en-US" sz="1800" b="1" u="none" dirty="0" err="1">
                <a:solidFill>
                  <a:srgbClr val="0000CC"/>
                </a:solidFill>
                <a:latin typeface="Helvetica" pitchFamily="34" charset="0"/>
              </a:rPr>
              <a:t>Ar</a:t>
            </a:r>
            <a:r>
              <a:rPr lang="en-US" sz="1800" b="1" u="none" dirty="0">
                <a:solidFill>
                  <a:srgbClr val="0000CC"/>
                </a:solidFill>
                <a:latin typeface="Helvetica" pitchFamily="34" charset="0"/>
              </a:rPr>
              <a:t>/CH</a:t>
            </a:r>
            <a:r>
              <a:rPr lang="en-US" sz="1800" b="1" u="none" baseline="-25000" dirty="0">
                <a:solidFill>
                  <a:srgbClr val="0000CC"/>
                </a:solidFill>
                <a:latin typeface="Helvetica" pitchFamily="34" charset="0"/>
              </a:rPr>
              <a:t>4</a:t>
            </a:r>
            <a:r>
              <a:rPr lang="en-US" sz="1800" b="1" u="none" dirty="0">
                <a:solidFill>
                  <a:srgbClr val="0000CC"/>
                </a:solidFill>
                <a:latin typeface="Helvetica" pitchFamily="34" charset="0"/>
              </a:rPr>
              <a:t>:  50/50</a:t>
            </a:r>
          </a:p>
        </p:txBody>
      </p:sp>
      <p:sp>
        <p:nvSpPr>
          <p:cNvPr id="12" name="Text Placeholder 5"/>
          <p:cNvSpPr txBox="1">
            <a:spLocks/>
          </p:cNvSpPr>
          <p:nvPr/>
        </p:nvSpPr>
        <p:spPr bwMode="auto">
          <a:xfrm>
            <a:off x="507891" y="3554339"/>
            <a:ext cx="2520950" cy="1235075"/>
          </a:xfrm>
          <a:prstGeom prst="rect">
            <a:avLst/>
          </a:prstGeom>
          <a:solidFill>
            <a:schemeClr val="bg1"/>
          </a:solidFill>
          <a:ln w="57150">
            <a:solidFill>
              <a:srgbClr val="14E2F8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GB" sz="1400" u="none" dirty="0">
                <a:solidFill>
                  <a:schemeClr val="tx1"/>
                </a:solidFill>
                <a:cs typeface="Arial" pitchFamily="34" charset="0"/>
              </a:rPr>
              <a:t>PARAMETERS: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u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Diam.     =  0.4 mm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u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Pitch      =  0.8 mm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u="none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Thickn</a:t>
            </a:r>
            <a:r>
              <a:rPr lang="en-GB" sz="1400" u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  =  0.4 mm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u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Rim        =  10 </a:t>
            </a:r>
            <a:r>
              <a:rPr lang="el-GR" sz="1400" u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μ</a:t>
            </a:r>
            <a:r>
              <a:rPr lang="en-US" sz="1400" u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endParaRPr lang="el-GR" sz="1400" u="non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140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2019" y="138223"/>
            <a:ext cx="8148231" cy="612775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typical 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charge </a:t>
            </a:r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sharing, no optimization  </a:t>
            </a:r>
            <a:endParaRPr lang="en-US" sz="32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08019" name="CasellaDiTesto 263"/>
          <p:cNvSpPr txBox="1">
            <a:spLocks noChangeArrowheads="1"/>
          </p:cNvSpPr>
          <p:nvPr/>
        </p:nvSpPr>
        <p:spPr bwMode="auto">
          <a:xfrm>
            <a:off x="5826125" y="4660900"/>
            <a:ext cx="3341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/>
              <a:t>Induction</a:t>
            </a:r>
            <a:endParaRPr lang="en-GB" sz="1400" baseline="-25000"/>
          </a:p>
        </p:txBody>
      </p:sp>
      <p:sp>
        <p:nvSpPr>
          <p:cNvPr id="1408020" name="CasellaDiTesto 264"/>
          <p:cNvSpPr txBox="1">
            <a:spLocks noChangeArrowheads="1"/>
          </p:cNvSpPr>
          <p:nvPr/>
        </p:nvSpPr>
        <p:spPr bwMode="auto">
          <a:xfrm>
            <a:off x="5778500" y="2854325"/>
            <a:ext cx="3735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/>
              <a:t>Transfer 1</a:t>
            </a:r>
          </a:p>
        </p:txBody>
      </p:sp>
      <p:sp>
        <p:nvSpPr>
          <p:cNvPr id="1408023" name="CasellaDiTesto 264"/>
          <p:cNvSpPr txBox="1">
            <a:spLocks noChangeArrowheads="1"/>
          </p:cNvSpPr>
          <p:nvPr/>
        </p:nvSpPr>
        <p:spPr bwMode="auto">
          <a:xfrm>
            <a:off x="5770563" y="3709988"/>
            <a:ext cx="3735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/>
              <a:t>Transfer 2</a:t>
            </a:r>
          </a:p>
        </p:txBody>
      </p:sp>
      <p:sp>
        <p:nvSpPr>
          <p:cNvPr id="243" name="Rettangolo 242"/>
          <p:cNvSpPr>
            <a:spLocks noChangeArrowheads="1"/>
          </p:cNvSpPr>
          <p:nvPr/>
        </p:nvSpPr>
        <p:spPr bwMode="auto">
          <a:xfrm>
            <a:off x="538163" y="714375"/>
            <a:ext cx="8110537" cy="580390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dirty="0">
              <a:solidFill>
                <a:schemeClr val="lt1"/>
              </a:solidFill>
              <a:latin typeface="+mn-lt"/>
            </a:endParaRPr>
          </a:p>
        </p:txBody>
      </p: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889000" y="855663"/>
            <a:ext cx="7064375" cy="4884738"/>
            <a:chOff x="560" y="539"/>
            <a:chExt cx="4450" cy="3077"/>
          </a:xfrm>
        </p:grpSpPr>
        <p:sp>
          <p:nvSpPr>
            <p:cNvPr id="244" name="Rettangolo 243"/>
            <p:cNvSpPr/>
            <p:nvPr/>
          </p:nvSpPr>
          <p:spPr>
            <a:xfrm>
              <a:off x="854" y="742"/>
              <a:ext cx="3961" cy="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/>
            </a:p>
          </p:txBody>
        </p:sp>
        <p:sp>
          <p:nvSpPr>
            <p:cNvPr id="245" name="Rettangolo 244"/>
            <p:cNvSpPr/>
            <p:nvPr/>
          </p:nvSpPr>
          <p:spPr>
            <a:xfrm>
              <a:off x="854" y="1634"/>
              <a:ext cx="3955" cy="77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/>
            </a:p>
          </p:txBody>
        </p:sp>
        <p:sp>
          <p:nvSpPr>
            <p:cNvPr id="246" name="Rettangolo 245"/>
            <p:cNvSpPr/>
            <p:nvPr/>
          </p:nvSpPr>
          <p:spPr>
            <a:xfrm>
              <a:off x="881" y="3293"/>
              <a:ext cx="3938" cy="8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/>
            </a:p>
          </p:txBody>
        </p:sp>
        <p:sp>
          <p:nvSpPr>
            <p:cNvPr id="247" name="Rettangolo 246"/>
            <p:cNvSpPr/>
            <p:nvPr/>
          </p:nvSpPr>
          <p:spPr>
            <a:xfrm>
              <a:off x="881" y="2126"/>
              <a:ext cx="3938" cy="80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/>
            </a:p>
          </p:txBody>
        </p:sp>
        <p:sp>
          <p:nvSpPr>
            <p:cNvPr id="1408013" name="CasellaDiTesto 249"/>
            <p:cNvSpPr txBox="1">
              <a:spLocks noChangeArrowheads="1"/>
            </p:cNvSpPr>
            <p:nvPr/>
          </p:nvSpPr>
          <p:spPr bwMode="auto">
            <a:xfrm>
              <a:off x="720" y="539"/>
              <a:ext cx="1858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 u="none" dirty="0">
                  <a:solidFill>
                    <a:schemeClr val="tx1"/>
                  </a:solidFill>
                </a:rPr>
                <a:t>drift</a:t>
              </a:r>
            </a:p>
          </p:txBody>
        </p:sp>
        <p:sp>
          <p:nvSpPr>
            <p:cNvPr id="1408014" name="CasellaDiTesto 250"/>
            <p:cNvSpPr txBox="1">
              <a:spLocks noChangeArrowheads="1"/>
            </p:cNvSpPr>
            <p:nvPr/>
          </p:nvSpPr>
          <p:spPr bwMode="auto">
            <a:xfrm>
              <a:off x="586" y="1455"/>
              <a:ext cx="270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u="none" dirty="0">
                  <a:solidFill>
                    <a:schemeClr val="tx1"/>
                  </a:solidFill>
                </a:rPr>
                <a:t>THGEM 1</a:t>
              </a:r>
            </a:p>
          </p:txBody>
        </p:sp>
        <p:sp>
          <p:nvSpPr>
            <p:cNvPr id="1408015" name="CasellaDiTesto 252"/>
            <p:cNvSpPr txBox="1">
              <a:spLocks noChangeArrowheads="1"/>
            </p:cNvSpPr>
            <p:nvPr/>
          </p:nvSpPr>
          <p:spPr bwMode="auto">
            <a:xfrm>
              <a:off x="560" y="1955"/>
              <a:ext cx="270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u="none" dirty="0">
                  <a:solidFill>
                    <a:schemeClr val="tx1"/>
                  </a:solidFill>
                </a:rPr>
                <a:t>THGEM 2</a:t>
              </a:r>
            </a:p>
          </p:txBody>
        </p:sp>
        <p:sp>
          <p:nvSpPr>
            <p:cNvPr id="1408021" name="CasellaDiTesto 265"/>
            <p:cNvSpPr txBox="1">
              <a:spLocks noChangeArrowheads="1"/>
            </p:cNvSpPr>
            <p:nvPr/>
          </p:nvSpPr>
          <p:spPr bwMode="auto">
            <a:xfrm>
              <a:off x="3626" y="1102"/>
              <a:ext cx="1384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u="none" dirty="0">
                  <a:solidFill>
                    <a:schemeClr val="tx1"/>
                  </a:solidFill>
                </a:rPr>
                <a:t>Drift</a:t>
              </a:r>
              <a:endParaRPr lang="en-GB" sz="1400" u="none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" name="Rettangolo 246"/>
            <p:cNvSpPr/>
            <p:nvPr/>
          </p:nvSpPr>
          <p:spPr>
            <a:xfrm>
              <a:off x="881" y="2709"/>
              <a:ext cx="3937" cy="75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dirty="0"/>
            </a:p>
          </p:txBody>
        </p:sp>
        <p:sp>
          <p:nvSpPr>
            <p:cNvPr id="1408025" name="CasellaDiTesto 252"/>
            <p:cNvSpPr txBox="1">
              <a:spLocks noChangeArrowheads="1"/>
            </p:cNvSpPr>
            <p:nvPr/>
          </p:nvSpPr>
          <p:spPr bwMode="auto">
            <a:xfrm>
              <a:off x="580" y="2531"/>
              <a:ext cx="270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u="none" dirty="0">
                  <a:solidFill>
                    <a:schemeClr val="tx1"/>
                  </a:solidFill>
                </a:rPr>
                <a:t>THGEM 3</a:t>
              </a:r>
            </a:p>
          </p:txBody>
        </p:sp>
        <p:sp>
          <p:nvSpPr>
            <p:cNvPr id="1408028" name="Rectangle 28"/>
            <p:cNvSpPr>
              <a:spLocks noChangeArrowheads="1"/>
            </p:cNvSpPr>
            <p:nvPr/>
          </p:nvSpPr>
          <p:spPr bwMode="auto">
            <a:xfrm>
              <a:off x="1587" y="2700"/>
              <a:ext cx="392" cy="165"/>
            </a:xfrm>
            <a:prstGeom prst="rect">
              <a:avLst/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08032" name="UTurnArrow"/>
            <p:cNvSpPr>
              <a:spLocks noEditPoints="1" noChangeArrowheads="1"/>
            </p:cNvSpPr>
            <p:nvPr/>
          </p:nvSpPr>
          <p:spPr bwMode="auto">
            <a:xfrm rot="10800000">
              <a:off x="997" y="2649"/>
              <a:ext cx="792" cy="452"/>
            </a:xfrm>
            <a:custGeom>
              <a:avLst/>
              <a:gdLst>
                <a:gd name="G0" fmla="+- 0 0 0"/>
                <a:gd name="G1" fmla="+- 5574 0 0"/>
                <a:gd name="G2" fmla="*/ 5574 1 2"/>
                <a:gd name="G3" fmla="*/ 9725 1 2"/>
                <a:gd name="G4" fmla="+- 10800 G3 G2"/>
                <a:gd name="G5" fmla="+- 10800 G3 0"/>
                <a:gd name="G6" fmla="+- G5 G2 0"/>
                <a:gd name="G7" fmla="*/ G6 1 2"/>
                <a:gd name="G8" fmla="+- 9725 0 0"/>
                <a:gd name="G9" fmla="+- 21600 0 5574"/>
                <a:gd name="G10" fmla="+- 21600 0 9725"/>
                <a:gd name="G11" fmla="min G10 8691"/>
                <a:gd name="G12" fmla="+- 8826 0 0"/>
                <a:gd name="G13" fmla="+- 14865 0 5975"/>
                <a:gd name="G14" fmla="+- 14865 0 0"/>
                <a:gd name="G15" fmla="*/ 5574 5842 6110"/>
                <a:gd name="G16" fmla="+- 8826 1350 0"/>
                <a:gd name="G17" fmla="+- 8310 0 G15"/>
                <a:gd name="G18" fmla="*/ G17 G7 8310"/>
                <a:gd name="G19" fmla="+- 5574 G18 0"/>
                <a:gd name="G20" fmla="+- G4 0 G18"/>
                <a:gd name="T0" fmla="*/ 9225 w 21600"/>
                <a:gd name="T1" fmla="*/ 0 h 21600"/>
                <a:gd name="T2" fmla="*/ 2787 w 21600"/>
                <a:gd name="T3" fmla="*/ 21600 h 21600"/>
                <a:gd name="T4" fmla="*/ 9725 w 21600"/>
                <a:gd name="T5" fmla="*/ 8826 h 21600"/>
                <a:gd name="T6" fmla="*/ 15663 w 21600"/>
                <a:gd name="T7" fmla="*/ 14865 h 21600"/>
                <a:gd name="T8" fmla="*/ 21600 w 21600"/>
                <a:gd name="T9" fmla="*/ 8826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G1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3" y="14865"/>
                  </a:moveTo>
                  <a:lnTo>
                    <a:pt x="21600" y="8826"/>
                  </a:lnTo>
                  <a:lnTo>
                    <a:pt x="18450" y="8826"/>
                  </a:lnTo>
                  <a:lnTo>
                    <a:pt x="18450" y="8310"/>
                  </a:lnTo>
                  <a:cubicBezTo>
                    <a:pt x="18450" y="3721"/>
                    <a:pt x="14320" y="0"/>
                    <a:pt x="9225" y="0"/>
                  </a:cubicBezTo>
                  <a:cubicBezTo>
                    <a:pt x="4130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5574" y="21600"/>
                  </a:lnTo>
                  <a:lnTo>
                    <a:pt x="5574" y="8310"/>
                  </a:lnTo>
                  <a:cubicBezTo>
                    <a:pt x="5574" y="6664"/>
                    <a:pt x="7055" y="5330"/>
                    <a:pt x="8882" y="5330"/>
                  </a:cubicBezTo>
                  <a:lnTo>
                    <a:pt x="9568" y="5330"/>
                  </a:lnTo>
                  <a:cubicBezTo>
                    <a:pt x="11395" y="5330"/>
                    <a:pt x="12876" y="6664"/>
                    <a:pt x="12876" y="8310"/>
                  </a:cubicBezTo>
                  <a:lnTo>
                    <a:pt x="12876" y="8826"/>
                  </a:lnTo>
                  <a:lnTo>
                    <a:pt x="9725" y="8826"/>
                  </a:lnTo>
                  <a:close/>
                </a:path>
              </a:pathLst>
            </a:cu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408033" name="UTurnArrow"/>
            <p:cNvSpPr>
              <a:spLocks noEditPoints="1" noChangeArrowheads="1"/>
            </p:cNvSpPr>
            <p:nvPr/>
          </p:nvSpPr>
          <p:spPr bwMode="auto">
            <a:xfrm>
              <a:off x="1586" y="2697"/>
              <a:ext cx="553" cy="859"/>
            </a:xfrm>
            <a:custGeom>
              <a:avLst/>
              <a:gdLst>
                <a:gd name="G0" fmla="+- 0 0 0"/>
                <a:gd name="G1" fmla="+- 5574 0 0"/>
                <a:gd name="G2" fmla="*/ 5574 1 2"/>
                <a:gd name="G3" fmla="*/ 9725 1 2"/>
                <a:gd name="G4" fmla="+- 10800 G3 G2"/>
                <a:gd name="G5" fmla="+- 10800 G3 0"/>
                <a:gd name="G6" fmla="+- G5 G2 0"/>
                <a:gd name="G7" fmla="*/ G6 1 2"/>
                <a:gd name="G8" fmla="+- 9725 0 0"/>
                <a:gd name="G9" fmla="+- 21600 0 5574"/>
                <a:gd name="G10" fmla="+- 21600 0 9725"/>
                <a:gd name="G11" fmla="min G10 8691"/>
                <a:gd name="G12" fmla="+- 8826 0 0"/>
                <a:gd name="G13" fmla="+- 14865 0 5975"/>
                <a:gd name="G14" fmla="+- 14865 0 0"/>
                <a:gd name="G15" fmla="*/ 5574 5842 6110"/>
                <a:gd name="G16" fmla="+- 8826 1350 0"/>
                <a:gd name="G17" fmla="+- 8310 0 G15"/>
                <a:gd name="G18" fmla="*/ G17 G7 8310"/>
                <a:gd name="G19" fmla="+- 5574 G18 0"/>
                <a:gd name="G20" fmla="+- G4 0 G18"/>
                <a:gd name="T0" fmla="*/ 9225 w 21600"/>
                <a:gd name="T1" fmla="*/ 0 h 21600"/>
                <a:gd name="T2" fmla="*/ 2787 w 21600"/>
                <a:gd name="T3" fmla="*/ 21600 h 21600"/>
                <a:gd name="T4" fmla="*/ 9725 w 21600"/>
                <a:gd name="T5" fmla="*/ 8826 h 21600"/>
                <a:gd name="T6" fmla="*/ 15663 w 21600"/>
                <a:gd name="T7" fmla="*/ 14865 h 21600"/>
                <a:gd name="T8" fmla="*/ 21600 w 21600"/>
                <a:gd name="T9" fmla="*/ 8826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G1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3" y="14865"/>
                  </a:moveTo>
                  <a:lnTo>
                    <a:pt x="21600" y="8826"/>
                  </a:lnTo>
                  <a:lnTo>
                    <a:pt x="18450" y="8826"/>
                  </a:lnTo>
                  <a:lnTo>
                    <a:pt x="18450" y="8310"/>
                  </a:lnTo>
                  <a:cubicBezTo>
                    <a:pt x="18450" y="3721"/>
                    <a:pt x="14320" y="0"/>
                    <a:pt x="9225" y="0"/>
                  </a:cubicBezTo>
                  <a:cubicBezTo>
                    <a:pt x="4130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5574" y="21600"/>
                  </a:lnTo>
                  <a:lnTo>
                    <a:pt x="5574" y="8310"/>
                  </a:lnTo>
                  <a:cubicBezTo>
                    <a:pt x="5574" y="6664"/>
                    <a:pt x="7055" y="5330"/>
                    <a:pt x="8882" y="5330"/>
                  </a:cubicBezTo>
                  <a:lnTo>
                    <a:pt x="9568" y="5330"/>
                  </a:lnTo>
                  <a:cubicBezTo>
                    <a:pt x="11395" y="5330"/>
                    <a:pt x="12876" y="6664"/>
                    <a:pt x="12876" y="8310"/>
                  </a:cubicBezTo>
                  <a:lnTo>
                    <a:pt x="12876" y="8826"/>
                  </a:lnTo>
                  <a:lnTo>
                    <a:pt x="9725" y="8826"/>
                  </a:lnTo>
                  <a:close/>
                </a:path>
              </a:pathLst>
            </a:cu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408034" name="Rectangle 34"/>
            <p:cNvSpPr>
              <a:spLocks noChangeArrowheads="1"/>
            </p:cNvSpPr>
            <p:nvPr/>
          </p:nvSpPr>
          <p:spPr bwMode="auto">
            <a:xfrm>
              <a:off x="1551" y="3152"/>
              <a:ext cx="231" cy="4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08012" name="CasellaDiTesto 248"/>
            <p:cNvSpPr txBox="1">
              <a:spLocks noChangeArrowheads="1"/>
            </p:cNvSpPr>
            <p:nvPr/>
          </p:nvSpPr>
          <p:spPr bwMode="auto">
            <a:xfrm>
              <a:off x="1143" y="3209"/>
              <a:ext cx="617" cy="1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 u="none" dirty="0">
                  <a:solidFill>
                    <a:schemeClr val="tx1"/>
                  </a:solidFill>
                </a:rPr>
                <a:t>anode</a:t>
              </a:r>
            </a:p>
          </p:txBody>
        </p:sp>
        <p:sp>
          <p:nvSpPr>
            <p:cNvPr id="1408035" name="Rectangle 35"/>
            <p:cNvSpPr>
              <a:spLocks noChangeArrowheads="1"/>
            </p:cNvSpPr>
            <p:nvPr/>
          </p:nvSpPr>
          <p:spPr bwMode="auto">
            <a:xfrm rot="-1106097">
              <a:off x="1562" y="3117"/>
              <a:ext cx="242" cy="1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08036" name="UTurnArrow"/>
            <p:cNvSpPr>
              <a:spLocks noEditPoints="1" noChangeArrowheads="1"/>
            </p:cNvSpPr>
            <p:nvPr/>
          </p:nvSpPr>
          <p:spPr bwMode="auto">
            <a:xfrm>
              <a:off x="1786" y="2443"/>
              <a:ext cx="1043" cy="327"/>
            </a:xfrm>
            <a:custGeom>
              <a:avLst/>
              <a:gdLst>
                <a:gd name="G0" fmla="+- 0 0 0"/>
                <a:gd name="G1" fmla="+- 5574 0 0"/>
                <a:gd name="G2" fmla="*/ 5574 1 2"/>
                <a:gd name="G3" fmla="*/ 9725 1 2"/>
                <a:gd name="G4" fmla="+- 10800 G3 G2"/>
                <a:gd name="G5" fmla="+- 10800 G3 0"/>
                <a:gd name="G6" fmla="+- G5 G2 0"/>
                <a:gd name="G7" fmla="*/ G6 1 2"/>
                <a:gd name="G8" fmla="+- 9725 0 0"/>
                <a:gd name="G9" fmla="+- 21600 0 5574"/>
                <a:gd name="G10" fmla="+- 21600 0 9725"/>
                <a:gd name="G11" fmla="min G10 8691"/>
                <a:gd name="G12" fmla="+- 8310 0 0"/>
                <a:gd name="G13" fmla="+- 16998 0 5975"/>
                <a:gd name="G14" fmla="+- 16998 0 0"/>
                <a:gd name="G15" fmla="*/ 5574 5842 6110"/>
                <a:gd name="G16" fmla="+- 8310 1350 0"/>
                <a:gd name="G17" fmla="+- 8310 0 G15"/>
                <a:gd name="G18" fmla="*/ G17 G7 8310"/>
                <a:gd name="G19" fmla="+- 5574 G18 0"/>
                <a:gd name="G20" fmla="+- G4 0 G18"/>
                <a:gd name="T0" fmla="*/ 9225 w 21600"/>
                <a:gd name="T1" fmla="*/ 0 h 21600"/>
                <a:gd name="T2" fmla="*/ 2787 w 21600"/>
                <a:gd name="T3" fmla="*/ 21600 h 21600"/>
                <a:gd name="T4" fmla="*/ 9725 w 21600"/>
                <a:gd name="T5" fmla="*/ 8310 h 21600"/>
                <a:gd name="T6" fmla="*/ 15663 w 21600"/>
                <a:gd name="T7" fmla="*/ 16998 h 21600"/>
                <a:gd name="T8" fmla="*/ 21600 w 21600"/>
                <a:gd name="T9" fmla="*/ 8310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G1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3" y="16998"/>
                  </a:moveTo>
                  <a:lnTo>
                    <a:pt x="21600" y="8310"/>
                  </a:lnTo>
                  <a:lnTo>
                    <a:pt x="18450" y="8310"/>
                  </a:lnTo>
                  <a:cubicBezTo>
                    <a:pt x="18450" y="3721"/>
                    <a:pt x="14320" y="0"/>
                    <a:pt x="9225" y="0"/>
                  </a:cubicBezTo>
                  <a:cubicBezTo>
                    <a:pt x="4130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5574" y="21600"/>
                  </a:lnTo>
                  <a:lnTo>
                    <a:pt x="5574" y="8310"/>
                  </a:lnTo>
                  <a:cubicBezTo>
                    <a:pt x="5574" y="6664"/>
                    <a:pt x="7055" y="5330"/>
                    <a:pt x="8882" y="5330"/>
                  </a:cubicBezTo>
                  <a:lnTo>
                    <a:pt x="9568" y="5330"/>
                  </a:lnTo>
                  <a:cubicBezTo>
                    <a:pt x="11395" y="5330"/>
                    <a:pt x="12876" y="6664"/>
                    <a:pt x="12876" y="8310"/>
                  </a:cubicBezTo>
                  <a:lnTo>
                    <a:pt x="9725" y="831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408037" name="UTurnArrow"/>
            <p:cNvSpPr>
              <a:spLocks noEditPoints="1" noChangeArrowheads="1"/>
            </p:cNvSpPr>
            <p:nvPr/>
          </p:nvSpPr>
          <p:spPr bwMode="auto">
            <a:xfrm>
              <a:off x="1625" y="1369"/>
              <a:ext cx="235" cy="354"/>
            </a:xfrm>
            <a:custGeom>
              <a:avLst/>
              <a:gdLst>
                <a:gd name="G0" fmla="+- 0 0 0"/>
                <a:gd name="G1" fmla="+- 5574 0 0"/>
                <a:gd name="G2" fmla="*/ 5574 1 2"/>
                <a:gd name="G3" fmla="*/ 9725 1 2"/>
                <a:gd name="G4" fmla="+- 10800 G3 G2"/>
                <a:gd name="G5" fmla="+- 10800 G3 0"/>
                <a:gd name="G6" fmla="+- G5 G2 0"/>
                <a:gd name="G7" fmla="*/ G6 1 2"/>
                <a:gd name="G8" fmla="+- 9725 0 0"/>
                <a:gd name="G9" fmla="+- 21600 0 5574"/>
                <a:gd name="G10" fmla="+- 21600 0 9725"/>
                <a:gd name="G11" fmla="min G10 8691"/>
                <a:gd name="G12" fmla="+- 8826 0 0"/>
                <a:gd name="G13" fmla="+- 14865 0 5975"/>
                <a:gd name="G14" fmla="+- 14865 0 0"/>
                <a:gd name="G15" fmla="*/ 5574 5842 6110"/>
                <a:gd name="G16" fmla="+- 8826 1350 0"/>
                <a:gd name="G17" fmla="+- 8310 0 G15"/>
                <a:gd name="G18" fmla="*/ G17 G7 8310"/>
                <a:gd name="G19" fmla="+- 5574 G18 0"/>
                <a:gd name="G20" fmla="+- G4 0 G18"/>
                <a:gd name="T0" fmla="*/ 9225 w 21600"/>
                <a:gd name="T1" fmla="*/ 0 h 21600"/>
                <a:gd name="T2" fmla="*/ 2787 w 21600"/>
                <a:gd name="T3" fmla="*/ 21600 h 21600"/>
                <a:gd name="T4" fmla="*/ 9725 w 21600"/>
                <a:gd name="T5" fmla="*/ 8826 h 21600"/>
                <a:gd name="T6" fmla="*/ 15663 w 21600"/>
                <a:gd name="T7" fmla="*/ 14865 h 21600"/>
                <a:gd name="T8" fmla="*/ 21600 w 21600"/>
                <a:gd name="T9" fmla="*/ 8826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G1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3" y="14865"/>
                  </a:moveTo>
                  <a:lnTo>
                    <a:pt x="21600" y="8826"/>
                  </a:lnTo>
                  <a:lnTo>
                    <a:pt x="18450" y="8826"/>
                  </a:lnTo>
                  <a:lnTo>
                    <a:pt x="18450" y="8310"/>
                  </a:lnTo>
                  <a:cubicBezTo>
                    <a:pt x="18450" y="3721"/>
                    <a:pt x="14320" y="0"/>
                    <a:pt x="9225" y="0"/>
                  </a:cubicBezTo>
                  <a:cubicBezTo>
                    <a:pt x="4130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5574" y="21600"/>
                  </a:lnTo>
                  <a:lnTo>
                    <a:pt x="5574" y="8310"/>
                  </a:lnTo>
                  <a:cubicBezTo>
                    <a:pt x="5574" y="6664"/>
                    <a:pt x="7055" y="5330"/>
                    <a:pt x="8882" y="5330"/>
                  </a:cubicBezTo>
                  <a:lnTo>
                    <a:pt x="9568" y="5330"/>
                  </a:lnTo>
                  <a:cubicBezTo>
                    <a:pt x="11395" y="5330"/>
                    <a:pt x="12876" y="6664"/>
                    <a:pt x="12876" y="8310"/>
                  </a:cubicBezTo>
                  <a:lnTo>
                    <a:pt x="12876" y="8826"/>
                  </a:lnTo>
                  <a:lnTo>
                    <a:pt x="9725" y="8826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408041" name="UTurnArrow"/>
            <p:cNvSpPr>
              <a:spLocks noEditPoints="1" noChangeArrowheads="1"/>
            </p:cNvSpPr>
            <p:nvPr/>
          </p:nvSpPr>
          <p:spPr bwMode="auto">
            <a:xfrm>
              <a:off x="1734" y="1882"/>
              <a:ext cx="235" cy="327"/>
            </a:xfrm>
            <a:custGeom>
              <a:avLst/>
              <a:gdLst>
                <a:gd name="G0" fmla="+- 0 0 0"/>
                <a:gd name="G1" fmla="+- 3582 0 0"/>
                <a:gd name="G2" fmla="*/ 3582 1 2"/>
                <a:gd name="G3" fmla="*/ 9725 1 2"/>
                <a:gd name="G4" fmla="+- 10800 G3 G2"/>
                <a:gd name="G5" fmla="+- 10800 G3 0"/>
                <a:gd name="G6" fmla="+- G5 G2 0"/>
                <a:gd name="G7" fmla="*/ G6 1 2"/>
                <a:gd name="G8" fmla="+- 9725 0 0"/>
                <a:gd name="G9" fmla="+- 21600 0 3582"/>
                <a:gd name="G10" fmla="+- 21600 0 9725"/>
                <a:gd name="G11" fmla="min G10 8691"/>
                <a:gd name="G12" fmla="+- 11505 0 0"/>
                <a:gd name="G13" fmla="+- 14474 0 5975"/>
                <a:gd name="G14" fmla="+- 14474 0 0"/>
                <a:gd name="G15" fmla="*/ 3582 5842 6110"/>
                <a:gd name="G16" fmla="+- 11505 1350 0"/>
                <a:gd name="G17" fmla="+- 8310 0 G15"/>
                <a:gd name="G18" fmla="*/ G17 G7 8310"/>
                <a:gd name="G19" fmla="+- 3582 G18 0"/>
                <a:gd name="G20" fmla="+- G4 0 G18"/>
                <a:gd name="T0" fmla="*/ 8727 w 21600"/>
                <a:gd name="T1" fmla="*/ 0 h 21600"/>
                <a:gd name="T2" fmla="*/ 1791 w 21600"/>
                <a:gd name="T3" fmla="*/ 21600 h 21600"/>
                <a:gd name="T4" fmla="*/ 9725 w 21600"/>
                <a:gd name="T5" fmla="*/ 11505 h 21600"/>
                <a:gd name="T6" fmla="*/ 15663 w 21600"/>
                <a:gd name="T7" fmla="*/ 14474 h 21600"/>
                <a:gd name="T8" fmla="*/ 21600 w 21600"/>
                <a:gd name="T9" fmla="*/ 11505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G1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3" y="14474"/>
                  </a:moveTo>
                  <a:lnTo>
                    <a:pt x="21600" y="11505"/>
                  </a:lnTo>
                  <a:lnTo>
                    <a:pt x="17454" y="11505"/>
                  </a:lnTo>
                  <a:lnTo>
                    <a:pt x="17454" y="8310"/>
                  </a:lnTo>
                  <a:cubicBezTo>
                    <a:pt x="17454" y="3721"/>
                    <a:pt x="13547" y="0"/>
                    <a:pt x="8727" y="0"/>
                  </a:cubicBezTo>
                  <a:cubicBezTo>
                    <a:pt x="3907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3582" y="21600"/>
                  </a:lnTo>
                  <a:lnTo>
                    <a:pt x="3582" y="8310"/>
                  </a:lnTo>
                  <a:cubicBezTo>
                    <a:pt x="3582" y="5612"/>
                    <a:pt x="5879" y="3425"/>
                    <a:pt x="8712" y="3425"/>
                  </a:cubicBezTo>
                  <a:lnTo>
                    <a:pt x="8742" y="3425"/>
                  </a:lnTo>
                  <a:cubicBezTo>
                    <a:pt x="11575" y="3425"/>
                    <a:pt x="13872" y="5612"/>
                    <a:pt x="13872" y="8310"/>
                  </a:cubicBezTo>
                  <a:lnTo>
                    <a:pt x="13872" y="11505"/>
                  </a:lnTo>
                  <a:lnTo>
                    <a:pt x="9725" y="11505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408042" name="UTurnArrow"/>
            <p:cNvSpPr>
              <a:spLocks noEditPoints="1" noChangeArrowheads="1"/>
            </p:cNvSpPr>
            <p:nvPr/>
          </p:nvSpPr>
          <p:spPr bwMode="auto">
            <a:xfrm rot="10632780">
              <a:off x="1504" y="2062"/>
              <a:ext cx="94" cy="509"/>
            </a:xfrm>
            <a:custGeom>
              <a:avLst/>
              <a:gdLst>
                <a:gd name="G0" fmla="+- 0 0 0"/>
                <a:gd name="G1" fmla="+- 5574 0 0"/>
                <a:gd name="G2" fmla="*/ 5574 1 2"/>
                <a:gd name="G3" fmla="*/ 9725 1 2"/>
                <a:gd name="G4" fmla="+- 10800 G3 G2"/>
                <a:gd name="G5" fmla="+- 10800 G3 0"/>
                <a:gd name="G6" fmla="+- G5 G2 0"/>
                <a:gd name="G7" fmla="*/ G6 1 2"/>
                <a:gd name="G8" fmla="+- 9725 0 0"/>
                <a:gd name="G9" fmla="+- 21600 0 5574"/>
                <a:gd name="G10" fmla="+- 21600 0 9725"/>
                <a:gd name="G11" fmla="min G10 8691"/>
                <a:gd name="G12" fmla="+- 8826 0 0"/>
                <a:gd name="G13" fmla="+- 14865 0 5975"/>
                <a:gd name="G14" fmla="+- 14865 0 0"/>
                <a:gd name="G15" fmla="*/ 5574 5842 6110"/>
                <a:gd name="G16" fmla="+- 8826 1350 0"/>
                <a:gd name="G17" fmla="+- 8310 0 G15"/>
                <a:gd name="G18" fmla="*/ G17 G7 8310"/>
                <a:gd name="G19" fmla="+- 5574 G18 0"/>
                <a:gd name="G20" fmla="+- G4 0 G18"/>
                <a:gd name="T0" fmla="*/ 9225 w 21600"/>
                <a:gd name="T1" fmla="*/ 0 h 21600"/>
                <a:gd name="T2" fmla="*/ 2787 w 21600"/>
                <a:gd name="T3" fmla="*/ 21600 h 21600"/>
                <a:gd name="T4" fmla="*/ 9725 w 21600"/>
                <a:gd name="T5" fmla="*/ 8826 h 21600"/>
                <a:gd name="T6" fmla="*/ 15663 w 21600"/>
                <a:gd name="T7" fmla="*/ 14865 h 21600"/>
                <a:gd name="T8" fmla="*/ 21600 w 21600"/>
                <a:gd name="T9" fmla="*/ 8826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0 h 21600"/>
                <a:gd name="T17" fmla="*/ G1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3" y="14865"/>
                  </a:moveTo>
                  <a:lnTo>
                    <a:pt x="21600" y="8826"/>
                  </a:lnTo>
                  <a:lnTo>
                    <a:pt x="18450" y="8826"/>
                  </a:lnTo>
                  <a:lnTo>
                    <a:pt x="18450" y="8310"/>
                  </a:lnTo>
                  <a:cubicBezTo>
                    <a:pt x="18450" y="3721"/>
                    <a:pt x="14320" y="0"/>
                    <a:pt x="9225" y="0"/>
                  </a:cubicBezTo>
                  <a:cubicBezTo>
                    <a:pt x="4130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5574" y="21600"/>
                  </a:lnTo>
                  <a:lnTo>
                    <a:pt x="5574" y="8310"/>
                  </a:lnTo>
                  <a:cubicBezTo>
                    <a:pt x="5574" y="6664"/>
                    <a:pt x="7055" y="5330"/>
                    <a:pt x="8882" y="5330"/>
                  </a:cubicBezTo>
                  <a:lnTo>
                    <a:pt x="9568" y="5330"/>
                  </a:lnTo>
                  <a:cubicBezTo>
                    <a:pt x="11395" y="5330"/>
                    <a:pt x="12876" y="6664"/>
                    <a:pt x="12876" y="8310"/>
                  </a:cubicBezTo>
                  <a:lnTo>
                    <a:pt x="12876" y="8826"/>
                  </a:lnTo>
                  <a:lnTo>
                    <a:pt x="9725" y="8826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408043" name="Rectangle 43"/>
            <p:cNvSpPr>
              <a:spLocks noChangeArrowheads="1"/>
            </p:cNvSpPr>
            <p:nvPr/>
          </p:nvSpPr>
          <p:spPr bwMode="auto">
            <a:xfrm>
              <a:off x="1584" y="2117"/>
              <a:ext cx="61" cy="581"/>
            </a:xfrm>
            <a:prstGeom prst="rect">
              <a:avLst/>
            </a:prstGeom>
            <a:solidFill>
              <a:srgbClr val="000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44" name="Rectangle 44"/>
            <p:cNvSpPr>
              <a:spLocks noChangeArrowheads="1"/>
            </p:cNvSpPr>
            <p:nvPr/>
          </p:nvSpPr>
          <p:spPr bwMode="auto">
            <a:xfrm>
              <a:off x="1535" y="1730"/>
              <a:ext cx="59" cy="383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46" name="Rectangle 46"/>
            <p:cNvSpPr>
              <a:spLocks noChangeArrowheads="1"/>
            </p:cNvSpPr>
            <p:nvPr/>
          </p:nvSpPr>
          <p:spPr bwMode="auto">
            <a:xfrm>
              <a:off x="1772" y="1997"/>
              <a:ext cx="59" cy="313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47" name="Rectangle 47"/>
            <p:cNvSpPr>
              <a:spLocks noChangeArrowheads="1"/>
            </p:cNvSpPr>
            <p:nvPr/>
          </p:nvSpPr>
          <p:spPr bwMode="auto">
            <a:xfrm>
              <a:off x="1718" y="1771"/>
              <a:ext cx="30" cy="491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48" name="Rectangle 48"/>
            <p:cNvSpPr>
              <a:spLocks noChangeArrowheads="1"/>
            </p:cNvSpPr>
            <p:nvPr/>
          </p:nvSpPr>
          <p:spPr bwMode="auto">
            <a:xfrm>
              <a:off x="1684" y="1485"/>
              <a:ext cx="55" cy="293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49" name="Rectangle 49"/>
            <p:cNvSpPr>
              <a:spLocks noChangeArrowheads="1"/>
            </p:cNvSpPr>
            <p:nvPr/>
          </p:nvSpPr>
          <p:spPr bwMode="auto">
            <a:xfrm rot="-3054369">
              <a:off x="1716" y="1746"/>
              <a:ext cx="63" cy="27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50" name="Rectangle 50"/>
            <p:cNvSpPr>
              <a:spLocks noChangeArrowheads="1"/>
            </p:cNvSpPr>
            <p:nvPr/>
          </p:nvSpPr>
          <p:spPr bwMode="auto">
            <a:xfrm rot="16200000">
              <a:off x="1755" y="1716"/>
              <a:ext cx="31" cy="27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51" name="Text Box 51"/>
            <p:cNvSpPr txBox="1">
              <a:spLocks noChangeArrowheads="1"/>
            </p:cNvSpPr>
            <p:nvPr/>
          </p:nvSpPr>
          <p:spPr bwMode="auto">
            <a:xfrm>
              <a:off x="1910" y="1411"/>
              <a:ext cx="540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u="none" dirty="0">
                  <a:solidFill>
                    <a:schemeClr val="hlink"/>
                  </a:solidFill>
                </a:rPr>
                <a:t>26%</a:t>
              </a:r>
            </a:p>
          </p:txBody>
        </p:sp>
        <p:sp>
          <p:nvSpPr>
            <p:cNvPr id="1408027" name="Rectangle 27"/>
            <p:cNvSpPr>
              <a:spLocks noChangeArrowheads="1"/>
            </p:cNvSpPr>
            <p:nvPr/>
          </p:nvSpPr>
          <p:spPr bwMode="auto">
            <a:xfrm rot="5400000">
              <a:off x="1455" y="2375"/>
              <a:ext cx="485" cy="145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08038" name="Rectangle 38"/>
            <p:cNvSpPr>
              <a:spLocks noChangeArrowheads="1"/>
            </p:cNvSpPr>
            <p:nvPr/>
          </p:nvSpPr>
          <p:spPr bwMode="auto">
            <a:xfrm>
              <a:off x="1625" y="1717"/>
              <a:ext cx="60" cy="545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26" name="Rectangle 26"/>
            <p:cNvSpPr>
              <a:spLocks noChangeArrowheads="1"/>
            </p:cNvSpPr>
            <p:nvPr/>
          </p:nvSpPr>
          <p:spPr bwMode="auto">
            <a:xfrm>
              <a:off x="1624" y="2669"/>
              <a:ext cx="432" cy="101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08052" name="Rectangle 52"/>
            <p:cNvSpPr>
              <a:spLocks noChangeArrowheads="1"/>
            </p:cNvSpPr>
            <p:nvPr/>
          </p:nvSpPr>
          <p:spPr bwMode="auto">
            <a:xfrm>
              <a:off x="1830" y="2769"/>
              <a:ext cx="182" cy="63"/>
            </a:xfrm>
            <a:prstGeom prst="rect">
              <a:avLst/>
            </a:prstGeom>
            <a:solidFill>
              <a:srgbClr val="0000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408053" name="Text Box 53"/>
            <p:cNvSpPr txBox="1">
              <a:spLocks noChangeArrowheads="1"/>
            </p:cNvSpPr>
            <p:nvPr/>
          </p:nvSpPr>
          <p:spPr bwMode="auto">
            <a:xfrm>
              <a:off x="1965" y="1896"/>
              <a:ext cx="540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u="none" dirty="0">
                  <a:solidFill>
                    <a:schemeClr val="hlink"/>
                  </a:solidFill>
                </a:rPr>
                <a:t>5%</a:t>
              </a:r>
            </a:p>
          </p:txBody>
        </p:sp>
        <p:sp>
          <p:nvSpPr>
            <p:cNvPr id="1408054" name="Text Box 54"/>
            <p:cNvSpPr txBox="1">
              <a:spLocks noChangeArrowheads="1"/>
            </p:cNvSpPr>
            <p:nvPr/>
          </p:nvSpPr>
          <p:spPr bwMode="auto">
            <a:xfrm>
              <a:off x="2840" y="2500"/>
              <a:ext cx="540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u="none" dirty="0" smtClean="0">
                  <a:solidFill>
                    <a:schemeClr val="hlink"/>
                  </a:solidFill>
                </a:rPr>
                <a:t>68%</a:t>
              </a:r>
              <a:endParaRPr lang="en-US" sz="1600" b="1" u="none" dirty="0">
                <a:solidFill>
                  <a:schemeClr val="hlink"/>
                </a:solidFill>
              </a:endParaRPr>
            </a:p>
          </p:txBody>
        </p:sp>
        <p:sp>
          <p:nvSpPr>
            <p:cNvPr id="1408055" name="Text Box 55"/>
            <p:cNvSpPr txBox="1">
              <a:spLocks noChangeArrowheads="1"/>
            </p:cNvSpPr>
            <p:nvPr/>
          </p:nvSpPr>
          <p:spPr bwMode="auto">
            <a:xfrm>
              <a:off x="1754" y="1669"/>
              <a:ext cx="394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u="none" dirty="0">
                  <a:solidFill>
                    <a:schemeClr val="hlink"/>
                  </a:solidFill>
                </a:rPr>
                <a:t>1%</a:t>
              </a:r>
            </a:p>
          </p:txBody>
        </p:sp>
        <p:sp>
          <p:nvSpPr>
            <p:cNvPr id="1408056" name="Text Box 56"/>
            <p:cNvSpPr txBox="1">
              <a:spLocks noChangeArrowheads="1"/>
            </p:cNvSpPr>
            <p:nvPr/>
          </p:nvSpPr>
          <p:spPr bwMode="auto">
            <a:xfrm>
              <a:off x="2164" y="3077"/>
              <a:ext cx="539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u="none" dirty="0">
                  <a:solidFill>
                    <a:srgbClr val="0000CC"/>
                  </a:solidFill>
                </a:rPr>
                <a:t>47%</a:t>
              </a:r>
            </a:p>
          </p:txBody>
        </p:sp>
        <p:sp>
          <p:nvSpPr>
            <p:cNvPr id="1408057" name="Text Box 57"/>
            <p:cNvSpPr txBox="1">
              <a:spLocks noChangeArrowheads="1"/>
            </p:cNvSpPr>
            <p:nvPr/>
          </p:nvSpPr>
          <p:spPr bwMode="auto">
            <a:xfrm>
              <a:off x="657" y="2791"/>
              <a:ext cx="540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u="none" dirty="0">
                  <a:solidFill>
                    <a:srgbClr val="0000CC"/>
                  </a:solidFill>
                </a:rPr>
                <a:t>49%</a:t>
              </a:r>
            </a:p>
          </p:txBody>
        </p:sp>
        <p:sp>
          <p:nvSpPr>
            <p:cNvPr id="1408058" name="Text Box 58"/>
            <p:cNvSpPr txBox="1">
              <a:spLocks noChangeArrowheads="1"/>
            </p:cNvSpPr>
            <p:nvPr/>
          </p:nvSpPr>
          <p:spPr bwMode="auto">
            <a:xfrm>
              <a:off x="1209" y="2198"/>
              <a:ext cx="54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>
                  <a:solidFill>
                    <a:srgbClr val="0000CC"/>
                  </a:solidFill>
                </a:rPr>
                <a:t>4%</a:t>
              </a:r>
            </a:p>
          </p:txBody>
        </p:sp>
        <p:sp>
          <p:nvSpPr>
            <p:cNvPr id="1408061" name="Text Box 61"/>
            <p:cNvSpPr txBox="1">
              <a:spLocks noChangeArrowheads="1"/>
            </p:cNvSpPr>
            <p:nvPr/>
          </p:nvSpPr>
          <p:spPr bwMode="auto">
            <a:xfrm>
              <a:off x="1828" y="870"/>
              <a:ext cx="540" cy="1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 u="none" dirty="0">
                  <a:solidFill>
                    <a:schemeClr val="hlink"/>
                  </a:solidFill>
                </a:rPr>
                <a:t>0%</a:t>
              </a:r>
            </a:p>
          </p:txBody>
        </p:sp>
        <p:sp>
          <p:nvSpPr>
            <p:cNvPr id="1408062" name="Oval 62"/>
            <p:cNvSpPr>
              <a:spLocks noChangeArrowheads="1"/>
            </p:cNvSpPr>
            <p:nvPr/>
          </p:nvSpPr>
          <p:spPr bwMode="auto">
            <a:xfrm>
              <a:off x="1850" y="1357"/>
              <a:ext cx="454" cy="275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408063" name="Line 63"/>
            <p:cNvSpPr>
              <a:spLocks noChangeShapeType="1"/>
            </p:cNvSpPr>
            <p:nvPr/>
          </p:nvSpPr>
          <p:spPr bwMode="auto">
            <a:xfrm>
              <a:off x="3552" y="1728"/>
              <a:ext cx="0" cy="3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408064" name="Line 64"/>
            <p:cNvSpPr>
              <a:spLocks noChangeShapeType="1"/>
            </p:cNvSpPr>
            <p:nvPr/>
          </p:nvSpPr>
          <p:spPr bwMode="auto">
            <a:xfrm>
              <a:off x="3552" y="2227"/>
              <a:ext cx="0" cy="46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408065" name="Line 65"/>
            <p:cNvSpPr>
              <a:spLocks noChangeShapeType="1"/>
            </p:cNvSpPr>
            <p:nvPr/>
          </p:nvSpPr>
          <p:spPr bwMode="auto">
            <a:xfrm>
              <a:off x="3545" y="2797"/>
              <a:ext cx="0" cy="4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408066" name="Line 66"/>
            <p:cNvSpPr>
              <a:spLocks noChangeShapeType="1"/>
            </p:cNvSpPr>
            <p:nvPr/>
          </p:nvSpPr>
          <p:spPr bwMode="auto">
            <a:xfrm>
              <a:off x="3545" y="858"/>
              <a:ext cx="0" cy="77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408067" name="Rectangle 67"/>
            <p:cNvSpPr>
              <a:spLocks noChangeArrowheads="1"/>
            </p:cNvSpPr>
            <p:nvPr/>
          </p:nvSpPr>
          <p:spPr bwMode="auto">
            <a:xfrm rot="-1249254">
              <a:off x="1564" y="3056"/>
              <a:ext cx="185" cy="6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408068" name="Rectangle 68"/>
            <p:cNvSpPr>
              <a:spLocks noChangeArrowheads="1"/>
            </p:cNvSpPr>
            <p:nvPr/>
          </p:nvSpPr>
          <p:spPr bwMode="auto">
            <a:xfrm>
              <a:off x="1802" y="1944"/>
              <a:ext cx="56" cy="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408069" name="Rectangle 69"/>
            <p:cNvSpPr>
              <a:spLocks noChangeArrowheads="1"/>
            </p:cNvSpPr>
            <p:nvPr/>
          </p:nvSpPr>
          <p:spPr bwMode="auto">
            <a:xfrm rot="1981083">
              <a:off x="1790" y="1951"/>
              <a:ext cx="77" cy="6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58" name="Text Box 25"/>
          <p:cNvSpPr txBox="1">
            <a:spLocks noChangeArrowheads="1"/>
          </p:cNvSpPr>
          <p:nvPr/>
        </p:nvSpPr>
        <p:spPr bwMode="auto">
          <a:xfrm>
            <a:off x="606047" y="5987903"/>
            <a:ext cx="7942516" cy="369332"/>
          </a:xfrm>
          <a:prstGeom prst="rect">
            <a:avLst/>
          </a:prstGeom>
          <a:solidFill>
            <a:srgbClr val="FFFF66"/>
          </a:solidFill>
          <a:ln w="9525" algn="ctr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u="none" dirty="0" smtClean="0">
                <a:solidFill>
                  <a:srgbClr val="000000"/>
                </a:solidFill>
              </a:rPr>
              <a:t> field values optimization could reduce IBF by a factor 2 at most </a:t>
            </a:r>
            <a:endParaRPr lang="en-US" altLang="zh-CN" sz="2000" u="none" dirty="0">
              <a:solidFill>
                <a:srgbClr val="000000"/>
              </a:solidFill>
            </a:endParaRPr>
          </a:p>
        </p:txBody>
      </p:sp>
      <p:sp>
        <p:nvSpPr>
          <p:cNvPr id="59" name="CasellaDiTesto 265"/>
          <p:cNvSpPr txBox="1">
            <a:spLocks noChangeArrowheads="1"/>
          </p:cNvSpPr>
          <p:nvPr/>
        </p:nvSpPr>
        <p:spPr bwMode="auto">
          <a:xfrm>
            <a:off x="5844880" y="2880021"/>
            <a:ext cx="2197100" cy="28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u="none" dirty="0" smtClean="0">
                <a:solidFill>
                  <a:schemeClr val="tx1"/>
                </a:solidFill>
              </a:rPr>
              <a:t>Transfer 1</a:t>
            </a:r>
            <a:endParaRPr lang="en-GB" sz="1400" u="none" baseline="-25000" dirty="0">
              <a:solidFill>
                <a:schemeClr val="tx1"/>
              </a:solidFill>
            </a:endParaRPr>
          </a:p>
        </p:txBody>
      </p:sp>
      <p:sp>
        <p:nvSpPr>
          <p:cNvPr id="60" name="CasellaDiTesto 265"/>
          <p:cNvSpPr txBox="1">
            <a:spLocks noChangeArrowheads="1"/>
          </p:cNvSpPr>
          <p:nvPr/>
        </p:nvSpPr>
        <p:spPr bwMode="auto">
          <a:xfrm>
            <a:off x="5827159" y="3766067"/>
            <a:ext cx="2197100" cy="28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u="none" dirty="0" smtClean="0">
                <a:solidFill>
                  <a:schemeClr val="tx1"/>
                </a:solidFill>
              </a:rPr>
              <a:t>Transfer 2</a:t>
            </a:r>
            <a:endParaRPr lang="en-GB" sz="1400" u="none" baseline="-25000" dirty="0">
              <a:solidFill>
                <a:schemeClr val="tx1"/>
              </a:solidFill>
            </a:endParaRPr>
          </a:p>
        </p:txBody>
      </p:sp>
      <p:sp>
        <p:nvSpPr>
          <p:cNvPr id="61" name="CasellaDiTesto 265"/>
          <p:cNvSpPr txBox="1">
            <a:spLocks noChangeArrowheads="1"/>
          </p:cNvSpPr>
          <p:nvPr/>
        </p:nvSpPr>
        <p:spPr bwMode="auto">
          <a:xfrm>
            <a:off x="5851968" y="4673379"/>
            <a:ext cx="2197100" cy="28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u="none" dirty="0" smtClean="0">
                <a:solidFill>
                  <a:schemeClr val="tx1"/>
                </a:solidFill>
              </a:rPr>
              <a:t>Induction</a:t>
            </a:r>
            <a:endParaRPr lang="en-GB" sz="1400" u="none" baseline="-25000" dirty="0">
              <a:solidFill>
                <a:schemeClr val="tx1"/>
              </a:solidFill>
            </a:endParaRPr>
          </a:p>
        </p:txBody>
      </p:sp>
      <p:sp>
        <p:nvSpPr>
          <p:cNvPr id="62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447" y="132723"/>
            <a:ext cx="7986306" cy="889000"/>
          </a:xfrm>
          <a:solidFill>
            <a:srgbClr val="FFFF66"/>
          </a:solidFill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  <a:effectLst/>
              </a:rPr>
              <a:t>Reducing the ion backflow is possible</a:t>
            </a:r>
            <a:endParaRPr lang="en-US" sz="32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487" y="1084521"/>
            <a:ext cx="9548039" cy="5326911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effectLst/>
              </a:rPr>
              <a:t>with more complex geometries:</a:t>
            </a:r>
            <a:r>
              <a:rPr lang="en-US" sz="2400" dirty="0" smtClean="0">
                <a:effectLst/>
              </a:rPr>
              <a:t> </a:t>
            </a:r>
            <a:r>
              <a:rPr lang="en-US" dirty="0" smtClean="0">
                <a:effectLst/>
              </a:rPr>
              <a:t>Micro-Hole &amp; Strip Plate (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MHSP</a:t>
            </a:r>
            <a:r>
              <a:rPr lang="en-US" dirty="0" smtClean="0">
                <a:effectLst/>
              </a:rPr>
              <a:t>),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COBRA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2200" y="1392865"/>
            <a:ext cx="2980106" cy="200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1"/>
          <p:cNvGrpSpPr/>
          <p:nvPr/>
        </p:nvGrpSpPr>
        <p:grpSpPr>
          <a:xfrm>
            <a:off x="7378995" y="1467292"/>
            <a:ext cx="2402960" cy="1722475"/>
            <a:chOff x="2432050" y="294610"/>
            <a:chExt cx="5253148" cy="4463128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32050" y="2100263"/>
              <a:ext cx="5038725" cy="2657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94073" y="294610"/>
              <a:ext cx="5191125" cy="1866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34591" y="2138255"/>
            <a:ext cx="1603263" cy="123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037" y="1520456"/>
            <a:ext cx="2551813" cy="290858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235253" y="1544598"/>
            <a:ext cx="1944763" cy="415498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J.F.C.A. </a:t>
            </a:r>
            <a:r>
              <a:rPr lang="en-US" sz="105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Veloso</a:t>
            </a:r>
            <a:r>
              <a:rPr lang="en-US" sz="105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et al., </a:t>
            </a:r>
          </a:p>
          <a:p>
            <a:r>
              <a:rPr lang="en-US" sz="105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Rev.Sc</a:t>
            </a:r>
            <a:r>
              <a:rPr lang="en-US" sz="105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Instr. 71 (2000) 2371</a:t>
            </a:r>
            <a:endParaRPr lang="en-US" sz="105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43060" y="3232299"/>
            <a:ext cx="2959766" cy="23775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A.V. </a:t>
            </a:r>
            <a:r>
              <a:rPr lang="en-US" sz="1050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Lyashenko</a:t>
            </a:r>
            <a:r>
              <a:rPr lang="en-US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JINST 2 (2007) P08004</a:t>
            </a:r>
            <a:endParaRPr lang="en-US" sz="1050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591" y="4466557"/>
            <a:ext cx="2882530" cy="164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200882" y="1445362"/>
            <a:ext cx="92685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MHSP</a:t>
            </a:r>
            <a:endParaRPr lang="en-US" sz="2000" b="0" dirty="0">
              <a:solidFill>
                <a:srgbClr val="FF0000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76025" y="4415390"/>
            <a:ext cx="1098378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COBRA</a:t>
            </a:r>
            <a:endParaRPr lang="en-US" sz="2000" b="0" dirty="0">
              <a:solidFill>
                <a:srgbClr val="FF0000"/>
              </a:solidFill>
              <a:effectLst/>
            </a:endParaRP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53682" y="3686968"/>
            <a:ext cx="3136485" cy="2381532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8613" y="3625704"/>
            <a:ext cx="3394212" cy="2457114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6815467" y="6110526"/>
            <a:ext cx="3012927" cy="23775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A.V. </a:t>
            </a:r>
            <a:r>
              <a:rPr lang="en-US" sz="1050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Lyashenko</a:t>
            </a:r>
            <a:r>
              <a:rPr lang="en-US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NIMA 598 (2009) 116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76297" y="6148497"/>
            <a:ext cx="2942810" cy="23775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A.V. </a:t>
            </a:r>
            <a:r>
              <a:rPr lang="en-US" sz="1050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Lyashenko</a:t>
            </a:r>
            <a:r>
              <a:rPr lang="en-US" sz="105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NIMA 598 (2009) 116 </a:t>
            </a:r>
          </a:p>
        </p:txBody>
      </p:sp>
      <p:sp>
        <p:nvSpPr>
          <p:cNvPr id="20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8823325" y="6407150"/>
            <a:ext cx="1079500" cy="203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  <a:defRPr/>
            </a:pPr>
            <a:r>
              <a:rPr lang="en-US"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</a:p>
          <a:p>
            <a:pPr algn="r">
              <a:lnSpc>
                <a:spcPct val="100000"/>
              </a:lnSpc>
              <a:defRPr/>
            </a:pPr>
            <a:endParaRPr lang="en-US" sz="1000" b="0" i="0" u="none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700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886" y="148855"/>
            <a:ext cx="9316774" cy="60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04048" y="6065469"/>
            <a:ext cx="8973879" cy="46292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0" i="0" u="none" kern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Loosing robustness and constraining too much the geometry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1507" y="0"/>
            <a:ext cx="8103265" cy="531628"/>
          </a:xfrm>
          <a:prstGeom prst="rect">
            <a:avLst/>
          </a:prstGeom>
          <a:solidFill>
            <a:srgbClr val="FFFF66"/>
          </a:solidFill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0" u="none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The COBRA way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8699500" y="6508750"/>
            <a:ext cx="1079500" cy="203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  <a:defRPr/>
            </a:pPr>
            <a:r>
              <a:rPr lang="en-US"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</a:p>
          <a:p>
            <a:pPr algn="r">
              <a:lnSpc>
                <a:spcPct val="100000"/>
              </a:lnSpc>
              <a:defRPr/>
            </a:pPr>
            <a:endParaRPr lang="en-US" sz="1000" b="0" i="0" u="none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127052" y="143132"/>
            <a:ext cx="7315200" cy="63304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0" u="none" kern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Sparks may damage tiny </a:t>
            </a:r>
            <a:r>
              <a:rPr lang="en-US" sz="3200" i="0" u="none" kern="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pists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417" y="977531"/>
            <a:ext cx="8848725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4688959" y="3434316"/>
            <a:ext cx="1041990" cy="6273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348177" y="2985570"/>
            <a:ext cx="1041990" cy="31052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0" i="0" u="none" kern="0" noProof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spark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6235997" y="2333849"/>
            <a:ext cx="765540" cy="5635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813" y="3209646"/>
            <a:ext cx="5018568" cy="3191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 bwMode="auto">
          <a:xfrm flipV="1">
            <a:off x="1031358" y="4710223"/>
            <a:ext cx="659219" cy="1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1403498" y="5241851"/>
            <a:ext cx="871870" cy="1588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1669311" y="4827181"/>
            <a:ext cx="1662224" cy="2481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171302" y="867402"/>
            <a:ext cx="5155609" cy="2332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Samples of 20 different types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Determine the breakdown voltage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Use this information to properly design the THGEM segmentation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2785730" y="4476307"/>
            <a:ext cx="223284" cy="1594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8823325" y="6407150"/>
            <a:ext cx="1079500" cy="203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  <a:defRPr/>
            </a:pPr>
            <a:r>
              <a:rPr lang="en-US"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</a:p>
          <a:p>
            <a:pPr algn="r">
              <a:lnSpc>
                <a:spcPct val="100000"/>
              </a:lnSpc>
              <a:defRPr/>
            </a:pPr>
            <a:endParaRPr lang="en-US" sz="1000" b="0" i="0" u="none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702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" y="201613"/>
            <a:ext cx="9382125" cy="629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COMPASS\referee\settembre2010\DSCN36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384" y="2349795"/>
            <a:ext cx="4313717" cy="3235783"/>
          </a:xfrm>
          <a:prstGeom prst="rect">
            <a:avLst/>
          </a:prstGeom>
          <a:noFill/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16956" y="170122"/>
            <a:ext cx="5560832" cy="6698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i="0" u="none" kern="0" noProof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Inserting a dedicated electrode 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58726" y="5643711"/>
            <a:ext cx="9140456" cy="6330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0" u="none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Reduces by a factor 4 the ion feed-back without gain losses</a:t>
            </a:r>
            <a:endParaRPr kumimoji="0" lang="en-US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485322" y="180753"/>
            <a:ext cx="2062716" cy="49973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2183069" y="0"/>
            <a:ext cx="5694124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u="none" dirty="0" smtClean="0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Hole alignment </a:t>
            </a:r>
            <a:endParaRPr lang="en-US" altLang="zh-CN" sz="3600" u="none" dirty="0">
              <a:solidFill>
                <a:srgbClr val="FF0000"/>
              </a:solidFill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16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328613" y="6555896"/>
            <a:ext cx="8794122" cy="153249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>
                <a:solidFill>
                  <a:schemeClr val="tx1"/>
                </a:solidFill>
                <a:effectLst/>
              </a:rPr>
              <a:t>RD51   </a:t>
            </a:r>
            <a:r>
              <a:rPr lang="en-US" sz="1100" dirty="0" err="1" smtClean="0">
                <a:solidFill>
                  <a:schemeClr val="tx1"/>
                </a:solidFill>
                <a:effectLst/>
              </a:rPr>
              <a:t>miniweek</a:t>
            </a:r>
            <a:r>
              <a:rPr lang="en-US" sz="1100" i="0" u="none" dirty="0" smtClean="0">
                <a:solidFill>
                  <a:schemeClr val="tx1"/>
                </a:solidFill>
                <a:effectLst/>
              </a:rPr>
              <a:t>,  WG1,       CERN,      14/06/2012,                IBF studies with THGEMs                            </a:t>
            </a:r>
            <a:r>
              <a:rPr lang="en-US" sz="1100" b="1" i="0" u="none" dirty="0" smtClean="0">
                <a:solidFill>
                  <a:schemeClr val="tx1"/>
                </a:solidFill>
                <a:effectLst/>
              </a:rPr>
              <a:t>Fulvio TESSAROTTO</a:t>
            </a:r>
            <a:endParaRPr lang="en-US" sz="1100" b="1" i="0" u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28074" y="542260"/>
            <a:ext cx="9430595" cy="19513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altLang="zh-CN" sz="1600" u="none" dirty="0" smtClean="0">
                <a:solidFill>
                  <a:srgbClr val="0070C0"/>
                </a:solidFill>
              </a:rPr>
              <a:t>Inspired by the study of F. Sauli, L. Ropelewski, P. </a:t>
            </a:r>
            <a:r>
              <a:rPr lang="en-US" altLang="zh-CN" sz="1600" u="none" dirty="0" err="1" smtClean="0">
                <a:solidFill>
                  <a:srgbClr val="0070C0"/>
                </a:solidFill>
              </a:rPr>
              <a:t>Everaerts</a:t>
            </a:r>
            <a:r>
              <a:rPr lang="en-US" altLang="zh-CN" sz="1600" u="none" dirty="0" smtClean="0">
                <a:solidFill>
                  <a:srgbClr val="0070C0"/>
                </a:solidFill>
              </a:rPr>
              <a:t> </a:t>
            </a:r>
            <a:r>
              <a:rPr lang="en-US" altLang="zh-CN" sz="1600" u="none" dirty="0" smtClean="0">
                <a:solidFill>
                  <a:srgbClr val="0070C0"/>
                </a:solidFill>
              </a:rPr>
              <a:t>on GEM IBF: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zh-CN" sz="1600" u="none" dirty="0" smtClean="0">
                <a:solidFill>
                  <a:srgbClr val="0070C0"/>
                </a:solidFill>
              </a:rPr>
              <a:t>NIM A 260 (2006) 269,  we decided to study the effect of THGEM </a:t>
            </a:r>
            <a:r>
              <a:rPr lang="en-US" altLang="zh-CN" sz="1600" u="none" smtClean="0">
                <a:solidFill>
                  <a:srgbClr val="0070C0"/>
                </a:solidFill>
              </a:rPr>
              <a:t>hole alignment on IBF.</a:t>
            </a:r>
            <a:endParaRPr lang="en-US" altLang="zh-CN" sz="1600" u="none" dirty="0" smtClean="0">
              <a:solidFill>
                <a:srgbClr val="0070C0"/>
              </a:solidFill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zh-CN" sz="2000" u="none" dirty="0" smtClean="0">
                <a:solidFill>
                  <a:schemeClr val="tx1"/>
                </a:solidFill>
              </a:rPr>
              <a:t>we 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produced 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(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ELTOS) THGEMs with a special 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symmetry: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zh-CN" sz="2000" u="none" dirty="0" smtClean="0">
                <a:solidFill>
                  <a:schemeClr val="tx1"/>
                </a:solidFill>
              </a:rPr>
              <a:t>the 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holes of the 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flipped THGEM 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are displaced by p·√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3/3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zh-CN" sz="2000" u="none" dirty="0" smtClean="0">
                <a:solidFill>
                  <a:schemeClr val="tx1"/>
                </a:solidFill>
              </a:rPr>
              <a:t>with 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respect to the holes before </a:t>
            </a:r>
            <a:r>
              <a:rPr lang="en-US" altLang="zh-CN" sz="2000" u="none" dirty="0" smtClean="0">
                <a:solidFill>
                  <a:schemeClr val="tx1"/>
                </a:solidFill>
              </a:rPr>
              <a:t>flipping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6475229" y="1722474"/>
            <a:ext cx="170121" cy="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/>
          <a:srcRect l="17719" r="15750"/>
          <a:stretch>
            <a:fillRect/>
          </a:stretch>
        </p:blipFill>
        <p:spPr bwMode="auto">
          <a:xfrm>
            <a:off x="121589" y="2573105"/>
            <a:ext cx="4227128" cy="3935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 cstate="print"/>
          <a:srcRect l="7634" r="27865" b="2396"/>
          <a:stretch>
            <a:fillRect/>
          </a:stretch>
        </p:blipFill>
        <p:spPr bwMode="auto">
          <a:xfrm>
            <a:off x="4417024" y="2647533"/>
            <a:ext cx="4037930" cy="380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 cstate="print"/>
          <a:srcRect r="4384"/>
          <a:stretch>
            <a:fillRect/>
          </a:stretch>
        </p:blipFill>
        <p:spPr bwMode="auto">
          <a:xfrm>
            <a:off x="6930655" y="4475308"/>
            <a:ext cx="2972170" cy="2382692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</p:pic>
      <p:cxnSp>
        <p:nvCxnSpPr>
          <p:cNvPr id="24" name="Straight Connector 23"/>
          <p:cNvCxnSpPr/>
          <p:nvPr/>
        </p:nvCxnSpPr>
        <p:spPr bwMode="auto">
          <a:xfrm>
            <a:off x="6645349" y="4157329"/>
            <a:ext cx="1095153" cy="329611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677247" y="4167963"/>
            <a:ext cx="552893" cy="297711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V="1">
            <a:off x="7708603" y="4462130"/>
            <a:ext cx="708837" cy="3544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H="1">
            <a:off x="6921795" y="4458586"/>
            <a:ext cx="24810" cy="1357423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V="1">
            <a:off x="6946605" y="4465674"/>
            <a:ext cx="262269" cy="3544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iX0j7A3CIyjAGFlfxnYu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0WVoxstgc3ecfujaAkZCJ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TOYWXkCyJfmL9U1f8qBF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ey8vscmmfom5V2GFb6hm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YgUgX6MYgBw6JijqgSVoP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ORVPwVs2nxyvsAD1rgf1"/>
</p:tagLst>
</file>

<file path=ppt/theme/theme1.xml><?xml version="1.0" encoding="utf-8"?>
<a:theme xmlns:a="http://schemas.openxmlformats.org/drawingml/2006/main" name="tessarotto_RICH2007_v00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tessarotto_RICH2007_v00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1" u="sng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1" u="sng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tessarotto_RICH2007_v0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arotto_RICH2007_v0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tessarotto_RICH2007_v00</Template>
  <TotalTime>10485</TotalTime>
  <Words>1278</Words>
  <Application>Microsoft Office PowerPoint</Application>
  <PresentationFormat>Custom</PresentationFormat>
  <Paragraphs>291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tessarotto_RICH2007_v00</vt:lpstr>
      <vt:lpstr>IBF in aligned, misaligned and FLOWER THGEMs</vt:lpstr>
      <vt:lpstr>OUR FIRST THGEM-BASED PDs</vt:lpstr>
      <vt:lpstr>Slide 3</vt:lpstr>
      <vt:lpstr>typical charge sharing, no optimization  </vt:lpstr>
      <vt:lpstr>Reducing the ion backflow is possible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SUMMARY OF THGEM IBF STUDY</vt:lpstr>
    </vt:vector>
  </TitlesOfParts>
  <Company>Sezione di Trieste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WITH COMPASS RICH-1</dc:title>
  <dc:creator>fulvio</dc:creator>
  <cp:lastModifiedBy>fulvio</cp:lastModifiedBy>
  <cp:revision>590</cp:revision>
  <cp:lastPrinted>2000-06-14T12:59:46Z</cp:lastPrinted>
  <dcterms:created xsi:type="dcterms:W3CDTF">2007-10-03T21:00:46Z</dcterms:created>
  <dcterms:modified xsi:type="dcterms:W3CDTF">2012-06-14T10:40:29Z</dcterms:modified>
</cp:coreProperties>
</file>