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58" r:id="rId4"/>
    <p:sldId id="265" r:id="rId5"/>
    <p:sldId id="264" r:id="rId6"/>
    <p:sldId id="263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i2000\Public\Preshower\simulation\from%20Moritz\Flu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9909495840707236"/>
          <c:y val="0.12505446623093683"/>
          <c:w val="0.69708840955141205"/>
          <c:h val="0.70481738802257554"/>
        </c:manualLayout>
      </c:layout>
      <c:scatterChart>
        <c:scatterStyle val="lineMarker"/>
        <c:ser>
          <c:idx val="0"/>
          <c:order val="0"/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Fluka_new!$B$3:$B$35</c:f>
              <c:numCache>
                <c:formatCode>General</c:formatCode>
                <c:ptCount val="33"/>
                <c:pt idx="0">
                  <c:v>42.5</c:v>
                </c:pt>
                <c:pt idx="1">
                  <c:v>45</c:v>
                </c:pt>
                <c:pt idx="2">
                  <c:v>47.5</c:v>
                </c:pt>
                <c:pt idx="3">
                  <c:v>50</c:v>
                </c:pt>
                <c:pt idx="4">
                  <c:v>52.5</c:v>
                </c:pt>
                <c:pt idx="5">
                  <c:v>55</c:v>
                </c:pt>
                <c:pt idx="6">
                  <c:v>57.5</c:v>
                </c:pt>
                <c:pt idx="7">
                  <c:v>60</c:v>
                </c:pt>
                <c:pt idx="8">
                  <c:v>62.5</c:v>
                </c:pt>
                <c:pt idx="9">
                  <c:v>65</c:v>
                </c:pt>
                <c:pt idx="10">
                  <c:v>67.5</c:v>
                </c:pt>
                <c:pt idx="11">
                  <c:v>70</c:v>
                </c:pt>
                <c:pt idx="12">
                  <c:v>72.5</c:v>
                </c:pt>
                <c:pt idx="13">
                  <c:v>75</c:v>
                </c:pt>
                <c:pt idx="14">
                  <c:v>77.5</c:v>
                </c:pt>
                <c:pt idx="15">
                  <c:v>80</c:v>
                </c:pt>
                <c:pt idx="16">
                  <c:v>82.5</c:v>
                </c:pt>
                <c:pt idx="17">
                  <c:v>85</c:v>
                </c:pt>
                <c:pt idx="18">
                  <c:v>87.5</c:v>
                </c:pt>
                <c:pt idx="19">
                  <c:v>90</c:v>
                </c:pt>
                <c:pt idx="20">
                  <c:v>92.5</c:v>
                </c:pt>
                <c:pt idx="21">
                  <c:v>95</c:v>
                </c:pt>
                <c:pt idx="22">
                  <c:v>97.5</c:v>
                </c:pt>
                <c:pt idx="23">
                  <c:v>100</c:v>
                </c:pt>
                <c:pt idx="24">
                  <c:v>102.5</c:v>
                </c:pt>
                <c:pt idx="25">
                  <c:v>105</c:v>
                </c:pt>
                <c:pt idx="26">
                  <c:v>107.5</c:v>
                </c:pt>
                <c:pt idx="27">
                  <c:v>110</c:v>
                </c:pt>
                <c:pt idx="28">
                  <c:v>112.5</c:v>
                </c:pt>
                <c:pt idx="29">
                  <c:v>115</c:v>
                </c:pt>
                <c:pt idx="30">
                  <c:v>117.5</c:v>
                </c:pt>
                <c:pt idx="31">
                  <c:v>120</c:v>
                </c:pt>
                <c:pt idx="32">
                  <c:v>122.5</c:v>
                </c:pt>
              </c:numCache>
            </c:numRef>
          </c:xVal>
          <c:yVal>
            <c:numRef>
              <c:f>Fluka_new!$H$3:$H$35</c:f>
              <c:numCache>
                <c:formatCode>0.000E+00</c:formatCode>
                <c:ptCount val="33"/>
                <c:pt idx="0">
                  <c:v>2789911165041</c:v>
                </c:pt>
                <c:pt idx="1">
                  <c:v>2859648068277</c:v>
                </c:pt>
                <c:pt idx="2">
                  <c:v>2888962885809</c:v>
                </c:pt>
                <c:pt idx="3">
                  <c:v>2731541209897.5</c:v>
                </c:pt>
                <c:pt idx="4">
                  <c:v>2597715744624</c:v>
                </c:pt>
                <c:pt idx="5">
                  <c:v>2474783804493</c:v>
                </c:pt>
                <c:pt idx="6">
                  <c:v>2325329125118.999</c:v>
                </c:pt>
                <c:pt idx="7">
                  <c:v>2190539192341.4995</c:v>
                </c:pt>
                <c:pt idx="8">
                  <c:v>2035657887763.4998</c:v>
                </c:pt>
                <c:pt idx="9">
                  <c:v>1823276068614</c:v>
                </c:pt>
                <c:pt idx="10">
                  <c:v>1648176167137.5</c:v>
                </c:pt>
                <c:pt idx="11">
                  <c:v>1598058374913</c:v>
                </c:pt>
                <c:pt idx="12">
                  <c:v>1473124616964</c:v>
                </c:pt>
                <c:pt idx="13">
                  <c:v>1347832386400.5</c:v>
                </c:pt>
                <c:pt idx="14">
                  <c:v>1245013218949.5</c:v>
                </c:pt>
                <c:pt idx="15">
                  <c:v>1125010221835.5</c:v>
                </c:pt>
                <c:pt idx="16">
                  <c:v>1018770751498.4999</c:v>
                </c:pt>
                <c:pt idx="17">
                  <c:v>961614556402.5</c:v>
                </c:pt>
                <c:pt idx="18">
                  <c:v>918286077208.5</c:v>
                </c:pt>
                <c:pt idx="19">
                  <c:v>853694673331.5</c:v>
                </c:pt>
                <c:pt idx="20">
                  <c:v>810512761558.5</c:v>
                </c:pt>
                <c:pt idx="21">
                  <c:v>751937347161</c:v>
                </c:pt>
                <c:pt idx="22">
                  <c:v>701335960825.5</c:v>
                </c:pt>
                <c:pt idx="23">
                  <c:v>683699631615</c:v>
                </c:pt>
                <c:pt idx="24">
                  <c:v>626602116640.5</c:v>
                </c:pt>
                <c:pt idx="25">
                  <c:v>592900123315.5</c:v>
                </c:pt>
                <c:pt idx="26">
                  <c:v>530650293673.5</c:v>
                </c:pt>
                <c:pt idx="27">
                  <c:v>505202296599</c:v>
                </c:pt>
                <c:pt idx="28">
                  <c:v>447519452029.6499</c:v>
                </c:pt>
                <c:pt idx="29">
                  <c:v>433352324755.34991</c:v>
                </c:pt>
                <c:pt idx="30">
                  <c:v>370348336858.5</c:v>
                </c:pt>
                <c:pt idx="31">
                  <c:v>350722751979.59998</c:v>
                </c:pt>
                <c:pt idx="32">
                  <c:v>329905904328</c:v>
                </c:pt>
              </c:numCache>
            </c:numRef>
          </c:yVal>
        </c:ser>
        <c:axId val="60616064"/>
        <c:axId val="45454080"/>
      </c:scatterChart>
      <c:valAx>
        <c:axId val="60616064"/>
        <c:scaling>
          <c:orientation val="minMax"/>
          <c:max val="140"/>
          <c:min val="20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 (cm)</a:t>
                </a:r>
              </a:p>
            </c:rich>
          </c:tx>
          <c:layout/>
        </c:title>
        <c:numFmt formatCode="General" sourceLinked="1"/>
        <c:majorTickMark val="in"/>
        <c:tickLblPos val="nextTo"/>
        <c:crossAx val="45454080"/>
        <c:crossesAt val="1.0000000000000083E-4"/>
        <c:crossBetween val="midCat"/>
        <c:majorUnit val="20"/>
      </c:valAx>
      <c:valAx>
        <c:axId val="45454080"/>
        <c:scaling>
          <c:logBase val="10"/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>
                    <a:latin typeface="Symbol" pitchFamily="18" charset="2"/>
                  </a:rPr>
                  <a:t>F</a:t>
                </a:r>
                <a:r>
                  <a:rPr lang="en-US" sz="1600" dirty="0">
                    <a:latin typeface="+mn-lt"/>
                  </a:rPr>
                  <a:t>(1MeV </a:t>
                </a:r>
                <a:r>
                  <a:rPr lang="en-US" sz="1600" dirty="0" smtClean="0">
                    <a:latin typeface="+mn-lt"/>
                  </a:rPr>
                  <a:t>neutrons/cm</a:t>
                </a:r>
                <a:r>
                  <a:rPr lang="en-US" sz="1600" baseline="30000" dirty="0" smtClean="0">
                    <a:latin typeface="+mn-lt"/>
                  </a:rPr>
                  <a:t>2</a:t>
                </a:r>
                <a:endParaRPr lang="en-US" sz="1600" baseline="30000" dirty="0">
                  <a:latin typeface="+mn-lt"/>
                </a:endParaRPr>
              </a:p>
            </c:rich>
          </c:tx>
          <c:layout/>
        </c:title>
        <c:numFmt formatCode="General" sourceLinked="0"/>
        <c:majorTickMark val="in"/>
        <c:minorTickMark val="in"/>
        <c:tickLblPos val="nextTo"/>
        <c:crossAx val="60616064"/>
        <c:crosses val="autoZero"/>
        <c:crossBetween val="midCat"/>
        <c:minorUnit val="10"/>
      </c:valAx>
      <c:spPr>
        <a:noFill/>
        <a:ln w="25400">
          <a:solidFill>
            <a:prstClr val="black"/>
          </a:solidFill>
        </a:ln>
      </c:spPr>
    </c:plotArea>
    <c:plotVisOnly val="1"/>
  </c:chart>
  <c:spPr>
    <a:ln>
      <a:solidFill>
        <a:schemeClr val="accent1"/>
      </a:solidFill>
    </a:ln>
  </c:spPr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05A17-93E7-4EAA-B0F5-B906BADEF1BA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6D9E-1218-4A19-A979-F7901D17C6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114-6DB4-420F-A242-795516B5AC8E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3AFB-7CE6-453C-AD30-C048B7919E35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D858-4C4D-422C-A533-B6E28D33BA20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32B6-EBC2-42FB-8DAD-A09793B296DA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B2663-8D93-4464-A13E-7BF1AACDE2BF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62A0-08C1-41DC-AB9F-F9E767623031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1F33-07F2-4C1D-AB32-C96F8477A1C2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5EAF-6FFD-448A-8488-1911AB177F73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FA9A-EF0D-406D-B37C-74393F2A7D5A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B14D-6086-45BA-A474-E16995EF1132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9823-52B6-49DB-9D4A-AC6387931C68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AD205-D0F5-49E2-BAB1-28F7D9876B3B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50E3C-05DA-49A8-9309-B9B77207F2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2438400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Measurement of the noise of irradiated sensors</a:t>
            </a:r>
            <a:br>
              <a:rPr lang="en-US" sz="2400" dirty="0" smtClean="0"/>
            </a:br>
            <a:r>
              <a:rPr lang="en-US" sz="2400" dirty="0" smtClean="0"/>
              <a:t>CMS Preshower</a:t>
            </a:r>
            <a:br>
              <a:rPr lang="en-US" sz="2400" dirty="0" smtClean="0"/>
            </a:br>
            <a:r>
              <a:rPr lang="en-US" sz="2000" dirty="0" smtClean="0"/>
              <a:t>D. Barney, A. Honma, A. Peisert, </a:t>
            </a:r>
            <a:br>
              <a:rPr lang="en-US" sz="2000" dirty="0" smtClean="0"/>
            </a:br>
            <a:r>
              <a:rPr lang="en-US" sz="2000" dirty="0" smtClean="0"/>
              <a:t>Y-M. (Jacky) Tzeng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124200"/>
            <a:ext cx="4114800" cy="1752600"/>
          </a:xfrm>
        </p:spPr>
        <p:txBody>
          <a:bodyPr>
            <a:normAutofit fontScale="850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Preshower sensors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Noise </a:t>
            </a:r>
            <a:r>
              <a:rPr lang="en-US" sz="2000" dirty="0" smtClean="0"/>
              <a:t>of non-irradiated sensors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Noise of irradiated sensors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Model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Radiation field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000" dirty="0" smtClean="0"/>
              <a:t>Conclusions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BC5E-63ED-43C8-B210-AF6A54986ADD}" type="datetime1">
              <a:rPr lang="en-US" smtClean="0"/>
              <a:pPr/>
              <a:t>4/3/2012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199" y="914400"/>
            <a:ext cx="2956201" cy="2057400"/>
          </a:xfrm>
          <a:prstGeom prst="rect">
            <a:avLst/>
          </a:prstGeom>
        </p:spPr>
      </p:pic>
      <p:pic>
        <p:nvPicPr>
          <p:cNvPr id="3" name="Picture 38" descr="20071001_ES-_Window_Installation_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524000"/>
            <a:ext cx="1349375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CMS Preshower: part of the end cap el. calorimeter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066800"/>
            <a:ext cx="203068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Preshower   +  ECAL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00600" y="1371600"/>
            <a:ext cx="762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43200" y="1371600"/>
            <a:ext cx="16002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43600" y="1295400"/>
            <a:ext cx="2744534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 layers of lead absorbers</a:t>
            </a:r>
          </a:p>
          <a:p>
            <a:r>
              <a:rPr lang="en-US" dirty="0" smtClean="0"/>
              <a:t>each followed by Si sensors</a:t>
            </a:r>
          </a:p>
          <a:p>
            <a:r>
              <a:rPr lang="en-US" dirty="0" smtClean="0"/>
              <a:t>and digital electronics</a:t>
            </a:r>
          </a:p>
          <a:p>
            <a:r>
              <a:rPr lang="en-US" dirty="0" smtClean="0"/>
              <a:t>Z = ± 304, ± 309 cm</a:t>
            </a:r>
          </a:p>
          <a:p>
            <a:r>
              <a:rPr lang="en-US" dirty="0" smtClean="0"/>
              <a:t>45 cm &lt; R &lt;121 cm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2400" y="3462278"/>
            <a:ext cx="4953000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 sensors, p-on-n , DC coupled, 63×63×0.32 mm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32 strips 1.8 mm wide at a pitch of 1.9 mm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4288 total, 1072/absorber</a:t>
            </a:r>
          </a:p>
          <a:p>
            <a:r>
              <a:rPr lang="en-US" sz="1600" dirty="0" smtClean="0"/>
              <a:t>Sensors </a:t>
            </a:r>
            <a:r>
              <a:rPr lang="en-US" sz="1600" dirty="0" smtClean="0"/>
              <a:t>mounted on Al tiles and</a:t>
            </a:r>
          </a:p>
          <a:p>
            <a:r>
              <a:rPr lang="en-US" sz="1600" dirty="0" smtClean="0"/>
              <a:t>assembled into “ladders” of 6 to 10 </a:t>
            </a:r>
            <a:r>
              <a:rPr lang="en-US" sz="1600" dirty="0" smtClean="0"/>
              <a:t>tiles</a:t>
            </a:r>
          </a:p>
          <a:p>
            <a:endParaRPr lang="en-US" sz="1600" dirty="0" smtClean="0"/>
          </a:p>
          <a:p>
            <a:r>
              <a:rPr lang="en-US" sz="1600" dirty="0" smtClean="0"/>
              <a:t>Load</a:t>
            </a:r>
            <a:r>
              <a:rPr lang="en-US" sz="1600" dirty="0" smtClean="0"/>
              <a:t> capacitance dominated by the back plane:</a:t>
            </a:r>
          </a:p>
          <a:p>
            <a:endParaRPr lang="en-US" sz="1600" dirty="0" smtClean="0"/>
          </a:p>
          <a:p>
            <a:r>
              <a:rPr lang="en-US" sz="1600" b="1" dirty="0" err="1" smtClean="0">
                <a:solidFill>
                  <a:srgbClr val="FF0000"/>
                </a:solidFill>
              </a:rPr>
              <a:t>C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backplane</a:t>
            </a:r>
            <a:r>
              <a:rPr lang="en-US" sz="1600" b="1" dirty="0" smtClean="0">
                <a:solidFill>
                  <a:srgbClr val="FF0000"/>
                </a:solidFill>
              </a:rPr>
              <a:t> 	</a:t>
            </a:r>
            <a:r>
              <a:rPr lang="en-US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~ 40 pF</a:t>
            </a:r>
          </a:p>
          <a:p>
            <a:r>
              <a:rPr lang="en-US" sz="16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int</a:t>
            </a:r>
            <a:r>
              <a:rPr lang="en-US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	~ 6 pF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dirty="0" smtClean="0"/>
          </a:p>
          <a:p>
            <a:endParaRPr lang="en-US" sz="1600" dirty="0" smtClean="0"/>
          </a:p>
        </p:txBody>
      </p:sp>
      <p:grpSp>
        <p:nvGrpSpPr>
          <p:cNvPr id="6" name="Group 21"/>
          <p:cNvGrpSpPr/>
          <p:nvPr/>
        </p:nvGrpSpPr>
        <p:grpSpPr>
          <a:xfrm>
            <a:off x="4572000" y="3962400"/>
            <a:ext cx="4213861" cy="1285875"/>
            <a:chOff x="4191000" y="3962400"/>
            <a:chExt cx="4213861" cy="1285875"/>
          </a:xfrm>
        </p:grpSpPr>
        <p:pic>
          <p:nvPicPr>
            <p:cNvPr id="18" name="Picture 17" descr="\\cern.ch\dfs\Users\a\anna\Documents\My Pictures\ladder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91000" y="3962400"/>
              <a:ext cx="2971800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7315200" y="3962400"/>
              <a:ext cx="787395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ladder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6553200" y="4191000"/>
              <a:ext cx="6858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553200" y="4724400"/>
              <a:ext cx="1851661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digital electronics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5791200" y="4724400"/>
              <a:ext cx="762000" cy="2286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Noise of non-irradiated sensors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3400" y="990600"/>
            <a:ext cx="3810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Noise ~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detector</a:t>
            </a:r>
            <a:r>
              <a:rPr lang="en-US" baseline="-25000" dirty="0" smtClean="0"/>
              <a:t> </a:t>
            </a:r>
            <a:r>
              <a:rPr lang="en-US" dirty="0" smtClean="0"/>
              <a:t>~ 1/</a:t>
            </a:r>
            <a:r>
              <a:rPr lang="en-US" dirty="0" smtClean="0">
                <a:latin typeface="Matura MT Script Capitals"/>
              </a:rPr>
              <a:t>√</a:t>
            </a:r>
            <a:r>
              <a:rPr lang="en-US" dirty="0" smtClean="0"/>
              <a:t>V</a:t>
            </a:r>
          </a:p>
          <a:p>
            <a:r>
              <a:rPr lang="en-US" dirty="0" smtClean="0"/>
              <a:t>Can be used to: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Verify that the sensor is biased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Estimate the full depletion voltage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57200" y="2286000"/>
            <a:ext cx="8354983" cy="3590925"/>
            <a:chOff x="685801" y="2514600"/>
            <a:chExt cx="8354983" cy="35909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1" y="2514600"/>
              <a:ext cx="4381104" cy="3590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44139" y="2514600"/>
              <a:ext cx="4196645" cy="338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TextBox 9"/>
          <p:cNvSpPr txBox="1"/>
          <p:nvPr/>
        </p:nvSpPr>
        <p:spPr>
          <a:xfrm>
            <a:off x="1066800" y="5715000"/>
            <a:ext cx="289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strips noise vs. voltage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C866-8701-452A-A804-AA28E4B71513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2171" y="5715000"/>
            <a:ext cx="160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noise</a:t>
            </a:r>
            <a:r>
              <a:rPr lang="en-US" dirty="0" smtClean="0"/>
              <a:t> –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capa</a:t>
            </a:r>
            <a:r>
              <a:rPr lang="en-US" dirty="0" smtClean="0"/>
              <a:t> (V)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563562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2800" dirty="0" smtClean="0"/>
              <a:t>Noise vs. radius at 5.86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, no bias voltage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58EF1-22AB-419A-8EF8-9A2BE22A9B5C}" type="datetime1">
              <a:rPr lang="en-US" smtClean="0"/>
              <a:pPr/>
              <a:t>4/3/2012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838200" y="838200"/>
            <a:ext cx="5943600" cy="5502537"/>
            <a:chOff x="838200" y="838200"/>
            <a:chExt cx="5943600" cy="550253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838200"/>
              <a:ext cx="5635128" cy="5502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Connector 7"/>
            <p:cNvCxnSpPr/>
            <p:nvPr/>
          </p:nvCxnSpPr>
          <p:spPr>
            <a:xfrm>
              <a:off x="1143000" y="2830286"/>
              <a:ext cx="5638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573486"/>
              <a:ext cx="5638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858000" y="3429000"/>
            <a:ext cx="1753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Average noise</a:t>
            </a:r>
          </a:p>
          <a:p>
            <a:r>
              <a:rPr lang="en-US" dirty="0" smtClean="0"/>
              <a:t>of fully depleted</a:t>
            </a:r>
          </a:p>
          <a:p>
            <a:r>
              <a:rPr lang="en-US" dirty="0" smtClean="0"/>
              <a:t>sensors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629400" y="28956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705600" y="4267200"/>
            <a:ext cx="3810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67205"/>
            <a:ext cx="4267200" cy="416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315200" cy="563562"/>
          </a:xfr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2800" dirty="0" smtClean="0"/>
              <a:t>Noise vs. radius, no bias voltage</a:t>
            </a:r>
            <a:endParaRPr lang="en-US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619" y="1246992"/>
            <a:ext cx="4123981" cy="402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486400" y="5741313"/>
            <a:ext cx="25827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0.066 fb</a:t>
            </a:r>
            <a:r>
              <a:rPr lang="en-US" sz="2200" baseline="30000" dirty="0" smtClean="0"/>
              <a:t>-1</a:t>
            </a:r>
            <a:r>
              <a:rPr lang="en-US" sz="2200" dirty="0" smtClean="0"/>
              <a:t>, April 2011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741313"/>
            <a:ext cx="27020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 5.86 fb</a:t>
            </a:r>
            <a:r>
              <a:rPr lang="en-US" sz="2200" baseline="30000" dirty="0" smtClean="0"/>
              <a:t>-1</a:t>
            </a:r>
            <a:r>
              <a:rPr lang="en-US" sz="2200" dirty="0" smtClean="0"/>
              <a:t>, March 2012</a:t>
            </a:r>
            <a:endParaRPr lang="en-US" sz="2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325A-9997-4A57-A864-E8CFA6866034}" type="datetime1">
              <a:rPr lang="en-US" smtClean="0"/>
              <a:pPr/>
              <a:t>4/3/2012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556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Model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81200"/>
            <a:ext cx="4191000" cy="3352800"/>
          </a:xfr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Observed that for </a:t>
            </a:r>
            <a:r>
              <a:rPr lang="en-US" sz="1800" dirty="0" smtClean="0">
                <a:solidFill>
                  <a:srgbClr val="C00000"/>
                </a:solidFill>
                <a:latin typeface="Symbol" pitchFamily="18" charset="2"/>
              </a:rPr>
              <a:t>f</a:t>
            </a:r>
            <a:r>
              <a:rPr lang="en-US" sz="1800" dirty="0" smtClean="0">
                <a:solidFill>
                  <a:srgbClr val="C00000"/>
                </a:solidFill>
              </a:rPr>
              <a:t> ≥ 10</a:t>
            </a:r>
            <a:r>
              <a:rPr lang="en-US" sz="1800" baseline="30000" dirty="0" smtClean="0">
                <a:solidFill>
                  <a:srgbClr val="C00000"/>
                </a:solidFill>
              </a:rPr>
              <a:t>12</a:t>
            </a:r>
            <a:r>
              <a:rPr lang="en-US" sz="1800" dirty="0" smtClean="0">
                <a:solidFill>
                  <a:srgbClr val="C00000"/>
                </a:solidFill>
              </a:rPr>
              <a:t> n/cm</a:t>
            </a:r>
            <a:r>
              <a:rPr lang="en-US" sz="1800" baseline="30000" dirty="0" smtClean="0">
                <a:solidFill>
                  <a:srgbClr val="C00000"/>
                </a:solidFill>
              </a:rPr>
              <a:t>2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/>
              <a:t>the junction capacitance assumes the value of the detector geometry capacitance at f &gt; 10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Hz,  independent of voltage</a:t>
            </a:r>
          </a:p>
          <a:p>
            <a:r>
              <a:rPr lang="en-US" sz="1800" dirty="0" smtClean="0"/>
              <a:t>Frequency dependence of the deviation of the C-V characteristics is strongly dependent on the ratio of the defect density, </a:t>
            </a:r>
            <a:r>
              <a:rPr lang="en-US" sz="1800" dirty="0" err="1" smtClean="0"/>
              <a:t>N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, to the effective doping concentration, </a:t>
            </a:r>
            <a:r>
              <a:rPr lang="en-US" sz="1800" dirty="0" err="1" smtClean="0"/>
              <a:t>N</a:t>
            </a:r>
            <a:r>
              <a:rPr lang="en-US" sz="1800" baseline="-25000" dirty="0" err="1" smtClean="0"/>
              <a:t>d</a:t>
            </a:r>
            <a:endParaRPr lang="en-US" sz="1800" baseline="-25000" dirty="0" smtClean="0"/>
          </a:p>
          <a:p>
            <a:r>
              <a:rPr lang="en-US" sz="1800" dirty="0" smtClean="0"/>
              <a:t>Developed a two-trap-level model which predicts this effect as </a:t>
            </a:r>
            <a:r>
              <a:rPr lang="en-US" sz="1800" dirty="0" err="1" smtClean="0"/>
              <a:t>N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/ </a:t>
            </a:r>
            <a:r>
              <a:rPr lang="en-US" sz="1800" dirty="0" err="1" smtClean="0"/>
              <a:t>N</a:t>
            </a:r>
            <a:r>
              <a:rPr lang="en-US" sz="1800" baseline="-25000" dirty="0" err="1" smtClean="0"/>
              <a:t>d</a:t>
            </a:r>
            <a:r>
              <a:rPr lang="en-US" sz="1800" baseline="-25000" dirty="0" smtClean="0"/>
              <a:t>  </a:t>
            </a:r>
            <a:r>
              <a:rPr lang="en-US" sz="1800" dirty="0" smtClean="0"/>
              <a:t>→ 1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C7C57-BB5B-4D75-AAF9-77AD3D43A15F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6019800"/>
            <a:ext cx="8153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baseline="30000" dirty="0" smtClean="0"/>
              <a:t>*</a:t>
            </a:r>
            <a:r>
              <a:rPr lang="en-US" sz="1400" b="1" dirty="0" smtClean="0"/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http://ieeexplore.ieee.org/ielx4/531/3487/00693473.pdf?tp=&amp;arnumber=693473&amp;isnumber=3487&amp;tag=1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38200"/>
            <a:ext cx="7200241" cy="95410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Developed by </a:t>
            </a:r>
            <a:r>
              <a:rPr lang="en-US" sz="2000" b="1" dirty="0" err="1" smtClean="0"/>
              <a:t>Zheng</a:t>
            </a:r>
            <a:r>
              <a:rPr lang="en-US" sz="2000" b="1" dirty="0" smtClean="0"/>
              <a:t> Li and H.W. </a:t>
            </a:r>
            <a:r>
              <a:rPr lang="en-US" sz="2000" b="1" dirty="0" err="1" smtClean="0"/>
              <a:t>Kraner</a:t>
            </a:r>
            <a:r>
              <a:rPr lang="en-US" sz="2000" b="1" baseline="30000" dirty="0" smtClean="0"/>
              <a:t>*</a:t>
            </a:r>
            <a:r>
              <a:rPr lang="en-US" sz="2000" b="1" dirty="0" smtClean="0"/>
              <a:t> (1990)</a:t>
            </a:r>
            <a:r>
              <a:rPr lang="en-US" dirty="0" smtClean="0"/>
              <a:t>: </a:t>
            </a:r>
          </a:p>
          <a:p>
            <a:r>
              <a:rPr lang="en-US" dirty="0" smtClean="0"/>
              <a:t>“Studies of Frequency Dependent C-V Characteristics of Neutron Irradiated</a:t>
            </a:r>
          </a:p>
          <a:p>
            <a:r>
              <a:rPr lang="en-US" dirty="0" smtClean="0"/>
              <a:t>P</a:t>
            </a:r>
            <a:r>
              <a:rPr lang="en-US" baseline="30000" dirty="0" smtClean="0"/>
              <a:t>+</a:t>
            </a:r>
            <a:r>
              <a:rPr lang="en-US" dirty="0" smtClean="0"/>
              <a:t>-n Silicon Detectors”</a:t>
            </a:r>
          </a:p>
        </p:txBody>
      </p:sp>
      <p:graphicFrame>
        <p:nvGraphicFramePr>
          <p:cNvPr id="9" name="Chart 8"/>
          <p:cNvGraphicFramePr/>
          <p:nvPr/>
        </p:nvGraphicFramePr>
        <p:xfrm>
          <a:off x="4724400" y="2438400"/>
          <a:ext cx="4191000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680858" y="1981202"/>
            <a:ext cx="4267200" cy="381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Fluence vs. distance from beam at 5.85 fb-1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C7C57-BB5B-4D75-AAF9-77AD3D43A15F}" type="datetime1">
              <a:rPr lang="en-US" smtClean="0"/>
              <a:pPr/>
              <a:t>4/3/2012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Anna Peisert, CERN/CMS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50E3C-05DA-49A8-9309-B9B77207F20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3125" y="1676401"/>
            <a:ext cx="7391400" cy="347787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Preshower sensors capacitance dominated by the backplane capacitance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Independent of bias voltage at frequencies ~ 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Hz after irradiation to </a:t>
            </a:r>
            <a:r>
              <a:rPr lang="en-US" sz="2000" dirty="0" smtClean="0">
                <a:latin typeface="Symbol" pitchFamily="18" charset="2"/>
              </a:rPr>
              <a:t>f</a:t>
            </a:r>
            <a:r>
              <a:rPr lang="en-US" sz="2000" dirty="0" smtClean="0"/>
              <a:t> ≥ 10</a:t>
            </a:r>
            <a:r>
              <a:rPr lang="en-US" sz="2000" baseline="30000" dirty="0" smtClean="0"/>
              <a:t>12</a:t>
            </a:r>
            <a:r>
              <a:rPr lang="en-US" sz="2000" dirty="0" smtClean="0"/>
              <a:t> </a:t>
            </a:r>
            <a:r>
              <a:rPr lang="en-US" sz="2000" dirty="0" smtClean="0"/>
              <a:t>n/cm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Noise, measured at 40 MHz, can not be used to </a:t>
            </a:r>
            <a:r>
              <a:rPr lang="en-US" sz="2000" dirty="0" smtClean="0"/>
              <a:t>evaluate the full </a:t>
            </a:r>
            <a:r>
              <a:rPr lang="en-US" sz="2000" dirty="0" smtClean="0"/>
              <a:t>depletion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V</a:t>
            </a:r>
            <a:r>
              <a:rPr lang="en-US" sz="2000" baseline="-25000" dirty="0" err="1" smtClean="0"/>
              <a:t>fd</a:t>
            </a:r>
            <a:r>
              <a:rPr lang="en-US" sz="2000" dirty="0" smtClean="0"/>
              <a:t> can only be measured from the signal</a:t>
            </a:r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4384</TotalTime>
  <Words>407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Measurement of the noise of irradiated sensors CMS Preshower D. Barney, A. Honma, A. Peisert,  Y-M. (Jacky) Tzeng </vt:lpstr>
      <vt:lpstr>The CMS Preshower: part of the end cap el. calorimeter</vt:lpstr>
      <vt:lpstr>Noise of non-irradiated sensors</vt:lpstr>
      <vt:lpstr>Noise vs. radius at 5.86 fb-1, no bias voltage</vt:lpstr>
      <vt:lpstr>Noise vs. radius, no bias voltage</vt:lpstr>
      <vt:lpstr>Model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leakage current of Si sensors of the CMS Preshower after 5.86 fb-1  </dc:title>
  <dc:creator>anna</dc:creator>
  <cp:lastModifiedBy>anna</cp:lastModifiedBy>
  <cp:revision>148</cp:revision>
  <dcterms:created xsi:type="dcterms:W3CDTF">2012-02-22T10:04:22Z</dcterms:created>
  <dcterms:modified xsi:type="dcterms:W3CDTF">2012-04-03T09:03:08Z</dcterms:modified>
</cp:coreProperties>
</file>