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1824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20231E-1C21-4B0D-B06D-3E3A74A0D1CC}" type="datetimeFigureOut">
              <a:rPr lang="en-GB" smtClean="0"/>
              <a:t>07/05/2012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4316DF-64A9-4D62-804E-5122A804D4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41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4316DF-64A9-4D62-804E-5122A804D48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373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Kick-off meeting, CERN,Geneva 8 May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Rollet – ARDENT WP1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581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Kick-off meeting, CERN,Geneva 8 May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Rollet – ARDENT WP1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355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Kick-off meeting, CERN,Geneva 8 May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Rollet – ARDENT WP1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553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S. Rollet – ARDENT WP1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/>
              <a:t>‹#›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Kick-off meeting, CERN,Geneva 8 May 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400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Kick-off meeting, CERN,Geneva 8 May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Rollet – ARDENT WP1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73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Kick-off meeting, CERN,Geneva 8 May 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Rollet – ARDENT WP1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379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Kick-off meeting, CERN,Geneva 8 May 2012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Rollet – ARDENT WP1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261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Kick-off meeting, CERN,Geneva 8 May 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Rollet – ARDENT WP1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510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Kick-off meeting, CERN,Geneva 8 May 2012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Rollet – ARDENT WP1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588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Kick-off meeting, CERN,Geneva 8 May 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Rollet – ARDENT WP1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073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Kick-off meeting, CERN,Geneva 8 May 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Rollet – ARDENT WP1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603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26" Type="http://schemas.openxmlformats.org/officeDocument/2006/relationships/image" Target="../media/image14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5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23" Type="http://schemas.openxmlformats.org/officeDocument/2006/relationships/image" Target="../media/image11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Relationship Id="rId22" Type="http://schemas.openxmlformats.org/officeDocument/2006/relationships/image" Target="../media/image1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ARDENT</a:t>
            </a:r>
            <a:br>
              <a:rPr lang="en-US" sz="3600" dirty="0" smtClean="0"/>
            </a:br>
            <a:r>
              <a:rPr lang="en-US" sz="1600" u="sng" dirty="0" smtClean="0">
                <a:solidFill>
                  <a:srgbClr val="FF0000"/>
                </a:solidFill>
              </a:rPr>
              <a:t>A</a:t>
            </a:r>
            <a:r>
              <a:rPr lang="en-US" sz="1600" dirty="0" smtClean="0"/>
              <a:t>dvanced </a:t>
            </a:r>
            <a:r>
              <a:rPr lang="en-US" sz="1600" u="sng" dirty="0" smtClean="0">
                <a:solidFill>
                  <a:srgbClr val="FF0000"/>
                </a:solidFill>
              </a:rPr>
              <a:t>R</a:t>
            </a:r>
            <a:r>
              <a:rPr lang="en-US" sz="1600" dirty="0" smtClean="0"/>
              <a:t>adiation </a:t>
            </a:r>
            <a:r>
              <a:rPr lang="en-US" sz="1600" u="sng" dirty="0" smtClean="0">
                <a:solidFill>
                  <a:srgbClr val="FF0000"/>
                </a:solidFill>
              </a:rPr>
              <a:t>D</a:t>
            </a:r>
            <a:r>
              <a:rPr lang="en-US" sz="1600" dirty="0" smtClean="0"/>
              <a:t>osimetry </a:t>
            </a:r>
            <a:r>
              <a:rPr lang="en-US" sz="1600" u="sng" dirty="0" smtClean="0">
                <a:solidFill>
                  <a:srgbClr val="FF0000"/>
                </a:solidFill>
              </a:rPr>
              <a:t>E</a:t>
            </a:r>
            <a:r>
              <a:rPr lang="en-US" sz="1600" dirty="0" smtClean="0"/>
              <a:t>uropean </a:t>
            </a:r>
            <a:r>
              <a:rPr lang="en-US" sz="1600" u="sng" dirty="0" smtClean="0">
                <a:solidFill>
                  <a:srgbClr val="FF0000"/>
                </a:solidFill>
              </a:rPr>
              <a:t>N</a:t>
            </a:r>
            <a:r>
              <a:rPr lang="en-US" sz="1600" dirty="0" smtClean="0"/>
              <a:t>etwork </a:t>
            </a:r>
            <a:r>
              <a:rPr lang="en-US" sz="1600" u="sng" dirty="0" smtClean="0">
                <a:solidFill>
                  <a:srgbClr val="FF0000"/>
                </a:solidFill>
              </a:rPr>
              <a:t>T</a:t>
            </a:r>
            <a:r>
              <a:rPr lang="en-US" sz="1600" dirty="0" smtClean="0"/>
              <a:t>raining initiative</a:t>
            </a:r>
            <a:br>
              <a:rPr lang="en-US" sz="1600" dirty="0" smtClean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Kick-off meeting, CERN,Geneva 8 May 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S. Rollet – ARDENT WP1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8F741-D869-4EC9-9EFF-B0DC0DC0F576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600" y="228600"/>
            <a:ext cx="1300325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G:\Users\s\silari\Documents\Private\DOC\EU FP\ITN ARDENT\Logos\Logo_Marie-Curie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01000" y="228600"/>
            <a:ext cx="927818" cy="900000"/>
          </a:xfrm>
          <a:prstGeom prst="rect">
            <a:avLst/>
          </a:prstGeom>
          <a:noFill/>
        </p:spPr>
      </p:pic>
      <p:pic>
        <p:nvPicPr>
          <p:cNvPr id="9" name="Picture 3" descr="\\cern.ch\dfs\Users\s\silari\Desktop\logoCERN80x56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90053" y="5850426"/>
            <a:ext cx="680635" cy="476444"/>
          </a:xfrm>
          <a:prstGeom prst="rect">
            <a:avLst/>
          </a:prstGeom>
          <a:noFill/>
        </p:spPr>
      </p:pic>
      <p:pic>
        <p:nvPicPr>
          <p:cNvPr id="10" name="Picture 4" descr="\\cern.ch\dfs\Users\s\silari\Desktop\Partner logos\logoAIT80x56.pn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97847" y="5849730"/>
            <a:ext cx="680635" cy="476444"/>
          </a:xfrm>
          <a:prstGeom prst="rect">
            <a:avLst/>
          </a:prstGeom>
          <a:noFill/>
        </p:spPr>
      </p:pic>
      <p:pic>
        <p:nvPicPr>
          <p:cNvPr id="11" name="Picture 5" descr="\\cern.ch\dfs\Users\s\silari\Desktop\Partner logos\logoCzechTU80x56.png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801753" y="5853507"/>
            <a:ext cx="680635" cy="476444"/>
          </a:xfrm>
          <a:prstGeom prst="rect">
            <a:avLst/>
          </a:prstGeom>
          <a:noFill/>
        </p:spPr>
      </p:pic>
      <p:pic>
        <p:nvPicPr>
          <p:cNvPr id="12" name="Picture 6" descr="\\cern.ch\dfs\Users\s\silari\Desktop\Partner logos\logoIBA80x56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504894" y="5853507"/>
            <a:ext cx="680635" cy="476444"/>
          </a:xfrm>
          <a:prstGeom prst="rect">
            <a:avLst/>
          </a:prstGeom>
          <a:noFill/>
        </p:spPr>
      </p:pic>
      <p:pic>
        <p:nvPicPr>
          <p:cNvPr id="13" name="Picture 7" descr="\\cern.ch\dfs\Users\s\silari\Desktop\Partner logos\logoJablotron80x56.png"/>
          <p:cNvPicPr>
            <a:picLocks noChangeAspect="1" noChangeArrowheads="1"/>
          </p:cNvPicPr>
          <p:nvPr userDrawn="1"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206018" y="5853507"/>
            <a:ext cx="680635" cy="476444"/>
          </a:xfrm>
          <a:prstGeom prst="rect">
            <a:avLst/>
          </a:prstGeom>
          <a:noFill/>
        </p:spPr>
      </p:pic>
      <p:pic>
        <p:nvPicPr>
          <p:cNvPr id="14" name="Picture 8" descr="\\cern.ch\dfs\Users\s\silari\Desktop\Partner logos\logoMIAM80x56.png"/>
          <p:cNvPicPr>
            <a:picLocks noChangeAspect="1" noChangeArrowheads="1"/>
          </p:cNvPicPr>
          <p:nvPr userDrawn="1"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909924" y="5853507"/>
            <a:ext cx="680635" cy="476444"/>
          </a:xfrm>
          <a:prstGeom prst="rect">
            <a:avLst/>
          </a:prstGeom>
          <a:noFill/>
        </p:spPr>
      </p:pic>
      <p:pic>
        <p:nvPicPr>
          <p:cNvPr id="15" name="Picture 9" descr="\\cern.ch\dfs\Users\s\silari\Desktop\Partner logos\logoPoliMi80x56.png"/>
          <p:cNvPicPr>
            <a:picLocks noChangeAspect="1" noChangeArrowheads="1"/>
          </p:cNvPicPr>
          <p:nvPr userDrawn="1"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4611335" y="5853507"/>
            <a:ext cx="680635" cy="476444"/>
          </a:xfrm>
          <a:prstGeom prst="rect">
            <a:avLst/>
          </a:prstGeom>
          <a:noFill/>
        </p:spPr>
      </p:pic>
      <p:pic>
        <p:nvPicPr>
          <p:cNvPr id="16" name="Picture 10" descr="\\cern.ch\dfs\Users\s\silari\Desktop\Partner logos\logoFAU80x56.png"/>
          <p:cNvPicPr>
            <a:picLocks noChangeAspect="1" noChangeArrowheads="1"/>
          </p:cNvPicPr>
          <p:nvPr userDrawn="1"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315241" y="5853507"/>
            <a:ext cx="680635" cy="476444"/>
          </a:xfrm>
          <a:prstGeom prst="rect">
            <a:avLst/>
          </a:prstGeom>
          <a:noFill/>
        </p:spPr>
      </p:pic>
      <p:pic>
        <p:nvPicPr>
          <p:cNvPr id="17" name="Picture 11" descr="\\cern.ch\dfs\Users\s\silari\Desktop\Partner logos\logoST80x56.png"/>
          <p:cNvPicPr>
            <a:picLocks noChangeAspect="1" noChangeArrowheads="1"/>
          </p:cNvPicPr>
          <p:nvPr userDrawn="1"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6015371" y="5853507"/>
            <a:ext cx="680635" cy="476444"/>
          </a:xfrm>
          <a:prstGeom prst="rect">
            <a:avLst/>
          </a:prstGeom>
          <a:noFill/>
        </p:spPr>
      </p:pic>
      <p:pic>
        <p:nvPicPr>
          <p:cNvPr id="18" name="Picture 12" descr="\\cern.ch\dfs\Users\s\silari\Desktop\Partner logos\logoUH80x56.png"/>
          <p:cNvPicPr>
            <a:picLocks noChangeAspect="1" noChangeArrowheads="1"/>
          </p:cNvPicPr>
          <p:nvPr userDrawn="1"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6721036" y="5855267"/>
            <a:ext cx="670476" cy="469333"/>
          </a:xfrm>
          <a:prstGeom prst="rect">
            <a:avLst/>
          </a:prstGeom>
          <a:noFill/>
        </p:spPr>
      </p:pic>
      <p:pic>
        <p:nvPicPr>
          <p:cNvPr id="19" name="Picture 13" descr="\\cern.ch\dfs\Users\s\silari\Desktop\Partner logos\logoUO80x56.png"/>
          <p:cNvPicPr>
            <a:picLocks noChangeAspect="1" noChangeArrowheads="1"/>
          </p:cNvPicPr>
          <p:nvPr userDrawn="1"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7409618" y="5855267"/>
            <a:ext cx="670476" cy="469333"/>
          </a:xfrm>
          <a:prstGeom prst="rect">
            <a:avLst/>
          </a:prstGeom>
          <a:noFill/>
        </p:spPr>
      </p:pic>
      <p:pic>
        <p:nvPicPr>
          <p:cNvPr id="20" name="Picture 14" descr="\\cern.ch\dfs\Users\s\silari\Desktop\Partner logos\logoUOW80x56.png"/>
          <p:cNvPicPr>
            <a:picLocks noChangeAspect="1" noChangeArrowheads="1"/>
          </p:cNvPicPr>
          <p:nvPr userDrawn="1"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8096919" y="5855267"/>
            <a:ext cx="670476" cy="4693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7015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marL="0" marR="0" indent="0" algn="ctr" defTabSz="9144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628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5300" dirty="0" smtClean="0"/>
              <a:t>ARDENT</a:t>
            </a:r>
            <a:r>
              <a:rPr lang="en-US" u="sng" dirty="0" smtClean="0">
                <a:solidFill>
                  <a:srgbClr val="FF0000"/>
                </a:solidFill>
              </a:rPr>
              <a:t/>
            </a:r>
            <a:br>
              <a:rPr lang="en-US" u="sng" dirty="0" smtClean="0">
                <a:solidFill>
                  <a:srgbClr val="FF0000"/>
                </a:solidFill>
              </a:rPr>
            </a:br>
            <a:r>
              <a:rPr lang="en-US" sz="2200" u="sng" dirty="0" smtClean="0">
                <a:solidFill>
                  <a:srgbClr val="FF0000"/>
                </a:solidFill>
              </a:rPr>
              <a:t>A</a:t>
            </a:r>
            <a:r>
              <a:rPr lang="en-US" sz="2200" dirty="0" smtClean="0"/>
              <a:t>dvanced </a:t>
            </a:r>
            <a:r>
              <a:rPr lang="en-US" sz="2200" u="sng" dirty="0" smtClean="0">
                <a:solidFill>
                  <a:srgbClr val="FF0000"/>
                </a:solidFill>
              </a:rPr>
              <a:t>R</a:t>
            </a:r>
            <a:r>
              <a:rPr lang="en-US" sz="2200" dirty="0" smtClean="0"/>
              <a:t>adiation </a:t>
            </a:r>
            <a:r>
              <a:rPr lang="en-US" sz="2200" u="sng" dirty="0" smtClean="0">
                <a:solidFill>
                  <a:srgbClr val="FF0000"/>
                </a:solidFill>
              </a:rPr>
              <a:t>D</a:t>
            </a:r>
            <a:r>
              <a:rPr lang="en-US" sz="2200" dirty="0" smtClean="0"/>
              <a:t>osimetry </a:t>
            </a:r>
            <a:r>
              <a:rPr lang="en-US" sz="2200" u="sng" dirty="0" smtClean="0">
                <a:solidFill>
                  <a:srgbClr val="FF0000"/>
                </a:solidFill>
              </a:rPr>
              <a:t>E</a:t>
            </a:r>
            <a:r>
              <a:rPr lang="en-US" sz="2200" dirty="0" smtClean="0"/>
              <a:t>uropean </a:t>
            </a:r>
            <a:r>
              <a:rPr lang="en-US" sz="2200" u="sng" dirty="0" smtClean="0">
                <a:solidFill>
                  <a:srgbClr val="FF0000"/>
                </a:solidFill>
              </a:rPr>
              <a:t>N</a:t>
            </a:r>
            <a:r>
              <a:rPr lang="en-US" sz="2200" dirty="0" smtClean="0"/>
              <a:t>etwork </a:t>
            </a:r>
            <a:r>
              <a:rPr lang="en-US" sz="2200" u="sng" dirty="0" smtClean="0">
                <a:solidFill>
                  <a:srgbClr val="FF0000"/>
                </a:solidFill>
              </a:rPr>
              <a:t>T</a:t>
            </a:r>
            <a:r>
              <a:rPr lang="en-US" sz="2200" dirty="0" smtClean="0"/>
              <a:t>raining initiative</a:t>
            </a:r>
            <a:endParaRPr lang="en-GB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3573016"/>
            <a:ext cx="6400800" cy="1752600"/>
          </a:xfrm>
        </p:spPr>
        <p:txBody>
          <a:bodyPr/>
          <a:lstStyle/>
          <a:p>
            <a:r>
              <a:rPr lang="de-AT" dirty="0">
                <a:solidFill>
                  <a:srgbClr val="FF0000"/>
                </a:solidFill>
              </a:rPr>
              <a:t>WP3: Track </a:t>
            </a:r>
            <a:r>
              <a:rPr lang="de-AT" dirty="0" err="1">
                <a:solidFill>
                  <a:srgbClr val="FF0000"/>
                </a:solidFill>
              </a:rPr>
              <a:t>Detectors</a:t>
            </a:r>
            <a:endParaRPr lang="de-AT" dirty="0">
              <a:solidFill>
                <a:srgbClr val="FF0000"/>
              </a:solidFill>
            </a:endParaRPr>
          </a:p>
          <a:p>
            <a:r>
              <a:rPr lang="de-AT" dirty="0" err="1" smtClean="0"/>
              <a:t>M.Caresana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963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12974"/>
          </a:xfrm>
        </p:spPr>
        <p:txBody>
          <a:bodyPr>
            <a:normAutofit fontScale="90000"/>
          </a:bodyPr>
          <a:lstStyle/>
          <a:p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>ARDENT</a:t>
            </a:r>
            <a:br>
              <a:rPr lang="de-AT" dirty="0" smtClean="0"/>
            </a:br>
            <a:r>
              <a:rPr lang="de-AT" dirty="0" smtClean="0"/>
              <a:t> </a:t>
            </a:r>
            <a:r>
              <a:rPr lang="en-US" sz="2000" u="sng" dirty="0" smtClean="0">
                <a:solidFill>
                  <a:srgbClr val="FF0000"/>
                </a:solidFill>
              </a:rPr>
              <a:t>A</a:t>
            </a:r>
            <a:r>
              <a:rPr lang="en-US" sz="2000" dirty="0" smtClean="0"/>
              <a:t>dvanced </a:t>
            </a:r>
            <a:r>
              <a:rPr lang="en-US" sz="2000" u="sng" dirty="0" smtClean="0">
                <a:solidFill>
                  <a:srgbClr val="FF0000"/>
                </a:solidFill>
              </a:rPr>
              <a:t>R</a:t>
            </a:r>
            <a:r>
              <a:rPr lang="en-US" sz="2000" dirty="0" smtClean="0"/>
              <a:t>adiation </a:t>
            </a:r>
            <a:r>
              <a:rPr lang="en-US" sz="2000" u="sng" dirty="0" smtClean="0">
                <a:solidFill>
                  <a:srgbClr val="FF0000"/>
                </a:solidFill>
              </a:rPr>
              <a:t>D</a:t>
            </a:r>
            <a:r>
              <a:rPr lang="en-US" sz="2000" dirty="0" smtClean="0"/>
              <a:t>osimetry </a:t>
            </a:r>
            <a:r>
              <a:rPr lang="en-US" sz="2000" u="sng" dirty="0" smtClean="0">
                <a:solidFill>
                  <a:srgbClr val="FF0000"/>
                </a:solidFill>
              </a:rPr>
              <a:t>E</a:t>
            </a:r>
            <a:r>
              <a:rPr lang="en-US" sz="2000" dirty="0" smtClean="0"/>
              <a:t>uropean </a:t>
            </a:r>
            <a:r>
              <a:rPr lang="en-US" sz="2000" u="sng" dirty="0" smtClean="0">
                <a:solidFill>
                  <a:srgbClr val="FF0000"/>
                </a:solidFill>
              </a:rPr>
              <a:t>N</a:t>
            </a:r>
            <a:r>
              <a:rPr lang="en-US" sz="2000" dirty="0" smtClean="0"/>
              <a:t>etwork </a:t>
            </a:r>
            <a:r>
              <a:rPr lang="en-US" sz="2000" u="sng" dirty="0" smtClean="0">
                <a:solidFill>
                  <a:srgbClr val="FF0000"/>
                </a:solidFill>
              </a:rPr>
              <a:t>T</a:t>
            </a:r>
            <a:r>
              <a:rPr lang="en-US" sz="2000" dirty="0" smtClean="0"/>
              <a:t>raining initiative</a:t>
            </a: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89040"/>
          </a:xfrm>
        </p:spPr>
        <p:txBody>
          <a:bodyPr>
            <a:normAutofit/>
          </a:bodyPr>
          <a:lstStyle/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de-AT" dirty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WP3: </a:t>
            </a:r>
            <a:r>
              <a:rPr lang="de-AT" dirty="0" smtClean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Track </a:t>
            </a:r>
            <a:r>
              <a:rPr lang="de-AT" dirty="0" err="1" smtClean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Detectors</a:t>
            </a:r>
            <a:endParaRPr lang="de-AT" dirty="0">
              <a:solidFill>
                <a:srgbClr val="FF0000"/>
              </a:solidFill>
              <a:ea typeface="Times New Roman" pitchFamily="18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2400" dirty="0" smtClean="0">
                <a:ea typeface="Times New Roman" pitchFamily="18" charset="0"/>
                <a:cs typeface="Arial" pitchFamily="34" charset="0"/>
              </a:rPr>
              <a:t>Collaboration between</a:t>
            </a:r>
          </a:p>
          <a:p>
            <a:pPr marL="360363" lvl="0" indent="-3603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GB" sz="2400" dirty="0" smtClean="0">
              <a:solidFill>
                <a:srgbClr val="FFFF00"/>
              </a:solidFill>
              <a:ea typeface="Times New Roman" pitchFamily="18" charset="0"/>
              <a:cs typeface="Arial" pitchFamily="34" charset="0"/>
            </a:endParaRP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de-AT" sz="2400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AIT</a:t>
            </a:r>
            <a:r>
              <a:rPr lang="de-AT" sz="2400" dirty="0" smtClean="0">
                <a:ea typeface="Times New Roman" pitchFamily="18" charset="0"/>
                <a:cs typeface="Times New Roman" pitchFamily="18" charset="0"/>
              </a:rPr>
              <a:t> – Austria </a:t>
            </a:r>
            <a:r>
              <a:rPr lang="de-AT" sz="2400" dirty="0" smtClean="0">
                <a:solidFill>
                  <a:srgbClr val="003399"/>
                </a:solidFill>
                <a:ea typeface="Times New Roman" pitchFamily="18" charset="0"/>
                <a:cs typeface="Times New Roman" pitchFamily="18" charset="0"/>
              </a:rPr>
              <a:t>(Sofia Rollet)</a:t>
            </a:r>
            <a:endParaRPr lang="de-AT" sz="2400" dirty="0" smtClean="0">
              <a:ea typeface="Times New Roman" pitchFamily="18" charset="0"/>
              <a:cs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</a:pPr>
            <a:r>
              <a:rPr lang="de-AT" sz="2400" dirty="0" smtClean="0">
                <a:solidFill>
                  <a:srgbClr val="003399"/>
                </a:solidFill>
                <a:ea typeface="Times New Roman" pitchFamily="18" charset="0"/>
                <a:cs typeface="Times New Roman" pitchFamily="18" charset="0"/>
              </a:rPr>
              <a:t>ESR </a:t>
            </a:r>
            <a:r>
              <a:rPr lang="de-AT" sz="2400" dirty="0">
                <a:solidFill>
                  <a:srgbClr val="003399"/>
                </a:solidFill>
                <a:ea typeface="Times New Roman" pitchFamily="18" charset="0"/>
                <a:cs typeface="Times New Roman" pitchFamily="18" charset="0"/>
              </a:rPr>
              <a:t>5 </a:t>
            </a:r>
            <a:r>
              <a:rPr lang="de-AT" sz="2400" dirty="0" err="1">
                <a:solidFill>
                  <a:srgbClr val="003399"/>
                </a:solidFill>
                <a:ea typeface="Times New Roman" pitchFamily="18" charset="0"/>
                <a:cs typeface="Times New Roman" pitchFamily="18" charset="0"/>
              </a:rPr>
              <a:t>and</a:t>
            </a:r>
            <a:r>
              <a:rPr lang="de-AT" sz="2400" dirty="0">
                <a:solidFill>
                  <a:srgbClr val="003399"/>
                </a:solidFill>
                <a:ea typeface="Times New Roman" pitchFamily="18" charset="0"/>
                <a:cs typeface="Times New Roman" pitchFamily="18" charset="0"/>
              </a:rPr>
              <a:t> 6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de-AT" sz="2400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MIAM</a:t>
            </a:r>
            <a:r>
              <a:rPr lang="de-AT" sz="2400" dirty="0" smtClean="0">
                <a:ea typeface="Times New Roman" pitchFamily="18" charset="0"/>
                <a:cs typeface="Times New Roman" pitchFamily="18" charset="0"/>
              </a:rPr>
              <a:t> –  </a:t>
            </a:r>
            <a:r>
              <a:rPr lang="de-AT" sz="2400" dirty="0" err="1" smtClean="0">
                <a:ea typeface="Times New Roman" pitchFamily="18" charset="0"/>
                <a:cs typeface="Times New Roman" pitchFamily="18" charset="0"/>
              </a:rPr>
              <a:t>Italy</a:t>
            </a:r>
            <a:r>
              <a:rPr lang="de-AT" sz="2400" dirty="0" smtClean="0">
                <a:ea typeface="Times New Roman" pitchFamily="18" charset="0"/>
                <a:cs typeface="Times New Roman" pitchFamily="18" charset="0"/>
              </a:rPr>
              <a:t> </a:t>
            </a:r>
            <a:r>
              <a:rPr lang="de-AT" sz="2400" dirty="0">
                <a:ea typeface="Times New Roman" pitchFamily="18" charset="0"/>
                <a:cs typeface="Times New Roman" pitchFamily="18" charset="0"/>
              </a:rPr>
              <a:t> </a:t>
            </a:r>
            <a:r>
              <a:rPr lang="de-AT" sz="2400" dirty="0" smtClean="0">
                <a:solidFill>
                  <a:srgbClr val="003399"/>
                </a:solidFill>
                <a:ea typeface="Times New Roman" pitchFamily="18" charset="0"/>
                <a:cs typeface="Times New Roman" pitchFamily="18" charset="0"/>
              </a:rPr>
              <a:t>(Antonio </a:t>
            </a:r>
            <a:r>
              <a:rPr lang="de-AT" sz="2400" dirty="0" err="1" smtClean="0">
                <a:solidFill>
                  <a:srgbClr val="003399"/>
                </a:solidFill>
                <a:ea typeface="Times New Roman" pitchFamily="18" charset="0"/>
                <a:cs typeface="Times New Roman" pitchFamily="18" charset="0"/>
              </a:rPr>
              <a:t>Parravicini</a:t>
            </a:r>
            <a:r>
              <a:rPr lang="de-AT" sz="2400" dirty="0" smtClean="0">
                <a:solidFill>
                  <a:srgbClr val="003399"/>
                </a:solidFill>
                <a:ea typeface="Times New Roman" pitchFamily="18" charset="0"/>
                <a:cs typeface="Times New Roman" pitchFamily="18" charset="0"/>
              </a:rPr>
              <a:t>)</a:t>
            </a: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</a:pPr>
            <a:r>
              <a:rPr lang="de-AT" sz="2400" dirty="0">
                <a:solidFill>
                  <a:srgbClr val="003399"/>
                </a:solidFill>
                <a:ea typeface="Times New Roman" pitchFamily="18" charset="0"/>
                <a:cs typeface="Times New Roman" pitchFamily="18" charset="0"/>
              </a:rPr>
              <a:t>ESR 13</a:t>
            </a: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r>
              <a:rPr lang="de-AT" sz="2400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POLIMI</a:t>
            </a:r>
            <a:r>
              <a:rPr lang="de-AT" sz="2400" dirty="0" smtClean="0">
                <a:ea typeface="Times New Roman" pitchFamily="18" charset="0"/>
                <a:cs typeface="Times New Roman" pitchFamily="18" charset="0"/>
              </a:rPr>
              <a:t> – </a:t>
            </a:r>
            <a:r>
              <a:rPr lang="de-AT" sz="2400" dirty="0" err="1" smtClean="0">
                <a:ea typeface="Times New Roman" pitchFamily="18" charset="0"/>
                <a:cs typeface="Times New Roman" pitchFamily="18" charset="0"/>
              </a:rPr>
              <a:t>Italy</a:t>
            </a:r>
            <a:r>
              <a:rPr lang="de-AT" sz="2400" dirty="0" smtClean="0">
                <a:ea typeface="Times New Roman" pitchFamily="18" charset="0"/>
                <a:cs typeface="Times New Roman" pitchFamily="18" charset="0"/>
              </a:rPr>
              <a:t> </a:t>
            </a:r>
            <a:r>
              <a:rPr lang="de-AT" sz="2400" dirty="0" smtClean="0">
                <a:solidFill>
                  <a:srgbClr val="003399"/>
                </a:solidFill>
                <a:ea typeface="Times New Roman" pitchFamily="18" charset="0"/>
                <a:cs typeface="Times New Roman" pitchFamily="18" charset="0"/>
              </a:rPr>
              <a:t>(</a:t>
            </a:r>
            <a:r>
              <a:rPr lang="de-AT" sz="2400" dirty="0">
                <a:solidFill>
                  <a:srgbClr val="003399"/>
                </a:solidFill>
                <a:ea typeface="Times New Roman" pitchFamily="18" charset="0"/>
                <a:cs typeface="Times New Roman" pitchFamily="18" charset="0"/>
              </a:rPr>
              <a:t>Marco </a:t>
            </a:r>
            <a:r>
              <a:rPr lang="de-AT" sz="2400" dirty="0" err="1">
                <a:solidFill>
                  <a:srgbClr val="003399"/>
                </a:solidFill>
                <a:ea typeface="Times New Roman" pitchFamily="18" charset="0"/>
                <a:cs typeface="Times New Roman" pitchFamily="18" charset="0"/>
              </a:rPr>
              <a:t>Caresana</a:t>
            </a:r>
            <a:r>
              <a:rPr lang="de-AT" sz="2400" dirty="0" smtClean="0">
                <a:solidFill>
                  <a:srgbClr val="003399"/>
                </a:solidFill>
                <a:ea typeface="Times New Roman" pitchFamily="18" charset="0"/>
                <a:cs typeface="Times New Roman" pitchFamily="18" charset="0"/>
              </a:rPr>
              <a:t>)</a:t>
            </a:r>
            <a:endParaRPr lang="de-AT" sz="2400" dirty="0" smtClean="0">
              <a:ea typeface="Times New Roman" pitchFamily="18" charset="0"/>
              <a:cs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</a:pPr>
            <a:r>
              <a:rPr lang="de-AT" sz="2400" dirty="0">
                <a:solidFill>
                  <a:srgbClr val="003399"/>
                </a:solidFill>
                <a:ea typeface="Times New Roman" pitchFamily="18" charset="0"/>
                <a:cs typeface="Times New Roman" pitchFamily="18" charset="0"/>
              </a:rPr>
              <a:t>ESR </a:t>
            </a:r>
            <a:r>
              <a:rPr lang="de-AT" sz="2400" dirty="0" smtClean="0">
                <a:solidFill>
                  <a:srgbClr val="003399"/>
                </a:solidFill>
                <a:ea typeface="Times New Roman" pitchFamily="18" charset="0"/>
                <a:cs typeface="Times New Roman" pitchFamily="18" charset="0"/>
              </a:rPr>
              <a:t>15</a:t>
            </a:r>
            <a:endParaRPr lang="en-GB" sz="2400" dirty="0">
              <a:solidFill>
                <a:srgbClr val="003399"/>
              </a:solidFill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Kick-off meeting, CERN,Geneva 8 May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err="1"/>
              <a:t>M.Caresana</a:t>
            </a:r>
            <a:r>
              <a:rPr lang="de-AT" dirty="0"/>
              <a:t>– ARDENT WP3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40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>
                <a:solidFill>
                  <a:srgbClr val="FF0000"/>
                </a:solidFill>
              </a:rPr>
              <a:t>WP3: Track </a:t>
            </a:r>
            <a:r>
              <a:rPr lang="de-AT" dirty="0" err="1">
                <a:solidFill>
                  <a:srgbClr val="FF0000"/>
                </a:solidFill>
              </a:rPr>
              <a:t>Detectors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800" dirty="0" smtClean="0">
                <a:solidFill>
                  <a:srgbClr val="0070C0"/>
                </a:solidFill>
                <a:cs typeface="Arial" pitchFamily="34" charset="0"/>
              </a:rPr>
              <a:t>Objectives: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cs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Development and performance test of measuring techniques based on track detectors (mainly PADC). The main interest is in </a:t>
            </a:r>
            <a:r>
              <a:rPr lang="en-GB" sz="2400" dirty="0" err="1" smtClean="0">
                <a:ea typeface="Times New Roman" pitchFamily="18" charset="0"/>
                <a:cs typeface="Times New Roman" pitchFamily="18" charset="0"/>
              </a:rPr>
              <a:t>dosimetry</a:t>
            </a:r>
            <a:r>
              <a:rPr lang="en-GB" sz="2400" dirty="0" smtClean="0">
                <a:ea typeface="Times New Roman" pitchFamily="18" charset="0"/>
                <a:cs typeface="Times New Roman" pitchFamily="18" charset="0"/>
              </a:rPr>
              <a:t> and spectrometry complex radiation fields.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e.g.:</a:t>
            </a:r>
            <a:r>
              <a:rPr kumimoji="0" lang="en-GB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Neutron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dosimetry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and spectrometry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LET spectrometry and dose reconstruction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dirty="0" err="1" smtClean="0">
                <a:cs typeface="Times New Roman" pitchFamily="18" charset="0"/>
              </a:rPr>
              <a:t>Microdosimetry</a:t>
            </a:r>
            <a:r>
              <a:rPr lang="en-GB" sz="2400" dirty="0" smtClean="0">
                <a:cs typeface="Times New Roman" pitchFamily="18" charset="0"/>
              </a:rPr>
              <a:t> with track detectors?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Kick-off meeting, CERN,Geneva 8 May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err="1"/>
              <a:t>M.Caresana</a:t>
            </a:r>
            <a:r>
              <a:rPr lang="de-AT" dirty="0"/>
              <a:t>– ARDENT WP3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27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>
                <a:solidFill>
                  <a:srgbClr val="FF0000"/>
                </a:solidFill>
              </a:rPr>
              <a:t>WP3: Track </a:t>
            </a:r>
            <a:r>
              <a:rPr lang="de-AT" dirty="0" err="1">
                <a:solidFill>
                  <a:srgbClr val="FF0000"/>
                </a:solidFill>
              </a:rPr>
              <a:t>Detectors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dirty="0" smtClean="0"/>
              <a:t>PADC </a:t>
            </a:r>
            <a:r>
              <a:rPr lang="de-AT" dirty="0" err="1" smtClean="0"/>
              <a:t>are</a:t>
            </a:r>
            <a:r>
              <a:rPr lang="de-AT" dirty="0" smtClean="0"/>
              <a:t>:</a:t>
            </a:r>
          </a:p>
          <a:p>
            <a:r>
              <a:rPr lang="de-AT" sz="2400" dirty="0" err="1" smtClean="0"/>
              <a:t>Fairly</a:t>
            </a:r>
            <a:r>
              <a:rPr lang="de-AT" sz="2400" dirty="0" smtClean="0"/>
              <a:t> </a:t>
            </a:r>
            <a:r>
              <a:rPr lang="de-AT" sz="2400" dirty="0" err="1" smtClean="0"/>
              <a:t>tissue</a:t>
            </a:r>
            <a:r>
              <a:rPr lang="de-AT" sz="2400" dirty="0" smtClean="0"/>
              <a:t> </a:t>
            </a:r>
            <a:r>
              <a:rPr lang="de-AT" sz="2400" dirty="0" err="1" smtClean="0"/>
              <a:t>equivalent</a:t>
            </a:r>
            <a:endParaRPr lang="de-AT" sz="2400" dirty="0" smtClean="0"/>
          </a:p>
          <a:p>
            <a:r>
              <a:rPr lang="de-AT" sz="2400" dirty="0" err="1" smtClean="0"/>
              <a:t>Capable</a:t>
            </a:r>
            <a:r>
              <a:rPr lang="de-AT" sz="2400" dirty="0" smtClean="0"/>
              <a:t> </a:t>
            </a:r>
            <a:r>
              <a:rPr lang="de-AT" sz="2400" dirty="0" err="1" smtClean="0"/>
              <a:t>to</a:t>
            </a:r>
            <a:r>
              <a:rPr lang="de-AT" sz="2400" dirty="0" smtClean="0"/>
              <a:t> </a:t>
            </a:r>
            <a:r>
              <a:rPr lang="de-AT" sz="2400" dirty="0" err="1" smtClean="0"/>
              <a:t>resolve</a:t>
            </a:r>
            <a:r>
              <a:rPr lang="de-AT" sz="2400" dirty="0" smtClean="0"/>
              <a:t> </a:t>
            </a:r>
            <a:r>
              <a:rPr lang="de-AT" sz="2400" dirty="0" err="1" smtClean="0"/>
              <a:t>each</a:t>
            </a:r>
            <a:r>
              <a:rPr lang="de-AT" sz="2400" dirty="0" smtClean="0"/>
              <a:t> </a:t>
            </a:r>
            <a:r>
              <a:rPr lang="de-AT" sz="2400" dirty="0" err="1" smtClean="0"/>
              <a:t>particle</a:t>
            </a:r>
            <a:r>
              <a:rPr lang="de-AT" sz="2400" dirty="0" smtClean="0"/>
              <a:t> </a:t>
            </a:r>
            <a:r>
              <a:rPr lang="de-AT" sz="2400" dirty="0" err="1" smtClean="0"/>
              <a:t>track</a:t>
            </a:r>
            <a:endParaRPr lang="de-AT" sz="2400" dirty="0" smtClean="0"/>
          </a:p>
          <a:p>
            <a:endParaRPr lang="de-AT" sz="2400" dirty="0"/>
          </a:p>
          <a:p>
            <a:endParaRPr lang="de-AT" sz="2400" dirty="0" smtClean="0"/>
          </a:p>
          <a:p>
            <a:r>
              <a:rPr lang="de-AT" dirty="0" smtClean="0"/>
              <a:t>LET </a:t>
            </a:r>
            <a:r>
              <a:rPr lang="de-AT" dirty="0" err="1" smtClean="0"/>
              <a:t>spectrometry</a:t>
            </a:r>
            <a:r>
              <a:rPr lang="de-AT" dirty="0" smtClean="0"/>
              <a:t>  &amp;  </a:t>
            </a:r>
            <a:r>
              <a:rPr lang="de-AT" dirty="0" err="1" smtClean="0"/>
              <a:t>microdosimetry</a:t>
            </a:r>
            <a:r>
              <a:rPr lang="de-AT" dirty="0" smtClean="0"/>
              <a:t>?</a:t>
            </a:r>
          </a:p>
          <a:p>
            <a:pPr marL="0" indent="0">
              <a:buNone/>
            </a:pPr>
            <a:r>
              <a:rPr lang="de-AT" dirty="0" smtClean="0"/>
              <a:t>                              </a:t>
            </a:r>
          </a:p>
          <a:p>
            <a:pPr marL="0" indent="0">
              <a:buNone/>
            </a:pPr>
            <a:r>
              <a:rPr lang="de-AT" dirty="0" smtClean="0"/>
              <a:t>        ESR 5                               ESR 6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Kick-off meeting, CERN,Geneva 8 May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err="1"/>
              <a:t>M.Caresana</a:t>
            </a:r>
            <a:r>
              <a:rPr lang="de-AT" dirty="0"/>
              <a:t>– ARDENT WP3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/>
              <a:t>4</a:t>
            </a:fld>
            <a:endParaRPr lang="en-GB"/>
          </a:p>
        </p:txBody>
      </p:sp>
      <p:sp>
        <p:nvSpPr>
          <p:cNvPr id="7" name="Freccia in giù 6"/>
          <p:cNvSpPr/>
          <p:nvPr/>
        </p:nvSpPr>
        <p:spPr>
          <a:xfrm>
            <a:off x="3599892" y="3140968"/>
            <a:ext cx="792088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ccia in giù 8"/>
          <p:cNvSpPr/>
          <p:nvPr/>
        </p:nvSpPr>
        <p:spPr>
          <a:xfrm>
            <a:off x="5220072" y="4545124"/>
            <a:ext cx="64807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ccia in giù 9"/>
          <p:cNvSpPr/>
          <p:nvPr/>
        </p:nvSpPr>
        <p:spPr>
          <a:xfrm>
            <a:off x="1475656" y="4545124"/>
            <a:ext cx="64807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8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>
                <a:solidFill>
                  <a:srgbClr val="FF0000"/>
                </a:solidFill>
              </a:rPr>
              <a:t>WP3: Track </a:t>
            </a:r>
            <a:r>
              <a:rPr lang="de-AT" dirty="0" err="1">
                <a:solidFill>
                  <a:srgbClr val="FF0000"/>
                </a:solidFill>
              </a:rPr>
              <a:t>Detectors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Photon insensitive</a:t>
            </a:r>
          </a:p>
          <a:p>
            <a:r>
              <a:rPr lang="en-US" dirty="0"/>
              <a:t>Independent on the time structure of the radiation </a:t>
            </a:r>
            <a:r>
              <a:rPr lang="en-US" dirty="0" smtClean="0"/>
              <a:t>field</a:t>
            </a:r>
          </a:p>
          <a:p>
            <a:endParaRPr lang="it-IT" dirty="0"/>
          </a:p>
          <a:p>
            <a:endParaRPr lang="it-IT" dirty="0" smtClean="0"/>
          </a:p>
          <a:p>
            <a:r>
              <a:rPr lang="it-IT" dirty="0" err="1" smtClean="0"/>
              <a:t>Possibility</a:t>
            </a:r>
            <a:r>
              <a:rPr lang="it-IT" dirty="0" smtClean="0"/>
              <a:t> to work in </a:t>
            </a:r>
            <a:r>
              <a:rPr lang="it-IT" dirty="0" err="1" smtClean="0"/>
              <a:t>pulsed</a:t>
            </a:r>
            <a:r>
              <a:rPr lang="it-IT" dirty="0" smtClean="0"/>
              <a:t> </a:t>
            </a:r>
            <a:r>
              <a:rPr lang="it-IT" dirty="0" err="1" smtClean="0"/>
              <a:t>field</a:t>
            </a:r>
            <a:endParaRPr lang="it-IT" dirty="0" smtClean="0"/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   Link to ESR 15</a:t>
            </a: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Kick-off meeting, CERN,Geneva 8 May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err="1"/>
              <a:t>M.Caresana</a:t>
            </a:r>
            <a:r>
              <a:rPr lang="de-AT" dirty="0"/>
              <a:t>– ARDENT WP3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/>
              <a:t>5</a:t>
            </a:fld>
            <a:endParaRPr lang="en-GB"/>
          </a:p>
        </p:txBody>
      </p:sp>
      <p:sp>
        <p:nvSpPr>
          <p:cNvPr id="7" name="Freccia in giù 6"/>
          <p:cNvSpPr/>
          <p:nvPr/>
        </p:nvSpPr>
        <p:spPr>
          <a:xfrm>
            <a:off x="3203848" y="3284984"/>
            <a:ext cx="1008112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33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>
                <a:solidFill>
                  <a:srgbClr val="FF0000"/>
                </a:solidFill>
              </a:rPr>
              <a:t>WP3: Track </a:t>
            </a:r>
            <a:r>
              <a:rPr lang="de-AT" dirty="0" err="1">
                <a:solidFill>
                  <a:srgbClr val="FF0000"/>
                </a:solidFill>
              </a:rPr>
              <a:t>Detectors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8719"/>
          </a:xfrm>
        </p:spPr>
        <p:txBody>
          <a:bodyPr/>
          <a:lstStyle/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400" dirty="0" smtClean="0">
                <a:ea typeface="Times New Roman" pitchFamily="18" charset="0"/>
                <a:cs typeface="Arial" pitchFamily="34" charset="0"/>
              </a:rPr>
              <a:t>Possible collaborations not foreseen when the proposal was written:</a:t>
            </a:r>
          </a:p>
          <a:p>
            <a:pPr marL="360363" lvl="0" indent="-3603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Kick-off meeting, CERN,Geneva 8 May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err="1" smtClean="0"/>
              <a:t>M.Caresana</a:t>
            </a:r>
            <a:r>
              <a:rPr lang="de-AT" dirty="0" smtClean="0"/>
              <a:t>– ARDENT WP3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/>
              <a:t>6</a:t>
            </a:fld>
            <a:endParaRPr lang="en-GB"/>
          </a:p>
        </p:txBody>
      </p:sp>
      <p:sp>
        <p:nvSpPr>
          <p:cNvPr id="7" name="Freccia bidirezionale orizzontale 6"/>
          <p:cNvSpPr/>
          <p:nvPr/>
        </p:nvSpPr>
        <p:spPr>
          <a:xfrm>
            <a:off x="3707904" y="3573016"/>
            <a:ext cx="1296144" cy="70065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11560" y="3646164"/>
            <a:ext cx="2448272" cy="5543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sz="2400" dirty="0" smtClean="0">
                <a:ea typeface="Times New Roman" pitchFamily="18" charset="0"/>
                <a:cs typeface="Arial" pitchFamily="34" charset="0"/>
              </a:rPr>
              <a:t>Track detectors</a:t>
            </a:r>
          </a:p>
          <a:p>
            <a:pPr marL="360363" indent="-3603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GB" sz="2400" dirty="0" smtClean="0">
              <a:ea typeface="Times New Roman" pitchFamily="18" charset="0"/>
              <a:cs typeface="Times New Roman" pitchFamily="18" charset="0"/>
            </a:endParaRPr>
          </a:p>
          <a:p>
            <a:pPr marL="360363" indent="-3603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GB" sz="2400" dirty="0" smtClean="0"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652120" y="3646164"/>
            <a:ext cx="2448272" cy="5543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sz="2400" dirty="0" err="1" smtClean="0">
                <a:ea typeface="Times New Roman" pitchFamily="18" charset="0"/>
                <a:cs typeface="Arial" pitchFamily="34" charset="0"/>
              </a:rPr>
              <a:t>Medipix</a:t>
            </a:r>
            <a:endParaRPr lang="en-US" sz="2400" dirty="0" smtClean="0">
              <a:ea typeface="Times New Roman" pitchFamily="18" charset="0"/>
              <a:cs typeface="Arial" pitchFamily="34" charset="0"/>
            </a:endParaRPr>
          </a:p>
          <a:p>
            <a:pPr marL="360363" indent="-3603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GB" sz="2400" dirty="0" smtClean="0">
              <a:ea typeface="Times New Roman" pitchFamily="18" charset="0"/>
              <a:cs typeface="Times New Roman" pitchFamily="18" charset="0"/>
            </a:endParaRPr>
          </a:p>
          <a:p>
            <a:pPr marL="360363" indent="-3603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GB" sz="2400" dirty="0" smtClean="0"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33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>
                <a:solidFill>
                  <a:srgbClr val="FF0000"/>
                </a:solidFill>
              </a:rPr>
              <a:t>WP3: Track </a:t>
            </a:r>
            <a:r>
              <a:rPr lang="de-AT" dirty="0" err="1">
                <a:solidFill>
                  <a:srgbClr val="FF0000"/>
                </a:solidFill>
              </a:rPr>
              <a:t>Detectors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AT" sz="2800" dirty="0" smtClean="0">
                <a:solidFill>
                  <a:srgbClr val="0070C0"/>
                </a:solidFill>
              </a:rPr>
              <a:t>Milestone</a:t>
            </a:r>
            <a:endParaRPr lang="de-AT" sz="2800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de-AT" sz="28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de-AT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M12</a:t>
            </a:r>
            <a:r>
              <a:rPr lang="de-AT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AT" sz="2800" dirty="0" smtClean="0"/>
              <a:t>LET </a:t>
            </a:r>
            <a:r>
              <a:rPr lang="de-AT" sz="2800" dirty="0" err="1" smtClean="0"/>
              <a:t>spectrometry</a:t>
            </a:r>
            <a:r>
              <a:rPr lang="de-AT" sz="2800" dirty="0" smtClean="0"/>
              <a:t> </a:t>
            </a:r>
            <a:r>
              <a:rPr lang="de-AT" sz="2800" dirty="0" err="1" smtClean="0"/>
              <a:t>with</a:t>
            </a:r>
            <a:r>
              <a:rPr lang="de-AT" sz="2800" dirty="0" smtClean="0"/>
              <a:t> CR39 (</a:t>
            </a:r>
            <a:r>
              <a:rPr lang="de-AT" sz="2800" dirty="0">
                <a:solidFill>
                  <a:srgbClr val="0070C0"/>
                </a:solidFill>
              </a:rPr>
              <a:t>POLIMI, MIAM </a:t>
            </a:r>
            <a:r>
              <a:rPr lang="de-AT" sz="2800" dirty="0" err="1" smtClean="0"/>
              <a:t>month</a:t>
            </a:r>
            <a:r>
              <a:rPr lang="de-AT" sz="2800" dirty="0" smtClean="0"/>
              <a:t> 30) WP3</a:t>
            </a:r>
            <a:endParaRPr lang="de-AT" sz="2800" dirty="0"/>
          </a:p>
          <a:p>
            <a:pPr marL="360363" indent="-3603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AT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M13</a:t>
            </a:r>
            <a:r>
              <a:rPr lang="de-A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AT" dirty="0"/>
              <a:t>Instrument </a:t>
            </a:r>
            <a:r>
              <a:rPr lang="de-AT" dirty="0" err="1"/>
              <a:t>intercomparison</a:t>
            </a:r>
            <a:r>
              <a:rPr lang="de-AT" dirty="0"/>
              <a:t> </a:t>
            </a:r>
            <a:r>
              <a:rPr lang="de-AT" dirty="0" smtClean="0"/>
              <a:t>(</a:t>
            </a:r>
            <a:r>
              <a:rPr lang="de-AT" dirty="0" smtClean="0">
                <a:solidFill>
                  <a:srgbClr val="0070C0"/>
                </a:solidFill>
              </a:rPr>
              <a:t>All </a:t>
            </a:r>
            <a:r>
              <a:rPr lang="de-AT" dirty="0" err="1"/>
              <a:t>month</a:t>
            </a:r>
            <a:r>
              <a:rPr lang="de-AT" dirty="0"/>
              <a:t> </a:t>
            </a:r>
            <a:r>
              <a:rPr lang="de-AT" sz="2800" dirty="0"/>
              <a:t>30) WP4</a:t>
            </a:r>
          </a:p>
          <a:p>
            <a:pPr marL="360363" lvl="0" indent="-360363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dirty="0" smtClean="0">
              <a:solidFill>
                <a:srgbClr val="FF0000"/>
              </a:solidFill>
            </a:endParaRPr>
          </a:p>
          <a:p>
            <a:pPr marL="803275" lvl="1" indent="-346075" algn="just" eaLnBrk="0" fontAlgn="base" hangingPunct="0">
              <a:spcBef>
                <a:spcPct val="0"/>
              </a:spcBef>
              <a:spcAft>
                <a:spcPct val="0"/>
              </a:spcAft>
              <a:buSzPct val="75000"/>
              <a:buFont typeface="Courier New" pitchFamily="49" charset="0"/>
              <a:buChar char="o"/>
            </a:pPr>
            <a:endParaRPr kumimoji="0" lang="en-GB" sz="2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Kick-off meeting, CERN,Geneva 8 May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err="1"/>
              <a:t>M.Caresana</a:t>
            </a:r>
            <a:r>
              <a:rPr lang="de-AT" dirty="0"/>
              <a:t>– ARDENT WP3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741-D869-4EC9-9EFF-B0DC0DC0F57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22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260</Words>
  <Application>Microsoft Office PowerPoint</Application>
  <PresentationFormat>On-screen Show (4:3)</PresentationFormat>
  <Paragraphs>67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ARDENT Advanced Radiation Dosimetry European Network Training initiative</vt:lpstr>
      <vt:lpstr> ARDENT  Advanced Radiation Dosimetry European Network Training initiative </vt:lpstr>
      <vt:lpstr>WP3: Track Detectors</vt:lpstr>
      <vt:lpstr>WP3: Track Detectors</vt:lpstr>
      <vt:lpstr>WP3: Track Detectors</vt:lpstr>
      <vt:lpstr>WP3: Track Detectors</vt:lpstr>
      <vt:lpstr>WP3: Track Detectors</vt:lpstr>
    </vt:vector>
  </TitlesOfParts>
  <Company>AIT Austrian Institute of Technology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Rollet Sofia</dc:creator>
  <cp:lastModifiedBy>Stephanie Bowman</cp:lastModifiedBy>
  <cp:revision>17</cp:revision>
  <dcterms:created xsi:type="dcterms:W3CDTF">2012-04-13T10:10:21Z</dcterms:created>
  <dcterms:modified xsi:type="dcterms:W3CDTF">2012-05-07T07:00:59Z</dcterms:modified>
</cp:coreProperties>
</file>